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7"/>
  </p:notesMasterIdLst>
  <p:sldIdLst>
    <p:sldId id="256" r:id="rId2"/>
    <p:sldId id="2119" r:id="rId3"/>
    <p:sldId id="2120" r:id="rId4"/>
    <p:sldId id="920" r:id="rId5"/>
    <p:sldId id="921" r:id="rId6"/>
    <p:sldId id="965" r:id="rId7"/>
    <p:sldId id="966" r:id="rId8"/>
    <p:sldId id="1991" r:id="rId9"/>
    <p:sldId id="1031" r:id="rId10"/>
    <p:sldId id="1992" r:id="rId11"/>
    <p:sldId id="1993" r:id="rId12"/>
    <p:sldId id="1236" r:id="rId13"/>
    <p:sldId id="1240" r:id="rId14"/>
    <p:sldId id="2122" r:id="rId15"/>
    <p:sldId id="2123" r:id="rId16"/>
    <p:sldId id="2124" r:id="rId17"/>
    <p:sldId id="1242" r:id="rId18"/>
    <p:sldId id="1243" r:id="rId19"/>
    <p:sldId id="1244" r:id="rId20"/>
    <p:sldId id="1245" r:id="rId21"/>
    <p:sldId id="1246" r:id="rId22"/>
    <p:sldId id="1247" r:id="rId23"/>
    <p:sldId id="2125" r:id="rId24"/>
    <p:sldId id="1413" r:id="rId25"/>
    <p:sldId id="1414" r:id="rId26"/>
    <p:sldId id="1415" r:id="rId27"/>
    <p:sldId id="1506" r:id="rId28"/>
    <p:sldId id="2139" r:id="rId29"/>
    <p:sldId id="2140" r:id="rId30"/>
    <p:sldId id="2141" r:id="rId31"/>
    <p:sldId id="2143" r:id="rId32"/>
    <p:sldId id="1208" r:id="rId33"/>
    <p:sldId id="2144" r:id="rId34"/>
    <p:sldId id="2145" r:id="rId35"/>
    <p:sldId id="2146" r:id="rId36"/>
    <p:sldId id="571" r:id="rId37"/>
    <p:sldId id="573" r:id="rId38"/>
    <p:sldId id="2169" r:id="rId39"/>
    <p:sldId id="2168" r:id="rId40"/>
    <p:sldId id="2126" r:id="rId41"/>
    <p:sldId id="2127" r:id="rId42"/>
    <p:sldId id="2128" r:id="rId43"/>
    <p:sldId id="2155" r:id="rId44"/>
    <p:sldId id="2129" r:id="rId45"/>
    <p:sldId id="2130" r:id="rId46"/>
    <p:sldId id="2131" r:id="rId47"/>
    <p:sldId id="2132" r:id="rId48"/>
    <p:sldId id="2133" r:id="rId49"/>
    <p:sldId id="2134" r:id="rId50"/>
    <p:sldId id="2135" r:id="rId51"/>
    <p:sldId id="2136" r:id="rId52"/>
    <p:sldId id="2137" r:id="rId53"/>
    <p:sldId id="2148" r:id="rId54"/>
    <p:sldId id="2147" r:id="rId55"/>
    <p:sldId id="2149" r:id="rId56"/>
    <p:sldId id="2150" r:id="rId57"/>
    <p:sldId id="2151" r:id="rId58"/>
    <p:sldId id="1011" r:id="rId59"/>
    <p:sldId id="2152" r:id="rId60"/>
    <p:sldId id="2153" r:id="rId61"/>
    <p:sldId id="2154" r:id="rId62"/>
    <p:sldId id="2156" r:id="rId63"/>
    <p:sldId id="2157" r:id="rId64"/>
    <p:sldId id="2158" r:id="rId65"/>
    <p:sldId id="2159" r:id="rId66"/>
    <p:sldId id="2160" r:id="rId67"/>
    <p:sldId id="2161" r:id="rId68"/>
    <p:sldId id="639" r:id="rId69"/>
    <p:sldId id="794" r:id="rId70"/>
    <p:sldId id="2162" r:id="rId71"/>
    <p:sldId id="2163" r:id="rId72"/>
    <p:sldId id="2164" r:id="rId73"/>
    <p:sldId id="2165" r:id="rId74"/>
    <p:sldId id="2166" r:id="rId75"/>
    <p:sldId id="2167" r:id="rId7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06" autoAdjust="0"/>
    <p:restoredTop sz="95309"/>
  </p:normalViewPr>
  <p:slideViewPr>
    <p:cSldViewPr snapToGrid="0">
      <p:cViewPr varScale="1">
        <p:scale>
          <a:sx n="144" d="100"/>
          <a:sy n="14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722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26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189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587375"/>
            <a:ext cx="546417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flush+reload</a:t>
            </a:r>
            <a:r>
              <a:rPr lang="en-US" dirty="0"/>
              <a:t> attack</a:t>
            </a:r>
          </a:p>
          <a:p>
            <a:r>
              <a:rPr lang="en-US" dirty="0" err="1"/>
              <a:t>exn</a:t>
            </a:r>
            <a:r>
              <a:rPr lang="en-US" dirty="0"/>
              <a:t> can’t be raised until Commit</a:t>
            </a:r>
          </a:p>
        </p:txBody>
      </p:sp>
    </p:spTree>
    <p:extLst>
      <p:ext uri="{BB962C8B-B14F-4D97-AF65-F5344CB8AC3E}">
        <p14:creationId xmlns:p14="http://schemas.microsoft.com/office/powerpoint/2010/main" val="3451584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3263" y="587375"/>
            <a:ext cx="546417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side channels are noisy</a:t>
            </a:r>
          </a:p>
          <a:p>
            <a:r>
              <a:rPr lang="en-US" dirty="0"/>
              <a:t>Meltdown throughput: 500KB/sec</a:t>
            </a:r>
          </a:p>
        </p:txBody>
      </p:sp>
    </p:spTree>
    <p:extLst>
      <p:ext uri="{BB962C8B-B14F-4D97-AF65-F5344CB8AC3E}">
        <p14:creationId xmlns:p14="http://schemas.microsoft.com/office/powerpoint/2010/main" val="1558923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57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61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29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hromium.org/2008/09/multi-process-architecture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20" y="95511"/>
            <a:ext cx="5936403" cy="870618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Primitive Multiprogramming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320" y="1304726"/>
            <a:ext cx="4481787" cy="4051189"/>
          </a:xfrm>
        </p:spPr>
        <p:txBody>
          <a:bodyPr>
            <a:noAutofit/>
          </a:bodyPr>
          <a:lstStyle/>
          <a:p>
            <a:r>
              <a:rPr lang="en-US" altLang="ko-KR" sz="2667" dirty="0">
                <a:ea typeface="굴림" panose="020B0600000101010101" pitchFamily="34" charset="-127"/>
              </a:rPr>
              <a:t>No translation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No protection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Programs need to use different address ranges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Rely on loader to modify </a:t>
            </a:r>
            <a:r>
              <a:rPr lang="en-US" altLang="ko-KR" sz="2667" dirty="0" err="1">
                <a:ea typeface="굴림" panose="020B0600000101010101" pitchFamily="34" charset="-127"/>
              </a:rPr>
              <a:t>addrs</a:t>
            </a:r>
            <a:r>
              <a:rPr lang="en-US" altLang="ko-KR" sz="2667" dirty="0">
                <a:ea typeface="굴림" panose="020B0600000101010101" pitchFamily="34" charset="-127"/>
              </a:rPr>
              <a:t> at execution time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Common on early operating systems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C353242-9D18-2848-B8CA-0C8C745CF007}"/>
              </a:ext>
            </a:extLst>
          </p:cNvPr>
          <p:cNvGrpSpPr>
            <a:grpSpLocks/>
          </p:cNvGrpSpPr>
          <p:nvPr/>
        </p:nvGrpSpPr>
        <p:grpSpPr bwMode="auto">
          <a:xfrm>
            <a:off x="5183606" y="1624237"/>
            <a:ext cx="2706688" cy="2274094"/>
            <a:chOff x="1680" y="2256"/>
            <a:chExt cx="2046" cy="1719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D7EDCBC7-ADAD-DF47-A6BD-416F3236C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744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A4EF14B9-7F51-DF4A-B9CB-5B016A097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2265"/>
              <a:ext cx="8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3B20EE48-F269-B744-9D7A-C1DC6108D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5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AD3EF833-3B53-0C45-A856-61EC39CAC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600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6CE8D335-93FC-274C-A1B8-0CD54B159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400"/>
              <a:ext cx="71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3653B321-804B-FA4C-8BAD-4F266F852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120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0" name="Text Box 12">
              <a:extLst>
                <a:ext uri="{FF2B5EF4-FFF2-40B4-BE49-F238E27FC236}">
                  <a16:creationId xmlns:a16="http://schemas.microsoft.com/office/drawing/2014/main" id="{EE1455E4-6C87-4D46-A2FA-151E358B5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89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22" y="263834"/>
            <a:ext cx="7413171" cy="870618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ea typeface="굴림" panose="020B0600000101010101" pitchFamily="34" charset="-127"/>
              </a:rPr>
              <a:t>Multiprogramming with Protection</a:t>
            </a: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84" y="3595077"/>
            <a:ext cx="8812404" cy="1920873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굴림" panose="020B0600000101010101" pitchFamily="34" charset="-127"/>
              </a:rPr>
              <a:t>Hardware Support: Base and Bound Registers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Access outside of range: Error! (Unless in Kernel Mode)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Modify from kernel mode only</a:t>
            </a:r>
          </a:p>
          <a:p>
            <a:r>
              <a:rPr lang="en-US" altLang="ko-KR" sz="2400" dirty="0">
                <a:ea typeface="굴림" panose="020B0600000101010101" pitchFamily="34" charset="-127"/>
              </a:rPr>
              <a:t>Kernel loads register values from PCB when context switch occurs</a:t>
            </a: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6962CEA7-EEFC-F34B-8367-9F8737E1E482}"/>
              </a:ext>
            </a:extLst>
          </p:cNvPr>
          <p:cNvGrpSpPr>
            <a:grpSpLocks/>
          </p:cNvGrpSpPr>
          <p:nvPr/>
        </p:nvGrpSpPr>
        <p:grpSpPr bwMode="auto">
          <a:xfrm>
            <a:off x="1581784" y="1229703"/>
            <a:ext cx="5958417" cy="2274094"/>
            <a:chOff x="872" y="894"/>
            <a:chExt cx="4504" cy="1719"/>
          </a:xfrm>
        </p:grpSpPr>
        <p:sp>
          <p:nvSpPr>
            <p:cNvPr id="21" name="Text Box 7">
              <a:extLst>
                <a:ext uri="{FF2B5EF4-FFF2-40B4-BE49-F238E27FC236}">
                  <a16:creationId xmlns:a16="http://schemas.microsoft.com/office/drawing/2014/main" id="{1490D72F-7E6A-E147-879B-17726C721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2382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D0CD777C-6EF6-D24F-A477-82A58BFE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" y="903"/>
              <a:ext cx="8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9A18F8C-B0A1-5C44-887E-3BDDF17BD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894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5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853E0892-BFAA-9B49-8D6D-D6AE97227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38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7AED2F0F-E30E-0449-8320-D75D9F3C5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1038"/>
              <a:ext cx="71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0999D6C6-F830-4E44-A72D-A100EF1ED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1758"/>
              <a:ext cx="8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DB8BABE6-B894-9F40-B91F-7F670FA9F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74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  <p:sp>
          <p:nvSpPr>
            <p:cNvPr id="28" name="Rectangle 14">
              <a:extLst>
                <a:ext uri="{FF2B5EF4-FFF2-40B4-BE49-F238E27FC236}">
                  <a16:creationId xmlns:a16="http://schemas.microsoft.com/office/drawing/2014/main" id="{F57B17D3-0723-234F-86FC-25699BAC8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668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BaseAddr=0x20000</a:t>
              </a: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7E8ECC2E-D046-A749-B116-08DABF231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806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D6605F9D-891C-0449-927B-11B2188DE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1326"/>
              <a:ext cx="1624" cy="2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 dirty="0" err="1">
                  <a:latin typeface="Gill Sans" charset="0"/>
                  <a:ea typeface="Gill Sans" charset="0"/>
                  <a:cs typeface="Gill Sans" charset="0"/>
                </a:rPr>
                <a:t>BoundAddr</a:t>
              </a:r>
              <a:r>
                <a:rPr lang="en-US" altLang="ko-KR" sz="1500" b="0" dirty="0">
                  <a:latin typeface="Gill Sans" charset="0"/>
                  <a:ea typeface="Gill Sans" charset="0"/>
                  <a:cs typeface="Gill Sans" charset="0"/>
                </a:rPr>
                <a:t>=0x10000</a:t>
              </a: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BB4150E0-0AEA-0B45-B400-7515B32F4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0" y="1470"/>
              <a:ext cx="6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60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Executable Into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65" y="4460438"/>
            <a:ext cx="8410969" cy="1016894"/>
          </a:xfrm>
        </p:spPr>
        <p:txBody>
          <a:bodyPr>
            <a:noAutofit/>
          </a:bodyPr>
          <a:lstStyle/>
          <a:p>
            <a:r>
              <a:rPr lang="en-US" sz="2400" dirty="0"/>
              <a:t>View so far: OS copies each segment into memory</a:t>
            </a:r>
          </a:p>
          <a:p>
            <a:r>
              <a:rPr lang="en-US" sz="2400" dirty="0"/>
              <a:t>Then set up registers, jump to start location</a:t>
            </a:r>
          </a:p>
        </p:txBody>
      </p:sp>
      <p:sp>
        <p:nvSpPr>
          <p:cNvPr id="7" name="Can 6"/>
          <p:cNvSpPr/>
          <p:nvPr/>
        </p:nvSpPr>
        <p:spPr>
          <a:xfrm>
            <a:off x="1521357" y="1722435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96448" y="1821686"/>
            <a:ext cx="963309" cy="24522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39600" y="1414658"/>
            <a:ext cx="113043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78485" y="1467575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303951" y="2238373"/>
            <a:ext cx="1122407" cy="1745878"/>
            <a:chOff x="1621738" y="2000250"/>
            <a:chExt cx="1346888" cy="2095054"/>
          </a:xfrm>
        </p:grpSpPr>
        <p:sp>
          <p:nvSpPr>
            <p:cNvPr id="17" name="Rectangle 16"/>
            <p:cNvSpPr/>
            <p:nvPr/>
          </p:nvSpPr>
          <p:spPr>
            <a:xfrm>
              <a:off x="1621738" y="2000250"/>
              <a:ext cx="1346888" cy="2032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0700" y="3190875"/>
              <a:ext cx="1056103" cy="476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98685" y="3297793"/>
              <a:ext cx="729431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90700" y="2628900"/>
              <a:ext cx="1056103" cy="47625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016550" y="2735818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90700" y="2123043"/>
              <a:ext cx="1056103" cy="36933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43205" y="2123042"/>
              <a:ext cx="609552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info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04045" y="3676650"/>
              <a:ext cx="589085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exe</a:t>
              </a:r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3556003" y="2992435"/>
            <a:ext cx="1643063" cy="4762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75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814516" y="1239670"/>
            <a:ext cx="1028242" cy="2586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View: Create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41763"/>
            <a:ext cx="8717872" cy="1614487"/>
          </a:xfrm>
        </p:spPr>
        <p:txBody>
          <a:bodyPr>
            <a:normAutofit/>
          </a:bodyPr>
          <a:lstStyle/>
          <a:p>
            <a:r>
              <a:rPr lang="en-US" sz="2000" dirty="0"/>
              <a:t>One (very conservative) method: Every page in address space is backed by disk</a:t>
            </a:r>
          </a:p>
          <a:p>
            <a:r>
              <a:rPr lang="en-US" sz="2000" dirty="0"/>
              <a:t>Just allocate space on disk, let a page fault trigger a load into memory</a:t>
            </a:r>
          </a:p>
        </p:txBody>
      </p:sp>
      <p:sp>
        <p:nvSpPr>
          <p:cNvPr id="7" name="Can 6"/>
          <p:cNvSpPr/>
          <p:nvPr/>
        </p:nvSpPr>
        <p:spPr>
          <a:xfrm>
            <a:off x="1143000" y="1140418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243" y="832642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6729" y="3295051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0050" y="3384149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86729" y="2892886"/>
            <a:ext cx="880086" cy="437977"/>
            <a:chOff x="4133850" y="3404709"/>
            <a:chExt cx="1056103" cy="525572"/>
          </a:xfrm>
        </p:grpSpPr>
        <p:sp>
          <p:nvSpPr>
            <p:cNvPr id="24" name="Rectangle 2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1" y="1698507"/>
            <a:ext cx="690764" cy="101796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886729" y="2585108"/>
            <a:ext cx="880086" cy="348878"/>
            <a:chOff x="4133850" y="3511627"/>
            <a:chExt cx="1056103" cy="418653"/>
          </a:xfrm>
        </p:grpSpPr>
        <p:sp>
          <p:nvSpPr>
            <p:cNvPr id="33" name="Rectangle 32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86729" y="1752348"/>
            <a:ext cx="880086" cy="348878"/>
            <a:chOff x="4133850" y="3404709"/>
            <a:chExt cx="1056103" cy="418653"/>
          </a:xfrm>
        </p:grpSpPr>
        <p:sp>
          <p:nvSpPr>
            <p:cNvPr id="36" name="Rectangle 35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728" y="1290684"/>
            <a:ext cx="913150" cy="437977"/>
            <a:chOff x="4133850" y="3404709"/>
            <a:chExt cx="1095780" cy="525572"/>
          </a:xfrm>
        </p:grpSpPr>
        <p:sp>
          <p:nvSpPr>
            <p:cNvPr id="39" name="Rectangle 38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9700" y="3511627"/>
              <a:ext cx="869930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814516" y="1687557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0583" y="2585108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33812" y="2116795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07353" y="3717835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4390" y="2645470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84390" y="2245088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84390" y="1830616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65227" y="896077"/>
            <a:ext cx="178286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VAS – per 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CD06B-3DD2-4649-B3A2-F15E0295209D}"/>
              </a:ext>
            </a:extLst>
          </p:cNvPr>
          <p:cNvCxnSpPr>
            <a:cxnSpLocks/>
          </p:cNvCxnSpPr>
          <p:nvPr/>
        </p:nvCxnSpPr>
        <p:spPr>
          <a:xfrm flipH="1">
            <a:off x="3152135" y="1822284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EC8B1E-A422-994C-80C6-0150206937A2}"/>
              </a:ext>
            </a:extLst>
          </p:cNvPr>
          <p:cNvCxnSpPr/>
          <p:nvPr/>
        </p:nvCxnSpPr>
        <p:spPr>
          <a:xfrm flipH="1">
            <a:off x="3161796" y="1950268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E214E4-6999-8B4A-B4D3-E17AB6E7EBDF}"/>
              </a:ext>
            </a:extLst>
          </p:cNvPr>
          <p:cNvCxnSpPr>
            <a:cxnSpLocks/>
          </p:cNvCxnSpPr>
          <p:nvPr/>
        </p:nvCxnSpPr>
        <p:spPr>
          <a:xfrm flipH="1" flipV="1">
            <a:off x="3171639" y="227610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358B96-B6F4-804E-B613-1226E46CD272}"/>
              </a:ext>
            </a:extLst>
          </p:cNvPr>
          <p:cNvCxnSpPr>
            <a:cxnSpLocks/>
          </p:cNvCxnSpPr>
          <p:nvPr/>
        </p:nvCxnSpPr>
        <p:spPr>
          <a:xfrm flipH="1" flipV="1">
            <a:off x="3147970" y="2809564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DF98C3-2609-9E47-B3EF-6A5A75FF2558}"/>
              </a:ext>
            </a:extLst>
          </p:cNvPr>
          <p:cNvCxnSpPr>
            <a:cxnSpLocks/>
          </p:cNvCxnSpPr>
          <p:nvPr/>
        </p:nvCxnSpPr>
        <p:spPr>
          <a:xfrm flipH="1" flipV="1">
            <a:off x="3167082" y="2414342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AB75B-62E3-7641-9EC9-7BE8DD2B01FA}"/>
              </a:ext>
            </a:extLst>
          </p:cNvPr>
          <p:cNvCxnSpPr>
            <a:cxnSpLocks/>
          </p:cNvCxnSpPr>
          <p:nvPr/>
        </p:nvCxnSpPr>
        <p:spPr>
          <a:xfrm flipH="1" flipV="1">
            <a:off x="3185942" y="274325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1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814516" y="1239670"/>
            <a:ext cx="1028242" cy="2586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View: Create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41763"/>
            <a:ext cx="8824404" cy="1614487"/>
          </a:xfrm>
        </p:spPr>
        <p:txBody>
          <a:bodyPr>
            <a:normAutofit/>
          </a:bodyPr>
          <a:lstStyle/>
          <a:p>
            <a:r>
              <a:rPr lang="en-US" sz="2000" dirty="0"/>
              <a:t>Note that we do not need an extra copy of read-only data already contained in a file</a:t>
            </a:r>
          </a:p>
          <a:p>
            <a:r>
              <a:rPr lang="en-US" sz="2000" dirty="0"/>
              <a:t>Executable code, memory mapped files (soon)</a:t>
            </a:r>
          </a:p>
        </p:txBody>
      </p:sp>
      <p:sp>
        <p:nvSpPr>
          <p:cNvPr id="7" name="Can 6"/>
          <p:cNvSpPr/>
          <p:nvPr/>
        </p:nvSpPr>
        <p:spPr>
          <a:xfrm>
            <a:off x="1143000" y="1140418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243" y="832642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6729" y="3295051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0050" y="3384149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86729" y="2892886"/>
            <a:ext cx="880086" cy="437977"/>
            <a:chOff x="4133850" y="3404709"/>
            <a:chExt cx="1056103" cy="525572"/>
          </a:xfrm>
        </p:grpSpPr>
        <p:sp>
          <p:nvSpPr>
            <p:cNvPr id="24" name="Rectangle 2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1" y="1698507"/>
            <a:ext cx="690764" cy="101796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886729" y="2585108"/>
            <a:ext cx="880086" cy="348878"/>
            <a:chOff x="4133850" y="3511627"/>
            <a:chExt cx="1056103" cy="418653"/>
          </a:xfrm>
        </p:grpSpPr>
        <p:sp>
          <p:nvSpPr>
            <p:cNvPr id="33" name="Rectangle 32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86729" y="1752348"/>
            <a:ext cx="880086" cy="348878"/>
            <a:chOff x="4133850" y="3404709"/>
            <a:chExt cx="1056103" cy="418653"/>
          </a:xfrm>
        </p:grpSpPr>
        <p:sp>
          <p:nvSpPr>
            <p:cNvPr id="36" name="Rectangle 35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728" y="1290684"/>
            <a:ext cx="913150" cy="437977"/>
            <a:chOff x="4133850" y="3404709"/>
            <a:chExt cx="1095780" cy="525572"/>
          </a:xfrm>
        </p:grpSpPr>
        <p:sp>
          <p:nvSpPr>
            <p:cNvPr id="39" name="Rectangle 38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9700" y="3511627"/>
              <a:ext cx="869930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814516" y="1687557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0583" y="2585108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33812" y="2116795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07353" y="3717835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4390" y="2645470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84390" y="2245088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84390" y="1830616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65227" y="896077"/>
            <a:ext cx="178286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VAS – per process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CD06B-3DD2-4649-B3A2-F15E0295209D}"/>
              </a:ext>
            </a:extLst>
          </p:cNvPr>
          <p:cNvCxnSpPr>
            <a:cxnSpLocks/>
          </p:cNvCxnSpPr>
          <p:nvPr/>
        </p:nvCxnSpPr>
        <p:spPr>
          <a:xfrm flipH="1">
            <a:off x="3152135" y="1822284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EC8B1E-A422-994C-80C6-0150206937A2}"/>
              </a:ext>
            </a:extLst>
          </p:cNvPr>
          <p:cNvCxnSpPr/>
          <p:nvPr/>
        </p:nvCxnSpPr>
        <p:spPr>
          <a:xfrm flipH="1">
            <a:off x="3161796" y="1950268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E214E4-6999-8B4A-B4D3-E17AB6E7EBDF}"/>
              </a:ext>
            </a:extLst>
          </p:cNvPr>
          <p:cNvCxnSpPr>
            <a:cxnSpLocks/>
          </p:cNvCxnSpPr>
          <p:nvPr/>
        </p:nvCxnSpPr>
        <p:spPr>
          <a:xfrm flipH="1" flipV="1">
            <a:off x="3171639" y="227610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358B96-B6F4-804E-B613-1226E46CD272}"/>
              </a:ext>
            </a:extLst>
          </p:cNvPr>
          <p:cNvCxnSpPr>
            <a:cxnSpLocks/>
          </p:cNvCxnSpPr>
          <p:nvPr/>
        </p:nvCxnSpPr>
        <p:spPr>
          <a:xfrm flipH="1" flipV="1">
            <a:off x="3147970" y="2809564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DF98C3-2609-9E47-B3EF-6A5A75FF2558}"/>
              </a:ext>
            </a:extLst>
          </p:cNvPr>
          <p:cNvCxnSpPr>
            <a:cxnSpLocks/>
          </p:cNvCxnSpPr>
          <p:nvPr/>
        </p:nvCxnSpPr>
        <p:spPr>
          <a:xfrm flipH="1" flipV="1">
            <a:off x="3167082" y="2414342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AB75B-62E3-7641-9EC9-7BE8DD2B01FA}"/>
              </a:ext>
            </a:extLst>
          </p:cNvPr>
          <p:cNvCxnSpPr>
            <a:cxnSpLocks/>
          </p:cNvCxnSpPr>
          <p:nvPr/>
        </p:nvCxnSpPr>
        <p:spPr>
          <a:xfrm flipH="1" flipV="1">
            <a:off x="3185942" y="274325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7BF51E-C321-AF40-8955-DAA5087B4F29}"/>
              </a:ext>
            </a:extLst>
          </p:cNvPr>
          <p:cNvCxnSpPr>
            <a:cxnSpLocks/>
          </p:cNvCxnSpPr>
          <p:nvPr/>
        </p:nvCxnSpPr>
        <p:spPr>
          <a:xfrm flipH="1" flipV="1">
            <a:off x="1773230" y="2392746"/>
            <a:ext cx="2080786" cy="107251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B408C8-C622-4E42-9EEB-27D7977AAE90}"/>
              </a:ext>
            </a:extLst>
          </p:cNvPr>
          <p:cNvCxnSpPr>
            <a:cxnSpLocks/>
          </p:cNvCxnSpPr>
          <p:nvPr/>
        </p:nvCxnSpPr>
        <p:spPr>
          <a:xfrm flipH="1" flipV="1">
            <a:off x="1782660" y="2482329"/>
            <a:ext cx="2080786" cy="107251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0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814516" y="1239670"/>
            <a:ext cx="1028242" cy="2586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View: Create Address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4276725"/>
            <a:ext cx="8602462" cy="1316038"/>
          </a:xfrm>
        </p:spPr>
        <p:txBody>
          <a:bodyPr>
            <a:normAutofit/>
          </a:bodyPr>
          <a:lstStyle/>
          <a:p>
            <a:r>
              <a:rPr lang="en-US" sz="2000" dirty="0"/>
              <a:t>User page table maps entire virtual address space</a:t>
            </a:r>
          </a:p>
          <a:p>
            <a:pPr lvl="1"/>
            <a:r>
              <a:rPr lang="en-US" sz="1800" dirty="0"/>
              <a:t>One per process, distinguishes present from absent pages</a:t>
            </a:r>
          </a:p>
          <a:p>
            <a:r>
              <a:rPr lang="en-US" sz="2000" dirty="0"/>
              <a:t>OS needs to store mapping from virtual page to disk location</a:t>
            </a:r>
          </a:p>
        </p:txBody>
      </p:sp>
      <p:sp>
        <p:nvSpPr>
          <p:cNvPr id="7" name="Can 6"/>
          <p:cNvSpPr/>
          <p:nvPr/>
        </p:nvSpPr>
        <p:spPr>
          <a:xfrm>
            <a:off x="1143000" y="1140418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243" y="832642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6729" y="3295051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0050" y="3384149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86729" y="2892886"/>
            <a:ext cx="880086" cy="437977"/>
            <a:chOff x="4133850" y="3404709"/>
            <a:chExt cx="1056103" cy="525572"/>
          </a:xfrm>
        </p:grpSpPr>
        <p:sp>
          <p:nvSpPr>
            <p:cNvPr id="24" name="Rectangle 2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1" y="1698507"/>
            <a:ext cx="690764" cy="101796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886729" y="2585108"/>
            <a:ext cx="880086" cy="348878"/>
            <a:chOff x="4133850" y="3511627"/>
            <a:chExt cx="1056103" cy="418653"/>
          </a:xfrm>
        </p:grpSpPr>
        <p:sp>
          <p:nvSpPr>
            <p:cNvPr id="33" name="Rectangle 32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86729" y="1752348"/>
            <a:ext cx="880086" cy="348878"/>
            <a:chOff x="4133850" y="3404709"/>
            <a:chExt cx="1056103" cy="418653"/>
          </a:xfrm>
        </p:grpSpPr>
        <p:sp>
          <p:nvSpPr>
            <p:cNvPr id="36" name="Rectangle 35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728" y="1290684"/>
            <a:ext cx="913150" cy="437977"/>
            <a:chOff x="4133850" y="3404709"/>
            <a:chExt cx="1095780" cy="525572"/>
          </a:xfrm>
        </p:grpSpPr>
        <p:sp>
          <p:nvSpPr>
            <p:cNvPr id="39" name="Rectangle 38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9700" y="3511627"/>
              <a:ext cx="869930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814516" y="1687557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0583" y="2585108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33812" y="2116795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07353" y="3717835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4390" y="2645470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84390" y="2245088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84390" y="1830616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65227" y="896077"/>
            <a:ext cx="156754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VAS – per proc.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CD06B-3DD2-4649-B3A2-F15E0295209D}"/>
              </a:ext>
            </a:extLst>
          </p:cNvPr>
          <p:cNvCxnSpPr>
            <a:cxnSpLocks/>
          </p:cNvCxnSpPr>
          <p:nvPr/>
        </p:nvCxnSpPr>
        <p:spPr>
          <a:xfrm flipH="1">
            <a:off x="3152135" y="1822284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EC8B1E-A422-994C-80C6-0150206937A2}"/>
              </a:ext>
            </a:extLst>
          </p:cNvPr>
          <p:cNvCxnSpPr/>
          <p:nvPr/>
        </p:nvCxnSpPr>
        <p:spPr>
          <a:xfrm flipH="1">
            <a:off x="3161796" y="1950268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E214E4-6999-8B4A-B4D3-E17AB6E7EBDF}"/>
              </a:ext>
            </a:extLst>
          </p:cNvPr>
          <p:cNvCxnSpPr>
            <a:cxnSpLocks/>
          </p:cNvCxnSpPr>
          <p:nvPr/>
        </p:nvCxnSpPr>
        <p:spPr>
          <a:xfrm flipH="1" flipV="1">
            <a:off x="3171639" y="227610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358B96-B6F4-804E-B613-1226E46CD272}"/>
              </a:ext>
            </a:extLst>
          </p:cNvPr>
          <p:cNvCxnSpPr>
            <a:cxnSpLocks/>
          </p:cNvCxnSpPr>
          <p:nvPr/>
        </p:nvCxnSpPr>
        <p:spPr>
          <a:xfrm flipH="1" flipV="1">
            <a:off x="3147970" y="2809564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DF98C3-2609-9E47-B3EF-6A5A75FF2558}"/>
              </a:ext>
            </a:extLst>
          </p:cNvPr>
          <p:cNvCxnSpPr>
            <a:cxnSpLocks/>
          </p:cNvCxnSpPr>
          <p:nvPr/>
        </p:nvCxnSpPr>
        <p:spPr>
          <a:xfrm flipH="1" flipV="1">
            <a:off x="3167082" y="2414342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AB75B-62E3-7641-9EC9-7BE8DD2B01FA}"/>
              </a:ext>
            </a:extLst>
          </p:cNvPr>
          <p:cNvCxnSpPr>
            <a:cxnSpLocks/>
          </p:cNvCxnSpPr>
          <p:nvPr/>
        </p:nvCxnSpPr>
        <p:spPr>
          <a:xfrm flipH="1" flipV="1">
            <a:off x="3185942" y="274325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7BF51E-C321-AF40-8955-DAA5087B4F29}"/>
              </a:ext>
            </a:extLst>
          </p:cNvPr>
          <p:cNvCxnSpPr>
            <a:cxnSpLocks/>
          </p:cNvCxnSpPr>
          <p:nvPr/>
        </p:nvCxnSpPr>
        <p:spPr>
          <a:xfrm flipH="1" flipV="1">
            <a:off x="1773230" y="2392746"/>
            <a:ext cx="2080786" cy="10725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B408C8-C622-4E42-9EEB-27D7977AAE90}"/>
              </a:ext>
            </a:extLst>
          </p:cNvPr>
          <p:cNvCxnSpPr>
            <a:cxnSpLocks/>
          </p:cNvCxnSpPr>
          <p:nvPr/>
        </p:nvCxnSpPr>
        <p:spPr>
          <a:xfrm flipH="1" flipV="1">
            <a:off x="1782660" y="2482329"/>
            <a:ext cx="2080786" cy="10725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AAAB63-7A16-0346-A39E-1A1761E561E4}"/>
              </a:ext>
            </a:extLst>
          </p:cNvPr>
          <p:cNvSpPr txBox="1"/>
          <p:nvPr/>
        </p:nvSpPr>
        <p:spPr>
          <a:xfrm>
            <a:off x="6167254" y="89607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5C5764-3F9A-9247-B78E-E1A283AB5AF0}"/>
              </a:ext>
            </a:extLst>
          </p:cNvPr>
          <p:cNvGrpSpPr/>
          <p:nvPr/>
        </p:nvGrpSpPr>
        <p:grpSpPr>
          <a:xfrm>
            <a:off x="6085250" y="1557965"/>
            <a:ext cx="2137930" cy="2493749"/>
            <a:chOff x="6616468" y="1500226"/>
            <a:chExt cx="2565516" cy="34388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C0175C-3AB4-7248-931E-B74144006300}"/>
                </a:ext>
              </a:extLst>
            </p:cNvPr>
            <p:cNvSpPr/>
            <p:nvPr/>
          </p:nvSpPr>
          <p:spPr>
            <a:xfrm>
              <a:off x="6616468" y="1500226"/>
              <a:ext cx="1073441" cy="294270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4CEBB8-850C-B140-834F-353A282B1789}"/>
                </a:ext>
              </a:extLst>
            </p:cNvPr>
            <p:cNvSpPr/>
            <p:nvPr/>
          </p:nvSpPr>
          <p:spPr>
            <a:xfrm>
              <a:off x="6616508" y="3021645"/>
              <a:ext cx="1073441" cy="211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4DBB25-80A0-644E-AAED-78A871F95270}"/>
                </a:ext>
              </a:extLst>
            </p:cNvPr>
            <p:cNvSpPr/>
            <p:nvPr/>
          </p:nvSpPr>
          <p:spPr>
            <a:xfrm>
              <a:off x="6616468" y="3819602"/>
              <a:ext cx="1073441" cy="21169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874EE21-A420-6540-939A-9E3B687D847D}"/>
                </a:ext>
              </a:extLst>
            </p:cNvPr>
            <p:cNvSpPr/>
            <p:nvPr/>
          </p:nvSpPr>
          <p:spPr>
            <a:xfrm>
              <a:off x="6616468" y="2552777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260703-687F-8C45-8BFE-1D3C9053AB08}"/>
                </a:ext>
              </a:extLst>
            </p:cNvPr>
            <p:cNvSpPr/>
            <p:nvPr/>
          </p:nvSpPr>
          <p:spPr>
            <a:xfrm>
              <a:off x="6616468" y="4047131"/>
              <a:ext cx="1073441" cy="21169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01C78C-E6E2-F74F-842D-548AC82B7325}"/>
                </a:ext>
              </a:extLst>
            </p:cNvPr>
            <p:cNvSpPr/>
            <p:nvPr/>
          </p:nvSpPr>
          <p:spPr>
            <a:xfrm>
              <a:off x="6616468" y="1804961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9E0991-5300-944F-9F29-C3D55E771777}"/>
                </a:ext>
              </a:extLst>
            </p:cNvPr>
            <p:cNvSpPr txBox="1"/>
            <p:nvPr/>
          </p:nvSpPr>
          <p:spPr>
            <a:xfrm>
              <a:off x="7756644" y="3750435"/>
              <a:ext cx="1425340" cy="118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 code &amp; data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46E4D9-7FF3-F74B-82CA-6ACB925CB3D3}"/>
                </a:ext>
              </a:extLst>
            </p:cNvPr>
            <p:cNvSpPr txBox="1"/>
            <p:nvPr/>
          </p:nvSpPr>
          <p:spPr>
            <a:xfrm>
              <a:off x="7756644" y="1668359"/>
              <a:ext cx="1425340" cy="83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user page</a:t>
              </a:r>
            </a:p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frames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8D1315-B32C-3E45-837D-C2CB3B731A51}"/>
                </a:ext>
              </a:extLst>
            </p:cNvPr>
            <p:cNvSpPr txBox="1"/>
            <p:nvPr/>
          </p:nvSpPr>
          <p:spPr>
            <a:xfrm>
              <a:off x="7756644" y="2910170"/>
              <a:ext cx="1365250" cy="83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user </a:t>
              </a:r>
              <a:r>
                <a:rPr lang="en-US" sz="1667" dirty="0" err="1">
                  <a:latin typeface="Gill Sans" charset="0"/>
                  <a:ea typeface="Gill Sans" charset="0"/>
                  <a:cs typeface="Gill Sans" charset="0"/>
                </a:rPr>
                <a:t>pagetable</a:t>
              </a:r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E18156F-8BE8-DA41-89D9-C683375613A7}"/>
                </a:ext>
              </a:extLst>
            </p:cNvPr>
            <p:cNvSpPr/>
            <p:nvPr/>
          </p:nvSpPr>
          <p:spPr>
            <a:xfrm>
              <a:off x="6616468" y="2109838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F2411E-9CC4-3248-837F-6320202CC823}"/>
                </a:ext>
              </a:extLst>
            </p:cNvPr>
            <p:cNvSpPr/>
            <p:nvPr/>
          </p:nvSpPr>
          <p:spPr>
            <a:xfrm>
              <a:off x="6616508" y="3223965"/>
              <a:ext cx="1073441" cy="211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44DEC-258A-E54E-9BC9-D39A006E21A9}"/>
              </a:ext>
            </a:extLst>
          </p:cNvPr>
          <p:cNvSpPr/>
          <p:nvPr/>
        </p:nvSpPr>
        <p:spPr>
          <a:xfrm>
            <a:off x="5151043" y="1203855"/>
            <a:ext cx="365901" cy="2586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BC3D24-A551-1842-8B74-B3479E4718BF}"/>
              </a:ext>
            </a:extLst>
          </p:cNvPr>
          <p:cNvCxnSpPr>
            <a:endCxn id="59" idx="1"/>
          </p:cNvCxnSpPr>
          <p:nvPr/>
        </p:nvCxnSpPr>
        <p:spPr>
          <a:xfrm flipV="1">
            <a:off x="5320765" y="2076793"/>
            <a:ext cx="764486" cy="14816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C7227C-BC23-4240-AB65-BBCF9B5C7AA5}"/>
              </a:ext>
            </a:extLst>
          </p:cNvPr>
          <p:cNvCxnSpPr/>
          <p:nvPr/>
        </p:nvCxnSpPr>
        <p:spPr>
          <a:xfrm flipV="1">
            <a:off x="5320798" y="1778949"/>
            <a:ext cx="764453" cy="12831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D79986-45B4-4E44-B2E8-E693B96BBF50}"/>
              </a:ext>
            </a:extLst>
          </p:cNvPr>
          <p:cNvSpPr txBox="1"/>
          <p:nvPr/>
        </p:nvSpPr>
        <p:spPr>
          <a:xfrm>
            <a:off x="5097671" y="868578"/>
            <a:ext cx="49725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b="1" dirty="0">
                <a:latin typeface="Gill Sans" charset="0"/>
                <a:ea typeface="Gill Sans" charset="0"/>
                <a:cs typeface="Gill Sans" charset="0"/>
              </a:rPr>
              <a:t>PT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04E309-D909-D34B-9A77-3C5F21EE8D8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409060" y="1886488"/>
            <a:ext cx="676191" cy="51151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54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3814516" y="1239670"/>
            <a:ext cx="1028242" cy="25862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View: Create Address Space</a:t>
            </a:r>
          </a:p>
        </p:txBody>
      </p:sp>
      <p:sp>
        <p:nvSpPr>
          <p:cNvPr id="7" name="Can 6"/>
          <p:cNvSpPr/>
          <p:nvPr/>
        </p:nvSpPr>
        <p:spPr>
          <a:xfrm>
            <a:off x="1143000" y="1140418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61243" y="832642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86729" y="3295051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60050" y="3384149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886729" y="2892886"/>
            <a:ext cx="880086" cy="437977"/>
            <a:chOff x="4133850" y="3404709"/>
            <a:chExt cx="1056103" cy="525572"/>
          </a:xfrm>
        </p:grpSpPr>
        <p:sp>
          <p:nvSpPr>
            <p:cNvPr id="24" name="Rectangle 2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861" y="1698507"/>
            <a:ext cx="690764" cy="101796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3886729" y="2585108"/>
            <a:ext cx="880086" cy="348878"/>
            <a:chOff x="4133850" y="3511627"/>
            <a:chExt cx="1056103" cy="418653"/>
          </a:xfrm>
        </p:grpSpPr>
        <p:sp>
          <p:nvSpPr>
            <p:cNvPr id="33" name="Rectangle 32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886729" y="1752348"/>
            <a:ext cx="880086" cy="348878"/>
            <a:chOff x="4133850" y="3404709"/>
            <a:chExt cx="1056103" cy="418653"/>
          </a:xfrm>
        </p:grpSpPr>
        <p:sp>
          <p:nvSpPr>
            <p:cNvPr id="36" name="Rectangle 35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86728" y="1290684"/>
            <a:ext cx="913150" cy="437977"/>
            <a:chOff x="4133850" y="3404709"/>
            <a:chExt cx="1095780" cy="525572"/>
          </a:xfrm>
        </p:grpSpPr>
        <p:sp>
          <p:nvSpPr>
            <p:cNvPr id="39" name="Rectangle 38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359700" y="3511627"/>
              <a:ext cx="869930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</a:t>
              </a:r>
            </a:p>
          </p:txBody>
        </p:sp>
      </p:grpSp>
      <p:cxnSp>
        <p:nvCxnSpPr>
          <p:cNvPr id="42" name="Straight Connector 41"/>
          <p:cNvCxnSpPr/>
          <p:nvPr/>
        </p:nvCxnSpPr>
        <p:spPr>
          <a:xfrm>
            <a:off x="3814516" y="1687557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20583" y="2585108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833812" y="2116795"/>
            <a:ext cx="1191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07353" y="3717835"/>
            <a:ext cx="11914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2284390" y="2645470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284390" y="2245088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284390" y="1830616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3565227" y="896077"/>
            <a:ext cx="156754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VAS – per proc.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CCD06B-3DD2-4649-B3A2-F15E0295209D}"/>
              </a:ext>
            </a:extLst>
          </p:cNvPr>
          <p:cNvCxnSpPr>
            <a:cxnSpLocks/>
          </p:cNvCxnSpPr>
          <p:nvPr/>
        </p:nvCxnSpPr>
        <p:spPr>
          <a:xfrm flipH="1">
            <a:off x="3152135" y="1822284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CEC8B1E-A422-994C-80C6-0150206937A2}"/>
              </a:ext>
            </a:extLst>
          </p:cNvPr>
          <p:cNvCxnSpPr/>
          <p:nvPr/>
        </p:nvCxnSpPr>
        <p:spPr>
          <a:xfrm flipH="1">
            <a:off x="3161796" y="1950268"/>
            <a:ext cx="722253" cy="78268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E214E4-6999-8B4A-B4D3-E17AB6E7EBDF}"/>
              </a:ext>
            </a:extLst>
          </p:cNvPr>
          <p:cNvCxnSpPr>
            <a:cxnSpLocks/>
          </p:cNvCxnSpPr>
          <p:nvPr/>
        </p:nvCxnSpPr>
        <p:spPr>
          <a:xfrm flipH="1" flipV="1">
            <a:off x="3171639" y="227610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358B96-B6F4-804E-B613-1226E46CD272}"/>
              </a:ext>
            </a:extLst>
          </p:cNvPr>
          <p:cNvCxnSpPr>
            <a:cxnSpLocks/>
          </p:cNvCxnSpPr>
          <p:nvPr/>
        </p:nvCxnSpPr>
        <p:spPr>
          <a:xfrm flipH="1" flipV="1">
            <a:off x="3147970" y="2809564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DF98C3-2609-9E47-B3EF-6A5A75FF2558}"/>
              </a:ext>
            </a:extLst>
          </p:cNvPr>
          <p:cNvCxnSpPr>
            <a:cxnSpLocks/>
          </p:cNvCxnSpPr>
          <p:nvPr/>
        </p:nvCxnSpPr>
        <p:spPr>
          <a:xfrm flipH="1" flipV="1">
            <a:off x="3167082" y="2414342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AB75B-62E3-7641-9EC9-7BE8DD2B01FA}"/>
              </a:ext>
            </a:extLst>
          </p:cNvPr>
          <p:cNvCxnSpPr>
            <a:cxnSpLocks/>
          </p:cNvCxnSpPr>
          <p:nvPr/>
        </p:nvCxnSpPr>
        <p:spPr>
          <a:xfrm flipH="1" flipV="1">
            <a:off x="3185942" y="2743250"/>
            <a:ext cx="744513" cy="39726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7BF51E-C321-AF40-8955-DAA5087B4F29}"/>
              </a:ext>
            </a:extLst>
          </p:cNvPr>
          <p:cNvCxnSpPr>
            <a:cxnSpLocks/>
          </p:cNvCxnSpPr>
          <p:nvPr/>
        </p:nvCxnSpPr>
        <p:spPr>
          <a:xfrm flipH="1" flipV="1">
            <a:off x="1773230" y="2392746"/>
            <a:ext cx="2080786" cy="10725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B408C8-C622-4E42-9EEB-27D7977AAE90}"/>
              </a:ext>
            </a:extLst>
          </p:cNvPr>
          <p:cNvCxnSpPr>
            <a:cxnSpLocks/>
          </p:cNvCxnSpPr>
          <p:nvPr/>
        </p:nvCxnSpPr>
        <p:spPr>
          <a:xfrm flipH="1" flipV="1">
            <a:off x="1782660" y="2482329"/>
            <a:ext cx="2080786" cy="10725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8AAAB63-7A16-0346-A39E-1A1761E561E4}"/>
              </a:ext>
            </a:extLst>
          </p:cNvPr>
          <p:cNvSpPr txBox="1"/>
          <p:nvPr/>
        </p:nvSpPr>
        <p:spPr>
          <a:xfrm>
            <a:off x="6167254" y="89607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5C5764-3F9A-9247-B78E-E1A283AB5AF0}"/>
              </a:ext>
            </a:extLst>
          </p:cNvPr>
          <p:cNvGrpSpPr/>
          <p:nvPr/>
        </p:nvGrpSpPr>
        <p:grpSpPr>
          <a:xfrm>
            <a:off x="6085250" y="1557965"/>
            <a:ext cx="2137930" cy="2493749"/>
            <a:chOff x="6616468" y="1500226"/>
            <a:chExt cx="2565516" cy="34388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C0175C-3AB4-7248-931E-B74144006300}"/>
                </a:ext>
              </a:extLst>
            </p:cNvPr>
            <p:cNvSpPr/>
            <p:nvPr/>
          </p:nvSpPr>
          <p:spPr>
            <a:xfrm>
              <a:off x="6616468" y="1500226"/>
              <a:ext cx="1073441" cy="294270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4CEBB8-850C-B140-834F-353A282B1789}"/>
                </a:ext>
              </a:extLst>
            </p:cNvPr>
            <p:cNvSpPr/>
            <p:nvPr/>
          </p:nvSpPr>
          <p:spPr>
            <a:xfrm>
              <a:off x="6616508" y="3021645"/>
              <a:ext cx="1073441" cy="211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04DBB25-80A0-644E-AAED-78A871F95270}"/>
                </a:ext>
              </a:extLst>
            </p:cNvPr>
            <p:cNvSpPr/>
            <p:nvPr/>
          </p:nvSpPr>
          <p:spPr>
            <a:xfrm>
              <a:off x="6616468" y="3819602"/>
              <a:ext cx="1073441" cy="21169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874EE21-A420-6540-939A-9E3B687D847D}"/>
                </a:ext>
              </a:extLst>
            </p:cNvPr>
            <p:cNvSpPr/>
            <p:nvPr/>
          </p:nvSpPr>
          <p:spPr>
            <a:xfrm>
              <a:off x="6616468" y="2552777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F260703-687F-8C45-8BFE-1D3C9053AB08}"/>
                </a:ext>
              </a:extLst>
            </p:cNvPr>
            <p:cNvSpPr/>
            <p:nvPr/>
          </p:nvSpPr>
          <p:spPr>
            <a:xfrm>
              <a:off x="6616468" y="4047131"/>
              <a:ext cx="1073441" cy="211691"/>
            </a:xfrm>
            <a:prstGeom prst="rect">
              <a:avLst/>
            </a:prstGeom>
            <a:solidFill>
              <a:srgbClr val="FF6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01C78C-E6E2-F74F-842D-548AC82B7325}"/>
                </a:ext>
              </a:extLst>
            </p:cNvPr>
            <p:cNvSpPr/>
            <p:nvPr/>
          </p:nvSpPr>
          <p:spPr>
            <a:xfrm>
              <a:off x="6616468" y="1804961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9E0991-5300-944F-9F29-C3D55E771777}"/>
                </a:ext>
              </a:extLst>
            </p:cNvPr>
            <p:cNvSpPr txBox="1"/>
            <p:nvPr/>
          </p:nvSpPr>
          <p:spPr>
            <a:xfrm>
              <a:off x="7816734" y="3750435"/>
              <a:ext cx="1365250" cy="1188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kernel code &amp; data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46E4D9-7FF3-F74B-82CA-6ACB925CB3D3}"/>
                </a:ext>
              </a:extLst>
            </p:cNvPr>
            <p:cNvSpPr txBox="1"/>
            <p:nvPr/>
          </p:nvSpPr>
          <p:spPr>
            <a:xfrm>
              <a:off x="7816734" y="1668359"/>
              <a:ext cx="1365250" cy="83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user page</a:t>
              </a:r>
            </a:p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frames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8D1315-B32C-3E45-837D-C2CB3B731A51}"/>
                </a:ext>
              </a:extLst>
            </p:cNvPr>
            <p:cNvSpPr txBox="1"/>
            <p:nvPr/>
          </p:nvSpPr>
          <p:spPr>
            <a:xfrm>
              <a:off x="7756644" y="2910170"/>
              <a:ext cx="1365250" cy="834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user </a:t>
              </a:r>
              <a:r>
                <a:rPr lang="en-US" sz="1667" dirty="0" err="1">
                  <a:latin typeface="Gill Sans" charset="0"/>
                  <a:ea typeface="Gill Sans" charset="0"/>
                  <a:cs typeface="Gill Sans" charset="0"/>
                </a:rPr>
                <a:t>pagetable</a:t>
              </a:r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E18156F-8BE8-DA41-89D9-C683375613A7}"/>
                </a:ext>
              </a:extLst>
            </p:cNvPr>
            <p:cNvSpPr/>
            <p:nvPr/>
          </p:nvSpPr>
          <p:spPr>
            <a:xfrm>
              <a:off x="6616468" y="2109838"/>
              <a:ext cx="1073441" cy="21169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2F2411E-9CC4-3248-837F-6320202CC823}"/>
                </a:ext>
              </a:extLst>
            </p:cNvPr>
            <p:cNvSpPr/>
            <p:nvPr/>
          </p:nvSpPr>
          <p:spPr>
            <a:xfrm>
              <a:off x="6616508" y="3223965"/>
              <a:ext cx="1073441" cy="2116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4A44DEC-258A-E54E-9BC9-D39A006E21A9}"/>
              </a:ext>
            </a:extLst>
          </p:cNvPr>
          <p:cNvSpPr/>
          <p:nvPr/>
        </p:nvSpPr>
        <p:spPr>
          <a:xfrm>
            <a:off x="5151043" y="1203855"/>
            <a:ext cx="365901" cy="25862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BC3D24-A551-1842-8B74-B3479E4718BF}"/>
              </a:ext>
            </a:extLst>
          </p:cNvPr>
          <p:cNvCxnSpPr>
            <a:endCxn id="59" idx="1"/>
          </p:cNvCxnSpPr>
          <p:nvPr/>
        </p:nvCxnSpPr>
        <p:spPr>
          <a:xfrm flipV="1">
            <a:off x="5320765" y="2076793"/>
            <a:ext cx="764486" cy="148162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CC7227C-BC23-4240-AB65-BBCF9B5C7AA5}"/>
              </a:ext>
            </a:extLst>
          </p:cNvPr>
          <p:cNvCxnSpPr/>
          <p:nvPr/>
        </p:nvCxnSpPr>
        <p:spPr>
          <a:xfrm flipV="1">
            <a:off x="5320798" y="1778949"/>
            <a:ext cx="764453" cy="128310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7D79986-45B4-4E44-B2E8-E693B96BBF50}"/>
              </a:ext>
            </a:extLst>
          </p:cNvPr>
          <p:cNvSpPr txBox="1"/>
          <p:nvPr/>
        </p:nvSpPr>
        <p:spPr>
          <a:xfrm>
            <a:off x="5097671" y="868578"/>
            <a:ext cx="49725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b="1" dirty="0">
                <a:latin typeface="Gill Sans" charset="0"/>
                <a:ea typeface="Gill Sans" charset="0"/>
                <a:cs typeface="Gill Sans" charset="0"/>
              </a:rPr>
              <a:t>PT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504E309-D909-D34B-9A77-3C5F21EE8D8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409060" y="1886488"/>
            <a:ext cx="676191" cy="51151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F9DBA25-A541-B143-BD08-B3BE27152AEB}"/>
              </a:ext>
            </a:extLst>
          </p:cNvPr>
          <p:cNvSpPr/>
          <p:nvPr/>
        </p:nvSpPr>
        <p:spPr>
          <a:xfrm>
            <a:off x="964407" y="811511"/>
            <a:ext cx="4060805" cy="32246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900C4A1-EB7B-7E49-B232-332EF531F9ED}"/>
              </a:ext>
            </a:extLst>
          </p:cNvPr>
          <p:cNvSpPr/>
          <p:nvPr/>
        </p:nvSpPr>
        <p:spPr>
          <a:xfrm>
            <a:off x="5103246" y="811511"/>
            <a:ext cx="3076348" cy="322462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8CFA3-0A0C-854B-8C37-04FC7C445CEB}"/>
              </a:ext>
            </a:extLst>
          </p:cNvPr>
          <p:cNvSpPr txBox="1"/>
          <p:nvPr/>
        </p:nvSpPr>
        <p:spPr>
          <a:xfrm>
            <a:off x="1215861" y="4143375"/>
            <a:ext cx="35509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Backing Store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324793-ABAE-894B-931A-415E584A4BB0}"/>
              </a:ext>
            </a:extLst>
          </p:cNvPr>
          <p:cNvSpPr txBox="1"/>
          <p:nvPr/>
        </p:nvSpPr>
        <p:spPr>
          <a:xfrm>
            <a:off x="5096897" y="4143476"/>
            <a:ext cx="1775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116686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Backing Store for VAS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1" y="3574395"/>
            <a:ext cx="716839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61792" y="2064539"/>
            <a:ext cx="756708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3000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3" y="1487603"/>
              <a:ext cx="1234625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6" y="2814763"/>
            <a:ext cx="1699868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3977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5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2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Page Fault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0" y="3574395"/>
            <a:ext cx="780339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6501" y="2064539"/>
            <a:ext cx="780339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8292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3" y="1487603"/>
              <a:ext cx="123671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6" y="2814763"/>
            <a:ext cx="1699868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237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5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2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29875" y="4436037"/>
            <a:ext cx="555118" cy="290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>
            <a:endCxn id="58" idx="2"/>
          </p:cNvCxnSpPr>
          <p:nvPr/>
        </p:nvCxnSpPr>
        <p:spPr>
          <a:xfrm flipV="1">
            <a:off x="5997914" y="3657736"/>
            <a:ext cx="111183" cy="91955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42286" y="2814763"/>
            <a:ext cx="327630" cy="20411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80285" y="2850410"/>
            <a:ext cx="428118" cy="9606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715001" y="4762500"/>
            <a:ext cx="189186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active process &amp; PT</a:t>
            </a:r>
          </a:p>
        </p:txBody>
      </p:sp>
    </p:spTree>
    <p:extLst>
      <p:ext uri="{BB962C8B-B14F-4D97-AF65-F5344CB8AC3E}">
        <p14:creationId xmlns:p14="http://schemas.microsoft.com/office/powerpoint/2010/main" val="296976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Page Fault: Find and Start Load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1" y="3574395"/>
            <a:ext cx="716839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6501" y="2064539"/>
            <a:ext cx="780339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3000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3" y="1487603"/>
              <a:ext cx="1234625" cy="3103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8" y="2814763"/>
            <a:ext cx="1699869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3978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4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1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29875" y="4436037"/>
            <a:ext cx="555118" cy="290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>
            <a:endCxn id="58" idx="2"/>
          </p:cNvCxnSpPr>
          <p:nvPr/>
        </p:nvCxnSpPr>
        <p:spPr>
          <a:xfrm flipV="1">
            <a:off x="5997914" y="3657736"/>
            <a:ext cx="111183" cy="919556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42286" y="2814763"/>
            <a:ext cx="327630" cy="20411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80285" y="2850410"/>
            <a:ext cx="428118" cy="9606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73984" y="2658931"/>
            <a:ext cx="894534" cy="1535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6606040" y="2587399"/>
            <a:ext cx="894534" cy="153512"/>
          </a:xfrm>
          <a:prstGeom prst="rect">
            <a:avLst/>
          </a:prstGeom>
          <a:pattFill prst="diagBrick">
            <a:fgClr>
              <a:schemeClr val="bg2">
                <a:lumMod val="75000"/>
              </a:schemeClr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715001" y="4762500"/>
            <a:ext cx="189186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active process &amp; PT</a:t>
            </a:r>
          </a:p>
        </p:txBody>
      </p:sp>
    </p:spTree>
    <p:extLst>
      <p:ext uri="{BB962C8B-B14F-4D97-AF65-F5344CB8AC3E}">
        <p14:creationId xmlns:p14="http://schemas.microsoft.com/office/powerpoint/2010/main" val="320748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491D-C8F4-814F-B005-9EE9F469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0" y="103305"/>
            <a:ext cx="6886948" cy="1104636"/>
          </a:xfrm>
        </p:spPr>
        <p:txBody>
          <a:bodyPr/>
          <a:lstStyle/>
          <a:p>
            <a:r>
              <a:rPr lang="en-US" dirty="0"/>
              <a:t>Reverse Page Mapping: "</a:t>
            </a:r>
            <a:r>
              <a:rPr lang="en-US" dirty="0" err="1"/>
              <a:t>Coremap</a:t>
            </a:r>
            <a:r>
              <a:rPr lang="en-US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05E2-2DB5-5045-9B9B-78683DE94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from physical page frame # to all of its mappings in virtual address spaces</a:t>
            </a:r>
          </a:p>
          <a:p>
            <a:endParaRPr lang="en-US" dirty="0"/>
          </a:p>
          <a:p>
            <a:r>
              <a:rPr lang="en-US" dirty="0"/>
              <a:t>Example uses:</a:t>
            </a:r>
          </a:p>
          <a:p>
            <a:pPr lvl="1"/>
            <a:r>
              <a:rPr lang="en-US" dirty="0"/>
              <a:t>Scanning accessed/dirty bits of all of frame's PTEs</a:t>
            </a:r>
          </a:p>
          <a:p>
            <a:pPr lvl="1"/>
            <a:r>
              <a:rPr lang="en-US" dirty="0"/>
              <a:t>Marking a page as not present in all PTEs that refer to it when evicting the page to disk</a:t>
            </a:r>
          </a:p>
        </p:txBody>
      </p:sp>
    </p:spTree>
    <p:extLst>
      <p:ext uri="{BB962C8B-B14F-4D97-AF65-F5344CB8AC3E}">
        <p14:creationId xmlns:p14="http://schemas.microsoft.com/office/powerpoint/2010/main" val="358343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/>
          <p:cNvSpPr/>
          <p:nvPr/>
        </p:nvSpPr>
        <p:spPr>
          <a:xfrm>
            <a:off x="6606040" y="2587399"/>
            <a:ext cx="894534" cy="153512"/>
          </a:xfrm>
          <a:prstGeom prst="rect">
            <a:avLst/>
          </a:prstGeom>
          <a:pattFill prst="diagBrick">
            <a:fgClr>
              <a:schemeClr val="bg2">
                <a:lumMod val="75000"/>
              </a:schemeClr>
            </a:fgClr>
            <a:bgClr>
              <a:prstClr val="white"/>
            </a:bgClr>
          </a:patt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Page Fault: Switch During IO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1" y="3574395"/>
            <a:ext cx="737407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6500" y="2064539"/>
            <a:ext cx="727053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3000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4" y="1487603"/>
              <a:ext cx="1236710" cy="3103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8" y="2814763"/>
            <a:ext cx="1699869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2372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4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1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29875" y="4436037"/>
            <a:ext cx="555118" cy="290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42286" y="4577292"/>
            <a:ext cx="1455628" cy="9975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42286" y="2814763"/>
            <a:ext cx="327630" cy="20411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80285" y="2850410"/>
            <a:ext cx="428118" cy="9606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73984" y="2658931"/>
            <a:ext cx="894534" cy="15351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2918354" y="2129541"/>
            <a:ext cx="3704167" cy="939676"/>
          </a:xfrm>
          <a:custGeom>
            <a:avLst/>
            <a:gdLst>
              <a:gd name="connsiteX0" fmla="*/ 0 w 4445000"/>
              <a:gd name="connsiteY0" fmla="*/ 698926 h 1127611"/>
              <a:gd name="connsiteX1" fmla="*/ 1317625 w 4445000"/>
              <a:gd name="connsiteY1" fmla="*/ 426 h 1127611"/>
              <a:gd name="connsiteX2" fmla="*/ 2889250 w 4445000"/>
              <a:gd name="connsiteY2" fmla="*/ 603676 h 1127611"/>
              <a:gd name="connsiteX3" fmla="*/ 3635375 w 4445000"/>
              <a:gd name="connsiteY3" fmla="*/ 1127551 h 1127611"/>
              <a:gd name="connsiteX4" fmla="*/ 4445000 w 4445000"/>
              <a:gd name="connsiteY4" fmla="*/ 571926 h 1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00" h="1127611">
                <a:moveTo>
                  <a:pt x="0" y="698926"/>
                </a:moveTo>
                <a:cubicBezTo>
                  <a:pt x="418041" y="357613"/>
                  <a:pt x="836083" y="16301"/>
                  <a:pt x="1317625" y="426"/>
                </a:cubicBezTo>
                <a:cubicBezTo>
                  <a:pt x="1799167" y="-15449"/>
                  <a:pt x="2502958" y="415822"/>
                  <a:pt x="2889250" y="603676"/>
                </a:cubicBezTo>
                <a:cubicBezTo>
                  <a:pt x="3275542" y="791530"/>
                  <a:pt x="3376083" y="1132843"/>
                  <a:pt x="3635375" y="1127551"/>
                </a:cubicBezTo>
                <a:cubicBezTo>
                  <a:pt x="3894667" y="1122259"/>
                  <a:pt x="4445000" y="571926"/>
                  <a:pt x="4445000" y="571926"/>
                </a:cubicBezTo>
              </a:path>
            </a:pathLst>
          </a:custGeom>
          <a:ln w="28575" cmpd="sng">
            <a:solidFill>
              <a:srgbClr val="000000"/>
            </a:solidFill>
            <a:prstDash val="sysDash"/>
            <a:headEnd type="diamon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5715001" y="4762500"/>
            <a:ext cx="189186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active process &amp; PT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8BFC49D-75E8-F24E-8B77-AAE65429B6D7}"/>
              </a:ext>
            </a:extLst>
          </p:cNvPr>
          <p:cNvSpPr/>
          <p:nvPr/>
        </p:nvSpPr>
        <p:spPr>
          <a:xfrm>
            <a:off x="6611794" y="2573787"/>
            <a:ext cx="894534" cy="153512"/>
          </a:xfrm>
          <a:prstGeom prst="rect">
            <a:avLst/>
          </a:prstGeom>
          <a:solidFill>
            <a:schemeClr val="bg2">
              <a:lumMod val="75000"/>
              <a:alpha val="61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" grpId="0" animBg="1"/>
      <p:bldP spid="15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 Page Fault: Update PTE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1" y="3574395"/>
            <a:ext cx="716839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6501" y="2064539"/>
            <a:ext cx="780339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3000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3" y="1487603"/>
              <a:ext cx="1234624" cy="3103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8" y="2814763"/>
            <a:ext cx="1699869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3977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4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1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29875" y="4436037"/>
            <a:ext cx="555118" cy="290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542286" y="4577292"/>
            <a:ext cx="1455628" cy="997582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42286" y="2814763"/>
            <a:ext cx="327630" cy="20411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5880285" y="2850410"/>
            <a:ext cx="428118" cy="96062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73984" y="2658931"/>
            <a:ext cx="894534" cy="153512"/>
          </a:xfrm>
          <a:prstGeom prst="rect">
            <a:avLst/>
          </a:prstGeom>
          <a:solidFill>
            <a:schemeClr val="bg2">
              <a:lumMod val="75000"/>
              <a:alpha val="54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601440" y="260834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2" name="Straight Arrow Connector 151"/>
          <p:cNvCxnSpPr>
            <a:endCxn id="150" idx="1"/>
          </p:cNvCxnSpPr>
          <p:nvPr/>
        </p:nvCxnSpPr>
        <p:spPr>
          <a:xfrm flipV="1">
            <a:off x="6119812" y="2685103"/>
            <a:ext cx="481627" cy="19514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15001" y="4762500"/>
            <a:ext cx="189186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active process &amp; PT</a:t>
            </a:r>
          </a:p>
        </p:txBody>
      </p:sp>
    </p:spTree>
    <p:extLst>
      <p:ext uri="{BB962C8B-B14F-4D97-AF65-F5344CB8AC3E}">
        <p14:creationId xmlns:p14="http://schemas.microsoft.com/office/powerpoint/2010/main" val="3417128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Eventually Reschedule Faulting Thread</a:t>
            </a:r>
          </a:p>
        </p:txBody>
      </p:sp>
      <p:sp>
        <p:nvSpPr>
          <p:cNvPr id="7" name="Can 6"/>
          <p:cNvSpPr/>
          <p:nvPr/>
        </p:nvSpPr>
        <p:spPr>
          <a:xfrm>
            <a:off x="810072" y="1082874"/>
            <a:ext cx="2196042" cy="2452257"/>
          </a:xfrm>
          <a:prstGeom prst="can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28314" y="775097"/>
            <a:ext cx="14424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disk (huge, TB)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48803" y="100955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6601440" y="1508126"/>
            <a:ext cx="894534" cy="256844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01473" y="3045899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601440" y="3783302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601440" y="276490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601440" y="3948299"/>
            <a:ext cx="894534" cy="153512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01440" y="216359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56501" y="3574395"/>
            <a:ext cx="716839" cy="1118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 code &amp; data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56501" y="2064539"/>
            <a:ext cx="780339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 page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frames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93000" y="2965061"/>
            <a:ext cx="1137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user </a:t>
            </a:r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pagetable</a:t>
            </a:r>
            <a:endParaRPr lang="en-US" sz="150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601440" y="2384685"/>
            <a:ext cx="894534" cy="15351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1473" y="3192615"/>
            <a:ext cx="894534" cy="1535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088432" y="2977223"/>
            <a:ext cx="880086" cy="3968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61753" y="3066322"/>
            <a:ext cx="6078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088432" y="2575059"/>
            <a:ext cx="880086" cy="437977"/>
            <a:chOff x="4133850" y="3404709"/>
            <a:chExt cx="1056103" cy="525572"/>
          </a:xfrm>
        </p:grpSpPr>
        <p:sp>
          <p:nvSpPr>
            <p:cNvPr id="64" name="Rectangle 63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088432" y="2174677"/>
            <a:ext cx="880086" cy="348878"/>
            <a:chOff x="4133850" y="3511627"/>
            <a:chExt cx="1056103" cy="418653"/>
          </a:xfrm>
        </p:grpSpPr>
        <p:sp>
          <p:nvSpPr>
            <p:cNvPr id="67" name="Rectangle 66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88432" y="1760205"/>
            <a:ext cx="880086" cy="348878"/>
            <a:chOff x="4133850" y="3404709"/>
            <a:chExt cx="1056103" cy="418653"/>
          </a:xfrm>
        </p:grpSpPr>
        <p:sp>
          <p:nvSpPr>
            <p:cNvPr id="70" name="Rectangle 69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968518" y="1760204"/>
            <a:ext cx="1960255" cy="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852459" y="869620"/>
            <a:ext cx="1670969" cy="2822307"/>
            <a:chOff x="4813299" y="1043543"/>
            <a:chExt cx="2085590" cy="3547583"/>
          </a:xfrm>
        </p:grpSpPr>
        <p:sp>
          <p:nvSpPr>
            <p:cNvPr id="21" name="Rectangle 20"/>
            <p:cNvSpPr/>
            <p:nvPr/>
          </p:nvSpPr>
          <p:spPr>
            <a:xfrm>
              <a:off x="4821893" y="1487603"/>
              <a:ext cx="1234624" cy="310352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2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116534" y="4060978"/>
              <a:ext cx="758688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908549" y="3471461"/>
              <a:ext cx="1056103" cy="545451"/>
              <a:chOff x="4133850" y="3404709"/>
              <a:chExt cx="1056103" cy="54545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359699" y="3511627"/>
                <a:ext cx="682659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4908549" y="3102129"/>
              <a:ext cx="1056103" cy="438532"/>
              <a:chOff x="4133850" y="3511627"/>
              <a:chExt cx="1056103" cy="438532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59699" y="3511627"/>
                <a:ext cx="738040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908549" y="2102817"/>
              <a:ext cx="1056103" cy="438532"/>
              <a:chOff x="4133850" y="3404709"/>
              <a:chExt cx="1056103" cy="438532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34540" y="3404709"/>
                <a:ext cx="778696" cy="43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908549" y="1548818"/>
              <a:ext cx="1130672" cy="545451"/>
              <a:chOff x="4133850" y="3404709"/>
              <a:chExt cx="1130672" cy="54545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359699" y="3511627"/>
                <a:ext cx="904823" cy="438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42" name="Straight Connector 4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845049" y="1055212"/>
              <a:ext cx="879374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62209" y="1043543"/>
              <a:ext cx="736680" cy="438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170158" y="2814763"/>
            <a:ext cx="1699869" cy="2793959"/>
            <a:chOff x="4813299" y="1043543"/>
            <a:chExt cx="2066404" cy="3547583"/>
          </a:xfrm>
        </p:grpSpPr>
        <p:sp>
          <p:nvSpPr>
            <p:cNvPr id="105" name="Rectangle 104"/>
            <p:cNvSpPr/>
            <p:nvPr/>
          </p:nvSpPr>
          <p:spPr>
            <a:xfrm>
              <a:off x="4821893" y="1487603"/>
              <a:ext cx="1233977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908549" y="3954061"/>
              <a:ext cx="1056103" cy="47625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16534" y="4060978"/>
              <a:ext cx="738929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4908549" y="3471461"/>
              <a:ext cx="1056103" cy="549900"/>
              <a:chOff x="4133850" y="3404709"/>
              <a:chExt cx="1056103" cy="5499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4359700" y="3511627"/>
                <a:ext cx="664881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data</a:t>
                </a:r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4908549" y="3102129"/>
              <a:ext cx="1056103" cy="442982"/>
              <a:chOff x="4133850" y="3511627"/>
              <a:chExt cx="1056103" cy="442982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4133850" y="3511627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4359700" y="3511627"/>
                <a:ext cx="718819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4908549" y="2102817"/>
              <a:ext cx="1056103" cy="442982"/>
              <a:chOff x="4133850" y="3404709"/>
              <a:chExt cx="1056103" cy="44298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133850" y="3404709"/>
                <a:ext cx="1056103" cy="369332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4334539" y="3404709"/>
                <a:ext cx="758416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4908549" y="1548818"/>
              <a:ext cx="1107108" cy="549900"/>
              <a:chOff x="4133850" y="3404709"/>
              <a:chExt cx="1107108" cy="549900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4133850" y="3404709"/>
                <a:ext cx="1056103" cy="476250"/>
              </a:xfrm>
              <a:prstGeom prst="rect">
                <a:avLst/>
              </a:prstGeom>
              <a:solidFill>
                <a:srgbClr val="EBF1DE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4359700" y="3511627"/>
                <a:ext cx="881258" cy="442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kernel</a:t>
                </a:r>
              </a:p>
            </p:txBody>
          </p:sp>
        </p:grpSp>
        <p:cxnSp>
          <p:nvCxnSpPr>
            <p:cNvPr id="112" name="Straight Connector 111"/>
            <p:cNvCxnSpPr/>
            <p:nvPr/>
          </p:nvCxnSpPr>
          <p:spPr>
            <a:xfrm>
              <a:off x="4821894" y="2025068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829174" y="3102129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4845049" y="2540154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813299" y="4461402"/>
              <a:ext cx="142968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6162209" y="1444625"/>
              <a:ext cx="439081" cy="3103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845049" y="1055211"/>
              <a:ext cx="856471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VAS 2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162209" y="1043543"/>
              <a:ext cx="717494" cy="442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PT 2</a:t>
              </a:r>
            </a:p>
          </p:txBody>
        </p:sp>
      </p:grpSp>
      <p:cxnSp>
        <p:nvCxnSpPr>
          <p:cNvPr id="129" name="Straight Arrow Connector 128"/>
          <p:cNvCxnSpPr>
            <a:endCxn id="56" idx="1"/>
          </p:cNvCxnSpPr>
          <p:nvPr/>
        </p:nvCxnSpPr>
        <p:spPr>
          <a:xfrm flipV="1">
            <a:off x="4475146" y="2461441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6611794" y="3418157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611794" y="3564873"/>
            <a:ext cx="894534" cy="153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6601440" y="1649198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611794" y="1841560"/>
            <a:ext cx="894534" cy="1535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026584" y="2568461"/>
            <a:ext cx="880086" cy="348878"/>
            <a:chOff x="4133850" y="3511627"/>
            <a:chExt cx="1056103" cy="418653"/>
          </a:xfrm>
        </p:grpSpPr>
        <p:sp>
          <p:nvSpPr>
            <p:cNvPr id="135" name="Rectangle 134"/>
            <p:cNvSpPr/>
            <p:nvPr/>
          </p:nvSpPr>
          <p:spPr>
            <a:xfrm>
              <a:off x="4133850" y="3511627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59700" y="3511627"/>
              <a:ext cx="709579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026584" y="2153989"/>
            <a:ext cx="880086" cy="348878"/>
            <a:chOff x="4133850" y="3404709"/>
            <a:chExt cx="1056103" cy="418653"/>
          </a:xfrm>
        </p:grpSpPr>
        <p:sp>
          <p:nvSpPr>
            <p:cNvPr id="138" name="Rectangle 137"/>
            <p:cNvSpPr/>
            <p:nvPr/>
          </p:nvSpPr>
          <p:spPr>
            <a:xfrm>
              <a:off x="4133850" y="3404709"/>
              <a:ext cx="1056103" cy="369332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334539" y="3404709"/>
              <a:ext cx="74866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1026584" y="3000975"/>
            <a:ext cx="880086" cy="437977"/>
            <a:chOff x="4133850" y="3404709"/>
            <a:chExt cx="1056103" cy="525572"/>
          </a:xfrm>
        </p:grpSpPr>
        <p:sp>
          <p:nvSpPr>
            <p:cNvPr id="141" name="Rectangle 140"/>
            <p:cNvSpPr/>
            <p:nvPr/>
          </p:nvSpPr>
          <p:spPr>
            <a:xfrm>
              <a:off x="4133850" y="3404709"/>
              <a:ext cx="1056103" cy="476250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359700" y="3511627"/>
              <a:ext cx="656334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</p:grpSp>
      <p:cxnSp>
        <p:nvCxnSpPr>
          <p:cNvPr id="143" name="Straight Arrow Connector 142"/>
          <p:cNvCxnSpPr/>
          <p:nvPr/>
        </p:nvCxnSpPr>
        <p:spPr>
          <a:xfrm flipH="1" flipV="1">
            <a:off x="1906669" y="2174676"/>
            <a:ext cx="1350098" cy="14830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1906670" y="2575057"/>
            <a:ext cx="1314901" cy="186098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1906670" y="3000974"/>
            <a:ext cx="1350098" cy="172593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2968518" y="3000974"/>
            <a:ext cx="415251" cy="2249813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3006113" y="3045900"/>
            <a:ext cx="2032355" cy="23982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2968518" y="2178946"/>
            <a:ext cx="1965128" cy="354292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 flipV="1">
            <a:off x="2968518" y="2575057"/>
            <a:ext cx="1954329" cy="26624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3" idx="1"/>
          </p:cNvCxnSpPr>
          <p:nvPr/>
        </p:nvCxnSpPr>
        <p:spPr>
          <a:xfrm flipV="1">
            <a:off x="4485500" y="1918316"/>
            <a:ext cx="2126294" cy="180007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V="1">
            <a:off x="4475146" y="2880249"/>
            <a:ext cx="2126294" cy="244312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132" idx="1"/>
          </p:cNvCxnSpPr>
          <p:nvPr/>
        </p:nvCxnSpPr>
        <p:spPr>
          <a:xfrm flipV="1">
            <a:off x="6119812" y="1725954"/>
            <a:ext cx="481627" cy="93297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52" idx="1"/>
          </p:cNvCxnSpPr>
          <p:nvPr/>
        </p:nvCxnSpPr>
        <p:spPr>
          <a:xfrm>
            <a:off x="6024704" y="1841560"/>
            <a:ext cx="576736" cy="39879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8" idx="1"/>
          </p:cNvCxnSpPr>
          <p:nvPr/>
        </p:nvCxnSpPr>
        <p:spPr>
          <a:xfrm flipV="1">
            <a:off x="6024704" y="2792350"/>
            <a:ext cx="576736" cy="5322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729875" y="4436037"/>
            <a:ext cx="555118" cy="290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Arrow Connector 11"/>
          <p:cNvCxnSpPr>
            <a:endCxn id="58" idx="2"/>
          </p:cNvCxnSpPr>
          <p:nvPr/>
        </p:nvCxnSpPr>
        <p:spPr>
          <a:xfrm flipV="1">
            <a:off x="5997914" y="3657736"/>
            <a:ext cx="111183" cy="919557"/>
          </a:xfrm>
          <a:prstGeom prst="straightConnector1">
            <a:avLst/>
          </a:prstGeom>
          <a:ln w="28575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42286" y="2814763"/>
            <a:ext cx="327630" cy="204119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073984" y="2658931"/>
            <a:ext cx="894534" cy="153512"/>
          </a:xfrm>
          <a:prstGeom prst="rect">
            <a:avLst/>
          </a:prstGeom>
          <a:solidFill>
            <a:schemeClr val="bg2">
              <a:lumMod val="75000"/>
              <a:alpha val="54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6601440" y="2608347"/>
            <a:ext cx="894534" cy="1535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52" name="Straight Arrow Connector 151"/>
          <p:cNvCxnSpPr>
            <a:endCxn id="150" idx="1"/>
          </p:cNvCxnSpPr>
          <p:nvPr/>
        </p:nvCxnSpPr>
        <p:spPr>
          <a:xfrm flipV="1">
            <a:off x="6119812" y="2685103"/>
            <a:ext cx="481627" cy="195148"/>
          </a:xfrm>
          <a:prstGeom prst="straightConnector1">
            <a:avLst/>
          </a:prstGeom>
          <a:ln>
            <a:solidFill>
              <a:srgbClr val="00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715001" y="4762500"/>
            <a:ext cx="189186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active process &amp; PT</a:t>
            </a:r>
          </a:p>
        </p:txBody>
      </p:sp>
    </p:spTree>
    <p:extLst>
      <p:ext uri="{BB962C8B-B14F-4D97-AF65-F5344CB8AC3E}">
        <p14:creationId xmlns:p14="http://schemas.microsoft.com/office/powerpoint/2010/main" val="44367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85DC-98BB-AD44-8407-E2D826D3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2375-047E-8644-A716-95A1C3DC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File IO so far: Explicit transfer between buffers in process address space to regions of a file</a:t>
            </a:r>
          </a:p>
          <a:p>
            <a:r>
              <a:rPr lang="en-US" sz="2400" dirty="0"/>
              <a:t>Overhead: multiple copies in memory, </a:t>
            </a:r>
            <a:r>
              <a:rPr lang="en-US" sz="2400" dirty="0" err="1"/>
              <a:t>syscalls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Alternative: Map file directly into an empty region of a process address space</a:t>
            </a:r>
          </a:p>
          <a:p>
            <a:pPr lvl="1"/>
            <a:r>
              <a:rPr lang="en-US" sz="2000" dirty="0"/>
              <a:t>Implicitly page in file when we read it</a:t>
            </a:r>
          </a:p>
          <a:p>
            <a:pPr lvl="1"/>
            <a:r>
              <a:rPr lang="en-US" sz="2000" dirty="0"/>
              <a:t>Write to file and eventually page it out</a:t>
            </a:r>
          </a:p>
          <a:p>
            <a:r>
              <a:rPr lang="en-US" sz="2400" dirty="0"/>
              <a:t>Executable file is treated this way when we execute a process!</a:t>
            </a:r>
          </a:p>
        </p:txBody>
      </p:sp>
    </p:spTree>
    <p:extLst>
      <p:ext uri="{BB962C8B-B14F-4D97-AF65-F5344CB8AC3E}">
        <p14:creationId xmlns:p14="http://schemas.microsoft.com/office/powerpoint/2010/main" val="22290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Paging to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dirty="0"/>
              <a:t> Files</a:t>
            </a:r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2476500" y="825500"/>
            <a:ext cx="1331326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67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6794500" y="1016000"/>
            <a:ext cx="889000" cy="3952597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6794500" y="1333500"/>
            <a:ext cx="889000" cy="3175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6794500" y="1651000"/>
            <a:ext cx="889000" cy="3175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794500" y="3111500"/>
            <a:ext cx="889000" cy="3175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3556000" y="1143000"/>
            <a:ext cx="825500" cy="508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67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5037667" y="1079500"/>
            <a:ext cx="635000" cy="18415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667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1667" dirty="0">
              <a:latin typeface="Gill Sans Light"/>
              <a:cs typeface="Gill Sans Light"/>
            </a:endParaRPr>
          </a:p>
          <a:p>
            <a:pPr algn="ctr"/>
            <a:endParaRPr lang="en-US" sz="1667" dirty="0">
              <a:latin typeface="Gill Sans Light"/>
              <a:cs typeface="Gill Sans Light"/>
            </a:endParaRPr>
          </a:p>
          <a:p>
            <a:pPr algn="ctr"/>
            <a:endParaRPr lang="en-US" sz="1667" dirty="0">
              <a:latin typeface="Gill Sans Light"/>
              <a:cs typeface="Gill Sans Light"/>
            </a:endParaRPr>
          </a:p>
          <a:p>
            <a:pPr algn="ctr"/>
            <a:endParaRPr lang="en-US" sz="1667" dirty="0">
              <a:latin typeface="Gill Sans Light"/>
              <a:cs typeface="Gill Sans Light"/>
            </a:endParaRPr>
          </a:p>
          <a:p>
            <a:pPr algn="ctr"/>
            <a:endParaRPr lang="en-US" sz="1667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81500" y="1397000"/>
            <a:ext cx="635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5651500" y="1460500"/>
            <a:ext cx="1079500" cy="190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1587501" y="1206500"/>
            <a:ext cx="1243289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2830790" y="1397001"/>
            <a:ext cx="725211" cy="9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6664854" y="735185"/>
            <a:ext cx="1475084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67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4381500" y="1079501"/>
            <a:ext cx="66396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6032500" y="1270001"/>
            <a:ext cx="74892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6096001" y="1621185"/>
            <a:ext cx="59824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5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6858000" y="1778000"/>
            <a:ext cx="381000" cy="127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3048000" y="1651000"/>
            <a:ext cx="1529071" cy="511185"/>
            <a:chOff x="2743200" y="1981200"/>
            <a:chExt cx="1834886" cy="613422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77686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968500" y="1079500"/>
            <a:ext cx="444500" cy="6985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429000" y="3683000"/>
            <a:ext cx="1016000" cy="1920597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492500" y="4191000"/>
            <a:ext cx="889000" cy="317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6794500" y="2540000"/>
            <a:ext cx="889000" cy="317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1143001" y="746125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6921500" y="2667000"/>
            <a:ext cx="381000" cy="127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3492500" y="4752442"/>
            <a:ext cx="889000" cy="3175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619500" y="4879442"/>
            <a:ext cx="889000" cy="3175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746500" y="5006442"/>
            <a:ext cx="889000" cy="3175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43491" y="4769162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8260" y="5159375"/>
            <a:ext cx="3294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5651500" y="2015504"/>
            <a:ext cx="1143000" cy="1656324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4572000" y="2984500"/>
            <a:ext cx="20624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sz="2000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037667" y="2020795"/>
            <a:ext cx="613833" cy="385521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794500" y="3683000"/>
            <a:ext cx="889000" cy="3175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67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4126386" y="3841750"/>
            <a:ext cx="2898302" cy="1037692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4381500" y="1397000"/>
            <a:ext cx="635000" cy="62379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3619500" y="2020795"/>
            <a:ext cx="1418167" cy="2690676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3746500" y="2406316"/>
            <a:ext cx="1291167" cy="2663626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856199" y="2788333"/>
            <a:ext cx="19976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1839507" y="2032000"/>
            <a:ext cx="1522124" cy="1459178"/>
            <a:chOff x="1041242" y="2057400"/>
            <a:chExt cx="1826608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420050" cy="5269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1667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840090" y="3159110"/>
            <a:ext cx="2071080" cy="1016000"/>
            <a:chOff x="1066800" y="3505200"/>
            <a:chExt cx="2485925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485925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333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2645085" y="4016360"/>
            <a:ext cx="846005" cy="60325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1205090" y="4190999"/>
            <a:ext cx="1208376" cy="1162075"/>
            <a:chOff x="381000" y="4876800"/>
            <a:chExt cx="1449798" cy="1394554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373598" cy="480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333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1592705" y="3977996"/>
            <a:ext cx="646906" cy="493448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1667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889000" y="1651000"/>
            <a:ext cx="1080736" cy="2562490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1667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51433" cy="48032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2822816" y="2085081"/>
            <a:ext cx="2224988" cy="1262529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1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33" dirty="0"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333" dirty="0">
                <a:latin typeface="Gill Sans" charset="0"/>
                <a:ea typeface="Gill Sans" charset="0"/>
                <a:cs typeface="Gill Sans" charset="0"/>
              </a:rPr>
              <a:t>from memory!</a:t>
            </a:r>
          </a:p>
        </p:txBody>
      </p:sp>
    </p:spTree>
    <p:extLst>
      <p:ext uri="{BB962C8B-B14F-4D97-AF65-F5344CB8AC3E}">
        <p14:creationId xmlns:p14="http://schemas.microsoft.com/office/powerpoint/2010/main" val="236804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dirty="0"/>
              <a:t> system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14400" y="4448175"/>
            <a:ext cx="8229600" cy="860425"/>
          </a:xfrm>
        </p:spPr>
        <p:txBody>
          <a:bodyPr>
            <a:noAutofit/>
          </a:bodyPr>
          <a:lstStyle/>
          <a:p>
            <a:r>
              <a:rPr lang="en-US" sz="2000" dirty="0"/>
              <a:t>May map specific region or let the system find one for you</a:t>
            </a:r>
          </a:p>
          <a:p>
            <a:pPr lvl="1"/>
            <a:r>
              <a:rPr lang="en-US" sz="1400" dirty="0"/>
              <a:t>Tricky to know where a free region even would be…</a:t>
            </a:r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67" y="834685"/>
            <a:ext cx="6138333" cy="308032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7270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/>
              <a:t> 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1015" y="727635"/>
            <a:ext cx="8782260" cy="5078313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sys/</a:t>
            </a:r>
            <a:r>
              <a:rPr lang="en-US" sz="1200" dirty="0" err="1">
                <a:solidFill>
                  <a:srgbClr val="40015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mman.h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4A43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also </a:t>
            </a:r>
            <a:r>
              <a:rPr lang="en-US" sz="1200" dirty="0" err="1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stdio.h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stdlib.h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string.h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fcntl.h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unistd.h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*/</a:t>
            </a:r>
            <a:endParaRPr lang="en-US" sz="12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something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162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4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argc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myfd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  at: </a:t>
            </a:r>
            <a:r>
              <a:rPr lang="en-US" sz="12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%16lx</a:t>
            </a:r>
            <a:r>
              <a:rPr lang="en-US" sz="12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something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Heap at : </a:t>
            </a:r>
            <a:r>
              <a:rPr lang="en-US" sz="12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%16lx</a:t>
            </a:r>
            <a:r>
              <a:rPr lang="en-US" sz="12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malloc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Stack at: </a:t>
            </a:r>
            <a:r>
              <a:rPr lang="en-US" sz="12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%16lx</a:t>
            </a:r>
            <a:r>
              <a:rPr lang="en-US" sz="12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Open the file */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open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argv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O_RDWR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O_CREAT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perror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open failed!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exit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96969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 map the file */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mmap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10000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PROT_READ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PROT_WRITE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MAP_FILE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MAP_SHARED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myfd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MAP_FAILED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perror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mmap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failed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exit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mmap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at : </a:t>
            </a:r>
            <a:r>
              <a:rPr lang="en-US" sz="1200" dirty="0">
                <a:solidFill>
                  <a:srgbClr val="0079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%16lx</a:t>
            </a:r>
            <a:r>
              <a:rPr lang="en-US" sz="1200" dirty="0">
                <a:solidFill>
                  <a:srgbClr val="0F69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\n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puts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strcpy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mfile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E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Let's write over it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close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myfd</a:t>
            </a:r>
            <a:r>
              <a:rPr lang="en-US" sz="12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548275" y="777875"/>
            <a:ext cx="4445000" cy="24765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$ ./</a:t>
            </a:r>
            <a:r>
              <a:rPr lang="en-US" sz="15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 test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sz="150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sz="150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sz="150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sz="15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sz="1500" dirty="0">
                <a:latin typeface="Consolas" charset="0"/>
                <a:ea typeface="Consolas" charset="0"/>
                <a:cs typeface="Consolas" charset="0"/>
              </a:rPr>
              <a:t> at :        105d97000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548275" y="3632758"/>
            <a:ext cx="4445000" cy="13970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sz="150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sz="15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sz="150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through Mapped Files</a:t>
            </a:r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3936989" y="1160094"/>
            <a:ext cx="1016000" cy="1920597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1500">
              <a:latin typeface="Gill Sans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000489" y="1668094"/>
            <a:ext cx="889000" cy="317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00489" y="2229536"/>
            <a:ext cx="1143000" cy="5715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Gill Sans"/>
                <a:ea typeface="MS PGothic" charset="0"/>
                <a:cs typeface="Helvetic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1479" y="2246256"/>
            <a:ext cx="577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b="1" dirty="0">
                <a:latin typeface="Gill Sans"/>
              </a:rPr>
              <a:t>File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6083032" y="1255589"/>
            <a:ext cx="1079500" cy="409326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89532" y="1128590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0x000…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257974" y="5130456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0xFFF…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6170168" y="1382589"/>
            <a:ext cx="952500" cy="5715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083032" y="1446090"/>
            <a:ext cx="1099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instructions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6170168" y="1954089"/>
            <a:ext cx="952500" cy="4445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82280" y="2017590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data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70168" y="2398589"/>
            <a:ext cx="952500" cy="4445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355511" y="2462090"/>
            <a:ext cx="548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heap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6202110" y="4066356"/>
            <a:ext cx="952500" cy="4445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376933" y="4129856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stack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7003973" y="4129856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6972032" y="2398589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5987973" y="4685956"/>
            <a:ext cx="1397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6178473" y="4812956"/>
            <a:ext cx="952500" cy="4445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454085" y="4876456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OS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1231251" y="1248382"/>
            <a:ext cx="1079500" cy="409326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437751" y="1121382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0x000…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06193" y="5123249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0xFFF…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1318388" y="1375382"/>
            <a:ext cx="952500" cy="571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31251" y="1438882"/>
            <a:ext cx="10999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instructions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1318388" y="1946882"/>
            <a:ext cx="952500" cy="444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30499" y="2010382"/>
            <a:ext cx="510076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data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1318388" y="2391382"/>
            <a:ext cx="952500" cy="444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503730" y="2454882"/>
            <a:ext cx="548292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heap</a:t>
            </a:r>
          </a:p>
        </p:txBody>
      </p:sp>
      <p:sp>
        <p:nvSpPr>
          <p:cNvPr id="99" name="Rectangle 98"/>
          <p:cNvSpPr/>
          <p:nvPr/>
        </p:nvSpPr>
        <p:spPr bwMode="auto">
          <a:xfrm>
            <a:off x="1350329" y="4059148"/>
            <a:ext cx="952500" cy="444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525153" y="4122649"/>
            <a:ext cx="580608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stack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2152193" y="4122648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2120251" y="2391382"/>
            <a:ext cx="0" cy="381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1136193" y="4678748"/>
            <a:ext cx="1397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1326693" y="4805748"/>
            <a:ext cx="952500" cy="444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02304" y="4869249"/>
            <a:ext cx="431528" cy="323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OS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1318388" y="2984102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1318388" y="3153925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1318388" y="3343187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6184883" y="3276701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6184883" y="3446524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6184883" y="3635786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746500" y="3603278"/>
            <a:ext cx="1079500" cy="179743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3841750" y="4589413"/>
            <a:ext cx="889000" cy="189262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6904" y="1004287"/>
            <a:ext cx="6501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VAS 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6333626" y="1004705"/>
            <a:ext cx="6501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VAS 2</a:t>
            </a: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2207388" y="3248556"/>
            <a:ext cx="1634363" cy="14354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4730750" y="3541156"/>
            <a:ext cx="1454133" cy="114288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6500" y="3258356"/>
            <a:ext cx="849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35766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52C-9870-064A-97EF-DCAAB44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9" y="0"/>
            <a:ext cx="8068827" cy="1104636"/>
          </a:xfrm>
        </p:spPr>
        <p:txBody>
          <a:bodyPr/>
          <a:lstStyle/>
          <a:p>
            <a:r>
              <a:rPr lang="en-US" dirty="0"/>
              <a:t>32-bit x86 Linux Virtual Memory Layout</a:t>
            </a:r>
          </a:p>
        </p:txBody>
      </p:sp>
      <p:pic>
        <p:nvPicPr>
          <p:cNvPr id="4" name="Picture 4" descr="linuxFlexibleAddressSpaceLayout.png">
            <a:extLst>
              <a:ext uri="{FF2B5EF4-FFF2-40B4-BE49-F238E27FC236}">
                <a16:creationId xmlns:a16="http://schemas.microsoft.com/office/drawing/2014/main" id="{363985FB-AE10-3D42-B719-576FBC5D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959116"/>
            <a:ext cx="5660923" cy="46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451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52C-9870-064A-97EF-DCAAB44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2" y="0"/>
            <a:ext cx="6572250" cy="1104636"/>
          </a:xfrm>
        </p:spPr>
        <p:txBody>
          <a:bodyPr/>
          <a:lstStyle/>
          <a:p>
            <a:r>
              <a:rPr lang="en-US" dirty="0"/>
              <a:t>32-bit x86 Linux Memory Layout</a:t>
            </a:r>
          </a:p>
        </p:txBody>
      </p:sp>
      <p:pic>
        <p:nvPicPr>
          <p:cNvPr id="4" name="Picture 4" descr="linuxFlexibleAddressSpaceLayout.png">
            <a:extLst>
              <a:ext uri="{FF2B5EF4-FFF2-40B4-BE49-F238E27FC236}">
                <a16:creationId xmlns:a16="http://schemas.microsoft.com/office/drawing/2014/main" id="{363985FB-AE10-3D42-B719-576FBC5D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959116"/>
            <a:ext cx="5660923" cy="46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66E77-EDA3-3046-A888-156840F81B29}"/>
              </a:ext>
            </a:extLst>
          </p:cNvPr>
          <p:cNvSpPr/>
          <p:nvPr/>
        </p:nvSpPr>
        <p:spPr>
          <a:xfrm>
            <a:off x="1741538" y="2405063"/>
            <a:ext cx="3878212" cy="79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D787-1967-CD4A-893E-10F5BCA5BC7C}"/>
              </a:ext>
            </a:extLst>
          </p:cNvPr>
          <p:cNvSpPr txBox="1"/>
          <p:nvPr/>
        </p:nvSpPr>
        <p:spPr>
          <a:xfrm>
            <a:off x="5881189" y="1264155"/>
            <a:ext cx="2321719" cy="4041427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33" dirty="0"/>
              <a:t>Memory Mapped Files</a:t>
            </a:r>
          </a:p>
          <a:p>
            <a:endParaRPr lang="en-US" sz="2333" dirty="0"/>
          </a:p>
          <a:p>
            <a:r>
              <a:rPr lang="en-US" sz="2333" dirty="0"/>
              <a:t>Extra stacks for multithreaded processes</a:t>
            </a:r>
          </a:p>
          <a:p>
            <a:endParaRPr lang="en-US" sz="2333" dirty="0"/>
          </a:p>
          <a:p>
            <a:r>
              <a:rPr lang="en-US" sz="2333" dirty="0"/>
              <a:t>Shared Libraries</a:t>
            </a:r>
          </a:p>
          <a:p>
            <a:endParaRPr lang="en-US" sz="2333" dirty="0"/>
          </a:p>
          <a:p>
            <a:r>
              <a:rPr lang="en-US" sz="2333" dirty="0"/>
              <a:t>Some Memory Allocations</a:t>
            </a:r>
          </a:p>
        </p:txBody>
      </p:sp>
    </p:spTree>
    <p:extLst>
      <p:ext uri="{BB962C8B-B14F-4D97-AF65-F5344CB8AC3E}">
        <p14:creationId xmlns:p14="http://schemas.microsoft.com/office/powerpoint/2010/main" val="240082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22A4-6365-7F4E-A2EE-9515DC4E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63" y="136809"/>
            <a:ext cx="6572250" cy="1104636"/>
          </a:xfrm>
        </p:spPr>
        <p:txBody>
          <a:bodyPr>
            <a:normAutofit/>
          </a:bodyPr>
          <a:lstStyle/>
          <a:p>
            <a:r>
              <a:rPr lang="en-US" sz="4000" dirty="0" err="1"/>
              <a:t>Coremap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29BCBA-E62A-2D41-9329-D209BE07836D}"/>
              </a:ext>
            </a:extLst>
          </p:cNvPr>
          <p:cNvSpPr/>
          <p:nvPr/>
        </p:nvSpPr>
        <p:spPr>
          <a:xfrm>
            <a:off x="1500188" y="1563684"/>
            <a:ext cx="1476375" cy="74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dirty="0"/>
              <a:t>Frame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D8113-7586-1C40-B322-01E7D2367EEF}"/>
              </a:ext>
            </a:extLst>
          </p:cNvPr>
          <p:cNvSpPr/>
          <p:nvPr/>
        </p:nvSpPr>
        <p:spPr>
          <a:xfrm>
            <a:off x="1500188" y="2488402"/>
            <a:ext cx="1476375" cy="74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dirty="0"/>
              <a:t>Frame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C0B1B-FCAA-E645-AFD7-341F723BE156}"/>
              </a:ext>
            </a:extLst>
          </p:cNvPr>
          <p:cNvSpPr/>
          <p:nvPr/>
        </p:nvSpPr>
        <p:spPr>
          <a:xfrm>
            <a:off x="1500188" y="3413121"/>
            <a:ext cx="1476375" cy="74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dirty="0"/>
              <a:t>Frame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64C38-4B42-CC49-895F-0409798FEF5B}"/>
              </a:ext>
            </a:extLst>
          </p:cNvPr>
          <p:cNvSpPr/>
          <p:nvPr/>
        </p:nvSpPr>
        <p:spPr>
          <a:xfrm>
            <a:off x="1500188" y="4823349"/>
            <a:ext cx="1476375" cy="74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33" b="1" dirty="0"/>
              <a:t>Frame </a:t>
            </a:r>
            <a:r>
              <a:rPr lang="en-US" sz="2333" b="1" i="1" dirty="0"/>
              <a:t>n</a:t>
            </a:r>
            <a:endParaRPr lang="en-US" sz="2333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A04DA-5AEA-F645-9B36-E719695BB3A9}"/>
              </a:ext>
            </a:extLst>
          </p:cNvPr>
          <p:cNvSpPr txBox="1"/>
          <p:nvPr/>
        </p:nvSpPr>
        <p:spPr>
          <a:xfrm>
            <a:off x="2088628" y="4159244"/>
            <a:ext cx="330540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67" dirty="0"/>
              <a:t>⋮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6CFFB-EF00-2F48-BCB2-2575734CB2B4}"/>
              </a:ext>
            </a:extLst>
          </p:cNvPr>
          <p:cNvSpPr txBox="1"/>
          <p:nvPr/>
        </p:nvSpPr>
        <p:spPr>
          <a:xfrm>
            <a:off x="968663" y="1121722"/>
            <a:ext cx="230575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b="1" dirty="0"/>
              <a:t>Physical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263F4C-6E41-534D-BE5D-0CD26EC36862}"/>
              </a:ext>
            </a:extLst>
          </p:cNvPr>
          <p:cNvSpPr/>
          <p:nvPr/>
        </p:nvSpPr>
        <p:spPr>
          <a:xfrm>
            <a:off x="5389562" y="1781691"/>
            <a:ext cx="1968500" cy="310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Page Table Entry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07B19-9C22-0D4E-90BC-0B42A43E752C}"/>
              </a:ext>
            </a:extLst>
          </p:cNvPr>
          <p:cNvSpPr/>
          <p:nvPr/>
        </p:nvSpPr>
        <p:spPr>
          <a:xfrm>
            <a:off x="5389562" y="3632293"/>
            <a:ext cx="1968500" cy="310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Page Table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78BA6D-2C37-3540-B154-37C901B1CD1D}"/>
              </a:ext>
            </a:extLst>
          </p:cNvPr>
          <p:cNvSpPr/>
          <p:nvPr/>
        </p:nvSpPr>
        <p:spPr>
          <a:xfrm>
            <a:off x="5389562" y="5041356"/>
            <a:ext cx="1968500" cy="3101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Page Table Entry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52DBB3-37D3-8A44-9056-BADD0209B21E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2976563" y="5196410"/>
            <a:ext cx="24129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9AA8E8-16E6-774E-ACD1-445FD972A47D}"/>
              </a:ext>
            </a:extLst>
          </p:cNvPr>
          <p:cNvSpPr txBox="1"/>
          <p:nvPr/>
        </p:nvSpPr>
        <p:spPr>
          <a:xfrm>
            <a:off x="7358062" y="1804232"/>
            <a:ext cx="720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Proc.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2159A8-FB96-2F45-AAC1-FFEFF24BD673}"/>
              </a:ext>
            </a:extLst>
          </p:cNvPr>
          <p:cNvSpPr txBox="1"/>
          <p:nvPr/>
        </p:nvSpPr>
        <p:spPr>
          <a:xfrm>
            <a:off x="7358062" y="5041356"/>
            <a:ext cx="720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Proc.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0B6ADB-BF8E-CC44-B1BC-0E104735D5CB}"/>
              </a:ext>
            </a:extLst>
          </p:cNvPr>
          <p:cNvSpPr txBox="1"/>
          <p:nvPr/>
        </p:nvSpPr>
        <p:spPr>
          <a:xfrm>
            <a:off x="7369386" y="3632293"/>
            <a:ext cx="720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Proc.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67ADA7-23FD-7849-86A7-07CC4759EFAA}"/>
              </a:ext>
            </a:extLst>
          </p:cNvPr>
          <p:cNvSpPr/>
          <p:nvPr/>
        </p:nvSpPr>
        <p:spPr>
          <a:xfrm>
            <a:off x="5400885" y="4089045"/>
            <a:ext cx="1968500" cy="310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Page Table Entry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5809F4-8361-6C4D-9B45-756469074256}"/>
              </a:ext>
            </a:extLst>
          </p:cNvPr>
          <p:cNvSpPr txBox="1"/>
          <p:nvPr/>
        </p:nvSpPr>
        <p:spPr>
          <a:xfrm>
            <a:off x="7392033" y="4082341"/>
            <a:ext cx="72019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Proc.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AB9BF7-7B9B-6945-8E84-292CF93F6F4B}"/>
              </a:ext>
            </a:extLst>
          </p:cNvPr>
          <p:cNvCxnSpPr/>
          <p:nvPr/>
        </p:nvCxnSpPr>
        <p:spPr>
          <a:xfrm flipV="1">
            <a:off x="2987886" y="1958120"/>
            <a:ext cx="24129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127A4E-B079-1344-AC73-3DE6D3482FA3}"/>
              </a:ext>
            </a:extLst>
          </p:cNvPr>
          <p:cNvCxnSpPr/>
          <p:nvPr/>
        </p:nvCxnSpPr>
        <p:spPr>
          <a:xfrm flipV="1">
            <a:off x="2965240" y="3786181"/>
            <a:ext cx="2412999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007360-C94C-DE4F-A42E-34BA1969DCFF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965238" y="3898632"/>
            <a:ext cx="2435647" cy="3454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/>
      <p:bldP spid="17" grpId="0"/>
      <p:bldP spid="18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52C-9870-064A-97EF-DCAAB44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2" y="0"/>
            <a:ext cx="6572250" cy="1104636"/>
          </a:xfrm>
        </p:spPr>
        <p:txBody>
          <a:bodyPr/>
          <a:lstStyle/>
          <a:p>
            <a:r>
              <a:rPr lang="en-US" dirty="0"/>
              <a:t>32-bit x86 Linux Memory Layout</a:t>
            </a:r>
          </a:p>
        </p:txBody>
      </p:sp>
      <p:pic>
        <p:nvPicPr>
          <p:cNvPr id="4" name="Picture 4" descr="linuxFlexibleAddressSpaceLayout.png">
            <a:extLst>
              <a:ext uri="{FF2B5EF4-FFF2-40B4-BE49-F238E27FC236}">
                <a16:creationId xmlns:a16="http://schemas.microsoft.com/office/drawing/2014/main" id="{363985FB-AE10-3D42-B719-576FBC5D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959116"/>
            <a:ext cx="5660923" cy="46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66E77-EDA3-3046-A888-156840F81B29}"/>
              </a:ext>
            </a:extLst>
          </p:cNvPr>
          <p:cNvSpPr/>
          <p:nvPr/>
        </p:nvSpPr>
        <p:spPr>
          <a:xfrm>
            <a:off x="5463356" y="1345407"/>
            <a:ext cx="2299519" cy="378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D787-1967-CD4A-893E-10F5BCA5BC7C}"/>
              </a:ext>
            </a:extLst>
          </p:cNvPr>
          <p:cNvSpPr txBox="1"/>
          <p:nvPr/>
        </p:nvSpPr>
        <p:spPr>
          <a:xfrm>
            <a:off x="2101952" y="1033199"/>
            <a:ext cx="3112986" cy="2246384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33" dirty="0"/>
              <a:t>ASLR: Address Space Layout Randomization</a:t>
            </a:r>
          </a:p>
          <a:p>
            <a:endParaRPr lang="en-US" sz="2333" dirty="0"/>
          </a:p>
          <a:p>
            <a:r>
              <a:rPr lang="en-US" sz="2333" dirty="0"/>
              <a:t>Make it harder to exploit bugs to compromise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06C5B6-94B4-D949-B333-23D0EE7304D1}"/>
              </a:ext>
            </a:extLst>
          </p:cNvPr>
          <p:cNvSpPr/>
          <p:nvPr/>
        </p:nvSpPr>
        <p:spPr>
          <a:xfrm>
            <a:off x="5463356" y="2104763"/>
            <a:ext cx="2299519" cy="378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0E9E9-DCEC-FA45-B13F-088B890548D2}"/>
              </a:ext>
            </a:extLst>
          </p:cNvPr>
          <p:cNvSpPr/>
          <p:nvPr/>
        </p:nvSpPr>
        <p:spPr>
          <a:xfrm>
            <a:off x="5361655" y="3850351"/>
            <a:ext cx="2299519" cy="378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64090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52C-9870-064A-97EF-DCAAB443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12" y="0"/>
            <a:ext cx="6572250" cy="1104636"/>
          </a:xfrm>
        </p:spPr>
        <p:txBody>
          <a:bodyPr/>
          <a:lstStyle/>
          <a:p>
            <a:r>
              <a:rPr lang="en-US" dirty="0"/>
              <a:t>32-bit x86 Linux Memory Layout</a:t>
            </a:r>
          </a:p>
        </p:txBody>
      </p:sp>
      <p:pic>
        <p:nvPicPr>
          <p:cNvPr id="4" name="Picture 4" descr="linuxFlexibleAddressSpaceLayout.png">
            <a:extLst>
              <a:ext uri="{FF2B5EF4-FFF2-40B4-BE49-F238E27FC236}">
                <a16:creationId xmlns:a16="http://schemas.microsoft.com/office/drawing/2014/main" id="{363985FB-AE10-3D42-B719-576FBC5D1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959116"/>
            <a:ext cx="5660923" cy="463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966E77-EDA3-3046-A888-156840F81B29}"/>
              </a:ext>
            </a:extLst>
          </p:cNvPr>
          <p:cNvSpPr/>
          <p:nvPr/>
        </p:nvSpPr>
        <p:spPr>
          <a:xfrm>
            <a:off x="1692051" y="785536"/>
            <a:ext cx="3878212" cy="797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D787-1967-CD4A-893E-10F5BCA5BC7C}"/>
              </a:ext>
            </a:extLst>
          </p:cNvPr>
          <p:cNvSpPr txBox="1"/>
          <p:nvPr/>
        </p:nvSpPr>
        <p:spPr>
          <a:xfrm>
            <a:off x="5816636" y="982929"/>
            <a:ext cx="2321719" cy="4401205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Kernel mapped into </a:t>
            </a:r>
            <a:r>
              <a:rPr lang="en-US" sz="2000" b="1" dirty="0"/>
              <a:t>every process's</a:t>
            </a:r>
            <a:r>
              <a:rPr lang="en-US" sz="2000" dirty="0"/>
              <a:t> address space</a:t>
            </a:r>
          </a:p>
          <a:p>
            <a:endParaRPr lang="en-US" sz="2000" dirty="0"/>
          </a:p>
          <a:p>
            <a:r>
              <a:rPr lang="en-US" sz="2000" dirty="0"/>
              <a:t>Protection bits: pages can't be accessed in user mode</a:t>
            </a:r>
          </a:p>
          <a:p>
            <a:endParaRPr lang="en-US" sz="2000" dirty="0"/>
          </a:p>
          <a:p>
            <a:r>
              <a:rPr lang="en-US" sz="2000" dirty="0"/>
              <a:t>Why? Faster than changing address space on every switch to kernel mode</a:t>
            </a:r>
          </a:p>
        </p:txBody>
      </p:sp>
    </p:spTree>
    <p:extLst>
      <p:ext uri="{BB962C8B-B14F-4D97-AF65-F5344CB8AC3E}">
        <p14:creationId xmlns:p14="http://schemas.microsoft.com/office/powerpoint/2010/main" val="2339118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13148"/>
            <a:ext cx="6572250" cy="1104636"/>
          </a:xfrm>
        </p:spPr>
        <p:txBody>
          <a:bodyPr/>
          <a:lstStyle/>
          <a:p>
            <a:r>
              <a:rPr lang="en-US" dirty="0"/>
              <a:t>Linux Virtual memory map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42645" y="1185768"/>
            <a:ext cx="1206500" cy="9525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21500" y="2265268"/>
            <a:ext cx="1206500" cy="133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Empty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Space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2645" y="2138268"/>
            <a:ext cx="1206500" cy="26035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21500" y="1122268"/>
            <a:ext cx="1206500" cy="11430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645" y="4598463"/>
            <a:ext cx="12586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7395" y="1994103"/>
            <a:ext cx="13019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0xC0000000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8562" y="1122268"/>
            <a:ext cx="120738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9000" y="4587880"/>
            <a:ext cx="211788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0x0000000000000000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1" y="3440018"/>
            <a:ext cx="20473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0x00007FFFFFFFFFFF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9766" y="2148852"/>
            <a:ext cx="209223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0xFFFF800000000000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8599" y="1031880"/>
            <a:ext cx="201529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0xFFFFFFFFFFFFFFFF</a:t>
            </a:r>
          </a:p>
        </p:txBody>
      </p:sp>
      <p:sp>
        <p:nvSpPr>
          <p:cNvPr id="23" name="Up-Down Arrow 22"/>
          <p:cNvSpPr/>
          <p:nvPr/>
        </p:nvSpPr>
        <p:spPr bwMode="auto">
          <a:xfrm>
            <a:off x="1028145" y="2265268"/>
            <a:ext cx="508000" cy="2540000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3GB Total</a:t>
            </a:r>
          </a:p>
        </p:txBody>
      </p:sp>
      <p:sp>
        <p:nvSpPr>
          <p:cNvPr id="25" name="Up-Down Arrow 24"/>
          <p:cNvSpPr/>
          <p:nvPr/>
        </p:nvSpPr>
        <p:spPr bwMode="auto">
          <a:xfrm>
            <a:off x="4277204" y="3593906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6" name="Up-Down Arrow 25"/>
          <p:cNvSpPr/>
          <p:nvPr/>
        </p:nvSpPr>
        <p:spPr bwMode="auto">
          <a:xfrm>
            <a:off x="1016000" y="1185769"/>
            <a:ext cx="508000" cy="996403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1GB</a:t>
            </a:r>
          </a:p>
        </p:txBody>
      </p:sp>
      <p:sp>
        <p:nvSpPr>
          <p:cNvPr id="27" name="Up-Down Arrow 26"/>
          <p:cNvSpPr/>
          <p:nvPr/>
        </p:nvSpPr>
        <p:spPr bwMode="auto">
          <a:xfrm>
            <a:off x="4277204" y="1157310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4500" y="1476380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896MB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0835" y="1614954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 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TiB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898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32-Bit Virtual Address Space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5205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64-Bit Virtual Address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1304" y="2746380"/>
            <a:ext cx="170271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“Canonical Hole”</a:t>
            </a:r>
          </a:p>
        </p:txBody>
      </p:sp>
    </p:spTree>
    <p:extLst>
      <p:ext uri="{BB962C8B-B14F-4D97-AF65-F5344CB8AC3E}">
        <p14:creationId xmlns:p14="http://schemas.microsoft.com/office/powerpoint/2010/main" val="3125947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13148"/>
            <a:ext cx="6572250" cy="1104636"/>
          </a:xfrm>
        </p:spPr>
        <p:txBody>
          <a:bodyPr/>
          <a:lstStyle/>
          <a:p>
            <a:r>
              <a:rPr lang="en-US" dirty="0"/>
              <a:t>Linux Virtual memory map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42645" y="1185768"/>
            <a:ext cx="1206500" cy="9525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21500" y="2265268"/>
            <a:ext cx="1206500" cy="133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Empty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Space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2645" y="2138268"/>
            <a:ext cx="1206500" cy="26035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21500" y="1122268"/>
            <a:ext cx="1206500" cy="11430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645" y="4598463"/>
            <a:ext cx="12586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7395" y="1994103"/>
            <a:ext cx="13019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0xC0000000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8562" y="1122268"/>
            <a:ext cx="120738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9000" y="4587880"/>
            <a:ext cx="211788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0x0000000000000000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1" y="3440018"/>
            <a:ext cx="20473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0x00007FFFFFFFFFFF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9766" y="2148852"/>
            <a:ext cx="209223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0xFFFF800000000000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8599" y="1031880"/>
            <a:ext cx="201529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0xFFFFFFFFFFFFFFFF</a:t>
            </a:r>
          </a:p>
        </p:txBody>
      </p:sp>
      <p:sp>
        <p:nvSpPr>
          <p:cNvPr id="23" name="Up-Down Arrow 22"/>
          <p:cNvSpPr/>
          <p:nvPr/>
        </p:nvSpPr>
        <p:spPr bwMode="auto">
          <a:xfrm>
            <a:off x="1028145" y="2265268"/>
            <a:ext cx="508000" cy="2540000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3GB Total</a:t>
            </a:r>
          </a:p>
        </p:txBody>
      </p:sp>
      <p:sp>
        <p:nvSpPr>
          <p:cNvPr id="25" name="Up-Down Arrow 24"/>
          <p:cNvSpPr/>
          <p:nvPr/>
        </p:nvSpPr>
        <p:spPr bwMode="auto">
          <a:xfrm>
            <a:off x="4277204" y="3593906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6" name="Up-Down Arrow 25"/>
          <p:cNvSpPr/>
          <p:nvPr/>
        </p:nvSpPr>
        <p:spPr bwMode="auto">
          <a:xfrm>
            <a:off x="1016000" y="1185769"/>
            <a:ext cx="508000" cy="996403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1GB</a:t>
            </a:r>
          </a:p>
        </p:txBody>
      </p:sp>
      <p:sp>
        <p:nvSpPr>
          <p:cNvPr id="27" name="Up-Down Arrow 26"/>
          <p:cNvSpPr/>
          <p:nvPr/>
        </p:nvSpPr>
        <p:spPr bwMode="auto">
          <a:xfrm>
            <a:off x="4277204" y="1157310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4500" y="1476380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896MB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0835" y="1614954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 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TiB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898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32-Bit Virtual Address Space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5205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64-Bit Virtual Address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1304" y="2746380"/>
            <a:ext cx="170271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“Canonical Hole”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99D97-12DF-B64F-A4C6-823ECB34C6CA}"/>
              </a:ext>
            </a:extLst>
          </p:cNvPr>
          <p:cNvSpPr/>
          <p:nvPr/>
        </p:nvSpPr>
        <p:spPr>
          <a:xfrm>
            <a:off x="2567685" y="1614955"/>
            <a:ext cx="1492347" cy="52331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9BE7D7-1CEF-1F43-BA48-84CA3F080F43}"/>
              </a:ext>
            </a:extLst>
          </p:cNvPr>
          <p:cNvSpPr/>
          <p:nvPr/>
        </p:nvSpPr>
        <p:spPr>
          <a:xfrm>
            <a:off x="6737042" y="1713592"/>
            <a:ext cx="1492347" cy="52331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3B6C-E3C0-7F48-A53A-FB97091D8CA4}"/>
              </a:ext>
            </a:extLst>
          </p:cNvPr>
          <p:cNvSpPr txBox="1"/>
          <p:nvPr/>
        </p:nvSpPr>
        <p:spPr>
          <a:xfrm>
            <a:off x="4155633" y="1484558"/>
            <a:ext cx="2464397" cy="2144498"/>
          </a:xfrm>
          <a:prstGeom prst="rect">
            <a:avLst/>
          </a:prstGeom>
          <a:solidFill>
            <a:srgbClr val="FFFFFF">
              <a:alpha val="9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One-to-One maps of "bottom" of Physical Memory</a:t>
            </a:r>
          </a:p>
        </p:txBody>
      </p:sp>
    </p:spTree>
    <p:extLst>
      <p:ext uri="{BB962C8B-B14F-4D97-AF65-F5344CB8AC3E}">
        <p14:creationId xmlns:p14="http://schemas.microsoft.com/office/powerpoint/2010/main" val="2163231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13148"/>
            <a:ext cx="6572250" cy="1104636"/>
          </a:xfrm>
        </p:spPr>
        <p:txBody>
          <a:bodyPr/>
          <a:lstStyle/>
          <a:p>
            <a:r>
              <a:rPr lang="en-US" dirty="0"/>
              <a:t>Linux Virtual memory map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742645" y="1185768"/>
            <a:ext cx="1206500" cy="9525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21500" y="2265268"/>
            <a:ext cx="1206500" cy="13335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Empty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Space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742645" y="2138268"/>
            <a:ext cx="1206500" cy="26035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21500" y="3598768"/>
            <a:ext cx="1206500" cy="1143000"/>
          </a:xfrm>
          <a:prstGeom prst="rect">
            <a:avLst/>
          </a:prstGeom>
          <a:solidFill>
            <a:srgbClr val="BCFFBC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921500" y="1122268"/>
            <a:ext cx="1206500" cy="11430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45645" y="4598463"/>
            <a:ext cx="12586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7395" y="1994103"/>
            <a:ext cx="130195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0xC0000000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8562" y="1122268"/>
            <a:ext cx="120738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99000" y="4587880"/>
            <a:ext cx="211788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0x0000000000000000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99001" y="3440018"/>
            <a:ext cx="20473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0x00007FFFFFFFFFFF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9766" y="2148852"/>
            <a:ext cx="209223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0xFFFF800000000000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38599" y="1031880"/>
            <a:ext cx="201529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0xFFFFFFFFFFFFFFFF</a:t>
            </a:r>
          </a:p>
        </p:txBody>
      </p:sp>
      <p:sp>
        <p:nvSpPr>
          <p:cNvPr id="23" name="Up-Down Arrow 22"/>
          <p:cNvSpPr/>
          <p:nvPr/>
        </p:nvSpPr>
        <p:spPr bwMode="auto">
          <a:xfrm>
            <a:off x="1028145" y="2265268"/>
            <a:ext cx="508000" cy="2540000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3GB Total</a:t>
            </a:r>
          </a:p>
        </p:txBody>
      </p:sp>
      <p:sp>
        <p:nvSpPr>
          <p:cNvPr id="25" name="Up-Down Arrow 24"/>
          <p:cNvSpPr/>
          <p:nvPr/>
        </p:nvSpPr>
        <p:spPr bwMode="auto">
          <a:xfrm>
            <a:off x="4277204" y="3593906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6" name="Up-Down Arrow 25"/>
          <p:cNvSpPr/>
          <p:nvPr/>
        </p:nvSpPr>
        <p:spPr bwMode="auto">
          <a:xfrm>
            <a:off x="1016000" y="1185769"/>
            <a:ext cx="508000" cy="996403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1GB</a:t>
            </a:r>
          </a:p>
        </p:txBody>
      </p:sp>
      <p:sp>
        <p:nvSpPr>
          <p:cNvPr id="27" name="Up-Down Arrow 26"/>
          <p:cNvSpPr/>
          <p:nvPr/>
        </p:nvSpPr>
        <p:spPr bwMode="auto">
          <a:xfrm>
            <a:off x="4277204" y="1157310"/>
            <a:ext cx="508000" cy="1107959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4500" y="1476380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896MB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60835" y="1614954"/>
            <a:ext cx="845616" cy="60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 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TiB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7898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32-Bit Virtual Address Space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5205" y="5095880"/>
            <a:ext cx="2608919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64-Bit Virtual Address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51304" y="2746380"/>
            <a:ext cx="170271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“Canonical Hole”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99D97-12DF-B64F-A4C6-823ECB34C6CA}"/>
              </a:ext>
            </a:extLst>
          </p:cNvPr>
          <p:cNvSpPr/>
          <p:nvPr/>
        </p:nvSpPr>
        <p:spPr>
          <a:xfrm>
            <a:off x="2599722" y="1217783"/>
            <a:ext cx="1492347" cy="444235"/>
          </a:xfrm>
          <a:prstGeom prst="rect">
            <a:avLst/>
          </a:prstGeom>
          <a:noFill/>
          <a:ln w="57150">
            <a:solidFill>
              <a:srgbClr val="039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9BE7D7-1CEF-1F43-BA48-84CA3F080F43}"/>
              </a:ext>
            </a:extLst>
          </p:cNvPr>
          <p:cNvSpPr/>
          <p:nvPr/>
        </p:nvSpPr>
        <p:spPr>
          <a:xfrm>
            <a:off x="6737042" y="1713592"/>
            <a:ext cx="1492347" cy="52331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3B6C-E3C0-7F48-A53A-FB97091D8CA4}"/>
              </a:ext>
            </a:extLst>
          </p:cNvPr>
          <p:cNvSpPr txBox="1"/>
          <p:nvPr/>
        </p:nvSpPr>
        <p:spPr>
          <a:xfrm>
            <a:off x="4155633" y="1484558"/>
            <a:ext cx="2464397" cy="1734064"/>
          </a:xfrm>
          <a:prstGeom prst="rect">
            <a:avLst/>
          </a:prstGeom>
          <a:solidFill>
            <a:srgbClr val="FFFFFF">
              <a:alpha val="9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667" dirty="0"/>
              <a:t>Can temporarily map higher 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2838945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473F-FF7B-374E-A7C6-4C0A870E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January 2018 -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A7FC-5D71-E048-A3FD-B78284A9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to inspect contents of kernel memory if it's mapped into address space (even as user!)</a:t>
            </a:r>
          </a:p>
        </p:txBody>
      </p:sp>
    </p:spTree>
    <p:extLst>
      <p:ext uri="{BB962C8B-B14F-4D97-AF65-F5344CB8AC3E}">
        <p14:creationId xmlns:p14="http://schemas.microsoft.com/office/powerpoint/2010/main" val="1454497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E72D-402E-5748-966A-223A9178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D26E-91DC-EE41-BA78-4774FB76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r0, r1: temps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r2</a:t>
            </a:r>
            <a:r>
              <a:rPr lang="en-US" sz="2000" dirty="0"/>
              <a:t>: kernel address we wish to read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r3</a:t>
            </a:r>
            <a:r>
              <a:rPr lang="en-US" sz="2000" dirty="0"/>
              <a:t>: start of </a:t>
            </a:r>
            <a:r>
              <a:rPr lang="en-US" sz="2000" dirty="0" err="1"/>
              <a:t>probe_array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r0 &lt;- [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r0 &lt;- r0, #12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add r1 &lt;-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r0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r1 &lt;- [r1]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E9772-DFF8-714A-AE87-63A50DD2DAE3}"/>
              </a:ext>
            </a:extLst>
          </p:cNvPr>
          <p:cNvSpPr txBox="1"/>
          <p:nvPr/>
        </p:nvSpPr>
        <p:spPr>
          <a:xfrm>
            <a:off x="2342336" y="2588880"/>
            <a:ext cx="378610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&lt;= but doesn’t this raise an exception??!?</a:t>
            </a:r>
          </a:p>
        </p:txBody>
      </p:sp>
    </p:spTree>
    <p:extLst>
      <p:ext uri="{BB962C8B-B14F-4D97-AF65-F5344CB8AC3E}">
        <p14:creationId xmlns:p14="http://schemas.microsoft.com/office/powerpoint/2010/main" val="19427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376-B80C-CC45-8C0D-495762BE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Meltdown Cache Timing Attack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B17D9-084A-AD47-BEC4-3A194251A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53" y="885835"/>
            <a:ext cx="7026094" cy="430051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3CB19A6-3B27-124F-B3DA-3E331FD6407D}"/>
              </a:ext>
            </a:extLst>
          </p:cNvPr>
          <p:cNvSpPr/>
          <p:nvPr/>
        </p:nvSpPr>
        <p:spPr bwMode="auto">
          <a:xfrm>
            <a:off x="4106570" y="1962449"/>
            <a:ext cx="216487" cy="432792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6200" tIns="38100" rIns="762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accent1"/>
              </a:solidFill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473F-FF7B-374E-A7C6-4C0A870E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January 2018 -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A7FC-5D71-E048-A3FD-B78284A94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Fix: Kernel Page Table Isolation</a:t>
            </a:r>
          </a:p>
          <a:p>
            <a:pPr lvl="1"/>
            <a:r>
              <a:rPr lang="en-US" dirty="0"/>
              <a:t>Use entirely different page tables when in user mode vs. when in kernel mode</a:t>
            </a:r>
          </a:p>
          <a:p>
            <a:r>
              <a:rPr lang="en-US" dirty="0"/>
              <a:t>Problem: Address space change whenever an interrupt or </a:t>
            </a:r>
            <a:r>
              <a:rPr lang="en-US" dirty="0" err="1"/>
              <a:t>syscall</a:t>
            </a:r>
            <a:r>
              <a:rPr lang="en-US" dirty="0"/>
              <a:t> occurs!</a:t>
            </a:r>
          </a:p>
          <a:p>
            <a:pPr lvl="1"/>
            <a:r>
              <a:rPr lang="en-US" dirty="0"/>
              <a:t>Change page tables</a:t>
            </a:r>
          </a:p>
          <a:p>
            <a:pPr lvl="1"/>
            <a:r>
              <a:rPr lang="en-US" dirty="0"/>
              <a:t>Flush TLB unless it is tagged</a:t>
            </a:r>
          </a:p>
          <a:p>
            <a:r>
              <a:rPr lang="en-US" dirty="0"/>
              <a:t>Reduced Performance, depends on </a:t>
            </a:r>
            <a:r>
              <a:rPr lang="en-US" dirty="0" err="1"/>
              <a:t>syscall</a:t>
            </a:r>
            <a:r>
              <a:rPr lang="en-US" dirty="0"/>
              <a:t> workload</a:t>
            </a:r>
          </a:p>
        </p:txBody>
      </p:sp>
    </p:spTree>
    <p:extLst>
      <p:ext uri="{BB962C8B-B14F-4D97-AF65-F5344CB8AC3E}">
        <p14:creationId xmlns:p14="http://schemas.microsoft.com/office/powerpoint/2010/main" val="35111956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1AEF5-7745-0E44-8487-6090F5C05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89000"/>
            <a:ext cx="7823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330156" y="2890918"/>
            <a:ext cx="3048000" cy="2159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53906" y="410505"/>
            <a:ext cx="7302500" cy="1079499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Binding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1203156" y="2980876"/>
            <a:ext cx="3302000" cy="21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r1, r1, -1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1584156" y="2557542"/>
            <a:ext cx="232890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124156" y="2557543"/>
            <a:ext cx="2667000" cy="2492375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50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5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5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5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5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5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5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5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5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5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091958" cy="418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7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A1A5-06D8-2849-8006-0348CE39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8FB7-37AA-9A43-9A69-BECA8FD4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Thus far, we've said the following:</a:t>
            </a:r>
          </a:p>
          <a:p>
            <a:r>
              <a:rPr lang="en-US" sz="2000" dirty="0"/>
              <a:t>Hard to cooperate across processes because they're inherently </a:t>
            </a:r>
            <a:r>
              <a:rPr lang="en-US" sz="2000" i="1" dirty="0"/>
              <a:t>isolated</a:t>
            </a:r>
            <a:r>
              <a:rPr lang="en-US" sz="2000" dirty="0"/>
              <a:t> (separate </a:t>
            </a:r>
            <a:r>
              <a:rPr lang="en-US" sz="2000" dirty="0" err="1"/>
              <a:t>addr</a:t>
            </a:r>
            <a:r>
              <a:rPr lang="en-US" sz="2000" dirty="0"/>
              <a:t>. spaces)</a:t>
            </a:r>
          </a:p>
          <a:p>
            <a:pPr lvl="1"/>
            <a:r>
              <a:rPr lang="en-US" sz="1800" dirty="0"/>
              <a:t>But this is good for protection</a:t>
            </a:r>
          </a:p>
          <a:p>
            <a:pPr lvl="1"/>
            <a:endParaRPr lang="en-US" sz="1800" dirty="0"/>
          </a:p>
          <a:p>
            <a:r>
              <a:rPr lang="en-US" sz="2000" dirty="0"/>
              <a:t>Easy to cooperate among threads because they share an address space</a:t>
            </a:r>
          </a:p>
          <a:p>
            <a:pPr lvl="1"/>
            <a:r>
              <a:rPr lang="en-US" sz="1800" dirty="0"/>
              <a:t>But this is bad for protection</a:t>
            </a:r>
          </a:p>
          <a:p>
            <a:pPr lvl="1"/>
            <a:r>
              <a:rPr lang="en-US" sz="1800" dirty="0"/>
              <a:t>Have to use synchronization primitives like locks</a:t>
            </a:r>
          </a:p>
        </p:txBody>
      </p:sp>
    </p:spTree>
    <p:extLst>
      <p:ext uri="{BB962C8B-B14F-4D97-AF65-F5344CB8AC3E}">
        <p14:creationId xmlns:p14="http://schemas.microsoft.com/office/powerpoint/2010/main" val="2130834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7252-EC49-7547-BC83-ECCC61BE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Interprocess</a:t>
            </a:r>
            <a:r>
              <a:rPr lang="en-US" dirty="0"/>
              <a:t>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34A83-B9A0-684B-A799-D69F2D52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Allow two (or more) processes to exchange information with each other</a:t>
            </a:r>
          </a:p>
          <a:p>
            <a:endParaRPr lang="en-US" sz="2400" dirty="0"/>
          </a:p>
          <a:p>
            <a:r>
              <a:rPr lang="en-US" sz="2400" dirty="0"/>
              <a:t>Why use this approach rather than multithreading?</a:t>
            </a:r>
          </a:p>
          <a:p>
            <a:pPr lvl="1"/>
            <a:r>
              <a:rPr lang="en-US" sz="2000" dirty="0"/>
              <a:t>Keep most of the benefits of process isolation</a:t>
            </a:r>
          </a:p>
          <a:p>
            <a:pPr lvl="1"/>
            <a:r>
              <a:rPr lang="en-US" sz="2000" dirty="0"/>
              <a:t>Expose processes to each other only through a </a:t>
            </a:r>
            <a:r>
              <a:rPr lang="en-US" sz="2000" i="1" dirty="0"/>
              <a:t>carefully structured </a:t>
            </a:r>
            <a:r>
              <a:rPr lang="en-US" sz="2000" dirty="0"/>
              <a:t>interface</a:t>
            </a:r>
          </a:p>
          <a:p>
            <a:pPr lvl="2"/>
            <a:r>
              <a:rPr lang="en-US" sz="1600" dirty="0"/>
              <a:t>Ex: </a:t>
            </a:r>
            <a:r>
              <a:rPr lang="en-US" sz="1600" dirty="0">
                <a:hlinkClick r:id="rId2"/>
              </a:rPr>
              <a:t>Google Chrome</a:t>
            </a:r>
            <a:r>
              <a:rPr lang="en-US" sz="1600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2208436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845-5FDD-2346-A42E-E9F6BF4A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We've Already Seen Some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EE44-27F5-6F4E-82CC-0C0C60A7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28608" indent="-428608">
              <a:buFont typeface="+mj-lt"/>
              <a:buAutoNum type="arabicPeriod"/>
            </a:pPr>
            <a:r>
              <a:rPr lang="en-US" sz="2000" dirty="0"/>
              <a:t>Two processes share a file (e.g. both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mmap</a:t>
            </a:r>
            <a:r>
              <a:rPr lang="en-US" sz="2000" dirty="0"/>
              <a:t> it)</a:t>
            </a:r>
          </a:p>
          <a:p>
            <a:pPr lvl="1"/>
            <a:r>
              <a:rPr lang="en-US" sz="1800" dirty="0"/>
              <a:t>Needs some synchronization, must structure file layout</a:t>
            </a:r>
          </a:p>
          <a:p>
            <a:pPr lvl="1"/>
            <a:r>
              <a:rPr lang="en-US" sz="1800" dirty="0"/>
              <a:t>Con: Still involves entire kernel IO infrastructure</a:t>
            </a:r>
          </a:p>
          <a:p>
            <a:pPr lvl="1"/>
            <a:r>
              <a:rPr lang="en-US" sz="1800" dirty="0"/>
              <a:t>What if file is only temporary, needed while processes are running?</a:t>
            </a:r>
          </a:p>
          <a:p>
            <a:pPr lvl="1"/>
            <a:endParaRPr lang="en-US" sz="1800" dirty="0"/>
          </a:p>
          <a:p>
            <a:pPr marL="428608" indent="-428608">
              <a:buFont typeface="+mj-lt"/>
              <a:buAutoNum type="arabicPeriod"/>
            </a:pPr>
            <a:r>
              <a:rPr lang="en-US" sz="2000" dirty="0"/>
              <a:t>Create a pipe</a:t>
            </a:r>
          </a:p>
          <a:p>
            <a:pPr lvl="1"/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1800" dirty="0"/>
              <a:t> and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1800" dirty="0"/>
              <a:t> on set of file descriptors.</a:t>
            </a:r>
          </a:p>
          <a:p>
            <a:pPr lvl="1"/>
            <a:r>
              <a:rPr lang="en-US" sz="1800" dirty="0"/>
              <a:t>Still limited in how much can be written at once.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81980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43845-5FDD-2346-A42E-E9F6BF4A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IPC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FEE44-27F5-6F4E-82CC-0C0C60A7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dirty="0"/>
              <a:t>Open a socket to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127.0.0.1</a:t>
            </a:r>
            <a:r>
              <a:rPr lang="en-US" sz="2000" dirty="0"/>
              <a:t> 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Nice if we ever want to deploy process on remote machine later on</a:t>
            </a:r>
          </a:p>
          <a:p>
            <a:pPr lvl="1"/>
            <a:r>
              <a:rPr lang="en-US" sz="1800" dirty="0"/>
              <a:t>But lots of extra work: Packet/header assembly, checksum calculation, TCP ACKs, etc.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54458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0904-139B-2F48-92C2-92A0A45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 Example: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174F-0ECF-FC48-B567-E50BA820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classic file-related </a:t>
            </a:r>
            <a:r>
              <a:rPr lang="en-US" dirty="0" err="1"/>
              <a:t>syscalls</a:t>
            </a:r>
            <a:r>
              <a:rPr lang="en-US" dirty="0"/>
              <a:t>: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But avoid the overhead of actually interacting with kernel IO subsystem</a:t>
            </a:r>
          </a:p>
          <a:p>
            <a:endParaRPr lang="en-US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Instead: writes/reads manipulate a buffer of memory maintained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62741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B051-0C9A-4D4A-8289-9C9A4136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E12B-F21F-1D42-B547-50A8E024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23698"/>
            <a:ext cx="6572250" cy="39674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PIPE(2)                                                         Linux Programmer's Manual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pipe, pipe2 - create pipe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SYNOPSIS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#include &lt;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int pipe(int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pipefd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[2]);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pipe() creates a pipe, a unidirectional data channel that can be used for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interprocess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communication.  The array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pipefd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is used to return two file descriptors referring to the ends of the pipe.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pipefd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[0] refers to the read end of the pipe.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pipefd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[1] refers to the  write  end  of  the  pipe.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Data  written  to  the  write  end of the pipe is buffered by the kernel until it is read from the read end of the pipe.</a:t>
            </a:r>
          </a:p>
        </p:txBody>
      </p:sp>
    </p:spTree>
    <p:extLst>
      <p:ext uri="{BB962C8B-B14F-4D97-AF65-F5344CB8AC3E}">
        <p14:creationId xmlns:p14="http://schemas.microsoft.com/office/powerpoint/2010/main" val="3575809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33F2-8CBC-D34E-8428-1F3922EB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 – Common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15B0-A559-2844-B371-713B0C7A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521354"/>
            <a:ext cx="6572250" cy="3889374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Process calls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pipe</a:t>
            </a:r>
            <a:r>
              <a:rPr lang="en-US" sz="3000" dirty="0"/>
              <a:t> with 2-int array</a:t>
            </a:r>
          </a:p>
          <a:p>
            <a:pPr lvl="1"/>
            <a:r>
              <a:rPr lang="en-US" sz="2667" dirty="0"/>
              <a:t>array[0]: Read-only</a:t>
            </a:r>
          </a:p>
          <a:p>
            <a:pPr lvl="1"/>
            <a:r>
              <a:rPr lang="en-US" sz="2667" dirty="0"/>
              <a:t>array[1]: Write-only</a:t>
            </a:r>
          </a:p>
          <a:p>
            <a:endParaRPr lang="en-US" sz="3000" dirty="0"/>
          </a:p>
          <a:p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fork()</a:t>
            </a:r>
          </a:p>
          <a:p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3000" dirty="0"/>
              <a:t>Each pipe </a:t>
            </a:r>
            <a:r>
              <a:rPr lang="en-US" sz="3000" dirty="0" err="1"/>
              <a:t>fd</a:t>
            </a:r>
            <a:r>
              <a:rPr lang="en-US" sz="3000" dirty="0"/>
              <a:t> is unidirectional – parent and child each close the "end" they don't need</a:t>
            </a:r>
          </a:p>
        </p:txBody>
      </p:sp>
    </p:spTree>
    <p:extLst>
      <p:ext uri="{BB962C8B-B14F-4D97-AF65-F5344CB8AC3E}">
        <p14:creationId xmlns:p14="http://schemas.microsoft.com/office/powerpoint/2010/main" val="2988630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1BDD-E280-1F4C-B778-535CF3D9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843" y="85990"/>
            <a:ext cx="6572250" cy="1104636"/>
          </a:xfrm>
        </p:spPr>
        <p:txBody>
          <a:bodyPr/>
          <a:lstStyle/>
          <a:p>
            <a:r>
              <a:rPr lang="en-US" dirty="0"/>
              <a:t>Using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9E17-E395-EF41-9AD7-A848C9C4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843" y="943241"/>
            <a:ext cx="6822282" cy="477175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fork();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 // Close read-only end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char *msg = "Hello, World!";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[1], msg, 13);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waitpid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cpid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NULL, 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 // Close write-only end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char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[1024];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nread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1023);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nread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] = '\0';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("Parent Sent: %s\n",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0801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4DA3-947B-C149-A10C-777EB59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9A82-59C2-4D46-9047-97897505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893219"/>
            <a:ext cx="8289889" cy="2736444"/>
          </a:xfrm>
        </p:spPr>
        <p:txBody>
          <a:bodyPr>
            <a:normAutofit/>
          </a:bodyPr>
          <a:lstStyle/>
          <a:p>
            <a:r>
              <a:rPr lang="en-US" sz="2000" dirty="0"/>
              <a:t>Remember producer-consumer problem?</a:t>
            </a:r>
          </a:p>
          <a:p>
            <a:r>
              <a:rPr lang="en-US" sz="2000" dirty="0"/>
              <a:t>Pipe's buffer has maximum size</a:t>
            </a:r>
          </a:p>
          <a:p>
            <a:pPr lvl="1"/>
            <a:r>
              <a:rPr lang="en-US" sz="1800" dirty="0"/>
              <a:t>Write to full pipe blocks until space available</a:t>
            </a:r>
          </a:p>
          <a:p>
            <a:pPr lvl="1"/>
            <a:r>
              <a:rPr lang="en-US" sz="1800" dirty="0"/>
              <a:t>Read from empty pipe blocks until data available</a:t>
            </a:r>
          </a:p>
          <a:p>
            <a:r>
              <a:rPr lang="en-US" sz="2000" dirty="0"/>
              <a:t>Read from pipe with no writers returns 0</a:t>
            </a:r>
          </a:p>
          <a:p>
            <a:r>
              <a:rPr lang="en-US" sz="2000" dirty="0"/>
              <a:t>Write to pipe with no readers prompts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SIGPIPE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61F0B9-A0B0-8246-B695-874EE0FAC2AF}"/>
              </a:ext>
            </a:extLst>
          </p:cNvPr>
          <p:cNvSpPr/>
          <p:nvPr/>
        </p:nvSpPr>
        <p:spPr>
          <a:xfrm>
            <a:off x="1817689" y="1510356"/>
            <a:ext cx="1273969" cy="734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854E08-58CF-E346-ACCE-9B70DFC8A1EF}"/>
              </a:ext>
            </a:extLst>
          </p:cNvPr>
          <p:cNvSpPr/>
          <p:nvPr/>
        </p:nvSpPr>
        <p:spPr>
          <a:xfrm>
            <a:off x="6584156" y="1510356"/>
            <a:ext cx="1273969" cy="7342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C6164E-A105-E043-A99E-93FED00D3D46}"/>
              </a:ext>
            </a:extLst>
          </p:cNvPr>
          <p:cNvSpPr/>
          <p:nvPr/>
        </p:nvSpPr>
        <p:spPr>
          <a:xfrm>
            <a:off x="3879454" y="1456533"/>
            <a:ext cx="1643063" cy="10477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71F14-A43E-3E42-9438-D392FB8F0099}"/>
              </a:ext>
            </a:extLst>
          </p:cNvPr>
          <p:cNvSpPr txBox="1"/>
          <p:nvPr/>
        </p:nvSpPr>
        <p:spPr>
          <a:xfrm>
            <a:off x="3964782" y="2504283"/>
            <a:ext cx="141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Kernel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F2348-0B5E-4549-ADE6-0047C9E75A66}"/>
              </a:ext>
            </a:extLst>
          </p:cNvPr>
          <p:cNvSpPr/>
          <p:nvPr/>
        </p:nvSpPr>
        <p:spPr>
          <a:xfrm>
            <a:off x="4355703" y="1710778"/>
            <a:ext cx="690563" cy="33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7EEA9A-89E9-5341-8967-342B9D1928DE}"/>
              </a:ext>
            </a:extLst>
          </p:cNvPr>
          <p:cNvSpPr/>
          <p:nvPr/>
        </p:nvSpPr>
        <p:spPr>
          <a:xfrm>
            <a:off x="4355703" y="1710778"/>
            <a:ext cx="502048" cy="333375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41D1F1-E547-3545-8A1A-C435037B95A9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3091658" y="1877465"/>
            <a:ext cx="12640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FED0D6-25E6-5C4B-B048-947D838EC30E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5046265" y="1877465"/>
            <a:ext cx="15378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F895D4-B6A7-0F46-BA31-4EDF57F410FF}"/>
              </a:ext>
            </a:extLst>
          </p:cNvPr>
          <p:cNvSpPr txBox="1"/>
          <p:nvPr/>
        </p:nvSpPr>
        <p:spPr>
          <a:xfrm>
            <a:off x="1521025" y="2312691"/>
            <a:ext cx="19645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Gill Sans MT" panose="020B0502020104020203" pitchFamily="34" charset="77"/>
                <a:cs typeface="Consolas" panose="020B0609020204030204" pitchFamily="49" charset="0"/>
              </a:rPr>
              <a:t>write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2F4E7-040C-B64A-B804-B1BDD56B4E59}"/>
              </a:ext>
            </a:extLst>
          </p:cNvPr>
          <p:cNvSpPr txBox="1"/>
          <p:nvPr/>
        </p:nvSpPr>
        <p:spPr>
          <a:xfrm>
            <a:off x="6238875" y="2296904"/>
            <a:ext cx="19645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Gill Sans MT" panose="020B0502020104020203" pitchFamily="34" charset="77"/>
                <a:cs typeface="Consolas" panose="020B0609020204030204" pitchFamily="49" charset="0"/>
              </a:rPr>
              <a:t>read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pipe_fds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4232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EABA-E562-E84E-A6B7-AD7EA08C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Domain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16F1-C399-C242-A1D7-DCB231C0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Open a socket connection with a </a:t>
            </a:r>
            <a:r>
              <a:rPr lang="en-US" sz="2000" b="1" dirty="0"/>
              <a:t>local</a:t>
            </a:r>
            <a:r>
              <a:rPr lang="en-US" sz="2000" dirty="0"/>
              <a:t> process</a:t>
            </a:r>
          </a:p>
          <a:p>
            <a:endParaRPr lang="en-US" sz="2000" dirty="0"/>
          </a:p>
          <a:p>
            <a:r>
              <a:rPr lang="en-US" sz="2000" dirty="0"/>
              <a:t>Use familiar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dirty="0"/>
              <a:t>/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dirty="0"/>
              <a:t> calls to communicate</a:t>
            </a:r>
          </a:p>
          <a:p>
            <a:endParaRPr lang="en-US" sz="2000" dirty="0"/>
          </a:p>
          <a:p>
            <a:r>
              <a:rPr lang="en-US" sz="2000" dirty="0"/>
              <a:t>But </a:t>
            </a:r>
            <a:r>
              <a:rPr lang="en-US" sz="2000" b="1" dirty="0"/>
              <a:t>don't</a:t>
            </a:r>
            <a:r>
              <a:rPr lang="en-US" sz="2000" dirty="0"/>
              <a:t> incur usual </a:t>
            </a:r>
            <a:r>
              <a:rPr lang="en-US" sz="2000" b="1" dirty="0"/>
              <a:t>overhead</a:t>
            </a:r>
            <a:r>
              <a:rPr lang="en-US" sz="2000" dirty="0"/>
              <a:t> of networking</a:t>
            </a:r>
          </a:p>
          <a:p>
            <a:endParaRPr lang="en-US" sz="2000" dirty="0"/>
          </a:p>
          <a:p>
            <a:r>
              <a:rPr lang="en-US" sz="2000" b="1" dirty="0"/>
              <a:t>Optimized</a:t>
            </a:r>
            <a:r>
              <a:rPr lang="en-US" sz="2000" dirty="0"/>
              <a:t> for processes on same machine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47086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318000" y="2743865"/>
            <a:ext cx="1968500" cy="21590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889000" y="2743865"/>
            <a:ext cx="3048000" cy="2159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4254500" y="2894678"/>
            <a:ext cx="2095500" cy="192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5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5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5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5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3683000" y="3505865"/>
            <a:ext cx="635000" cy="5715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762000" y="2833824"/>
            <a:ext cx="3302000" cy="21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r1, r1, -1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1143000" y="2410490"/>
            <a:ext cx="232890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4291542" y="2410490"/>
            <a:ext cx="17432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223000" y="1092865"/>
            <a:ext cx="1968500" cy="45085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5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0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7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5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5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5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5398" tIns="37038" rIns="75398" bIns="37038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5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6" y="457200"/>
              <a:ext cx="1106381" cy="72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889000" y="206424"/>
            <a:ext cx="7302500" cy="1368033"/>
          </a:xfrm>
        </p:spPr>
        <p:txBody>
          <a:bodyPr>
            <a:normAutofit/>
          </a:bodyPr>
          <a:lstStyle/>
          <a:p>
            <a:r>
              <a:rPr lang="en-US" altLang="ko-KR" sz="3333" dirty="0">
                <a:ea typeface="굴림" panose="020B0600000101010101" pitchFamily="34" charset="-127"/>
              </a:rPr>
              <a:t>Binding Instructions and Data to Memory</a:t>
            </a:r>
            <a:endParaRPr lang="en-US" altLang="en-US" sz="3333" dirty="0"/>
          </a:p>
        </p:txBody>
      </p:sp>
    </p:spTree>
    <p:extLst>
      <p:ext uri="{BB962C8B-B14F-4D97-AF65-F5344CB8AC3E}">
        <p14:creationId xmlns:p14="http://schemas.microsoft.com/office/powerpoint/2010/main" val="35081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2295-04E5-404E-A116-38D1A055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Unix Domain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71A9-75A8-FA47-908E-053403E9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31" y="1105320"/>
            <a:ext cx="7436094" cy="4395368"/>
          </a:xfrm>
        </p:spPr>
        <p:txBody>
          <a:bodyPr>
            <a:normAutofit/>
          </a:bodyPr>
          <a:lstStyle/>
          <a:p>
            <a:r>
              <a:rPr lang="en-US" sz="2400" dirty="0"/>
              <a:t>Still need same sequence of </a:t>
            </a:r>
            <a:r>
              <a:rPr lang="en-US" sz="2400" dirty="0" err="1"/>
              <a:t>syscalls</a:t>
            </a:r>
            <a:r>
              <a:rPr lang="en-US" sz="2400" dirty="0"/>
              <a:t>: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socket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listen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accept</a:t>
            </a:r>
            <a:r>
              <a:rPr lang="en-US" sz="2400" dirty="0"/>
              <a:t> to act as a server</a:t>
            </a:r>
          </a:p>
          <a:p>
            <a:endParaRPr lang="en-US" sz="2400" dirty="0"/>
          </a:p>
          <a:p>
            <a:r>
              <a:rPr lang="en-US" sz="2400" dirty="0"/>
              <a:t>But socket address now corresponds to an object in local machine's filesystem</a:t>
            </a:r>
          </a:p>
          <a:p>
            <a:pPr lvl="1"/>
            <a:r>
              <a:rPr lang="en-US" sz="2000" dirty="0"/>
              <a:t>Specify path 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bind</a:t>
            </a:r>
          </a:p>
          <a:p>
            <a:r>
              <a:rPr lang="en-US" sz="2400" dirty="0">
                <a:cs typeface="Consolas" panose="020B0609020204030204" pitchFamily="49" charset="0"/>
              </a:rPr>
              <a:t>Why this approach?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Filesystem gives us a </a:t>
            </a:r>
            <a:r>
              <a:rPr lang="en-US" sz="2000" i="1" dirty="0">
                <a:cs typeface="Consolas" panose="020B0609020204030204" pitchFamily="49" charset="0"/>
              </a:rPr>
              <a:t>namespace</a:t>
            </a:r>
            <a:r>
              <a:rPr lang="en-US" sz="2000" dirty="0">
                <a:cs typeface="Consolas" panose="020B0609020204030204" pitchFamily="49" charset="0"/>
              </a:rPr>
              <a:t>: any process can specify path on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</a:t>
            </a:r>
            <a:r>
              <a:rPr lang="en-US" sz="2000" dirty="0">
                <a:cs typeface="Consolas" panose="020B0609020204030204" pitchFamily="49" charset="0"/>
              </a:rPr>
              <a:t> (doesn't need to be a child of server)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Filesystem enforces </a:t>
            </a:r>
            <a:r>
              <a:rPr lang="en-US" sz="2000" i="1" dirty="0">
                <a:cs typeface="Consolas" panose="020B0609020204030204" pitchFamily="49" charset="0"/>
              </a:rPr>
              <a:t>permissions</a:t>
            </a:r>
            <a:endParaRPr lang="en-US" sz="2000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481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9A2B-5870-9948-835F-4C0B76F5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Unix Domain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49E6-E57E-6449-8FEC-2393A705B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488" y="1092573"/>
            <a:ext cx="6572250" cy="3951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un.h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sockaddr_un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un;</a:t>
            </a:r>
          </a:p>
          <a:p>
            <a:pPr marL="0" indent="0">
              <a:buNone/>
            </a:pP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un.sun_family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AF_UNIX;</a:t>
            </a:r>
          </a:p>
          <a:p>
            <a:pPr marL="0" indent="0">
              <a:buNone/>
            </a:pP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un.sun_path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, "/home/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oski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demo.socket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en-US" sz="1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67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socket(AF_UNIX, SOCK_STREAM, 0);</a:t>
            </a:r>
          </a:p>
          <a:p>
            <a:pPr marL="0" indent="0">
              <a:buNone/>
            </a:pP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bind(</a:t>
            </a:r>
            <a:r>
              <a:rPr lang="en-US" sz="1667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(struct </a:t>
            </a:r>
            <a:r>
              <a:rPr lang="en-US" sz="1667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*)&amp;un, </a:t>
            </a:r>
            <a:r>
              <a:rPr lang="en-US" sz="1667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667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(un));</a:t>
            </a:r>
          </a:p>
        </p:txBody>
      </p:sp>
    </p:spTree>
    <p:extLst>
      <p:ext uri="{BB962C8B-B14F-4D97-AF65-F5344CB8AC3E}">
        <p14:creationId xmlns:p14="http://schemas.microsoft.com/office/powerpoint/2010/main" val="2516994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DE3C-56AB-D846-98C6-A4C97747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Forms of IPC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7155-2792-A64F-98D5-7CB9066F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Named Pipes (FIFOs): Pipe interface, but given a name in the file system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mkfifo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Named semaphores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man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sem_open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Message Queues 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man 7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mq_overview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And more…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749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E616-5A70-7B4A-BBD1-27A827B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3B92-7BAE-B14E-9E02-B7DD58E2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view of loading a program: allocate space on disk, load in pages only when needed</a:t>
            </a:r>
          </a:p>
          <a:p>
            <a:r>
              <a:rPr lang="en-US" dirty="0"/>
              <a:t>Memory-Mapped IO: Map contents of file into virtual address space, store/load instead of read/write</a:t>
            </a:r>
          </a:p>
          <a:p>
            <a:r>
              <a:rPr lang="en-US" dirty="0"/>
              <a:t>Inter-Process Communication: Structured sharing</a:t>
            </a:r>
          </a:p>
          <a:p>
            <a:pPr lvl="1"/>
            <a:r>
              <a:rPr lang="en-US" dirty="0"/>
              <a:t>Pipes: Read/write ordered, in-memory buffer</a:t>
            </a:r>
          </a:p>
          <a:p>
            <a:pPr lvl="1"/>
            <a:r>
              <a:rPr lang="en-US" dirty="0"/>
              <a:t>Unix Domain Sockets: Avoid networking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88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A725-4246-3348-B6DB-42181B20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Concurrency and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B4089-788F-144C-B2E3-4F6375553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878542"/>
            <a:ext cx="7204982" cy="46681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Standard approach: use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pthreads</a:t>
            </a:r>
            <a:r>
              <a:rPr lang="en-US" dirty="0"/>
              <a:t>, protect access to shared data structures</a:t>
            </a:r>
          </a:p>
          <a:p>
            <a:r>
              <a:rPr lang="en-US" i="1" dirty="0"/>
              <a:t>Shared Memory Paradigm</a:t>
            </a:r>
            <a:endParaRPr lang="en-US" dirty="0"/>
          </a:p>
          <a:p>
            <a:r>
              <a:rPr lang="en-US" dirty="0"/>
              <a:t>One pitfall: consistently unlocking a mutex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Rtn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lock.acquire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if (exception) {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  return 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errCode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  <a:b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…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lock.release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  return OK;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8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C7C9-3A89-6A4C-A23D-D72D2964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 and 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9A17-D746-0E4C-AD3E-79CC7C85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60" y="994787"/>
            <a:ext cx="7598968" cy="4415941"/>
          </a:xfrm>
        </p:spPr>
        <p:txBody>
          <a:bodyPr>
            <a:normAutofit/>
          </a:bodyPr>
          <a:lstStyle/>
          <a:p>
            <a:r>
              <a:rPr lang="en-US" sz="2667" dirty="0"/>
              <a:t>Many other mainstream languages also focus on threads and shared memory</a:t>
            </a:r>
          </a:p>
          <a:p>
            <a:endParaRPr lang="en-US" sz="2667" dirty="0"/>
          </a:p>
          <a:p>
            <a:r>
              <a:rPr lang="en-US" sz="2667" dirty="0"/>
              <a:t>But offer useful libraries and built-in features to make our lives easier</a:t>
            </a:r>
          </a:p>
          <a:p>
            <a:pPr lvl="1"/>
            <a:r>
              <a:rPr lang="en-US" sz="2333" dirty="0"/>
              <a:t>Thread management libraries</a:t>
            </a:r>
          </a:p>
          <a:p>
            <a:pPr lvl="1"/>
            <a:r>
              <a:rPr lang="en-US" sz="2333" dirty="0"/>
              <a:t>Thread pools</a:t>
            </a:r>
          </a:p>
          <a:p>
            <a:pPr lvl="1"/>
            <a:r>
              <a:rPr lang="en-US" sz="2333" dirty="0"/>
              <a:t>Safer lock management</a:t>
            </a:r>
          </a:p>
          <a:p>
            <a:pPr lvl="1"/>
            <a:r>
              <a:rPr lang="en-US" sz="2333" dirty="0"/>
              <a:t>Objects as monitors</a:t>
            </a:r>
          </a:p>
        </p:txBody>
      </p:sp>
    </p:spTree>
    <p:extLst>
      <p:ext uri="{BB962C8B-B14F-4D97-AF65-F5344CB8AC3E}">
        <p14:creationId xmlns:p14="http://schemas.microsoft.com/office/powerpoint/2010/main" val="2642962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9C5E-3614-8447-9EA5-3AC5B300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Lock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B2DF-B5E2-5445-A17A-F7B75C92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53" y="1125416"/>
            <a:ext cx="7647379" cy="40220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&lt;mutex&gt;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std::mutex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safe_increment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std::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lock_guard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&lt;std::mutex&gt; lock(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global_mutex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global_i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// Mutex released when 'lock' goes out of scope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651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A19F-9A66-014B-AC9C-A8FC28E1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C278A-94CD-0B47-BAD4-4522F3FB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1105320"/>
            <a:ext cx="7651586" cy="4042150"/>
          </a:xfrm>
        </p:spPr>
        <p:txBody>
          <a:bodyPr>
            <a:normAutofit fontScale="92500"/>
          </a:bodyPr>
          <a:lstStyle/>
          <a:p>
            <a:r>
              <a:rPr lang="en-US" dirty="0"/>
              <a:t>More versatile than we'll show here (can be used to close files, server connections,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with lock: # Automatically calls acquire()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some_var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# release() called however we leave block</a:t>
            </a:r>
          </a:p>
        </p:txBody>
      </p:sp>
    </p:spTree>
    <p:extLst>
      <p:ext uri="{BB962C8B-B14F-4D97-AF65-F5344CB8AC3E}">
        <p14:creationId xmlns:p14="http://schemas.microsoft.com/office/powerpoint/2010/main" val="793102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80" y="80387"/>
            <a:ext cx="7943920" cy="1161555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Java Support for Synchronization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41942"/>
            <a:ext cx="7366000" cy="434605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class Account {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private int balance;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public Account (int </a:t>
            </a:r>
            <a:r>
              <a:rPr lang="en-US" altLang="ko-KR" sz="1667" b="1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  balance = </a:t>
            </a:r>
            <a:r>
              <a:rPr lang="en-US" altLang="ko-KR" sz="1667" b="1" dirty="0" err="1">
                <a:latin typeface="Consolas" panose="020B0609020204030204" pitchFamily="49" charset="0"/>
                <a:ea typeface="굴림" panose="020B0600000101010101" pitchFamily="34" charset="-127"/>
              </a:rPr>
              <a:t>initialBalance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;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lnSpc>
                <a:spcPct val="80000"/>
              </a:lnSpc>
              <a:buNone/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public </a:t>
            </a:r>
            <a:r>
              <a:rPr lang="en-US" altLang="ko-KR" sz="1667" b="1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int </a:t>
            </a:r>
            <a:r>
              <a:rPr lang="en-US" altLang="ko-KR" sz="1667" b="1" dirty="0" err="1">
                <a:latin typeface="Consolas" panose="020B0609020204030204" pitchFamily="49" charset="0"/>
                <a:ea typeface="굴림" panose="020B0600000101010101" pitchFamily="34" charset="-127"/>
              </a:rPr>
              <a:t>getBalance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() {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  return balance;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</a:p>
          <a:p>
            <a:pPr marL="0" indent="0">
              <a:lnSpc>
                <a:spcPct val="80000"/>
              </a:lnSpc>
              <a:buNone/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public </a:t>
            </a:r>
            <a:r>
              <a:rPr lang="en-US" altLang="ko-KR" sz="1667" b="1" i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synchronized</a:t>
            </a:r>
            <a:r>
              <a:rPr lang="en-US" altLang="ko-KR" sz="1667" b="1" i="1" dirty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void deposit(int amount) {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  balance += amount;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  }</a:t>
            </a:r>
            <a:b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667" b="1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 marL="0" indent="0">
              <a:lnSpc>
                <a:spcPct val="80000"/>
              </a:lnSpc>
              <a:buNone/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endParaRPr lang="en-US" altLang="ko-KR" sz="1667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Every Java object has an associated lock for synchronization:</a:t>
            </a:r>
          </a:p>
          <a:p>
            <a:pPr lvl="1">
              <a:lnSpc>
                <a:spcPct val="80000"/>
              </a:lnSpc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Lock is acquired on entry and released on exit from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i="1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method</a:t>
            </a:r>
          </a:p>
          <a:p>
            <a:pPr lvl="1">
              <a:lnSpc>
                <a:spcPct val="80000"/>
              </a:lnSpc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Lock is properly released if exception occurs inside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synchronized</a:t>
            </a:r>
            <a:r>
              <a:rPr lang="en-US" altLang="ko-KR" dirty="0">
                <a:ea typeface="굴림" panose="020B0600000101010101" pitchFamily="34" charset="-127"/>
              </a:rPr>
              <a:t> method</a:t>
            </a:r>
          </a:p>
          <a:p>
            <a:pPr>
              <a:lnSpc>
                <a:spcPct val="80000"/>
              </a:lnSpc>
              <a:tabLst>
                <a:tab pos="855893" algn="l"/>
                <a:tab pos="1148246" algn="l"/>
                <a:tab pos="1430016" algn="l"/>
                <a:tab pos="1711786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471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8B93-5A7C-884B-AA8F-40EC8BCA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Support for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B729-D5AB-4142-8207-B9E45B4C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075174"/>
            <a:ext cx="7345659" cy="4335554"/>
          </a:xfrm>
        </p:spPr>
        <p:txBody>
          <a:bodyPr>
            <a:normAutofit/>
          </a:bodyPr>
          <a:lstStyle/>
          <a:p>
            <a:r>
              <a:rPr lang="en-US" sz="2667" dirty="0"/>
              <a:t>Along with a lock, every object has a </a:t>
            </a:r>
            <a:r>
              <a:rPr lang="en-US" sz="2667" b="1" dirty="0"/>
              <a:t>single</a:t>
            </a:r>
            <a:r>
              <a:rPr lang="en-US" sz="2667" dirty="0"/>
              <a:t> condition variable associated with it</a:t>
            </a:r>
          </a:p>
          <a:p>
            <a:r>
              <a:rPr lang="en-US" sz="2667" dirty="0"/>
              <a:t>To wait inside a synchronized method:</a:t>
            </a:r>
          </a:p>
          <a:p>
            <a:pPr lvl="1"/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void wait();</a:t>
            </a:r>
          </a:p>
          <a:p>
            <a:pPr lvl="1"/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void wait(long timeout);</a:t>
            </a:r>
          </a:p>
          <a:p>
            <a:r>
              <a:rPr lang="en-US" sz="2667" dirty="0"/>
              <a:t>To signal while in a synchronized method:</a:t>
            </a:r>
          </a:p>
          <a:p>
            <a:pPr lvl="1"/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void notify();</a:t>
            </a:r>
          </a:p>
          <a:p>
            <a:pPr lvl="1"/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333" b="1" dirty="0" err="1">
                <a:latin typeface="Consolas" panose="020B0609020204030204" pitchFamily="49" charset="0"/>
                <a:cs typeface="Consolas" panose="020B0609020204030204" pitchFamily="49" charset="0"/>
              </a:rPr>
              <a:t>notifyAll</a:t>
            </a:r>
            <a:r>
              <a:rPr lang="en-US" sz="2333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6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318000" y="2757233"/>
            <a:ext cx="1968500" cy="21590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50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889000" y="2757233"/>
            <a:ext cx="3048000" cy="2159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889000" y="293962"/>
            <a:ext cx="7366000" cy="112171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굴림" panose="020B0600000101010101" pitchFamily="34" charset="-127"/>
              </a:rPr>
              <a:t>Execute Second Instance of Program?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4254500" y="2908046"/>
            <a:ext cx="2095500" cy="192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3683000" y="3519233"/>
            <a:ext cx="635000" cy="5715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762000" y="2847192"/>
            <a:ext cx="3302000" cy="21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r1, r1, -1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1143000" y="2423858"/>
            <a:ext cx="232890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4291542" y="2423858"/>
            <a:ext cx="17432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6985000" y="1677733"/>
            <a:ext cx="1206500" cy="39370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5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6286500" y="2820734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6223000" y="5334275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6286500" y="2185734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6286500" y="1614234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6400271" y="3462348"/>
            <a:ext cx="457729" cy="501385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5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6921048" y="1106234"/>
            <a:ext cx="921984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6350000" y="2947733"/>
            <a:ext cx="47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0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6985000" y="2249233"/>
            <a:ext cx="1206500" cy="1270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App X</a:t>
            </a:r>
          </a:p>
        </p:txBody>
      </p:sp>
    </p:spTree>
    <p:extLst>
      <p:ext uri="{BB962C8B-B14F-4D97-AF65-F5344CB8AC3E}">
        <p14:creationId xmlns:p14="http://schemas.microsoft.com/office/powerpoint/2010/main" val="3189895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2018-5E3B-BD47-94DA-649C21DA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Newish programming language: 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59FE-F889-9C4F-8E65-CA9B716D0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329257"/>
            <a:ext cx="8671727" cy="4081472"/>
          </a:xfrm>
        </p:spPr>
        <p:txBody>
          <a:bodyPr>
            <a:normAutofit/>
          </a:bodyPr>
          <a:lstStyle/>
          <a:p>
            <a:r>
              <a:rPr lang="en-US" sz="2400" dirty="0"/>
              <a:t>"Goroutines": Lightweight, user-level threads</a:t>
            </a:r>
          </a:p>
          <a:p>
            <a:endParaRPr lang="en-US" sz="2400" dirty="0"/>
          </a:p>
          <a:p>
            <a:r>
              <a:rPr lang="en-US" sz="2400" dirty="0"/>
              <a:t>Channels: Named message queues for communication among threads</a:t>
            </a:r>
          </a:p>
          <a:p>
            <a:endParaRPr lang="en-US" sz="2400" dirty="0"/>
          </a:p>
          <a:p>
            <a:r>
              <a:rPr lang="en-US" sz="2400" dirty="0"/>
              <a:t>Key Idea: Prefer </a:t>
            </a:r>
            <a:r>
              <a:rPr lang="en-US" sz="2400" i="1" dirty="0"/>
              <a:t>message passing</a:t>
            </a:r>
            <a:r>
              <a:rPr lang="en-US" sz="2400" dirty="0"/>
              <a:t> over </a:t>
            </a:r>
            <a:r>
              <a:rPr lang="en-US" sz="2400" i="1" dirty="0"/>
              <a:t>shared memory</a:t>
            </a:r>
          </a:p>
        </p:txBody>
      </p:sp>
    </p:spTree>
    <p:extLst>
      <p:ext uri="{BB962C8B-B14F-4D97-AF65-F5344CB8AC3E}">
        <p14:creationId xmlns:p14="http://schemas.microsoft.com/office/powerpoint/2010/main" val="1593951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F198-D7FD-CF46-89D1-3030A6B5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E855-CB47-A446-BD19-7316EFC0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Why this approach?</a:t>
            </a:r>
          </a:p>
          <a:p>
            <a:r>
              <a:rPr lang="en-US" sz="2400" dirty="0"/>
              <a:t>Efficiency of a shared address space</a:t>
            </a:r>
          </a:p>
          <a:p>
            <a:r>
              <a:rPr lang="en-US" sz="2400" dirty="0"/>
              <a:t>Tolerates many threads in one program</a:t>
            </a:r>
          </a:p>
          <a:p>
            <a:endParaRPr lang="en-US" sz="2400" dirty="0"/>
          </a:p>
          <a:p>
            <a:r>
              <a:rPr lang="en-US" sz="2400" dirty="0"/>
              <a:t>Passing data through channels: no need for explicit synchronization</a:t>
            </a:r>
          </a:p>
          <a:p>
            <a:pPr lvl="1"/>
            <a:r>
              <a:rPr lang="en-US" sz="2000" dirty="0"/>
              <a:t>Sender </a:t>
            </a:r>
            <a:r>
              <a:rPr lang="en-US" sz="2000" i="1" dirty="0"/>
              <a:t>passes ownership</a:t>
            </a:r>
            <a:r>
              <a:rPr lang="en-US" sz="2000" dirty="0"/>
              <a:t> to receiver</a:t>
            </a:r>
          </a:p>
        </p:txBody>
      </p:sp>
    </p:spTree>
    <p:extLst>
      <p:ext uri="{BB962C8B-B14F-4D97-AF65-F5344CB8AC3E}">
        <p14:creationId xmlns:p14="http://schemas.microsoft.com/office/powerpoint/2010/main" val="3747909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BBF5-BC36-624C-BCF5-BC2884C7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F298-9911-2345-9821-121B2C072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6" y="878541"/>
            <a:ext cx="7495953" cy="42943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chan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struct {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qcount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// total data in the queue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dataqsiz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// size of the circular queue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unsafe.Pointer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// array of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dataqsiz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elements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elemsize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uint16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closed   uint32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elemtype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*_type // element type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sendx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  // send index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recvx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uint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  // receive index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recvq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waitq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// list of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waiters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sendq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waitq</a:t>
            </a: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  // list of send waiters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  lock mutex</a:t>
            </a:r>
          </a:p>
          <a:p>
            <a:pPr marL="0" indent="0">
              <a:buNone/>
            </a:pPr>
            <a:r>
              <a:rPr lang="en-US" sz="1667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8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A840-A8E1-3C4E-BEDA-1C6A7D7F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4188B-D079-2940-9C34-F9E16B57FFF5}"/>
              </a:ext>
            </a:extLst>
          </p:cNvPr>
          <p:cNvSpPr/>
          <p:nvPr/>
        </p:nvSpPr>
        <p:spPr>
          <a:xfrm>
            <a:off x="2215115" y="2224065"/>
            <a:ext cx="451883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A3988-403F-6146-9039-01EDC847B130}"/>
              </a:ext>
            </a:extLst>
          </p:cNvPr>
          <p:cNvSpPr/>
          <p:nvPr/>
        </p:nvSpPr>
        <p:spPr>
          <a:xfrm>
            <a:off x="2215115" y="2224065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CB8D5-5BE0-5541-80B6-5EA674F33F11}"/>
              </a:ext>
            </a:extLst>
          </p:cNvPr>
          <p:cNvSpPr/>
          <p:nvPr/>
        </p:nvSpPr>
        <p:spPr>
          <a:xfrm>
            <a:off x="3118883" y="2224065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0B44D-89D3-A943-A724-1A16E345E5E9}"/>
              </a:ext>
            </a:extLst>
          </p:cNvPr>
          <p:cNvSpPr/>
          <p:nvPr/>
        </p:nvSpPr>
        <p:spPr>
          <a:xfrm>
            <a:off x="4022650" y="2224065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A09B0-6050-DE47-808E-24AE465465E8}"/>
              </a:ext>
            </a:extLst>
          </p:cNvPr>
          <p:cNvSpPr/>
          <p:nvPr/>
        </p:nvSpPr>
        <p:spPr>
          <a:xfrm>
            <a:off x="4926418" y="2224066"/>
            <a:ext cx="90376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92E27-914E-1841-82E5-43C62DE33C51}"/>
              </a:ext>
            </a:extLst>
          </p:cNvPr>
          <p:cNvSpPr/>
          <p:nvPr/>
        </p:nvSpPr>
        <p:spPr>
          <a:xfrm>
            <a:off x="5830185" y="2224065"/>
            <a:ext cx="90376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8AC1D-BEB5-5D42-9C0B-02B204ADECBF}"/>
              </a:ext>
            </a:extLst>
          </p:cNvPr>
          <p:cNvSpPr txBox="1"/>
          <p:nvPr/>
        </p:nvSpPr>
        <p:spPr>
          <a:xfrm>
            <a:off x="895205" y="2669657"/>
            <a:ext cx="74732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57541-14A4-974D-831E-82C5969F0561}"/>
              </a:ext>
            </a:extLst>
          </p:cNvPr>
          <p:cNvCxnSpPr>
            <a:stCxn id="10" idx="3"/>
          </p:cNvCxnSpPr>
          <p:nvPr/>
        </p:nvCxnSpPr>
        <p:spPr>
          <a:xfrm flipV="1">
            <a:off x="1642525" y="2913315"/>
            <a:ext cx="572590" cy="77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5D4EC68A-A4AC-C14D-9C10-BEEC48EE342F}"/>
              </a:ext>
            </a:extLst>
          </p:cNvPr>
          <p:cNvSpPr/>
          <p:nvPr/>
        </p:nvSpPr>
        <p:spPr>
          <a:xfrm rot="5400000">
            <a:off x="4288199" y="-314730"/>
            <a:ext cx="372673" cy="4518838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AFBE1-00EE-F749-91D3-E8FD5A9460D8}"/>
              </a:ext>
            </a:extLst>
          </p:cNvPr>
          <p:cNvSpPr txBox="1"/>
          <p:nvPr/>
        </p:nvSpPr>
        <p:spPr>
          <a:xfrm>
            <a:off x="3741645" y="1156401"/>
            <a:ext cx="168507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dataqsiz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3E5B058-F565-1E45-BF7D-3C6AC776C254}"/>
              </a:ext>
            </a:extLst>
          </p:cNvPr>
          <p:cNvSpPr/>
          <p:nvPr/>
        </p:nvSpPr>
        <p:spPr>
          <a:xfrm rot="16200000" flipV="1">
            <a:off x="3418706" y="2389420"/>
            <a:ext cx="304121" cy="2711303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59B202-FEEB-034F-9232-890E481C3E7C}"/>
              </a:ext>
            </a:extLst>
          </p:cNvPr>
          <p:cNvSpPr txBox="1"/>
          <p:nvPr/>
        </p:nvSpPr>
        <p:spPr>
          <a:xfrm>
            <a:off x="2928763" y="3990170"/>
            <a:ext cx="130997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qcount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8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A840-A8E1-3C4E-BEDA-1C6A7D7F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F4188B-D079-2940-9C34-F9E16B57FFF5}"/>
              </a:ext>
            </a:extLst>
          </p:cNvPr>
          <p:cNvSpPr/>
          <p:nvPr/>
        </p:nvSpPr>
        <p:spPr>
          <a:xfrm>
            <a:off x="2534090" y="1550673"/>
            <a:ext cx="451883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A3988-403F-6146-9039-01EDC847B130}"/>
              </a:ext>
            </a:extLst>
          </p:cNvPr>
          <p:cNvSpPr/>
          <p:nvPr/>
        </p:nvSpPr>
        <p:spPr>
          <a:xfrm>
            <a:off x="2534090" y="1550673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CB8D5-5BE0-5541-80B6-5EA674F33F11}"/>
              </a:ext>
            </a:extLst>
          </p:cNvPr>
          <p:cNvSpPr/>
          <p:nvPr/>
        </p:nvSpPr>
        <p:spPr>
          <a:xfrm>
            <a:off x="3437858" y="1550673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E0B44D-89D3-A943-A724-1A16E345E5E9}"/>
              </a:ext>
            </a:extLst>
          </p:cNvPr>
          <p:cNvSpPr/>
          <p:nvPr/>
        </p:nvSpPr>
        <p:spPr>
          <a:xfrm>
            <a:off x="4341625" y="1550673"/>
            <a:ext cx="903768" cy="1275907"/>
          </a:xfrm>
          <a:prstGeom prst="rect">
            <a:avLst/>
          </a:prstGeom>
          <a:solidFill>
            <a:srgbClr val="03920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A09B0-6050-DE47-808E-24AE465465E8}"/>
              </a:ext>
            </a:extLst>
          </p:cNvPr>
          <p:cNvSpPr/>
          <p:nvPr/>
        </p:nvSpPr>
        <p:spPr>
          <a:xfrm>
            <a:off x="5245393" y="1550674"/>
            <a:ext cx="90376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92E27-914E-1841-82E5-43C62DE33C51}"/>
              </a:ext>
            </a:extLst>
          </p:cNvPr>
          <p:cNvSpPr/>
          <p:nvPr/>
        </p:nvSpPr>
        <p:spPr>
          <a:xfrm>
            <a:off x="6149160" y="1550673"/>
            <a:ext cx="903768" cy="12759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8AC1D-BEB5-5D42-9C0B-02B204ADECBF}"/>
              </a:ext>
            </a:extLst>
          </p:cNvPr>
          <p:cNvSpPr txBox="1"/>
          <p:nvPr/>
        </p:nvSpPr>
        <p:spPr>
          <a:xfrm>
            <a:off x="1214180" y="1996266"/>
            <a:ext cx="747320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657541-14A4-974D-831E-82C5969F0561}"/>
              </a:ext>
            </a:extLst>
          </p:cNvPr>
          <p:cNvCxnSpPr>
            <a:stCxn id="10" idx="3"/>
          </p:cNvCxnSpPr>
          <p:nvPr/>
        </p:nvCxnSpPr>
        <p:spPr>
          <a:xfrm flipV="1">
            <a:off x="1961500" y="2239923"/>
            <a:ext cx="572590" cy="7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7EDDC58-6F71-A648-9C34-FE2EF9D10B2D}"/>
              </a:ext>
            </a:extLst>
          </p:cNvPr>
          <p:cNvSpPr txBox="1"/>
          <p:nvPr/>
        </p:nvSpPr>
        <p:spPr>
          <a:xfrm>
            <a:off x="1796919" y="3784949"/>
            <a:ext cx="237810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recvx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667" b="1" dirty="0">
                <a:cs typeface="Consolas" panose="020B0609020204030204" pitchFamily="49" charset="0"/>
              </a:rPr>
              <a:t>Next slot to read from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C2769B-5322-6040-A0C7-0059A94EC0C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985974" y="2826580"/>
            <a:ext cx="0" cy="1017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D49F54-3169-E04C-B00C-7A90CA69E85F}"/>
              </a:ext>
            </a:extLst>
          </p:cNvPr>
          <p:cNvSpPr txBox="1"/>
          <p:nvPr/>
        </p:nvSpPr>
        <p:spPr>
          <a:xfrm>
            <a:off x="4505540" y="3788738"/>
            <a:ext cx="237810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sendx</a:t>
            </a:r>
            <a:endParaRPr lang="en-US" sz="2667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r>
              <a:rPr lang="en-US" sz="2667" b="1" dirty="0">
                <a:cs typeface="Consolas" panose="020B0609020204030204" pitchFamily="49" charset="0"/>
              </a:rPr>
              <a:t>Next slot to write to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1BABB-A011-114A-8B11-C980067FF149}"/>
              </a:ext>
            </a:extLst>
          </p:cNvPr>
          <p:cNvCxnSpPr>
            <a:cxnSpLocks/>
          </p:cNvCxnSpPr>
          <p:nvPr/>
        </p:nvCxnSpPr>
        <p:spPr>
          <a:xfrm flipV="1">
            <a:off x="5694595" y="2830369"/>
            <a:ext cx="0" cy="10170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838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D559-CDE4-D84B-80E6-7BD9BC3D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0EF4-0E55-E147-A69C-BDBE38E8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Rules much like for pipes</a:t>
            </a:r>
          </a:p>
          <a:p>
            <a:r>
              <a:rPr lang="en-US" sz="2400" dirty="0"/>
              <a:t>Synchronization handled for us</a:t>
            </a:r>
          </a:p>
          <a:p>
            <a:pPr lvl="1"/>
            <a:r>
              <a:rPr lang="en-US" dirty="0"/>
              <a:t>Use atomic ops or acquire channel's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mutex</a:t>
            </a:r>
          </a:p>
          <a:p>
            <a:r>
              <a:rPr lang="en-US" sz="2400" dirty="0"/>
              <a:t>Send: If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recvq</a:t>
            </a:r>
            <a:r>
              <a:rPr lang="en-US" sz="2400" dirty="0"/>
              <a:t> non-empty, pass value to first waiter and wake it up</a:t>
            </a:r>
          </a:p>
          <a:p>
            <a:pPr lvl="1"/>
            <a:r>
              <a:rPr lang="en-US" dirty="0"/>
              <a:t>Otherwise, append element to buffer 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sendx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Send when full buffer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qcount</a:t>
            </a:r>
            <a:r>
              <a:rPr lang="en-US" sz="2400" dirty="0"/>
              <a:t> ==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dataqsize</a:t>
            </a:r>
            <a:r>
              <a:rPr lang="en-US" sz="2400" dirty="0"/>
              <a:t>)</a:t>
            </a:r>
          </a:p>
          <a:p>
            <a:pPr lvl="1"/>
            <a:r>
              <a:rPr lang="en-US" dirty="0"/>
              <a:t>Put thread on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sendq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Schedule another thread</a:t>
            </a:r>
          </a:p>
        </p:txBody>
      </p:sp>
    </p:spTree>
    <p:extLst>
      <p:ext uri="{BB962C8B-B14F-4D97-AF65-F5344CB8AC3E}">
        <p14:creationId xmlns:p14="http://schemas.microsoft.com/office/powerpoint/2010/main" val="34948751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D559-CDE4-D84B-80E6-7BD9BC3D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30EF4-0E55-E147-A69C-BDBE38E8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Recv</a:t>
            </a:r>
            <a:r>
              <a:rPr lang="en-US" sz="2400" dirty="0"/>
              <a:t>: If buffer non-empty, read from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recvx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If thread 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sendq</a:t>
            </a:r>
            <a:r>
              <a:rPr lang="en-US" sz="2000" dirty="0">
                <a:cs typeface="Consolas" panose="020B0609020204030204" pitchFamily="49" charset="0"/>
              </a:rPr>
              <a:t>, append its element to buffer, remove it from queue, mark as ready again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/>
              <a:t>Recv</a:t>
            </a:r>
            <a:r>
              <a:rPr lang="en-US" sz="2400" dirty="0"/>
              <a:t> when empty buffer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qcount</a:t>
            </a:r>
            <a:r>
              <a:rPr lang="en-US" sz="2400" dirty="0"/>
              <a:t> ==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Put thread on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recvq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Schedule another thread</a:t>
            </a:r>
          </a:p>
        </p:txBody>
      </p:sp>
    </p:spTree>
    <p:extLst>
      <p:ext uri="{BB962C8B-B14F-4D97-AF65-F5344CB8AC3E}">
        <p14:creationId xmlns:p14="http://schemas.microsoft.com/office/powerpoint/2010/main" val="1551849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8BE6-2882-6E44-A575-7CDBF0237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5B57-56CA-EE4C-9618-8CCAE533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Closing a channel much like closing a pipe</a:t>
            </a:r>
          </a:p>
          <a:p>
            <a:pPr lvl="1"/>
            <a:r>
              <a:rPr lang="en-US" sz="2000" dirty="0"/>
              <a:t>All waiting readers woken up, "receive" zero value</a:t>
            </a:r>
          </a:p>
          <a:p>
            <a:pPr lvl="1"/>
            <a:r>
              <a:rPr lang="en-US" sz="2000" dirty="0"/>
              <a:t>All waiting writers woken up, panic (~exception) occurs in each</a:t>
            </a:r>
          </a:p>
          <a:p>
            <a:r>
              <a:rPr lang="en-US" sz="2400" dirty="0"/>
              <a:t>What if we give a channel a buffer length of 0?</a:t>
            </a:r>
          </a:p>
          <a:p>
            <a:pPr lvl="1"/>
            <a:r>
              <a:rPr lang="en-US" sz="2000" i="1" dirty="0"/>
              <a:t>Synchronous channel</a:t>
            </a:r>
            <a:endParaRPr lang="en-US" sz="2000" dirty="0"/>
          </a:p>
          <a:p>
            <a:pPr lvl="1"/>
            <a:r>
              <a:rPr lang="en-US" sz="2000" dirty="0"/>
              <a:t>Send blocks until another thread receives</a:t>
            </a:r>
          </a:p>
        </p:txBody>
      </p:sp>
    </p:spTree>
    <p:extLst>
      <p:ext uri="{BB962C8B-B14F-4D97-AF65-F5344CB8AC3E}">
        <p14:creationId xmlns:p14="http://schemas.microsoft.com/office/powerpoint/2010/main" val="8884493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Remember this Slide?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2" t="1207" r="12682" b="1208"/>
          <a:stretch>
            <a:fillRect/>
          </a:stretch>
        </p:blipFill>
        <p:spPr bwMode="auto">
          <a:xfrm>
            <a:off x="1841500" y="2796173"/>
            <a:ext cx="2413000" cy="23653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5420" r="540" b="25180"/>
          <a:stretch>
            <a:fillRect/>
          </a:stretch>
        </p:blipFill>
        <p:spPr bwMode="auto">
          <a:xfrm>
            <a:off x="3619500" y="1208674"/>
            <a:ext cx="3746500" cy="140096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" t="838" r="6912" b="838"/>
          <a:stretch>
            <a:fillRect/>
          </a:stretch>
        </p:blipFill>
        <p:spPr bwMode="auto">
          <a:xfrm>
            <a:off x="5143500" y="2796174"/>
            <a:ext cx="2730500" cy="237860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2" name="Text Box 7"/>
          <p:cNvSpPr txBox="1">
            <a:spLocks noChangeArrowheads="1"/>
          </p:cNvSpPr>
          <p:nvPr/>
        </p:nvSpPr>
        <p:spPr bwMode="auto">
          <a:xfrm>
            <a:off x="1079500" y="1589673"/>
            <a:ext cx="22525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Simple One-to-One</a:t>
            </a:r>
          </a:p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Threading Model</a:t>
            </a: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2095500" y="5209173"/>
            <a:ext cx="15853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Many-to-One</a:t>
            </a:r>
          </a:p>
        </p:txBody>
      </p:sp>
      <p:sp>
        <p:nvSpPr>
          <p:cNvPr id="24584" name="Text Box 9"/>
          <p:cNvSpPr txBox="1">
            <a:spLocks noChangeArrowheads="1"/>
          </p:cNvSpPr>
          <p:nvPr/>
        </p:nvSpPr>
        <p:spPr bwMode="auto">
          <a:xfrm>
            <a:off x="5566834" y="5232986"/>
            <a:ext cx="16668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Many-to-Many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4D4078-12CA-AD46-9C56-D772DAC68C12}"/>
              </a:ext>
            </a:extLst>
          </p:cNvPr>
          <p:cNvSpPr/>
          <p:nvPr/>
        </p:nvSpPr>
        <p:spPr>
          <a:xfrm>
            <a:off x="4988719" y="2677699"/>
            <a:ext cx="3225872" cy="29125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13752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User-Mode Threads: Problems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One user-level thread blocks on </a:t>
            </a:r>
            <a:r>
              <a:rPr lang="en-US" altLang="ko-KR" sz="2400" dirty="0" err="1"/>
              <a:t>syscall</a:t>
            </a:r>
            <a:r>
              <a:rPr lang="en-US" altLang="ko-KR" sz="2400" dirty="0"/>
              <a:t>: all user-level threads relying on same kernel thread also block</a:t>
            </a:r>
            <a:endParaRPr lang="en-US" altLang="ko-KR" sz="1600" dirty="0"/>
          </a:p>
          <a:p>
            <a:pPr lvl="1"/>
            <a:r>
              <a:rPr lang="en-US" altLang="ko-KR" sz="2000" dirty="0"/>
              <a:t>Kernel cannot intelligently schedule threads it doesn’t know about</a:t>
            </a:r>
          </a:p>
          <a:p>
            <a:r>
              <a:rPr lang="en-US" altLang="ko-KR" sz="2400" dirty="0"/>
              <a:t>Multiple Cores?</a:t>
            </a:r>
          </a:p>
          <a:p>
            <a:r>
              <a:rPr lang="en-US" altLang="ko-KR" sz="2400" dirty="0"/>
              <a:t>No pre-emption: User-level thread must explicitly yield CPU to allow someone else to run</a:t>
            </a:r>
          </a:p>
        </p:txBody>
      </p:sp>
    </p:spTree>
    <p:extLst>
      <p:ext uri="{BB962C8B-B14F-4D97-AF65-F5344CB8AC3E}">
        <p14:creationId xmlns:p14="http://schemas.microsoft.com/office/powerpoint/2010/main" val="9524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4318000" y="2726528"/>
            <a:ext cx="1968500" cy="21590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50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889000" y="2726528"/>
            <a:ext cx="3048000" cy="21590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sz="150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254500" y="2877340"/>
            <a:ext cx="2095500" cy="192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5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5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5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5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5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3683000" y="3488528"/>
            <a:ext cx="635000" cy="5715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5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762000" y="2816486"/>
            <a:ext cx="3302000" cy="215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5398" tIns="37038" rIns="75398" bIns="37038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5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  r1, r1, -1</a:t>
            </a:r>
          </a:p>
          <a:p>
            <a:pPr lvl="1"/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5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5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1143000" y="2393152"/>
            <a:ext cx="2328907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4254500" y="2393152"/>
            <a:ext cx="1743298" cy="34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6985000" y="1647028"/>
            <a:ext cx="1206500" cy="39370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75398" tIns="37038" rIns="75398" bIns="37038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5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6286500" y="2790028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6223000" y="5303569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6286500" y="2155028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6286500" y="1583528"/>
            <a:ext cx="719732" cy="27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398" tIns="37038" rIns="75398" bIns="37038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333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6913563" y="1079497"/>
            <a:ext cx="921984" cy="60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1667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6985000" y="2218528"/>
            <a:ext cx="1206500" cy="1270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286500" y="3552028"/>
            <a:ext cx="1905000" cy="1677458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sz="2000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7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5398" tIns="37038" rIns="75398" bIns="37038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5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5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5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5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5398" tIns="37038" rIns="75398" bIns="37038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5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3678" cy="33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333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75398" tIns="37038" rIns="75398" bIns="37038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500" b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158" y="395985"/>
            <a:ext cx="7747000" cy="816712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Execute Second Instance of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168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7CA-F55F-6B4D-90A3-0A91681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User-Level Thread Scheduler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CC81-D47F-2D47-86AA-F60F523F959A}"/>
              </a:ext>
            </a:extLst>
          </p:cNvPr>
          <p:cNvSpPr/>
          <p:nvPr/>
        </p:nvSpPr>
        <p:spPr>
          <a:xfrm>
            <a:off x="1285876" y="4274345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0E8FD-E16B-3741-A854-F03CEDA2CF4B}"/>
              </a:ext>
            </a:extLst>
          </p:cNvPr>
          <p:cNvSpPr/>
          <p:nvPr/>
        </p:nvSpPr>
        <p:spPr>
          <a:xfrm>
            <a:off x="3202781" y="4274343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A0F21-C69C-EA4A-B81A-22E5DBDE14B9}"/>
              </a:ext>
            </a:extLst>
          </p:cNvPr>
          <p:cNvSpPr/>
          <p:nvPr/>
        </p:nvSpPr>
        <p:spPr>
          <a:xfrm>
            <a:off x="6488906" y="4274343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1FF5A-28DF-C343-A8B0-ADDEE2FB9CE6}"/>
              </a:ext>
            </a:extLst>
          </p:cNvPr>
          <p:cNvSpPr txBox="1"/>
          <p:nvPr/>
        </p:nvSpPr>
        <p:spPr>
          <a:xfrm>
            <a:off x="4970859" y="4155281"/>
            <a:ext cx="1119188" cy="65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67" b="1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787E4-CD12-2B4A-9B49-78446C3BC6AF}"/>
              </a:ext>
            </a:extLst>
          </p:cNvPr>
          <p:cNvSpPr txBox="1"/>
          <p:nvPr/>
        </p:nvSpPr>
        <p:spPr>
          <a:xfrm>
            <a:off x="1186161" y="3471931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 </a:t>
            </a:r>
            <a:r>
              <a:rPr lang="en-US" sz="2000" b="1" i="1" dirty="0">
                <a:solidFill>
                  <a:srgbClr val="FFFFFF"/>
                </a:solidFill>
              </a:rPr>
              <a:t>(M)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7A6A8-1DEB-AD41-8203-7FD4F92AD692}"/>
              </a:ext>
            </a:extLst>
          </p:cNvPr>
          <p:cNvSpPr txBox="1"/>
          <p:nvPr/>
        </p:nvSpPr>
        <p:spPr>
          <a:xfrm>
            <a:off x="3103066" y="3471931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 </a:t>
            </a:r>
            <a:r>
              <a:rPr lang="en-US" sz="2000" b="1" i="1" dirty="0">
                <a:solidFill>
                  <a:srgbClr val="FFFFFF"/>
                </a:solidFill>
              </a:rPr>
              <a:t>(M)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0FEE10-18DE-5242-8333-8AE5EF813EFC}"/>
              </a:ext>
            </a:extLst>
          </p:cNvPr>
          <p:cNvSpPr txBox="1"/>
          <p:nvPr/>
        </p:nvSpPr>
        <p:spPr>
          <a:xfrm>
            <a:off x="6389191" y="3471931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 </a:t>
            </a:r>
            <a:r>
              <a:rPr lang="en-US" sz="2000" b="1" i="1" dirty="0">
                <a:solidFill>
                  <a:srgbClr val="FFFFFF"/>
                </a:solidFill>
              </a:rPr>
              <a:t>(M)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CD1688-EA3C-0640-8576-8FCC6A8BE9D0}"/>
              </a:ext>
            </a:extLst>
          </p:cNvPr>
          <p:cNvGrpSpPr/>
          <p:nvPr/>
        </p:nvGrpSpPr>
        <p:grpSpPr>
          <a:xfrm>
            <a:off x="1089422" y="2715518"/>
            <a:ext cx="1762125" cy="643739"/>
            <a:chOff x="392906" y="3258621"/>
            <a:chExt cx="2114550" cy="7724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B3A2F9-77A1-B44C-9BFC-019214F33DB8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7560C8-88E1-A746-AD6B-D416B15C58EA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E5C691-44EE-D94A-A0C2-6141A298B3C4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ADE9F2-26B2-984B-95F9-2427795D9F1F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218FF1-5E30-8E40-B0F2-49941CE01669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D09847-1A2A-304E-9528-29C730CE2543}"/>
              </a:ext>
            </a:extLst>
          </p:cNvPr>
          <p:cNvGrpSpPr/>
          <p:nvPr/>
        </p:nvGrpSpPr>
        <p:grpSpPr>
          <a:xfrm>
            <a:off x="3086480" y="2710616"/>
            <a:ext cx="1762125" cy="643739"/>
            <a:chOff x="392906" y="3258621"/>
            <a:chExt cx="2114550" cy="77248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C0C8238-5AC1-EC43-ABFD-A236648A2F5C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9C07703-E9C3-4A46-81F9-7C3F50FCEDD5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1001FE-3CB8-6749-867C-24D001D96A8C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A1B4A1-F05F-1042-8405-907E60AE0470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D3A85DB-37F6-4845-9218-3CC1E5B03361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082B85-A7F7-5A45-99C1-86B04B1B82F5}"/>
              </a:ext>
            </a:extLst>
          </p:cNvPr>
          <p:cNvGrpSpPr/>
          <p:nvPr/>
        </p:nvGrpSpPr>
        <p:grpSpPr>
          <a:xfrm>
            <a:off x="6292455" y="2715516"/>
            <a:ext cx="1762125" cy="643739"/>
            <a:chOff x="392906" y="3258621"/>
            <a:chExt cx="2114550" cy="77248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9ECE717-8079-AF43-902A-DCBEAFD491C6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C9838D-2A14-9448-9AD2-E9B74A369587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6C397A-2321-3145-BF04-96C7EE1FA96A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2764DC-ED49-0649-A0E7-F2DB17A3DE64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CF1570-FE3A-C44A-99E0-18B4988C2EF1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7E89F8C-2B9B-434B-BFA7-CCAE3822B703}"/>
              </a:ext>
            </a:extLst>
          </p:cNvPr>
          <p:cNvGrpSpPr/>
          <p:nvPr/>
        </p:nvGrpSpPr>
        <p:grpSpPr>
          <a:xfrm>
            <a:off x="3667947" y="1198529"/>
            <a:ext cx="1919303" cy="626551"/>
            <a:chOff x="298599" y="3279247"/>
            <a:chExt cx="2303163" cy="7518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6006772-1727-824D-BB15-819D86E4921F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C92525F-8886-1347-908F-40629C0B4127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1D349C-0226-094C-AFC6-F58E03F118C5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3E5B1BD-414F-4042-AE73-BCF1B30A6066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6EAF5A-95E1-F94E-8C59-FE0E21171812}"/>
                </a:ext>
              </a:extLst>
            </p:cNvPr>
            <p:cNvSpPr txBox="1"/>
            <p:nvPr/>
          </p:nvSpPr>
          <p:spPr>
            <a:xfrm>
              <a:off x="298599" y="3279247"/>
              <a:ext cx="2303163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Global Run Queue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4F05A9-5EEF-0E4F-A505-74A02A43E76D}"/>
              </a:ext>
            </a:extLst>
          </p:cNvPr>
          <p:cNvCxnSpPr>
            <a:endCxn id="48" idx="3"/>
          </p:cNvCxnSpPr>
          <p:nvPr/>
        </p:nvCxnSpPr>
        <p:spPr>
          <a:xfrm flipH="1">
            <a:off x="5301786" y="1647536"/>
            <a:ext cx="118712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8146077-04C9-424B-AF12-E6ED3FA88FBB}"/>
              </a:ext>
            </a:extLst>
          </p:cNvPr>
          <p:cNvSpPr txBox="1"/>
          <p:nvPr/>
        </p:nvSpPr>
        <p:spPr>
          <a:xfrm>
            <a:off x="6575975" y="1352417"/>
            <a:ext cx="1493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Newly created goroutines</a:t>
            </a:r>
          </a:p>
        </p:txBody>
      </p:sp>
    </p:spTree>
    <p:extLst>
      <p:ext uri="{BB962C8B-B14F-4D97-AF65-F5344CB8AC3E}">
        <p14:creationId xmlns:p14="http://schemas.microsoft.com/office/powerpoint/2010/main" val="417843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1" grpId="0" animBg="1"/>
      <p:bldP spid="12" grpId="0" animBg="1"/>
      <p:bldP spid="5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0B0-A6D0-5C47-8018-119A999D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User-Level Thread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1999F-3A67-454A-8E6A-4C2FB95DF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Why this approach?</a:t>
            </a:r>
          </a:p>
          <a:p>
            <a:r>
              <a:rPr lang="en-US" sz="2000" dirty="0"/>
              <a:t>1 OS (kernel-supported) thread per CPU core: allows go program to achieve </a:t>
            </a:r>
            <a:r>
              <a:rPr lang="en-US" sz="2000" i="1" dirty="0"/>
              <a:t>parallelism</a:t>
            </a:r>
            <a:r>
              <a:rPr lang="en-US" sz="2000" dirty="0"/>
              <a:t> not just </a:t>
            </a:r>
            <a:r>
              <a:rPr lang="en-US" sz="2000" i="1" dirty="0"/>
              <a:t>concurrency</a:t>
            </a:r>
          </a:p>
          <a:p>
            <a:pPr lvl="1"/>
            <a:r>
              <a:rPr lang="en-US" sz="1800" dirty="0"/>
              <a:t>Fewer OS threads? Not utilizing all CPUs</a:t>
            </a:r>
          </a:p>
          <a:p>
            <a:pPr lvl="1"/>
            <a:r>
              <a:rPr lang="en-US" sz="1800" dirty="0"/>
              <a:t>More OS threads? No additional benefit</a:t>
            </a:r>
          </a:p>
          <a:p>
            <a:pPr lvl="2"/>
            <a:r>
              <a:rPr lang="en-US" sz="1600" dirty="0"/>
              <a:t>We’ll see one exception to this involving </a:t>
            </a:r>
            <a:r>
              <a:rPr lang="en-US" sz="1600" dirty="0" err="1"/>
              <a:t>syscalls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Keep goroutine on same OS thread: </a:t>
            </a:r>
            <a:r>
              <a:rPr lang="en-US" sz="2000" i="1" dirty="0"/>
              <a:t>affinity</a:t>
            </a:r>
            <a:r>
              <a:rPr lang="en-US" sz="2000" dirty="0"/>
              <a:t>, nice for caching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22410339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F196-D382-434C-BF95-4FC7D148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AA53-8C4E-664D-9F94-14A700A5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No pre-emption =&gt; goroutines must yield to allow another thread to run</a:t>
            </a:r>
          </a:p>
          <a:p>
            <a:r>
              <a:rPr lang="en-US" sz="2000" dirty="0"/>
              <a:t>Programmer does </a:t>
            </a:r>
            <a:r>
              <a:rPr lang="en-US" sz="2000" b="1" dirty="0"/>
              <a:t>not</a:t>
            </a:r>
            <a:r>
              <a:rPr lang="en-US" sz="2000" dirty="0"/>
              <a:t> need to do this explicitly</a:t>
            </a:r>
          </a:p>
          <a:p>
            <a:r>
              <a:rPr lang="en-US" sz="2000" dirty="0"/>
              <a:t>Go runtime injects yields at safe points in execution</a:t>
            </a:r>
          </a:p>
          <a:p>
            <a:pPr lvl="1"/>
            <a:r>
              <a:rPr lang="en-US" sz="1800" dirty="0"/>
              <a:t>Sending/receiving with a channel</a:t>
            </a:r>
          </a:p>
          <a:p>
            <a:pPr lvl="1"/>
            <a:r>
              <a:rPr lang="en-US" sz="1800" dirty="0"/>
              <a:t>Acquiring a mutex</a:t>
            </a:r>
          </a:p>
          <a:p>
            <a:pPr lvl="1"/>
            <a:r>
              <a:rPr lang="en-US" sz="1800" dirty="0"/>
              <a:t>Making a function call</a:t>
            </a:r>
          </a:p>
          <a:p>
            <a:r>
              <a:rPr lang="en-US" sz="2000" dirty="0"/>
              <a:t>But your code can still tie up the scheduler in "tight loops" (Go's developers are working on this…)</a:t>
            </a:r>
          </a:p>
        </p:txBody>
      </p:sp>
    </p:spTree>
    <p:extLst>
      <p:ext uri="{BB962C8B-B14F-4D97-AF65-F5344CB8AC3E}">
        <p14:creationId xmlns:p14="http://schemas.microsoft.com/office/powerpoint/2010/main" val="34109180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7CA-F55F-6B4D-90A3-0A91681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265435-4FE9-F64F-AEAB-CE8B7878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625" y="1718636"/>
            <a:ext cx="3238500" cy="1846194"/>
          </a:xfrm>
        </p:spPr>
        <p:txBody>
          <a:bodyPr>
            <a:normAutofit/>
          </a:bodyPr>
          <a:lstStyle/>
          <a:p>
            <a:r>
              <a:rPr lang="en-US" sz="2667" dirty="0"/>
              <a:t>What if a goroutine wants to make a blocking </a:t>
            </a:r>
            <a:r>
              <a:rPr lang="en-US" sz="2667" dirty="0" err="1"/>
              <a:t>syscall</a:t>
            </a:r>
            <a:r>
              <a:rPr lang="en-US" sz="2667" dirty="0"/>
              <a:t>?</a:t>
            </a:r>
          </a:p>
          <a:p>
            <a:r>
              <a:rPr lang="en-US" sz="2667" dirty="0"/>
              <a:t>Example: File I/O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CC81-D47F-2D47-86AA-F60F523F959A}"/>
              </a:ext>
            </a:extLst>
          </p:cNvPr>
          <p:cNvSpPr/>
          <p:nvPr/>
        </p:nvSpPr>
        <p:spPr>
          <a:xfrm>
            <a:off x="1716037" y="3745860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787E4-CD12-2B4A-9B49-78446C3BC6AF}"/>
              </a:ext>
            </a:extLst>
          </p:cNvPr>
          <p:cNvSpPr txBox="1"/>
          <p:nvPr/>
        </p:nvSpPr>
        <p:spPr>
          <a:xfrm>
            <a:off x="1616323" y="2943447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 </a:t>
            </a:r>
            <a:r>
              <a:rPr lang="en-US" sz="2000" b="1" i="1" dirty="0">
                <a:solidFill>
                  <a:srgbClr val="FFFFFF"/>
                </a:solidFill>
              </a:rPr>
              <a:t>(M1)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F46DA0-3425-9A43-8B61-E64840A1801D}"/>
              </a:ext>
            </a:extLst>
          </p:cNvPr>
          <p:cNvSpPr/>
          <p:nvPr/>
        </p:nvSpPr>
        <p:spPr>
          <a:xfrm>
            <a:off x="1525033" y="2449935"/>
            <a:ext cx="1751226" cy="383596"/>
          </a:xfrm>
          <a:prstGeom prst="rect">
            <a:avLst/>
          </a:prstGeom>
          <a:solidFill>
            <a:srgbClr val="039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Running </a:t>
            </a:r>
            <a:r>
              <a:rPr lang="en-US" sz="1500" b="1" dirty="0" err="1"/>
              <a:t>Grtn</a:t>
            </a:r>
            <a:r>
              <a:rPr lang="en-US" sz="1500" b="1" dirty="0"/>
              <a:t>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F4B2F5-6397-0B45-8FD2-440CEE9FB964}"/>
              </a:ext>
            </a:extLst>
          </p:cNvPr>
          <p:cNvGrpSpPr/>
          <p:nvPr/>
        </p:nvGrpSpPr>
        <p:grpSpPr>
          <a:xfrm>
            <a:off x="1616323" y="1585133"/>
            <a:ext cx="1762125" cy="643739"/>
            <a:chOff x="392906" y="3258621"/>
            <a:chExt cx="2114550" cy="7724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26CA86-D398-AD4C-ABD5-CB5290D6552D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AC684C-6E0F-194E-9AF9-9B453B0D0298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17AB21-6F5B-B74C-B6DF-237A1EC58C5D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75C5EA-19A3-1C40-9A58-39AC0C0DA40A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BFE9D-F423-B64B-9094-A4EC80FD8515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9480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7CA-F55F-6B4D-90A3-0A91681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265435-4FE9-F64F-AEAB-CE8B7878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7365" y="1128231"/>
            <a:ext cx="3238500" cy="2736798"/>
          </a:xfrm>
        </p:spPr>
        <p:txBody>
          <a:bodyPr>
            <a:normAutofit fontScale="92500"/>
          </a:bodyPr>
          <a:lstStyle/>
          <a:p>
            <a:r>
              <a:rPr lang="en-US" sz="2667" dirty="0"/>
              <a:t>While </a:t>
            </a:r>
            <a:r>
              <a:rPr lang="en-US" sz="2667" dirty="0" err="1"/>
              <a:t>syscall</a:t>
            </a:r>
            <a:r>
              <a:rPr lang="en-US" sz="2667" dirty="0"/>
              <a:t> is blocking, allocate new OS thread (M2)</a:t>
            </a:r>
          </a:p>
          <a:p>
            <a:r>
              <a:rPr lang="en-US" sz="2667" dirty="0"/>
              <a:t>M1 is blocked by kernel, M2 lets us continue using CPU</a:t>
            </a:r>
          </a:p>
          <a:p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CC81-D47F-2D47-86AA-F60F523F959A}"/>
              </a:ext>
            </a:extLst>
          </p:cNvPr>
          <p:cNvSpPr/>
          <p:nvPr/>
        </p:nvSpPr>
        <p:spPr>
          <a:xfrm>
            <a:off x="1716037" y="3745860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787E4-CD12-2B4A-9B49-78446C3BC6AF}"/>
              </a:ext>
            </a:extLst>
          </p:cNvPr>
          <p:cNvSpPr txBox="1"/>
          <p:nvPr/>
        </p:nvSpPr>
        <p:spPr>
          <a:xfrm>
            <a:off x="1616323" y="2943447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</a:t>
            </a:r>
          </a:p>
          <a:p>
            <a:pPr algn="ctr"/>
            <a:r>
              <a:rPr lang="en-US" sz="2000" b="1" i="1" dirty="0">
                <a:solidFill>
                  <a:srgbClr val="FFFFFF"/>
                </a:solidFill>
              </a:rPr>
              <a:t>(M2)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F46DA0-3425-9A43-8B61-E64840A1801D}"/>
              </a:ext>
            </a:extLst>
          </p:cNvPr>
          <p:cNvSpPr/>
          <p:nvPr/>
        </p:nvSpPr>
        <p:spPr>
          <a:xfrm>
            <a:off x="3378448" y="3865030"/>
            <a:ext cx="1751226" cy="383596"/>
          </a:xfrm>
          <a:prstGeom prst="rect">
            <a:avLst/>
          </a:prstGeom>
          <a:solidFill>
            <a:srgbClr val="039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Blocking </a:t>
            </a:r>
            <a:r>
              <a:rPr lang="en-US" sz="1500" b="1" dirty="0" err="1"/>
              <a:t>Grtn</a:t>
            </a:r>
            <a:r>
              <a:rPr lang="en-US" sz="1500" b="1" dirty="0"/>
              <a:t>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F4B2F5-6397-0B45-8FD2-440CEE9FB964}"/>
              </a:ext>
            </a:extLst>
          </p:cNvPr>
          <p:cNvGrpSpPr/>
          <p:nvPr/>
        </p:nvGrpSpPr>
        <p:grpSpPr>
          <a:xfrm>
            <a:off x="1616323" y="1585133"/>
            <a:ext cx="1762125" cy="643739"/>
            <a:chOff x="392906" y="3258621"/>
            <a:chExt cx="2114550" cy="77248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26CA86-D398-AD4C-ABD5-CB5290D6552D}"/>
                </a:ext>
              </a:extLst>
            </p:cNvPr>
            <p:cNvSpPr/>
            <p:nvPr/>
          </p:nvSpPr>
          <p:spPr>
            <a:xfrm>
              <a:off x="551857" y="3616771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AC684C-6E0F-194E-9AF9-9B453B0D0298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17AB21-6F5B-B74C-B6DF-237A1EC58C5D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375C5EA-19A3-1C40-9A58-39AC0C0DA40A}"/>
                </a:ext>
              </a:extLst>
            </p:cNvPr>
            <p:cNvSpPr/>
            <p:nvPr/>
          </p:nvSpPr>
          <p:spPr>
            <a:xfrm>
              <a:off x="1896661" y="3610888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BFE9D-F423-B64B-9094-A4EC80FD8515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1AA347-497C-9F40-BF39-8D092445B11D}"/>
              </a:ext>
            </a:extLst>
          </p:cNvPr>
          <p:cNvSpPr txBox="1"/>
          <p:nvPr/>
        </p:nvSpPr>
        <p:spPr>
          <a:xfrm>
            <a:off x="3469737" y="4376891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i="1" dirty="0">
                <a:solidFill>
                  <a:srgbClr val="FFFFFF"/>
                </a:solidFill>
              </a:rPr>
              <a:t>(M1)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36217B-714A-6F4B-94CC-C404EA8BDC40}"/>
              </a:ext>
            </a:extLst>
          </p:cNvPr>
          <p:cNvCxnSpPr>
            <a:stCxn id="54" idx="2"/>
          </p:cNvCxnSpPr>
          <p:nvPr/>
        </p:nvCxnSpPr>
        <p:spPr>
          <a:xfrm flipH="1">
            <a:off x="1892710" y="2228872"/>
            <a:ext cx="7133" cy="6286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123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67CA-F55F-6B4D-90A3-0A91681A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265435-4FE9-F64F-AEAB-CE8B78786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7345" y="1123325"/>
            <a:ext cx="3238500" cy="3946063"/>
          </a:xfrm>
        </p:spPr>
        <p:txBody>
          <a:bodyPr>
            <a:normAutofit fontScale="92500" lnSpcReduction="10000"/>
          </a:bodyPr>
          <a:lstStyle/>
          <a:p>
            <a:r>
              <a:rPr lang="en-US" sz="2667" dirty="0" err="1"/>
              <a:t>Syscall</a:t>
            </a:r>
            <a:r>
              <a:rPr lang="en-US" sz="2667" dirty="0"/>
              <a:t> completes: Put invoking goroutine back on queue</a:t>
            </a:r>
          </a:p>
          <a:p>
            <a:r>
              <a:rPr lang="en-US" sz="2667" dirty="0"/>
              <a:t>Keep </a:t>
            </a:r>
            <a:r>
              <a:rPr lang="en-US" sz="2667" i="1" dirty="0"/>
              <a:t>M1</a:t>
            </a:r>
            <a:r>
              <a:rPr lang="en-US" sz="2667" dirty="0"/>
              <a:t> around in a spare pool</a:t>
            </a:r>
          </a:p>
          <a:p>
            <a:r>
              <a:rPr lang="en-US" sz="2667" dirty="0"/>
              <a:t>Swap it with </a:t>
            </a:r>
            <a:r>
              <a:rPr lang="en-US" sz="2667" i="1" dirty="0"/>
              <a:t>M2</a:t>
            </a:r>
            <a:r>
              <a:rPr lang="en-US" sz="2667" dirty="0"/>
              <a:t> upon next </a:t>
            </a:r>
            <a:r>
              <a:rPr lang="en-US" sz="2667" dirty="0" err="1"/>
              <a:t>syscall</a:t>
            </a:r>
            <a:r>
              <a:rPr lang="en-US" sz="2667" dirty="0"/>
              <a:t>, no need to pay thread creation cost</a:t>
            </a:r>
          </a:p>
          <a:p>
            <a:endParaRPr lang="en-US" sz="2667" dirty="0"/>
          </a:p>
          <a:p>
            <a:pPr marL="0" indent="0">
              <a:buNone/>
            </a:pPr>
            <a:endParaRPr lang="en-US" sz="2667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9CC81-D47F-2D47-86AA-F60F523F959A}"/>
              </a:ext>
            </a:extLst>
          </p:cNvPr>
          <p:cNvSpPr/>
          <p:nvPr/>
        </p:nvSpPr>
        <p:spPr>
          <a:xfrm>
            <a:off x="1716037" y="3745860"/>
            <a:ext cx="1369219" cy="631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CPU 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787E4-CD12-2B4A-9B49-78446C3BC6AF}"/>
              </a:ext>
            </a:extLst>
          </p:cNvPr>
          <p:cNvSpPr txBox="1"/>
          <p:nvPr/>
        </p:nvSpPr>
        <p:spPr>
          <a:xfrm>
            <a:off x="1616323" y="2943447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</a:t>
            </a:r>
          </a:p>
          <a:p>
            <a:pPr algn="ctr"/>
            <a:r>
              <a:rPr lang="en-US" sz="2000" b="1" i="1" dirty="0">
                <a:solidFill>
                  <a:srgbClr val="FFFFFF"/>
                </a:solidFill>
              </a:rPr>
              <a:t>(M2)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8F46DA0-3425-9A43-8B61-E64840A1801D}"/>
              </a:ext>
            </a:extLst>
          </p:cNvPr>
          <p:cNvSpPr/>
          <p:nvPr/>
        </p:nvSpPr>
        <p:spPr>
          <a:xfrm>
            <a:off x="3327294" y="3568287"/>
            <a:ext cx="1751226" cy="383596"/>
          </a:xfrm>
          <a:prstGeom prst="rect">
            <a:avLst/>
          </a:prstGeom>
          <a:solidFill>
            <a:srgbClr val="0392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Blocking </a:t>
            </a:r>
            <a:r>
              <a:rPr lang="en-US" sz="1500" b="1" dirty="0" err="1"/>
              <a:t>Grtn</a:t>
            </a:r>
            <a:r>
              <a:rPr lang="en-US" sz="1500" b="1" dirty="0"/>
              <a:t>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BF4B2F5-6397-0B45-8FD2-440CEE9FB964}"/>
              </a:ext>
            </a:extLst>
          </p:cNvPr>
          <p:cNvGrpSpPr/>
          <p:nvPr/>
        </p:nvGrpSpPr>
        <p:grpSpPr>
          <a:xfrm>
            <a:off x="1616323" y="1585133"/>
            <a:ext cx="1762125" cy="1272368"/>
            <a:chOff x="392906" y="3258621"/>
            <a:chExt cx="2114550" cy="152684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826CA86-D398-AD4C-ABD5-CB5290D6552D}"/>
                </a:ext>
              </a:extLst>
            </p:cNvPr>
            <p:cNvSpPr/>
            <p:nvPr/>
          </p:nvSpPr>
          <p:spPr>
            <a:xfrm>
              <a:off x="479841" y="4371125"/>
              <a:ext cx="1762722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/>
                <a:t>Running </a:t>
              </a:r>
              <a:r>
                <a:rPr lang="en-US" sz="1500" b="1" dirty="0" err="1"/>
                <a:t>Grtn</a:t>
              </a:r>
              <a:r>
                <a:rPr lang="en-US" sz="1500" b="1" dirty="0"/>
                <a:t>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AC684C-6E0F-194E-9AF9-9B453B0D0298}"/>
                </a:ext>
              </a:extLst>
            </p:cNvPr>
            <p:cNvSpPr/>
            <p:nvPr/>
          </p:nvSpPr>
          <p:spPr>
            <a:xfrm>
              <a:off x="1003701" y="3616770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17AB21-6F5B-B74C-B6DF-237A1EC58C5D}"/>
                </a:ext>
              </a:extLst>
            </p:cNvPr>
            <p:cNvSpPr/>
            <p:nvPr/>
          </p:nvSpPr>
          <p:spPr>
            <a:xfrm>
              <a:off x="1450181" y="3616769"/>
              <a:ext cx="362545" cy="414337"/>
            </a:xfrm>
            <a:prstGeom prst="rect">
              <a:avLst/>
            </a:prstGeom>
            <a:solidFill>
              <a:srgbClr val="03920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DBFE9D-F423-B64B-9094-A4EC80FD8515}"/>
                </a:ext>
              </a:extLst>
            </p:cNvPr>
            <p:cNvSpPr txBox="1"/>
            <p:nvPr/>
          </p:nvSpPr>
          <p:spPr>
            <a:xfrm>
              <a:off x="392906" y="3258621"/>
              <a:ext cx="2114550" cy="38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Run Queue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91AA347-497C-9F40-BF39-8D092445B11D}"/>
              </a:ext>
            </a:extLst>
          </p:cNvPr>
          <p:cNvSpPr txBox="1"/>
          <p:nvPr/>
        </p:nvSpPr>
        <p:spPr>
          <a:xfrm>
            <a:off x="3469737" y="4376891"/>
            <a:ext cx="1568649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OS Thread</a:t>
            </a:r>
            <a:br>
              <a:rPr lang="en-US" sz="2000" b="1" dirty="0">
                <a:solidFill>
                  <a:srgbClr val="FFFFFF"/>
                </a:solidFill>
              </a:rPr>
            </a:br>
            <a:r>
              <a:rPr lang="en-US" sz="2000" b="1" i="1" dirty="0">
                <a:solidFill>
                  <a:srgbClr val="FFFFFF"/>
                </a:solidFill>
              </a:rPr>
              <a:t>(M1)</a:t>
            </a:r>
            <a:endParaRPr lang="en-US" sz="2000" b="1" dirty="0">
              <a:solidFill>
                <a:srgbClr val="FFFFF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6CECDC-78C6-8447-980F-275DC8A70549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3037823" y="2069134"/>
            <a:ext cx="1165084" cy="1499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7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EF3A-B5B2-8240-BFC9-03A3EF99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07" y="0"/>
            <a:ext cx="6788652" cy="1104636"/>
          </a:xfrm>
        </p:spPr>
        <p:txBody>
          <a:bodyPr/>
          <a:lstStyle/>
          <a:p>
            <a:r>
              <a:rPr lang="en-US" dirty="0"/>
              <a:t>When do we decide on addresses?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D11A-7B53-2E4C-B9A9-5EED5C72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compile time?</a:t>
            </a:r>
          </a:p>
          <a:p>
            <a:pPr lvl="1"/>
            <a:r>
              <a:rPr lang="en-US" dirty="0"/>
              <a:t>Tricky – we don't know state of physical memory when program is executed</a:t>
            </a:r>
          </a:p>
          <a:p>
            <a:pPr marL="0" indent="0">
              <a:buNone/>
            </a:pPr>
            <a:r>
              <a:rPr lang="en-US" dirty="0"/>
              <a:t>At load time?</a:t>
            </a:r>
          </a:p>
          <a:p>
            <a:pPr lvl="1"/>
            <a:r>
              <a:rPr lang="en-US" dirty="0"/>
              <a:t>Scan through binary and modify addresses</a:t>
            </a:r>
          </a:p>
          <a:p>
            <a:pPr lvl="1"/>
            <a:r>
              <a:rPr lang="en-US" dirty="0"/>
              <a:t>Expensive – what if we have a large program?</a:t>
            </a:r>
          </a:p>
          <a:p>
            <a:pPr lvl="1"/>
            <a:r>
              <a:rPr lang="en-US" dirty="0"/>
              <a:t>Still using physical addresses directly</a:t>
            </a:r>
          </a:p>
          <a:p>
            <a:pPr marL="0" indent="0">
              <a:buNone/>
            </a:pPr>
            <a:r>
              <a:rPr lang="en-US" dirty="0"/>
              <a:t>At run time? </a:t>
            </a:r>
            <a:r>
              <a:rPr lang="en-US" i="1" dirty="0"/>
              <a:t>Translation</a:t>
            </a:r>
          </a:p>
          <a:p>
            <a:pPr lvl="1"/>
            <a:r>
              <a:rPr lang="en-US" dirty="0"/>
              <a:t>Modify addresses issued by CPU on the fly</a:t>
            </a:r>
          </a:p>
        </p:txBody>
      </p:sp>
    </p:spTree>
    <p:extLst>
      <p:ext uri="{BB962C8B-B14F-4D97-AF65-F5344CB8AC3E}">
        <p14:creationId xmlns:p14="http://schemas.microsoft.com/office/powerpoint/2010/main" val="327600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00" y="169595"/>
            <a:ext cx="4445000" cy="870618"/>
          </a:xfrm>
        </p:spPr>
        <p:txBody>
          <a:bodyPr>
            <a:normAutofit/>
          </a:bodyPr>
          <a:lstStyle/>
          <a:p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403" y="895283"/>
            <a:ext cx="4457730" cy="3105547"/>
          </a:xfrm>
        </p:spPr>
        <p:txBody>
          <a:bodyPr>
            <a:noAutofit/>
          </a:bodyPr>
          <a:lstStyle/>
          <a:p>
            <a:r>
              <a:rPr lang="en-US" altLang="ko-KR" sz="2667" dirty="0">
                <a:ea typeface="굴림" panose="020B0600000101010101" pitchFamily="34" charset="-127"/>
              </a:rPr>
              <a:t>No translation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No protection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Application can access any physical address directly</a:t>
            </a:r>
          </a:p>
          <a:p>
            <a:r>
              <a:rPr lang="en-US" altLang="ko-KR" sz="2667" dirty="0">
                <a:ea typeface="굴림" panose="020B0600000101010101" pitchFamily="34" charset="-127"/>
              </a:rPr>
              <a:t>Application always runs at same location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33474" y="1720453"/>
            <a:ext cx="2706688" cy="2274094"/>
            <a:chOff x="1728" y="2112"/>
            <a:chExt cx="2046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8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8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75398" tIns="37038" rIns="75398" bIns="37038" anchor="ctr"/>
              <a:lstStyle/>
              <a:p>
                <a:pPr eaLnBrk="0" hangingPunct="0">
                  <a:defRPr/>
                </a:pPr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77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11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75398" tIns="37038" rIns="75398" bIns="37038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5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125" y="2733"/>
              <a:ext cx="778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3E04484-0195-2E4A-969F-F280867996E1}"/>
              </a:ext>
            </a:extLst>
          </p:cNvPr>
          <p:cNvSpPr txBox="1"/>
          <p:nvPr/>
        </p:nvSpPr>
        <p:spPr>
          <a:xfrm>
            <a:off x="1195325" y="4292864"/>
            <a:ext cx="6247776" cy="106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492" indent="-190492" defTabSz="761970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</a:pPr>
            <a:r>
              <a:rPr lang="en-US" altLang="ko-KR" sz="2667" dirty="0">
                <a:solidFill>
                  <a:prstClr val="black"/>
                </a:solidFill>
                <a:ea typeface="굴림" panose="020B0600000101010101" pitchFamily="34" charset="-127"/>
              </a:rPr>
              <a:t>Not just </a:t>
            </a:r>
            <a:r>
              <a:rPr lang="en-US" altLang="ko-KR" sz="2667" i="1" dirty="0">
                <a:solidFill>
                  <a:prstClr val="black"/>
                </a:solidFill>
                <a:ea typeface="굴림" panose="020B0600000101010101" pitchFamily="34" charset="-127"/>
              </a:rPr>
              <a:t>illusion</a:t>
            </a:r>
            <a:r>
              <a:rPr lang="en-US" altLang="ko-KR" sz="2667" dirty="0">
                <a:solidFill>
                  <a:prstClr val="black"/>
                </a:solidFill>
                <a:ea typeface="굴림" panose="020B0600000101010101" pitchFamily="34" charset="-127"/>
              </a:rPr>
              <a:t> of dedicate machine, it really is a dedicated machine!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753470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32083</TotalTime>
  <Words>4113</Words>
  <Application>Microsoft Macintosh PowerPoint</Application>
  <PresentationFormat>On-screen Show (16:10)</PresentationFormat>
  <Paragraphs>939</Paragraphs>
  <Slides>75</Slides>
  <Notes>9</Notes>
  <HiddenSlides>24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Gulim</vt:lpstr>
      <vt:lpstr>Gulim</vt:lpstr>
      <vt:lpstr>ＭＳ Ｐゴシック</vt:lpstr>
      <vt:lpstr>ＭＳ Ｐゴシック</vt:lpstr>
      <vt:lpstr>Arial</vt:lpstr>
      <vt:lpstr>Calibri</vt:lpstr>
      <vt:lpstr>Comic Sans MS</vt:lpstr>
      <vt:lpstr>Consolas</vt:lpstr>
      <vt:lpstr>Gill Sans</vt:lpstr>
      <vt:lpstr>Gill Sans Light</vt:lpstr>
      <vt:lpstr>Gill Sans MT</vt:lpstr>
      <vt:lpstr>Helvetica</vt:lpstr>
      <vt:lpstr>Times New Roman</vt:lpstr>
      <vt:lpstr>Trebuchet MS</vt:lpstr>
      <vt:lpstr>Office Theme</vt:lpstr>
      <vt:lpstr>CS6456: Graduate Operating Systems</vt:lpstr>
      <vt:lpstr>Reverse Page Mapping: "Coremap"</vt:lpstr>
      <vt:lpstr>Coremap</vt:lpstr>
      <vt:lpstr>Binding Instructions and Data to Memory</vt:lpstr>
      <vt:lpstr>Binding Instructions and Data to Memory</vt:lpstr>
      <vt:lpstr>Execute Second Instance of Program?</vt:lpstr>
      <vt:lpstr>Execute Second Instance of Program?</vt:lpstr>
      <vt:lpstr>When do we decide on addresses?</vt:lpstr>
      <vt:lpstr>Uniprogramming</vt:lpstr>
      <vt:lpstr>Primitive Multiprogramming</vt:lpstr>
      <vt:lpstr>Multiprogramming with Protection</vt:lpstr>
      <vt:lpstr>Loading Executable Into Memory</vt:lpstr>
      <vt:lpstr>New View: Create Address Space</vt:lpstr>
      <vt:lpstr>New View: Create Address Space</vt:lpstr>
      <vt:lpstr>New View: Create Address Space</vt:lpstr>
      <vt:lpstr>New View: Create Address Space</vt:lpstr>
      <vt:lpstr>Provide Backing Store for VAS</vt:lpstr>
      <vt:lpstr>A Page Fault</vt:lpstr>
      <vt:lpstr>A Page Fault: Find and Start Load</vt:lpstr>
      <vt:lpstr>A Page Fault: Switch During IO</vt:lpstr>
      <vt:lpstr>On Page Fault: Update PTE</vt:lpstr>
      <vt:lpstr>Eventually Reschedule Faulting Thread</vt:lpstr>
      <vt:lpstr>File IO</vt:lpstr>
      <vt:lpstr>Using Paging to mmap Files</vt:lpstr>
      <vt:lpstr>mmap system call</vt:lpstr>
      <vt:lpstr>mmap Example</vt:lpstr>
      <vt:lpstr>Sharing through Mapped Files</vt:lpstr>
      <vt:lpstr>32-bit x86 Linux Virtual Memory Layout</vt:lpstr>
      <vt:lpstr>32-bit x86 Linux Memory Layout</vt:lpstr>
      <vt:lpstr>32-bit x86 Linux Memory Layout</vt:lpstr>
      <vt:lpstr>32-bit x86 Linux Memory Layout</vt:lpstr>
      <vt:lpstr>Linux Virtual memory map</vt:lpstr>
      <vt:lpstr>Linux Virtual memory map</vt:lpstr>
      <vt:lpstr>Linux Virtual memory map</vt:lpstr>
      <vt:lpstr>January 2018 - Meltdown</vt:lpstr>
      <vt:lpstr>Meltdown Overview</vt:lpstr>
      <vt:lpstr>Meltdown Cache Timing Attack</vt:lpstr>
      <vt:lpstr>January 2018 - Meltdown</vt:lpstr>
      <vt:lpstr>PowerPoint Presentation</vt:lpstr>
      <vt:lpstr>Interprocess Communication</vt:lpstr>
      <vt:lpstr>Interprocess Communication</vt:lpstr>
      <vt:lpstr>We've Already Seen Some IPC</vt:lpstr>
      <vt:lpstr>Another IPC option</vt:lpstr>
      <vt:lpstr>IPC Example: Pipes</vt:lpstr>
      <vt:lpstr>Pipe Syscall</vt:lpstr>
      <vt:lpstr>Using Pipes – Common Pattern</vt:lpstr>
      <vt:lpstr>Using Pipes</vt:lpstr>
      <vt:lpstr>Using Pipes</vt:lpstr>
      <vt:lpstr>UNIX Domain Sockets</vt:lpstr>
      <vt:lpstr>Using Unix Domain Sockets</vt:lpstr>
      <vt:lpstr>Using Unix Domain Sockets</vt:lpstr>
      <vt:lpstr>Many Other Forms of IPC</vt:lpstr>
      <vt:lpstr>Summary</vt:lpstr>
      <vt:lpstr>C Concurrency and Synchronization</vt:lpstr>
      <vt:lpstr>Other Languages and Threading</vt:lpstr>
      <vt:lpstr>C++ Lock Guards</vt:lpstr>
      <vt:lpstr>Python with Keyword</vt:lpstr>
      <vt:lpstr>Java Support for Synchronization</vt:lpstr>
      <vt:lpstr>Java Support for Synchronization</vt:lpstr>
      <vt:lpstr>Newish programming language: Go</vt:lpstr>
      <vt:lpstr>Go</vt:lpstr>
      <vt:lpstr>Go Channels</vt:lpstr>
      <vt:lpstr>Go Channels</vt:lpstr>
      <vt:lpstr>Go Channels</vt:lpstr>
      <vt:lpstr>Go Channels</vt:lpstr>
      <vt:lpstr>Go Channels</vt:lpstr>
      <vt:lpstr>Go Channels</vt:lpstr>
      <vt:lpstr>Remember this Slide?</vt:lpstr>
      <vt:lpstr>User-Mode Threads: Problems</vt:lpstr>
      <vt:lpstr>Go User-Level Thread Scheduler</vt:lpstr>
      <vt:lpstr>Go User-Level Thread Scheduler</vt:lpstr>
      <vt:lpstr>Cooperative Scheduling</vt:lpstr>
      <vt:lpstr>Dealing with Syscalls</vt:lpstr>
      <vt:lpstr>Dealing with Syscalls</vt:lpstr>
      <vt:lpstr>Dealing with Syscalls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Brad Campbell</cp:lastModifiedBy>
  <cp:revision>395</cp:revision>
  <dcterms:created xsi:type="dcterms:W3CDTF">2015-09-15T19:03:29Z</dcterms:created>
  <dcterms:modified xsi:type="dcterms:W3CDTF">2020-02-12T15:48:59Z</dcterms:modified>
  <cp:category/>
</cp:coreProperties>
</file>