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4"/>
  </p:notesMasterIdLst>
  <p:sldIdLst>
    <p:sldId id="256" r:id="rId2"/>
    <p:sldId id="544" r:id="rId3"/>
    <p:sldId id="1131" r:id="rId4"/>
    <p:sldId id="1132" r:id="rId5"/>
    <p:sldId id="622" r:id="rId6"/>
    <p:sldId id="639" r:id="rId7"/>
    <p:sldId id="624" r:id="rId8"/>
    <p:sldId id="1133" r:id="rId9"/>
    <p:sldId id="1134" r:id="rId10"/>
    <p:sldId id="627" r:id="rId11"/>
    <p:sldId id="1135" r:id="rId12"/>
    <p:sldId id="628" r:id="rId13"/>
    <p:sldId id="629" r:id="rId14"/>
    <p:sldId id="630" r:id="rId15"/>
    <p:sldId id="1142" r:id="rId16"/>
    <p:sldId id="1143" r:id="rId17"/>
    <p:sldId id="1144" r:id="rId18"/>
    <p:sldId id="1145" r:id="rId19"/>
    <p:sldId id="1146" r:id="rId20"/>
    <p:sldId id="1800" r:id="rId21"/>
    <p:sldId id="1801" r:id="rId22"/>
    <p:sldId id="1802" r:id="rId23"/>
    <p:sldId id="1837" r:id="rId24"/>
    <p:sldId id="1839" r:id="rId25"/>
    <p:sldId id="1840" r:id="rId26"/>
    <p:sldId id="1841" r:id="rId27"/>
    <p:sldId id="1842" r:id="rId28"/>
    <p:sldId id="1843" r:id="rId29"/>
    <p:sldId id="1844" r:id="rId30"/>
    <p:sldId id="1845" r:id="rId31"/>
    <p:sldId id="1846" r:id="rId32"/>
    <p:sldId id="1847" r:id="rId33"/>
    <p:sldId id="1848" r:id="rId34"/>
    <p:sldId id="1849" r:id="rId35"/>
    <p:sldId id="1850" r:id="rId36"/>
    <p:sldId id="1851" r:id="rId37"/>
    <p:sldId id="1852" r:id="rId38"/>
    <p:sldId id="1853" r:id="rId39"/>
    <p:sldId id="1854" r:id="rId40"/>
    <p:sldId id="1855" r:id="rId41"/>
    <p:sldId id="1856" r:id="rId42"/>
    <p:sldId id="1682" r:id="rId43"/>
    <p:sldId id="451" r:id="rId44"/>
    <p:sldId id="1857" r:id="rId45"/>
    <p:sldId id="1858" r:id="rId46"/>
    <p:sldId id="1859" r:id="rId47"/>
    <p:sldId id="1860" r:id="rId48"/>
    <p:sldId id="1861" r:id="rId49"/>
    <p:sldId id="784" r:id="rId50"/>
    <p:sldId id="330" r:id="rId51"/>
    <p:sldId id="826" r:id="rId52"/>
    <p:sldId id="518" r:id="rId53"/>
    <p:sldId id="816" r:id="rId54"/>
    <p:sldId id="777" r:id="rId55"/>
    <p:sldId id="823" r:id="rId56"/>
    <p:sldId id="827" r:id="rId57"/>
    <p:sldId id="400" r:id="rId58"/>
    <p:sldId id="399" r:id="rId59"/>
    <p:sldId id="828" r:id="rId60"/>
    <p:sldId id="263" r:id="rId61"/>
    <p:sldId id="264" r:id="rId62"/>
    <p:sldId id="333" r:id="rId63"/>
    <p:sldId id="267" r:id="rId64"/>
    <p:sldId id="268" r:id="rId65"/>
    <p:sldId id="270" r:id="rId66"/>
    <p:sldId id="296" r:id="rId67"/>
    <p:sldId id="297" r:id="rId68"/>
    <p:sldId id="389" r:id="rId69"/>
    <p:sldId id="390" r:id="rId70"/>
    <p:sldId id="303" r:id="rId71"/>
    <p:sldId id="304" r:id="rId72"/>
    <p:sldId id="527" r:id="rId7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6" autoAdjust="0"/>
    <p:restoredTop sz="95309"/>
  </p:normalViewPr>
  <p:slideViewPr>
    <p:cSldViewPr snapToGrid="0">
      <p:cViewPr varScale="1">
        <p:scale>
          <a:sx n="144" d="100"/>
          <a:sy n="14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>
            <a:extLst>
              <a:ext uri="{FF2B5EF4-FFF2-40B4-BE49-F238E27FC236}">
                <a16:creationId xmlns:a16="http://schemas.microsoft.com/office/drawing/2014/main" id="{E1C10951-4047-9946-A8DF-5A48A753A0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>
            <a:extLst>
              <a:ext uri="{FF2B5EF4-FFF2-40B4-BE49-F238E27FC236}">
                <a16:creationId xmlns:a16="http://schemas.microsoft.com/office/drawing/2014/main" id="{A8EE1BA8-755B-6149-A3B7-86E9EC68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D3730331-9958-5F47-A8CD-9F203EF42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A28C86-29B0-0D48-89AF-A3DEC2E271A1}" type="slidenum">
              <a:rPr lang="en-US" altLang="en-US" sz="1300">
                <a:latin typeface="Times New Roman" panose="02020603050405020304" pitchFamily="18" charset="0"/>
              </a:rPr>
              <a:pPr/>
              <a:t>62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9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E23085A4-FB6D-A247-B64F-81D910936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68B27C52-42C6-1649-88D9-270ACF32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F0AD253A-70D9-6D42-BB68-5A4631DCD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AC317F-3857-DA43-9465-045DB8E36338}" type="slidenum">
              <a:rPr lang="en-US" altLang="en-US" sz="1300">
                <a:latin typeface="Times New Roman" panose="02020603050405020304" pitchFamily="18" charset="0"/>
              </a:rPr>
              <a:pPr/>
              <a:t>63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4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98E67BC7-C069-B248-B6C9-5A8E5F5348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943E7A8A-07BF-D741-B120-4681C6E8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C0B7E9BA-EBF6-0241-88B3-33A202547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A8B7E8-95BB-034A-B74C-F9B1CB6B0BA3}" type="slidenum">
              <a:rPr lang="en-US" altLang="en-US" sz="1300">
                <a:latin typeface="Times New Roman" panose="02020603050405020304" pitchFamily="18" charset="0"/>
              </a:rPr>
              <a:pPr/>
              <a:t>64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B0995D4A-1DC7-644E-B2DF-BC2DAF1A4F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341475FB-07DA-054D-9784-0CD2D920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D5CF124A-5C56-0148-B1C0-DC2C0C7B1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CC6B68-657A-4C4B-9DFF-B6BA9D2373C7}" type="slidenum">
              <a:rPr lang="en-US" altLang="en-US" sz="1300">
                <a:latin typeface="Times New Roman" panose="02020603050405020304" pitchFamily="18" charset="0"/>
              </a:rPr>
              <a:pPr/>
              <a:t>65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2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>
            <a:extLst>
              <a:ext uri="{FF2B5EF4-FFF2-40B4-BE49-F238E27FC236}">
                <a16:creationId xmlns:a16="http://schemas.microsoft.com/office/drawing/2014/main" id="{6C1A1379-F008-0042-9750-7D4407B487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0" name="Notes Placeholder 2">
            <a:extLst>
              <a:ext uri="{FF2B5EF4-FFF2-40B4-BE49-F238E27FC236}">
                <a16:creationId xmlns:a16="http://schemas.microsoft.com/office/drawing/2014/main" id="{7AC41C92-9B2A-E640-82C6-276811A2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AC194C94-38ED-2641-8062-A15D163BA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D0216D-0574-324B-8640-D745114F8D11}" type="slidenum">
              <a:rPr lang="en-US" altLang="en-US" sz="1300">
                <a:latin typeface="Times New Roman" panose="02020603050405020304" pitchFamily="18" charset="0"/>
              </a:rPr>
              <a:pPr/>
              <a:t>66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30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>
            <a:extLst>
              <a:ext uri="{FF2B5EF4-FFF2-40B4-BE49-F238E27FC236}">
                <a16:creationId xmlns:a16="http://schemas.microsoft.com/office/drawing/2014/main" id="{DD5FAE57-72BA-DB40-A059-D3811611A9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8" name="Notes Placeholder 2">
            <a:extLst>
              <a:ext uri="{FF2B5EF4-FFF2-40B4-BE49-F238E27FC236}">
                <a16:creationId xmlns:a16="http://schemas.microsoft.com/office/drawing/2014/main" id="{C092B10E-77EB-494F-B255-63F6549D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3059" name="Slide Number Placeholder 3">
            <a:extLst>
              <a:ext uri="{FF2B5EF4-FFF2-40B4-BE49-F238E27FC236}">
                <a16:creationId xmlns:a16="http://schemas.microsoft.com/office/drawing/2014/main" id="{8CC2C043-72AC-CF4D-A7B5-11652A58F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FB1059-4B9C-9E44-8C6A-DF235A8AB9A4}" type="slidenum">
              <a:rPr lang="en-US" altLang="en-US" sz="1300">
                <a:latin typeface="Times New Roman" panose="02020603050405020304" pitchFamily="18" charset="0"/>
              </a:rPr>
              <a:pPr/>
              <a:t>67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83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>
            <a:extLst>
              <a:ext uri="{FF2B5EF4-FFF2-40B4-BE49-F238E27FC236}">
                <a16:creationId xmlns:a16="http://schemas.microsoft.com/office/drawing/2014/main" id="{8568FD21-A025-3649-9994-E38FE8B94E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6" name="Notes Placeholder 2">
            <a:extLst>
              <a:ext uri="{FF2B5EF4-FFF2-40B4-BE49-F238E27FC236}">
                <a16:creationId xmlns:a16="http://schemas.microsoft.com/office/drawing/2014/main" id="{F985593F-316F-6D44-BEFD-A9DE537D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7" name="Slide Number Placeholder 3">
            <a:extLst>
              <a:ext uri="{FF2B5EF4-FFF2-40B4-BE49-F238E27FC236}">
                <a16:creationId xmlns:a16="http://schemas.microsoft.com/office/drawing/2014/main" id="{7A71DFCB-3565-0B41-B6BB-CE2D518D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87E8D-376D-F14F-A29C-9EF605DB6832}" type="slidenum">
              <a:rPr lang="en-US" altLang="en-US" sz="1300">
                <a:latin typeface="Times New Roman" panose="02020603050405020304" pitchFamily="18" charset="0"/>
              </a:rPr>
              <a:pPr/>
              <a:t>68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4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Image Placeholder 1">
            <a:extLst>
              <a:ext uri="{FF2B5EF4-FFF2-40B4-BE49-F238E27FC236}">
                <a16:creationId xmlns:a16="http://schemas.microsoft.com/office/drawing/2014/main" id="{ECB2E702-7980-B04E-9B1A-1127B20DE2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8" name="Notes Placeholder 2">
            <a:extLst>
              <a:ext uri="{FF2B5EF4-FFF2-40B4-BE49-F238E27FC236}">
                <a16:creationId xmlns:a16="http://schemas.microsoft.com/office/drawing/2014/main" id="{802012D7-7240-A94B-97C2-49704E96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3299" name="Slide Number Placeholder 3">
            <a:extLst>
              <a:ext uri="{FF2B5EF4-FFF2-40B4-BE49-F238E27FC236}">
                <a16:creationId xmlns:a16="http://schemas.microsoft.com/office/drawing/2014/main" id="{BD5ADF95-0A3B-C846-8775-9D06F8868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5014FA-F59C-4D43-A0FF-D6A94535FE82}" type="slidenum">
              <a:rPr lang="en-US" altLang="en-US" sz="1300">
                <a:latin typeface="Times New Roman" panose="02020603050405020304" pitchFamily="18" charset="0"/>
              </a:rPr>
              <a:pPr/>
              <a:t>69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85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Image Placeholder 1">
            <a:extLst>
              <a:ext uri="{FF2B5EF4-FFF2-40B4-BE49-F238E27FC236}">
                <a16:creationId xmlns:a16="http://schemas.microsoft.com/office/drawing/2014/main" id="{ED32E9F7-957C-EF49-8E94-719B521951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2" name="Notes Placeholder 2">
            <a:extLst>
              <a:ext uri="{FF2B5EF4-FFF2-40B4-BE49-F238E27FC236}">
                <a16:creationId xmlns:a16="http://schemas.microsoft.com/office/drawing/2014/main" id="{8825E7DC-9490-B547-AE93-7B3300C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9443" name="Slide Number Placeholder 3">
            <a:extLst>
              <a:ext uri="{FF2B5EF4-FFF2-40B4-BE49-F238E27FC236}">
                <a16:creationId xmlns:a16="http://schemas.microsoft.com/office/drawing/2014/main" id="{734DD48D-9460-8548-9B9E-315E4158F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0F3D5A-8AB2-9840-A070-3EAC4EFC99DD}" type="slidenum">
              <a:rPr lang="en-US" altLang="en-US" sz="1300">
                <a:latin typeface="Times New Roman" panose="02020603050405020304" pitchFamily="18" charset="0"/>
              </a:rPr>
              <a:pPr/>
              <a:t>70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12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Image Placeholder 1">
            <a:extLst>
              <a:ext uri="{FF2B5EF4-FFF2-40B4-BE49-F238E27FC236}">
                <a16:creationId xmlns:a16="http://schemas.microsoft.com/office/drawing/2014/main" id="{21076795-9AC1-944D-BB93-02B55B4A49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0" name="Notes Placeholder 2">
            <a:extLst>
              <a:ext uri="{FF2B5EF4-FFF2-40B4-BE49-F238E27FC236}">
                <a16:creationId xmlns:a16="http://schemas.microsoft.com/office/drawing/2014/main" id="{64ABAB70-5144-7D4C-80F2-358E81FA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1491" name="Slide Number Placeholder 3">
            <a:extLst>
              <a:ext uri="{FF2B5EF4-FFF2-40B4-BE49-F238E27FC236}">
                <a16:creationId xmlns:a16="http://schemas.microsoft.com/office/drawing/2014/main" id="{92DEB233-7DC9-5945-A015-33E785982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F10AC4-EEB7-0D42-9479-EA26DB572F2E}" type="slidenum">
              <a:rPr lang="en-US" altLang="en-US" sz="1300">
                <a:latin typeface="Times New Roman" panose="02020603050405020304" pitchFamily="18" charset="0"/>
              </a:rPr>
              <a:pPr/>
              <a:t>71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2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5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96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5A33450-4A81-C848-86DF-238B4A7172B0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4613" y="555625"/>
            <a:ext cx="4378325" cy="27368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3737" cy="32893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5925CB-D418-5540-8800-B004BFFCFD4B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2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292823-9565-894A-AD93-C54DA2DEEAAB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9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14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A746BA0C-DBA0-5740-8ECB-07CD68C20F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32CF7419-5023-D642-9FCA-2904067E6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982615DE-3885-674E-AB47-3F6779137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EDD045-4EC8-2049-8219-07E8F7564796}" type="slidenum">
              <a:rPr lang="en-US" altLang="en-US" sz="1300">
                <a:latin typeface="Times New Roman" panose="02020603050405020304" pitchFamily="18" charset="0"/>
              </a:rPr>
              <a:pPr/>
              <a:t>60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7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>
            <a:extLst>
              <a:ext uri="{FF2B5EF4-FFF2-40B4-BE49-F238E27FC236}">
                <a16:creationId xmlns:a16="http://schemas.microsoft.com/office/drawing/2014/main" id="{8AB0D624-B2E5-B04F-9D40-BB6469E6B8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>
            <a:extLst>
              <a:ext uri="{FF2B5EF4-FFF2-40B4-BE49-F238E27FC236}">
                <a16:creationId xmlns:a16="http://schemas.microsoft.com/office/drawing/2014/main" id="{76FABF78-8012-5148-9218-09D26295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9091" name="Slide Number Placeholder 3">
            <a:extLst>
              <a:ext uri="{FF2B5EF4-FFF2-40B4-BE49-F238E27FC236}">
                <a16:creationId xmlns:a16="http://schemas.microsoft.com/office/drawing/2014/main" id="{5D5036D0-F58B-4145-90C3-523342FA5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0F8E66-C00E-9443-BD54-1C1272C71940}" type="slidenum">
              <a:rPr lang="en-US" altLang="en-US" sz="1300">
                <a:latin typeface="Times New Roman" panose="02020603050405020304" pitchFamily="18" charset="0"/>
              </a:rPr>
              <a:pPr/>
              <a:t>61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"/>
            <a:ext cx="77724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7772400" cy="1873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3333750"/>
            <a:ext cx="7772400" cy="1873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4B985-067E-AE4A-A80A-46794AD828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5872D8-B44A-A04B-8910-1DB780405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F058A8-C8EA-134D-BB3B-8CB8FC69F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DD911A6-614F-6446-9B92-21A227F44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0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  <p:sldLayoutId id="214748369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948804" y="822636"/>
            <a:ext cx="5150396" cy="2384091"/>
            <a:chOff x="1046" y="1632"/>
            <a:chExt cx="3645" cy="1759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 sz="1500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953" y="2186"/>
              <a:ext cx="132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667" dirty="0">
                  <a:latin typeface="+mj-l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56" y="2218"/>
              <a:ext cx="535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67" y="3165"/>
              <a:ext cx="53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59" y="3165"/>
              <a:ext cx="49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idx="1"/>
          </p:nvPr>
        </p:nvSpPr>
        <p:spPr>
          <a:xfrm>
            <a:off x="107207" y="3407322"/>
            <a:ext cx="8929217" cy="17401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operations:</a:t>
            </a:r>
          </a:p>
          <a:p>
            <a:pPr marL="761970" lvl="1" indent="-380985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ea typeface="굴림" panose="020B0600000101010101" pitchFamily="34" charset="-127"/>
              </a:rPr>
              <a:t>: Start allowing clients to connect</a:t>
            </a:r>
          </a:p>
          <a:p>
            <a:pPr marL="761970" lvl="1" indent="-380985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ea typeface="굴림" panose="020B0600000101010101" pitchFamily="34" charset="-127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388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948804" y="965870"/>
            <a:ext cx="5150396" cy="2384091"/>
            <a:chOff x="1046" y="1632"/>
            <a:chExt cx="3645" cy="1759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 sz="1500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953" y="2186"/>
              <a:ext cx="132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667" dirty="0">
                  <a:latin typeface="+mj-l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56" y="2218"/>
              <a:ext cx="535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67" y="3165"/>
              <a:ext cx="53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59" y="3165"/>
              <a:ext cx="49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1833" dirty="0">
                  <a:latin typeface="+mj-lt"/>
                  <a:ea typeface="굴림" panose="020B0600000101010101" pitchFamily="34" charset="-127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idx="1"/>
          </p:nvPr>
        </p:nvSpPr>
        <p:spPr>
          <a:xfrm>
            <a:off x="107207" y="3550556"/>
            <a:ext cx="8929217" cy="15969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5-Tuple identifies each connection:</a:t>
            </a:r>
          </a:p>
          <a:p>
            <a:pPr marL="809593" lvl="1" indent="-428608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Source IP Address</a:t>
            </a:r>
          </a:p>
          <a:p>
            <a:pPr marL="809593" lvl="1" indent="-428608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Destination IP Address</a:t>
            </a:r>
          </a:p>
          <a:p>
            <a:pPr marL="809593" lvl="1" indent="-428608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Source Port Number</a:t>
            </a:r>
          </a:p>
          <a:p>
            <a:pPr marL="809593" lvl="1" indent="-428608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Destination Port Number</a:t>
            </a:r>
          </a:p>
          <a:p>
            <a:pPr marL="809593" lvl="1" indent="-428608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34A4E-26A8-437A-9C40-029645EF3BDE}"/>
              </a:ext>
            </a:extLst>
          </p:cNvPr>
          <p:cNvSpPr txBox="1"/>
          <p:nvPr/>
        </p:nvSpPr>
        <p:spPr>
          <a:xfrm>
            <a:off x="5333336" y="3759282"/>
            <a:ext cx="2788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500" dirty="0"/>
              <a:t>Server port is “well known”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500" dirty="0"/>
              <a:t>Where does client get its port number from?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1500" dirty="0"/>
              <a:t>Recall: dynamic/private port range</a:t>
            </a:r>
          </a:p>
        </p:txBody>
      </p:sp>
    </p:spTree>
    <p:extLst>
      <p:ext uri="{BB962C8B-B14F-4D97-AF65-F5344CB8AC3E}">
        <p14:creationId xmlns:p14="http://schemas.microsoft.com/office/powerpoint/2010/main" val="15122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3510B-C64F-5042-AE4B-75196FA2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6512" y="1403015"/>
            <a:ext cx="78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940" y="798368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5649" y="3970819"/>
            <a:ext cx="1292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read 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7770" y="4584918"/>
            <a:ext cx="1655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Close Client Socket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362219" y="1702374"/>
            <a:ext cx="2605906" cy="977186"/>
            <a:chOff x="720262" y="1747219"/>
            <a:chExt cx="3127088" cy="1172623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09588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127088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Connect it to server (</a:t>
              </a:r>
              <a:r>
                <a:rPr lang="en-US" sz="1500" dirty="0" err="1"/>
                <a:t>host:port</a:t>
              </a:r>
              <a:r>
                <a:rPr lang="en-US" sz="1500" dirty="0"/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987571" y="4285340"/>
            <a:ext cx="0" cy="350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608997" y="1135359"/>
            <a:ext cx="1864796" cy="1602889"/>
            <a:chOff x="5816394" y="1141845"/>
            <a:chExt cx="2237755" cy="1923466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55667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209144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Bind it to an Address </a:t>
              </a:r>
            </a:p>
            <a:p>
              <a:r>
                <a:rPr lang="en-US" sz="1500" dirty="0"/>
                <a:t>(</a:t>
              </a:r>
              <a:r>
                <a:rPr lang="en-US" sz="1500" dirty="0" err="1"/>
                <a:t>host:port</a:t>
              </a:r>
              <a:r>
                <a:rPr lang="en-US" sz="1500" dirty="0"/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21606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Listen for Connection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93212" y="4632503"/>
            <a:ext cx="2097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Close Connection Socket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62025" y="4301926"/>
            <a:ext cx="0" cy="350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20983" y="5298532"/>
            <a:ext cx="17050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Close Server Socket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665015" y="4958064"/>
            <a:ext cx="116891" cy="35825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800748" y="3613743"/>
            <a:ext cx="3596753" cy="323165"/>
            <a:chOff x="1246497" y="4040859"/>
            <a:chExt cx="4316103" cy="387798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79174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write request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64362" y="3994152"/>
            <a:ext cx="3503629" cy="323165"/>
            <a:chOff x="3002834" y="4497349"/>
            <a:chExt cx="4204355" cy="387798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61644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write response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6892005" y="3738858"/>
            <a:ext cx="410496" cy="510647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3" name="Freeform 42"/>
          <p:cNvSpPr/>
          <p:nvPr/>
        </p:nvSpPr>
        <p:spPr>
          <a:xfrm flipH="1">
            <a:off x="1427360" y="3715495"/>
            <a:ext cx="410496" cy="510647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7" name="Freeform 26"/>
          <p:cNvSpPr/>
          <p:nvPr/>
        </p:nvSpPr>
        <p:spPr>
          <a:xfrm>
            <a:off x="6550713" y="2757921"/>
            <a:ext cx="1532262" cy="255839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3" name="Group 2"/>
          <p:cNvGrpSpPr/>
          <p:nvPr/>
        </p:nvGrpSpPr>
        <p:grpSpPr>
          <a:xfrm>
            <a:off x="5622086" y="2700260"/>
            <a:ext cx="1931376" cy="719038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645451" cy="748200"/>
              <a:chOff x="5831695" y="2954752"/>
              <a:chExt cx="1645451" cy="74820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645451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Accept </a:t>
                </a:r>
                <a:r>
                  <a:rPr lang="en-US" sz="1500" dirty="0" err="1"/>
                  <a:t>syscall</a:t>
                </a:r>
                <a:r>
                  <a:rPr lang="en-US" sz="1500" dirty="0"/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76778" y="2757921"/>
            <a:ext cx="4241679" cy="908981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1930452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i="1" dirty="0"/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193045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/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4433067" y="2555467"/>
            <a:ext cx="1194002" cy="211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3786371" y="3353778"/>
            <a:ext cx="346545" cy="153888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4372580" y="2633142"/>
            <a:ext cx="1249506" cy="5290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0956" y="3666902"/>
            <a:ext cx="1177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read request</a:t>
            </a:r>
          </a:p>
        </p:txBody>
      </p:sp>
    </p:spTree>
    <p:extLst>
      <p:ext uri="{BB962C8B-B14F-4D97-AF65-F5344CB8AC3E}">
        <p14:creationId xmlns:p14="http://schemas.microsoft.com/office/powerpoint/2010/main" val="8914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34B7-62CE-244D-AC80-72742196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9000" y="1191626"/>
            <a:ext cx="7620001" cy="4399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b="1" dirty="0">
                <a:latin typeface="Consolas" panose="020B0609020204030204" pitchFamily="49" charset="0"/>
                <a:cs typeface="Courier"/>
              </a:rPr>
              <a:t>char *hostname; char*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portname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r>
              <a:rPr lang="en-US" sz="1333" b="1" dirty="0"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sockfd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r>
              <a:rPr lang="en-US" sz="1333" b="1" dirty="0">
                <a:latin typeface="Consolas" panose="020B0609020204030204" pitchFamily="49" charset="0"/>
                <a:cs typeface="Courier"/>
              </a:rPr>
              <a:t>struct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addrinfo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*server;</a:t>
            </a:r>
          </a:p>
          <a:p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struct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hostent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*server;</a:t>
            </a:r>
          </a:p>
          <a:p>
            <a:r>
              <a:rPr lang="en-US" sz="1333" b="1" dirty="0">
                <a:latin typeface="Consolas" panose="020B0609020204030204" pitchFamily="49" charset="0"/>
                <a:cs typeface="Courier"/>
              </a:rPr>
              <a:t>server =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buildServerAddr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(hostname,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portname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endParaRPr lang="en-US" sz="1333" b="1" dirty="0">
              <a:latin typeface="Consolas" panose="020B0609020204030204" pitchFamily="49" charset="0"/>
              <a:cs typeface="Courier"/>
            </a:endParaRPr>
          </a:p>
          <a:p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// Create a TCP socket</a:t>
            </a:r>
          </a:p>
          <a:p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// server-&gt;</a:t>
            </a:r>
            <a:r>
              <a:rPr lang="en-US" sz="1333" b="1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ai_family</a:t>
            </a:r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: AF_INET (IPv4) or AF_INET6 (IPv6)</a:t>
            </a:r>
          </a:p>
          <a:p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// server-&gt;</a:t>
            </a:r>
            <a:r>
              <a:rPr lang="en-US" sz="1333" b="1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ai_socktype</a:t>
            </a:r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: </a:t>
            </a:r>
            <a:r>
              <a:rPr lang="en-US" sz="1333" b="1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SOCK_STREAm</a:t>
            </a:r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(byte-oriented)</a:t>
            </a:r>
          </a:p>
          <a:p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// server-&gt;</a:t>
            </a:r>
            <a:r>
              <a:rPr lang="en-US" sz="1333" b="1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ai_protocol</a:t>
            </a:r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: IPPROTO_TCP</a:t>
            </a:r>
          </a:p>
          <a:p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sockfd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3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socket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(server-&gt;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ai_family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server-&gt;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ai_socktype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</a:t>
            </a:r>
            <a:br>
              <a:rPr lang="en-US" sz="1333" b="1" dirty="0">
                <a:latin typeface="Consolas" panose="020B0609020204030204" pitchFamily="49" charset="0"/>
                <a:cs typeface="Courier"/>
              </a:rPr>
            </a:br>
            <a:r>
              <a:rPr lang="en-US" sz="1333" b="1" dirty="0">
                <a:latin typeface="Consolas" panose="020B0609020204030204" pitchFamily="49" charset="0"/>
                <a:cs typeface="Courier"/>
              </a:rPr>
              <a:t>                server-&gt;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ai_protocol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</a:t>
            </a:r>
          </a:p>
          <a:p>
            <a:endParaRPr lang="en-US" sz="1333" b="1" dirty="0">
              <a:latin typeface="Consolas" panose="020B0609020204030204" pitchFamily="49" charset="0"/>
              <a:cs typeface="Courier"/>
            </a:endParaRPr>
          </a:p>
          <a:p>
            <a:r>
              <a:rPr lang="en-US" sz="1333" b="1" dirty="0">
                <a:latin typeface="Consolas" panose="020B0609020204030204" pitchFamily="49" charset="0"/>
                <a:cs typeface="Courier"/>
              </a:rPr>
              <a:t>// Connect to server on port</a:t>
            </a:r>
          </a:p>
          <a:p>
            <a:r>
              <a:rPr lang="en-US" sz="13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connect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sockfd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server-&gt;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ai_addr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server-&gt;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ai_addrlen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// Carry out Client-Server protocol</a:t>
            </a:r>
          </a:p>
          <a:p>
            <a:r>
              <a:rPr lang="en-US" sz="1333" b="1" i="1" dirty="0">
                <a:latin typeface="Consolas" panose="020B0609020204030204" pitchFamily="49" charset="0"/>
                <a:cs typeface="Courier"/>
              </a:rPr>
              <a:t>client(</a:t>
            </a:r>
            <a:r>
              <a:rPr lang="en-US" sz="1333" b="1" i="1" dirty="0" err="1">
                <a:latin typeface="Consolas" panose="020B0609020204030204" pitchFamily="49" charset="0"/>
                <a:cs typeface="Courier"/>
              </a:rPr>
              <a:t>sockfd</a:t>
            </a:r>
            <a:r>
              <a:rPr lang="en-US" sz="1333" b="1" i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endParaRPr lang="en-US" sz="1333" b="1" dirty="0">
              <a:latin typeface="Consolas" panose="020B0609020204030204" pitchFamily="49" charset="0"/>
              <a:cs typeface="Courier"/>
            </a:endParaRPr>
          </a:p>
          <a:p>
            <a:r>
              <a:rPr lang="en-US" sz="1333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/* Clean up on termination */</a:t>
            </a:r>
          </a:p>
          <a:p>
            <a:r>
              <a:rPr lang="en-US" sz="1333" b="1" dirty="0">
                <a:latin typeface="Consolas" panose="020B0609020204030204" pitchFamily="49" charset="0"/>
                <a:cs typeface="Courier"/>
              </a:rPr>
              <a:t>close(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sockfd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freeaddrinfo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(server);</a:t>
            </a:r>
          </a:p>
        </p:txBody>
      </p:sp>
    </p:spTree>
    <p:extLst>
      <p:ext uri="{BB962C8B-B14F-4D97-AF65-F5344CB8AC3E}">
        <p14:creationId xmlns:p14="http://schemas.microsoft.com/office/powerpoint/2010/main" val="25706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AEB9-2E60-234B-BB24-7F9256DF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1325488"/>
            <a:ext cx="7429500" cy="379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17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/* Create Socket to receive requests */</a:t>
            </a:r>
          </a:p>
          <a:p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lstnsockfd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socket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(server-&gt;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ai_family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, server-&gt;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ai_socktype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,</a:t>
            </a:r>
          </a:p>
          <a:p>
            <a:r>
              <a:rPr lang="en-US" sz="1417" b="1" dirty="0">
                <a:latin typeface="Consolas" panose="020B0609020204030204" pitchFamily="49" charset="0"/>
                <a:cs typeface="Courier"/>
              </a:rPr>
              <a:t>		            server-&gt;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ai_protocol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endParaRPr lang="en-US" sz="1417" b="1" dirty="0">
              <a:latin typeface="Consolas" panose="020B0609020204030204" pitchFamily="49" charset="0"/>
              <a:cs typeface="Courier"/>
            </a:endParaRPr>
          </a:p>
          <a:p>
            <a:r>
              <a:rPr lang="en-US" sz="1417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/* Bind socket to port */</a:t>
            </a:r>
          </a:p>
          <a:p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bind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lstnsockfd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, server-&gt;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ai_addr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, server-&gt;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ai_addrlen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r>
              <a:rPr lang="en-US" sz="1417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/* Listen for incoming connections */</a:t>
            </a:r>
          </a:p>
          <a:p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listen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lstnsockfd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, MAXQUEUE); </a:t>
            </a:r>
          </a:p>
          <a:p>
            <a:r>
              <a:rPr lang="en-US" sz="1417" b="1" dirty="0">
                <a:latin typeface="Consolas" panose="020B0609020204030204" pitchFamily="49" charset="0"/>
                <a:cs typeface="Courier"/>
              </a:rPr>
              <a:t>while (1) {</a:t>
            </a:r>
          </a:p>
          <a:p>
            <a:r>
              <a:rPr lang="en-US" sz="1417" b="1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 /* Accept incoming connection, obtaining a new socket for it */</a:t>
            </a:r>
          </a:p>
          <a:p>
            <a:r>
              <a:rPr lang="en-US" sz="1417" b="1" dirty="0">
                <a:latin typeface="Consolas" panose="020B0609020204030204" pitchFamily="49" charset="0"/>
                <a:cs typeface="Courier"/>
              </a:rPr>
              <a:t>   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consockfd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accept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lstnsockfd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, NULL, NULL);</a:t>
            </a:r>
          </a:p>
          <a:p>
            <a:endParaRPr lang="en-US" sz="1417" b="1" dirty="0">
              <a:latin typeface="Consolas" panose="020B0609020204030204" pitchFamily="49" charset="0"/>
              <a:cs typeface="Courier"/>
            </a:endParaRPr>
          </a:p>
          <a:p>
            <a:r>
              <a:rPr lang="en-US" sz="1417" b="1" dirty="0">
                <a:latin typeface="Consolas" panose="020B0609020204030204" pitchFamily="49" charset="0"/>
                <a:cs typeface="Courier"/>
              </a:rPr>
              <a:t>   </a:t>
            </a:r>
            <a:r>
              <a:rPr lang="en-US" sz="1417" b="1" i="1" dirty="0">
                <a:latin typeface="Consolas" panose="020B0609020204030204" pitchFamily="49" charset="0"/>
                <a:cs typeface="Courier"/>
              </a:rPr>
              <a:t>server(</a:t>
            </a:r>
            <a:r>
              <a:rPr lang="en-US" sz="1417" b="1" i="1" dirty="0" err="1">
                <a:latin typeface="Consolas" panose="020B0609020204030204" pitchFamily="49" charset="0"/>
                <a:cs typeface="Courier"/>
              </a:rPr>
              <a:t>consockfd</a:t>
            </a:r>
            <a:r>
              <a:rPr lang="en-US" sz="1417" b="1" i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endParaRPr lang="en-US" sz="1417" b="1" dirty="0">
              <a:latin typeface="Consolas" panose="020B0609020204030204" pitchFamily="49" charset="0"/>
              <a:cs typeface="Courier"/>
            </a:endParaRPr>
          </a:p>
          <a:p>
            <a:r>
              <a:rPr lang="en-US" sz="1417" b="1" dirty="0">
                <a:latin typeface="Consolas" panose="020B0609020204030204" pitchFamily="49" charset="0"/>
                <a:cs typeface="Courier"/>
              </a:rPr>
              <a:t>   close(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consockfd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r>
              <a:rPr lang="en-US" sz="1417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r>
              <a:rPr lang="en-US" sz="1417" b="1" dirty="0">
                <a:latin typeface="Consolas" panose="020B0609020204030204" pitchFamily="49" charset="0"/>
                <a:cs typeface="Courier"/>
              </a:rPr>
              <a:t>close(</a:t>
            </a:r>
            <a:r>
              <a:rPr lang="en-US" sz="1417" b="1" dirty="0" err="1">
                <a:latin typeface="Consolas" panose="020B0609020204030204" pitchFamily="49" charset="0"/>
                <a:cs typeface="Courier"/>
              </a:rPr>
              <a:t>lstnsockfd</a:t>
            </a:r>
            <a:r>
              <a:rPr lang="en-US" sz="1417" b="1" dirty="0">
                <a:latin typeface="Consolas" panose="020B0609020204030204" pitchFamily="49" charset="0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117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6B9E-C8C5-40B9-BC70-0AC84B86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5800-8AFA-427D-A866-EC94EEFA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is </a:t>
            </a:r>
            <a:r>
              <a:rPr lang="en-US" b="1" dirty="0"/>
              <a:t>an agreement on how to communicate</a:t>
            </a:r>
          </a:p>
          <a:p>
            <a:pPr lvl="1"/>
            <a:r>
              <a:rPr lang="en-US" b="1" dirty="0"/>
              <a:t>Syntax:</a:t>
            </a:r>
            <a:r>
              <a:rPr lang="en-US" dirty="0"/>
              <a:t> Format, order messages are sent and received</a:t>
            </a:r>
          </a:p>
          <a:p>
            <a:pPr lvl="1"/>
            <a:r>
              <a:rPr lang="en-US" b="1" dirty="0"/>
              <a:t>Semantics:</a:t>
            </a:r>
            <a:r>
              <a:rPr lang="en-US" dirty="0"/>
              <a:t> Meaning of each message</a:t>
            </a:r>
          </a:p>
          <a:p>
            <a:pPr lvl="1"/>
            <a:endParaRPr lang="en-US" b="1" dirty="0"/>
          </a:p>
          <a:p>
            <a:r>
              <a:rPr lang="en-US" dirty="0"/>
              <a:t>Often described by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84782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EB2-9318-478D-B852-95DE05EB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D78A-4D74-46A2-AF45-25E1727D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applications</a:t>
            </a:r>
          </a:p>
          <a:p>
            <a:pPr lvl="1"/>
            <a:r>
              <a:rPr lang="en-US" dirty="0"/>
              <a:t>Email, Web, Online Games, etc.</a:t>
            </a:r>
          </a:p>
          <a:p>
            <a:pPr lvl="1"/>
            <a:endParaRPr lang="en-US" dirty="0"/>
          </a:p>
          <a:p>
            <a:r>
              <a:rPr lang="en-US" dirty="0"/>
              <a:t>Many different network styles and technologies</a:t>
            </a:r>
          </a:p>
          <a:p>
            <a:pPr lvl="1"/>
            <a:r>
              <a:rPr lang="en-US" dirty="0"/>
              <a:t>Wireless, Wired, Optical, etc.</a:t>
            </a:r>
          </a:p>
          <a:p>
            <a:pPr lvl="1"/>
            <a:endParaRPr lang="en-US" dirty="0"/>
          </a:p>
          <a:p>
            <a:r>
              <a:rPr lang="en-US" dirty="0"/>
              <a:t>How do we organize all of this complexity?</a:t>
            </a:r>
          </a:p>
        </p:txBody>
      </p:sp>
    </p:spTree>
    <p:extLst>
      <p:ext uri="{BB962C8B-B14F-4D97-AF65-F5344CB8AC3E}">
        <p14:creationId xmlns:p14="http://schemas.microsoft.com/office/powerpoint/2010/main" val="252641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88D3-0B63-48E5-BB04-3D79933D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04FE-346F-475A-BF23-D300DE2C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3338234"/>
            <a:ext cx="8929217" cy="1809235"/>
          </a:xfrm>
        </p:spPr>
        <p:txBody>
          <a:bodyPr>
            <a:normAutofit/>
          </a:bodyPr>
          <a:lstStyle/>
          <a:p>
            <a:r>
              <a:rPr lang="en-US" dirty="0"/>
              <a:t>Re-implement every application for every technology?</a:t>
            </a:r>
          </a:p>
          <a:p>
            <a:endParaRPr lang="en-US" dirty="0"/>
          </a:p>
          <a:p>
            <a:r>
              <a:rPr lang="en-US" dirty="0"/>
              <a:t>No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EF1A29-7B69-4F7A-96A7-D7282C66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239" y="1473387"/>
            <a:ext cx="698500" cy="381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35821E-034E-4328-B442-828AFB70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739" y="1473387"/>
            <a:ext cx="762000" cy="381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E00DA9-5BE8-4854-947C-5D61FF3DA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239" y="1473387"/>
            <a:ext cx="571500" cy="381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B9B2F0F-1364-4D34-9003-475B12B51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480" y="1536887"/>
            <a:ext cx="841561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Skype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873B19A-1A6D-49E0-A5F0-9BD6A3DF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40" y="1523658"/>
            <a:ext cx="593095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SSH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E490D9DF-54C8-459E-AFB3-811E40B4A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6" y="1523658"/>
            <a:ext cx="580271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NFS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F78F9DB-EF3F-47B7-9983-233D5ED65E46}"/>
              </a:ext>
            </a:extLst>
          </p:cNvPr>
          <p:cNvGrpSpPr>
            <a:grpSpLocks/>
          </p:cNvGrpSpPr>
          <p:nvPr/>
        </p:nvGrpSpPr>
        <p:grpSpPr bwMode="auto">
          <a:xfrm>
            <a:off x="6023238" y="2298881"/>
            <a:ext cx="891646" cy="604450"/>
            <a:chOff x="3456" y="2400"/>
            <a:chExt cx="674" cy="277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78AFEB1B-A14C-4219-9FFF-4DFEF3614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00"/>
              <a:ext cx="672" cy="1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6192" tIns="38097" rIns="76192" bIns="38097">
              <a:spAutoFit/>
            </a:bodyPr>
            <a:lstStyle/>
            <a:p>
              <a:endParaRPr lang="en-US" sz="1500">
                <a:latin typeface="Helvetica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B9ACD03C-0017-4B11-B23B-7ED734D0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407"/>
              <a:ext cx="63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6192" tIns="38097" rIns="76192" bIns="38097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667">
                  <a:latin typeface="Helvetica" charset="0"/>
                </a:rPr>
                <a:t>Packet</a:t>
              </a:r>
            </a:p>
            <a:p>
              <a:r>
                <a:rPr lang="en-US" sz="1667">
                  <a:latin typeface="Helvetica" charset="0"/>
                </a:rPr>
                <a:t>Radio</a:t>
              </a:r>
            </a:p>
          </p:txBody>
        </p:sp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id="{1BE439D3-8E7B-4D55-9A00-4EFB7603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739" y="2298887"/>
            <a:ext cx="952500" cy="635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CB28A7C7-985D-408A-87CB-EFE2AAD3E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10" y="2308147"/>
            <a:ext cx="971404" cy="59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dirty="0">
                <a:latin typeface="Helvetica" charset="0"/>
              </a:rPr>
              <a:t>Coaxial </a:t>
            </a:r>
          </a:p>
          <a:p>
            <a:r>
              <a:rPr lang="en-US" sz="1667" dirty="0">
                <a:latin typeface="Helvetica" charset="0"/>
              </a:rPr>
              <a:t>cable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F79EE98-7C7F-48CE-ABE1-01281B5A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239" y="2298887"/>
            <a:ext cx="825500" cy="635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882531C-C1C6-41DB-96C1-AA8A6744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10" y="2308147"/>
            <a:ext cx="674849" cy="59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Fiber</a:t>
            </a:r>
          </a:p>
          <a:p>
            <a:r>
              <a:rPr lang="en-US" sz="1667">
                <a:latin typeface="Helvetica" charset="0"/>
              </a:rPr>
              <a:t>optic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C67EEDA-15D6-4177-96DA-8FC73BBFC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2239" y="2108387"/>
            <a:ext cx="3746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1587CC57-E681-4BDA-9F95-5039CCD5B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521" y="1546148"/>
            <a:ext cx="1312844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Application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7B910E80-3EBC-4CF0-B8B1-AC24BDD0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010" y="2362387"/>
            <a:ext cx="1528800" cy="59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dirty="0">
                <a:latin typeface="Helvetica" charset="0"/>
              </a:rPr>
              <a:t>Transmission</a:t>
            </a:r>
          </a:p>
          <a:p>
            <a:r>
              <a:rPr lang="en-US" sz="1667" dirty="0">
                <a:latin typeface="Helvetica" charset="0"/>
              </a:rPr>
              <a:t>Media</a:t>
            </a:r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7A9D6493-9E76-43F0-8898-0F4647E5F766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3831261" y="1870370"/>
            <a:ext cx="505451" cy="4377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57D8852E-A402-4A6D-A359-B194CE7A0860}"/>
              </a:ext>
            </a:extLst>
          </p:cNvPr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3831261" y="1870370"/>
            <a:ext cx="1588728" cy="4285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4936498B-C32E-4A50-B78A-17938561741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 flipH="1">
            <a:off x="4276989" y="1857141"/>
            <a:ext cx="391799" cy="4417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D92C347-C5BA-49C9-8FCC-28A0E752D8CC}"/>
              </a:ext>
            </a:extLst>
          </p:cNvPr>
          <p:cNvCxnSpPr>
            <a:cxnSpLocks noChangeShapeType="1"/>
            <a:stCxn id="6" idx="2"/>
            <a:endCxn id="15" idx="0"/>
          </p:cNvCxnSpPr>
          <p:nvPr/>
        </p:nvCxnSpPr>
        <p:spPr bwMode="auto">
          <a:xfrm>
            <a:off x="4657989" y="1862324"/>
            <a:ext cx="76200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192BD6B9-4E11-401F-8362-582356A20776}"/>
              </a:ext>
            </a:extLst>
          </p:cNvPr>
          <p:cNvCxnSpPr>
            <a:cxnSpLocks noChangeShapeType="1"/>
            <a:stCxn id="4" idx="2"/>
            <a:endCxn id="13" idx="0"/>
          </p:cNvCxnSpPr>
          <p:nvPr/>
        </p:nvCxnSpPr>
        <p:spPr bwMode="auto">
          <a:xfrm flipH="1">
            <a:off x="4276989" y="1862324"/>
            <a:ext cx="120650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D085396E-A60A-4933-B933-1301AAF1DAC4}"/>
              </a:ext>
            </a:extLst>
          </p:cNvPr>
          <p:cNvCxnSpPr>
            <a:cxnSpLocks noChangeShapeType="1"/>
            <a:stCxn id="4" idx="2"/>
            <a:endCxn id="15" idx="0"/>
          </p:cNvCxnSpPr>
          <p:nvPr/>
        </p:nvCxnSpPr>
        <p:spPr bwMode="auto">
          <a:xfrm flipH="1">
            <a:off x="5419989" y="1862324"/>
            <a:ext cx="6350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6" name="Group 26">
            <a:extLst>
              <a:ext uri="{FF2B5EF4-FFF2-40B4-BE49-F238E27FC236}">
                <a16:creationId xmlns:a16="http://schemas.microsoft.com/office/drawing/2014/main" id="{1802FEE8-1BD0-493B-91E0-B699BBB1FB72}"/>
              </a:ext>
            </a:extLst>
          </p:cNvPr>
          <p:cNvGrpSpPr>
            <a:grpSpLocks/>
          </p:cNvGrpSpPr>
          <p:nvPr/>
        </p:nvGrpSpPr>
        <p:grpSpPr bwMode="auto">
          <a:xfrm>
            <a:off x="6023237" y="1473382"/>
            <a:ext cx="710406" cy="383646"/>
            <a:chOff x="3456" y="1776"/>
            <a:chExt cx="537" cy="290"/>
          </a:xfrm>
        </p:grpSpPr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F599EB9D-8838-4E3A-A60A-4D06632B0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6192" tIns="38097" rIns="76192" bIns="38097">
              <a:spAutoFit/>
            </a:bodyPr>
            <a:lstStyle/>
            <a:p>
              <a:endParaRPr lang="en-US" sz="1500">
                <a:latin typeface="Helvetica" charset="0"/>
              </a:endParaRP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E2930A46-E50D-4104-B5FE-0D458F967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14"/>
              <a:ext cx="5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6192" tIns="38097" rIns="76192" bIns="38097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667">
                  <a:latin typeface="Helvetica" charset="0"/>
                </a:rPr>
                <a:t>HTTP</a:t>
              </a: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FCAD7DA7-BDA8-48F8-9BBE-FAE48BF9EB71}"/>
              </a:ext>
            </a:extLst>
          </p:cNvPr>
          <p:cNvGrpSpPr>
            <a:grpSpLocks/>
          </p:cNvGrpSpPr>
          <p:nvPr/>
        </p:nvGrpSpPr>
        <p:grpSpPr bwMode="auto">
          <a:xfrm>
            <a:off x="3800739" y="1862324"/>
            <a:ext cx="2667000" cy="428625"/>
            <a:chOff x="1776" y="2070"/>
            <a:chExt cx="2016" cy="324"/>
          </a:xfrm>
        </p:grpSpPr>
        <p:cxnSp>
          <p:nvCxnSpPr>
            <p:cNvPr id="30" name="AutoShape 30">
              <a:extLst>
                <a:ext uri="{FF2B5EF4-FFF2-40B4-BE49-F238E27FC236}">
                  <a16:creationId xmlns:a16="http://schemas.microsoft.com/office/drawing/2014/main" id="{ECAF6F4A-35C1-44FD-B31D-0C57868C09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1">
              <a:extLst>
                <a:ext uri="{FF2B5EF4-FFF2-40B4-BE49-F238E27FC236}">
                  <a16:creationId xmlns:a16="http://schemas.microsoft.com/office/drawing/2014/main" id="{ECBCD559-7E6C-4669-997E-E3281731EB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A71828FB-F59F-4BFC-954E-9905BF0BEE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D86BB37B-18C3-4AB1-93BE-470DE35061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A03E1137-4535-4317-A533-CE86CBB6E9B8}"/>
              </a:ext>
            </a:extLst>
          </p:cNvPr>
          <p:cNvGrpSpPr>
            <a:grpSpLocks/>
          </p:cNvGrpSpPr>
          <p:nvPr/>
        </p:nvGrpSpPr>
        <p:grpSpPr bwMode="auto">
          <a:xfrm>
            <a:off x="4276990" y="1854387"/>
            <a:ext cx="2104761" cy="436563"/>
            <a:chOff x="2136" y="2064"/>
            <a:chExt cx="1591" cy="330"/>
          </a:xfrm>
        </p:grpSpPr>
        <p:cxnSp>
          <p:nvCxnSpPr>
            <p:cNvPr id="35" name="AutoShape 35">
              <a:extLst>
                <a:ext uri="{FF2B5EF4-FFF2-40B4-BE49-F238E27FC236}">
                  <a16:creationId xmlns:a16="http://schemas.microsoft.com/office/drawing/2014/main" id="{C36CE38D-3E4F-4F9C-8B0F-D841082C35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6">
              <a:extLst>
                <a:ext uri="{FF2B5EF4-FFF2-40B4-BE49-F238E27FC236}">
                  <a16:creationId xmlns:a16="http://schemas.microsoft.com/office/drawing/2014/main" id="{4591EDDE-C277-4D66-9E2A-EA0EE3326F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942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88D3-0B63-48E5-BB04-3D79933D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04FE-346F-475A-BF23-D300DE2C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3852909"/>
            <a:ext cx="8929217" cy="1294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Re-implement sockets for every technology?</a:t>
            </a:r>
          </a:p>
          <a:p>
            <a:endParaRPr lang="en-US" dirty="0"/>
          </a:p>
          <a:p>
            <a:r>
              <a:rPr lang="en-US" dirty="0"/>
              <a:t>No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F2391FD8-5345-470E-A73A-1DA385C5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1" y="1172880"/>
            <a:ext cx="698500" cy="381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4858CF3B-D9B2-4C17-845C-200EDBCA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1" y="1172880"/>
            <a:ext cx="762000" cy="381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1681C801-3F0A-4E7A-86E7-8B30C242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1" y="1172880"/>
            <a:ext cx="571500" cy="381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66" name="Text Box 7">
            <a:extLst>
              <a:ext uri="{FF2B5EF4-FFF2-40B4-BE49-F238E27FC236}">
                <a16:creationId xmlns:a16="http://schemas.microsoft.com/office/drawing/2014/main" id="{6591A52B-33ED-4F1A-806F-E1666477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551" y="1236380"/>
            <a:ext cx="841561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Skype </a:t>
            </a:r>
          </a:p>
        </p:txBody>
      </p:sp>
      <p:sp>
        <p:nvSpPr>
          <p:cNvPr id="67" name="Text Box 8">
            <a:extLst>
              <a:ext uri="{FF2B5EF4-FFF2-40B4-BE49-F238E27FC236}">
                <a16:creationId xmlns:a16="http://schemas.microsoft.com/office/drawing/2014/main" id="{8BE726A0-9FC8-4580-837F-7999B5E6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1" y="1223151"/>
            <a:ext cx="593095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SSH</a:t>
            </a:r>
          </a:p>
        </p:txBody>
      </p:sp>
      <p:sp>
        <p:nvSpPr>
          <p:cNvPr id="68" name="Text Box 9">
            <a:extLst>
              <a:ext uri="{FF2B5EF4-FFF2-40B4-BE49-F238E27FC236}">
                <a16:creationId xmlns:a16="http://schemas.microsoft.com/office/drawing/2014/main" id="{5994828E-BABA-4900-9392-248607CBA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197" y="1223151"/>
            <a:ext cx="580271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NFS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B3273362-C8A2-45F2-8DEE-CE2EBF235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1" y="3070578"/>
            <a:ext cx="952500" cy="635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70" name="Text Box 14">
            <a:extLst>
              <a:ext uri="{FF2B5EF4-FFF2-40B4-BE49-F238E27FC236}">
                <a16:creationId xmlns:a16="http://schemas.microsoft.com/office/drawing/2014/main" id="{8BF1FC0B-C9B7-46F9-8BE4-8181B8535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082" y="3079839"/>
            <a:ext cx="971404" cy="59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Coaxial </a:t>
            </a:r>
          </a:p>
          <a:p>
            <a:r>
              <a:rPr lang="en-US" sz="1667">
                <a:latin typeface="Helvetica" charset="0"/>
              </a:rPr>
              <a:t>cable</a:t>
            </a:r>
          </a:p>
        </p:txBody>
      </p:sp>
      <p:sp>
        <p:nvSpPr>
          <p:cNvPr id="71" name="Rectangle 15">
            <a:extLst>
              <a:ext uri="{FF2B5EF4-FFF2-40B4-BE49-F238E27FC236}">
                <a16:creationId xmlns:a16="http://schemas.microsoft.com/office/drawing/2014/main" id="{B583224E-F19E-48F3-9FE6-759F9C4C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1" y="3070578"/>
            <a:ext cx="825500" cy="635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>
              <a:latin typeface="Helvetica" charset="0"/>
            </a:endParaRPr>
          </a:p>
        </p:txBody>
      </p:sp>
      <p:sp>
        <p:nvSpPr>
          <p:cNvPr id="72" name="Text Box 16">
            <a:extLst>
              <a:ext uri="{FF2B5EF4-FFF2-40B4-BE49-F238E27FC236}">
                <a16:creationId xmlns:a16="http://schemas.microsoft.com/office/drawing/2014/main" id="{8989B402-5610-4AD5-918B-B291B0B9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582" y="3079839"/>
            <a:ext cx="674849" cy="59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Fiber</a:t>
            </a:r>
          </a:p>
          <a:p>
            <a:r>
              <a:rPr lang="en-US" sz="1667">
                <a:latin typeface="Helvetica" charset="0"/>
              </a:rPr>
              <a:t>optic</a:t>
            </a: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0DDE143B-CE63-4EC0-922A-12D5AC1D1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5311" y="1821110"/>
            <a:ext cx="3619500" cy="13229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4" name="Text Box 18">
            <a:extLst>
              <a:ext uri="{FF2B5EF4-FFF2-40B4-BE49-F238E27FC236}">
                <a16:creationId xmlns:a16="http://schemas.microsoft.com/office/drawing/2014/main" id="{5D97F3D4-51A1-4F39-8202-1A6C56C1D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93" y="1245641"/>
            <a:ext cx="1312844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Application</a:t>
            </a:r>
          </a:p>
        </p:txBody>
      </p:sp>
      <p:sp>
        <p:nvSpPr>
          <p:cNvPr id="75" name="Text Box 19">
            <a:extLst>
              <a:ext uri="{FF2B5EF4-FFF2-40B4-BE49-F238E27FC236}">
                <a16:creationId xmlns:a16="http://schemas.microsoft.com/office/drawing/2014/main" id="{01DFC2F8-5F8D-48AA-8712-C7388EA4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82" y="3134078"/>
            <a:ext cx="1528800" cy="59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>
                <a:latin typeface="Helvetica" charset="0"/>
              </a:rPr>
              <a:t>Transmission</a:t>
            </a:r>
          </a:p>
          <a:p>
            <a:r>
              <a:rPr lang="en-US" sz="1667">
                <a:latin typeface="Helvetica" charset="0"/>
              </a:rPr>
              <a:t>Media</a:t>
            </a:r>
          </a:p>
        </p:txBody>
      </p:sp>
      <p:grpSp>
        <p:nvGrpSpPr>
          <p:cNvPr id="76" name="Group 20">
            <a:extLst>
              <a:ext uri="{FF2B5EF4-FFF2-40B4-BE49-F238E27FC236}">
                <a16:creationId xmlns:a16="http://schemas.microsoft.com/office/drawing/2014/main" id="{DBC0641E-88A7-4805-ADBC-EA0A2DFCF21E}"/>
              </a:ext>
            </a:extLst>
          </p:cNvPr>
          <p:cNvGrpSpPr>
            <a:grpSpLocks/>
          </p:cNvGrpSpPr>
          <p:nvPr/>
        </p:nvGrpSpPr>
        <p:grpSpPr bwMode="auto">
          <a:xfrm>
            <a:off x="5929309" y="1172876"/>
            <a:ext cx="710406" cy="383646"/>
            <a:chOff x="3456" y="1776"/>
            <a:chExt cx="537" cy="290"/>
          </a:xfrm>
        </p:grpSpPr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0AB97593-2171-4456-B8DA-88626BD35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6192" tIns="38097" rIns="76192" bIns="38097">
              <a:spAutoFit/>
            </a:bodyPr>
            <a:lstStyle/>
            <a:p>
              <a:endParaRPr lang="en-US" sz="1500">
                <a:latin typeface="Helvetica" charset="0"/>
              </a:endParaRPr>
            </a:p>
          </p:txBody>
        </p:sp>
        <p:sp>
          <p:nvSpPr>
            <p:cNvPr id="78" name="Text Box 22">
              <a:extLst>
                <a:ext uri="{FF2B5EF4-FFF2-40B4-BE49-F238E27FC236}">
                  <a16:creationId xmlns:a16="http://schemas.microsoft.com/office/drawing/2014/main" id="{5A186088-0A08-4CAC-B0A3-74C5CEDE7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14"/>
              <a:ext cx="5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6192" tIns="38097" rIns="76192" bIns="38097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667">
                  <a:latin typeface="Helvetica" charset="0"/>
                </a:rPr>
                <a:t>HTTP</a:t>
              </a:r>
            </a:p>
          </p:txBody>
        </p:sp>
      </p:grpSp>
      <p:sp>
        <p:nvSpPr>
          <p:cNvPr id="79" name="Rectangle 23">
            <a:extLst>
              <a:ext uri="{FF2B5EF4-FFF2-40B4-BE49-F238E27FC236}">
                <a16:creationId xmlns:a16="http://schemas.microsoft.com/office/drawing/2014/main" id="{DC33F7E0-414F-4678-865E-42706082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1" y="2024838"/>
            <a:ext cx="1206500" cy="1905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b="1" dirty="0"/>
              <a:t>Sockets</a:t>
            </a:r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CDB0C81D-D70C-4CBE-B3F7-F21A8EAE5C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5311" y="2816579"/>
            <a:ext cx="3619500" cy="13229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cxnSp>
        <p:nvCxnSpPr>
          <p:cNvPr id="82" name="AutoShape 26">
            <a:extLst>
              <a:ext uri="{FF2B5EF4-FFF2-40B4-BE49-F238E27FC236}">
                <a16:creationId xmlns:a16="http://schemas.microsoft.com/office/drawing/2014/main" id="{77F72919-8CA4-4091-AED3-2EFA29C5630B}"/>
              </a:ext>
            </a:extLst>
          </p:cNvPr>
          <p:cNvCxnSpPr>
            <a:cxnSpLocks noChangeShapeType="1"/>
            <a:stCxn id="64" idx="2"/>
            <a:endCxn id="79" idx="0"/>
          </p:cNvCxnSpPr>
          <p:nvPr/>
        </p:nvCxnSpPr>
        <p:spPr bwMode="auto">
          <a:xfrm>
            <a:off x="3706811" y="1561818"/>
            <a:ext cx="1174750" cy="452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27">
            <a:extLst>
              <a:ext uri="{FF2B5EF4-FFF2-40B4-BE49-F238E27FC236}">
                <a16:creationId xmlns:a16="http://schemas.microsoft.com/office/drawing/2014/main" id="{FCF1EDDA-2572-4A59-8098-72ED2CB5539B}"/>
              </a:ext>
            </a:extLst>
          </p:cNvPr>
          <p:cNvCxnSpPr>
            <a:cxnSpLocks noChangeShapeType="1"/>
            <a:stCxn id="65" idx="2"/>
            <a:endCxn id="79" idx="0"/>
          </p:cNvCxnSpPr>
          <p:nvPr/>
        </p:nvCxnSpPr>
        <p:spPr bwMode="auto">
          <a:xfrm>
            <a:off x="4564061" y="1561818"/>
            <a:ext cx="317500" cy="452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28">
            <a:extLst>
              <a:ext uri="{FF2B5EF4-FFF2-40B4-BE49-F238E27FC236}">
                <a16:creationId xmlns:a16="http://schemas.microsoft.com/office/drawing/2014/main" id="{1F1193FF-26AE-42F0-AEBC-7A8DB4F375A4}"/>
              </a:ext>
            </a:extLst>
          </p:cNvPr>
          <p:cNvCxnSpPr>
            <a:cxnSpLocks noChangeShapeType="1"/>
            <a:stCxn id="63" idx="2"/>
            <a:endCxn id="79" idx="0"/>
          </p:cNvCxnSpPr>
          <p:nvPr/>
        </p:nvCxnSpPr>
        <p:spPr bwMode="auto">
          <a:xfrm flipH="1">
            <a:off x="4881561" y="1561818"/>
            <a:ext cx="508000" cy="452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29">
            <a:extLst>
              <a:ext uri="{FF2B5EF4-FFF2-40B4-BE49-F238E27FC236}">
                <a16:creationId xmlns:a16="http://schemas.microsoft.com/office/drawing/2014/main" id="{256FC0C4-5FDD-4529-9137-0A6DA8C6EDE7}"/>
              </a:ext>
            </a:extLst>
          </p:cNvPr>
          <p:cNvCxnSpPr>
            <a:cxnSpLocks noChangeShapeType="1"/>
            <a:endCxn id="69" idx="0"/>
          </p:cNvCxnSpPr>
          <p:nvPr/>
        </p:nvCxnSpPr>
        <p:spPr bwMode="auto">
          <a:xfrm>
            <a:off x="3494888" y="2649891"/>
            <a:ext cx="688173" cy="420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30">
            <a:extLst>
              <a:ext uri="{FF2B5EF4-FFF2-40B4-BE49-F238E27FC236}">
                <a16:creationId xmlns:a16="http://schemas.microsoft.com/office/drawing/2014/main" id="{D17F2FA5-4DCB-46E2-9828-18747758672B}"/>
              </a:ext>
            </a:extLst>
          </p:cNvPr>
          <p:cNvCxnSpPr>
            <a:cxnSpLocks noChangeShapeType="1"/>
            <a:endCxn id="71" idx="0"/>
          </p:cNvCxnSpPr>
          <p:nvPr/>
        </p:nvCxnSpPr>
        <p:spPr bwMode="auto">
          <a:xfrm>
            <a:off x="3494888" y="2653536"/>
            <a:ext cx="1831173" cy="41704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31">
            <a:extLst>
              <a:ext uri="{FF2B5EF4-FFF2-40B4-BE49-F238E27FC236}">
                <a16:creationId xmlns:a16="http://schemas.microsoft.com/office/drawing/2014/main" id="{8C09B52B-4FB9-4664-BD10-466F258686EE}"/>
              </a:ext>
            </a:extLst>
          </p:cNvPr>
          <p:cNvCxnSpPr>
            <a:cxnSpLocks noChangeShapeType="1"/>
            <a:stCxn id="77" idx="2"/>
            <a:endCxn id="79" idx="0"/>
          </p:cNvCxnSpPr>
          <p:nvPr/>
        </p:nvCxnSpPr>
        <p:spPr bwMode="auto">
          <a:xfrm flipH="1">
            <a:off x="4881561" y="1481118"/>
            <a:ext cx="1401630" cy="54372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32">
            <a:extLst>
              <a:ext uri="{FF2B5EF4-FFF2-40B4-BE49-F238E27FC236}">
                <a16:creationId xmlns:a16="http://schemas.microsoft.com/office/drawing/2014/main" id="{BD0CDFAA-BB09-4591-9A65-24DC18A4331A}"/>
              </a:ext>
            </a:extLst>
          </p:cNvPr>
          <p:cNvCxnSpPr>
            <a:cxnSpLocks noChangeShapeType="1"/>
            <a:stCxn id="90" idx="2"/>
            <a:endCxn id="70" idx="0"/>
          </p:cNvCxnSpPr>
          <p:nvPr/>
        </p:nvCxnSpPr>
        <p:spPr bwMode="auto">
          <a:xfrm flipH="1">
            <a:off x="4242784" y="2644275"/>
            <a:ext cx="201219" cy="435564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0DC45F8-A9C4-4FB0-9D35-6A57E4D1F7A1}"/>
              </a:ext>
            </a:extLst>
          </p:cNvPr>
          <p:cNvSpPr/>
          <p:nvPr/>
        </p:nvSpPr>
        <p:spPr>
          <a:xfrm>
            <a:off x="2916514" y="2258122"/>
            <a:ext cx="928688" cy="39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UDP/IPv4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7AA9312-70E6-4ED1-BF15-F8D703068044}"/>
              </a:ext>
            </a:extLst>
          </p:cNvPr>
          <p:cNvSpPr/>
          <p:nvPr/>
        </p:nvSpPr>
        <p:spPr>
          <a:xfrm>
            <a:off x="3979659" y="2254153"/>
            <a:ext cx="928688" cy="39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UDP/IPv6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D22A257-44BE-4765-ABB9-78AD975E1FA6}"/>
              </a:ext>
            </a:extLst>
          </p:cNvPr>
          <p:cNvSpPr/>
          <p:nvPr/>
        </p:nvSpPr>
        <p:spPr>
          <a:xfrm>
            <a:off x="5067914" y="2253267"/>
            <a:ext cx="928688" cy="39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TCP/IPv4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D17C39-25A3-4B17-9374-CAC46FD125D9}"/>
              </a:ext>
            </a:extLst>
          </p:cNvPr>
          <p:cNvSpPr/>
          <p:nvPr/>
        </p:nvSpPr>
        <p:spPr>
          <a:xfrm>
            <a:off x="6131060" y="2249297"/>
            <a:ext cx="928688" cy="39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TCP/IPv6</a:t>
            </a:r>
          </a:p>
        </p:txBody>
      </p:sp>
      <p:cxnSp>
        <p:nvCxnSpPr>
          <p:cNvPr id="97" name="AutoShape 32">
            <a:extLst>
              <a:ext uri="{FF2B5EF4-FFF2-40B4-BE49-F238E27FC236}">
                <a16:creationId xmlns:a16="http://schemas.microsoft.com/office/drawing/2014/main" id="{0B802567-7769-4AF9-90CE-3A90341A712F}"/>
              </a:ext>
            </a:extLst>
          </p:cNvPr>
          <p:cNvCxnSpPr>
            <a:cxnSpLocks noChangeShapeType="1"/>
            <a:stCxn id="90" idx="2"/>
          </p:cNvCxnSpPr>
          <p:nvPr/>
        </p:nvCxnSpPr>
        <p:spPr bwMode="auto">
          <a:xfrm>
            <a:off x="4444004" y="2644276"/>
            <a:ext cx="999303" cy="435564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29">
            <a:extLst>
              <a:ext uri="{FF2B5EF4-FFF2-40B4-BE49-F238E27FC236}">
                <a16:creationId xmlns:a16="http://schemas.microsoft.com/office/drawing/2014/main" id="{1BC3863D-964E-4025-8F84-496B086DE3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43097" y="2639419"/>
            <a:ext cx="46217" cy="44042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29">
            <a:extLst>
              <a:ext uri="{FF2B5EF4-FFF2-40B4-BE49-F238E27FC236}">
                <a16:creationId xmlns:a16="http://schemas.microsoft.com/office/drawing/2014/main" id="{B5262808-8F94-4628-95E7-396E5AB4554C}"/>
              </a:ext>
            </a:extLst>
          </p:cNvPr>
          <p:cNvCxnSpPr>
            <a:cxnSpLocks noChangeShapeType="1"/>
            <a:stCxn id="91" idx="2"/>
            <a:endCxn id="70" idx="0"/>
          </p:cNvCxnSpPr>
          <p:nvPr/>
        </p:nvCxnSpPr>
        <p:spPr bwMode="auto">
          <a:xfrm flipH="1">
            <a:off x="4242784" y="2643389"/>
            <a:ext cx="1289474" cy="436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29">
            <a:extLst>
              <a:ext uri="{FF2B5EF4-FFF2-40B4-BE49-F238E27FC236}">
                <a16:creationId xmlns:a16="http://schemas.microsoft.com/office/drawing/2014/main" id="{A1D68EA4-0B95-4C6C-B040-60F53FC758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99657" y="2644276"/>
            <a:ext cx="2366362" cy="423194"/>
          </a:xfrm>
          <a:prstGeom prst="straightConnector1">
            <a:avLst/>
          </a:prstGeom>
          <a:noFill/>
          <a:ln w="25400">
            <a:solidFill>
              <a:srgbClr val="00AE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9">
            <a:extLst>
              <a:ext uri="{FF2B5EF4-FFF2-40B4-BE49-F238E27FC236}">
                <a16:creationId xmlns:a16="http://schemas.microsoft.com/office/drawing/2014/main" id="{1F3A9203-D490-416C-BBC6-C9C11040E6A9}"/>
              </a:ext>
            </a:extLst>
          </p:cNvPr>
          <p:cNvCxnSpPr>
            <a:cxnSpLocks noChangeShapeType="1"/>
            <a:stCxn id="92" idx="2"/>
          </p:cNvCxnSpPr>
          <p:nvPr/>
        </p:nvCxnSpPr>
        <p:spPr bwMode="auto">
          <a:xfrm flipH="1">
            <a:off x="5389561" y="2639419"/>
            <a:ext cx="1205843" cy="404702"/>
          </a:xfrm>
          <a:prstGeom prst="straightConnector1">
            <a:avLst/>
          </a:prstGeom>
          <a:noFill/>
          <a:ln w="25400">
            <a:solidFill>
              <a:srgbClr val="00AE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3093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247D-FC20-421F-BF0E-6D2D77E9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6EAC-AEF2-4144-990C-D932FF6D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services from simpler ones</a:t>
            </a:r>
          </a:p>
          <a:p>
            <a:pPr marL="761970" lvl="1" indent="-380985">
              <a:buFont typeface="+mj-lt"/>
              <a:buAutoNum type="arabicPeriod"/>
            </a:pPr>
            <a:r>
              <a:rPr lang="en-US" dirty="0"/>
              <a:t>Physical and Link Layers (Wi-Fi, Ethernet, …)</a:t>
            </a:r>
          </a:p>
          <a:p>
            <a:pPr lvl="2"/>
            <a:r>
              <a:rPr lang="en-US" dirty="0"/>
              <a:t>Unreliable, local exchange of limited-size </a:t>
            </a:r>
            <a:r>
              <a:rPr lang="en-US" b="1" dirty="0"/>
              <a:t>frames</a:t>
            </a:r>
            <a:endParaRPr lang="en-US" dirty="0"/>
          </a:p>
          <a:p>
            <a:pPr marL="761970" lvl="1" indent="-380985">
              <a:buFont typeface="+mj-lt"/>
              <a:buAutoNum type="arabicPeriod"/>
            </a:pPr>
            <a:r>
              <a:rPr lang="en-US" dirty="0"/>
              <a:t>Network (IP) – routing between local networks</a:t>
            </a:r>
          </a:p>
          <a:p>
            <a:pPr lvl="2"/>
            <a:r>
              <a:rPr lang="en-US" dirty="0"/>
              <a:t>Unreliable, global exchange of limited-size </a:t>
            </a:r>
            <a:r>
              <a:rPr lang="en-US" b="1" dirty="0"/>
              <a:t>packets</a:t>
            </a:r>
            <a:endParaRPr lang="en-US" dirty="0"/>
          </a:p>
          <a:p>
            <a:pPr marL="761970" lvl="1" indent="-380985">
              <a:buFont typeface="+mj-lt"/>
              <a:buAutoNum type="arabicPeriod"/>
            </a:pPr>
            <a:r>
              <a:rPr lang="en-US" dirty="0"/>
              <a:t>Transport (e.g., TCP) – Glue</a:t>
            </a:r>
          </a:p>
          <a:p>
            <a:pPr lvl="2"/>
            <a:r>
              <a:rPr lang="en-US" dirty="0"/>
              <a:t>Reliable (with retries), ordering, stream of bytes</a:t>
            </a:r>
          </a:p>
          <a:p>
            <a:pPr marL="761970" lvl="1" indent="-380985">
              <a:buFont typeface="+mj-lt"/>
              <a:buAutoNum type="arabicPeriod"/>
            </a:pPr>
            <a:r>
              <a:rPr lang="en-US" dirty="0"/>
              <a:t>Application – Everything on top of sockets</a:t>
            </a:r>
          </a:p>
        </p:txBody>
      </p:sp>
    </p:spTree>
    <p:extLst>
      <p:ext uri="{BB962C8B-B14F-4D97-AF65-F5344CB8AC3E}">
        <p14:creationId xmlns:p14="http://schemas.microsoft.com/office/powerpoint/2010/main" val="33498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7" y="4133168"/>
            <a:ext cx="8929217" cy="1014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clients accessing a common server</a:t>
            </a:r>
          </a:p>
          <a:p>
            <a:r>
              <a:rPr lang="en-US" dirty="0"/>
              <a:t>All intelligence in the server</a:t>
            </a:r>
          </a:p>
        </p:txBody>
      </p:sp>
      <p:sp>
        <p:nvSpPr>
          <p:cNvPr id="7" name="Cloud 6"/>
          <p:cNvSpPr/>
          <p:nvPr/>
        </p:nvSpPr>
        <p:spPr>
          <a:xfrm>
            <a:off x="3210738" y="1353756"/>
            <a:ext cx="2567763" cy="258444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99343" y="1833723"/>
            <a:ext cx="1292047" cy="9353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26553" y="1050015"/>
            <a:ext cx="1292047" cy="623718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26553" y="1927734"/>
            <a:ext cx="1292047" cy="6237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26553" y="3310034"/>
            <a:ext cx="1292047" cy="623718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4112" y="278745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618600" y="1361874"/>
            <a:ext cx="3680743" cy="7538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618600" y="2239594"/>
            <a:ext cx="3680743" cy="3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18600" y="2372918"/>
            <a:ext cx="3680743" cy="1146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77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1206500" y="1341139"/>
            <a:ext cx="6731000" cy="36195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75377" tIns="37028" rIns="75377" bIns="37028" rtlCol="0" anchor="ctr"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Internet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Hourglass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1155DB-C975-514D-9817-0698E71C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>
            <a:off x="3238500" y="3373139"/>
            <a:ext cx="234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6564" name="Arc 5"/>
          <p:cNvSpPr>
            <a:spLocks/>
          </p:cNvSpPr>
          <p:nvPr/>
        </p:nvSpPr>
        <p:spPr bwMode="auto">
          <a:xfrm>
            <a:off x="6223000" y="3337421"/>
            <a:ext cx="984250" cy="112183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6565" name="Arc 6"/>
          <p:cNvSpPr>
            <a:spLocks/>
          </p:cNvSpPr>
          <p:nvPr/>
        </p:nvSpPr>
        <p:spPr bwMode="auto">
          <a:xfrm>
            <a:off x="5240073" y="3337421"/>
            <a:ext cx="984250" cy="112183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6566" name="Arc 7"/>
          <p:cNvSpPr>
            <a:spLocks/>
          </p:cNvSpPr>
          <p:nvPr/>
        </p:nvSpPr>
        <p:spPr bwMode="auto">
          <a:xfrm rot="10800000">
            <a:off x="6215063" y="1849139"/>
            <a:ext cx="1025261" cy="139832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6567" name="Arc 8"/>
          <p:cNvSpPr>
            <a:spLocks/>
          </p:cNvSpPr>
          <p:nvPr/>
        </p:nvSpPr>
        <p:spPr bwMode="auto">
          <a:xfrm rot="10800000">
            <a:off x="5207000" y="1849139"/>
            <a:ext cx="1008063" cy="139832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5200386" y="1849139"/>
            <a:ext cx="2029354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V="1">
            <a:off x="5200386" y="4448671"/>
            <a:ext cx="1965854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6096000" y="3185285"/>
            <a:ext cx="254000" cy="18124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>
              <a:latin typeface="Helvetica" charset="0"/>
              <a:cs typeface="Helvetica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5724261" y="3652275"/>
            <a:ext cx="966552" cy="30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77" tIns="37028" rIns="75377" bIns="37028">
            <a:spAutoFit/>
          </a:bodyPr>
          <a:lstStyle/>
          <a:p>
            <a:pPr eaLnBrk="0" hangingPunct="0"/>
            <a:r>
              <a:rPr lang="en-US" sz="1500">
                <a:latin typeface="Helvetica" charset="0"/>
                <a:cs typeface="Helvetica" charset="0"/>
              </a:rPr>
              <a:t>Data Link</a:t>
            </a:r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5766594" y="4014754"/>
            <a:ext cx="870372" cy="30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77" tIns="37028" rIns="75377" bIns="37028">
            <a:spAutoFit/>
          </a:bodyPr>
          <a:lstStyle/>
          <a:p>
            <a:pPr eaLnBrk="0" hangingPunct="0"/>
            <a:r>
              <a:rPr lang="en-US" sz="15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5581386" y="2017150"/>
            <a:ext cx="1192576" cy="30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77" tIns="37028" rIns="75377" bIns="37028">
            <a:spAutoFit/>
          </a:bodyPr>
          <a:lstStyle/>
          <a:p>
            <a:pPr eaLnBrk="0" hangingPunct="0"/>
            <a:r>
              <a:rPr lang="en-US" sz="1500">
                <a:latin typeface="Helvetica" charset="0"/>
                <a:cs typeface="Helvetica" charset="0"/>
              </a:rPr>
              <a:t>Applications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5000626" y="4451317"/>
            <a:ext cx="2747256" cy="3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056" tIns="38027" rIns="76056" bIns="38027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The Hourglass Model</a:t>
            </a:r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4064001" y="2992139"/>
            <a:ext cx="1330854" cy="4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56" tIns="38027" rIns="76056" bIns="38027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333" b="0">
                <a:latin typeface="Helvetica" charset="0"/>
                <a:cs typeface="Helvetica" charset="0"/>
              </a:rPr>
              <a:t>Waist</a:t>
            </a: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1524000" y="2039639"/>
            <a:ext cx="571500" cy="3175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chemeClr val="bg1"/>
                </a:solidFill>
                <a:latin typeface="Helvetica" charset="0"/>
                <a:cs typeface="Helvetica" charset="0"/>
              </a:rPr>
              <a:t>SMTP</a:t>
            </a:r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2222500" y="2039639"/>
            <a:ext cx="571500" cy="317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HTTP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3619500" y="2039639"/>
            <a:ext cx="571500" cy="317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NTP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2921000" y="2039639"/>
            <a:ext cx="571500" cy="317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DNS</a:t>
            </a:r>
          </a:p>
        </p:txBody>
      </p:sp>
      <p:sp>
        <p:nvSpPr>
          <p:cNvPr id="66581" name="Rectangle 22"/>
          <p:cNvSpPr>
            <a:spLocks noChangeArrowheads="1"/>
          </p:cNvSpPr>
          <p:nvPr/>
        </p:nvSpPr>
        <p:spPr bwMode="auto">
          <a:xfrm>
            <a:off x="1841500" y="2611139"/>
            <a:ext cx="571500" cy="317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chemeClr val="bg1"/>
                </a:solidFill>
                <a:latin typeface="Helvetica" charset="0"/>
                <a:cs typeface="Helvetica" charset="0"/>
              </a:rPr>
              <a:t>TCP</a:t>
            </a:r>
          </a:p>
        </p:txBody>
      </p:sp>
      <p:sp>
        <p:nvSpPr>
          <p:cNvPr id="66582" name="Rectangle 23"/>
          <p:cNvSpPr>
            <a:spLocks noChangeArrowheads="1"/>
          </p:cNvSpPr>
          <p:nvPr/>
        </p:nvSpPr>
        <p:spPr bwMode="auto">
          <a:xfrm>
            <a:off x="3302000" y="2611139"/>
            <a:ext cx="571500" cy="317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UDP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2603500" y="3246139"/>
            <a:ext cx="5715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chemeClr val="bg1"/>
                </a:solidFill>
                <a:latin typeface="Helvetica" charset="0"/>
                <a:cs typeface="Helvetica" charset="0"/>
              </a:rPr>
              <a:t>IP</a:t>
            </a:r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1270000" y="3912889"/>
            <a:ext cx="1016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chemeClr val="bg1"/>
                </a:solidFill>
                <a:latin typeface="Helvetica" charset="0"/>
                <a:cs typeface="Helvetica" charset="0"/>
              </a:rPr>
              <a:t>Ethernet</a:t>
            </a:r>
            <a:endParaRPr lang="en-US" sz="1667" baseline="-2500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2413000" y="3912889"/>
            <a:ext cx="8255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SONET</a:t>
            </a:r>
            <a:endParaRPr lang="en-US" sz="1667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586" name="Rectangle 27"/>
          <p:cNvSpPr>
            <a:spLocks noChangeArrowheads="1"/>
          </p:cNvSpPr>
          <p:nvPr/>
        </p:nvSpPr>
        <p:spPr bwMode="auto">
          <a:xfrm>
            <a:off x="3556000" y="3881139"/>
            <a:ext cx="762000" cy="444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802.11</a:t>
            </a:r>
            <a:endParaRPr lang="en-US" sz="1667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587" name="AutoShape 28"/>
          <p:cNvCxnSpPr>
            <a:cxnSpLocks noChangeShapeType="1"/>
            <a:stCxn id="66577" idx="2"/>
            <a:endCxn id="66581" idx="0"/>
          </p:cNvCxnSpPr>
          <p:nvPr/>
        </p:nvCxnSpPr>
        <p:spPr bwMode="auto">
          <a:xfrm>
            <a:off x="1809750" y="2357139"/>
            <a:ext cx="317500" cy="254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88" name="AutoShape 29"/>
          <p:cNvCxnSpPr>
            <a:cxnSpLocks noChangeShapeType="1"/>
            <a:endCxn id="66581" idx="0"/>
          </p:cNvCxnSpPr>
          <p:nvPr/>
        </p:nvCxnSpPr>
        <p:spPr bwMode="auto">
          <a:xfrm flipH="1">
            <a:off x="2127250" y="2357139"/>
            <a:ext cx="349250" cy="254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89" name="AutoShape 30"/>
          <p:cNvCxnSpPr>
            <a:cxnSpLocks noChangeShapeType="1"/>
            <a:stCxn id="66580" idx="2"/>
          </p:cNvCxnSpPr>
          <p:nvPr/>
        </p:nvCxnSpPr>
        <p:spPr bwMode="auto">
          <a:xfrm>
            <a:off x="3206750" y="2357139"/>
            <a:ext cx="349250" cy="254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0" name="AutoShape 31"/>
          <p:cNvCxnSpPr>
            <a:cxnSpLocks noChangeShapeType="1"/>
            <a:stCxn id="66579" idx="2"/>
          </p:cNvCxnSpPr>
          <p:nvPr/>
        </p:nvCxnSpPr>
        <p:spPr bwMode="auto">
          <a:xfrm flipH="1">
            <a:off x="3556000" y="2357139"/>
            <a:ext cx="349250" cy="254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1" name="AutoShape 32"/>
          <p:cNvCxnSpPr>
            <a:cxnSpLocks noChangeShapeType="1"/>
            <a:stCxn id="66581" idx="2"/>
            <a:endCxn id="66583" idx="0"/>
          </p:cNvCxnSpPr>
          <p:nvPr/>
        </p:nvCxnSpPr>
        <p:spPr bwMode="auto">
          <a:xfrm>
            <a:off x="2127250" y="2928639"/>
            <a:ext cx="762000" cy="31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2" name="AutoShape 33"/>
          <p:cNvCxnSpPr>
            <a:cxnSpLocks noChangeShapeType="1"/>
            <a:stCxn id="66582" idx="2"/>
            <a:endCxn id="66583" idx="0"/>
          </p:cNvCxnSpPr>
          <p:nvPr/>
        </p:nvCxnSpPr>
        <p:spPr bwMode="auto">
          <a:xfrm flipH="1">
            <a:off x="2889250" y="2928639"/>
            <a:ext cx="698500" cy="31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3" name="AutoShape 34"/>
          <p:cNvCxnSpPr>
            <a:cxnSpLocks noChangeShapeType="1"/>
            <a:stCxn id="66583" idx="2"/>
            <a:endCxn id="66586" idx="0"/>
          </p:cNvCxnSpPr>
          <p:nvPr/>
        </p:nvCxnSpPr>
        <p:spPr bwMode="auto">
          <a:xfrm>
            <a:off x="2889250" y="3563639"/>
            <a:ext cx="1047750" cy="31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4" name="AutoShape 35"/>
          <p:cNvCxnSpPr>
            <a:cxnSpLocks noChangeShapeType="1"/>
            <a:stCxn id="66583" idx="2"/>
            <a:endCxn id="66584" idx="0"/>
          </p:cNvCxnSpPr>
          <p:nvPr/>
        </p:nvCxnSpPr>
        <p:spPr bwMode="auto">
          <a:xfrm flipH="1">
            <a:off x="1778000" y="3563639"/>
            <a:ext cx="1111250" cy="349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5" name="AutoShape 36"/>
          <p:cNvCxnSpPr>
            <a:cxnSpLocks noChangeShapeType="1"/>
            <a:stCxn id="66583" idx="2"/>
            <a:endCxn id="66585" idx="0"/>
          </p:cNvCxnSpPr>
          <p:nvPr/>
        </p:nvCxnSpPr>
        <p:spPr bwMode="auto">
          <a:xfrm flipH="1">
            <a:off x="2825750" y="3563639"/>
            <a:ext cx="63500" cy="349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596" name="Rectangle 37"/>
          <p:cNvSpPr>
            <a:spLocks noChangeArrowheads="1"/>
          </p:cNvSpPr>
          <p:nvPr/>
        </p:nvSpPr>
        <p:spPr bwMode="auto">
          <a:xfrm>
            <a:off x="5715000" y="2611139"/>
            <a:ext cx="969117" cy="30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77" tIns="37028" rIns="75377" bIns="37028">
            <a:spAutoFit/>
          </a:bodyPr>
          <a:lstStyle/>
          <a:p>
            <a:pPr eaLnBrk="0" hangingPunct="0"/>
            <a:r>
              <a:rPr lang="en-US" sz="1500">
                <a:latin typeface="Helvetica" charset="0"/>
                <a:cs typeface="Helvetica" charset="0"/>
              </a:rPr>
              <a:t>Transport</a:t>
            </a:r>
          </a:p>
        </p:txBody>
      </p:sp>
      <p:cxnSp>
        <p:nvCxnSpPr>
          <p:cNvPr id="66597" name="AutoShape 38"/>
          <p:cNvCxnSpPr>
            <a:cxnSpLocks noChangeShapeType="1"/>
            <a:stCxn id="66598" idx="0"/>
            <a:endCxn id="66584" idx="2"/>
          </p:cNvCxnSpPr>
          <p:nvPr/>
        </p:nvCxnSpPr>
        <p:spPr bwMode="auto">
          <a:xfrm flipH="1" flipV="1">
            <a:off x="1778000" y="4293889"/>
            <a:ext cx="111125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2476500" y="4484389"/>
            <a:ext cx="8255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Fiber</a:t>
            </a:r>
            <a:endParaRPr lang="en-US" sz="1667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599" name="AutoShape 40"/>
          <p:cNvCxnSpPr>
            <a:cxnSpLocks noChangeShapeType="1"/>
            <a:stCxn id="66600" idx="0"/>
            <a:endCxn id="66584" idx="2"/>
          </p:cNvCxnSpPr>
          <p:nvPr/>
        </p:nvCxnSpPr>
        <p:spPr bwMode="auto">
          <a:xfrm flipH="1" flipV="1">
            <a:off x="1778000" y="4293889"/>
            <a:ext cx="22225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600" name="Rectangle 41"/>
          <p:cNvSpPr>
            <a:spLocks noChangeArrowheads="1"/>
          </p:cNvSpPr>
          <p:nvPr/>
        </p:nvSpPr>
        <p:spPr bwMode="auto">
          <a:xfrm>
            <a:off x="1587500" y="4484389"/>
            <a:ext cx="8255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Copper</a:t>
            </a:r>
            <a:endParaRPr lang="en-US" sz="1667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601" name="AutoShape 42"/>
          <p:cNvCxnSpPr>
            <a:cxnSpLocks noChangeShapeType="1"/>
            <a:stCxn id="66602" idx="0"/>
            <a:endCxn id="66586" idx="2"/>
          </p:cNvCxnSpPr>
          <p:nvPr/>
        </p:nvCxnSpPr>
        <p:spPr bwMode="auto">
          <a:xfrm flipH="1" flipV="1">
            <a:off x="3937000" y="4325639"/>
            <a:ext cx="2857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602" name="Rectangle 43"/>
          <p:cNvSpPr>
            <a:spLocks noChangeArrowheads="1"/>
          </p:cNvSpPr>
          <p:nvPr/>
        </p:nvSpPr>
        <p:spPr bwMode="auto">
          <a:xfrm>
            <a:off x="3810000" y="4484389"/>
            <a:ext cx="8255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6183" tIns="38093" rIns="76183" bIns="38093" anchor="ctr"/>
          <a:lstStyle/>
          <a:p>
            <a:pPr algn="ctr"/>
            <a:r>
              <a:rPr lang="en-US" sz="1667">
                <a:solidFill>
                  <a:srgbClr val="000000"/>
                </a:solidFill>
                <a:latin typeface="Helvetica" charset="0"/>
                <a:cs typeface="Helvetica" charset="0"/>
              </a:rPr>
              <a:t>Radio</a:t>
            </a:r>
            <a:endParaRPr lang="en-US" sz="1667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603" name="AutoShape 44"/>
          <p:cNvCxnSpPr>
            <a:cxnSpLocks noChangeShapeType="1"/>
            <a:stCxn id="66598" idx="0"/>
            <a:endCxn id="66585" idx="2"/>
          </p:cNvCxnSpPr>
          <p:nvPr/>
        </p:nvCxnSpPr>
        <p:spPr bwMode="auto">
          <a:xfrm flipH="1" flipV="1">
            <a:off x="2825750" y="4293889"/>
            <a:ext cx="635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924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Implications of Hourglass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latin typeface="+mj-lt"/>
                <a:ea typeface="ＭＳ Ｐゴシック" charset="0"/>
                <a:cs typeface="Gill Sans Light"/>
              </a:rPr>
              <a:t>There is only </a:t>
            </a:r>
            <a:r>
              <a:rPr lang="en-US" b="1" dirty="0">
                <a:latin typeface="+mj-lt"/>
                <a:ea typeface="ＭＳ Ｐゴシック" charset="0"/>
                <a:cs typeface="Gill Sans Light"/>
              </a:rPr>
              <a:t>one</a:t>
            </a:r>
            <a:r>
              <a:rPr lang="en-US" dirty="0">
                <a:latin typeface="+mj-lt"/>
                <a:ea typeface="ＭＳ Ｐゴシック" charset="0"/>
                <a:cs typeface="Gill Sans Light"/>
              </a:rPr>
              <a:t> Network-Layer Protocol: </a:t>
            </a:r>
            <a:r>
              <a:rPr lang="en-US" b="1" dirty="0">
                <a:latin typeface="+mj-lt"/>
                <a:ea typeface="ＭＳ Ｐゴシック" charset="0"/>
                <a:cs typeface="Gill Sans Light"/>
              </a:rPr>
              <a:t>IP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+mj-lt"/>
                <a:ea typeface="ＭＳ Ｐゴシック" charset="0"/>
                <a:cs typeface="Gill Sans Light"/>
              </a:rPr>
              <a:t>Allows networks to interoperate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+mj-lt"/>
                <a:ea typeface="ＭＳ Ｐゴシック" charset="0"/>
                <a:cs typeface="Gill Sans Light"/>
              </a:rPr>
              <a:t>Above IP: Applications function on all networks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+mj-lt"/>
                <a:ea typeface="ＭＳ Ｐゴシック" charset="0"/>
                <a:cs typeface="Gill Sans Light"/>
              </a:rPr>
              <a:t>Below IP: Change network’s construction without disturbing applications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+mj-lt"/>
                <a:ea typeface="ＭＳ Ｐゴシック" charset="0"/>
                <a:cs typeface="Gill Sans Light"/>
              </a:rPr>
              <a:t>One drawback: Changing IP itself (e.g. transitioning to IPv6) very involved</a:t>
            </a:r>
          </a:p>
        </p:txBody>
      </p:sp>
    </p:spTree>
    <p:extLst>
      <p:ext uri="{BB962C8B-B14F-4D97-AF65-F5344CB8AC3E}">
        <p14:creationId xmlns:p14="http://schemas.microsoft.com/office/powerpoint/2010/main" val="204319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F10-3EA6-4208-A2D4-5895ADF5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6365-31F4-4AD6-9FC4-F74C5DC8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Seen as a guiding principle of the Internet</a:t>
            </a:r>
          </a:p>
          <a:p>
            <a:r>
              <a:rPr lang="en-US" dirty="0"/>
              <a:t>Some types of network functionality can only be correctly implemented </a:t>
            </a:r>
            <a:r>
              <a:rPr lang="en-US" i="1" dirty="0"/>
              <a:t>end-to-end</a:t>
            </a:r>
            <a:endParaRPr lang="en-US" dirty="0"/>
          </a:p>
          <a:p>
            <a:pPr lvl="1"/>
            <a:r>
              <a:rPr lang="en-US" dirty="0"/>
              <a:t>Reliability, security, etc.</a:t>
            </a:r>
          </a:p>
          <a:p>
            <a:r>
              <a:rPr lang="en-US" dirty="0"/>
              <a:t>Implementing complex functionality in the network:</a:t>
            </a:r>
          </a:p>
          <a:p>
            <a:pPr lvl="1"/>
            <a:r>
              <a:rPr lang="en-US" dirty="0"/>
              <a:t>Doesn’t necessarily reduce complexity on end hosts</a:t>
            </a:r>
          </a:p>
          <a:p>
            <a:pPr lvl="1"/>
            <a:r>
              <a:rPr lang="en-US" dirty="0"/>
              <a:t>Does increase network complexity</a:t>
            </a:r>
          </a:p>
          <a:p>
            <a:pPr lvl="1"/>
            <a:r>
              <a:rPr lang="en-US" dirty="0"/>
              <a:t>Imposes a cost on all applications, </a:t>
            </a:r>
            <a:r>
              <a:rPr lang="en-US" i="1" dirty="0"/>
              <a:t>even if they don’t need the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4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val 2"/>
          <p:cNvSpPr>
            <a:spLocks noChangeArrowheads="1"/>
          </p:cNvSpPr>
          <p:nvPr/>
        </p:nvSpPr>
        <p:spPr bwMode="auto">
          <a:xfrm>
            <a:off x="2730500" y="1651000"/>
            <a:ext cx="889000" cy="5715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33" dirty="0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  <a:ea typeface="ＭＳ Ｐゴシック" charset="0"/>
                <a:cs typeface="Gill Sans Light"/>
              </a:rPr>
              <a:t>Solution 1: make each step reliable, and then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Gill Sans Light"/>
              </a:rPr>
              <a:t>concatenate</a:t>
            </a:r>
            <a:r>
              <a:rPr lang="en-US" dirty="0">
                <a:latin typeface="+mj-lt"/>
                <a:ea typeface="ＭＳ Ｐゴシック" charset="0"/>
                <a:cs typeface="Gill Sans Light"/>
              </a:rPr>
              <a:t> them</a:t>
            </a:r>
          </a:p>
          <a:p>
            <a:endParaRPr lang="en-US" dirty="0">
              <a:latin typeface="+mj-l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+mj-lt"/>
                <a:ea typeface="ＭＳ Ｐゴシック" charset="0"/>
                <a:cs typeface="Gill Sans Light"/>
              </a:rPr>
              <a:t>Solution 2: end-to-end </a:t>
            </a: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Gill Sans Light"/>
              </a:rPr>
              <a:t>check</a:t>
            </a:r>
            <a:r>
              <a:rPr lang="en-US" dirty="0">
                <a:latin typeface="+mj-lt"/>
                <a:ea typeface="ＭＳ Ｐゴシック" charset="0"/>
                <a:cs typeface="Gill Sans Light"/>
              </a:rPr>
              <a:t> and try again if necessary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2032000" y="2984500"/>
            <a:ext cx="508000" cy="1270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2032000" y="2794000"/>
            <a:ext cx="508000" cy="2540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2032000" y="2730500"/>
            <a:ext cx="508000" cy="1270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6667500" y="2984500"/>
            <a:ext cx="508000" cy="1270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6667500" y="2794000"/>
            <a:ext cx="508000" cy="2540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6667500" y="2730500"/>
            <a:ext cx="508000" cy="1270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2667000" y="1587500"/>
            <a:ext cx="1016000" cy="1206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2857500" y="2286000"/>
            <a:ext cx="762000" cy="4445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76192" tIns="38097" rIns="76192" bIns="38097" anchor="ctr"/>
          <a:lstStyle/>
          <a:p>
            <a:pPr algn="ctr" eaLnBrk="0" hangingPunct="0"/>
            <a:r>
              <a:rPr lang="en-US" sz="1667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2844271" y="1787261"/>
            <a:ext cx="593095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67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5524500" y="1651000"/>
            <a:ext cx="889000" cy="5715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14" name="Rectangle 15"/>
          <p:cNvSpPr>
            <a:spLocks noChangeArrowheads="1"/>
          </p:cNvSpPr>
          <p:nvPr/>
        </p:nvSpPr>
        <p:spPr bwMode="auto">
          <a:xfrm>
            <a:off x="5461000" y="1587500"/>
            <a:ext cx="1016000" cy="1206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5588000" y="2286000"/>
            <a:ext cx="762000" cy="4445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76192" tIns="38097" rIns="76192" bIns="38097" anchor="ctr"/>
          <a:lstStyle/>
          <a:p>
            <a:pPr algn="ctr" eaLnBrk="0" hangingPunct="0"/>
            <a:r>
              <a:rPr lang="en-US" sz="1667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5638271" y="1787261"/>
            <a:ext cx="593095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67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3048000" y="2921000"/>
            <a:ext cx="3238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3238500" y="2794000"/>
            <a:ext cx="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5969000" y="2794000"/>
            <a:ext cx="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1307669" name="Freeform 21"/>
          <p:cNvSpPr>
            <a:spLocks/>
          </p:cNvSpPr>
          <p:nvPr/>
        </p:nvSpPr>
        <p:spPr bwMode="auto">
          <a:xfrm>
            <a:off x="2538678" y="2094178"/>
            <a:ext cx="510646" cy="632354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1307670" name="Line 22"/>
          <p:cNvSpPr>
            <a:spLocks noChangeShapeType="1"/>
          </p:cNvSpPr>
          <p:nvPr/>
        </p:nvSpPr>
        <p:spPr bwMode="auto">
          <a:xfrm>
            <a:off x="3365500" y="2159000"/>
            <a:ext cx="635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1307671" name="Freeform 23"/>
          <p:cNvSpPr>
            <a:spLocks/>
          </p:cNvSpPr>
          <p:nvPr/>
        </p:nvSpPr>
        <p:spPr bwMode="auto">
          <a:xfrm>
            <a:off x="3429000" y="2476500"/>
            <a:ext cx="2349500" cy="3810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1307672" name="Line 24"/>
          <p:cNvSpPr>
            <a:spLocks noChangeShapeType="1"/>
          </p:cNvSpPr>
          <p:nvPr/>
        </p:nvSpPr>
        <p:spPr bwMode="auto">
          <a:xfrm flipV="1">
            <a:off x="5778500" y="2095500"/>
            <a:ext cx="63500" cy="317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1307673" name="Freeform 25"/>
          <p:cNvSpPr>
            <a:spLocks/>
          </p:cNvSpPr>
          <p:nvPr/>
        </p:nvSpPr>
        <p:spPr bwMode="auto">
          <a:xfrm>
            <a:off x="6096000" y="2159000"/>
            <a:ext cx="571500" cy="5715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2590271" y="1256771"/>
            <a:ext cx="751793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67">
                <a:latin typeface="Gill Sans Light"/>
                <a:cs typeface="Gill Sans Light"/>
              </a:rPr>
              <a:t>Host A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5386917" y="1256771"/>
            <a:ext cx="735763" cy="3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2" tIns="38097" rIns="76192" bIns="3809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67">
                <a:latin typeface="Gill Sans Light"/>
                <a:cs typeface="Gill Sans Light"/>
              </a:rPr>
              <a:t>Host B</a:t>
            </a:r>
          </a:p>
        </p:txBody>
      </p:sp>
      <p:sp>
        <p:nvSpPr>
          <p:cNvPr id="1307676" name="Freeform 28"/>
          <p:cNvSpPr>
            <a:spLocks/>
          </p:cNvSpPr>
          <p:nvPr/>
        </p:nvSpPr>
        <p:spPr bwMode="auto">
          <a:xfrm>
            <a:off x="3429000" y="2032000"/>
            <a:ext cx="2349500" cy="7620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AE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492501" y="2031999"/>
            <a:ext cx="1129771" cy="723636"/>
            <a:chOff x="2064" y="1392"/>
            <a:chExt cx="854" cy="547"/>
          </a:xfrm>
        </p:grpSpPr>
        <p:sp>
          <p:nvSpPr>
            <p:cNvPr id="76831" name="Freeform 30"/>
            <p:cNvSpPr>
              <a:spLocks/>
            </p:cNvSpPr>
            <p:nvPr/>
          </p:nvSpPr>
          <p:spPr bwMode="auto">
            <a:xfrm>
              <a:off x="2064" y="1392"/>
              <a:ext cx="116" cy="233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rgbClr val="00A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76192" tIns="38097" rIns="76192" bIns="38097">
              <a:spAutoFit/>
            </a:bodyPr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6832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6192" tIns="38097" rIns="76192" bIns="38097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67">
                  <a:latin typeface="Gill Sans Light"/>
                  <a:cs typeface="Gill Sans Light"/>
                </a:rPr>
                <a:t>OK</a:t>
              </a:r>
            </a:p>
          </p:txBody>
        </p:sp>
      </p:grpSp>
      <p:cxnSp>
        <p:nvCxnSpPr>
          <p:cNvPr id="1307680" name="AutoShape 32"/>
          <p:cNvCxnSpPr>
            <a:cxnSpLocks noChangeShapeType="1"/>
            <a:stCxn id="76809" idx="1"/>
            <a:endCxn id="76816" idx="2"/>
          </p:cNvCxnSpPr>
          <p:nvPr/>
        </p:nvCxnSpPr>
        <p:spPr bwMode="auto">
          <a:xfrm rot="16200000" flipV="1">
            <a:off x="6024180" y="2031384"/>
            <a:ext cx="628355" cy="80707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AE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07681" name="AutoShape 33"/>
          <p:cNvCxnSpPr>
            <a:cxnSpLocks noChangeShapeType="1"/>
            <a:stCxn id="76806" idx="4"/>
            <a:endCxn id="1307669" idx="3"/>
          </p:cNvCxnSpPr>
          <p:nvPr/>
        </p:nvCxnSpPr>
        <p:spPr bwMode="auto">
          <a:xfrm rot="5400000" flipH="1" flipV="1">
            <a:off x="2274094" y="2090209"/>
            <a:ext cx="787135" cy="763323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rgbClr val="00AE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6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autoUpdateAnimBg="0"/>
      <p:bldP spid="1307669" grpId="0" animBg="1"/>
      <p:bldP spid="1307670" grpId="0" animBg="1"/>
      <p:bldP spid="1307671" grpId="0" animBg="1"/>
      <p:bldP spid="1307672" grpId="0" animBg="1"/>
      <p:bldP spid="1307673" grpId="0" animBg="1"/>
      <p:bldP spid="13076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C7C2-82C3-415C-8ECA-B05CAF04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15CA-F596-41AC-B518-6E5D2FE6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Link Layer (local network)</a:t>
            </a:r>
          </a:p>
          <a:p>
            <a:pPr lvl="1"/>
            <a:r>
              <a:rPr lang="en-US" dirty="0"/>
              <a:t>Send </a:t>
            </a:r>
            <a:r>
              <a:rPr lang="en-US" i="1" dirty="0"/>
              <a:t>frames</a:t>
            </a:r>
            <a:r>
              <a:rPr lang="en-US" dirty="0"/>
              <a:t> addressed to neighboring machines</a:t>
            </a:r>
          </a:p>
          <a:p>
            <a:pPr lvl="1"/>
            <a:r>
              <a:rPr lang="en-US" dirty="0"/>
              <a:t>Ethernet, Wi-Fi</a:t>
            </a:r>
          </a:p>
          <a:p>
            <a:r>
              <a:rPr lang="en-US" dirty="0"/>
              <a:t>Network layer (connecting local networks)</a:t>
            </a:r>
          </a:p>
          <a:p>
            <a:pPr lvl="1"/>
            <a:r>
              <a:rPr lang="en-US" dirty="0"/>
              <a:t>Forwarding between local networks</a:t>
            </a:r>
          </a:p>
          <a:p>
            <a:pPr lvl="1"/>
            <a:r>
              <a:rPr lang="en-US" dirty="0"/>
              <a:t>Send packets addressed to machines anywhere</a:t>
            </a:r>
          </a:p>
          <a:p>
            <a:pPr lvl="1"/>
            <a:r>
              <a:rPr lang="en-US" dirty="0"/>
              <a:t>IP</a:t>
            </a:r>
          </a:p>
          <a:p>
            <a:r>
              <a:rPr lang="en-US" dirty="0"/>
              <a:t>Transport Layer (making streams)</a:t>
            </a:r>
          </a:p>
          <a:p>
            <a:pPr lvl="1"/>
            <a:r>
              <a:rPr lang="en-US" dirty="0"/>
              <a:t>Turn sequence of packets into reliable byte stream</a:t>
            </a:r>
          </a:p>
          <a:p>
            <a:pPr lvl="1"/>
            <a:r>
              <a:rPr lang="en-US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778500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E711-261D-3540-AFCE-509571AD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Glue: Adding Functionality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F0719C-9BED-BF40-B90E-1C2653305F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958850"/>
          <a:ext cx="8928100" cy="4189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1702132975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695538429"/>
                    </a:ext>
                  </a:extLst>
                </a:gridCol>
              </a:tblGrid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Physical Reality: Frames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Abstraction: Stream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103024633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Limited Size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Arbitrary Size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3111394404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Unordered (sometimes)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Ordered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1459073053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Unreliable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Reliable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454638416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Machine-to-Machine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Process-to-Process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3870715124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Only on Local Area Net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Routed Anywhere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798878530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Asynchronous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Synchronous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427638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6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E711-261D-3540-AFCE-509571AD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Glue: Adding Functionality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F0719C-9BED-BF40-B90E-1C2653305F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958850"/>
          <a:ext cx="8928100" cy="4189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1702132975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695538429"/>
                    </a:ext>
                  </a:extLst>
                </a:gridCol>
              </a:tblGrid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Physical Reality: Frames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Abstraction: Stream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103024633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Limited Size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Arbitrary Size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3111394404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Unordered (sometimes)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Ordered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1459073053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Unreliable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Reliable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454638416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Machine-to-Machine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Process-to-Process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3870715124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Only on Local Area Net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Routed Anywhere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798878530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Asynchronous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Synchronous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42763841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B6C743-9746-5447-B695-6A8ADA8B9C37}"/>
              </a:ext>
            </a:extLst>
          </p:cNvPr>
          <p:cNvSpPr txBox="1"/>
          <p:nvPr/>
        </p:nvSpPr>
        <p:spPr>
          <a:xfrm>
            <a:off x="1285875" y="1085338"/>
            <a:ext cx="5155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/>
              <a:t>Network Layer: IP</a:t>
            </a:r>
          </a:p>
        </p:txBody>
      </p:sp>
    </p:spTree>
    <p:extLst>
      <p:ext uri="{BB962C8B-B14F-4D97-AF65-F5344CB8AC3E}">
        <p14:creationId xmlns:p14="http://schemas.microsoft.com/office/powerpoint/2010/main" val="1140602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8EE3-6F9B-7C42-8D89-5FD5D12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Internet: Network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4708-DCEC-3D4C-B16A-6345AEE4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21577FE-C818-9C43-8347-74C3FBE1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99" y="1729058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7E64AA9-6F13-CE40-AE03-0975C942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67" y="2076986"/>
            <a:ext cx="564886" cy="52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2673BB8-EC68-0845-8952-F66236210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21" y="2727861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83CED5E-422A-EF4B-8AFB-6BE66B2E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40" y="3249090"/>
            <a:ext cx="563563" cy="52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EED554C-38A3-B242-BEC7-D31DDF99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17" y="3118121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B53A5A7F-9E2C-0F42-BC31-12889BBB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29" y="2120642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FC8472E5-F79E-9641-91A2-C06949DD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99" y="3570558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7D6F2BF6-F9BB-244F-8955-5385FE1F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67" y="3918486"/>
            <a:ext cx="564886" cy="52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3">
            <a:extLst>
              <a:ext uri="{FF2B5EF4-FFF2-40B4-BE49-F238E27FC236}">
                <a16:creationId xmlns:a16="http://schemas.microsoft.com/office/drawing/2014/main" id="{BC0BA4CF-B151-684B-8EFD-FDB05A8D4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21" y="4569361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4">
            <a:extLst>
              <a:ext uri="{FF2B5EF4-FFF2-40B4-BE49-F238E27FC236}">
                <a16:creationId xmlns:a16="http://schemas.microsoft.com/office/drawing/2014/main" id="{F7E44C80-3E06-BD43-AD4A-6DA0D8A6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40" y="5090590"/>
            <a:ext cx="563563" cy="52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5">
            <a:extLst>
              <a:ext uri="{FF2B5EF4-FFF2-40B4-BE49-F238E27FC236}">
                <a16:creationId xmlns:a16="http://schemas.microsoft.com/office/drawing/2014/main" id="{D9AD05E0-4A1C-0148-96CE-4F02DFEE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417" y="4959621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6">
            <a:extLst>
              <a:ext uri="{FF2B5EF4-FFF2-40B4-BE49-F238E27FC236}">
                <a16:creationId xmlns:a16="http://schemas.microsoft.com/office/drawing/2014/main" id="{D47833B5-C9EA-144C-9377-CC0808E2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59" y="4396058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5">
            <a:extLst>
              <a:ext uri="{FF2B5EF4-FFF2-40B4-BE49-F238E27FC236}">
                <a16:creationId xmlns:a16="http://schemas.microsoft.com/office/drawing/2014/main" id="{0FB2ED18-DED9-E24C-8324-D6A7627BA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0553" y="3253058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7">
            <a:extLst>
              <a:ext uri="{FF2B5EF4-FFF2-40B4-BE49-F238E27FC236}">
                <a16:creationId xmlns:a16="http://schemas.microsoft.com/office/drawing/2014/main" id="{392879BE-3EDF-E346-ACF4-9B8BE897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3761" y="3600986"/>
            <a:ext cx="564885" cy="52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8">
            <a:extLst>
              <a:ext uri="{FF2B5EF4-FFF2-40B4-BE49-F238E27FC236}">
                <a16:creationId xmlns:a16="http://schemas.microsoft.com/office/drawing/2014/main" id="{6FB26A93-7E68-E14E-B02D-D31EC232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729" y="4251861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9">
            <a:extLst>
              <a:ext uri="{FF2B5EF4-FFF2-40B4-BE49-F238E27FC236}">
                <a16:creationId xmlns:a16="http://schemas.microsoft.com/office/drawing/2014/main" id="{A017A4A0-062E-104F-9806-1E4BAB5F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7511" y="4773090"/>
            <a:ext cx="563563" cy="52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0">
            <a:extLst>
              <a:ext uri="{FF2B5EF4-FFF2-40B4-BE49-F238E27FC236}">
                <a16:creationId xmlns:a16="http://schemas.microsoft.com/office/drawing/2014/main" id="{FE8B11AF-E324-F348-8113-DE0190C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03334" y="4642121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1">
            <a:extLst>
              <a:ext uri="{FF2B5EF4-FFF2-40B4-BE49-F238E27FC236}">
                <a16:creationId xmlns:a16="http://schemas.microsoft.com/office/drawing/2014/main" id="{453D23DD-519C-074C-AA32-B8018636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6021" y="3644642"/>
            <a:ext cx="56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84">
            <a:extLst>
              <a:ext uri="{FF2B5EF4-FFF2-40B4-BE49-F238E27FC236}">
                <a16:creationId xmlns:a16="http://schemas.microsoft.com/office/drawing/2014/main" id="{F0936873-2C7C-EC45-892F-B5B5BEEEFE5D}"/>
              </a:ext>
            </a:extLst>
          </p:cNvPr>
          <p:cNvGrpSpPr>
            <a:grpSpLocks/>
          </p:cNvGrpSpPr>
          <p:nvPr/>
        </p:nvGrpSpPr>
        <p:grpSpPr bwMode="auto">
          <a:xfrm>
            <a:off x="1617928" y="1845475"/>
            <a:ext cx="6240198" cy="3335073"/>
            <a:chOff x="681" y="1424"/>
            <a:chExt cx="4717" cy="2521"/>
          </a:xfrm>
        </p:grpSpPr>
        <p:pic>
          <p:nvPicPr>
            <p:cNvPr id="23" name="Picture 80">
              <a:extLst>
                <a:ext uri="{FF2B5EF4-FFF2-40B4-BE49-F238E27FC236}">
                  <a16:creationId xmlns:a16="http://schemas.microsoft.com/office/drawing/2014/main" id="{4379B283-1C0E-394E-949C-576E5FB02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584"/>
              <a:ext cx="1366" cy="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Group 82">
              <a:extLst>
                <a:ext uri="{FF2B5EF4-FFF2-40B4-BE49-F238E27FC236}">
                  <a16:creationId xmlns:a16="http://schemas.microsoft.com/office/drawing/2014/main" id="{C04E750E-1469-D94B-8E73-1F13260FD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1" y="1730"/>
              <a:ext cx="787" cy="823"/>
              <a:chOff x="681" y="1730"/>
              <a:chExt cx="787" cy="823"/>
            </a:xfrm>
          </p:grpSpPr>
          <p:sp>
            <p:nvSpPr>
              <p:cNvPr id="55" name="Oval 7">
                <a:extLst>
                  <a:ext uri="{FF2B5EF4-FFF2-40B4-BE49-F238E27FC236}">
                    <a16:creationId xmlns:a16="http://schemas.microsoft.com/office/drawing/2014/main" id="{BC30D166-24D5-A245-B986-166620E81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894"/>
                <a:ext cx="525" cy="49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ko-KR" sz="1500">
                    <a:ea typeface="굴림" panose="020B0600000101010101" pitchFamily="34" charset="-127"/>
                  </a:rPr>
                  <a:t>subnet1</a:t>
                </a:r>
              </a:p>
            </p:txBody>
          </p:sp>
          <p:sp>
            <p:nvSpPr>
              <p:cNvPr id="56" name="Line 13">
                <a:extLst>
                  <a:ext uri="{FF2B5EF4-FFF2-40B4-BE49-F238E27FC236}">
                    <a16:creationId xmlns:a16="http://schemas.microsoft.com/office/drawing/2014/main" id="{9D5828BE-F0EA-D149-961F-6C4EED714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2320"/>
                <a:ext cx="131" cy="1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471917C0-1409-7E42-8C5F-9B41DA958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" y="2189"/>
                <a:ext cx="197" cy="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8" name="Line 15">
                <a:extLst>
                  <a:ext uri="{FF2B5EF4-FFF2-40B4-BE49-F238E27FC236}">
                    <a16:creationId xmlns:a16="http://schemas.microsoft.com/office/drawing/2014/main" id="{7915B227-759D-E342-9963-FAEBB31F6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7" y="1894"/>
                <a:ext cx="164" cy="1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9" name="Line 16">
                <a:extLst>
                  <a:ext uri="{FF2B5EF4-FFF2-40B4-BE49-F238E27FC236}">
                    <a16:creationId xmlns:a16="http://schemas.microsoft.com/office/drawing/2014/main" id="{B193CF3C-E504-744B-A906-D28C78ADA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41" y="1730"/>
                <a:ext cx="0" cy="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0" name="Line 17">
                <a:extLst>
                  <a:ext uri="{FF2B5EF4-FFF2-40B4-BE49-F238E27FC236}">
                    <a16:creationId xmlns:a16="http://schemas.microsoft.com/office/drawing/2014/main" id="{E5816F34-951F-024A-984D-CCC92C4E7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" y="2386"/>
                <a:ext cx="29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1" name="Line 18">
                <a:extLst>
                  <a:ext uri="{FF2B5EF4-FFF2-40B4-BE49-F238E27FC236}">
                    <a16:creationId xmlns:a16="http://schemas.microsoft.com/office/drawing/2014/main" id="{B37E5204-261D-2F4B-B7E0-6850C327F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7" y="1894"/>
                <a:ext cx="131" cy="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25" name="Group 83">
              <a:extLst>
                <a:ext uri="{FF2B5EF4-FFF2-40B4-BE49-F238E27FC236}">
                  <a16:creationId xmlns:a16="http://schemas.microsoft.com/office/drawing/2014/main" id="{8394C16A-A8C0-294B-94E9-2B83649CD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3" y="3122"/>
              <a:ext cx="951" cy="823"/>
              <a:chOff x="873" y="3122"/>
              <a:chExt cx="951" cy="823"/>
            </a:xfrm>
          </p:grpSpPr>
          <p:sp>
            <p:nvSpPr>
              <p:cNvPr id="48" name="Oval 21">
                <a:extLst>
                  <a:ext uri="{FF2B5EF4-FFF2-40B4-BE49-F238E27FC236}">
                    <a16:creationId xmlns:a16="http://schemas.microsoft.com/office/drawing/2014/main" id="{8A733297-74ED-534B-B8BD-5E609311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286"/>
                <a:ext cx="525" cy="49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ko-KR" sz="1500">
                    <a:ea typeface="굴림" panose="020B0600000101010101" pitchFamily="34" charset="-127"/>
                  </a:rPr>
                  <a:t>subnet2</a:t>
                </a:r>
              </a:p>
            </p:txBody>
          </p:sp>
          <p:sp>
            <p:nvSpPr>
              <p:cNvPr id="49" name="Line 27">
                <a:extLst>
                  <a:ext uri="{FF2B5EF4-FFF2-40B4-BE49-F238E27FC236}">
                    <a16:creationId xmlns:a16="http://schemas.microsoft.com/office/drawing/2014/main" id="{15318F27-80E9-9E42-A81A-943A8452A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9" y="3712"/>
                <a:ext cx="131" cy="1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0" name="Line 28">
                <a:extLst>
                  <a:ext uri="{FF2B5EF4-FFF2-40B4-BE49-F238E27FC236}">
                    <a16:creationId xmlns:a16="http://schemas.microsoft.com/office/drawing/2014/main" id="{2B53AF1B-F37E-CD44-8590-71A16FF1D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73" y="3581"/>
                <a:ext cx="197" cy="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1" name="Line 29">
                <a:extLst>
                  <a:ext uri="{FF2B5EF4-FFF2-40B4-BE49-F238E27FC236}">
                    <a16:creationId xmlns:a16="http://schemas.microsoft.com/office/drawing/2014/main" id="{A79A4D1B-10E3-AD48-9E01-C41A66EBC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39" y="3286"/>
                <a:ext cx="164" cy="1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2" name="Line 30">
                <a:extLst>
                  <a:ext uri="{FF2B5EF4-FFF2-40B4-BE49-F238E27FC236}">
                    <a16:creationId xmlns:a16="http://schemas.microsoft.com/office/drawing/2014/main" id="{2C1F16E5-7A50-8143-84DC-0E95E4B28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33" y="3122"/>
                <a:ext cx="0" cy="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3" name="Line 31">
                <a:extLst>
                  <a:ext uri="{FF2B5EF4-FFF2-40B4-BE49-F238E27FC236}">
                    <a16:creationId xmlns:a16="http://schemas.microsoft.com/office/drawing/2014/main" id="{EE73CFC5-F59F-234C-9965-1D4E68D62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8" y="3778"/>
                <a:ext cx="29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4" name="Line 32">
                <a:extLst>
                  <a:ext uri="{FF2B5EF4-FFF2-40B4-BE49-F238E27FC236}">
                    <a16:creationId xmlns:a16="http://schemas.microsoft.com/office/drawing/2014/main" id="{943F205C-1E8A-5C45-AA2B-48E27E9BF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3544"/>
                <a:ext cx="240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pPr algn="ctr"/>
                <a:endParaRPr lang="en-US" sz="1500"/>
              </a:p>
            </p:txBody>
          </p:sp>
        </p:grpSp>
        <p:sp>
          <p:nvSpPr>
            <p:cNvPr id="26" name="Oval 33">
              <a:extLst>
                <a:ext uri="{FF2B5EF4-FFF2-40B4-BE49-F238E27FC236}">
                  <a16:creationId xmlns:a16="http://schemas.microsoft.com/office/drawing/2014/main" id="{4148BF43-F653-EC4F-925B-A8871E96C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926"/>
              <a:ext cx="524" cy="493"/>
            </a:xfrm>
            <a:prstGeom prst="ellipse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33">
                  <a:ea typeface="굴림" panose="020B0600000101010101" pitchFamily="34" charset="-127"/>
                </a:rPr>
                <a:t>Router</a:t>
              </a: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49A2B6B3-BB50-6440-B1BB-9F416C504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52"/>
              <a:ext cx="8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103F2759-7767-F843-A0B6-DB519B976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2149"/>
              <a:ext cx="191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AB8929E-9756-FA44-A6FF-7C766FD0F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0" y="1792"/>
              <a:ext cx="134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B1886B62-8CA0-B745-93D4-791FFBF7C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2" y="2388"/>
              <a:ext cx="896" cy="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158F546C-F3D9-1A4D-9E18-D43978BF5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00" y="2372"/>
              <a:ext cx="134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C2212CBF-9506-254A-BA39-B0767367F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9" y="1792"/>
              <a:ext cx="133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9F31068-8726-BB48-8FA2-4AD7D6D4D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1424"/>
              <a:ext cx="64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ko-KR" sz="1500" dirty="0">
                  <a:ea typeface="굴림" panose="020B0600000101010101" pitchFamily="34" charset="-127"/>
                </a:rPr>
                <a:t>Other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500" dirty="0">
                  <a:ea typeface="굴림" panose="020B0600000101010101" pitchFamily="34" charset="-127"/>
                </a:rPr>
                <a:t>subnets</a:t>
              </a:r>
            </a:p>
          </p:txBody>
        </p:sp>
        <p:sp>
          <p:nvSpPr>
            <p:cNvPr id="34" name="Oval 42">
              <a:extLst>
                <a:ext uri="{FF2B5EF4-FFF2-40B4-BE49-F238E27FC236}">
                  <a16:creationId xmlns:a16="http://schemas.microsoft.com/office/drawing/2014/main" id="{A0D7C94F-6AA7-E648-8297-C414224F7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8"/>
              <a:ext cx="524" cy="493"/>
            </a:xfrm>
            <a:prstGeom prst="ellipse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33">
                  <a:ea typeface="굴림" panose="020B0600000101010101" pitchFamily="34" charset="-127"/>
                </a:rPr>
                <a:t>Router</a:t>
              </a:r>
            </a:p>
          </p:txBody>
        </p:sp>
        <p:sp>
          <p:nvSpPr>
            <p:cNvPr id="35" name="Oval 43">
              <a:extLst>
                <a:ext uri="{FF2B5EF4-FFF2-40B4-BE49-F238E27FC236}">
                  <a16:creationId xmlns:a16="http://schemas.microsoft.com/office/drawing/2014/main" id="{399F294D-D9E4-DF4B-8E5A-30F618ADB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74"/>
              <a:ext cx="524" cy="493"/>
            </a:xfrm>
            <a:prstGeom prst="ellipse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33">
                  <a:ea typeface="굴림" panose="020B0600000101010101" pitchFamily="34" charset="-127"/>
                </a:rPr>
                <a:t>Router</a:t>
              </a: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43DAE1E9-7A9D-AB40-A511-D1492A460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2930"/>
              <a:ext cx="134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5D04E799-9FA0-8D42-8E37-350036548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882"/>
              <a:ext cx="134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6E3E7995-0832-004E-9C1F-5A49E01A3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1937"/>
              <a:ext cx="1528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ko-KR" sz="1833">
                  <a:ea typeface="굴림" panose="020B0600000101010101" pitchFamily="34" charset="-127"/>
                </a:rPr>
                <a:t>Transcontinental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ko-KR" sz="1833">
                  <a:ea typeface="굴림" panose="020B0600000101010101" pitchFamily="34" charset="-127"/>
                </a:rPr>
                <a:t>Link</a:t>
              </a:r>
            </a:p>
          </p:txBody>
        </p:sp>
        <p:sp>
          <p:nvSpPr>
            <p:cNvPr id="39" name="Oval 66">
              <a:extLst>
                <a:ext uri="{FF2B5EF4-FFF2-40B4-BE49-F238E27FC236}">
                  <a16:creationId xmlns:a16="http://schemas.microsoft.com/office/drawing/2014/main" id="{10ED9E7F-A8E7-9A4E-87F9-32D364AB83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11" y="3046"/>
              <a:ext cx="525" cy="492"/>
            </a:xfrm>
            <a:prstGeom prst="ellipse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ko-KR" sz="1500">
                  <a:ea typeface="굴림" panose="020B0600000101010101" pitchFamily="34" charset="-127"/>
                </a:rPr>
                <a:t>subnet3</a:t>
              </a:r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CE338D3F-D83B-BC48-AE89-A3B90F164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" y="3472"/>
              <a:ext cx="131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BE108A9E-30F9-ED4D-84E7-DE97A365B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3341"/>
              <a:ext cx="197" cy="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2AFC88C5-46A1-4B40-AB15-70C650716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3" y="3046"/>
              <a:ext cx="164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43" name="Line 75">
              <a:extLst>
                <a:ext uri="{FF2B5EF4-FFF2-40B4-BE49-F238E27FC236}">
                  <a16:creationId xmlns:a16="http://schemas.microsoft.com/office/drawing/2014/main" id="{463082E3-EC2C-3643-B6B3-CFEB381B0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3" y="2882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44" name="Line 76">
              <a:extLst>
                <a:ext uri="{FF2B5EF4-FFF2-40B4-BE49-F238E27FC236}">
                  <a16:creationId xmlns:a16="http://schemas.microsoft.com/office/drawing/2014/main" id="{64C76546-3682-9B47-ACC0-8F79D447E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9" y="3538"/>
              <a:ext cx="2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45" name="Line 77">
              <a:extLst>
                <a:ext uri="{FF2B5EF4-FFF2-40B4-BE49-F238E27FC236}">
                  <a16:creationId xmlns:a16="http://schemas.microsoft.com/office/drawing/2014/main" id="{E8C83CD6-82B2-2E4E-9456-7494EE1F6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6" y="3046"/>
              <a:ext cx="131" cy="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46" name="Line 78">
              <a:extLst>
                <a:ext uri="{FF2B5EF4-FFF2-40B4-BE49-F238E27FC236}">
                  <a16:creationId xmlns:a16="http://schemas.microsoft.com/office/drawing/2014/main" id="{75A488C2-37FD-FC45-AB1A-2798A3597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3314"/>
              <a:ext cx="38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pPr algn="ctr"/>
              <a:endParaRPr lang="en-US" sz="1500"/>
            </a:p>
          </p:txBody>
        </p:sp>
        <p:sp>
          <p:nvSpPr>
            <p:cNvPr id="47" name="Text Box 79">
              <a:extLst>
                <a:ext uri="{FF2B5EF4-FFF2-40B4-BE49-F238E27FC236}">
                  <a16:creationId xmlns:a16="http://schemas.microsoft.com/office/drawing/2014/main" id="{6B0C62A2-5B83-A948-AC60-CE76A705E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112"/>
              <a:ext cx="64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ko-KR" sz="1500">
                  <a:ea typeface="굴림" panose="020B0600000101010101" pitchFamily="34" charset="-127"/>
                </a:rPr>
                <a:t>Other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500">
                  <a:ea typeface="굴림" panose="020B0600000101010101" pitchFamily="34" charset="-127"/>
                </a:rPr>
                <a:t>subnets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C2073A9-9D12-6F4D-8478-688C038104F7}"/>
              </a:ext>
            </a:extLst>
          </p:cNvPr>
          <p:cNvSpPr txBox="1"/>
          <p:nvPr/>
        </p:nvSpPr>
        <p:spPr>
          <a:xfrm>
            <a:off x="1488282" y="1154907"/>
            <a:ext cx="6250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Hierarchy of Networks: Scales to millions of hosts</a:t>
            </a:r>
          </a:p>
        </p:txBody>
      </p:sp>
    </p:spTree>
    <p:extLst>
      <p:ext uri="{BB962C8B-B14F-4D97-AF65-F5344CB8AC3E}">
        <p14:creationId xmlns:p14="http://schemas.microsoft.com/office/powerpoint/2010/main" val="623552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0078-1C2A-1D4B-9CC6-8A7FADAF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B567-6711-A248-81E0-583B9701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Routing – an IP packet goes anywhere</a:t>
            </a:r>
          </a:p>
          <a:p>
            <a:pPr lvl="1"/>
            <a:r>
              <a:rPr lang="en-US" dirty="0"/>
              <a:t>Just need the destination IP address</a:t>
            </a:r>
          </a:p>
          <a:p>
            <a:r>
              <a:rPr lang="en-US" dirty="0"/>
              <a:t>Fragmentation – split big messages into smaller pieces</a:t>
            </a:r>
          </a:p>
          <a:p>
            <a:pPr lvl="1"/>
            <a:r>
              <a:rPr lang="en-US" dirty="0"/>
              <a:t>Think about downloading a file</a:t>
            </a:r>
          </a:p>
          <a:p>
            <a:pPr lvl="1"/>
            <a:r>
              <a:rPr lang="en-US" dirty="0"/>
              <a:t>Maximum size 64K</a:t>
            </a:r>
          </a:p>
          <a:p>
            <a:pPr lvl="1"/>
            <a:r>
              <a:rPr lang="en-US" dirty="0"/>
              <a:t>Reassemble at destination</a:t>
            </a:r>
          </a:p>
          <a:p>
            <a:pPr lvl="1"/>
            <a:r>
              <a:rPr lang="en-US" dirty="0"/>
              <a:t>Hides differences in physical layers</a:t>
            </a:r>
          </a:p>
          <a:p>
            <a:r>
              <a:rPr lang="en-US" dirty="0"/>
              <a:t>Multiple protocols running on top</a:t>
            </a:r>
          </a:p>
          <a:p>
            <a:pPr lvl="1"/>
            <a:r>
              <a:rPr lang="en-US" dirty="0"/>
              <a:t>ICMP, TCP, UDP, … </a:t>
            </a:r>
          </a:p>
        </p:txBody>
      </p:sp>
    </p:spTree>
    <p:extLst>
      <p:ext uri="{BB962C8B-B14F-4D97-AF65-F5344CB8AC3E}">
        <p14:creationId xmlns:p14="http://schemas.microsoft.com/office/powerpoint/2010/main" val="12032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A1B-5569-8643-B471-C6529B9C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"Non-Features"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C41B-318B-914B-B27A-710BE36C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Unreliable Delivery ("Best Effort")</a:t>
            </a:r>
          </a:p>
          <a:p>
            <a:pPr lvl="1"/>
            <a:r>
              <a:rPr lang="en-US" dirty="0"/>
              <a:t>IP packet delivery not guaranteed</a:t>
            </a:r>
          </a:p>
          <a:p>
            <a:pPr lvl="1"/>
            <a:r>
              <a:rPr lang="en-US" dirty="0"/>
              <a:t>May be lost by underlying physical layer (e.g., radio noise)</a:t>
            </a:r>
          </a:p>
          <a:p>
            <a:pPr lvl="1"/>
            <a:r>
              <a:rPr lang="en-US" dirty="0"/>
              <a:t>May be dropped in transit</a:t>
            </a:r>
          </a:p>
          <a:p>
            <a:r>
              <a:rPr lang="en-US" dirty="0"/>
              <a:t>Out-of-order/duplicate delivery</a:t>
            </a:r>
          </a:p>
          <a:p>
            <a:pPr lvl="1"/>
            <a:r>
              <a:rPr lang="en-US" dirty="0"/>
              <a:t>Tolerance of physical layer retrying transmission</a:t>
            </a:r>
          </a:p>
          <a:p>
            <a:pPr lvl="1"/>
            <a:r>
              <a:rPr lang="en-US" dirty="0"/>
              <a:t>Tolerance of multiple paths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9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C537-F866-42C0-B312-68D069E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A45D-12D2-4961-AEAF-99EAA6F0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Socket:</a:t>
            </a:r>
            <a:r>
              <a:rPr lang="en-US" dirty="0"/>
              <a:t> An abstraction of a network I/O queue</a:t>
            </a:r>
          </a:p>
          <a:p>
            <a:pPr lvl="1"/>
            <a:r>
              <a:rPr lang="en-US" dirty="0"/>
              <a:t>Mechanism for </a:t>
            </a:r>
            <a:r>
              <a:rPr lang="en-US" b="1" dirty="0"/>
              <a:t>inter-process communication</a:t>
            </a:r>
          </a:p>
          <a:p>
            <a:pPr lvl="1"/>
            <a:r>
              <a:rPr lang="en-US" dirty="0"/>
              <a:t>Embodies one side of a communication channel</a:t>
            </a:r>
          </a:p>
          <a:p>
            <a:pPr lvl="1"/>
            <a:r>
              <a:rPr lang="en-US" dirty="0"/>
              <a:t>Same interface regardless of local or remote</a:t>
            </a:r>
          </a:p>
          <a:p>
            <a:r>
              <a:rPr lang="en-US" dirty="0"/>
              <a:t>First introduced in 4.2 BSD Unix</a:t>
            </a:r>
          </a:p>
          <a:p>
            <a:pPr lvl="1"/>
            <a:r>
              <a:rPr lang="en-US" dirty="0"/>
              <a:t>Most operating systems (Linux, Mac OS X, Windows) provide this, even if they don’t copy rest of UNIX I/O</a:t>
            </a:r>
          </a:p>
          <a:p>
            <a:pPr lvl="1"/>
            <a:r>
              <a:rPr lang="en-US" dirty="0"/>
              <a:t>Standardized by POSIX</a:t>
            </a:r>
          </a:p>
        </p:txBody>
      </p:sp>
    </p:spTree>
    <p:extLst>
      <p:ext uri="{BB962C8B-B14F-4D97-AF65-F5344CB8AC3E}">
        <p14:creationId xmlns:p14="http://schemas.microsoft.com/office/powerpoint/2010/main" val="267098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E711-261D-3540-AFCE-509571AD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Glue: Adding Functionality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F0719C-9BED-BF40-B90E-1C2653305F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958850"/>
          <a:ext cx="8928100" cy="4189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1702132975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695538429"/>
                    </a:ext>
                  </a:extLst>
                </a:gridCol>
              </a:tblGrid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Physical Reality: Frames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Abstraction: Stream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103024633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Limited Size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Arbitrary Size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3111394404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Unordered (sometimes)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Ordered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1459073053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Unreliable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Reliable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454638416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Machine-to-Machine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Process-to-Process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3870715124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Only on Local Area Net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Routed Anywhere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798878530"/>
                  </a:ext>
                </a:extLst>
              </a:tr>
              <a:tr h="5293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Asynchronous</a:t>
                      </a:r>
                    </a:p>
                  </a:txBody>
                  <a:tcPr marL="103514" marR="103514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Synchronous</a:t>
                      </a:r>
                    </a:p>
                  </a:txBody>
                  <a:tcPr marL="103514" marR="103514" marT="38100" marB="38100"/>
                </a:tc>
                <a:extLst>
                  <a:ext uri="{0D108BD9-81ED-4DB2-BD59-A6C34878D82A}">
                    <a16:rowId xmlns:a16="http://schemas.microsoft.com/office/drawing/2014/main" val="42763841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B6C743-9746-5447-B695-6A8ADA8B9C37}"/>
              </a:ext>
            </a:extLst>
          </p:cNvPr>
          <p:cNvSpPr txBox="1"/>
          <p:nvPr/>
        </p:nvSpPr>
        <p:spPr>
          <a:xfrm>
            <a:off x="1285875" y="1085338"/>
            <a:ext cx="5155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/>
              <a:t>Transport Layer: TCP</a:t>
            </a:r>
          </a:p>
        </p:txBody>
      </p:sp>
    </p:spTree>
    <p:extLst>
      <p:ext uri="{BB962C8B-B14F-4D97-AF65-F5344CB8AC3E}">
        <p14:creationId xmlns:p14="http://schemas.microsoft.com/office/powerpoint/2010/main" val="234516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559B-33D0-0A4A-B5F8-43A858E6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Messages: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FB55-37DE-E549-B3C1-D781D0C2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Want to divide a message into packets</a:t>
            </a:r>
          </a:p>
          <a:p>
            <a:r>
              <a:rPr lang="en-US" sz="2667" dirty="0"/>
              <a:t>Think about downloading a file over IP</a:t>
            </a:r>
          </a:p>
          <a:p>
            <a:pPr lvl="1"/>
            <a:r>
              <a:rPr lang="en-US" sz="2333" dirty="0"/>
              <a:t>64K max packet size</a:t>
            </a:r>
          </a:p>
          <a:p>
            <a:r>
              <a:rPr lang="en-US" sz="2667" dirty="0"/>
              <a:t>IP might reorder these packets</a:t>
            </a:r>
          </a:p>
          <a:p>
            <a:pPr lvl="1"/>
            <a:r>
              <a:rPr lang="en-US" sz="2333" dirty="0"/>
              <a:t>Imagine receiving the end of a file before the beginning!</a:t>
            </a:r>
          </a:p>
        </p:txBody>
      </p:sp>
    </p:spTree>
    <p:extLst>
      <p:ext uri="{BB962C8B-B14F-4D97-AF65-F5344CB8AC3E}">
        <p14:creationId xmlns:p14="http://schemas.microsoft.com/office/powerpoint/2010/main" val="2118015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0F-D7AA-6144-89A1-6AD8C722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Messages: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96AA-9C6B-4245-B33E-CA3AAEC8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ordered messages on top of unordered messages</a:t>
            </a:r>
          </a:p>
          <a:p>
            <a:endParaRPr lang="en-US" dirty="0"/>
          </a:p>
          <a:p>
            <a:r>
              <a:rPr lang="en-US" dirty="0"/>
              <a:t>Assign each packet a sequence number: 0, 1, 2, 3, …</a:t>
            </a:r>
          </a:p>
          <a:p>
            <a:pPr lvl="1"/>
            <a:r>
              <a:rPr lang="en-US" dirty="0"/>
              <a:t>If packets arrive out of order, hold on to them</a:t>
            </a:r>
          </a:p>
          <a:p>
            <a:pPr lvl="1"/>
            <a:r>
              <a:rPr lang="en-US" dirty="0"/>
              <a:t>Deliver them </a:t>
            </a:r>
            <a:r>
              <a:rPr lang="en-US" i="1" dirty="0"/>
              <a:t>in order</a:t>
            </a:r>
            <a:r>
              <a:rPr lang="en-US" dirty="0"/>
              <a:t> to user (through socket interface)</a:t>
            </a:r>
          </a:p>
          <a:p>
            <a:pPr lvl="1"/>
            <a:endParaRPr lang="en-US" dirty="0"/>
          </a:p>
          <a:p>
            <a:r>
              <a:rPr lang="en-US" dirty="0"/>
              <a:t>Example: Hold on to #3 until #2 arrives,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80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6F52-974B-8243-BA2D-B391F0FF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Message Delivery: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47EC-7AF1-2E4C-8139-0CF1611E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physical networks can garble or drop packets</a:t>
            </a:r>
          </a:p>
          <a:p>
            <a:pPr lvl="1"/>
            <a:r>
              <a:rPr lang="en-US" dirty="0"/>
              <a:t>Physical hardware problems (bad wire, bad signal)</a:t>
            </a:r>
          </a:p>
          <a:p>
            <a:r>
              <a:rPr lang="en-US" dirty="0"/>
              <a:t>Therefore, IP can garble or drop packets</a:t>
            </a:r>
          </a:p>
          <a:p>
            <a:pPr lvl="1"/>
            <a:r>
              <a:rPr lang="en-US" dirty="0"/>
              <a:t>It doesn't repair this itself (end-to-end principle!)</a:t>
            </a:r>
          </a:p>
          <a:p>
            <a:r>
              <a:rPr lang="en-US" dirty="0"/>
              <a:t>Building reliable message delivery</a:t>
            </a:r>
          </a:p>
          <a:p>
            <a:pPr lvl="1"/>
            <a:r>
              <a:rPr lang="en-US" dirty="0"/>
              <a:t>Confirm that packets aren't garbled</a:t>
            </a:r>
          </a:p>
          <a:p>
            <a:pPr lvl="1"/>
            <a:r>
              <a:rPr lang="en-US" dirty="0"/>
              <a:t>Confirm that packets arrive </a:t>
            </a:r>
            <a:r>
              <a:rPr lang="en-US" b="1" dirty="0"/>
              <a:t>exactly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55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8394-F422-E742-A379-88B1F5D4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2714-6E35-9243-A2A0-65832FAA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3122083"/>
            <a:ext cx="8929217" cy="20253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Checksum: Detect garbled packets</a:t>
            </a:r>
          </a:p>
          <a:p>
            <a:r>
              <a:rPr lang="en-US" dirty="0"/>
              <a:t>Receiver sends a packet to acknowledge when a packet received and ungarbled</a:t>
            </a:r>
          </a:p>
          <a:p>
            <a:pPr lvl="1"/>
            <a:r>
              <a:rPr lang="en-US" dirty="0"/>
              <a:t>No acknowledgement? </a:t>
            </a:r>
            <a:r>
              <a:rPr lang="en-US" b="1" dirty="0"/>
              <a:t>Resend</a:t>
            </a:r>
            <a:r>
              <a:rPr lang="en-US" dirty="0"/>
              <a:t> after timeout</a:t>
            </a:r>
          </a:p>
          <a:p>
            <a:r>
              <a:rPr lang="en-US" dirty="0"/>
              <a:t>What if acknowledgement dropped?</a:t>
            </a:r>
          </a:p>
          <a:p>
            <a:pPr lvl="1"/>
            <a:r>
              <a:rPr lang="en-US" dirty="0"/>
              <a:t>Packet is resent (wasteful), second chance to acknowledge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5D211B9-CAD6-2746-AA83-9358493141DB}"/>
              </a:ext>
            </a:extLst>
          </p:cNvPr>
          <p:cNvGrpSpPr>
            <a:grpSpLocks/>
          </p:cNvGrpSpPr>
          <p:nvPr/>
        </p:nvGrpSpPr>
        <p:grpSpPr bwMode="auto">
          <a:xfrm>
            <a:off x="2051844" y="1181364"/>
            <a:ext cx="1849437" cy="1124480"/>
            <a:chOff x="912" y="468"/>
            <a:chExt cx="1398" cy="850"/>
          </a:xfrm>
        </p:grpSpPr>
        <p:sp>
          <p:nvSpPr>
            <p:cNvPr id="5" name="Rectangle 5" descr="Wide downward diagonal">
              <a:extLst>
                <a:ext uri="{FF2B5EF4-FFF2-40B4-BE49-F238E27FC236}">
                  <a16:creationId xmlns:a16="http://schemas.microsoft.com/office/drawing/2014/main" id="{EEE8D4A5-7040-CF4A-B143-74EDBBB3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496"/>
              <a:ext cx="912" cy="137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55D4B887-C9D5-8640-9EE8-AE37B9C2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" y="468"/>
              <a:ext cx="23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B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02B05E7C-CC60-E045-82CD-6184E8A0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468"/>
              <a:ext cx="25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A</a:t>
              </a:r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EAEBDCAA-A7F4-EB4A-9E0E-0B75E2ADC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" y="664"/>
              <a:ext cx="960" cy="654"/>
              <a:chOff x="1157" y="712"/>
              <a:chExt cx="960" cy="654"/>
            </a:xfrm>
          </p:grpSpPr>
          <p:grpSp>
            <p:nvGrpSpPr>
              <p:cNvPr id="9" name="Group 9">
                <a:extLst>
                  <a:ext uri="{FF2B5EF4-FFF2-40B4-BE49-F238E27FC236}">
                    <a16:creationId xmlns:a16="http://schemas.microsoft.com/office/drawing/2014/main" id="{F7EB45F2-A519-6046-837A-E818468B6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7" y="712"/>
                <a:ext cx="960" cy="311"/>
                <a:chOff x="1157" y="712"/>
                <a:chExt cx="960" cy="311"/>
              </a:xfrm>
            </p:grpSpPr>
            <p:sp>
              <p:nvSpPr>
                <p:cNvPr id="13" name="Line 10">
                  <a:extLst>
                    <a:ext uri="{FF2B5EF4-FFF2-40B4-BE49-F238E27FC236}">
                      <a16:creationId xmlns:a16="http://schemas.microsoft.com/office/drawing/2014/main" id="{D4C225CE-755E-114A-B72D-22A8A57BC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/>
                </a:p>
              </p:txBody>
            </p:sp>
            <p:sp>
              <p:nvSpPr>
                <p:cNvPr id="14" name="Text Box 11">
                  <a:extLst>
                    <a:ext uri="{FF2B5EF4-FFF2-40B4-BE49-F238E27FC236}">
                      <a16:creationId xmlns:a16="http://schemas.microsoft.com/office/drawing/2014/main" id="{3C136671-7BD2-B64A-AD7F-273826CF77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736490">
                  <a:off x="1298" y="712"/>
                  <a:ext cx="677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833">
                      <a:ea typeface="굴림" panose="020B0600000101010101" pitchFamily="34" charset="-127"/>
                    </a:rPr>
                    <a:t>Packet</a:t>
                  </a:r>
                </a:p>
              </p:txBody>
            </p:sp>
          </p:grpSp>
          <p:grpSp>
            <p:nvGrpSpPr>
              <p:cNvPr id="10" name="Group 12">
                <a:extLst>
                  <a:ext uri="{FF2B5EF4-FFF2-40B4-BE49-F238E27FC236}">
                    <a16:creationId xmlns:a16="http://schemas.microsoft.com/office/drawing/2014/main" id="{B73F2E23-10A9-BA40-8E65-01E3F5A6DE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7" y="1023"/>
                <a:ext cx="960" cy="343"/>
                <a:chOff x="1157" y="1023"/>
                <a:chExt cx="960" cy="343"/>
              </a:xfrm>
            </p:grpSpPr>
            <p:sp>
              <p:nvSpPr>
                <p:cNvPr id="11" name="Line 13">
                  <a:extLst>
                    <a:ext uri="{FF2B5EF4-FFF2-40B4-BE49-F238E27FC236}">
                      <a16:creationId xmlns:a16="http://schemas.microsoft.com/office/drawing/2014/main" id="{C8047355-266A-F340-B269-58A3725C3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7" y="1023"/>
                  <a:ext cx="96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/>
                </a:p>
              </p:txBody>
            </p:sp>
            <p:sp>
              <p:nvSpPr>
                <p:cNvPr id="12" name="Text Box 14">
                  <a:extLst>
                    <a:ext uri="{FF2B5EF4-FFF2-40B4-BE49-F238E27FC236}">
                      <a16:creationId xmlns:a16="http://schemas.microsoft.com/office/drawing/2014/main" id="{E8A95F89-0B56-7A41-BB6F-449B266D93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746312">
                  <a:off x="1443" y="1096"/>
                  <a:ext cx="400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833">
                      <a:ea typeface="굴림" panose="020B0600000101010101" pitchFamily="34" charset="-127"/>
                    </a:rPr>
                    <a:t>ack</a:t>
                  </a:r>
                </a:p>
              </p:txBody>
            </p:sp>
          </p:grp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1CDB67B3-90B3-4E45-A139-89D6637D40FA}"/>
              </a:ext>
            </a:extLst>
          </p:cNvPr>
          <p:cNvGrpSpPr>
            <a:grpSpLocks/>
          </p:cNvGrpSpPr>
          <p:nvPr/>
        </p:nvGrpSpPr>
        <p:grpSpPr bwMode="auto">
          <a:xfrm>
            <a:off x="4205552" y="1197239"/>
            <a:ext cx="2865437" cy="1743605"/>
            <a:chOff x="2448" y="480"/>
            <a:chExt cx="2166" cy="1318"/>
          </a:xfrm>
        </p:grpSpPr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1B3AED95-5BC0-374A-B259-90DCFF291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480"/>
              <a:ext cx="23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B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CE165F2F-6708-0248-B495-D4CE6F75E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480"/>
              <a:ext cx="25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18" name="Rectangle 18" descr="Wide downward diagonal">
              <a:extLst>
                <a:ext uri="{FF2B5EF4-FFF2-40B4-BE49-F238E27FC236}">
                  <a16:creationId xmlns:a16="http://schemas.microsoft.com/office/drawing/2014/main" id="{A2458A00-E63C-8641-92C1-04C0C6BA9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508"/>
              <a:ext cx="912" cy="137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E19ACF5F-E086-8341-9F92-0014A803B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144"/>
              <a:ext cx="960" cy="311"/>
              <a:chOff x="1157" y="712"/>
              <a:chExt cx="960" cy="311"/>
            </a:xfrm>
          </p:grpSpPr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857C3A6C-E70C-444D-863D-0E1B4D646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831"/>
                <a:ext cx="96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8AD4D94E-496D-8045-A025-F427CE8AC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736490">
                <a:off x="1298" y="712"/>
                <a:ext cx="67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33">
                    <a:ea typeface="굴림" panose="020B0600000101010101" pitchFamily="34" charset="-127"/>
                  </a:rPr>
                  <a:t>Packet</a:t>
                </a:r>
              </a:p>
            </p:txBody>
          </p:sp>
        </p:grpSp>
        <p:grpSp>
          <p:nvGrpSpPr>
            <p:cNvPr id="20" name="Group 22">
              <a:extLst>
                <a:ext uri="{FF2B5EF4-FFF2-40B4-BE49-F238E27FC236}">
                  <a16:creationId xmlns:a16="http://schemas.microsoft.com/office/drawing/2014/main" id="{DF53A112-9E67-414E-BBA2-151D8BC9B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455"/>
              <a:ext cx="960" cy="343"/>
              <a:chOff x="1157" y="1023"/>
              <a:chExt cx="960" cy="343"/>
            </a:xfrm>
          </p:grpSpPr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3360EC7C-9829-7845-9B25-C74DD44E8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7" y="1023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/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31CD80CD-97B4-3D42-BF6A-1A0C85132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746312">
                <a:off x="1443" y="1096"/>
                <a:ext cx="40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33">
                    <a:ea typeface="굴림" panose="020B0600000101010101" pitchFamily="34" charset="-127"/>
                  </a:rPr>
                  <a:t>ack</a:t>
                </a:r>
              </a:p>
            </p:txBody>
          </p:sp>
        </p:grpSp>
        <p:grpSp>
          <p:nvGrpSpPr>
            <p:cNvPr id="21" name="Group 25">
              <a:extLst>
                <a:ext uri="{FF2B5EF4-FFF2-40B4-BE49-F238E27FC236}">
                  <a16:creationId xmlns:a16="http://schemas.microsoft.com/office/drawing/2014/main" id="{73EB4023-3B3A-0640-9F7F-CE3C46436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664"/>
              <a:ext cx="960" cy="311"/>
              <a:chOff x="3504" y="745"/>
              <a:chExt cx="960" cy="311"/>
            </a:xfrm>
          </p:grpSpPr>
          <p:sp>
            <p:nvSpPr>
              <p:cNvPr id="24" name="Line 26">
                <a:extLst>
                  <a:ext uri="{FF2B5EF4-FFF2-40B4-BE49-F238E27FC236}">
                    <a16:creationId xmlns:a16="http://schemas.microsoft.com/office/drawing/2014/main" id="{88089FBF-E381-B247-B46A-ED550F53D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864"/>
                <a:ext cx="96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/>
              </a:p>
            </p:txBody>
          </p:sp>
          <p:sp>
            <p:nvSpPr>
              <p:cNvPr id="25" name="Text Box 27">
                <a:extLst>
                  <a:ext uri="{FF2B5EF4-FFF2-40B4-BE49-F238E27FC236}">
                    <a16:creationId xmlns:a16="http://schemas.microsoft.com/office/drawing/2014/main" id="{38B6D92A-AA04-284A-9F29-CE08B6FA0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736490">
                <a:off x="3645" y="745"/>
                <a:ext cx="67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33">
                    <a:ea typeface="굴림" panose="020B0600000101010101" pitchFamily="34" charset="-127"/>
                  </a:rPr>
                  <a:t>Packet</a:t>
                </a:r>
              </a:p>
            </p:txBody>
          </p:sp>
        </p:grpSp>
        <p:sp>
          <p:nvSpPr>
            <p:cNvPr id="22" name="AutoShape 28">
              <a:extLst>
                <a:ext uri="{FF2B5EF4-FFF2-40B4-BE49-F238E27FC236}">
                  <a16:creationId xmlns:a16="http://schemas.microsoft.com/office/drawing/2014/main" id="{4367EFE8-880C-3647-B07D-4B015F317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783"/>
              <a:ext cx="192" cy="48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21576568-4E9E-7749-89AC-FA4F30DAD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879"/>
              <a:ext cx="795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>
                  <a:ea typeface="굴림" panose="020B0600000101010101" pitchFamily="34" charset="-127"/>
                </a:rPr>
                <a:t>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399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CB8D-A334-724E-91D2-DC217137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duplicates?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C013-DE76-2544-9C6E-7EA3AABA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67" dirty="0"/>
              <a:t>Recall: Sequence Number</a:t>
            </a:r>
          </a:p>
          <a:p>
            <a:r>
              <a:rPr lang="en-US" sz="2667" dirty="0"/>
              <a:t>Simplest Version: Alternating Bit Protocol</a:t>
            </a:r>
          </a:p>
          <a:p>
            <a:endParaRPr lang="en-US" sz="2667" dirty="0"/>
          </a:p>
          <a:p>
            <a:r>
              <a:rPr lang="en-US" sz="2667" dirty="0"/>
              <a:t>Send only one packet at a time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Poor performance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DD822A8-F5FD-554C-B6F6-BCD9BAE985F5}"/>
              </a:ext>
            </a:extLst>
          </p:cNvPr>
          <p:cNvGrpSpPr>
            <a:grpSpLocks/>
          </p:cNvGrpSpPr>
          <p:nvPr/>
        </p:nvGrpSpPr>
        <p:grpSpPr bwMode="auto">
          <a:xfrm>
            <a:off x="6168760" y="2000912"/>
            <a:ext cx="1867958" cy="2667000"/>
            <a:chOff x="4316" y="2016"/>
            <a:chExt cx="1412" cy="201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DC512E-9A78-7541-A452-C8D07050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016"/>
              <a:ext cx="1376" cy="2016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>
                <a:latin typeface="Gill Sans MT" panose="020B0502020104020203" pitchFamily="34" charset="77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2BAAE5BC-8121-5745-885E-3ACC1C5BE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6" y="2091"/>
              <a:ext cx="1412" cy="1845"/>
              <a:chOff x="4080" y="1035"/>
              <a:chExt cx="1412" cy="2085"/>
            </a:xfrm>
          </p:grpSpPr>
          <p:sp>
            <p:nvSpPr>
              <p:cNvPr id="7" name="Rectangle 5" descr="Wide downward diagonal">
                <a:extLst>
                  <a:ext uri="{FF2B5EF4-FFF2-40B4-BE49-F238E27FC236}">
                    <a16:creationId xmlns:a16="http://schemas.microsoft.com/office/drawing/2014/main" id="{D8E351D2-35DC-C443-8909-EDA5F427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1063"/>
                <a:ext cx="912" cy="137"/>
              </a:xfrm>
              <a:prstGeom prst="rect">
                <a:avLst/>
              </a:prstGeom>
              <a:pattFill prst="wdDnDiag">
                <a:fgClr>
                  <a:srgbClr val="00FFFF"/>
                </a:fgClr>
                <a:bgClr>
                  <a:schemeClr val="bg1"/>
                </a:bgClr>
              </a:patt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>
                  <a:latin typeface="Gill Sans MT" panose="020B0502020104020203" pitchFamily="34" charset="77"/>
                </a:endParaRPr>
              </a:p>
            </p:txBody>
          </p:sp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EE1700F9-4AEA-594F-9D6C-502180BD8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1" y="103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MT" panose="020B0502020104020203" pitchFamily="34" charset="77"/>
                    <a:ea typeface="굴림" panose="020B0600000101010101" pitchFamily="34" charset="-127"/>
                  </a:rPr>
                  <a:t>B</a:t>
                </a:r>
              </a:p>
            </p:txBody>
          </p:sp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E95EE967-C45E-0442-BD1F-34C55D663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0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MT" panose="020B0502020104020203" pitchFamily="34" charset="77"/>
                    <a:ea typeface="굴림" panose="020B0600000101010101" pitchFamily="34" charset="-127"/>
                  </a:rPr>
                  <a:t>A</a:t>
                </a:r>
              </a:p>
            </p:txBody>
          </p:sp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66D76BE6-2AA1-634A-A7BD-7B4077DA74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5" y="1227"/>
                <a:ext cx="960" cy="672"/>
                <a:chOff x="4325" y="720"/>
                <a:chExt cx="960" cy="672"/>
              </a:xfrm>
            </p:grpSpPr>
            <p:grpSp>
              <p:nvGrpSpPr>
                <p:cNvPr id="23" name="Group 9">
                  <a:extLst>
                    <a:ext uri="{FF2B5EF4-FFF2-40B4-BE49-F238E27FC236}">
                      <a16:creationId xmlns:a16="http://schemas.microsoft.com/office/drawing/2014/main" id="{1DF08646-805F-4248-868F-9212F48BD0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5" y="720"/>
                  <a:ext cx="960" cy="315"/>
                  <a:chOff x="1157" y="708"/>
                  <a:chExt cx="960" cy="315"/>
                </a:xfrm>
              </p:grpSpPr>
              <p:sp>
                <p:nvSpPr>
                  <p:cNvPr id="26" name="Line 10">
                    <a:extLst>
                      <a:ext uri="{FF2B5EF4-FFF2-40B4-BE49-F238E27FC236}">
                        <a16:creationId xmlns:a16="http://schemas.microsoft.com/office/drawing/2014/main" id="{B208DC51-F566-BD47-84B9-37B8ED4B05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7" y="831"/>
                    <a:ext cx="96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/>
                  <a:p>
                    <a:endParaRPr lang="en-US" sz="150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27" name="Text Box 11">
                    <a:extLst>
                      <a:ext uri="{FF2B5EF4-FFF2-40B4-BE49-F238E27FC236}">
                        <a16:creationId xmlns:a16="http://schemas.microsoft.com/office/drawing/2014/main" id="{4BEE3338-E754-8D4C-A261-B3B4C9AD6D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736490">
                    <a:off x="1307" y="708"/>
                    <a:ext cx="654" cy="3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833">
                        <a:latin typeface="Gill Sans MT" panose="020B0502020104020203" pitchFamily="34" charset="77"/>
                        <a:ea typeface="굴림" panose="020B0600000101010101" pitchFamily="34" charset="-127"/>
                      </a:rPr>
                      <a:t>Pkt #0</a:t>
                    </a:r>
                  </a:p>
                </p:txBody>
              </p:sp>
            </p:grp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0DCEA8C2-2EEF-914F-82BA-DA1A456E6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25" y="1104"/>
                  <a:ext cx="96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25" name="Text Box 13">
                  <a:extLst>
                    <a:ext uri="{FF2B5EF4-FFF2-40B4-BE49-F238E27FC236}">
                      <a16:creationId xmlns:a16="http://schemas.microsoft.com/office/drawing/2014/main" id="{A1DF1B6C-B91F-7F4E-A5FE-225E3D3ECF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746312">
                  <a:off x="4402" y="1030"/>
                  <a:ext cx="692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833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Ack #0</a:t>
                  </a:r>
                </a:p>
              </p:txBody>
            </p:sp>
          </p:grpSp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2BC9DB35-968D-9842-8366-50B03D1D48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1851"/>
                <a:ext cx="960" cy="672"/>
                <a:chOff x="4325" y="720"/>
                <a:chExt cx="960" cy="672"/>
              </a:xfrm>
            </p:grpSpPr>
            <p:grpSp>
              <p:nvGrpSpPr>
                <p:cNvPr id="18" name="Group 15">
                  <a:extLst>
                    <a:ext uri="{FF2B5EF4-FFF2-40B4-BE49-F238E27FC236}">
                      <a16:creationId xmlns:a16="http://schemas.microsoft.com/office/drawing/2014/main" id="{BB2B5AD9-AF3D-C04E-83F8-C24EFAE35F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5" y="720"/>
                  <a:ext cx="960" cy="315"/>
                  <a:chOff x="1157" y="708"/>
                  <a:chExt cx="960" cy="315"/>
                </a:xfrm>
              </p:grpSpPr>
              <p:sp>
                <p:nvSpPr>
                  <p:cNvPr id="21" name="Line 16">
                    <a:extLst>
                      <a:ext uri="{FF2B5EF4-FFF2-40B4-BE49-F238E27FC236}">
                        <a16:creationId xmlns:a16="http://schemas.microsoft.com/office/drawing/2014/main" id="{5179FD5F-80DC-FC4C-9CA0-583466FE77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7" y="831"/>
                    <a:ext cx="96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/>
                  <a:p>
                    <a:endParaRPr lang="en-US" sz="150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22" name="Text Box 17">
                    <a:extLst>
                      <a:ext uri="{FF2B5EF4-FFF2-40B4-BE49-F238E27FC236}">
                        <a16:creationId xmlns:a16="http://schemas.microsoft.com/office/drawing/2014/main" id="{B87C194F-4B19-1342-911F-990C08D54B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736490">
                    <a:off x="1307" y="708"/>
                    <a:ext cx="654" cy="3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833" dirty="0">
                        <a:latin typeface="Gill Sans MT" panose="020B0502020104020203" pitchFamily="34" charset="77"/>
                        <a:ea typeface="굴림" panose="020B0600000101010101" pitchFamily="34" charset="-127"/>
                      </a:rPr>
                      <a:t>Pkt #1</a:t>
                    </a:r>
                  </a:p>
                </p:txBody>
              </p:sp>
            </p:grpSp>
            <p:sp>
              <p:nvSpPr>
                <p:cNvPr id="19" name="Line 18">
                  <a:extLst>
                    <a:ext uri="{FF2B5EF4-FFF2-40B4-BE49-F238E27FC236}">
                      <a16:creationId xmlns:a16="http://schemas.microsoft.com/office/drawing/2014/main" id="{5BEB14CB-BDA0-A24D-8571-7328D0992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25" y="1104"/>
                  <a:ext cx="96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20" name="Text Box 19">
                  <a:extLst>
                    <a:ext uri="{FF2B5EF4-FFF2-40B4-BE49-F238E27FC236}">
                      <a16:creationId xmlns:a16="http://schemas.microsoft.com/office/drawing/2014/main" id="{C514D0F3-3F14-0A4B-9B8E-40BA50024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746312">
                  <a:off x="4402" y="1030"/>
                  <a:ext cx="692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833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Ack #1</a:t>
                  </a:r>
                </a:p>
              </p:txBody>
            </p:sp>
          </p:grpSp>
          <p:grpSp>
            <p:nvGrpSpPr>
              <p:cNvPr id="12" name="Group 20">
                <a:extLst>
                  <a:ext uri="{FF2B5EF4-FFF2-40B4-BE49-F238E27FC236}">
                    <a16:creationId xmlns:a16="http://schemas.microsoft.com/office/drawing/2014/main" id="{0027366E-53BF-884F-8B25-D2F882EAF3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2448"/>
                <a:ext cx="960" cy="672"/>
                <a:chOff x="4325" y="720"/>
                <a:chExt cx="960" cy="672"/>
              </a:xfrm>
            </p:grpSpPr>
            <p:grpSp>
              <p:nvGrpSpPr>
                <p:cNvPr id="13" name="Group 21">
                  <a:extLst>
                    <a:ext uri="{FF2B5EF4-FFF2-40B4-BE49-F238E27FC236}">
                      <a16:creationId xmlns:a16="http://schemas.microsoft.com/office/drawing/2014/main" id="{47A67D54-6B6F-7B4F-ADAB-E326687075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5" y="720"/>
                  <a:ext cx="960" cy="315"/>
                  <a:chOff x="1157" y="708"/>
                  <a:chExt cx="960" cy="315"/>
                </a:xfrm>
              </p:grpSpPr>
              <p:sp>
                <p:nvSpPr>
                  <p:cNvPr id="16" name="Line 22">
                    <a:extLst>
                      <a:ext uri="{FF2B5EF4-FFF2-40B4-BE49-F238E27FC236}">
                        <a16:creationId xmlns:a16="http://schemas.microsoft.com/office/drawing/2014/main" id="{5BCCC7A6-74ED-1347-A699-6BD34C4FDF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7" y="831"/>
                    <a:ext cx="96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/>
                  <a:p>
                    <a:endParaRPr lang="en-US" sz="150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17" name="Text Box 23">
                    <a:extLst>
                      <a:ext uri="{FF2B5EF4-FFF2-40B4-BE49-F238E27FC236}">
                        <a16:creationId xmlns:a16="http://schemas.microsoft.com/office/drawing/2014/main" id="{BD80317C-7632-3C4F-A4E4-7BE7D2BB44C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736490">
                    <a:off x="1307" y="708"/>
                    <a:ext cx="654" cy="3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833">
                        <a:latin typeface="Gill Sans MT" panose="020B0502020104020203" pitchFamily="34" charset="77"/>
                        <a:ea typeface="굴림" panose="020B0600000101010101" pitchFamily="34" charset="-127"/>
                      </a:rPr>
                      <a:t>Pkt #0</a:t>
                    </a:r>
                  </a:p>
                </p:txBody>
              </p:sp>
            </p:grpSp>
            <p:sp>
              <p:nvSpPr>
                <p:cNvPr id="14" name="Line 24">
                  <a:extLst>
                    <a:ext uri="{FF2B5EF4-FFF2-40B4-BE49-F238E27FC236}">
                      <a16:creationId xmlns:a16="http://schemas.microsoft.com/office/drawing/2014/main" id="{2648CB63-7F19-5144-AFE0-41872A11F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25" y="1104"/>
                  <a:ext cx="96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5" name="Text Box 25">
                  <a:extLst>
                    <a:ext uri="{FF2B5EF4-FFF2-40B4-BE49-F238E27FC236}">
                      <a16:creationId xmlns:a16="http://schemas.microsoft.com/office/drawing/2014/main" id="{FFA1AAE5-4F5B-4242-A531-AE184D1B04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746312">
                  <a:off x="4402" y="1030"/>
                  <a:ext cx="692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833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Ack #0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9378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B416-818B-4947-A9F6-BB8870FE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Window-Based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8748-B2AB-6549-80B3-70D0B6C9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4"/>
            <a:ext cx="5013427" cy="41882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Windowing protocol (not quite TCP)</a:t>
            </a:r>
          </a:p>
          <a:p>
            <a:r>
              <a:rPr lang="en-US" dirty="0"/>
              <a:t>Send up to </a:t>
            </a:r>
            <a:r>
              <a:rPr lang="en-US" i="1" dirty="0"/>
              <a:t>N</a:t>
            </a:r>
            <a:r>
              <a:rPr lang="en-US" dirty="0"/>
              <a:t> packets without ack</a:t>
            </a:r>
          </a:p>
          <a:p>
            <a:pPr lvl="1"/>
            <a:r>
              <a:rPr lang="en-US" dirty="0"/>
              <a:t>Allows pipelining of packets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limits queue size</a:t>
            </a:r>
          </a:p>
          <a:p>
            <a:r>
              <a:rPr lang="en-US" dirty="0"/>
              <a:t>Both source and destination need to store </a:t>
            </a:r>
            <a:r>
              <a:rPr lang="en-US" i="1" dirty="0"/>
              <a:t>N</a:t>
            </a:r>
            <a:r>
              <a:rPr lang="en-US" dirty="0"/>
              <a:t> packets (why?)</a:t>
            </a:r>
          </a:p>
          <a:p>
            <a:r>
              <a:rPr lang="en-US" dirty="0"/>
              <a:t>Each packet has sequence number</a:t>
            </a:r>
          </a:p>
          <a:p>
            <a:pPr lvl="1"/>
            <a:r>
              <a:rPr lang="en-US" dirty="0"/>
              <a:t>ACK says "Received all packets up to number </a:t>
            </a:r>
            <a:r>
              <a:rPr lang="en-US" i="1" dirty="0"/>
              <a:t>X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Advances window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17ABEDFD-CE12-A040-9C83-EE1C1C8F2328}"/>
              </a:ext>
            </a:extLst>
          </p:cNvPr>
          <p:cNvGrpSpPr>
            <a:grpSpLocks/>
          </p:cNvGrpSpPr>
          <p:nvPr/>
        </p:nvGrpSpPr>
        <p:grpSpPr bwMode="auto">
          <a:xfrm>
            <a:off x="5353838" y="1698633"/>
            <a:ext cx="2606146" cy="2794000"/>
            <a:chOff x="3755" y="432"/>
            <a:chExt cx="1970" cy="2112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164EAC3-FB79-E34E-9F35-4042A9935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437"/>
              <a:ext cx="1970" cy="210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ko-KR" altLang="en-US" sz="1833">
                  <a:ea typeface="굴림" panose="020B0600000101010101" pitchFamily="34" charset="-127"/>
                </a:rPr>
                <a:t>     </a:t>
              </a:r>
            </a:p>
          </p:txBody>
        </p:sp>
        <p:sp>
          <p:nvSpPr>
            <p:cNvPr id="11" name="Rectangle 4" descr="Wide downward diagonal">
              <a:extLst>
                <a:ext uri="{FF2B5EF4-FFF2-40B4-BE49-F238E27FC236}">
                  <a16:creationId xmlns:a16="http://schemas.microsoft.com/office/drawing/2014/main" id="{0ED73242-9610-6545-A6ED-3F54C4CF2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460"/>
              <a:ext cx="912" cy="137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73066164-9F39-F249-A300-4123785F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" y="432"/>
              <a:ext cx="23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B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93EFB008-507A-ED40-8845-1FAD6BA2F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432"/>
              <a:ext cx="25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A</a:t>
              </a:r>
            </a:p>
          </p:txBody>
        </p:sp>
      </p:grpSp>
      <p:grpSp>
        <p:nvGrpSpPr>
          <p:cNvPr id="14" name="Group 7">
            <a:extLst>
              <a:ext uri="{FF2B5EF4-FFF2-40B4-BE49-F238E27FC236}">
                <a16:creationId xmlns:a16="http://schemas.microsoft.com/office/drawing/2014/main" id="{AA991ED3-E6E6-5944-8626-D3493E223CA7}"/>
              </a:ext>
            </a:extLst>
          </p:cNvPr>
          <p:cNvGrpSpPr>
            <a:grpSpLocks/>
          </p:cNvGrpSpPr>
          <p:nvPr/>
        </p:nvGrpSpPr>
        <p:grpSpPr bwMode="auto">
          <a:xfrm>
            <a:off x="6420108" y="2012164"/>
            <a:ext cx="1268677" cy="1123157"/>
            <a:chOff x="4565" y="684"/>
            <a:chExt cx="959" cy="849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D5C4F97-048A-7244-AB33-E8C1E383D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780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6FAF44E5-89D5-4242-8BA8-EE08F8F58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684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0816B73-234D-094C-9BC5-2C6C1E7D6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876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DA8B649B-9B0D-A24B-ADD1-E11AE1B39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972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39D45CC7-5E56-CC45-95E7-7D01EA7CB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1068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99E6E2E2-25E4-684B-B91D-0E5EE1BFC9E6}"/>
              </a:ext>
            </a:extLst>
          </p:cNvPr>
          <p:cNvGrpSpPr>
            <a:grpSpLocks/>
          </p:cNvGrpSpPr>
          <p:nvPr/>
        </p:nvGrpSpPr>
        <p:grpSpPr bwMode="auto">
          <a:xfrm>
            <a:off x="6418785" y="3302009"/>
            <a:ext cx="1268678" cy="1123156"/>
            <a:chOff x="4564" y="1659"/>
            <a:chExt cx="959" cy="849"/>
          </a:xfrm>
        </p:grpSpPr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483AABFD-9831-3946-8A74-DD1FC971C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1659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9B94EEF1-9EA5-0E4D-A2A9-5CEB6D974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1755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BEB77A21-B8A9-7242-8CF5-0F4F3BAC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1851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FC876449-EB79-D646-AE7A-B134BB1F5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1947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BC313837-9D4C-7D44-8147-F722136CC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2043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2950519A-699E-A54B-AD28-F248B3941F94}"/>
              </a:ext>
            </a:extLst>
          </p:cNvPr>
          <p:cNvGrpSpPr>
            <a:grpSpLocks/>
          </p:cNvGrpSpPr>
          <p:nvPr/>
        </p:nvGrpSpPr>
        <p:grpSpPr bwMode="auto">
          <a:xfrm>
            <a:off x="5333994" y="2006873"/>
            <a:ext cx="994833" cy="508000"/>
            <a:chOff x="3744" y="680"/>
            <a:chExt cx="752" cy="384"/>
          </a:xfrm>
        </p:grpSpPr>
        <p:sp>
          <p:nvSpPr>
            <p:cNvPr id="27" name="AutoShape 21">
              <a:extLst>
                <a:ext uri="{FF2B5EF4-FFF2-40B4-BE49-F238E27FC236}">
                  <a16:creationId xmlns:a16="http://schemas.microsoft.com/office/drawing/2014/main" id="{2C5316C7-9728-C34B-A91F-1FBC3BA1D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680"/>
              <a:ext cx="240" cy="384"/>
            </a:xfrm>
            <a:prstGeom prst="lef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8450BDFC-B10C-BF40-9E0B-0ADFC7FDF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768"/>
              <a:ext cx="47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>
                  <a:ea typeface="굴림" panose="020B0600000101010101" pitchFamily="34" charset="-127"/>
                </a:rPr>
                <a:t>N=5</a:t>
              </a:r>
            </a:p>
          </p:txBody>
        </p:sp>
      </p:grpSp>
      <p:sp>
        <p:nvSpPr>
          <p:cNvPr id="29" name="Rectangle 23">
            <a:extLst>
              <a:ext uri="{FF2B5EF4-FFF2-40B4-BE49-F238E27FC236}">
                <a16:creationId xmlns:a16="http://schemas.microsoft.com/office/drawing/2014/main" id="{99421491-2978-194C-A856-0AC46D4B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473" y="2493706"/>
            <a:ext cx="190500" cy="6985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833">
                <a:ea typeface="굴림" panose="020B0600000101010101" pitchFamily="34" charset="-127"/>
              </a:rPr>
              <a:t>Queue</a:t>
            </a:r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553BCCE6-CE42-B447-8157-C12DDC55AA3F}"/>
              </a:ext>
            </a:extLst>
          </p:cNvPr>
          <p:cNvGrpSpPr>
            <a:grpSpLocks/>
          </p:cNvGrpSpPr>
          <p:nvPr/>
        </p:nvGrpSpPr>
        <p:grpSpPr bwMode="auto">
          <a:xfrm>
            <a:off x="6418785" y="2627321"/>
            <a:ext cx="1271323" cy="1186656"/>
            <a:chOff x="4564" y="1149"/>
            <a:chExt cx="961" cy="897"/>
          </a:xfrm>
        </p:grpSpPr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3943D465-4D60-234D-BFDC-D3AA18647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4" y="1245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8B49DA16-3454-664C-9398-7FF1EF02F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4" y="1149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5D92C965-1832-A449-9A0B-0B4688C13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4" y="1341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A53AD0E0-79F4-3942-B7CC-1E0F42F50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4" y="1437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BF47DDBD-A6D8-A241-9366-0FE6C14EE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4" y="1533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  <p:grpSp>
        <p:nvGrpSpPr>
          <p:cNvPr id="36" name="Group 30">
            <a:extLst>
              <a:ext uri="{FF2B5EF4-FFF2-40B4-BE49-F238E27FC236}">
                <a16:creationId xmlns:a16="http://schemas.microsoft.com/office/drawing/2014/main" id="{5E18D92E-1D18-AA42-ABCE-DB5CFD8CC65C}"/>
              </a:ext>
            </a:extLst>
          </p:cNvPr>
          <p:cNvGrpSpPr>
            <a:grpSpLocks/>
          </p:cNvGrpSpPr>
          <p:nvPr/>
        </p:nvGrpSpPr>
        <p:grpSpPr bwMode="auto">
          <a:xfrm>
            <a:off x="6400265" y="2898520"/>
            <a:ext cx="1320270" cy="658814"/>
            <a:chOff x="4550" y="1354"/>
            <a:chExt cx="998" cy="498"/>
          </a:xfrm>
        </p:grpSpPr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6C140648-21B0-F944-BABB-395490BD5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64414">
              <a:off x="4550" y="1354"/>
              <a:ext cx="5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>
                  <a:ea typeface="굴림" panose="020B0600000101010101" pitchFamily="34" charset="-127"/>
                </a:rPr>
                <a:t>ack#0</a:t>
              </a:r>
            </a:p>
          </p:txBody>
        </p:sp>
        <p:sp>
          <p:nvSpPr>
            <p:cNvPr id="38" name="Text Box 32">
              <a:extLst>
                <a:ext uri="{FF2B5EF4-FFF2-40B4-BE49-F238E27FC236}">
                  <a16:creationId xmlns:a16="http://schemas.microsoft.com/office/drawing/2014/main" id="{EBE45AD1-9A86-A444-B8E6-1A004ECC9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02581">
              <a:off x="5037" y="1640"/>
              <a:ext cx="5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>
                  <a:ea typeface="굴림" panose="020B0600000101010101" pitchFamily="34" charset="-127"/>
                </a:rPr>
                <a:t>ack#4</a:t>
              </a: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49D282B4-27E9-1E46-99F0-7693D7107716}"/>
              </a:ext>
            </a:extLst>
          </p:cNvPr>
          <p:cNvGrpSpPr>
            <a:grpSpLocks/>
          </p:cNvGrpSpPr>
          <p:nvPr/>
        </p:nvGrpSpPr>
        <p:grpSpPr bwMode="auto">
          <a:xfrm>
            <a:off x="6266649" y="2001581"/>
            <a:ext cx="1023937" cy="865189"/>
            <a:chOff x="4449" y="676"/>
            <a:chExt cx="774" cy="654"/>
          </a:xfrm>
        </p:grpSpPr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7A3A9674-5D34-CE4A-87A5-11F71EE49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502086">
              <a:off x="4720" y="676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>
                  <a:ea typeface="굴림" panose="020B0600000101010101" pitchFamily="34" charset="-127"/>
                </a:rPr>
                <a:t>pkt#0</a:t>
              </a:r>
            </a:p>
          </p:txBody>
        </p:sp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46F9B872-7CB1-A944-8E74-3E705B54A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93569">
              <a:off x="4449" y="1118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>
                  <a:ea typeface="굴림" panose="020B0600000101010101" pitchFamily="34" charset="-127"/>
                </a:rPr>
                <a:t>pkt#4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986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1EDC-D214-5C41-9E5E-445004DA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2532-421A-604A-B400-F9C42FC8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3488924"/>
            <a:ext cx="8929217" cy="1658545"/>
          </a:xfrm>
        </p:spPr>
        <p:txBody>
          <a:bodyPr>
            <a:normAutofit/>
          </a:bodyPr>
          <a:lstStyle/>
          <a:p>
            <a:r>
              <a:rPr lang="en-US" dirty="0"/>
              <a:t>Window represents packets:</a:t>
            </a:r>
          </a:p>
          <a:p>
            <a:pPr lvl="1"/>
            <a:r>
              <a:rPr lang="en-US" dirty="0"/>
              <a:t>That might need to be re-sent (dropped, garbled)</a:t>
            </a:r>
          </a:p>
          <a:p>
            <a:pPr lvl="1"/>
            <a:r>
              <a:rPr lang="en-US" dirty="0"/>
              <a:t>That receiver needs to buffer (in-order delivery to user)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2A40E-FACB-DB49-9679-D470B6E71C85}"/>
              </a:ext>
            </a:extLst>
          </p:cNvPr>
          <p:cNvSpPr txBox="1"/>
          <p:nvPr/>
        </p:nvSpPr>
        <p:spPr>
          <a:xfrm>
            <a:off x="1154908" y="1250157"/>
            <a:ext cx="43815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Consolas" panose="020B0609020204030204" pitchFamily="49" charset="0"/>
                <a:cs typeface="Consolas" panose="020B0609020204030204" pitchFamily="49" charset="0"/>
              </a:rPr>
              <a:t>0  1  2  3  4  5  6  7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44F56-2532-9D4C-9546-4B9478358702}"/>
              </a:ext>
            </a:extLst>
          </p:cNvPr>
          <p:cNvSpPr/>
          <p:nvPr/>
        </p:nvSpPr>
        <p:spPr>
          <a:xfrm>
            <a:off x="1083471" y="1250157"/>
            <a:ext cx="2178844" cy="487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B220F-59A1-3045-AAF2-533FB33BFEA2}"/>
              </a:ext>
            </a:extLst>
          </p:cNvPr>
          <p:cNvSpPr txBox="1"/>
          <p:nvPr/>
        </p:nvSpPr>
        <p:spPr>
          <a:xfrm>
            <a:off x="1698626" y="2439697"/>
            <a:ext cx="43815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Consolas" panose="020B0609020204030204" pitchFamily="49" charset="0"/>
                <a:cs typeface="Consolas" panose="020B0609020204030204" pitchFamily="49" charset="0"/>
              </a:rPr>
              <a:t>0  1  2  3  4  5  6  7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35470-861C-2345-BF31-49148FEA335A}"/>
              </a:ext>
            </a:extLst>
          </p:cNvPr>
          <p:cNvSpPr/>
          <p:nvPr/>
        </p:nvSpPr>
        <p:spPr>
          <a:xfrm>
            <a:off x="2162979" y="2439698"/>
            <a:ext cx="2178844" cy="487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CD777-238E-5049-A755-7A40D81169D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172893" y="1737469"/>
            <a:ext cx="1079508" cy="702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AC125-AF28-694F-B71B-96B6F8FDB4B7}"/>
              </a:ext>
            </a:extLst>
          </p:cNvPr>
          <p:cNvSpPr txBox="1"/>
          <p:nvPr/>
        </p:nvSpPr>
        <p:spPr>
          <a:xfrm>
            <a:off x="2964656" y="1836432"/>
            <a:ext cx="1797843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ACK 0</a:t>
            </a:r>
          </a:p>
        </p:txBody>
      </p:sp>
    </p:spTree>
    <p:extLst>
      <p:ext uri="{BB962C8B-B14F-4D97-AF65-F5344CB8AC3E}">
        <p14:creationId xmlns:p14="http://schemas.microsoft.com/office/powerpoint/2010/main" val="3879618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2F08-C410-094F-8C95-79332FDE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Window-Based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7F30-B98A-ED48-A8A7-97A71466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lost?</a:t>
            </a:r>
          </a:p>
          <a:p>
            <a:pPr lvl="1"/>
            <a:r>
              <a:rPr lang="en-US" dirty="0"/>
              <a:t>Resent after timeout (no ACK received)</a:t>
            </a:r>
          </a:p>
          <a:p>
            <a:r>
              <a:rPr lang="en-US" dirty="0"/>
              <a:t>Acknowledgement lost?</a:t>
            </a:r>
          </a:p>
          <a:p>
            <a:pPr lvl="1"/>
            <a:r>
              <a:rPr lang="en-US" dirty="0"/>
              <a:t>Packet resent, causing ACK to be resent, too</a:t>
            </a:r>
          </a:p>
          <a:p>
            <a:r>
              <a:rPr lang="en-US" dirty="0"/>
              <a:t>Discard out-of-order packets?</a:t>
            </a:r>
          </a:p>
          <a:p>
            <a:pPr lvl="1"/>
            <a:r>
              <a:rPr lang="en-US" dirty="0"/>
              <a:t>If no, need some way to indicate holes in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9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ED38-8812-CE45-9F5A-3F5D92D1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8C06-4E3B-1845-9319-7F98EA0B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2623355"/>
            <a:ext cx="8929217" cy="25241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Reliable byte stream between two processes on different machines, over the Internet</a:t>
            </a:r>
          </a:p>
          <a:p>
            <a:r>
              <a:rPr lang="en-US" dirty="0"/>
              <a:t>Bi-directional: two streams for every connection</a:t>
            </a:r>
          </a:p>
          <a:p>
            <a:r>
              <a:rPr lang="en-US" dirty="0"/>
              <a:t>Fragments byte streams into packets, hands those to IP</a:t>
            </a:r>
          </a:p>
          <a:p>
            <a:r>
              <a:rPr lang="en-US" dirty="0"/>
              <a:t>Window-based acknowledgement protocol</a:t>
            </a:r>
          </a:p>
          <a:p>
            <a:r>
              <a:rPr lang="en-US" dirty="0"/>
              <a:t>Automatically retransmits lost packets</a:t>
            </a:r>
          </a:p>
          <a:p>
            <a:r>
              <a:rPr lang="en-US" dirty="0"/>
              <a:t>Adjusts rate of transmission to avoid </a:t>
            </a:r>
            <a:r>
              <a:rPr lang="en-US" i="1" dirty="0"/>
              <a:t>congestion</a:t>
            </a:r>
          </a:p>
          <a:p>
            <a:pPr lvl="1"/>
            <a:r>
              <a:rPr lang="en-US" dirty="0"/>
              <a:t>How? </a:t>
            </a:r>
            <a:r>
              <a:rPr lang="en-US" b="1" dirty="0"/>
              <a:t>Window Size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54B808E-C927-9C4C-B60E-EEF889B5B6A0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1480356"/>
            <a:ext cx="4445000" cy="820208"/>
            <a:chOff x="1152" y="576"/>
            <a:chExt cx="3648" cy="672"/>
          </a:xfrm>
        </p:grpSpPr>
        <p:sp>
          <p:nvSpPr>
            <p:cNvPr id="5" name="Rectangle 5" descr="Wide downward diagonal">
              <a:extLst>
                <a:ext uri="{FF2B5EF4-FFF2-40B4-BE49-F238E27FC236}">
                  <a16:creationId xmlns:a16="http://schemas.microsoft.com/office/drawing/2014/main" id="{94CC0582-11F5-7342-8006-733B62106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92"/>
              <a:ext cx="1200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1833">
                <a:latin typeface="Gill Sans MT" panose="020B0502020104020203" pitchFamily="34" charset="77"/>
              </a:endParaRPr>
            </a:p>
          </p:txBody>
        </p:sp>
        <p:sp>
          <p:nvSpPr>
            <p:cNvPr id="6" name="Rectangle 6" descr="Wide downward diagonal">
              <a:extLst>
                <a:ext uri="{FF2B5EF4-FFF2-40B4-BE49-F238E27FC236}">
                  <a16:creationId xmlns:a16="http://schemas.microsoft.com/office/drawing/2014/main" id="{7B10902C-3DD3-704B-A54F-34BD3900D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92"/>
              <a:ext cx="912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1833">
                <a:latin typeface="Gill Sans MT" panose="020B0502020104020203" pitchFamily="34" charset="77"/>
              </a:endParaRPr>
            </a:p>
          </p:txBody>
        </p:sp>
        <p:sp>
          <p:nvSpPr>
            <p:cNvPr id="7" name="Rectangle 7" descr="Wide downward diagonal">
              <a:extLst>
                <a:ext uri="{FF2B5EF4-FFF2-40B4-BE49-F238E27FC236}">
                  <a16:creationId xmlns:a16="http://schemas.microsoft.com/office/drawing/2014/main" id="{7D3101D8-0014-3348-A9F1-DBA77BB5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92"/>
              <a:ext cx="672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1833">
                <a:latin typeface="Gill Sans MT" panose="020B0502020104020203" pitchFamily="34" charset="77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63212AA-13A7-2E47-B6B2-39C0E7D0E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576"/>
              <a:ext cx="672" cy="672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33">
                  <a:latin typeface="Gill Sans MT" panose="020B0502020104020203" pitchFamily="34" charset="77"/>
                  <a:ea typeface="굴림" panose="020B0600000101010101" pitchFamily="34" charset="-127"/>
                </a:rPr>
                <a:t>Router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6C3B54D2-78F4-EC46-8605-A8BB12934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76"/>
              <a:ext cx="672" cy="672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33">
                  <a:latin typeface="Gill Sans MT" panose="020B0502020104020203" pitchFamily="34" charset="77"/>
                  <a:ea typeface="굴림" panose="020B0600000101010101" pitchFamily="34" charset="-127"/>
                </a:rPr>
                <a:t>Router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CA3E0B05-B946-E744-83ED-95968FE97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24" y="1348065"/>
            <a:ext cx="1301750" cy="63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1833" dirty="0">
                <a:latin typeface="Gill Sans MT" panose="020B0502020104020203" pitchFamily="34" charset="77"/>
                <a:ea typeface="굴림" panose="020B0600000101010101" pitchFamily="34" charset="-127"/>
              </a:rPr>
              <a:t>Stream in:</a:t>
            </a:r>
          </a:p>
          <a:p>
            <a:pPr algn="ctr"/>
            <a:endParaRPr lang="ko-KR" altLang="en-US" sz="1833" dirty="0">
              <a:latin typeface="Gill Sans MT" panose="020B0502020104020203" pitchFamily="34" charset="77"/>
              <a:ea typeface="굴림" panose="020B0600000101010101" pitchFamily="34" charset="-127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5A0B12B-7CF8-F845-A26E-042136AE0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1348065"/>
            <a:ext cx="1530615" cy="63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398" tIns="37038" rIns="75398" bIns="37038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1833">
                <a:latin typeface="Gill Sans MT" panose="020B0502020104020203" pitchFamily="34" charset="77"/>
                <a:ea typeface="굴림" panose="020B0600000101010101" pitchFamily="34" charset="-127"/>
              </a:rPr>
              <a:t>Stream out:</a:t>
            </a:r>
          </a:p>
          <a:p>
            <a:pPr algn="ctr"/>
            <a:endParaRPr lang="ko-KR" altLang="en-US" sz="1833">
              <a:latin typeface="Gill Sans MT" panose="020B0502020104020203" pitchFamily="34" charset="77"/>
              <a:ea typeface="굴림" panose="020B0600000101010101" pitchFamily="34" charset="-127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634E97F8-DAA0-6C4B-981C-4667EB83B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70856"/>
            <a:ext cx="952500" cy="4445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1833" dirty="0">
                <a:latin typeface="Gill Sans MT" panose="020B0502020104020203" pitchFamily="34" charset="77"/>
                <a:ea typeface="굴림" panose="020B0600000101010101" pitchFamily="34" charset="-127"/>
              </a:rPr>
              <a:t> </a:t>
            </a:r>
            <a:r>
              <a:rPr lang="en-US" altLang="ko-KR" sz="1833" dirty="0" err="1">
                <a:latin typeface="Gill Sans MT" panose="020B0502020104020203" pitchFamily="34" charset="77"/>
                <a:ea typeface="굴림" panose="020B0600000101010101" pitchFamily="34" charset="-127"/>
              </a:rPr>
              <a:t>zyxwvuts</a:t>
            </a:r>
            <a:endParaRPr lang="en-US" altLang="ko-KR" sz="1833" dirty="0">
              <a:latin typeface="Gill Sans MT" panose="020B0502020104020203" pitchFamily="34" charset="77"/>
              <a:ea typeface="굴림" panose="020B0600000101010101" pitchFamily="34" charset="-127"/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5BBCD7E3-7767-2F4E-B7B7-18AFDEF8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70856"/>
            <a:ext cx="952500" cy="4445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1833">
                <a:latin typeface="Gill Sans MT" panose="020B0502020104020203" pitchFamily="34" charset="77"/>
                <a:ea typeface="굴림" panose="020B0600000101010101" pitchFamily="34" charset="-127"/>
              </a:rPr>
              <a:t>gfedcba</a:t>
            </a:r>
          </a:p>
        </p:txBody>
      </p:sp>
    </p:spTree>
    <p:extLst>
      <p:ext uri="{BB962C8B-B14F-4D97-AF65-F5344CB8AC3E}">
        <p14:creationId xmlns:p14="http://schemas.microsoft.com/office/powerpoint/2010/main" val="65712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A5C7-6D28-4B5B-8524-47E3F61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6ACE-BA58-458C-84BC-63791A8A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just like a file with a </a:t>
            </a:r>
            <a:r>
              <a:rPr lang="en-US" b="1" dirty="0"/>
              <a:t>file descriptor</a:t>
            </a:r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dirty="0"/>
              <a:t> adds to queue, </a:t>
            </a:r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dirty="0"/>
              <a:t> removes from it</a:t>
            </a:r>
          </a:p>
          <a:p>
            <a:pPr lvl="1"/>
            <a:r>
              <a:rPr lang="en-US" dirty="0"/>
              <a:t>Bidirectional: one queue in each direction</a:t>
            </a:r>
          </a:p>
          <a:p>
            <a:pPr lvl="1"/>
            <a:r>
              <a:rPr lang="en-US" dirty="0"/>
              <a:t>Some operations do not work, e.g. </a:t>
            </a:r>
            <a:r>
              <a:rPr lang="en-US" b="1" dirty="0" err="1">
                <a:latin typeface="Consolas" panose="020B0609020204030204" pitchFamily="49" charset="0"/>
              </a:rPr>
              <a:t>lseek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Same abstraction for any kind of network</a:t>
            </a:r>
          </a:p>
          <a:p>
            <a:pPr lvl="1"/>
            <a:r>
              <a:rPr lang="en-US" dirty="0"/>
              <a:t>Local (within same machine)</a:t>
            </a:r>
          </a:p>
          <a:p>
            <a:pPr lvl="1"/>
            <a:r>
              <a:rPr lang="en-US" dirty="0"/>
              <a:t>The Internet (TCP/IP, UDP/IP)</a:t>
            </a:r>
          </a:p>
          <a:p>
            <a:pPr lvl="1"/>
            <a:r>
              <a:rPr lang="en-US" dirty="0"/>
              <a:t>Things “no one” uses anymore (OSI, </a:t>
            </a:r>
            <a:r>
              <a:rPr lang="en-US" dirty="0" err="1"/>
              <a:t>Appletalk</a:t>
            </a:r>
            <a:r>
              <a:rPr lang="en-US" dirty="0"/>
              <a:t>, IPX, …)</a:t>
            </a:r>
          </a:p>
        </p:txBody>
      </p:sp>
    </p:spTree>
    <p:extLst>
      <p:ext uri="{BB962C8B-B14F-4D97-AF65-F5344CB8AC3E}">
        <p14:creationId xmlns:p14="http://schemas.microsoft.com/office/powerpoint/2010/main" val="1969430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74EF-37C2-AD44-AD40-AE18C233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Windows and Seq.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3AC8-46C2-8444-A56E-3644B14B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3669647"/>
            <a:ext cx="8929217" cy="14778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67" dirty="0"/>
              <a:t>Sender has three regions: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333" dirty="0"/>
              <a:t>Sent and acknowledged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333" dirty="0"/>
              <a:t>Sent and not acknowledged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333" dirty="0"/>
              <a:t>Not yet sent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EA104B5-F1FF-D14D-B313-8912228A963E}"/>
              </a:ext>
            </a:extLst>
          </p:cNvPr>
          <p:cNvGrpSpPr>
            <a:grpSpLocks/>
          </p:cNvGrpSpPr>
          <p:nvPr/>
        </p:nvGrpSpPr>
        <p:grpSpPr bwMode="auto">
          <a:xfrm>
            <a:off x="1773370" y="1464469"/>
            <a:ext cx="5451740" cy="1083469"/>
            <a:chOff x="960" y="480"/>
            <a:chExt cx="4121" cy="81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FBE52CF-36C6-BA4B-9F29-0DAF3ADA5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0"/>
              <a:ext cx="3120" cy="270"/>
              <a:chOff x="960" y="480"/>
              <a:chExt cx="3120" cy="270"/>
            </a:xfrm>
          </p:grpSpPr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940CD510-34B8-1240-941F-6BA25CD8D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480"/>
                <a:ext cx="174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33">
                    <a:latin typeface="Gill Sans MT" panose="020B0502020104020203" pitchFamily="34" charset="77"/>
                    <a:ea typeface="굴림" panose="020B0600000101010101" pitchFamily="34" charset="-127"/>
                  </a:rPr>
                  <a:t>Sequence Numbers</a:t>
                </a:r>
              </a:p>
            </p:txBody>
          </p:sp>
          <p:sp>
            <p:nvSpPr>
              <p:cNvPr id="18" name="Line 7">
                <a:extLst>
                  <a:ext uri="{FF2B5EF4-FFF2-40B4-BE49-F238E27FC236}">
                    <a16:creationId xmlns:a16="http://schemas.microsoft.com/office/drawing/2014/main" id="{58750EBB-60BA-9947-B155-AE692CB66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5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9" name="Line 8">
                <a:extLst>
                  <a:ext uri="{FF2B5EF4-FFF2-40B4-BE49-F238E27FC236}">
                    <a16:creationId xmlns:a16="http://schemas.microsoft.com/office/drawing/2014/main" id="{04A6F05D-D940-1747-B1A2-6D976C08F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5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E95386D3-789E-9743-8E10-8AA5EC4F9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9" y="816"/>
              <a:ext cx="4102" cy="483"/>
              <a:chOff x="960" y="864"/>
              <a:chExt cx="4102" cy="483"/>
            </a:xfrm>
          </p:grpSpPr>
          <p:grpSp>
            <p:nvGrpSpPr>
              <p:cNvPr id="7" name="Group 10">
                <a:extLst>
                  <a:ext uri="{FF2B5EF4-FFF2-40B4-BE49-F238E27FC236}">
                    <a16:creationId xmlns:a16="http://schemas.microsoft.com/office/drawing/2014/main" id="{C31F5FEE-FE8B-7149-9152-6097361E1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864"/>
                <a:ext cx="3120" cy="483"/>
                <a:chOff x="960" y="912"/>
                <a:chExt cx="3120" cy="483"/>
              </a:xfrm>
            </p:grpSpPr>
            <p:sp>
              <p:nvSpPr>
                <p:cNvPr id="10" name="Rectangle 11">
                  <a:extLst>
                    <a:ext uri="{FF2B5EF4-FFF2-40B4-BE49-F238E27FC236}">
                      <a16:creationId xmlns:a16="http://schemas.microsoft.com/office/drawing/2014/main" id="{0CBEBD7C-45B6-2E49-9CC2-C8B94BFE7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960"/>
                  <a:ext cx="1536" cy="384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833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1" name="Line 12">
                  <a:extLst>
                    <a:ext uri="{FF2B5EF4-FFF2-40B4-BE49-F238E27FC236}">
                      <a16:creationId xmlns:a16="http://schemas.microsoft.com/office/drawing/2014/main" id="{4B538DC4-83C2-2540-B7F7-9BB1EE53CE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3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2" name="Line 13">
                  <a:extLst>
                    <a:ext uri="{FF2B5EF4-FFF2-40B4-BE49-F238E27FC236}">
                      <a16:creationId xmlns:a16="http://schemas.microsoft.com/office/drawing/2014/main" id="{4EA34CA3-A67B-BE44-8774-2BE33727A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" name="Line 14">
                  <a:extLst>
                    <a:ext uri="{FF2B5EF4-FFF2-40B4-BE49-F238E27FC236}">
                      <a16:creationId xmlns:a16="http://schemas.microsoft.com/office/drawing/2014/main" id="{2021A6B7-C287-E24F-A7EA-0238E1A1D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4" name="Text Box 15">
                  <a:extLst>
                    <a:ext uri="{FF2B5EF4-FFF2-40B4-BE49-F238E27FC236}">
                      <a16:creationId xmlns:a16="http://schemas.microsoft.com/office/drawing/2014/main" id="{831CD322-D997-D841-AFE3-100722620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951"/>
                  <a:ext cx="852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Sent</a:t>
                  </a:r>
                </a:p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not acked</a:t>
                  </a:r>
                </a:p>
              </p:txBody>
            </p:sp>
            <p:sp>
              <p:nvSpPr>
                <p:cNvPr id="15" name="Text Box 16">
                  <a:extLst>
                    <a:ext uri="{FF2B5EF4-FFF2-40B4-BE49-F238E27FC236}">
                      <a16:creationId xmlns:a16="http://schemas.microsoft.com/office/drawing/2014/main" id="{C9C9D850-8B01-D841-A699-524B4635F5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951"/>
                  <a:ext cx="551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Sent</a:t>
                  </a:r>
                </a:p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acked</a:t>
                  </a:r>
                </a:p>
              </p:txBody>
            </p:sp>
            <p:sp>
              <p:nvSpPr>
                <p:cNvPr id="16" name="Text Box 17">
                  <a:extLst>
                    <a:ext uri="{FF2B5EF4-FFF2-40B4-BE49-F238E27FC236}">
                      <a16:creationId xmlns:a16="http://schemas.microsoft.com/office/drawing/2014/main" id="{FF646CFA-0DDE-524F-A82F-30A6718081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9" y="951"/>
                  <a:ext cx="690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Not yet</a:t>
                  </a:r>
                </a:p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sent</a:t>
                  </a:r>
                </a:p>
              </p:txBody>
            </p:sp>
          </p:grpSp>
          <p:sp>
            <p:nvSpPr>
              <p:cNvPr id="8" name="AutoShape 18">
                <a:extLst>
                  <a:ext uri="{FF2B5EF4-FFF2-40B4-BE49-F238E27FC236}">
                    <a16:creationId xmlns:a16="http://schemas.microsoft.com/office/drawing/2014/main" id="{8C47B949-6134-2849-99A6-A40CCEBBF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864"/>
                <a:ext cx="144" cy="480"/>
              </a:xfrm>
              <a:prstGeom prst="rightBrace">
                <a:avLst>
                  <a:gd name="adj1" fmla="val 27778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>
                  <a:latin typeface="Gill Sans MT" panose="020B0502020104020203" pitchFamily="34" charset="77"/>
                </a:endParaRPr>
              </a:p>
            </p:txBody>
          </p:sp>
          <p:sp>
            <p:nvSpPr>
              <p:cNvPr id="9" name="Text Box 19">
                <a:extLst>
                  <a:ext uri="{FF2B5EF4-FFF2-40B4-BE49-F238E27FC236}">
                    <a16:creationId xmlns:a16="http://schemas.microsoft.com/office/drawing/2014/main" id="{051DE0A0-6D3E-5849-889D-B31F3B6FC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7" y="1005"/>
                <a:ext cx="70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33">
                    <a:latin typeface="Gill Sans MT" panose="020B0502020104020203" pitchFamily="34" charset="77"/>
                    <a:ea typeface="굴림" panose="020B0600000101010101" pitchFamily="34" charset="-127"/>
                  </a:rPr>
                  <a:t>Sender</a:t>
                </a:r>
              </a:p>
            </p:txBody>
          </p:sp>
        </p:grp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5D72A107-16E8-9E41-BADA-93D07F3E4974}"/>
              </a:ext>
            </a:extLst>
          </p:cNvPr>
          <p:cNvGrpSpPr>
            <a:grpSpLocks/>
          </p:cNvGrpSpPr>
          <p:nvPr/>
        </p:nvGrpSpPr>
        <p:grpSpPr bwMode="auto">
          <a:xfrm>
            <a:off x="1773370" y="2861469"/>
            <a:ext cx="5597261" cy="698500"/>
            <a:chOff x="960" y="1584"/>
            <a:chExt cx="4231" cy="528"/>
          </a:xfrm>
        </p:grpSpPr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2FB3893F-6752-8F4B-B330-B57BD54DF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84"/>
              <a:ext cx="3141" cy="483"/>
              <a:chOff x="939" y="1536"/>
              <a:chExt cx="3141" cy="483"/>
            </a:xfrm>
          </p:grpSpPr>
          <p:sp>
            <p:nvSpPr>
              <p:cNvPr id="24" name="Text Box 22">
                <a:extLst>
                  <a:ext uri="{FF2B5EF4-FFF2-40B4-BE49-F238E27FC236}">
                    <a16:creationId xmlns:a16="http://schemas.microsoft.com/office/drawing/2014/main" id="{B276C01E-A5A7-2B4B-BEC1-4B240CDFE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1575"/>
                <a:ext cx="75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Not yet</a:t>
                </a:r>
              </a:p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received</a:t>
                </a:r>
              </a:p>
            </p:txBody>
          </p:sp>
          <p:sp>
            <p:nvSpPr>
              <p:cNvPr id="25" name="Text Box 23">
                <a:extLst>
                  <a:ext uri="{FF2B5EF4-FFF2-40B4-BE49-F238E27FC236}">
                    <a16:creationId xmlns:a16="http://schemas.microsoft.com/office/drawing/2014/main" id="{5A9D9A69-51F2-054B-8353-420DA7070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9" y="1575"/>
                <a:ext cx="1077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Received</a:t>
                </a:r>
              </a:p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Given to app</a:t>
                </a:r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A4936F23-D7D6-D347-831A-846D9DC6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1056" cy="384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>
                  <a:latin typeface="Gill Sans MT" panose="020B0502020104020203" pitchFamily="34" charset="77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A0E2C0FA-E713-C249-94AA-47555AF33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78B3B9BA-8E3E-0C4B-914E-91A81AD0A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38FFACD8-C264-5949-B1FA-62DC10EEF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0" name="Text Box 28">
                <a:extLst>
                  <a:ext uri="{FF2B5EF4-FFF2-40B4-BE49-F238E27FC236}">
                    <a16:creationId xmlns:a16="http://schemas.microsoft.com/office/drawing/2014/main" id="{BDF20464-BE70-7142-BE5E-FE444AF1B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75"/>
                <a:ext cx="79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Received</a:t>
                </a:r>
              </a:p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Buffered</a:t>
                </a:r>
              </a:p>
            </p:txBody>
          </p:sp>
        </p:grpSp>
        <p:sp>
          <p:nvSpPr>
            <p:cNvPr id="22" name="AutoShape 29">
              <a:extLst>
                <a:ext uri="{FF2B5EF4-FFF2-40B4-BE49-F238E27FC236}">
                  <a16:creationId xmlns:a16="http://schemas.microsoft.com/office/drawing/2014/main" id="{04F3437A-EA3C-474D-8E09-783EE32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632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>
                <a:latin typeface="Gill Sans MT" panose="020B0502020104020203" pitchFamily="34" charset="77"/>
              </a:endParaRPr>
            </a:p>
          </p:txBody>
        </p:sp>
        <p:sp>
          <p:nvSpPr>
            <p:cNvPr id="23" name="Text Box 30">
              <a:extLst>
                <a:ext uri="{FF2B5EF4-FFF2-40B4-BE49-F238E27FC236}">
                  <a16:creationId xmlns:a16="http://schemas.microsoft.com/office/drawing/2014/main" id="{D314013F-D232-054A-AE49-E5CB7B4D9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1791"/>
              <a:ext cx="83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>
                  <a:latin typeface="Gill Sans MT" panose="020B0502020104020203" pitchFamily="34" charset="77"/>
                  <a:ea typeface="굴림" panose="020B0600000101010101" pitchFamily="34" charset="-127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799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74EF-37C2-AD44-AD40-AE18C233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Windows and Seq.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3AC8-46C2-8444-A56E-3644B14B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/>
              <a:t>Receiver has three regions: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333" dirty="0"/>
              <a:t>Received and acknowledged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333" dirty="0"/>
              <a:t>Received and buffered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333" dirty="0"/>
              <a:t>Not yet received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EA104B5-F1FF-D14D-B313-8912228A963E}"/>
              </a:ext>
            </a:extLst>
          </p:cNvPr>
          <p:cNvGrpSpPr>
            <a:grpSpLocks/>
          </p:cNvGrpSpPr>
          <p:nvPr/>
        </p:nvGrpSpPr>
        <p:grpSpPr bwMode="auto">
          <a:xfrm>
            <a:off x="1773370" y="1464469"/>
            <a:ext cx="5451740" cy="1083469"/>
            <a:chOff x="960" y="480"/>
            <a:chExt cx="4121" cy="81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FBE52CF-36C6-BA4B-9F29-0DAF3ADA5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0"/>
              <a:ext cx="3120" cy="270"/>
              <a:chOff x="960" y="480"/>
              <a:chExt cx="3120" cy="270"/>
            </a:xfrm>
          </p:grpSpPr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940CD510-34B8-1240-941F-6BA25CD8D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480"/>
                <a:ext cx="174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33">
                    <a:latin typeface="Gill Sans MT" panose="020B0502020104020203" pitchFamily="34" charset="77"/>
                    <a:ea typeface="굴림" panose="020B0600000101010101" pitchFamily="34" charset="-127"/>
                  </a:rPr>
                  <a:t>Sequence Numbers</a:t>
                </a:r>
              </a:p>
            </p:txBody>
          </p:sp>
          <p:sp>
            <p:nvSpPr>
              <p:cNvPr id="18" name="Line 7">
                <a:extLst>
                  <a:ext uri="{FF2B5EF4-FFF2-40B4-BE49-F238E27FC236}">
                    <a16:creationId xmlns:a16="http://schemas.microsoft.com/office/drawing/2014/main" id="{58750EBB-60BA-9947-B155-AE692CB66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5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9" name="Line 8">
                <a:extLst>
                  <a:ext uri="{FF2B5EF4-FFF2-40B4-BE49-F238E27FC236}">
                    <a16:creationId xmlns:a16="http://schemas.microsoft.com/office/drawing/2014/main" id="{04A6F05D-D940-1747-B1A2-6D976C08F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5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E95386D3-789E-9743-8E10-8AA5EC4F9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9" y="816"/>
              <a:ext cx="4102" cy="483"/>
              <a:chOff x="960" y="864"/>
              <a:chExt cx="4102" cy="483"/>
            </a:xfrm>
          </p:grpSpPr>
          <p:grpSp>
            <p:nvGrpSpPr>
              <p:cNvPr id="7" name="Group 10">
                <a:extLst>
                  <a:ext uri="{FF2B5EF4-FFF2-40B4-BE49-F238E27FC236}">
                    <a16:creationId xmlns:a16="http://schemas.microsoft.com/office/drawing/2014/main" id="{C31F5FEE-FE8B-7149-9152-6097361E1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864"/>
                <a:ext cx="3120" cy="483"/>
                <a:chOff x="960" y="912"/>
                <a:chExt cx="3120" cy="483"/>
              </a:xfrm>
            </p:grpSpPr>
            <p:sp>
              <p:nvSpPr>
                <p:cNvPr id="10" name="Rectangle 11">
                  <a:extLst>
                    <a:ext uri="{FF2B5EF4-FFF2-40B4-BE49-F238E27FC236}">
                      <a16:creationId xmlns:a16="http://schemas.microsoft.com/office/drawing/2014/main" id="{0CBEBD7C-45B6-2E49-9CC2-C8B94BFE7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960"/>
                  <a:ext cx="1536" cy="384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833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1" name="Line 12">
                  <a:extLst>
                    <a:ext uri="{FF2B5EF4-FFF2-40B4-BE49-F238E27FC236}">
                      <a16:creationId xmlns:a16="http://schemas.microsoft.com/office/drawing/2014/main" id="{4B538DC4-83C2-2540-B7F7-9BB1EE53CE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3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2" name="Line 13">
                  <a:extLst>
                    <a:ext uri="{FF2B5EF4-FFF2-40B4-BE49-F238E27FC236}">
                      <a16:creationId xmlns:a16="http://schemas.microsoft.com/office/drawing/2014/main" id="{4EA34CA3-A67B-BE44-8774-2BE33727A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" name="Line 14">
                  <a:extLst>
                    <a:ext uri="{FF2B5EF4-FFF2-40B4-BE49-F238E27FC236}">
                      <a16:creationId xmlns:a16="http://schemas.microsoft.com/office/drawing/2014/main" id="{2021A6B7-C287-E24F-A7EA-0238E1A1D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4" name="Text Box 15">
                  <a:extLst>
                    <a:ext uri="{FF2B5EF4-FFF2-40B4-BE49-F238E27FC236}">
                      <a16:creationId xmlns:a16="http://schemas.microsoft.com/office/drawing/2014/main" id="{831CD322-D997-D841-AFE3-100722620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951"/>
                  <a:ext cx="852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Sent</a:t>
                  </a:r>
                </a:p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not acked</a:t>
                  </a:r>
                </a:p>
              </p:txBody>
            </p:sp>
            <p:sp>
              <p:nvSpPr>
                <p:cNvPr id="15" name="Text Box 16">
                  <a:extLst>
                    <a:ext uri="{FF2B5EF4-FFF2-40B4-BE49-F238E27FC236}">
                      <a16:creationId xmlns:a16="http://schemas.microsoft.com/office/drawing/2014/main" id="{C9C9D850-8B01-D841-A699-524B4635F5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951"/>
                  <a:ext cx="551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Sent</a:t>
                  </a:r>
                </a:p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acked</a:t>
                  </a:r>
                </a:p>
              </p:txBody>
            </p:sp>
            <p:sp>
              <p:nvSpPr>
                <p:cNvPr id="16" name="Text Box 17">
                  <a:extLst>
                    <a:ext uri="{FF2B5EF4-FFF2-40B4-BE49-F238E27FC236}">
                      <a16:creationId xmlns:a16="http://schemas.microsoft.com/office/drawing/2014/main" id="{FF646CFA-0DDE-524F-A82F-30A6718081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9" y="951"/>
                  <a:ext cx="690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Not yet</a:t>
                  </a:r>
                </a:p>
                <a:p>
                  <a:r>
                    <a:rPr lang="en-US" altLang="ko-KR" sz="1667">
                      <a:latin typeface="Gill Sans MT" panose="020B0502020104020203" pitchFamily="34" charset="77"/>
                      <a:ea typeface="굴림" panose="020B0600000101010101" pitchFamily="34" charset="-127"/>
                    </a:rPr>
                    <a:t>sent</a:t>
                  </a:r>
                </a:p>
              </p:txBody>
            </p:sp>
          </p:grpSp>
          <p:sp>
            <p:nvSpPr>
              <p:cNvPr id="8" name="AutoShape 18">
                <a:extLst>
                  <a:ext uri="{FF2B5EF4-FFF2-40B4-BE49-F238E27FC236}">
                    <a16:creationId xmlns:a16="http://schemas.microsoft.com/office/drawing/2014/main" id="{8C47B949-6134-2849-99A6-A40CCEBBF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864"/>
                <a:ext cx="144" cy="480"/>
              </a:xfrm>
              <a:prstGeom prst="rightBrace">
                <a:avLst>
                  <a:gd name="adj1" fmla="val 27778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>
                  <a:latin typeface="Gill Sans MT" panose="020B0502020104020203" pitchFamily="34" charset="77"/>
                </a:endParaRPr>
              </a:p>
            </p:txBody>
          </p:sp>
          <p:sp>
            <p:nvSpPr>
              <p:cNvPr id="9" name="Text Box 19">
                <a:extLst>
                  <a:ext uri="{FF2B5EF4-FFF2-40B4-BE49-F238E27FC236}">
                    <a16:creationId xmlns:a16="http://schemas.microsoft.com/office/drawing/2014/main" id="{051DE0A0-6D3E-5849-889D-B31F3B6FC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7" y="1005"/>
                <a:ext cx="70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33">
                    <a:latin typeface="Gill Sans MT" panose="020B0502020104020203" pitchFamily="34" charset="77"/>
                    <a:ea typeface="굴림" panose="020B0600000101010101" pitchFamily="34" charset="-127"/>
                  </a:rPr>
                  <a:t>Sender</a:t>
                </a:r>
              </a:p>
            </p:txBody>
          </p:sp>
        </p:grp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5D72A107-16E8-9E41-BADA-93D07F3E4974}"/>
              </a:ext>
            </a:extLst>
          </p:cNvPr>
          <p:cNvGrpSpPr>
            <a:grpSpLocks/>
          </p:cNvGrpSpPr>
          <p:nvPr/>
        </p:nvGrpSpPr>
        <p:grpSpPr bwMode="auto">
          <a:xfrm>
            <a:off x="1773370" y="2861469"/>
            <a:ext cx="5597261" cy="698500"/>
            <a:chOff x="960" y="1584"/>
            <a:chExt cx="4231" cy="528"/>
          </a:xfrm>
        </p:grpSpPr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2FB3893F-6752-8F4B-B330-B57BD54DF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84"/>
              <a:ext cx="3141" cy="483"/>
              <a:chOff x="939" y="1536"/>
              <a:chExt cx="3141" cy="483"/>
            </a:xfrm>
          </p:grpSpPr>
          <p:sp>
            <p:nvSpPr>
              <p:cNvPr id="24" name="Text Box 22">
                <a:extLst>
                  <a:ext uri="{FF2B5EF4-FFF2-40B4-BE49-F238E27FC236}">
                    <a16:creationId xmlns:a16="http://schemas.microsoft.com/office/drawing/2014/main" id="{B276C01E-A5A7-2B4B-BEC1-4B240CDFE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1575"/>
                <a:ext cx="75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Not yet</a:t>
                </a:r>
              </a:p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received</a:t>
                </a:r>
              </a:p>
            </p:txBody>
          </p:sp>
          <p:sp>
            <p:nvSpPr>
              <p:cNvPr id="25" name="Text Box 23">
                <a:extLst>
                  <a:ext uri="{FF2B5EF4-FFF2-40B4-BE49-F238E27FC236}">
                    <a16:creationId xmlns:a16="http://schemas.microsoft.com/office/drawing/2014/main" id="{5A9D9A69-51F2-054B-8353-420DA7070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9" y="1575"/>
                <a:ext cx="1077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Received</a:t>
                </a:r>
              </a:p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Given to app</a:t>
                </a:r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A4936F23-D7D6-D347-831A-846D9DC6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1056" cy="384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>
                  <a:latin typeface="Gill Sans MT" panose="020B0502020104020203" pitchFamily="34" charset="77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A0E2C0FA-E713-C249-94AA-47555AF33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78B3B9BA-8E3E-0C4B-914E-91A81AD0A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38FFACD8-C264-5949-B1FA-62DC10EEF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0" name="Text Box 28">
                <a:extLst>
                  <a:ext uri="{FF2B5EF4-FFF2-40B4-BE49-F238E27FC236}">
                    <a16:creationId xmlns:a16="http://schemas.microsoft.com/office/drawing/2014/main" id="{BDF20464-BE70-7142-BE5E-FE444AF1B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75"/>
                <a:ext cx="79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Received</a:t>
                </a:r>
              </a:p>
              <a:p>
                <a:r>
                  <a:rPr lang="en-US" altLang="ko-KR" sz="1667">
                    <a:latin typeface="Gill Sans MT" panose="020B0502020104020203" pitchFamily="34" charset="77"/>
                    <a:ea typeface="굴림" panose="020B0600000101010101" pitchFamily="34" charset="-127"/>
                  </a:rPr>
                  <a:t>Buffered</a:t>
                </a:r>
              </a:p>
            </p:txBody>
          </p:sp>
        </p:grpSp>
        <p:sp>
          <p:nvSpPr>
            <p:cNvPr id="22" name="AutoShape 29">
              <a:extLst>
                <a:ext uri="{FF2B5EF4-FFF2-40B4-BE49-F238E27FC236}">
                  <a16:creationId xmlns:a16="http://schemas.microsoft.com/office/drawing/2014/main" id="{04F3437A-EA3C-474D-8E09-783EE32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632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>
                <a:latin typeface="Gill Sans MT" panose="020B0502020104020203" pitchFamily="34" charset="77"/>
              </a:endParaRPr>
            </a:p>
          </p:txBody>
        </p:sp>
        <p:sp>
          <p:nvSpPr>
            <p:cNvPr id="23" name="Text Box 30">
              <a:extLst>
                <a:ext uri="{FF2B5EF4-FFF2-40B4-BE49-F238E27FC236}">
                  <a16:creationId xmlns:a16="http://schemas.microsoft.com/office/drawing/2014/main" id="{D314013F-D232-054A-AE49-E5CB7B4D9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1791"/>
              <a:ext cx="83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>
                  <a:latin typeface="Gill Sans MT" panose="020B0502020104020203" pitchFamily="34" charset="77"/>
                  <a:ea typeface="굴림" panose="020B0600000101010101" pitchFamily="34" charset="-127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868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845473" y="1041138"/>
            <a:ext cx="5461000" cy="8890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>
              <a:latin typeface="Gill Sans MT" panose="020B0502020104020203" pitchFamily="34" charset="77"/>
            </a:endParaRPr>
          </a:p>
        </p:txBody>
      </p:sp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3496473" y="1041138"/>
            <a:ext cx="698500" cy="889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67">
                <a:latin typeface="Gill Sans MT" panose="020B0502020104020203" pitchFamily="34" charset="77"/>
                <a:ea typeface="굴림" panose="020B0600000101010101" pitchFamily="34" charset="-127"/>
              </a:rPr>
              <a:t>Seq:190</a:t>
            </a:r>
          </a:p>
          <a:p>
            <a:r>
              <a:rPr lang="en-US" altLang="ko-KR" sz="1667">
                <a:latin typeface="Gill Sans MT" panose="020B0502020104020203" pitchFamily="34" charset="77"/>
                <a:ea typeface="굴림" panose="020B0600000101010101" pitchFamily="34" charset="-127"/>
              </a:rPr>
              <a:t>Size:40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33" dirty="0">
                <a:ea typeface="굴림" panose="020B0600000101010101" pitchFamily="34" charset="-127"/>
              </a:rPr>
              <a:t>Window-Based Acknowledgements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991BD9-1F59-B44D-A695-41108F3E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273973" y="1485638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333">
              <a:latin typeface="Gill Sans MT" panose="020B0502020104020203" pitchFamily="34" charset="77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7306473" y="1485638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333">
              <a:latin typeface="Gill Sans MT" panose="020B0502020104020203" pitchFamily="34" charset="77"/>
            </a:endParaRPr>
          </a:p>
        </p:txBody>
      </p:sp>
      <p:sp>
        <p:nvSpPr>
          <p:cNvPr id="1091591" name="AutoShape 7"/>
          <p:cNvSpPr>
            <a:spLocks noChangeArrowheads="1"/>
          </p:cNvSpPr>
          <p:nvPr/>
        </p:nvSpPr>
        <p:spPr bwMode="auto">
          <a:xfrm>
            <a:off x="1019973" y="3242471"/>
            <a:ext cx="825500" cy="39555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Seq:230</a:t>
            </a:r>
          </a:p>
        </p:txBody>
      </p:sp>
      <p:sp>
        <p:nvSpPr>
          <p:cNvPr id="1091592" name="AutoShape 8"/>
          <p:cNvSpPr>
            <a:spLocks noChangeArrowheads="1"/>
          </p:cNvSpPr>
          <p:nvPr/>
        </p:nvSpPr>
        <p:spPr bwMode="auto">
          <a:xfrm>
            <a:off x="7433473" y="3242471"/>
            <a:ext cx="825500" cy="39555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A:190/210</a:t>
            </a:r>
          </a:p>
        </p:txBody>
      </p:sp>
      <p:sp>
        <p:nvSpPr>
          <p:cNvPr id="1091593" name="AutoShape 9"/>
          <p:cNvSpPr>
            <a:spLocks noChangeArrowheads="1"/>
          </p:cNvSpPr>
          <p:nvPr/>
        </p:nvSpPr>
        <p:spPr bwMode="auto">
          <a:xfrm>
            <a:off x="1019973" y="3638023"/>
            <a:ext cx="825500" cy="39555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Seq:260</a:t>
            </a:r>
          </a:p>
        </p:txBody>
      </p:sp>
      <p:sp>
        <p:nvSpPr>
          <p:cNvPr id="1091594" name="AutoShape 10"/>
          <p:cNvSpPr>
            <a:spLocks noChangeArrowheads="1"/>
          </p:cNvSpPr>
          <p:nvPr/>
        </p:nvSpPr>
        <p:spPr bwMode="auto">
          <a:xfrm>
            <a:off x="7433473" y="3638023"/>
            <a:ext cx="825500" cy="39555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A:190/210</a:t>
            </a:r>
          </a:p>
        </p:txBody>
      </p:sp>
      <p:sp>
        <p:nvSpPr>
          <p:cNvPr id="1091595" name="AutoShape 11"/>
          <p:cNvSpPr>
            <a:spLocks noChangeArrowheads="1"/>
          </p:cNvSpPr>
          <p:nvPr/>
        </p:nvSpPr>
        <p:spPr bwMode="auto">
          <a:xfrm>
            <a:off x="1019973" y="4053419"/>
            <a:ext cx="825500" cy="39555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Seq:300</a:t>
            </a:r>
          </a:p>
        </p:txBody>
      </p:sp>
      <p:sp>
        <p:nvSpPr>
          <p:cNvPr id="1091596" name="AutoShape 12"/>
          <p:cNvSpPr>
            <a:spLocks noChangeArrowheads="1"/>
          </p:cNvSpPr>
          <p:nvPr/>
        </p:nvSpPr>
        <p:spPr bwMode="auto">
          <a:xfrm>
            <a:off x="7433473" y="4054742"/>
            <a:ext cx="825500" cy="394229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A:190/210</a:t>
            </a:r>
          </a:p>
        </p:txBody>
      </p:sp>
      <p:sp>
        <p:nvSpPr>
          <p:cNvPr id="1091597" name="AutoShape 13"/>
          <p:cNvSpPr>
            <a:spLocks noChangeArrowheads="1"/>
          </p:cNvSpPr>
          <p:nvPr/>
        </p:nvSpPr>
        <p:spPr bwMode="auto">
          <a:xfrm>
            <a:off x="1019973" y="4450294"/>
            <a:ext cx="825500" cy="394229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Seq:190</a:t>
            </a:r>
          </a:p>
        </p:txBody>
      </p:sp>
      <p:sp>
        <p:nvSpPr>
          <p:cNvPr id="1091598" name="AutoShape 14"/>
          <p:cNvSpPr>
            <a:spLocks noChangeArrowheads="1"/>
          </p:cNvSpPr>
          <p:nvPr/>
        </p:nvSpPr>
        <p:spPr bwMode="auto">
          <a:xfrm>
            <a:off x="7433473" y="4450294"/>
            <a:ext cx="825500" cy="39555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A:340/60 </a:t>
            </a:r>
          </a:p>
        </p:txBody>
      </p:sp>
      <p:sp>
        <p:nvSpPr>
          <p:cNvPr id="1091599" name="AutoShape 15"/>
          <p:cNvSpPr>
            <a:spLocks noChangeArrowheads="1"/>
          </p:cNvSpPr>
          <p:nvPr/>
        </p:nvSpPr>
        <p:spPr bwMode="auto">
          <a:xfrm>
            <a:off x="1019973" y="4844523"/>
            <a:ext cx="825500" cy="39555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Seq:340</a:t>
            </a:r>
          </a:p>
        </p:txBody>
      </p:sp>
      <p:sp>
        <p:nvSpPr>
          <p:cNvPr id="1091600" name="AutoShape 16"/>
          <p:cNvSpPr>
            <a:spLocks noChangeArrowheads="1"/>
          </p:cNvSpPr>
          <p:nvPr/>
        </p:nvSpPr>
        <p:spPr bwMode="auto">
          <a:xfrm>
            <a:off x="7433473" y="4844523"/>
            <a:ext cx="825500" cy="39555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A:380/20 </a:t>
            </a:r>
          </a:p>
        </p:txBody>
      </p:sp>
      <p:sp>
        <p:nvSpPr>
          <p:cNvPr id="1091601" name="AutoShape 17"/>
          <p:cNvSpPr>
            <a:spLocks noChangeArrowheads="1"/>
          </p:cNvSpPr>
          <p:nvPr/>
        </p:nvSpPr>
        <p:spPr bwMode="auto">
          <a:xfrm>
            <a:off x="1019973" y="5240075"/>
            <a:ext cx="825500" cy="39555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Seq:380</a:t>
            </a:r>
          </a:p>
        </p:txBody>
      </p:sp>
      <p:sp>
        <p:nvSpPr>
          <p:cNvPr id="1091602" name="AutoShape 18"/>
          <p:cNvSpPr>
            <a:spLocks noChangeArrowheads="1"/>
          </p:cNvSpPr>
          <p:nvPr/>
        </p:nvSpPr>
        <p:spPr bwMode="auto">
          <a:xfrm>
            <a:off x="7433473" y="5240075"/>
            <a:ext cx="825500" cy="39555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A:400/0  </a:t>
            </a:r>
          </a:p>
        </p:txBody>
      </p:sp>
      <p:sp>
        <p:nvSpPr>
          <p:cNvPr id="1091603" name="AutoShape 19"/>
          <p:cNvSpPr>
            <a:spLocks noChangeArrowheads="1"/>
          </p:cNvSpPr>
          <p:nvPr/>
        </p:nvSpPr>
        <p:spPr bwMode="auto">
          <a:xfrm>
            <a:off x="7433473" y="2057137"/>
            <a:ext cx="825500" cy="39555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A:100/300</a:t>
            </a:r>
          </a:p>
        </p:txBody>
      </p:sp>
      <p:sp>
        <p:nvSpPr>
          <p:cNvPr id="1091604" name="AutoShape 20"/>
          <p:cNvSpPr>
            <a:spLocks noChangeArrowheads="1"/>
          </p:cNvSpPr>
          <p:nvPr/>
        </p:nvSpPr>
        <p:spPr bwMode="auto">
          <a:xfrm>
            <a:off x="1019973" y="2451367"/>
            <a:ext cx="825500" cy="39555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Seq:100</a:t>
            </a:r>
          </a:p>
        </p:txBody>
      </p:sp>
      <p:sp>
        <p:nvSpPr>
          <p:cNvPr id="1091605" name="AutoShape 21"/>
          <p:cNvSpPr>
            <a:spLocks noChangeArrowheads="1"/>
          </p:cNvSpPr>
          <p:nvPr/>
        </p:nvSpPr>
        <p:spPr bwMode="auto">
          <a:xfrm>
            <a:off x="7433473" y="2452690"/>
            <a:ext cx="825500" cy="394229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A:140/260</a:t>
            </a:r>
          </a:p>
        </p:txBody>
      </p:sp>
      <p:sp>
        <p:nvSpPr>
          <p:cNvPr id="1091606" name="AutoShape 22"/>
          <p:cNvSpPr>
            <a:spLocks noChangeArrowheads="1"/>
          </p:cNvSpPr>
          <p:nvPr/>
        </p:nvSpPr>
        <p:spPr bwMode="auto">
          <a:xfrm>
            <a:off x="1019973" y="2848242"/>
            <a:ext cx="825500" cy="394229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Seq:140</a:t>
            </a:r>
          </a:p>
        </p:txBody>
      </p:sp>
      <p:sp>
        <p:nvSpPr>
          <p:cNvPr id="1091607" name="AutoShape 23"/>
          <p:cNvSpPr>
            <a:spLocks noChangeArrowheads="1"/>
          </p:cNvSpPr>
          <p:nvPr/>
        </p:nvSpPr>
        <p:spPr bwMode="auto">
          <a:xfrm>
            <a:off x="7433473" y="2848242"/>
            <a:ext cx="825500" cy="39555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167">
                <a:latin typeface="Gill Sans MT" panose="020B0502020104020203" pitchFamily="34" charset="77"/>
                <a:ea typeface="굴림" panose="020B0600000101010101" pitchFamily="34" charset="-127"/>
              </a:rPr>
              <a:t>A:190/210</a:t>
            </a:r>
          </a:p>
        </p:txBody>
      </p:sp>
      <p:sp>
        <p:nvSpPr>
          <p:cNvPr id="1091608" name="Freeform 24"/>
          <p:cNvSpPr>
            <a:spLocks/>
          </p:cNvSpPr>
          <p:nvPr/>
        </p:nvSpPr>
        <p:spPr bwMode="auto">
          <a:xfrm>
            <a:off x="1845473" y="1930137"/>
            <a:ext cx="381000" cy="719667"/>
          </a:xfrm>
          <a:custGeom>
            <a:avLst/>
            <a:gdLst>
              <a:gd name="T0" fmla="*/ 0 w 864"/>
              <a:gd name="T1" fmla="*/ 1412509394 h 528"/>
              <a:gd name="T2" fmla="*/ 241935000 w 864"/>
              <a:gd name="T3" fmla="*/ 1412509394 h 528"/>
              <a:gd name="T4" fmla="*/ 241935000 w 864"/>
              <a:gd name="T5" fmla="*/ 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28">
                <a:moveTo>
                  <a:pt x="0" y="528"/>
                </a:moveTo>
                <a:lnTo>
                  <a:pt x="864" y="528"/>
                </a:lnTo>
                <a:lnTo>
                  <a:pt x="86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09" name="Line 25"/>
          <p:cNvSpPr>
            <a:spLocks noChangeShapeType="1"/>
          </p:cNvSpPr>
          <p:nvPr/>
        </p:nvSpPr>
        <p:spPr bwMode="auto">
          <a:xfrm>
            <a:off x="2226473" y="2649804"/>
            <a:ext cx="520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0" name="Freeform 26"/>
          <p:cNvSpPr>
            <a:spLocks/>
          </p:cNvSpPr>
          <p:nvPr/>
        </p:nvSpPr>
        <p:spPr bwMode="auto">
          <a:xfrm>
            <a:off x="1845474" y="1907648"/>
            <a:ext cx="1176073" cy="1145646"/>
          </a:xfrm>
          <a:custGeom>
            <a:avLst/>
            <a:gdLst>
              <a:gd name="T0" fmla="*/ 0 w 912"/>
              <a:gd name="T1" fmla="*/ 2147483647 h 864"/>
              <a:gd name="T2" fmla="*/ 2147483647 w 912"/>
              <a:gd name="T3" fmla="*/ 2147483647 h 864"/>
              <a:gd name="T4" fmla="*/ 2147483647 w 912"/>
              <a:gd name="T5" fmla="*/ 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864">
                <a:moveTo>
                  <a:pt x="0" y="864"/>
                </a:moveTo>
                <a:lnTo>
                  <a:pt x="912" y="864"/>
                </a:lnTo>
                <a:lnTo>
                  <a:pt x="91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1" name="Line 27"/>
          <p:cNvSpPr>
            <a:spLocks noChangeShapeType="1"/>
          </p:cNvSpPr>
          <p:nvPr/>
        </p:nvSpPr>
        <p:spPr bwMode="auto">
          <a:xfrm>
            <a:off x="2988473" y="3050648"/>
            <a:ext cx="444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2" name="Freeform 28"/>
          <p:cNvSpPr>
            <a:spLocks/>
          </p:cNvSpPr>
          <p:nvPr/>
        </p:nvSpPr>
        <p:spPr bwMode="auto">
          <a:xfrm>
            <a:off x="1845473" y="1930138"/>
            <a:ext cx="2667000" cy="15240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1152">
                <a:moveTo>
                  <a:pt x="0" y="1152"/>
                </a:moveTo>
                <a:lnTo>
                  <a:pt x="2016" y="1152"/>
                </a:lnTo>
                <a:lnTo>
                  <a:pt x="201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3" name="Line 29"/>
          <p:cNvSpPr>
            <a:spLocks noChangeShapeType="1"/>
          </p:cNvSpPr>
          <p:nvPr/>
        </p:nvSpPr>
        <p:spPr bwMode="auto">
          <a:xfrm>
            <a:off x="4512473" y="3454138"/>
            <a:ext cx="292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4" name="Freeform 30"/>
          <p:cNvSpPr>
            <a:spLocks/>
          </p:cNvSpPr>
          <p:nvPr/>
        </p:nvSpPr>
        <p:spPr bwMode="auto">
          <a:xfrm>
            <a:off x="1845473" y="1910294"/>
            <a:ext cx="3302000" cy="1924844"/>
          </a:xfrm>
          <a:custGeom>
            <a:avLst/>
            <a:gdLst>
              <a:gd name="T0" fmla="*/ 0 w 2544"/>
              <a:gd name="T1" fmla="*/ 2147483647 h 1392"/>
              <a:gd name="T2" fmla="*/ 2147483647 w 2544"/>
              <a:gd name="T3" fmla="*/ 2147483647 h 1392"/>
              <a:gd name="T4" fmla="*/ 2147483647 w 2544"/>
              <a:gd name="T5" fmla="*/ 0 h 1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4" h="1392">
                <a:moveTo>
                  <a:pt x="0" y="1392"/>
                </a:moveTo>
                <a:lnTo>
                  <a:pt x="2544" y="1392"/>
                </a:lnTo>
                <a:lnTo>
                  <a:pt x="254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5" name="Line 31"/>
          <p:cNvSpPr>
            <a:spLocks noChangeShapeType="1"/>
          </p:cNvSpPr>
          <p:nvPr/>
        </p:nvSpPr>
        <p:spPr bwMode="auto">
          <a:xfrm>
            <a:off x="5147473" y="3835138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6" name="Freeform 32"/>
          <p:cNvSpPr>
            <a:spLocks/>
          </p:cNvSpPr>
          <p:nvPr/>
        </p:nvSpPr>
        <p:spPr bwMode="auto">
          <a:xfrm>
            <a:off x="1845473" y="1930137"/>
            <a:ext cx="4022990" cy="2307167"/>
          </a:xfrm>
          <a:custGeom>
            <a:avLst/>
            <a:gdLst>
              <a:gd name="T0" fmla="*/ 0 w 3120"/>
              <a:gd name="T1" fmla="*/ 2147483647 h 1776"/>
              <a:gd name="T2" fmla="*/ 2147483647 w 3120"/>
              <a:gd name="T3" fmla="*/ 2147483647 h 1776"/>
              <a:gd name="T4" fmla="*/ 2147483647 w 3120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0" h="1776">
                <a:moveTo>
                  <a:pt x="0" y="1776"/>
                </a:moveTo>
                <a:lnTo>
                  <a:pt x="3120" y="1776"/>
                </a:lnTo>
                <a:lnTo>
                  <a:pt x="312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7" name="Line 33"/>
          <p:cNvSpPr>
            <a:spLocks noChangeShapeType="1"/>
          </p:cNvSpPr>
          <p:nvPr/>
        </p:nvSpPr>
        <p:spPr bwMode="auto">
          <a:xfrm>
            <a:off x="5877723" y="4237304"/>
            <a:ext cx="158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8" name="Freeform 34"/>
          <p:cNvSpPr>
            <a:spLocks/>
          </p:cNvSpPr>
          <p:nvPr/>
        </p:nvSpPr>
        <p:spPr bwMode="auto">
          <a:xfrm>
            <a:off x="1844151" y="1930138"/>
            <a:ext cx="2034646" cy="2709333"/>
          </a:xfrm>
          <a:custGeom>
            <a:avLst/>
            <a:gdLst>
              <a:gd name="T0" fmla="*/ 0 w 1632"/>
              <a:gd name="T1" fmla="*/ 2147483647 h 2064"/>
              <a:gd name="T2" fmla="*/ 2147483647 w 1632"/>
              <a:gd name="T3" fmla="*/ 2147483647 h 2064"/>
              <a:gd name="T4" fmla="*/ 2147483647 w 1632"/>
              <a:gd name="T5" fmla="*/ 0 h 20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064">
                <a:moveTo>
                  <a:pt x="0" y="2064"/>
                </a:moveTo>
                <a:lnTo>
                  <a:pt x="1632" y="2064"/>
                </a:lnTo>
                <a:lnTo>
                  <a:pt x="163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19" name="Line 35"/>
          <p:cNvSpPr>
            <a:spLocks noChangeShapeType="1"/>
          </p:cNvSpPr>
          <p:nvPr/>
        </p:nvSpPr>
        <p:spPr bwMode="auto">
          <a:xfrm>
            <a:off x="3888057" y="4640793"/>
            <a:ext cx="355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20" name="Freeform 36"/>
          <p:cNvSpPr>
            <a:spLocks/>
          </p:cNvSpPr>
          <p:nvPr/>
        </p:nvSpPr>
        <p:spPr bwMode="auto">
          <a:xfrm>
            <a:off x="1845473" y="1930138"/>
            <a:ext cx="4699000" cy="3111500"/>
          </a:xfrm>
          <a:custGeom>
            <a:avLst/>
            <a:gdLst>
              <a:gd name="T0" fmla="*/ 0 w 3600"/>
              <a:gd name="T1" fmla="*/ 2147483647 h 2352"/>
              <a:gd name="T2" fmla="*/ 2147483647 w 3600"/>
              <a:gd name="T3" fmla="*/ 2147483647 h 2352"/>
              <a:gd name="T4" fmla="*/ 2147483647 w 3600"/>
              <a:gd name="T5" fmla="*/ 0 h 2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00" h="2352">
                <a:moveTo>
                  <a:pt x="0" y="2352"/>
                </a:moveTo>
                <a:lnTo>
                  <a:pt x="3600" y="2352"/>
                </a:lnTo>
                <a:lnTo>
                  <a:pt x="360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21" name="Line 37"/>
          <p:cNvSpPr>
            <a:spLocks noChangeShapeType="1"/>
          </p:cNvSpPr>
          <p:nvPr/>
        </p:nvSpPr>
        <p:spPr bwMode="auto">
          <a:xfrm>
            <a:off x="6544473" y="5041638"/>
            <a:ext cx="88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22" name="Freeform 38"/>
          <p:cNvSpPr>
            <a:spLocks/>
          </p:cNvSpPr>
          <p:nvPr/>
        </p:nvSpPr>
        <p:spPr bwMode="auto">
          <a:xfrm>
            <a:off x="1845473" y="1930138"/>
            <a:ext cx="5270500" cy="3492500"/>
          </a:xfrm>
          <a:custGeom>
            <a:avLst/>
            <a:gdLst>
              <a:gd name="T0" fmla="*/ 0 w 3984"/>
              <a:gd name="T1" fmla="*/ 2147483647 h 2640"/>
              <a:gd name="T2" fmla="*/ 2147483647 w 3984"/>
              <a:gd name="T3" fmla="*/ 2147483647 h 2640"/>
              <a:gd name="T4" fmla="*/ 2147483647 w 3984"/>
              <a:gd name="T5" fmla="*/ 0 h 2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84" h="2640">
                <a:moveTo>
                  <a:pt x="0" y="2640"/>
                </a:moveTo>
                <a:lnTo>
                  <a:pt x="3984" y="2640"/>
                </a:lnTo>
                <a:lnTo>
                  <a:pt x="398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091623" name="Line 39"/>
          <p:cNvSpPr>
            <a:spLocks noChangeShapeType="1"/>
          </p:cNvSpPr>
          <p:nvPr/>
        </p:nvSpPr>
        <p:spPr bwMode="auto">
          <a:xfrm>
            <a:off x="7115973" y="5422638"/>
            <a:ext cx="31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 MT" panose="020B0502020104020203" pitchFamily="34" charset="77"/>
            </a:endParaRP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1599411" y="746127"/>
            <a:ext cx="508135" cy="33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67">
                <a:latin typeface="Gill Sans MT" panose="020B0502020104020203" pitchFamily="34" charset="77"/>
                <a:ea typeface="굴림" panose="020B0600000101010101" pitchFamily="34" charset="-127"/>
              </a:rPr>
              <a:t>100</a:t>
            </a:r>
          </a:p>
        </p:txBody>
      </p:sp>
      <p:grpSp>
        <p:nvGrpSpPr>
          <p:cNvPr id="1091625" name="Group 41"/>
          <p:cNvGrpSpPr>
            <a:grpSpLocks/>
          </p:cNvGrpSpPr>
          <p:nvPr/>
        </p:nvGrpSpPr>
        <p:grpSpPr bwMode="auto">
          <a:xfrm>
            <a:off x="1845475" y="746127"/>
            <a:ext cx="957792" cy="1184011"/>
            <a:chOff x="720" y="528"/>
            <a:chExt cx="724" cy="895"/>
          </a:xfrm>
        </p:grpSpPr>
        <p:sp>
          <p:nvSpPr>
            <p:cNvPr id="11327" name="Rectangle 42"/>
            <p:cNvSpPr>
              <a:spLocks noChangeArrowheads="1"/>
            </p:cNvSpPr>
            <p:nvPr/>
          </p:nvSpPr>
          <p:spPr bwMode="auto">
            <a:xfrm>
              <a:off x="720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dirty="0">
                  <a:latin typeface="Gill Sans MT" panose="020B0502020104020203" pitchFamily="34" charset="77"/>
                  <a:ea typeface="굴림" panose="020B0600000101010101" pitchFamily="34" charset="-127"/>
                </a:rPr>
                <a:t>Seq:100</a:t>
              </a:r>
            </a:p>
            <a:p>
              <a:r>
                <a:rPr lang="en-US" altLang="ko-KR" sz="1667" dirty="0">
                  <a:latin typeface="Gill Sans MT" panose="020B0502020104020203" pitchFamily="34" charset="77"/>
                  <a:ea typeface="굴림" panose="020B0600000101010101" pitchFamily="34" charset="-127"/>
                </a:rPr>
                <a:t>Size:40</a:t>
              </a:r>
            </a:p>
          </p:txBody>
        </p:sp>
        <p:sp>
          <p:nvSpPr>
            <p:cNvPr id="11328" name="Text Box 43"/>
            <p:cNvSpPr txBox="1">
              <a:spLocks noChangeArrowheads="1"/>
            </p:cNvSpPr>
            <p:nvPr/>
          </p:nvSpPr>
          <p:spPr bwMode="auto">
            <a:xfrm>
              <a:off x="1060" y="5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140</a:t>
              </a:r>
            </a:p>
          </p:txBody>
        </p:sp>
      </p:grpSp>
      <p:grpSp>
        <p:nvGrpSpPr>
          <p:cNvPr id="1091628" name="Group 44"/>
          <p:cNvGrpSpPr>
            <a:grpSpLocks/>
          </p:cNvGrpSpPr>
          <p:nvPr/>
        </p:nvGrpSpPr>
        <p:grpSpPr bwMode="auto">
          <a:xfrm>
            <a:off x="2543974" y="746127"/>
            <a:ext cx="1214438" cy="1184011"/>
            <a:chOff x="1248" y="528"/>
            <a:chExt cx="918" cy="895"/>
          </a:xfrm>
        </p:grpSpPr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1248" y="751"/>
              <a:ext cx="720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Seq:140</a:t>
              </a:r>
            </a:p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Size:50</a:t>
              </a:r>
            </a:p>
          </p:txBody>
        </p:sp>
        <p:sp>
          <p:nvSpPr>
            <p:cNvPr id="11326" name="Text Box 46"/>
            <p:cNvSpPr txBox="1">
              <a:spLocks noChangeArrowheads="1"/>
            </p:cNvSpPr>
            <p:nvPr/>
          </p:nvSpPr>
          <p:spPr bwMode="auto">
            <a:xfrm>
              <a:off x="1782" y="5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190</a:t>
              </a:r>
            </a:p>
          </p:txBody>
        </p:sp>
      </p:grpSp>
      <p:grpSp>
        <p:nvGrpSpPr>
          <p:cNvPr id="1091631" name="Group 47"/>
          <p:cNvGrpSpPr>
            <a:grpSpLocks/>
          </p:cNvGrpSpPr>
          <p:nvPr/>
        </p:nvGrpSpPr>
        <p:grpSpPr bwMode="auto">
          <a:xfrm>
            <a:off x="3946265" y="746127"/>
            <a:ext cx="1082146" cy="1184011"/>
            <a:chOff x="2308" y="528"/>
            <a:chExt cx="818" cy="895"/>
          </a:xfrm>
        </p:grpSpPr>
        <p:sp>
          <p:nvSpPr>
            <p:cNvPr id="11322" name="Rectangle 48"/>
            <p:cNvSpPr>
              <a:spLocks noChangeArrowheads="1"/>
            </p:cNvSpPr>
            <p:nvPr/>
          </p:nvSpPr>
          <p:spPr bwMode="auto">
            <a:xfrm>
              <a:off x="2496" y="751"/>
              <a:ext cx="432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Seq:230</a:t>
              </a:r>
            </a:p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Size:30</a:t>
              </a:r>
            </a:p>
          </p:txBody>
        </p:sp>
        <p:sp>
          <p:nvSpPr>
            <p:cNvPr id="11323" name="Text Box 49"/>
            <p:cNvSpPr txBox="1">
              <a:spLocks noChangeArrowheads="1"/>
            </p:cNvSpPr>
            <p:nvPr/>
          </p:nvSpPr>
          <p:spPr bwMode="auto">
            <a:xfrm>
              <a:off x="2308" y="5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230</a:t>
              </a:r>
            </a:p>
          </p:txBody>
        </p:sp>
        <p:sp>
          <p:nvSpPr>
            <p:cNvPr id="11324" name="Text Box 50"/>
            <p:cNvSpPr txBox="1">
              <a:spLocks noChangeArrowheads="1"/>
            </p:cNvSpPr>
            <p:nvPr/>
          </p:nvSpPr>
          <p:spPr bwMode="auto">
            <a:xfrm>
              <a:off x="2742" y="5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260</a:t>
              </a:r>
            </a:p>
          </p:txBody>
        </p:sp>
      </p:grpSp>
      <p:grpSp>
        <p:nvGrpSpPr>
          <p:cNvPr id="1091635" name="Group 51"/>
          <p:cNvGrpSpPr>
            <a:grpSpLocks/>
          </p:cNvGrpSpPr>
          <p:nvPr/>
        </p:nvGrpSpPr>
        <p:grpSpPr bwMode="auto">
          <a:xfrm>
            <a:off x="4766474" y="746127"/>
            <a:ext cx="960438" cy="1184011"/>
            <a:chOff x="2928" y="528"/>
            <a:chExt cx="726" cy="895"/>
          </a:xfrm>
        </p:grpSpPr>
        <p:sp>
          <p:nvSpPr>
            <p:cNvPr id="11320" name="Rectangle 52"/>
            <p:cNvSpPr>
              <a:spLocks noChangeArrowheads="1"/>
            </p:cNvSpPr>
            <p:nvPr/>
          </p:nvSpPr>
          <p:spPr bwMode="auto">
            <a:xfrm>
              <a:off x="2928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Seq:260</a:t>
              </a:r>
            </a:p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Size:40</a:t>
              </a:r>
            </a:p>
          </p:txBody>
        </p:sp>
        <p:sp>
          <p:nvSpPr>
            <p:cNvPr id="11321" name="Text Box 53"/>
            <p:cNvSpPr txBox="1">
              <a:spLocks noChangeArrowheads="1"/>
            </p:cNvSpPr>
            <p:nvPr/>
          </p:nvSpPr>
          <p:spPr bwMode="auto">
            <a:xfrm>
              <a:off x="3270" y="5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300</a:t>
              </a:r>
            </a:p>
          </p:txBody>
        </p:sp>
      </p:grpSp>
      <p:grpSp>
        <p:nvGrpSpPr>
          <p:cNvPr id="1091638" name="Group 54"/>
          <p:cNvGrpSpPr>
            <a:grpSpLocks/>
          </p:cNvGrpSpPr>
          <p:nvPr/>
        </p:nvGrpSpPr>
        <p:grpSpPr bwMode="auto">
          <a:xfrm>
            <a:off x="5464975" y="746127"/>
            <a:ext cx="960438" cy="1184011"/>
            <a:chOff x="3456" y="528"/>
            <a:chExt cx="726" cy="895"/>
          </a:xfrm>
        </p:grpSpPr>
        <p:sp>
          <p:nvSpPr>
            <p:cNvPr id="11318" name="Rectangle 55"/>
            <p:cNvSpPr>
              <a:spLocks noChangeArrowheads="1"/>
            </p:cNvSpPr>
            <p:nvPr/>
          </p:nvSpPr>
          <p:spPr bwMode="auto">
            <a:xfrm>
              <a:off x="3456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Seq:300</a:t>
              </a:r>
            </a:p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Size:40</a:t>
              </a:r>
            </a:p>
          </p:txBody>
        </p:sp>
        <p:sp>
          <p:nvSpPr>
            <p:cNvPr id="11319" name="Text Box 56"/>
            <p:cNvSpPr txBox="1">
              <a:spLocks noChangeArrowheads="1"/>
            </p:cNvSpPr>
            <p:nvPr/>
          </p:nvSpPr>
          <p:spPr bwMode="auto">
            <a:xfrm>
              <a:off x="3798" y="5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340</a:t>
              </a:r>
            </a:p>
          </p:txBody>
        </p:sp>
      </p:grpSp>
      <p:grpSp>
        <p:nvGrpSpPr>
          <p:cNvPr id="1091641" name="Group 57"/>
          <p:cNvGrpSpPr>
            <a:grpSpLocks/>
          </p:cNvGrpSpPr>
          <p:nvPr/>
        </p:nvGrpSpPr>
        <p:grpSpPr bwMode="auto">
          <a:xfrm>
            <a:off x="6163474" y="746127"/>
            <a:ext cx="957792" cy="1184011"/>
            <a:chOff x="3984" y="528"/>
            <a:chExt cx="724" cy="895"/>
          </a:xfrm>
        </p:grpSpPr>
        <p:sp>
          <p:nvSpPr>
            <p:cNvPr id="11316" name="Rectangle 58"/>
            <p:cNvSpPr>
              <a:spLocks noChangeArrowheads="1"/>
            </p:cNvSpPr>
            <p:nvPr/>
          </p:nvSpPr>
          <p:spPr bwMode="auto">
            <a:xfrm>
              <a:off x="3984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Seq:340</a:t>
              </a:r>
            </a:p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Size:40</a:t>
              </a:r>
            </a:p>
          </p:txBody>
        </p:sp>
        <p:sp>
          <p:nvSpPr>
            <p:cNvPr id="11317" name="Text Box 59"/>
            <p:cNvSpPr txBox="1">
              <a:spLocks noChangeArrowheads="1"/>
            </p:cNvSpPr>
            <p:nvPr/>
          </p:nvSpPr>
          <p:spPr bwMode="auto">
            <a:xfrm>
              <a:off x="4324" y="5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380</a:t>
              </a:r>
            </a:p>
          </p:txBody>
        </p:sp>
      </p:grpSp>
      <p:grpSp>
        <p:nvGrpSpPr>
          <p:cNvPr id="1091644" name="Group 60"/>
          <p:cNvGrpSpPr>
            <a:grpSpLocks/>
          </p:cNvGrpSpPr>
          <p:nvPr/>
        </p:nvGrpSpPr>
        <p:grpSpPr bwMode="auto">
          <a:xfrm>
            <a:off x="6861975" y="746127"/>
            <a:ext cx="703792" cy="1184011"/>
            <a:chOff x="4512" y="528"/>
            <a:chExt cx="532" cy="895"/>
          </a:xfrm>
        </p:grpSpPr>
        <p:sp>
          <p:nvSpPr>
            <p:cNvPr id="11314" name="Rectangle 61"/>
            <p:cNvSpPr>
              <a:spLocks noChangeArrowheads="1"/>
            </p:cNvSpPr>
            <p:nvPr/>
          </p:nvSpPr>
          <p:spPr bwMode="auto">
            <a:xfrm>
              <a:off x="4512" y="751"/>
              <a:ext cx="336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Seq:380</a:t>
              </a:r>
            </a:p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Size:20</a:t>
              </a:r>
            </a:p>
          </p:txBody>
        </p:sp>
        <p:sp>
          <p:nvSpPr>
            <p:cNvPr id="11315" name="Text Box 62"/>
            <p:cNvSpPr txBox="1">
              <a:spLocks noChangeArrowheads="1"/>
            </p:cNvSpPr>
            <p:nvPr/>
          </p:nvSpPr>
          <p:spPr bwMode="auto">
            <a:xfrm>
              <a:off x="4660" y="5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>
                  <a:latin typeface="Gill Sans MT" panose="020B0502020104020203" pitchFamily="34" charset="77"/>
                  <a:ea typeface="굴림" panose="020B0600000101010101" pitchFamily="34" charset="-127"/>
                </a:rPr>
                <a:t>400</a:t>
              </a:r>
            </a:p>
          </p:txBody>
        </p:sp>
      </p:grpSp>
      <p:sp>
        <p:nvSpPr>
          <p:cNvPr id="1091647" name="Line 63"/>
          <p:cNvSpPr>
            <a:spLocks noChangeShapeType="1"/>
          </p:cNvSpPr>
          <p:nvPr/>
        </p:nvSpPr>
        <p:spPr bwMode="auto">
          <a:xfrm>
            <a:off x="1337473" y="224896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333">
              <a:latin typeface="Gill Sans MT" panose="020B0502020104020203" pitchFamily="34" charset="77"/>
            </a:endParaRPr>
          </a:p>
        </p:txBody>
      </p:sp>
      <p:sp>
        <p:nvSpPr>
          <p:cNvPr id="1091648" name="AutoShape 64"/>
          <p:cNvSpPr>
            <a:spLocks noChangeArrowheads="1"/>
          </p:cNvSpPr>
          <p:nvPr/>
        </p:nvSpPr>
        <p:spPr bwMode="auto">
          <a:xfrm>
            <a:off x="1718473" y="4302127"/>
            <a:ext cx="1270000" cy="762000"/>
          </a:xfrm>
          <a:prstGeom prst="irregularSeal1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333">
                <a:latin typeface="Gill Sans MT" panose="020B0502020104020203" pitchFamily="34" charset="77"/>
                <a:ea typeface="굴림" panose="020B0600000101010101" pitchFamily="34" charset="-127"/>
              </a:rPr>
              <a:t>Retransmit!</a:t>
            </a:r>
          </a:p>
        </p:txBody>
      </p:sp>
    </p:spTree>
    <p:extLst>
      <p:ext uri="{BB962C8B-B14F-4D97-AF65-F5344CB8AC3E}">
        <p14:creationId xmlns:p14="http://schemas.microsoft.com/office/powerpoint/2010/main" val="25723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9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10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9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9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9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7" grpId="0" animBg="1"/>
      <p:bldP spid="1091591" grpId="0" animBg="1"/>
      <p:bldP spid="1091592" grpId="0" animBg="1"/>
      <p:bldP spid="1091593" grpId="0" animBg="1"/>
      <p:bldP spid="1091594" grpId="0" animBg="1"/>
      <p:bldP spid="1091595" grpId="0" animBg="1"/>
      <p:bldP spid="1091596" grpId="0" animBg="1"/>
      <p:bldP spid="1091597" grpId="0" animBg="1"/>
      <p:bldP spid="1091598" grpId="0" animBg="1"/>
      <p:bldP spid="1091599" grpId="0" animBg="1"/>
      <p:bldP spid="1091600" grpId="0" animBg="1"/>
      <p:bldP spid="1091601" grpId="0" animBg="1"/>
      <p:bldP spid="1091602" grpId="0" animBg="1"/>
      <p:bldP spid="1091603" grpId="0" animBg="1"/>
      <p:bldP spid="1091604" grpId="0" animBg="1"/>
      <p:bldP spid="1091605" grpId="0" animBg="1"/>
      <p:bldP spid="1091606" grpId="0" animBg="1"/>
      <p:bldP spid="1091607" grpId="0" animBg="1"/>
      <p:bldP spid="1091608" grpId="0" animBg="1"/>
      <p:bldP spid="1091609" grpId="0" animBg="1"/>
      <p:bldP spid="1091610" grpId="0" animBg="1"/>
      <p:bldP spid="1091611" grpId="0" animBg="1"/>
      <p:bldP spid="1091612" grpId="0" animBg="1"/>
      <p:bldP spid="1091613" grpId="0" animBg="1"/>
      <p:bldP spid="1091614" grpId="0" animBg="1"/>
      <p:bldP spid="1091615" grpId="0" animBg="1"/>
      <p:bldP spid="1091616" grpId="0" animBg="1"/>
      <p:bldP spid="1091617" grpId="0" animBg="1"/>
      <p:bldP spid="1091618" grpId="0" animBg="1"/>
      <p:bldP spid="1091619" grpId="0" animBg="1"/>
      <p:bldP spid="1091620" grpId="0" animBg="1"/>
      <p:bldP spid="1091621" grpId="0" animBg="1"/>
      <p:bldP spid="1091622" grpId="0" animBg="1"/>
      <p:bldP spid="1091623" grpId="0" animBg="1"/>
      <p:bldP spid="1091647" grpId="0" animBg="1"/>
      <p:bldP spid="10916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4" name="Rectangle 81">
            <a:extLst>
              <a:ext uri="{FF2B5EF4-FFF2-40B4-BE49-F238E27FC236}">
                <a16:creationId xmlns:a16="http://schemas.microsoft.com/office/drawing/2014/main" id="{FAB6654B-40BF-3C41-99B0-B7B901F84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E08A4408-6A2A-9649-81DA-B0470E2C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333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3-</a:t>
            </a:r>
            <a:fld id="{CC0DB0CC-D351-DF49-99B5-EE19E4FA38D5}" type="slidenum">
              <a:rPr lang="en-US" altLang="en-US" sz="1000"/>
              <a:pPr/>
              <a:t>43</a:t>
            </a:fld>
            <a:endParaRPr lang="en-US" altLang="en-US" sz="1000"/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5A7183C3-CB20-A645-B6E6-DCE9A59A0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8" y="1932782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3" name="Line 9">
            <a:extLst>
              <a:ext uri="{FF2B5EF4-FFF2-40B4-BE49-F238E27FC236}">
                <a16:creationId xmlns:a16="http://schemas.microsoft.com/office/drawing/2014/main" id="{BC8944BF-B784-B343-BB56-87A8D89B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9" y="2123282"/>
            <a:ext cx="1464468" cy="34528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>
            <a:extLst>
              <a:ext uri="{FF2B5EF4-FFF2-40B4-BE49-F238E27FC236}">
                <a16:creationId xmlns:a16="http://schemas.microsoft.com/office/drawing/2014/main" id="{7F8310C8-B775-7E4E-989A-DB6FF9CFD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6553" y="1678782"/>
            <a:ext cx="2646" cy="3328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>
            <a:extLst>
              <a:ext uri="{FF2B5EF4-FFF2-40B4-BE49-F238E27FC236}">
                <a16:creationId xmlns:a16="http://schemas.microsoft.com/office/drawing/2014/main" id="{FD8E62CB-3214-6640-ABA4-70739DF06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698" y="1742282"/>
            <a:ext cx="9260" cy="325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>
            <a:extLst>
              <a:ext uri="{FF2B5EF4-FFF2-40B4-BE49-F238E27FC236}">
                <a16:creationId xmlns:a16="http://schemas.microsoft.com/office/drawing/2014/main" id="{6EA63D6D-B723-C642-A70D-AE58C06E2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8771" y="2468563"/>
            <a:ext cx="2099469" cy="6746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>
            <a:extLst>
              <a:ext uri="{FF2B5EF4-FFF2-40B4-BE49-F238E27FC236}">
                <a16:creationId xmlns:a16="http://schemas.microsoft.com/office/drawing/2014/main" id="{CE5029DD-70AD-C642-B562-C5DBF845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8" y="2313782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>
            <a:extLst>
              <a:ext uri="{FF2B5EF4-FFF2-40B4-BE49-F238E27FC236}">
                <a16:creationId xmlns:a16="http://schemas.microsoft.com/office/drawing/2014/main" id="{13F5A8F2-FADA-F842-8BE7-FA9923596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8" y="2694782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>
            <a:extLst>
              <a:ext uri="{FF2B5EF4-FFF2-40B4-BE49-F238E27FC236}">
                <a16:creationId xmlns:a16="http://schemas.microsoft.com/office/drawing/2014/main" id="{C81A4B74-9CE3-0F4F-A1B0-480BF3BBD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198" y="2504282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>
            <a:extLst>
              <a:ext uri="{FF2B5EF4-FFF2-40B4-BE49-F238E27FC236}">
                <a16:creationId xmlns:a16="http://schemas.microsoft.com/office/drawing/2014/main" id="{D2974B5A-F160-6844-9DC2-11EAD940B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0095" y="2821782"/>
            <a:ext cx="2108729" cy="69188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>
            <a:extLst>
              <a:ext uri="{FF2B5EF4-FFF2-40B4-BE49-F238E27FC236}">
                <a16:creationId xmlns:a16="http://schemas.microsoft.com/office/drawing/2014/main" id="{6401474A-00B3-7947-AB60-851826589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198" y="3012282"/>
            <a:ext cx="2088885" cy="73951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>
            <a:extLst>
              <a:ext uri="{FF2B5EF4-FFF2-40B4-BE49-F238E27FC236}">
                <a16:creationId xmlns:a16="http://schemas.microsoft.com/office/drawing/2014/main" id="{82CDD2D8-EA34-1D4F-B4A7-DCFC6A3C0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198" y="3202782"/>
            <a:ext cx="2079625" cy="75009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>
            <a:extLst>
              <a:ext uri="{FF2B5EF4-FFF2-40B4-BE49-F238E27FC236}">
                <a16:creationId xmlns:a16="http://schemas.microsoft.com/office/drawing/2014/main" id="{F5AB13DB-746B-D545-B54C-22363723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553" y="2262188"/>
            <a:ext cx="235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X</a:t>
            </a:r>
            <a:endParaRPr lang="en-US" sz="833">
              <a:latin typeface="Times New Roman" charset="0"/>
            </a:endParaRPr>
          </a:p>
        </p:txBody>
      </p:sp>
      <p:sp>
        <p:nvSpPr>
          <p:cNvPr id="73744" name="Line 24">
            <a:extLst>
              <a:ext uri="{FF2B5EF4-FFF2-40B4-BE49-F238E27FC236}">
                <a16:creationId xmlns:a16="http://schemas.microsoft.com/office/drawing/2014/main" id="{5328B21D-1150-5843-B1F5-243F83C14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365" y="3986893"/>
            <a:ext cx="2111375" cy="492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>
            <a:extLst>
              <a:ext uri="{FF2B5EF4-FFF2-40B4-BE49-F238E27FC236}">
                <a16:creationId xmlns:a16="http://schemas.microsoft.com/office/drawing/2014/main" id="{1E5B5FB7-8E66-3142-AA4E-A55367C23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917" y="4988719"/>
            <a:ext cx="26958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/>
              <a:t>fast retransmit after sender </a:t>
            </a:r>
          </a:p>
          <a:p>
            <a:pPr>
              <a:defRPr/>
            </a:pPr>
            <a:r>
              <a:rPr lang="en-US" sz="1500"/>
              <a:t>receipt of triple duplicate ACK</a:t>
            </a:r>
            <a:endParaRPr lang="en-US" sz="833"/>
          </a:p>
        </p:txBody>
      </p:sp>
      <p:sp>
        <p:nvSpPr>
          <p:cNvPr id="73746" name="Text Box 34">
            <a:extLst>
              <a:ext uri="{FF2B5EF4-FFF2-40B4-BE49-F238E27FC236}">
                <a16:creationId xmlns:a16="http://schemas.microsoft.com/office/drawing/2014/main" id="{80DD316C-2192-3F42-8A32-A18BEA2DD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469" y="949854"/>
            <a:ext cx="681597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B</a:t>
            </a:r>
          </a:p>
        </p:txBody>
      </p:sp>
      <p:sp>
        <p:nvSpPr>
          <p:cNvPr id="73747" name="Text Box 38">
            <a:extLst>
              <a:ext uri="{FF2B5EF4-FFF2-40B4-BE49-F238E27FC236}">
                <a16:creationId xmlns:a16="http://schemas.microsoft.com/office/drawing/2014/main" id="{41B117D4-4900-9240-8A7F-F570FCC9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782" y="964407"/>
            <a:ext cx="68320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333"/>
              <a:t>Host A</a:t>
            </a:r>
          </a:p>
        </p:txBody>
      </p:sp>
      <p:sp>
        <p:nvSpPr>
          <p:cNvPr id="73748" name="Text Box 40">
            <a:extLst>
              <a:ext uri="{FF2B5EF4-FFF2-40B4-BE49-F238E27FC236}">
                <a16:creationId xmlns:a16="http://schemas.microsoft.com/office/drawing/2014/main" id="{A3B25872-301B-6A46-8C9C-AD3CBDA15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230" y="1866636"/>
            <a:ext cx="1787669" cy="271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Seq=92, 8 bytes of data</a:t>
            </a:r>
          </a:p>
        </p:txBody>
      </p:sp>
      <p:grpSp>
        <p:nvGrpSpPr>
          <p:cNvPr id="91156" name="Group 41">
            <a:extLst>
              <a:ext uri="{FF2B5EF4-FFF2-40B4-BE49-F238E27FC236}">
                <a16:creationId xmlns:a16="http://schemas.microsoft.com/office/drawing/2014/main" id="{4DCA4F8D-DBAD-F544-8688-C2FC6AAC56DB}"/>
              </a:ext>
            </a:extLst>
          </p:cNvPr>
          <p:cNvGrpSpPr>
            <a:grpSpLocks/>
          </p:cNvGrpSpPr>
          <p:nvPr/>
        </p:nvGrpSpPr>
        <p:grpSpPr bwMode="auto">
          <a:xfrm>
            <a:off x="3403863" y="2907766"/>
            <a:ext cx="829469" cy="272520"/>
            <a:chOff x="4215" y="2253"/>
            <a:chExt cx="627" cy="206"/>
          </a:xfrm>
        </p:grpSpPr>
        <p:sp>
          <p:nvSpPr>
            <p:cNvPr id="73779" name="Rectangle 42">
              <a:extLst>
                <a:ext uri="{FF2B5EF4-FFF2-40B4-BE49-F238E27FC236}">
                  <a16:creationId xmlns:a16="http://schemas.microsoft.com/office/drawing/2014/main" id="{2AD9E3BC-1000-C44B-B85F-D5B0F43E6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80" name="Text Box 43">
              <a:extLst>
                <a:ext uri="{FF2B5EF4-FFF2-40B4-BE49-F238E27FC236}">
                  <a16:creationId xmlns:a16="http://schemas.microsoft.com/office/drawing/2014/main" id="{7E5F670D-1FE8-A74B-BA90-676E2D2D2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>
                  <a:latin typeface="Arial" charset="0"/>
                </a:rPr>
                <a:t>ACK=100</a:t>
              </a:r>
              <a:endParaRPr lang="en-US" sz="833">
                <a:latin typeface="Times New Roman" charset="0"/>
              </a:endParaRPr>
            </a:p>
          </p:txBody>
        </p:sp>
      </p:grpSp>
      <p:grpSp>
        <p:nvGrpSpPr>
          <p:cNvPr id="91157" name="Group 78">
            <a:extLst>
              <a:ext uri="{FF2B5EF4-FFF2-40B4-BE49-F238E27FC236}">
                <a16:creationId xmlns:a16="http://schemas.microsoft.com/office/drawing/2014/main" id="{0C03169E-06FB-DF47-850A-D6AA252ADC01}"/>
              </a:ext>
            </a:extLst>
          </p:cNvPr>
          <p:cNvGrpSpPr>
            <a:grpSpLocks/>
          </p:cNvGrpSpPr>
          <p:nvPr/>
        </p:nvGrpSpPr>
        <p:grpSpPr bwMode="auto">
          <a:xfrm>
            <a:off x="2981856" y="1910292"/>
            <a:ext cx="363802" cy="2936875"/>
            <a:chOff x="384" y="868"/>
            <a:chExt cx="275" cy="2220"/>
          </a:xfrm>
        </p:grpSpPr>
        <p:sp>
          <p:nvSpPr>
            <p:cNvPr id="73772" name="Text Box 50">
              <a:extLst>
                <a:ext uri="{FF2B5EF4-FFF2-40B4-BE49-F238E27FC236}">
                  <a16:creationId xmlns:a16="http://schemas.microsoft.com/office/drawing/2014/main" id="{3FAEFEB4-B361-E748-9FAC-57B73E3BC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84" y="1770"/>
              <a:ext cx="275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/>
                <a:t>timeout</a:t>
              </a:r>
            </a:p>
          </p:txBody>
        </p:sp>
        <p:grpSp>
          <p:nvGrpSpPr>
            <p:cNvPr id="91180" name="Group 51">
              <a:extLst>
                <a:ext uri="{FF2B5EF4-FFF2-40B4-BE49-F238E27FC236}">
                  <a16:creationId xmlns:a16="http://schemas.microsoft.com/office/drawing/2014/main" id="{83C203D7-8F01-9D48-8C39-9C33EEDC1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>
                <a:extLst>
                  <a:ext uri="{FF2B5EF4-FFF2-40B4-BE49-F238E27FC236}">
                    <a16:creationId xmlns:a16="http://schemas.microsoft.com/office/drawing/2014/main" id="{4DFA760B-EC1B-D64D-A667-2D6CD2BAE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>
                <a:extLst>
                  <a:ext uri="{FF2B5EF4-FFF2-40B4-BE49-F238E27FC236}">
                    <a16:creationId xmlns:a16="http://schemas.microsoft.com/office/drawing/2014/main" id="{1BA1684C-0A5C-D841-A5E9-2AD08A1D4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91181" name="Group 54">
              <a:extLst>
                <a:ext uri="{FF2B5EF4-FFF2-40B4-BE49-F238E27FC236}">
                  <a16:creationId xmlns:a16="http://schemas.microsoft.com/office/drawing/2014/main" id="{781D1D21-A155-1B41-A46A-C4DDCB2D468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>
                <a:extLst>
                  <a:ext uri="{FF2B5EF4-FFF2-40B4-BE49-F238E27FC236}">
                    <a16:creationId xmlns:a16="http://schemas.microsoft.com/office/drawing/2014/main" id="{CC4DE349-9E12-0449-9CC7-0210994B3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>
                <a:extLst>
                  <a:ext uri="{FF2B5EF4-FFF2-40B4-BE49-F238E27FC236}">
                    <a16:creationId xmlns:a16="http://schemas.microsoft.com/office/drawing/2014/main" id="{531FAF8C-111C-4D48-8821-99D573A3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500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1158" name="Group 71">
            <a:extLst>
              <a:ext uri="{FF2B5EF4-FFF2-40B4-BE49-F238E27FC236}">
                <a16:creationId xmlns:a16="http://schemas.microsoft.com/office/drawing/2014/main" id="{766CD91C-F05C-F747-B037-0BC4BEC65FDD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3167066"/>
            <a:ext cx="829470" cy="272521"/>
            <a:chOff x="35" y="1825"/>
            <a:chExt cx="627" cy="206"/>
          </a:xfrm>
        </p:grpSpPr>
        <p:sp>
          <p:nvSpPr>
            <p:cNvPr id="73770" name="Rectangle 66">
              <a:extLst>
                <a:ext uri="{FF2B5EF4-FFF2-40B4-BE49-F238E27FC236}">
                  <a16:creationId xmlns:a16="http://schemas.microsoft.com/office/drawing/2014/main" id="{6AA89FA8-9178-534E-B9BC-A11DFB08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71" name="Text Box 67">
              <a:extLst>
                <a:ext uri="{FF2B5EF4-FFF2-40B4-BE49-F238E27FC236}">
                  <a16:creationId xmlns:a16="http://schemas.microsoft.com/office/drawing/2014/main" id="{86530485-6657-CA47-969D-0FD3B2171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>
                  <a:latin typeface="Arial" charset="0"/>
                </a:rPr>
                <a:t>ACK=100</a:t>
              </a:r>
              <a:endParaRPr lang="en-US" sz="833">
                <a:latin typeface="Times New Roman" charset="0"/>
              </a:endParaRPr>
            </a:p>
          </p:txBody>
        </p:sp>
      </p:grpSp>
      <p:grpSp>
        <p:nvGrpSpPr>
          <p:cNvPr id="91159" name="Group 72">
            <a:extLst>
              <a:ext uri="{FF2B5EF4-FFF2-40B4-BE49-F238E27FC236}">
                <a16:creationId xmlns:a16="http://schemas.microsoft.com/office/drawing/2014/main" id="{EBC627B7-2D63-944E-9678-F28D278B56F5}"/>
              </a:ext>
            </a:extLst>
          </p:cNvPr>
          <p:cNvGrpSpPr>
            <a:grpSpLocks/>
          </p:cNvGrpSpPr>
          <p:nvPr/>
        </p:nvGrpSpPr>
        <p:grpSpPr bwMode="auto">
          <a:xfrm>
            <a:off x="3401219" y="3442233"/>
            <a:ext cx="829470" cy="272521"/>
            <a:chOff x="35" y="1825"/>
            <a:chExt cx="627" cy="206"/>
          </a:xfrm>
        </p:grpSpPr>
        <p:sp>
          <p:nvSpPr>
            <p:cNvPr id="73768" name="Rectangle 73">
              <a:extLst>
                <a:ext uri="{FF2B5EF4-FFF2-40B4-BE49-F238E27FC236}">
                  <a16:creationId xmlns:a16="http://schemas.microsoft.com/office/drawing/2014/main" id="{AF9CE670-ACA6-C344-8EB4-3C1FE7EB1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9" name="Text Box 74">
              <a:extLst>
                <a:ext uri="{FF2B5EF4-FFF2-40B4-BE49-F238E27FC236}">
                  <a16:creationId xmlns:a16="http://schemas.microsoft.com/office/drawing/2014/main" id="{9F59BF6B-5D2C-4A49-8293-C287D3422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>
                  <a:latin typeface="Arial" charset="0"/>
                </a:rPr>
                <a:t>ACK=100</a:t>
              </a:r>
              <a:endParaRPr lang="en-US" sz="833">
                <a:latin typeface="Times New Roman" charset="0"/>
              </a:endParaRPr>
            </a:p>
          </p:txBody>
        </p:sp>
      </p:grpSp>
      <p:grpSp>
        <p:nvGrpSpPr>
          <p:cNvPr id="91160" name="Group 75">
            <a:extLst>
              <a:ext uri="{FF2B5EF4-FFF2-40B4-BE49-F238E27FC236}">
                <a16:creationId xmlns:a16="http://schemas.microsoft.com/office/drawing/2014/main" id="{A9F7DFA8-B91F-6444-9CC6-E69D83EFAD59}"/>
              </a:ext>
            </a:extLst>
          </p:cNvPr>
          <p:cNvGrpSpPr>
            <a:grpSpLocks/>
          </p:cNvGrpSpPr>
          <p:nvPr/>
        </p:nvGrpSpPr>
        <p:grpSpPr bwMode="auto">
          <a:xfrm>
            <a:off x="3407833" y="3689619"/>
            <a:ext cx="829470" cy="272521"/>
            <a:chOff x="35" y="1825"/>
            <a:chExt cx="627" cy="206"/>
          </a:xfrm>
        </p:grpSpPr>
        <p:sp>
          <p:nvSpPr>
            <p:cNvPr id="73766" name="Rectangle 76">
              <a:extLst>
                <a:ext uri="{FF2B5EF4-FFF2-40B4-BE49-F238E27FC236}">
                  <a16:creationId xmlns:a16="http://schemas.microsoft.com/office/drawing/2014/main" id="{4760F028-C08E-D741-AC51-10ABB977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7" name="Text Box 77">
              <a:extLst>
                <a:ext uri="{FF2B5EF4-FFF2-40B4-BE49-F238E27FC236}">
                  <a16:creationId xmlns:a16="http://schemas.microsoft.com/office/drawing/2014/main" id="{75FDC532-FAFD-7847-BD27-3337DBA6C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62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67" dirty="0">
                  <a:latin typeface="Arial" charset="0"/>
                </a:rPr>
                <a:t>ACK=100</a:t>
              </a:r>
              <a:endParaRPr lang="en-US" sz="833" dirty="0">
                <a:latin typeface="Times New Roman" charset="0"/>
              </a:endParaRPr>
            </a:p>
          </p:txBody>
        </p:sp>
      </p:grpSp>
      <p:sp>
        <p:nvSpPr>
          <p:cNvPr id="73756" name="Rectangle 84">
            <a:extLst>
              <a:ext uri="{FF2B5EF4-FFF2-40B4-BE49-F238E27FC236}">
                <a16:creationId xmlns:a16="http://schemas.microsoft.com/office/drawing/2014/main" id="{F66D16DE-EB6D-B149-BBA1-82A0C610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15" y="2135188"/>
            <a:ext cx="631031" cy="187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57" name="Text Box 83">
            <a:extLst>
              <a:ext uri="{FF2B5EF4-FFF2-40B4-BE49-F238E27FC236}">
                <a16:creationId xmlns:a16="http://schemas.microsoft.com/office/drawing/2014/main" id="{9F2F861E-0B81-E544-ADB8-999A8DA8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386" y="2088886"/>
            <a:ext cx="1951175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/>
              <a:t>Seq=100, 20 bytes of data</a:t>
            </a:r>
          </a:p>
        </p:txBody>
      </p:sp>
      <p:sp>
        <p:nvSpPr>
          <p:cNvPr id="73758" name="Rectangle 85">
            <a:extLst>
              <a:ext uri="{FF2B5EF4-FFF2-40B4-BE49-F238E27FC236}">
                <a16:creationId xmlns:a16="http://schemas.microsoft.com/office/drawing/2014/main" id="{2DCD1431-AF19-9B4B-845C-6B6105B4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855" y="4223463"/>
            <a:ext cx="631031" cy="187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500">
              <a:latin typeface="Tahoma" charset="0"/>
              <a:ea typeface="ＭＳ Ｐゴシック" charset="0"/>
            </a:endParaRPr>
          </a:p>
        </p:txBody>
      </p:sp>
      <p:sp>
        <p:nvSpPr>
          <p:cNvPr id="73759" name="Text Box 86">
            <a:extLst>
              <a:ext uri="{FF2B5EF4-FFF2-40B4-BE49-F238E27FC236}">
                <a16:creationId xmlns:a16="http://schemas.microsoft.com/office/drawing/2014/main" id="{DB2CBE5F-2D91-A847-B714-D10E4E1A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636" y="4174492"/>
            <a:ext cx="1951175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67" dirty="0" err="1"/>
              <a:t>Seq</a:t>
            </a:r>
            <a:r>
              <a:rPr lang="en-US" sz="1167" dirty="0"/>
              <a:t>=100, 20 bytes of data</a:t>
            </a:r>
          </a:p>
        </p:txBody>
      </p:sp>
      <p:grpSp>
        <p:nvGrpSpPr>
          <p:cNvPr id="91167" name="Group 93">
            <a:extLst>
              <a:ext uri="{FF2B5EF4-FFF2-40B4-BE49-F238E27FC236}">
                <a16:creationId xmlns:a16="http://schemas.microsoft.com/office/drawing/2014/main" id="{2B4B0BA8-9962-3F49-AC8C-9F5985312827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164167"/>
            <a:ext cx="525198" cy="444500"/>
            <a:chOff x="-44" y="1473"/>
            <a:chExt cx="981" cy="1105"/>
          </a:xfrm>
        </p:grpSpPr>
        <p:pic>
          <p:nvPicPr>
            <p:cNvPr id="91171" name="Picture 94" descr="desktop_computer_stylized_medium">
              <a:extLst>
                <a:ext uri="{FF2B5EF4-FFF2-40B4-BE49-F238E27FC236}">
                  <a16:creationId xmlns:a16="http://schemas.microsoft.com/office/drawing/2014/main" id="{03E5D05D-EEEB-5B45-B2B2-44C6BAFD7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2" name="Freeform 95">
              <a:extLst>
                <a:ext uri="{FF2B5EF4-FFF2-40B4-BE49-F238E27FC236}">
                  <a16:creationId xmlns:a16="http://schemas.microsoft.com/office/drawing/2014/main" id="{28ACBC79-8EA7-2540-85A9-67684ABC2B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91168" name="Group 96">
            <a:extLst>
              <a:ext uri="{FF2B5EF4-FFF2-40B4-BE49-F238E27FC236}">
                <a16:creationId xmlns:a16="http://schemas.microsoft.com/office/drawing/2014/main" id="{8AB80DDC-6D2F-8E43-B458-57D9BA011D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48792" y="1186657"/>
            <a:ext cx="545042" cy="482864"/>
            <a:chOff x="-44" y="1473"/>
            <a:chExt cx="981" cy="1105"/>
          </a:xfrm>
        </p:grpSpPr>
        <p:pic>
          <p:nvPicPr>
            <p:cNvPr id="91169" name="Picture 97" descr="desktop_computer_stylized_medium">
              <a:extLst>
                <a:ext uri="{FF2B5EF4-FFF2-40B4-BE49-F238E27FC236}">
                  <a16:creationId xmlns:a16="http://schemas.microsoft.com/office/drawing/2014/main" id="{F8DFA33F-E9FF-0049-A6DE-A2B130BF1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0" name="Freeform 98">
              <a:extLst>
                <a:ext uri="{FF2B5EF4-FFF2-40B4-BE49-F238E27FC236}">
                  <a16:creationId xmlns:a16="http://schemas.microsoft.com/office/drawing/2014/main" id="{FE837241-1791-C24A-9950-F76C00CFA0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48540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16C5-ED42-A74F-AA8D-6233F1D4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2CD4-B219-8241-A56B-E26C140E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data trying to flow through some part of the network</a:t>
            </a:r>
          </a:p>
          <a:p>
            <a:r>
              <a:rPr lang="en-US" dirty="0"/>
              <a:t>IP's solution: </a:t>
            </a:r>
            <a:r>
              <a:rPr lang="en-US" b="1" dirty="0"/>
              <a:t>Drop </a:t>
            </a:r>
            <a:r>
              <a:rPr lang="en-US" dirty="0"/>
              <a:t>packets</a:t>
            </a:r>
          </a:p>
          <a:p>
            <a:r>
              <a:rPr lang="en-US" dirty="0"/>
              <a:t>Bad for TCP</a:t>
            </a:r>
          </a:p>
          <a:p>
            <a:pPr lvl="1"/>
            <a:r>
              <a:rPr lang="en-US" dirty="0"/>
              <a:t>Lots of retransmission – wasted work</a:t>
            </a:r>
          </a:p>
          <a:p>
            <a:pPr lvl="1"/>
            <a:r>
              <a:rPr lang="en-US" dirty="0"/>
              <a:t>Lots of waiting for timeouts – underutilized connection</a:t>
            </a:r>
          </a:p>
        </p:txBody>
      </p:sp>
    </p:spTree>
    <p:extLst>
      <p:ext uri="{BB962C8B-B14F-4D97-AF65-F5344CB8AC3E}">
        <p14:creationId xmlns:p14="http://schemas.microsoft.com/office/powerpoint/2010/main" val="118926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41B9-5CC8-A649-99EE-87A86282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6809-1970-E94F-A1EA-13237CA0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Adjust </a:t>
            </a:r>
            <a:r>
              <a:rPr lang="en-US" b="1" dirty="0"/>
              <a:t>Window Size</a:t>
            </a:r>
            <a:endParaRPr lang="en-US" dirty="0"/>
          </a:p>
          <a:p>
            <a:r>
              <a:rPr lang="en-US" dirty="0"/>
              <a:t>AIMD: Additive Increase, Multiplicative Decrease</a:t>
            </a:r>
          </a:p>
          <a:p>
            <a:pPr lvl="1"/>
            <a:r>
              <a:rPr lang="en-US" dirty="0"/>
              <a:t>When packet dropped (missed ack), cut window size in half</a:t>
            </a:r>
          </a:p>
          <a:p>
            <a:pPr lvl="1"/>
            <a:r>
              <a:rPr lang="en-US" dirty="0"/>
              <a:t>If no timeouts, slowly increase window size by 1 for each acknowledgement received</a:t>
            </a:r>
          </a:p>
        </p:txBody>
      </p:sp>
    </p:spTree>
    <p:extLst>
      <p:ext uri="{BB962C8B-B14F-4D97-AF65-F5344CB8AC3E}">
        <p14:creationId xmlns:p14="http://schemas.microsoft.com/office/powerpoint/2010/main" val="1697639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08C-86BD-6C4F-938A-238E8291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Congestion Avoidance: Changing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2A9B5-E213-C041-B57B-E772C0C6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716E1-1800-7D41-AD78-B5EBD3CE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4" y="1521354"/>
            <a:ext cx="6881813" cy="39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76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C7C2-82C3-415C-8ECA-B05CAF04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15CA-F596-41AC-B518-6E5D2FE6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Link Layer (local network)</a:t>
            </a:r>
          </a:p>
          <a:p>
            <a:pPr lvl="1"/>
            <a:r>
              <a:rPr lang="en-US" dirty="0"/>
              <a:t>Send </a:t>
            </a:r>
            <a:r>
              <a:rPr lang="en-US" i="1" dirty="0"/>
              <a:t>frames</a:t>
            </a:r>
            <a:r>
              <a:rPr lang="en-US" dirty="0"/>
              <a:t> addressed to neighboring machines</a:t>
            </a:r>
          </a:p>
          <a:p>
            <a:pPr lvl="1"/>
            <a:r>
              <a:rPr lang="en-US" dirty="0"/>
              <a:t>Ethernet, Wi-Fi</a:t>
            </a:r>
          </a:p>
          <a:p>
            <a:r>
              <a:rPr lang="en-US" dirty="0"/>
              <a:t>Network layer (connecting local networks)</a:t>
            </a:r>
          </a:p>
          <a:p>
            <a:pPr lvl="1"/>
            <a:r>
              <a:rPr lang="en-US" dirty="0"/>
              <a:t>Forwarding between local networks</a:t>
            </a:r>
          </a:p>
          <a:p>
            <a:pPr lvl="1"/>
            <a:r>
              <a:rPr lang="en-US" dirty="0"/>
              <a:t>Send packets addressed to machines anywhere</a:t>
            </a:r>
          </a:p>
          <a:p>
            <a:pPr lvl="1"/>
            <a:r>
              <a:rPr lang="en-US" dirty="0"/>
              <a:t>IP</a:t>
            </a:r>
          </a:p>
          <a:p>
            <a:r>
              <a:rPr lang="en-US" dirty="0"/>
              <a:t>Transport Layer (making streams)</a:t>
            </a:r>
          </a:p>
          <a:p>
            <a:pPr lvl="1"/>
            <a:r>
              <a:rPr lang="en-US" dirty="0"/>
              <a:t>Turn sequence of packets into reliable byte stream</a:t>
            </a:r>
          </a:p>
          <a:p>
            <a:pPr lvl="1"/>
            <a:r>
              <a:rPr lang="en-US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75559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858A-9BAB-7943-ADC5-A80CFA46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AEEB-502E-8B42-9E57-701D834E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sequence numbers to solve out-of-order delivery problem</a:t>
            </a:r>
          </a:p>
          <a:p>
            <a:r>
              <a:rPr lang="en-US" dirty="0"/>
              <a:t>Use acknowledgements to solve reliable delivery problem</a:t>
            </a:r>
          </a:p>
          <a:p>
            <a:r>
              <a:rPr lang="en-US" dirty="0"/>
              <a:t>For better utilization, allow a </a:t>
            </a:r>
            <a:r>
              <a:rPr lang="en-US" i="1" dirty="0"/>
              <a:t>window</a:t>
            </a:r>
            <a:r>
              <a:rPr lang="en-US" dirty="0"/>
              <a:t> of unacknowledged packets</a:t>
            </a:r>
          </a:p>
          <a:p>
            <a:r>
              <a:rPr lang="en-US" dirty="0"/>
              <a:t>Adjust window size in response to perceived congestion events</a:t>
            </a:r>
          </a:p>
        </p:txBody>
      </p:sp>
    </p:spTree>
    <p:extLst>
      <p:ext uri="{BB962C8B-B14F-4D97-AF65-F5344CB8AC3E}">
        <p14:creationId xmlns:p14="http://schemas.microsoft.com/office/powerpoint/2010/main" val="308450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reeform 140">
            <a:extLst>
              <a:ext uri="{FF2B5EF4-FFF2-40B4-BE49-F238E27FC236}">
                <a16:creationId xmlns:a16="http://schemas.microsoft.com/office/drawing/2014/main" id="{68BC21C3-28B2-0F48-88A0-40E5B19B1196}"/>
              </a:ext>
            </a:extLst>
          </p:cNvPr>
          <p:cNvSpPr>
            <a:spLocks/>
          </p:cNvSpPr>
          <p:nvPr/>
        </p:nvSpPr>
        <p:spPr bwMode="auto">
          <a:xfrm rot="-5400000">
            <a:off x="5931297" y="2663694"/>
            <a:ext cx="705114" cy="132820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898" name="Freeform 140">
            <a:extLst>
              <a:ext uri="{FF2B5EF4-FFF2-40B4-BE49-F238E27FC236}">
                <a16:creationId xmlns:a16="http://schemas.microsoft.com/office/drawing/2014/main" id="{5467E6D6-3C81-1D49-95A2-87B27C326D6C}"/>
              </a:ext>
            </a:extLst>
          </p:cNvPr>
          <p:cNvSpPr>
            <a:spLocks/>
          </p:cNvSpPr>
          <p:nvPr/>
        </p:nvSpPr>
        <p:spPr bwMode="auto">
          <a:xfrm rot="10800000">
            <a:off x="6762750" y="1558396"/>
            <a:ext cx="705115" cy="132820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899" name="Freeform 140">
            <a:extLst>
              <a:ext uri="{FF2B5EF4-FFF2-40B4-BE49-F238E27FC236}">
                <a16:creationId xmlns:a16="http://schemas.microsoft.com/office/drawing/2014/main" id="{17C95E0D-AC91-C145-8997-A36C870ABEC2}"/>
              </a:ext>
            </a:extLst>
          </p:cNvPr>
          <p:cNvSpPr>
            <a:spLocks/>
          </p:cNvSpPr>
          <p:nvPr/>
        </p:nvSpPr>
        <p:spPr bwMode="auto">
          <a:xfrm>
            <a:off x="5066771" y="1210470"/>
            <a:ext cx="865188" cy="1606021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D3ADEE15-D0F5-9F4B-8E20-1EA16774A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33">
                <a:ea typeface="ＭＳ Ｐゴシック" panose="020B0600070205080204" pitchFamily="34" charset="-128"/>
              </a:rPr>
              <a:t>IPv4 addressing: introduction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DD89FAA-9795-4C44-9EB4-1E88FF997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207" y="959224"/>
            <a:ext cx="3792031" cy="4188245"/>
          </a:xfrm>
        </p:spPr>
        <p:txBody>
          <a:bodyPr>
            <a:normAutofit lnSpcReduction="10000"/>
          </a:bodyPr>
          <a:lstStyle/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identifier for host, router </a:t>
            </a:r>
            <a:r>
              <a:rPr lang="en-US" altLang="en-US" sz="20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lvl="1"/>
            <a:r>
              <a:rPr lang="en-US" altLang="en-US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router’</a:t>
            </a:r>
            <a:r>
              <a:rPr lang="en-US" altLang="ja-JP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 typically have multiple interfaces</a:t>
            </a:r>
          </a:p>
          <a:p>
            <a:pPr lvl="1"/>
            <a:r>
              <a:rPr lang="en-US" altLang="en-US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host typically has one or two interfaces (e.g., wired Ethernet, wireless 802.11)</a:t>
            </a:r>
          </a:p>
          <a:p>
            <a:r>
              <a:rPr lang="en-US" altLang="en-US" sz="20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associated with each interface</a:t>
            </a:r>
          </a:p>
        </p:txBody>
      </p:sp>
      <p:sp>
        <p:nvSpPr>
          <p:cNvPr id="80940" name="Slide Number Placeholder 5">
            <a:extLst>
              <a:ext uri="{FF2B5EF4-FFF2-40B4-BE49-F238E27FC236}">
                <a16:creationId xmlns:a16="http://schemas.microsoft.com/office/drawing/2014/main" id="{002DEE86-27A1-1344-9575-D1CFDF3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7846CBCF-DC72-3045-B178-1E83E8E61F29}" type="slidenum">
              <a:rPr lang="en-US" altLang="en-US" sz="1000">
                <a:latin typeface="Tahoma" panose="020B0604030504040204" pitchFamily="34" charset="0"/>
              </a:rPr>
              <a:pPr/>
              <a:t>49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0902" name="Text Box 26">
            <a:extLst>
              <a:ext uri="{FF2B5EF4-FFF2-40B4-BE49-F238E27FC236}">
                <a16:creationId xmlns:a16="http://schemas.microsoft.com/office/drawing/2014/main" id="{CD7EFAC6-37C1-2947-BA1A-EAB75EB98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157" y="1068917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223.1.1.1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grpSp>
        <p:nvGrpSpPr>
          <p:cNvPr id="80903" name="Group 27">
            <a:extLst>
              <a:ext uri="{FF2B5EF4-FFF2-40B4-BE49-F238E27FC236}">
                <a16:creationId xmlns:a16="http://schemas.microsoft.com/office/drawing/2014/main" id="{D1B4BADB-8D6B-3942-A0E1-6AC793E559AD}"/>
              </a:ext>
            </a:extLst>
          </p:cNvPr>
          <p:cNvGrpSpPr>
            <a:grpSpLocks/>
          </p:cNvGrpSpPr>
          <p:nvPr/>
        </p:nvGrpSpPr>
        <p:grpSpPr bwMode="auto">
          <a:xfrm>
            <a:off x="3940969" y="1869283"/>
            <a:ext cx="767292" cy="246063"/>
            <a:chOff x="3251" y="608"/>
            <a:chExt cx="580" cy="186"/>
          </a:xfrm>
        </p:grpSpPr>
        <p:sp>
          <p:nvSpPr>
            <p:cNvPr id="80966" name="Rectangle 28">
              <a:extLst>
                <a:ext uri="{FF2B5EF4-FFF2-40B4-BE49-F238E27FC236}">
                  <a16:creationId xmlns:a16="http://schemas.microsoft.com/office/drawing/2014/main" id="{A1B8DA96-EEAE-2342-8C66-B9EBAD04D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/>
            </a:p>
          </p:txBody>
        </p:sp>
        <p:sp>
          <p:nvSpPr>
            <p:cNvPr id="80967" name="Text Box 29">
              <a:extLst>
                <a:ext uri="{FF2B5EF4-FFF2-40B4-BE49-F238E27FC236}">
                  <a16:creationId xmlns:a16="http://schemas.microsoft.com/office/drawing/2014/main" id="{85682D3E-6332-4644-9650-556B4499F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3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223.1.1.2</a:t>
              </a:r>
              <a:endParaRPr lang="en-US" altLang="en-US" sz="1000">
                <a:latin typeface="Comic Sans MS" panose="030F0902030302020204" pitchFamily="66" charset="0"/>
              </a:endParaRPr>
            </a:p>
          </p:txBody>
        </p:sp>
      </p:grpSp>
      <p:sp>
        <p:nvSpPr>
          <p:cNvPr id="80904" name="Text Box 30">
            <a:extLst>
              <a:ext uri="{FF2B5EF4-FFF2-40B4-BE49-F238E27FC236}">
                <a16:creationId xmlns:a16="http://schemas.microsoft.com/office/drawing/2014/main" id="{FB4C804E-FE03-9841-BBE8-84E98152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470" y="2698751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223.1.1.3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05" name="Text Box 31">
            <a:extLst>
              <a:ext uri="{FF2B5EF4-FFF2-40B4-BE49-F238E27FC236}">
                <a16:creationId xmlns:a16="http://schemas.microsoft.com/office/drawing/2014/main" id="{F8401EED-1615-9846-8F36-F328261A5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1" y="1973792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223.1.1.4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06" name="Line 32">
            <a:extLst>
              <a:ext uri="{FF2B5EF4-FFF2-40B4-BE49-F238E27FC236}">
                <a16:creationId xmlns:a16="http://schemas.microsoft.com/office/drawing/2014/main" id="{6F0015D2-6A84-F84D-AA3E-5DB7E2EFD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4354" y="2223824"/>
            <a:ext cx="484188" cy="39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07" name="Text Box 33">
            <a:extLst>
              <a:ext uri="{FF2B5EF4-FFF2-40B4-BE49-F238E27FC236}">
                <a16:creationId xmlns:a16="http://schemas.microsoft.com/office/drawing/2014/main" id="{A4FD56E0-B476-0248-B929-15C1C770A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845" y="1981730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223.1.2.9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08" name="Line 36">
            <a:extLst>
              <a:ext uri="{FF2B5EF4-FFF2-40B4-BE49-F238E27FC236}">
                <a16:creationId xmlns:a16="http://schemas.microsoft.com/office/drawing/2014/main" id="{D4826810-8298-D54D-9CF2-69D8F2254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636" y="1648354"/>
            <a:ext cx="195792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09" name="Line 38">
            <a:extLst>
              <a:ext uri="{FF2B5EF4-FFF2-40B4-BE49-F238E27FC236}">
                <a16:creationId xmlns:a16="http://schemas.microsoft.com/office/drawing/2014/main" id="{A7A8FA17-5DA8-1742-AFF2-BF2D73FD6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636" y="2708011"/>
            <a:ext cx="195792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10" name="Text Box 41">
            <a:extLst>
              <a:ext uri="{FF2B5EF4-FFF2-40B4-BE49-F238E27FC236}">
                <a16:creationId xmlns:a16="http://schemas.microsoft.com/office/drawing/2014/main" id="{67B274A9-E432-EB4E-805A-42F13F5C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2791355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223.1.2.2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11" name="Text Box 44">
            <a:extLst>
              <a:ext uri="{FF2B5EF4-FFF2-40B4-BE49-F238E27FC236}">
                <a16:creationId xmlns:a16="http://schemas.microsoft.com/office/drawing/2014/main" id="{93197049-710F-6344-8938-7F25DAB3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761" y="1452563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223.1.2.1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12" name="Line 45">
            <a:extLst>
              <a:ext uri="{FF2B5EF4-FFF2-40B4-BE49-F238E27FC236}">
                <a16:creationId xmlns:a16="http://schemas.microsoft.com/office/drawing/2014/main" id="{54445D5F-EF49-5D42-B037-38BDAF0E4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917" y="2505604"/>
            <a:ext cx="0" cy="631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13" name="Line 47">
            <a:extLst>
              <a:ext uri="{FF2B5EF4-FFF2-40B4-BE49-F238E27FC236}">
                <a16:creationId xmlns:a16="http://schemas.microsoft.com/office/drawing/2014/main" id="{98BC8D12-ACB3-194F-8965-118537D577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5271" y="3566584"/>
            <a:ext cx="2646" cy="2010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14" name="Line 48">
            <a:extLst>
              <a:ext uri="{FF2B5EF4-FFF2-40B4-BE49-F238E27FC236}">
                <a16:creationId xmlns:a16="http://schemas.microsoft.com/office/drawing/2014/main" id="{33231BBF-21F7-6B45-ACDF-8D145A9D43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5553" y="3570553"/>
            <a:ext cx="2646" cy="2010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15" name="Text Box 53">
            <a:extLst>
              <a:ext uri="{FF2B5EF4-FFF2-40B4-BE49-F238E27FC236}">
                <a16:creationId xmlns:a16="http://schemas.microsoft.com/office/drawing/2014/main" id="{831EAD02-8208-CE47-8740-57881A0B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011" y="3620824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223.1.3.2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sp>
        <p:nvSpPr>
          <p:cNvPr id="80916" name="Text Box 56">
            <a:extLst>
              <a:ext uri="{FF2B5EF4-FFF2-40B4-BE49-F238E27FC236}">
                <a16:creationId xmlns:a16="http://schemas.microsoft.com/office/drawing/2014/main" id="{31252EF3-CC58-3F42-B3E3-B638301D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167" y="3624792"/>
            <a:ext cx="713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223.1.3.1</a:t>
            </a:r>
            <a:endParaRPr lang="en-US" altLang="en-US" sz="1000">
              <a:latin typeface="Comic Sans MS" panose="030F0902030302020204" pitchFamily="66" charset="0"/>
            </a:endParaRPr>
          </a:p>
        </p:txBody>
      </p:sp>
      <p:grpSp>
        <p:nvGrpSpPr>
          <p:cNvPr id="80917" name="Group 57">
            <a:extLst>
              <a:ext uri="{FF2B5EF4-FFF2-40B4-BE49-F238E27FC236}">
                <a16:creationId xmlns:a16="http://schemas.microsoft.com/office/drawing/2014/main" id="{98BEB3B6-3CA7-4E40-8A27-C14EA767020B}"/>
              </a:ext>
            </a:extLst>
          </p:cNvPr>
          <p:cNvGrpSpPr>
            <a:grpSpLocks/>
          </p:cNvGrpSpPr>
          <p:nvPr/>
        </p:nvGrpSpPr>
        <p:grpSpPr bwMode="auto">
          <a:xfrm>
            <a:off x="5856556" y="2584986"/>
            <a:ext cx="784490" cy="246063"/>
            <a:chOff x="4532" y="1229"/>
            <a:chExt cx="593" cy="186"/>
          </a:xfrm>
        </p:grpSpPr>
        <p:sp>
          <p:nvSpPr>
            <p:cNvPr id="80964" name="Rectangle 58">
              <a:extLst>
                <a:ext uri="{FF2B5EF4-FFF2-40B4-BE49-F238E27FC236}">
                  <a16:creationId xmlns:a16="http://schemas.microsoft.com/office/drawing/2014/main" id="{8032D012-118A-B940-9767-54300D64A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/>
            </a:p>
          </p:txBody>
        </p:sp>
        <p:sp>
          <p:nvSpPr>
            <p:cNvPr id="80965" name="Text Box 59">
              <a:extLst>
                <a:ext uri="{FF2B5EF4-FFF2-40B4-BE49-F238E27FC236}">
                  <a16:creationId xmlns:a16="http://schemas.microsoft.com/office/drawing/2014/main" id="{BCB1467F-B4A4-004E-83D8-91345D8CE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59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223.1.3.27</a:t>
              </a:r>
              <a:endParaRPr lang="en-US" altLang="en-US" sz="1000">
                <a:latin typeface="Comic Sans MS" panose="030F0902030302020204" pitchFamily="66" charset="0"/>
              </a:endParaRPr>
            </a:p>
          </p:txBody>
        </p:sp>
      </p:grpSp>
      <p:sp>
        <p:nvSpPr>
          <p:cNvPr id="80918" name="Text Box 60">
            <a:extLst>
              <a:ext uri="{FF2B5EF4-FFF2-40B4-BE49-F238E27FC236}">
                <a16:creationId xmlns:a16="http://schemas.microsoft.com/office/drawing/2014/main" id="{C0690FD2-9877-ED40-9A4C-7744ADAE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521" y="4451615"/>
            <a:ext cx="429540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 dirty="0"/>
              <a:t>223.1.1.1 = 11011111  00000001  00000001 00000001</a:t>
            </a:r>
            <a:endParaRPr lang="en-US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80919" name="Freeform 61">
            <a:extLst>
              <a:ext uri="{FF2B5EF4-FFF2-40B4-BE49-F238E27FC236}">
                <a16:creationId xmlns:a16="http://schemas.microsoft.com/office/drawing/2014/main" id="{D9E0ABE0-F5E8-DE46-8DE6-3DA27EC46F2A}"/>
              </a:ext>
            </a:extLst>
          </p:cNvPr>
          <p:cNvSpPr>
            <a:spLocks/>
          </p:cNvSpPr>
          <p:nvPr/>
        </p:nvSpPr>
        <p:spPr bwMode="auto">
          <a:xfrm>
            <a:off x="5064126" y="4664605"/>
            <a:ext cx="743479" cy="76729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20" name="Freeform 62">
            <a:extLst>
              <a:ext uri="{FF2B5EF4-FFF2-40B4-BE49-F238E27FC236}">
                <a16:creationId xmlns:a16="http://schemas.microsoft.com/office/drawing/2014/main" id="{9A20E2FC-FB1F-D744-A9CC-2423B6166E36}"/>
              </a:ext>
            </a:extLst>
          </p:cNvPr>
          <p:cNvSpPr>
            <a:spLocks/>
          </p:cNvSpPr>
          <p:nvPr/>
        </p:nvSpPr>
        <p:spPr bwMode="auto">
          <a:xfrm>
            <a:off x="5865813" y="4680480"/>
            <a:ext cx="743479" cy="66146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21" name="Freeform 63">
            <a:extLst>
              <a:ext uri="{FF2B5EF4-FFF2-40B4-BE49-F238E27FC236}">
                <a16:creationId xmlns:a16="http://schemas.microsoft.com/office/drawing/2014/main" id="{E80C91C2-D60E-334B-8031-96ED1DB19079}"/>
              </a:ext>
            </a:extLst>
          </p:cNvPr>
          <p:cNvSpPr>
            <a:spLocks/>
          </p:cNvSpPr>
          <p:nvPr/>
        </p:nvSpPr>
        <p:spPr bwMode="auto">
          <a:xfrm>
            <a:off x="6670146" y="4683125"/>
            <a:ext cx="724958" cy="66146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22" name="Freeform 64">
            <a:extLst>
              <a:ext uri="{FF2B5EF4-FFF2-40B4-BE49-F238E27FC236}">
                <a16:creationId xmlns:a16="http://schemas.microsoft.com/office/drawing/2014/main" id="{9288A136-50DF-6348-9FA0-5471A44CC75D}"/>
              </a:ext>
            </a:extLst>
          </p:cNvPr>
          <p:cNvSpPr>
            <a:spLocks/>
          </p:cNvSpPr>
          <p:nvPr/>
        </p:nvSpPr>
        <p:spPr bwMode="auto">
          <a:xfrm>
            <a:off x="7474479" y="4685771"/>
            <a:ext cx="724958" cy="66146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23" name="Text Box 65">
            <a:extLst>
              <a:ext uri="{FF2B5EF4-FFF2-40B4-BE49-F238E27FC236}">
                <a16:creationId xmlns:a16="http://schemas.microsoft.com/office/drawing/2014/main" id="{669C8E16-1447-4046-ADA2-690F2FD79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490" y="4848490"/>
            <a:ext cx="468398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223</a:t>
            </a:r>
            <a:endParaRPr lang="en-US" altLang="en-US" sz="1500">
              <a:latin typeface="Comic Sans MS" panose="030F0902030302020204" pitchFamily="66" charset="0"/>
            </a:endParaRPr>
          </a:p>
        </p:txBody>
      </p:sp>
      <p:sp>
        <p:nvSpPr>
          <p:cNvPr id="80924" name="Text Box 66">
            <a:extLst>
              <a:ext uri="{FF2B5EF4-FFF2-40B4-BE49-F238E27FC236}">
                <a16:creationId xmlns:a16="http://schemas.microsoft.com/office/drawing/2014/main" id="{24D62DE5-D5B0-694C-AEED-6ECFBEED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46" y="4856428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</a:t>
            </a:r>
            <a:endParaRPr lang="en-US" altLang="en-US" sz="1500">
              <a:latin typeface="Comic Sans MS" panose="030F0902030302020204" pitchFamily="66" charset="0"/>
            </a:endParaRPr>
          </a:p>
        </p:txBody>
      </p:sp>
      <p:sp>
        <p:nvSpPr>
          <p:cNvPr id="80925" name="Text Box 67">
            <a:extLst>
              <a:ext uri="{FF2B5EF4-FFF2-40B4-BE49-F238E27FC236}">
                <a16:creationId xmlns:a16="http://schemas.microsoft.com/office/drawing/2014/main" id="{9BDFE896-B88D-834C-88F5-CD30684D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803" y="4856428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</a:t>
            </a:r>
            <a:endParaRPr lang="en-US" altLang="en-US" sz="1500">
              <a:latin typeface="Comic Sans MS" panose="030F0902030302020204" pitchFamily="66" charset="0"/>
            </a:endParaRPr>
          </a:p>
        </p:txBody>
      </p:sp>
      <p:sp>
        <p:nvSpPr>
          <p:cNvPr id="80926" name="Text Box 68">
            <a:extLst>
              <a:ext uri="{FF2B5EF4-FFF2-40B4-BE49-F238E27FC236}">
                <a16:creationId xmlns:a16="http://schemas.microsoft.com/office/drawing/2014/main" id="{7FE585D1-2FAD-CB47-AA23-351458A8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490" y="4856428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</a:t>
            </a:r>
            <a:endParaRPr lang="en-US" altLang="en-US" sz="1500">
              <a:latin typeface="Comic Sans MS" panose="030F0902030302020204" pitchFamily="66" charset="0"/>
            </a:endParaRPr>
          </a:p>
        </p:txBody>
      </p:sp>
      <p:grpSp>
        <p:nvGrpSpPr>
          <p:cNvPr id="80927" name="Group 73">
            <a:extLst>
              <a:ext uri="{FF2B5EF4-FFF2-40B4-BE49-F238E27FC236}">
                <a16:creationId xmlns:a16="http://schemas.microsoft.com/office/drawing/2014/main" id="{00C318D9-6FFB-714A-A74E-54F1F74F1DBD}"/>
              </a:ext>
            </a:extLst>
          </p:cNvPr>
          <p:cNvGrpSpPr>
            <a:grpSpLocks/>
          </p:cNvGrpSpPr>
          <p:nvPr/>
        </p:nvGrpSpPr>
        <p:grpSpPr bwMode="auto">
          <a:xfrm>
            <a:off x="4406636" y="1273969"/>
            <a:ext cx="534458" cy="465667"/>
            <a:chOff x="-44" y="1473"/>
            <a:chExt cx="981" cy="1105"/>
          </a:xfrm>
        </p:grpSpPr>
        <p:pic>
          <p:nvPicPr>
            <p:cNvPr id="80962" name="Picture 74" descr="desktop_computer_stylized_medium">
              <a:extLst>
                <a:ext uri="{FF2B5EF4-FFF2-40B4-BE49-F238E27FC236}">
                  <a16:creationId xmlns:a16="http://schemas.microsoft.com/office/drawing/2014/main" id="{7CBB1AD7-6A29-5846-99A2-EED23EDE9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3" name="Freeform 75">
              <a:extLst>
                <a:ext uri="{FF2B5EF4-FFF2-40B4-BE49-F238E27FC236}">
                  <a16:creationId xmlns:a16="http://schemas.microsoft.com/office/drawing/2014/main" id="{ABB42C23-7EFC-6641-8E97-EF67BD6FE5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28" name="Group 80">
            <a:extLst>
              <a:ext uri="{FF2B5EF4-FFF2-40B4-BE49-F238E27FC236}">
                <a16:creationId xmlns:a16="http://schemas.microsoft.com/office/drawing/2014/main" id="{DCE79A15-DE4E-7443-A03A-AB37C3804F49}"/>
              </a:ext>
            </a:extLst>
          </p:cNvPr>
          <p:cNvGrpSpPr>
            <a:grpSpLocks/>
          </p:cNvGrpSpPr>
          <p:nvPr/>
        </p:nvGrpSpPr>
        <p:grpSpPr bwMode="auto">
          <a:xfrm>
            <a:off x="4402667" y="1772708"/>
            <a:ext cx="534458" cy="465667"/>
            <a:chOff x="-44" y="1473"/>
            <a:chExt cx="981" cy="1105"/>
          </a:xfrm>
        </p:grpSpPr>
        <p:pic>
          <p:nvPicPr>
            <p:cNvPr id="80960" name="Picture 81" descr="desktop_computer_stylized_medium">
              <a:extLst>
                <a:ext uri="{FF2B5EF4-FFF2-40B4-BE49-F238E27FC236}">
                  <a16:creationId xmlns:a16="http://schemas.microsoft.com/office/drawing/2014/main" id="{7D3ADD68-9763-F24E-82DF-3F783FC3F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1" name="Freeform 82">
              <a:extLst>
                <a:ext uri="{FF2B5EF4-FFF2-40B4-BE49-F238E27FC236}">
                  <a16:creationId xmlns:a16="http://schemas.microsoft.com/office/drawing/2014/main" id="{240537A7-0F1C-DC4D-ABE9-764E2ADBEC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29" name="Group 83">
            <a:extLst>
              <a:ext uri="{FF2B5EF4-FFF2-40B4-BE49-F238E27FC236}">
                <a16:creationId xmlns:a16="http://schemas.microsoft.com/office/drawing/2014/main" id="{C9EEC6A3-3B2C-E243-B283-560DA6F24A12}"/>
              </a:ext>
            </a:extLst>
          </p:cNvPr>
          <p:cNvGrpSpPr>
            <a:grpSpLocks/>
          </p:cNvGrpSpPr>
          <p:nvPr/>
        </p:nvGrpSpPr>
        <p:grpSpPr bwMode="auto">
          <a:xfrm>
            <a:off x="4426479" y="2280708"/>
            <a:ext cx="534458" cy="465667"/>
            <a:chOff x="-44" y="1473"/>
            <a:chExt cx="981" cy="1105"/>
          </a:xfrm>
        </p:grpSpPr>
        <p:pic>
          <p:nvPicPr>
            <p:cNvPr id="80958" name="Picture 84" descr="desktop_computer_stylized_medium">
              <a:extLst>
                <a:ext uri="{FF2B5EF4-FFF2-40B4-BE49-F238E27FC236}">
                  <a16:creationId xmlns:a16="http://schemas.microsoft.com/office/drawing/2014/main" id="{D1D40BDF-29AE-074A-84D1-96A8A5DA2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9" name="Freeform 85">
              <a:extLst>
                <a:ext uri="{FF2B5EF4-FFF2-40B4-BE49-F238E27FC236}">
                  <a16:creationId xmlns:a16="http://schemas.microsoft.com/office/drawing/2014/main" id="{4FAB9A23-5D5D-D84E-8AF8-646EB37B0F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0" name="Group 87">
            <a:extLst>
              <a:ext uri="{FF2B5EF4-FFF2-40B4-BE49-F238E27FC236}">
                <a16:creationId xmlns:a16="http://schemas.microsoft.com/office/drawing/2014/main" id="{5FD04961-E072-F84B-B007-99B26EC3E6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75803" y="1404937"/>
            <a:ext cx="534458" cy="465667"/>
            <a:chOff x="-44" y="1473"/>
            <a:chExt cx="981" cy="1105"/>
          </a:xfrm>
        </p:grpSpPr>
        <p:pic>
          <p:nvPicPr>
            <p:cNvPr id="80956" name="Picture 88" descr="desktop_computer_stylized_medium">
              <a:extLst>
                <a:ext uri="{FF2B5EF4-FFF2-40B4-BE49-F238E27FC236}">
                  <a16:creationId xmlns:a16="http://schemas.microsoft.com/office/drawing/2014/main" id="{715DB322-C530-CD49-8F12-4F4AE588A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7" name="Freeform 89">
              <a:extLst>
                <a:ext uri="{FF2B5EF4-FFF2-40B4-BE49-F238E27FC236}">
                  <a16:creationId xmlns:a16="http://schemas.microsoft.com/office/drawing/2014/main" id="{BE2672E2-D561-9241-AA91-0262717892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1" name="Group 90">
            <a:extLst>
              <a:ext uri="{FF2B5EF4-FFF2-40B4-BE49-F238E27FC236}">
                <a16:creationId xmlns:a16="http://schemas.microsoft.com/office/drawing/2014/main" id="{08CB511F-B8BA-B74D-9D93-564F103C26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09" y="2471208"/>
            <a:ext cx="534458" cy="465667"/>
            <a:chOff x="-44" y="1473"/>
            <a:chExt cx="981" cy="1105"/>
          </a:xfrm>
        </p:grpSpPr>
        <p:pic>
          <p:nvPicPr>
            <p:cNvPr id="80954" name="Picture 91" descr="desktop_computer_stylized_medium">
              <a:extLst>
                <a:ext uri="{FF2B5EF4-FFF2-40B4-BE49-F238E27FC236}">
                  <a16:creationId xmlns:a16="http://schemas.microsoft.com/office/drawing/2014/main" id="{B45EB199-9AF5-7942-9937-2EB4D26C6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5" name="Freeform 92">
              <a:extLst>
                <a:ext uri="{FF2B5EF4-FFF2-40B4-BE49-F238E27FC236}">
                  <a16:creationId xmlns:a16="http://schemas.microsoft.com/office/drawing/2014/main" id="{372C8972-BFCC-C448-B4F8-3E33CAFAD1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2" name="Group 93">
            <a:extLst>
              <a:ext uri="{FF2B5EF4-FFF2-40B4-BE49-F238E27FC236}">
                <a16:creationId xmlns:a16="http://schemas.microsoft.com/office/drawing/2014/main" id="{77EA1530-1F00-1844-B623-B361F1D35D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72250" y="3741208"/>
            <a:ext cx="534458" cy="465667"/>
            <a:chOff x="-44" y="1473"/>
            <a:chExt cx="981" cy="1105"/>
          </a:xfrm>
        </p:grpSpPr>
        <p:pic>
          <p:nvPicPr>
            <p:cNvPr id="80952" name="Picture 94" descr="desktop_computer_stylized_medium">
              <a:extLst>
                <a:ext uri="{FF2B5EF4-FFF2-40B4-BE49-F238E27FC236}">
                  <a16:creationId xmlns:a16="http://schemas.microsoft.com/office/drawing/2014/main" id="{2A659E7A-4E3A-7C4A-9BE2-8ECFB961C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3" name="Freeform 95">
              <a:extLst>
                <a:ext uri="{FF2B5EF4-FFF2-40B4-BE49-F238E27FC236}">
                  <a16:creationId xmlns:a16="http://schemas.microsoft.com/office/drawing/2014/main" id="{51CA5C3F-1774-9F48-B8DB-C672CB914B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3" name="Group 96">
            <a:extLst>
              <a:ext uri="{FF2B5EF4-FFF2-40B4-BE49-F238E27FC236}">
                <a16:creationId xmlns:a16="http://schemas.microsoft.com/office/drawing/2014/main" id="{3D168389-00B7-3143-9AB3-61031E6C486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2553" y="3775604"/>
            <a:ext cx="534458" cy="465667"/>
            <a:chOff x="-44" y="1473"/>
            <a:chExt cx="981" cy="1105"/>
          </a:xfrm>
        </p:grpSpPr>
        <p:pic>
          <p:nvPicPr>
            <p:cNvPr id="80950" name="Picture 97" descr="desktop_computer_stylized_medium">
              <a:extLst>
                <a:ext uri="{FF2B5EF4-FFF2-40B4-BE49-F238E27FC236}">
                  <a16:creationId xmlns:a16="http://schemas.microsoft.com/office/drawing/2014/main" id="{EAD370AB-2F87-0E47-A3E1-9F0473836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1" name="Freeform 98">
              <a:extLst>
                <a:ext uri="{FF2B5EF4-FFF2-40B4-BE49-F238E27FC236}">
                  <a16:creationId xmlns:a16="http://schemas.microsoft.com/office/drawing/2014/main" id="{8D0B4135-6763-4C49-9B25-A07767215C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0934" name="Group 99">
            <a:extLst>
              <a:ext uri="{FF2B5EF4-FFF2-40B4-BE49-F238E27FC236}">
                <a16:creationId xmlns:a16="http://schemas.microsoft.com/office/drawing/2014/main" id="{62014D98-BDDA-0442-9F77-BB3A5561EE41}"/>
              </a:ext>
            </a:extLst>
          </p:cNvPr>
          <p:cNvGrpSpPr>
            <a:grpSpLocks/>
          </p:cNvGrpSpPr>
          <p:nvPr/>
        </p:nvGrpSpPr>
        <p:grpSpPr bwMode="auto">
          <a:xfrm>
            <a:off x="5959740" y="2186782"/>
            <a:ext cx="582083" cy="296333"/>
            <a:chOff x="4396" y="1245"/>
            <a:chExt cx="672" cy="248"/>
          </a:xfrm>
        </p:grpSpPr>
        <p:sp>
          <p:nvSpPr>
            <p:cNvPr id="80942" name="Oval 407">
              <a:extLst>
                <a:ext uri="{FF2B5EF4-FFF2-40B4-BE49-F238E27FC236}">
                  <a16:creationId xmlns:a16="http://schemas.microsoft.com/office/drawing/2014/main" id="{E56C9C54-1D42-BB4D-B25B-5E75709D9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3" name="Rectangle 410">
              <a:extLst>
                <a:ext uri="{FF2B5EF4-FFF2-40B4-BE49-F238E27FC236}">
                  <a16:creationId xmlns:a16="http://schemas.microsoft.com/office/drawing/2014/main" id="{4DB7B1EF-6225-2741-BC30-F6B9B151B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1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4" name="Oval 411">
              <a:extLst>
                <a:ext uri="{FF2B5EF4-FFF2-40B4-BE49-F238E27FC236}">
                  <a16:creationId xmlns:a16="http://schemas.microsoft.com/office/drawing/2014/main" id="{1A87B8ED-C372-B547-958F-43B91B52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0945" name="Group 103">
              <a:extLst>
                <a:ext uri="{FF2B5EF4-FFF2-40B4-BE49-F238E27FC236}">
                  <a16:creationId xmlns:a16="http://schemas.microsoft.com/office/drawing/2014/main" id="{724447EE-5AD5-9A40-841C-403FC62E0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0948" name="Freeform 104">
                <a:extLst>
                  <a:ext uri="{FF2B5EF4-FFF2-40B4-BE49-F238E27FC236}">
                    <a16:creationId xmlns:a16="http://schemas.microsoft.com/office/drawing/2014/main" id="{BABA103D-CEA6-6D41-932F-6ED4279C8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0949" name="Freeform 105">
                <a:extLst>
                  <a:ext uri="{FF2B5EF4-FFF2-40B4-BE49-F238E27FC236}">
                    <a16:creationId xmlns:a16="http://schemas.microsoft.com/office/drawing/2014/main" id="{A208BAB1-09D2-8A47-A307-6C3A9F21A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sp>
          <p:nvSpPr>
            <p:cNvPr id="80946" name="Line 106">
              <a:extLst>
                <a:ext uri="{FF2B5EF4-FFF2-40B4-BE49-F238E27FC236}">
                  <a16:creationId xmlns:a16="http://schemas.microsoft.com/office/drawing/2014/main" id="{E0951552-B9EF-604F-9AAE-16D59A52A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0947" name="Line 107">
              <a:extLst>
                <a:ext uri="{FF2B5EF4-FFF2-40B4-BE49-F238E27FC236}">
                  <a16:creationId xmlns:a16="http://schemas.microsoft.com/office/drawing/2014/main" id="{582910E2-34D5-5141-94EA-88B17701A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sp>
        <p:nvSpPr>
          <p:cNvPr id="80936" name="Line 5">
            <a:extLst>
              <a:ext uri="{FF2B5EF4-FFF2-40B4-BE49-F238E27FC236}">
                <a16:creationId xmlns:a16="http://schemas.microsoft.com/office/drawing/2014/main" id="{AFCCC5F9-F7E6-B649-9BBB-5FAAFE17D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990" y="1513417"/>
            <a:ext cx="325438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37" name="Line 7">
            <a:extLst>
              <a:ext uri="{FF2B5EF4-FFF2-40B4-BE49-F238E27FC236}">
                <a16:creationId xmlns:a16="http://schemas.microsoft.com/office/drawing/2014/main" id="{34595D92-3450-D042-B546-945D856FB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1094" y="2129896"/>
            <a:ext cx="231510" cy="26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38" name="Line 8">
            <a:extLst>
              <a:ext uri="{FF2B5EF4-FFF2-40B4-BE49-F238E27FC236}">
                <a16:creationId xmlns:a16="http://schemas.microsoft.com/office/drawing/2014/main" id="{6FE7067D-1B00-5E42-92D0-99C445798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0355" y="2573074"/>
            <a:ext cx="351896" cy="39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0939" name="Line 11">
            <a:extLst>
              <a:ext uri="{FF2B5EF4-FFF2-40B4-BE49-F238E27FC236}">
                <a16:creationId xmlns:a16="http://schemas.microsoft.com/office/drawing/2014/main" id="{F37C354A-A47C-114E-A470-3109065D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740" y="2219854"/>
            <a:ext cx="468313" cy="13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75298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Silly Echo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41847D-2898-B741-98DF-DB270118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393523"/>
            <a:ext cx="373946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buf,len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); </a:t>
            </a:r>
            <a:endParaRPr lang="en-US" sz="1667" b="1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9668" y="2555149"/>
            <a:ext cx="370593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67" b="1" dirty="0">
                <a:latin typeface="Consolas" panose="020B0609020204030204" pitchFamily="49" charset="0"/>
                <a:cs typeface="Courier"/>
              </a:rPr>
              <a:t>n = read(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fd,buf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,); </a:t>
            </a:r>
            <a:endParaRPr lang="en-US" sz="1667" b="1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9436" y="2000500"/>
            <a:ext cx="701393" cy="3930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730829" y="2196615"/>
            <a:ext cx="344551" cy="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20484" y="2071324"/>
            <a:ext cx="824448" cy="4553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237133" y="2333701"/>
            <a:ext cx="283351" cy="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6954" y="1102324"/>
            <a:ext cx="258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9273" y="1104319"/>
            <a:ext cx="320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6381" y="4157323"/>
            <a:ext cx="824448" cy="4553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53956" y="4303470"/>
            <a:ext cx="321423" cy="50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20484" y="3810516"/>
            <a:ext cx="824448" cy="4553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154630" y="4038193"/>
            <a:ext cx="365854" cy="6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30265" y="2000501"/>
            <a:ext cx="8563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requests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4965" y="3958826"/>
            <a:ext cx="9707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responses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9669" y="3477091"/>
            <a:ext cx="373946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67" b="1" dirty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,); </a:t>
            </a:r>
            <a:endParaRPr lang="en-US" sz="1667" b="1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0719" y="4612676"/>
            <a:ext cx="4173444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n = read(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fd,rcvbuf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, ); </a:t>
            </a:r>
            <a:endParaRPr lang="en-US" sz="1667" b="1" dirty="0">
              <a:latin typeface="Consolas" panose="020B0609020204030204" pitchFamily="49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843728" y="2895087"/>
            <a:ext cx="222096" cy="639958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0" name="TextBox 29"/>
          <p:cNvSpPr txBox="1"/>
          <p:nvPr/>
        </p:nvSpPr>
        <p:spPr>
          <a:xfrm>
            <a:off x="6145959" y="3178041"/>
            <a:ext cx="556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0000FF"/>
                </a:solidFill>
              </a:rPr>
              <a:t>print</a:t>
            </a:r>
          </a:p>
        </p:txBody>
      </p:sp>
      <p:sp>
        <p:nvSpPr>
          <p:cNvPr id="31" name="Freeform 30"/>
          <p:cNvSpPr/>
          <p:nvPr/>
        </p:nvSpPr>
        <p:spPr>
          <a:xfrm>
            <a:off x="2205334" y="2393524"/>
            <a:ext cx="222096" cy="1756058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1659388" y="3104515"/>
            <a:ext cx="5309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0000FF"/>
                </a:solidFill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3075380" y="2000501"/>
            <a:ext cx="539586" cy="38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4" name="Cube 33"/>
          <p:cNvSpPr/>
          <p:nvPr/>
        </p:nvSpPr>
        <p:spPr>
          <a:xfrm>
            <a:off x="4711972" y="2191257"/>
            <a:ext cx="525161" cy="38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5" name="Cloud 34"/>
          <p:cNvSpPr/>
          <p:nvPr/>
        </p:nvSpPr>
        <p:spPr>
          <a:xfrm>
            <a:off x="2853886" y="1866446"/>
            <a:ext cx="2300744" cy="28869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6" name="Cube 35"/>
          <p:cNvSpPr/>
          <p:nvPr/>
        </p:nvSpPr>
        <p:spPr>
          <a:xfrm>
            <a:off x="4629469" y="3958825"/>
            <a:ext cx="525161" cy="38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8" name="Cube 37"/>
          <p:cNvSpPr/>
          <p:nvPr/>
        </p:nvSpPr>
        <p:spPr>
          <a:xfrm>
            <a:off x="3075380" y="4075113"/>
            <a:ext cx="539586" cy="38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59388" y="1866446"/>
            <a:ext cx="545946" cy="271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24273" y="1537017"/>
            <a:ext cx="2735396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gets(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fd,sndbuf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, …); </a:t>
            </a:r>
            <a:endParaRPr lang="en-US" sz="1667" b="1" dirty="0">
              <a:latin typeface="Consolas" panose="020B0609020204030204" pitchFamily="49" charset="0"/>
            </a:endParaRPr>
          </a:p>
        </p:txBody>
      </p:sp>
      <p:pic>
        <p:nvPicPr>
          <p:cNvPr id="23" name="Picture 22" descr="img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73" y="2895299"/>
            <a:ext cx="790275" cy="685343"/>
          </a:xfrm>
          <a:prstGeom prst="rect">
            <a:avLst/>
          </a:prstGeom>
        </p:spPr>
      </p:pic>
      <p:pic>
        <p:nvPicPr>
          <p:cNvPr id="39" name="Picture 38" descr="img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769" y="4991834"/>
            <a:ext cx="790275" cy="685343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23" idx="1"/>
          </p:cNvCxnSpPr>
          <p:nvPr/>
        </p:nvCxnSpPr>
        <p:spPr>
          <a:xfrm>
            <a:off x="6145960" y="3104515"/>
            <a:ext cx="949214" cy="133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1352" y="4983338"/>
            <a:ext cx="556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0000FF"/>
                </a:solidFill>
              </a:rPr>
              <a:t>print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27429" y="4612676"/>
            <a:ext cx="647950" cy="333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933960" y="2144368"/>
            <a:ext cx="1378496" cy="3177156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7" name="Freeform 46"/>
          <p:cNvSpPr/>
          <p:nvPr/>
        </p:nvSpPr>
        <p:spPr>
          <a:xfrm>
            <a:off x="6410091" y="2145803"/>
            <a:ext cx="1712688" cy="1989730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225" h="2387676">
                <a:moveTo>
                  <a:pt x="0" y="2095367"/>
                </a:moveTo>
                <a:cubicBezTo>
                  <a:pt x="11074" y="2207360"/>
                  <a:pt x="22149" y="2319353"/>
                  <a:pt x="221493" y="2361196"/>
                </a:cubicBezTo>
                <a:cubicBezTo>
                  <a:pt x="420837" y="2403039"/>
                  <a:pt x="913046" y="2393194"/>
                  <a:pt x="1196066" y="2346428"/>
                </a:cubicBezTo>
                <a:cubicBezTo>
                  <a:pt x="1479086" y="2299662"/>
                  <a:pt x="1776872" y="2302123"/>
                  <a:pt x="1919612" y="2080599"/>
                </a:cubicBezTo>
                <a:cubicBezTo>
                  <a:pt x="2062352" y="1859075"/>
                  <a:pt x="2059891" y="1344648"/>
                  <a:pt x="2052508" y="1017286"/>
                </a:cubicBezTo>
                <a:cubicBezTo>
                  <a:pt x="2045125" y="689924"/>
                  <a:pt x="2025437" y="283797"/>
                  <a:pt x="1875313" y="116424"/>
                </a:cubicBezTo>
                <a:cubicBezTo>
                  <a:pt x="1725190" y="-50949"/>
                  <a:pt x="1385566" y="10585"/>
                  <a:pt x="1151767" y="13046"/>
                </a:cubicBezTo>
                <a:cubicBezTo>
                  <a:pt x="917968" y="15507"/>
                  <a:pt x="622644" y="47505"/>
                  <a:pt x="472520" y="131192"/>
                </a:cubicBezTo>
                <a:cubicBezTo>
                  <a:pt x="322397" y="214879"/>
                  <a:pt x="251026" y="515166"/>
                  <a:pt x="251026" y="51516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25EE0-F662-4161-8E90-049E019D5E20}"/>
              </a:ext>
            </a:extLst>
          </p:cNvPr>
          <p:cNvSpPr txBox="1"/>
          <p:nvPr/>
        </p:nvSpPr>
        <p:spPr>
          <a:xfrm>
            <a:off x="865128" y="1663241"/>
            <a:ext cx="79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3251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>
            <a:extLst>
              <a:ext uri="{FF2B5EF4-FFF2-40B4-BE49-F238E27FC236}">
                <a16:creationId xmlns:a16="http://schemas.microsoft.com/office/drawing/2014/main" id="{C961EB4C-D586-A843-8A1A-ED2BF0575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IPv4 addressing: CIDR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1EF2678C-E604-D84C-A82E-AB2E1F979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67">
                <a:solidFill>
                  <a:srgbClr val="CC0000"/>
                </a:solidFill>
                <a:cs typeface="+mn-cs"/>
              </a:rPr>
              <a:t>CIDR:</a:t>
            </a:r>
            <a:r>
              <a:rPr lang="en-US" sz="2667">
                <a:cs typeface="+mn-cs"/>
              </a:rPr>
              <a:t> </a:t>
            </a:r>
            <a:r>
              <a:rPr lang="en-US" sz="2667">
                <a:solidFill>
                  <a:srgbClr val="CC0000"/>
                </a:solidFill>
                <a:cs typeface="+mn-cs"/>
              </a:rPr>
              <a:t>C</a:t>
            </a:r>
            <a:r>
              <a:rPr lang="en-US" sz="2667">
                <a:cs typeface="+mn-cs"/>
              </a:rPr>
              <a:t>lassless </a:t>
            </a:r>
            <a:r>
              <a:rPr lang="en-US" sz="2667">
                <a:solidFill>
                  <a:srgbClr val="CC0000"/>
                </a:solidFill>
                <a:cs typeface="+mn-cs"/>
              </a:rPr>
              <a:t>I</a:t>
            </a:r>
            <a:r>
              <a:rPr lang="en-US" sz="2667">
                <a:cs typeface="+mn-cs"/>
              </a:rPr>
              <a:t>nter</a:t>
            </a:r>
            <a:r>
              <a:rPr lang="en-US" sz="2667">
                <a:solidFill>
                  <a:srgbClr val="CC0000"/>
                </a:solidFill>
                <a:cs typeface="+mn-cs"/>
              </a:rPr>
              <a:t>D</a:t>
            </a:r>
            <a:r>
              <a:rPr lang="en-US" sz="2667">
                <a:cs typeface="+mn-cs"/>
              </a:rPr>
              <a:t>omain </a:t>
            </a:r>
            <a:r>
              <a:rPr lang="en-US" sz="2667">
                <a:solidFill>
                  <a:srgbClr val="CC0000"/>
                </a:solidFill>
                <a:cs typeface="+mn-cs"/>
              </a:rPr>
              <a:t>R</a:t>
            </a:r>
            <a:r>
              <a:rPr lang="en-US" sz="2667">
                <a:cs typeface="+mn-cs"/>
              </a:rPr>
              <a:t>outing</a:t>
            </a:r>
          </a:p>
          <a:p>
            <a:pPr lvl="1">
              <a:buFont typeface="Arial"/>
              <a:buChar char="•"/>
              <a:defRPr/>
            </a:pPr>
            <a:r>
              <a:rPr lang="en-US" sz="2333"/>
              <a:t>subnet portion of address of arbitrary length</a:t>
            </a:r>
          </a:p>
          <a:p>
            <a:pPr lvl="1">
              <a:buFont typeface="Arial"/>
              <a:buChar char="•"/>
              <a:defRPr/>
            </a:pPr>
            <a:r>
              <a:rPr lang="en-US" sz="2333"/>
              <a:t>address format: </a:t>
            </a:r>
            <a:r>
              <a:rPr lang="en-US" sz="2333">
                <a:solidFill>
                  <a:srgbClr val="CC0000"/>
                </a:solidFill>
              </a:rPr>
              <a:t>a.b.c.d/x</a:t>
            </a:r>
            <a:r>
              <a:rPr lang="en-US" sz="2333"/>
              <a:t>, where x is # bits in subnet portion of address</a:t>
            </a:r>
          </a:p>
        </p:txBody>
      </p:sp>
      <p:sp>
        <p:nvSpPr>
          <p:cNvPr id="86028" name="Slide Number Placeholder 5">
            <a:extLst>
              <a:ext uri="{FF2B5EF4-FFF2-40B4-BE49-F238E27FC236}">
                <a16:creationId xmlns:a16="http://schemas.microsoft.com/office/drawing/2014/main" id="{0EDCEAB5-2772-0B4D-B4FC-25213253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56E1AA19-3602-FB47-BB92-211702520845}" type="slidenum">
              <a:rPr lang="en-US" altLang="en-US" sz="1000">
                <a:latin typeface="Tahoma" panose="020B0604030504040204" pitchFamily="34" charset="0"/>
              </a:rPr>
              <a:pPr/>
              <a:t>50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6020" name="Text Box 5">
            <a:extLst>
              <a:ext uri="{FF2B5EF4-FFF2-40B4-BE49-F238E27FC236}">
                <a16:creationId xmlns:a16="http://schemas.microsoft.com/office/drawing/2014/main" id="{D8A11500-0344-1345-921C-3D1870F9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716073"/>
            <a:ext cx="5116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99"/>
                </a:solidFill>
              </a:rPr>
              <a:t>11001000  00010111  0001000</a:t>
            </a:r>
            <a:r>
              <a:rPr lang="en-US" altLang="en-US" sz="2000"/>
              <a:t>0  00000000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8D60DBE0-B109-464A-9FD6-2411EEE8E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211" y="3262313"/>
            <a:ext cx="763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>
                <a:solidFill>
                  <a:srgbClr val="000099"/>
                </a:solidFill>
              </a:rPr>
              <a:t>subnet</a:t>
            </a:r>
          </a:p>
          <a:p>
            <a:pPr algn="ctr"/>
            <a:r>
              <a:rPr lang="en-US" altLang="en-US" sz="150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86022" name="Text Box 7">
            <a:extLst>
              <a:ext uri="{FF2B5EF4-FFF2-40B4-BE49-F238E27FC236}">
                <a16:creationId xmlns:a16="http://schemas.microsoft.com/office/drawing/2014/main" id="{319A3D49-AA9C-6945-947E-5482055E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925" y="3231886"/>
            <a:ext cx="5485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/>
              <a:t>host</a:t>
            </a:r>
          </a:p>
          <a:p>
            <a:pPr algn="ctr"/>
            <a:r>
              <a:rPr lang="en-US" altLang="en-US" sz="1500"/>
              <a:t>part</a:t>
            </a:r>
          </a:p>
        </p:txBody>
      </p:sp>
      <p:sp>
        <p:nvSpPr>
          <p:cNvPr id="86023" name="Line 8">
            <a:extLst>
              <a:ext uri="{FF2B5EF4-FFF2-40B4-BE49-F238E27FC236}">
                <a16:creationId xmlns:a16="http://schemas.microsoft.com/office/drawing/2014/main" id="{95A68754-7618-8B4B-9FA1-D3CB05CD1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136" y="3520282"/>
            <a:ext cx="135069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6024" name="Line 11">
            <a:extLst>
              <a:ext uri="{FF2B5EF4-FFF2-40B4-BE49-F238E27FC236}">
                <a16:creationId xmlns:a16="http://schemas.microsoft.com/office/drawing/2014/main" id="{FF939C84-3628-8040-99DC-EB5311090D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4824" y="3511021"/>
            <a:ext cx="49609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6025" name="Text Box 12">
            <a:extLst>
              <a:ext uri="{FF2B5EF4-FFF2-40B4-BE49-F238E27FC236}">
                <a16:creationId xmlns:a16="http://schemas.microsoft.com/office/drawing/2014/main" id="{6000EF5A-BA4C-8C46-AD85-159479F1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271" y="4204229"/>
            <a:ext cx="18934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200.23.16.0/23</a:t>
            </a:r>
            <a:endParaRPr lang="en-US" altLang="en-US" sz="1500"/>
          </a:p>
        </p:txBody>
      </p:sp>
      <p:sp>
        <p:nvSpPr>
          <p:cNvPr id="86026" name="Line 14">
            <a:extLst>
              <a:ext uri="{FF2B5EF4-FFF2-40B4-BE49-F238E27FC236}">
                <a16:creationId xmlns:a16="http://schemas.microsoft.com/office/drawing/2014/main" id="{2DF78048-F9D7-514C-B71F-4AC5237E4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3521" y="3512344"/>
            <a:ext cx="119856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86027" name="Line 15">
            <a:extLst>
              <a:ext uri="{FF2B5EF4-FFF2-40B4-BE49-F238E27FC236}">
                <a16:creationId xmlns:a16="http://schemas.microsoft.com/office/drawing/2014/main" id="{28F2EE1A-95EB-D04B-A1D3-204668631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2907" y="3521604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16187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F117760-8B1C-E64D-8030-B579A5F1D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How many IPv4 addresses are left?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3E16F47D-84DF-2540-A1E8-4C1A89E76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500" y="1333500"/>
            <a:ext cx="6477000" cy="4524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https://ipv4.potaroo.net</a:t>
            </a:r>
            <a:endParaRPr lang="en-US" sz="2333" dirty="0"/>
          </a:p>
        </p:txBody>
      </p:sp>
      <p:sp>
        <p:nvSpPr>
          <p:cNvPr id="101380" name="Slide Number Placeholder 5">
            <a:extLst>
              <a:ext uri="{FF2B5EF4-FFF2-40B4-BE49-F238E27FC236}">
                <a16:creationId xmlns:a16="http://schemas.microsoft.com/office/drawing/2014/main" id="{F0A3E34B-5695-F843-BB06-65DE722A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5CA4D97F-5233-B14C-BBF0-E106F2C72497}" type="slidenum">
              <a:rPr lang="en-US" altLang="en-US" sz="1000">
                <a:latin typeface="Tahoma" panose="020B0604030504040204" pitchFamily="34" charset="0"/>
              </a:rPr>
              <a:pPr/>
              <a:t>51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2A8D32-24D1-E141-B4A9-2DE121C6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6" y="1897724"/>
            <a:ext cx="4762500" cy="3386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7DD5B-1973-154F-8950-3881A02794E2}"/>
              </a:ext>
            </a:extLst>
          </p:cNvPr>
          <p:cNvSpPr txBox="1"/>
          <p:nvPr/>
        </p:nvSpPr>
        <p:spPr>
          <a:xfrm rot="16200000">
            <a:off x="-29858" y="3316718"/>
            <a:ext cx="2286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Available /8 address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657EA-6E91-C744-ADC2-D74C2B12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2673479"/>
            <a:ext cx="2804583" cy="1344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2D13B-E6EA-F949-9391-4B6269BC8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71" y="1059789"/>
            <a:ext cx="3104341" cy="15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0">
            <a:extLst>
              <a:ext uri="{FF2B5EF4-FFF2-40B4-BE49-F238E27FC236}">
                <a16:creationId xmlns:a16="http://schemas.microsoft.com/office/drawing/2014/main" id="{2AD020CC-21E9-C841-A324-1C0C16BC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792" y="2719917"/>
            <a:ext cx="3956844" cy="234817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06331335-18E4-304F-A612-6A70ADB4F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datagram format</a:t>
            </a:r>
          </a:p>
        </p:txBody>
      </p:sp>
      <p:sp>
        <p:nvSpPr>
          <p:cNvPr id="109593" name="Slide Number Placeholder 5">
            <a:extLst>
              <a:ext uri="{FF2B5EF4-FFF2-40B4-BE49-F238E27FC236}">
                <a16:creationId xmlns:a16="http://schemas.microsoft.com/office/drawing/2014/main" id="{E240C4F3-FF9E-0841-8CB4-A6B6DD2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0BAF626B-69F3-534F-9A5D-050DCED34C29}" type="slidenum">
              <a:rPr lang="en-US" altLang="en-US" sz="1000">
                <a:latin typeface="Tahoma" panose="020B0604030504040204" pitchFamily="34" charset="0"/>
              </a:rPr>
              <a:pPr/>
              <a:t>52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7479E2D5-31D7-F44B-96A4-883BDBAD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21" y="1088761"/>
            <a:ext cx="6256456" cy="152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i="1">
                <a:solidFill>
                  <a:srgbClr val="CC0000"/>
                </a:solidFill>
                <a:latin typeface="Gill Sans MT" panose="020B0502020104020203" pitchFamily="34" charset="77"/>
              </a:rPr>
              <a:t>priority:</a:t>
            </a:r>
            <a:r>
              <a:rPr lang="en-US" altLang="en-US" sz="2333">
                <a:latin typeface="Gill Sans MT" panose="020B0502020104020203" pitchFamily="34" charset="77"/>
              </a:rPr>
              <a:t>  identify priority among datagrams in flow</a:t>
            </a:r>
          </a:p>
          <a:p>
            <a:r>
              <a:rPr lang="en-US" altLang="en-US" sz="2333" i="1">
                <a:solidFill>
                  <a:srgbClr val="CC0000"/>
                </a:solidFill>
                <a:latin typeface="Gill Sans MT" panose="020B0502020104020203" pitchFamily="34" charset="77"/>
              </a:rPr>
              <a:t>flow Label:</a:t>
            </a:r>
            <a:r>
              <a:rPr lang="en-US" altLang="en-US" sz="2333">
                <a:latin typeface="Gill Sans MT" panose="020B0502020104020203" pitchFamily="34" charset="77"/>
              </a:rPr>
              <a:t> identify datagrams in same “</a:t>
            </a:r>
            <a:r>
              <a:rPr lang="en-US" altLang="ja-JP" sz="2333">
                <a:latin typeface="Gill Sans MT" panose="020B0502020104020203" pitchFamily="34" charset="77"/>
              </a:rPr>
              <a:t>flow”. </a:t>
            </a:r>
          </a:p>
          <a:p>
            <a:r>
              <a:rPr lang="en-US" altLang="en-US" sz="2333">
                <a:latin typeface="Gill Sans MT" panose="020B0502020104020203" pitchFamily="34" charset="77"/>
              </a:rPr>
              <a:t>                    (concept of “</a:t>
            </a:r>
            <a:r>
              <a:rPr lang="en-US" altLang="ja-JP" sz="2333">
                <a:latin typeface="Gill Sans MT" panose="020B0502020104020203" pitchFamily="34" charset="77"/>
              </a:rPr>
              <a:t>flow” not well defined).</a:t>
            </a:r>
          </a:p>
          <a:p>
            <a:r>
              <a:rPr lang="en-US" altLang="en-US" sz="2333" i="1">
                <a:solidFill>
                  <a:srgbClr val="CC0000"/>
                </a:solidFill>
                <a:latin typeface="Gill Sans MT" panose="020B0502020104020203" pitchFamily="34" charset="77"/>
              </a:rPr>
              <a:t>next header:</a:t>
            </a:r>
            <a:r>
              <a:rPr lang="en-US" altLang="en-US" sz="2333">
                <a:latin typeface="Gill Sans MT" panose="020B0502020104020203" pitchFamily="34" charset="77"/>
              </a:rPr>
              <a:t> identify upper layer protocol for data</a:t>
            </a:r>
            <a:r>
              <a:rPr lang="en-US" altLang="en-US" sz="2000">
                <a:latin typeface="Comic Sans MS" panose="030F0902030302020204" pitchFamily="66" charset="0"/>
              </a:rPr>
              <a:t> </a:t>
            </a:r>
          </a:p>
        </p:txBody>
      </p:sp>
      <p:sp>
        <p:nvSpPr>
          <p:cNvPr id="109573" name="Rectangle 56">
            <a:extLst>
              <a:ext uri="{FF2B5EF4-FFF2-40B4-BE49-F238E27FC236}">
                <a16:creationId xmlns:a16="http://schemas.microsoft.com/office/drawing/2014/main" id="{2B670D7E-34F5-E04F-9B8E-30E27956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615" y="2787386"/>
            <a:ext cx="3956843" cy="2348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109574" name="Line 60">
            <a:extLst>
              <a:ext uri="{FF2B5EF4-FFF2-40B4-BE49-F238E27FC236}">
                <a16:creationId xmlns:a16="http://schemas.microsoft.com/office/drawing/2014/main" id="{A73E14BC-0B65-DC45-8D7C-08BBE1A17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3045354"/>
            <a:ext cx="393964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5" name="Line 61">
            <a:extLst>
              <a:ext uri="{FF2B5EF4-FFF2-40B4-BE49-F238E27FC236}">
                <a16:creationId xmlns:a16="http://schemas.microsoft.com/office/drawing/2014/main" id="{8E24061C-BB89-4B46-82CB-F625C6CD1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333" y="2795324"/>
            <a:ext cx="0" cy="2447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6" name="Line 63">
            <a:extLst>
              <a:ext uri="{FF2B5EF4-FFF2-40B4-BE49-F238E27FC236}">
                <a16:creationId xmlns:a16="http://schemas.microsoft.com/office/drawing/2014/main" id="{1DEC6CA5-434E-E441-ABFC-4B929332F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4479" y="2792678"/>
            <a:ext cx="0" cy="2447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7" name="Line 64">
            <a:extLst>
              <a:ext uri="{FF2B5EF4-FFF2-40B4-BE49-F238E27FC236}">
                <a16:creationId xmlns:a16="http://schemas.microsoft.com/office/drawing/2014/main" id="{E84D50D3-49CB-E748-956D-90CEE702E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63" y="3041386"/>
            <a:ext cx="0" cy="2447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8" name="Line 65">
            <a:extLst>
              <a:ext uri="{FF2B5EF4-FFF2-40B4-BE49-F238E27FC236}">
                <a16:creationId xmlns:a16="http://schemas.microsoft.com/office/drawing/2014/main" id="{788D80A1-8EC7-FB45-A58E-EFBE54488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2208" y="3044032"/>
            <a:ext cx="0" cy="2447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79" name="Line 66">
            <a:extLst>
              <a:ext uri="{FF2B5EF4-FFF2-40B4-BE49-F238E27FC236}">
                <a16:creationId xmlns:a16="http://schemas.microsoft.com/office/drawing/2014/main" id="{97D9898A-10F5-6F41-9F53-B352D3E9F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354" y="4312708"/>
            <a:ext cx="39674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80" name="Line 67">
            <a:extLst>
              <a:ext uri="{FF2B5EF4-FFF2-40B4-BE49-F238E27FC236}">
                <a16:creationId xmlns:a16="http://schemas.microsoft.com/office/drawing/2014/main" id="{F55D9A83-7109-FA41-A769-C374871DA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907" y="3779573"/>
            <a:ext cx="39674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81" name="Line 68">
            <a:extLst>
              <a:ext uri="{FF2B5EF4-FFF2-40B4-BE49-F238E27FC236}">
                <a16:creationId xmlns:a16="http://schemas.microsoft.com/office/drawing/2014/main" id="{40E5F900-E1BC-BA4F-8346-105EE1237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3294063"/>
            <a:ext cx="39674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82" name="Text Box 69">
            <a:extLst>
              <a:ext uri="{FF2B5EF4-FFF2-40B4-BE49-F238E27FC236}">
                <a16:creationId xmlns:a16="http://schemas.microsoft.com/office/drawing/2014/main" id="{916776D2-DC37-A844-A424-56790C03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16" y="4533636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data</a:t>
            </a:r>
          </a:p>
        </p:txBody>
      </p:sp>
      <p:sp>
        <p:nvSpPr>
          <p:cNvPr id="109583" name="Text Box 70">
            <a:extLst>
              <a:ext uri="{FF2B5EF4-FFF2-40B4-BE49-F238E27FC236}">
                <a16:creationId xmlns:a16="http://schemas.microsoft.com/office/drawing/2014/main" id="{CA0FD295-D48F-B049-A923-3DD78954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097" y="3815292"/>
            <a:ext cx="1856598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50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500"/>
              <a:t>(128 bits)</a:t>
            </a:r>
          </a:p>
        </p:txBody>
      </p:sp>
      <p:sp>
        <p:nvSpPr>
          <p:cNvPr id="109584" name="Text Box 71">
            <a:extLst>
              <a:ext uri="{FF2B5EF4-FFF2-40B4-BE49-F238E27FC236}">
                <a16:creationId xmlns:a16="http://schemas.microsoft.com/office/drawing/2014/main" id="{4923514E-69ED-C843-8488-2C411F55B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188" y="3309937"/>
            <a:ext cx="150233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50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500"/>
              <a:t>(128 bits)</a:t>
            </a:r>
          </a:p>
        </p:txBody>
      </p:sp>
      <p:sp>
        <p:nvSpPr>
          <p:cNvPr id="109585" name="Text Box 72">
            <a:extLst>
              <a:ext uri="{FF2B5EF4-FFF2-40B4-BE49-F238E27FC236}">
                <a16:creationId xmlns:a16="http://schemas.microsoft.com/office/drawing/2014/main" id="{50170470-0D90-6A4A-B8E5-F3A5FF90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428" y="3016251"/>
            <a:ext cx="11721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payload len</a:t>
            </a:r>
          </a:p>
        </p:txBody>
      </p:sp>
      <p:sp>
        <p:nvSpPr>
          <p:cNvPr id="109586" name="Text Box 73">
            <a:extLst>
              <a:ext uri="{FF2B5EF4-FFF2-40B4-BE49-F238E27FC236}">
                <a16:creationId xmlns:a16="http://schemas.microsoft.com/office/drawing/2014/main" id="{1074867C-4C2C-644D-9AB0-E1E4274D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740" y="3022866"/>
            <a:ext cx="8803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next hdr</a:t>
            </a:r>
          </a:p>
        </p:txBody>
      </p:sp>
      <p:sp>
        <p:nvSpPr>
          <p:cNvPr id="109587" name="Text Box 74">
            <a:extLst>
              <a:ext uri="{FF2B5EF4-FFF2-40B4-BE49-F238E27FC236}">
                <a16:creationId xmlns:a16="http://schemas.microsoft.com/office/drawing/2014/main" id="{ACA557A2-7FF6-4643-B29B-78FB51C1D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167" y="3010959"/>
            <a:ext cx="9028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hop limit</a:t>
            </a:r>
          </a:p>
        </p:txBody>
      </p:sp>
      <p:sp>
        <p:nvSpPr>
          <p:cNvPr id="109588" name="Text Box 75">
            <a:extLst>
              <a:ext uri="{FF2B5EF4-FFF2-40B4-BE49-F238E27FC236}">
                <a16:creationId xmlns:a16="http://schemas.microsoft.com/office/drawing/2014/main" id="{B9FFB3A8-23D6-8948-8C98-DFD81ED3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2766220"/>
            <a:ext cx="9893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flow label</a:t>
            </a:r>
          </a:p>
        </p:txBody>
      </p:sp>
      <p:sp>
        <p:nvSpPr>
          <p:cNvPr id="109589" name="Text Box 76">
            <a:extLst>
              <a:ext uri="{FF2B5EF4-FFF2-40B4-BE49-F238E27FC236}">
                <a16:creationId xmlns:a16="http://schemas.microsoft.com/office/drawing/2014/main" id="{4ADE2BF2-A31C-8A4B-8760-FA575E4D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53" y="2754313"/>
            <a:ext cx="3994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pri</a:t>
            </a:r>
          </a:p>
        </p:txBody>
      </p:sp>
      <p:sp>
        <p:nvSpPr>
          <p:cNvPr id="109590" name="Text Box 77">
            <a:extLst>
              <a:ext uri="{FF2B5EF4-FFF2-40B4-BE49-F238E27FC236}">
                <a16:creationId xmlns:a16="http://schemas.microsoft.com/office/drawing/2014/main" id="{FE32F759-5355-E645-AF17-CDB5F23D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54" y="2760928"/>
            <a:ext cx="4523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ver</a:t>
            </a:r>
          </a:p>
        </p:txBody>
      </p:sp>
      <p:sp>
        <p:nvSpPr>
          <p:cNvPr id="109591" name="Line 79">
            <a:extLst>
              <a:ext uri="{FF2B5EF4-FFF2-40B4-BE49-F238E27FC236}">
                <a16:creationId xmlns:a16="http://schemas.microsoft.com/office/drawing/2014/main" id="{6DB632C7-9A09-5742-9067-D17F736C5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095" y="5334000"/>
            <a:ext cx="40137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9592" name="Text Box 78">
            <a:extLst>
              <a:ext uri="{FF2B5EF4-FFF2-40B4-BE49-F238E27FC236}">
                <a16:creationId xmlns:a16="http://schemas.microsoft.com/office/drawing/2014/main" id="{E8D19393-8499-5649-B5F1-B549FBEA6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30" y="5175251"/>
            <a:ext cx="752129" cy="3231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404300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>
            <a:extLst>
              <a:ext uri="{FF2B5EF4-FFF2-40B4-BE49-F238E27FC236}">
                <a16:creationId xmlns:a16="http://schemas.microsoft.com/office/drawing/2014/main" id="{225E6F9E-E5CD-0540-BBCF-B9B81FBF0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Addresses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70E51509-65C8-1D48-B78E-84E3AE11E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323" y="998802"/>
            <a:ext cx="7110677" cy="43709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Similar to IPv4 addresses, but 128 bits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Example: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latin typeface="Anonymous Pro" panose="02060609030202000504" pitchFamily="49" charset="0"/>
                <a:ea typeface="Anonymous Pro" panose="02060609030202000504" pitchFamily="49" charset="0"/>
                <a:cs typeface="ＭＳ Ｐゴシック" panose="020B0600070205080204" pitchFamily="34" charset="-128"/>
              </a:rPr>
              <a:t>2601:5c2:300:c062:14a7:efa1:78b5:e8a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CIDR still applies: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latin typeface="Anonymous Pro" panose="02060609030202000504" pitchFamily="49" charset="0"/>
                <a:ea typeface="Anonymous Pro" panose="02060609030202000504" pitchFamily="49" charset="0"/>
                <a:cs typeface="ＭＳ Ｐゴシック" panose="020B0600070205080204" pitchFamily="34" charset="-128"/>
              </a:rPr>
              <a:t>2601:5c2:300:c062:14a7:efa1:78b5:e8a/64</a:t>
            </a:r>
          </a:p>
          <a:p>
            <a:pPr lvl="1">
              <a:lnSpc>
                <a:spcPct val="75000"/>
              </a:lnSpc>
            </a:pPr>
            <a:endParaRPr lang="en-US" altLang="en-US" dirty="0">
              <a:latin typeface="Anonymous Pro" panose="02060609030202000504" pitchFamily="49" charset="0"/>
              <a:ea typeface="Anonymous Pro" panose="02060609030202000504" pitchFamily="49" charset="0"/>
              <a:cs typeface="ＭＳ Ｐゴシック" panose="020B0600070205080204" pitchFamily="34" charset="-128"/>
            </a:endParaRPr>
          </a:p>
          <a:p>
            <a:pPr lvl="1"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Subnets are commonly 64 bits!</a:t>
            </a: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 local network can support 2</a:t>
            </a:r>
            <a:r>
              <a:rPr lang="en-US" altLang="en-US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64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devices.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 need for DHCP (although it still exists)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Devices can choose their own address (stateless autoconfiguration). Collisions are unlikely with 2</a:t>
            </a:r>
            <a:r>
              <a:rPr lang="en-US" altLang="en-US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64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addresses.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Zero groups can be omitted: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latin typeface="Anonymous Pro" panose="02060609030202000504" pitchFamily="49" charset="0"/>
                <a:ea typeface="Anonymous Pro" panose="02060609030202000504" pitchFamily="49" charset="0"/>
                <a:cs typeface="ＭＳ Ｐゴシック" panose="020B0600070205080204" pitchFamily="34" charset="-128"/>
              </a:rPr>
              <a:t>2601:0000:0000:0000:0000:0000:0000:0008/16</a:t>
            </a:r>
          </a:p>
          <a:p>
            <a:pPr lvl="1">
              <a:lnSpc>
                <a:spcPct val="75000"/>
              </a:lnSpc>
            </a:pPr>
            <a:r>
              <a:rPr lang="en-US" altLang="en-US" dirty="0">
                <a:latin typeface="Anonymous Pro" panose="02060609030202000504" pitchFamily="49" charset="0"/>
                <a:ea typeface="Anonymous Pro" panose="02060609030202000504" pitchFamily="49" charset="0"/>
                <a:cs typeface="ＭＳ Ｐゴシック" panose="020B0600070205080204" pitchFamily="34" charset="-128"/>
              </a:rPr>
              <a:t>2601::8/16</a:t>
            </a:r>
          </a:p>
        </p:txBody>
      </p:sp>
      <p:sp>
        <p:nvSpPr>
          <p:cNvPr id="111635" name="Slide Number Placeholder 5">
            <a:extLst>
              <a:ext uri="{FF2B5EF4-FFF2-40B4-BE49-F238E27FC236}">
                <a16:creationId xmlns:a16="http://schemas.microsoft.com/office/drawing/2014/main" id="{A686738D-5C49-BD4D-B0A8-B9902AEA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178" y="5396177"/>
            <a:ext cx="468313" cy="2275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9FF7C7A7-4456-3744-B4C4-2F29D675D92B}" type="slidenum">
              <a:rPr lang="en-US" altLang="en-US" sz="1000">
                <a:latin typeface="Tahoma" panose="020B0604030504040204" pitchFamily="34" charset="0"/>
              </a:rPr>
              <a:pPr/>
              <a:t>53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CFC85C6-A71F-2C47-AF1D-6866E9340C22}"/>
              </a:ext>
            </a:extLst>
          </p:cNvPr>
          <p:cNvSpPr/>
          <p:nvPr/>
        </p:nvSpPr>
        <p:spPr bwMode="auto">
          <a:xfrm rot="16200000">
            <a:off x="3104488" y="1362775"/>
            <a:ext cx="165943" cy="2577492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FDE0C-9D3E-8444-83B6-65972B8217B5}"/>
              </a:ext>
            </a:extLst>
          </p:cNvPr>
          <p:cNvSpPr txBox="1"/>
          <p:nvPr/>
        </p:nvSpPr>
        <p:spPr>
          <a:xfrm>
            <a:off x="2925323" y="2659082"/>
            <a:ext cx="580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1152597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2DACEAFB-1138-3347-9D64-ED675CE0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IPv6: adoption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FF7870E4-688E-0943-AC8E-91BA46402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207" y="959225"/>
            <a:ext cx="8929217" cy="24934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Google: 25% of clients access services via IPv6 (Jan, 2019)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380985" lvl="1" indent="195784"/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20 years and counting!</a:t>
            </a:r>
          </a:p>
          <a:p>
            <a:pPr marL="380985" lvl="1" indent="195784"/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think of application-level changes in last 20 years: WWW, Facebook, streaming media, Skype, …</a:t>
            </a:r>
          </a:p>
          <a:p>
            <a:pPr marL="380985" lvl="1" indent="195784"/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Why?</a:t>
            </a: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5D4935AB-E4C8-B446-886D-4D7287D7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88B3EE1D-0872-8B4A-9CE8-6CFBA7454ABD}" type="slidenum">
              <a:rPr lang="en-US" altLang="en-US" sz="1000">
                <a:latin typeface="Tahoma" panose="020B0604030504040204" pitchFamily="34" charset="0"/>
              </a:rPr>
              <a:pPr/>
              <a:t>54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D22C3-58A5-4B4D-9F23-D03E0E3C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42600"/>
            <a:ext cx="7620000" cy="17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0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2DACEAFB-1138-3347-9D64-ED675CE0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IPv6: adoption (2019 update)</a:t>
            </a: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5D4935AB-E4C8-B446-886D-4D7287D7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88B3EE1D-0872-8B4A-9CE8-6CFBA7454ABD}" type="slidenum">
              <a:rPr lang="en-US" altLang="en-US" sz="1000">
                <a:latin typeface="Tahoma" panose="020B0604030504040204" pitchFamily="34" charset="0"/>
              </a:rPr>
              <a:pPr/>
              <a:t>55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C48F3-03E8-8642-BED5-4BC683EC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1968"/>
            <a:ext cx="7620000" cy="36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93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2DACEAFB-1138-3347-9D64-ED675CE0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 for IoT?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FF7870E4-688E-0943-AC8E-91BA46402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Reality: already 10s of billions of devices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address space (2</a:t>
            </a:r>
            <a:r>
              <a:rPr lang="en-US" altLang="en-US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128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 would enable an IP address per device.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IoT devices could directly interact with the Internet, and use familiar protocols.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However, power and software complexity issues make it challenging to run full IPv6 stacks on IoT devices.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Security challenges?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Networking challenges?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5D4935AB-E4C8-B446-886D-4D7287D7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88B3EE1D-0872-8B4A-9CE8-6CFBA7454ABD}" type="slidenum">
              <a:rPr lang="en-US" altLang="en-US" sz="1000">
                <a:latin typeface="Tahoma" panose="020B0604030504040204" pitchFamily="34" charset="0"/>
              </a:rPr>
              <a:pPr/>
              <a:t>56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81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8">
            <a:extLst>
              <a:ext uri="{FF2B5EF4-FFF2-40B4-BE49-F238E27FC236}">
                <a16:creationId xmlns:a16="http://schemas.microsoft.com/office/drawing/2014/main" id="{CE046B40-3EE2-264B-AD92-EF6C02102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sp>
        <p:nvSpPr>
          <p:cNvPr id="103425" name="Rectangle 3">
            <a:extLst>
              <a:ext uri="{FF2B5EF4-FFF2-40B4-BE49-F238E27FC236}">
                <a16:creationId xmlns:a16="http://schemas.microsoft.com/office/drawing/2014/main" id="{989573A4-B779-3A42-B58D-EB9AE0F07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motivation: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local network uses just one IP address as far as outside world is concerned: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range of addresses not needed from ISP: just one IP address for all devices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can change addresses of devices in local network without notifying outside world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can change ISP without changing addresses of devices in local network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devices inside local net not explicitly addressable, visible by outside world (a “security” plus)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03428" name="Slide Number Placeholder 5">
            <a:extLst>
              <a:ext uri="{FF2B5EF4-FFF2-40B4-BE49-F238E27FC236}">
                <a16:creationId xmlns:a16="http://schemas.microsoft.com/office/drawing/2014/main" id="{CDB6155B-EC5E-5041-A4FB-442AEE35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5B301B76-F639-2A44-B730-F61F58F87249}" type="slidenum">
              <a:rPr lang="en-US" altLang="en-US" sz="1000">
                <a:latin typeface="Tahoma" panose="020B0604030504040204" pitchFamily="34" charset="0"/>
              </a:rPr>
              <a:pPr/>
              <a:t>57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66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reeform 80">
            <a:extLst>
              <a:ext uri="{FF2B5EF4-FFF2-40B4-BE49-F238E27FC236}">
                <a16:creationId xmlns:a16="http://schemas.microsoft.com/office/drawing/2014/main" id="{C0D5ED49-D670-7348-988B-80A723D11300}"/>
              </a:ext>
            </a:extLst>
          </p:cNvPr>
          <p:cNvSpPr>
            <a:spLocks/>
          </p:cNvSpPr>
          <p:nvPr/>
        </p:nvSpPr>
        <p:spPr bwMode="auto">
          <a:xfrm>
            <a:off x="4222751" y="1559719"/>
            <a:ext cx="3115469" cy="224763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E7010089-B911-ED47-9446-05412F07A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sp>
        <p:nvSpPr>
          <p:cNvPr id="102432" name="Slide Number Placeholder 5">
            <a:extLst>
              <a:ext uri="{FF2B5EF4-FFF2-40B4-BE49-F238E27FC236}">
                <a16:creationId xmlns:a16="http://schemas.microsoft.com/office/drawing/2014/main" id="{0DEC2491-3155-ED49-8006-54B90FCC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4-</a:t>
            </a:r>
            <a:fld id="{1C16C310-092B-8344-81BC-2C1EDB2122D5}" type="slidenum">
              <a:rPr lang="en-US" altLang="en-US" sz="1000">
                <a:latin typeface="Tahoma" panose="020B0604030504040204" pitchFamily="34" charset="0"/>
              </a:rPr>
              <a:pPr/>
              <a:t>58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2403" name="Freeform 4">
            <a:extLst>
              <a:ext uri="{FF2B5EF4-FFF2-40B4-BE49-F238E27FC236}">
                <a16:creationId xmlns:a16="http://schemas.microsoft.com/office/drawing/2014/main" id="{39F06CC8-57EC-AE47-AB82-58351C5F5C68}"/>
              </a:ext>
            </a:extLst>
          </p:cNvPr>
          <p:cNvSpPr>
            <a:spLocks/>
          </p:cNvSpPr>
          <p:nvPr/>
        </p:nvSpPr>
        <p:spPr bwMode="auto">
          <a:xfrm>
            <a:off x="762000" y="2149741"/>
            <a:ext cx="3208073" cy="1187979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2404" name="Line 8">
            <a:extLst>
              <a:ext uri="{FF2B5EF4-FFF2-40B4-BE49-F238E27FC236}">
                <a16:creationId xmlns:a16="http://schemas.microsoft.com/office/drawing/2014/main" id="{949FEAE8-04B4-114D-9864-B3543E638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652448"/>
            <a:ext cx="1012032" cy="92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05" name="Line 9">
            <a:extLst>
              <a:ext uri="{FF2B5EF4-FFF2-40B4-BE49-F238E27FC236}">
                <a16:creationId xmlns:a16="http://schemas.microsoft.com/office/drawing/2014/main" id="{D954F4C4-4365-1A41-ABDB-C0130AF2B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4000" y="2694782"/>
            <a:ext cx="25003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06" name="Line 10">
            <a:extLst>
              <a:ext uri="{FF2B5EF4-FFF2-40B4-BE49-F238E27FC236}">
                <a16:creationId xmlns:a16="http://schemas.microsoft.com/office/drawing/2014/main" id="{46018FE4-0B05-8A4D-9CD8-60024257E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4698" y="2038615"/>
            <a:ext cx="111125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07" name="Line 11">
            <a:extLst>
              <a:ext uri="{FF2B5EF4-FFF2-40B4-BE49-F238E27FC236}">
                <a16:creationId xmlns:a16="http://schemas.microsoft.com/office/drawing/2014/main" id="{09723A06-7EC5-D24A-9559-7F4D03C391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9990" y="329274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08" name="Text Box 12">
            <a:extLst>
              <a:ext uri="{FF2B5EF4-FFF2-40B4-BE49-F238E27FC236}">
                <a16:creationId xmlns:a16="http://schemas.microsoft.com/office/drawing/2014/main" id="{AC85C19B-88FC-054B-9C5D-5EAC05815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928" y="1813719"/>
            <a:ext cx="80182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10.0.0.1</a:t>
            </a:r>
          </a:p>
        </p:txBody>
      </p:sp>
      <p:sp>
        <p:nvSpPr>
          <p:cNvPr id="102409" name="Text Box 13">
            <a:extLst>
              <a:ext uri="{FF2B5EF4-FFF2-40B4-BE49-F238E27FC236}">
                <a16:creationId xmlns:a16="http://schemas.microsoft.com/office/drawing/2014/main" id="{0A095A61-F3BF-BC48-8CFD-62EA4A531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761" y="2454011"/>
            <a:ext cx="80182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10.0.0.2</a:t>
            </a:r>
          </a:p>
        </p:txBody>
      </p:sp>
      <p:sp>
        <p:nvSpPr>
          <p:cNvPr id="102410" name="Text Box 14">
            <a:extLst>
              <a:ext uri="{FF2B5EF4-FFF2-40B4-BE49-F238E27FC236}">
                <a16:creationId xmlns:a16="http://schemas.microsoft.com/office/drawing/2014/main" id="{152D798B-1E81-674F-8245-F6319BAE2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3126053"/>
            <a:ext cx="80182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10.0.0.3</a:t>
            </a:r>
          </a:p>
        </p:txBody>
      </p:sp>
      <p:sp>
        <p:nvSpPr>
          <p:cNvPr id="102411" name="Text Box 15">
            <a:extLst>
              <a:ext uri="{FF2B5EF4-FFF2-40B4-BE49-F238E27FC236}">
                <a16:creationId xmlns:a16="http://schemas.microsoft.com/office/drawing/2014/main" id="{F2BD7A93-E570-DE48-9840-AFF87575D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2222500"/>
            <a:ext cx="80182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10.0.0.4</a:t>
            </a:r>
          </a:p>
        </p:txBody>
      </p:sp>
      <p:sp>
        <p:nvSpPr>
          <p:cNvPr id="102412" name="Line 16">
            <a:extLst>
              <a:ext uri="{FF2B5EF4-FFF2-40B4-BE49-F238E27FC236}">
                <a16:creationId xmlns:a16="http://schemas.microsoft.com/office/drawing/2014/main" id="{616304E8-7104-0E48-B287-86A137BCB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0178" y="2454011"/>
            <a:ext cx="71438" cy="1071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3" name="Text Box 17">
            <a:extLst>
              <a:ext uri="{FF2B5EF4-FFF2-40B4-BE49-F238E27FC236}">
                <a16:creationId xmlns:a16="http://schemas.microsoft.com/office/drawing/2014/main" id="{6E427904-F3DD-6D42-A872-843285FF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770188"/>
            <a:ext cx="108555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138.76.29.7</a:t>
            </a:r>
          </a:p>
        </p:txBody>
      </p:sp>
      <p:sp>
        <p:nvSpPr>
          <p:cNvPr id="102414" name="Line 18">
            <a:extLst>
              <a:ext uri="{FF2B5EF4-FFF2-40B4-BE49-F238E27FC236}">
                <a16:creationId xmlns:a16="http://schemas.microsoft.com/office/drawing/2014/main" id="{BB753452-8162-2246-8582-7D1D5FB49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0354" y="2726532"/>
            <a:ext cx="71438" cy="1071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5" name="Line 79">
            <a:extLst>
              <a:ext uri="{FF2B5EF4-FFF2-40B4-BE49-F238E27FC236}">
                <a16:creationId xmlns:a16="http://schemas.microsoft.com/office/drawing/2014/main" id="{4E11FEE8-054B-854D-A3AC-391E24AE7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99" y="2685521"/>
            <a:ext cx="2521479" cy="52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6" name="Text Box 81">
            <a:extLst>
              <a:ext uri="{FF2B5EF4-FFF2-40B4-BE49-F238E27FC236}">
                <a16:creationId xmlns:a16="http://schemas.microsoft.com/office/drawing/2014/main" id="{966E0ED2-70BF-7A49-9E5B-591EB2C3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454" y="1395678"/>
            <a:ext cx="194957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/>
              <a:t>local network</a:t>
            </a:r>
          </a:p>
          <a:p>
            <a:pPr algn="ctr"/>
            <a:r>
              <a:rPr lang="en-US" altLang="en-US" sz="1500"/>
              <a:t>(e.g., home network)</a:t>
            </a:r>
          </a:p>
          <a:p>
            <a:pPr algn="ctr"/>
            <a:r>
              <a:rPr lang="en-US" altLang="en-US" sz="1500"/>
              <a:t>10.0.0/24</a:t>
            </a:r>
          </a:p>
        </p:txBody>
      </p:sp>
      <p:sp>
        <p:nvSpPr>
          <p:cNvPr id="102417" name="Line 82">
            <a:extLst>
              <a:ext uri="{FF2B5EF4-FFF2-40B4-BE49-F238E27FC236}">
                <a16:creationId xmlns:a16="http://schemas.microsoft.com/office/drawing/2014/main" id="{0E867CC7-B534-2C46-A801-09098E172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2833" y="1583532"/>
            <a:ext cx="1154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8" name="Line 83">
            <a:extLst>
              <a:ext uri="{FF2B5EF4-FFF2-40B4-BE49-F238E27FC236}">
                <a16:creationId xmlns:a16="http://schemas.microsoft.com/office/drawing/2014/main" id="{BCC5D5AF-DA05-6840-A475-92316421C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3532" y="1467115"/>
            <a:ext cx="0" cy="900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19" name="Line 84">
            <a:extLst>
              <a:ext uri="{FF2B5EF4-FFF2-40B4-BE49-F238E27FC236}">
                <a16:creationId xmlns:a16="http://schemas.microsoft.com/office/drawing/2014/main" id="{48AC0F6A-3E3E-4748-B783-12833E4913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9949" y="1572948"/>
            <a:ext cx="7487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20" name="Line 86">
            <a:extLst>
              <a:ext uri="{FF2B5EF4-FFF2-40B4-BE49-F238E27FC236}">
                <a16:creationId xmlns:a16="http://schemas.microsoft.com/office/drawing/2014/main" id="{9B5D6E13-D85A-0447-A14C-3FA76DE60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17" y="1583532"/>
            <a:ext cx="1154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21" name="Line 87">
            <a:extLst>
              <a:ext uri="{FF2B5EF4-FFF2-40B4-BE49-F238E27FC236}">
                <a16:creationId xmlns:a16="http://schemas.microsoft.com/office/drawing/2014/main" id="{6B4DF1E7-6A8A-F849-831E-1FADC14173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0970" y="1572948"/>
            <a:ext cx="7487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22" name="Text Box 88">
            <a:extLst>
              <a:ext uri="{FF2B5EF4-FFF2-40B4-BE49-F238E27FC236}">
                <a16:creationId xmlns:a16="http://schemas.microsoft.com/office/drawing/2014/main" id="{DC713A77-113B-3947-9315-17CB4FBC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456" y="1385094"/>
            <a:ext cx="8370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/>
              <a:t>rest of</a:t>
            </a:r>
          </a:p>
          <a:p>
            <a:pPr algn="ctr"/>
            <a:r>
              <a:rPr lang="en-US" altLang="en-US" sz="1500"/>
              <a:t>Internet</a:t>
            </a:r>
          </a:p>
        </p:txBody>
      </p:sp>
      <p:sp>
        <p:nvSpPr>
          <p:cNvPr id="102423" name="Text Box 90">
            <a:extLst>
              <a:ext uri="{FF2B5EF4-FFF2-40B4-BE49-F238E27FC236}">
                <a16:creationId xmlns:a16="http://schemas.microsoft.com/office/drawing/2014/main" id="{20EF0423-DFEF-7244-A150-8E010C1B3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213" y="3942980"/>
            <a:ext cx="316977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source, destination (as usual)</a:t>
            </a:r>
          </a:p>
        </p:txBody>
      </p:sp>
      <p:sp>
        <p:nvSpPr>
          <p:cNvPr id="102424" name="Text Box 92">
            <a:extLst>
              <a:ext uri="{FF2B5EF4-FFF2-40B4-BE49-F238E27FC236}">
                <a16:creationId xmlns:a16="http://schemas.microsoft.com/office/drawing/2014/main" id="{092D33AC-C3ED-734A-BDD7-BDDAC72D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55521"/>
            <a:ext cx="355070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 sz="2000" i="1" dirty="0">
                <a:solidFill>
                  <a:srgbClr val="CC0000"/>
                </a:solidFill>
                <a:latin typeface="Gill Sans MT" panose="020B0502020104020203" pitchFamily="34" charset="77"/>
              </a:rPr>
              <a:t>all</a:t>
            </a:r>
            <a:r>
              <a:rPr lang="en-US" altLang="en-US" sz="2000" dirty="0">
                <a:solidFill>
                  <a:srgbClr val="CC0000"/>
                </a:solidFill>
                <a:latin typeface="Gill Sans MT" panose="020B0502020104020203" pitchFamily="34" charset="77"/>
              </a:rPr>
              <a:t> </a:t>
            </a:r>
            <a:r>
              <a:rPr lang="en-US" altLang="en-US" sz="2000" dirty="0">
                <a:latin typeface="Gill Sans MT" panose="020B0502020104020203" pitchFamily="34" charset="77"/>
              </a:rPr>
              <a:t>datagrams </a:t>
            </a:r>
            <a:r>
              <a:rPr lang="en-US" altLang="en-US" sz="2000" i="1" dirty="0">
                <a:solidFill>
                  <a:srgbClr val="CC0000"/>
                </a:solidFill>
                <a:latin typeface="Gill Sans MT" panose="020B0502020104020203" pitchFamily="34" charset="77"/>
              </a:rPr>
              <a:t>leaving</a:t>
            </a:r>
            <a:r>
              <a:rPr lang="en-US" altLang="en-US" sz="2000" dirty="0">
                <a:latin typeface="Gill Sans MT" panose="020B0502020104020203" pitchFamily="34" charset="77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en-US" sz="2000" dirty="0">
                <a:latin typeface="Gill Sans MT" panose="020B0502020104020203" pitchFamily="34" charset="77"/>
              </a:rPr>
              <a:t>network have </a:t>
            </a:r>
            <a:r>
              <a:rPr lang="en-US" altLang="en-US" sz="2000" i="1" dirty="0">
                <a:solidFill>
                  <a:srgbClr val="CC0000"/>
                </a:solidFill>
                <a:latin typeface="Gill Sans MT" panose="020B0502020104020203" pitchFamily="34" charset="77"/>
              </a:rPr>
              <a:t>same</a:t>
            </a:r>
            <a:r>
              <a:rPr lang="en-US" altLang="en-US" sz="2000" dirty="0">
                <a:latin typeface="Gill Sans MT" panose="020B0502020104020203" pitchFamily="34" charset="77"/>
              </a:rPr>
              <a:t> single source NAT IP address: 138.76.29.7</a:t>
            </a:r>
            <a:br>
              <a:rPr lang="en-US" altLang="en-US" sz="2000" dirty="0">
                <a:latin typeface="Gill Sans MT" panose="020B0502020104020203" pitchFamily="34" charset="77"/>
              </a:rPr>
            </a:br>
            <a:r>
              <a:rPr lang="en-US" altLang="en-US" sz="2000" dirty="0">
                <a:latin typeface="Gill Sans MT" panose="020B0502020104020203" pitchFamily="34" charset="77"/>
              </a:rPr>
              <a:t>but, different source port numbers</a:t>
            </a:r>
          </a:p>
        </p:txBody>
      </p:sp>
      <p:sp>
        <p:nvSpPr>
          <p:cNvPr id="102426" name="Line 96">
            <a:extLst>
              <a:ext uri="{FF2B5EF4-FFF2-40B4-BE49-F238E27FC236}">
                <a16:creationId xmlns:a16="http://schemas.microsoft.com/office/drawing/2014/main" id="{6F96559D-4F1F-004D-B15B-BE3EE51EF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2787386"/>
            <a:ext cx="289892" cy="116813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sp>
        <p:nvSpPr>
          <p:cNvPr id="102427" name="Line 97">
            <a:extLst>
              <a:ext uri="{FF2B5EF4-FFF2-40B4-BE49-F238E27FC236}">
                <a16:creationId xmlns:a16="http://schemas.microsoft.com/office/drawing/2014/main" id="{07BA4E2C-519E-1C4E-86CA-520122A58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7574" y="2756959"/>
            <a:ext cx="556948" cy="118930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500"/>
          </a:p>
        </p:txBody>
      </p:sp>
      <p:grpSp>
        <p:nvGrpSpPr>
          <p:cNvPr id="102428" name="Group 98">
            <a:extLst>
              <a:ext uri="{FF2B5EF4-FFF2-40B4-BE49-F238E27FC236}">
                <a16:creationId xmlns:a16="http://schemas.microsoft.com/office/drawing/2014/main" id="{A35BAFE5-80C5-074F-84C1-C42796AC5B79}"/>
              </a:ext>
            </a:extLst>
          </p:cNvPr>
          <p:cNvGrpSpPr>
            <a:grpSpLocks/>
          </p:cNvGrpSpPr>
          <p:nvPr/>
        </p:nvGrpSpPr>
        <p:grpSpPr bwMode="auto">
          <a:xfrm>
            <a:off x="3790157" y="2549261"/>
            <a:ext cx="750093" cy="289718"/>
            <a:chOff x="4396" y="1245"/>
            <a:chExt cx="672" cy="248"/>
          </a:xfrm>
        </p:grpSpPr>
        <p:sp>
          <p:nvSpPr>
            <p:cNvPr id="102440" name="Oval 407">
              <a:extLst>
                <a:ext uri="{FF2B5EF4-FFF2-40B4-BE49-F238E27FC236}">
                  <a16:creationId xmlns:a16="http://schemas.microsoft.com/office/drawing/2014/main" id="{60B9B8D0-A5F4-4141-AA1D-25B63CA7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1" name="Rectangle 410">
              <a:extLst>
                <a:ext uri="{FF2B5EF4-FFF2-40B4-BE49-F238E27FC236}">
                  <a16:creationId xmlns:a16="http://schemas.microsoft.com/office/drawing/2014/main" id="{DE0A9325-9B58-A04B-9D12-AD46026F2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2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2" name="Oval 411">
              <a:extLst>
                <a:ext uri="{FF2B5EF4-FFF2-40B4-BE49-F238E27FC236}">
                  <a16:creationId xmlns:a16="http://schemas.microsoft.com/office/drawing/2014/main" id="{1BF6D2B9-5411-DC45-9A1F-1CED89BD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2443" name="Group 102">
              <a:extLst>
                <a:ext uri="{FF2B5EF4-FFF2-40B4-BE49-F238E27FC236}">
                  <a16:creationId xmlns:a16="http://schemas.microsoft.com/office/drawing/2014/main" id="{6730FAFC-CBFF-064D-8E75-F5547D82C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446" name="Freeform 103">
                <a:extLst>
                  <a:ext uri="{FF2B5EF4-FFF2-40B4-BE49-F238E27FC236}">
                    <a16:creationId xmlns:a16="http://schemas.microsoft.com/office/drawing/2014/main" id="{BD05B014-1651-EC40-9BFE-7C708CEB4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2447" name="Freeform 104">
                <a:extLst>
                  <a:ext uri="{FF2B5EF4-FFF2-40B4-BE49-F238E27FC236}">
                    <a16:creationId xmlns:a16="http://schemas.microsoft.com/office/drawing/2014/main" id="{79D50947-1EBD-5943-975D-5C32614BD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sp>
          <p:nvSpPr>
            <p:cNvPr id="102444" name="Line 105">
              <a:extLst>
                <a:ext uri="{FF2B5EF4-FFF2-40B4-BE49-F238E27FC236}">
                  <a16:creationId xmlns:a16="http://schemas.microsoft.com/office/drawing/2014/main" id="{79D784BF-4A31-0643-A0C4-251082C72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02445" name="Line 106">
              <a:extLst>
                <a:ext uri="{FF2B5EF4-FFF2-40B4-BE49-F238E27FC236}">
                  <a16:creationId xmlns:a16="http://schemas.microsoft.com/office/drawing/2014/main" id="{B9881FBB-0673-1541-9637-8B3E315CC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grpSp>
        <p:nvGrpSpPr>
          <p:cNvPr id="102429" name="Group 107">
            <a:extLst>
              <a:ext uri="{FF2B5EF4-FFF2-40B4-BE49-F238E27FC236}">
                <a16:creationId xmlns:a16="http://schemas.microsoft.com/office/drawing/2014/main" id="{6237AC00-A5B5-6043-B3E9-35C604CD851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68042" y="1866636"/>
            <a:ext cx="534458" cy="465667"/>
            <a:chOff x="-44" y="1473"/>
            <a:chExt cx="981" cy="1105"/>
          </a:xfrm>
        </p:grpSpPr>
        <p:pic>
          <p:nvPicPr>
            <p:cNvPr id="102438" name="Picture 108" descr="desktop_computer_stylized_medium">
              <a:extLst>
                <a:ext uri="{FF2B5EF4-FFF2-40B4-BE49-F238E27FC236}">
                  <a16:creationId xmlns:a16="http://schemas.microsoft.com/office/drawing/2014/main" id="{19A1B052-4F09-8243-898B-D6A70A785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9" name="Freeform 109">
              <a:extLst>
                <a:ext uri="{FF2B5EF4-FFF2-40B4-BE49-F238E27FC236}">
                  <a16:creationId xmlns:a16="http://schemas.microsoft.com/office/drawing/2014/main" id="{3AC089E5-8022-1B4C-9379-E754473C31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02430" name="Group 110">
            <a:extLst>
              <a:ext uri="{FF2B5EF4-FFF2-40B4-BE49-F238E27FC236}">
                <a16:creationId xmlns:a16="http://schemas.microsoft.com/office/drawing/2014/main" id="{8CA5C265-0EBD-B343-B150-7B5F23344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01115" y="2430198"/>
            <a:ext cx="534458" cy="465667"/>
            <a:chOff x="-44" y="1473"/>
            <a:chExt cx="981" cy="1105"/>
          </a:xfrm>
        </p:grpSpPr>
        <p:pic>
          <p:nvPicPr>
            <p:cNvPr id="102436" name="Picture 111" descr="desktop_computer_stylized_medium">
              <a:extLst>
                <a:ext uri="{FF2B5EF4-FFF2-40B4-BE49-F238E27FC236}">
                  <a16:creationId xmlns:a16="http://schemas.microsoft.com/office/drawing/2014/main" id="{0D85742A-1E47-5E4E-82ED-FDE15A1C9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7" name="Freeform 112">
              <a:extLst>
                <a:ext uri="{FF2B5EF4-FFF2-40B4-BE49-F238E27FC236}">
                  <a16:creationId xmlns:a16="http://schemas.microsoft.com/office/drawing/2014/main" id="{3F4E9621-0ECB-794E-8800-4EEA8A373C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02431" name="Group 113">
            <a:extLst>
              <a:ext uri="{FF2B5EF4-FFF2-40B4-BE49-F238E27FC236}">
                <a16:creationId xmlns:a16="http://schemas.microsoft.com/office/drawing/2014/main" id="{A00B8D78-338B-4D47-AC13-388F279FE5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07729" y="3058583"/>
            <a:ext cx="534458" cy="465667"/>
            <a:chOff x="-44" y="1473"/>
            <a:chExt cx="981" cy="1105"/>
          </a:xfrm>
        </p:grpSpPr>
        <p:pic>
          <p:nvPicPr>
            <p:cNvPr id="102434" name="Picture 114" descr="desktop_computer_stylized_medium">
              <a:extLst>
                <a:ext uri="{FF2B5EF4-FFF2-40B4-BE49-F238E27FC236}">
                  <a16:creationId xmlns:a16="http://schemas.microsoft.com/office/drawing/2014/main" id="{CCE7B9AC-47B8-114D-8699-EA7401A12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5" name="Freeform 115">
              <a:extLst>
                <a:ext uri="{FF2B5EF4-FFF2-40B4-BE49-F238E27FC236}">
                  <a16:creationId xmlns:a16="http://schemas.microsoft.com/office/drawing/2014/main" id="{55B2C4FB-FC17-9642-AFAD-F09AD4D524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939536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26D98-1B8A-034A-95B4-3C57ABC3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DAE77-B659-B44F-A1BE-191969CF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23" y="1084580"/>
            <a:ext cx="6684191" cy="33098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7D737D-139C-4D4C-BAB0-1D51132513E1}"/>
              </a:ext>
            </a:extLst>
          </p:cNvPr>
          <p:cNvSpPr/>
          <p:nvPr/>
        </p:nvSpPr>
        <p:spPr>
          <a:xfrm>
            <a:off x="404949" y="5112293"/>
            <a:ext cx="6770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/_</a:t>
            </a:r>
            <a:r>
              <a:rPr lang="en-US" dirty="0" err="1"/>
              <a:t>inherlane</a:t>
            </a:r>
            <a:r>
              <a:rPr lang="en-US" dirty="0"/>
              <a:t>/status/1034430721971118081</a:t>
            </a:r>
          </a:p>
        </p:txBody>
      </p:sp>
    </p:spTree>
    <p:extLst>
      <p:ext uri="{BB962C8B-B14F-4D97-AF65-F5344CB8AC3E}">
        <p14:creationId xmlns:p14="http://schemas.microsoft.com/office/powerpoint/2010/main" val="404174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client-server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201C-82A3-664E-B602-AD953FDB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747556"/>
            <a:ext cx="5953900" cy="2553776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333" b="1" i="1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MAXIN);        /* prompt */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while 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) &gt; 0) {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write(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)); /* send */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(rcvbuf,0,MAXOUT);               /* clear */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MAXOUT-1);      /* receive */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n);	      /* echo */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33" b="1" i="1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MAXIN);                 /* prompt */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1" y="3286713"/>
            <a:ext cx="5834029" cy="2348656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n = read(consockfd,reqbuf,MAXREQ-1); /*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n = write(STDOUT_FILENO,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)); 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  n = write(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33" b="1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)); /* echo*/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333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>
            <a:extLst>
              <a:ext uri="{FF2B5EF4-FFF2-40B4-BE49-F238E27FC236}">
                <a16:creationId xmlns:a16="http://schemas.microsoft.com/office/drawing/2014/main" id="{6A82714A-696A-7B4C-8A09-EBC480F19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overview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DBEDC04-10AB-7946-981F-C0E715CAF9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208" y="959224"/>
            <a:ext cx="4094274" cy="418824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Web’</a:t>
            </a:r>
            <a:r>
              <a:rPr lang="en-US" altLang="ja-JP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</a:t>
            </a:r>
            <a:r>
              <a:rPr lang="en-US" altLang="en-US" i="1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:</a:t>
            </a: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browser that requests, receives, (using HTTP protocol) and “</a:t>
            </a:r>
            <a:r>
              <a:rPr lang="en-US" altLang="ja-JP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displays” Web objects </a:t>
            </a:r>
          </a:p>
          <a:p>
            <a:pPr lvl="1">
              <a:lnSpc>
                <a:spcPct val="75000"/>
              </a:lnSpc>
            </a:pP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server:</a:t>
            </a: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86018" name="Rectangle 8">
            <a:extLst>
              <a:ext uri="{FF2B5EF4-FFF2-40B4-BE49-F238E27FC236}">
                <a16:creationId xmlns:a16="http://schemas.microsoft.com/office/drawing/2014/main" id="{7D7C9926-C7B0-594D-A5EC-54CD3EB5C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2567F9E9-EC06-7344-ACBE-42E26FF9E3B4}" type="slidenum">
              <a:rPr lang="en-US" altLang="en-US" sz="1000">
                <a:latin typeface="Tahoma" panose="020B0604030504040204" pitchFamily="34" charset="0"/>
              </a:rPr>
              <a:pPr/>
              <a:t>60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6021" name="Text Box 7">
            <a:extLst>
              <a:ext uri="{FF2B5EF4-FFF2-40B4-BE49-F238E27FC236}">
                <a16:creationId xmlns:a16="http://schemas.microsoft.com/office/drawing/2014/main" id="{5EC572CF-7599-CB4B-B214-2E31ACB8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407" y="2046553"/>
            <a:ext cx="1362874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Firefox browser</a:t>
            </a:r>
            <a:endParaRPr lang="en-US" altLang="en-US"/>
          </a:p>
        </p:txBody>
      </p:sp>
      <p:sp>
        <p:nvSpPr>
          <p:cNvPr id="86022" name="Text Box 9">
            <a:extLst>
              <a:ext uri="{FF2B5EF4-FFF2-40B4-BE49-F238E27FC236}">
                <a16:creationId xmlns:a16="http://schemas.microsoft.com/office/drawing/2014/main" id="{19F2D0C5-DE7D-BD4B-A2D2-79D67DE5C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04" y="3197490"/>
            <a:ext cx="1157817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server</a:t>
            </a:r>
            <a:endParaRPr lang="en-US" altLang="en-US"/>
          </a:p>
        </p:txBody>
      </p:sp>
      <p:sp>
        <p:nvSpPr>
          <p:cNvPr id="86023" name="Text Box 23">
            <a:extLst>
              <a:ext uri="{FF2B5EF4-FFF2-40B4-BE49-F238E27FC236}">
                <a16:creationId xmlns:a16="http://schemas.microsoft.com/office/drawing/2014/main" id="{1C047362-A3DD-AD4D-A787-3ACAC7A5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446" y="4348428"/>
            <a:ext cx="1313181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Safari browser</a:t>
            </a:r>
            <a:endParaRPr lang="en-US" altLang="en-US"/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497539C7-C2C6-3549-9092-564E3C991EC5}"/>
              </a:ext>
            </a:extLst>
          </p:cNvPr>
          <p:cNvGrpSpPr>
            <a:grpSpLocks/>
          </p:cNvGrpSpPr>
          <p:nvPr/>
        </p:nvGrpSpPr>
        <p:grpSpPr bwMode="auto">
          <a:xfrm>
            <a:off x="5577417" y="1780646"/>
            <a:ext cx="1751542" cy="788458"/>
            <a:chOff x="3640" y="1346"/>
            <a:chExt cx="1324" cy="596"/>
          </a:xfrm>
        </p:grpSpPr>
        <p:sp>
          <p:nvSpPr>
            <p:cNvPr id="86072" name="Line 19">
              <a:extLst>
                <a:ext uri="{FF2B5EF4-FFF2-40B4-BE49-F238E27FC236}">
                  <a16:creationId xmlns:a16="http://schemas.microsoft.com/office/drawing/2014/main" id="{149A5A57-45AF-8A4C-96FF-36C88B728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6073" name="Text Box 24">
              <a:extLst>
                <a:ext uri="{FF2B5EF4-FFF2-40B4-BE49-F238E27FC236}">
                  <a16:creationId xmlns:a16="http://schemas.microsoft.com/office/drawing/2014/main" id="{260959B2-C4BA-BF41-B5B8-B1F6EA789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46" y="1438"/>
              <a:ext cx="9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>
                  <a:solidFill>
                    <a:srgbClr val="CC0000"/>
                  </a:solidFill>
                </a:rPr>
                <a:t>HTTP request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C417F583-3A43-4B4F-942A-23086F892D6D}"/>
              </a:ext>
            </a:extLst>
          </p:cNvPr>
          <p:cNvGrpSpPr>
            <a:grpSpLocks/>
          </p:cNvGrpSpPr>
          <p:nvPr/>
        </p:nvGrpSpPr>
        <p:grpSpPr bwMode="auto">
          <a:xfrm>
            <a:off x="5670021" y="1953949"/>
            <a:ext cx="1643063" cy="754063"/>
            <a:chOff x="4141" y="394"/>
            <a:chExt cx="1242" cy="570"/>
          </a:xfrm>
        </p:grpSpPr>
        <p:sp>
          <p:nvSpPr>
            <p:cNvPr id="86070" name="Line 20">
              <a:extLst>
                <a:ext uri="{FF2B5EF4-FFF2-40B4-BE49-F238E27FC236}">
                  <a16:creationId xmlns:a16="http://schemas.microsoft.com/office/drawing/2014/main" id="{260FA70A-24FE-3B4D-8D80-6DFE951C3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6071" name="Text Box 26">
              <a:extLst>
                <a:ext uri="{FF2B5EF4-FFF2-40B4-BE49-F238E27FC236}">
                  <a16:creationId xmlns:a16="http://schemas.microsoft.com/office/drawing/2014/main" id="{4CDCFE75-1790-2643-BE6C-96046AD6F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290" y="699"/>
              <a:ext cx="104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>
                  <a:solidFill>
                    <a:srgbClr val="CC0000"/>
                  </a:solidFill>
                </a:rPr>
                <a:t>HTTP response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463D6275-0D30-FB43-A950-206D13F9C620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5557573" y="3025511"/>
            <a:ext cx="1751542" cy="788458"/>
            <a:chOff x="3640" y="1346"/>
            <a:chExt cx="1324" cy="596"/>
          </a:xfrm>
        </p:grpSpPr>
        <p:sp>
          <p:nvSpPr>
            <p:cNvPr id="86068" name="Line 19">
              <a:extLst>
                <a:ext uri="{FF2B5EF4-FFF2-40B4-BE49-F238E27FC236}">
                  <a16:creationId xmlns:a16="http://schemas.microsoft.com/office/drawing/2014/main" id="{A6038F44-C5DF-794C-B7BB-EFF7103A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6069" name="Text Box 24">
              <a:extLst>
                <a:ext uri="{FF2B5EF4-FFF2-40B4-BE49-F238E27FC236}">
                  <a16:creationId xmlns:a16="http://schemas.microsoft.com/office/drawing/2014/main" id="{62BC0F8E-8E57-5848-9232-FEFDA35CA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46" y="1438"/>
              <a:ext cx="9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>
                  <a:solidFill>
                    <a:srgbClr val="CC0000"/>
                  </a:solidFill>
                </a:rPr>
                <a:t>HTTP request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FE19A4B9-9AE3-A146-86E1-FD344E106A21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5595938" y="3225271"/>
            <a:ext cx="1643063" cy="754063"/>
            <a:chOff x="4141" y="394"/>
            <a:chExt cx="1242" cy="570"/>
          </a:xfrm>
        </p:grpSpPr>
        <p:sp>
          <p:nvSpPr>
            <p:cNvPr id="86066" name="Line 20">
              <a:extLst>
                <a:ext uri="{FF2B5EF4-FFF2-40B4-BE49-F238E27FC236}">
                  <a16:creationId xmlns:a16="http://schemas.microsoft.com/office/drawing/2014/main" id="{80891823-9318-874B-AB2E-926BC36C4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6067" name="Text Box 26">
              <a:extLst>
                <a:ext uri="{FF2B5EF4-FFF2-40B4-BE49-F238E27FC236}">
                  <a16:creationId xmlns:a16="http://schemas.microsoft.com/office/drawing/2014/main" id="{0DC2B56B-F59B-C142-9CEC-986B7260C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290" y="699"/>
              <a:ext cx="104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>
                  <a:solidFill>
                    <a:srgbClr val="CC0000"/>
                  </a:solidFill>
                </a:rPr>
                <a:t>HTTP response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pic>
        <p:nvPicPr>
          <p:cNvPr id="86029" name="Picture 43" descr="iphone_stylized_small">
            <a:extLst>
              <a:ext uri="{FF2B5EF4-FFF2-40B4-BE49-F238E27FC236}">
                <a16:creationId xmlns:a16="http://schemas.microsoft.com/office/drawing/2014/main" id="{4C17C869-29CC-6941-B325-B3CE929F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04" y="3571875"/>
            <a:ext cx="318823" cy="76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30" name="Group 44">
            <a:extLst>
              <a:ext uri="{FF2B5EF4-FFF2-40B4-BE49-F238E27FC236}">
                <a16:creationId xmlns:a16="http://schemas.microsoft.com/office/drawing/2014/main" id="{A0C6F9F9-A4CD-0441-BF53-55711C6C934B}"/>
              </a:ext>
            </a:extLst>
          </p:cNvPr>
          <p:cNvGrpSpPr>
            <a:grpSpLocks/>
          </p:cNvGrpSpPr>
          <p:nvPr/>
        </p:nvGrpSpPr>
        <p:grpSpPr bwMode="auto">
          <a:xfrm>
            <a:off x="4726782" y="1223699"/>
            <a:ext cx="889000" cy="899583"/>
            <a:chOff x="-44" y="1473"/>
            <a:chExt cx="981" cy="1105"/>
          </a:xfrm>
        </p:grpSpPr>
        <p:pic>
          <p:nvPicPr>
            <p:cNvPr id="86064" name="Picture 45" descr="desktop_computer_stylized_medium">
              <a:extLst>
                <a:ext uri="{FF2B5EF4-FFF2-40B4-BE49-F238E27FC236}">
                  <a16:creationId xmlns:a16="http://schemas.microsoft.com/office/drawing/2014/main" id="{AA4146AB-2D2B-0641-BD42-F8E997CF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65" name="Freeform 46">
              <a:extLst>
                <a:ext uri="{FF2B5EF4-FFF2-40B4-BE49-F238E27FC236}">
                  <a16:creationId xmlns:a16="http://schemas.microsoft.com/office/drawing/2014/main" id="{6780FE26-D9F6-7E4E-AE3F-5FAE6C6A47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86031" name="Group 47">
            <a:extLst>
              <a:ext uri="{FF2B5EF4-FFF2-40B4-BE49-F238E27FC236}">
                <a16:creationId xmlns:a16="http://schemas.microsoft.com/office/drawing/2014/main" id="{02324383-DC5C-7F41-A01A-2A2BB9DAC9CE}"/>
              </a:ext>
            </a:extLst>
          </p:cNvPr>
          <p:cNvGrpSpPr>
            <a:grpSpLocks/>
          </p:cNvGrpSpPr>
          <p:nvPr/>
        </p:nvGrpSpPr>
        <p:grpSpPr bwMode="auto">
          <a:xfrm>
            <a:off x="7327636" y="2194719"/>
            <a:ext cx="579438" cy="1068917"/>
            <a:chOff x="4140" y="429"/>
            <a:chExt cx="1425" cy="2396"/>
          </a:xfrm>
        </p:grpSpPr>
        <p:sp>
          <p:nvSpPr>
            <p:cNvPr id="86032" name="Freeform 48">
              <a:extLst>
                <a:ext uri="{FF2B5EF4-FFF2-40B4-BE49-F238E27FC236}">
                  <a16:creationId xmlns:a16="http://schemas.microsoft.com/office/drawing/2014/main" id="{250D1B92-0397-6E47-902C-1A8B0CCB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33" name="Rectangle 49">
              <a:extLst>
                <a:ext uri="{FF2B5EF4-FFF2-40B4-BE49-F238E27FC236}">
                  <a16:creationId xmlns:a16="http://schemas.microsoft.com/office/drawing/2014/main" id="{19DDA9EA-5108-C649-90B3-5EBAD3CF1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34" name="Freeform 50">
              <a:extLst>
                <a:ext uri="{FF2B5EF4-FFF2-40B4-BE49-F238E27FC236}">
                  <a16:creationId xmlns:a16="http://schemas.microsoft.com/office/drawing/2014/main" id="{B2701A6B-3BEE-534D-82D9-7CF3D8A2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35" name="Freeform 51">
              <a:extLst>
                <a:ext uri="{FF2B5EF4-FFF2-40B4-BE49-F238E27FC236}">
                  <a16:creationId xmlns:a16="http://schemas.microsoft.com/office/drawing/2014/main" id="{DEFEC568-34D4-E34E-A78F-7872B4523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36" name="Rectangle 52">
              <a:extLst>
                <a:ext uri="{FF2B5EF4-FFF2-40B4-BE49-F238E27FC236}">
                  <a16:creationId xmlns:a16="http://schemas.microsoft.com/office/drawing/2014/main" id="{015954DB-78FC-A046-8EBF-2660338C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86037" name="Group 53">
              <a:extLst>
                <a:ext uri="{FF2B5EF4-FFF2-40B4-BE49-F238E27FC236}">
                  <a16:creationId xmlns:a16="http://schemas.microsoft.com/office/drawing/2014/main" id="{6286782B-8F18-D743-88AA-1B59693D8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62" name="AutoShape 54">
                <a:extLst>
                  <a:ext uri="{FF2B5EF4-FFF2-40B4-BE49-F238E27FC236}">
                    <a16:creationId xmlns:a16="http://schemas.microsoft.com/office/drawing/2014/main" id="{0E5A7715-1B3D-F547-A06D-28CEA9878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86063" name="AutoShape 55">
                <a:extLst>
                  <a:ext uri="{FF2B5EF4-FFF2-40B4-BE49-F238E27FC236}">
                    <a16:creationId xmlns:a16="http://schemas.microsoft.com/office/drawing/2014/main" id="{458F2CF0-8262-9646-BE79-8B6853E45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86038" name="Rectangle 56">
              <a:extLst>
                <a:ext uri="{FF2B5EF4-FFF2-40B4-BE49-F238E27FC236}">
                  <a16:creationId xmlns:a16="http://schemas.microsoft.com/office/drawing/2014/main" id="{7B005C81-3269-D240-9B93-DD40EDA5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86039" name="Group 57">
              <a:extLst>
                <a:ext uri="{FF2B5EF4-FFF2-40B4-BE49-F238E27FC236}">
                  <a16:creationId xmlns:a16="http://schemas.microsoft.com/office/drawing/2014/main" id="{56FFB5D3-1C49-2249-A777-B9064C4E2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60" name="AutoShape 58">
                <a:extLst>
                  <a:ext uri="{FF2B5EF4-FFF2-40B4-BE49-F238E27FC236}">
                    <a16:creationId xmlns:a16="http://schemas.microsoft.com/office/drawing/2014/main" id="{3A77DAFC-16E5-334E-B6B4-0E90DB953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86061" name="AutoShape 59">
                <a:extLst>
                  <a:ext uri="{FF2B5EF4-FFF2-40B4-BE49-F238E27FC236}">
                    <a16:creationId xmlns:a16="http://schemas.microsoft.com/office/drawing/2014/main" id="{3203E854-1C42-6642-BA3E-90A395CB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86040" name="Rectangle 60">
              <a:extLst>
                <a:ext uri="{FF2B5EF4-FFF2-40B4-BE49-F238E27FC236}">
                  <a16:creationId xmlns:a16="http://schemas.microsoft.com/office/drawing/2014/main" id="{24D30234-CAC0-2148-B9D1-548611DBF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41" name="Rectangle 61">
              <a:extLst>
                <a:ext uri="{FF2B5EF4-FFF2-40B4-BE49-F238E27FC236}">
                  <a16:creationId xmlns:a16="http://schemas.microsoft.com/office/drawing/2014/main" id="{CA74AC45-EB23-E943-924C-84032FCB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86042" name="Group 62">
              <a:extLst>
                <a:ext uri="{FF2B5EF4-FFF2-40B4-BE49-F238E27FC236}">
                  <a16:creationId xmlns:a16="http://schemas.microsoft.com/office/drawing/2014/main" id="{2E81B24B-149C-C249-A5AE-C48C7BB90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58" name="AutoShape 63">
                <a:extLst>
                  <a:ext uri="{FF2B5EF4-FFF2-40B4-BE49-F238E27FC236}">
                    <a16:creationId xmlns:a16="http://schemas.microsoft.com/office/drawing/2014/main" id="{23DC19EA-36E1-AA41-8F02-E1EC6ED40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86059" name="AutoShape 64">
                <a:extLst>
                  <a:ext uri="{FF2B5EF4-FFF2-40B4-BE49-F238E27FC236}">
                    <a16:creationId xmlns:a16="http://schemas.microsoft.com/office/drawing/2014/main" id="{2B763FA2-B8DF-5540-9B7A-F5C0B4863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86043" name="Freeform 65">
              <a:extLst>
                <a:ext uri="{FF2B5EF4-FFF2-40B4-BE49-F238E27FC236}">
                  <a16:creationId xmlns:a16="http://schemas.microsoft.com/office/drawing/2014/main" id="{1443B45C-330C-1947-8D36-4930424D4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86044" name="Group 66">
              <a:extLst>
                <a:ext uri="{FF2B5EF4-FFF2-40B4-BE49-F238E27FC236}">
                  <a16:creationId xmlns:a16="http://schemas.microsoft.com/office/drawing/2014/main" id="{9CA990D0-E4A6-E54A-8DFF-3B4F217830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56" name="AutoShape 67">
                <a:extLst>
                  <a:ext uri="{FF2B5EF4-FFF2-40B4-BE49-F238E27FC236}">
                    <a16:creationId xmlns:a16="http://schemas.microsoft.com/office/drawing/2014/main" id="{B034384D-FDC3-FC4E-8B01-FD23A67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86057" name="AutoShape 68">
                <a:extLst>
                  <a:ext uri="{FF2B5EF4-FFF2-40B4-BE49-F238E27FC236}">
                    <a16:creationId xmlns:a16="http://schemas.microsoft.com/office/drawing/2014/main" id="{D0A800A7-D5C6-4D47-ADB0-26DDC0ABF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86045" name="Rectangle 69">
              <a:extLst>
                <a:ext uri="{FF2B5EF4-FFF2-40B4-BE49-F238E27FC236}">
                  <a16:creationId xmlns:a16="http://schemas.microsoft.com/office/drawing/2014/main" id="{835E7702-2F2E-0042-BB23-661D2B76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46" name="Freeform 70">
              <a:extLst>
                <a:ext uri="{FF2B5EF4-FFF2-40B4-BE49-F238E27FC236}">
                  <a16:creationId xmlns:a16="http://schemas.microsoft.com/office/drawing/2014/main" id="{82E31986-3F6A-164A-AE0D-D25C770C2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47" name="Freeform 71">
              <a:extLst>
                <a:ext uri="{FF2B5EF4-FFF2-40B4-BE49-F238E27FC236}">
                  <a16:creationId xmlns:a16="http://schemas.microsoft.com/office/drawing/2014/main" id="{2F3C3B59-A502-FB44-9A8F-9A18D6548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48" name="Oval 72">
              <a:extLst>
                <a:ext uri="{FF2B5EF4-FFF2-40B4-BE49-F238E27FC236}">
                  <a16:creationId xmlns:a16="http://schemas.microsoft.com/office/drawing/2014/main" id="{2D71FCEF-49A0-6F46-9499-92A3E1E20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49" name="Freeform 73">
              <a:extLst>
                <a:ext uri="{FF2B5EF4-FFF2-40B4-BE49-F238E27FC236}">
                  <a16:creationId xmlns:a16="http://schemas.microsoft.com/office/drawing/2014/main" id="{A40E5EA2-402D-7846-8122-B420D507A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6050" name="AutoShape 74">
              <a:extLst>
                <a:ext uri="{FF2B5EF4-FFF2-40B4-BE49-F238E27FC236}">
                  <a16:creationId xmlns:a16="http://schemas.microsoft.com/office/drawing/2014/main" id="{01BD97B6-993B-F447-95DE-8DFF72249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51" name="AutoShape 75">
              <a:extLst>
                <a:ext uri="{FF2B5EF4-FFF2-40B4-BE49-F238E27FC236}">
                  <a16:creationId xmlns:a16="http://schemas.microsoft.com/office/drawing/2014/main" id="{39F2DE6A-52F7-BB47-A154-8CD8DA9C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52" name="Oval 76">
              <a:extLst>
                <a:ext uri="{FF2B5EF4-FFF2-40B4-BE49-F238E27FC236}">
                  <a16:creationId xmlns:a16="http://schemas.microsoft.com/office/drawing/2014/main" id="{5BA5E75D-422E-6044-982C-4DD4FCB2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53" name="Oval 77">
              <a:extLst>
                <a:ext uri="{FF2B5EF4-FFF2-40B4-BE49-F238E27FC236}">
                  <a16:creationId xmlns:a16="http://schemas.microsoft.com/office/drawing/2014/main" id="{873B365C-28E9-D048-8802-539D3513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054" name="Oval 78">
              <a:extLst>
                <a:ext uri="{FF2B5EF4-FFF2-40B4-BE49-F238E27FC236}">
                  <a16:creationId xmlns:a16="http://schemas.microsoft.com/office/drawing/2014/main" id="{28FF218D-DBDC-7941-834C-B75E5966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86055" name="Rectangle 79">
              <a:extLst>
                <a:ext uri="{FF2B5EF4-FFF2-40B4-BE49-F238E27FC236}">
                  <a16:creationId xmlns:a16="http://schemas.microsoft.com/office/drawing/2014/main" id="{E364B35E-1928-8C49-BE8E-84BEB46DF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18517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>
            <a:extLst>
              <a:ext uri="{FF2B5EF4-FFF2-40B4-BE49-F238E27FC236}">
                <a16:creationId xmlns:a16="http://schemas.microsoft.com/office/drawing/2014/main" id="{38C32EF0-1B49-6A4B-A3A4-4B67D0BF2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5DD76DBC-216A-244D-95C3-EE9359CFAF62}" type="slidenum">
              <a:rPr lang="en-US" altLang="en-US" sz="1000">
                <a:latin typeface="Tahoma" panose="020B0604030504040204" pitchFamily="34" charset="0"/>
              </a:rPr>
              <a:pPr/>
              <a:t>61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DA1414DA-9E29-DA41-91D4-80D32BF6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2833687"/>
            <a:ext cx="3198813" cy="2259542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omic Sans MS" panose="030F0902030302020204" pitchFamily="66" charset="0"/>
            </a:endParaRPr>
          </a:p>
        </p:txBody>
      </p:sp>
      <p:sp>
        <p:nvSpPr>
          <p:cNvPr id="88068" name="Rectangle 9">
            <a:extLst>
              <a:ext uri="{FF2B5EF4-FFF2-40B4-BE49-F238E27FC236}">
                <a16:creationId xmlns:a16="http://schemas.microsoft.com/office/drawing/2014/main" id="{7D0908EF-8CB7-FD4E-B8D1-37CC4601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2698750"/>
            <a:ext cx="690563" cy="246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omic Sans MS" panose="030F0902030302020204" pitchFamily="66" charset="0"/>
            </a:endParaRP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C56A2E43-C58F-8847-988E-8AFE04AF5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87" y="104512"/>
            <a:ext cx="6477000" cy="662781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overview (continued)</a:t>
            </a:r>
          </a:p>
        </p:txBody>
      </p:sp>
      <p:sp>
        <p:nvSpPr>
          <p:cNvPr id="88070" name="Rectangle 3">
            <a:extLst>
              <a:ext uri="{FF2B5EF4-FFF2-40B4-BE49-F238E27FC236}">
                <a16:creationId xmlns:a16="http://schemas.microsoft.com/office/drawing/2014/main" id="{5906C445-4DE0-D744-AE96-E5120A596E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5761" y="1259417"/>
            <a:ext cx="3309938" cy="38735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uses TCP: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initiates TCP connection (creates socket) to server,  port 80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 accepts TCP connection from client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messages (application-layer protocol messages) exchanged between browser (HTTP client) and Web server (HTTP server)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TCP connection closed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88071" name="Rectangle 4">
            <a:extLst>
              <a:ext uri="{FF2B5EF4-FFF2-40B4-BE49-F238E27FC236}">
                <a16:creationId xmlns:a16="http://schemas.microsoft.com/office/drawing/2014/main" id="{E593CF8E-383D-CC49-8A24-0F983619F6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05719"/>
            <a:ext cx="2667000" cy="1206500"/>
          </a:xfrm>
        </p:spPr>
        <p:txBody>
          <a:bodyPr>
            <a:normAutofit fontScale="92500"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is “</a:t>
            </a:r>
            <a:r>
              <a:rPr lang="en-US" altLang="ja-JP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stateless”</a:t>
            </a:r>
          </a:p>
          <a:p>
            <a:pPr>
              <a:lnSpc>
                <a:spcPct val="75000"/>
              </a:lnSpc>
            </a:pP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server maintains no information about past client requests</a:t>
            </a:r>
          </a:p>
        </p:txBody>
      </p:sp>
      <p:sp>
        <p:nvSpPr>
          <p:cNvPr id="88072" name="Rectangle 6">
            <a:extLst>
              <a:ext uri="{FF2B5EF4-FFF2-40B4-BE49-F238E27FC236}">
                <a16:creationId xmlns:a16="http://schemas.microsoft.com/office/drawing/2014/main" id="{851A7284-090D-7242-9860-20D30A2F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719" y="2886604"/>
            <a:ext cx="3127375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solidFill>
                  <a:srgbClr val="000099"/>
                </a:solidFill>
                <a:latin typeface="Gill Sans MT" panose="020B0502020104020203" pitchFamily="34" charset="77"/>
              </a:rPr>
              <a:t>protocols that maintain “</a:t>
            </a:r>
            <a:r>
              <a:rPr lang="en-US" altLang="ja-JP">
                <a:solidFill>
                  <a:srgbClr val="000099"/>
                </a:solidFill>
                <a:latin typeface="Gill Sans MT" panose="020B0502020104020203" pitchFamily="34" charset="77"/>
              </a:rPr>
              <a:t>state” are complex!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667">
                <a:latin typeface="Gill Sans MT" panose="020B0502020104020203" pitchFamily="34" charset="77"/>
              </a:rPr>
              <a:t>past history (state) must be maintained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667">
                <a:latin typeface="Gill Sans MT" panose="020B0502020104020203" pitchFamily="34" charset="77"/>
              </a:rPr>
              <a:t>if server/client crashes, their views of </a:t>
            </a:r>
            <a:r>
              <a:rPr lang="ja-JP" altLang="en-US" sz="1667">
                <a:latin typeface="Gill Sans MT" panose="020B0502020104020203" pitchFamily="34" charset="77"/>
              </a:rPr>
              <a:t>“</a:t>
            </a:r>
            <a:r>
              <a:rPr lang="en-US" altLang="ja-JP" sz="1667">
                <a:latin typeface="Gill Sans MT" panose="020B0502020104020203" pitchFamily="34" charset="77"/>
              </a:rPr>
              <a:t>state</a:t>
            </a:r>
            <a:r>
              <a:rPr lang="ja-JP" altLang="en-US" sz="1667">
                <a:latin typeface="Gill Sans MT" panose="020B0502020104020203" pitchFamily="34" charset="77"/>
              </a:rPr>
              <a:t>”</a:t>
            </a:r>
            <a:r>
              <a:rPr lang="en-US" altLang="ja-JP" sz="1667">
                <a:latin typeface="Gill Sans MT" panose="020B0502020104020203" pitchFamily="34" charset="77"/>
              </a:rPr>
              <a:t> may be inconsistent, must be reconciled</a:t>
            </a:r>
          </a:p>
          <a:p>
            <a:pPr>
              <a:buFont typeface="ZapfDingbats" pitchFamily="82" charset="2"/>
              <a:buChar char="r"/>
            </a:pPr>
            <a:endParaRPr lang="en-US" altLang="en-US" sz="1667">
              <a:latin typeface="Gill Sans MT" panose="020B0502020104020203" pitchFamily="34" charset="77"/>
            </a:endParaRPr>
          </a:p>
        </p:txBody>
      </p:sp>
      <p:sp>
        <p:nvSpPr>
          <p:cNvPr id="88073" name="Text Box 8">
            <a:extLst>
              <a:ext uri="{FF2B5EF4-FFF2-40B4-BE49-F238E27FC236}">
                <a16:creationId xmlns:a16="http://schemas.microsoft.com/office/drawing/2014/main" id="{58847CFB-3990-0044-9343-CE73A30B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377" y="2633928"/>
            <a:ext cx="676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</a:rPr>
              <a:t>aside</a:t>
            </a:r>
          </a:p>
        </p:txBody>
      </p:sp>
    </p:spTree>
    <p:extLst>
      <p:ext uri="{BB962C8B-B14F-4D97-AF65-F5344CB8AC3E}">
        <p14:creationId xmlns:p14="http://schemas.microsoft.com/office/powerpoint/2010/main" val="27873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8" grpId="0" animBg="1"/>
      <p:bldP spid="88071" grpId="0" uiExpand="1" build="p"/>
      <p:bldP spid="88072" grpId="0"/>
      <p:bldP spid="8807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>
            <a:extLst>
              <a:ext uri="{FF2B5EF4-FFF2-40B4-BE49-F238E27FC236}">
                <a16:creationId xmlns:a16="http://schemas.microsoft.com/office/drawing/2014/main" id="{899CB986-EBE1-E74D-A134-EA7A62630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62F71E67-F230-A64C-8221-0FCC64CAF9C2}" type="slidenum">
              <a:rPr lang="en-US" altLang="en-US" sz="1000">
                <a:latin typeface="Tahoma" panose="020B0604030504040204" pitchFamily="34" charset="0"/>
              </a:rPr>
              <a:pPr/>
              <a:t>62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1C3DDFAE-6B64-5448-9E7F-6BF140D5C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057" y="83968"/>
            <a:ext cx="2899833" cy="952500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 types</a:t>
            </a:r>
          </a:p>
        </p:txBody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6E712A44-3765-1A4E-ADEA-0C5AC8A981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06500" y="1342761"/>
            <a:ext cx="3175000" cy="3873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HTTP/1.0: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GET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POST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HEAD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asks server to leave requested object out of response</a:t>
            </a:r>
          </a:p>
        </p:txBody>
      </p:sp>
      <p:sp>
        <p:nvSpPr>
          <p:cNvPr id="106502" name="Rectangle 4">
            <a:extLst>
              <a:ext uri="{FF2B5EF4-FFF2-40B4-BE49-F238E27FC236}">
                <a16:creationId xmlns:a16="http://schemas.microsoft.com/office/drawing/2014/main" id="{483DE815-3021-404D-B9CC-9E77F5C0A74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42761"/>
            <a:ext cx="3175000" cy="38735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HTTP/1.1: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GET, POST, HEAD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PUT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uploads file in entity body to path specified in URL field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DELETE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deletes file specified in the URL field</a:t>
            </a:r>
          </a:p>
        </p:txBody>
      </p:sp>
    </p:spTree>
    <p:extLst>
      <p:ext uri="{BB962C8B-B14F-4D97-AF65-F5344CB8AC3E}">
        <p14:creationId xmlns:p14="http://schemas.microsoft.com/office/powerpoint/2010/main" val="993769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>
            <a:extLst>
              <a:ext uri="{FF2B5EF4-FFF2-40B4-BE49-F238E27FC236}">
                <a16:creationId xmlns:a16="http://schemas.microsoft.com/office/drawing/2014/main" id="{094DE022-F814-FA4E-A5B6-A1FE3CB3A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request message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5E0AEB6C-C2F2-3442-A923-328EDE53FA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types of HTTP messages: </a:t>
            </a: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</a:t>
            </a:r>
            <a:r>
              <a:rPr lang="en-US" altLang="en-US" sz="200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response</a:t>
            </a:r>
          </a:p>
          <a:p>
            <a:r>
              <a:rPr lang="en-US" altLang="en-US" sz="2000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request message:</a:t>
            </a:r>
          </a:p>
          <a:p>
            <a:pPr lvl="1"/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ASCII (human-readable format)</a:t>
            </a:r>
            <a:endParaRPr lang="en-US" altLang="en-US">
              <a:solidFill>
                <a:schemeClr val="accent2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00354" name="Rectangle 8">
            <a:extLst>
              <a:ext uri="{FF2B5EF4-FFF2-40B4-BE49-F238E27FC236}">
                <a16:creationId xmlns:a16="http://schemas.microsoft.com/office/drawing/2014/main" id="{7568BE40-4303-5A4B-9988-3E485B03B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C3BA515E-497D-B544-BE3A-D771F66D8AFD}" type="slidenum">
              <a:rPr lang="en-US" altLang="en-US" sz="1000">
                <a:latin typeface="Tahoma" panose="020B0604030504040204" pitchFamily="34" charset="0"/>
              </a:rPr>
              <a:pPr/>
              <a:t>63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0358" name="Text Box 5">
            <a:extLst>
              <a:ext uri="{FF2B5EF4-FFF2-40B4-BE49-F238E27FC236}">
                <a16:creationId xmlns:a16="http://schemas.microsoft.com/office/drawing/2014/main" id="{3F8F8391-0C62-3C40-8952-5BDD0F6A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09" y="2530740"/>
            <a:ext cx="1951175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HEAD commands</a:t>
            </a:r>
            <a:r>
              <a:rPr lang="en-US" altLang="en-US" sz="1667">
                <a:solidFill>
                  <a:srgbClr val="000099"/>
                </a:solidFill>
                <a:latin typeface="Gill Sans MT" panose="020B0502020104020203" pitchFamily="34" charset="77"/>
              </a:rPr>
              <a:t>)</a:t>
            </a:r>
            <a:endParaRPr lang="en-US" altLang="en-US">
              <a:solidFill>
                <a:srgbClr val="000099"/>
              </a:solidFill>
              <a:latin typeface="Gill Sans MT" panose="020B0502020104020203" pitchFamily="34" charset="77"/>
            </a:endParaRPr>
          </a:p>
        </p:txBody>
      </p:sp>
      <p:sp>
        <p:nvSpPr>
          <p:cNvPr id="100359" name="Line 6">
            <a:extLst>
              <a:ext uri="{FF2B5EF4-FFF2-40B4-BE49-F238E27FC236}">
                <a16:creationId xmlns:a16="http://schemas.microsoft.com/office/drawing/2014/main" id="{71878BB3-967A-314D-86A2-5D78CA60D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698" y="2807229"/>
            <a:ext cx="723635" cy="12170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0360" name="Freeform 7">
            <a:extLst>
              <a:ext uri="{FF2B5EF4-FFF2-40B4-BE49-F238E27FC236}">
                <a16:creationId xmlns:a16="http://schemas.microsoft.com/office/drawing/2014/main" id="{68F377CD-3011-F24A-AB5F-6EDE918A1569}"/>
              </a:ext>
            </a:extLst>
          </p:cNvPr>
          <p:cNvSpPr>
            <a:spLocks/>
          </p:cNvSpPr>
          <p:nvPr/>
        </p:nvSpPr>
        <p:spPr bwMode="auto">
          <a:xfrm>
            <a:off x="3075782" y="3087687"/>
            <a:ext cx="124354" cy="163115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0361" name="Text Box 8">
            <a:extLst>
              <a:ext uri="{FF2B5EF4-FFF2-40B4-BE49-F238E27FC236}">
                <a16:creationId xmlns:a16="http://schemas.microsoft.com/office/drawing/2014/main" id="{ED966679-5985-964A-9BF3-41A88C24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879" y="3518959"/>
            <a:ext cx="848309" cy="6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 lines</a:t>
            </a:r>
            <a:endParaRPr lang="en-US" altLang="en-US">
              <a:solidFill>
                <a:srgbClr val="000099"/>
              </a:solidFill>
            </a:endParaRPr>
          </a:p>
        </p:txBody>
      </p:sp>
      <p:sp>
        <p:nvSpPr>
          <p:cNvPr id="100362" name="Line 10">
            <a:extLst>
              <a:ext uri="{FF2B5EF4-FFF2-40B4-BE49-F238E27FC236}">
                <a16:creationId xmlns:a16="http://schemas.microsoft.com/office/drawing/2014/main" id="{27BF7160-4992-3945-B01E-94FAF35CF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845" y="4824678"/>
            <a:ext cx="425979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BE90E11E-44F5-F644-BA3A-04C7F5FA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28" y="4267729"/>
            <a:ext cx="2000869" cy="111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000099"/>
                </a:solidFill>
              </a:rPr>
              <a:t>end of header lines</a:t>
            </a:r>
            <a:endParaRPr lang="en-US" altLang="en-US">
              <a:solidFill>
                <a:srgbClr val="000099"/>
              </a:solidFill>
            </a:endParaRPr>
          </a:p>
        </p:txBody>
      </p:sp>
      <p:sp>
        <p:nvSpPr>
          <p:cNvPr id="100364" name="Text Box 16">
            <a:extLst>
              <a:ext uri="{FF2B5EF4-FFF2-40B4-BE49-F238E27FC236}">
                <a16:creationId xmlns:a16="http://schemas.microsoft.com/office/drawing/2014/main" id="{CA51151B-B87E-6D4B-A918-E454A1B8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2836333"/>
            <a:ext cx="5147563" cy="217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GET /</a:t>
            </a:r>
            <a:r>
              <a:rPr lang="en-US" altLang="en-US" sz="1500" b="1" err="1">
                <a:latin typeface="Courier New" panose="02070309020205020404" pitchFamily="49" charset="0"/>
              </a:rPr>
              <a:t>index.html</a:t>
            </a:r>
            <a:r>
              <a:rPr lang="en-US" altLang="en-US" sz="1500" b="1">
                <a:latin typeface="Courier New" panose="02070309020205020404" pitchFamily="49" charset="0"/>
              </a:rPr>
              <a:t>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Host: </a:t>
            </a:r>
            <a:r>
              <a:rPr lang="en-US" altLang="en-US" sz="1500" b="1" err="1">
                <a:latin typeface="Courier New" panose="02070309020205020404" pitchFamily="49" charset="0"/>
              </a:rPr>
              <a:t>www.cs.virginia.edu</a:t>
            </a: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User-Agent: Firefox/3.6.10\r\n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Accept: text/</a:t>
            </a:r>
            <a:r>
              <a:rPr lang="en-US" altLang="en-US" sz="1500" b="1" err="1">
                <a:latin typeface="Courier New" panose="02070309020205020404" pitchFamily="49" charset="0"/>
              </a:rPr>
              <a:t>html,application</a:t>
            </a:r>
            <a:r>
              <a:rPr lang="en-US" altLang="en-US" sz="1500" b="1">
                <a:latin typeface="Courier New" panose="02070309020205020404" pitchFamily="49" charset="0"/>
              </a:rPr>
              <a:t>/</a:t>
            </a:r>
            <a:r>
              <a:rPr lang="en-US" altLang="en-US" sz="1500" b="1" err="1">
                <a:latin typeface="Courier New" panose="02070309020205020404" pitchFamily="49" charset="0"/>
              </a:rPr>
              <a:t>xhtml+xml</a:t>
            </a: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Accept-Language: </a:t>
            </a:r>
            <a:r>
              <a:rPr lang="en-US" altLang="en-US" sz="1500" b="1" err="1">
                <a:latin typeface="Courier New" panose="02070309020205020404" pitchFamily="49" charset="0"/>
              </a:rPr>
              <a:t>en-us,en;q</a:t>
            </a:r>
            <a:r>
              <a:rPr lang="en-US" altLang="en-US" sz="1500" b="1">
                <a:latin typeface="Courier New" panose="02070309020205020404" pitchFamily="49" charset="0"/>
              </a:rPr>
              <a:t>=0.5\r\n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Accept-Encoding: </a:t>
            </a:r>
            <a:r>
              <a:rPr lang="en-US" altLang="en-US" sz="1500" b="1" err="1">
                <a:latin typeface="Courier New" panose="02070309020205020404" pitchFamily="49" charset="0"/>
              </a:rPr>
              <a:t>gzip,deflate</a:t>
            </a: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Accept-Charset: ISO-8859-1,utf-8;q=0.7\r\n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Keep-Alive: 115\r\n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</p:txBody>
      </p:sp>
      <p:sp>
        <p:nvSpPr>
          <p:cNvPr id="100365" name="Line 17">
            <a:extLst>
              <a:ext uri="{FF2B5EF4-FFF2-40B4-BE49-F238E27FC236}">
                <a16:creationId xmlns:a16="http://schemas.microsoft.com/office/drawing/2014/main" id="{C543BA33-F9C5-F044-81B6-D20BFA9ED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0437" y="2434167"/>
            <a:ext cx="138907" cy="428625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100366" name="Text Box 18">
            <a:extLst>
              <a:ext uri="{FF2B5EF4-FFF2-40B4-BE49-F238E27FC236}">
                <a16:creationId xmlns:a16="http://schemas.microsoft.com/office/drawing/2014/main" id="{8B58834A-C0F9-6E41-B712-B66612CF2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771" y="2194719"/>
            <a:ext cx="20569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carriage return character</a:t>
            </a:r>
          </a:p>
        </p:txBody>
      </p:sp>
      <p:sp>
        <p:nvSpPr>
          <p:cNvPr id="100367" name="Text Box 19">
            <a:extLst>
              <a:ext uri="{FF2B5EF4-FFF2-40B4-BE49-F238E27FC236}">
                <a16:creationId xmlns:a16="http://schemas.microsoft.com/office/drawing/2014/main" id="{0D5E0449-62D6-DE40-856A-A4AE90A2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771" y="2442104"/>
            <a:ext cx="1600118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33"/>
              <a:t>line-feed character</a:t>
            </a:r>
          </a:p>
        </p:txBody>
      </p:sp>
      <p:sp>
        <p:nvSpPr>
          <p:cNvPr id="100368" name="Line 20">
            <a:extLst>
              <a:ext uri="{FF2B5EF4-FFF2-40B4-BE49-F238E27FC236}">
                <a16:creationId xmlns:a16="http://schemas.microsoft.com/office/drawing/2014/main" id="{9CC43C36-9225-6045-B698-E441DA13D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594" y="2692136"/>
            <a:ext cx="67468" cy="210343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554872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>
            <a:extLst>
              <a:ext uri="{FF2B5EF4-FFF2-40B4-BE49-F238E27FC236}">
                <a16:creationId xmlns:a16="http://schemas.microsoft.com/office/drawing/2014/main" id="{C53E2C3A-352C-0441-A5DF-70BBF14B1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response message</a:t>
            </a:r>
          </a:p>
        </p:txBody>
      </p:sp>
      <p:sp>
        <p:nvSpPr>
          <p:cNvPr id="108546" name="Rectangle 8">
            <a:extLst>
              <a:ext uri="{FF2B5EF4-FFF2-40B4-BE49-F238E27FC236}">
                <a16:creationId xmlns:a16="http://schemas.microsoft.com/office/drawing/2014/main" id="{F9FE63A4-9602-2D47-B509-51507982C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2-</a:t>
            </a:r>
            <a:fld id="{BB4216B4-ACED-1E40-BDC4-128F86FA0244}" type="slidenum">
              <a:rPr lang="en-US" altLang="en-US" smtClean="0"/>
              <a:pPr/>
              <a:t>64</a:t>
            </a:fld>
            <a:endParaRPr lang="en-US" altLang="en-US"/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7078D9F8-08A7-1B4B-B11A-0E00DEA9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17" y="1164167"/>
            <a:ext cx="1537600" cy="111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status phrase)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8550" name="Line 6">
            <a:extLst>
              <a:ext uri="{FF2B5EF4-FFF2-40B4-BE49-F238E27FC236}">
                <a16:creationId xmlns:a16="http://schemas.microsoft.com/office/drawing/2014/main" id="{8011A698-7F64-0D48-9824-E8BFF776F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4417" y="1595438"/>
            <a:ext cx="769938" cy="2143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8551" name="Freeform 7">
            <a:extLst>
              <a:ext uri="{FF2B5EF4-FFF2-40B4-BE49-F238E27FC236}">
                <a16:creationId xmlns:a16="http://schemas.microsoft.com/office/drawing/2014/main" id="{7F14B945-C85D-E345-A0AB-198AC48E84AA}"/>
              </a:ext>
            </a:extLst>
          </p:cNvPr>
          <p:cNvSpPr>
            <a:spLocks/>
          </p:cNvSpPr>
          <p:nvPr/>
        </p:nvSpPr>
        <p:spPr bwMode="auto">
          <a:xfrm>
            <a:off x="2476500" y="1920875"/>
            <a:ext cx="214313" cy="245136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8552" name="Text Box 8">
            <a:extLst>
              <a:ext uri="{FF2B5EF4-FFF2-40B4-BE49-F238E27FC236}">
                <a16:creationId xmlns:a16="http://schemas.microsoft.com/office/drawing/2014/main" id="{40DCC1B2-6D1A-0E42-85A9-396F975E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765" y="2738438"/>
            <a:ext cx="848309" cy="6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 lines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8553" name="Line 9">
            <a:extLst>
              <a:ext uri="{FF2B5EF4-FFF2-40B4-BE49-F238E27FC236}">
                <a16:creationId xmlns:a16="http://schemas.microsoft.com/office/drawing/2014/main" id="{2213FBAE-9B4C-F34A-8520-9697E0F3C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7875" y="4515115"/>
            <a:ext cx="631032" cy="177271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08554" name="Text Box 10">
            <a:extLst>
              <a:ext uri="{FF2B5EF4-FFF2-40B4-BE49-F238E27FC236}">
                <a16:creationId xmlns:a16="http://schemas.microsoft.com/office/drawing/2014/main" id="{64C49EEF-0C42-CD48-B9A6-876AE5CF3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741" y="4414574"/>
            <a:ext cx="1192955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67">
                <a:solidFill>
                  <a:srgbClr val="CC0000"/>
                </a:solidFill>
              </a:rPr>
              <a:t>HTML file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8555" name="Rectangle 15">
            <a:extLst>
              <a:ext uri="{FF2B5EF4-FFF2-40B4-BE49-F238E27FC236}">
                <a16:creationId xmlns:a16="http://schemas.microsoft.com/office/drawing/2014/main" id="{AC777A80-5C34-CF45-B80E-38C8CF72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82" y="1703917"/>
            <a:ext cx="5259917" cy="30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HTTP/1.1 200 OK\r\n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Date: Sun, 26 Sep 2010 20:09:20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Server: Apache/2.0.52 (CentOS)\r\n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Last-Modified: Tue, 30 Oct 2007 17:00:02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ETag: "17dc6-a5c-bf716880"\r\n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Accept-Ranges: bytes\r\n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Content-Length: 2652\r\n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Keep-Alive: timeout=10, max=100\r\n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Content-Type: text/html; charset=ISO-8859-1\r\n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5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500" b="1">
                <a:latin typeface="Courier New" panose="02070309020205020404" pitchFamily="49" charset="0"/>
              </a:rPr>
              <a:t>data data data data data ... </a:t>
            </a:r>
            <a:endParaRPr lang="en-US" altLang="en-US" sz="15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>
            <a:extLst>
              <a:ext uri="{FF2B5EF4-FFF2-40B4-BE49-F238E27FC236}">
                <a16:creationId xmlns:a16="http://schemas.microsoft.com/office/drawing/2014/main" id="{E9256D6B-64B5-A642-9AC5-E62FADAEE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HTTP response status codes</a:t>
            </a:r>
            <a:endParaRPr lang="en-US" altLang="en-US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10594" name="Rectangle 8">
            <a:extLst>
              <a:ext uri="{FF2B5EF4-FFF2-40B4-BE49-F238E27FC236}">
                <a16:creationId xmlns:a16="http://schemas.microsoft.com/office/drawing/2014/main" id="{CF67422F-69A8-744F-A4CF-C790669D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E0BE58B2-0737-694E-B336-E391414FF03C}" type="slidenum">
              <a:rPr lang="en-US" altLang="en-US" sz="1000">
                <a:latin typeface="Tahoma" panose="020B0604030504040204" pitchFamily="34" charset="0"/>
              </a:rPr>
              <a:pPr/>
              <a:t>65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690E0368-D22D-EF48-9291-D28FA9D38A4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69459" y="2128838"/>
            <a:ext cx="7974541" cy="34734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200 OK</a:t>
            </a:r>
            <a:endParaRPr lang="en-US" altLang="en-US" sz="2000" dirty="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 succeeded, requested object later in this </a:t>
            </a:r>
            <a:r>
              <a:rPr lang="en-US" altLang="en-US" sz="16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msg</a:t>
            </a:r>
            <a:endParaRPr lang="en-US" altLang="en-US" sz="16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301 Moved Permanently</a:t>
            </a:r>
            <a:endParaRPr lang="en-US" altLang="en-US" sz="2000" dirty="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requested object moved, new location specified later in this </a:t>
            </a:r>
            <a:r>
              <a:rPr lang="en-US" altLang="en-US" sz="16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msg</a:t>
            </a:r>
            <a:r>
              <a:rPr lang="en-US" altLang="en-US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400 Bad Request</a:t>
            </a:r>
            <a:endParaRPr lang="en-US" altLang="en-US" sz="2000" dirty="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 </a:t>
            </a:r>
            <a:r>
              <a:rPr lang="en-US" altLang="en-US" sz="16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msg</a:t>
            </a:r>
            <a:r>
              <a:rPr lang="en-US" altLang="en-US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404 Not Found</a:t>
            </a:r>
            <a:endParaRPr lang="en-US" altLang="en-US" sz="2000" dirty="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16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505 HTTP Version Not Supported</a:t>
            </a:r>
            <a:endParaRPr lang="en-US" altLang="en-US" sz="2000" dirty="0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10598" name="Rectangle 5">
            <a:extLst>
              <a:ext uri="{FF2B5EF4-FFF2-40B4-BE49-F238E27FC236}">
                <a16:creationId xmlns:a16="http://schemas.microsoft.com/office/drawing/2014/main" id="{8CA45EC0-039F-1C4B-A466-68576456D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459" y="992188"/>
            <a:ext cx="6760104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2333"/>
              <a:t>status code appears in 1st line in server-to-client response message.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2333"/>
              <a:t>some sample codes</a:t>
            </a:r>
            <a:r>
              <a:rPr lang="en-US" altLang="en-US">
                <a:latin typeface="Comic Sans MS" panose="030F0902030302020204" pitchFamily="66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2765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8">
            <a:extLst>
              <a:ext uri="{FF2B5EF4-FFF2-40B4-BE49-F238E27FC236}">
                <a16:creationId xmlns:a16="http://schemas.microsoft.com/office/drawing/2014/main" id="{DD300B0A-9B56-6547-A968-228F0C964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E6963999-40A4-424B-9FD6-113989CC296F}" type="slidenum">
              <a:rPr lang="en-US" altLang="en-US" sz="1000">
                <a:latin typeface="Tahoma" panose="020B0604030504040204" pitchFamily="34" charset="0"/>
              </a:rPr>
              <a:pPr/>
              <a:t>66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69988" name="Rectangle 2">
            <a:extLst>
              <a:ext uri="{FF2B5EF4-FFF2-40B4-BE49-F238E27FC236}">
                <a16:creationId xmlns:a16="http://schemas.microsoft.com/office/drawing/2014/main" id="{B5891E48-EA41-6449-8B7A-8910CFF03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690" y="82678"/>
            <a:ext cx="6477000" cy="762000"/>
          </a:xfrm>
        </p:spPr>
        <p:txBody>
          <a:bodyPr/>
          <a:lstStyle/>
          <a:p>
            <a:r>
              <a:rPr lang="en-US" altLang="en-US" sz="3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DNS: domain name system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69989" name="Rectangle 3">
            <a:extLst>
              <a:ext uri="{FF2B5EF4-FFF2-40B4-BE49-F238E27FC236}">
                <a16:creationId xmlns:a16="http://schemas.microsoft.com/office/drawing/2014/main" id="{57514BCC-E7C3-D447-9355-15BDD2901C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52261" y="1259417"/>
            <a:ext cx="3175000" cy="38735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people: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many identifiers: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SSN, name, passport #</a:t>
            </a:r>
          </a:p>
          <a:p>
            <a:pPr>
              <a:buFont typeface="Wingdings" pitchFamily="2" charset="2"/>
              <a:buNone/>
            </a:pP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Internet hosts, routers: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IP address (32/128 bit) - used for addressing hosts and routers</a:t>
            </a:r>
          </a:p>
          <a:p>
            <a:pPr lvl="1"/>
            <a:r>
              <a:rPr lang="en-US" altLang="ja-JP">
                <a:latin typeface="Gill Sans MT" panose="020B0502020104020203" pitchFamily="34" charset="77"/>
                <a:ea typeface="ＭＳ Ｐゴシック" panose="020B0600070205080204" pitchFamily="34" charset="-128"/>
              </a:rPr>
              <a:t>“name”, e.g., </a:t>
            </a:r>
            <a:r>
              <a:rPr lang="en-US" altLang="ja-JP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www.yahoo.com</a:t>
            </a:r>
            <a:r>
              <a:rPr lang="en-US" altLang="ja-JP">
                <a:latin typeface="Gill Sans MT" panose="020B0502020104020203" pitchFamily="34" charset="77"/>
                <a:ea typeface="ＭＳ Ｐゴシック" panose="020B0600070205080204" pitchFamily="34" charset="-128"/>
              </a:rPr>
              <a:t> - used by humans</a:t>
            </a:r>
          </a:p>
          <a:p>
            <a:pPr>
              <a:buFont typeface="Wingdings" pitchFamily="2" charset="2"/>
              <a:buNone/>
            </a:pPr>
            <a:r>
              <a:rPr lang="en-US" altLang="en-US" sz="2000" i="1" u="sng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Q: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how to map between IP address and name, and vice versa?</a:t>
            </a:r>
          </a:p>
        </p:txBody>
      </p:sp>
      <p:sp>
        <p:nvSpPr>
          <p:cNvPr id="169990" name="Rectangle 4">
            <a:extLst>
              <a:ext uri="{FF2B5EF4-FFF2-40B4-BE49-F238E27FC236}">
                <a16:creationId xmlns:a16="http://schemas.microsoft.com/office/drawing/2014/main" id="{CF7D16CA-3D3E-0E4F-ACF3-D0609DE041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1" y="1240896"/>
            <a:ext cx="3569229" cy="417247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Domain Name System:</a:t>
            </a:r>
          </a:p>
          <a:p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distributed database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implemented in hierarchy of many </a:t>
            </a: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name servers</a:t>
            </a:r>
            <a:endParaRPr lang="en-US" altLang="en-US" sz="2000">
              <a:solidFill>
                <a:srgbClr val="000099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application-layer protocol: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hosts, name servers communicate to </a:t>
            </a: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resolve</a:t>
            </a:r>
            <a:r>
              <a:rPr lang="en-US" altLang="en-US" sz="200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names (address/name translation)</a:t>
            </a:r>
          </a:p>
          <a:p>
            <a:pPr lvl="1">
              <a:lnSpc>
                <a:spcPct val="90000"/>
              </a:lnSpc>
            </a:pPr>
            <a:r>
              <a:rPr lang="en-US" altLang="en-US" sz="1833">
                <a:latin typeface="Gill Sans MT" panose="020B0502020104020203" pitchFamily="34" charset="77"/>
                <a:ea typeface="ＭＳ Ｐゴシック" panose="020B0600070205080204" pitchFamily="34" charset="-128"/>
              </a:rPr>
              <a:t>note: core Internet function, implemented as application-layer protocol</a:t>
            </a:r>
          </a:p>
        </p:txBody>
      </p:sp>
    </p:spTree>
    <p:extLst>
      <p:ext uri="{BB962C8B-B14F-4D97-AF65-F5344CB8AC3E}">
        <p14:creationId xmlns:p14="http://schemas.microsoft.com/office/powerpoint/2010/main" val="36247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8">
            <a:extLst>
              <a:ext uri="{FF2B5EF4-FFF2-40B4-BE49-F238E27FC236}">
                <a16:creationId xmlns:a16="http://schemas.microsoft.com/office/drawing/2014/main" id="{67D08A53-0D25-9B4D-938B-D5118BA4F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B5AFD2CA-8EF5-E242-B63D-20525196D3EA}" type="slidenum">
              <a:rPr lang="en-US" altLang="en-US" sz="1000">
                <a:latin typeface="Tahoma" panose="020B0604030504040204" pitchFamily="34" charset="0"/>
              </a:rPr>
              <a:pPr/>
              <a:t>67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E1E6340E-2971-124F-9482-93A0C782D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58" y="42996"/>
            <a:ext cx="6477000" cy="952500"/>
          </a:xfrm>
        </p:spPr>
        <p:txBody>
          <a:bodyPr/>
          <a:lstStyle/>
          <a:p>
            <a:r>
              <a:rPr lang="en-US" altLang="en-US" sz="3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DNS: services, structure 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AE51F152-0AD3-1545-AABC-218B9243B43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059657"/>
            <a:ext cx="3492500" cy="18864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why not centralize DNS?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single point of failure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traffic volume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distant centralized database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maintenance</a:t>
            </a:r>
          </a:p>
          <a:p>
            <a:pPr>
              <a:buFont typeface="Wingdings" pitchFamily="2" charset="2"/>
              <a:buNone/>
            </a:pPr>
            <a:endParaRPr lang="en-US" altLang="en-US" sz="200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4493CFEE-D21B-6440-912B-983F7D2FB5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71865" y="1083469"/>
            <a:ext cx="3175000" cy="38735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services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hostname to IP address translation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host aliasing</a:t>
            </a:r>
          </a:p>
          <a:p>
            <a:pPr lvl="1"/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canonical, alias names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mail server aliasing</a:t>
            </a:r>
          </a:p>
          <a:p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load distribution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replicated Web servers: many IP addresses correspond to one name</a:t>
            </a:r>
          </a:p>
          <a:p>
            <a:endParaRPr lang="en-US" altLang="en-US" sz="200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78DA0F9B-E00C-7845-BA18-18DA3D27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2857500"/>
            <a:ext cx="237917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i="1"/>
              <a:t>A: </a:t>
            </a:r>
            <a:r>
              <a:rPr lang="en-US" altLang="en-US" sz="2333" i="1">
                <a:solidFill>
                  <a:srgbClr val="CC0000"/>
                </a:solidFill>
              </a:rPr>
              <a:t>doesn’</a:t>
            </a:r>
            <a:r>
              <a:rPr lang="en-US" altLang="ja-JP" sz="2333" i="1">
                <a:solidFill>
                  <a:srgbClr val="CC0000"/>
                </a:solidFill>
              </a:rPr>
              <a:t>t scale!</a:t>
            </a:r>
            <a:endParaRPr lang="en-US" altLang="en-US" sz="2333" i="1"/>
          </a:p>
        </p:txBody>
      </p:sp>
    </p:spTree>
    <p:extLst>
      <p:ext uri="{BB962C8B-B14F-4D97-AF65-F5344CB8AC3E}">
        <p14:creationId xmlns:p14="http://schemas.microsoft.com/office/powerpoint/2010/main" val="40891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8">
            <a:extLst>
              <a:ext uri="{FF2B5EF4-FFF2-40B4-BE49-F238E27FC236}">
                <a16:creationId xmlns:a16="http://schemas.microsoft.com/office/drawing/2014/main" id="{8B470552-D8F2-7F47-B237-3E94B2B4E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4149B77E-6F27-CB4B-89CC-7F1ACB1D5707}" type="slidenum">
              <a:rPr lang="en-US" altLang="en-US" sz="1000">
                <a:latin typeface="Tahoma" panose="020B0604030504040204" pitchFamily="34" charset="0"/>
              </a:rPr>
              <a:pPr/>
              <a:t>68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174083" name="Group 23">
            <a:extLst>
              <a:ext uri="{FF2B5EF4-FFF2-40B4-BE49-F238E27FC236}">
                <a16:creationId xmlns:a16="http://schemas.microsoft.com/office/drawing/2014/main" id="{924CCAEC-9367-2343-A1D0-78C1AA72CAE9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994833"/>
            <a:ext cx="6881641" cy="2057005"/>
            <a:chOff x="230" y="576"/>
            <a:chExt cx="5539" cy="1774"/>
          </a:xfrm>
        </p:grpSpPr>
        <p:sp>
          <p:nvSpPr>
            <p:cNvPr id="174089" name="Text Box 2">
              <a:extLst>
                <a:ext uri="{FF2B5EF4-FFF2-40B4-BE49-F238E27FC236}">
                  <a16:creationId xmlns:a16="http://schemas.microsoft.com/office/drawing/2014/main" id="{79E775A8-4602-A84D-BE1C-6353783BA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576"/>
              <a:ext cx="14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Root DNS Servers</a:t>
              </a:r>
            </a:p>
          </p:txBody>
        </p:sp>
        <p:sp>
          <p:nvSpPr>
            <p:cNvPr id="174090" name="Text Box 4">
              <a:extLst>
                <a:ext uri="{FF2B5EF4-FFF2-40B4-BE49-F238E27FC236}">
                  <a16:creationId xmlns:a16="http://schemas.microsoft.com/office/drawing/2014/main" id="{C803FADB-CB23-784F-8E75-F0C1552D2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44"/>
              <a:ext cx="136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com DNS servers</a:t>
              </a:r>
            </a:p>
          </p:txBody>
        </p:sp>
        <p:sp>
          <p:nvSpPr>
            <p:cNvPr id="174091" name="Text Box 5">
              <a:extLst>
                <a:ext uri="{FF2B5EF4-FFF2-40B4-BE49-F238E27FC236}">
                  <a16:creationId xmlns:a16="http://schemas.microsoft.com/office/drawing/2014/main" id="{73B8EA08-76DE-3C4C-966F-266AE3FC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296"/>
              <a:ext cx="129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org DNS servers</a:t>
              </a:r>
            </a:p>
          </p:txBody>
        </p:sp>
        <p:sp>
          <p:nvSpPr>
            <p:cNvPr id="174092" name="Text Box 6">
              <a:extLst>
                <a:ext uri="{FF2B5EF4-FFF2-40B4-BE49-F238E27FC236}">
                  <a16:creationId xmlns:a16="http://schemas.microsoft.com/office/drawing/2014/main" id="{C2B68FB6-F17F-9444-AF13-0277375F1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296"/>
              <a:ext cx="1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edu DNS servers</a:t>
              </a:r>
            </a:p>
          </p:txBody>
        </p:sp>
        <p:sp>
          <p:nvSpPr>
            <p:cNvPr id="174093" name="Line 7">
              <a:extLst>
                <a:ext uri="{FF2B5EF4-FFF2-40B4-BE49-F238E27FC236}">
                  <a16:creationId xmlns:a16="http://schemas.microsoft.com/office/drawing/2014/main" id="{5C922F9C-D8ED-4244-A21A-1329ED236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094" name="Line 8">
              <a:extLst>
                <a:ext uri="{FF2B5EF4-FFF2-40B4-BE49-F238E27FC236}">
                  <a16:creationId xmlns:a16="http://schemas.microsoft.com/office/drawing/2014/main" id="{7350D39E-D99D-374E-93A9-32E4142E9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095" name="Line 9">
              <a:extLst>
                <a:ext uri="{FF2B5EF4-FFF2-40B4-BE49-F238E27FC236}">
                  <a16:creationId xmlns:a16="http://schemas.microsoft.com/office/drawing/2014/main" id="{B5508013-599D-E248-8883-FE5A9A563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096" name="Text Box 10">
              <a:extLst>
                <a:ext uri="{FF2B5EF4-FFF2-40B4-BE49-F238E27FC236}">
                  <a16:creationId xmlns:a16="http://schemas.microsoft.com/office/drawing/2014/main" id="{7E8E2E8A-5C61-E74C-8EBA-11053ED0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752"/>
              <a:ext cx="102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err="1"/>
                <a:t>vatech.edu</a:t>
              </a:r>
              <a:endParaRPr lang="en-US" altLang="en-US" sz="15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097" name="Text Box 11">
              <a:extLst>
                <a:ext uri="{FF2B5EF4-FFF2-40B4-BE49-F238E27FC236}">
                  <a16:creationId xmlns:a16="http://schemas.microsoft.com/office/drawing/2014/main" id="{5E2A74BA-FC8B-F44A-8959-C136DFC2A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752"/>
              <a:ext cx="102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err="1"/>
                <a:t>virginia.edu</a:t>
              </a:r>
              <a:endParaRPr lang="en-US" altLang="en-US" sz="15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098" name="Line 12">
              <a:extLst>
                <a:ext uri="{FF2B5EF4-FFF2-40B4-BE49-F238E27FC236}">
                  <a16:creationId xmlns:a16="http://schemas.microsoft.com/office/drawing/2014/main" id="{D9398036-17BA-5C4A-8216-EE5C95DAF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099" name="Line 13">
              <a:extLst>
                <a:ext uri="{FF2B5EF4-FFF2-40B4-BE49-F238E27FC236}">
                  <a16:creationId xmlns:a16="http://schemas.microsoft.com/office/drawing/2014/main" id="{237250D9-A1B1-6B4B-8C8A-58BA93C49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100" name="Text Box 14">
              <a:extLst>
                <a:ext uri="{FF2B5EF4-FFF2-40B4-BE49-F238E27FC236}">
                  <a16:creationId xmlns:a16="http://schemas.microsoft.com/office/drawing/2014/main" id="{F37CC525-C55A-F94F-9984-DC018A0D8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848"/>
              <a:ext cx="102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101" name="Text Box 15">
              <a:extLst>
                <a:ext uri="{FF2B5EF4-FFF2-40B4-BE49-F238E27FC236}">
                  <a16:creationId xmlns:a16="http://schemas.microsoft.com/office/drawing/2014/main" id="{1B9ECD9E-1ABE-5747-8141-D5002FA7A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872"/>
              <a:ext cx="1036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102" name="Line 16">
              <a:extLst>
                <a:ext uri="{FF2B5EF4-FFF2-40B4-BE49-F238E27FC236}">
                  <a16:creationId xmlns:a16="http://schemas.microsoft.com/office/drawing/2014/main" id="{3554BD2C-094D-214D-A91C-176DBFAC8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103" name="Line 17">
              <a:extLst>
                <a:ext uri="{FF2B5EF4-FFF2-40B4-BE49-F238E27FC236}">
                  <a16:creationId xmlns:a16="http://schemas.microsoft.com/office/drawing/2014/main" id="{7A7BFEEF-0D02-6542-B580-2199F8D93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74104" name="Text Box 18">
              <a:extLst>
                <a:ext uri="{FF2B5EF4-FFF2-40B4-BE49-F238E27FC236}">
                  <a16:creationId xmlns:a16="http://schemas.microsoft.com/office/drawing/2014/main" id="{C3607095-9865-5742-A643-8E5C6E91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799"/>
              <a:ext cx="102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DNS servers</a:t>
              </a:r>
            </a:p>
          </p:txBody>
        </p:sp>
        <p:sp>
          <p:nvSpPr>
            <p:cNvPr id="174105" name="Line 19">
              <a:extLst>
                <a:ext uri="{FF2B5EF4-FFF2-40B4-BE49-F238E27FC236}">
                  <a16:creationId xmlns:a16="http://schemas.microsoft.com/office/drawing/2014/main" id="{E2D87D88-4D62-0345-971A-651480133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sp>
        <p:nvSpPr>
          <p:cNvPr id="174084" name="Rectangle 20">
            <a:extLst>
              <a:ext uri="{FF2B5EF4-FFF2-40B4-BE49-F238E27FC236}">
                <a16:creationId xmlns:a16="http://schemas.microsoft.com/office/drawing/2014/main" id="{63E7A2CB-8781-7142-A510-DFAB5673B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08" y="88424"/>
            <a:ext cx="6686021" cy="780521"/>
          </a:xfrm>
        </p:spPr>
        <p:txBody>
          <a:bodyPr/>
          <a:lstStyle/>
          <a:p>
            <a:r>
              <a:rPr lang="en-US" altLang="en-US" sz="3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DNS: a distributed, hierarchical database</a:t>
            </a:r>
          </a:p>
        </p:txBody>
      </p:sp>
      <p:sp>
        <p:nvSpPr>
          <p:cNvPr id="174085" name="Rectangle 22">
            <a:extLst>
              <a:ext uri="{FF2B5EF4-FFF2-40B4-BE49-F238E27FC236}">
                <a16:creationId xmlns:a16="http://schemas.microsoft.com/office/drawing/2014/main" id="{3A4C4EEB-BC88-B34A-AECC-1731D97FD4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95917" y="3309938"/>
            <a:ext cx="6810375" cy="1778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i="1" dirty="0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wants IP for </a:t>
            </a:r>
            <a:r>
              <a:rPr lang="en-US" altLang="en-US" sz="2000" i="1" dirty="0" err="1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www.amazon.com</a:t>
            </a:r>
            <a:r>
              <a:rPr lang="en-US" altLang="en-US" sz="2000" i="1" dirty="0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; 1</a:t>
            </a:r>
            <a:r>
              <a:rPr lang="en-US" altLang="en-US" sz="2000" i="1" baseline="30000" dirty="0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st</a:t>
            </a:r>
            <a:r>
              <a:rPr lang="en-US" altLang="en-US" sz="2000" i="1" dirty="0">
                <a:solidFill>
                  <a:srgbClr val="000099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approximation:</a:t>
            </a:r>
          </a:p>
          <a:p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queries root server to find 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.com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server</a:t>
            </a:r>
          </a:p>
          <a:p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queries 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</a:rPr>
              <a:t>.com 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server to get </a:t>
            </a:r>
            <a:r>
              <a:rPr lang="en-US" altLang="en-US" sz="1833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amazon.com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server</a:t>
            </a:r>
          </a:p>
          <a:p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client queries </a:t>
            </a:r>
            <a:r>
              <a:rPr lang="en-US" altLang="en-US" sz="1833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amazon.com</a:t>
            </a:r>
            <a:r>
              <a:rPr lang="en-US" altLang="en-US" sz="1833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server to get IP address for </a:t>
            </a:r>
            <a:r>
              <a:rPr lang="en-US" altLang="en-US" sz="1833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www.amazon.com</a:t>
            </a:r>
            <a:endParaRPr lang="en-US" altLang="en-US" sz="1833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74087" name="Text Box 29">
            <a:extLst>
              <a:ext uri="{FF2B5EF4-FFF2-40B4-BE49-F238E27FC236}">
                <a16:creationId xmlns:a16="http://schemas.microsoft.com/office/drawing/2014/main" id="{E4B7A2CD-021A-B745-A969-F619FD59B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032" y="1406261"/>
            <a:ext cx="3978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67"/>
              <a:t>…</a:t>
            </a:r>
          </a:p>
        </p:txBody>
      </p:sp>
      <p:sp>
        <p:nvSpPr>
          <p:cNvPr id="174088" name="Text Box 30">
            <a:extLst>
              <a:ext uri="{FF2B5EF4-FFF2-40B4-BE49-F238E27FC236}">
                <a16:creationId xmlns:a16="http://schemas.microsoft.com/office/drawing/2014/main" id="{E8E701EB-076A-5C43-94CA-7825AEEC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67" y="1404937"/>
            <a:ext cx="3978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67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330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98" name="Rectangle 66">
            <a:extLst>
              <a:ext uri="{FF2B5EF4-FFF2-40B4-BE49-F238E27FC236}">
                <a16:creationId xmlns:a16="http://schemas.microsoft.com/office/drawing/2014/main" id="{AA890574-E498-0B4F-A4C7-3BA32227A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name </a:t>
            </a:r>
            <a:b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</a:br>
            <a:r>
              <a:rPr lang="en-US" altLang="en-US" sz="3333">
                <a:latin typeface="Gill Sans MT" panose="020B0502020104020203" pitchFamily="34" charset="77"/>
                <a:ea typeface="ＭＳ Ｐゴシック" panose="020B0600070205080204" pitchFamily="34" charset="-128"/>
              </a:rPr>
              <a:t>resolution example</a:t>
            </a:r>
          </a:p>
        </p:txBody>
      </p:sp>
      <p:sp>
        <p:nvSpPr>
          <p:cNvPr id="182299" name="Rectangle 67">
            <a:extLst>
              <a:ext uri="{FF2B5EF4-FFF2-40B4-BE49-F238E27FC236}">
                <a16:creationId xmlns:a16="http://schemas.microsoft.com/office/drawing/2014/main" id="{D07917A0-0FF7-6F43-885F-5983E2652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208" y="959224"/>
            <a:ext cx="3594276" cy="4188245"/>
          </a:xfrm>
        </p:spPr>
        <p:txBody>
          <a:bodyPr/>
          <a:lstStyle/>
          <a:p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host at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cs.virginia.edu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wants IP address for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cs.berkeley.edu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82274" name="Rectangle 8">
            <a:extLst>
              <a:ext uri="{FF2B5EF4-FFF2-40B4-BE49-F238E27FC236}">
                <a16:creationId xmlns:a16="http://schemas.microsoft.com/office/drawing/2014/main" id="{0CD11B3F-FA09-8944-A3C1-E1A9D72C6B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4FA6A317-7AE7-BE40-AF96-97DFF2729C94}" type="slidenum">
              <a:rPr lang="en-US" altLang="en-US" sz="1000">
                <a:latin typeface="Tahoma" panose="020B0604030504040204" pitchFamily="34" charset="0"/>
              </a:rPr>
              <a:pPr/>
              <a:t>69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82276" name="Text Box 5">
            <a:extLst>
              <a:ext uri="{FF2B5EF4-FFF2-40B4-BE49-F238E27FC236}">
                <a16:creationId xmlns:a16="http://schemas.microsoft.com/office/drawing/2014/main" id="{CE9A58D7-6CD5-8243-9B07-9C44C5BF6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167" y="4067969"/>
            <a:ext cx="1502334" cy="52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requesting host</a:t>
            </a:r>
            <a:endParaRPr lang="en-US" altLang="en-US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 i="1" err="1">
                <a:solidFill>
                  <a:srgbClr val="000099"/>
                </a:solidFill>
              </a:rPr>
              <a:t>cs.virginia.edu</a:t>
            </a:r>
            <a:endParaRPr lang="en-US" altLang="en-US" sz="1333" i="1">
              <a:solidFill>
                <a:srgbClr val="000099"/>
              </a:solidFill>
            </a:endParaRPr>
          </a:p>
        </p:txBody>
      </p:sp>
      <p:sp>
        <p:nvSpPr>
          <p:cNvPr id="182277" name="Text Box 6">
            <a:extLst>
              <a:ext uri="{FF2B5EF4-FFF2-40B4-BE49-F238E27FC236}">
                <a16:creationId xmlns:a16="http://schemas.microsoft.com/office/drawing/2014/main" id="{DCC8EB94-0F8E-944B-A018-A1821D6B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636" y="4812771"/>
            <a:ext cx="1484702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 i="1" err="1"/>
              <a:t>cs.berkeley.edu</a:t>
            </a:r>
            <a:endParaRPr lang="en-US" altLang="en-US" sz="1333" i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 i="1"/>
              <a:t>(23.253.180.102)</a:t>
            </a:r>
          </a:p>
        </p:txBody>
      </p:sp>
      <p:sp>
        <p:nvSpPr>
          <p:cNvPr id="182278" name="Text Box 17">
            <a:extLst>
              <a:ext uri="{FF2B5EF4-FFF2-40B4-BE49-F238E27FC236}">
                <a16:creationId xmlns:a16="http://schemas.microsoft.com/office/drawing/2014/main" id="{8187D2F4-4C94-9E4E-A05C-CE99254F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400845"/>
            <a:ext cx="16761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root DNS server</a:t>
            </a:r>
            <a:endParaRPr lang="en-US" altLang="en-US" sz="1333"/>
          </a:p>
        </p:txBody>
      </p:sp>
      <p:sp>
        <p:nvSpPr>
          <p:cNvPr id="202770" name="Line 18">
            <a:extLst>
              <a:ext uri="{FF2B5EF4-FFF2-40B4-BE49-F238E27FC236}">
                <a16:creationId xmlns:a16="http://schemas.microsoft.com/office/drawing/2014/main" id="{D839F94C-37F6-2B4F-9719-12B4F6EDA3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7313" y="2430198"/>
            <a:ext cx="0" cy="1095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1" name="Line 19">
            <a:extLst>
              <a:ext uri="{FF2B5EF4-FFF2-40B4-BE49-F238E27FC236}">
                <a16:creationId xmlns:a16="http://schemas.microsoft.com/office/drawing/2014/main" id="{62441B2B-1B6A-954E-8EF7-4621779F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563" y="1017323"/>
            <a:ext cx="762000" cy="809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2" name="Line 20">
            <a:extLst>
              <a:ext uri="{FF2B5EF4-FFF2-40B4-BE49-F238E27FC236}">
                <a16:creationId xmlns:a16="http://schemas.microsoft.com/office/drawing/2014/main" id="{F9BD1D23-6496-3541-B2B7-5833478EC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688" y="1985699"/>
            <a:ext cx="1238250" cy="79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3" name="Line 21">
            <a:extLst>
              <a:ext uri="{FF2B5EF4-FFF2-40B4-BE49-F238E27FC236}">
                <a16:creationId xmlns:a16="http://schemas.microsoft.com/office/drawing/2014/main" id="{363F9D60-380B-FA4A-B0EA-9A2B388681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0688" y="2128573"/>
            <a:ext cx="1182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4" name="Line 22">
            <a:extLst>
              <a:ext uri="{FF2B5EF4-FFF2-40B4-BE49-F238E27FC236}">
                <a16:creationId xmlns:a16="http://schemas.microsoft.com/office/drawing/2014/main" id="{BA06F221-C96B-CE41-8ADD-B00F3054C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1207823"/>
            <a:ext cx="611188" cy="635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202775" name="Line 23">
            <a:extLst>
              <a:ext uri="{FF2B5EF4-FFF2-40B4-BE49-F238E27FC236}">
                <a16:creationId xmlns:a16="http://schemas.microsoft.com/office/drawing/2014/main" id="{840C5A3B-4B9E-E842-9B16-CA2FDC54E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2444750"/>
            <a:ext cx="7938" cy="11033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grpSp>
        <p:nvGrpSpPr>
          <p:cNvPr id="182285" name="Group 24">
            <a:extLst>
              <a:ext uri="{FF2B5EF4-FFF2-40B4-BE49-F238E27FC236}">
                <a16:creationId xmlns:a16="http://schemas.microsoft.com/office/drawing/2014/main" id="{4027C76F-FFF9-6F4D-8061-97047DB12D5F}"/>
              </a:ext>
            </a:extLst>
          </p:cNvPr>
          <p:cNvGrpSpPr>
            <a:grpSpLocks/>
          </p:cNvGrpSpPr>
          <p:nvPr/>
        </p:nvGrpSpPr>
        <p:grpSpPr bwMode="auto">
          <a:xfrm>
            <a:off x="4177771" y="2551902"/>
            <a:ext cx="1722438" cy="527842"/>
            <a:chOff x="2780" y="2132"/>
            <a:chExt cx="1302" cy="399"/>
          </a:xfrm>
        </p:grpSpPr>
        <p:sp>
          <p:nvSpPr>
            <p:cNvPr id="182439" name="Rectangle 25">
              <a:extLst>
                <a:ext uri="{FF2B5EF4-FFF2-40B4-BE49-F238E27FC236}">
                  <a16:creationId xmlns:a16="http://schemas.microsoft.com/office/drawing/2014/main" id="{F3540297-23BB-B84A-B0AF-8AC763ED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40" name="Text Box 26">
              <a:extLst>
                <a:ext uri="{FF2B5EF4-FFF2-40B4-BE49-F238E27FC236}">
                  <a16:creationId xmlns:a16="http://schemas.microsoft.com/office/drawing/2014/main" id="{D0F3BDD9-4D11-384F-9F3D-58BE82BF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2132"/>
              <a:ext cx="130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local DNS server</a:t>
              </a:r>
              <a:endParaRPr lang="en-US" altLang="en-US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33" i="1" err="1">
                  <a:solidFill>
                    <a:srgbClr val="000099"/>
                  </a:solidFill>
                </a:rPr>
                <a:t>uvaarpa.virginia.edu</a:t>
              </a:r>
              <a:endParaRPr lang="en-US" altLang="en-US" sz="1333" i="1">
                <a:solidFill>
                  <a:srgbClr val="000099"/>
                </a:solidFill>
              </a:endParaRPr>
            </a:p>
          </p:txBody>
        </p:sp>
      </p:grpSp>
      <p:sp>
        <p:nvSpPr>
          <p:cNvPr id="202779" name="Text Box 27">
            <a:extLst>
              <a:ext uri="{FF2B5EF4-FFF2-40B4-BE49-F238E27FC236}">
                <a16:creationId xmlns:a16="http://schemas.microsoft.com/office/drawing/2014/main" id="{182DC64E-3CC1-6A4F-BD37-9F82A2B7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54" y="3143251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1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0" name="Text Box 28">
            <a:extLst>
              <a:ext uri="{FF2B5EF4-FFF2-40B4-BE49-F238E27FC236}">
                <a16:creationId xmlns:a16="http://schemas.microsoft.com/office/drawing/2014/main" id="{B296C3F3-17F5-0844-BDF7-02D19DBA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91" y="1198563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2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1" name="Text Box 29">
            <a:extLst>
              <a:ext uri="{FF2B5EF4-FFF2-40B4-BE49-F238E27FC236}">
                <a16:creationId xmlns:a16="http://schemas.microsoft.com/office/drawing/2014/main" id="{5DFCF63E-E4AD-D249-ADD7-9504D01C6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16" y="1397001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3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2" name="Text Box 30">
            <a:extLst>
              <a:ext uri="{FF2B5EF4-FFF2-40B4-BE49-F238E27FC236}">
                <a16:creationId xmlns:a16="http://schemas.microsoft.com/office/drawing/2014/main" id="{A734C993-2A55-9A4F-82A5-D7DA99D5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54" y="1738313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4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3" name="Text Box 31">
            <a:extLst>
              <a:ext uri="{FF2B5EF4-FFF2-40B4-BE49-F238E27FC236}">
                <a16:creationId xmlns:a16="http://schemas.microsoft.com/office/drawing/2014/main" id="{E7D3B9D9-BB14-AC4F-AB6F-32EA979E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789" y="2144449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5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784" name="Text Box 32">
            <a:extLst>
              <a:ext uri="{FF2B5EF4-FFF2-40B4-BE49-F238E27FC236}">
                <a16:creationId xmlns:a16="http://schemas.microsoft.com/office/drawing/2014/main" id="{843186D5-FF45-6B47-97EE-BEA4492D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206" y="3010959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6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82292" name="Text Box 60">
            <a:extLst>
              <a:ext uri="{FF2B5EF4-FFF2-40B4-BE49-F238E27FC236}">
                <a16:creationId xmlns:a16="http://schemas.microsoft.com/office/drawing/2014/main" id="{B56FDF06-EA72-9848-8BA4-FE9A1F57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438" y="3690938"/>
            <a:ext cx="2047356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/>
              <a:t>authoritative DNS server</a:t>
            </a:r>
            <a:endParaRPr lang="en-US" altLang="en-US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33" b="1" err="1"/>
              <a:t>ns.cs.berkeley.edu</a:t>
            </a:r>
            <a:endParaRPr lang="en-US" altLang="en-US" sz="1333"/>
          </a:p>
        </p:txBody>
      </p:sp>
      <p:sp>
        <p:nvSpPr>
          <p:cNvPr id="202813" name="Text Box 61">
            <a:extLst>
              <a:ext uri="{FF2B5EF4-FFF2-40B4-BE49-F238E27FC236}">
                <a16:creationId xmlns:a16="http://schemas.microsoft.com/office/drawing/2014/main" id="{E27856BE-E4C7-DD4A-9DB2-7205E7383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54" y="3036095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7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814" name="Text Box 62">
            <a:extLst>
              <a:ext uri="{FF2B5EF4-FFF2-40B4-BE49-F238E27FC236}">
                <a16:creationId xmlns:a16="http://schemas.microsoft.com/office/drawing/2014/main" id="{E4F2F502-DC83-2949-9C85-1F69C07A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29" y="3159126"/>
            <a:ext cx="292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CC0000"/>
                </a:solidFill>
              </a:rPr>
              <a:t>8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02815" name="Line 63">
            <a:extLst>
              <a:ext uri="{FF2B5EF4-FFF2-40B4-BE49-F238E27FC236}">
                <a16:creationId xmlns:a16="http://schemas.microsoft.com/office/drawing/2014/main" id="{62681C69-7223-D24C-B5B7-37859A700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62188"/>
            <a:ext cx="1244865" cy="10953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02816" name="Line 64">
            <a:extLst>
              <a:ext uri="{FF2B5EF4-FFF2-40B4-BE49-F238E27FC236}">
                <a16:creationId xmlns:a16="http://schemas.microsoft.com/office/drawing/2014/main" id="{EECE7312-EA41-AE40-87E1-CA46F38AE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2053" y="2366698"/>
            <a:ext cx="1244864" cy="108479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182297" name="Text Box 65">
            <a:extLst>
              <a:ext uri="{FF2B5EF4-FFF2-40B4-BE49-F238E27FC236}">
                <a16:creationId xmlns:a16="http://schemas.microsoft.com/office/drawing/2014/main" id="{F78AB73A-3428-CF4B-B8FB-37768E55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678" y="1543845"/>
            <a:ext cx="16761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TLD DNS server</a:t>
            </a:r>
            <a:endParaRPr lang="en-US" altLang="en-US" sz="1333"/>
          </a:p>
        </p:txBody>
      </p:sp>
      <p:sp>
        <p:nvSpPr>
          <p:cNvPr id="182300" name="Rectangle 69">
            <a:extLst>
              <a:ext uri="{FF2B5EF4-FFF2-40B4-BE49-F238E27FC236}">
                <a16:creationId xmlns:a16="http://schemas.microsoft.com/office/drawing/2014/main" id="{26761E08-9362-0743-8A6C-63635893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01" y="2243379"/>
            <a:ext cx="2898510" cy="218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i="1" dirty="0">
                <a:solidFill>
                  <a:srgbClr val="CC0000"/>
                </a:solidFill>
                <a:latin typeface="Gill Sans MT" panose="020B0502020104020203" pitchFamily="34" charset="77"/>
              </a:rPr>
              <a:t>iterated query: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dirty="0">
                <a:latin typeface="Gill Sans MT" panose="020B0502020104020203" pitchFamily="34" charset="77"/>
              </a:rPr>
              <a:t>contacted server replies with name of server to contact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ja-JP" dirty="0">
                <a:latin typeface="Gill Sans MT" panose="020B0502020104020203" pitchFamily="34" charset="77"/>
              </a:rPr>
              <a:t>“I don’t know this name, but ask this server”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grpSp>
        <p:nvGrpSpPr>
          <p:cNvPr id="182301" name="Group 86">
            <a:extLst>
              <a:ext uri="{FF2B5EF4-FFF2-40B4-BE49-F238E27FC236}">
                <a16:creationId xmlns:a16="http://schemas.microsoft.com/office/drawing/2014/main" id="{D910144F-B5AB-024D-8AF7-B1F4EE2BB3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83917" y="4242595"/>
            <a:ext cx="771261" cy="662781"/>
            <a:chOff x="-44" y="1473"/>
            <a:chExt cx="981" cy="1105"/>
          </a:xfrm>
        </p:grpSpPr>
        <p:pic>
          <p:nvPicPr>
            <p:cNvPr id="182437" name="Picture 87" descr="desktop_computer_stylized_medium">
              <a:extLst>
                <a:ext uri="{FF2B5EF4-FFF2-40B4-BE49-F238E27FC236}">
                  <a16:creationId xmlns:a16="http://schemas.microsoft.com/office/drawing/2014/main" id="{5B91BCFD-9268-1C42-850D-7E0EF9AFA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38" name="Freeform 88">
              <a:extLst>
                <a:ext uri="{FF2B5EF4-FFF2-40B4-BE49-F238E27FC236}">
                  <a16:creationId xmlns:a16="http://schemas.microsoft.com/office/drawing/2014/main" id="{E3749EA0-3A5E-ED4B-9285-DC5619E3D1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82302" name="Group 89">
            <a:extLst>
              <a:ext uri="{FF2B5EF4-FFF2-40B4-BE49-F238E27FC236}">
                <a16:creationId xmlns:a16="http://schemas.microsoft.com/office/drawing/2014/main" id="{EB250744-F216-B649-A216-84FF2C2C516C}"/>
              </a:ext>
            </a:extLst>
          </p:cNvPr>
          <p:cNvGrpSpPr>
            <a:grpSpLocks/>
          </p:cNvGrpSpPr>
          <p:nvPr/>
        </p:nvGrpSpPr>
        <p:grpSpPr bwMode="auto">
          <a:xfrm>
            <a:off x="4733396" y="3537479"/>
            <a:ext cx="771261" cy="662782"/>
            <a:chOff x="-44" y="1473"/>
            <a:chExt cx="981" cy="1105"/>
          </a:xfrm>
        </p:grpSpPr>
        <p:pic>
          <p:nvPicPr>
            <p:cNvPr id="182435" name="Picture 90" descr="desktop_computer_stylized_medium">
              <a:extLst>
                <a:ext uri="{FF2B5EF4-FFF2-40B4-BE49-F238E27FC236}">
                  <a16:creationId xmlns:a16="http://schemas.microsoft.com/office/drawing/2014/main" id="{A59EA2C5-A16E-234C-84C3-5E7C2DD14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36" name="Freeform 91">
              <a:extLst>
                <a:ext uri="{FF2B5EF4-FFF2-40B4-BE49-F238E27FC236}">
                  <a16:creationId xmlns:a16="http://schemas.microsoft.com/office/drawing/2014/main" id="{A14A465E-356C-0D41-8260-60A73E3612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500"/>
            </a:p>
          </p:txBody>
        </p:sp>
      </p:grpSp>
      <p:grpSp>
        <p:nvGrpSpPr>
          <p:cNvPr id="182303" name="Group 125">
            <a:extLst>
              <a:ext uri="{FF2B5EF4-FFF2-40B4-BE49-F238E27FC236}">
                <a16:creationId xmlns:a16="http://schemas.microsoft.com/office/drawing/2014/main" id="{EAAF4179-7077-4546-8AEE-0FBF6742E74A}"/>
              </a:ext>
            </a:extLst>
          </p:cNvPr>
          <p:cNvGrpSpPr>
            <a:grpSpLocks/>
          </p:cNvGrpSpPr>
          <p:nvPr/>
        </p:nvGrpSpPr>
        <p:grpSpPr bwMode="auto">
          <a:xfrm>
            <a:off x="6783917" y="3119438"/>
            <a:ext cx="325438" cy="534458"/>
            <a:chOff x="4140" y="429"/>
            <a:chExt cx="1425" cy="2396"/>
          </a:xfrm>
        </p:grpSpPr>
        <p:sp>
          <p:nvSpPr>
            <p:cNvPr id="182403" name="Freeform 126">
              <a:extLst>
                <a:ext uri="{FF2B5EF4-FFF2-40B4-BE49-F238E27FC236}">
                  <a16:creationId xmlns:a16="http://schemas.microsoft.com/office/drawing/2014/main" id="{21253B26-D0D2-4E4E-989D-0CC12239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04" name="Rectangle 127">
              <a:extLst>
                <a:ext uri="{FF2B5EF4-FFF2-40B4-BE49-F238E27FC236}">
                  <a16:creationId xmlns:a16="http://schemas.microsoft.com/office/drawing/2014/main" id="{F5F8F7A4-EC29-2C4C-8CF6-406CF5A6E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05" name="Freeform 128">
              <a:extLst>
                <a:ext uri="{FF2B5EF4-FFF2-40B4-BE49-F238E27FC236}">
                  <a16:creationId xmlns:a16="http://schemas.microsoft.com/office/drawing/2014/main" id="{0644F5E8-ABB9-5540-8E2C-B4B8046DC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06" name="Freeform 129">
              <a:extLst>
                <a:ext uri="{FF2B5EF4-FFF2-40B4-BE49-F238E27FC236}">
                  <a16:creationId xmlns:a16="http://schemas.microsoft.com/office/drawing/2014/main" id="{C0354D6E-B1DC-9A48-BB85-13DACB53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07" name="Rectangle 130">
              <a:extLst>
                <a:ext uri="{FF2B5EF4-FFF2-40B4-BE49-F238E27FC236}">
                  <a16:creationId xmlns:a16="http://schemas.microsoft.com/office/drawing/2014/main" id="{B7FCFA08-FEE3-BA49-8E37-99157235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408" name="Group 131">
              <a:extLst>
                <a:ext uri="{FF2B5EF4-FFF2-40B4-BE49-F238E27FC236}">
                  <a16:creationId xmlns:a16="http://schemas.microsoft.com/office/drawing/2014/main" id="{EF87A5B7-DA45-5048-A009-D490B5420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433" name="AutoShape 132">
                <a:extLst>
                  <a:ext uri="{FF2B5EF4-FFF2-40B4-BE49-F238E27FC236}">
                    <a16:creationId xmlns:a16="http://schemas.microsoft.com/office/drawing/2014/main" id="{DD457FB7-7075-4240-A15B-54479AE25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34" name="AutoShape 133">
                <a:extLst>
                  <a:ext uri="{FF2B5EF4-FFF2-40B4-BE49-F238E27FC236}">
                    <a16:creationId xmlns:a16="http://schemas.microsoft.com/office/drawing/2014/main" id="{539E9A2D-984C-6E44-A211-E8DD97A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409" name="Rectangle 134">
              <a:extLst>
                <a:ext uri="{FF2B5EF4-FFF2-40B4-BE49-F238E27FC236}">
                  <a16:creationId xmlns:a16="http://schemas.microsoft.com/office/drawing/2014/main" id="{161C9449-03AE-0840-BB70-E8382944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410" name="Group 135">
              <a:extLst>
                <a:ext uri="{FF2B5EF4-FFF2-40B4-BE49-F238E27FC236}">
                  <a16:creationId xmlns:a16="http://schemas.microsoft.com/office/drawing/2014/main" id="{D0DD816D-40F9-CB4F-9206-82F626710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431" name="AutoShape 136">
                <a:extLst>
                  <a:ext uri="{FF2B5EF4-FFF2-40B4-BE49-F238E27FC236}">
                    <a16:creationId xmlns:a16="http://schemas.microsoft.com/office/drawing/2014/main" id="{E39BE847-011A-9740-B47B-D410BBE62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32" name="AutoShape 137">
                <a:extLst>
                  <a:ext uri="{FF2B5EF4-FFF2-40B4-BE49-F238E27FC236}">
                    <a16:creationId xmlns:a16="http://schemas.microsoft.com/office/drawing/2014/main" id="{69DAF2C3-FC24-974F-BA2C-C8EB66280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411" name="Rectangle 138">
              <a:extLst>
                <a:ext uri="{FF2B5EF4-FFF2-40B4-BE49-F238E27FC236}">
                  <a16:creationId xmlns:a16="http://schemas.microsoft.com/office/drawing/2014/main" id="{5C7CB8B0-D29F-2A49-83C5-77E0CF7F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12" name="Rectangle 139">
              <a:extLst>
                <a:ext uri="{FF2B5EF4-FFF2-40B4-BE49-F238E27FC236}">
                  <a16:creationId xmlns:a16="http://schemas.microsoft.com/office/drawing/2014/main" id="{4473CB76-45D1-7942-9F35-8587315C1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413" name="Group 140">
              <a:extLst>
                <a:ext uri="{FF2B5EF4-FFF2-40B4-BE49-F238E27FC236}">
                  <a16:creationId xmlns:a16="http://schemas.microsoft.com/office/drawing/2014/main" id="{45054FB5-DC65-4F42-B580-EC4AC1405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429" name="AutoShape 141">
                <a:extLst>
                  <a:ext uri="{FF2B5EF4-FFF2-40B4-BE49-F238E27FC236}">
                    <a16:creationId xmlns:a16="http://schemas.microsoft.com/office/drawing/2014/main" id="{74FFC630-56FA-2748-83C3-E6B371A81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30" name="AutoShape 142">
                <a:extLst>
                  <a:ext uri="{FF2B5EF4-FFF2-40B4-BE49-F238E27FC236}">
                    <a16:creationId xmlns:a16="http://schemas.microsoft.com/office/drawing/2014/main" id="{E4A2D053-94B6-F24F-911F-7EA393CB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414" name="Freeform 143">
              <a:extLst>
                <a:ext uri="{FF2B5EF4-FFF2-40B4-BE49-F238E27FC236}">
                  <a16:creationId xmlns:a16="http://schemas.microsoft.com/office/drawing/2014/main" id="{3D646EDA-F9C2-4A42-9649-A30102E52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2415" name="Group 144">
              <a:extLst>
                <a:ext uri="{FF2B5EF4-FFF2-40B4-BE49-F238E27FC236}">
                  <a16:creationId xmlns:a16="http://schemas.microsoft.com/office/drawing/2014/main" id="{D35E34C6-3B62-174F-A374-774AD2C4F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427" name="AutoShape 145">
                <a:extLst>
                  <a:ext uri="{FF2B5EF4-FFF2-40B4-BE49-F238E27FC236}">
                    <a16:creationId xmlns:a16="http://schemas.microsoft.com/office/drawing/2014/main" id="{0DE9D075-E247-484E-BB99-0A30C9CB5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28" name="AutoShape 146">
                <a:extLst>
                  <a:ext uri="{FF2B5EF4-FFF2-40B4-BE49-F238E27FC236}">
                    <a16:creationId xmlns:a16="http://schemas.microsoft.com/office/drawing/2014/main" id="{BD3251F7-C670-9942-9552-2199D5D92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416" name="Rectangle 147">
              <a:extLst>
                <a:ext uri="{FF2B5EF4-FFF2-40B4-BE49-F238E27FC236}">
                  <a16:creationId xmlns:a16="http://schemas.microsoft.com/office/drawing/2014/main" id="{FAEF170E-EF5F-0D42-A504-5FA7ACE28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17" name="Freeform 148">
              <a:extLst>
                <a:ext uri="{FF2B5EF4-FFF2-40B4-BE49-F238E27FC236}">
                  <a16:creationId xmlns:a16="http://schemas.microsoft.com/office/drawing/2014/main" id="{0FB85D31-153E-4045-8E07-3B84B6F5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18" name="Freeform 149">
              <a:extLst>
                <a:ext uri="{FF2B5EF4-FFF2-40B4-BE49-F238E27FC236}">
                  <a16:creationId xmlns:a16="http://schemas.microsoft.com/office/drawing/2014/main" id="{10BED7B0-4C4D-B141-BFA4-11BE71A6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19" name="Oval 150">
              <a:extLst>
                <a:ext uri="{FF2B5EF4-FFF2-40B4-BE49-F238E27FC236}">
                  <a16:creationId xmlns:a16="http://schemas.microsoft.com/office/drawing/2014/main" id="{60E54871-8677-1441-A8CD-7C38B0B3C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0" name="Freeform 151">
              <a:extLst>
                <a:ext uri="{FF2B5EF4-FFF2-40B4-BE49-F238E27FC236}">
                  <a16:creationId xmlns:a16="http://schemas.microsoft.com/office/drawing/2014/main" id="{84D2A4B7-E385-194C-A8CE-B98ABFF4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421" name="AutoShape 152">
              <a:extLst>
                <a:ext uri="{FF2B5EF4-FFF2-40B4-BE49-F238E27FC236}">
                  <a16:creationId xmlns:a16="http://schemas.microsoft.com/office/drawing/2014/main" id="{B22E9586-AD01-984C-AE9F-E6E1312A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2" name="AutoShape 153">
              <a:extLst>
                <a:ext uri="{FF2B5EF4-FFF2-40B4-BE49-F238E27FC236}">
                  <a16:creationId xmlns:a16="http://schemas.microsoft.com/office/drawing/2014/main" id="{298A0918-8216-2B47-8142-71CF13A1E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3" name="Oval 154">
              <a:extLst>
                <a:ext uri="{FF2B5EF4-FFF2-40B4-BE49-F238E27FC236}">
                  <a16:creationId xmlns:a16="http://schemas.microsoft.com/office/drawing/2014/main" id="{71D931E3-B00A-174B-B68E-659026552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4" name="Oval 155">
              <a:extLst>
                <a:ext uri="{FF2B5EF4-FFF2-40B4-BE49-F238E27FC236}">
                  <a16:creationId xmlns:a16="http://schemas.microsoft.com/office/drawing/2014/main" id="{3BEBF555-0610-CA4D-972C-4116BE49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425" name="Oval 156">
              <a:extLst>
                <a:ext uri="{FF2B5EF4-FFF2-40B4-BE49-F238E27FC236}">
                  <a16:creationId xmlns:a16="http://schemas.microsoft.com/office/drawing/2014/main" id="{8F7FD94B-C8CA-294A-BC23-B57A757B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426" name="Rectangle 157">
              <a:extLst>
                <a:ext uri="{FF2B5EF4-FFF2-40B4-BE49-F238E27FC236}">
                  <a16:creationId xmlns:a16="http://schemas.microsoft.com/office/drawing/2014/main" id="{BEB48688-E2B1-9F4F-8F38-5894A812A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  <p:grpSp>
        <p:nvGrpSpPr>
          <p:cNvPr id="182304" name="Group 158">
            <a:extLst>
              <a:ext uri="{FF2B5EF4-FFF2-40B4-BE49-F238E27FC236}">
                <a16:creationId xmlns:a16="http://schemas.microsoft.com/office/drawing/2014/main" id="{31AC9AC6-213A-6441-BE94-0258C28B15B9}"/>
              </a:ext>
            </a:extLst>
          </p:cNvPr>
          <p:cNvGrpSpPr>
            <a:grpSpLocks/>
          </p:cNvGrpSpPr>
          <p:nvPr/>
        </p:nvGrpSpPr>
        <p:grpSpPr bwMode="auto">
          <a:xfrm>
            <a:off x="5114396" y="1858699"/>
            <a:ext cx="325438" cy="534458"/>
            <a:chOff x="4140" y="429"/>
            <a:chExt cx="1425" cy="2396"/>
          </a:xfrm>
        </p:grpSpPr>
        <p:sp>
          <p:nvSpPr>
            <p:cNvPr id="182371" name="Freeform 159">
              <a:extLst>
                <a:ext uri="{FF2B5EF4-FFF2-40B4-BE49-F238E27FC236}">
                  <a16:creationId xmlns:a16="http://schemas.microsoft.com/office/drawing/2014/main" id="{0D81907D-87E1-2A4B-83C2-A4CC0BE20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72" name="Rectangle 160">
              <a:extLst>
                <a:ext uri="{FF2B5EF4-FFF2-40B4-BE49-F238E27FC236}">
                  <a16:creationId xmlns:a16="http://schemas.microsoft.com/office/drawing/2014/main" id="{A1681045-55A3-0141-8A10-65303D892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73" name="Freeform 161">
              <a:extLst>
                <a:ext uri="{FF2B5EF4-FFF2-40B4-BE49-F238E27FC236}">
                  <a16:creationId xmlns:a16="http://schemas.microsoft.com/office/drawing/2014/main" id="{A6541850-02DB-6B4E-8A1F-6BDE8C85A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74" name="Freeform 162">
              <a:extLst>
                <a:ext uri="{FF2B5EF4-FFF2-40B4-BE49-F238E27FC236}">
                  <a16:creationId xmlns:a16="http://schemas.microsoft.com/office/drawing/2014/main" id="{94B946E4-85C0-1D40-BDBA-C1D503A6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75" name="Rectangle 163">
              <a:extLst>
                <a:ext uri="{FF2B5EF4-FFF2-40B4-BE49-F238E27FC236}">
                  <a16:creationId xmlns:a16="http://schemas.microsoft.com/office/drawing/2014/main" id="{BACD7A82-EA33-D94C-9F35-09C736D4F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76" name="Group 164">
              <a:extLst>
                <a:ext uri="{FF2B5EF4-FFF2-40B4-BE49-F238E27FC236}">
                  <a16:creationId xmlns:a16="http://schemas.microsoft.com/office/drawing/2014/main" id="{4E53EF27-0D32-8B41-945E-2C9E6869B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401" name="AutoShape 165">
                <a:extLst>
                  <a:ext uri="{FF2B5EF4-FFF2-40B4-BE49-F238E27FC236}">
                    <a16:creationId xmlns:a16="http://schemas.microsoft.com/office/drawing/2014/main" id="{233F0321-3772-594C-BA58-B6AA4D3CD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02" name="AutoShape 166">
                <a:extLst>
                  <a:ext uri="{FF2B5EF4-FFF2-40B4-BE49-F238E27FC236}">
                    <a16:creationId xmlns:a16="http://schemas.microsoft.com/office/drawing/2014/main" id="{0E5E803D-299A-FE49-8B07-863027A29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77" name="Rectangle 167">
              <a:extLst>
                <a:ext uri="{FF2B5EF4-FFF2-40B4-BE49-F238E27FC236}">
                  <a16:creationId xmlns:a16="http://schemas.microsoft.com/office/drawing/2014/main" id="{48F591F0-F9AC-C34D-8BF9-4B280D4D3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78" name="Group 168">
              <a:extLst>
                <a:ext uri="{FF2B5EF4-FFF2-40B4-BE49-F238E27FC236}">
                  <a16:creationId xmlns:a16="http://schemas.microsoft.com/office/drawing/2014/main" id="{FF2EE12B-EA54-3240-8789-7664F9949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99" name="AutoShape 169">
                <a:extLst>
                  <a:ext uri="{FF2B5EF4-FFF2-40B4-BE49-F238E27FC236}">
                    <a16:creationId xmlns:a16="http://schemas.microsoft.com/office/drawing/2014/main" id="{9B69D34C-D30C-F94C-AAD9-E65148C8C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400" name="AutoShape 170">
                <a:extLst>
                  <a:ext uri="{FF2B5EF4-FFF2-40B4-BE49-F238E27FC236}">
                    <a16:creationId xmlns:a16="http://schemas.microsoft.com/office/drawing/2014/main" id="{3F7E65C9-CA91-F74B-B0D7-A6E3A7EF5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79" name="Rectangle 171">
              <a:extLst>
                <a:ext uri="{FF2B5EF4-FFF2-40B4-BE49-F238E27FC236}">
                  <a16:creationId xmlns:a16="http://schemas.microsoft.com/office/drawing/2014/main" id="{7B7E71A5-0975-DB42-9DA0-56DE3A143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80" name="Rectangle 172">
              <a:extLst>
                <a:ext uri="{FF2B5EF4-FFF2-40B4-BE49-F238E27FC236}">
                  <a16:creationId xmlns:a16="http://schemas.microsoft.com/office/drawing/2014/main" id="{2777F25F-EF37-5540-A79B-0B46F31A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81" name="Group 173">
              <a:extLst>
                <a:ext uri="{FF2B5EF4-FFF2-40B4-BE49-F238E27FC236}">
                  <a16:creationId xmlns:a16="http://schemas.microsoft.com/office/drawing/2014/main" id="{A1091E24-8931-D74A-88CC-1273702C5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97" name="AutoShape 174">
                <a:extLst>
                  <a:ext uri="{FF2B5EF4-FFF2-40B4-BE49-F238E27FC236}">
                    <a16:creationId xmlns:a16="http://schemas.microsoft.com/office/drawing/2014/main" id="{2962BA3B-CEF4-434A-88A7-CCC436D7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98" name="AutoShape 175">
                <a:extLst>
                  <a:ext uri="{FF2B5EF4-FFF2-40B4-BE49-F238E27FC236}">
                    <a16:creationId xmlns:a16="http://schemas.microsoft.com/office/drawing/2014/main" id="{415F0D66-5EDE-B547-BF7D-1ADB34890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82" name="Freeform 176">
              <a:extLst>
                <a:ext uri="{FF2B5EF4-FFF2-40B4-BE49-F238E27FC236}">
                  <a16:creationId xmlns:a16="http://schemas.microsoft.com/office/drawing/2014/main" id="{FEEF58CC-BD5B-4944-893F-6C762B52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2383" name="Group 177">
              <a:extLst>
                <a:ext uri="{FF2B5EF4-FFF2-40B4-BE49-F238E27FC236}">
                  <a16:creationId xmlns:a16="http://schemas.microsoft.com/office/drawing/2014/main" id="{FB262F54-C698-854C-AB5F-97985783A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95" name="AutoShape 178">
                <a:extLst>
                  <a:ext uri="{FF2B5EF4-FFF2-40B4-BE49-F238E27FC236}">
                    <a16:creationId xmlns:a16="http://schemas.microsoft.com/office/drawing/2014/main" id="{D5B011C7-A430-4B45-B794-4500BCA6A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96" name="AutoShape 179">
                <a:extLst>
                  <a:ext uri="{FF2B5EF4-FFF2-40B4-BE49-F238E27FC236}">
                    <a16:creationId xmlns:a16="http://schemas.microsoft.com/office/drawing/2014/main" id="{EAEEE413-DF22-9848-A109-61690F028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84" name="Rectangle 180">
              <a:extLst>
                <a:ext uri="{FF2B5EF4-FFF2-40B4-BE49-F238E27FC236}">
                  <a16:creationId xmlns:a16="http://schemas.microsoft.com/office/drawing/2014/main" id="{53E69FB4-C0AF-C446-BE8D-EA15EF0D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85" name="Freeform 181">
              <a:extLst>
                <a:ext uri="{FF2B5EF4-FFF2-40B4-BE49-F238E27FC236}">
                  <a16:creationId xmlns:a16="http://schemas.microsoft.com/office/drawing/2014/main" id="{F7A5040F-29BE-1B46-A423-501D62A5B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86" name="Freeform 182">
              <a:extLst>
                <a:ext uri="{FF2B5EF4-FFF2-40B4-BE49-F238E27FC236}">
                  <a16:creationId xmlns:a16="http://schemas.microsoft.com/office/drawing/2014/main" id="{3E5468F4-6FC8-0044-B456-66AA82857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87" name="Oval 183">
              <a:extLst>
                <a:ext uri="{FF2B5EF4-FFF2-40B4-BE49-F238E27FC236}">
                  <a16:creationId xmlns:a16="http://schemas.microsoft.com/office/drawing/2014/main" id="{6C17750D-A84E-344B-97F9-D2E1BBC3F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88" name="Freeform 184">
              <a:extLst>
                <a:ext uri="{FF2B5EF4-FFF2-40B4-BE49-F238E27FC236}">
                  <a16:creationId xmlns:a16="http://schemas.microsoft.com/office/drawing/2014/main" id="{A836162B-5CEE-4F4C-ACD5-92B37DD2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89" name="AutoShape 185">
              <a:extLst>
                <a:ext uri="{FF2B5EF4-FFF2-40B4-BE49-F238E27FC236}">
                  <a16:creationId xmlns:a16="http://schemas.microsoft.com/office/drawing/2014/main" id="{152634A5-0E28-6E47-939D-D2CD31B8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90" name="AutoShape 186">
              <a:extLst>
                <a:ext uri="{FF2B5EF4-FFF2-40B4-BE49-F238E27FC236}">
                  <a16:creationId xmlns:a16="http://schemas.microsoft.com/office/drawing/2014/main" id="{4052C03B-4940-6548-89AA-25097AD9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91" name="Oval 187">
              <a:extLst>
                <a:ext uri="{FF2B5EF4-FFF2-40B4-BE49-F238E27FC236}">
                  <a16:creationId xmlns:a16="http://schemas.microsoft.com/office/drawing/2014/main" id="{7BA1B081-3660-5741-BD20-AB3423EC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92" name="Oval 188">
              <a:extLst>
                <a:ext uri="{FF2B5EF4-FFF2-40B4-BE49-F238E27FC236}">
                  <a16:creationId xmlns:a16="http://schemas.microsoft.com/office/drawing/2014/main" id="{BD6F5CDC-56D3-9F44-BB04-71A4870F3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93" name="Oval 189">
              <a:extLst>
                <a:ext uri="{FF2B5EF4-FFF2-40B4-BE49-F238E27FC236}">
                  <a16:creationId xmlns:a16="http://schemas.microsoft.com/office/drawing/2014/main" id="{1A114201-7426-554A-87BC-E773C168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94" name="Rectangle 190">
              <a:extLst>
                <a:ext uri="{FF2B5EF4-FFF2-40B4-BE49-F238E27FC236}">
                  <a16:creationId xmlns:a16="http://schemas.microsoft.com/office/drawing/2014/main" id="{93778EF0-3A72-9C41-825D-AC65AD90D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  <p:grpSp>
        <p:nvGrpSpPr>
          <p:cNvPr id="182305" name="Group 224">
            <a:extLst>
              <a:ext uri="{FF2B5EF4-FFF2-40B4-BE49-F238E27FC236}">
                <a16:creationId xmlns:a16="http://schemas.microsoft.com/office/drawing/2014/main" id="{80B94B8D-82E1-994A-9E3A-A2ED8CD0B7F9}"/>
              </a:ext>
            </a:extLst>
          </p:cNvPr>
          <p:cNvGrpSpPr>
            <a:grpSpLocks/>
          </p:cNvGrpSpPr>
          <p:nvPr/>
        </p:nvGrpSpPr>
        <p:grpSpPr bwMode="auto">
          <a:xfrm>
            <a:off x="6076157" y="806979"/>
            <a:ext cx="325438" cy="534458"/>
            <a:chOff x="4140" y="429"/>
            <a:chExt cx="1425" cy="2396"/>
          </a:xfrm>
        </p:grpSpPr>
        <p:sp>
          <p:nvSpPr>
            <p:cNvPr id="182339" name="Freeform 225">
              <a:extLst>
                <a:ext uri="{FF2B5EF4-FFF2-40B4-BE49-F238E27FC236}">
                  <a16:creationId xmlns:a16="http://schemas.microsoft.com/office/drawing/2014/main" id="{6DE71070-A54E-014E-8A2A-460F47A24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40" name="Rectangle 226">
              <a:extLst>
                <a:ext uri="{FF2B5EF4-FFF2-40B4-BE49-F238E27FC236}">
                  <a16:creationId xmlns:a16="http://schemas.microsoft.com/office/drawing/2014/main" id="{E5C55A04-1D84-3C4B-BEE3-F6C93D42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41" name="Freeform 227">
              <a:extLst>
                <a:ext uri="{FF2B5EF4-FFF2-40B4-BE49-F238E27FC236}">
                  <a16:creationId xmlns:a16="http://schemas.microsoft.com/office/drawing/2014/main" id="{3202410A-BBF6-7343-9C54-E2A8CD4D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42" name="Freeform 228">
              <a:extLst>
                <a:ext uri="{FF2B5EF4-FFF2-40B4-BE49-F238E27FC236}">
                  <a16:creationId xmlns:a16="http://schemas.microsoft.com/office/drawing/2014/main" id="{344D7F0A-D609-3D4E-8E77-E8670782B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43" name="Rectangle 229">
              <a:extLst>
                <a:ext uri="{FF2B5EF4-FFF2-40B4-BE49-F238E27FC236}">
                  <a16:creationId xmlns:a16="http://schemas.microsoft.com/office/drawing/2014/main" id="{DAF4F331-DC85-6141-9CB1-473788EB2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44" name="Group 230">
              <a:extLst>
                <a:ext uri="{FF2B5EF4-FFF2-40B4-BE49-F238E27FC236}">
                  <a16:creationId xmlns:a16="http://schemas.microsoft.com/office/drawing/2014/main" id="{69A74566-DC39-D442-B4A7-114351AB2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369" name="AutoShape 231">
                <a:extLst>
                  <a:ext uri="{FF2B5EF4-FFF2-40B4-BE49-F238E27FC236}">
                    <a16:creationId xmlns:a16="http://schemas.microsoft.com/office/drawing/2014/main" id="{9EE5D44C-FF3B-3244-BB5D-71067A6B3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70" name="AutoShape 232">
                <a:extLst>
                  <a:ext uri="{FF2B5EF4-FFF2-40B4-BE49-F238E27FC236}">
                    <a16:creationId xmlns:a16="http://schemas.microsoft.com/office/drawing/2014/main" id="{8DFBA1C5-0F29-A842-9929-87A0BE43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45" name="Rectangle 233">
              <a:extLst>
                <a:ext uri="{FF2B5EF4-FFF2-40B4-BE49-F238E27FC236}">
                  <a16:creationId xmlns:a16="http://schemas.microsoft.com/office/drawing/2014/main" id="{5F6972F7-8FE0-5943-8BCB-2815732A9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46" name="Group 234">
              <a:extLst>
                <a:ext uri="{FF2B5EF4-FFF2-40B4-BE49-F238E27FC236}">
                  <a16:creationId xmlns:a16="http://schemas.microsoft.com/office/drawing/2014/main" id="{B2305CF4-795B-A945-8920-5EBDBE9FD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67" name="AutoShape 235">
                <a:extLst>
                  <a:ext uri="{FF2B5EF4-FFF2-40B4-BE49-F238E27FC236}">
                    <a16:creationId xmlns:a16="http://schemas.microsoft.com/office/drawing/2014/main" id="{ACB27C5E-A983-3C44-9920-726284FDA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68" name="AutoShape 236">
                <a:extLst>
                  <a:ext uri="{FF2B5EF4-FFF2-40B4-BE49-F238E27FC236}">
                    <a16:creationId xmlns:a16="http://schemas.microsoft.com/office/drawing/2014/main" id="{A5C3510F-1706-A74D-A619-E67CA37DC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47" name="Rectangle 237">
              <a:extLst>
                <a:ext uri="{FF2B5EF4-FFF2-40B4-BE49-F238E27FC236}">
                  <a16:creationId xmlns:a16="http://schemas.microsoft.com/office/drawing/2014/main" id="{ADAE15BB-3F56-634D-B7C9-53595E68C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48" name="Rectangle 238">
              <a:extLst>
                <a:ext uri="{FF2B5EF4-FFF2-40B4-BE49-F238E27FC236}">
                  <a16:creationId xmlns:a16="http://schemas.microsoft.com/office/drawing/2014/main" id="{74378679-6380-F248-9D68-65C633D1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49" name="Group 239">
              <a:extLst>
                <a:ext uri="{FF2B5EF4-FFF2-40B4-BE49-F238E27FC236}">
                  <a16:creationId xmlns:a16="http://schemas.microsoft.com/office/drawing/2014/main" id="{20FEC15B-C315-0041-BB8C-9BFF6183E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65" name="AutoShape 240">
                <a:extLst>
                  <a:ext uri="{FF2B5EF4-FFF2-40B4-BE49-F238E27FC236}">
                    <a16:creationId xmlns:a16="http://schemas.microsoft.com/office/drawing/2014/main" id="{54EC2325-F9BF-BE43-80E6-3E6F6C86C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66" name="AutoShape 241">
                <a:extLst>
                  <a:ext uri="{FF2B5EF4-FFF2-40B4-BE49-F238E27FC236}">
                    <a16:creationId xmlns:a16="http://schemas.microsoft.com/office/drawing/2014/main" id="{7BD36CEF-F9BD-8047-B8FB-6BDA21E18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50" name="Freeform 242">
              <a:extLst>
                <a:ext uri="{FF2B5EF4-FFF2-40B4-BE49-F238E27FC236}">
                  <a16:creationId xmlns:a16="http://schemas.microsoft.com/office/drawing/2014/main" id="{1E431C76-6FFC-CB48-B3B6-8DA1AEF6B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2351" name="Group 243">
              <a:extLst>
                <a:ext uri="{FF2B5EF4-FFF2-40B4-BE49-F238E27FC236}">
                  <a16:creationId xmlns:a16="http://schemas.microsoft.com/office/drawing/2014/main" id="{E666D4AE-436B-514B-B6B2-3D7CC87316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63" name="AutoShape 244">
                <a:extLst>
                  <a:ext uri="{FF2B5EF4-FFF2-40B4-BE49-F238E27FC236}">
                    <a16:creationId xmlns:a16="http://schemas.microsoft.com/office/drawing/2014/main" id="{F0528AA3-630B-694A-932D-545D35532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64" name="AutoShape 245">
                <a:extLst>
                  <a:ext uri="{FF2B5EF4-FFF2-40B4-BE49-F238E27FC236}">
                    <a16:creationId xmlns:a16="http://schemas.microsoft.com/office/drawing/2014/main" id="{2DEC791F-197B-FC4E-830B-3545C9CAF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52" name="Rectangle 246">
              <a:extLst>
                <a:ext uri="{FF2B5EF4-FFF2-40B4-BE49-F238E27FC236}">
                  <a16:creationId xmlns:a16="http://schemas.microsoft.com/office/drawing/2014/main" id="{884CE315-08F2-CF47-BFA5-E4C49F803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53" name="Freeform 247">
              <a:extLst>
                <a:ext uri="{FF2B5EF4-FFF2-40B4-BE49-F238E27FC236}">
                  <a16:creationId xmlns:a16="http://schemas.microsoft.com/office/drawing/2014/main" id="{8D7C4B47-A2F5-3D4C-837D-3BD70C216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54" name="Freeform 248">
              <a:extLst>
                <a:ext uri="{FF2B5EF4-FFF2-40B4-BE49-F238E27FC236}">
                  <a16:creationId xmlns:a16="http://schemas.microsoft.com/office/drawing/2014/main" id="{E8307054-E373-424F-925C-DACB6452C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55" name="Oval 249">
              <a:extLst>
                <a:ext uri="{FF2B5EF4-FFF2-40B4-BE49-F238E27FC236}">
                  <a16:creationId xmlns:a16="http://schemas.microsoft.com/office/drawing/2014/main" id="{CABD66E3-50E6-894F-9964-1AD223A1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56" name="Freeform 250">
              <a:extLst>
                <a:ext uri="{FF2B5EF4-FFF2-40B4-BE49-F238E27FC236}">
                  <a16:creationId xmlns:a16="http://schemas.microsoft.com/office/drawing/2014/main" id="{3B1F531B-F450-BC43-9352-994672D59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57" name="AutoShape 251">
              <a:extLst>
                <a:ext uri="{FF2B5EF4-FFF2-40B4-BE49-F238E27FC236}">
                  <a16:creationId xmlns:a16="http://schemas.microsoft.com/office/drawing/2014/main" id="{E383E71E-36B5-0B4A-A0C3-466195C2E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58" name="AutoShape 252">
              <a:extLst>
                <a:ext uri="{FF2B5EF4-FFF2-40B4-BE49-F238E27FC236}">
                  <a16:creationId xmlns:a16="http://schemas.microsoft.com/office/drawing/2014/main" id="{38A47B06-0110-9F47-98F7-A131F9DA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59" name="Oval 253">
              <a:extLst>
                <a:ext uri="{FF2B5EF4-FFF2-40B4-BE49-F238E27FC236}">
                  <a16:creationId xmlns:a16="http://schemas.microsoft.com/office/drawing/2014/main" id="{004FD9A1-82E7-CD49-A9B7-CEE5C82E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60" name="Oval 254">
              <a:extLst>
                <a:ext uri="{FF2B5EF4-FFF2-40B4-BE49-F238E27FC236}">
                  <a16:creationId xmlns:a16="http://schemas.microsoft.com/office/drawing/2014/main" id="{79597361-BD3B-574F-96F0-EF50CA66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61" name="Oval 255">
              <a:extLst>
                <a:ext uri="{FF2B5EF4-FFF2-40B4-BE49-F238E27FC236}">
                  <a16:creationId xmlns:a16="http://schemas.microsoft.com/office/drawing/2014/main" id="{59B821CF-8802-4644-86D2-CAAA02DA6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62" name="Rectangle 256">
              <a:extLst>
                <a:ext uri="{FF2B5EF4-FFF2-40B4-BE49-F238E27FC236}">
                  <a16:creationId xmlns:a16="http://schemas.microsoft.com/office/drawing/2014/main" id="{6F445C48-0153-3A4A-90E9-395B75DFE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  <p:grpSp>
        <p:nvGrpSpPr>
          <p:cNvPr id="182306" name="Group 257">
            <a:extLst>
              <a:ext uri="{FF2B5EF4-FFF2-40B4-BE49-F238E27FC236}">
                <a16:creationId xmlns:a16="http://schemas.microsoft.com/office/drawing/2014/main" id="{3772FDF4-A7B0-2146-8A4D-DA19143DC270}"/>
              </a:ext>
            </a:extLst>
          </p:cNvPr>
          <p:cNvGrpSpPr>
            <a:grpSpLocks/>
          </p:cNvGrpSpPr>
          <p:nvPr/>
        </p:nvGrpSpPr>
        <p:grpSpPr bwMode="auto">
          <a:xfrm>
            <a:off x="6756136" y="1850761"/>
            <a:ext cx="325438" cy="534458"/>
            <a:chOff x="4140" y="429"/>
            <a:chExt cx="1425" cy="2396"/>
          </a:xfrm>
        </p:grpSpPr>
        <p:sp>
          <p:nvSpPr>
            <p:cNvPr id="182307" name="Freeform 258">
              <a:extLst>
                <a:ext uri="{FF2B5EF4-FFF2-40B4-BE49-F238E27FC236}">
                  <a16:creationId xmlns:a16="http://schemas.microsoft.com/office/drawing/2014/main" id="{4F77A32C-7CFD-FA42-BCCA-B04D7833F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08" name="Rectangle 259">
              <a:extLst>
                <a:ext uri="{FF2B5EF4-FFF2-40B4-BE49-F238E27FC236}">
                  <a16:creationId xmlns:a16="http://schemas.microsoft.com/office/drawing/2014/main" id="{CA05DAE3-A160-DE46-B4EF-C78071AD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09" name="Freeform 260">
              <a:extLst>
                <a:ext uri="{FF2B5EF4-FFF2-40B4-BE49-F238E27FC236}">
                  <a16:creationId xmlns:a16="http://schemas.microsoft.com/office/drawing/2014/main" id="{59D6653F-D0AC-8041-A106-C475EA271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10" name="Freeform 261">
              <a:extLst>
                <a:ext uri="{FF2B5EF4-FFF2-40B4-BE49-F238E27FC236}">
                  <a16:creationId xmlns:a16="http://schemas.microsoft.com/office/drawing/2014/main" id="{02CDCEB0-75E1-2541-AF07-0C7018602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11" name="Rectangle 262">
              <a:extLst>
                <a:ext uri="{FF2B5EF4-FFF2-40B4-BE49-F238E27FC236}">
                  <a16:creationId xmlns:a16="http://schemas.microsoft.com/office/drawing/2014/main" id="{E5D0D9B4-50A1-A549-81E0-190EEB67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12" name="Group 263">
              <a:extLst>
                <a:ext uri="{FF2B5EF4-FFF2-40B4-BE49-F238E27FC236}">
                  <a16:creationId xmlns:a16="http://schemas.microsoft.com/office/drawing/2014/main" id="{E59C5634-97F0-9041-A84A-4EBB8CC28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337" name="AutoShape 264">
                <a:extLst>
                  <a:ext uri="{FF2B5EF4-FFF2-40B4-BE49-F238E27FC236}">
                    <a16:creationId xmlns:a16="http://schemas.microsoft.com/office/drawing/2014/main" id="{4DCE9493-5B96-CC4D-8C6B-FB7F05BEA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38" name="AutoShape 265">
                <a:extLst>
                  <a:ext uri="{FF2B5EF4-FFF2-40B4-BE49-F238E27FC236}">
                    <a16:creationId xmlns:a16="http://schemas.microsoft.com/office/drawing/2014/main" id="{D0084785-7E58-5E46-A07B-8D6C939A2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13" name="Rectangle 266">
              <a:extLst>
                <a:ext uri="{FF2B5EF4-FFF2-40B4-BE49-F238E27FC236}">
                  <a16:creationId xmlns:a16="http://schemas.microsoft.com/office/drawing/2014/main" id="{4A059A35-C562-964B-BB14-0B662356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14" name="Group 267">
              <a:extLst>
                <a:ext uri="{FF2B5EF4-FFF2-40B4-BE49-F238E27FC236}">
                  <a16:creationId xmlns:a16="http://schemas.microsoft.com/office/drawing/2014/main" id="{67467C43-3102-BC43-915C-6F8473846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35" name="AutoShape 268">
                <a:extLst>
                  <a:ext uri="{FF2B5EF4-FFF2-40B4-BE49-F238E27FC236}">
                    <a16:creationId xmlns:a16="http://schemas.microsoft.com/office/drawing/2014/main" id="{5A40FC91-BBB3-0647-8E3E-708EBE32A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36" name="AutoShape 269">
                <a:extLst>
                  <a:ext uri="{FF2B5EF4-FFF2-40B4-BE49-F238E27FC236}">
                    <a16:creationId xmlns:a16="http://schemas.microsoft.com/office/drawing/2014/main" id="{9A49BF5D-93D9-5744-A2FB-5A3BA0FEA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15" name="Rectangle 270">
              <a:extLst>
                <a:ext uri="{FF2B5EF4-FFF2-40B4-BE49-F238E27FC236}">
                  <a16:creationId xmlns:a16="http://schemas.microsoft.com/office/drawing/2014/main" id="{25BCD4EB-EBA9-7C44-806F-2753C277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16" name="Rectangle 271">
              <a:extLst>
                <a:ext uri="{FF2B5EF4-FFF2-40B4-BE49-F238E27FC236}">
                  <a16:creationId xmlns:a16="http://schemas.microsoft.com/office/drawing/2014/main" id="{499946B6-CCFC-564F-84E3-FA4FA6AE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grpSp>
          <p:nvGrpSpPr>
            <p:cNvPr id="182317" name="Group 272">
              <a:extLst>
                <a:ext uri="{FF2B5EF4-FFF2-40B4-BE49-F238E27FC236}">
                  <a16:creationId xmlns:a16="http://schemas.microsoft.com/office/drawing/2014/main" id="{013EE4FF-8FE4-F34A-9D24-CB9E70C25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33" name="AutoShape 273">
                <a:extLst>
                  <a:ext uri="{FF2B5EF4-FFF2-40B4-BE49-F238E27FC236}">
                    <a16:creationId xmlns:a16="http://schemas.microsoft.com/office/drawing/2014/main" id="{4CCBCB1F-FB14-3D4F-8063-28CCF094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34" name="AutoShape 274">
                <a:extLst>
                  <a:ext uri="{FF2B5EF4-FFF2-40B4-BE49-F238E27FC236}">
                    <a16:creationId xmlns:a16="http://schemas.microsoft.com/office/drawing/2014/main" id="{8F250411-59EF-7B47-BAA1-A805A3E3E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18" name="Freeform 275">
              <a:extLst>
                <a:ext uri="{FF2B5EF4-FFF2-40B4-BE49-F238E27FC236}">
                  <a16:creationId xmlns:a16="http://schemas.microsoft.com/office/drawing/2014/main" id="{A52A9FB7-08DE-4642-AFD7-911A104B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182319" name="Group 276">
              <a:extLst>
                <a:ext uri="{FF2B5EF4-FFF2-40B4-BE49-F238E27FC236}">
                  <a16:creationId xmlns:a16="http://schemas.microsoft.com/office/drawing/2014/main" id="{6C810FDF-6C83-A346-AD2B-94963922D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31" name="AutoShape 277">
                <a:extLst>
                  <a:ext uri="{FF2B5EF4-FFF2-40B4-BE49-F238E27FC236}">
                    <a16:creationId xmlns:a16="http://schemas.microsoft.com/office/drawing/2014/main" id="{62B11B33-0D46-5843-A800-4EBA4BDA3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182332" name="AutoShape 278">
                <a:extLst>
                  <a:ext uri="{FF2B5EF4-FFF2-40B4-BE49-F238E27FC236}">
                    <a16:creationId xmlns:a16="http://schemas.microsoft.com/office/drawing/2014/main" id="{B331F519-D9BE-D64A-A334-ABD3822C7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667"/>
              </a:p>
            </p:txBody>
          </p:sp>
        </p:grpSp>
        <p:sp>
          <p:nvSpPr>
            <p:cNvPr id="182320" name="Rectangle 279">
              <a:extLst>
                <a:ext uri="{FF2B5EF4-FFF2-40B4-BE49-F238E27FC236}">
                  <a16:creationId xmlns:a16="http://schemas.microsoft.com/office/drawing/2014/main" id="{AC3818B0-2550-2241-9444-C03DD9B3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1" name="Freeform 280">
              <a:extLst>
                <a:ext uri="{FF2B5EF4-FFF2-40B4-BE49-F238E27FC236}">
                  <a16:creationId xmlns:a16="http://schemas.microsoft.com/office/drawing/2014/main" id="{01BA8D4F-E083-204C-A540-87D227719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22" name="Freeform 281">
              <a:extLst>
                <a:ext uri="{FF2B5EF4-FFF2-40B4-BE49-F238E27FC236}">
                  <a16:creationId xmlns:a16="http://schemas.microsoft.com/office/drawing/2014/main" id="{7FD730F2-D29D-DF4E-999E-5DE62429B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23" name="Oval 282">
              <a:extLst>
                <a:ext uri="{FF2B5EF4-FFF2-40B4-BE49-F238E27FC236}">
                  <a16:creationId xmlns:a16="http://schemas.microsoft.com/office/drawing/2014/main" id="{8F8B0FAB-1CD5-DD40-97D7-6856E1DCB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4" name="Freeform 283">
              <a:extLst>
                <a:ext uri="{FF2B5EF4-FFF2-40B4-BE49-F238E27FC236}">
                  <a16:creationId xmlns:a16="http://schemas.microsoft.com/office/drawing/2014/main" id="{C4DFDC94-A3B6-EE41-BE42-C33AA200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82325" name="AutoShape 284">
              <a:extLst>
                <a:ext uri="{FF2B5EF4-FFF2-40B4-BE49-F238E27FC236}">
                  <a16:creationId xmlns:a16="http://schemas.microsoft.com/office/drawing/2014/main" id="{BA84E39C-C17A-E34F-811F-ED62A054E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6" name="AutoShape 285">
              <a:extLst>
                <a:ext uri="{FF2B5EF4-FFF2-40B4-BE49-F238E27FC236}">
                  <a16:creationId xmlns:a16="http://schemas.microsoft.com/office/drawing/2014/main" id="{7F007F46-1C50-AD41-B1A6-73AA8A36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7" name="Oval 286">
              <a:extLst>
                <a:ext uri="{FF2B5EF4-FFF2-40B4-BE49-F238E27FC236}">
                  <a16:creationId xmlns:a16="http://schemas.microsoft.com/office/drawing/2014/main" id="{9074188F-3381-4545-9A50-9D88F24A5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28" name="Oval 287">
              <a:extLst>
                <a:ext uri="{FF2B5EF4-FFF2-40B4-BE49-F238E27FC236}">
                  <a16:creationId xmlns:a16="http://schemas.microsoft.com/office/drawing/2014/main" id="{8CF58187-EAAC-1C42-A0A3-34624E6A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29" name="Oval 288">
              <a:extLst>
                <a:ext uri="{FF2B5EF4-FFF2-40B4-BE49-F238E27FC236}">
                  <a16:creationId xmlns:a16="http://schemas.microsoft.com/office/drawing/2014/main" id="{0D88BFD4-BD21-C842-8ED5-53633C47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82330" name="Rectangle 289">
              <a:extLst>
                <a:ext uri="{FF2B5EF4-FFF2-40B4-BE49-F238E27FC236}">
                  <a16:creationId xmlns:a16="http://schemas.microsoft.com/office/drawing/2014/main" id="{C42DD814-C2ED-C74D-B4F7-B6F1901E6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61219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for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9113-BE50-0443-9247-5514C66D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5557" y="1696469"/>
            <a:ext cx="7232886" cy="1631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char *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getreq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(char *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inbuf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len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) {</a:t>
            </a:r>
          </a:p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  /* Get request char stream */</a:t>
            </a:r>
          </a:p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("REQ: ");              /* prompt */</a:t>
            </a:r>
          </a:p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memset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(inbuf,0,len);          /* clear for good measure */</a:t>
            </a:r>
          </a:p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  return 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fgets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1667" b="1" dirty="0" err="1">
                <a:latin typeface="Consolas" panose="020B0609020204030204" pitchFamily="49" charset="0"/>
                <a:cs typeface="Courier"/>
              </a:rPr>
              <a:t>inbuf,len,stdin</a:t>
            </a:r>
            <a:r>
              <a:rPr lang="en-US" sz="1667" b="1" dirty="0">
                <a:latin typeface="Consolas" panose="020B0609020204030204" pitchFamily="49" charset="0"/>
                <a:cs typeface="Courier"/>
              </a:rPr>
              <a:t>); /* read up to a EOL */</a:t>
            </a:r>
          </a:p>
          <a:p>
            <a:r>
              <a:rPr lang="en-US" sz="1667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7073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8">
            <a:extLst>
              <a:ext uri="{FF2B5EF4-FFF2-40B4-BE49-F238E27FC236}">
                <a16:creationId xmlns:a16="http://schemas.microsoft.com/office/drawing/2014/main" id="{9C27AE53-CB45-8642-B2B0-50CEB3B5F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254F0BEF-0969-B247-B8A7-0D2F2429ED5C}" type="slidenum">
              <a:rPr lang="en-US" altLang="en-US" sz="1000">
                <a:latin typeface="Tahoma" panose="020B0604030504040204" pitchFamily="34" charset="0"/>
              </a:rPr>
              <a:pPr/>
              <a:t>70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8D5BB56B-AD0C-D741-BA28-DFF0B569B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6" y="115461"/>
            <a:ext cx="6477000" cy="743479"/>
          </a:xfrm>
        </p:spPr>
        <p:txBody>
          <a:bodyPr/>
          <a:lstStyle/>
          <a:p>
            <a:r>
              <a:rPr lang="en-US" altLang="en-US" sz="3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records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AFAE4173-2757-7240-A5E4-0F6E0C2762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1119188"/>
            <a:ext cx="6516688" cy="428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DNS: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 distributed db storing resource records </a:t>
            </a: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(RR)</a:t>
            </a:r>
          </a:p>
        </p:txBody>
      </p:sp>
      <p:sp>
        <p:nvSpPr>
          <p:cNvPr id="188421" name="Rectangle 4">
            <a:extLst>
              <a:ext uri="{FF2B5EF4-FFF2-40B4-BE49-F238E27FC236}">
                <a16:creationId xmlns:a16="http://schemas.microsoft.com/office/drawing/2014/main" id="{6510F6EE-EFBE-FE48-8E5A-6D27D97C3DE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206500" y="3247761"/>
            <a:ext cx="2928938" cy="15875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u="sng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type=NS</a:t>
            </a:r>
          </a:p>
          <a:p>
            <a:pPr lvl="1"/>
            <a:r>
              <a:rPr lang="en-US" altLang="en-US" sz="1667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name</a:t>
            </a:r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 is domain (e.g., foo.com)</a:t>
            </a:r>
          </a:p>
          <a:p>
            <a:pPr lvl="1"/>
            <a:r>
              <a:rPr lang="en-US" altLang="en-US" sz="1667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value</a:t>
            </a:r>
            <a:r>
              <a:rPr lang="en-US" altLang="en-US" sz="1667">
                <a:latin typeface="Gill Sans MT" panose="020B0502020104020203" pitchFamily="34" charset="77"/>
                <a:ea typeface="ＭＳ Ｐゴシック" panose="020B0600070205080204" pitchFamily="34" charset="-128"/>
              </a:rPr>
              <a:t> is hostname of authoritative name server for this domain</a:t>
            </a:r>
          </a:p>
          <a:p>
            <a:endParaRPr lang="en-US" altLang="en-US" sz="200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88422" name="Text Box 6">
            <a:extLst>
              <a:ext uri="{FF2B5EF4-FFF2-40B4-BE49-F238E27FC236}">
                <a16:creationId xmlns:a16="http://schemas.microsoft.com/office/drawing/2014/main" id="{82FCACAD-6BF3-2E42-ACCA-F4291801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219" y="1580591"/>
            <a:ext cx="4470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RR format:</a:t>
            </a:r>
            <a:r>
              <a:rPr lang="en-US" altLang="en-US">
                <a:latin typeface="Comic Sans MS" panose="030F0902030302020204" pitchFamily="66" charset="0"/>
              </a:rPr>
              <a:t> </a:t>
            </a:r>
            <a:r>
              <a:rPr lang="en-US" altLang="en-US" sz="1500" b="1">
                <a:latin typeface="Courier New" panose="02070309020205020404" pitchFamily="49" charset="0"/>
              </a:rPr>
              <a:t>(name, value, type, ttl)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FF05A1F8-6568-AC45-BFCD-B856FAD3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1579563"/>
            <a:ext cx="4389438" cy="47625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B31CCB7A-FC04-9E4D-A0C8-FD1B7E90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214563"/>
            <a:ext cx="31750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en-US" sz="2333" u="sng">
                <a:solidFill>
                  <a:srgbClr val="CC0000"/>
                </a:solidFill>
                <a:latin typeface="Gill Sans MT" panose="020B0502020104020203" pitchFamily="34" charset="77"/>
              </a:rPr>
              <a:t>type=A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>
                <a:latin typeface="Courier New" panose="02070309020205020404" pitchFamily="49" charset="0"/>
              </a:rPr>
              <a:t>name</a:t>
            </a:r>
            <a:r>
              <a:rPr lang="en-US" altLang="en-US" sz="1667">
                <a:latin typeface="Comic Sans MS" panose="030F0902030302020204" pitchFamily="66" charset="0"/>
              </a:rPr>
              <a:t> </a:t>
            </a:r>
            <a:r>
              <a:rPr lang="en-US" altLang="en-US" sz="1667">
                <a:latin typeface="Gill Sans MT" panose="020B0502020104020203" pitchFamily="34" charset="77"/>
              </a:rPr>
              <a:t>is hostname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>
                <a:latin typeface="Courier New" panose="02070309020205020404" pitchFamily="49" charset="0"/>
              </a:rPr>
              <a:t>value</a:t>
            </a:r>
            <a:r>
              <a:rPr lang="en-US" altLang="en-US" sz="1667">
                <a:latin typeface="Comic Sans MS" panose="030F0902030302020204" pitchFamily="66" charset="0"/>
              </a:rPr>
              <a:t> </a:t>
            </a:r>
            <a:r>
              <a:rPr lang="en-US" altLang="en-US" sz="1667">
                <a:latin typeface="Gill Sans MT" panose="020B0502020104020203" pitchFamily="34" charset="77"/>
              </a:rPr>
              <a:t>is IP address</a:t>
            </a:r>
          </a:p>
          <a:p>
            <a:pPr>
              <a:buFont typeface="ZapfDingbats" pitchFamily="82" charset="2"/>
              <a:buChar char="r"/>
            </a:pPr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365ADEAC-3DAE-D643-9CCB-8EE2992C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247636"/>
            <a:ext cx="37623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u="sng" dirty="0">
                <a:solidFill>
                  <a:srgbClr val="CC0000"/>
                </a:solidFill>
                <a:latin typeface="Gill Sans MT" panose="020B0502020104020203" pitchFamily="34" charset="77"/>
              </a:rPr>
              <a:t>type=CNAME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 dirty="0">
                <a:latin typeface="Courier New" panose="02070309020205020404" pitchFamily="49" charset="0"/>
              </a:rPr>
              <a:t>name</a:t>
            </a:r>
            <a:r>
              <a:rPr lang="en-US" altLang="en-US" sz="1667" dirty="0">
                <a:latin typeface="Comic Sans MS" panose="030F0902030302020204" pitchFamily="66" charset="0"/>
              </a:rPr>
              <a:t> </a:t>
            </a:r>
            <a:r>
              <a:rPr lang="en-US" altLang="en-US" sz="1667" dirty="0">
                <a:latin typeface="Gill Sans MT" panose="020B0502020104020203" pitchFamily="34" charset="77"/>
              </a:rPr>
              <a:t>is alias name for some </a:t>
            </a:r>
            <a:r>
              <a:rPr lang="ja-JP" altLang="en-US" sz="1667" dirty="0">
                <a:latin typeface="Gill Sans MT" panose="020B0502020104020203" pitchFamily="34" charset="77"/>
              </a:rPr>
              <a:t>“</a:t>
            </a:r>
            <a:r>
              <a:rPr lang="en-US" altLang="ja-JP" sz="1667" dirty="0">
                <a:latin typeface="Gill Sans MT" panose="020B0502020104020203" pitchFamily="34" charset="77"/>
              </a:rPr>
              <a:t>canonical</a:t>
            </a:r>
            <a:r>
              <a:rPr lang="ja-JP" altLang="en-US" sz="1667" dirty="0">
                <a:latin typeface="Gill Sans MT" panose="020B0502020104020203" pitchFamily="34" charset="77"/>
              </a:rPr>
              <a:t>”</a:t>
            </a:r>
            <a:r>
              <a:rPr lang="en-US" altLang="ja-JP" sz="1667" dirty="0">
                <a:latin typeface="Gill Sans MT" panose="020B0502020104020203" pitchFamily="34" charset="77"/>
              </a:rPr>
              <a:t> (the real) name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500" b="1" dirty="0" err="1">
                <a:latin typeface="Courier New" panose="02070309020205020404" pitchFamily="49" charset="0"/>
              </a:rPr>
              <a:t>www.ibm.com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667" dirty="0">
                <a:latin typeface="Gill Sans MT" panose="020B0502020104020203" pitchFamily="34" charset="77"/>
              </a:rPr>
              <a:t>is really</a:t>
            </a:r>
            <a:endParaRPr lang="en-US" altLang="en-US" sz="1500" dirty="0">
              <a:latin typeface="Gill Sans MT" panose="020B0502020104020203" pitchFamily="34" charset="77"/>
            </a:endParaRPr>
          </a:p>
          <a:p>
            <a:pPr lvl="1">
              <a:buClr>
                <a:srgbClr val="000099"/>
              </a:buClr>
              <a:buSzTx/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b="1" dirty="0">
                <a:latin typeface="Courier New" panose="02070309020205020404" pitchFamily="49" charset="0"/>
              </a:rPr>
              <a:t>servereast.backup2.ibm.com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 dirty="0">
                <a:latin typeface="Courier New" panose="02070309020205020404" pitchFamily="49" charset="0"/>
              </a:rPr>
              <a:t>value</a:t>
            </a:r>
            <a:r>
              <a:rPr lang="en-US" altLang="en-US" sz="1667" dirty="0">
                <a:latin typeface="Comic Sans MS" panose="030F0902030302020204" pitchFamily="66" charset="0"/>
              </a:rPr>
              <a:t> </a:t>
            </a:r>
            <a:r>
              <a:rPr lang="en-US" altLang="en-US" sz="1667" dirty="0">
                <a:latin typeface="Gill Sans MT" panose="020B0502020104020203" pitchFamily="34" charset="77"/>
              </a:rPr>
              <a:t>is canonical name</a:t>
            </a:r>
          </a:p>
          <a:p>
            <a:pPr>
              <a:buFont typeface="ZapfDingbats" pitchFamily="82" charset="2"/>
              <a:buChar char="r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D50EAAF9-71F4-3243-BE3B-FDFE7D58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095" y="4185708"/>
            <a:ext cx="3673739" cy="109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33" u="sng">
                <a:solidFill>
                  <a:srgbClr val="CC0000"/>
                </a:solidFill>
                <a:latin typeface="Gill Sans MT" panose="020B0502020104020203" pitchFamily="34" charset="77"/>
              </a:rPr>
              <a:t>type=MX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 b="1">
                <a:latin typeface="Courier New" panose="02070309020205020404" pitchFamily="49" charset="0"/>
              </a:rPr>
              <a:t>value</a:t>
            </a:r>
            <a:r>
              <a:rPr lang="en-US" altLang="en-US" sz="1667">
                <a:latin typeface="Comic Sans MS" panose="030F0902030302020204" pitchFamily="66" charset="0"/>
              </a:rPr>
              <a:t> </a:t>
            </a:r>
            <a:r>
              <a:rPr lang="en-US" altLang="en-US" sz="1667">
                <a:latin typeface="Gill Sans MT" panose="020B0502020104020203" pitchFamily="34" charset="77"/>
              </a:rPr>
              <a:t>is name of mailserver associated with</a:t>
            </a:r>
            <a:r>
              <a:rPr lang="en-US" altLang="en-US" sz="1667">
                <a:latin typeface="Comic Sans MS" panose="030F0902030302020204" pitchFamily="66" charset="0"/>
              </a:rPr>
              <a:t> </a:t>
            </a:r>
            <a:r>
              <a:rPr lang="en-US" altLang="en-US" sz="1667" b="1">
                <a:latin typeface="Courier New" panose="02070309020205020404" pitchFamily="49" charset="0"/>
              </a:rPr>
              <a:t>name</a:t>
            </a:r>
            <a:endParaRPr lang="en-US" altLang="en-US" sz="1667">
              <a:latin typeface="Comic Sans MS" panose="030F0902030302020204" pitchFamily="66" charset="0"/>
            </a:endParaRPr>
          </a:p>
          <a:p>
            <a:pPr>
              <a:buFont typeface="ZapfDingbats" pitchFamily="82" charset="2"/>
              <a:buChar char="r"/>
            </a:pPr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04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8">
            <a:extLst>
              <a:ext uri="{FF2B5EF4-FFF2-40B4-BE49-F238E27FC236}">
                <a16:creationId xmlns:a16="http://schemas.microsoft.com/office/drawing/2014/main" id="{0AAADC3B-CD2B-B648-A34A-AD04460B8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2C28C640-8BDC-C44C-9115-CA3ECB410A36}" type="slidenum">
              <a:rPr lang="en-US" altLang="en-US" sz="1000">
                <a:latin typeface="Tahoma" panose="020B0604030504040204" pitchFamily="34" charset="0"/>
              </a:rPr>
              <a:pPr/>
              <a:t>71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90468" name="Rectangle 2">
            <a:extLst>
              <a:ext uri="{FF2B5EF4-FFF2-40B4-BE49-F238E27FC236}">
                <a16:creationId xmlns:a16="http://schemas.microsoft.com/office/drawing/2014/main" id="{1A74AB0C-20AE-414B-803E-4789FD17D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402" y="119066"/>
            <a:ext cx="6477000" cy="717021"/>
          </a:xfrm>
        </p:spPr>
        <p:txBody>
          <a:bodyPr/>
          <a:lstStyle/>
          <a:p>
            <a:r>
              <a:rPr lang="en-US" altLang="en-US" sz="33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protocol, messages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90469" name="Rectangle 3">
            <a:extLst>
              <a:ext uri="{FF2B5EF4-FFF2-40B4-BE49-F238E27FC236}">
                <a16:creationId xmlns:a16="http://schemas.microsoft.com/office/drawing/2014/main" id="{8D751A8C-F05D-6C42-BFCC-06D1C25C26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60199" y="1111250"/>
            <a:ext cx="6516688" cy="4286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query</a:t>
            </a:r>
            <a:r>
              <a:rPr lang="en-US" altLang="en-US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reply</a:t>
            </a:r>
            <a:r>
              <a:rPr lang="en-US" altLang="en-US">
                <a:latin typeface="Gill Sans MT" panose="020B0502020104020203" pitchFamily="34" charset="77"/>
                <a:ea typeface="ＭＳ Ｐゴシック" panose="020B0600070205080204" pitchFamily="34" charset="-128"/>
              </a:rPr>
              <a:t> messages, both with same </a:t>
            </a: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message format</a:t>
            </a:r>
            <a:endParaRPr lang="en-US" altLang="en-US">
              <a:solidFill>
                <a:srgbClr val="CC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90470" name="Rectangle 4">
            <a:extLst>
              <a:ext uri="{FF2B5EF4-FFF2-40B4-BE49-F238E27FC236}">
                <a16:creationId xmlns:a16="http://schemas.microsoft.com/office/drawing/2014/main" id="{1F8200CD-74A3-6A4E-AA78-9B3B5B6E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82" y="1960563"/>
            <a:ext cx="2979208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ill Sans MT" panose="020B0502020104020203" pitchFamily="34" charset="77"/>
              </a:rPr>
              <a:t>msg header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667">
                <a:solidFill>
                  <a:srgbClr val="000099"/>
                </a:solidFill>
                <a:latin typeface="Gill Sans MT" panose="020B0502020104020203" pitchFamily="34" charset="77"/>
              </a:rPr>
              <a:t>identification:</a:t>
            </a:r>
            <a:r>
              <a:rPr lang="en-US" altLang="en-US" sz="1667">
                <a:latin typeface="Gill Sans MT" panose="020B0502020104020203" pitchFamily="34" charset="77"/>
              </a:rPr>
              <a:t> 16 bit # for query, reply to query uses same #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667">
                <a:solidFill>
                  <a:srgbClr val="000099"/>
                </a:solidFill>
                <a:latin typeface="Gill Sans MT" panose="020B0502020104020203" pitchFamily="34" charset="77"/>
              </a:rPr>
              <a:t>flags: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>
                <a:latin typeface="Gill Sans MT" panose="020B0502020104020203" pitchFamily="34" charset="77"/>
              </a:rPr>
              <a:t>query or reply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>
                <a:latin typeface="Gill Sans MT" panose="020B0502020104020203" pitchFamily="34" charset="77"/>
              </a:rPr>
              <a:t>recursion desired 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>
                <a:latin typeface="Gill Sans MT" panose="020B0502020104020203" pitchFamily="34" charset="77"/>
              </a:rPr>
              <a:t>recursion available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1667">
                <a:latin typeface="Gill Sans MT" panose="020B0502020104020203" pitchFamily="34" charset="77"/>
              </a:rPr>
              <a:t>reply is authoritative</a:t>
            </a:r>
          </a:p>
        </p:txBody>
      </p:sp>
      <p:grpSp>
        <p:nvGrpSpPr>
          <p:cNvPr id="190471" name="Group 36">
            <a:extLst>
              <a:ext uri="{FF2B5EF4-FFF2-40B4-BE49-F238E27FC236}">
                <a16:creationId xmlns:a16="http://schemas.microsoft.com/office/drawing/2014/main" id="{F7FDBCBB-C8C5-9A48-A7EA-DA85C333E8CC}"/>
              </a:ext>
            </a:extLst>
          </p:cNvPr>
          <p:cNvGrpSpPr>
            <a:grpSpLocks/>
          </p:cNvGrpSpPr>
          <p:nvPr/>
        </p:nvGrpSpPr>
        <p:grpSpPr bwMode="auto">
          <a:xfrm>
            <a:off x="4296834" y="1846792"/>
            <a:ext cx="3104886" cy="3487208"/>
            <a:chOff x="2672" y="1396"/>
            <a:chExt cx="2347" cy="2636"/>
          </a:xfrm>
        </p:grpSpPr>
        <p:sp>
          <p:nvSpPr>
            <p:cNvPr id="190482" name="Rectangle 33">
              <a:extLst>
                <a:ext uri="{FF2B5EF4-FFF2-40B4-BE49-F238E27FC236}">
                  <a16:creationId xmlns:a16="http://schemas.microsoft.com/office/drawing/2014/main" id="{656D3367-97D0-EB4D-A5D1-8A8738EC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90483" name="Rectangle 12">
              <a:extLst>
                <a:ext uri="{FF2B5EF4-FFF2-40B4-BE49-F238E27FC236}">
                  <a16:creationId xmlns:a16="http://schemas.microsoft.com/office/drawing/2014/main" id="{9889CCB3-30E3-2241-A445-820C05B3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190484" name="Line 13">
              <a:extLst>
                <a:ext uri="{FF2B5EF4-FFF2-40B4-BE49-F238E27FC236}">
                  <a16:creationId xmlns:a16="http://schemas.microsoft.com/office/drawing/2014/main" id="{F9723400-3C81-1A4D-AE95-40633B88C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5" name="Line 14">
              <a:extLst>
                <a:ext uri="{FF2B5EF4-FFF2-40B4-BE49-F238E27FC236}">
                  <a16:creationId xmlns:a16="http://schemas.microsoft.com/office/drawing/2014/main" id="{28803F06-4240-B94B-B3E1-76AB2C986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6" name="Line 15">
              <a:extLst>
                <a:ext uri="{FF2B5EF4-FFF2-40B4-BE49-F238E27FC236}">
                  <a16:creationId xmlns:a16="http://schemas.microsoft.com/office/drawing/2014/main" id="{4F4974F6-7220-C344-AB3C-68C5B0E6D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7" name="Line 16">
              <a:extLst>
                <a:ext uri="{FF2B5EF4-FFF2-40B4-BE49-F238E27FC236}">
                  <a16:creationId xmlns:a16="http://schemas.microsoft.com/office/drawing/2014/main" id="{B9AA28A6-1604-C243-9E40-45D146DC0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8" name="Line 17">
              <a:extLst>
                <a:ext uri="{FF2B5EF4-FFF2-40B4-BE49-F238E27FC236}">
                  <a16:creationId xmlns:a16="http://schemas.microsoft.com/office/drawing/2014/main" id="{3E75B023-4A9F-F344-BFA9-BE4DB76D8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9" name="Line 18">
              <a:extLst>
                <a:ext uri="{FF2B5EF4-FFF2-40B4-BE49-F238E27FC236}">
                  <a16:creationId xmlns:a16="http://schemas.microsoft.com/office/drawing/2014/main" id="{F9F54F30-D666-F843-A9C0-52F9A81E1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90" name="Line 19">
              <a:extLst>
                <a:ext uri="{FF2B5EF4-FFF2-40B4-BE49-F238E27FC236}">
                  <a16:creationId xmlns:a16="http://schemas.microsoft.com/office/drawing/2014/main" id="{4519D303-903F-9E4A-89C6-E4A8EA37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91" name="Text Box 20">
              <a:extLst>
                <a:ext uri="{FF2B5EF4-FFF2-40B4-BE49-F238E27FC236}">
                  <a16:creationId xmlns:a16="http://schemas.microsoft.com/office/drawing/2014/main" id="{242B54C9-F9D3-1841-80A2-B65EB819A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5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identification</a:t>
              </a:r>
            </a:p>
          </p:txBody>
        </p:sp>
        <p:sp>
          <p:nvSpPr>
            <p:cNvPr id="190492" name="Text Box 21">
              <a:extLst>
                <a:ext uri="{FF2B5EF4-FFF2-40B4-BE49-F238E27FC236}">
                  <a16:creationId xmlns:a16="http://schemas.microsoft.com/office/drawing/2014/main" id="{D9B5496C-DDCA-3948-93EF-94999EEE8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41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flags</a:t>
              </a:r>
            </a:p>
          </p:txBody>
        </p:sp>
        <p:sp>
          <p:nvSpPr>
            <p:cNvPr id="190493" name="Text Box 22">
              <a:extLst>
                <a:ext uri="{FF2B5EF4-FFF2-40B4-BE49-F238E27FC236}">
                  <a16:creationId xmlns:a16="http://schemas.microsoft.com/office/drawing/2014/main" id="{1C0F9DAB-6E2E-8B44-ADA4-B79950703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79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# questions</a:t>
              </a:r>
            </a:p>
          </p:txBody>
        </p:sp>
        <p:sp>
          <p:nvSpPr>
            <p:cNvPr id="190494" name="Text Box 23">
              <a:extLst>
                <a:ext uri="{FF2B5EF4-FFF2-40B4-BE49-F238E27FC236}">
                  <a16:creationId xmlns:a16="http://schemas.microsoft.com/office/drawing/2014/main" id="{E2B11239-3CC8-0042-BED8-B94D50175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210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questions (variable # of questions)</a:t>
              </a:r>
            </a:p>
          </p:txBody>
        </p:sp>
        <p:sp>
          <p:nvSpPr>
            <p:cNvPr id="190495" name="Text Box 26">
              <a:extLst>
                <a:ext uri="{FF2B5EF4-FFF2-40B4-BE49-F238E27FC236}">
                  <a16:creationId xmlns:a16="http://schemas.microsoft.com/office/drawing/2014/main" id="{7E89D1DD-426B-BB41-89A7-2F339CC87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108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# additional RRs</a:t>
              </a:r>
            </a:p>
          </p:txBody>
        </p:sp>
        <p:sp>
          <p:nvSpPr>
            <p:cNvPr id="190496" name="Text Box 27">
              <a:extLst>
                <a:ext uri="{FF2B5EF4-FFF2-40B4-BE49-F238E27FC236}">
                  <a16:creationId xmlns:a16="http://schemas.microsoft.com/office/drawing/2014/main" id="{E89BBE70-238E-5D43-87ED-C0DCA8D7E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103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# authority RRs</a:t>
              </a:r>
            </a:p>
          </p:txBody>
        </p:sp>
        <p:sp>
          <p:nvSpPr>
            <p:cNvPr id="190497" name="Text Box 28">
              <a:extLst>
                <a:ext uri="{FF2B5EF4-FFF2-40B4-BE49-F238E27FC236}">
                  <a16:creationId xmlns:a16="http://schemas.microsoft.com/office/drawing/2014/main" id="{E1A66861-82DB-BE43-9E27-81477D00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95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# answer RRs</a:t>
              </a:r>
            </a:p>
          </p:txBody>
        </p:sp>
        <p:sp>
          <p:nvSpPr>
            <p:cNvPr id="190498" name="Text Box 30">
              <a:extLst>
                <a:ext uri="{FF2B5EF4-FFF2-40B4-BE49-F238E27FC236}">
                  <a16:creationId xmlns:a16="http://schemas.microsoft.com/office/drawing/2014/main" id="{136CF21D-E7AF-0743-95AD-683B3C6A9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73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answers (variable # of RRs)</a:t>
              </a:r>
            </a:p>
          </p:txBody>
        </p:sp>
        <p:sp>
          <p:nvSpPr>
            <p:cNvPr id="190499" name="Text Box 31">
              <a:extLst>
                <a:ext uri="{FF2B5EF4-FFF2-40B4-BE49-F238E27FC236}">
                  <a16:creationId xmlns:a16="http://schemas.microsoft.com/office/drawing/2014/main" id="{4881151B-2F56-9C47-A770-89E91B4B6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75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authority (variable # of RRs)</a:t>
              </a:r>
            </a:p>
          </p:txBody>
        </p:sp>
        <p:sp>
          <p:nvSpPr>
            <p:cNvPr id="190500" name="Text Box 32">
              <a:extLst>
                <a:ext uri="{FF2B5EF4-FFF2-40B4-BE49-F238E27FC236}">
                  <a16:creationId xmlns:a16="http://schemas.microsoft.com/office/drawing/2014/main" id="{20475F62-3C19-AA4C-84BE-D3F1F0DF2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205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333"/>
                <a:t>additional info (variable # of RRs)</a:t>
              </a:r>
            </a:p>
          </p:txBody>
        </p:sp>
      </p:grpSp>
      <p:sp>
        <p:nvSpPr>
          <p:cNvPr id="190472" name="Line 34">
            <a:extLst>
              <a:ext uri="{FF2B5EF4-FFF2-40B4-BE49-F238E27FC236}">
                <a16:creationId xmlns:a16="http://schemas.microsoft.com/office/drawing/2014/main" id="{BDB40326-E46A-6E4F-A124-872E4DF4A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0240" y="2140480"/>
            <a:ext cx="971021" cy="272521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190473" name="Line 35">
            <a:extLst>
              <a:ext uri="{FF2B5EF4-FFF2-40B4-BE49-F238E27FC236}">
                <a16:creationId xmlns:a16="http://schemas.microsoft.com/office/drawing/2014/main" id="{417A7019-056B-584E-826A-286A2268C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0678" y="2123282"/>
            <a:ext cx="4319323" cy="1170781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grpSp>
        <p:nvGrpSpPr>
          <p:cNvPr id="190474" name="Group 60">
            <a:extLst>
              <a:ext uri="{FF2B5EF4-FFF2-40B4-BE49-F238E27FC236}">
                <a16:creationId xmlns:a16="http://schemas.microsoft.com/office/drawing/2014/main" id="{C96BE89E-5967-DC49-909A-3D564207B51A}"/>
              </a:ext>
            </a:extLst>
          </p:cNvPr>
          <p:cNvGrpSpPr>
            <a:grpSpLocks/>
          </p:cNvGrpSpPr>
          <p:nvPr/>
        </p:nvGrpSpPr>
        <p:grpSpPr bwMode="auto">
          <a:xfrm>
            <a:off x="4321970" y="1579566"/>
            <a:ext cx="1456531" cy="246064"/>
            <a:chOff x="2691" y="1194"/>
            <a:chExt cx="1101" cy="186"/>
          </a:xfrm>
        </p:grpSpPr>
        <p:sp>
          <p:nvSpPr>
            <p:cNvPr id="190479" name="Text Box 57">
              <a:extLst>
                <a:ext uri="{FF2B5EF4-FFF2-40B4-BE49-F238E27FC236}">
                  <a16:creationId xmlns:a16="http://schemas.microsoft.com/office/drawing/2014/main" id="{88504F18-67BF-EE41-8874-668080964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 bytes</a:t>
              </a:r>
            </a:p>
          </p:txBody>
        </p:sp>
        <p:sp>
          <p:nvSpPr>
            <p:cNvPr id="190480" name="Line 58">
              <a:extLst>
                <a:ext uri="{FF2B5EF4-FFF2-40B4-BE49-F238E27FC236}">
                  <a16:creationId xmlns:a16="http://schemas.microsoft.com/office/drawing/2014/main" id="{0A1E2D52-E9B3-C841-920A-9630EE690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81" name="Line 59">
              <a:extLst>
                <a:ext uri="{FF2B5EF4-FFF2-40B4-BE49-F238E27FC236}">
                  <a16:creationId xmlns:a16="http://schemas.microsoft.com/office/drawing/2014/main" id="{87ECF89A-BE24-AD40-BC56-E7D03994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grpSp>
        <p:nvGrpSpPr>
          <p:cNvPr id="190475" name="Group 61">
            <a:extLst>
              <a:ext uri="{FF2B5EF4-FFF2-40B4-BE49-F238E27FC236}">
                <a16:creationId xmlns:a16="http://schemas.microsoft.com/office/drawing/2014/main" id="{91960B62-D4FF-D343-A54E-7B4018A3182C}"/>
              </a:ext>
            </a:extLst>
          </p:cNvPr>
          <p:cNvGrpSpPr>
            <a:grpSpLocks/>
          </p:cNvGrpSpPr>
          <p:nvPr/>
        </p:nvGrpSpPr>
        <p:grpSpPr bwMode="auto">
          <a:xfrm>
            <a:off x="5800990" y="1579566"/>
            <a:ext cx="1456531" cy="246064"/>
            <a:chOff x="2691" y="1194"/>
            <a:chExt cx="1101" cy="186"/>
          </a:xfrm>
        </p:grpSpPr>
        <p:sp>
          <p:nvSpPr>
            <p:cNvPr id="190476" name="Text Box 62">
              <a:extLst>
                <a:ext uri="{FF2B5EF4-FFF2-40B4-BE49-F238E27FC236}">
                  <a16:creationId xmlns:a16="http://schemas.microsoft.com/office/drawing/2014/main" id="{AEB931C1-E07C-2B44-977E-B54C0ACAB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2 bytes</a:t>
              </a:r>
            </a:p>
          </p:txBody>
        </p:sp>
        <p:sp>
          <p:nvSpPr>
            <p:cNvPr id="190477" name="Line 63">
              <a:extLst>
                <a:ext uri="{FF2B5EF4-FFF2-40B4-BE49-F238E27FC236}">
                  <a16:creationId xmlns:a16="http://schemas.microsoft.com/office/drawing/2014/main" id="{816103AE-5CC3-E045-B26B-3DBA9871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90478" name="Line 64">
              <a:extLst>
                <a:ext uri="{FF2B5EF4-FFF2-40B4-BE49-F238E27FC236}">
                  <a16:creationId xmlns:a16="http://schemas.microsoft.com/office/drawing/2014/main" id="{97D83C3D-5846-CB4F-9323-03DAF134F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120716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>
            <a:extLst>
              <a:ext uri="{FF2B5EF4-FFF2-40B4-BE49-F238E27FC236}">
                <a16:creationId xmlns:a16="http://schemas.microsoft.com/office/drawing/2014/main" id="{74A09A82-C697-5B4C-ABA1-494FB1BE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Puzzle: DNS True/False</a:t>
            </a:r>
          </a:p>
        </p:txBody>
      </p:sp>
      <p:sp>
        <p:nvSpPr>
          <p:cNvPr id="196610" name="Content Placeholder 5">
            <a:extLst>
              <a:ext uri="{FF2B5EF4-FFF2-40B4-BE49-F238E27FC236}">
                <a16:creationId xmlns:a16="http://schemas.microsoft.com/office/drawing/2014/main" id="{FB5FDE89-8A95-954F-BA3B-3A5355775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6499" y="1333500"/>
            <a:ext cx="7056438" cy="3873500"/>
          </a:xfrm>
        </p:spPr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 DNS name (e.g.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microsoft.com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) may be associated with multiple IP addresses, but each IP address can only be associated with a single DNS name.</a:t>
            </a:r>
          </a:p>
          <a:p>
            <a:pPr marL="761970" lvl="1" indent="-185201"/>
            <a:r>
              <a:rPr lang="en-US" altLang="en-US" sz="1667" dirty="0">
                <a:solidFill>
                  <a:srgbClr val="C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False</a:t>
            </a:r>
          </a:p>
          <a:p>
            <a:pPr marL="428608" indent="-428608">
              <a:buFont typeface="+mj-lt"/>
              <a:buAutoNum type="arabicPeriod"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DNS caching reduces the time to resolve an IP address and reduces DNS traffic on the internet.</a:t>
            </a:r>
          </a:p>
          <a:p>
            <a:pPr marL="761970" lvl="1" indent="-185201"/>
            <a:r>
              <a:rPr lang="en-US" altLang="en-US" sz="1667" dirty="0">
                <a:solidFill>
                  <a:srgbClr val="C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True</a:t>
            </a:r>
          </a:p>
          <a:p>
            <a:pPr marL="428608" indent="-428608">
              <a:buFont typeface="+mj-lt"/>
              <a:buAutoNum type="arabicPeriod"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If all root servers fail, no DNS names can be resolved to IP addresses.</a:t>
            </a:r>
          </a:p>
          <a:p>
            <a:pPr marL="761970" lvl="1" indent="-185201"/>
            <a:r>
              <a:rPr lang="en-US" altLang="en-US" sz="1667" dirty="0">
                <a:solidFill>
                  <a:srgbClr val="C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False</a:t>
            </a:r>
          </a:p>
          <a:p>
            <a:pPr marL="428608" indent="-428608">
              <a:buFont typeface="+mj-lt"/>
              <a:buAutoNum type="arabicPeriod"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If a record for a DNS name is updated, no clients will receive the old record after the change.</a:t>
            </a:r>
          </a:p>
          <a:p>
            <a:pPr marL="761970" lvl="1" indent="-185201"/>
            <a:r>
              <a:rPr lang="en-US" altLang="en-US" sz="1667" dirty="0">
                <a:solidFill>
                  <a:srgbClr val="C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False</a:t>
            </a:r>
          </a:p>
        </p:txBody>
      </p:sp>
      <p:sp>
        <p:nvSpPr>
          <p:cNvPr id="196613" name="Slide Number Placeholder 4">
            <a:extLst>
              <a:ext uri="{FF2B5EF4-FFF2-40B4-BE49-F238E27FC236}">
                <a16:creationId xmlns:a16="http://schemas.microsoft.com/office/drawing/2014/main" id="{AB1AD76A-6410-E24B-AC8B-49D9AF4D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667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Tahoma" panose="020B0604030504040204" pitchFamily="34" charset="0"/>
              </a:rPr>
              <a:t>2-</a:t>
            </a:r>
            <a:fld id="{B817A02D-29E1-C54C-9368-903D813B29BB}" type="slidenum">
              <a:rPr lang="en-US" altLang="en-US" sz="1000">
                <a:latin typeface="Tahoma" panose="020B0604030504040204" pitchFamily="34" charset="0"/>
              </a:rPr>
              <a:pPr/>
              <a:t>72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2A68-9B6D-477A-A2CC-039E4D6B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 and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EBBA-A211-4BF3-9333-A02F9255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systems: permanent objects</a:t>
            </a:r>
          </a:p>
          <a:p>
            <a:pPr lvl="1"/>
            <a:r>
              <a:rPr lang="en-US" dirty="0"/>
              <a:t>Files exist independently of processes</a:t>
            </a:r>
          </a:p>
          <a:p>
            <a:r>
              <a:rPr lang="en-US" dirty="0"/>
              <a:t>Sockets are transient, tied to particular processes (the two endpoints!)</a:t>
            </a:r>
          </a:p>
          <a:p>
            <a:r>
              <a:rPr lang="en-US" dirty="0"/>
              <a:t>Creation and communication is more complex</a:t>
            </a:r>
          </a:p>
          <a:p>
            <a:r>
              <a:rPr lang="en-US" dirty="0"/>
              <a:t>Form two-way byte streams between processes</a:t>
            </a:r>
          </a:p>
          <a:p>
            <a:pPr lvl="1"/>
            <a:r>
              <a:rPr lang="en-US" dirty="0"/>
              <a:t>Possibly worlds away</a:t>
            </a:r>
          </a:p>
        </p:txBody>
      </p:sp>
    </p:spTree>
    <p:extLst>
      <p:ext uri="{BB962C8B-B14F-4D97-AF65-F5344CB8AC3E}">
        <p14:creationId xmlns:p14="http://schemas.microsoft.com/office/powerpoint/2010/main" val="185194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3A84-633B-4E17-9CE8-973AFEB9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90CA-59F0-4A6D-9D26-EF6318DD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Hostnames,</a:t>
            </a:r>
          </a:p>
          <a:p>
            <a:pPr lvl="1"/>
            <a:r>
              <a:rPr lang="en-US" sz="1667" b="1" dirty="0"/>
              <a:t>Ex: </a:t>
            </a:r>
            <a:r>
              <a:rPr lang="en-US" sz="1667" b="1" dirty="0">
                <a:latin typeface="Consolas" panose="020B0609020204030204" pitchFamily="49" charset="0"/>
              </a:rPr>
              <a:t>www.berkeley.edu</a:t>
            </a:r>
          </a:p>
          <a:p>
            <a:pPr lvl="1"/>
            <a:r>
              <a:rPr lang="en-US" sz="1667" dirty="0"/>
              <a:t>DNS Name, String</a:t>
            </a:r>
          </a:p>
          <a:p>
            <a:r>
              <a:rPr lang="en-US" sz="2000" dirty="0"/>
              <a:t>IP Address</a:t>
            </a:r>
          </a:p>
          <a:p>
            <a:pPr lvl="1"/>
            <a:r>
              <a:rPr lang="en-US" sz="1667" dirty="0"/>
              <a:t>169.229.216.200 (IPv4, 32-bit Integer)</a:t>
            </a:r>
          </a:p>
          <a:p>
            <a:pPr lvl="1"/>
            <a:r>
              <a:rPr lang="en-US" sz="1667" dirty="0"/>
              <a:t>2607:f140:0:81::f (IPv6, 128-bit Integer)</a:t>
            </a:r>
          </a:p>
          <a:p>
            <a:r>
              <a:rPr lang="en-US" sz="2000" dirty="0"/>
              <a:t>Port Number (Demultiplex different processes on same host)</a:t>
            </a:r>
          </a:p>
          <a:p>
            <a:pPr lvl="1"/>
            <a:r>
              <a:rPr lang="en-US" sz="1667" dirty="0"/>
              <a:t>0-1023 typically reserved for administrator (superuser/</a:t>
            </a:r>
            <a:r>
              <a:rPr lang="en-US" sz="1667" dirty="0" err="1"/>
              <a:t>sudo</a:t>
            </a:r>
            <a:r>
              <a:rPr lang="en-US" sz="1667" dirty="0"/>
              <a:t>)</a:t>
            </a:r>
          </a:p>
          <a:p>
            <a:pPr lvl="1"/>
            <a:r>
              <a:rPr lang="en-US" sz="1667" dirty="0"/>
              <a:t>0-49151 are “well known” numbers for specific services</a:t>
            </a:r>
          </a:p>
          <a:p>
            <a:pPr lvl="2"/>
            <a:r>
              <a:rPr lang="en-US" sz="1333" dirty="0"/>
              <a:t>443 for HTTPS, 22 for SSH</a:t>
            </a:r>
          </a:p>
          <a:p>
            <a:pPr lvl="1"/>
            <a:r>
              <a:rPr lang="en-US" sz="1667" dirty="0"/>
              <a:t>49152-65535 (2</a:t>
            </a:r>
            <a:r>
              <a:rPr lang="en-US" sz="1667" baseline="30000" dirty="0"/>
              <a:t>15</a:t>
            </a:r>
            <a:r>
              <a:rPr lang="en-US" sz="1667" dirty="0"/>
              <a:t>+2</a:t>
            </a:r>
            <a:r>
              <a:rPr lang="en-US" sz="1667" baseline="30000" dirty="0"/>
              <a:t>14</a:t>
            </a:r>
            <a:r>
              <a:rPr lang="en-US" sz="1667" dirty="0"/>
              <a:t> to 2</a:t>
            </a:r>
            <a:r>
              <a:rPr lang="en-US" sz="1667" baseline="30000" dirty="0"/>
              <a:t>16</a:t>
            </a:r>
            <a:r>
              <a:rPr lang="en-US" sz="1667" dirty="0"/>
              <a:t>-1) are “dynamic”/”private”</a:t>
            </a:r>
          </a:p>
          <a:p>
            <a:pPr lvl="2"/>
            <a:r>
              <a:rPr lang="en-US" sz="1333" dirty="0"/>
              <a:t>Automatically allocated by the OS</a:t>
            </a:r>
          </a:p>
        </p:txBody>
      </p:sp>
    </p:spTree>
    <p:extLst>
      <p:ext uri="{BB962C8B-B14F-4D97-AF65-F5344CB8AC3E}">
        <p14:creationId xmlns:p14="http://schemas.microsoft.com/office/powerpoint/2010/main" val="317209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31883</TotalTime>
  <Words>4474</Words>
  <Application>Microsoft Macintosh PowerPoint</Application>
  <PresentationFormat>On-screen Show (16:10)</PresentationFormat>
  <Paragraphs>969</Paragraphs>
  <Slides>72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3" baseType="lpstr">
      <vt:lpstr>굴림</vt:lpstr>
      <vt:lpstr>MS PGothic</vt:lpstr>
      <vt:lpstr>MS PGothic</vt:lpstr>
      <vt:lpstr>Anonymous Pro</vt:lpstr>
      <vt:lpstr>Arial</vt:lpstr>
      <vt:lpstr>Calibri</vt:lpstr>
      <vt:lpstr>Calibri Light</vt:lpstr>
      <vt:lpstr>Comic Sans MS</vt:lpstr>
      <vt:lpstr>Consolas</vt:lpstr>
      <vt:lpstr>Courier</vt:lpstr>
      <vt:lpstr>Courier New</vt:lpstr>
      <vt:lpstr>Gill Sans</vt:lpstr>
      <vt:lpstr>Gill Sans Light</vt:lpstr>
      <vt:lpstr>Gill Sans MT</vt:lpstr>
      <vt:lpstr>Helvetica</vt:lpstr>
      <vt:lpstr>Tahoma</vt:lpstr>
      <vt:lpstr>Times New Roman</vt:lpstr>
      <vt:lpstr>Trebuchet MS</vt:lpstr>
      <vt:lpstr>Wingdings</vt:lpstr>
      <vt:lpstr>ZapfDingbats</vt:lpstr>
      <vt:lpstr>Office Theme</vt:lpstr>
      <vt:lpstr>CS6456: Graduate Operating Systems</vt:lpstr>
      <vt:lpstr>Client-Server Models</vt:lpstr>
      <vt:lpstr>Sockets</vt:lpstr>
      <vt:lpstr>Sockets</vt:lpstr>
      <vt:lpstr>Silly Echo Server</vt:lpstr>
      <vt:lpstr>Echo client-server example</vt:lpstr>
      <vt:lpstr>Prompt for input</vt:lpstr>
      <vt:lpstr>Socket Creation and Connection</vt:lpstr>
      <vt:lpstr>IP Namespaces</vt:lpstr>
      <vt:lpstr>Socket Setup over TCP/IP</vt:lpstr>
      <vt:lpstr>Socket Setup over TCP/IP</vt:lpstr>
      <vt:lpstr>Sockets in concept</vt:lpstr>
      <vt:lpstr>Client Protocol</vt:lpstr>
      <vt:lpstr>Server Protocol (Version 1)</vt:lpstr>
      <vt:lpstr>What is a Protocol?</vt:lpstr>
      <vt:lpstr>Networking Challenge</vt:lpstr>
      <vt:lpstr>Networking Challenge</vt:lpstr>
      <vt:lpstr>Networking Challenge</vt:lpstr>
      <vt:lpstr>Layering</vt:lpstr>
      <vt:lpstr>The Internet Hourglass</vt:lpstr>
      <vt:lpstr>Implications of Hourglass</vt:lpstr>
      <vt:lpstr>End-to-End Principal</vt:lpstr>
      <vt:lpstr>Example: Reliable File Transfer</vt:lpstr>
      <vt:lpstr>Summary: Network Layers</vt:lpstr>
      <vt:lpstr>Glue: Adding Functionality</vt:lpstr>
      <vt:lpstr>Glue: Adding Functionality</vt:lpstr>
      <vt:lpstr>Internet: Network of Networks</vt:lpstr>
      <vt:lpstr>Internet Protocol Features</vt:lpstr>
      <vt:lpstr>Internet Protocol "Non-Features"</vt:lpstr>
      <vt:lpstr>Glue: Adding Functionality</vt:lpstr>
      <vt:lpstr>Ordered Messages: Problem</vt:lpstr>
      <vt:lpstr>Ordered Messages: Solution</vt:lpstr>
      <vt:lpstr>Reliable Message Delivery: Problem</vt:lpstr>
      <vt:lpstr>Using Acknowledgements</vt:lpstr>
      <vt:lpstr>What about duplicates?</vt:lpstr>
      <vt:lpstr>Window-Based Acknowledgements</vt:lpstr>
      <vt:lpstr>Sliding Window</vt:lpstr>
      <vt:lpstr>Window-Based Acknowledgement</vt:lpstr>
      <vt:lpstr>Transmission Control Protocol (TCP)</vt:lpstr>
      <vt:lpstr>TCP Windows and Seq. Numbers</vt:lpstr>
      <vt:lpstr>TCP Windows and Seq. Numbers</vt:lpstr>
      <vt:lpstr>Window-Based Acknowledgements</vt:lpstr>
      <vt:lpstr>TCP fast retransmit</vt:lpstr>
      <vt:lpstr>Congestion</vt:lpstr>
      <vt:lpstr>Congestion Avoidance</vt:lpstr>
      <vt:lpstr>Congestion Avoidance: Changing Window</vt:lpstr>
      <vt:lpstr>Summary: Network Layers</vt:lpstr>
      <vt:lpstr>Summary: TCP</vt:lpstr>
      <vt:lpstr>IPv4 addressing: introduction</vt:lpstr>
      <vt:lpstr>IPv4 addressing: CIDR</vt:lpstr>
      <vt:lpstr>How many IPv4 addresses are left?</vt:lpstr>
      <vt:lpstr>IPv6 datagram format</vt:lpstr>
      <vt:lpstr>IPv6 Addresses</vt:lpstr>
      <vt:lpstr>IPv6: adoption</vt:lpstr>
      <vt:lpstr>IPv6: adoption (2019 update)</vt:lpstr>
      <vt:lpstr>IPv6 for IoT?</vt:lpstr>
      <vt:lpstr>NAT: network address translation</vt:lpstr>
      <vt:lpstr>NAT: network address translation</vt:lpstr>
      <vt:lpstr>PowerPoint Presentation</vt:lpstr>
      <vt:lpstr>HTTP overview</vt:lpstr>
      <vt:lpstr>HTTP overview (continued)</vt:lpstr>
      <vt:lpstr>Method types</vt:lpstr>
      <vt:lpstr>HTTP request message</vt:lpstr>
      <vt:lpstr>HTTP response message</vt:lpstr>
      <vt:lpstr>HTTP response status codes</vt:lpstr>
      <vt:lpstr>DNS: domain name system</vt:lpstr>
      <vt:lpstr>DNS: services, structure </vt:lpstr>
      <vt:lpstr>DNS: a distributed, hierarchical database</vt:lpstr>
      <vt:lpstr>DNS name  resolution example</vt:lpstr>
      <vt:lpstr>DNS records</vt:lpstr>
      <vt:lpstr>DNS protocol, messages</vt:lpstr>
      <vt:lpstr>Puzzle: DNS True/False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391</cp:revision>
  <dcterms:created xsi:type="dcterms:W3CDTF">2015-09-15T19:03:29Z</dcterms:created>
  <dcterms:modified xsi:type="dcterms:W3CDTF">2020-02-19T13:29:02Z</dcterms:modified>
</cp:coreProperties>
</file>