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3"/>
  </p:notesMasterIdLst>
  <p:sldIdLst>
    <p:sldId id="256" r:id="rId2"/>
    <p:sldId id="1842" r:id="rId3"/>
    <p:sldId id="1843" r:id="rId4"/>
    <p:sldId id="1844" r:id="rId5"/>
    <p:sldId id="1845" r:id="rId6"/>
    <p:sldId id="1846" r:id="rId7"/>
    <p:sldId id="1839" r:id="rId8"/>
    <p:sldId id="1840" r:id="rId9"/>
    <p:sldId id="1841" r:id="rId10"/>
    <p:sldId id="261" r:id="rId11"/>
    <p:sldId id="312" r:id="rId12"/>
    <p:sldId id="1849" r:id="rId13"/>
    <p:sldId id="1847" r:id="rId14"/>
    <p:sldId id="1856" r:id="rId15"/>
    <p:sldId id="1848" r:id="rId16"/>
    <p:sldId id="1850" r:id="rId17"/>
    <p:sldId id="1851" r:id="rId18"/>
    <p:sldId id="1852" r:id="rId19"/>
    <p:sldId id="1853" r:id="rId20"/>
    <p:sldId id="1854" r:id="rId21"/>
    <p:sldId id="1855" r:id="rId22"/>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BDBDB"/>
    <a:srgbClr val="002F6C"/>
    <a:srgbClr val="FFC000"/>
    <a:srgbClr val="2F468A"/>
    <a:srgbClr val="3C58AD"/>
    <a:srgbClr val="D55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9" autoAdjust="0"/>
    <p:restoredTop sz="95309"/>
  </p:normalViewPr>
  <p:slideViewPr>
    <p:cSldViewPr snapToGrid="0">
      <p:cViewPr varScale="1">
        <p:scale>
          <a:sx n="108" d="100"/>
          <a:sy n="108" d="100"/>
        </p:scale>
        <p:origin x="216"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829A-C801-414B-9062-70F3EA61D97A}" type="datetimeFigureOut">
              <a:rPr lang="en-US" smtClean="0"/>
              <a:t>2/24/20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A99D1-313B-447B-B1F7-051EC4AE5B8B}" type="slidenum">
              <a:rPr lang="en-US" smtClean="0"/>
              <a:t>‹#›</a:t>
            </a:fld>
            <a:endParaRPr lang="en-US"/>
          </a:p>
        </p:txBody>
      </p:sp>
    </p:spTree>
    <p:extLst>
      <p:ext uri="{BB962C8B-B14F-4D97-AF65-F5344CB8AC3E}">
        <p14:creationId xmlns:p14="http://schemas.microsoft.com/office/powerpoint/2010/main" val="17828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CA99D1-313B-447B-B1F7-051EC4AE5B8B}" type="slidenum">
              <a:rPr lang="en-US" smtClean="0"/>
              <a:t>1</a:t>
            </a:fld>
            <a:endParaRPr lang="en-US"/>
          </a:p>
        </p:txBody>
      </p:sp>
    </p:spTree>
    <p:extLst>
      <p:ext uri="{BB962C8B-B14F-4D97-AF65-F5344CB8AC3E}">
        <p14:creationId xmlns:p14="http://schemas.microsoft.com/office/powerpoint/2010/main" val="417479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A59A73E0-75D1-E242-BF02-66D990FE879E}" type="slidenum">
              <a:rPr lang="en-US"/>
              <a:pPr eaLnBrk="1" hangingPunct="1"/>
              <a:t>7</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153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5E82DFED-7759-0247-82D9-4024F672B7FC}" type="slidenum">
              <a:rPr lang="en-US"/>
              <a:pPr eaLnBrk="1" hangingPunct="1"/>
              <a:t>8</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356019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0ACF3292-E25F-934A-9100-3C040FD5D0AE}" type="slidenum">
              <a:rPr lang="en-US"/>
              <a:pPr eaLnBrk="1" hangingPunct="1"/>
              <a:t>9</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60482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92097"/>
            <a:ext cx="6858000" cy="1803653"/>
          </a:xfrm>
        </p:spPr>
        <p:txBody>
          <a:bodyPr anchor="ctr"/>
          <a:lstStyle>
            <a:lvl1pPr algn="ctr">
              <a:defRPr sz="3750"/>
            </a:lvl1pPr>
          </a:lstStyle>
          <a:p>
            <a:r>
              <a:rPr lang="en-US" dirty="0"/>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500"/>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sz="1167">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ext uri="{BB962C8B-B14F-4D97-AF65-F5344CB8AC3E}">
        <p14:creationId xmlns:p14="http://schemas.microsoft.com/office/powerpoint/2010/main" val="11534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207" y="89647"/>
            <a:ext cx="7793866" cy="7888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7207" y="959224"/>
            <a:ext cx="8929217" cy="41882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5E6A3C3A-A029-4573-BC04-5DA27903A743}" type="slidenum">
              <a:rPr lang="en-US" smtClean="0"/>
              <a:pPr/>
              <a:t>‹#›</a:t>
            </a:fld>
            <a:endParaRPr lang="en-US" dirty="0"/>
          </a:p>
        </p:txBody>
      </p:sp>
      <p:pic>
        <p:nvPicPr>
          <p:cNvPr id="48" name="Picture 4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000476" y="177254"/>
            <a:ext cx="997802" cy="613680"/>
          </a:xfrm>
          <a:prstGeom prst="rect">
            <a:avLst/>
          </a:prstGeom>
        </p:spPr>
      </p:pic>
    </p:spTree>
    <p:extLst>
      <p:ext uri="{BB962C8B-B14F-4D97-AF65-F5344CB8AC3E}">
        <p14:creationId xmlns:p14="http://schemas.microsoft.com/office/powerpoint/2010/main" val="23065607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73" r:id="rId12"/>
  </p:sldLayoutIdLst>
  <p:hf hdr="0" ftr="0" dt="0"/>
  <p:txStyles>
    <p:titleStyle>
      <a:lvl1pPr algn="l" defTabSz="685800" rtl="0" eaLnBrk="1" latinLnBrk="0" hangingPunct="1">
        <a:lnSpc>
          <a:spcPct val="90000"/>
        </a:lnSpc>
        <a:spcBef>
          <a:spcPct val="0"/>
        </a:spcBef>
        <a:buNone/>
        <a:defRPr sz="3300" kern="1200">
          <a:solidFill>
            <a:srgbClr val="002F6C"/>
          </a:solidFill>
          <a:latin typeface="Trebuchet MS" charset="0"/>
          <a:ea typeface="Trebuchet MS" charset="0"/>
          <a:cs typeface="Trebuchet MS" charset="0"/>
        </a:defRPr>
      </a:lvl1pPr>
    </p:titleStyle>
    <p:bodyStyle>
      <a:lvl1pPr marL="171450" indent="-171450" algn="l" defTabSz="685800" rtl="0" eaLnBrk="1" latinLnBrk="0" hangingPunct="1">
        <a:lnSpc>
          <a:spcPct val="100000"/>
        </a:lnSpc>
        <a:spcBef>
          <a:spcPts val="750"/>
        </a:spcBef>
        <a:spcAft>
          <a:spcPts val="0"/>
        </a:spcAft>
        <a:buFont typeface="Arial" panose="020B0604020202020204" pitchFamily="34" charset="0"/>
        <a:buChar char="•"/>
        <a:defRPr sz="2800" kern="1200">
          <a:solidFill>
            <a:schemeClr val="tx1"/>
          </a:solidFill>
          <a:latin typeface="Helvetica" charset="0"/>
          <a:ea typeface="Helvetica" charset="0"/>
          <a:cs typeface="Helvetica" charset="0"/>
        </a:defRPr>
      </a:lvl1pPr>
      <a:lvl2pPr marL="514350" indent="-171450" algn="l" defTabSz="685800" rtl="0" eaLnBrk="1" latinLnBrk="0" hangingPunct="1">
        <a:lnSpc>
          <a:spcPct val="100000"/>
        </a:lnSpc>
        <a:spcBef>
          <a:spcPts val="375"/>
        </a:spcBef>
        <a:spcAft>
          <a:spcPts val="0"/>
        </a:spcAft>
        <a:buFont typeface="Arial" panose="020B0604020202020204" pitchFamily="34" charset="0"/>
        <a:buChar char="•"/>
        <a:defRPr sz="2400" kern="1200">
          <a:solidFill>
            <a:schemeClr val="tx1"/>
          </a:solidFill>
          <a:latin typeface="Helvetica" charset="0"/>
          <a:ea typeface="Helvetica" charset="0"/>
          <a:cs typeface="Helvetica" charset="0"/>
        </a:defRPr>
      </a:lvl2pPr>
      <a:lvl3pPr marL="857250" indent="-171450" algn="l" defTabSz="685800" rtl="0" eaLnBrk="1" latinLnBrk="0" hangingPunct="1">
        <a:lnSpc>
          <a:spcPct val="100000"/>
        </a:lnSpc>
        <a:spcBef>
          <a:spcPts val="375"/>
        </a:spcBef>
        <a:spcAft>
          <a:spcPts val="0"/>
        </a:spcAft>
        <a:buFont typeface="Arial" panose="020B0604020202020204" pitchFamily="34" charset="0"/>
        <a:buChar char="•"/>
        <a:defRPr sz="1800" kern="1200">
          <a:solidFill>
            <a:schemeClr val="tx1"/>
          </a:solidFill>
          <a:latin typeface="Helvetica" charset="0"/>
          <a:ea typeface="Helvetica" charset="0"/>
          <a:cs typeface="Helvetica" charset="0"/>
        </a:defRPr>
      </a:lvl3pPr>
      <a:lvl4pPr marL="1200150" indent="-171450" algn="l" defTabSz="685800" rtl="0" eaLnBrk="1" latinLnBrk="0" hangingPunct="1">
        <a:lnSpc>
          <a:spcPct val="100000"/>
        </a:lnSpc>
        <a:spcBef>
          <a:spcPts val="375"/>
        </a:spcBef>
        <a:spcAft>
          <a:spcPts val="0"/>
        </a:spcAft>
        <a:buFont typeface="Arial" panose="020B0604020202020204" pitchFamily="34" charset="0"/>
        <a:buChar char="•"/>
        <a:defRPr sz="1600" kern="1200">
          <a:solidFill>
            <a:schemeClr val="tx1"/>
          </a:solidFill>
          <a:latin typeface="Helvetica" charset="0"/>
          <a:ea typeface="Helvetica" charset="0"/>
          <a:cs typeface="Helvetica" charset="0"/>
        </a:defRPr>
      </a:lvl4pPr>
      <a:lvl5pPr marL="1543050" indent="-171450" algn="l" defTabSz="685800" rtl="0" eaLnBrk="1" latinLnBrk="0" hangingPunct="1">
        <a:lnSpc>
          <a:spcPct val="100000"/>
        </a:lnSpc>
        <a:spcBef>
          <a:spcPts val="375"/>
        </a:spcBef>
        <a:spcAft>
          <a:spcPts val="0"/>
        </a:spcAft>
        <a:buFont typeface="Arial" panose="020B0604020202020204" pitchFamily="34" charset="0"/>
        <a:buChar char="•"/>
        <a:defRPr sz="1600" kern="1200">
          <a:solidFill>
            <a:schemeClr val="tx1"/>
          </a:solidFill>
          <a:latin typeface="Helvetica" charset="0"/>
          <a:ea typeface="Helvetica" charset="0"/>
          <a:cs typeface="Helvetic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adjc@virgini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s.virginia.edu/~bjc8c/class/cs6456-f19/"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CS6456: Graduate Operating Systems</a:t>
            </a:r>
            <a:endParaRPr lang="en-US" dirty="0"/>
          </a:p>
        </p:txBody>
      </p:sp>
      <p:sp>
        <p:nvSpPr>
          <p:cNvPr id="3" name="Subtitle 2"/>
          <p:cNvSpPr>
            <a:spLocks noGrp="1"/>
          </p:cNvSpPr>
          <p:nvPr>
            <p:ph type="subTitle" idx="1"/>
          </p:nvPr>
        </p:nvSpPr>
        <p:spPr>
          <a:xfrm>
            <a:off x="1143000" y="3421063"/>
            <a:ext cx="6858000" cy="1379802"/>
          </a:xfrm>
        </p:spPr>
        <p:txBody>
          <a:bodyPr>
            <a:normAutofit/>
          </a:bodyPr>
          <a:lstStyle/>
          <a:p>
            <a:r>
              <a:rPr lang="en-US" dirty="0"/>
              <a:t>Brad Campbell </a:t>
            </a:r>
            <a:r>
              <a:rPr lang="mr-IN" dirty="0"/>
              <a:t>–</a:t>
            </a:r>
            <a:r>
              <a:rPr lang="en-US" dirty="0"/>
              <a:t> </a:t>
            </a:r>
            <a:r>
              <a:rPr lang="en-US" dirty="0">
                <a:hlinkClick r:id="rId3"/>
              </a:rPr>
              <a:t>bradjc@virginia.edu</a:t>
            </a:r>
            <a:endParaRPr lang="en-US" dirty="0"/>
          </a:p>
          <a:p>
            <a:r>
              <a:rPr lang="en-US" dirty="0">
                <a:hlinkClick r:id="rId4"/>
              </a:rPr>
              <a:t>https://www.cs.virginia.edu/~bjc8c/class/cs6456-f19/</a:t>
            </a:r>
            <a:endParaRPr lang="en-US" dirty="0"/>
          </a:p>
        </p:txBody>
      </p:sp>
      <p:sp>
        <p:nvSpPr>
          <p:cNvPr id="4" name="Slide Number Placeholder 3"/>
          <p:cNvSpPr>
            <a:spLocks noGrp="1"/>
          </p:cNvSpPr>
          <p:nvPr>
            <p:ph type="sldNum" sz="quarter" idx="12"/>
          </p:nvPr>
        </p:nvSpPr>
        <p:spPr/>
        <p:txBody>
          <a:bodyPr/>
          <a:lstStyle/>
          <a:p>
            <a:fld id="{5E6A3C3A-A029-4573-BC04-5DA27903A743}" type="slidenum">
              <a:rPr lang="en-US" smtClean="0"/>
              <a:pPr/>
              <a:t>1</a:t>
            </a:fld>
            <a:endParaRPr lang="en-US" dirty="0"/>
          </a:p>
        </p:txBody>
      </p:sp>
    </p:spTree>
    <p:extLst>
      <p:ext uri="{BB962C8B-B14F-4D97-AF65-F5344CB8AC3E}">
        <p14:creationId xmlns:p14="http://schemas.microsoft.com/office/powerpoint/2010/main" val="322506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“Hints for Computer System Design”</a:t>
            </a:r>
            <a:br>
              <a:rPr lang="en-US" dirty="0"/>
            </a:br>
            <a:r>
              <a:rPr lang="en-US" dirty="0"/>
              <a:t>--- Butler Lampson, 1983</a:t>
            </a:r>
          </a:p>
        </p:txBody>
      </p:sp>
      <p:sp>
        <p:nvSpPr>
          <p:cNvPr id="3" name="Content Placeholder 2"/>
          <p:cNvSpPr>
            <a:spLocks noGrp="1"/>
          </p:cNvSpPr>
          <p:nvPr>
            <p:ph idx="1"/>
          </p:nvPr>
        </p:nvSpPr>
        <p:spPr>
          <a:xfrm>
            <a:off x="107207" y="1619766"/>
            <a:ext cx="8929217" cy="3527703"/>
          </a:xfrm>
        </p:spPr>
        <p:txBody>
          <a:bodyPr>
            <a:normAutofit/>
          </a:bodyPr>
          <a:lstStyle/>
          <a:p>
            <a:r>
              <a:rPr lang="en-US" sz="2000" dirty="0"/>
              <a:t>Based on author’s experience in systems design</a:t>
            </a:r>
          </a:p>
          <a:p>
            <a:r>
              <a:rPr lang="en-US" sz="2000" dirty="0"/>
              <a:t>Founding member of Xerox PARC (1970)</a:t>
            </a:r>
          </a:p>
          <a:p>
            <a:r>
              <a:rPr lang="en-US" sz="2000" dirty="0"/>
              <a:t>Currently Technical Fellow at MSR and adjunct prof. at MIT</a:t>
            </a:r>
          </a:p>
          <a:p>
            <a:r>
              <a:rPr lang="en-US" sz="2000" dirty="0"/>
              <a:t>Winner of ACM Turing Award (1992). IEEE Von Neumann Medal (2001)</a:t>
            </a:r>
          </a:p>
          <a:p>
            <a:r>
              <a:rPr lang="en-US" sz="2000" dirty="0"/>
              <a:t>Was involved in the design of many famous systems, including databases and networks</a:t>
            </a:r>
          </a:p>
          <a:p>
            <a:endParaRPr lang="en-US" sz="2000" dirty="0"/>
          </a:p>
        </p:txBody>
      </p:sp>
      <p:pic>
        <p:nvPicPr>
          <p:cNvPr id="1026" name="Picture 2" descr="Butler Lampson Royal Society.jpg">
            <a:extLst>
              <a:ext uri="{FF2B5EF4-FFF2-40B4-BE49-F238E27FC236}">
                <a16:creationId xmlns:a16="http://schemas.microsoft.com/office/drawing/2014/main" id="{E6D1912C-52A5-C648-88B1-33D1E29429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560"/>
          <a:stretch/>
        </p:blipFill>
        <p:spPr bwMode="auto">
          <a:xfrm>
            <a:off x="7386452" y="0"/>
            <a:ext cx="1757548" cy="1619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76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Butler’s “big” Principle</a:t>
            </a:r>
          </a:p>
        </p:txBody>
      </p:sp>
      <p:sp>
        <p:nvSpPr>
          <p:cNvPr id="3" name="Content Placeholder 2"/>
          <p:cNvSpPr>
            <a:spLocks noGrp="1"/>
          </p:cNvSpPr>
          <p:nvPr>
            <p:ph sz="quarter" idx="1"/>
          </p:nvPr>
        </p:nvSpPr>
        <p:spPr/>
        <p:txBody>
          <a:bodyPr/>
          <a:lstStyle/>
          <a:p>
            <a:r>
              <a:rPr lang="en-US" dirty="0"/>
              <a:t>Identify basic building blocks</a:t>
            </a:r>
          </a:p>
          <a:p>
            <a:pPr lvl="1"/>
            <a:r>
              <a:rPr lang="en-US" dirty="0"/>
              <a:t>They should be useful, flexible</a:t>
            </a:r>
          </a:p>
          <a:p>
            <a:pPr lvl="1"/>
            <a:r>
              <a:rPr lang="en-US" dirty="0"/>
              <a:t>But minimal: Pare down until nothing can be removed</a:t>
            </a:r>
          </a:p>
          <a:p>
            <a:pPr lvl="1"/>
            <a:endParaRPr lang="en-US" dirty="0"/>
          </a:p>
          <a:p>
            <a:r>
              <a:rPr lang="en-US" dirty="0"/>
              <a:t>Then find the critical path</a:t>
            </a:r>
          </a:p>
          <a:p>
            <a:pPr lvl="1"/>
            <a:r>
              <a:rPr lang="en-US" dirty="0"/>
              <a:t>… and optimize the heck out of it!</a:t>
            </a:r>
          </a:p>
        </p:txBody>
      </p:sp>
    </p:spTree>
    <p:extLst>
      <p:ext uri="{BB962C8B-B14F-4D97-AF65-F5344CB8AC3E}">
        <p14:creationId xmlns:p14="http://schemas.microsoft.com/office/powerpoint/2010/main" val="211842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54EE-D5E2-3C46-AE1F-B568418B3505}"/>
              </a:ext>
            </a:extLst>
          </p:cNvPr>
          <p:cNvSpPr>
            <a:spLocks noGrp="1"/>
          </p:cNvSpPr>
          <p:nvPr>
            <p:ph type="title"/>
          </p:nvPr>
        </p:nvSpPr>
        <p:spPr/>
        <p:txBody>
          <a:bodyPr/>
          <a:lstStyle/>
          <a:p>
            <a:r>
              <a:rPr lang="en-US" dirty="0"/>
              <a:t>Hints written in 1983</a:t>
            </a:r>
          </a:p>
        </p:txBody>
      </p:sp>
      <p:sp>
        <p:nvSpPr>
          <p:cNvPr id="3" name="Content Placeholder 2">
            <a:extLst>
              <a:ext uri="{FF2B5EF4-FFF2-40B4-BE49-F238E27FC236}">
                <a16:creationId xmlns:a16="http://schemas.microsoft.com/office/drawing/2014/main" id="{5C4B89A1-A7B7-D149-852F-9C778836362F}"/>
              </a:ext>
            </a:extLst>
          </p:cNvPr>
          <p:cNvSpPr>
            <a:spLocks noGrp="1"/>
          </p:cNvSpPr>
          <p:nvPr>
            <p:ph idx="1"/>
          </p:nvPr>
        </p:nvSpPr>
        <p:spPr/>
        <p:txBody>
          <a:bodyPr/>
          <a:lstStyle/>
          <a:p>
            <a:r>
              <a:rPr lang="en-US" dirty="0"/>
              <a:t>Have systems changed in ~35 years?</a:t>
            </a:r>
          </a:p>
        </p:txBody>
      </p:sp>
      <p:sp>
        <p:nvSpPr>
          <p:cNvPr id="4" name="Slide Number Placeholder 3">
            <a:extLst>
              <a:ext uri="{FF2B5EF4-FFF2-40B4-BE49-F238E27FC236}">
                <a16:creationId xmlns:a16="http://schemas.microsoft.com/office/drawing/2014/main" id="{09CD5846-BDEA-C24C-9269-9409F6DE973F}"/>
              </a:ext>
            </a:extLst>
          </p:cNvPr>
          <p:cNvSpPr>
            <a:spLocks noGrp="1"/>
          </p:cNvSpPr>
          <p:nvPr>
            <p:ph type="sldNum" sz="quarter" idx="12"/>
          </p:nvPr>
        </p:nvSpPr>
        <p:spPr/>
        <p:txBody>
          <a:bodyPr/>
          <a:lstStyle/>
          <a:p>
            <a:fld id="{5E6A3C3A-A029-4573-BC04-5DA27903A743}" type="slidenum">
              <a:rPr lang="en-US" smtClean="0"/>
              <a:t>12</a:t>
            </a:fld>
            <a:endParaRPr lang="en-US"/>
          </a:p>
        </p:txBody>
      </p:sp>
    </p:spTree>
    <p:extLst>
      <p:ext uri="{BB962C8B-B14F-4D97-AF65-F5344CB8AC3E}">
        <p14:creationId xmlns:p14="http://schemas.microsoft.com/office/powerpoint/2010/main" val="377620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5994-BDDC-8D46-B0C1-A3D5B8EBB43F}"/>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F88B1007-2A2C-5A47-9B6A-4314591BCC18}"/>
              </a:ext>
            </a:extLst>
          </p:cNvPr>
          <p:cNvSpPr>
            <a:spLocks noGrp="1"/>
          </p:cNvSpPr>
          <p:nvPr>
            <p:ph idx="1"/>
          </p:nvPr>
        </p:nvSpPr>
        <p:spPr>
          <a:xfrm>
            <a:off x="1282535" y="3804229"/>
            <a:ext cx="5961413" cy="1343240"/>
          </a:xfrm>
        </p:spPr>
        <p:txBody>
          <a:bodyPr>
            <a:normAutofit fontScale="92500" lnSpcReduction="20000"/>
          </a:bodyPr>
          <a:lstStyle/>
          <a:p>
            <a:r>
              <a:rPr lang="en-US" sz="2000" dirty="0"/>
              <a:t>Among other operations, there is a procedure </a:t>
            </a:r>
            <a:r>
              <a:rPr lang="en-US" sz="2000" dirty="0" err="1"/>
              <a:t>FindNamedField</a:t>
            </a:r>
            <a:r>
              <a:rPr lang="en-US" sz="2000" dirty="0"/>
              <a:t> that finds the field with a given name. One major commercial system for some time used a </a:t>
            </a:r>
            <a:r>
              <a:rPr lang="en-US" sz="2000" dirty="0" err="1"/>
              <a:t>FindNamedField</a:t>
            </a:r>
            <a:r>
              <a:rPr lang="en-US" sz="2000" dirty="0"/>
              <a:t> procedure that ran in time O(n</a:t>
            </a:r>
            <a:r>
              <a:rPr lang="en-US" sz="2000" baseline="30000" dirty="0"/>
              <a:t>2</a:t>
            </a:r>
            <a:r>
              <a:rPr lang="en-US" sz="2000" dirty="0"/>
              <a:t>), where n is the length of the document.</a:t>
            </a:r>
          </a:p>
        </p:txBody>
      </p:sp>
      <p:sp>
        <p:nvSpPr>
          <p:cNvPr id="4" name="Slide Number Placeholder 3">
            <a:extLst>
              <a:ext uri="{FF2B5EF4-FFF2-40B4-BE49-F238E27FC236}">
                <a16:creationId xmlns:a16="http://schemas.microsoft.com/office/drawing/2014/main" id="{BF22A083-799C-6C42-92DF-1925F8704FCA}"/>
              </a:ext>
            </a:extLst>
          </p:cNvPr>
          <p:cNvSpPr>
            <a:spLocks noGrp="1"/>
          </p:cNvSpPr>
          <p:nvPr>
            <p:ph type="sldNum" sz="quarter" idx="12"/>
          </p:nvPr>
        </p:nvSpPr>
        <p:spPr/>
        <p:txBody>
          <a:bodyPr/>
          <a:lstStyle/>
          <a:p>
            <a:fld id="{5E6A3C3A-A029-4573-BC04-5DA27903A743}" type="slidenum">
              <a:rPr lang="en-US" smtClean="0"/>
              <a:t>13</a:t>
            </a:fld>
            <a:endParaRPr lang="en-US"/>
          </a:p>
        </p:txBody>
      </p:sp>
      <p:pic>
        <p:nvPicPr>
          <p:cNvPr id="5" name="Picture 4">
            <a:extLst>
              <a:ext uri="{FF2B5EF4-FFF2-40B4-BE49-F238E27FC236}">
                <a16:creationId xmlns:a16="http://schemas.microsoft.com/office/drawing/2014/main" id="{6DCAF5BD-7501-BB41-9FC0-D2E5278E1220}"/>
              </a:ext>
            </a:extLst>
          </p:cNvPr>
          <p:cNvPicPr>
            <a:picLocks noChangeAspect="1"/>
          </p:cNvPicPr>
          <p:nvPr/>
        </p:nvPicPr>
        <p:blipFill>
          <a:blip r:embed="rId2"/>
          <a:stretch>
            <a:fillRect/>
          </a:stretch>
        </p:blipFill>
        <p:spPr>
          <a:xfrm>
            <a:off x="70224" y="1253671"/>
            <a:ext cx="8966200" cy="1117600"/>
          </a:xfrm>
          <a:prstGeom prst="rect">
            <a:avLst/>
          </a:prstGeom>
        </p:spPr>
      </p:pic>
      <p:pic>
        <p:nvPicPr>
          <p:cNvPr id="6" name="Picture 5">
            <a:extLst>
              <a:ext uri="{FF2B5EF4-FFF2-40B4-BE49-F238E27FC236}">
                <a16:creationId xmlns:a16="http://schemas.microsoft.com/office/drawing/2014/main" id="{82ECA993-7B5B-D243-AC8A-B13E02F9B0D5}"/>
              </a:ext>
            </a:extLst>
          </p:cNvPr>
          <p:cNvPicPr>
            <a:picLocks noChangeAspect="1"/>
          </p:cNvPicPr>
          <p:nvPr/>
        </p:nvPicPr>
        <p:blipFill>
          <a:blip r:embed="rId3"/>
          <a:stretch>
            <a:fillRect/>
          </a:stretch>
        </p:blipFill>
        <p:spPr>
          <a:xfrm>
            <a:off x="319727" y="3283120"/>
            <a:ext cx="6794500" cy="317500"/>
          </a:xfrm>
          <a:prstGeom prst="rect">
            <a:avLst/>
          </a:prstGeom>
        </p:spPr>
      </p:pic>
    </p:spTree>
    <p:extLst>
      <p:ext uri="{BB962C8B-B14F-4D97-AF65-F5344CB8AC3E}">
        <p14:creationId xmlns:p14="http://schemas.microsoft.com/office/powerpoint/2010/main" val="90810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8CF1-2827-E144-B142-2A76F987A3BA}"/>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8C032625-D5B2-6546-8281-1D3A26416D7C}"/>
              </a:ext>
            </a:extLst>
          </p:cNvPr>
          <p:cNvSpPr>
            <a:spLocks noGrp="1"/>
          </p:cNvSpPr>
          <p:nvPr>
            <p:ph idx="1"/>
          </p:nvPr>
        </p:nvSpPr>
        <p:spPr/>
        <p:txBody>
          <a:bodyPr>
            <a:normAutofit/>
          </a:bodyPr>
          <a:lstStyle/>
          <a:p>
            <a:r>
              <a:rPr lang="en-US" sz="2400" dirty="0"/>
              <a:t>Small groups</a:t>
            </a:r>
          </a:p>
          <a:p>
            <a:r>
              <a:rPr lang="en-US" sz="2400" dirty="0"/>
              <a:t>Each group is either a “pro” or “con” group</a:t>
            </a:r>
          </a:p>
          <a:p>
            <a:pPr lvl="1"/>
            <a:r>
              <a:rPr lang="en-US" sz="2000" dirty="0"/>
              <a:t>Pro: Agree with Lampson</a:t>
            </a:r>
          </a:p>
          <a:p>
            <a:pPr lvl="1"/>
            <a:r>
              <a:rPr lang="en-US" sz="2000" dirty="0"/>
              <a:t>Con: Take a contrary viewpoint to Lampson</a:t>
            </a:r>
          </a:p>
          <a:p>
            <a:r>
              <a:rPr lang="en-US" sz="2400" dirty="0"/>
              <a:t>We will consider different “hints”</a:t>
            </a:r>
          </a:p>
          <a:p>
            <a:pPr lvl="1"/>
            <a:r>
              <a:rPr lang="en-US" sz="2000" dirty="0"/>
              <a:t>Groups work together to strategize arguments for their side</a:t>
            </a:r>
          </a:p>
          <a:p>
            <a:pPr lvl="2"/>
            <a:r>
              <a:rPr lang="en-US" sz="1400" dirty="0"/>
              <a:t>One person takes notes for the group</a:t>
            </a:r>
          </a:p>
          <a:p>
            <a:pPr lvl="1"/>
            <a:r>
              <a:rPr lang="en-US" sz="2000" dirty="0"/>
              <a:t>Then we discuss as a class</a:t>
            </a:r>
          </a:p>
          <a:p>
            <a:r>
              <a:rPr lang="en-US" sz="2400" dirty="0"/>
              <a:t>Everyone must take notes at least once</a:t>
            </a:r>
          </a:p>
          <a:p>
            <a:pPr lvl="1"/>
            <a:r>
              <a:rPr lang="en-US" sz="2000" dirty="0"/>
              <a:t>Submit to </a:t>
            </a:r>
            <a:r>
              <a:rPr lang="en-US" sz="2000" dirty="0" err="1"/>
              <a:t>collab</a:t>
            </a:r>
            <a:endParaRPr lang="en-US" sz="2000" dirty="0"/>
          </a:p>
          <a:p>
            <a:endParaRPr lang="en-US" sz="2400" dirty="0"/>
          </a:p>
        </p:txBody>
      </p:sp>
      <p:sp>
        <p:nvSpPr>
          <p:cNvPr id="4" name="Slide Number Placeholder 3">
            <a:extLst>
              <a:ext uri="{FF2B5EF4-FFF2-40B4-BE49-F238E27FC236}">
                <a16:creationId xmlns:a16="http://schemas.microsoft.com/office/drawing/2014/main" id="{830B81A3-03C3-E44C-89ED-CE1AF8F83CA9}"/>
              </a:ext>
            </a:extLst>
          </p:cNvPr>
          <p:cNvSpPr>
            <a:spLocks noGrp="1"/>
          </p:cNvSpPr>
          <p:nvPr>
            <p:ph type="sldNum" sz="quarter" idx="12"/>
          </p:nvPr>
        </p:nvSpPr>
        <p:spPr/>
        <p:txBody>
          <a:bodyPr/>
          <a:lstStyle/>
          <a:p>
            <a:fld id="{5E6A3C3A-A029-4573-BC04-5DA27903A743}" type="slidenum">
              <a:rPr lang="en-US" smtClean="0"/>
              <a:t>14</a:t>
            </a:fld>
            <a:endParaRPr lang="en-US"/>
          </a:p>
        </p:txBody>
      </p:sp>
    </p:spTree>
    <p:extLst>
      <p:ext uri="{BB962C8B-B14F-4D97-AF65-F5344CB8AC3E}">
        <p14:creationId xmlns:p14="http://schemas.microsoft.com/office/powerpoint/2010/main" val="41019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50C3-D465-A14D-A65B-C146FFC648D6}"/>
              </a:ext>
            </a:extLst>
          </p:cNvPr>
          <p:cNvSpPr>
            <a:spLocks noGrp="1"/>
          </p:cNvSpPr>
          <p:nvPr>
            <p:ph type="title"/>
          </p:nvPr>
        </p:nvSpPr>
        <p:spPr/>
        <p:txBody>
          <a:bodyPr/>
          <a:lstStyle/>
          <a:p>
            <a:r>
              <a:rPr lang="en-US" dirty="0"/>
              <a:t>Page 7</a:t>
            </a:r>
          </a:p>
        </p:txBody>
      </p:sp>
      <p:sp>
        <p:nvSpPr>
          <p:cNvPr id="4" name="Slide Number Placeholder 3">
            <a:extLst>
              <a:ext uri="{FF2B5EF4-FFF2-40B4-BE49-F238E27FC236}">
                <a16:creationId xmlns:a16="http://schemas.microsoft.com/office/drawing/2014/main" id="{6FCF9CB1-F420-6345-B2CA-44F831883173}"/>
              </a:ext>
            </a:extLst>
          </p:cNvPr>
          <p:cNvSpPr>
            <a:spLocks noGrp="1"/>
          </p:cNvSpPr>
          <p:nvPr>
            <p:ph type="sldNum" sz="quarter" idx="12"/>
          </p:nvPr>
        </p:nvSpPr>
        <p:spPr/>
        <p:txBody>
          <a:bodyPr/>
          <a:lstStyle/>
          <a:p>
            <a:fld id="{5E6A3C3A-A029-4573-BC04-5DA27903A743}" type="slidenum">
              <a:rPr lang="en-US" smtClean="0"/>
              <a:t>15</a:t>
            </a:fld>
            <a:endParaRPr lang="en-US"/>
          </a:p>
        </p:txBody>
      </p:sp>
      <p:pic>
        <p:nvPicPr>
          <p:cNvPr id="5" name="Picture 4">
            <a:extLst>
              <a:ext uri="{FF2B5EF4-FFF2-40B4-BE49-F238E27FC236}">
                <a16:creationId xmlns:a16="http://schemas.microsoft.com/office/drawing/2014/main" id="{A2EA1900-8525-1848-8B51-2CBEB1CCF364}"/>
              </a:ext>
            </a:extLst>
          </p:cNvPr>
          <p:cNvPicPr>
            <a:picLocks noChangeAspect="1"/>
          </p:cNvPicPr>
          <p:nvPr/>
        </p:nvPicPr>
        <p:blipFill>
          <a:blip r:embed="rId2"/>
          <a:stretch>
            <a:fillRect/>
          </a:stretch>
        </p:blipFill>
        <p:spPr>
          <a:xfrm>
            <a:off x="369290" y="1470066"/>
            <a:ext cx="3987800" cy="304800"/>
          </a:xfrm>
          <a:prstGeom prst="rect">
            <a:avLst/>
          </a:prstGeom>
        </p:spPr>
      </p:pic>
      <p:pic>
        <p:nvPicPr>
          <p:cNvPr id="6" name="Picture 5">
            <a:extLst>
              <a:ext uri="{FF2B5EF4-FFF2-40B4-BE49-F238E27FC236}">
                <a16:creationId xmlns:a16="http://schemas.microsoft.com/office/drawing/2014/main" id="{43631DB3-933E-8E4C-B54E-3E104665DFCC}"/>
              </a:ext>
            </a:extLst>
          </p:cNvPr>
          <p:cNvPicPr>
            <a:picLocks noChangeAspect="1"/>
          </p:cNvPicPr>
          <p:nvPr/>
        </p:nvPicPr>
        <p:blipFill>
          <a:blip r:embed="rId3"/>
          <a:stretch>
            <a:fillRect/>
          </a:stretch>
        </p:blipFill>
        <p:spPr>
          <a:xfrm>
            <a:off x="369290" y="2088592"/>
            <a:ext cx="1854200" cy="317500"/>
          </a:xfrm>
          <a:prstGeom prst="rect">
            <a:avLst/>
          </a:prstGeom>
        </p:spPr>
      </p:pic>
      <p:sp>
        <p:nvSpPr>
          <p:cNvPr id="7" name="Rectangle 6">
            <a:extLst>
              <a:ext uri="{FF2B5EF4-FFF2-40B4-BE49-F238E27FC236}">
                <a16:creationId xmlns:a16="http://schemas.microsoft.com/office/drawing/2014/main" id="{421A6638-8BC2-134C-8554-D0E330A0C356}"/>
              </a:ext>
            </a:extLst>
          </p:cNvPr>
          <p:cNvSpPr/>
          <p:nvPr/>
        </p:nvSpPr>
        <p:spPr>
          <a:xfrm>
            <a:off x="920338" y="2486775"/>
            <a:ext cx="7309262" cy="646331"/>
          </a:xfrm>
          <a:prstGeom prst="rect">
            <a:avLst/>
          </a:prstGeom>
        </p:spPr>
        <p:txBody>
          <a:bodyPr wrap="square">
            <a:spAutoFit/>
          </a:bodyPr>
          <a:lstStyle/>
          <a:p>
            <a:r>
              <a:rPr lang="en-US" dirty="0"/>
              <a:t>When a low level of abstraction allows something to be done quickly, higher levels should not bury this power inside something more general. </a:t>
            </a:r>
          </a:p>
        </p:txBody>
      </p:sp>
    </p:spTree>
    <p:extLst>
      <p:ext uri="{BB962C8B-B14F-4D97-AF65-F5344CB8AC3E}">
        <p14:creationId xmlns:p14="http://schemas.microsoft.com/office/powerpoint/2010/main" val="35360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6B29-EDC6-FA41-9299-A12B5D4566A8}"/>
              </a:ext>
            </a:extLst>
          </p:cNvPr>
          <p:cNvSpPr>
            <a:spLocks noGrp="1"/>
          </p:cNvSpPr>
          <p:nvPr>
            <p:ph type="title"/>
          </p:nvPr>
        </p:nvSpPr>
        <p:spPr/>
        <p:txBody>
          <a:bodyPr/>
          <a:lstStyle/>
          <a:p>
            <a:r>
              <a:rPr lang="en-US" dirty="0"/>
              <a:t>Page 8</a:t>
            </a:r>
          </a:p>
        </p:txBody>
      </p:sp>
      <p:sp>
        <p:nvSpPr>
          <p:cNvPr id="3" name="Content Placeholder 2">
            <a:extLst>
              <a:ext uri="{FF2B5EF4-FFF2-40B4-BE49-F238E27FC236}">
                <a16:creationId xmlns:a16="http://schemas.microsoft.com/office/drawing/2014/main" id="{ADA5F88A-8E2C-E741-B7ED-BEDD127C886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0A0F359-5E78-E64A-AEB1-FD7A115BE63C}"/>
              </a:ext>
            </a:extLst>
          </p:cNvPr>
          <p:cNvSpPr>
            <a:spLocks noGrp="1"/>
          </p:cNvSpPr>
          <p:nvPr>
            <p:ph type="sldNum" sz="quarter" idx="12"/>
          </p:nvPr>
        </p:nvSpPr>
        <p:spPr/>
        <p:txBody>
          <a:bodyPr/>
          <a:lstStyle/>
          <a:p>
            <a:fld id="{5E6A3C3A-A029-4573-BC04-5DA27903A743}" type="slidenum">
              <a:rPr lang="en-US" smtClean="0"/>
              <a:t>16</a:t>
            </a:fld>
            <a:endParaRPr lang="en-US"/>
          </a:p>
        </p:txBody>
      </p:sp>
      <p:pic>
        <p:nvPicPr>
          <p:cNvPr id="5" name="Picture 4">
            <a:extLst>
              <a:ext uri="{FF2B5EF4-FFF2-40B4-BE49-F238E27FC236}">
                <a16:creationId xmlns:a16="http://schemas.microsoft.com/office/drawing/2014/main" id="{16DCB934-FE48-E644-8E5E-387BAA9B7CDB}"/>
              </a:ext>
            </a:extLst>
          </p:cNvPr>
          <p:cNvPicPr>
            <a:picLocks noChangeAspect="1"/>
          </p:cNvPicPr>
          <p:nvPr/>
        </p:nvPicPr>
        <p:blipFill>
          <a:blip r:embed="rId2"/>
          <a:stretch>
            <a:fillRect/>
          </a:stretch>
        </p:blipFill>
        <p:spPr>
          <a:xfrm>
            <a:off x="288636" y="1688522"/>
            <a:ext cx="2082800" cy="342900"/>
          </a:xfrm>
          <a:prstGeom prst="rect">
            <a:avLst/>
          </a:prstGeom>
        </p:spPr>
      </p:pic>
      <p:sp>
        <p:nvSpPr>
          <p:cNvPr id="6" name="TextBox 5">
            <a:extLst>
              <a:ext uri="{FF2B5EF4-FFF2-40B4-BE49-F238E27FC236}">
                <a16:creationId xmlns:a16="http://schemas.microsoft.com/office/drawing/2014/main" id="{2CFD14E2-2633-C543-B9D0-9111ECFE18B2}"/>
              </a:ext>
            </a:extLst>
          </p:cNvPr>
          <p:cNvSpPr txBox="1"/>
          <p:nvPr/>
        </p:nvSpPr>
        <p:spPr>
          <a:xfrm>
            <a:off x="956021" y="2299055"/>
            <a:ext cx="6945052" cy="923330"/>
          </a:xfrm>
          <a:prstGeom prst="rect">
            <a:avLst/>
          </a:prstGeom>
          <a:noFill/>
        </p:spPr>
        <p:txBody>
          <a:bodyPr wrap="square" rtlCol="0">
            <a:spAutoFit/>
          </a:bodyPr>
          <a:lstStyle/>
          <a:p>
            <a:r>
              <a:rPr lang="en-US" dirty="0"/>
              <a:t>As long as it is cheap to pass control back and forth, an interface can combine simplicity, flexibility and high performance by solving only one problem and leaving the rest to the client.</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99634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AF61-BD8A-A44E-B41F-2BE423F3630B}"/>
              </a:ext>
            </a:extLst>
          </p:cNvPr>
          <p:cNvSpPr>
            <a:spLocks noGrp="1"/>
          </p:cNvSpPr>
          <p:nvPr>
            <p:ph type="title"/>
          </p:nvPr>
        </p:nvSpPr>
        <p:spPr/>
        <p:txBody>
          <a:bodyPr/>
          <a:lstStyle/>
          <a:p>
            <a:r>
              <a:rPr lang="en-US" dirty="0"/>
              <a:t>Page 9</a:t>
            </a:r>
          </a:p>
        </p:txBody>
      </p:sp>
      <p:sp>
        <p:nvSpPr>
          <p:cNvPr id="3" name="Content Placeholder 2">
            <a:extLst>
              <a:ext uri="{FF2B5EF4-FFF2-40B4-BE49-F238E27FC236}">
                <a16:creationId xmlns:a16="http://schemas.microsoft.com/office/drawing/2014/main" id="{FB670B3F-ABD2-6E4D-9441-B6F0FFA7A37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A861557-E133-FA4E-84BB-C0EE0AF4E467}"/>
              </a:ext>
            </a:extLst>
          </p:cNvPr>
          <p:cNvSpPr>
            <a:spLocks noGrp="1"/>
          </p:cNvSpPr>
          <p:nvPr>
            <p:ph type="sldNum" sz="quarter" idx="12"/>
          </p:nvPr>
        </p:nvSpPr>
        <p:spPr/>
        <p:txBody>
          <a:bodyPr/>
          <a:lstStyle/>
          <a:p>
            <a:fld id="{5E6A3C3A-A029-4573-BC04-5DA27903A743}" type="slidenum">
              <a:rPr lang="en-US" smtClean="0"/>
              <a:t>17</a:t>
            </a:fld>
            <a:endParaRPr lang="en-US"/>
          </a:p>
        </p:txBody>
      </p:sp>
      <p:pic>
        <p:nvPicPr>
          <p:cNvPr id="5" name="Picture 4">
            <a:extLst>
              <a:ext uri="{FF2B5EF4-FFF2-40B4-BE49-F238E27FC236}">
                <a16:creationId xmlns:a16="http://schemas.microsoft.com/office/drawing/2014/main" id="{576393D2-F03E-2A47-A181-60ABA7BDA63C}"/>
              </a:ext>
            </a:extLst>
          </p:cNvPr>
          <p:cNvPicPr>
            <a:picLocks noChangeAspect="1"/>
          </p:cNvPicPr>
          <p:nvPr/>
        </p:nvPicPr>
        <p:blipFill>
          <a:blip r:embed="rId2"/>
          <a:stretch>
            <a:fillRect/>
          </a:stretch>
        </p:blipFill>
        <p:spPr>
          <a:xfrm>
            <a:off x="419348" y="1611745"/>
            <a:ext cx="2628900" cy="330200"/>
          </a:xfrm>
          <a:prstGeom prst="rect">
            <a:avLst/>
          </a:prstGeom>
        </p:spPr>
      </p:pic>
      <p:pic>
        <p:nvPicPr>
          <p:cNvPr id="6" name="Picture 5">
            <a:extLst>
              <a:ext uri="{FF2B5EF4-FFF2-40B4-BE49-F238E27FC236}">
                <a16:creationId xmlns:a16="http://schemas.microsoft.com/office/drawing/2014/main" id="{1F8CA127-EFC4-964F-932F-13069129C33F}"/>
              </a:ext>
            </a:extLst>
          </p:cNvPr>
          <p:cNvPicPr>
            <a:picLocks noChangeAspect="1"/>
          </p:cNvPicPr>
          <p:nvPr/>
        </p:nvPicPr>
        <p:blipFill>
          <a:blip r:embed="rId3"/>
          <a:stretch>
            <a:fillRect/>
          </a:stretch>
        </p:blipFill>
        <p:spPr>
          <a:xfrm>
            <a:off x="419348" y="2373415"/>
            <a:ext cx="5016500" cy="279400"/>
          </a:xfrm>
          <a:prstGeom prst="rect">
            <a:avLst/>
          </a:prstGeom>
        </p:spPr>
      </p:pic>
    </p:spTree>
    <p:extLst>
      <p:ext uri="{BB962C8B-B14F-4D97-AF65-F5344CB8AC3E}">
        <p14:creationId xmlns:p14="http://schemas.microsoft.com/office/powerpoint/2010/main" val="928284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0BA8-0B2A-174E-BFB7-C74A211EFFA8}"/>
              </a:ext>
            </a:extLst>
          </p:cNvPr>
          <p:cNvSpPr>
            <a:spLocks noGrp="1"/>
          </p:cNvSpPr>
          <p:nvPr>
            <p:ph type="title"/>
          </p:nvPr>
        </p:nvSpPr>
        <p:spPr/>
        <p:txBody>
          <a:bodyPr/>
          <a:lstStyle/>
          <a:p>
            <a:r>
              <a:rPr lang="en-US" dirty="0"/>
              <a:t>Page 12</a:t>
            </a:r>
          </a:p>
        </p:txBody>
      </p:sp>
      <p:sp>
        <p:nvSpPr>
          <p:cNvPr id="3" name="Content Placeholder 2">
            <a:extLst>
              <a:ext uri="{FF2B5EF4-FFF2-40B4-BE49-F238E27FC236}">
                <a16:creationId xmlns:a16="http://schemas.microsoft.com/office/drawing/2014/main" id="{3AFDE8BA-BA90-BD49-8ADF-861286A06DF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992C78A-1B0B-CD46-BDA8-F5A086FD6FB6}"/>
              </a:ext>
            </a:extLst>
          </p:cNvPr>
          <p:cNvSpPr>
            <a:spLocks noGrp="1"/>
          </p:cNvSpPr>
          <p:nvPr>
            <p:ph type="sldNum" sz="quarter" idx="12"/>
          </p:nvPr>
        </p:nvSpPr>
        <p:spPr/>
        <p:txBody>
          <a:bodyPr/>
          <a:lstStyle/>
          <a:p>
            <a:fld id="{5E6A3C3A-A029-4573-BC04-5DA27903A743}" type="slidenum">
              <a:rPr lang="en-US" smtClean="0"/>
              <a:t>18</a:t>
            </a:fld>
            <a:endParaRPr lang="en-US"/>
          </a:p>
        </p:txBody>
      </p:sp>
      <p:pic>
        <p:nvPicPr>
          <p:cNvPr id="5" name="Picture 4">
            <a:extLst>
              <a:ext uri="{FF2B5EF4-FFF2-40B4-BE49-F238E27FC236}">
                <a16:creationId xmlns:a16="http://schemas.microsoft.com/office/drawing/2014/main" id="{E303A580-C2AA-AF44-BCDC-391A6FDAD9DD}"/>
              </a:ext>
            </a:extLst>
          </p:cNvPr>
          <p:cNvPicPr>
            <a:picLocks noChangeAspect="1"/>
          </p:cNvPicPr>
          <p:nvPr/>
        </p:nvPicPr>
        <p:blipFill>
          <a:blip r:embed="rId2"/>
          <a:stretch>
            <a:fillRect/>
          </a:stretch>
        </p:blipFill>
        <p:spPr>
          <a:xfrm>
            <a:off x="193716" y="1538432"/>
            <a:ext cx="8115300" cy="1308100"/>
          </a:xfrm>
          <a:prstGeom prst="rect">
            <a:avLst/>
          </a:prstGeom>
        </p:spPr>
      </p:pic>
    </p:spTree>
    <p:extLst>
      <p:ext uri="{BB962C8B-B14F-4D97-AF65-F5344CB8AC3E}">
        <p14:creationId xmlns:p14="http://schemas.microsoft.com/office/powerpoint/2010/main" val="1561526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97DC-2AB4-064F-A8D5-B3C05CAA2EA0}"/>
              </a:ext>
            </a:extLst>
          </p:cNvPr>
          <p:cNvSpPr>
            <a:spLocks noGrp="1"/>
          </p:cNvSpPr>
          <p:nvPr>
            <p:ph type="title"/>
          </p:nvPr>
        </p:nvSpPr>
        <p:spPr/>
        <p:txBody>
          <a:bodyPr/>
          <a:lstStyle/>
          <a:p>
            <a:r>
              <a:rPr lang="en-US" dirty="0"/>
              <a:t>Page 13</a:t>
            </a:r>
          </a:p>
        </p:txBody>
      </p:sp>
      <p:sp>
        <p:nvSpPr>
          <p:cNvPr id="3" name="Content Placeholder 2">
            <a:extLst>
              <a:ext uri="{FF2B5EF4-FFF2-40B4-BE49-F238E27FC236}">
                <a16:creationId xmlns:a16="http://schemas.microsoft.com/office/drawing/2014/main" id="{B9821C05-6604-F445-ACC7-7139361F4A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1FEEEF8-5170-7A47-AAD2-183818D8E61D}"/>
              </a:ext>
            </a:extLst>
          </p:cNvPr>
          <p:cNvSpPr>
            <a:spLocks noGrp="1"/>
          </p:cNvSpPr>
          <p:nvPr>
            <p:ph type="sldNum" sz="quarter" idx="12"/>
          </p:nvPr>
        </p:nvSpPr>
        <p:spPr/>
        <p:txBody>
          <a:bodyPr/>
          <a:lstStyle/>
          <a:p>
            <a:fld id="{5E6A3C3A-A029-4573-BC04-5DA27903A743}" type="slidenum">
              <a:rPr lang="en-US" smtClean="0"/>
              <a:t>19</a:t>
            </a:fld>
            <a:endParaRPr lang="en-US"/>
          </a:p>
        </p:txBody>
      </p:sp>
      <p:pic>
        <p:nvPicPr>
          <p:cNvPr id="5" name="Picture 4">
            <a:extLst>
              <a:ext uri="{FF2B5EF4-FFF2-40B4-BE49-F238E27FC236}">
                <a16:creationId xmlns:a16="http://schemas.microsoft.com/office/drawing/2014/main" id="{0E820A88-DA3C-E04D-9764-8883A2073E24}"/>
              </a:ext>
            </a:extLst>
          </p:cNvPr>
          <p:cNvPicPr>
            <a:picLocks noChangeAspect="1"/>
          </p:cNvPicPr>
          <p:nvPr/>
        </p:nvPicPr>
        <p:blipFill>
          <a:blip r:embed="rId2"/>
          <a:stretch>
            <a:fillRect/>
          </a:stretch>
        </p:blipFill>
        <p:spPr>
          <a:xfrm>
            <a:off x="500743" y="1676648"/>
            <a:ext cx="5791200" cy="342900"/>
          </a:xfrm>
          <a:prstGeom prst="rect">
            <a:avLst/>
          </a:prstGeom>
        </p:spPr>
      </p:pic>
    </p:spTree>
    <p:extLst>
      <p:ext uri="{BB962C8B-B14F-4D97-AF65-F5344CB8AC3E}">
        <p14:creationId xmlns:p14="http://schemas.microsoft.com/office/powerpoint/2010/main" val="270239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A78B-894C-714F-9A67-6C3B20B9F65E}"/>
              </a:ext>
            </a:extLst>
          </p:cNvPr>
          <p:cNvSpPr>
            <a:spLocks noGrp="1"/>
          </p:cNvSpPr>
          <p:nvPr>
            <p:ph type="title"/>
          </p:nvPr>
        </p:nvSpPr>
        <p:spPr/>
        <p:txBody>
          <a:bodyPr/>
          <a:lstStyle/>
          <a:p>
            <a:r>
              <a:rPr lang="en-US" dirty="0"/>
              <a:t>File transfer example</a:t>
            </a:r>
          </a:p>
        </p:txBody>
      </p:sp>
      <p:sp>
        <p:nvSpPr>
          <p:cNvPr id="3" name="Content Placeholder 2">
            <a:extLst>
              <a:ext uri="{FF2B5EF4-FFF2-40B4-BE49-F238E27FC236}">
                <a16:creationId xmlns:a16="http://schemas.microsoft.com/office/drawing/2014/main" id="{9009F071-D6DC-D543-8131-92BF3E9A5A3C}"/>
              </a:ext>
            </a:extLst>
          </p:cNvPr>
          <p:cNvSpPr>
            <a:spLocks noGrp="1"/>
          </p:cNvSpPr>
          <p:nvPr>
            <p:ph idx="1"/>
          </p:nvPr>
        </p:nvSpPr>
        <p:spPr/>
        <p:txBody>
          <a:bodyPr>
            <a:normAutofit fontScale="92500" lnSpcReduction="20000"/>
          </a:bodyPr>
          <a:lstStyle/>
          <a:p>
            <a:r>
              <a:rPr lang="en-US" dirty="0"/>
              <a:t>Say you want to copy a file reliably across network</a:t>
            </a:r>
          </a:p>
          <a:p>
            <a:r>
              <a:rPr lang="en-US" dirty="0"/>
              <a:t>Requirement: Read of file on machine A should return same data as on machine B</a:t>
            </a:r>
          </a:p>
          <a:p>
            <a:r>
              <a:rPr lang="en-US" dirty="0"/>
              <a:t>One implementation</a:t>
            </a:r>
          </a:p>
          <a:p>
            <a:pPr lvl="1"/>
            <a:r>
              <a:rPr lang="en-US" dirty="0"/>
              <a:t>Copy file across network</a:t>
            </a:r>
          </a:p>
          <a:p>
            <a:pPr lvl="1"/>
            <a:r>
              <a:rPr lang="en-US" dirty="0"/>
              <a:t>Can verify by copying file, then re-reading and computing checksum (E.g., CRC or better yet SHA-1)</a:t>
            </a:r>
          </a:p>
          <a:p>
            <a:r>
              <a:rPr lang="en-US" dirty="0"/>
              <a:t>Another implementation</a:t>
            </a:r>
          </a:p>
          <a:p>
            <a:pPr lvl="1"/>
            <a:r>
              <a:rPr lang="en-US" dirty="0"/>
              <a:t>Build a perfectly reliable network</a:t>
            </a:r>
          </a:p>
          <a:p>
            <a:pPr lvl="1"/>
            <a:r>
              <a:rPr lang="en-US" dirty="0"/>
              <a:t>Build perfectly reliable routers</a:t>
            </a:r>
          </a:p>
          <a:p>
            <a:pPr lvl="1"/>
            <a:r>
              <a:rPr lang="en-US" dirty="0"/>
              <a:t>Build perfectly reliable disks, network cards, etc.</a:t>
            </a:r>
          </a:p>
          <a:p>
            <a:pPr lvl="1"/>
            <a:r>
              <a:rPr lang="en-US" dirty="0"/>
              <a:t>Build perfectly reliable Operating System</a:t>
            </a:r>
          </a:p>
        </p:txBody>
      </p:sp>
      <p:sp>
        <p:nvSpPr>
          <p:cNvPr id="4" name="Slide Number Placeholder 3">
            <a:extLst>
              <a:ext uri="{FF2B5EF4-FFF2-40B4-BE49-F238E27FC236}">
                <a16:creationId xmlns:a16="http://schemas.microsoft.com/office/drawing/2014/main" id="{8CF95F9B-E18A-E446-882D-CAC6ABC37A6A}"/>
              </a:ext>
            </a:extLst>
          </p:cNvPr>
          <p:cNvSpPr>
            <a:spLocks noGrp="1"/>
          </p:cNvSpPr>
          <p:nvPr>
            <p:ph type="sldNum" sz="quarter" idx="12"/>
          </p:nvPr>
        </p:nvSpPr>
        <p:spPr/>
        <p:txBody>
          <a:bodyPr/>
          <a:lstStyle/>
          <a:p>
            <a:fld id="{5E6A3C3A-A029-4573-BC04-5DA27903A743}" type="slidenum">
              <a:rPr lang="en-US" smtClean="0"/>
              <a:t>2</a:t>
            </a:fld>
            <a:endParaRPr lang="en-US"/>
          </a:p>
        </p:txBody>
      </p:sp>
    </p:spTree>
    <p:extLst>
      <p:ext uri="{BB962C8B-B14F-4D97-AF65-F5344CB8AC3E}">
        <p14:creationId xmlns:p14="http://schemas.microsoft.com/office/powerpoint/2010/main" val="92144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CC53-49ED-7548-B7A3-E0AC156085C0}"/>
              </a:ext>
            </a:extLst>
          </p:cNvPr>
          <p:cNvSpPr>
            <a:spLocks noGrp="1"/>
          </p:cNvSpPr>
          <p:nvPr>
            <p:ph type="title"/>
          </p:nvPr>
        </p:nvSpPr>
        <p:spPr/>
        <p:txBody>
          <a:bodyPr/>
          <a:lstStyle/>
          <a:p>
            <a:r>
              <a:rPr lang="en-US" dirty="0"/>
              <a:t>Page 18</a:t>
            </a:r>
          </a:p>
        </p:txBody>
      </p:sp>
      <p:sp>
        <p:nvSpPr>
          <p:cNvPr id="3" name="Content Placeholder 2">
            <a:extLst>
              <a:ext uri="{FF2B5EF4-FFF2-40B4-BE49-F238E27FC236}">
                <a16:creationId xmlns:a16="http://schemas.microsoft.com/office/drawing/2014/main" id="{FE3100F7-D7D8-C249-94ED-DA4D22152E7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0CCD428-9B4D-A14A-B041-0EA7A5AEC34C}"/>
              </a:ext>
            </a:extLst>
          </p:cNvPr>
          <p:cNvSpPr>
            <a:spLocks noGrp="1"/>
          </p:cNvSpPr>
          <p:nvPr>
            <p:ph type="sldNum" sz="quarter" idx="12"/>
          </p:nvPr>
        </p:nvSpPr>
        <p:spPr/>
        <p:txBody>
          <a:bodyPr/>
          <a:lstStyle/>
          <a:p>
            <a:fld id="{5E6A3C3A-A029-4573-BC04-5DA27903A743}" type="slidenum">
              <a:rPr lang="en-US" smtClean="0"/>
              <a:t>20</a:t>
            </a:fld>
            <a:endParaRPr lang="en-US"/>
          </a:p>
        </p:txBody>
      </p:sp>
      <p:pic>
        <p:nvPicPr>
          <p:cNvPr id="5" name="Picture 4">
            <a:extLst>
              <a:ext uri="{FF2B5EF4-FFF2-40B4-BE49-F238E27FC236}">
                <a16:creationId xmlns:a16="http://schemas.microsoft.com/office/drawing/2014/main" id="{79277204-7482-3846-A606-6ACA4020E3B1}"/>
              </a:ext>
            </a:extLst>
          </p:cNvPr>
          <p:cNvPicPr>
            <a:picLocks noChangeAspect="1"/>
          </p:cNvPicPr>
          <p:nvPr/>
        </p:nvPicPr>
        <p:blipFill>
          <a:blip r:embed="rId2"/>
          <a:stretch>
            <a:fillRect/>
          </a:stretch>
        </p:blipFill>
        <p:spPr>
          <a:xfrm>
            <a:off x="571005" y="1711448"/>
            <a:ext cx="2895600" cy="368300"/>
          </a:xfrm>
          <a:prstGeom prst="rect">
            <a:avLst/>
          </a:prstGeom>
        </p:spPr>
      </p:pic>
    </p:spTree>
    <p:extLst>
      <p:ext uri="{BB962C8B-B14F-4D97-AF65-F5344CB8AC3E}">
        <p14:creationId xmlns:p14="http://schemas.microsoft.com/office/powerpoint/2010/main" val="1150689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B8A9-F53C-7347-A357-9BF425D5B274}"/>
              </a:ext>
            </a:extLst>
          </p:cNvPr>
          <p:cNvSpPr>
            <a:spLocks noGrp="1"/>
          </p:cNvSpPr>
          <p:nvPr>
            <p:ph type="title"/>
          </p:nvPr>
        </p:nvSpPr>
        <p:spPr/>
        <p:txBody>
          <a:bodyPr/>
          <a:lstStyle/>
          <a:p>
            <a:r>
              <a:rPr lang="en-US" dirty="0"/>
              <a:t>Page 20</a:t>
            </a:r>
          </a:p>
        </p:txBody>
      </p:sp>
      <p:sp>
        <p:nvSpPr>
          <p:cNvPr id="3" name="Content Placeholder 2">
            <a:extLst>
              <a:ext uri="{FF2B5EF4-FFF2-40B4-BE49-F238E27FC236}">
                <a16:creationId xmlns:a16="http://schemas.microsoft.com/office/drawing/2014/main" id="{9F67D60B-4BDD-934E-81B0-AD586F2132D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1D2A56B-D47A-6340-B3EB-64D39F896D44}"/>
              </a:ext>
            </a:extLst>
          </p:cNvPr>
          <p:cNvSpPr>
            <a:spLocks noGrp="1"/>
          </p:cNvSpPr>
          <p:nvPr>
            <p:ph type="sldNum" sz="quarter" idx="12"/>
          </p:nvPr>
        </p:nvSpPr>
        <p:spPr/>
        <p:txBody>
          <a:bodyPr/>
          <a:lstStyle/>
          <a:p>
            <a:fld id="{5E6A3C3A-A029-4573-BC04-5DA27903A743}" type="slidenum">
              <a:rPr lang="en-US" smtClean="0"/>
              <a:t>21</a:t>
            </a:fld>
            <a:endParaRPr lang="en-US"/>
          </a:p>
        </p:txBody>
      </p:sp>
      <p:pic>
        <p:nvPicPr>
          <p:cNvPr id="5" name="Picture 4">
            <a:extLst>
              <a:ext uri="{FF2B5EF4-FFF2-40B4-BE49-F238E27FC236}">
                <a16:creationId xmlns:a16="http://schemas.microsoft.com/office/drawing/2014/main" id="{D04C560A-5D12-D14B-AD21-A6E45FA86120}"/>
              </a:ext>
            </a:extLst>
          </p:cNvPr>
          <p:cNvPicPr>
            <a:picLocks noChangeAspect="1"/>
          </p:cNvPicPr>
          <p:nvPr/>
        </p:nvPicPr>
        <p:blipFill>
          <a:blip r:embed="rId2"/>
          <a:stretch>
            <a:fillRect/>
          </a:stretch>
        </p:blipFill>
        <p:spPr>
          <a:xfrm>
            <a:off x="260350" y="1576944"/>
            <a:ext cx="7226300" cy="304800"/>
          </a:xfrm>
          <a:prstGeom prst="rect">
            <a:avLst/>
          </a:prstGeom>
        </p:spPr>
      </p:pic>
    </p:spTree>
    <p:extLst>
      <p:ext uri="{BB962C8B-B14F-4D97-AF65-F5344CB8AC3E}">
        <p14:creationId xmlns:p14="http://schemas.microsoft.com/office/powerpoint/2010/main" val="126146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69FA-035E-0D49-B4D2-FD5D18998479}"/>
              </a:ext>
            </a:extLst>
          </p:cNvPr>
          <p:cNvSpPr>
            <a:spLocks noGrp="1"/>
          </p:cNvSpPr>
          <p:nvPr>
            <p:ph type="title"/>
          </p:nvPr>
        </p:nvSpPr>
        <p:spPr/>
        <p:txBody>
          <a:bodyPr/>
          <a:lstStyle/>
          <a:p>
            <a:r>
              <a:rPr lang="en-US" dirty="0"/>
              <a:t>Example 1: Multics source code disaster </a:t>
            </a:r>
          </a:p>
        </p:txBody>
      </p:sp>
      <p:sp>
        <p:nvSpPr>
          <p:cNvPr id="3" name="Content Placeholder 2">
            <a:extLst>
              <a:ext uri="{FF2B5EF4-FFF2-40B4-BE49-F238E27FC236}">
                <a16:creationId xmlns:a16="http://schemas.microsoft.com/office/drawing/2014/main" id="{FFD3E8CA-4438-1441-A001-5841AC5FE6C1}"/>
              </a:ext>
            </a:extLst>
          </p:cNvPr>
          <p:cNvSpPr>
            <a:spLocks noGrp="1"/>
          </p:cNvSpPr>
          <p:nvPr>
            <p:ph idx="1"/>
          </p:nvPr>
        </p:nvSpPr>
        <p:spPr/>
        <p:txBody>
          <a:bodyPr>
            <a:normAutofit fontScale="92500" lnSpcReduction="20000"/>
          </a:bodyPr>
          <a:lstStyle/>
          <a:p>
            <a:r>
              <a:rPr lang="en-US" dirty="0"/>
              <a:t>MIT had “reliable” network in </a:t>
            </a:r>
            <a:r>
              <a:rPr lang="en-US" dirty="0" err="1"/>
              <a:t>multics</a:t>
            </a:r>
            <a:r>
              <a:rPr lang="en-US" dirty="0"/>
              <a:t> era</a:t>
            </a:r>
          </a:p>
          <a:p>
            <a:pPr lvl="1"/>
            <a:r>
              <a:rPr lang="en-US" dirty="0"/>
              <a:t>Gateways used a checksum on each hop</a:t>
            </a:r>
          </a:p>
          <a:p>
            <a:pPr lvl="1"/>
            <a:r>
              <a:rPr lang="en-US" dirty="0"/>
              <a:t>Would catch any transmission errors</a:t>
            </a:r>
          </a:p>
          <a:p>
            <a:r>
              <a:rPr lang="en-US" dirty="0"/>
              <a:t>Programmers assumed network reliable</a:t>
            </a:r>
          </a:p>
          <a:p>
            <a:pPr lvl="1"/>
            <a:r>
              <a:rPr lang="en-US" dirty="0"/>
              <a:t>Since no transmission errors, file copy was simple. . .</a:t>
            </a:r>
          </a:p>
          <a:p>
            <a:r>
              <a:rPr lang="en-US" dirty="0"/>
              <a:t>Turned out one of the gateways was flaky</a:t>
            </a:r>
          </a:p>
          <a:p>
            <a:pPr lvl="1"/>
            <a:r>
              <a:rPr lang="en-US" dirty="0"/>
              <a:t>Exchanged a byte pair one in 10</a:t>
            </a:r>
            <a:r>
              <a:rPr lang="en-US" baseline="30000" dirty="0"/>
              <a:t>6</a:t>
            </a:r>
            <a:r>
              <a:rPr lang="en-US" dirty="0"/>
              <a:t> times it copied bytes</a:t>
            </a:r>
          </a:p>
          <a:p>
            <a:pPr lvl="1"/>
            <a:r>
              <a:rPr lang="en-US" dirty="0"/>
              <a:t>Corrupted vast quantities of </a:t>
            </a:r>
            <a:r>
              <a:rPr lang="en-US" dirty="0" err="1"/>
              <a:t>multics</a:t>
            </a:r>
            <a:r>
              <a:rPr lang="en-US" dirty="0"/>
              <a:t> source code</a:t>
            </a:r>
          </a:p>
          <a:p>
            <a:pPr lvl="1"/>
            <a:r>
              <a:rPr lang="en-US" dirty="0"/>
              <a:t>Required checking against source code printouts to fix!</a:t>
            </a:r>
          </a:p>
          <a:p>
            <a:r>
              <a:rPr lang="en-US" dirty="0"/>
              <a:t>So should have checked end-to-end anyway</a:t>
            </a:r>
          </a:p>
          <a:p>
            <a:pPr lvl="1"/>
            <a:r>
              <a:rPr lang="en-US" dirty="0"/>
              <a:t>Link-by-link checksums weren’t really useful</a:t>
            </a:r>
          </a:p>
        </p:txBody>
      </p:sp>
      <p:sp>
        <p:nvSpPr>
          <p:cNvPr id="4" name="Slide Number Placeholder 3">
            <a:extLst>
              <a:ext uri="{FF2B5EF4-FFF2-40B4-BE49-F238E27FC236}">
                <a16:creationId xmlns:a16="http://schemas.microsoft.com/office/drawing/2014/main" id="{5284BE80-E5DE-224B-B12D-49A4C7D907D6}"/>
              </a:ext>
            </a:extLst>
          </p:cNvPr>
          <p:cNvSpPr>
            <a:spLocks noGrp="1"/>
          </p:cNvSpPr>
          <p:nvPr>
            <p:ph type="sldNum" sz="quarter" idx="12"/>
          </p:nvPr>
        </p:nvSpPr>
        <p:spPr/>
        <p:txBody>
          <a:bodyPr/>
          <a:lstStyle/>
          <a:p>
            <a:fld id="{5E6A3C3A-A029-4573-BC04-5DA27903A743}" type="slidenum">
              <a:rPr lang="en-US" smtClean="0"/>
              <a:t>3</a:t>
            </a:fld>
            <a:endParaRPr lang="en-US"/>
          </a:p>
        </p:txBody>
      </p:sp>
    </p:spTree>
    <p:extLst>
      <p:ext uri="{BB962C8B-B14F-4D97-AF65-F5344CB8AC3E}">
        <p14:creationId xmlns:p14="http://schemas.microsoft.com/office/powerpoint/2010/main" val="357716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5432-4C49-C94C-BCEB-47E1544C094B}"/>
              </a:ext>
            </a:extLst>
          </p:cNvPr>
          <p:cNvSpPr>
            <a:spLocks noGrp="1"/>
          </p:cNvSpPr>
          <p:nvPr>
            <p:ph type="title"/>
          </p:nvPr>
        </p:nvSpPr>
        <p:spPr/>
        <p:txBody>
          <a:bodyPr>
            <a:normAutofit fontScale="90000"/>
          </a:bodyPr>
          <a:lstStyle/>
          <a:p>
            <a:r>
              <a:rPr lang="en-US" dirty="0"/>
              <a:t>Example 2: ARPANET delivery guarantees</a:t>
            </a:r>
          </a:p>
        </p:txBody>
      </p:sp>
      <p:sp>
        <p:nvSpPr>
          <p:cNvPr id="3" name="Content Placeholder 2">
            <a:extLst>
              <a:ext uri="{FF2B5EF4-FFF2-40B4-BE49-F238E27FC236}">
                <a16:creationId xmlns:a16="http://schemas.microsoft.com/office/drawing/2014/main" id="{DC46055F-4130-2244-908F-E56618C290F5}"/>
              </a:ext>
            </a:extLst>
          </p:cNvPr>
          <p:cNvSpPr>
            <a:spLocks noGrp="1"/>
          </p:cNvSpPr>
          <p:nvPr>
            <p:ph idx="1"/>
          </p:nvPr>
        </p:nvSpPr>
        <p:spPr/>
        <p:txBody>
          <a:bodyPr>
            <a:normAutofit lnSpcReduction="10000"/>
          </a:bodyPr>
          <a:lstStyle/>
          <a:p>
            <a:r>
              <a:rPr lang="en-US" dirty="0"/>
              <a:t>Original ARPANET sent one message at a time</a:t>
            </a:r>
          </a:p>
          <a:p>
            <a:pPr lvl="1"/>
            <a:r>
              <a:rPr lang="en-US" dirty="0"/>
              <a:t>Receiver responded with RFNM (request for next message)</a:t>
            </a:r>
          </a:p>
          <a:p>
            <a:pPr lvl="1"/>
            <a:r>
              <a:rPr lang="en-US" dirty="0"/>
              <a:t>Network won’t let you send next message until RFNM</a:t>
            </a:r>
          </a:p>
          <a:p>
            <a:r>
              <a:rPr lang="en-US" dirty="0"/>
              <a:t>Turns out not to be useful</a:t>
            </a:r>
          </a:p>
          <a:p>
            <a:pPr lvl="1"/>
            <a:r>
              <a:rPr lang="en-US" dirty="0"/>
              <a:t>Applications don’t care if message was received</a:t>
            </a:r>
          </a:p>
          <a:p>
            <a:pPr lvl="1"/>
            <a:r>
              <a:rPr lang="en-US" dirty="0"/>
              <a:t>Care if message was acted upon</a:t>
            </a:r>
          </a:p>
          <a:p>
            <a:pPr lvl="1"/>
            <a:r>
              <a:rPr lang="en-US" dirty="0"/>
              <a:t>E.g., Want to know mail message has been spooled, not just read from network</a:t>
            </a:r>
          </a:p>
          <a:p>
            <a:r>
              <a:rPr lang="en-US" dirty="0"/>
              <a:t>Had to send app.-level acknowledgments anyway</a:t>
            </a:r>
          </a:p>
          <a:p>
            <a:pPr lvl="1"/>
            <a:r>
              <a:rPr lang="en-US" dirty="0"/>
              <a:t> App.-level ack makes RFNM totally redundant</a:t>
            </a:r>
          </a:p>
        </p:txBody>
      </p:sp>
      <p:sp>
        <p:nvSpPr>
          <p:cNvPr id="4" name="Slide Number Placeholder 3">
            <a:extLst>
              <a:ext uri="{FF2B5EF4-FFF2-40B4-BE49-F238E27FC236}">
                <a16:creationId xmlns:a16="http://schemas.microsoft.com/office/drawing/2014/main" id="{34B54836-F7E5-B24C-97AF-3C1740569D0C}"/>
              </a:ext>
            </a:extLst>
          </p:cNvPr>
          <p:cNvSpPr>
            <a:spLocks noGrp="1"/>
          </p:cNvSpPr>
          <p:nvPr>
            <p:ph type="sldNum" sz="quarter" idx="12"/>
          </p:nvPr>
        </p:nvSpPr>
        <p:spPr/>
        <p:txBody>
          <a:bodyPr/>
          <a:lstStyle/>
          <a:p>
            <a:fld id="{5E6A3C3A-A029-4573-BC04-5DA27903A743}" type="slidenum">
              <a:rPr lang="en-US" smtClean="0"/>
              <a:t>4</a:t>
            </a:fld>
            <a:endParaRPr lang="en-US"/>
          </a:p>
        </p:txBody>
      </p:sp>
    </p:spTree>
    <p:extLst>
      <p:ext uri="{BB962C8B-B14F-4D97-AF65-F5344CB8AC3E}">
        <p14:creationId xmlns:p14="http://schemas.microsoft.com/office/powerpoint/2010/main" val="403083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6204-031A-3340-9D7F-67519EC2E90A}"/>
              </a:ext>
            </a:extLst>
          </p:cNvPr>
          <p:cNvSpPr>
            <a:spLocks noGrp="1"/>
          </p:cNvSpPr>
          <p:nvPr>
            <p:ph type="title"/>
          </p:nvPr>
        </p:nvSpPr>
        <p:spPr/>
        <p:txBody>
          <a:bodyPr/>
          <a:lstStyle/>
          <a:p>
            <a:r>
              <a:rPr lang="en-US" dirty="0"/>
              <a:t>Example 3: Voting</a:t>
            </a:r>
          </a:p>
        </p:txBody>
      </p:sp>
      <p:sp>
        <p:nvSpPr>
          <p:cNvPr id="3" name="Content Placeholder 2">
            <a:extLst>
              <a:ext uri="{FF2B5EF4-FFF2-40B4-BE49-F238E27FC236}">
                <a16:creationId xmlns:a16="http://schemas.microsoft.com/office/drawing/2014/main" id="{356D55DD-DB6C-724F-B4F5-3DFED831CB33}"/>
              </a:ext>
            </a:extLst>
          </p:cNvPr>
          <p:cNvSpPr>
            <a:spLocks noGrp="1"/>
          </p:cNvSpPr>
          <p:nvPr>
            <p:ph idx="1"/>
          </p:nvPr>
        </p:nvSpPr>
        <p:spPr/>
        <p:txBody>
          <a:bodyPr>
            <a:normAutofit fontScale="92500" lnSpcReduction="20000"/>
          </a:bodyPr>
          <a:lstStyle/>
          <a:p>
            <a:r>
              <a:rPr lang="en-US" dirty="0"/>
              <a:t>Requirement: Vote counted should be vote intended by user</a:t>
            </a:r>
          </a:p>
          <a:p>
            <a:pPr lvl="1"/>
            <a:r>
              <a:rPr lang="en-US" dirty="0"/>
              <a:t>Okay in old-fashioned voting systems</a:t>
            </a:r>
          </a:p>
          <a:p>
            <a:pPr lvl="1"/>
            <a:r>
              <a:rPr lang="en-US" dirty="0"/>
              <a:t>User filled out paper ballot, checked contents</a:t>
            </a:r>
          </a:p>
          <a:p>
            <a:pPr lvl="1"/>
            <a:r>
              <a:rPr lang="en-US" dirty="0"/>
              <a:t>In worst case could look at ballots by hand</a:t>
            </a:r>
          </a:p>
          <a:p>
            <a:r>
              <a:rPr lang="en-US" dirty="0"/>
              <a:t>Failure 1 (Florida): Paper ballot not human readable</a:t>
            </a:r>
          </a:p>
          <a:p>
            <a:pPr lvl="1"/>
            <a:r>
              <a:rPr lang="en-US" dirty="0"/>
              <a:t>So users don’t notice hanging chads, etc.</a:t>
            </a:r>
          </a:p>
          <a:p>
            <a:r>
              <a:rPr lang="en-US" dirty="0"/>
              <a:t>Failure 2 (e-voting): Users have no idea what computer is doing, no paper record at all</a:t>
            </a:r>
          </a:p>
          <a:p>
            <a:pPr lvl="1"/>
            <a:r>
              <a:rPr lang="en-US" dirty="0"/>
              <a:t>Already evidence of serious flaws in voting machines</a:t>
            </a:r>
          </a:p>
          <a:p>
            <a:pPr lvl="1"/>
            <a:r>
              <a:rPr lang="en-US" dirty="0"/>
              <a:t>Voters would have no way of detecting this!</a:t>
            </a:r>
          </a:p>
        </p:txBody>
      </p:sp>
      <p:sp>
        <p:nvSpPr>
          <p:cNvPr id="4" name="Slide Number Placeholder 3">
            <a:extLst>
              <a:ext uri="{FF2B5EF4-FFF2-40B4-BE49-F238E27FC236}">
                <a16:creationId xmlns:a16="http://schemas.microsoft.com/office/drawing/2014/main" id="{CF8AEF50-C555-484D-8D90-5E835565E040}"/>
              </a:ext>
            </a:extLst>
          </p:cNvPr>
          <p:cNvSpPr>
            <a:spLocks noGrp="1"/>
          </p:cNvSpPr>
          <p:nvPr>
            <p:ph type="sldNum" sz="quarter" idx="12"/>
          </p:nvPr>
        </p:nvSpPr>
        <p:spPr/>
        <p:txBody>
          <a:bodyPr/>
          <a:lstStyle/>
          <a:p>
            <a:fld id="{5E6A3C3A-A029-4573-BC04-5DA27903A743}" type="slidenum">
              <a:rPr lang="en-US" smtClean="0"/>
              <a:t>5</a:t>
            </a:fld>
            <a:endParaRPr lang="en-US"/>
          </a:p>
        </p:txBody>
      </p:sp>
    </p:spTree>
    <p:extLst>
      <p:ext uri="{BB962C8B-B14F-4D97-AF65-F5344CB8AC3E}">
        <p14:creationId xmlns:p14="http://schemas.microsoft.com/office/powerpoint/2010/main" val="187463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86F2-0FEF-9549-B544-A98DB4B79725}"/>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A05C9998-956A-2B49-8EB1-167083D9AC1F}"/>
              </a:ext>
            </a:extLst>
          </p:cNvPr>
          <p:cNvSpPr>
            <a:spLocks noGrp="1"/>
          </p:cNvSpPr>
          <p:nvPr>
            <p:ph idx="1"/>
          </p:nvPr>
        </p:nvSpPr>
        <p:spPr/>
        <p:txBody>
          <a:bodyPr>
            <a:normAutofit fontScale="92500" lnSpcReduction="10000"/>
          </a:bodyPr>
          <a:lstStyle/>
          <a:p>
            <a:r>
              <a:rPr lang="en-US" dirty="0"/>
              <a:t>Instinctively we like modularity &amp; clean interfaces</a:t>
            </a:r>
          </a:p>
          <a:p>
            <a:pPr lvl="1"/>
            <a:r>
              <a:rPr lang="en-US" dirty="0"/>
              <a:t>Which means putting functionality in low-level abstractions</a:t>
            </a:r>
          </a:p>
          <a:p>
            <a:r>
              <a:rPr lang="en-US" dirty="0"/>
              <a:t>Examples:</a:t>
            </a:r>
          </a:p>
          <a:p>
            <a:pPr lvl="1"/>
            <a:r>
              <a:rPr lang="en-US" dirty="0"/>
              <a:t>Reliable communication</a:t>
            </a:r>
          </a:p>
          <a:p>
            <a:pPr lvl="1"/>
            <a:r>
              <a:rPr lang="en-US" dirty="0"/>
              <a:t>In-order communication</a:t>
            </a:r>
          </a:p>
          <a:p>
            <a:pPr lvl="1"/>
            <a:r>
              <a:rPr lang="en-US" dirty="0"/>
              <a:t>Secure communication</a:t>
            </a:r>
          </a:p>
          <a:p>
            <a:r>
              <a:rPr lang="en-US" dirty="0"/>
              <a:t>But correct applications can’t really exploit this</a:t>
            </a:r>
          </a:p>
          <a:p>
            <a:pPr lvl="1"/>
            <a:r>
              <a:rPr lang="en-US" dirty="0"/>
              <a:t>So low-level functionality might be redundant</a:t>
            </a:r>
          </a:p>
          <a:p>
            <a:pPr lvl="1"/>
            <a:r>
              <a:rPr lang="en-US" dirty="0"/>
              <a:t>Or might be insufficient</a:t>
            </a:r>
          </a:p>
          <a:p>
            <a:pPr lvl="1"/>
            <a:r>
              <a:rPr lang="en-US" dirty="0"/>
              <a:t>Or might be harmful – E.g., sending real-time audio over a reliable, in-order delivery channel</a:t>
            </a:r>
          </a:p>
        </p:txBody>
      </p:sp>
      <p:sp>
        <p:nvSpPr>
          <p:cNvPr id="4" name="Slide Number Placeholder 3">
            <a:extLst>
              <a:ext uri="{FF2B5EF4-FFF2-40B4-BE49-F238E27FC236}">
                <a16:creationId xmlns:a16="http://schemas.microsoft.com/office/drawing/2014/main" id="{1B748CF9-E436-9142-A3BB-748E57758484}"/>
              </a:ext>
            </a:extLst>
          </p:cNvPr>
          <p:cNvSpPr>
            <a:spLocks noGrp="1"/>
          </p:cNvSpPr>
          <p:nvPr>
            <p:ph type="sldNum" sz="quarter" idx="12"/>
          </p:nvPr>
        </p:nvSpPr>
        <p:spPr/>
        <p:txBody>
          <a:bodyPr/>
          <a:lstStyle/>
          <a:p>
            <a:fld id="{5E6A3C3A-A029-4573-BC04-5DA27903A743}" type="slidenum">
              <a:rPr lang="en-US" smtClean="0"/>
              <a:t>6</a:t>
            </a:fld>
            <a:endParaRPr lang="en-US"/>
          </a:p>
        </p:txBody>
      </p:sp>
    </p:spTree>
    <p:extLst>
      <p:ext uri="{BB962C8B-B14F-4D97-AF65-F5344CB8AC3E}">
        <p14:creationId xmlns:p14="http://schemas.microsoft.com/office/powerpoint/2010/main" val="262637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End-to-End Principle</a:t>
            </a:r>
          </a:p>
        </p:txBody>
      </p:sp>
      <p:sp>
        <p:nvSpPr>
          <p:cNvPr id="1311747" name="Rectangle 3"/>
          <p:cNvSpPr>
            <a:spLocks noGrp="1" noChangeArrowheads="1"/>
          </p:cNvSpPr>
          <p:nvPr>
            <p:ph type="body" idx="1"/>
          </p:nvPr>
        </p:nvSpPr>
        <p:spPr>
          <a:xfrm>
            <a:off x="213064" y="889000"/>
            <a:ext cx="8495930" cy="4254500"/>
          </a:xfrm>
        </p:spPr>
        <p:txBody>
          <a:bodyPr>
            <a:normAutofit/>
          </a:bodyPr>
          <a:lstStyle/>
          <a:p>
            <a:pPr>
              <a:buFontTx/>
              <a:buNone/>
            </a:pPr>
            <a:r>
              <a:rPr lang="en-US" sz="2400" dirty="0">
                <a:latin typeface="Helvetica" pitchFamily="2" charset="0"/>
                <a:ea typeface="ＭＳ Ｐゴシック" charset="0"/>
                <a:cs typeface="Gill Sans Light"/>
              </a:rPr>
              <a:t>Implementing complex functionality in the network:</a:t>
            </a:r>
          </a:p>
          <a:p>
            <a:r>
              <a:rPr lang="en-US" sz="2400" dirty="0">
                <a:latin typeface="Helvetica" pitchFamily="2" charset="0"/>
                <a:ea typeface="ＭＳ Ｐゴシック" charset="0"/>
                <a:cs typeface="Gill Sans Light"/>
              </a:rPr>
              <a:t>Doesn’</a:t>
            </a:r>
            <a:r>
              <a:rPr lang="en-US" altLang="ja-JP" sz="2400" dirty="0">
                <a:latin typeface="Helvetica" pitchFamily="2" charset="0"/>
                <a:ea typeface="ＭＳ Ｐゴシック" charset="0"/>
                <a:cs typeface="Gill Sans Light"/>
              </a:rPr>
              <a:t>t reduce host implementation complexity</a:t>
            </a:r>
          </a:p>
          <a:p>
            <a:r>
              <a:rPr lang="en-US" sz="2400" dirty="0">
                <a:latin typeface="Helvetica" pitchFamily="2" charset="0"/>
                <a:ea typeface="ＭＳ Ｐゴシック" charset="0"/>
                <a:cs typeface="Gill Sans Light"/>
              </a:rPr>
              <a:t>Does increase network complexity</a:t>
            </a:r>
          </a:p>
          <a:p>
            <a:r>
              <a:rPr lang="en-US" sz="2400" dirty="0">
                <a:latin typeface="Helvetica" pitchFamily="2" charset="0"/>
                <a:ea typeface="ＭＳ Ｐゴシック" charset="0"/>
                <a:cs typeface="Gill Sans Light"/>
              </a:rPr>
              <a:t>Probably imposes delay and overhead on all applications, </a:t>
            </a:r>
            <a:r>
              <a:rPr lang="en-US" sz="2400" dirty="0">
                <a:solidFill>
                  <a:srgbClr val="FF0000"/>
                </a:solidFill>
                <a:latin typeface="Helvetica" pitchFamily="2" charset="0"/>
                <a:ea typeface="ＭＳ Ｐゴシック" charset="0"/>
                <a:cs typeface="Gill Sans Light"/>
              </a:rPr>
              <a:t>even if they don’</a:t>
            </a:r>
            <a:r>
              <a:rPr lang="en-US" altLang="ja-JP" sz="2400" dirty="0">
                <a:solidFill>
                  <a:srgbClr val="FF0000"/>
                </a:solidFill>
                <a:latin typeface="Helvetica" pitchFamily="2" charset="0"/>
                <a:ea typeface="ＭＳ Ｐゴシック" charset="0"/>
                <a:cs typeface="Gill Sans Light"/>
              </a:rPr>
              <a:t>t need functionality</a:t>
            </a:r>
            <a:endParaRPr lang="en-US" altLang="ja-JP" sz="2400" dirty="0">
              <a:latin typeface="Helvetica" pitchFamily="2" charset="0"/>
              <a:ea typeface="ＭＳ Ｐゴシック" charset="0"/>
              <a:cs typeface="Gill Sans Light"/>
            </a:endParaRPr>
          </a:p>
          <a:p>
            <a:endParaRPr lang="en-US" sz="2400" dirty="0">
              <a:latin typeface="Helvetica" pitchFamily="2" charset="0"/>
              <a:ea typeface="ＭＳ Ｐゴシック" charset="0"/>
              <a:cs typeface="Gill Sans Light"/>
            </a:endParaRPr>
          </a:p>
          <a:p>
            <a:r>
              <a:rPr lang="en-US" sz="2400" dirty="0">
                <a:latin typeface="Helvetica" pitchFamily="2" charset="0"/>
                <a:ea typeface="ＭＳ Ｐゴシック" charset="0"/>
                <a:cs typeface="Gill Sans Light"/>
              </a:rPr>
              <a:t>However, implementing in network </a:t>
            </a:r>
            <a:r>
              <a:rPr lang="en-US" sz="2400" dirty="0">
                <a:solidFill>
                  <a:srgbClr val="FF0000"/>
                </a:solidFill>
                <a:latin typeface="Helvetica" pitchFamily="2" charset="0"/>
                <a:ea typeface="ＭＳ Ｐゴシック" charset="0"/>
                <a:cs typeface="Gill Sans Light"/>
              </a:rPr>
              <a:t>can</a:t>
            </a:r>
            <a:r>
              <a:rPr lang="en-US" sz="2400" dirty="0">
                <a:latin typeface="Helvetica" pitchFamily="2" charset="0"/>
                <a:ea typeface="ＭＳ Ｐゴシック" charset="0"/>
                <a:cs typeface="Gill Sans Light"/>
              </a:rPr>
              <a:t> enhance performance in some cases</a:t>
            </a:r>
          </a:p>
          <a:p>
            <a:pPr lvl="1"/>
            <a:r>
              <a:rPr lang="en-US" sz="1800" dirty="0">
                <a:latin typeface="Helvetica" pitchFamily="2" charset="0"/>
                <a:ea typeface="ＭＳ Ｐゴシック" charset="0"/>
                <a:cs typeface="Gill Sans Light"/>
              </a:rPr>
              <a:t>e.g., very </a:t>
            </a:r>
            <a:r>
              <a:rPr lang="en-US" sz="1800" dirty="0" err="1">
                <a:latin typeface="Helvetica" pitchFamily="2" charset="0"/>
                <a:ea typeface="ＭＳ Ｐゴシック" charset="0"/>
                <a:cs typeface="Gill Sans Light"/>
              </a:rPr>
              <a:t>lossy</a:t>
            </a:r>
            <a:r>
              <a:rPr lang="en-US" sz="1800" dirty="0">
                <a:latin typeface="Helvetica" pitchFamily="2" charset="0"/>
                <a:ea typeface="ＭＳ Ｐゴシック" charset="0"/>
                <a:cs typeface="Gill Sans Light"/>
              </a:rPr>
              <a:t> link</a:t>
            </a:r>
          </a:p>
          <a:p>
            <a:pPr lvl="1"/>
            <a:endParaRPr lang="en-US" sz="1800" dirty="0">
              <a:latin typeface="Helvetica" pitchFamily="2" charset="0"/>
              <a:ea typeface="ＭＳ Ｐゴシック" charset="0"/>
              <a:cs typeface="Gill Sans Light"/>
            </a:endParaRPr>
          </a:p>
          <a:p>
            <a:endParaRPr lang="en-US" sz="2000" dirty="0">
              <a:latin typeface="Helvetica" pitchFamily="2" charset="0"/>
              <a:ea typeface="ＭＳ Ｐゴシック" charset="0"/>
              <a:cs typeface="Gill Sans Light"/>
            </a:endParaRPr>
          </a:p>
        </p:txBody>
      </p:sp>
      <p:sp>
        <p:nvSpPr>
          <p:cNvPr id="2" name="Slide Number Placeholder 1">
            <a:extLst>
              <a:ext uri="{FF2B5EF4-FFF2-40B4-BE49-F238E27FC236}">
                <a16:creationId xmlns:a16="http://schemas.microsoft.com/office/drawing/2014/main" id="{A7325799-E7F0-6D4A-99CA-4F8B8176F7F0}"/>
              </a:ext>
            </a:extLst>
          </p:cNvPr>
          <p:cNvSpPr>
            <a:spLocks noGrp="1"/>
          </p:cNvSpPr>
          <p:nvPr>
            <p:ph type="sldNum" sz="quarter" idx="12"/>
          </p:nvPr>
        </p:nvSpPr>
        <p:spPr/>
        <p:txBody>
          <a:bodyPr/>
          <a:lstStyle/>
          <a:p>
            <a:fld id="{5E6A3C3A-A029-4573-BC04-5DA27903A743}" type="slidenum">
              <a:rPr lang="en-US" smtClean="0"/>
              <a:t>7</a:t>
            </a:fld>
            <a:endParaRPr lang="en-US"/>
          </a:p>
        </p:txBody>
      </p:sp>
    </p:spTree>
    <p:extLst>
      <p:ext uri="{BB962C8B-B14F-4D97-AF65-F5344CB8AC3E}">
        <p14:creationId xmlns:p14="http://schemas.microsoft.com/office/powerpoint/2010/main" val="80933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Conservative Interpretation of E2E</a:t>
            </a:r>
          </a:p>
        </p:txBody>
      </p:sp>
      <p:sp>
        <p:nvSpPr>
          <p:cNvPr id="82946" name="Rectangle 3"/>
          <p:cNvSpPr>
            <a:spLocks noGrp="1" noChangeArrowheads="1"/>
          </p:cNvSpPr>
          <p:nvPr>
            <p:ph type="body" idx="1"/>
          </p:nvPr>
        </p:nvSpPr>
        <p:spPr>
          <a:xfrm>
            <a:off x="461639" y="698500"/>
            <a:ext cx="7812349" cy="4254500"/>
          </a:xfrm>
        </p:spPr>
        <p:txBody>
          <a:bodyPr/>
          <a:lstStyle/>
          <a:p>
            <a:endParaRPr lang="en-US" dirty="0">
              <a:latin typeface="Helvetica" pitchFamily="2" charset="0"/>
              <a:ea typeface="ＭＳ Ｐゴシック" charset="0"/>
              <a:cs typeface="Gill Sans Light"/>
            </a:endParaRPr>
          </a:p>
          <a:p>
            <a:r>
              <a:rPr lang="en-US" dirty="0">
                <a:latin typeface="Helvetica" pitchFamily="2" charset="0"/>
                <a:ea typeface="ＭＳ Ｐゴシック" charset="0"/>
                <a:cs typeface="Gill Sans Light"/>
              </a:rPr>
              <a:t>Don’</a:t>
            </a:r>
            <a:r>
              <a:rPr lang="en-US" altLang="ja-JP" dirty="0">
                <a:latin typeface="Helvetica" pitchFamily="2" charset="0"/>
                <a:ea typeface="ＭＳ Ｐゴシック" charset="0"/>
                <a:cs typeface="Gill Sans Light"/>
              </a:rPr>
              <a:t>t implement a function at the lower levels of the system unless it can be completely implemented at this level</a:t>
            </a:r>
          </a:p>
          <a:p>
            <a:endParaRPr lang="en-US" dirty="0">
              <a:latin typeface="Helvetica" pitchFamily="2" charset="0"/>
              <a:ea typeface="ＭＳ Ｐゴシック" charset="0"/>
              <a:cs typeface="Gill Sans Light"/>
            </a:endParaRPr>
          </a:p>
          <a:p>
            <a:r>
              <a:rPr lang="en-US" dirty="0">
                <a:latin typeface="Helvetica" pitchFamily="2" charset="0"/>
                <a:ea typeface="ＭＳ Ｐゴシック" charset="0"/>
                <a:cs typeface="Gill Sans Light"/>
              </a:rPr>
              <a:t>Or: Unless you can relieve the burden from hosts, don’</a:t>
            </a:r>
            <a:r>
              <a:rPr lang="en-US" altLang="ja-JP" dirty="0">
                <a:latin typeface="Helvetica" pitchFamily="2" charset="0"/>
                <a:ea typeface="ＭＳ Ｐゴシック" charset="0"/>
                <a:cs typeface="Gill Sans Light"/>
              </a:rPr>
              <a:t>t bother</a:t>
            </a:r>
            <a:endParaRPr lang="en-US" dirty="0">
              <a:latin typeface="Helvetica" pitchFamily="2" charset="0"/>
              <a:ea typeface="ＭＳ Ｐゴシック" charset="0"/>
              <a:cs typeface="Gill Sans Light"/>
            </a:endParaRPr>
          </a:p>
        </p:txBody>
      </p:sp>
      <p:sp>
        <p:nvSpPr>
          <p:cNvPr id="2" name="Slide Number Placeholder 1">
            <a:extLst>
              <a:ext uri="{FF2B5EF4-FFF2-40B4-BE49-F238E27FC236}">
                <a16:creationId xmlns:a16="http://schemas.microsoft.com/office/drawing/2014/main" id="{36BDCF07-1EF9-5843-9ADB-5344626C529F}"/>
              </a:ext>
            </a:extLst>
          </p:cNvPr>
          <p:cNvSpPr>
            <a:spLocks noGrp="1"/>
          </p:cNvSpPr>
          <p:nvPr>
            <p:ph type="sldNum" sz="quarter" idx="12"/>
          </p:nvPr>
        </p:nvSpPr>
        <p:spPr/>
        <p:txBody>
          <a:bodyPr/>
          <a:lstStyle/>
          <a:p>
            <a:fld id="{5E6A3C3A-A029-4573-BC04-5DA27903A743}" type="slidenum">
              <a:rPr lang="en-US" smtClean="0"/>
              <a:t>8</a:t>
            </a:fld>
            <a:endParaRPr lang="en-US"/>
          </a:p>
        </p:txBody>
      </p:sp>
    </p:spTree>
    <p:extLst>
      <p:ext uri="{BB962C8B-B14F-4D97-AF65-F5344CB8AC3E}">
        <p14:creationId xmlns:p14="http://schemas.microsoft.com/office/powerpoint/2010/main" val="554377741"/>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Moderate Interpretation</a:t>
            </a:r>
          </a:p>
        </p:txBody>
      </p:sp>
      <p:sp>
        <p:nvSpPr>
          <p:cNvPr id="84994" name="Rectangle 3"/>
          <p:cNvSpPr>
            <a:spLocks noGrp="1" noChangeArrowheads="1"/>
          </p:cNvSpPr>
          <p:nvPr>
            <p:ph type="body" idx="1"/>
          </p:nvPr>
        </p:nvSpPr>
        <p:spPr>
          <a:xfrm>
            <a:off x="399495" y="878541"/>
            <a:ext cx="8220722" cy="4254500"/>
          </a:xfrm>
        </p:spPr>
        <p:txBody>
          <a:bodyPr>
            <a:normAutofit fontScale="77500" lnSpcReduction="20000"/>
          </a:bodyPr>
          <a:lstStyle/>
          <a:p>
            <a:r>
              <a:rPr lang="en-US" dirty="0">
                <a:latin typeface="Helvetica" pitchFamily="2" charset="0"/>
                <a:ea typeface="ＭＳ Ｐゴシック" charset="0"/>
                <a:cs typeface="Gill Sans Light"/>
              </a:rPr>
              <a:t>Think twice before implementing functionality in the network</a:t>
            </a:r>
          </a:p>
          <a:p>
            <a:r>
              <a:rPr lang="en-US" dirty="0">
                <a:latin typeface="Helvetica" pitchFamily="2" charset="0"/>
                <a:ea typeface="ＭＳ Ｐゴシック" charset="0"/>
                <a:cs typeface="Gill Sans Light"/>
              </a:rPr>
              <a:t>If hosts can implement functionality correctly, implement it in a lower layer </a:t>
            </a:r>
            <a:r>
              <a:rPr lang="en-US" dirty="0">
                <a:solidFill>
                  <a:srgbClr val="FF3300"/>
                </a:solidFill>
                <a:latin typeface="Helvetica" pitchFamily="2" charset="0"/>
                <a:ea typeface="ＭＳ Ｐゴシック" charset="0"/>
                <a:cs typeface="Gill Sans Light"/>
              </a:rPr>
              <a:t>only </a:t>
            </a:r>
            <a:r>
              <a:rPr lang="en-US" dirty="0">
                <a:latin typeface="Helvetica" pitchFamily="2" charset="0"/>
                <a:ea typeface="ＭＳ Ｐゴシック" charset="0"/>
                <a:cs typeface="Gill Sans Light"/>
              </a:rPr>
              <a:t>as a performance enhancement</a:t>
            </a:r>
          </a:p>
          <a:p>
            <a:r>
              <a:rPr lang="en-US" dirty="0">
                <a:latin typeface="Helvetica" pitchFamily="2" charset="0"/>
                <a:ea typeface="ＭＳ Ｐゴシック" charset="0"/>
                <a:cs typeface="Gill Sans Light"/>
              </a:rPr>
              <a:t>But do so only if it </a:t>
            </a:r>
            <a:r>
              <a:rPr lang="en-US" dirty="0">
                <a:solidFill>
                  <a:srgbClr val="FF0000"/>
                </a:solidFill>
                <a:latin typeface="Helvetica" pitchFamily="2" charset="0"/>
                <a:ea typeface="ＭＳ Ｐゴシック" charset="0"/>
                <a:cs typeface="Gill Sans Light"/>
              </a:rPr>
              <a:t>does not impose burden</a:t>
            </a:r>
            <a:r>
              <a:rPr lang="en-US" dirty="0">
                <a:latin typeface="Helvetica" pitchFamily="2" charset="0"/>
                <a:ea typeface="ＭＳ Ｐゴシック" charset="0"/>
                <a:cs typeface="Gill Sans Light"/>
              </a:rPr>
              <a:t> on applications that do not require that functionality</a:t>
            </a:r>
          </a:p>
          <a:p>
            <a:r>
              <a:rPr lang="en-US" dirty="0">
                <a:latin typeface="Helvetica" pitchFamily="2" charset="0"/>
                <a:ea typeface="ＭＳ Ｐゴシック" charset="0"/>
                <a:cs typeface="Gill Sans Light"/>
              </a:rPr>
              <a:t>This is the interpretation we are using</a:t>
            </a:r>
          </a:p>
          <a:p>
            <a:endParaRPr lang="en-US" dirty="0">
              <a:latin typeface="Helvetica" pitchFamily="2" charset="0"/>
              <a:ea typeface="ＭＳ Ｐゴシック" charset="0"/>
              <a:cs typeface="Gill Sans Light"/>
            </a:endParaRPr>
          </a:p>
          <a:p>
            <a:r>
              <a:rPr lang="en-US" dirty="0">
                <a:solidFill>
                  <a:srgbClr val="FF0000"/>
                </a:solidFill>
                <a:latin typeface="Helvetica" pitchFamily="2" charset="0"/>
                <a:ea typeface="ＭＳ Ｐゴシック" charset="0"/>
                <a:cs typeface="Gill Sans Light"/>
              </a:rPr>
              <a:t>Is this still valid?</a:t>
            </a:r>
          </a:p>
          <a:p>
            <a:pPr lvl="1"/>
            <a:r>
              <a:rPr lang="en-US" dirty="0">
                <a:solidFill>
                  <a:srgbClr val="FF0000"/>
                </a:solidFill>
                <a:latin typeface="Helvetica" pitchFamily="2" charset="0"/>
                <a:ea typeface="ＭＳ Ｐゴシック" charset="0"/>
                <a:cs typeface="Gill Sans Light"/>
              </a:rPr>
              <a:t>What about Denial of Service?</a:t>
            </a:r>
          </a:p>
          <a:p>
            <a:pPr lvl="1"/>
            <a:r>
              <a:rPr lang="en-US" dirty="0">
                <a:solidFill>
                  <a:srgbClr val="FF0000"/>
                </a:solidFill>
                <a:latin typeface="Helvetica" pitchFamily="2" charset="0"/>
                <a:ea typeface="ＭＳ Ｐゴシック" charset="0"/>
                <a:cs typeface="Gill Sans Light"/>
              </a:rPr>
              <a:t>What about privacy against intrusion?</a:t>
            </a:r>
          </a:p>
          <a:p>
            <a:pPr lvl="1"/>
            <a:endParaRPr lang="en-US" dirty="0">
              <a:solidFill>
                <a:srgbClr val="FF0000"/>
              </a:solidFill>
              <a:latin typeface="Helvetica" pitchFamily="2" charset="0"/>
              <a:ea typeface="ＭＳ Ｐゴシック" charset="0"/>
              <a:cs typeface="Gill Sans Light"/>
            </a:endParaRPr>
          </a:p>
          <a:p>
            <a:pPr lvl="1"/>
            <a:r>
              <a:rPr lang="en-US" dirty="0">
                <a:solidFill>
                  <a:srgbClr val="FF0000"/>
                </a:solidFill>
                <a:latin typeface="Helvetica" pitchFamily="2" charset="0"/>
                <a:ea typeface="ＭＳ Ｐゴシック" charset="0"/>
                <a:cs typeface="Gill Sans Light"/>
              </a:rPr>
              <a:t>Perhaps there are things that must be in the network?</a:t>
            </a:r>
          </a:p>
        </p:txBody>
      </p:sp>
      <p:sp>
        <p:nvSpPr>
          <p:cNvPr id="2" name="Slide Number Placeholder 1">
            <a:extLst>
              <a:ext uri="{FF2B5EF4-FFF2-40B4-BE49-F238E27FC236}">
                <a16:creationId xmlns:a16="http://schemas.microsoft.com/office/drawing/2014/main" id="{42BA2DC7-C09A-584E-90D4-EF83BA3A3672}"/>
              </a:ext>
            </a:extLst>
          </p:cNvPr>
          <p:cNvSpPr>
            <a:spLocks noGrp="1"/>
          </p:cNvSpPr>
          <p:nvPr>
            <p:ph type="sldNum" sz="quarter" idx="12"/>
          </p:nvPr>
        </p:nvSpPr>
        <p:spPr/>
        <p:txBody>
          <a:bodyPr/>
          <a:lstStyle/>
          <a:p>
            <a:fld id="{5E6A3C3A-A029-4573-BC04-5DA27903A743}" type="slidenum">
              <a:rPr lang="en-US" smtClean="0"/>
              <a:t>9</a:t>
            </a:fld>
            <a:endParaRPr lang="en-US"/>
          </a:p>
        </p:txBody>
      </p:sp>
    </p:spTree>
    <p:extLst>
      <p:ext uri="{BB962C8B-B14F-4D97-AF65-F5344CB8AC3E}">
        <p14:creationId xmlns:p14="http://schemas.microsoft.com/office/powerpoint/2010/main" val="4090871102"/>
      </p:ext>
    </p:extLst>
  </p:cSld>
  <p:clrMapOvr>
    <a:masterClrMapping/>
  </p:clrMapOvr>
  <p:transition>
    <p:wipe/>
  </p:transition>
</p:sld>
</file>

<file path=ppt/theme/theme1.xml><?xml version="1.0" encoding="utf-8"?>
<a:theme xmlns:a="http://schemas.openxmlformats.org/drawingml/2006/main" name="Office Theme">
  <a:themeElements>
    <a:clrScheme name="UVA">
      <a:dk1>
        <a:sysClr val="windowText" lastClr="000000"/>
      </a:dk1>
      <a:lt1>
        <a:sysClr val="window" lastClr="FFFFFF"/>
      </a:lt1>
      <a:dk2>
        <a:srgbClr val="44546A"/>
      </a:dk2>
      <a:lt2>
        <a:srgbClr val="E7E6E6"/>
      </a:lt2>
      <a:accent1>
        <a:srgbClr val="4472C4"/>
      </a:accent1>
      <a:accent2>
        <a:srgbClr val="E57200"/>
      </a:accent2>
      <a:accent3>
        <a:srgbClr val="A5A5A5"/>
      </a:accent3>
      <a:accent4>
        <a:srgbClr val="FFC000"/>
      </a:accent4>
      <a:accent5>
        <a:srgbClr val="DF1E43"/>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ap="sq"/>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Helvetica" panose="020B0604020202020204" pitchFamily="34" charset="0"/>
            <a:cs typeface="Helvetica"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32184</TotalTime>
  <Words>940</Words>
  <Application>Microsoft Macintosh PowerPoint</Application>
  <PresentationFormat>On-screen Show (16:10)</PresentationFormat>
  <Paragraphs>141</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Arial</vt:lpstr>
      <vt:lpstr>Calibri</vt:lpstr>
      <vt:lpstr>Comic Sans MS</vt:lpstr>
      <vt:lpstr>Gill Sans Light</vt:lpstr>
      <vt:lpstr>Helvetica</vt:lpstr>
      <vt:lpstr>Trebuchet MS</vt:lpstr>
      <vt:lpstr>Office Theme</vt:lpstr>
      <vt:lpstr>CS6456: Graduate Operating Systems</vt:lpstr>
      <vt:lpstr>File transfer example</vt:lpstr>
      <vt:lpstr>Example 1: Multics source code disaster </vt:lpstr>
      <vt:lpstr>Example 2: ARPANET delivery guarantees</vt:lpstr>
      <vt:lpstr>Example 3: Voting</vt:lpstr>
      <vt:lpstr>Takeaways</vt:lpstr>
      <vt:lpstr>End-to-End Principle</vt:lpstr>
      <vt:lpstr>Conservative Interpretation of E2E</vt:lpstr>
      <vt:lpstr>Moderate Interpretation</vt:lpstr>
      <vt:lpstr>“Hints for Computer System Design” --- Butler Lampson, 1983</vt:lpstr>
      <vt:lpstr>Butler’s “big” Principle</vt:lpstr>
      <vt:lpstr>Hints written in 1983</vt:lpstr>
      <vt:lpstr>Functionality</vt:lpstr>
      <vt:lpstr>Today</vt:lpstr>
      <vt:lpstr>Page 7</vt:lpstr>
      <vt:lpstr>Page 8</vt:lpstr>
      <vt:lpstr>Page 9</vt:lpstr>
      <vt:lpstr>Page 12</vt:lpstr>
      <vt:lpstr>Page 13</vt:lpstr>
      <vt:lpstr>Page 18</vt:lpstr>
      <vt:lpstr>Page 20</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Kai-Wei Chang</dc:creator>
  <cp:lastModifiedBy>Brad Campbell</cp:lastModifiedBy>
  <cp:revision>412</cp:revision>
  <dcterms:created xsi:type="dcterms:W3CDTF">2015-09-15T19:03:29Z</dcterms:created>
  <dcterms:modified xsi:type="dcterms:W3CDTF">2020-02-24T14:27:10Z</dcterms:modified>
</cp:coreProperties>
</file>