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65" r:id="rId12"/>
    <p:sldId id="409" r:id="rId13"/>
    <p:sldId id="271" r:id="rId14"/>
    <p:sldId id="272" r:id="rId15"/>
    <p:sldId id="417" r:id="rId16"/>
    <p:sldId id="419" r:id="rId17"/>
    <p:sldId id="436" r:id="rId18"/>
    <p:sldId id="422" r:id="rId19"/>
    <p:sldId id="424" r:id="rId20"/>
    <p:sldId id="425" r:id="rId21"/>
    <p:sldId id="269" r:id="rId22"/>
    <p:sldId id="426" r:id="rId23"/>
    <p:sldId id="438" r:id="rId24"/>
    <p:sldId id="437" r:id="rId25"/>
    <p:sldId id="429" r:id="rId26"/>
    <p:sldId id="435" r:id="rId27"/>
    <p:sldId id="439" r:id="rId2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06" autoAdjust="0"/>
    <p:restoredTop sz="95309"/>
  </p:normalViewPr>
  <p:slideViewPr>
    <p:cSldViewPr snapToGrid="0">
      <p:cViewPr varScale="1">
        <p:scale>
          <a:sx n="144" d="100"/>
          <a:sy n="144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2/26/20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216A27F-6DA9-7D47-A04F-369FA29A80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183593-0BAB-F744-98AC-B3D378F5284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2978" name="Rectangle 2">
            <a:extLst>
              <a:ext uri="{FF2B5EF4-FFF2-40B4-BE49-F238E27FC236}">
                <a16:creationId xmlns:a16="http://schemas.microsoft.com/office/drawing/2014/main" id="{F56E26B2-C6FD-974C-BB46-96F516744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>
            <a:extLst>
              <a:ext uri="{FF2B5EF4-FFF2-40B4-BE49-F238E27FC236}">
                <a16:creationId xmlns:a16="http://schemas.microsoft.com/office/drawing/2014/main" id="{DF3117A3-42E0-4845-91A8-8D253D851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828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F4E4429-364D-4D4B-91B6-E3D65726DA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B7A6F-2B66-5E43-96DC-8F0468E12EB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5026" name="Rectangle 2">
            <a:extLst>
              <a:ext uri="{FF2B5EF4-FFF2-40B4-BE49-F238E27FC236}">
                <a16:creationId xmlns:a16="http://schemas.microsoft.com/office/drawing/2014/main" id="{F11AB50B-BC2E-0A40-9F39-F0742CD968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>
            <a:extLst>
              <a:ext uri="{FF2B5EF4-FFF2-40B4-BE49-F238E27FC236}">
                <a16:creationId xmlns:a16="http://schemas.microsoft.com/office/drawing/2014/main" id="{96BD31CC-541E-5F4D-9D0E-A18BFB107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31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8A6C36-8E0A-E149-A8E4-920755DEA6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6D7B37-FAE8-D44D-B73E-75A176D6FD7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3910858-D72F-884E-9541-4A79341C7D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D83FC8B-5AE9-5D42-9FD9-C698B56D2F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112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A0106A-D46C-FF4E-9974-7C518224B5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F8197-971E-9047-8468-1C19940AB1B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6114" name="Rectangle 2">
            <a:extLst>
              <a:ext uri="{FF2B5EF4-FFF2-40B4-BE49-F238E27FC236}">
                <a16:creationId xmlns:a16="http://schemas.microsoft.com/office/drawing/2014/main" id="{27DEBF3D-8A7D-644E-95BC-BE9EE6DE7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E93FC2DA-89F9-A144-9881-88B430D91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03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55AB08A-C748-6E4C-A631-3F31A5EC8C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B81ACF-DDCD-2A41-B0D0-AE3349DCEDD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4066" name="Rectangle 2">
            <a:extLst>
              <a:ext uri="{FF2B5EF4-FFF2-40B4-BE49-F238E27FC236}">
                <a16:creationId xmlns:a16="http://schemas.microsoft.com/office/drawing/2014/main" id="{113CDF90-18E6-3949-8DA7-7657B524B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63CF7662-F179-6C47-A7DC-4625094ED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665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DCB001-17C9-7A40-B927-5D4E4B466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347A8-8C9B-6042-B9C3-5588C40E08D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8162" name="Rectangle 2">
            <a:extLst>
              <a:ext uri="{FF2B5EF4-FFF2-40B4-BE49-F238E27FC236}">
                <a16:creationId xmlns:a16="http://schemas.microsoft.com/office/drawing/2014/main" id="{784A2569-AD37-C64E-A46C-E6CA0BE980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862C719D-111D-6A4F-993B-2EF1A651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88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F5D1B4-B300-6F47-B51F-39D5E84130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2E6E91-FC62-2B45-8EBE-28D682731E9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50210" name="Rectangle 2">
            <a:extLst>
              <a:ext uri="{FF2B5EF4-FFF2-40B4-BE49-F238E27FC236}">
                <a16:creationId xmlns:a16="http://schemas.microsoft.com/office/drawing/2014/main" id="{C503FBEA-D69C-2D4B-AFCF-A59B93772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9363" y="515938"/>
            <a:ext cx="4106862" cy="2568575"/>
          </a:xfrm>
          <a:ln w="12700"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50211" name="Rectangle 3">
            <a:extLst>
              <a:ext uri="{FF2B5EF4-FFF2-40B4-BE49-F238E27FC236}">
                <a16:creationId xmlns:a16="http://schemas.microsoft.com/office/drawing/2014/main" id="{8DCB891D-5ADE-B24E-B459-A88AD1D79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72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AE665B7-731A-724A-986D-F9DD50CDC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C9F221-C271-D640-85D2-7B68785E94B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4306" name="Rectangle 2">
            <a:extLst>
              <a:ext uri="{FF2B5EF4-FFF2-40B4-BE49-F238E27FC236}">
                <a16:creationId xmlns:a16="http://schemas.microsoft.com/office/drawing/2014/main" id="{ED4218BF-D49C-3D48-80A4-B7593C6EF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9363" y="515938"/>
            <a:ext cx="4106862" cy="2568575"/>
          </a:xfrm>
          <a:ln w="12700"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F9A3BC18-5007-DA47-B44F-D591A390A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51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F6DA208-D59C-E04C-822A-89FC5B761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B73F15-74B2-2844-82EC-903ECA1414F8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CDD5D367-82CF-E54D-ABED-8BD0FEF89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E2AAD9DB-2C3F-4541-8F71-3A7C018ED7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520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E8C11ED-C8CA-954B-9175-C6F073C80A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2DC79-D79E-A946-B47A-DFA7222D180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060B7EF9-08A7-C54F-8005-925B1E123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519363" y="515938"/>
            <a:ext cx="4106862" cy="2568575"/>
          </a:xfrm>
          <a:ln w="12700" cap="flat"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94BFAC58-A055-EE4B-9641-B05AACBD12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2075" tIns="46038" rIns="92075" bIns="4603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7883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D5BED1-3531-8444-8EEA-E4BBAC6DA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068D2-A841-B244-BC14-571638FD91D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3522" name="Rectangle 2">
            <a:extLst>
              <a:ext uri="{FF2B5EF4-FFF2-40B4-BE49-F238E27FC236}">
                <a16:creationId xmlns:a16="http://schemas.microsoft.com/office/drawing/2014/main" id="{75C26C72-DAD2-254C-B79A-46A7B8D07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>
            <a:extLst>
              <a:ext uri="{FF2B5EF4-FFF2-40B4-BE49-F238E27FC236}">
                <a16:creationId xmlns:a16="http://schemas.microsoft.com/office/drawing/2014/main" id="{94B1A6FA-7064-374B-8F12-EDD8F815F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42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L4_microkernel_famil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archive/exo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5BB1939-FE92-544A-9D01-D3081AA31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3333" dirty="0"/>
              <a:t>Major Disadvantages of Early Microkernels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62E9651-9EA3-8C46-8EAD-72AAE5B30E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Slow – due to “</a:t>
            </a:r>
            <a:r>
              <a:rPr lang="en-US" altLang="en-US">
                <a:solidFill>
                  <a:srgbClr val="FF6600"/>
                </a:solidFill>
              </a:rPr>
              <a:t>cross-domain</a:t>
            </a:r>
            <a:r>
              <a:rPr lang="en-US" altLang="en-US"/>
              <a:t>” information transfers? </a:t>
            </a:r>
          </a:p>
          <a:p>
            <a:pPr lvl="1" eaLnBrk="1" hangingPunct="1"/>
            <a:r>
              <a:rPr lang="en-US" altLang="en-US"/>
              <a:t>Server-to-OS, OS-to-server IPC is thought to be a major source of inefficiency</a:t>
            </a:r>
          </a:p>
          <a:p>
            <a:pPr eaLnBrk="1" hangingPunct="1"/>
            <a:r>
              <a:rPr lang="en-US" altLang="en-US"/>
              <a:t>Much faster to communicate between two modules that are both in OS</a:t>
            </a:r>
          </a:p>
        </p:txBody>
      </p:sp>
    </p:spTree>
    <p:extLst>
      <p:ext uri="{BB962C8B-B14F-4D97-AF65-F5344CB8AC3E}">
        <p14:creationId xmlns:p14="http://schemas.microsoft.com/office/powerpoint/2010/main" val="27909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759120-EB08-4545-A24E-09EDB3F0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5B5CD-E67B-3342-9ADF-1E85132739F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362498" name="Rectangle 2">
            <a:extLst>
              <a:ext uri="{FF2B5EF4-FFF2-40B4-BE49-F238E27FC236}">
                <a16:creationId xmlns:a16="http://schemas.microsoft.com/office/drawing/2014/main" id="{775A2874-937E-514E-A812-08BB4C534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 Issues</a:t>
            </a:r>
          </a:p>
        </p:txBody>
      </p:sp>
      <p:sp>
        <p:nvSpPr>
          <p:cNvPr id="362499" name="Rectangle 3">
            <a:extLst>
              <a:ext uri="{FF2B5EF4-FFF2-40B4-BE49-F238E27FC236}">
                <a16:creationId xmlns:a16="http://schemas.microsoft.com/office/drawing/2014/main" id="{AF05DA37-3C37-4742-B4D7-5B4F5B766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Virtual memory management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Needs to interact directly with scheduler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Page faults, etc.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Kernel support for user-space threads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Fast I/O devices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Quick, responsive interrupts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Top- and bottom-halves for interrupt handlers</a:t>
            </a:r>
          </a:p>
          <a:p>
            <a:pPr>
              <a:lnSpc>
                <a:spcPct val="90000"/>
              </a:lnSpc>
            </a:pPr>
            <a:r>
              <a:rPr lang="en-US" altLang="en-US" dirty="0" err="1"/>
              <a:t>Interprocess</a:t>
            </a:r>
            <a:r>
              <a:rPr lang="en-US" altLang="en-US" dirty="0"/>
              <a:t>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4097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81F7A9-B5A7-7945-9AAA-7748A9198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Systems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55E912C-D520-6341-8062-BB4F90CBE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333"/>
              <a:t>Windows NT: introduced HAL layer to support hardware independence. </a:t>
            </a:r>
          </a:p>
          <a:p>
            <a:pPr lvl="1" eaLnBrk="1" hangingPunct="1"/>
            <a:r>
              <a:rPr lang="en-US" altLang="en-US" sz="2000"/>
              <a:t>Other layers not very small</a:t>
            </a:r>
          </a:p>
          <a:p>
            <a:pPr eaLnBrk="1" hangingPunct="1"/>
            <a:r>
              <a:rPr lang="en-US" altLang="en-US" sz="2333"/>
              <a:t>Amoeba (Tanenbaum’s research based OS)</a:t>
            </a:r>
          </a:p>
          <a:p>
            <a:pPr eaLnBrk="1" hangingPunct="1"/>
            <a:r>
              <a:rPr lang="en-US" altLang="en-US" sz="2333"/>
              <a:t>Chorus </a:t>
            </a:r>
          </a:p>
          <a:p>
            <a:pPr eaLnBrk="1" hangingPunct="1"/>
            <a:r>
              <a:rPr lang="en-US" altLang="en-US" sz="2333"/>
              <a:t>Mach (CMU and DARPA) – was the basis for the MAC OS/X and GNU HURD</a:t>
            </a:r>
          </a:p>
          <a:p>
            <a:pPr eaLnBrk="1" hangingPunct="1"/>
            <a:r>
              <a:rPr lang="en-US" altLang="en-US" sz="2333">
                <a:hlinkClick r:id="rId2"/>
              </a:rPr>
              <a:t>L4</a:t>
            </a:r>
            <a:r>
              <a:rPr lang="en-US" altLang="en-US" sz="2333"/>
              <a:t> is a family of publicly available microkernels</a:t>
            </a:r>
          </a:p>
          <a:p>
            <a:pPr eaLnBrk="1" hangingPunct="1"/>
            <a:endParaRPr lang="en-US" altLang="en-US" sz="2333"/>
          </a:p>
        </p:txBody>
      </p:sp>
    </p:spTree>
    <p:extLst>
      <p:ext uri="{BB962C8B-B14F-4D97-AF65-F5344CB8AC3E}">
        <p14:creationId xmlns:p14="http://schemas.microsoft.com/office/powerpoint/2010/main" val="1674955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D850-6824-7D4A-8506-A4F2205A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D95CA-B6F9-CA4F-A534-FC48E92D22F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81954" name="Rectangle 2">
            <a:extLst>
              <a:ext uri="{FF2B5EF4-FFF2-40B4-BE49-F238E27FC236}">
                <a16:creationId xmlns:a16="http://schemas.microsoft.com/office/drawing/2014/main" id="{63891789-3538-B845-898E-F05A545A7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Microkernels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46A51090-1D05-3D48-BEEF-15E3CF1BD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A good idea in the 1970s and 80s</a:t>
            </a:r>
          </a:p>
          <a:p>
            <a:pPr lvl="2"/>
            <a:endParaRPr lang="en-US" altLang="en-US" sz="1600" dirty="0"/>
          </a:p>
          <a:p>
            <a:r>
              <a:rPr lang="en-US" altLang="en-US" sz="2400" dirty="0"/>
              <a:t>Not up to demands of modern processors</a:t>
            </a:r>
          </a:p>
          <a:p>
            <a:pPr lvl="2"/>
            <a:r>
              <a:rPr lang="en-US" altLang="en-US" sz="1600" dirty="0"/>
              <a:t>Virtual memory</a:t>
            </a:r>
          </a:p>
          <a:p>
            <a:pPr lvl="2"/>
            <a:r>
              <a:rPr lang="en-US" altLang="en-US" sz="1600" dirty="0"/>
              <a:t>Heavy caching</a:t>
            </a:r>
          </a:p>
          <a:p>
            <a:pPr lvl="2"/>
            <a:endParaRPr lang="en-US" altLang="en-US" sz="1600" dirty="0"/>
          </a:p>
          <a:p>
            <a:r>
              <a:rPr lang="en-US" altLang="en-US" sz="2400" dirty="0"/>
              <a:t>Not up to demand of modern operating systems</a:t>
            </a:r>
          </a:p>
          <a:p>
            <a:r>
              <a:rPr lang="en-US" altLang="en-US" sz="2400" dirty="0"/>
              <a:t>L4 microkernel</a:t>
            </a:r>
          </a:p>
          <a:p>
            <a:pPr lvl="1"/>
            <a:r>
              <a:rPr lang="en-US" altLang="en-US" sz="2000" dirty="0"/>
              <a:t>“shows that it is possible to achieve well performing </a:t>
            </a:r>
            <a:r>
              <a:rPr lang="el-GR" altLang="en-US" sz="2000" dirty="0">
                <a:cs typeface="Arial" panose="020B0604020202020204" pitchFamily="34" charset="0"/>
              </a:rPr>
              <a:t>μ</a:t>
            </a:r>
            <a:r>
              <a:rPr lang="en-US" altLang="en-US" sz="2000" dirty="0">
                <a:cs typeface="Arial" panose="020B0604020202020204" pitchFamily="34" charset="0"/>
              </a:rPr>
              <a:t>-kernels through processor-specific implementations of processor-independent abstractions.”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5178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3A506-F3DD-3C47-B369-D5D9A24C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B0C2B-DC43-B14D-8629-99381BAAC53E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384002" name="Rectangle 2">
            <a:extLst>
              <a:ext uri="{FF2B5EF4-FFF2-40B4-BE49-F238E27FC236}">
                <a16:creationId xmlns:a16="http://schemas.microsoft.com/office/drawing/2014/main" id="{D9728F8C-95BC-BE4C-8B19-A7FA93D9C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Former Microkernel Resurrection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C7F6B769-D741-344E-8DB1-A88C7B2679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Mobile phones, PDAs, handheld devices</a:t>
            </a:r>
          </a:p>
          <a:p>
            <a:pPr lvl="2"/>
            <a:r>
              <a:rPr lang="en-US" altLang="en-US"/>
              <a:t>Fixed or limited functionality</a:t>
            </a:r>
          </a:p>
          <a:p>
            <a:pPr lvl="2"/>
            <a:r>
              <a:rPr lang="en-US" altLang="en-US"/>
              <a:t>No general purpose files</a:t>
            </a:r>
          </a:p>
          <a:p>
            <a:pPr lvl="2"/>
            <a:r>
              <a:rPr lang="en-US" altLang="en-US"/>
              <a:t>No dynamic virtual memory</a:t>
            </a:r>
          </a:p>
          <a:p>
            <a:pPr lvl="2"/>
            <a:endParaRPr lang="en-US" altLang="en-US"/>
          </a:p>
          <a:p>
            <a:r>
              <a:rPr lang="en-US" altLang="en-US">
                <a:sym typeface="Symbol" pitchFamily="2" charset="2"/>
              </a:rPr>
              <a:t></a:t>
            </a:r>
          </a:p>
          <a:p>
            <a:pPr lvl="2"/>
            <a:r>
              <a:rPr lang="en-US" altLang="en-US">
                <a:sym typeface="Symbol" pitchFamily="2" charset="2"/>
              </a:rPr>
              <a:t>Simple context switches</a:t>
            </a:r>
          </a:p>
          <a:p>
            <a:pPr lvl="2"/>
            <a:r>
              <a:rPr lang="en-US" altLang="en-US">
                <a:sym typeface="Symbol" pitchFamily="2" charset="2"/>
              </a:rPr>
              <a:t>All code already in memory</a:t>
            </a:r>
          </a:p>
          <a:p>
            <a:pPr lvl="2"/>
            <a:r>
              <a:rPr lang="en-US" altLang="en-US">
                <a:sym typeface="Symbol" pitchFamily="2" charset="2"/>
              </a:rPr>
              <a:t>Easy IPC</a:t>
            </a:r>
          </a:p>
        </p:txBody>
      </p:sp>
    </p:spTree>
    <p:extLst>
      <p:ext uri="{BB962C8B-B14F-4D97-AF65-F5344CB8AC3E}">
        <p14:creationId xmlns:p14="http://schemas.microsoft.com/office/powerpoint/2010/main" val="4517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8DD5C13-CB0E-C044-88D1-CA84FF180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Motivation for Extensibility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7190766-5688-ED4A-A6B7-14DDBAEF9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333" dirty="0"/>
              <a:t>The traditional OS </a:t>
            </a:r>
          </a:p>
          <a:p>
            <a:pPr lvl="1" eaLnBrk="1" hangingPunct="1"/>
            <a:r>
              <a:rPr lang="en-US" altLang="en-US" sz="2000" dirty="0"/>
              <a:t>provides various abstractions of system resources (virtual address spaces, processes, files, </a:t>
            </a:r>
            <a:r>
              <a:rPr lang="en-US" altLang="en-US" sz="2000" dirty="0" err="1"/>
              <a:t>interprocess</a:t>
            </a:r>
            <a:r>
              <a:rPr lang="en-US" altLang="en-US" sz="2000" dirty="0"/>
              <a:t> communication)</a:t>
            </a:r>
          </a:p>
          <a:p>
            <a:pPr lvl="1" eaLnBrk="1" hangingPunct="1"/>
            <a:r>
              <a:rPr lang="en-US" altLang="en-US" sz="2000" dirty="0"/>
              <a:t>Provides general-purpose resource management algorithms</a:t>
            </a:r>
          </a:p>
          <a:p>
            <a:pPr eaLnBrk="1" hangingPunct="1"/>
            <a:r>
              <a:rPr lang="en-US" altLang="en-US" sz="2333" dirty="0"/>
              <a:t>System calls define user interface to OS</a:t>
            </a:r>
          </a:p>
          <a:p>
            <a:pPr eaLnBrk="1" hangingPunct="1"/>
            <a:r>
              <a:rPr lang="en-US" altLang="en-US" sz="2333" dirty="0"/>
              <a:t>Able to handle most applications, but handles no applications perfectly because there’s no easy way to specialize the OS to individual needs.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operating systems more responsive to applications’ needs; e.g.,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 your own scheduling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Choose your own page replacement algorithm</a:t>
            </a:r>
          </a:p>
          <a:p>
            <a:pPr eaLnBrk="1" hangingPunct="1"/>
            <a:endParaRPr lang="en-US" altLang="en-US" sz="2333" dirty="0"/>
          </a:p>
        </p:txBody>
      </p:sp>
    </p:spTree>
    <p:extLst>
      <p:ext uri="{BB962C8B-B14F-4D97-AF65-F5344CB8AC3E}">
        <p14:creationId xmlns:p14="http://schemas.microsoft.com/office/powerpoint/2010/main" val="2736864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3A3F83A-985B-0848-8C2C-42652FE46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of High-Level Abstractions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AC40A0C-DC45-3944-AD49-32F2A4BEC5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OS use of high-level abstractions hides info that applications could use to manage their own resources; e.g. </a:t>
            </a:r>
          </a:p>
          <a:p>
            <a:pPr lvl="1" eaLnBrk="1" hangingPunct="1"/>
            <a:r>
              <a:rPr lang="en-US" altLang="en-US"/>
              <a:t>Database systems may be forced to build random-access files on top of the OS file system</a:t>
            </a:r>
          </a:p>
          <a:p>
            <a:pPr eaLnBrk="1" hangingPunct="1"/>
            <a:r>
              <a:rPr lang="en-US" altLang="en-US"/>
              <a:t>Performance and functionality are limited</a:t>
            </a:r>
          </a:p>
          <a:p>
            <a:pPr eaLnBrk="1" hangingPunct="1"/>
            <a:r>
              <a:rPr lang="en-US" altLang="en-US"/>
              <a:t>A large, unmodifiable OS can’t easily incorporate new research developments.</a:t>
            </a:r>
          </a:p>
        </p:txBody>
      </p:sp>
    </p:spTree>
    <p:extLst>
      <p:ext uri="{BB962C8B-B14F-4D97-AF65-F5344CB8AC3E}">
        <p14:creationId xmlns:p14="http://schemas.microsoft.com/office/powerpoint/2010/main" val="238492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6089F4-86A7-FF49-AA69-6D00784A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8632E-E975-0B48-B08C-80491F43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01" y="1245673"/>
            <a:ext cx="6342849" cy="324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3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8E13098-D524-5547-A164-F9ACC1363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Exokernels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FDD063B-1360-264F-BCCC-92A0F3D04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Are a </a:t>
            </a:r>
            <a:r>
              <a:rPr lang="en-US" altLang="en-US" sz="2400" i="1" dirty="0"/>
              <a:t>type</a:t>
            </a:r>
            <a:r>
              <a:rPr lang="en-US" altLang="en-US" sz="2400" dirty="0"/>
              <a:t> of OS architecture, not a specific example. </a:t>
            </a:r>
          </a:p>
          <a:p>
            <a:pPr eaLnBrk="1" hangingPunct="1"/>
            <a:r>
              <a:rPr lang="en-US" altLang="en-US" sz="2400" dirty="0"/>
              <a:t>They separate resource allocation &amp; protection (in the kernel) from resource management (done at user level with user-level library operating systems)</a:t>
            </a:r>
          </a:p>
          <a:p>
            <a:pPr lvl="1" eaLnBrk="1" hangingPunct="1"/>
            <a:r>
              <a:rPr lang="en-US" altLang="en-US" sz="2000" dirty="0"/>
              <a:t>Aegis is an </a:t>
            </a:r>
            <a:r>
              <a:rPr lang="en-US" altLang="en-US" sz="2000" i="1" dirty="0"/>
              <a:t>example</a:t>
            </a:r>
            <a:r>
              <a:rPr lang="en-US" altLang="en-US" sz="2000" dirty="0"/>
              <a:t> exokernel; </a:t>
            </a:r>
          </a:p>
          <a:p>
            <a:pPr lvl="1" eaLnBrk="1" hangingPunct="1"/>
            <a:r>
              <a:rPr lang="en-US" altLang="en-US" sz="2000" dirty="0"/>
              <a:t>EXOS is an </a:t>
            </a:r>
            <a:r>
              <a:rPr lang="en-US" altLang="en-US" sz="2000" i="1" dirty="0"/>
              <a:t>example</a:t>
            </a:r>
            <a:r>
              <a:rPr lang="en-US" altLang="en-US" sz="2000" dirty="0"/>
              <a:t> library OS.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919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4E91A1E-0391-3E4D-82F4-EB5573388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Extensibility Mechanisms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2E9D79A-29F8-C24A-9B01-03D9C8F1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Exokernels rely on application-specific </a:t>
            </a:r>
            <a:r>
              <a:rPr lang="en-US" altLang="en-US" i="1"/>
              <a:t>library operating systems</a:t>
            </a:r>
            <a:r>
              <a:rPr lang="en-US" altLang="en-US"/>
              <a:t> to provide user modifications. </a:t>
            </a:r>
          </a:p>
          <a:p>
            <a:pPr eaLnBrk="1" hangingPunct="1"/>
            <a:r>
              <a:rPr lang="en-US" altLang="en-US"/>
              <a:t>SPIN relies on application-specific </a:t>
            </a:r>
            <a:r>
              <a:rPr lang="en-US" altLang="en-US" i="1"/>
              <a:t>kernel extensions</a:t>
            </a:r>
            <a:r>
              <a:rPr lang="en-US" altLang="en-US"/>
              <a:t> for the same purpose.</a:t>
            </a:r>
          </a:p>
          <a:p>
            <a:pPr eaLnBrk="1" hangingPunct="1"/>
            <a:r>
              <a:rPr lang="en-US" altLang="en-US"/>
              <a:t>Exokernels are incomplete without a library OS; SPIN is a complete OS that can be modified/extended.</a:t>
            </a:r>
          </a:p>
        </p:txBody>
      </p:sp>
    </p:spTree>
    <p:extLst>
      <p:ext uri="{BB962C8B-B14F-4D97-AF65-F5344CB8AC3E}">
        <p14:creationId xmlns:p14="http://schemas.microsoft.com/office/powerpoint/2010/main" val="39917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70B9-5F53-5048-B9EC-1DAB9FAA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DBAC-9025-F34A-B750-0CEAD6D078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45090" name="Rectangle 2">
            <a:extLst>
              <a:ext uri="{FF2B5EF4-FFF2-40B4-BE49-F238E27FC236}">
                <a16:creationId xmlns:a16="http://schemas.microsoft.com/office/drawing/2014/main" id="{73790C1D-D78A-D249-A20D-1BAF2DC36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B1A7947D-F944-364D-B919-643515964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Operating systems are large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They continue to evolve and grow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and are worked on by many people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(Like all other programs) they contain bugs</a:t>
            </a:r>
          </a:p>
          <a:p>
            <a:pPr lvl="2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How to organize them so that bugs do not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bring down systems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impede normal operation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… etc.</a:t>
            </a:r>
          </a:p>
        </p:txBody>
      </p:sp>
    </p:spTree>
    <p:extLst>
      <p:ext uri="{BB962C8B-B14F-4D97-AF65-F5344CB8AC3E}">
        <p14:creationId xmlns:p14="http://schemas.microsoft.com/office/powerpoint/2010/main" val="29162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D9D7D3D-F900-5546-9C6F-ADE3E31EF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an Exokernel Does </a:t>
            </a: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615B1F9-F925-724E-8394-707B0B89C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333" dirty="0"/>
              <a:t>Multiplexes the hardware directly</a:t>
            </a:r>
          </a:p>
          <a:p>
            <a:pPr lvl="1" eaLnBrk="1" hangingPunct="1"/>
            <a:r>
              <a:rPr lang="en-US" altLang="en-US" sz="2000" dirty="0"/>
              <a:t>Instead of providing an abstraction of the hardware an exokernel makes specific hardware resources directly available to user level applications; e.g., disk blocks instead of files</a:t>
            </a:r>
            <a:endParaRPr lang="en-US" altLang="en-US" sz="20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333" dirty="0"/>
              <a:t>Provides primitives for </a:t>
            </a:r>
            <a:r>
              <a:rPr lang="en-US" altLang="en-US" sz="2333" b="1" dirty="0"/>
              <a:t>secure</a:t>
            </a:r>
            <a:r>
              <a:rPr lang="en-US" altLang="en-US" sz="2333" dirty="0"/>
              <a:t> management of physical resources; applications use them to develop appropriate abstractions.</a:t>
            </a:r>
          </a:p>
          <a:p>
            <a:r>
              <a:rPr lang="en-US" sz="2400" dirty="0">
                <a:hlinkClick r:id="rId2"/>
              </a:rPr>
              <a:t>https://pdos.csail.mit.edu/archive/exo</a:t>
            </a:r>
            <a:endParaRPr lang="en-US" altLang="en-US" sz="2333" dirty="0"/>
          </a:p>
        </p:txBody>
      </p:sp>
    </p:spTree>
    <p:extLst>
      <p:ext uri="{BB962C8B-B14F-4D97-AF65-F5344CB8AC3E}">
        <p14:creationId xmlns:p14="http://schemas.microsoft.com/office/powerpoint/2010/main" val="375828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E7C864F-FBAD-0844-83A0-BA5A95D9D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Exokernel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62C33-24E3-1B41-B820-85681713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94" y="1200582"/>
            <a:ext cx="6658566" cy="395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0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830CD3D-9CF7-C047-8663-97618112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Secure Bindings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707245B-28B9-6949-977C-9A601B6C9B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Secure bindings separate resource authorization from resource usage</a:t>
            </a:r>
          </a:p>
          <a:p>
            <a:pPr eaLnBrk="1" hangingPunct="1"/>
            <a:r>
              <a:rPr lang="en-US" altLang="en-US" sz="2400" dirty="0"/>
              <a:t>Protection checks are applied at </a:t>
            </a:r>
            <a:r>
              <a:rPr lang="en-US" altLang="en-US" sz="2400" i="1" dirty="0"/>
              <a:t>binding</a:t>
            </a:r>
            <a:r>
              <a:rPr lang="en-US" altLang="en-US" sz="2400" dirty="0"/>
              <a:t> time; checks at resource </a:t>
            </a:r>
            <a:r>
              <a:rPr lang="en-US" altLang="en-US" sz="2400" i="1" dirty="0"/>
              <a:t>access</a:t>
            </a:r>
            <a:r>
              <a:rPr lang="en-US" altLang="en-US" sz="2400" dirty="0"/>
              <a:t> time become simple and straightforward.</a:t>
            </a:r>
          </a:p>
          <a:p>
            <a:pPr eaLnBrk="1" hangingPunct="1"/>
            <a:r>
              <a:rPr lang="en-US" altLang="en-US" sz="2400" dirty="0"/>
              <a:t>“Simply put, a secure binding allows the kernel to protect resources without understanding them.”</a:t>
            </a:r>
          </a:p>
        </p:txBody>
      </p:sp>
    </p:spTree>
    <p:extLst>
      <p:ext uri="{BB962C8B-B14F-4D97-AF65-F5344CB8AC3E}">
        <p14:creationId xmlns:p14="http://schemas.microsoft.com/office/powerpoint/2010/main" val="112532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D7DA-D3C8-DA4B-92F6-20E8D9AC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binding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0D45C-9D0F-564F-88A0-C4D621CD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Leverage hardware features</a:t>
            </a:r>
          </a:p>
          <a:p>
            <a:pPr lvl="1"/>
            <a:r>
              <a:rPr lang="en-US" sz="2000" dirty="0"/>
              <a:t>Ex: TLB entry</a:t>
            </a:r>
          </a:p>
          <a:p>
            <a:r>
              <a:rPr lang="en-US" sz="2400" dirty="0"/>
              <a:t>Maintain software cache</a:t>
            </a:r>
          </a:p>
          <a:p>
            <a:pPr lvl="1"/>
            <a:r>
              <a:rPr lang="en-US" sz="2000" dirty="0"/>
              <a:t>Keep (resource name, owner) tuples</a:t>
            </a:r>
          </a:p>
          <a:p>
            <a:r>
              <a:rPr lang="en-US" sz="2400" dirty="0"/>
              <a:t>Run application code in kernel</a:t>
            </a:r>
          </a:p>
          <a:p>
            <a:pPr lvl="1"/>
            <a:r>
              <a:rPr lang="en-US" sz="2000" dirty="0"/>
              <a:t>Exokernel runs code on behalf of the library OS in response to some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FB8EE-C35E-9546-9C02-13F7655B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1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58D3-E5A5-E94D-AA75-92E0BE16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A5C2E-AFA6-4E40-AACC-B30BCB21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Exokernel asks that library OSes release certain resources</a:t>
            </a:r>
          </a:p>
          <a:p>
            <a:pPr lvl="1"/>
            <a:r>
              <a:rPr lang="en-US" sz="1800" dirty="0"/>
              <a:t>Gives a chance for the library OS to gracefully handle the request</a:t>
            </a:r>
          </a:p>
          <a:p>
            <a:pPr lvl="1"/>
            <a:r>
              <a:rPr lang="en-US" sz="1800" dirty="0"/>
              <a:t>Library OS informs the exokernel it has done so</a:t>
            </a:r>
          </a:p>
          <a:p>
            <a:r>
              <a:rPr lang="en-US" sz="2000" dirty="0"/>
              <a:t>Abort protocol</a:t>
            </a:r>
          </a:p>
          <a:p>
            <a:pPr lvl="1"/>
            <a:r>
              <a:rPr lang="en-US" sz="1800" dirty="0"/>
              <a:t>What happens if the library OS doesn’t comply?</a:t>
            </a:r>
          </a:p>
          <a:p>
            <a:pPr lvl="1"/>
            <a:r>
              <a:rPr lang="en-US" sz="1800" dirty="0"/>
              <a:t>“Instead, if a library operating system fails to comply with the revocation protocol, an exokernel simply breaks all existing secure bindings to the resource and informs </a:t>
            </a:r>
            <a:r>
              <a:rPr lang="en-US" sz="1800" dirty="0" err="1"/>
              <a:t>thelibrary</a:t>
            </a:r>
            <a:r>
              <a:rPr lang="en-US" sz="1800" dirty="0"/>
              <a:t> operating system.”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F64CA-3AAE-7E42-94A1-27EBFF56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54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729932B-269D-5642-AA1F-FB43D7D31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Library Operating Systems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C0AC6AC-4F18-1048-A6D1-0445F8A1B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solidFill>
                  <a:srgbClr val="FF5050"/>
                </a:solidFill>
              </a:rPr>
              <a:t>Untrusted - </a:t>
            </a:r>
            <a:r>
              <a:rPr lang="en-US" altLang="en-US" sz="2400" dirty="0"/>
              <a:t>Built on top of an exokernel</a:t>
            </a:r>
          </a:p>
          <a:p>
            <a:pPr eaLnBrk="1" hangingPunct="1"/>
            <a:r>
              <a:rPr lang="en-US" altLang="en-US" sz="2400" dirty="0"/>
              <a:t>Can be tailored to a set of applications with similar requirements.</a:t>
            </a:r>
            <a:endParaRPr lang="en-US" altLang="en-US" sz="2400" dirty="0">
              <a:solidFill>
                <a:srgbClr val="FF5050"/>
              </a:solidFill>
            </a:endParaRPr>
          </a:p>
          <a:p>
            <a:pPr eaLnBrk="1" hangingPunct="1"/>
            <a:r>
              <a:rPr lang="en-US" altLang="en-US" sz="2400" dirty="0"/>
              <a:t>Run in user space – fewer system calls to the exokernel =&gt; enhanced performance.</a:t>
            </a:r>
          </a:p>
          <a:p>
            <a:pPr eaLnBrk="1" hangingPunct="1"/>
            <a:r>
              <a:rPr lang="en-US" altLang="en-US" sz="2400" dirty="0"/>
              <a:t>Applications can interact with a library OS or interface directly to the exokernel.</a:t>
            </a:r>
          </a:p>
          <a:p>
            <a:pPr eaLnBrk="1" hangingPunct="1"/>
            <a:r>
              <a:rPr lang="en-US" altLang="en-US" sz="2400" dirty="0"/>
              <a:t>Possible to provide a standard interface (e.g. POSIX) for a familiar look.</a:t>
            </a:r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3238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C8C0C21-072B-EA4F-A359-01CD44062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333"/>
              <a:t>Summary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0B530E4-3032-214D-96A2-5ECD3AB94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Exokernels are responsible for resource allocation/protection, user applications are responsible for resource management.</a:t>
            </a:r>
          </a:p>
          <a:p>
            <a:pPr eaLnBrk="1" hangingPunct="1"/>
            <a:r>
              <a:rPr lang="en-US" altLang="en-US" sz="2400" dirty="0"/>
              <a:t>Exokernel primitives can be implemented efficiently because they are simple</a:t>
            </a:r>
          </a:p>
          <a:p>
            <a:pPr lvl="1" eaLnBrk="1" hangingPunct="1"/>
            <a:r>
              <a:rPr lang="en-US" altLang="en-US" sz="2000" dirty="0"/>
              <a:t>Low-level multiplexing of hardware is fast.</a:t>
            </a:r>
          </a:p>
          <a:p>
            <a:pPr eaLnBrk="1" hangingPunct="1"/>
            <a:r>
              <a:rPr lang="en-US" altLang="en-US" sz="2400" dirty="0"/>
              <a:t>Library OSs enable applications to create appropriate abstractions.</a:t>
            </a:r>
          </a:p>
          <a:p>
            <a:pPr eaLnBrk="1" hangingPunct="1"/>
            <a:r>
              <a:rPr lang="en-US" altLang="en-US" sz="2400" dirty="0"/>
              <a:t>Secure bindings provide protections</a:t>
            </a:r>
          </a:p>
        </p:txBody>
      </p:sp>
    </p:spTree>
    <p:extLst>
      <p:ext uri="{BB962C8B-B14F-4D97-AF65-F5344CB8AC3E}">
        <p14:creationId xmlns:p14="http://schemas.microsoft.com/office/powerpoint/2010/main" val="946347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A2EB-9E3A-8D4F-AEF9-05C95EEF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an OS!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C4FF-E706-B149-BF52-D47BB8F27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8" y="959224"/>
            <a:ext cx="3790090" cy="4188245"/>
          </a:xfrm>
        </p:spPr>
        <p:txBody>
          <a:bodyPr>
            <a:normAutofit/>
          </a:bodyPr>
          <a:lstStyle/>
          <a:p>
            <a:r>
              <a:rPr lang="en-US" sz="1800" dirty="0"/>
              <a:t>Example: security key</a:t>
            </a:r>
          </a:p>
          <a:p>
            <a:r>
              <a:rPr lang="en-US" sz="1800" dirty="0"/>
              <a:t>Hardware: </a:t>
            </a:r>
            <a:r>
              <a:rPr lang="en-US" sz="1800" dirty="0" err="1"/>
              <a:t>CryptoCell</a:t>
            </a:r>
            <a:endParaRPr lang="en-US" sz="1800" dirty="0"/>
          </a:p>
          <a:p>
            <a:pPr lvl="1"/>
            <a:r>
              <a:rPr lang="en-US" sz="1400" dirty="0"/>
              <a:t>NIST SP800-90A and SP800-90B compliant random number generator</a:t>
            </a:r>
          </a:p>
          <a:p>
            <a:pPr lvl="1"/>
            <a:r>
              <a:rPr lang="en-US" sz="1400" dirty="0"/>
              <a:t>AES-128: ECB, CBC, CMAC/CBC-MAC, CTR, CCM/CCM*</a:t>
            </a:r>
          </a:p>
          <a:p>
            <a:pPr lvl="1"/>
            <a:r>
              <a:rPr lang="en-US" sz="1400" dirty="0"/>
              <a:t>SHA-1, SHA-2 up to 256 bits</a:t>
            </a:r>
          </a:p>
          <a:p>
            <a:pPr lvl="1"/>
            <a:r>
              <a:rPr lang="en-US" sz="1400" dirty="0"/>
              <a:t>Keyed-hash message authentication code (HMAC)</a:t>
            </a:r>
          </a:p>
          <a:p>
            <a:pPr lvl="1"/>
            <a:r>
              <a:rPr lang="en-US" sz="1400" dirty="0"/>
              <a:t>RSA up to 2048-bit key size</a:t>
            </a:r>
          </a:p>
          <a:p>
            <a:pPr lvl="1"/>
            <a:r>
              <a:rPr lang="en-US" sz="1400" dirty="0"/>
              <a:t>ECC support for most used curves, among others P-256 (secp256r1)</a:t>
            </a:r>
          </a:p>
          <a:p>
            <a:r>
              <a:rPr lang="en-US" sz="1800" dirty="0"/>
              <a:t>Applications</a:t>
            </a:r>
          </a:p>
          <a:p>
            <a:pPr lvl="1"/>
            <a:r>
              <a:rPr lang="en-US" sz="1400" dirty="0"/>
              <a:t>2FA</a:t>
            </a:r>
          </a:p>
          <a:p>
            <a:pPr lvl="1"/>
            <a:r>
              <a:rPr lang="en-US" sz="1400" dirty="0"/>
              <a:t>Encrypted temperature measurements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8EA1-5BCA-354A-A637-9027646A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82C83-6AC3-6646-851D-8427164D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727" y="0"/>
            <a:ext cx="5022273" cy="5715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B8905-6F7E-7B42-982B-02E2D8078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26" y="701337"/>
            <a:ext cx="2108130" cy="9676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F788822-FE99-6543-BBC6-3B9802818D63}"/>
              </a:ext>
            </a:extLst>
          </p:cNvPr>
          <p:cNvSpPr/>
          <p:nvPr/>
        </p:nvSpPr>
        <p:spPr>
          <a:xfrm>
            <a:off x="7368466" y="2379216"/>
            <a:ext cx="887767" cy="47828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4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640EC3C-4490-3A41-8165-ED294C23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F73FF-DBBB-6F41-8737-C258E558DFF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74B529D1-FB9F-2B4F-AEB7-27B1587DD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Operating System Structures</a:t>
            </a:r>
          </a:p>
        </p:txBody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914B7655-9A73-CB4C-8338-2037294605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Monolithic systems</a:t>
            </a:r>
          </a:p>
          <a:p>
            <a:pPr lvl="2">
              <a:lnSpc>
                <a:spcPct val="80000"/>
              </a:lnSpc>
            </a:pPr>
            <a:r>
              <a:rPr lang="en-US" altLang="en-US" sz="1667" dirty="0">
                <a:cs typeface="Times New Roman" panose="02020603050405020304" pitchFamily="18" charset="0"/>
              </a:rPr>
              <a:t>Formerly called “the big mess”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Layered systems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Microkernel based systems</a:t>
            </a:r>
          </a:p>
          <a:p>
            <a:pPr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Exokernels</a:t>
            </a:r>
          </a:p>
        </p:txBody>
      </p:sp>
    </p:spTree>
    <p:extLst>
      <p:ext uri="{BB962C8B-B14F-4D97-AF65-F5344CB8AC3E}">
        <p14:creationId xmlns:p14="http://schemas.microsoft.com/office/powerpoint/2010/main" val="41606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6D8A955-BCE5-9B41-83AA-B33F9E03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A06B6-1383-D54D-A940-A4AEA568163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47138" name="Rectangle 2">
            <a:extLst>
              <a:ext uri="{FF2B5EF4-FFF2-40B4-BE49-F238E27FC236}">
                <a16:creationId xmlns:a16="http://schemas.microsoft.com/office/drawing/2014/main" id="{AA7A95F7-E9B5-8546-8D19-3507833BB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Operating System Structures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E32B596E-22B6-0042-9AF5-CA6D01F35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333" dirty="0">
                <a:cs typeface="Times New Roman" panose="02020603050405020304" pitchFamily="18" charset="0"/>
              </a:rPr>
              <a:t>Monolithic systems</a:t>
            </a:r>
          </a:p>
          <a:p>
            <a:pPr lvl="2">
              <a:lnSpc>
                <a:spcPct val="80000"/>
              </a:lnSpc>
            </a:pPr>
            <a:r>
              <a:rPr lang="en-US" altLang="en-US" sz="1667" dirty="0">
                <a:cs typeface="Times New Roman" panose="02020603050405020304" pitchFamily="18" charset="0"/>
              </a:rPr>
              <a:t>Formerly called “the big mess”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solidFill>
                  <a:srgbClr val="AEAEAE"/>
                </a:solidFill>
                <a:cs typeface="Times New Roman" panose="02020603050405020304" pitchFamily="18" charset="0"/>
              </a:rPr>
              <a:t>Layered systems</a:t>
            </a:r>
          </a:p>
          <a:p>
            <a:pPr lvl="2">
              <a:lnSpc>
                <a:spcPct val="80000"/>
              </a:lnSpc>
            </a:pPr>
            <a:endParaRPr lang="en-US" altLang="en-US" sz="1667" dirty="0">
              <a:solidFill>
                <a:srgbClr val="AEAEAE"/>
              </a:solidFill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solidFill>
                  <a:srgbClr val="AEAEAE"/>
                </a:solidFill>
                <a:cs typeface="Times New Roman" panose="02020603050405020304" pitchFamily="18" charset="0"/>
              </a:rPr>
              <a:t>Microkernel based systems</a:t>
            </a:r>
          </a:p>
          <a:p>
            <a:pPr marL="685800" lvl="2" indent="0">
              <a:lnSpc>
                <a:spcPct val="80000"/>
              </a:lnSpc>
              <a:buNone/>
            </a:pPr>
            <a:endParaRPr lang="en-US" altLang="en-US" sz="1667" dirty="0">
              <a:solidFill>
                <a:srgbClr val="AEAEAE"/>
              </a:solidFill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333" dirty="0">
                <a:solidFill>
                  <a:srgbClr val="AEAEAE"/>
                </a:solidFill>
                <a:cs typeface="Times New Roman" panose="02020603050405020304" pitchFamily="18" charset="0"/>
              </a:rPr>
              <a:t>Exokernels</a:t>
            </a:r>
          </a:p>
        </p:txBody>
      </p:sp>
      <p:sp>
        <p:nvSpPr>
          <p:cNvPr id="347140" name="Text Box 4">
            <a:extLst>
              <a:ext uri="{FF2B5EF4-FFF2-40B4-BE49-F238E27FC236}">
                <a16:creationId xmlns:a16="http://schemas.microsoft.com/office/drawing/2014/main" id="{F709DD19-66B1-0948-AF48-8D6AF8267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2032000"/>
            <a:ext cx="2575064" cy="1277466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61963" indent="-238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en-US" sz="1500">
                <a:latin typeface="Times New Roman" panose="02020603050405020304" pitchFamily="18" charset="0"/>
              </a:rPr>
              <a:t>A faulty driver or component</a:t>
            </a:r>
            <a:br>
              <a:rPr lang="en-US" altLang="en-US" sz="1500">
                <a:latin typeface="Times New Roman" panose="02020603050405020304" pitchFamily="18" charset="0"/>
              </a:rPr>
            </a:br>
            <a:r>
              <a:rPr lang="en-US" altLang="en-US" sz="1500">
                <a:latin typeface="Times New Roman" panose="02020603050405020304" pitchFamily="18" charset="0"/>
              </a:rPr>
              <a:t>can corrupt any data in kernel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1667">
                <a:latin typeface="Times New Roman" panose="02020603050405020304" pitchFamily="18" charset="0"/>
                <a:cs typeface="Times New Roman" panose="02020603050405020304" pitchFamily="18" charset="0"/>
              </a:rPr>
              <a:t>Arbitrary damage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1667">
                <a:latin typeface="Times New Roman" panose="02020603050405020304" pitchFamily="18" charset="0"/>
                <a:cs typeface="Times New Roman" panose="02020603050405020304" pitchFamily="18" charset="0"/>
              </a:rPr>
              <a:t>Stop system anywhere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1667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en-US" sz="1667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79009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86F14F0-BA0C-9743-9DEE-F720634D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C97BE-B103-3E4C-9DEA-0C2D77F371B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C75464E4-BDBE-7B41-9091-46F77B957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Layered Systems</a:t>
            </a:r>
          </a:p>
        </p:txBody>
      </p:sp>
      <p:sp>
        <p:nvSpPr>
          <p:cNvPr id="349186" name="Rectangle 2">
            <a:extLst>
              <a:ext uri="{FF2B5EF4-FFF2-40B4-BE49-F238E27FC236}">
                <a16:creationId xmlns:a16="http://schemas.microsoft.com/office/drawing/2014/main" id="{ED59118B-8100-F14E-8620-82C49306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62500"/>
            <a:ext cx="7620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29" tIns="38365" rIns="76729" bIns="38365"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9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500"/>
              <a:t>Figure 1-25. Structure of the THE operating system.</a:t>
            </a:r>
          </a:p>
        </p:txBody>
      </p:sp>
      <p:pic>
        <p:nvPicPr>
          <p:cNvPr id="349189" name="Picture 5" descr="01-25">
            <a:extLst>
              <a:ext uri="{FF2B5EF4-FFF2-40B4-BE49-F238E27FC236}">
                <a16:creationId xmlns:a16="http://schemas.microsoft.com/office/drawing/2014/main" id="{01A2F695-F2D1-534F-9F70-2AB2BDA58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5750"/>
            <a:ext cx="5334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60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05A2B101-0C02-5948-9DA0-4D375253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9BBAE-BBE3-A540-A812-37A4BA1B084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53282" name="Rectangle 2">
            <a:extLst>
              <a:ext uri="{FF2B5EF4-FFF2-40B4-BE49-F238E27FC236}">
                <a16:creationId xmlns:a16="http://schemas.microsoft.com/office/drawing/2014/main" id="{EED35FCB-0F69-D547-850E-FFF278635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Layered Systems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C88F3AA3-7813-164C-BF19-D02DD4F42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62500"/>
            <a:ext cx="7620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29" tIns="38365" rIns="76729" bIns="38365"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9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500"/>
              <a:t>Figure 1-25. Structure of the THE operating system.</a:t>
            </a:r>
          </a:p>
        </p:txBody>
      </p:sp>
      <p:pic>
        <p:nvPicPr>
          <p:cNvPr id="353285" name="Picture 5" descr="01-25">
            <a:extLst>
              <a:ext uri="{FF2B5EF4-FFF2-40B4-BE49-F238E27FC236}">
                <a16:creationId xmlns:a16="http://schemas.microsoft.com/office/drawing/2014/main" id="{FA540396-D03A-E342-91F7-5FCC52E9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55750"/>
            <a:ext cx="53340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3286" name="Text Box 6">
            <a:extLst>
              <a:ext uri="{FF2B5EF4-FFF2-40B4-BE49-F238E27FC236}">
                <a16:creationId xmlns:a16="http://schemas.microsoft.com/office/drawing/2014/main" id="{3964C828-2BDA-9246-A0EA-31CB3571F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1" y="1587501"/>
            <a:ext cx="713657" cy="3231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Simple</a:t>
            </a:r>
            <a:endParaRPr lang="en-US" altLang="en-US" sz="1500">
              <a:cs typeface="Times New Roman" panose="02020603050405020304" pitchFamily="18" charset="0"/>
            </a:endParaRPr>
          </a:p>
        </p:txBody>
      </p:sp>
      <p:sp>
        <p:nvSpPr>
          <p:cNvPr id="353287" name="Text Box 7">
            <a:extLst>
              <a:ext uri="{FF2B5EF4-FFF2-40B4-BE49-F238E27FC236}">
                <a16:creationId xmlns:a16="http://schemas.microsoft.com/office/drawing/2014/main" id="{3C7BE2CC-2D8E-4546-BACD-B4041242E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2032001"/>
            <a:ext cx="761170" cy="3231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Elegant</a:t>
            </a:r>
            <a:endParaRPr lang="en-US" altLang="en-US" sz="1500">
              <a:cs typeface="Times New Roman" panose="02020603050405020304" pitchFamily="18" charset="0"/>
            </a:endParaRPr>
          </a:p>
        </p:txBody>
      </p:sp>
      <p:sp>
        <p:nvSpPr>
          <p:cNvPr id="353288" name="Text Box 8">
            <a:extLst>
              <a:ext uri="{FF2B5EF4-FFF2-40B4-BE49-F238E27FC236}">
                <a16:creationId xmlns:a16="http://schemas.microsoft.com/office/drawing/2014/main" id="{009EE076-3A46-2C4B-95D9-C135A0CD7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2476501"/>
            <a:ext cx="1416157" cy="3231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/>
              <a:t>Incredibly naïve</a:t>
            </a:r>
            <a:endParaRPr lang="en-US" altLang="en-US" sz="15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3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7" grpId="0" animBg="1"/>
      <p:bldP spid="3532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70CA57A4-C46B-0042-B428-22611CF01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 — An Organizing Principle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8DA1417F-5922-724F-BF58-C18991549A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Partition OS kernel into lots of small, independent pieces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Put pieces in separate “processes”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Isolated from each other except for </a:t>
            </a:r>
            <a:r>
              <a:rPr lang="en-US" altLang="en-US" sz="1600" i="1" dirty="0"/>
              <a:t>message passing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Keep </a:t>
            </a:r>
            <a:r>
              <a:rPr lang="en-US" altLang="en-US" sz="2400" i="1" dirty="0"/>
              <a:t>kernel mode</a:t>
            </a:r>
            <a:r>
              <a:rPr lang="en-US" altLang="en-US" sz="2400" dirty="0"/>
              <a:t> code to a minimum</a:t>
            </a:r>
          </a:p>
          <a:p>
            <a:pPr lvl="2">
              <a:lnSpc>
                <a:spcPct val="90000"/>
              </a:lnSpc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Concept emerged in 1970s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MACH at CMU (Rick Rashid)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NEXT computer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Apple Mac-OS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0DE0E-5D20-A646-B6F7-505ECBF4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20A3B-D2AE-FD4A-BA97-FC0166CB5CDD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19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915A1A-4C17-934D-BDD1-0141C677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89A61-3C79-EE40-896E-7F91E1C81878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57383" name="Rectangle 7">
            <a:extLst>
              <a:ext uri="{FF2B5EF4-FFF2-40B4-BE49-F238E27FC236}">
                <a16:creationId xmlns:a16="http://schemas.microsoft.com/office/drawing/2014/main" id="{F049F48E-D767-414F-8BFA-63C1C5783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Microkernel Example</a:t>
            </a:r>
          </a:p>
        </p:txBody>
      </p:sp>
      <p:sp>
        <p:nvSpPr>
          <p:cNvPr id="357378" name="Rectangle 2">
            <a:extLst>
              <a:ext uri="{FF2B5EF4-FFF2-40B4-BE49-F238E27FC236}">
                <a16:creationId xmlns:a16="http://schemas.microsoft.com/office/drawing/2014/main" id="{F49E5D65-3398-C241-B394-B506B1F71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762500"/>
            <a:ext cx="76200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6729" tIns="38365" rIns="76729" bIns="38365"/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190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en-US" altLang="en-US" sz="1500"/>
              <a:t>Figure 1-26. Structure of the MINIX 3 system.</a:t>
            </a:r>
          </a:p>
        </p:txBody>
      </p:sp>
      <p:pic>
        <p:nvPicPr>
          <p:cNvPr id="357381" name="Picture 5" descr="01-26">
            <a:extLst>
              <a:ext uri="{FF2B5EF4-FFF2-40B4-BE49-F238E27FC236}">
                <a16:creationId xmlns:a16="http://schemas.microsoft.com/office/drawing/2014/main" id="{DA67737C-D688-CB47-B27C-FF53E1BF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57" y="1194594"/>
            <a:ext cx="6897688" cy="33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6">
            <a:extLst>
              <a:ext uri="{FF2B5EF4-FFF2-40B4-BE49-F238E27FC236}">
                <a16:creationId xmlns:a16="http://schemas.microsoft.com/office/drawing/2014/main" id="{24EE4ADA-8ED9-E241-935C-8BB334DCD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4477971"/>
            <a:ext cx="4638021" cy="1046633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583" rIns="10583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500" dirty="0">
                <a:latin typeface="Times New Roman" panose="02020603050405020304" pitchFamily="18" charset="0"/>
              </a:rPr>
              <a:t>Works great on a PDP-11</a:t>
            </a:r>
          </a:p>
          <a:p>
            <a:pPr lvl="1">
              <a:buFontTx/>
              <a:buChar char="•"/>
            </a:pPr>
            <a:r>
              <a:rPr lang="en-US" altLang="en-US" sz="1667" dirty="0">
                <a:latin typeface="Times New Roman" panose="02020603050405020304" pitchFamily="18" charset="0"/>
              </a:rPr>
              <a:t>Memory addressable device registers</a:t>
            </a:r>
          </a:p>
          <a:p>
            <a:pPr lvl="1">
              <a:buFontTx/>
              <a:buChar char="•"/>
            </a:pPr>
            <a:r>
              <a:rPr lang="en-US" altLang="en-US" sz="1667" dirty="0">
                <a:latin typeface="Times New Roman" panose="02020603050405020304" pitchFamily="18" charset="0"/>
              </a:rPr>
              <a:t>Minimal interrupt handling, scheduling, IPC, </a:t>
            </a:r>
            <a:r>
              <a:rPr lang="en-US" altLang="en-US" sz="1667" dirty="0" err="1">
                <a:latin typeface="Times New Roman" panose="02020603050405020304" pitchFamily="18" charset="0"/>
              </a:rPr>
              <a:t>etc</a:t>
            </a:r>
            <a:endParaRPr lang="en-US" altLang="en-US" sz="1667" dirty="0">
              <a:latin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1667" dirty="0">
                <a:latin typeface="Times New Roman" panose="02020603050405020304" pitchFamily="18" charset="0"/>
              </a:rPr>
              <a:t>No virtual 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78561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169DA68-6BCC-B245-91A4-41046F06F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Major Advantages  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F25D9B7-1FF7-0C4F-A81A-7BFD4F670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333"/>
              <a:t>Modularity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Flexibility and extensibility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Easier to replace modules – fewer dependencies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Different servers can implement the same service in different ways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Safety (each server is protected by the OS from other servers)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Servers are largely hardware independent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333"/>
              <a:t>Correctness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Easier to verify a small kernel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Servers are isolated; errors in one don’t affect others</a:t>
            </a:r>
          </a:p>
        </p:txBody>
      </p:sp>
    </p:spTree>
    <p:extLst>
      <p:ext uri="{BB962C8B-B14F-4D97-AF65-F5344CB8AC3E}">
        <p14:creationId xmlns:p14="http://schemas.microsoft.com/office/powerpoint/2010/main" val="377540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34994</TotalTime>
  <Words>1204</Words>
  <Application>Microsoft Macintosh PowerPoint</Application>
  <PresentationFormat>On-screen Show (16:10)</PresentationFormat>
  <Paragraphs>207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Helvetica</vt:lpstr>
      <vt:lpstr>Symbol</vt:lpstr>
      <vt:lpstr>Times New Roman</vt:lpstr>
      <vt:lpstr>Trebuchet MS</vt:lpstr>
      <vt:lpstr>Office Theme</vt:lpstr>
      <vt:lpstr>CS6456: Graduate Operating Systems</vt:lpstr>
      <vt:lpstr>Problem</vt:lpstr>
      <vt:lpstr>Operating System Structures</vt:lpstr>
      <vt:lpstr>Operating System Structures</vt:lpstr>
      <vt:lpstr>Layered Systems</vt:lpstr>
      <vt:lpstr>Layered Systems</vt:lpstr>
      <vt:lpstr>Microkernel — An Organizing Principle</vt:lpstr>
      <vt:lpstr>Microkernel Example</vt:lpstr>
      <vt:lpstr>Major Advantages  </vt:lpstr>
      <vt:lpstr>Major Disadvantages of Early Microkernels</vt:lpstr>
      <vt:lpstr>Microkernel Issues</vt:lpstr>
      <vt:lpstr>Example Systems</vt:lpstr>
      <vt:lpstr>Microkernels</vt:lpstr>
      <vt:lpstr>Former Microkernel Resurrection</vt:lpstr>
      <vt:lpstr>Motivation for Extensibility</vt:lpstr>
      <vt:lpstr>Cost of High-Level Abstractions</vt:lpstr>
      <vt:lpstr>PowerPoint Presentation</vt:lpstr>
      <vt:lpstr>Exokernels</vt:lpstr>
      <vt:lpstr>Extensibility Mechanisms</vt:lpstr>
      <vt:lpstr>What an Exokernel Does </vt:lpstr>
      <vt:lpstr>Exokernel Architecture</vt:lpstr>
      <vt:lpstr>Secure Bindings</vt:lpstr>
      <vt:lpstr>Secure binding implementation</vt:lpstr>
      <vt:lpstr>Revocations</vt:lpstr>
      <vt:lpstr>Library Operating Systems</vt:lpstr>
      <vt:lpstr>Summary </vt:lpstr>
      <vt:lpstr>Let’s design an OS!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400</cp:revision>
  <dcterms:created xsi:type="dcterms:W3CDTF">2015-09-15T19:03:29Z</dcterms:created>
  <dcterms:modified xsi:type="dcterms:W3CDTF">2020-02-26T13:29:14Z</dcterms:modified>
</cp:coreProperties>
</file>