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notesSlides/notesSlide11.xml" ContentType="application/vnd.openxmlformats-officedocument.presentationml.notesSlide+xml"/>
  <Override PartName="/ppt/tags/tag2.xml" ContentType="application/vnd.openxmlformats-officedocument.presentationml.tags+xml"/>
  <Override PartName="/ppt/notesSlides/notesSlide12.xml" ContentType="application/vnd.openxmlformats-officedocument.presentationml.notesSlide+xml"/>
  <Override PartName="/ppt/tags/tag3.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56"/>
  </p:notesMasterIdLst>
  <p:sldIdLst>
    <p:sldId id="256" r:id="rId2"/>
    <p:sldId id="1873" r:id="rId3"/>
    <p:sldId id="1874" r:id="rId4"/>
    <p:sldId id="1875" r:id="rId5"/>
    <p:sldId id="1876" r:id="rId6"/>
    <p:sldId id="1877" r:id="rId7"/>
    <p:sldId id="1879" r:id="rId8"/>
    <p:sldId id="1880" r:id="rId9"/>
    <p:sldId id="2239" r:id="rId10"/>
    <p:sldId id="262" r:id="rId11"/>
    <p:sldId id="338" r:id="rId12"/>
    <p:sldId id="293" r:id="rId13"/>
    <p:sldId id="2169" r:id="rId14"/>
    <p:sldId id="2170" r:id="rId15"/>
    <p:sldId id="2171" r:id="rId16"/>
    <p:sldId id="2172" r:id="rId17"/>
    <p:sldId id="2173" r:id="rId18"/>
    <p:sldId id="2174" r:id="rId19"/>
    <p:sldId id="2224" r:id="rId20"/>
    <p:sldId id="2225" r:id="rId21"/>
    <p:sldId id="2226" r:id="rId22"/>
    <p:sldId id="2227" r:id="rId23"/>
    <p:sldId id="2203" r:id="rId24"/>
    <p:sldId id="2204" r:id="rId25"/>
    <p:sldId id="2205" r:id="rId26"/>
    <p:sldId id="2206" r:id="rId27"/>
    <p:sldId id="2207" r:id="rId28"/>
    <p:sldId id="2208" r:id="rId29"/>
    <p:sldId id="2210" r:id="rId30"/>
    <p:sldId id="2211" r:id="rId31"/>
    <p:sldId id="2212" r:id="rId32"/>
    <p:sldId id="1847" r:id="rId33"/>
    <p:sldId id="1848" r:id="rId34"/>
    <p:sldId id="2231" r:id="rId35"/>
    <p:sldId id="1852" r:id="rId36"/>
    <p:sldId id="1854" r:id="rId37"/>
    <p:sldId id="1855" r:id="rId38"/>
    <p:sldId id="2216" r:id="rId39"/>
    <p:sldId id="1857" r:id="rId40"/>
    <p:sldId id="2217" r:id="rId41"/>
    <p:sldId id="2218" r:id="rId42"/>
    <p:sldId id="2233" r:id="rId43"/>
    <p:sldId id="2229" r:id="rId44"/>
    <p:sldId id="2234" r:id="rId45"/>
    <p:sldId id="2235" r:id="rId46"/>
    <p:sldId id="2237" r:id="rId47"/>
    <p:sldId id="2236" r:id="rId48"/>
    <p:sldId id="263" r:id="rId49"/>
    <p:sldId id="264" r:id="rId50"/>
    <p:sldId id="527" r:id="rId51"/>
    <p:sldId id="538" r:id="rId52"/>
    <p:sldId id="286" r:id="rId53"/>
    <p:sldId id="2238" r:id="rId54"/>
    <p:sldId id="2240" r:id="rId55"/>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F7F8"/>
    <a:srgbClr val="C8CFF3"/>
    <a:srgbClr val="F7E5DF"/>
    <a:srgbClr val="EFBDB3"/>
    <a:srgbClr val="FFFFFF"/>
    <a:srgbClr val="DBDBDB"/>
    <a:srgbClr val="002F6C"/>
    <a:srgbClr val="FFC000"/>
    <a:srgbClr val="2F468A"/>
    <a:srgbClr val="3C58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176" autoAdjust="0"/>
    <p:restoredTop sz="95309"/>
  </p:normalViewPr>
  <p:slideViewPr>
    <p:cSldViewPr snapToGrid="0">
      <p:cViewPr varScale="1">
        <p:scale>
          <a:sx n="108" d="100"/>
          <a:sy n="108" d="100"/>
        </p:scale>
        <p:origin x="216" y="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A9829A-C801-414B-9062-70F3EA61D97A}" type="datetimeFigureOut">
              <a:rPr lang="en-US" smtClean="0"/>
              <a:t>3/4/20</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CA99D1-313B-447B-B1F7-051EC4AE5B8B}" type="slidenum">
              <a:rPr lang="en-US" smtClean="0"/>
              <a:t>‹#›</a:t>
            </a:fld>
            <a:endParaRPr lang="en-US"/>
          </a:p>
        </p:txBody>
      </p:sp>
    </p:spTree>
    <p:extLst>
      <p:ext uri="{BB962C8B-B14F-4D97-AF65-F5344CB8AC3E}">
        <p14:creationId xmlns:p14="http://schemas.microsoft.com/office/powerpoint/2010/main" val="178287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CA99D1-313B-447B-B1F7-051EC4AE5B8B}" type="slidenum">
              <a:rPr lang="en-US" smtClean="0"/>
              <a:t>1</a:t>
            </a:fld>
            <a:endParaRPr lang="en-US"/>
          </a:p>
        </p:txBody>
      </p:sp>
    </p:spTree>
    <p:extLst>
      <p:ext uri="{BB962C8B-B14F-4D97-AF65-F5344CB8AC3E}">
        <p14:creationId xmlns:p14="http://schemas.microsoft.com/office/powerpoint/2010/main" val="4174790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12829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FDE5E5-550A-DE42-AD60-FCC36B3F2E0D}" type="slidenum">
              <a:rPr lang="en-US" smtClean="0"/>
              <a:t>48</a:t>
            </a:fld>
            <a:endParaRPr lang="en-US" dirty="0"/>
          </a:p>
        </p:txBody>
      </p:sp>
    </p:spTree>
    <p:extLst>
      <p:ext uri="{BB962C8B-B14F-4D97-AF65-F5344CB8AC3E}">
        <p14:creationId xmlns:p14="http://schemas.microsoft.com/office/powerpoint/2010/main" val="4096722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Pick s &gt; </a:t>
            </a:r>
            <a:r>
              <a:rPr lang="en-US" dirty="0" err="1"/>
              <a:t>TT.now</a:t>
            </a:r>
            <a:r>
              <a:rPr lang="en-US" dirty="0"/>
              <a:t>().latest</a:t>
            </a:r>
            <a:r>
              <a:rPr lang="en-US" baseline="0" dirty="0"/>
              <a:t> ensures s, the commit time, is &gt; the start time of the transaction (just like read-only transactions)</a:t>
            </a:r>
          </a:p>
          <a:p>
            <a:endParaRPr lang="en-US" baseline="0" dirty="0"/>
          </a:p>
          <a:p>
            <a:r>
              <a:rPr lang="en-US" baseline="0" dirty="0"/>
              <a:t>Commit wait, until </a:t>
            </a:r>
            <a:r>
              <a:rPr lang="en-US" baseline="0" dirty="0" err="1"/>
              <a:t>TT.now</a:t>
            </a:r>
            <a:r>
              <a:rPr lang="en-US" baseline="0" dirty="0"/>
              <a:t>().earliest &gt; s, ensures that s is &lt; the end time of the transaction</a:t>
            </a:r>
          </a:p>
          <a:p>
            <a:endParaRPr lang="en-US" baseline="0" dirty="0"/>
          </a:p>
          <a:p>
            <a:r>
              <a:rPr lang="en-US" baseline="0" dirty="0"/>
              <a:t>(DRAW NEXT PART OUT ON BOARD)</a:t>
            </a:r>
          </a:p>
          <a:p>
            <a:endParaRPr lang="en-US" baseline="0" dirty="0"/>
          </a:p>
          <a:p>
            <a:r>
              <a:rPr lang="en-US" baseline="0" dirty="0"/>
              <a:t>Now a read-only transaction that starts after a transactions end will definitely see it, without locks!: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txn_end</a:t>
            </a:r>
            <a:r>
              <a:rPr lang="en-US" baseline="0" dirty="0"/>
              <a:t> &lt; </a:t>
            </a:r>
            <a:r>
              <a:rPr lang="en-US" baseline="0" dirty="0" err="1"/>
              <a:t>read_begin</a:t>
            </a:r>
            <a:r>
              <a:rPr lang="en-US" baseline="0" dirty="0"/>
              <a:t> (definition)</a:t>
            </a:r>
          </a:p>
          <a:p>
            <a:br>
              <a:rPr lang="en-US" baseline="0" dirty="0"/>
            </a:br>
            <a:r>
              <a:rPr lang="en-US" baseline="0" dirty="0" err="1"/>
              <a:t>read_begin</a:t>
            </a:r>
            <a:r>
              <a:rPr lang="en-US" baseline="0" dirty="0"/>
              <a:t> &lt; </a:t>
            </a:r>
            <a:r>
              <a:rPr lang="en-US" baseline="0" dirty="0" err="1"/>
              <a:t>s_read</a:t>
            </a:r>
            <a:r>
              <a:rPr lang="en-US" baseline="0" dirty="0"/>
              <a:t> (picking of </a:t>
            </a:r>
            <a:r>
              <a:rPr lang="en-US" baseline="0" dirty="0" err="1"/>
              <a:t>s_read</a:t>
            </a:r>
            <a:r>
              <a:rPr lang="en-US" baseline="0" dirty="0"/>
              <a:t>)</a:t>
            </a:r>
          </a:p>
          <a:p>
            <a:endParaRPr lang="en-US" baseline="0" dirty="0"/>
          </a:p>
          <a:p>
            <a:r>
              <a:rPr lang="en-US" baseline="0" dirty="0" err="1"/>
              <a:t>s_txn</a:t>
            </a:r>
            <a:r>
              <a:rPr lang="en-US" baseline="0" dirty="0"/>
              <a:t> &lt; </a:t>
            </a:r>
            <a:r>
              <a:rPr lang="en-US" baseline="0" dirty="0" err="1"/>
              <a:t>txn_end</a:t>
            </a:r>
            <a:r>
              <a:rPr lang="en-US" baseline="0" dirty="0"/>
              <a:t> (commit wait)</a:t>
            </a:r>
          </a:p>
          <a:p>
            <a:endParaRPr lang="en-US" baseline="0" dirty="0"/>
          </a:p>
          <a:p>
            <a:r>
              <a:rPr lang="en-US" baseline="0" dirty="0"/>
              <a:t>=&gt; </a:t>
            </a:r>
            <a:r>
              <a:rPr lang="en-US" baseline="0" dirty="0" err="1"/>
              <a:t>s_txn</a:t>
            </a:r>
            <a:r>
              <a:rPr lang="en-US" baseline="0" dirty="0"/>
              <a:t> &lt; </a:t>
            </a:r>
            <a:r>
              <a:rPr lang="en-US" baseline="0" dirty="0" err="1"/>
              <a:t>s_read</a:t>
            </a:r>
            <a:r>
              <a:rPr lang="en-US" baseline="0" dirty="0"/>
              <a:t>, </a:t>
            </a:r>
            <a:r>
              <a:rPr lang="en-US" baseline="0" dirty="0" err="1"/>
              <a:t>read_only</a:t>
            </a:r>
            <a:r>
              <a:rPr lang="en-US" baseline="0" dirty="0"/>
              <a:t> transaction will see all required transactions, without locks!!</a:t>
            </a:r>
            <a:endParaRPr lang="en-US" dirty="0"/>
          </a:p>
        </p:txBody>
      </p:sp>
      <p:sp>
        <p:nvSpPr>
          <p:cNvPr id="4" name="Slide Number Placeholder 3"/>
          <p:cNvSpPr>
            <a:spLocks noGrp="1"/>
          </p:cNvSpPr>
          <p:nvPr>
            <p:ph type="sldNum" sz="quarter" idx="10"/>
          </p:nvPr>
        </p:nvSpPr>
        <p:spPr/>
        <p:txBody>
          <a:bodyPr/>
          <a:lstStyle/>
          <a:p>
            <a:fld id="{79FDE5E5-550A-DE42-AD60-FCC36B3F2E0D}" type="slidenum">
              <a:rPr lang="en-US" smtClean="0"/>
              <a:t>49</a:t>
            </a:fld>
            <a:endParaRPr lang="en-US" dirty="0"/>
          </a:p>
        </p:txBody>
      </p:sp>
    </p:spTree>
    <p:extLst>
      <p:ext uri="{BB962C8B-B14F-4D97-AF65-F5344CB8AC3E}">
        <p14:creationId xmlns:p14="http://schemas.microsoft.com/office/powerpoint/2010/main" val="4044049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FDE5E5-550A-DE42-AD60-FCC36B3F2E0D}" type="slidenum">
              <a:rPr lang="en-US" smtClean="0"/>
              <a:t>50</a:t>
            </a:fld>
            <a:endParaRPr lang="en-US" dirty="0"/>
          </a:p>
        </p:txBody>
      </p:sp>
    </p:spTree>
    <p:extLst>
      <p:ext uri="{BB962C8B-B14F-4D97-AF65-F5344CB8AC3E}">
        <p14:creationId xmlns:p14="http://schemas.microsoft.com/office/powerpoint/2010/main" val="784743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566232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733083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endParaRPr lang="en-US" altLang="en-US" dirty="0"/>
          </a:p>
          <a:p>
            <a:r>
              <a:rPr lang="en-US" altLang="en-US" dirty="0"/>
              <a:t>…so from the perspective of the calling code on the client, this just looks like a regular procedure call.</a:t>
            </a:r>
          </a:p>
        </p:txBody>
      </p:sp>
    </p:spTree>
    <p:extLst>
      <p:ext uri="{BB962C8B-B14F-4D97-AF65-F5344CB8AC3E}">
        <p14:creationId xmlns:p14="http://schemas.microsoft.com/office/powerpoint/2010/main" val="55390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p:spPr>
        <p:txBody>
          <a:bodyPr/>
          <a:lstStyle/>
          <a:p>
            <a:r>
              <a:rPr lang="en-US" altLang="en-US" dirty="0"/>
              <a:t>…</a:t>
            </a:r>
          </a:p>
          <a:p>
            <a:r>
              <a:rPr lang="en-US" altLang="en-US" dirty="0"/>
              <a:t>- You might imagine that this stub code, to marshal arguments and make requests over the network, looks similar for many different remote function calls. We can actually generate it automatically, with a compiler!</a:t>
            </a:r>
          </a:p>
        </p:txBody>
      </p:sp>
    </p:spTree>
    <p:extLst>
      <p:ext uri="{BB962C8B-B14F-4D97-AF65-F5344CB8AC3E}">
        <p14:creationId xmlns:p14="http://schemas.microsoft.com/office/powerpoint/2010/main" val="563519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627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116491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356356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260023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5E6A3C3A-A029-4573-BC04-5DA27903A74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92097"/>
            <a:ext cx="6858000" cy="1803653"/>
          </a:xfrm>
        </p:spPr>
        <p:txBody>
          <a:bodyPr anchor="ctr"/>
          <a:lstStyle>
            <a:lvl1pPr algn="ctr">
              <a:defRPr sz="3750"/>
            </a:lvl1pPr>
          </a:lstStyle>
          <a:p>
            <a:r>
              <a:rPr lang="en-US" dirty="0"/>
              <a:t>Click to edit Master title style</a:t>
            </a:r>
          </a:p>
        </p:txBody>
      </p:sp>
      <p:sp>
        <p:nvSpPr>
          <p:cNvPr id="3" name="Subtitle 2"/>
          <p:cNvSpPr>
            <a:spLocks noGrp="1"/>
          </p:cNvSpPr>
          <p:nvPr>
            <p:ph type="subTitle" idx="1"/>
          </p:nvPr>
        </p:nvSpPr>
        <p:spPr>
          <a:xfrm>
            <a:off x="1143000" y="3001698"/>
            <a:ext cx="6858000" cy="1379802"/>
          </a:xfrm>
        </p:spPr>
        <p:txBody>
          <a:bodyPr/>
          <a:lstStyle>
            <a:lvl1pPr marL="0" indent="0" algn="ctr">
              <a:buNone/>
              <a:defRPr sz="1500"/>
            </a:lvl1pPr>
            <a:lvl2pPr marL="285739" indent="0" algn="ctr">
              <a:buNone/>
              <a:defRPr sz="1250"/>
            </a:lvl2pPr>
            <a:lvl3pPr marL="571477" indent="0" algn="ctr">
              <a:buNone/>
              <a:defRPr sz="1125"/>
            </a:lvl3pPr>
            <a:lvl4pPr marL="857216" indent="0" algn="ctr">
              <a:buNone/>
              <a:defRPr sz="1000"/>
            </a:lvl4pPr>
            <a:lvl5pPr marL="1142954" indent="0" algn="ctr">
              <a:buNone/>
              <a:defRPr sz="1000"/>
            </a:lvl5pPr>
            <a:lvl6pPr marL="1428693" indent="0" algn="ctr">
              <a:buNone/>
              <a:defRPr sz="1000"/>
            </a:lvl6pPr>
            <a:lvl7pPr marL="1714431" indent="0" algn="ctr">
              <a:buNone/>
              <a:defRPr sz="1000"/>
            </a:lvl7pPr>
            <a:lvl8pPr marL="2000170" indent="0" algn="ctr">
              <a:buNone/>
              <a:defRPr sz="1000"/>
            </a:lvl8pPr>
            <a:lvl9pPr marL="2285909" indent="0" algn="ctr">
              <a:buNone/>
              <a:defRPr sz="1000"/>
            </a:lvl9pPr>
          </a:lstStyle>
          <a:p>
            <a:r>
              <a:rPr lang="en-US" dirty="0"/>
              <a:t>Click to edit Master subtitle style</a:t>
            </a:r>
          </a:p>
        </p:txBody>
      </p:sp>
      <p:sp>
        <p:nvSpPr>
          <p:cNvPr id="6" name="Slide Number Placeholder 5"/>
          <p:cNvSpPr>
            <a:spLocks noGrp="1"/>
          </p:cNvSpPr>
          <p:nvPr>
            <p:ph type="sldNum" sz="quarter" idx="12"/>
          </p:nvPr>
        </p:nvSpPr>
        <p:spPr/>
        <p:txBody>
          <a:bodyPr/>
          <a:lstStyle>
            <a:lvl1pPr>
              <a:defRPr sz="1167">
                <a:solidFill>
                  <a:srgbClr val="3C58AD"/>
                </a:solidFill>
                <a:latin typeface="Arial" panose="020B0604020202020204" pitchFamily="34" charset="0"/>
                <a:cs typeface="Arial" panose="020B0604020202020204" pitchFamily="34" charset="0"/>
              </a:defRPr>
            </a:lvl1pPr>
          </a:lstStyle>
          <a:p>
            <a:fld id="{5E6A3C3A-A029-4573-BC04-5DA27903A743}" type="slidenum">
              <a:rPr lang="en-US" smtClean="0"/>
              <a:pPr/>
              <a:t>‹#›</a:t>
            </a:fld>
            <a:endParaRPr lang="en-US" dirty="0"/>
          </a:p>
        </p:txBody>
      </p:sp>
    </p:spTree>
    <p:extLst>
      <p:ext uri="{BB962C8B-B14F-4D97-AF65-F5344CB8AC3E}">
        <p14:creationId xmlns:p14="http://schemas.microsoft.com/office/powerpoint/2010/main" val="1153425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7207" y="89647"/>
            <a:ext cx="7793866" cy="78889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7207" y="959224"/>
            <a:ext cx="8929217" cy="418824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5E6A3C3A-A029-4573-BC04-5DA27903A743}" type="slidenum">
              <a:rPr lang="en-US" smtClean="0"/>
              <a:pPr/>
              <a:t>‹#›</a:t>
            </a:fld>
            <a:endParaRPr lang="en-US" dirty="0"/>
          </a:p>
        </p:txBody>
      </p:sp>
      <p:pic>
        <p:nvPicPr>
          <p:cNvPr id="48" name="Picture 4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000476" y="177254"/>
            <a:ext cx="997802" cy="613680"/>
          </a:xfrm>
          <a:prstGeom prst="rect">
            <a:avLst/>
          </a:prstGeom>
        </p:spPr>
      </p:pic>
    </p:spTree>
    <p:extLst>
      <p:ext uri="{BB962C8B-B14F-4D97-AF65-F5344CB8AC3E}">
        <p14:creationId xmlns:p14="http://schemas.microsoft.com/office/powerpoint/2010/main" val="23065607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73" r:id="rId12"/>
  </p:sldLayoutIdLst>
  <p:hf hdr="0" ftr="0" dt="0"/>
  <p:txStyles>
    <p:titleStyle>
      <a:lvl1pPr algn="l" defTabSz="685800" rtl="0" eaLnBrk="1" latinLnBrk="0" hangingPunct="1">
        <a:lnSpc>
          <a:spcPct val="90000"/>
        </a:lnSpc>
        <a:spcBef>
          <a:spcPct val="0"/>
        </a:spcBef>
        <a:buNone/>
        <a:defRPr sz="3300" kern="1200">
          <a:solidFill>
            <a:srgbClr val="002F6C"/>
          </a:solidFill>
          <a:latin typeface="Trebuchet MS" charset="0"/>
          <a:ea typeface="Trebuchet MS" charset="0"/>
          <a:cs typeface="Trebuchet MS" charset="0"/>
        </a:defRPr>
      </a:lvl1pPr>
    </p:titleStyle>
    <p:bodyStyle>
      <a:lvl1pPr marL="171450" indent="-171450" algn="l" defTabSz="685800" rtl="0" eaLnBrk="1" latinLnBrk="0" hangingPunct="1">
        <a:lnSpc>
          <a:spcPct val="100000"/>
        </a:lnSpc>
        <a:spcBef>
          <a:spcPts val="750"/>
        </a:spcBef>
        <a:spcAft>
          <a:spcPts val="0"/>
        </a:spcAft>
        <a:buFont typeface="Arial" panose="020B0604020202020204" pitchFamily="34" charset="0"/>
        <a:buChar char="•"/>
        <a:defRPr sz="2800" kern="1200">
          <a:solidFill>
            <a:schemeClr val="tx1"/>
          </a:solidFill>
          <a:latin typeface="Helvetica" charset="0"/>
          <a:ea typeface="Helvetica" charset="0"/>
          <a:cs typeface="Helvetica" charset="0"/>
        </a:defRPr>
      </a:lvl1pPr>
      <a:lvl2pPr marL="514350" indent="-171450" algn="l" defTabSz="685800" rtl="0" eaLnBrk="1" latinLnBrk="0" hangingPunct="1">
        <a:lnSpc>
          <a:spcPct val="100000"/>
        </a:lnSpc>
        <a:spcBef>
          <a:spcPts val="375"/>
        </a:spcBef>
        <a:spcAft>
          <a:spcPts val="0"/>
        </a:spcAft>
        <a:buFont typeface="Arial" panose="020B0604020202020204" pitchFamily="34" charset="0"/>
        <a:buChar char="•"/>
        <a:defRPr sz="2400" kern="1200">
          <a:solidFill>
            <a:schemeClr val="tx1"/>
          </a:solidFill>
          <a:latin typeface="Helvetica" charset="0"/>
          <a:ea typeface="Helvetica" charset="0"/>
          <a:cs typeface="Helvetica" charset="0"/>
        </a:defRPr>
      </a:lvl2pPr>
      <a:lvl3pPr marL="857250" indent="-171450" algn="l" defTabSz="685800" rtl="0" eaLnBrk="1" latinLnBrk="0" hangingPunct="1">
        <a:lnSpc>
          <a:spcPct val="100000"/>
        </a:lnSpc>
        <a:spcBef>
          <a:spcPts val="375"/>
        </a:spcBef>
        <a:spcAft>
          <a:spcPts val="0"/>
        </a:spcAft>
        <a:buFont typeface="Arial" panose="020B0604020202020204" pitchFamily="34" charset="0"/>
        <a:buChar char="•"/>
        <a:defRPr sz="1800" kern="1200">
          <a:solidFill>
            <a:schemeClr val="tx1"/>
          </a:solidFill>
          <a:latin typeface="Helvetica" charset="0"/>
          <a:ea typeface="Helvetica" charset="0"/>
          <a:cs typeface="Helvetica" charset="0"/>
        </a:defRPr>
      </a:lvl3pPr>
      <a:lvl4pPr marL="1200150" indent="-171450" algn="l" defTabSz="685800" rtl="0" eaLnBrk="1" latinLnBrk="0" hangingPunct="1">
        <a:lnSpc>
          <a:spcPct val="100000"/>
        </a:lnSpc>
        <a:spcBef>
          <a:spcPts val="375"/>
        </a:spcBef>
        <a:spcAft>
          <a:spcPts val="0"/>
        </a:spcAft>
        <a:buFont typeface="Arial" panose="020B0604020202020204" pitchFamily="34" charset="0"/>
        <a:buChar char="•"/>
        <a:defRPr sz="1600" kern="1200">
          <a:solidFill>
            <a:schemeClr val="tx1"/>
          </a:solidFill>
          <a:latin typeface="Helvetica" charset="0"/>
          <a:ea typeface="Helvetica" charset="0"/>
          <a:cs typeface="Helvetica" charset="0"/>
        </a:defRPr>
      </a:lvl4pPr>
      <a:lvl5pPr marL="1543050" indent="-171450" algn="l" defTabSz="685800" rtl="0" eaLnBrk="1" latinLnBrk="0" hangingPunct="1">
        <a:lnSpc>
          <a:spcPct val="100000"/>
        </a:lnSpc>
        <a:spcBef>
          <a:spcPts val="375"/>
        </a:spcBef>
        <a:spcAft>
          <a:spcPts val="0"/>
        </a:spcAft>
        <a:buFont typeface="Arial" panose="020B0604020202020204" pitchFamily="34" charset="0"/>
        <a:buChar char="•"/>
        <a:defRPr sz="1600" kern="1200">
          <a:solidFill>
            <a:schemeClr val="tx1"/>
          </a:solidFill>
          <a:latin typeface="Helvetica" charset="0"/>
          <a:ea typeface="Helvetica" charset="0"/>
          <a:cs typeface="Helvetic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radjc@virginia.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cs.virginia.edu/~bjc8c/class/cs6456-f19/"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CS6456: Graduate Operating Systems</a:t>
            </a:r>
            <a:endParaRPr lang="en-US" dirty="0"/>
          </a:p>
        </p:txBody>
      </p:sp>
      <p:sp>
        <p:nvSpPr>
          <p:cNvPr id="3" name="Subtitle 2"/>
          <p:cNvSpPr>
            <a:spLocks noGrp="1"/>
          </p:cNvSpPr>
          <p:nvPr>
            <p:ph type="subTitle" idx="1"/>
          </p:nvPr>
        </p:nvSpPr>
        <p:spPr>
          <a:xfrm>
            <a:off x="1143000" y="3421063"/>
            <a:ext cx="6858000" cy="1379802"/>
          </a:xfrm>
        </p:spPr>
        <p:txBody>
          <a:bodyPr>
            <a:normAutofit/>
          </a:bodyPr>
          <a:lstStyle/>
          <a:p>
            <a:r>
              <a:rPr lang="en-US" dirty="0"/>
              <a:t>Brad Campbell </a:t>
            </a:r>
            <a:r>
              <a:rPr lang="mr-IN" dirty="0"/>
              <a:t>–</a:t>
            </a:r>
            <a:r>
              <a:rPr lang="en-US" dirty="0"/>
              <a:t> </a:t>
            </a:r>
            <a:r>
              <a:rPr lang="en-US" dirty="0">
                <a:hlinkClick r:id="rId3"/>
              </a:rPr>
              <a:t>bradjc@virginia.edu</a:t>
            </a:r>
            <a:endParaRPr lang="en-US" dirty="0"/>
          </a:p>
          <a:p>
            <a:r>
              <a:rPr lang="en-US" dirty="0">
                <a:hlinkClick r:id="rId4"/>
              </a:rPr>
              <a:t>https://www.cs.virginia.edu/~bjc8c/class/cs6456-f19/</a:t>
            </a:r>
            <a:endParaRPr lang="en-US" dirty="0"/>
          </a:p>
        </p:txBody>
      </p:sp>
      <p:sp>
        <p:nvSpPr>
          <p:cNvPr id="4" name="Slide Number Placeholder 3"/>
          <p:cNvSpPr>
            <a:spLocks noGrp="1"/>
          </p:cNvSpPr>
          <p:nvPr>
            <p:ph type="sldNum" sz="quarter" idx="12"/>
          </p:nvPr>
        </p:nvSpPr>
        <p:spPr/>
        <p:txBody>
          <a:bodyPr/>
          <a:lstStyle/>
          <a:p>
            <a:fld id="{5E6A3C3A-A029-4573-BC04-5DA27903A743}" type="slidenum">
              <a:rPr lang="en-US" smtClean="0"/>
              <a:pPr/>
              <a:t>1</a:t>
            </a:fld>
            <a:endParaRPr lang="en-US" dirty="0"/>
          </a:p>
        </p:txBody>
      </p:sp>
    </p:spTree>
    <p:extLst>
      <p:ext uri="{BB962C8B-B14F-4D97-AF65-F5344CB8AC3E}">
        <p14:creationId xmlns:p14="http://schemas.microsoft.com/office/powerpoint/2010/main" val="3225064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dirty="0">
                <a:ea typeface="굴림" panose="020B0600000101010101" pitchFamily="34" charset="-127"/>
              </a:rPr>
              <a:t>Important “</a:t>
            </a:r>
            <a:r>
              <a:rPr lang="en-US" altLang="ko-KR" dirty="0" err="1">
                <a:ea typeface="굴림" panose="020B0600000101010101" pitchFamily="34" charset="-127"/>
              </a:rPr>
              <a:t>ilities</a:t>
            </a:r>
            <a:r>
              <a:rPr lang="en-US" altLang="ko-KR" dirty="0">
                <a:ea typeface="굴림" panose="020B0600000101010101" pitchFamily="34" charset="-127"/>
              </a:rPr>
              <a:t>”</a:t>
            </a:r>
          </a:p>
        </p:txBody>
      </p:sp>
      <p:sp>
        <p:nvSpPr>
          <p:cNvPr id="32771" name="Rectangle 3"/>
          <p:cNvSpPr>
            <a:spLocks noGrp="1" noChangeArrowheads="1"/>
          </p:cNvSpPr>
          <p:nvPr>
            <p:ph idx="1"/>
          </p:nvPr>
        </p:nvSpPr>
        <p:spPr/>
        <p:txBody>
          <a:bodyPr>
            <a:normAutofit/>
          </a:bodyPr>
          <a:lstStyle/>
          <a:p>
            <a:pPr>
              <a:spcBef>
                <a:spcPct val="15000"/>
              </a:spcBef>
              <a:tabLst>
                <a:tab pos="5239864" algn="l"/>
              </a:tabLst>
            </a:pPr>
            <a:r>
              <a:rPr lang="en-US" altLang="ko-KR" sz="2400" dirty="0">
                <a:solidFill>
                  <a:schemeClr val="hlink"/>
                </a:solidFill>
                <a:ea typeface="굴림" panose="020B0600000101010101" pitchFamily="34" charset="-127"/>
              </a:rPr>
              <a:t>Availability:</a:t>
            </a:r>
            <a:r>
              <a:rPr lang="en-US" altLang="ko-KR" sz="2400" dirty="0">
                <a:ea typeface="굴림" panose="020B0600000101010101" pitchFamily="34" charset="-127"/>
              </a:rPr>
              <a:t> the ability of the system to accept and process requests</a:t>
            </a:r>
          </a:p>
          <a:p>
            <a:pPr marL="0" indent="0">
              <a:spcBef>
                <a:spcPct val="15000"/>
              </a:spcBef>
              <a:buNone/>
              <a:tabLst>
                <a:tab pos="5239864" algn="l"/>
              </a:tabLst>
            </a:pPr>
            <a:endParaRPr lang="en-US" altLang="ko-KR" sz="2400" dirty="0">
              <a:ea typeface="굴림" panose="020B0600000101010101" pitchFamily="34" charset="-127"/>
            </a:endParaRPr>
          </a:p>
          <a:p>
            <a:pPr>
              <a:spcBef>
                <a:spcPct val="15000"/>
              </a:spcBef>
              <a:tabLst>
                <a:tab pos="5239864" algn="l"/>
              </a:tabLst>
            </a:pPr>
            <a:r>
              <a:rPr lang="en-US" altLang="ko-KR" sz="2400" dirty="0">
                <a:solidFill>
                  <a:schemeClr val="hlink"/>
                </a:solidFill>
                <a:ea typeface="굴림" panose="020B0600000101010101" pitchFamily="34" charset="-127"/>
              </a:rPr>
              <a:t>Durability:</a:t>
            </a:r>
            <a:r>
              <a:rPr lang="en-US" altLang="ko-KR" sz="2400" dirty="0">
                <a:ea typeface="굴림" panose="020B0600000101010101" pitchFamily="34" charset="-127"/>
              </a:rPr>
              <a:t> the ability of a system to recover data despite faults</a:t>
            </a:r>
          </a:p>
          <a:p>
            <a:pPr marL="380985" lvl="1" indent="0">
              <a:spcBef>
                <a:spcPct val="15000"/>
              </a:spcBef>
              <a:buNone/>
              <a:tabLst>
                <a:tab pos="5239864" algn="l"/>
              </a:tabLst>
            </a:pPr>
            <a:endParaRPr lang="en-US" altLang="ko-KR" sz="2000" dirty="0">
              <a:ea typeface="굴림" panose="020B0600000101010101" pitchFamily="34" charset="-127"/>
            </a:endParaRPr>
          </a:p>
          <a:p>
            <a:pPr>
              <a:spcBef>
                <a:spcPct val="15000"/>
              </a:spcBef>
              <a:tabLst>
                <a:tab pos="5239864" algn="l"/>
              </a:tabLst>
            </a:pPr>
            <a:r>
              <a:rPr lang="en-US" altLang="ko-KR" sz="2400" dirty="0">
                <a:solidFill>
                  <a:schemeClr val="hlink"/>
                </a:solidFill>
                <a:ea typeface="굴림" panose="020B0600000101010101" pitchFamily="34" charset="-127"/>
              </a:rPr>
              <a:t>Reliability: </a:t>
            </a:r>
            <a:r>
              <a:rPr lang="en-US" altLang="ko-KR" sz="2400" dirty="0">
                <a:ea typeface="굴림" panose="020B0600000101010101" pitchFamily="34" charset="-127"/>
              </a:rPr>
              <a:t>the ability of a system or component to perform its required functions under stated conditions for a specified period of time (IEEE definition)</a:t>
            </a:r>
            <a:endParaRPr lang="en-US" altLang="ko-KR" sz="2400" dirty="0">
              <a:solidFill>
                <a:schemeClr val="hlink"/>
              </a:solidFill>
              <a:ea typeface="굴림" panose="020B0600000101010101" pitchFamily="34" charset="-127"/>
            </a:endParaRPr>
          </a:p>
        </p:txBody>
      </p:sp>
      <p:sp>
        <p:nvSpPr>
          <p:cNvPr id="2" name="Slide Number Placeholder 1">
            <a:extLst>
              <a:ext uri="{FF2B5EF4-FFF2-40B4-BE49-F238E27FC236}">
                <a16:creationId xmlns:a16="http://schemas.microsoft.com/office/drawing/2014/main" id="{F22BBE07-BB0C-564A-8893-F6FBB2D48329}"/>
              </a:ext>
            </a:extLst>
          </p:cNvPr>
          <p:cNvSpPr>
            <a:spLocks noGrp="1"/>
          </p:cNvSpPr>
          <p:nvPr>
            <p:ph type="sldNum" sz="quarter" idx="12"/>
          </p:nvPr>
        </p:nvSpPr>
        <p:spPr/>
        <p:txBody>
          <a:bodyPr/>
          <a:lstStyle/>
          <a:p>
            <a:fld id="{5E6A3C3A-A029-4573-BC04-5DA27903A743}" type="slidenum">
              <a:rPr lang="en-US" smtClean="0"/>
              <a:t>10</a:t>
            </a:fld>
            <a:endParaRPr lang="en-US"/>
          </a:p>
        </p:txBody>
      </p:sp>
    </p:spTree>
    <p:extLst>
      <p:ext uri="{BB962C8B-B14F-4D97-AF65-F5344CB8AC3E}">
        <p14:creationId xmlns:p14="http://schemas.microsoft.com/office/powerpoint/2010/main" val="1934095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51954"/>
            <a:ext cx="7339556" cy="1054919"/>
          </a:xfrm>
        </p:spPr>
        <p:txBody>
          <a:bodyPr>
            <a:normAutofit/>
          </a:bodyPr>
          <a:lstStyle/>
          <a:p>
            <a:r>
              <a:rPr lang="en-US" sz="3000" dirty="0"/>
              <a:t>One Approach: Geographic Replication</a:t>
            </a:r>
          </a:p>
        </p:txBody>
      </p:sp>
      <p:sp>
        <p:nvSpPr>
          <p:cNvPr id="17" name="Content Placeholder 16"/>
          <p:cNvSpPr>
            <a:spLocks noGrp="1"/>
          </p:cNvSpPr>
          <p:nvPr>
            <p:ph idx="1"/>
          </p:nvPr>
        </p:nvSpPr>
        <p:spPr>
          <a:xfrm>
            <a:off x="880622" y="1007806"/>
            <a:ext cx="7247378" cy="1773558"/>
          </a:xfrm>
        </p:spPr>
        <p:txBody>
          <a:bodyPr>
            <a:normAutofit fontScale="92500" lnSpcReduction="10000"/>
          </a:bodyPr>
          <a:lstStyle/>
          <a:p>
            <a:r>
              <a:rPr lang="en-US" dirty="0"/>
              <a:t>Highly durable: Hard to destroy all copies</a:t>
            </a:r>
          </a:p>
          <a:p>
            <a:r>
              <a:rPr lang="en-US" dirty="0"/>
              <a:t>Highly available for reads: Just talk to any copy</a:t>
            </a:r>
          </a:p>
          <a:p>
            <a:r>
              <a:rPr lang="en-US" dirty="0"/>
              <a:t>What about for writes? Need every copy online to update all together?</a:t>
            </a:r>
          </a:p>
        </p:txBody>
      </p:sp>
      <p:sp>
        <p:nvSpPr>
          <p:cNvPr id="7" name="Can 6"/>
          <p:cNvSpPr/>
          <p:nvPr/>
        </p:nvSpPr>
        <p:spPr>
          <a:xfrm>
            <a:off x="5549380" y="2868867"/>
            <a:ext cx="568687" cy="489744"/>
          </a:xfrm>
          <a:prstGeom prst="can">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latin typeface="Gill Sans" charset="0"/>
              <a:ea typeface="Gill Sans" charset="0"/>
              <a:cs typeface="Gill Sans" charset="0"/>
            </a:endParaRPr>
          </a:p>
        </p:txBody>
      </p:sp>
      <p:sp>
        <p:nvSpPr>
          <p:cNvPr id="8" name="Can 7"/>
          <p:cNvSpPr/>
          <p:nvPr/>
        </p:nvSpPr>
        <p:spPr>
          <a:xfrm>
            <a:off x="5549380" y="3548804"/>
            <a:ext cx="568687" cy="489744"/>
          </a:xfrm>
          <a:prstGeom prst="can">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latin typeface="Gill Sans" charset="0"/>
              <a:ea typeface="Gill Sans" charset="0"/>
              <a:cs typeface="Gill Sans" charset="0"/>
            </a:endParaRPr>
          </a:p>
        </p:txBody>
      </p:sp>
      <p:sp>
        <p:nvSpPr>
          <p:cNvPr id="9" name="Can 8"/>
          <p:cNvSpPr/>
          <p:nvPr/>
        </p:nvSpPr>
        <p:spPr>
          <a:xfrm>
            <a:off x="5549380" y="4971256"/>
            <a:ext cx="568687" cy="489744"/>
          </a:xfrm>
          <a:prstGeom prst="can">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latin typeface="Gill Sans" charset="0"/>
              <a:ea typeface="Gill Sans" charset="0"/>
              <a:cs typeface="Gill Sans" charset="0"/>
            </a:endParaRPr>
          </a:p>
        </p:txBody>
      </p:sp>
      <p:sp>
        <p:nvSpPr>
          <p:cNvPr id="11" name="Cube 10"/>
          <p:cNvSpPr/>
          <p:nvPr/>
        </p:nvSpPr>
        <p:spPr>
          <a:xfrm>
            <a:off x="1859815" y="2868867"/>
            <a:ext cx="695061" cy="679937"/>
          </a:xfrm>
          <a:prstGeom prst="cub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12" name="Cloud 11"/>
          <p:cNvSpPr/>
          <p:nvPr/>
        </p:nvSpPr>
        <p:spPr>
          <a:xfrm>
            <a:off x="2915224" y="3011665"/>
            <a:ext cx="2168098" cy="2115732"/>
          </a:xfrm>
          <a:prstGeom prst="cloud">
            <a:avLst/>
          </a:prstGeom>
          <a:solidFill>
            <a:srgbClr val="DBEEF4"/>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13" name="Freeform 12"/>
          <p:cNvSpPr/>
          <p:nvPr/>
        </p:nvSpPr>
        <p:spPr>
          <a:xfrm>
            <a:off x="2354287" y="3032013"/>
            <a:ext cx="3280973" cy="533703"/>
          </a:xfrm>
          <a:custGeom>
            <a:avLst/>
            <a:gdLst>
              <a:gd name="connsiteX0" fmla="*/ 145925 w 3937167"/>
              <a:gd name="connsiteY0" fmla="*/ 125772 h 640443"/>
              <a:gd name="connsiteX1" fmla="*/ 145925 w 3937167"/>
              <a:gd name="connsiteY1" fmla="*/ 30983 h 640443"/>
              <a:gd name="connsiteX2" fmla="*/ 1662422 w 3937167"/>
              <a:gd name="connsiteY2" fmla="*/ 599719 h 640443"/>
              <a:gd name="connsiteX3" fmla="*/ 3216831 w 3937167"/>
              <a:gd name="connsiteY3" fmla="*/ 561803 h 640443"/>
              <a:gd name="connsiteX4" fmla="*/ 3937167 w 3937167"/>
              <a:gd name="connsiteY4" fmla="*/ 296393 h 640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7167" h="640443">
                <a:moveTo>
                  <a:pt x="145925" y="125772"/>
                </a:moveTo>
                <a:cubicBezTo>
                  <a:pt x="19550" y="38882"/>
                  <a:pt x="-106825" y="-48008"/>
                  <a:pt x="145925" y="30983"/>
                </a:cubicBezTo>
                <a:cubicBezTo>
                  <a:pt x="398675" y="109974"/>
                  <a:pt x="1150604" y="511249"/>
                  <a:pt x="1662422" y="599719"/>
                </a:cubicBezTo>
                <a:cubicBezTo>
                  <a:pt x="2174240" y="688189"/>
                  <a:pt x="2837707" y="612357"/>
                  <a:pt x="3216831" y="561803"/>
                </a:cubicBezTo>
                <a:cubicBezTo>
                  <a:pt x="3595955" y="511249"/>
                  <a:pt x="3937167" y="296393"/>
                  <a:pt x="3937167" y="296393"/>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500"/>
          </a:p>
        </p:txBody>
      </p:sp>
      <p:sp>
        <p:nvSpPr>
          <p:cNvPr id="14" name="Freeform 13"/>
          <p:cNvSpPr/>
          <p:nvPr/>
        </p:nvSpPr>
        <p:spPr>
          <a:xfrm>
            <a:off x="2602266" y="3073630"/>
            <a:ext cx="2890822" cy="912931"/>
          </a:xfrm>
          <a:custGeom>
            <a:avLst/>
            <a:gdLst>
              <a:gd name="connsiteX0" fmla="*/ 0 w 3468986"/>
              <a:gd name="connsiteY0" fmla="*/ 0 h 1095517"/>
              <a:gd name="connsiteX1" fmla="*/ 1478584 w 3468986"/>
              <a:gd name="connsiteY1" fmla="*/ 606651 h 1095517"/>
              <a:gd name="connsiteX2" fmla="*/ 2559088 w 3468986"/>
              <a:gd name="connsiteY2" fmla="*/ 1080597 h 1095517"/>
              <a:gd name="connsiteX3" fmla="*/ 3468986 w 3468986"/>
              <a:gd name="connsiteY3" fmla="*/ 985808 h 1095517"/>
            </a:gdLst>
            <a:ahLst/>
            <a:cxnLst>
              <a:cxn ang="0">
                <a:pos x="connsiteX0" y="connsiteY0"/>
              </a:cxn>
              <a:cxn ang="0">
                <a:pos x="connsiteX1" y="connsiteY1"/>
              </a:cxn>
              <a:cxn ang="0">
                <a:pos x="connsiteX2" y="connsiteY2"/>
              </a:cxn>
              <a:cxn ang="0">
                <a:pos x="connsiteX3" y="connsiteY3"/>
              </a:cxn>
            </a:cxnLst>
            <a:rect l="l" t="t" r="r" b="b"/>
            <a:pathLst>
              <a:path w="3468986" h="1095517">
                <a:moveTo>
                  <a:pt x="0" y="0"/>
                </a:moveTo>
                <a:lnTo>
                  <a:pt x="1478584" y="606651"/>
                </a:lnTo>
                <a:cubicBezTo>
                  <a:pt x="1905099" y="786750"/>
                  <a:pt x="2227354" y="1017404"/>
                  <a:pt x="2559088" y="1080597"/>
                </a:cubicBezTo>
                <a:cubicBezTo>
                  <a:pt x="2890822" y="1143790"/>
                  <a:pt x="3468986" y="985808"/>
                  <a:pt x="3468986" y="985808"/>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500"/>
          </a:p>
        </p:txBody>
      </p:sp>
      <p:sp>
        <p:nvSpPr>
          <p:cNvPr id="15" name="Freeform 14"/>
          <p:cNvSpPr/>
          <p:nvPr/>
        </p:nvSpPr>
        <p:spPr>
          <a:xfrm>
            <a:off x="2649657" y="3121025"/>
            <a:ext cx="2954008" cy="1911583"/>
          </a:xfrm>
          <a:custGeom>
            <a:avLst/>
            <a:gdLst>
              <a:gd name="connsiteX0" fmla="*/ 0 w 3544810"/>
              <a:gd name="connsiteY0" fmla="*/ 0 h 2293899"/>
              <a:gd name="connsiteX1" fmla="*/ 1440671 w 3544810"/>
              <a:gd name="connsiteY1" fmla="*/ 606651 h 2293899"/>
              <a:gd name="connsiteX2" fmla="*/ 2881343 w 3544810"/>
              <a:gd name="connsiteY2" fmla="*/ 1611416 h 2293899"/>
              <a:gd name="connsiteX3" fmla="*/ 3544810 w 3544810"/>
              <a:gd name="connsiteY3" fmla="*/ 2293899 h 2293899"/>
            </a:gdLst>
            <a:ahLst/>
            <a:cxnLst>
              <a:cxn ang="0">
                <a:pos x="connsiteX0" y="connsiteY0"/>
              </a:cxn>
              <a:cxn ang="0">
                <a:pos x="connsiteX1" y="connsiteY1"/>
              </a:cxn>
              <a:cxn ang="0">
                <a:pos x="connsiteX2" y="connsiteY2"/>
              </a:cxn>
              <a:cxn ang="0">
                <a:pos x="connsiteX3" y="connsiteY3"/>
              </a:cxn>
            </a:cxnLst>
            <a:rect l="l" t="t" r="r" b="b"/>
            <a:pathLst>
              <a:path w="3544810" h="2293899">
                <a:moveTo>
                  <a:pt x="0" y="0"/>
                </a:moveTo>
                <a:cubicBezTo>
                  <a:pt x="480223" y="169041"/>
                  <a:pt x="960447" y="338082"/>
                  <a:pt x="1440671" y="606651"/>
                </a:cubicBezTo>
                <a:cubicBezTo>
                  <a:pt x="1920895" y="875220"/>
                  <a:pt x="2530653" y="1330208"/>
                  <a:pt x="2881343" y="1611416"/>
                </a:cubicBezTo>
                <a:cubicBezTo>
                  <a:pt x="3232033" y="1892624"/>
                  <a:pt x="3388421" y="2093261"/>
                  <a:pt x="3544810" y="2293899"/>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500"/>
          </a:p>
        </p:txBody>
      </p:sp>
      <p:sp>
        <p:nvSpPr>
          <p:cNvPr id="16" name="Can 15"/>
          <p:cNvSpPr/>
          <p:nvPr/>
        </p:nvSpPr>
        <p:spPr>
          <a:xfrm>
            <a:off x="1079500" y="2876153"/>
            <a:ext cx="568687" cy="489744"/>
          </a:xfrm>
          <a:prstGeom prst="can">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18" name="Cube 17"/>
          <p:cNvSpPr/>
          <p:nvPr/>
        </p:nvSpPr>
        <p:spPr>
          <a:xfrm>
            <a:off x="1859815" y="4498337"/>
            <a:ext cx="695061" cy="679937"/>
          </a:xfrm>
          <a:prstGeom prst="cub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3" name="TextBox 2"/>
          <p:cNvSpPr txBox="1"/>
          <p:nvPr/>
        </p:nvSpPr>
        <p:spPr>
          <a:xfrm>
            <a:off x="6235538" y="2994223"/>
            <a:ext cx="1521570" cy="348878"/>
          </a:xfrm>
          <a:prstGeom prst="rect">
            <a:avLst/>
          </a:prstGeom>
          <a:noFill/>
        </p:spPr>
        <p:txBody>
          <a:bodyPr wrap="none" rtlCol="0">
            <a:spAutoFit/>
          </a:bodyPr>
          <a:lstStyle/>
          <a:p>
            <a:r>
              <a:rPr lang="en-US" sz="1667" dirty="0">
                <a:latin typeface="Gill Sans" charset="0"/>
                <a:ea typeface="Gill Sans" charset="0"/>
                <a:cs typeface="Gill Sans" charset="0"/>
              </a:rPr>
              <a:t>Replica/Frag #1</a:t>
            </a:r>
          </a:p>
        </p:txBody>
      </p:sp>
      <p:sp>
        <p:nvSpPr>
          <p:cNvPr id="19" name="TextBox 18"/>
          <p:cNvSpPr txBox="1"/>
          <p:nvPr/>
        </p:nvSpPr>
        <p:spPr>
          <a:xfrm>
            <a:off x="6235538" y="3629223"/>
            <a:ext cx="1521570" cy="348878"/>
          </a:xfrm>
          <a:prstGeom prst="rect">
            <a:avLst/>
          </a:prstGeom>
          <a:noFill/>
        </p:spPr>
        <p:txBody>
          <a:bodyPr wrap="none" rtlCol="0">
            <a:spAutoFit/>
          </a:bodyPr>
          <a:lstStyle/>
          <a:p>
            <a:r>
              <a:rPr lang="en-US" sz="1667" dirty="0">
                <a:latin typeface="Gill Sans" charset="0"/>
                <a:ea typeface="Gill Sans" charset="0"/>
                <a:cs typeface="Gill Sans" charset="0"/>
              </a:rPr>
              <a:t>Replica/Frag #2</a:t>
            </a:r>
          </a:p>
        </p:txBody>
      </p:sp>
      <p:sp>
        <p:nvSpPr>
          <p:cNvPr id="20" name="TextBox 19"/>
          <p:cNvSpPr txBox="1"/>
          <p:nvPr/>
        </p:nvSpPr>
        <p:spPr>
          <a:xfrm>
            <a:off x="6235538" y="5026223"/>
            <a:ext cx="1521570" cy="348878"/>
          </a:xfrm>
          <a:prstGeom prst="rect">
            <a:avLst/>
          </a:prstGeom>
          <a:noFill/>
        </p:spPr>
        <p:txBody>
          <a:bodyPr wrap="none" rtlCol="0">
            <a:spAutoFit/>
          </a:bodyPr>
          <a:lstStyle/>
          <a:p>
            <a:r>
              <a:rPr lang="en-US" sz="1667" dirty="0">
                <a:latin typeface="Gill Sans" charset="0"/>
                <a:ea typeface="Gill Sans" charset="0"/>
                <a:cs typeface="Gill Sans" charset="0"/>
              </a:rPr>
              <a:t>Replica/Frag #n</a:t>
            </a:r>
          </a:p>
        </p:txBody>
      </p:sp>
      <p:sp>
        <p:nvSpPr>
          <p:cNvPr id="4" name="Slide Number Placeholder 3">
            <a:extLst>
              <a:ext uri="{FF2B5EF4-FFF2-40B4-BE49-F238E27FC236}">
                <a16:creationId xmlns:a16="http://schemas.microsoft.com/office/drawing/2014/main" id="{4F382CCB-7641-CA4E-9028-C749753A160F}"/>
              </a:ext>
            </a:extLst>
          </p:cNvPr>
          <p:cNvSpPr>
            <a:spLocks noGrp="1"/>
          </p:cNvSpPr>
          <p:nvPr>
            <p:ph type="sldNum" sz="quarter" idx="12"/>
          </p:nvPr>
        </p:nvSpPr>
        <p:spPr/>
        <p:txBody>
          <a:bodyPr/>
          <a:lstStyle/>
          <a:p>
            <a:fld id="{5E6A3C3A-A029-4573-BC04-5DA27903A743}" type="slidenum">
              <a:rPr lang="en-US" smtClean="0"/>
              <a:t>11</a:t>
            </a:fld>
            <a:endParaRPr lang="en-US"/>
          </a:p>
        </p:txBody>
      </p:sp>
    </p:spTree>
    <p:extLst>
      <p:ext uri="{BB962C8B-B14F-4D97-AF65-F5344CB8AC3E}">
        <p14:creationId xmlns:p14="http://schemas.microsoft.com/office/powerpoint/2010/main" val="102124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923651" name="Rectangle 3"/>
          <p:cNvSpPr>
            <a:spLocks noGrp="1" noChangeArrowheads="1"/>
          </p:cNvSpPr>
          <p:nvPr>
            <p:ph type="body" idx="1"/>
          </p:nvPr>
        </p:nvSpPr>
        <p:spPr>
          <a:xfrm>
            <a:off x="952500" y="3674433"/>
            <a:ext cx="7239000" cy="1831413"/>
          </a:xfrm>
        </p:spPr>
        <p:txBody>
          <a:bodyPr>
            <a:normAutofit fontScale="92500" lnSpcReduction="10000"/>
          </a:bodyPr>
          <a:lstStyle/>
          <a:p>
            <a:pPr>
              <a:lnSpc>
                <a:spcPct val="80000"/>
              </a:lnSpc>
              <a:spcBef>
                <a:spcPct val="5000"/>
              </a:spcBef>
            </a:pPr>
            <a:r>
              <a:rPr lang="en-US" altLang="ko-KR" b="1" dirty="0">
                <a:ea typeface="굴림" panose="020B0600000101010101" pitchFamily="34" charset="-127"/>
              </a:rPr>
              <a:t>Centralized System:</a:t>
            </a:r>
            <a:r>
              <a:rPr lang="en-US" altLang="ko-KR" dirty="0">
                <a:ea typeface="굴림" panose="020B0600000101010101" pitchFamily="34" charset="-127"/>
              </a:rPr>
              <a:t> Major functions performed on one physical computer</a:t>
            </a:r>
          </a:p>
          <a:p>
            <a:pPr>
              <a:lnSpc>
                <a:spcPct val="80000"/>
              </a:lnSpc>
              <a:spcBef>
                <a:spcPct val="5000"/>
              </a:spcBef>
            </a:pPr>
            <a:endParaRPr lang="en-US" altLang="ko-KR" dirty="0">
              <a:ea typeface="굴림" panose="020B0600000101010101" pitchFamily="34" charset="-127"/>
            </a:endParaRPr>
          </a:p>
          <a:p>
            <a:pPr>
              <a:lnSpc>
                <a:spcPct val="80000"/>
              </a:lnSpc>
              <a:spcBef>
                <a:spcPct val="5000"/>
              </a:spcBef>
            </a:pPr>
            <a:r>
              <a:rPr lang="en-US" altLang="ko-KR" b="1" dirty="0">
                <a:ea typeface="굴림" panose="020B0600000101010101" pitchFamily="34" charset="-127"/>
              </a:rPr>
              <a:t>Distributed System:</a:t>
            </a:r>
            <a:r>
              <a:rPr lang="en-US" altLang="ko-KR" dirty="0">
                <a:ea typeface="굴림" panose="020B0600000101010101" pitchFamily="34" charset="-127"/>
              </a:rPr>
              <a:t> Physically separate computers working together to perform a single task</a:t>
            </a:r>
            <a:endParaRPr lang="ko-KR" altLang="en-US" b="1" dirty="0">
              <a:ea typeface="굴림" panose="020B0600000101010101" pitchFamily="34" charset="-127"/>
            </a:endParaRPr>
          </a:p>
        </p:txBody>
      </p:sp>
      <p:grpSp>
        <p:nvGrpSpPr>
          <p:cNvPr id="923682" name="Group 34"/>
          <p:cNvGrpSpPr>
            <a:grpSpLocks/>
          </p:cNvGrpSpPr>
          <p:nvPr/>
        </p:nvGrpSpPr>
        <p:grpSpPr bwMode="auto">
          <a:xfrm>
            <a:off x="1206500" y="1079492"/>
            <a:ext cx="2917032" cy="2071688"/>
            <a:chOff x="336" y="528"/>
            <a:chExt cx="2205" cy="1566"/>
          </a:xfrm>
        </p:grpSpPr>
        <p:grpSp>
          <p:nvGrpSpPr>
            <p:cNvPr id="27670" name="Group 16"/>
            <p:cNvGrpSpPr>
              <a:grpSpLocks/>
            </p:cNvGrpSpPr>
            <p:nvPr/>
          </p:nvGrpSpPr>
          <p:grpSpPr bwMode="auto">
            <a:xfrm>
              <a:off x="336" y="528"/>
              <a:ext cx="2205" cy="1268"/>
              <a:chOff x="269" y="533"/>
              <a:chExt cx="2323" cy="1339"/>
            </a:xfrm>
          </p:grpSpPr>
          <p:sp>
            <p:nvSpPr>
              <p:cNvPr id="27672" name="Oval 4"/>
              <p:cNvSpPr>
                <a:spLocks noChangeArrowheads="1"/>
              </p:cNvSpPr>
              <p:nvPr/>
            </p:nvSpPr>
            <p:spPr bwMode="auto">
              <a:xfrm>
                <a:off x="1154" y="606"/>
                <a:ext cx="538" cy="478"/>
              </a:xfrm>
              <a:prstGeom prst="ellipse">
                <a:avLst/>
              </a:prstGeom>
              <a:solidFill>
                <a:srgbClr val="FF66CC"/>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500" dirty="0">
                    <a:latin typeface="Gill Sans"/>
                  </a:rPr>
                  <a:t>Server</a:t>
                </a:r>
              </a:p>
            </p:txBody>
          </p:sp>
          <p:pic>
            <p:nvPicPr>
              <p:cNvPr id="2767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 y="533"/>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7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7" y="1231"/>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75"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23" y="533"/>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76" name="Line 11"/>
              <p:cNvSpPr>
                <a:spLocks noChangeShapeType="1"/>
              </p:cNvSpPr>
              <p:nvPr/>
            </p:nvSpPr>
            <p:spPr bwMode="auto">
              <a:xfrm>
                <a:off x="1692" y="827"/>
                <a:ext cx="231"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a:endParaRPr>
              </a:p>
            </p:txBody>
          </p:sp>
          <p:sp>
            <p:nvSpPr>
              <p:cNvPr id="27677" name="Line 12"/>
              <p:cNvSpPr>
                <a:spLocks noChangeShapeType="1"/>
              </p:cNvSpPr>
              <p:nvPr/>
            </p:nvSpPr>
            <p:spPr bwMode="auto">
              <a:xfrm flipV="1">
                <a:off x="1423" y="1084"/>
                <a:ext cx="0" cy="184"/>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a:endParaRPr>
              </a:p>
            </p:txBody>
          </p:sp>
          <p:sp>
            <p:nvSpPr>
              <p:cNvPr id="27678" name="Line 13"/>
              <p:cNvSpPr>
                <a:spLocks noChangeShapeType="1"/>
              </p:cNvSpPr>
              <p:nvPr/>
            </p:nvSpPr>
            <p:spPr bwMode="auto">
              <a:xfrm>
                <a:off x="923" y="827"/>
                <a:ext cx="231"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a:endParaRPr>
              </a:p>
            </p:txBody>
          </p:sp>
        </p:grpSp>
        <p:sp>
          <p:nvSpPr>
            <p:cNvPr id="27671" name="Text Box 31"/>
            <p:cNvSpPr txBox="1">
              <a:spLocks noChangeArrowheads="1"/>
            </p:cNvSpPr>
            <p:nvPr/>
          </p:nvSpPr>
          <p:spPr bwMode="auto">
            <a:xfrm>
              <a:off x="523" y="1824"/>
              <a:ext cx="1957"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33">
                  <a:latin typeface="Gill Sans"/>
                </a:rPr>
                <a:t>Client/Server Model</a:t>
              </a:r>
            </a:p>
          </p:txBody>
        </p:sp>
      </p:grpSp>
      <p:grpSp>
        <p:nvGrpSpPr>
          <p:cNvPr id="923681" name="Group 33"/>
          <p:cNvGrpSpPr>
            <a:grpSpLocks/>
          </p:cNvGrpSpPr>
          <p:nvPr/>
        </p:nvGrpSpPr>
        <p:grpSpPr bwMode="auto">
          <a:xfrm>
            <a:off x="4762500" y="845336"/>
            <a:ext cx="3374761" cy="2559844"/>
            <a:chOff x="3024" y="288"/>
            <a:chExt cx="2551" cy="1935"/>
          </a:xfrm>
        </p:grpSpPr>
        <p:grpSp>
          <p:nvGrpSpPr>
            <p:cNvPr id="27654" name="Group 30"/>
            <p:cNvGrpSpPr>
              <a:grpSpLocks/>
            </p:cNvGrpSpPr>
            <p:nvPr/>
          </p:nvGrpSpPr>
          <p:grpSpPr bwMode="auto">
            <a:xfrm>
              <a:off x="3024" y="288"/>
              <a:ext cx="2551" cy="1706"/>
              <a:chOff x="2976" y="336"/>
              <a:chExt cx="2685" cy="1793"/>
            </a:xfrm>
          </p:grpSpPr>
          <p:pic>
            <p:nvPicPr>
              <p:cNvPr id="27656"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6" y="336"/>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7" name="Picture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92" y="816"/>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8" name="Picture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2" y="1488"/>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9" name="Picture 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6" y="432"/>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60"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96" y="1104"/>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61"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6" y="1488"/>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62" name="Line 22"/>
              <p:cNvSpPr>
                <a:spLocks noChangeShapeType="1"/>
              </p:cNvSpPr>
              <p:nvPr/>
            </p:nvSpPr>
            <p:spPr bwMode="auto">
              <a:xfrm>
                <a:off x="3648" y="1824"/>
                <a:ext cx="864" cy="4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a:endParaRPr>
              </a:p>
            </p:txBody>
          </p:sp>
          <p:sp>
            <p:nvSpPr>
              <p:cNvPr id="27663" name="Line 23"/>
              <p:cNvSpPr>
                <a:spLocks noChangeShapeType="1"/>
              </p:cNvSpPr>
              <p:nvPr/>
            </p:nvSpPr>
            <p:spPr bwMode="auto">
              <a:xfrm flipV="1">
                <a:off x="3648" y="624"/>
                <a:ext cx="768" cy="4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a:endParaRPr>
              </a:p>
            </p:txBody>
          </p:sp>
          <p:sp>
            <p:nvSpPr>
              <p:cNvPr id="27664" name="Line 24"/>
              <p:cNvSpPr>
                <a:spLocks noChangeShapeType="1"/>
              </p:cNvSpPr>
              <p:nvPr/>
            </p:nvSpPr>
            <p:spPr bwMode="auto">
              <a:xfrm flipV="1">
                <a:off x="4320" y="1200"/>
                <a:ext cx="720" cy="144"/>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a:endParaRPr>
              </a:p>
            </p:txBody>
          </p:sp>
          <p:sp>
            <p:nvSpPr>
              <p:cNvPr id="27665" name="Line 25"/>
              <p:cNvSpPr>
                <a:spLocks noChangeShapeType="1"/>
              </p:cNvSpPr>
              <p:nvPr/>
            </p:nvSpPr>
            <p:spPr bwMode="auto">
              <a:xfrm flipV="1">
                <a:off x="4224" y="912"/>
                <a:ext cx="336" cy="28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a:endParaRPr>
              </a:p>
            </p:txBody>
          </p:sp>
          <p:sp>
            <p:nvSpPr>
              <p:cNvPr id="27666" name="Line 26"/>
              <p:cNvSpPr>
                <a:spLocks noChangeShapeType="1"/>
              </p:cNvSpPr>
              <p:nvPr/>
            </p:nvSpPr>
            <p:spPr bwMode="auto">
              <a:xfrm flipV="1">
                <a:off x="3312" y="1008"/>
                <a:ext cx="48" cy="48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a:endParaRPr>
              </a:p>
            </p:txBody>
          </p:sp>
          <p:sp>
            <p:nvSpPr>
              <p:cNvPr id="27667" name="Line 27"/>
              <p:cNvSpPr>
                <a:spLocks noChangeShapeType="1"/>
              </p:cNvSpPr>
              <p:nvPr/>
            </p:nvSpPr>
            <p:spPr bwMode="auto">
              <a:xfrm flipH="1" flipV="1">
                <a:off x="3552" y="912"/>
                <a:ext cx="240" cy="28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a:endParaRPr>
              </a:p>
            </p:txBody>
          </p:sp>
          <p:sp>
            <p:nvSpPr>
              <p:cNvPr id="27668" name="Line 28"/>
              <p:cNvSpPr>
                <a:spLocks noChangeShapeType="1"/>
              </p:cNvSpPr>
              <p:nvPr/>
            </p:nvSpPr>
            <p:spPr bwMode="auto">
              <a:xfrm flipH="1" flipV="1">
                <a:off x="4704" y="960"/>
                <a:ext cx="96" cy="52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a:endParaRPr>
              </a:p>
            </p:txBody>
          </p:sp>
          <p:sp>
            <p:nvSpPr>
              <p:cNvPr id="27669" name="Line 29"/>
              <p:cNvSpPr>
                <a:spLocks noChangeShapeType="1"/>
              </p:cNvSpPr>
              <p:nvPr/>
            </p:nvSpPr>
            <p:spPr bwMode="auto">
              <a:xfrm flipV="1">
                <a:off x="5040" y="1392"/>
                <a:ext cx="144" cy="144"/>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a:endParaRPr>
              </a:p>
            </p:txBody>
          </p:sp>
        </p:grpSp>
        <p:sp>
          <p:nvSpPr>
            <p:cNvPr id="27655" name="Text Box 32"/>
            <p:cNvSpPr txBox="1">
              <a:spLocks noChangeArrowheads="1"/>
            </p:cNvSpPr>
            <p:nvPr/>
          </p:nvSpPr>
          <p:spPr bwMode="auto">
            <a:xfrm>
              <a:off x="3386" y="1953"/>
              <a:ext cx="1924"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33" dirty="0">
                  <a:latin typeface="Gill Sans"/>
                </a:rPr>
                <a:t>Peer-to-Peer Model</a:t>
              </a:r>
            </a:p>
          </p:txBody>
        </p:sp>
      </p:grpSp>
      <p:sp>
        <p:nvSpPr>
          <p:cNvPr id="27650" name="Rectangle 2"/>
          <p:cNvSpPr>
            <a:spLocks noGrp="1" noChangeArrowheads="1"/>
          </p:cNvSpPr>
          <p:nvPr>
            <p:ph type="title"/>
          </p:nvPr>
        </p:nvSpPr>
        <p:spPr>
          <a:xfrm>
            <a:off x="900460" y="119633"/>
            <a:ext cx="6572250" cy="1104636"/>
          </a:xfrm>
        </p:spPr>
        <p:txBody>
          <a:bodyPr/>
          <a:lstStyle/>
          <a:p>
            <a:r>
              <a:rPr lang="en-US" altLang="ko-KR" dirty="0">
                <a:ea typeface="굴림" panose="020B0600000101010101" pitchFamily="34" charset="-127"/>
              </a:rPr>
              <a:t>Centralized vs Distributed</a:t>
            </a:r>
          </a:p>
        </p:txBody>
      </p:sp>
      <p:sp>
        <p:nvSpPr>
          <p:cNvPr id="2" name="Slide Number Placeholder 1">
            <a:extLst>
              <a:ext uri="{FF2B5EF4-FFF2-40B4-BE49-F238E27FC236}">
                <a16:creationId xmlns:a16="http://schemas.microsoft.com/office/drawing/2014/main" id="{9972D852-BFEE-6B4B-8FC4-3B107D9F578E}"/>
              </a:ext>
            </a:extLst>
          </p:cNvPr>
          <p:cNvSpPr>
            <a:spLocks noGrp="1"/>
          </p:cNvSpPr>
          <p:nvPr>
            <p:ph type="sldNum" sz="quarter" idx="12"/>
          </p:nvPr>
        </p:nvSpPr>
        <p:spPr/>
        <p:txBody>
          <a:bodyPr/>
          <a:lstStyle/>
          <a:p>
            <a:fld id="{5E6A3C3A-A029-4573-BC04-5DA27903A743}" type="slidenum">
              <a:rPr lang="en-US" smtClean="0"/>
              <a:t>12</a:t>
            </a:fld>
            <a:endParaRPr lang="en-US"/>
          </a:p>
        </p:txBody>
      </p:sp>
    </p:spTree>
    <p:extLst>
      <p:ext uri="{BB962C8B-B14F-4D97-AF65-F5344CB8AC3E}">
        <p14:creationId xmlns:p14="http://schemas.microsoft.com/office/powerpoint/2010/main" val="392475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9AD55-E755-C84A-80F5-40D90C74A432}"/>
              </a:ext>
            </a:extLst>
          </p:cNvPr>
          <p:cNvSpPr>
            <a:spLocks noGrp="1"/>
          </p:cNvSpPr>
          <p:nvPr>
            <p:ph type="title"/>
          </p:nvPr>
        </p:nvSpPr>
        <p:spPr/>
        <p:txBody>
          <a:bodyPr/>
          <a:lstStyle/>
          <a:p>
            <a:r>
              <a:rPr lang="en-US" dirty="0"/>
              <a:t>Parallel vs Distributed</a:t>
            </a:r>
          </a:p>
        </p:txBody>
      </p:sp>
      <p:sp>
        <p:nvSpPr>
          <p:cNvPr id="3" name="Content Placeholder 2">
            <a:extLst>
              <a:ext uri="{FF2B5EF4-FFF2-40B4-BE49-F238E27FC236}">
                <a16:creationId xmlns:a16="http://schemas.microsoft.com/office/drawing/2014/main" id="{50A5C435-4845-874C-88BE-AD21C117FB9A}"/>
              </a:ext>
            </a:extLst>
          </p:cNvPr>
          <p:cNvSpPr>
            <a:spLocks noGrp="1"/>
          </p:cNvSpPr>
          <p:nvPr>
            <p:ph idx="1"/>
          </p:nvPr>
        </p:nvSpPr>
        <p:spPr/>
        <p:txBody>
          <a:bodyPr/>
          <a:lstStyle/>
          <a:p>
            <a:r>
              <a:rPr lang="en-US" dirty="0"/>
              <a:t>Distributed: different machines responsible for different parts of task</a:t>
            </a:r>
          </a:p>
          <a:p>
            <a:pPr lvl="1"/>
            <a:r>
              <a:rPr lang="en-US" dirty="0"/>
              <a:t>Usually no centralized state</a:t>
            </a:r>
          </a:p>
          <a:p>
            <a:pPr lvl="1"/>
            <a:r>
              <a:rPr lang="en-US" dirty="0"/>
              <a:t>Usually about different responsibilities or redundancy</a:t>
            </a:r>
          </a:p>
          <a:p>
            <a:pPr lvl="1"/>
            <a:endParaRPr lang="en-US" dirty="0"/>
          </a:p>
          <a:p>
            <a:r>
              <a:rPr lang="en-US" dirty="0"/>
              <a:t>Parallel: different parts of same task performed on different machines</a:t>
            </a:r>
          </a:p>
          <a:p>
            <a:pPr lvl="1"/>
            <a:r>
              <a:rPr lang="en-US" dirty="0"/>
              <a:t>Usually about performance</a:t>
            </a:r>
          </a:p>
        </p:txBody>
      </p:sp>
      <p:sp>
        <p:nvSpPr>
          <p:cNvPr id="4" name="Slide Number Placeholder 3">
            <a:extLst>
              <a:ext uri="{FF2B5EF4-FFF2-40B4-BE49-F238E27FC236}">
                <a16:creationId xmlns:a16="http://schemas.microsoft.com/office/drawing/2014/main" id="{0C0C1297-EB55-E642-B435-4D71E84A19E7}"/>
              </a:ext>
            </a:extLst>
          </p:cNvPr>
          <p:cNvSpPr>
            <a:spLocks noGrp="1"/>
          </p:cNvSpPr>
          <p:nvPr>
            <p:ph type="sldNum" sz="quarter" idx="12"/>
          </p:nvPr>
        </p:nvSpPr>
        <p:spPr/>
        <p:txBody>
          <a:bodyPr/>
          <a:lstStyle/>
          <a:p>
            <a:fld id="{5E6A3C3A-A029-4573-BC04-5DA27903A743}" type="slidenum">
              <a:rPr lang="en-US" smtClean="0"/>
              <a:t>13</a:t>
            </a:fld>
            <a:endParaRPr lang="en-US"/>
          </a:p>
        </p:txBody>
      </p:sp>
    </p:spTree>
    <p:extLst>
      <p:ext uri="{BB962C8B-B14F-4D97-AF65-F5344CB8AC3E}">
        <p14:creationId xmlns:p14="http://schemas.microsoft.com/office/powerpoint/2010/main" val="4282472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D5C04-32EE-4D4B-8061-AA62FB020BFA}"/>
              </a:ext>
            </a:extLst>
          </p:cNvPr>
          <p:cNvSpPr>
            <a:spLocks noGrp="1"/>
          </p:cNvSpPr>
          <p:nvPr>
            <p:ph type="title"/>
          </p:nvPr>
        </p:nvSpPr>
        <p:spPr/>
        <p:txBody>
          <a:bodyPr/>
          <a:lstStyle/>
          <a:p>
            <a:r>
              <a:rPr lang="en-US" dirty="0"/>
              <a:t>Distributed: Why?</a:t>
            </a:r>
          </a:p>
        </p:txBody>
      </p:sp>
      <p:sp>
        <p:nvSpPr>
          <p:cNvPr id="3" name="Content Placeholder 2">
            <a:extLst>
              <a:ext uri="{FF2B5EF4-FFF2-40B4-BE49-F238E27FC236}">
                <a16:creationId xmlns:a16="http://schemas.microsoft.com/office/drawing/2014/main" id="{BF6BFF8B-F280-E641-9A6C-18535FFCED16}"/>
              </a:ext>
            </a:extLst>
          </p:cNvPr>
          <p:cNvSpPr>
            <a:spLocks noGrp="1"/>
          </p:cNvSpPr>
          <p:nvPr>
            <p:ph idx="1"/>
          </p:nvPr>
        </p:nvSpPr>
        <p:spPr/>
        <p:txBody>
          <a:bodyPr>
            <a:normAutofit/>
          </a:bodyPr>
          <a:lstStyle/>
          <a:p>
            <a:r>
              <a:rPr lang="en-US" sz="2667" dirty="0"/>
              <a:t>Simple, </a:t>
            </a:r>
            <a:r>
              <a:rPr lang="en-US" sz="2667" b="1" dirty="0"/>
              <a:t>cheaper</a:t>
            </a:r>
            <a:r>
              <a:rPr lang="en-US" sz="2667" dirty="0"/>
              <a:t> components</a:t>
            </a:r>
          </a:p>
          <a:p>
            <a:endParaRPr lang="en-US" sz="2667" dirty="0"/>
          </a:p>
          <a:p>
            <a:r>
              <a:rPr lang="en-US" sz="2667" dirty="0"/>
              <a:t>Easy to add capability </a:t>
            </a:r>
            <a:r>
              <a:rPr lang="en-US" sz="2667" b="1" dirty="0"/>
              <a:t>incrementally</a:t>
            </a:r>
          </a:p>
          <a:p>
            <a:endParaRPr lang="en-US" sz="2667" dirty="0"/>
          </a:p>
          <a:p>
            <a:r>
              <a:rPr lang="en-US" sz="2667" dirty="0"/>
              <a:t>Let multiple users cooperate (maybe)</a:t>
            </a:r>
          </a:p>
          <a:p>
            <a:pPr lvl="1"/>
            <a:r>
              <a:rPr lang="en-US" sz="2333" dirty="0"/>
              <a:t>Physical components owned by different users</a:t>
            </a:r>
          </a:p>
          <a:p>
            <a:pPr lvl="1"/>
            <a:r>
              <a:rPr lang="en-US" sz="2333" dirty="0"/>
              <a:t>Enable </a:t>
            </a:r>
            <a:r>
              <a:rPr lang="en-US" sz="2333" b="1" dirty="0"/>
              <a:t>collaboration</a:t>
            </a:r>
            <a:r>
              <a:rPr lang="en-US" sz="2333" dirty="0"/>
              <a:t> between diverse users</a:t>
            </a:r>
          </a:p>
        </p:txBody>
      </p:sp>
      <p:sp>
        <p:nvSpPr>
          <p:cNvPr id="4" name="Slide Number Placeholder 3">
            <a:extLst>
              <a:ext uri="{FF2B5EF4-FFF2-40B4-BE49-F238E27FC236}">
                <a16:creationId xmlns:a16="http://schemas.microsoft.com/office/drawing/2014/main" id="{07FD0693-958A-BE41-BCB1-5920B37D27F3}"/>
              </a:ext>
            </a:extLst>
          </p:cNvPr>
          <p:cNvSpPr>
            <a:spLocks noGrp="1"/>
          </p:cNvSpPr>
          <p:nvPr>
            <p:ph type="sldNum" sz="quarter" idx="12"/>
          </p:nvPr>
        </p:nvSpPr>
        <p:spPr/>
        <p:txBody>
          <a:bodyPr/>
          <a:lstStyle/>
          <a:p>
            <a:fld id="{5E6A3C3A-A029-4573-BC04-5DA27903A743}" type="slidenum">
              <a:rPr lang="en-US" smtClean="0"/>
              <a:t>14</a:t>
            </a:fld>
            <a:endParaRPr lang="en-US"/>
          </a:p>
        </p:txBody>
      </p:sp>
    </p:spTree>
    <p:extLst>
      <p:ext uri="{BB962C8B-B14F-4D97-AF65-F5344CB8AC3E}">
        <p14:creationId xmlns:p14="http://schemas.microsoft.com/office/powerpoint/2010/main" val="3381054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7E5D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928CC-36ED-6145-83BB-7AEC3FB5BBD2}"/>
              </a:ext>
            </a:extLst>
          </p:cNvPr>
          <p:cNvSpPr>
            <a:spLocks noGrp="1"/>
          </p:cNvSpPr>
          <p:nvPr>
            <p:ph type="title"/>
          </p:nvPr>
        </p:nvSpPr>
        <p:spPr/>
        <p:txBody>
          <a:bodyPr/>
          <a:lstStyle/>
          <a:p>
            <a:r>
              <a:rPr lang="en-US" dirty="0"/>
              <a:t>The Promise of Dist. Systems</a:t>
            </a:r>
          </a:p>
        </p:txBody>
      </p:sp>
      <p:sp>
        <p:nvSpPr>
          <p:cNvPr id="3" name="Content Placeholder 2">
            <a:extLst>
              <a:ext uri="{FF2B5EF4-FFF2-40B4-BE49-F238E27FC236}">
                <a16:creationId xmlns:a16="http://schemas.microsoft.com/office/drawing/2014/main" id="{7307E813-E45B-7849-8850-D713B8B9BDF9}"/>
              </a:ext>
            </a:extLst>
          </p:cNvPr>
          <p:cNvSpPr>
            <a:spLocks noGrp="1"/>
          </p:cNvSpPr>
          <p:nvPr>
            <p:ph idx="1"/>
          </p:nvPr>
        </p:nvSpPr>
        <p:spPr/>
        <p:txBody>
          <a:bodyPr>
            <a:normAutofit/>
          </a:bodyPr>
          <a:lstStyle/>
          <a:p>
            <a:r>
              <a:rPr lang="en-US" sz="2667" b="1" dirty="0"/>
              <a:t>Availability: </a:t>
            </a:r>
            <a:r>
              <a:rPr lang="en-US" sz="2667" dirty="0"/>
              <a:t>One machine goes down, overall system stays up</a:t>
            </a:r>
          </a:p>
          <a:p>
            <a:endParaRPr lang="en-US" sz="2667" b="1" dirty="0"/>
          </a:p>
          <a:p>
            <a:r>
              <a:rPr lang="en-US" sz="2667" b="1" dirty="0"/>
              <a:t>Durability:</a:t>
            </a:r>
            <a:r>
              <a:rPr lang="en-US" sz="2667" dirty="0"/>
              <a:t> One machine loses data, but </a:t>
            </a:r>
            <a:r>
              <a:rPr lang="en-US" sz="2667" i="1" dirty="0"/>
              <a:t>system</a:t>
            </a:r>
            <a:r>
              <a:rPr lang="en-US" sz="2667" dirty="0"/>
              <a:t> does not lose anything</a:t>
            </a:r>
          </a:p>
          <a:p>
            <a:endParaRPr lang="en-US" sz="2667" b="1" dirty="0"/>
          </a:p>
          <a:p>
            <a:r>
              <a:rPr lang="en-US" sz="2667" b="1" dirty="0"/>
              <a:t>Security:</a:t>
            </a:r>
            <a:r>
              <a:rPr lang="en-US" sz="2667" dirty="0"/>
              <a:t> Easier to secure each component of the system individually?</a:t>
            </a:r>
            <a:endParaRPr lang="en-US" sz="2667" b="1" dirty="0"/>
          </a:p>
        </p:txBody>
      </p:sp>
      <p:sp>
        <p:nvSpPr>
          <p:cNvPr id="4" name="Slide Number Placeholder 3">
            <a:extLst>
              <a:ext uri="{FF2B5EF4-FFF2-40B4-BE49-F238E27FC236}">
                <a16:creationId xmlns:a16="http://schemas.microsoft.com/office/drawing/2014/main" id="{C0FF3E4B-A8EE-CB4F-9800-37C8930F5FDC}"/>
              </a:ext>
            </a:extLst>
          </p:cNvPr>
          <p:cNvSpPr>
            <a:spLocks noGrp="1"/>
          </p:cNvSpPr>
          <p:nvPr>
            <p:ph type="sldNum" sz="quarter" idx="12"/>
          </p:nvPr>
        </p:nvSpPr>
        <p:spPr/>
        <p:txBody>
          <a:bodyPr/>
          <a:lstStyle/>
          <a:p>
            <a:fld id="{5E6A3C3A-A029-4573-BC04-5DA27903A743}" type="slidenum">
              <a:rPr lang="en-US" smtClean="0"/>
              <a:t>15</a:t>
            </a:fld>
            <a:endParaRPr lang="en-US"/>
          </a:p>
        </p:txBody>
      </p:sp>
      <p:pic>
        <p:nvPicPr>
          <p:cNvPr id="6" name="Picture 5">
            <a:extLst>
              <a:ext uri="{FF2B5EF4-FFF2-40B4-BE49-F238E27FC236}">
                <a16:creationId xmlns:a16="http://schemas.microsoft.com/office/drawing/2014/main" id="{24C10E87-5978-DA40-913C-0A0C9B72B87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276" b="84310" l="2759" r="98103"/>
                    </a14:imgEffect>
                  </a14:imgLayer>
                </a14:imgProps>
              </a:ext>
            </a:extLst>
          </a:blip>
          <a:stretch>
            <a:fillRect/>
          </a:stretch>
        </p:blipFill>
        <p:spPr>
          <a:xfrm>
            <a:off x="7646884" y="-124032"/>
            <a:ext cx="1497116" cy="1497116"/>
          </a:xfrm>
          <a:prstGeom prst="rect">
            <a:avLst/>
          </a:prstGeom>
        </p:spPr>
      </p:pic>
    </p:spTree>
    <p:extLst>
      <p:ext uri="{BB962C8B-B14F-4D97-AF65-F5344CB8AC3E}">
        <p14:creationId xmlns:p14="http://schemas.microsoft.com/office/powerpoint/2010/main" val="3635050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5F7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4C52B-71F0-7A41-81D0-5D467DD040D0}"/>
              </a:ext>
            </a:extLst>
          </p:cNvPr>
          <p:cNvSpPr>
            <a:spLocks noGrp="1"/>
          </p:cNvSpPr>
          <p:nvPr>
            <p:ph type="title"/>
          </p:nvPr>
        </p:nvSpPr>
        <p:spPr/>
        <p:txBody>
          <a:bodyPr/>
          <a:lstStyle/>
          <a:p>
            <a:r>
              <a:rPr lang="en-US" dirty="0"/>
              <a:t>Distributed: Worst-Case Reality</a:t>
            </a:r>
          </a:p>
        </p:txBody>
      </p:sp>
      <p:sp>
        <p:nvSpPr>
          <p:cNvPr id="3" name="Content Placeholder 2">
            <a:extLst>
              <a:ext uri="{FF2B5EF4-FFF2-40B4-BE49-F238E27FC236}">
                <a16:creationId xmlns:a16="http://schemas.microsoft.com/office/drawing/2014/main" id="{B4EA4BC4-3385-054D-B40E-C2CF8130A7B8}"/>
              </a:ext>
            </a:extLst>
          </p:cNvPr>
          <p:cNvSpPr>
            <a:spLocks noGrp="1"/>
          </p:cNvSpPr>
          <p:nvPr>
            <p:ph idx="1"/>
          </p:nvPr>
        </p:nvSpPr>
        <p:spPr/>
        <p:txBody>
          <a:bodyPr>
            <a:normAutofit/>
          </a:bodyPr>
          <a:lstStyle/>
          <a:p>
            <a:r>
              <a:rPr lang="en-US" sz="2667" b="1" dirty="0"/>
              <a:t>Availability:</a:t>
            </a:r>
            <a:r>
              <a:rPr lang="en-US" sz="2667" dirty="0"/>
              <a:t> Failure in one machine brings down entire system</a:t>
            </a:r>
          </a:p>
          <a:p>
            <a:endParaRPr lang="en-US" sz="2667" b="1" dirty="0"/>
          </a:p>
          <a:p>
            <a:r>
              <a:rPr lang="en-US" sz="2667" b="1" dirty="0"/>
              <a:t>Durability:</a:t>
            </a:r>
            <a:r>
              <a:rPr lang="en-US" sz="2667" dirty="0"/>
              <a:t> Any machine can lose your data</a:t>
            </a:r>
          </a:p>
          <a:p>
            <a:endParaRPr lang="en-US" sz="2667" b="1" dirty="0"/>
          </a:p>
          <a:p>
            <a:r>
              <a:rPr lang="en-US" sz="2667" b="1" dirty="0"/>
              <a:t>Security:</a:t>
            </a:r>
            <a:r>
              <a:rPr lang="en-US" sz="2667" dirty="0"/>
              <a:t> More components means more points of attack</a:t>
            </a:r>
            <a:endParaRPr lang="en-US" sz="2667" b="1" dirty="0"/>
          </a:p>
        </p:txBody>
      </p:sp>
      <p:sp>
        <p:nvSpPr>
          <p:cNvPr id="4" name="Slide Number Placeholder 3">
            <a:extLst>
              <a:ext uri="{FF2B5EF4-FFF2-40B4-BE49-F238E27FC236}">
                <a16:creationId xmlns:a16="http://schemas.microsoft.com/office/drawing/2014/main" id="{6FD77FDB-3AD4-7946-BE44-250EF5AE87AB}"/>
              </a:ext>
            </a:extLst>
          </p:cNvPr>
          <p:cNvSpPr>
            <a:spLocks noGrp="1"/>
          </p:cNvSpPr>
          <p:nvPr>
            <p:ph type="sldNum" sz="quarter" idx="12"/>
          </p:nvPr>
        </p:nvSpPr>
        <p:spPr/>
        <p:txBody>
          <a:bodyPr/>
          <a:lstStyle/>
          <a:p>
            <a:fld id="{5E6A3C3A-A029-4573-BC04-5DA27903A743}" type="slidenum">
              <a:rPr lang="en-US" smtClean="0"/>
              <a:t>16</a:t>
            </a:fld>
            <a:endParaRPr lang="en-US"/>
          </a:p>
        </p:txBody>
      </p:sp>
    </p:spTree>
    <p:extLst>
      <p:ext uri="{BB962C8B-B14F-4D97-AF65-F5344CB8AC3E}">
        <p14:creationId xmlns:p14="http://schemas.microsoft.com/office/powerpoint/2010/main" val="3525889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EEA06-5EA0-1D48-94B9-47CEA6696C4C}"/>
              </a:ext>
            </a:extLst>
          </p:cNvPr>
          <p:cNvSpPr>
            <a:spLocks noGrp="1"/>
          </p:cNvSpPr>
          <p:nvPr>
            <p:ph type="title"/>
          </p:nvPr>
        </p:nvSpPr>
        <p:spPr/>
        <p:txBody>
          <a:bodyPr/>
          <a:lstStyle/>
          <a:p>
            <a:r>
              <a:rPr lang="en-US" dirty="0"/>
              <a:t>Distributed Systems Goal</a:t>
            </a:r>
          </a:p>
        </p:txBody>
      </p:sp>
      <p:sp>
        <p:nvSpPr>
          <p:cNvPr id="3" name="Content Placeholder 2">
            <a:extLst>
              <a:ext uri="{FF2B5EF4-FFF2-40B4-BE49-F238E27FC236}">
                <a16:creationId xmlns:a16="http://schemas.microsoft.com/office/drawing/2014/main" id="{0C7330B2-4886-4D43-85E2-003E70C55BE2}"/>
              </a:ext>
            </a:extLst>
          </p:cNvPr>
          <p:cNvSpPr>
            <a:spLocks noGrp="1"/>
          </p:cNvSpPr>
          <p:nvPr>
            <p:ph idx="1"/>
          </p:nvPr>
        </p:nvSpPr>
        <p:spPr/>
        <p:txBody>
          <a:bodyPr>
            <a:normAutofit lnSpcReduction="10000"/>
          </a:bodyPr>
          <a:lstStyle/>
          <a:p>
            <a:r>
              <a:rPr lang="en-US" b="1" dirty="0"/>
              <a:t>Transparency:</a:t>
            </a:r>
            <a:r>
              <a:rPr lang="en-US" dirty="0"/>
              <a:t> Hide "distributed-ness" from any external observer, make system simpler</a:t>
            </a:r>
          </a:p>
          <a:p>
            <a:r>
              <a:rPr lang="en-US" b="1" dirty="0"/>
              <a:t>Types</a:t>
            </a:r>
          </a:p>
          <a:p>
            <a:pPr lvl="1"/>
            <a:r>
              <a:rPr lang="en-US" dirty="0"/>
              <a:t>Location: Location of resources is invisible</a:t>
            </a:r>
          </a:p>
          <a:p>
            <a:pPr lvl="1"/>
            <a:r>
              <a:rPr lang="en-US" dirty="0"/>
              <a:t>Migration: Resources can move without user knowing</a:t>
            </a:r>
          </a:p>
          <a:p>
            <a:pPr lvl="1"/>
            <a:r>
              <a:rPr lang="en-US" dirty="0"/>
              <a:t>Replication: Invisible extra copies of resources (for reliability, performance)</a:t>
            </a:r>
          </a:p>
          <a:p>
            <a:pPr lvl="1"/>
            <a:r>
              <a:rPr lang="en-US" dirty="0"/>
              <a:t>Parallelism: Job split into multiple pieces, but looks like a single task</a:t>
            </a:r>
          </a:p>
          <a:p>
            <a:pPr lvl="1"/>
            <a:r>
              <a:rPr lang="en-US" dirty="0"/>
              <a:t>Fault Tolerance: Components fail without users knowing</a:t>
            </a:r>
          </a:p>
        </p:txBody>
      </p:sp>
      <p:sp>
        <p:nvSpPr>
          <p:cNvPr id="4" name="Slide Number Placeholder 3">
            <a:extLst>
              <a:ext uri="{FF2B5EF4-FFF2-40B4-BE49-F238E27FC236}">
                <a16:creationId xmlns:a16="http://schemas.microsoft.com/office/drawing/2014/main" id="{FFC9D593-20A8-654B-BFD3-C7B6CA6C3B7C}"/>
              </a:ext>
            </a:extLst>
          </p:cNvPr>
          <p:cNvSpPr>
            <a:spLocks noGrp="1"/>
          </p:cNvSpPr>
          <p:nvPr>
            <p:ph type="sldNum" sz="quarter" idx="12"/>
          </p:nvPr>
        </p:nvSpPr>
        <p:spPr/>
        <p:txBody>
          <a:bodyPr/>
          <a:lstStyle/>
          <a:p>
            <a:fld id="{5E6A3C3A-A029-4573-BC04-5DA27903A743}" type="slidenum">
              <a:rPr lang="en-US" smtClean="0"/>
              <a:t>17</a:t>
            </a:fld>
            <a:endParaRPr lang="en-US"/>
          </a:p>
        </p:txBody>
      </p:sp>
    </p:spTree>
    <p:extLst>
      <p:ext uri="{BB962C8B-B14F-4D97-AF65-F5344CB8AC3E}">
        <p14:creationId xmlns:p14="http://schemas.microsoft.com/office/powerpoint/2010/main" val="706496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4011-ED77-D94C-8230-8E742D143206}"/>
              </a:ext>
            </a:extLst>
          </p:cNvPr>
          <p:cNvSpPr>
            <a:spLocks noGrp="1"/>
          </p:cNvSpPr>
          <p:nvPr>
            <p:ph type="title"/>
          </p:nvPr>
        </p:nvSpPr>
        <p:spPr/>
        <p:txBody>
          <a:bodyPr/>
          <a:lstStyle/>
          <a:p>
            <a:r>
              <a:rPr lang="en-US" dirty="0"/>
              <a:t>Challenge of Coordination</a:t>
            </a:r>
          </a:p>
        </p:txBody>
      </p:sp>
      <p:sp>
        <p:nvSpPr>
          <p:cNvPr id="3" name="Content Placeholder 2">
            <a:extLst>
              <a:ext uri="{FF2B5EF4-FFF2-40B4-BE49-F238E27FC236}">
                <a16:creationId xmlns:a16="http://schemas.microsoft.com/office/drawing/2014/main" id="{DD2FE162-ED70-5A4A-BA1D-16A795DC12F5}"/>
              </a:ext>
            </a:extLst>
          </p:cNvPr>
          <p:cNvSpPr>
            <a:spLocks noGrp="1"/>
          </p:cNvSpPr>
          <p:nvPr>
            <p:ph idx="1"/>
          </p:nvPr>
        </p:nvSpPr>
        <p:spPr/>
        <p:txBody>
          <a:bodyPr>
            <a:normAutofit/>
          </a:bodyPr>
          <a:lstStyle/>
          <a:p>
            <a:r>
              <a:rPr lang="en-US" sz="3000" dirty="0"/>
              <a:t>Components communicate over the network</a:t>
            </a:r>
          </a:p>
          <a:p>
            <a:pPr lvl="1"/>
            <a:r>
              <a:rPr lang="en-US" sz="2667" dirty="0"/>
              <a:t>Send messages between machines</a:t>
            </a:r>
          </a:p>
          <a:p>
            <a:endParaRPr lang="en-US" sz="3000" dirty="0"/>
          </a:p>
          <a:p>
            <a:r>
              <a:rPr lang="en-US" sz="3000" dirty="0"/>
              <a:t>Need to use messages to </a:t>
            </a:r>
            <a:r>
              <a:rPr lang="en-US" sz="3000" b="1" dirty="0"/>
              <a:t>agree on system state</a:t>
            </a:r>
          </a:p>
          <a:p>
            <a:pPr lvl="1"/>
            <a:r>
              <a:rPr lang="en-US" sz="2667" dirty="0"/>
              <a:t>This issue does not exist in a centralized system</a:t>
            </a:r>
          </a:p>
        </p:txBody>
      </p:sp>
      <p:sp>
        <p:nvSpPr>
          <p:cNvPr id="4" name="Slide Number Placeholder 3">
            <a:extLst>
              <a:ext uri="{FF2B5EF4-FFF2-40B4-BE49-F238E27FC236}">
                <a16:creationId xmlns:a16="http://schemas.microsoft.com/office/drawing/2014/main" id="{5EE10D71-5162-8E44-A240-4A5F7A648172}"/>
              </a:ext>
            </a:extLst>
          </p:cNvPr>
          <p:cNvSpPr>
            <a:spLocks noGrp="1"/>
          </p:cNvSpPr>
          <p:nvPr>
            <p:ph type="sldNum" sz="quarter" idx="12"/>
          </p:nvPr>
        </p:nvSpPr>
        <p:spPr/>
        <p:txBody>
          <a:bodyPr/>
          <a:lstStyle/>
          <a:p>
            <a:fld id="{5E6A3C3A-A029-4573-BC04-5DA27903A743}" type="slidenum">
              <a:rPr lang="en-US" smtClean="0"/>
              <a:t>18</a:t>
            </a:fld>
            <a:endParaRPr lang="en-US"/>
          </a:p>
        </p:txBody>
      </p:sp>
    </p:spTree>
    <p:extLst>
      <p:ext uri="{BB962C8B-B14F-4D97-AF65-F5344CB8AC3E}">
        <p14:creationId xmlns:p14="http://schemas.microsoft.com/office/powerpoint/2010/main" val="1211760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27E16-2699-EC49-B1F9-175794CDB3CF}"/>
              </a:ext>
            </a:extLst>
          </p:cNvPr>
          <p:cNvSpPr>
            <a:spLocks noGrp="1"/>
          </p:cNvSpPr>
          <p:nvPr>
            <p:ph type="title"/>
          </p:nvPr>
        </p:nvSpPr>
        <p:spPr/>
        <p:txBody>
          <a:bodyPr/>
          <a:lstStyle/>
          <a:p>
            <a:r>
              <a:rPr lang="en-US" dirty="0"/>
              <a:t>CAP Theorem</a:t>
            </a:r>
          </a:p>
        </p:txBody>
      </p:sp>
      <p:sp>
        <p:nvSpPr>
          <p:cNvPr id="3" name="Content Placeholder 2">
            <a:extLst>
              <a:ext uri="{FF2B5EF4-FFF2-40B4-BE49-F238E27FC236}">
                <a16:creationId xmlns:a16="http://schemas.microsoft.com/office/drawing/2014/main" id="{6EFD2F6F-4C85-6348-B78A-8FF4FBD439F5}"/>
              </a:ext>
            </a:extLst>
          </p:cNvPr>
          <p:cNvSpPr>
            <a:spLocks noGrp="1"/>
          </p:cNvSpPr>
          <p:nvPr>
            <p:ph idx="1"/>
          </p:nvPr>
        </p:nvSpPr>
        <p:spPr>
          <a:xfrm>
            <a:off x="443060" y="1016966"/>
            <a:ext cx="8344680" cy="4310062"/>
          </a:xfrm>
        </p:spPr>
        <p:txBody>
          <a:bodyPr>
            <a:normAutofit fontScale="85000" lnSpcReduction="10000"/>
          </a:bodyPr>
          <a:lstStyle/>
          <a:p>
            <a:r>
              <a:rPr lang="en-US" dirty="0"/>
              <a:t>Originally proposed by Eric Brewer (Berkeley)</a:t>
            </a:r>
          </a:p>
          <a:p>
            <a:endParaRPr lang="en-US" dirty="0"/>
          </a:p>
          <a:p>
            <a:pPr marL="428608" indent="-428608">
              <a:buFont typeface="+mj-lt"/>
              <a:buAutoNum type="arabicPeriod"/>
            </a:pPr>
            <a:r>
              <a:rPr lang="en-US" sz="3000" b="1" dirty="0"/>
              <a:t>C</a:t>
            </a:r>
            <a:r>
              <a:rPr lang="en-US" sz="3000" dirty="0"/>
              <a:t>onsistency – changes appear to everyone in same sequential order</a:t>
            </a:r>
          </a:p>
          <a:p>
            <a:pPr marL="428608" indent="-428608">
              <a:buFont typeface="+mj-lt"/>
              <a:buAutoNum type="arabicPeriod"/>
            </a:pPr>
            <a:r>
              <a:rPr lang="en-US" sz="3000" b="1" dirty="0"/>
              <a:t>A</a:t>
            </a:r>
            <a:r>
              <a:rPr lang="en-US" sz="3000" dirty="0"/>
              <a:t>vailability – can get a result at any time</a:t>
            </a:r>
          </a:p>
          <a:p>
            <a:pPr marL="428608" indent="-428608">
              <a:buFont typeface="+mj-lt"/>
              <a:buAutoNum type="arabicPeriod"/>
            </a:pPr>
            <a:r>
              <a:rPr lang="en-US" sz="3000" b="1" dirty="0"/>
              <a:t>P</a:t>
            </a:r>
            <a:r>
              <a:rPr lang="en-US" sz="3000" dirty="0"/>
              <a:t>artition Tolerance – system continues to work even when one part of network can't communicate with the other</a:t>
            </a:r>
          </a:p>
          <a:p>
            <a:pPr marL="428608" indent="-428608">
              <a:buFont typeface="+mj-lt"/>
              <a:buAutoNum type="arabicPeriod"/>
            </a:pPr>
            <a:endParaRPr lang="en-US" sz="3000" dirty="0"/>
          </a:p>
          <a:p>
            <a:r>
              <a:rPr lang="en-US" sz="3000" dirty="0"/>
              <a:t>Impossible to achieve all 3 at the same time (pick two)</a:t>
            </a:r>
            <a:endParaRPr lang="en-US" sz="2667" dirty="0"/>
          </a:p>
        </p:txBody>
      </p:sp>
      <p:sp>
        <p:nvSpPr>
          <p:cNvPr id="4" name="Slide Number Placeholder 3">
            <a:extLst>
              <a:ext uri="{FF2B5EF4-FFF2-40B4-BE49-F238E27FC236}">
                <a16:creationId xmlns:a16="http://schemas.microsoft.com/office/drawing/2014/main" id="{45E7DD78-2945-1345-BAAF-F2058D26CC06}"/>
              </a:ext>
            </a:extLst>
          </p:cNvPr>
          <p:cNvSpPr>
            <a:spLocks noGrp="1"/>
          </p:cNvSpPr>
          <p:nvPr>
            <p:ph type="sldNum" sz="quarter" idx="12"/>
          </p:nvPr>
        </p:nvSpPr>
        <p:spPr/>
        <p:txBody>
          <a:bodyPr/>
          <a:lstStyle/>
          <a:p>
            <a:fld id="{5E6A3C3A-A029-4573-BC04-5DA27903A743}" type="slidenum">
              <a:rPr lang="en-US" smtClean="0"/>
              <a:t>19</a:t>
            </a:fld>
            <a:endParaRPr lang="en-US"/>
          </a:p>
        </p:txBody>
      </p:sp>
    </p:spTree>
    <p:extLst>
      <p:ext uri="{BB962C8B-B14F-4D97-AF65-F5344CB8AC3E}">
        <p14:creationId xmlns:p14="http://schemas.microsoft.com/office/powerpoint/2010/main" val="2339682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a:t>Remote Procedure Call (RPC)</a:t>
            </a:r>
            <a:endParaRPr lang="en-US" altLang="ko-KR" dirty="0"/>
          </a:p>
        </p:txBody>
      </p:sp>
      <p:sp>
        <p:nvSpPr>
          <p:cNvPr id="994307" name="Rectangle 3"/>
          <p:cNvSpPr>
            <a:spLocks noGrp="1" noChangeArrowheads="1"/>
          </p:cNvSpPr>
          <p:nvPr>
            <p:ph type="body" idx="1"/>
          </p:nvPr>
        </p:nvSpPr>
        <p:spPr>
          <a:xfrm>
            <a:off x="292963" y="878540"/>
            <a:ext cx="7708037" cy="4391959"/>
          </a:xfrm>
        </p:spPr>
        <p:txBody>
          <a:bodyPr>
            <a:normAutofit/>
          </a:bodyPr>
          <a:lstStyle/>
          <a:p>
            <a:r>
              <a:rPr lang="en-US" altLang="ko-KR" sz="2400" dirty="0"/>
              <a:t>Raw messaging is a bit too low-level for programming</a:t>
            </a:r>
          </a:p>
          <a:p>
            <a:pPr lvl="1"/>
            <a:r>
              <a:rPr lang="en-US" altLang="ko-KR" sz="2000" dirty="0"/>
              <a:t>Must wrap up information into message at source</a:t>
            </a:r>
          </a:p>
          <a:p>
            <a:pPr lvl="1"/>
            <a:r>
              <a:rPr lang="en-US" altLang="ko-KR" sz="2000" dirty="0"/>
              <a:t>Must decide what to do with message at destination</a:t>
            </a:r>
          </a:p>
          <a:p>
            <a:pPr lvl="1"/>
            <a:r>
              <a:rPr lang="en-US" altLang="ko-KR" sz="2000" dirty="0"/>
              <a:t>May need to sit and wait for multiple messages to arrive</a:t>
            </a:r>
          </a:p>
          <a:p>
            <a:pPr lvl="1"/>
            <a:endParaRPr lang="en-US" altLang="ko-KR" sz="2000" dirty="0"/>
          </a:p>
          <a:p>
            <a:r>
              <a:rPr lang="en-US" altLang="ko-KR" sz="2400" dirty="0"/>
              <a:t>Another option: Remote Procedure Call (RPC)</a:t>
            </a:r>
          </a:p>
          <a:p>
            <a:pPr lvl="1"/>
            <a:r>
              <a:rPr lang="en-US" altLang="ko-KR" sz="2000" dirty="0"/>
              <a:t>Calls a procedure on a remote machine</a:t>
            </a:r>
          </a:p>
          <a:p>
            <a:pPr lvl="1"/>
            <a:r>
              <a:rPr lang="en-US" altLang="ko-KR" sz="2000" dirty="0"/>
              <a:t>Client calls: </a:t>
            </a:r>
            <a:br>
              <a:rPr lang="en-US" altLang="ko-KR" sz="2000" dirty="0"/>
            </a:br>
            <a:r>
              <a:rPr lang="en-US" altLang="ko-KR" sz="2000" dirty="0"/>
              <a:t>	</a:t>
            </a:r>
            <a:r>
              <a:rPr lang="en-US" altLang="ko-KR" sz="2000" b="1" dirty="0" err="1">
                <a:latin typeface="Courier New" panose="02070309020205020404" pitchFamily="49" charset="0"/>
                <a:cs typeface="Courier New" panose="02070309020205020404" pitchFamily="49" charset="0"/>
              </a:rPr>
              <a:t>remoteFileSystem</a:t>
            </a:r>
            <a:r>
              <a:rPr lang="en-US" altLang="ko-KR" sz="2000" b="1" dirty="0" err="1">
                <a:latin typeface="Courier New" panose="02070309020205020404" pitchFamily="49" charset="0"/>
                <a:cs typeface="Courier New" panose="02070309020205020404" pitchFamily="49" charset="0"/>
                <a:sym typeface="Symbol" panose="05050102010706020507" pitchFamily="18" charset="2"/>
              </a:rPr>
              <a:t>Read</a:t>
            </a:r>
            <a:r>
              <a:rPr lang="en-US" altLang="ko-KR" sz="2000" b="1" dirty="0">
                <a:latin typeface="Courier New" panose="02070309020205020404" pitchFamily="49" charset="0"/>
                <a:cs typeface="Courier New" panose="02070309020205020404" pitchFamily="49" charset="0"/>
                <a:sym typeface="Symbol" panose="05050102010706020507" pitchFamily="18" charset="2"/>
              </a:rPr>
              <a:t>(</a:t>
            </a:r>
            <a:r>
              <a:rPr lang="en-US" sz="2000" b="1" dirty="0">
                <a:latin typeface="Courier New" panose="02070309020205020404" pitchFamily="49" charset="0"/>
                <a:cs typeface="Courier New" panose="02070309020205020404" pitchFamily="49" charset="0"/>
              </a:rPr>
              <a:t>"</a:t>
            </a:r>
            <a:r>
              <a:rPr lang="en-US" altLang="ko-KR" sz="2000" b="1" dirty="0">
                <a:latin typeface="Courier New" panose="02070309020205020404" pitchFamily="49" charset="0"/>
                <a:cs typeface="Courier New" panose="02070309020205020404" pitchFamily="49" charset="0"/>
                <a:sym typeface="Symbol" panose="05050102010706020507" pitchFamily="18" charset="2"/>
              </a:rPr>
              <a:t>rutabaga</a:t>
            </a:r>
            <a:r>
              <a:rPr lang="en-US" sz="2000" b="1" dirty="0">
                <a:latin typeface="Courier New" panose="02070309020205020404" pitchFamily="49" charset="0"/>
                <a:cs typeface="Courier New" panose="02070309020205020404" pitchFamily="49" charset="0"/>
              </a:rPr>
              <a:t>"</a:t>
            </a:r>
            <a:r>
              <a:rPr lang="en-US" altLang="ko-KR" sz="2000" b="1" dirty="0">
                <a:latin typeface="Courier New" panose="02070309020205020404" pitchFamily="49" charset="0"/>
                <a:cs typeface="Courier New" panose="02070309020205020404" pitchFamily="49" charset="0"/>
                <a:sym typeface="Symbol" panose="05050102010706020507" pitchFamily="18" charset="2"/>
              </a:rPr>
              <a:t>);</a:t>
            </a:r>
          </a:p>
          <a:p>
            <a:pPr lvl="1"/>
            <a:r>
              <a:rPr lang="en-US" altLang="ko-KR" sz="2000" dirty="0"/>
              <a:t>Translated automatically into call on server:</a:t>
            </a:r>
            <a:br>
              <a:rPr lang="en-US" altLang="ko-KR" sz="2000" dirty="0"/>
            </a:br>
            <a:r>
              <a:rPr lang="en-US" altLang="ko-KR" sz="2000" dirty="0"/>
              <a:t>	</a:t>
            </a:r>
            <a:r>
              <a:rPr lang="en-US" altLang="ko-KR" sz="2000" b="1" dirty="0" err="1">
                <a:latin typeface="Courier New" panose="02070309020205020404" pitchFamily="49" charset="0"/>
                <a:cs typeface="Courier New" panose="02070309020205020404" pitchFamily="49" charset="0"/>
              </a:rPr>
              <a:t>fileSys</a:t>
            </a:r>
            <a:r>
              <a:rPr lang="en-US" altLang="ko-KR" sz="2000" b="1" dirty="0" err="1">
                <a:latin typeface="Courier New" panose="02070309020205020404" pitchFamily="49" charset="0"/>
                <a:cs typeface="Courier New" panose="02070309020205020404" pitchFamily="49" charset="0"/>
                <a:sym typeface="Symbol" panose="05050102010706020507" pitchFamily="18" charset="2"/>
              </a:rPr>
              <a:t>Read</a:t>
            </a:r>
            <a:r>
              <a:rPr lang="en-US" altLang="ko-KR" sz="2000" b="1" dirty="0">
                <a:latin typeface="Courier New" panose="02070309020205020404" pitchFamily="49" charset="0"/>
                <a:cs typeface="Courier New" panose="02070309020205020404" pitchFamily="49" charset="0"/>
                <a:sym typeface="Symbol" panose="05050102010706020507" pitchFamily="18" charset="2"/>
              </a:rPr>
              <a:t>(</a:t>
            </a:r>
            <a:r>
              <a:rPr lang="en-US" sz="2000" b="1" dirty="0">
                <a:latin typeface="Courier New" panose="02070309020205020404" pitchFamily="49" charset="0"/>
                <a:cs typeface="Courier New" panose="02070309020205020404" pitchFamily="49" charset="0"/>
              </a:rPr>
              <a:t>"</a:t>
            </a:r>
            <a:r>
              <a:rPr lang="en-US" altLang="ko-KR" sz="2000" b="1" dirty="0">
                <a:latin typeface="Courier New" panose="02070309020205020404" pitchFamily="49" charset="0"/>
                <a:cs typeface="Courier New" panose="02070309020205020404" pitchFamily="49" charset="0"/>
                <a:sym typeface="Symbol" panose="05050102010706020507" pitchFamily="18" charset="2"/>
              </a:rPr>
              <a:t>rutabaga</a:t>
            </a:r>
            <a:r>
              <a:rPr lang="en-US" sz="2000" b="1" dirty="0">
                <a:latin typeface="Courier New" panose="02070309020205020404" pitchFamily="49" charset="0"/>
                <a:cs typeface="Courier New" panose="02070309020205020404" pitchFamily="49" charset="0"/>
              </a:rPr>
              <a:t>"</a:t>
            </a:r>
            <a:r>
              <a:rPr lang="en-US" altLang="ko-KR" sz="2000" b="1" dirty="0">
                <a:latin typeface="Courier New" panose="02070309020205020404" pitchFamily="49" charset="0"/>
                <a:cs typeface="Courier New" panose="02070309020205020404" pitchFamily="49" charset="0"/>
                <a:sym typeface="Symbol" panose="05050102010706020507" pitchFamily="18" charset="2"/>
              </a:rPr>
              <a:t>);</a:t>
            </a:r>
          </a:p>
        </p:txBody>
      </p:sp>
      <p:sp>
        <p:nvSpPr>
          <p:cNvPr id="2" name="Slide Number Placeholder 1">
            <a:extLst>
              <a:ext uri="{FF2B5EF4-FFF2-40B4-BE49-F238E27FC236}">
                <a16:creationId xmlns:a16="http://schemas.microsoft.com/office/drawing/2014/main" id="{A468516D-E9D5-144C-838F-9A525BE25731}"/>
              </a:ext>
            </a:extLst>
          </p:cNvPr>
          <p:cNvSpPr>
            <a:spLocks noGrp="1"/>
          </p:cNvSpPr>
          <p:nvPr>
            <p:ph type="sldNum" sz="quarter" idx="12"/>
          </p:nvPr>
        </p:nvSpPr>
        <p:spPr/>
        <p:txBody>
          <a:bodyPr/>
          <a:lstStyle/>
          <a:p>
            <a:fld id="{5E6A3C3A-A029-4573-BC04-5DA27903A743}" type="slidenum">
              <a:rPr lang="en-US" smtClean="0"/>
              <a:t>2</a:t>
            </a:fld>
            <a:endParaRPr lang="en-US"/>
          </a:p>
        </p:txBody>
      </p:sp>
    </p:spTree>
    <p:extLst>
      <p:ext uri="{BB962C8B-B14F-4D97-AF65-F5344CB8AC3E}">
        <p14:creationId xmlns:p14="http://schemas.microsoft.com/office/powerpoint/2010/main" val="5520528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4307">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4307">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4307">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43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4307"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38EB9-C68E-E847-A408-40BBCE37EA54}"/>
              </a:ext>
            </a:extLst>
          </p:cNvPr>
          <p:cNvSpPr>
            <a:spLocks noGrp="1"/>
          </p:cNvSpPr>
          <p:nvPr>
            <p:ph type="title"/>
          </p:nvPr>
        </p:nvSpPr>
        <p:spPr/>
        <p:txBody>
          <a:bodyPr/>
          <a:lstStyle/>
          <a:p>
            <a:r>
              <a:rPr lang="en-US" dirty="0"/>
              <a:t>CAP Theorem Example</a:t>
            </a:r>
          </a:p>
        </p:txBody>
      </p:sp>
      <p:sp>
        <p:nvSpPr>
          <p:cNvPr id="3" name="Content Placeholder 2">
            <a:extLst>
              <a:ext uri="{FF2B5EF4-FFF2-40B4-BE49-F238E27FC236}">
                <a16:creationId xmlns:a16="http://schemas.microsoft.com/office/drawing/2014/main" id="{A8CD5384-63B0-F74D-8392-4ADC009ECD7A}"/>
              </a:ext>
            </a:extLst>
          </p:cNvPr>
          <p:cNvSpPr>
            <a:spLocks noGrp="1"/>
          </p:cNvSpPr>
          <p:nvPr>
            <p:ph idx="1"/>
          </p:nvPr>
        </p:nvSpPr>
        <p:spPr/>
        <p:txBody>
          <a:bodyPr/>
          <a:lstStyle/>
          <a:p>
            <a:r>
              <a:rPr lang="en-US" dirty="0"/>
              <a:t>What do we do if a network partition occurs?</a:t>
            </a:r>
          </a:p>
          <a:p>
            <a:r>
              <a:rPr lang="en-US" dirty="0"/>
              <a:t>Prefer Availability: Allow the state at some nodes to disagree with the state at other nodes </a:t>
            </a:r>
            <a:r>
              <a:rPr lang="en-US" b="1" dirty="0"/>
              <a:t>(AP)</a:t>
            </a:r>
            <a:endParaRPr lang="en-US" dirty="0"/>
          </a:p>
          <a:p>
            <a:r>
              <a:rPr lang="en-US" dirty="0"/>
              <a:t>Prefer Consistency: Reject requests until the partition is resolved </a:t>
            </a:r>
            <a:r>
              <a:rPr lang="en-US" b="1" dirty="0"/>
              <a:t>(CP)</a:t>
            </a:r>
            <a:endParaRPr lang="en-US" dirty="0"/>
          </a:p>
          <a:p>
            <a:endParaRPr lang="en-US" dirty="0"/>
          </a:p>
        </p:txBody>
      </p:sp>
      <p:grpSp>
        <p:nvGrpSpPr>
          <p:cNvPr id="20" name="Group 19">
            <a:extLst>
              <a:ext uri="{FF2B5EF4-FFF2-40B4-BE49-F238E27FC236}">
                <a16:creationId xmlns:a16="http://schemas.microsoft.com/office/drawing/2014/main" id="{1A3E2515-7E17-0745-85D3-DB641D255A33}"/>
              </a:ext>
            </a:extLst>
          </p:cNvPr>
          <p:cNvGrpSpPr/>
          <p:nvPr/>
        </p:nvGrpSpPr>
        <p:grpSpPr>
          <a:xfrm>
            <a:off x="2207922" y="3574445"/>
            <a:ext cx="4918054" cy="1982531"/>
            <a:chOff x="-3753" y="4304324"/>
            <a:chExt cx="5901665" cy="2379037"/>
          </a:xfrm>
        </p:grpSpPr>
        <p:sp>
          <p:nvSpPr>
            <p:cNvPr id="16" name="Freeform 15">
              <a:extLst>
                <a:ext uri="{FF2B5EF4-FFF2-40B4-BE49-F238E27FC236}">
                  <a16:creationId xmlns:a16="http://schemas.microsoft.com/office/drawing/2014/main" id="{4A0D338C-E41A-3B43-9B4F-31E6FA224A5B}"/>
                </a:ext>
              </a:extLst>
            </p:cNvPr>
            <p:cNvSpPr/>
            <p:nvPr/>
          </p:nvSpPr>
          <p:spPr>
            <a:xfrm>
              <a:off x="1286864" y="4304324"/>
              <a:ext cx="1774617" cy="2379037"/>
            </a:xfrm>
            <a:custGeom>
              <a:avLst/>
              <a:gdLst>
                <a:gd name="connsiteX0" fmla="*/ 1064302 w 1774617"/>
                <a:gd name="connsiteY0" fmla="*/ 0 h 2379037"/>
                <a:gd name="connsiteX1" fmla="*/ 1768840 w 1774617"/>
                <a:gd name="connsiteY1" fmla="*/ 1274164 h 2379037"/>
                <a:gd name="connsiteX2" fmla="*/ 719528 w 1774617"/>
                <a:gd name="connsiteY2" fmla="*/ 2308485 h 2379037"/>
                <a:gd name="connsiteX3" fmla="*/ 0 w 1774617"/>
                <a:gd name="connsiteY3" fmla="*/ 2203554 h 2379037"/>
              </a:gdLst>
              <a:ahLst/>
              <a:cxnLst>
                <a:cxn ang="0">
                  <a:pos x="connsiteX0" y="connsiteY0"/>
                </a:cxn>
                <a:cxn ang="0">
                  <a:pos x="connsiteX1" y="connsiteY1"/>
                </a:cxn>
                <a:cxn ang="0">
                  <a:pos x="connsiteX2" y="connsiteY2"/>
                </a:cxn>
                <a:cxn ang="0">
                  <a:pos x="connsiteX3" y="connsiteY3"/>
                </a:cxn>
              </a:cxnLst>
              <a:rect l="l" t="t" r="r" b="b"/>
              <a:pathLst>
                <a:path w="1774617" h="2379037">
                  <a:moveTo>
                    <a:pt x="1064302" y="0"/>
                  </a:moveTo>
                  <a:cubicBezTo>
                    <a:pt x="1445302" y="444708"/>
                    <a:pt x="1826302" y="889417"/>
                    <a:pt x="1768840" y="1274164"/>
                  </a:cubicBezTo>
                  <a:cubicBezTo>
                    <a:pt x="1711378" y="1658912"/>
                    <a:pt x="1014335" y="2153587"/>
                    <a:pt x="719528" y="2308485"/>
                  </a:cubicBezTo>
                  <a:cubicBezTo>
                    <a:pt x="424721" y="2463383"/>
                    <a:pt x="212360" y="2333468"/>
                    <a:pt x="0" y="2203554"/>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grpSp>
          <p:nvGrpSpPr>
            <p:cNvPr id="19" name="Group 18">
              <a:extLst>
                <a:ext uri="{FF2B5EF4-FFF2-40B4-BE49-F238E27FC236}">
                  <a16:creationId xmlns:a16="http://schemas.microsoft.com/office/drawing/2014/main" id="{D93CB633-9B40-2F44-BBA5-47CB42BDD981}"/>
                </a:ext>
              </a:extLst>
            </p:cNvPr>
            <p:cNvGrpSpPr/>
            <p:nvPr/>
          </p:nvGrpSpPr>
          <p:grpSpPr>
            <a:xfrm>
              <a:off x="-3753" y="4304324"/>
              <a:ext cx="5901665" cy="1789189"/>
              <a:chOff x="-3753" y="4304324"/>
              <a:chExt cx="5901665" cy="1789189"/>
            </a:xfrm>
          </p:grpSpPr>
          <p:sp>
            <p:nvSpPr>
              <p:cNvPr id="4" name="Oval 3">
                <a:extLst>
                  <a:ext uri="{FF2B5EF4-FFF2-40B4-BE49-F238E27FC236}">
                    <a16:creationId xmlns:a16="http://schemas.microsoft.com/office/drawing/2014/main" id="{8D9DF0AE-91E9-174F-BA84-48438F90E0E5}"/>
                  </a:ext>
                </a:extLst>
              </p:cNvPr>
              <p:cNvSpPr/>
              <p:nvPr/>
            </p:nvSpPr>
            <p:spPr>
              <a:xfrm>
                <a:off x="1933731" y="4586990"/>
                <a:ext cx="365760"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5" name="Oval 4">
                <a:extLst>
                  <a:ext uri="{FF2B5EF4-FFF2-40B4-BE49-F238E27FC236}">
                    <a16:creationId xmlns:a16="http://schemas.microsoft.com/office/drawing/2014/main" id="{4ECD2AC1-BAC0-FC47-9E3A-FF2FCB91638A}"/>
                  </a:ext>
                </a:extLst>
              </p:cNvPr>
              <p:cNvSpPr/>
              <p:nvPr/>
            </p:nvSpPr>
            <p:spPr>
              <a:xfrm>
                <a:off x="1786827" y="5199096"/>
                <a:ext cx="365760"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6" name="Oval 5">
                <a:extLst>
                  <a:ext uri="{FF2B5EF4-FFF2-40B4-BE49-F238E27FC236}">
                    <a16:creationId xmlns:a16="http://schemas.microsoft.com/office/drawing/2014/main" id="{654ED22D-2E16-0B47-A04A-A4DBA639CF0C}"/>
                  </a:ext>
                </a:extLst>
              </p:cNvPr>
              <p:cNvSpPr/>
              <p:nvPr/>
            </p:nvSpPr>
            <p:spPr>
              <a:xfrm>
                <a:off x="2508853" y="5564856"/>
                <a:ext cx="365760"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7" name="Oval 6">
                <a:extLst>
                  <a:ext uri="{FF2B5EF4-FFF2-40B4-BE49-F238E27FC236}">
                    <a16:creationId xmlns:a16="http://schemas.microsoft.com/office/drawing/2014/main" id="{112DF3A5-6D2F-C04C-AF1A-6591B7080BD6}"/>
                  </a:ext>
                </a:extLst>
              </p:cNvPr>
              <p:cNvSpPr/>
              <p:nvPr/>
            </p:nvSpPr>
            <p:spPr>
              <a:xfrm>
                <a:off x="2412416" y="4998710"/>
                <a:ext cx="365760"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8" name="Oval 7">
                <a:extLst>
                  <a:ext uri="{FF2B5EF4-FFF2-40B4-BE49-F238E27FC236}">
                    <a16:creationId xmlns:a16="http://schemas.microsoft.com/office/drawing/2014/main" id="{127DC16A-74D9-D749-83CE-6AF94FBF39FF}"/>
                  </a:ext>
                </a:extLst>
              </p:cNvPr>
              <p:cNvSpPr/>
              <p:nvPr/>
            </p:nvSpPr>
            <p:spPr>
              <a:xfrm>
                <a:off x="3591772" y="4670084"/>
                <a:ext cx="365760" cy="36576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500"/>
              </a:p>
            </p:txBody>
          </p:sp>
          <p:sp>
            <p:nvSpPr>
              <p:cNvPr id="9" name="Oval 8">
                <a:extLst>
                  <a:ext uri="{FF2B5EF4-FFF2-40B4-BE49-F238E27FC236}">
                    <a16:creationId xmlns:a16="http://schemas.microsoft.com/office/drawing/2014/main" id="{EABE5BFF-65A6-7341-81E6-4C21D50D3E0C}"/>
                  </a:ext>
                </a:extLst>
              </p:cNvPr>
              <p:cNvSpPr/>
              <p:nvPr/>
            </p:nvSpPr>
            <p:spPr>
              <a:xfrm>
                <a:off x="3106617" y="4877950"/>
                <a:ext cx="365760" cy="36576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500"/>
              </a:p>
            </p:txBody>
          </p:sp>
          <p:sp>
            <p:nvSpPr>
              <p:cNvPr id="10" name="Oval 9">
                <a:extLst>
                  <a:ext uri="{FF2B5EF4-FFF2-40B4-BE49-F238E27FC236}">
                    <a16:creationId xmlns:a16="http://schemas.microsoft.com/office/drawing/2014/main" id="{5DF4B165-9E46-0E42-8BFA-E7F19BCBFC17}"/>
                  </a:ext>
                </a:extLst>
              </p:cNvPr>
              <p:cNvSpPr/>
              <p:nvPr/>
            </p:nvSpPr>
            <p:spPr>
              <a:xfrm>
                <a:off x="3047999" y="5711777"/>
                <a:ext cx="365760" cy="36576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500"/>
              </a:p>
            </p:txBody>
          </p:sp>
          <p:sp>
            <p:nvSpPr>
              <p:cNvPr id="11" name="Oval 10">
                <a:extLst>
                  <a:ext uri="{FF2B5EF4-FFF2-40B4-BE49-F238E27FC236}">
                    <a16:creationId xmlns:a16="http://schemas.microsoft.com/office/drawing/2014/main" id="{532B46BF-BCE9-FE4C-9372-F984F6BAD532}"/>
                  </a:ext>
                </a:extLst>
              </p:cNvPr>
              <p:cNvSpPr/>
              <p:nvPr/>
            </p:nvSpPr>
            <p:spPr>
              <a:xfrm>
                <a:off x="3383025" y="5364470"/>
                <a:ext cx="365760" cy="36576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500"/>
              </a:p>
            </p:txBody>
          </p:sp>
          <p:sp>
            <p:nvSpPr>
              <p:cNvPr id="12" name="Oval 11">
                <a:extLst>
                  <a:ext uri="{FF2B5EF4-FFF2-40B4-BE49-F238E27FC236}">
                    <a16:creationId xmlns:a16="http://schemas.microsoft.com/office/drawing/2014/main" id="{E3F3E0BD-0E8C-3D45-87B2-FAC689B09D2A}"/>
                  </a:ext>
                </a:extLst>
              </p:cNvPr>
              <p:cNvSpPr/>
              <p:nvPr/>
            </p:nvSpPr>
            <p:spPr>
              <a:xfrm>
                <a:off x="3008116" y="4304324"/>
                <a:ext cx="365760" cy="36576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500"/>
              </a:p>
            </p:txBody>
          </p:sp>
          <p:sp>
            <p:nvSpPr>
              <p:cNvPr id="17" name="TextBox 16">
                <a:extLst>
                  <a:ext uri="{FF2B5EF4-FFF2-40B4-BE49-F238E27FC236}">
                    <a16:creationId xmlns:a16="http://schemas.microsoft.com/office/drawing/2014/main" id="{0BE7DD43-BAD8-D14C-BED9-55D441E08789}"/>
                  </a:ext>
                </a:extLst>
              </p:cNvPr>
              <p:cNvSpPr txBox="1"/>
              <p:nvPr/>
            </p:nvSpPr>
            <p:spPr>
              <a:xfrm>
                <a:off x="-3753" y="5613381"/>
                <a:ext cx="1768700" cy="480132"/>
              </a:xfrm>
              <a:prstGeom prst="rect">
                <a:avLst/>
              </a:prstGeom>
              <a:noFill/>
            </p:spPr>
            <p:txBody>
              <a:bodyPr wrap="square" rtlCol="0">
                <a:spAutoFit/>
              </a:bodyPr>
              <a:lstStyle/>
              <a:p>
                <a:pPr algn="ctr"/>
                <a:r>
                  <a:rPr lang="en-US" sz="2000" b="1" dirty="0"/>
                  <a:t>Partition </a:t>
                </a:r>
                <a:r>
                  <a:rPr lang="en-US" sz="2000" b="1" i="1" dirty="0"/>
                  <a:t>A</a:t>
                </a:r>
                <a:endParaRPr lang="en-US" sz="2000" b="1" dirty="0"/>
              </a:p>
            </p:txBody>
          </p:sp>
          <p:sp>
            <p:nvSpPr>
              <p:cNvPr id="18" name="TextBox 17">
                <a:extLst>
                  <a:ext uri="{FF2B5EF4-FFF2-40B4-BE49-F238E27FC236}">
                    <a16:creationId xmlns:a16="http://schemas.microsoft.com/office/drawing/2014/main" id="{FD9887A9-23A4-AB42-974D-D911886E7872}"/>
                  </a:ext>
                </a:extLst>
              </p:cNvPr>
              <p:cNvSpPr txBox="1"/>
              <p:nvPr/>
            </p:nvSpPr>
            <p:spPr>
              <a:xfrm>
                <a:off x="4129212" y="4356157"/>
                <a:ext cx="1768700" cy="480132"/>
              </a:xfrm>
              <a:prstGeom prst="rect">
                <a:avLst/>
              </a:prstGeom>
              <a:noFill/>
            </p:spPr>
            <p:txBody>
              <a:bodyPr wrap="square" rtlCol="0">
                <a:spAutoFit/>
              </a:bodyPr>
              <a:lstStyle/>
              <a:p>
                <a:pPr algn="ctr"/>
                <a:r>
                  <a:rPr lang="en-US" sz="2000" b="1" dirty="0"/>
                  <a:t>Partition </a:t>
                </a:r>
                <a:r>
                  <a:rPr lang="en-US" sz="2000" b="1" i="1" dirty="0"/>
                  <a:t>B</a:t>
                </a:r>
                <a:endParaRPr lang="en-US" sz="2000" b="1" dirty="0"/>
              </a:p>
            </p:txBody>
          </p:sp>
        </p:grpSp>
      </p:grpSp>
      <p:sp>
        <p:nvSpPr>
          <p:cNvPr id="13" name="Slide Number Placeholder 12">
            <a:extLst>
              <a:ext uri="{FF2B5EF4-FFF2-40B4-BE49-F238E27FC236}">
                <a16:creationId xmlns:a16="http://schemas.microsoft.com/office/drawing/2014/main" id="{19C5F06A-C82D-6842-9931-09AB7B4391DD}"/>
              </a:ext>
            </a:extLst>
          </p:cNvPr>
          <p:cNvSpPr>
            <a:spLocks noGrp="1"/>
          </p:cNvSpPr>
          <p:nvPr>
            <p:ph type="sldNum" sz="quarter" idx="12"/>
          </p:nvPr>
        </p:nvSpPr>
        <p:spPr/>
        <p:txBody>
          <a:bodyPr/>
          <a:lstStyle/>
          <a:p>
            <a:fld id="{5E6A3C3A-A029-4573-BC04-5DA27903A743}" type="slidenum">
              <a:rPr lang="en-US" smtClean="0"/>
              <a:t>20</a:t>
            </a:fld>
            <a:endParaRPr lang="en-US"/>
          </a:p>
        </p:txBody>
      </p:sp>
    </p:spTree>
    <p:extLst>
      <p:ext uri="{BB962C8B-B14F-4D97-AF65-F5344CB8AC3E}">
        <p14:creationId xmlns:p14="http://schemas.microsoft.com/office/powerpoint/2010/main" val="33476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4D69D-0F8D-DB4D-A649-58F3CAE23518}"/>
              </a:ext>
            </a:extLst>
          </p:cNvPr>
          <p:cNvSpPr>
            <a:spLocks noGrp="1"/>
          </p:cNvSpPr>
          <p:nvPr>
            <p:ph type="title"/>
          </p:nvPr>
        </p:nvSpPr>
        <p:spPr/>
        <p:txBody>
          <a:bodyPr/>
          <a:lstStyle/>
          <a:p>
            <a:r>
              <a:rPr lang="en-US" dirty="0"/>
              <a:t>Consistency Preferred</a:t>
            </a:r>
          </a:p>
        </p:txBody>
      </p:sp>
      <p:sp>
        <p:nvSpPr>
          <p:cNvPr id="3" name="Content Placeholder 2">
            <a:extLst>
              <a:ext uri="{FF2B5EF4-FFF2-40B4-BE49-F238E27FC236}">
                <a16:creationId xmlns:a16="http://schemas.microsoft.com/office/drawing/2014/main" id="{C7A8FF55-6F58-0943-85DD-36F2BCA80CCD}"/>
              </a:ext>
            </a:extLst>
          </p:cNvPr>
          <p:cNvSpPr>
            <a:spLocks noGrp="1"/>
          </p:cNvSpPr>
          <p:nvPr>
            <p:ph idx="1"/>
          </p:nvPr>
        </p:nvSpPr>
        <p:spPr/>
        <p:txBody>
          <a:bodyPr>
            <a:normAutofit/>
          </a:bodyPr>
          <a:lstStyle/>
          <a:p>
            <a:r>
              <a:rPr lang="en-US" sz="2400" dirty="0"/>
              <a:t>Block writes until all nodes able to agree</a:t>
            </a:r>
          </a:p>
          <a:p>
            <a:endParaRPr lang="en-US" sz="2400" dirty="0"/>
          </a:p>
          <a:p>
            <a:r>
              <a:rPr lang="en-US" sz="2400" b="1" dirty="0"/>
              <a:t>Consistent:</a:t>
            </a:r>
            <a:r>
              <a:rPr lang="en-US" sz="2400" dirty="0"/>
              <a:t> Reads never return wrong values</a:t>
            </a:r>
          </a:p>
          <a:p>
            <a:endParaRPr lang="en-US" sz="2400" dirty="0"/>
          </a:p>
          <a:p>
            <a:r>
              <a:rPr lang="en-US" sz="2400" b="1" dirty="0"/>
              <a:t>Not Available:</a:t>
            </a:r>
            <a:r>
              <a:rPr lang="en-US" sz="2400" dirty="0"/>
              <a:t> Writes block until partition is resolved and unanimous approval is possible</a:t>
            </a:r>
          </a:p>
          <a:p>
            <a:endParaRPr lang="en-US" sz="2400" b="1" dirty="0"/>
          </a:p>
        </p:txBody>
      </p:sp>
      <p:sp>
        <p:nvSpPr>
          <p:cNvPr id="4" name="Slide Number Placeholder 3">
            <a:extLst>
              <a:ext uri="{FF2B5EF4-FFF2-40B4-BE49-F238E27FC236}">
                <a16:creationId xmlns:a16="http://schemas.microsoft.com/office/drawing/2014/main" id="{A2551030-3FE8-DA47-AA2B-57C4956433B5}"/>
              </a:ext>
            </a:extLst>
          </p:cNvPr>
          <p:cNvSpPr>
            <a:spLocks noGrp="1"/>
          </p:cNvSpPr>
          <p:nvPr>
            <p:ph type="sldNum" sz="quarter" idx="12"/>
          </p:nvPr>
        </p:nvSpPr>
        <p:spPr/>
        <p:txBody>
          <a:bodyPr/>
          <a:lstStyle/>
          <a:p>
            <a:fld id="{5E6A3C3A-A029-4573-BC04-5DA27903A743}" type="slidenum">
              <a:rPr lang="en-US" smtClean="0"/>
              <a:t>21</a:t>
            </a:fld>
            <a:endParaRPr lang="en-US"/>
          </a:p>
        </p:txBody>
      </p:sp>
    </p:spTree>
    <p:extLst>
      <p:ext uri="{BB962C8B-B14F-4D97-AF65-F5344CB8AC3E}">
        <p14:creationId xmlns:p14="http://schemas.microsoft.com/office/powerpoint/2010/main" val="1164882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50E93-197E-E245-AD51-E8D484405CEE}"/>
              </a:ext>
            </a:extLst>
          </p:cNvPr>
          <p:cNvSpPr>
            <a:spLocks noGrp="1"/>
          </p:cNvSpPr>
          <p:nvPr>
            <p:ph type="title"/>
          </p:nvPr>
        </p:nvSpPr>
        <p:spPr/>
        <p:txBody>
          <a:bodyPr/>
          <a:lstStyle/>
          <a:p>
            <a:r>
              <a:rPr lang="en-US" dirty="0"/>
              <a:t>What about AP Systems?</a:t>
            </a:r>
          </a:p>
        </p:txBody>
      </p:sp>
      <p:sp>
        <p:nvSpPr>
          <p:cNvPr id="3" name="Content Placeholder 2">
            <a:extLst>
              <a:ext uri="{FF2B5EF4-FFF2-40B4-BE49-F238E27FC236}">
                <a16:creationId xmlns:a16="http://schemas.microsoft.com/office/drawing/2014/main" id="{051D01F5-785E-7442-B180-C9D3EDB5E263}"/>
              </a:ext>
            </a:extLst>
          </p:cNvPr>
          <p:cNvSpPr>
            <a:spLocks noGrp="1"/>
          </p:cNvSpPr>
          <p:nvPr>
            <p:ph idx="1"/>
          </p:nvPr>
        </p:nvSpPr>
        <p:spPr/>
        <p:txBody>
          <a:bodyPr/>
          <a:lstStyle/>
          <a:p>
            <a:r>
              <a:rPr lang="en-US" dirty="0"/>
              <a:t>Partition occurs, but both groups of nodes continue to accept requests</a:t>
            </a:r>
          </a:p>
          <a:p>
            <a:r>
              <a:rPr lang="en-US" dirty="0"/>
              <a:t>Consequence: State might diverge between the two groups (e.g., different updates are executed)</a:t>
            </a:r>
          </a:p>
          <a:p>
            <a:r>
              <a:rPr lang="en-US" dirty="0"/>
              <a:t>When communication is restored, there needs to be an explicit </a:t>
            </a:r>
            <a:r>
              <a:rPr lang="en-US" i="1" dirty="0"/>
              <a:t>recovery</a:t>
            </a:r>
            <a:r>
              <a:rPr lang="en-US" dirty="0"/>
              <a:t> process</a:t>
            </a:r>
          </a:p>
          <a:p>
            <a:pPr lvl="1"/>
            <a:r>
              <a:rPr lang="en-US" dirty="0"/>
              <a:t>Resolve conflicting updates so everyone agrees on system state once again</a:t>
            </a:r>
          </a:p>
          <a:p>
            <a:endParaRPr lang="en-US" dirty="0"/>
          </a:p>
        </p:txBody>
      </p:sp>
      <p:sp>
        <p:nvSpPr>
          <p:cNvPr id="4" name="Slide Number Placeholder 3">
            <a:extLst>
              <a:ext uri="{FF2B5EF4-FFF2-40B4-BE49-F238E27FC236}">
                <a16:creationId xmlns:a16="http://schemas.microsoft.com/office/drawing/2014/main" id="{59AEE844-1E1D-474F-BF19-2B85AB972583}"/>
              </a:ext>
            </a:extLst>
          </p:cNvPr>
          <p:cNvSpPr>
            <a:spLocks noGrp="1"/>
          </p:cNvSpPr>
          <p:nvPr>
            <p:ph type="sldNum" sz="quarter" idx="12"/>
          </p:nvPr>
        </p:nvSpPr>
        <p:spPr/>
        <p:txBody>
          <a:bodyPr/>
          <a:lstStyle/>
          <a:p>
            <a:fld id="{5E6A3C3A-A029-4573-BC04-5DA27903A743}" type="slidenum">
              <a:rPr lang="en-US" smtClean="0"/>
              <a:t>22</a:t>
            </a:fld>
            <a:endParaRPr lang="en-US"/>
          </a:p>
        </p:txBody>
      </p:sp>
    </p:spTree>
    <p:extLst>
      <p:ext uri="{BB962C8B-B14F-4D97-AF65-F5344CB8AC3E}">
        <p14:creationId xmlns:p14="http://schemas.microsoft.com/office/powerpoint/2010/main" val="1889989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04E6B-10F0-7E4A-8FED-1096A5ED27A7}"/>
              </a:ext>
            </a:extLst>
          </p:cNvPr>
          <p:cNvSpPr>
            <a:spLocks noGrp="1"/>
          </p:cNvSpPr>
          <p:nvPr>
            <p:ph type="title"/>
          </p:nvPr>
        </p:nvSpPr>
        <p:spPr/>
        <p:txBody>
          <a:bodyPr/>
          <a:lstStyle/>
          <a:p>
            <a:r>
              <a:rPr lang="en-US" dirty="0"/>
              <a:t>General’s Paradox</a:t>
            </a:r>
          </a:p>
        </p:txBody>
      </p:sp>
      <p:sp>
        <p:nvSpPr>
          <p:cNvPr id="3" name="Content Placeholder 2">
            <a:extLst>
              <a:ext uri="{FF2B5EF4-FFF2-40B4-BE49-F238E27FC236}">
                <a16:creationId xmlns:a16="http://schemas.microsoft.com/office/drawing/2014/main" id="{630E3B7B-261B-6345-B0FA-956B2C3FAED7}"/>
              </a:ext>
            </a:extLst>
          </p:cNvPr>
          <p:cNvSpPr>
            <a:spLocks noGrp="1"/>
          </p:cNvSpPr>
          <p:nvPr>
            <p:ph idx="1"/>
          </p:nvPr>
        </p:nvSpPr>
        <p:spPr/>
        <p:txBody>
          <a:bodyPr>
            <a:normAutofit lnSpcReduction="10000"/>
          </a:bodyPr>
          <a:lstStyle/>
          <a:p>
            <a:r>
              <a:rPr lang="en-US" dirty="0"/>
              <a:t>Two generals located on opposite sides of their enemy’s position</a:t>
            </a:r>
          </a:p>
          <a:p>
            <a:r>
              <a:rPr lang="en-US" dirty="0"/>
              <a:t>Can only communicate via messengers</a:t>
            </a:r>
          </a:p>
          <a:p>
            <a:r>
              <a:rPr lang="en-US" dirty="0"/>
              <a:t>Messengers go through enemy territory: might be captured</a:t>
            </a:r>
          </a:p>
          <a:p>
            <a:endParaRPr lang="en-US" dirty="0"/>
          </a:p>
          <a:p>
            <a:r>
              <a:rPr lang="en-US" dirty="0"/>
              <a:t>Problem: Need to coordinate time of attack</a:t>
            </a:r>
          </a:p>
          <a:p>
            <a:pPr lvl="1"/>
            <a:r>
              <a:rPr lang="en-US" dirty="0"/>
              <a:t>Two generals lose unless they attack at same time</a:t>
            </a:r>
          </a:p>
          <a:p>
            <a:pPr lvl="1"/>
            <a:r>
              <a:rPr lang="en-US" dirty="0"/>
              <a:t>If they attack at same time, they win</a:t>
            </a:r>
          </a:p>
        </p:txBody>
      </p:sp>
      <p:sp>
        <p:nvSpPr>
          <p:cNvPr id="4" name="Slide Number Placeholder 3">
            <a:extLst>
              <a:ext uri="{FF2B5EF4-FFF2-40B4-BE49-F238E27FC236}">
                <a16:creationId xmlns:a16="http://schemas.microsoft.com/office/drawing/2014/main" id="{CB74FD02-794A-4047-ACAB-39401935C32D}"/>
              </a:ext>
            </a:extLst>
          </p:cNvPr>
          <p:cNvSpPr>
            <a:spLocks noGrp="1"/>
          </p:cNvSpPr>
          <p:nvPr>
            <p:ph type="sldNum" sz="quarter" idx="12"/>
          </p:nvPr>
        </p:nvSpPr>
        <p:spPr/>
        <p:txBody>
          <a:bodyPr/>
          <a:lstStyle/>
          <a:p>
            <a:fld id="{5E6A3C3A-A029-4573-BC04-5DA27903A743}" type="slidenum">
              <a:rPr lang="en-US" smtClean="0"/>
              <a:t>23</a:t>
            </a:fld>
            <a:endParaRPr lang="en-US"/>
          </a:p>
        </p:txBody>
      </p:sp>
    </p:spTree>
    <p:extLst>
      <p:ext uri="{BB962C8B-B14F-4D97-AF65-F5344CB8AC3E}">
        <p14:creationId xmlns:p14="http://schemas.microsoft.com/office/powerpoint/2010/main" val="741514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F8F83-567C-4A31-B796-A655E13444EB}"/>
              </a:ext>
            </a:extLst>
          </p:cNvPr>
          <p:cNvSpPr>
            <a:spLocks noGrp="1"/>
          </p:cNvSpPr>
          <p:nvPr>
            <p:ph type="title"/>
          </p:nvPr>
        </p:nvSpPr>
        <p:spPr/>
        <p:txBody>
          <a:bodyPr/>
          <a:lstStyle/>
          <a:p>
            <a:r>
              <a:rPr lang="en-US" dirty="0"/>
              <a:t>General’s Paradox</a:t>
            </a:r>
          </a:p>
        </p:txBody>
      </p:sp>
      <p:sp>
        <p:nvSpPr>
          <p:cNvPr id="3" name="Content Placeholder 2">
            <a:extLst>
              <a:ext uri="{FF2B5EF4-FFF2-40B4-BE49-F238E27FC236}">
                <a16:creationId xmlns:a16="http://schemas.microsoft.com/office/drawing/2014/main" id="{C9D3DD01-AA9F-407E-9BC3-452CAFBA33D5}"/>
              </a:ext>
            </a:extLst>
          </p:cNvPr>
          <p:cNvSpPr>
            <a:spLocks noGrp="1"/>
          </p:cNvSpPr>
          <p:nvPr>
            <p:ph idx="1"/>
          </p:nvPr>
        </p:nvSpPr>
        <p:spPr/>
        <p:txBody>
          <a:bodyPr/>
          <a:lstStyle/>
          <a:p>
            <a:r>
              <a:rPr lang="en-US" dirty="0"/>
              <a:t>Can messages over an unreliable network be used to guarantee two entities do something simultaneously?</a:t>
            </a:r>
          </a:p>
          <a:p>
            <a:r>
              <a:rPr lang="en-US" b="1" dirty="0"/>
              <a:t>No,</a:t>
            </a:r>
            <a:r>
              <a:rPr lang="en-US" dirty="0"/>
              <a:t> even if all messages go through</a:t>
            </a:r>
            <a:endParaRPr lang="en-US" b="1" dirty="0"/>
          </a:p>
        </p:txBody>
      </p:sp>
      <p:grpSp>
        <p:nvGrpSpPr>
          <p:cNvPr id="7" name="Group 24">
            <a:extLst>
              <a:ext uri="{FF2B5EF4-FFF2-40B4-BE49-F238E27FC236}">
                <a16:creationId xmlns:a16="http://schemas.microsoft.com/office/drawing/2014/main" id="{E8C88576-9B3B-477A-8FE6-F332FF2D72ED}"/>
              </a:ext>
            </a:extLst>
          </p:cNvPr>
          <p:cNvGrpSpPr>
            <a:grpSpLocks/>
          </p:cNvGrpSpPr>
          <p:nvPr/>
        </p:nvGrpSpPr>
        <p:grpSpPr bwMode="auto">
          <a:xfrm>
            <a:off x="3411141" y="4138090"/>
            <a:ext cx="2127250" cy="604574"/>
            <a:chOff x="1849" y="3464"/>
            <a:chExt cx="1608" cy="457"/>
          </a:xfrm>
        </p:grpSpPr>
        <p:sp>
          <p:nvSpPr>
            <p:cNvPr id="8" name="Line 12">
              <a:extLst>
                <a:ext uri="{FF2B5EF4-FFF2-40B4-BE49-F238E27FC236}">
                  <a16:creationId xmlns:a16="http://schemas.microsoft.com/office/drawing/2014/main" id="{D30D1DAF-BDD4-4795-ABAB-CA86974C7D0A}"/>
                </a:ext>
              </a:extLst>
            </p:cNvPr>
            <p:cNvSpPr>
              <a:spLocks noChangeShapeType="1"/>
            </p:cNvSpPr>
            <p:nvPr/>
          </p:nvSpPr>
          <p:spPr bwMode="auto">
            <a:xfrm flipH="1">
              <a:off x="1849" y="3464"/>
              <a:ext cx="1608" cy="13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p>
              <a:endParaRPr lang="en-US" sz="1500">
                <a:latin typeface="+mj-lt"/>
              </a:endParaRPr>
            </a:p>
          </p:txBody>
        </p:sp>
        <p:sp>
          <p:nvSpPr>
            <p:cNvPr id="9" name="Text Box 19">
              <a:extLst>
                <a:ext uri="{FF2B5EF4-FFF2-40B4-BE49-F238E27FC236}">
                  <a16:creationId xmlns:a16="http://schemas.microsoft.com/office/drawing/2014/main" id="{66D56C32-85A5-48F7-A71C-5274D8EE01CE}"/>
                </a:ext>
              </a:extLst>
            </p:cNvPr>
            <p:cNvSpPr txBox="1">
              <a:spLocks noChangeArrowheads="1"/>
            </p:cNvSpPr>
            <p:nvPr/>
          </p:nvSpPr>
          <p:spPr bwMode="auto">
            <a:xfrm rot="21324669">
              <a:off x="2033" y="3515"/>
              <a:ext cx="1335" cy="40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ko-KR" sz="1500" dirty="0">
                  <a:latin typeface="+mj-lt"/>
                  <a:ea typeface="굴림" panose="020B0600000101010101" pitchFamily="34" charset="-127"/>
                </a:rPr>
                <a:t>Yeah, but what if you</a:t>
              </a:r>
            </a:p>
            <a:p>
              <a:pPr>
                <a:spcBef>
                  <a:spcPct val="0"/>
                </a:spcBef>
              </a:pPr>
              <a:r>
                <a:rPr lang="en-US" altLang="ko-KR" sz="1500" dirty="0">
                  <a:latin typeface="+mj-lt"/>
                  <a:ea typeface="굴림" panose="020B0600000101010101" pitchFamily="34" charset="-127"/>
                </a:rPr>
                <a:t>Don’t get this </a:t>
              </a:r>
              <a:r>
                <a:rPr lang="en-US" altLang="ko-KR" sz="1500" dirty="0" err="1">
                  <a:latin typeface="+mj-lt"/>
                  <a:ea typeface="굴림" panose="020B0600000101010101" pitchFamily="34" charset="-127"/>
                </a:rPr>
                <a:t>ack</a:t>
              </a:r>
              <a:r>
                <a:rPr lang="en-US" altLang="ko-KR" sz="1500" dirty="0">
                  <a:latin typeface="+mj-lt"/>
                  <a:ea typeface="굴림" panose="020B0600000101010101" pitchFamily="34" charset="-127"/>
                </a:rPr>
                <a:t>?</a:t>
              </a:r>
            </a:p>
          </p:txBody>
        </p:sp>
      </p:grpSp>
      <p:grpSp>
        <p:nvGrpSpPr>
          <p:cNvPr id="13" name="Group 21">
            <a:extLst>
              <a:ext uri="{FF2B5EF4-FFF2-40B4-BE49-F238E27FC236}">
                <a16:creationId xmlns:a16="http://schemas.microsoft.com/office/drawing/2014/main" id="{04FBA57D-CBFE-4239-BD00-86B4A13A2230}"/>
              </a:ext>
            </a:extLst>
          </p:cNvPr>
          <p:cNvGrpSpPr>
            <a:grpSpLocks/>
          </p:cNvGrpSpPr>
          <p:nvPr/>
        </p:nvGrpSpPr>
        <p:grpSpPr bwMode="auto">
          <a:xfrm>
            <a:off x="3411141" y="3197495"/>
            <a:ext cx="2209271" cy="460376"/>
            <a:chOff x="1849" y="2753"/>
            <a:chExt cx="1670" cy="348"/>
          </a:xfrm>
        </p:grpSpPr>
        <p:sp>
          <p:nvSpPr>
            <p:cNvPr id="14" name="Line 9">
              <a:extLst>
                <a:ext uri="{FF2B5EF4-FFF2-40B4-BE49-F238E27FC236}">
                  <a16:creationId xmlns:a16="http://schemas.microsoft.com/office/drawing/2014/main" id="{B147FC51-7D8B-4037-AF32-BA65CEE5C8AE}"/>
                </a:ext>
              </a:extLst>
            </p:cNvPr>
            <p:cNvSpPr>
              <a:spLocks noChangeShapeType="1"/>
            </p:cNvSpPr>
            <p:nvPr/>
          </p:nvSpPr>
          <p:spPr bwMode="auto">
            <a:xfrm>
              <a:off x="1849" y="2875"/>
              <a:ext cx="1670" cy="22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p>
              <a:endParaRPr lang="en-US" sz="1500">
                <a:latin typeface="+mj-lt"/>
              </a:endParaRPr>
            </a:p>
          </p:txBody>
        </p:sp>
        <p:sp>
          <p:nvSpPr>
            <p:cNvPr id="15" name="Text Box 14">
              <a:extLst>
                <a:ext uri="{FF2B5EF4-FFF2-40B4-BE49-F238E27FC236}">
                  <a16:creationId xmlns:a16="http://schemas.microsoft.com/office/drawing/2014/main" id="{71844042-2104-4BF4-8364-423390BDBEC1}"/>
                </a:ext>
              </a:extLst>
            </p:cNvPr>
            <p:cNvSpPr txBox="1">
              <a:spLocks noChangeArrowheads="1"/>
            </p:cNvSpPr>
            <p:nvPr/>
          </p:nvSpPr>
          <p:spPr bwMode="auto">
            <a:xfrm rot="460914">
              <a:off x="2324" y="2753"/>
              <a:ext cx="7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500" dirty="0">
                  <a:latin typeface="+mj-lt"/>
                  <a:ea typeface="굴림" panose="020B0600000101010101" pitchFamily="34" charset="-127"/>
                </a:rPr>
                <a:t>11 am ok?</a:t>
              </a:r>
            </a:p>
          </p:txBody>
        </p:sp>
      </p:grpSp>
      <p:grpSp>
        <p:nvGrpSpPr>
          <p:cNvPr id="16" name="Group 23">
            <a:extLst>
              <a:ext uri="{FF2B5EF4-FFF2-40B4-BE49-F238E27FC236}">
                <a16:creationId xmlns:a16="http://schemas.microsoft.com/office/drawing/2014/main" id="{2928611E-B058-4F4D-9CAA-19331DE4770E}"/>
              </a:ext>
            </a:extLst>
          </p:cNvPr>
          <p:cNvGrpSpPr>
            <a:grpSpLocks/>
          </p:cNvGrpSpPr>
          <p:nvPr/>
        </p:nvGrpSpPr>
        <p:grpSpPr bwMode="auto">
          <a:xfrm>
            <a:off x="3411141" y="3737240"/>
            <a:ext cx="2209271" cy="400843"/>
            <a:chOff x="1849" y="3161"/>
            <a:chExt cx="1670" cy="303"/>
          </a:xfrm>
        </p:grpSpPr>
        <p:sp>
          <p:nvSpPr>
            <p:cNvPr id="17" name="Line 11">
              <a:extLst>
                <a:ext uri="{FF2B5EF4-FFF2-40B4-BE49-F238E27FC236}">
                  <a16:creationId xmlns:a16="http://schemas.microsoft.com/office/drawing/2014/main" id="{7C3BEA9B-233F-4F52-9135-2A68E9B00EB6}"/>
                </a:ext>
              </a:extLst>
            </p:cNvPr>
            <p:cNvSpPr>
              <a:spLocks noChangeShapeType="1"/>
            </p:cNvSpPr>
            <p:nvPr/>
          </p:nvSpPr>
          <p:spPr bwMode="auto">
            <a:xfrm>
              <a:off x="1849" y="3237"/>
              <a:ext cx="1670" cy="22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p>
              <a:endParaRPr lang="en-US" sz="1500">
                <a:latin typeface="+mj-lt"/>
              </a:endParaRPr>
            </a:p>
          </p:txBody>
        </p:sp>
        <p:sp>
          <p:nvSpPr>
            <p:cNvPr id="18" name="Text Box 16">
              <a:extLst>
                <a:ext uri="{FF2B5EF4-FFF2-40B4-BE49-F238E27FC236}">
                  <a16:creationId xmlns:a16="http://schemas.microsoft.com/office/drawing/2014/main" id="{80417D93-86E8-4324-AD2E-D4F49A8C4EF0}"/>
                </a:ext>
              </a:extLst>
            </p:cNvPr>
            <p:cNvSpPr txBox="1">
              <a:spLocks noChangeArrowheads="1"/>
            </p:cNvSpPr>
            <p:nvPr/>
          </p:nvSpPr>
          <p:spPr bwMode="auto">
            <a:xfrm rot="460914">
              <a:off x="2510" y="3161"/>
              <a:ext cx="77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500" dirty="0">
                  <a:latin typeface="+mj-lt"/>
                  <a:ea typeface="굴림" panose="020B0600000101010101" pitchFamily="34" charset="-127"/>
                </a:rPr>
                <a:t>So, 11 it is?</a:t>
              </a:r>
            </a:p>
          </p:txBody>
        </p:sp>
      </p:grpSp>
      <p:grpSp>
        <p:nvGrpSpPr>
          <p:cNvPr id="19" name="Group 22">
            <a:extLst>
              <a:ext uri="{FF2B5EF4-FFF2-40B4-BE49-F238E27FC236}">
                <a16:creationId xmlns:a16="http://schemas.microsoft.com/office/drawing/2014/main" id="{180ACE2B-D6A1-4392-B011-FD16F1DC070E}"/>
              </a:ext>
            </a:extLst>
          </p:cNvPr>
          <p:cNvGrpSpPr>
            <a:grpSpLocks/>
          </p:cNvGrpSpPr>
          <p:nvPr/>
        </p:nvGrpSpPr>
        <p:grpSpPr bwMode="auto">
          <a:xfrm>
            <a:off x="3411141" y="3467373"/>
            <a:ext cx="2127250" cy="370417"/>
            <a:chOff x="1849" y="2957"/>
            <a:chExt cx="1608" cy="280"/>
          </a:xfrm>
        </p:grpSpPr>
        <p:sp>
          <p:nvSpPr>
            <p:cNvPr id="20" name="Line 10">
              <a:extLst>
                <a:ext uri="{FF2B5EF4-FFF2-40B4-BE49-F238E27FC236}">
                  <a16:creationId xmlns:a16="http://schemas.microsoft.com/office/drawing/2014/main" id="{93C78E66-0052-43AF-B8E8-BE4DDEE712C5}"/>
                </a:ext>
              </a:extLst>
            </p:cNvPr>
            <p:cNvSpPr>
              <a:spLocks noChangeShapeType="1"/>
            </p:cNvSpPr>
            <p:nvPr/>
          </p:nvSpPr>
          <p:spPr bwMode="auto">
            <a:xfrm flipH="1">
              <a:off x="1849" y="3101"/>
              <a:ext cx="1608" cy="13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p>
              <a:endParaRPr lang="en-US" sz="1500">
                <a:latin typeface="+mj-lt"/>
              </a:endParaRPr>
            </a:p>
          </p:txBody>
        </p:sp>
        <p:sp>
          <p:nvSpPr>
            <p:cNvPr id="21" name="Text Box 17">
              <a:extLst>
                <a:ext uri="{FF2B5EF4-FFF2-40B4-BE49-F238E27FC236}">
                  <a16:creationId xmlns:a16="http://schemas.microsoft.com/office/drawing/2014/main" id="{8A202D0D-0669-42D1-A1EB-A5EC8B392298}"/>
                </a:ext>
              </a:extLst>
            </p:cNvPr>
            <p:cNvSpPr txBox="1">
              <a:spLocks noChangeArrowheads="1"/>
            </p:cNvSpPr>
            <p:nvPr/>
          </p:nvSpPr>
          <p:spPr bwMode="auto">
            <a:xfrm rot="21324669">
              <a:off x="2062" y="2957"/>
              <a:ext cx="894"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500" dirty="0">
                  <a:latin typeface="+mj-lt"/>
                  <a:ea typeface="굴림" panose="020B0600000101010101" pitchFamily="34" charset="-127"/>
                </a:rPr>
                <a:t>Yes, 11 works</a:t>
              </a:r>
            </a:p>
          </p:txBody>
        </p:sp>
      </p:grpSp>
      <p:sp>
        <p:nvSpPr>
          <p:cNvPr id="30" name="Rectangle 29">
            <a:extLst>
              <a:ext uri="{FF2B5EF4-FFF2-40B4-BE49-F238E27FC236}">
                <a16:creationId xmlns:a16="http://schemas.microsoft.com/office/drawing/2014/main" id="{6EDF5D5E-812E-4D02-BD4F-4A0A4107C6B3}"/>
              </a:ext>
            </a:extLst>
          </p:cNvPr>
          <p:cNvSpPr/>
          <p:nvPr/>
        </p:nvSpPr>
        <p:spPr>
          <a:xfrm>
            <a:off x="1853985" y="3453785"/>
            <a:ext cx="1344627" cy="916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7" b="1" dirty="0"/>
              <a:t>General 1</a:t>
            </a:r>
          </a:p>
        </p:txBody>
      </p:sp>
      <p:sp>
        <p:nvSpPr>
          <p:cNvPr id="31" name="Rectangle 30">
            <a:extLst>
              <a:ext uri="{FF2B5EF4-FFF2-40B4-BE49-F238E27FC236}">
                <a16:creationId xmlns:a16="http://schemas.microsoft.com/office/drawing/2014/main" id="{B69B2CF4-BAC8-4E16-A695-79CBCFB9282B}"/>
              </a:ext>
            </a:extLst>
          </p:cNvPr>
          <p:cNvSpPr/>
          <p:nvPr/>
        </p:nvSpPr>
        <p:spPr>
          <a:xfrm>
            <a:off x="5945889" y="3453742"/>
            <a:ext cx="1344627" cy="9166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67" b="1" dirty="0"/>
              <a:t>General 2</a:t>
            </a:r>
          </a:p>
        </p:txBody>
      </p:sp>
      <p:sp>
        <p:nvSpPr>
          <p:cNvPr id="4" name="Slide Number Placeholder 3">
            <a:extLst>
              <a:ext uri="{FF2B5EF4-FFF2-40B4-BE49-F238E27FC236}">
                <a16:creationId xmlns:a16="http://schemas.microsoft.com/office/drawing/2014/main" id="{3C5BA2F1-5892-0E41-A110-622C5D12EC5F}"/>
              </a:ext>
            </a:extLst>
          </p:cNvPr>
          <p:cNvSpPr>
            <a:spLocks noGrp="1"/>
          </p:cNvSpPr>
          <p:nvPr>
            <p:ph type="sldNum" sz="quarter" idx="12"/>
          </p:nvPr>
        </p:nvSpPr>
        <p:spPr/>
        <p:txBody>
          <a:bodyPr/>
          <a:lstStyle/>
          <a:p>
            <a:fld id="{5E6A3C3A-A029-4573-BC04-5DA27903A743}" type="slidenum">
              <a:rPr lang="en-US" smtClean="0"/>
              <a:t>24</a:t>
            </a:fld>
            <a:endParaRPr lang="en-US"/>
          </a:p>
        </p:txBody>
      </p:sp>
    </p:spTree>
    <p:extLst>
      <p:ext uri="{BB962C8B-B14F-4D97-AF65-F5344CB8AC3E}">
        <p14:creationId xmlns:p14="http://schemas.microsoft.com/office/powerpoint/2010/main" val="3720708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F3B9F-DD1D-438B-95C6-BCDBCD7F4C24}"/>
              </a:ext>
            </a:extLst>
          </p:cNvPr>
          <p:cNvSpPr>
            <a:spLocks noGrp="1"/>
          </p:cNvSpPr>
          <p:nvPr>
            <p:ph type="title"/>
          </p:nvPr>
        </p:nvSpPr>
        <p:spPr/>
        <p:txBody>
          <a:bodyPr/>
          <a:lstStyle/>
          <a:p>
            <a:r>
              <a:rPr lang="en-US" dirty="0"/>
              <a:t>Two-Phase Commit</a:t>
            </a:r>
          </a:p>
        </p:txBody>
      </p:sp>
      <p:sp>
        <p:nvSpPr>
          <p:cNvPr id="3" name="Content Placeholder 2">
            <a:extLst>
              <a:ext uri="{FF2B5EF4-FFF2-40B4-BE49-F238E27FC236}">
                <a16:creationId xmlns:a16="http://schemas.microsoft.com/office/drawing/2014/main" id="{42BD8EAF-9B2C-44E7-9835-9B96B8435D03}"/>
              </a:ext>
            </a:extLst>
          </p:cNvPr>
          <p:cNvSpPr>
            <a:spLocks noGrp="1"/>
          </p:cNvSpPr>
          <p:nvPr>
            <p:ph idx="1"/>
          </p:nvPr>
        </p:nvSpPr>
        <p:spPr/>
        <p:txBody>
          <a:bodyPr>
            <a:noAutofit/>
          </a:bodyPr>
          <a:lstStyle/>
          <a:p>
            <a:r>
              <a:rPr lang="en-US" sz="2400" dirty="0"/>
              <a:t>We can’t solve the General’s Paradox</a:t>
            </a:r>
          </a:p>
          <a:p>
            <a:pPr lvl="1"/>
            <a:r>
              <a:rPr lang="en-US" sz="2000" dirty="0"/>
              <a:t>No simultaneous action</a:t>
            </a:r>
          </a:p>
          <a:p>
            <a:pPr lvl="1"/>
            <a:r>
              <a:rPr lang="en-US" sz="2000" dirty="0"/>
              <a:t>But we can solve a related problem</a:t>
            </a:r>
          </a:p>
          <a:p>
            <a:pPr lvl="1"/>
            <a:endParaRPr lang="en-US" sz="2000" dirty="0"/>
          </a:p>
          <a:p>
            <a:r>
              <a:rPr lang="en-US" sz="2400" b="1" dirty="0"/>
              <a:t>Distributed Transaction:</a:t>
            </a:r>
            <a:r>
              <a:rPr lang="en-US" sz="2400" dirty="0"/>
              <a:t> Two (or more) machines agree to do something </a:t>
            </a:r>
            <a:r>
              <a:rPr lang="en-US" sz="2400" i="1" dirty="0"/>
              <a:t>or not do it</a:t>
            </a:r>
            <a:r>
              <a:rPr lang="en-US" sz="2400" dirty="0"/>
              <a:t> </a:t>
            </a:r>
            <a:r>
              <a:rPr lang="en-US" sz="2400" b="1" dirty="0"/>
              <a:t>atomically</a:t>
            </a:r>
          </a:p>
          <a:p>
            <a:endParaRPr lang="en-US" sz="2400" b="1" dirty="0"/>
          </a:p>
          <a:p>
            <a:r>
              <a:rPr lang="en-US" sz="2400" dirty="0"/>
              <a:t>Extra tool: </a:t>
            </a:r>
            <a:r>
              <a:rPr lang="en-US" sz="2400" b="1" dirty="0"/>
              <a:t>Persistent Log</a:t>
            </a:r>
          </a:p>
          <a:p>
            <a:pPr lvl="1"/>
            <a:r>
              <a:rPr lang="en-US" sz="2000" dirty="0"/>
              <a:t>If machine fails, it will remember what happened</a:t>
            </a:r>
          </a:p>
          <a:p>
            <a:pPr lvl="1"/>
            <a:r>
              <a:rPr lang="en-US" sz="2000" dirty="0"/>
              <a:t>Assume log itself can’t be corrupted</a:t>
            </a:r>
          </a:p>
        </p:txBody>
      </p:sp>
      <p:sp>
        <p:nvSpPr>
          <p:cNvPr id="4" name="Slide Number Placeholder 3">
            <a:extLst>
              <a:ext uri="{FF2B5EF4-FFF2-40B4-BE49-F238E27FC236}">
                <a16:creationId xmlns:a16="http://schemas.microsoft.com/office/drawing/2014/main" id="{452F93D6-D084-C24A-B3B7-7AE5DFDBFD20}"/>
              </a:ext>
            </a:extLst>
          </p:cNvPr>
          <p:cNvSpPr>
            <a:spLocks noGrp="1"/>
          </p:cNvSpPr>
          <p:nvPr>
            <p:ph type="sldNum" sz="quarter" idx="12"/>
          </p:nvPr>
        </p:nvSpPr>
        <p:spPr/>
        <p:txBody>
          <a:bodyPr/>
          <a:lstStyle/>
          <a:p>
            <a:fld id="{5E6A3C3A-A029-4573-BC04-5DA27903A743}" type="slidenum">
              <a:rPr lang="en-US" smtClean="0"/>
              <a:t>25</a:t>
            </a:fld>
            <a:endParaRPr lang="en-US"/>
          </a:p>
        </p:txBody>
      </p:sp>
    </p:spTree>
    <p:extLst>
      <p:ext uri="{BB962C8B-B14F-4D97-AF65-F5344CB8AC3E}">
        <p14:creationId xmlns:p14="http://schemas.microsoft.com/office/powerpoint/2010/main" val="1485403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742E4-3983-4219-9C27-D521B19CC638}"/>
              </a:ext>
            </a:extLst>
          </p:cNvPr>
          <p:cNvSpPr>
            <a:spLocks noGrp="1"/>
          </p:cNvSpPr>
          <p:nvPr>
            <p:ph type="title"/>
          </p:nvPr>
        </p:nvSpPr>
        <p:spPr/>
        <p:txBody>
          <a:bodyPr/>
          <a:lstStyle/>
          <a:p>
            <a:r>
              <a:rPr lang="en-US" dirty="0"/>
              <a:t>Two-Phase Commit: Setup</a:t>
            </a:r>
          </a:p>
        </p:txBody>
      </p:sp>
      <p:sp>
        <p:nvSpPr>
          <p:cNvPr id="3" name="Content Placeholder 2">
            <a:extLst>
              <a:ext uri="{FF2B5EF4-FFF2-40B4-BE49-F238E27FC236}">
                <a16:creationId xmlns:a16="http://schemas.microsoft.com/office/drawing/2014/main" id="{C693EFDF-8F78-4CB5-AAD8-6AF8B72B1973}"/>
              </a:ext>
            </a:extLst>
          </p:cNvPr>
          <p:cNvSpPr>
            <a:spLocks noGrp="1"/>
          </p:cNvSpPr>
          <p:nvPr>
            <p:ph idx="1"/>
          </p:nvPr>
        </p:nvSpPr>
        <p:spPr/>
        <p:txBody>
          <a:bodyPr/>
          <a:lstStyle/>
          <a:p>
            <a:r>
              <a:rPr lang="en-US" dirty="0"/>
              <a:t>One machine </a:t>
            </a:r>
            <a:r>
              <a:rPr lang="en-US" i="1" dirty="0"/>
              <a:t>(coordinator)</a:t>
            </a:r>
            <a:r>
              <a:rPr lang="en-US" dirty="0"/>
              <a:t> initiates the protocol</a:t>
            </a:r>
          </a:p>
          <a:p>
            <a:r>
              <a:rPr lang="en-US" dirty="0"/>
              <a:t>It asks </a:t>
            </a:r>
            <a:r>
              <a:rPr lang="en-US" i="1" dirty="0"/>
              <a:t>every</a:t>
            </a:r>
            <a:r>
              <a:rPr lang="en-US" dirty="0"/>
              <a:t> machine to </a:t>
            </a:r>
            <a:r>
              <a:rPr lang="en-US" b="1" dirty="0"/>
              <a:t>vote</a:t>
            </a:r>
            <a:r>
              <a:rPr lang="en-US" dirty="0"/>
              <a:t> on transaction</a:t>
            </a:r>
          </a:p>
          <a:p>
            <a:endParaRPr lang="en-US" dirty="0"/>
          </a:p>
          <a:p>
            <a:r>
              <a:rPr lang="en-US" dirty="0"/>
              <a:t>Two possible votes:</a:t>
            </a:r>
          </a:p>
          <a:p>
            <a:pPr lvl="1"/>
            <a:r>
              <a:rPr lang="en-US" b="1" dirty="0"/>
              <a:t>Commit</a:t>
            </a:r>
          </a:p>
          <a:p>
            <a:pPr lvl="1"/>
            <a:r>
              <a:rPr lang="en-US" b="1" dirty="0"/>
              <a:t>Abort</a:t>
            </a:r>
          </a:p>
          <a:p>
            <a:pPr lvl="1"/>
            <a:endParaRPr lang="en-US" b="1" dirty="0"/>
          </a:p>
          <a:p>
            <a:r>
              <a:rPr lang="en-US" dirty="0"/>
              <a:t>Commit transaction only if unanimous approval</a:t>
            </a:r>
          </a:p>
        </p:txBody>
      </p:sp>
      <p:sp>
        <p:nvSpPr>
          <p:cNvPr id="4" name="Slide Number Placeholder 3">
            <a:extLst>
              <a:ext uri="{FF2B5EF4-FFF2-40B4-BE49-F238E27FC236}">
                <a16:creationId xmlns:a16="http://schemas.microsoft.com/office/drawing/2014/main" id="{B3C82E78-4775-0B42-B5B6-721F87BB22B5}"/>
              </a:ext>
            </a:extLst>
          </p:cNvPr>
          <p:cNvSpPr>
            <a:spLocks noGrp="1"/>
          </p:cNvSpPr>
          <p:nvPr>
            <p:ph type="sldNum" sz="quarter" idx="12"/>
          </p:nvPr>
        </p:nvSpPr>
        <p:spPr/>
        <p:txBody>
          <a:bodyPr/>
          <a:lstStyle/>
          <a:p>
            <a:fld id="{5E6A3C3A-A029-4573-BC04-5DA27903A743}" type="slidenum">
              <a:rPr lang="en-US" smtClean="0"/>
              <a:t>26</a:t>
            </a:fld>
            <a:endParaRPr lang="en-US"/>
          </a:p>
        </p:txBody>
      </p:sp>
    </p:spTree>
    <p:extLst>
      <p:ext uri="{BB962C8B-B14F-4D97-AF65-F5344CB8AC3E}">
        <p14:creationId xmlns:p14="http://schemas.microsoft.com/office/powerpoint/2010/main" val="2949577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38E99-4152-4145-A2AD-71B07F88BF44}"/>
              </a:ext>
            </a:extLst>
          </p:cNvPr>
          <p:cNvSpPr>
            <a:spLocks noGrp="1"/>
          </p:cNvSpPr>
          <p:nvPr>
            <p:ph type="title"/>
          </p:nvPr>
        </p:nvSpPr>
        <p:spPr/>
        <p:txBody>
          <a:bodyPr/>
          <a:lstStyle/>
          <a:p>
            <a:r>
              <a:rPr lang="en-US" dirty="0"/>
              <a:t>Two-Phase Commit: Preparing</a:t>
            </a:r>
          </a:p>
        </p:txBody>
      </p:sp>
      <p:sp>
        <p:nvSpPr>
          <p:cNvPr id="3" name="Content Placeholder 2">
            <a:extLst>
              <a:ext uri="{FF2B5EF4-FFF2-40B4-BE49-F238E27FC236}">
                <a16:creationId xmlns:a16="http://schemas.microsoft.com/office/drawing/2014/main" id="{BA4EC270-05C8-4B3C-8881-EE5F1F93A5C7}"/>
              </a:ext>
            </a:extLst>
          </p:cNvPr>
          <p:cNvSpPr>
            <a:spLocks noGrp="1"/>
          </p:cNvSpPr>
          <p:nvPr>
            <p:ph idx="1"/>
          </p:nvPr>
        </p:nvSpPr>
        <p:spPr/>
        <p:txBody>
          <a:bodyPr>
            <a:normAutofit fontScale="92500"/>
          </a:bodyPr>
          <a:lstStyle/>
          <a:p>
            <a:pPr marL="0" indent="0">
              <a:buNone/>
            </a:pPr>
            <a:r>
              <a:rPr lang="en-US" b="1" dirty="0"/>
              <a:t>Agree to Commit</a:t>
            </a:r>
          </a:p>
          <a:p>
            <a:r>
              <a:rPr lang="en-US" dirty="0"/>
              <a:t>Machine has </a:t>
            </a:r>
            <a:r>
              <a:rPr lang="en-US" b="1" dirty="0"/>
              <a:t>guaranteed</a:t>
            </a:r>
            <a:r>
              <a:rPr lang="en-US" dirty="0"/>
              <a:t> that it will accept transaction</a:t>
            </a:r>
          </a:p>
          <a:p>
            <a:r>
              <a:rPr lang="en-US" dirty="0"/>
              <a:t>Must be </a:t>
            </a:r>
            <a:r>
              <a:rPr lang="en-US" b="1" dirty="0"/>
              <a:t>recorded in log</a:t>
            </a:r>
            <a:r>
              <a:rPr lang="en-US" dirty="0"/>
              <a:t> so machine will remember this decision if it fails and restarts</a:t>
            </a:r>
          </a:p>
          <a:p>
            <a:pPr marL="0" indent="0">
              <a:buNone/>
            </a:pPr>
            <a:r>
              <a:rPr lang="en-US" b="1" dirty="0"/>
              <a:t>Agree to Abort</a:t>
            </a:r>
          </a:p>
          <a:p>
            <a:r>
              <a:rPr lang="en-US" dirty="0"/>
              <a:t>Machine has </a:t>
            </a:r>
            <a:r>
              <a:rPr lang="en-US" b="1" dirty="0"/>
              <a:t>guaranteed</a:t>
            </a:r>
            <a:r>
              <a:rPr lang="en-US" dirty="0"/>
              <a:t> that it will </a:t>
            </a:r>
            <a:r>
              <a:rPr lang="en-US" b="1" dirty="0"/>
              <a:t>never accept</a:t>
            </a:r>
            <a:r>
              <a:rPr lang="en-US" dirty="0"/>
              <a:t> this transaction</a:t>
            </a:r>
          </a:p>
          <a:p>
            <a:r>
              <a:rPr lang="en-US" dirty="0"/>
              <a:t>Must be </a:t>
            </a:r>
            <a:r>
              <a:rPr lang="en-US" b="1" dirty="0"/>
              <a:t>recorded in log</a:t>
            </a:r>
            <a:r>
              <a:rPr lang="en-US" dirty="0"/>
              <a:t> so machine will remember this decision if it fails and restarts</a:t>
            </a:r>
          </a:p>
        </p:txBody>
      </p:sp>
      <p:sp>
        <p:nvSpPr>
          <p:cNvPr id="4" name="Slide Number Placeholder 3">
            <a:extLst>
              <a:ext uri="{FF2B5EF4-FFF2-40B4-BE49-F238E27FC236}">
                <a16:creationId xmlns:a16="http://schemas.microsoft.com/office/drawing/2014/main" id="{14F5593D-D989-B144-B23A-D15203D9AE9C}"/>
              </a:ext>
            </a:extLst>
          </p:cNvPr>
          <p:cNvSpPr>
            <a:spLocks noGrp="1"/>
          </p:cNvSpPr>
          <p:nvPr>
            <p:ph type="sldNum" sz="quarter" idx="12"/>
          </p:nvPr>
        </p:nvSpPr>
        <p:spPr/>
        <p:txBody>
          <a:bodyPr/>
          <a:lstStyle/>
          <a:p>
            <a:fld id="{5E6A3C3A-A029-4573-BC04-5DA27903A743}" type="slidenum">
              <a:rPr lang="en-US" smtClean="0"/>
              <a:t>27</a:t>
            </a:fld>
            <a:endParaRPr lang="en-US"/>
          </a:p>
        </p:txBody>
      </p:sp>
    </p:spTree>
    <p:extLst>
      <p:ext uri="{BB962C8B-B14F-4D97-AF65-F5344CB8AC3E}">
        <p14:creationId xmlns:p14="http://schemas.microsoft.com/office/powerpoint/2010/main" val="1622169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0CAC6-236B-4BE5-B6C6-10C01BC80E00}"/>
              </a:ext>
            </a:extLst>
          </p:cNvPr>
          <p:cNvSpPr>
            <a:spLocks noGrp="1"/>
          </p:cNvSpPr>
          <p:nvPr>
            <p:ph type="title"/>
          </p:nvPr>
        </p:nvSpPr>
        <p:spPr/>
        <p:txBody>
          <a:bodyPr/>
          <a:lstStyle/>
          <a:p>
            <a:r>
              <a:rPr lang="en-US" dirty="0"/>
              <a:t>Two-Phase Commit: Finishing</a:t>
            </a:r>
          </a:p>
        </p:txBody>
      </p:sp>
      <p:sp>
        <p:nvSpPr>
          <p:cNvPr id="3" name="Content Placeholder 2">
            <a:extLst>
              <a:ext uri="{FF2B5EF4-FFF2-40B4-BE49-F238E27FC236}">
                <a16:creationId xmlns:a16="http://schemas.microsoft.com/office/drawing/2014/main" id="{DAAADA22-6771-42E9-BE58-A5403F6CCEFA}"/>
              </a:ext>
            </a:extLst>
          </p:cNvPr>
          <p:cNvSpPr>
            <a:spLocks noGrp="1"/>
          </p:cNvSpPr>
          <p:nvPr>
            <p:ph idx="1"/>
          </p:nvPr>
        </p:nvSpPr>
        <p:spPr/>
        <p:txBody>
          <a:bodyPr>
            <a:normAutofit fontScale="92500"/>
          </a:bodyPr>
          <a:lstStyle/>
          <a:p>
            <a:pPr marL="0" indent="0">
              <a:buNone/>
            </a:pPr>
            <a:r>
              <a:rPr lang="en-US" b="1" dirty="0"/>
              <a:t>Commit Transaction</a:t>
            </a:r>
          </a:p>
          <a:p>
            <a:r>
              <a:rPr lang="en-US" dirty="0"/>
              <a:t>Coordinator learns </a:t>
            </a:r>
            <a:r>
              <a:rPr lang="en-US" i="1" dirty="0"/>
              <a:t>all machines have agreed to commit</a:t>
            </a:r>
          </a:p>
          <a:p>
            <a:r>
              <a:rPr lang="en-US" dirty="0"/>
              <a:t>Apply transaction, inform voters</a:t>
            </a:r>
          </a:p>
          <a:p>
            <a:r>
              <a:rPr lang="en-US" dirty="0"/>
              <a:t>Record decision in local log</a:t>
            </a:r>
          </a:p>
          <a:p>
            <a:pPr marL="0" indent="0">
              <a:buNone/>
            </a:pPr>
            <a:r>
              <a:rPr lang="en-US" b="1" dirty="0"/>
              <a:t>Abort Transaction</a:t>
            </a:r>
          </a:p>
          <a:p>
            <a:r>
              <a:rPr lang="en-US" dirty="0"/>
              <a:t>Coordinator learns </a:t>
            </a:r>
            <a:r>
              <a:rPr lang="en-US" i="1" dirty="0"/>
              <a:t>at least on machine has voted to abort</a:t>
            </a:r>
            <a:endParaRPr lang="en-US" dirty="0"/>
          </a:p>
          <a:p>
            <a:r>
              <a:rPr lang="en-US" dirty="0"/>
              <a:t>Do not apply transaction, inform voters</a:t>
            </a:r>
          </a:p>
          <a:p>
            <a:r>
              <a:rPr lang="en-US" dirty="0"/>
              <a:t>Record decision in local log</a:t>
            </a:r>
          </a:p>
        </p:txBody>
      </p:sp>
      <p:sp>
        <p:nvSpPr>
          <p:cNvPr id="4" name="Slide Number Placeholder 3">
            <a:extLst>
              <a:ext uri="{FF2B5EF4-FFF2-40B4-BE49-F238E27FC236}">
                <a16:creationId xmlns:a16="http://schemas.microsoft.com/office/drawing/2014/main" id="{7C8D1505-1208-C446-A8B5-70C7333A112F}"/>
              </a:ext>
            </a:extLst>
          </p:cNvPr>
          <p:cNvSpPr>
            <a:spLocks noGrp="1"/>
          </p:cNvSpPr>
          <p:nvPr>
            <p:ph type="sldNum" sz="quarter" idx="12"/>
          </p:nvPr>
        </p:nvSpPr>
        <p:spPr/>
        <p:txBody>
          <a:bodyPr/>
          <a:lstStyle/>
          <a:p>
            <a:fld id="{5E6A3C3A-A029-4573-BC04-5DA27903A743}" type="slidenum">
              <a:rPr lang="en-US" smtClean="0"/>
              <a:t>28</a:t>
            </a:fld>
            <a:endParaRPr lang="en-US"/>
          </a:p>
        </p:txBody>
      </p:sp>
    </p:spTree>
    <p:extLst>
      <p:ext uri="{BB962C8B-B14F-4D97-AF65-F5344CB8AC3E}">
        <p14:creationId xmlns:p14="http://schemas.microsoft.com/office/powerpoint/2010/main" val="1646316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5EF42-1F55-4480-B167-19C83D5756FB}"/>
              </a:ext>
            </a:extLst>
          </p:cNvPr>
          <p:cNvSpPr>
            <a:spLocks noGrp="1"/>
          </p:cNvSpPr>
          <p:nvPr>
            <p:ph type="title"/>
          </p:nvPr>
        </p:nvSpPr>
        <p:spPr/>
        <p:txBody>
          <a:bodyPr/>
          <a:lstStyle/>
          <a:p>
            <a:r>
              <a:rPr lang="en-US" dirty="0"/>
              <a:t>Formalizing Two-Phase Commit</a:t>
            </a:r>
          </a:p>
        </p:txBody>
      </p:sp>
      <p:sp>
        <p:nvSpPr>
          <p:cNvPr id="3" name="Content Placeholder 2">
            <a:extLst>
              <a:ext uri="{FF2B5EF4-FFF2-40B4-BE49-F238E27FC236}">
                <a16:creationId xmlns:a16="http://schemas.microsoft.com/office/drawing/2014/main" id="{05693C47-C962-4227-B0F4-A7636B3BD78D}"/>
              </a:ext>
            </a:extLst>
          </p:cNvPr>
          <p:cNvSpPr>
            <a:spLocks noGrp="1"/>
          </p:cNvSpPr>
          <p:nvPr>
            <p:ph idx="1"/>
          </p:nvPr>
        </p:nvSpPr>
        <p:spPr/>
        <p:txBody>
          <a:bodyPr/>
          <a:lstStyle/>
          <a:p>
            <a:r>
              <a:rPr lang="en-US" i="1" dirty="0"/>
              <a:t>N</a:t>
            </a:r>
            <a:r>
              <a:rPr lang="en-US" dirty="0"/>
              <a:t> workers (replicas): actually perform transaction</a:t>
            </a:r>
          </a:p>
          <a:p>
            <a:endParaRPr lang="en-US" dirty="0"/>
          </a:p>
          <a:p>
            <a:r>
              <a:rPr lang="en-US" dirty="0"/>
              <a:t>One coordinator (may also serve a worker)</a:t>
            </a:r>
          </a:p>
          <a:p>
            <a:pPr lvl="1"/>
            <a:r>
              <a:rPr lang="en-US" dirty="0"/>
              <a:t>Asks each worker to vote on transaction</a:t>
            </a:r>
          </a:p>
          <a:p>
            <a:pPr lvl="1"/>
            <a:r>
              <a:rPr lang="en-US" dirty="0"/>
              <a:t>Tells every machine result of the vote (workers don’t need to ask each other)</a:t>
            </a:r>
          </a:p>
          <a:p>
            <a:endParaRPr lang="en-US" dirty="0"/>
          </a:p>
        </p:txBody>
      </p:sp>
      <p:sp>
        <p:nvSpPr>
          <p:cNvPr id="4" name="Slide Number Placeholder 3">
            <a:extLst>
              <a:ext uri="{FF2B5EF4-FFF2-40B4-BE49-F238E27FC236}">
                <a16:creationId xmlns:a16="http://schemas.microsoft.com/office/drawing/2014/main" id="{0C6D2E3C-D8BF-D64A-9E36-A9AF6312C735}"/>
              </a:ext>
            </a:extLst>
          </p:cNvPr>
          <p:cNvSpPr>
            <a:spLocks noGrp="1"/>
          </p:cNvSpPr>
          <p:nvPr>
            <p:ph type="sldNum" sz="quarter" idx="12"/>
          </p:nvPr>
        </p:nvSpPr>
        <p:spPr/>
        <p:txBody>
          <a:bodyPr/>
          <a:lstStyle/>
          <a:p>
            <a:fld id="{5E6A3C3A-A029-4573-BC04-5DA27903A743}" type="slidenum">
              <a:rPr lang="en-US" smtClean="0"/>
              <a:t>29</a:t>
            </a:fld>
            <a:endParaRPr lang="en-US"/>
          </a:p>
        </p:txBody>
      </p:sp>
    </p:spTree>
    <p:extLst>
      <p:ext uri="{BB962C8B-B14F-4D97-AF65-F5344CB8AC3E}">
        <p14:creationId xmlns:p14="http://schemas.microsoft.com/office/powerpoint/2010/main" val="3393794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a:t>RPC Implementation</a:t>
            </a:r>
            <a:endParaRPr lang="en-US" altLang="ko-KR" dirty="0"/>
          </a:p>
        </p:txBody>
      </p:sp>
      <p:sp>
        <p:nvSpPr>
          <p:cNvPr id="994307" name="Rectangle 3"/>
          <p:cNvSpPr>
            <a:spLocks noGrp="1" noChangeArrowheads="1"/>
          </p:cNvSpPr>
          <p:nvPr>
            <p:ph type="body" idx="1"/>
          </p:nvPr>
        </p:nvSpPr>
        <p:spPr>
          <a:xfrm>
            <a:off x="311085" y="1112362"/>
            <a:ext cx="8436989" cy="4158137"/>
          </a:xfrm>
        </p:spPr>
        <p:txBody>
          <a:bodyPr>
            <a:normAutofit/>
          </a:bodyPr>
          <a:lstStyle/>
          <a:p>
            <a:r>
              <a:rPr lang="en-US" altLang="ko-KR" sz="2000" dirty="0">
                <a:sym typeface="Symbol" panose="05050102010706020507" pitchFamily="18" charset="2"/>
              </a:rPr>
              <a:t>Request-response message passing (under covers!)</a:t>
            </a:r>
          </a:p>
          <a:p>
            <a:r>
              <a:rPr lang="en-US" altLang="ko-KR" sz="2000" dirty="0">
                <a:sym typeface="Symbol" panose="05050102010706020507" pitchFamily="18" charset="2"/>
              </a:rPr>
              <a:t>“Stub” provides glue on client/server</a:t>
            </a:r>
          </a:p>
          <a:p>
            <a:pPr lvl="1"/>
            <a:r>
              <a:rPr lang="en-US" altLang="ko-KR" sz="1800" dirty="0">
                <a:sym typeface="Symbol" panose="05050102010706020507" pitchFamily="18" charset="2"/>
              </a:rPr>
              <a:t>Client stub is responsible for “marshalling” arguments and “</a:t>
            </a:r>
            <a:r>
              <a:rPr lang="en-US" altLang="ko-KR" sz="1800" dirty="0" err="1">
                <a:sym typeface="Symbol" panose="05050102010706020507" pitchFamily="18" charset="2"/>
              </a:rPr>
              <a:t>unmarshalling</a:t>
            </a:r>
            <a:r>
              <a:rPr lang="en-US" altLang="ko-KR" sz="1800" dirty="0">
                <a:sym typeface="Symbol" panose="05050102010706020507" pitchFamily="18" charset="2"/>
              </a:rPr>
              <a:t>” the return values</a:t>
            </a:r>
          </a:p>
          <a:p>
            <a:pPr lvl="1"/>
            <a:r>
              <a:rPr lang="en-US" altLang="ko-KR" sz="1800" dirty="0">
                <a:sym typeface="Symbol" panose="05050102010706020507" pitchFamily="18" charset="2"/>
              </a:rPr>
              <a:t>Server-side stub is responsible for “</a:t>
            </a:r>
            <a:r>
              <a:rPr lang="en-US" altLang="ko-KR" sz="1800" dirty="0" err="1">
                <a:sym typeface="Symbol" panose="05050102010706020507" pitchFamily="18" charset="2"/>
              </a:rPr>
              <a:t>unmarshalling</a:t>
            </a:r>
            <a:r>
              <a:rPr lang="en-US" altLang="ko-KR" sz="1800" dirty="0">
                <a:sym typeface="Symbol" panose="05050102010706020507" pitchFamily="18" charset="2"/>
              </a:rPr>
              <a:t>” arguments and “marshalling” the return values.</a:t>
            </a:r>
          </a:p>
          <a:p>
            <a:pPr lvl="2"/>
            <a:endParaRPr lang="en-US" altLang="ko-KR" sz="1400" dirty="0">
              <a:sym typeface="Symbol" panose="05050102010706020507" pitchFamily="18" charset="2"/>
            </a:endParaRPr>
          </a:p>
          <a:p>
            <a:r>
              <a:rPr lang="en-US" altLang="ko-KR" sz="2000" dirty="0">
                <a:solidFill>
                  <a:srgbClr val="FF0000"/>
                </a:solidFill>
                <a:sym typeface="Symbol" panose="05050102010706020507" pitchFamily="18" charset="2"/>
              </a:rPr>
              <a:t>Marshalling</a:t>
            </a:r>
            <a:r>
              <a:rPr lang="en-US" altLang="ko-KR" sz="2000" dirty="0">
                <a:sym typeface="Symbol" panose="05050102010706020507" pitchFamily="18" charset="2"/>
              </a:rPr>
              <a:t> involves (depending on system)</a:t>
            </a:r>
          </a:p>
          <a:p>
            <a:pPr lvl="1"/>
            <a:r>
              <a:rPr lang="en-US" altLang="ko-KR" sz="1800" dirty="0">
                <a:sym typeface="Symbol" panose="05050102010706020507" pitchFamily="18" charset="2"/>
              </a:rPr>
              <a:t>Converting values to a canonical form, serializing objects, copying arguments passed by reference, etc. </a:t>
            </a:r>
          </a:p>
        </p:txBody>
      </p:sp>
      <p:sp>
        <p:nvSpPr>
          <p:cNvPr id="2" name="Slide Number Placeholder 1">
            <a:extLst>
              <a:ext uri="{FF2B5EF4-FFF2-40B4-BE49-F238E27FC236}">
                <a16:creationId xmlns:a16="http://schemas.microsoft.com/office/drawing/2014/main" id="{EA75ABCB-303C-CA4D-9AC1-2FD24D814211}"/>
              </a:ext>
            </a:extLst>
          </p:cNvPr>
          <p:cNvSpPr>
            <a:spLocks noGrp="1"/>
          </p:cNvSpPr>
          <p:nvPr>
            <p:ph type="sldNum" sz="quarter" idx="12"/>
          </p:nvPr>
        </p:nvSpPr>
        <p:spPr/>
        <p:txBody>
          <a:bodyPr/>
          <a:lstStyle/>
          <a:p>
            <a:fld id="{5E6A3C3A-A029-4573-BC04-5DA27903A743}" type="slidenum">
              <a:rPr lang="en-US" smtClean="0"/>
              <a:t>3</a:t>
            </a:fld>
            <a:endParaRPr lang="en-US"/>
          </a:p>
        </p:txBody>
      </p:sp>
    </p:spTree>
    <p:extLst>
      <p:ext uri="{BB962C8B-B14F-4D97-AF65-F5344CB8AC3E}">
        <p14:creationId xmlns:p14="http://schemas.microsoft.com/office/powerpoint/2010/main" val="1905289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86ED6-CA15-4747-B514-12C8D6F9C1C9}"/>
              </a:ext>
            </a:extLst>
          </p:cNvPr>
          <p:cNvSpPr>
            <a:spLocks noGrp="1"/>
          </p:cNvSpPr>
          <p:nvPr>
            <p:ph type="title"/>
          </p:nvPr>
        </p:nvSpPr>
        <p:spPr/>
        <p:txBody>
          <a:bodyPr/>
          <a:lstStyle/>
          <a:p>
            <a:r>
              <a:rPr lang="en-US" dirty="0"/>
              <a:t>Messages in Two-Phase Commit</a:t>
            </a:r>
          </a:p>
        </p:txBody>
      </p:sp>
      <p:sp>
        <p:nvSpPr>
          <p:cNvPr id="3" name="Content Placeholder 2">
            <a:extLst>
              <a:ext uri="{FF2B5EF4-FFF2-40B4-BE49-F238E27FC236}">
                <a16:creationId xmlns:a16="http://schemas.microsoft.com/office/drawing/2014/main" id="{ADB0A41E-3442-421A-A163-5C0D83ABEA07}"/>
              </a:ext>
            </a:extLst>
          </p:cNvPr>
          <p:cNvSpPr>
            <a:spLocks noGrp="1"/>
          </p:cNvSpPr>
          <p:nvPr>
            <p:ph idx="1"/>
          </p:nvPr>
        </p:nvSpPr>
        <p:spPr/>
        <p:txBody>
          <a:bodyPr>
            <a:normAutofit lnSpcReduction="10000"/>
          </a:bodyPr>
          <a:lstStyle/>
          <a:p>
            <a:pPr marL="0" indent="0">
              <a:buNone/>
            </a:pPr>
            <a:r>
              <a:rPr lang="en-US" dirty="0">
                <a:latin typeface="+mj-lt"/>
              </a:rPr>
              <a:t>Coordinator → Worker</a:t>
            </a:r>
          </a:p>
          <a:p>
            <a:r>
              <a:rPr lang="en-US" dirty="0">
                <a:latin typeface="+mj-lt"/>
              </a:rPr>
              <a:t>VOTE-REQ</a:t>
            </a:r>
          </a:p>
          <a:p>
            <a:pPr marL="0" indent="0">
              <a:buNone/>
            </a:pPr>
            <a:r>
              <a:rPr lang="en-US" dirty="0">
                <a:latin typeface="+mj-lt"/>
              </a:rPr>
              <a:t>Worker </a:t>
            </a:r>
            <a:r>
              <a:rPr lang="en-US" dirty="0"/>
              <a:t>→ Coordinator</a:t>
            </a:r>
          </a:p>
          <a:p>
            <a:r>
              <a:rPr lang="en-US" dirty="0">
                <a:latin typeface="+mj-lt"/>
              </a:rPr>
              <a:t>VOTE-COMMIT</a:t>
            </a:r>
          </a:p>
          <a:p>
            <a:r>
              <a:rPr lang="en-US" dirty="0">
                <a:latin typeface="+mj-lt"/>
              </a:rPr>
              <a:t>VOTE-ABORT</a:t>
            </a:r>
          </a:p>
          <a:p>
            <a:pPr marL="0" indent="0">
              <a:buNone/>
            </a:pPr>
            <a:r>
              <a:rPr lang="en-US" dirty="0">
                <a:latin typeface="+mj-lt"/>
              </a:rPr>
              <a:t>Coordinator </a:t>
            </a:r>
            <a:r>
              <a:rPr lang="en-US" dirty="0"/>
              <a:t>→ Worker</a:t>
            </a:r>
          </a:p>
          <a:p>
            <a:r>
              <a:rPr lang="en-US" dirty="0">
                <a:latin typeface="+mj-lt"/>
              </a:rPr>
              <a:t>GLOBAL-COMMIT</a:t>
            </a:r>
          </a:p>
          <a:p>
            <a:r>
              <a:rPr lang="en-US" dirty="0">
                <a:latin typeface="+mj-lt"/>
              </a:rPr>
              <a:t>GLOBAL-ABORT</a:t>
            </a:r>
          </a:p>
        </p:txBody>
      </p:sp>
      <p:sp>
        <p:nvSpPr>
          <p:cNvPr id="4" name="Slide Number Placeholder 3">
            <a:extLst>
              <a:ext uri="{FF2B5EF4-FFF2-40B4-BE49-F238E27FC236}">
                <a16:creationId xmlns:a16="http://schemas.microsoft.com/office/drawing/2014/main" id="{18343CEC-F7E0-D448-A2F4-1C1FF13CCF0F}"/>
              </a:ext>
            </a:extLst>
          </p:cNvPr>
          <p:cNvSpPr>
            <a:spLocks noGrp="1"/>
          </p:cNvSpPr>
          <p:nvPr>
            <p:ph type="sldNum" sz="quarter" idx="12"/>
          </p:nvPr>
        </p:nvSpPr>
        <p:spPr/>
        <p:txBody>
          <a:bodyPr/>
          <a:lstStyle/>
          <a:p>
            <a:fld id="{5E6A3C3A-A029-4573-BC04-5DA27903A743}" type="slidenum">
              <a:rPr lang="en-US" smtClean="0"/>
              <a:t>30</a:t>
            </a:fld>
            <a:endParaRPr lang="en-US"/>
          </a:p>
        </p:txBody>
      </p:sp>
    </p:spTree>
    <p:extLst>
      <p:ext uri="{BB962C8B-B14F-4D97-AF65-F5344CB8AC3E}">
        <p14:creationId xmlns:p14="http://schemas.microsoft.com/office/powerpoint/2010/main" val="32802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86ED6-CA15-4747-B514-12C8D6F9C1C9}"/>
              </a:ext>
            </a:extLst>
          </p:cNvPr>
          <p:cNvSpPr>
            <a:spLocks noGrp="1"/>
          </p:cNvSpPr>
          <p:nvPr>
            <p:ph type="title"/>
          </p:nvPr>
        </p:nvSpPr>
        <p:spPr/>
        <p:txBody>
          <a:bodyPr/>
          <a:lstStyle/>
          <a:p>
            <a:r>
              <a:rPr lang="en-US" dirty="0"/>
              <a:t>Messages in Two-Phase Commit</a:t>
            </a:r>
          </a:p>
        </p:txBody>
      </p:sp>
      <p:sp>
        <p:nvSpPr>
          <p:cNvPr id="3" name="Content Placeholder 2">
            <a:extLst>
              <a:ext uri="{FF2B5EF4-FFF2-40B4-BE49-F238E27FC236}">
                <a16:creationId xmlns:a16="http://schemas.microsoft.com/office/drawing/2014/main" id="{ADB0A41E-3442-421A-A163-5C0D83ABEA07}"/>
              </a:ext>
            </a:extLst>
          </p:cNvPr>
          <p:cNvSpPr>
            <a:spLocks noGrp="1"/>
          </p:cNvSpPr>
          <p:nvPr>
            <p:ph idx="1"/>
          </p:nvPr>
        </p:nvSpPr>
        <p:spPr/>
        <p:txBody>
          <a:bodyPr>
            <a:normAutofit lnSpcReduction="10000"/>
          </a:bodyPr>
          <a:lstStyle/>
          <a:p>
            <a:pPr marL="0" indent="0">
              <a:buNone/>
            </a:pPr>
            <a:r>
              <a:rPr lang="en-US" dirty="0">
                <a:latin typeface="+mj-lt"/>
              </a:rPr>
              <a:t>Coordinator → Worker</a:t>
            </a:r>
          </a:p>
          <a:p>
            <a:r>
              <a:rPr lang="en-US" dirty="0">
                <a:latin typeface="+mj-lt"/>
              </a:rPr>
              <a:t>VOTE-REQ</a:t>
            </a:r>
          </a:p>
          <a:p>
            <a:pPr marL="0" indent="0">
              <a:buNone/>
            </a:pPr>
            <a:r>
              <a:rPr lang="en-US" dirty="0">
                <a:latin typeface="+mj-lt"/>
              </a:rPr>
              <a:t>Worker </a:t>
            </a:r>
            <a:r>
              <a:rPr lang="en-US" dirty="0"/>
              <a:t>→ Coordinator</a:t>
            </a:r>
          </a:p>
          <a:p>
            <a:r>
              <a:rPr lang="en-US" dirty="0">
                <a:latin typeface="+mj-lt"/>
              </a:rPr>
              <a:t>VOTE-COMMIT</a:t>
            </a:r>
          </a:p>
          <a:p>
            <a:r>
              <a:rPr lang="en-US" dirty="0">
                <a:latin typeface="+mj-lt"/>
              </a:rPr>
              <a:t>VOTE-ABORT</a:t>
            </a:r>
          </a:p>
          <a:p>
            <a:pPr marL="0" indent="0">
              <a:buNone/>
            </a:pPr>
            <a:r>
              <a:rPr lang="en-US" dirty="0">
                <a:latin typeface="+mj-lt"/>
              </a:rPr>
              <a:t>Coordinator </a:t>
            </a:r>
            <a:r>
              <a:rPr lang="en-US" dirty="0"/>
              <a:t>→ Worker</a:t>
            </a:r>
          </a:p>
          <a:p>
            <a:r>
              <a:rPr lang="en-US" dirty="0">
                <a:latin typeface="+mj-lt"/>
              </a:rPr>
              <a:t>GLOBAL-COMMIT</a:t>
            </a:r>
          </a:p>
          <a:p>
            <a:r>
              <a:rPr lang="en-US" dirty="0">
                <a:latin typeface="+mj-lt"/>
              </a:rPr>
              <a:t>GLOBAL-ABORT</a:t>
            </a:r>
          </a:p>
        </p:txBody>
      </p:sp>
      <p:sp>
        <p:nvSpPr>
          <p:cNvPr id="4" name="TextBox 3">
            <a:extLst>
              <a:ext uri="{FF2B5EF4-FFF2-40B4-BE49-F238E27FC236}">
                <a16:creationId xmlns:a16="http://schemas.microsoft.com/office/drawing/2014/main" id="{70519BB1-03A9-4C5B-AE1C-E9097A5466A8}"/>
              </a:ext>
            </a:extLst>
          </p:cNvPr>
          <p:cNvSpPr txBox="1"/>
          <p:nvPr/>
        </p:nvSpPr>
        <p:spPr>
          <a:xfrm>
            <a:off x="4354286" y="2771444"/>
            <a:ext cx="3767388" cy="810350"/>
          </a:xfrm>
          <a:prstGeom prst="rect">
            <a:avLst/>
          </a:prstGeom>
          <a:solidFill>
            <a:srgbClr val="FFFFFF"/>
          </a:solidFill>
          <a:ln w="38100">
            <a:solidFill>
              <a:schemeClr val="tx1"/>
            </a:solidFill>
          </a:ln>
        </p:spPr>
        <p:txBody>
          <a:bodyPr wrap="square" rtlCol="0">
            <a:spAutoFit/>
          </a:bodyPr>
          <a:lstStyle/>
          <a:p>
            <a:r>
              <a:rPr lang="en-US" sz="2333" dirty="0"/>
              <a:t>No taking back: always logged before sending</a:t>
            </a:r>
          </a:p>
        </p:txBody>
      </p:sp>
      <p:sp>
        <p:nvSpPr>
          <p:cNvPr id="5" name="TextBox 4">
            <a:extLst>
              <a:ext uri="{FF2B5EF4-FFF2-40B4-BE49-F238E27FC236}">
                <a16:creationId xmlns:a16="http://schemas.microsoft.com/office/drawing/2014/main" id="{9FF3784C-4E48-4504-B588-357C62D9653C}"/>
              </a:ext>
            </a:extLst>
          </p:cNvPr>
          <p:cNvSpPr txBox="1"/>
          <p:nvPr/>
        </p:nvSpPr>
        <p:spPr>
          <a:xfrm>
            <a:off x="4354286" y="4133981"/>
            <a:ext cx="3767388" cy="810350"/>
          </a:xfrm>
          <a:prstGeom prst="rect">
            <a:avLst/>
          </a:prstGeom>
          <a:solidFill>
            <a:srgbClr val="FFFFFF"/>
          </a:solidFill>
          <a:ln w="38100">
            <a:solidFill>
              <a:schemeClr val="tx1"/>
            </a:solidFill>
          </a:ln>
        </p:spPr>
        <p:txBody>
          <a:bodyPr wrap="square" rtlCol="0">
            <a:spAutoFit/>
          </a:bodyPr>
          <a:lstStyle/>
          <a:p>
            <a:r>
              <a:rPr lang="en-US" sz="2333" dirty="0"/>
              <a:t>Actual result of transaction attempt</a:t>
            </a:r>
          </a:p>
        </p:txBody>
      </p:sp>
      <p:sp>
        <p:nvSpPr>
          <p:cNvPr id="6" name="Slide Number Placeholder 5">
            <a:extLst>
              <a:ext uri="{FF2B5EF4-FFF2-40B4-BE49-F238E27FC236}">
                <a16:creationId xmlns:a16="http://schemas.microsoft.com/office/drawing/2014/main" id="{883A25CB-AB18-734B-977C-F09C5988F5AD}"/>
              </a:ext>
            </a:extLst>
          </p:cNvPr>
          <p:cNvSpPr>
            <a:spLocks noGrp="1"/>
          </p:cNvSpPr>
          <p:nvPr>
            <p:ph type="sldNum" sz="quarter" idx="12"/>
          </p:nvPr>
        </p:nvSpPr>
        <p:spPr/>
        <p:txBody>
          <a:bodyPr/>
          <a:lstStyle/>
          <a:p>
            <a:fld id="{5E6A3C3A-A029-4573-BC04-5DA27903A743}" type="slidenum">
              <a:rPr lang="en-US" smtClean="0"/>
              <a:t>31</a:t>
            </a:fld>
            <a:endParaRPr lang="en-US"/>
          </a:p>
        </p:txBody>
      </p:sp>
    </p:spTree>
    <p:extLst>
      <p:ext uri="{BB962C8B-B14F-4D97-AF65-F5344CB8AC3E}">
        <p14:creationId xmlns:p14="http://schemas.microsoft.com/office/powerpoint/2010/main" val="426991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89" name="Title 1"/>
          <p:cNvSpPr>
            <a:spLocks noGrp="1"/>
          </p:cNvSpPr>
          <p:nvPr>
            <p:ph type="title"/>
          </p:nvPr>
        </p:nvSpPr>
        <p:spPr>
          <a:xfrm>
            <a:off x="783485" y="0"/>
            <a:ext cx="6572250" cy="1104636"/>
          </a:xfrm>
        </p:spPr>
        <p:txBody>
          <a:bodyPr/>
          <a:lstStyle/>
          <a:p>
            <a:r>
              <a:rPr lang="en-US" dirty="0">
                <a:ea typeface="MS PGothic" charset="0"/>
              </a:rPr>
              <a:t>Detailed Algorithm</a:t>
            </a:r>
          </a:p>
        </p:txBody>
      </p:sp>
      <p:cxnSp>
        <p:nvCxnSpPr>
          <p:cNvPr id="5" name="Straight Connector 4"/>
          <p:cNvCxnSpPr/>
          <p:nvPr/>
        </p:nvCxnSpPr>
        <p:spPr bwMode="auto">
          <a:xfrm>
            <a:off x="4508500" y="1117694"/>
            <a:ext cx="0" cy="4508500"/>
          </a:xfrm>
          <a:prstGeom prst="line">
            <a:avLst/>
          </a:prstGeom>
          <a:solidFill>
            <a:schemeClr val="bg1"/>
          </a:solidFill>
          <a:ln w="38100" cap="flat" cmpd="sng" algn="ctr">
            <a:solidFill>
              <a:schemeClr val="bg1">
                <a:lumMod val="75000"/>
              </a:schemeClr>
            </a:solidFill>
            <a:prstDash val="solid"/>
            <a:round/>
            <a:headEnd type="none" w="med" len="med"/>
            <a:tailEnd type="none"/>
          </a:ln>
          <a:effectLst/>
        </p:spPr>
      </p:cxnSp>
      <p:sp>
        <p:nvSpPr>
          <p:cNvPr id="6" name="Rectangle 5"/>
          <p:cNvSpPr/>
          <p:nvPr/>
        </p:nvSpPr>
        <p:spPr bwMode="auto">
          <a:xfrm>
            <a:off x="825500" y="1308194"/>
            <a:ext cx="3556000" cy="762000"/>
          </a:xfrm>
          <a:prstGeom prst="rect">
            <a:avLst/>
          </a:prstGeom>
          <a:solidFill>
            <a:srgbClr val="FFFFAA"/>
          </a:solidFill>
          <a:ln w="25400" cap="flat" cmpd="sng" algn="ctr">
            <a:solidFill>
              <a:schemeClr val="tx1"/>
            </a:solidFill>
            <a:prstDash val="solid"/>
            <a:round/>
            <a:headEnd type="triangle" w="med" len="med"/>
            <a:tailEnd type="none" w="med" len="med"/>
          </a:ln>
          <a:effectLst/>
        </p:spPr>
        <p:txBody>
          <a:bodyPr anchor="ctr"/>
          <a:lstStyle/>
          <a:p>
            <a:pPr marL="0" lvl="1">
              <a:defRPr/>
            </a:pPr>
            <a:r>
              <a:rPr lang="en-US" sz="1667" dirty="0">
                <a:latin typeface="+mj-lt"/>
                <a:ea typeface="Gill Sans" charset="0"/>
                <a:cs typeface="Gill Sans" charset="0"/>
              </a:rPr>
              <a:t>Coordinator sends </a:t>
            </a:r>
            <a:r>
              <a:rPr lang="en-US" sz="1667" dirty="0">
                <a:solidFill>
                  <a:srgbClr val="FF0000"/>
                </a:solidFill>
                <a:latin typeface="+mj-lt"/>
                <a:ea typeface="ＭＳ Ｐゴシック" charset="0"/>
                <a:cs typeface="Calibri"/>
              </a:rPr>
              <a:t>VOTE-REQ</a:t>
            </a:r>
            <a:r>
              <a:rPr lang="en-US" sz="1667" dirty="0">
                <a:solidFill>
                  <a:schemeClr val="accent3">
                    <a:lumMod val="50000"/>
                  </a:schemeClr>
                </a:solidFill>
                <a:latin typeface="+mj-lt"/>
                <a:ea typeface="ＭＳ Ｐゴシック" charset="0"/>
                <a:cs typeface="Calibri"/>
              </a:rPr>
              <a:t> </a:t>
            </a:r>
            <a:r>
              <a:rPr lang="en-US" sz="1667" dirty="0">
                <a:latin typeface="+mj-lt"/>
                <a:ea typeface="Gill Sans" charset="0"/>
                <a:cs typeface="Gill Sans" charset="0"/>
              </a:rPr>
              <a:t>to all workers</a:t>
            </a:r>
          </a:p>
        </p:txBody>
      </p:sp>
      <p:sp>
        <p:nvSpPr>
          <p:cNvPr id="7" name="Rectangle 6"/>
          <p:cNvSpPr>
            <a:spLocks noChangeArrowheads="1"/>
          </p:cNvSpPr>
          <p:nvPr/>
        </p:nvSpPr>
        <p:spPr bwMode="auto">
          <a:xfrm>
            <a:off x="4635500" y="1943194"/>
            <a:ext cx="3683000" cy="1841500"/>
          </a:xfrm>
          <a:prstGeom prst="rect">
            <a:avLst/>
          </a:prstGeom>
          <a:solidFill>
            <a:srgbClr val="FFFFAA"/>
          </a:solidFill>
          <a:ln w="25400">
            <a:solidFill>
              <a:schemeClr val="tx1"/>
            </a:solidFill>
            <a:round/>
            <a:headEnd type="triangle" w="med" len="med"/>
            <a:tailEnd/>
          </a:ln>
        </p:spPr>
        <p:txBody>
          <a:bodyPr anchor="ctr"/>
          <a:lstStyle/>
          <a:p>
            <a:pPr marL="238115" indent="-238115">
              <a:spcBef>
                <a:spcPct val="20000"/>
              </a:spcBef>
              <a:buFont typeface="Arial" charset="0"/>
              <a:buChar char="–"/>
            </a:pPr>
            <a:r>
              <a:rPr lang="en-US" sz="1667" dirty="0">
                <a:latin typeface="+mj-lt"/>
                <a:ea typeface="Gill Sans" charset="0"/>
                <a:cs typeface="Gill Sans" charset="0"/>
              </a:rPr>
              <a:t>Wait for </a:t>
            </a:r>
            <a:r>
              <a:rPr lang="en-US" sz="1667" dirty="0">
                <a:solidFill>
                  <a:srgbClr val="FF0000"/>
                </a:solidFill>
                <a:latin typeface="+mj-lt"/>
                <a:cs typeface="Calibri"/>
              </a:rPr>
              <a:t>VOTE-REQ </a:t>
            </a:r>
            <a:r>
              <a:rPr lang="en-US" sz="1667" dirty="0">
                <a:latin typeface="+mj-lt"/>
                <a:ea typeface="Gill Sans" charset="0"/>
                <a:cs typeface="Gill Sans" charset="0"/>
              </a:rPr>
              <a:t>from coordinator</a:t>
            </a:r>
          </a:p>
          <a:p>
            <a:pPr marL="238115" indent="-238115">
              <a:spcBef>
                <a:spcPct val="20000"/>
              </a:spcBef>
              <a:buFont typeface="Arial" charset="0"/>
              <a:buChar char="–"/>
            </a:pPr>
            <a:r>
              <a:rPr lang="en-US" sz="1667" dirty="0">
                <a:latin typeface="+mj-lt"/>
                <a:ea typeface="Gill Sans" charset="0"/>
                <a:cs typeface="Gill Sans" charset="0"/>
              </a:rPr>
              <a:t>If ready, send </a:t>
            </a:r>
            <a:r>
              <a:rPr lang="en-US" sz="1667" dirty="0">
                <a:solidFill>
                  <a:srgbClr val="FF0000"/>
                </a:solidFill>
                <a:latin typeface="+mj-lt"/>
                <a:cs typeface="Calibri"/>
              </a:rPr>
              <a:t>VOTE-COMMIT </a:t>
            </a:r>
            <a:r>
              <a:rPr lang="en-US" sz="1667" dirty="0">
                <a:latin typeface="+mj-lt"/>
                <a:ea typeface="Gill Sans" charset="0"/>
                <a:cs typeface="Gill Sans" charset="0"/>
              </a:rPr>
              <a:t>to coordinator</a:t>
            </a:r>
          </a:p>
          <a:p>
            <a:pPr marL="238115" indent="-238115">
              <a:spcBef>
                <a:spcPct val="20000"/>
              </a:spcBef>
              <a:buFont typeface="Arial" charset="0"/>
              <a:buChar char="–"/>
            </a:pPr>
            <a:r>
              <a:rPr lang="en-US" sz="1667" dirty="0">
                <a:latin typeface="+mj-lt"/>
                <a:ea typeface="Gill Sans" charset="0"/>
                <a:cs typeface="Gill Sans" charset="0"/>
              </a:rPr>
              <a:t>If not ready, send </a:t>
            </a:r>
            <a:r>
              <a:rPr lang="en-US" sz="1667" dirty="0">
                <a:solidFill>
                  <a:srgbClr val="FF0000"/>
                </a:solidFill>
                <a:latin typeface="+mj-lt"/>
                <a:cs typeface="Calibri"/>
              </a:rPr>
              <a:t>VOTE-ABORT </a:t>
            </a:r>
            <a:r>
              <a:rPr lang="en-US" sz="1667" dirty="0">
                <a:latin typeface="+mj-lt"/>
                <a:ea typeface="Gill Sans" charset="0"/>
                <a:cs typeface="Gill Sans" charset="0"/>
              </a:rPr>
              <a:t>to coordinator</a:t>
            </a:r>
          </a:p>
          <a:p>
            <a:pPr marL="619100" lvl="1" indent="-238115">
              <a:spcBef>
                <a:spcPct val="20000"/>
              </a:spcBef>
              <a:buFont typeface="Arial" charset="0"/>
              <a:buChar char="–"/>
            </a:pPr>
            <a:r>
              <a:rPr lang="en-US" sz="1667" dirty="0">
                <a:latin typeface="+mj-lt"/>
                <a:ea typeface="Gill Sans" charset="0"/>
                <a:cs typeface="Gill Sans" charset="0"/>
              </a:rPr>
              <a:t>And immediately abort</a:t>
            </a:r>
          </a:p>
        </p:txBody>
      </p:sp>
      <p:sp>
        <p:nvSpPr>
          <p:cNvPr id="10" name="Rectangle 9"/>
          <p:cNvSpPr>
            <a:spLocks noChangeArrowheads="1"/>
          </p:cNvSpPr>
          <p:nvPr/>
        </p:nvSpPr>
        <p:spPr bwMode="auto">
          <a:xfrm>
            <a:off x="825500" y="3022694"/>
            <a:ext cx="3556000" cy="1841500"/>
          </a:xfrm>
          <a:prstGeom prst="rect">
            <a:avLst/>
          </a:prstGeom>
          <a:solidFill>
            <a:srgbClr val="FFFFAA"/>
          </a:solidFill>
          <a:ln w="25400">
            <a:solidFill>
              <a:schemeClr val="tx1"/>
            </a:solidFill>
            <a:round/>
            <a:headEnd type="triangle" w="med" len="med"/>
            <a:tailEnd/>
          </a:ln>
        </p:spPr>
        <p:txBody>
          <a:bodyPr anchor="ctr"/>
          <a:lstStyle/>
          <a:p>
            <a:pPr marL="238115" lvl="1" indent="-238115">
              <a:spcBef>
                <a:spcPct val="20000"/>
              </a:spcBef>
              <a:buFont typeface="Arial" charset="0"/>
              <a:buChar char="–"/>
            </a:pPr>
            <a:r>
              <a:rPr lang="en-US" sz="1667" dirty="0">
                <a:latin typeface="+mj-lt"/>
                <a:ea typeface="Gill Sans" charset="0"/>
                <a:cs typeface="Gill Sans" charset="0"/>
              </a:rPr>
              <a:t>If receive </a:t>
            </a:r>
            <a:r>
              <a:rPr lang="en-US" sz="1667" dirty="0">
                <a:solidFill>
                  <a:srgbClr val="FF0000"/>
                </a:solidFill>
                <a:latin typeface="+mj-lt"/>
                <a:cs typeface="Calibri"/>
              </a:rPr>
              <a:t>VOTE-COMMIT </a:t>
            </a:r>
            <a:r>
              <a:rPr lang="en-US" sz="1667" dirty="0">
                <a:latin typeface="+mj-lt"/>
                <a:ea typeface="Gill Sans" charset="0"/>
                <a:cs typeface="Gill Sans" charset="0"/>
              </a:rPr>
              <a:t>from all N workers, send </a:t>
            </a:r>
            <a:r>
              <a:rPr lang="en-US" sz="1667" dirty="0">
                <a:solidFill>
                  <a:srgbClr val="FF0000"/>
                </a:solidFill>
                <a:latin typeface="+mj-lt"/>
                <a:ea typeface="Calibri" charset="0"/>
                <a:cs typeface="Calibri" charset="0"/>
              </a:rPr>
              <a:t>GLOBAL-COMMIT</a:t>
            </a:r>
            <a:r>
              <a:rPr lang="en-US" sz="1667" dirty="0">
                <a:latin typeface="+mj-lt"/>
                <a:ea typeface="Gill Sans" charset="0"/>
                <a:cs typeface="Gill Sans" charset="0"/>
              </a:rPr>
              <a:t> to all workers</a:t>
            </a:r>
          </a:p>
          <a:p>
            <a:pPr marL="238115" lvl="1" indent="-238115">
              <a:spcBef>
                <a:spcPct val="20000"/>
              </a:spcBef>
              <a:buFont typeface="Arial" charset="0"/>
              <a:buChar char="–"/>
            </a:pPr>
            <a:r>
              <a:rPr lang="en-US" sz="1667" dirty="0">
                <a:latin typeface="+mj-lt"/>
                <a:ea typeface="Gill Sans" charset="0"/>
                <a:cs typeface="Gill Sans" charset="0"/>
              </a:rPr>
              <a:t>If doesn’t receive </a:t>
            </a:r>
            <a:r>
              <a:rPr lang="en-US" sz="1667" dirty="0">
                <a:solidFill>
                  <a:srgbClr val="FF0000"/>
                </a:solidFill>
                <a:latin typeface="+mj-lt"/>
                <a:cs typeface="Calibri"/>
              </a:rPr>
              <a:t>VOTE-COMMIT</a:t>
            </a:r>
            <a:r>
              <a:rPr lang="en-US" sz="1667" dirty="0">
                <a:solidFill>
                  <a:srgbClr val="7F7F7F"/>
                </a:solidFill>
                <a:latin typeface="+mj-lt"/>
                <a:cs typeface="Calibri"/>
              </a:rPr>
              <a:t> </a:t>
            </a:r>
            <a:r>
              <a:rPr lang="en-US" sz="1667" dirty="0">
                <a:latin typeface="+mj-lt"/>
                <a:ea typeface="Gill Sans" charset="0"/>
                <a:cs typeface="Gill Sans" charset="0"/>
              </a:rPr>
              <a:t>from all N workers, send</a:t>
            </a:r>
            <a:r>
              <a:rPr lang="en-US" sz="1667" dirty="0">
                <a:latin typeface="+mj-lt"/>
                <a:cs typeface="Gill Sans Light"/>
              </a:rPr>
              <a:t> </a:t>
            </a:r>
            <a:r>
              <a:rPr lang="en-US" sz="1667" dirty="0">
                <a:solidFill>
                  <a:srgbClr val="FF0000"/>
                </a:solidFill>
                <a:latin typeface="+mj-lt"/>
                <a:cs typeface="Calibri"/>
              </a:rPr>
              <a:t>GLOBAL-ABORT</a:t>
            </a:r>
            <a:r>
              <a:rPr lang="en-US" sz="1667" dirty="0">
                <a:latin typeface="+mj-lt"/>
                <a:cs typeface="Gill Sans Light"/>
              </a:rPr>
              <a:t> </a:t>
            </a:r>
            <a:r>
              <a:rPr lang="en-US" sz="1667" dirty="0">
                <a:latin typeface="+mj-lt"/>
                <a:ea typeface="Gill Sans" charset="0"/>
                <a:cs typeface="Gill Sans" charset="0"/>
              </a:rPr>
              <a:t>to all workers</a:t>
            </a:r>
          </a:p>
        </p:txBody>
      </p:sp>
      <p:sp>
        <p:nvSpPr>
          <p:cNvPr id="12" name="Rectangle 11"/>
          <p:cNvSpPr>
            <a:spLocks noChangeArrowheads="1"/>
          </p:cNvSpPr>
          <p:nvPr/>
        </p:nvSpPr>
        <p:spPr bwMode="auto">
          <a:xfrm>
            <a:off x="4635500" y="4483194"/>
            <a:ext cx="3683000" cy="1143000"/>
          </a:xfrm>
          <a:prstGeom prst="rect">
            <a:avLst/>
          </a:prstGeom>
          <a:solidFill>
            <a:srgbClr val="FFFFAA"/>
          </a:solidFill>
          <a:ln w="25400">
            <a:solidFill>
              <a:schemeClr val="tx1"/>
            </a:solidFill>
            <a:round/>
            <a:headEnd type="triangle" w="med" len="med"/>
            <a:tailEnd/>
          </a:ln>
        </p:spPr>
        <p:txBody>
          <a:bodyPr anchor="ctr"/>
          <a:lstStyle/>
          <a:p>
            <a:pPr marL="238115" indent="-238115">
              <a:spcBef>
                <a:spcPct val="20000"/>
              </a:spcBef>
              <a:buFont typeface="Arial" charset="0"/>
              <a:buChar char="–"/>
            </a:pPr>
            <a:r>
              <a:rPr lang="en-US" sz="1667" dirty="0">
                <a:latin typeface="+mj-lt"/>
                <a:ea typeface="Gill Sans" charset="0"/>
                <a:cs typeface="Gill Sans" charset="0"/>
              </a:rPr>
              <a:t>If receive </a:t>
            </a:r>
            <a:r>
              <a:rPr lang="en-US" sz="1667" dirty="0">
                <a:solidFill>
                  <a:srgbClr val="FF0000"/>
                </a:solidFill>
                <a:latin typeface="+mj-lt"/>
                <a:ea typeface="Calibri" charset="0"/>
                <a:cs typeface="Calibri" charset="0"/>
              </a:rPr>
              <a:t>GLOBAL-COMMIT</a:t>
            </a:r>
            <a:r>
              <a:rPr lang="en-US" sz="1667" dirty="0">
                <a:solidFill>
                  <a:srgbClr val="FF0000"/>
                </a:solidFill>
                <a:latin typeface="+mj-lt"/>
                <a:ea typeface="Gill Sans" charset="0"/>
                <a:cs typeface="Gill Sans" charset="0"/>
              </a:rPr>
              <a:t> </a:t>
            </a:r>
            <a:r>
              <a:rPr lang="en-US" sz="1667" dirty="0">
                <a:latin typeface="+mj-lt"/>
                <a:ea typeface="Gill Sans" charset="0"/>
                <a:cs typeface="Gill Sans" charset="0"/>
              </a:rPr>
              <a:t>then commit</a:t>
            </a:r>
          </a:p>
          <a:p>
            <a:pPr marL="238115" indent="-238115">
              <a:spcBef>
                <a:spcPct val="20000"/>
              </a:spcBef>
              <a:buFont typeface="Arial" charset="0"/>
              <a:buChar char="–"/>
            </a:pPr>
            <a:r>
              <a:rPr lang="en-US" sz="1667" dirty="0">
                <a:latin typeface="+mj-lt"/>
                <a:ea typeface="Gill Sans" charset="0"/>
                <a:cs typeface="Gill Sans" charset="0"/>
              </a:rPr>
              <a:t>If receive </a:t>
            </a:r>
            <a:r>
              <a:rPr lang="en-US" sz="1667" dirty="0">
                <a:solidFill>
                  <a:srgbClr val="FF0000"/>
                </a:solidFill>
                <a:latin typeface="+mj-lt"/>
                <a:cs typeface="Calibri"/>
              </a:rPr>
              <a:t>GLOBAL-ABORT </a:t>
            </a:r>
            <a:r>
              <a:rPr lang="en-US" sz="1667" dirty="0">
                <a:latin typeface="+mj-lt"/>
                <a:ea typeface="Gill Sans" charset="0"/>
                <a:cs typeface="Gill Sans" charset="0"/>
              </a:rPr>
              <a:t>then abort</a:t>
            </a:r>
            <a:endParaRPr lang="en-US" sz="1667" dirty="0">
              <a:solidFill>
                <a:srgbClr val="7F7F7F"/>
              </a:solidFill>
              <a:latin typeface="+mj-lt"/>
              <a:ea typeface="Gill Sans" charset="0"/>
              <a:cs typeface="Gill Sans" charset="0"/>
            </a:endParaRPr>
          </a:p>
        </p:txBody>
      </p:sp>
      <p:sp>
        <p:nvSpPr>
          <p:cNvPr id="63495" name="TextBox 15"/>
          <p:cNvSpPr txBox="1">
            <a:spLocks noChangeArrowheads="1"/>
          </p:cNvSpPr>
          <p:nvPr/>
        </p:nvSpPr>
        <p:spPr bwMode="auto">
          <a:xfrm>
            <a:off x="1333500" y="863694"/>
            <a:ext cx="249254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sz="2000" b="0" dirty="0">
                <a:solidFill>
                  <a:srgbClr val="FF0000"/>
                </a:solidFill>
                <a:latin typeface="+mj-lt"/>
                <a:ea typeface="Gill Sans" charset="0"/>
                <a:cs typeface="Gill Sans" charset="0"/>
              </a:rPr>
              <a:t>Coordinator Algorithm</a:t>
            </a:r>
          </a:p>
        </p:txBody>
      </p:sp>
      <p:sp>
        <p:nvSpPr>
          <p:cNvPr id="63496" name="TextBox 16"/>
          <p:cNvSpPr txBox="1">
            <a:spLocks noChangeArrowheads="1"/>
          </p:cNvSpPr>
          <p:nvPr/>
        </p:nvSpPr>
        <p:spPr bwMode="auto">
          <a:xfrm>
            <a:off x="5461000" y="863694"/>
            <a:ext cx="201638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sz="2000" b="0" dirty="0">
                <a:solidFill>
                  <a:srgbClr val="FF0000"/>
                </a:solidFill>
                <a:latin typeface="+mj-lt"/>
                <a:ea typeface="Gill Sans" charset="0"/>
                <a:cs typeface="Gill Sans" charset="0"/>
              </a:rPr>
              <a:t>Worker Algorithm</a:t>
            </a:r>
          </a:p>
        </p:txBody>
      </p:sp>
      <p:cxnSp>
        <p:nvCxnSpPr>
          <p:cNvPr id="19" name="Straight Arrow Connector 18"/>
          <p:cNvCxnSpPr>
            <a:cxnSpLocks noChangeShapeType="1"/>
            <a:stCxn id="6" idx="3"/>
          </p:cNvCxnSpPr>
          <p:nvPr/>
        </p:nvCxnSpPr>
        <p:spPr bwMode="auto">
          <a:xfrm>
            <a:off x="4381500" y="1689194"/>
            <a:ext cx="254000" cy="2540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 name="Straight Arrow Connector 22"/>
          <p:cNvCxnSpPr>
            <a:cxnSpLocks noChangeShapeType="1"/>
            <a:stCxn id="7" idx="1"/>
          </p:cNvCxnSpPr>
          <p:nvPr/>
        </p:nvCxnSpPr>
        <p:spPr bwMode="auto">
          <a:xfrm flipH="1">
            <a:off x="4381500" y="2863944"/>
            <a:ext cx="254000" cy="22225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 name="Straight Arrow Connector 25"/>
          <p:cNvCxnSpPr>
            <a:cxnSpLocks noChangeShapeType="1"/>
            <a:stCxn id="10" idx="3"/>
          </p:cNvCxnSpPr>
          <p:nvPr/>
        </p:nvCxnSpPr>
        <p:spPr bwMode="auto">
          <a:xfrm>
            <a:off x="4381500" y="3943444"/>
            <a:ext cx="254000" cy="53975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 name="Slide Number Placeholder 1">
            <a:extLst>
              <a:ext uri="{FF2B5EF4-FFF2-40B4-BE49-F238E27FC236}">
                <a16:creationId xmlns:a16="http://schemas.microsoft.com/office/drawing/2014/main" id="{6C718A81-9FE1-154E-B3B1-06895D4E533D}"/>
              </a:ext>
            </a:extLst>
          </p:cNvPr>
          <p:cNvSpPr>
            <a:spLocks noGrp="1"/>
          </p:cNvSpPr>
          <p:nvPr>
            <p:ph type="sldNum" sz="quarter" idx="12"/>
          </p:nvPr>
        </p:nvSpPr>
        <p:spPr/>
        <p:txBody>
          <a:bodyPr/>
          <a:lstStyle/>
          <a:p>
            <a:fld id="{5E6A3C3A-A029-4573-BC04-5DA27903A743}" type="slidenum">
              <a:rPr lang="en-US" smtClean="0"/>
              <a:t>32</a:t>
            </a:fld>
            <a:endParaRPr lang="en-US"/>
          </a:p>
        </p:txBody>
      </p:sp>
    </p:spTree>
    <p:extLst>
      <p:ext uri="{BB962C8B-B14F-4D97-AF65-F5344CB8AC3E}">
        <p14:creationId xmlns:p14="http://schemas.microsoft.com/office/powerpoint/2010/main" val="41189513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par>
                          <p:cTn id="25" fill="hold" nodeType="afterGroup">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r>
              <a:rPr lang="sv-SE" dirty="0">
                <a:ea typeface="MS PGothic" charset="0"/>
              </a:rPr>
              <a:t>Example: Failure-Free 2PC</a:t>
            </a:r>
            <a:endParaRPr lang="en-US" dirty="0">
              <a:ea typeface="MS PGothic" charset="0"/>
            </a:endParaRPr>
          </a:p>
        </p:txBody>
      </p:sp>
      <p:sp>
        <p:nvSpPr>
          <p:cNvPr id="7" name="Slide Number Placeholder 6">
            <a:extLst>
              <a:ext uri="{FF2B5EF4-FFF2-40B4-BE49-F238E27FC236}">
                <a16:creationId xmlns:a16="http://schemas.microsoft.com/office/drawing/2014/main" id="{C41873C5-7784-F745-96AB-9A0DA283035E}"/>
              </a:ext>
            </a:extLst>
          </p:cNvPr>
          <p:cNvSpPr>
            <a:spLocks noGrp="1"/>
          </p:cNvSpPr>
          <p:nvPr>
            <p:ph type="sldNum" sz="quarter" idx="12"/>
          </p:nvPr>
        </p:nvSpPr>
        <p:spPr/>
        <p:txBody>
          <a:bodyPr/>
          <a:lstStyle/>
          <a:p>
            <a:fld id="{5E6A3C3A-A029-4573-BC04-5DA27903A743}" type="slidenum">
              <a:rPr lang="en-US" smtClean="0"/>
              <a:t>33</a:t>
            </a:fld>
            <a:endParaRPr lang="en-US"/>
          </a:p>
        </p:txBody>
      </p:sp>
      <p:cxnSp>
        <p:nvCxnSpPr>
          <p:cNvPr id="5" name="Straight Arrow Connector 4"/>
          <p:cNvCxnSpPr/>
          <p:nvPr/>
        </p:nvCxnSpPr>
        <p:spPr>
          <a:xfrm>
            <a:off x="1968499" y="2144489"/>
            <a:ext cx="5905500" cy="13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968499" y="3032165"/>
            <a:ext cx="5905500" cy="13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968499" y="3921165"/>
            <a:ext cx="5905500" cy="13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968499" y="4810165"/>
            <a:ext cx="5905500" cy="13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518" name="TextBox 11"/>
          <p:cNvSpPr txBox="1">
            <a:spLocks noChangeArrowheads="1"/>
          </p:cNvSpPr>
          <p:nvPr/>
        </p:nvSpPr>
        <p:spPr bwMode="auto">
          <a:xfrm>
            <a:off x="1015999" y="1709248"/>
            <a:ext cx="1524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b="0">
                <a:latin typeface="Gill Sans" charset="0"/>
                <a:ea typeface="Gill Sans" charset="0"/>
                <a:cs typeface="Gill Sans" charset="0"/>
              </a:rPr>
              <a:t>coordinator</a:t>
            </a:r>
            <a:endParaRPr lang="en-US" sz="2000" b="0">
              <a:latin typeface="Gill Sans" charset="0"/>
              <a:ea typeface="Gill Sans" charset="0"/>
              <a:cs typeface="Gill Sans" charset="0"/>
            </a:endParaRPr>
          </a:p>
        </p:txBody>
      </p:sp>
      <p:sp>
        <p:nvSpPr>
          <p:cNvPr id="64519" name="TextBox 12"/>
          <p:cNvSpPr txBox="1">
            <a:spLocks noChangeArrowheads="1"/>
          </p:cNvSpPr>
          <p:nvPr/>
        </p:nvSpPr>
        <p:spPr bwMode="auto">
          <a:xfrm>
            <a:off x="1015999" y="2661748"/>
            <a:ext cx="1206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sz="2000" b="0">
                <a:latin typeface="Gill Sans" charset="0"/>
                <a:ea typeface="Gill Sans" charset="0"/>
                <a:cs typeface="Gill Sans" charset="0"/>
              </a:rPr>
              <a:t>w</a:t>
            </a:r>
            <a:r>
              <a:rPr lang="sv-SE" sz="2000" b="0">
                <a:latin typeface="Gill Sans" charset="0"/>
                <a:ea typeface="Gill Sans" charset="0"/>
                <a:cs typeface="Gill Sans" charset="0"/>
              </a:rPr>
              <a:t>orker 1</a:t>
            </a:r>
            <a:endParaRPr lang="en-US" sz="2000" b="0">
              <a:latin typeface="Gill Sans" charset="0"/>
              <a:ea typeface="Gill Sans" charset="0"/>
              <a:cs typeface="Gill Sans" charset="0"/>
            </a:endParaRPr>
          </a:p>
        </p:txBody>
      </p:sp>
      <p:sp>
        <p:nvSpPr>
          <p:cNvPr id="64520" name="TextBox 15"/>
          <p:cNvSpPr txBox="1">
            <a:spLocks noChangeArrowheads="1"/>
          </p:cNvSpPr>
          <p:nvPr/>
        </p:nvSpPr>
        <p:spPr bwMode="auto">
          <a:xfrm>
            <a:off x="7365999" y="4884248"/>
            <a:ext cx="698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b="0" dirty="0" err="1">
                <a:latin typeface="Gill Sans" charset="0"/>
                <a:ea typeface="Gill Sans" charset="0"/>
                <a:cs typeface="Gill Sans" charset="0"/>
              </a:rPr>
              <a:t>time</a:t>
            </a:r>
            <a:endParaRPr lang="en-US" sz="2000" b="0" dirty="0">
              <a:latin typeface="Gill Sans" charset="0"/>
              <a:ea typeface="Gill Sans" charset="0"/>
              <a:cs typeface="Gill Sans" charset="0"/>
            </a:endParaRPr>
          </a:p>
        </p:txBody>
      </p:sp>
      <p:grpSp>
        <p:nvGrpSpPr>
          <p:cNvPr id="2" name="Group 1"/>
          <p:cNvGrpSpPr/>
          <p:nvPr/>
        </p:nvGrpSpPr>
        <p:grpSpPr>
          <a:xfrm>
            <a:off x="2603499" y="2144488"/>
            <a:ext cx="1397000" cy="2667000"/>
            <a:chOff x="2209800" y="1741488"/>
            <a:chExt cx="1676400" cy="3200400"/>
          </a:xfrm>
        </p:grpSpPr>
        <p:cxnSp>
          <p:nvCxnSpPr>
            <p:cNvPr id="18" name="Straight Arrow Connector 17"/>
            <p:cNvCxnSpPr/>
            <p:nvPr/>
          </p:nvCxnSpPr>
          <p:spPr>
            <a:xfrm rot="16200000" flipH="1">
              <a:off x="1981200" y="1970088"/>
              <a:ext cx="106680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1562100" y="2389188"/>
              <a:ext cx="21336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H="1">
              <a:off x="952500" y="2998788"/>
              <a:ext cx="32004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530" name="TextBox 35"/>
            <p:cNvSpPr txBox="1">
              <a:spLocks noChangeArrowheads="1"/>
            </p:cNvSpPr>
            <p:nvPr/>
          </p:nvSpPr>
          <p:spPr bwMode="auto">
            <a:xfrm>
              <a:off x="2667000" y="1828800"/>
              <a:ext cx="1219200" cy="849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dirty="0">
                  <a:solidFill>
                    <a:srgbClr val="FF0000"/>
                  </a:solidFill>
                  <a:latin typeface="Calibri" charset="0"/>
                </a:rPr>
                <a:t>VOTE-REQ</a:t>
              </a:r>
              <a:endParaRPr lang="en-US" sz="2000" dirty="0">
                <a:solidFill>
                  <a:srgbClr val="FF0000"/>
                </a:solidFill>
                <a:latin typeface="Calibri" charset="0"/>
              </a:endParaRPr>
            </a:p>
          </p:txBody>
        </p:sp>
      </p:grpSp>
      <p:grpSp>
        <p:nvGrpSpPr>
          <p:cNvPr id="3" name="Group 2"/>
          <p:cNvGrpSpPr/>
          <p:nvPr/>
        </p:nvGrpSpPr>
        <p:grpSpPr>
          <a:xfrm>
            <a:off x="3682999" y="2144488"/>
            <a:ext cx="1397000" cy="2667000"/>
            <a:chOff x="3505200" y="1741488"/>
            <a:chExt cx="1676400" cy="3200400"/>
          </a:xfrm>
        </p:grpSpPr>
        <p:cxnSp>
          <p:nvCxnSpPr>
            <p:cNvPr id="23" name="Straight Arrow Connector 22"/>
            <p:cNvCxnSpPr/>
            <p:nvPr/>
          </p:nvCxnSpPr>
          <p:spPr>
            <a:xfrm rot="5400000" flipH="1" flipV="1">
              <a:off x="4076700" y="2084388"/>
              <a:ext cx="10668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3695700" y="2617788"/>
              <a:ext cx="21336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flipH="1" flipV="1">
              <a:off x="3352800" y="3113088"/>
              <a:ext cx="3200400" cy="457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531" name="TextBox 36"/>
            <p:cNvSpPr txBox="1">
              <a:spLocks noChangeArrowheads="1"/>
            </p:cNvSpPr>
            <p:nvPr/>
          </p:nvSpPr>
          <p:spPr bwMode="auto">
            <a:xfrm>
              <a:off x="3505200" y="3951288"/>
              <a:ext cx="1447800" cy="849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a:solidFill>
                    <a:srgbClr val="FF0000"/>
                  </a:solidFill>
                  <a:latin typeface="Calibri" charset="0"/>
                </a:rPr>
                <a:t>VOTE-COMMIT</a:t>
              </a:r>
              <a:endParaRPr lang="en-US" sz="2000">
                <a:solidFill>
                  <a:srgbClr val="FF0000"/>
                </a:solidFill>
                <a:latin typeface="Calibri" charset="0"/>
              </a:endParaRPr>
            </a:p>
          </p:txBody>
        </p:sp>
      </p:grpSp>
      <p:grpSp>
        <p:nvGrpSpPr>
          <p:cNvPr id="4" name="Group 3"/>
          <p:cNvGrpSpPr/>
          <p:nvPr/>
        </p:nvGrpSpPr>
        <p:grpSpPr>
          <a:xfrm>
            <a:off x="5841999" y="2144488"/>
            <a:ext cx="1841500" cy="2667000"/>
            <a:chOff x="6096000" y="1741488"/>
            <a:chExt cx="2209800" cy="3200400"/>
          </a:xfrm>
        </p:grpSpPr>
        <p:cxnSp>
          <p:nvCxnSpPr>
            <p:cNvPr id="33" name="Straight Arrow Connector 32"/>
            <p:cNvCxnSpPr/>
            <p:nvPr/>
          </p:nvCxnSpPr>
          <p:spPr>
            <a:xfrm rot="16200000" flipH="1">
              <a:off x="5867400" y="1970088"/>
              <a:ext cx="106680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16200000" flipH="1">
              <a:off x="5448300" y="2389188"/>
              <a:ext cx="21336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6200000" flipH="1">
              <a:off x="4838700" y="2998788"/>
              <a:ext cx="32004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532" name="TextBox 37"/>
            <p:cNvSpPr txBox="1">
              <a:spLocks noChangeArrowheads="1"/>
            </p:cNvSpPr>
            <p:nvPr/>
          </p:nvSpPr>
          <p:spPr bwMode="auto">
            <a:xfrm>
              <a:off x="6781800" y="1817688"/>
              <a:ext cx="1524000" cy="849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a:solidFill>
                    <a:srgbClr val="FF0000"/>
                  </a:solidFill>
                  <a:latin typeface="Calibri" charset="0"/>
                </a:rPr>
                <a:t>GLOBAL-COMMIT</a:t>
              </a:r>
              <a:endParaRPr lang="en-US" sz="2000">
                <a:solidFill>
                  <a:srgbClr val="FF0000"/>
                </a:solidFill>
                <a:latin typeface="Calibri" charset="0"/>
              </a:endParaRPr>
            </a:p>
          </p:txBody>
        </p:sp>
      </p:grpSp>
      <p:sp>
        <p:nvSpPr>
          <p:cNvPr id="64533" name="TextBox 23"/>
          <p:cNvSpPr txBox="1">
            <a:spLocks noChangeArrowheads="1"/>
          </p:cNvSpPr>
          <p:nvPr/>
        </p:nvSpPr>
        <p:spPr bwMode="auto">
          <a:xfrm>
            <a:off x="1015999" y="3546780"/>
            <a:ext cx="1206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sz="2000" b="0">
                <a:latin typeface="Gill Sans" charset="0"/>
                <a:ea typeface="Gill Sans" charset="0"/>
                <a:cs typeface="Gill Sans" charset="0"/>
              </a:rPr>
              <a:t>w</a:t>
            </a:r>
            <a:r>
              <a:rPr lang="sv-SE" sz="2000" b="0">
                <a:latin typeface="Gill Sans" charset="0"/>
                <a:ea typeface="Gill Sans" charset="0"/>
                <a:cs typeface="Gill Sans" charset="0"/>
              </a:rPr>
              <a:t>orker 2</a:t>
            </a:r>
            <a:endParaRPr lang="en-US" sz="2000" b="0">
              <a:latin typeface="Gill Sans" charset="0"/>
              <a:ea typeface="Gill Sans" charset="0"/>
              <a:cs typeface="Gill Sans" charset="0"/>
            </a:endParaRPr>
          </a:p>
        </p:txBody>
      </p:sp>
      <p:sp>
        <p:nvSpPr>
          <p:cNvPr id="64534" name="TextBox 24"/>
          <p:cNvSpPr txBox="1">
            <a:spLocks noChangeArrowheads="1"/>
          </p:cNvSpPr>
          <p:nvPr/>
        </p:nvSpPr>
        <p:spPr bwMode="auto">
          <a:xfrm>
            <a:off x="1015999" y="4435780"/>
            <a:ext cx="1206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sz="2000" b="0">
                <a:latin typeface="Gill Sans" charset="0"/>
                <a:ea typeface="Gill Sans" charset="0"/>
                <a:cs typeface="Gill Sans" charset="0"/>
              </a:rPr>
              <a:t>w</a:t>
            </a:r>
            <a:r>
              <a:rPr lang="sv-SE" sz="2000" b="0">
                <a:latin typeface="Gill Sans" charset="0"/>
                <a:ea typeface="Gill Sans" charset="0"/>
                <a:cs typeface="Gill Sans" charset="0"/>
              </a:rPr>
              <a:t>orker 3</a:t>
            </a:r>
            <a:endParaRPr lang="en-US" sz="2000" b="0">
              <a:latin typeface="Gill Sans" charset="0"/>
              <a:ea typeface="Gill Sans" charset="0"/>
              <a:cs typeface="Gill Sans" charset="0"/>
            </a:endParaRPr>
          </a:p>
        </p:txBody>
      </p:sp>
    </p:spTree>
    <p:extLst>
      <p:ext uri="{BB962C8B-B14F-4D97-AF65-F5344CB8AC3E}">
        <p14:creationId xmlns:p14="http://schemas.microsoft.com/office/powerpoint/2010/main" val="391174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r>
              <a:rPr lang="sv-SE" dirty="0">
                <a:ea typeface="MS PGothic" charset="0"/>
              </a:rPr>
              <a:t>Example: Failure-Free 2PC</a:t>
            </a:r>
            <a:endParaRPr lang="en-US" dirty="0">
              <a:ea typeface="MS PGothic" charset="0"/>
            </a:endParaRPr>
          </a:p>
        </p:txBody>
      </p:sp>
      <p:sp>
        <p:nvSpPr>
          <p:cNvPr id="7" name="Slide Number Placeholder 6">
            <a:extLst>
              <a:ext uri="{FF2B5EF4-FFF2-40B4-BE49-F238E27FC236}">
                <a16:creationId xmlns:a16="http://schemas.microsoft.com/office/drawing/2014/main" id="{E3398E09-D6AB-AD45-B908-AB89075D5D08}"/>
              </a:ext>
            </a:extLst>
          </p:cNvPr>
          <p:cNvSpPr>
            <a:spLocks noGrp="1"/>
          </p:cNvSpPr>
          <p:nvPr>
            <p:ph type="sldNum" sz="quarter" idx="12"/>
          </p:nvPr>
        </p:nvSpPr>
        <p:spPr/>
        <p:txBody>
          <a:bodyPr/>
          <a:lstStyle/>
          <a:p>
            <a:fld id="{5E6A3C3A-A029-4573-BC04-5DA27903A743}" type="slidenum">
              <a:rPr lang="en-US" smtClean="0"/>
              <a:t>34</a:t>
            </a:fld>
            <a:endParaRPr lang="en-US"/>
          </a:p>
        </p:txBody>
      </p:sp>
      <p:cxnSp>
        <p:nvCxnSpPr>
          <p:cNvPr id="5" name="Straight Arrow Connector 4"/>
          <p:cNvCxnSpPr/>
          <p:nvPr/>
        </p:nvCxnSpPr>
        <p:spPr>
          <a:xfrm>
            <a:off x="1968499" y="2144489"/>
            <a:ext cx="5905500" cy="13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968499" y="3032165"/>
            <a:ext cx="5905500" cy="13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968499" y="3921165"/>
            <a:ext cx="5905500" cy="13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968499" y="4810165"/>
            <a:ext cx="5905500" cy="13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518" name="TextBox 11"/>
          <p:cNvSpPr txBox="1">
            <a:spLocks noChangeArrowheads="1"/>
          </p:cNvSpPr>
          <p:nvPr/>
        </p:nvSpPr>
        <p:spPr bwMode="auto">
          <a:xfrm>
            <a:off x="1015999" y="1709248"/>
            <a:ext cx="1524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b="0">
                <a:latin typeface="Gill Sans" charset="0"/>
                <a:ea typeface="Gill Sans" charset="0"/>
                <a:cs typeface="Gill Sans" charset="0"/>
              </a:rPr>
              <a:t>coordinator</a:t>
            </a:r>
            <a:endParaRPr lang="en-US" sz="2000" b="0">
              <a:latin typeface="Gill Sans" charset="0"/>
              <a:ea typeface="Gill Sans" charset="0"/>
              <a:cs typeface="Gill Sans" charset="0"/>
            </a:endParaRPr>
          </a:p>
        </p:txBody>
      </p:sp>
      <p:sp>
        <p:nvSpPr>
          <p:cNvPr id="64519" name="TextBox 12"/>
          <p:cNvSpPr txBox="1">
            <a:spLocks noChangeArrowheads="1"/>
          </p:cNvSpPr>
          <p:nvPr/>
        </p:nvSpPr>
        <p:spPr bwMode="auto">
          <a:xfrm>
            <a:off x="1015999" y="2661748"/>
            <a:ext cx="1206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sz="2000" b="0">
                <a:latin typeface="Gill Sans" charset="0"/>
                <a:ea typeface="Gill Sans" charset="0"/>
                <a:cs typeface="Gill Sans" charset="0"/>
              </a:rPr>
              <a:t>w</a:t>
            </a:r>
            <a:r>
              <a:rPr lang="sv-SE" sz="2000" b="0">
                <a:latin typeface="Gill Sans" charset="0"/>
                <a:ea typeface="Gill Sans" charset="0"/>
                <a:cs typeface="Gill Sans" charset="0"/>
              </a:rPr>
              <a:t>orker 1</a:t>
            </a:r>
            <a:endParaRPr lang="en-US" sz="2000" b="0">
              <a:latin typeface="Gill Sans" charset="0"/>
              <a:ea typeface="Gill Sans" charset="0"/>
              <a:cs typeface="Gill Sans" charset="0"/>
            </a:endParaRPr>
          </a:p>
        </p:txBody>
      </p:sp>
      <p:sp>
        <p:nvSpPr>
          <p:cNvPr id="64520" name="TextBox 15"/>
          <p:cNvSpPr txBox="1">
            <a:spLocks noChangeArrowheads="1"/>
          </p:cNvSpPr>
          <p:nvPr/>
        </p:nvSpPr>
        <p:spPr bwMode="auto">
          <a:xfrm>
            <a:off x="7365999" y="4884248"/>
            <a:ext cx="698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b="0" dirty="0" err="1">
                <a:latin typeface="Gill Sans" charset="0"/>
                <a:ea typeface="Gill Sans" charset="0"/>
                <a:cs typeface="Gill Sans" charset="0"/>
              </a:rPr>
              <a:t>time</a:t>
            </a:r>
            <a:endParaRPr lang="en-US" sz="2000" b="0" dirty="0">
              <a:latin typeface="Gill Sans" charset="0"/>
              <a:ea typeface="Gill Sans" charset="0"/>
              <a:cs typeface="Gill Sans" charset="0"/>
            </a:endParaRPr>
          </a:p>
        </p:txBody>
      </p:sp>
      <p:grpSp>
        <p:nvGrpSpPr>
          <p:cNvPr id="2" name="Group 1"/>
          <p:cNvGrpSpPr/>
          <p:nvPr/>
        </p:nvGrpSpPr>
        <p:grpSpPr>
          <a:xfrm>
            <a:off x="2603499" y="2144488"/>
            <a:ext cx="1397000" cy="2667000"/>
            <a:chOff x="2209800" y="1741488"/>
            <a:chExt cx="1676400" cy="3200400"/>
          </a:xfrm>
        </p:grpSpPr>
        <p:cxnSp>
          <p:nvCxnSpPr>
            <p:cNvPr id="18" name="Straight Arrow Connector 17"/>
            <p:cNvCxnSpPr/>
            <p:nvPr/>
          </p:nvCxnSpPr>
          <p:spPr>
            <a:xfrm rot="16200000" flipH="1">
              <a:off x="1981200" y="1970088"/>
              <a:ext cx="106680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1562100" y="2389188"/>
              <a:ext cx="21336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H="1">
              <a:off x="952500" y="2998788"/>
              <a:ext cx="32004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530" name="TextBox 35"/>
            <p:cNvSpPr txBox="1">
              <a:spLocks noChangeArrowheads="1"/>
            </p:cNvSpPr>
            <p:nvPr/>
          </p:nvSpPr>
          <p:spPr bwMode="auto">
            <a:xfrm>
              <a:off x="2667000" y="1828800"/>
              <a:ext cx="1219200" cy="849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dirty="0">
                  <a:solidFill>
                    <a:srgbClr val="FF0000"/>
                  </a:solidFill>
                  <a:latin typeface="Calibri" charset="0"/>
                </a:rPr>
                <a:t>VOTE-REQ</a:t>
              </a:r>
              <a:endParaRPr lang="en-US" sz="2000" dirty="0">
                <a:solidFill>
                  <a:srgbClr val="FF0000"/>
                </a:solidFill>
                <a:latin typeface="Calibri" charset="0"/>
              </a:endParaRPr>
            </a:p>
          </p:txBody>
        </p:sp>
      </p:grpSp>
      <p:grpSp>
        <p:nvGrpSpPr>
          <p:cNvPr id="3" name="Group 2"/>
          <p:cNvGrpSpPr/>
          <p:nvPr/>
        </p:nvGrpSpPr>
        <p:grpSpPr>
          <a:xfrm>
            <a:off x="3682999" y="2144488"/>
            <a:ext cx="1397000" cy="2667000"/>
            <a:chOff x="3505200" y="1741488"/>
            <a:chExt cx="1676400" cy="3200400"/>
          </a:xfrm>
        </p:grpSpPr>
        <p:cxnSp>
          <p:nvCxnSpPr>
            <p:cNvPr id="23" name="Straight Arrow Connector 22"/>
            <p:cNvCxnSpPr/>
            <p:nvPr/>
          </p:nvCxnSpPr>
          <p:spPr>
            <a:xfrm rot="5400000" flipH="1" flipV="1">
              <a:off x="4076700" y="2084388"/>
              <a:ext cx="10668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3695700" y="2617788"/>
              <a:ext cx="21336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flipH="1" flipV="1">
              <a:off x="3352800" y="3113088"/>
              <a:ext cx="3200400" cy="457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531" name="TextBox 36"/>
            <p:cNvSpPr txBox="1">
              <a:spLocks noChangeArrowheads="1"/>
            </p:cNvSpPr>
            <p:nvPr/>
          </p:nvSpPr>
          <p:spPr bwMode="auto">
            <a:xfrm>
              <a:off x="3505200" y="3951288"/>
              <a:ext cx="1447800" cy="849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dirty="0">
                  <a:solidFill>
                    <a:srgbClr val="FF0000"/>
                  </a:solidFill>
                  <a:latin typeface="Calibri" charset="0"/>
                </a:rPr>
                <a:t>VOTE-COMMIT</a:t>
              </a:r>
              <a:endParaRPr lang="en-US" sz="2000" dirty="0">
                <a:solidFill>
                  <a:srgbClr val="FF0000"/>
                </a:solidFill>
                <a:latin typeface="Calibri" charset="0"/>
              </a:endParaRPr>
            </a:p>
          </p:txBody>
        </p:sp>
      </p:grpSp>
      <p:grpSp>
        <p:nvGrpSpPr>
          <p:cNvPr id="4" name="Group 3"/>
          <p:cNvGrpSpPr/>
          <p:nvPr/>
        </p:nvGrpSpPr>
        <p:grpSpPr>
          <a:xfrm>
            <a:off x="5841999" y="2144488"/>
            <a:ext cx="1841500" cy="2667000"/>
            <a:chOff x="6096000" y="1741488"/>
            <a:chExt cx="2209800" cy="3200400"/>
          </a:xfrm>
        </p:grpSpPr>
        <p:cxnSp>
          <p:nvCxnSpPr>
            <p:cNvPr id="33" name="Straight Arrow Connector 32"/>
            <p:cNvCxnSpPr/>
            <p:nvPr/>
          </p:nvCxnSpPr>
          <p:spPr>
            <a:xfrm rot="16200000" flipH="1">
              <a:off x="5867400" y="1970088"/>
              <a:ext cx="106680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16200000" flipH="1">
              <a:off x="5448300" y="2389188"/>
              <a:ext cx="21336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6200000" flipH="1">
              <a:off x="4838700" y="2998788"/>
              <a:ext cx="32004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532" name="TextBox 37"/>
            <p:cNvSpPr txBox="1">
              <a:spLocks noChangeArrowheads="1"/>
            </p:cNvSpPr>
            <p:nvPr/>
          </p:nvSpPr>
          <p:spPr bwMode="auto">
            <a:xfrm>
              <a:off x="6781800" y="1817688"/>
              <a:ext cx="1524000" cy="849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dirty="0">
                  <a:solidFill>
                    <a:srgbClr val="FF0000"/>
                  </a:solidFill>
                  <a:latin typeface="Calibri" charset="0"/>
                </a:rPr>
                <a:t>GLOBAL-ABORT</a:t>
              </a:r>
              <a:endParaRPr lang="en-US" sz="2000" dirty="0">
                <a:solidFill>
                  <a:srgbClr val="FF0000"/>
                </a:solidFill>
                <a:latin typeface="Calibri" charset="0"/>
              </a:endParaRPr>
            </a:p>
          </p:txBody>
        </p:sp>
      </p:grpSp>
      <p:sp>
        <p:nvSpPr>
          <p:cNvPr id="64533" name="TextBox 23"/>
          <p:cNvSpPr txBox="1">
            <a:spLocks noChangeArrowheads="1"/>
          </p:cNvSpPr>
          <p:nvPr/>
        </p:nvSpPr>
        <p:spPr bwMode="auto">
          <a:xfrm>
            <a:off x="1015999" y="3546780"/>
            <a:ext cx="1206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sz="2000" b="0">
                <a:latin typeface="Gill Sans" charset="0"/>
                <a:ea typeface="Gill Sans" charset="0"/>
                <a:cs typeface="Gill Sans" charset="0"/>
              </a:rPr>
              <a:t>w</a:t>
            </a:r>
            <a:r>
              <a:rPr lang="sv-SE" sz="2000" b="0">
                <a:latin typeface="Gill Sans" charset="0"/>
                <a:ea typeface="Gill Sans" charset="0"/>
                <a:cs typeface="Gill Sans" charset="0"/>
              </a:rPr>
              <a:t>orker 2</a:t>
            </a:r>
            <a:endParaRPr lang="en-US" sz="2000" b="0">
              <a:latin typeface="Gill Sans" charset="0"/>
              <a:ea typeface="Gill Sans" charset="0"/>
              <a:cs typeface="Gill Sans" charset="0"/>
            </a:endParaRPr>
          </a:p>
        </p:txBody>
      </p:sp>
      <p:sp>
        <p:nvSpPr>
          <p:cNvPr id="64534" name="TextBox 24"/>
          <p:cNvSpPr txBox="1">
            <a:spLocks noChangeArrowheads="1"/>
          </p:cNvSpPr>
          <p:nvPr/>
        </p:nvSpPr>
        <p:spPr bwMode="auto">
          <a:xfrm>
            <a:off x="1015999" y="4435780"/>
            <a:ext cx="1206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sz="2000" b="0">
                <a:latin typeface="Gill Sans" charset="0"/>
                <a:ea typeface="Gill Sans" charset="0"/>
                <a:cs typeface="Gill Sans" charset="0"/>
              </a:rPr>
              <a:t>w</a:t>
            </a:r>
            <a:r>
              <a:rPr lang="sv-SE" sz="2000" b="0">
                <a:latin typeface="Gill Sans" charset="0"/>
                <a:ea typeface="Gill Sans" charset="0"/>
                <a:cs typeface="Gill Sans" charset="0"/>
              </a:rPr>
              <a:t>orker 3</a:t>
            </a:r>
            <a:endParaRPr lang="en-US" sz="2000" b="0">
              <a:latin typeface="Gill Sans" charset="0"/>
              <a:ea typeface="Gill Sans" charset="0"/>
              <a:cs typeface="Gill Sans" charset="0"/>
            </a:endParaRPr>
          </a:p>
        </p:txBody>
      </p:sp>
      <p:sp>
        <p:nvSpPr>
          <p:cNvPr id="27" name="TextBox 36">
            <a:extLst>
              <a:ext uri="{FF2B5EF4-FFF2-40B4-BE49-F238E27FC236}">
                <a16:creationId xmlns:a16="http://schemas.microsoft.com/office/drawing/2014/main" id="{3816C52A-39A3-1F41-A4A3-107F3FEA6A94}"/>
              </a:ext>
            </a:extLst>
          </p:cNvPr>
          <p:cNvSpPr txBox="1">
            <a:spLocks noChangeArrowheads="1"/>
          </p:cNvSpPr>
          <p:nvPr/>
        </p:nvSpPr>
        <p:spPr bwMode="auto">
          <a:xfrm>
            <a:off x="3905249" y="2255808"/>
            <a:ext cx="12065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dirty="0">
                <a:solidFill>
                  <a:srgbClr val="FF0000"/>
                </a:solidFill>
                <a:latin typeface="Calibri" charset="0"/>
              </a:rPr>
              <a:t>VOTE-ABORT</a:t>
            </a:r>
            <a:endParaRPr lang="en-US" sz="2000" dirty="0">
              <a:solidFill>
                <a:srgbClr val="FF0000"/>
              </a:solidFill>
              <a:latin typeface="Calibri" charset="0"/>
            </a:endParaRPr>
          </a:p>
        </p:txBody>
      </p:sp>
    </p:spTree>
    <p:extLst>
      <p:ext uri="{BB962C8B-B14F-4D97-AF65-F5344CB8AC3E}">
        <p14:creationId xmlns:p14="http://schemas.microsoft.com/office/powerpoint/2010/main" val="40895675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sv-SE" dirty="0">
                <a:ea typeface="MS PGothic" charset="0"/>
              </a:rPr>
              <a:t>Example of </a:t>
            </a:r>
            <a:r>
              <a:rPr lang="en-US" dirty="0">
                <a:ea typeface="MS PGothic" charset="0"/>
              </a:rPr>
              <a:t>Worker</a:t>
            </a:r>
            <a:r>
              <a:rPr lang="sv-SE" dirty="0">
                <a:ea typeface="MS PGothic" charset="0"/>
              </a:rPr>
              <a:t> Failure</a:t>
            </a:r>
            <a:endParaRPr lang="en-US" dirty="0">
              <a:ea typeface="MS PGothic" charset="0"/>
            </a:endParaRPr>
          </a:p>
        </p:txBody>
      </p:sp>
      <p:cxnSp>
        <p:nvCxnSpPr>
          <p:cNvPr id="5" name="Straight Arrow Connector 4"/>
          <p:cNvCxnSpPr/>
          <p:nvPr/>
        </p:nvCxnSpPr>
        <p:spPr>
          <a:xfrm>
            <a:off x="1725958" y="2686157"/>
            <a:ext cx="5905500" cy="13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725958" y="3573834"/>
            <a:ext cx="5905500" cy="13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725958" y="4462834"/>
            <a:ext cx="5905500" cy="13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725958" y="5343897"/>
            <a:ext cx="3048000" cy="79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8614" name="TextBox 11"/>
          <p:cNvSpPr txBox="1">
            <a:spLocks noChangeArrowheads="1"/>
          </p:cNvSpPr>
          <p:nvPr/>
        </p:nvSpPr>
        <p:spPr bwMode="auto">
          <a:xfrm>
            <a:off x="900458" y="2328969"/>
            <a:ext cx="1524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sz="2000" b="0">
                <a:latin typeface="Gill Sans" charset="0"/>
                <a:ea typeface="Gill Sans" charset="0"/>
                <a:cs typeface="Gill Sans" charset="0"/>
              </a:rPr>
              <a:t>coordinator</a:t>
            </a:r>
          </a:p>
        </p:txBody>
      </p:sp>
      <p:sp>
        <p:nvSpPr>
          <p:cNvPr id="68615" name="TextBox 12"/>
          <p:cNvSpPr txBox="1">
            <a:spLocks noChangeArrowheads="1"/>
          </p:cNvSpPr>
          <p:nvPr/>
        </p:nvSpPr>
        <p:spPr bwMode="auto">
          <a:xfrm>
            <a:off x="900458" y="3217969"/>
            <a:ext cx="1143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sz="2000" b="0">
                <a:latin typeface="Gill Sans" charset="0"/>
                <a:ea typeface="Gill Sans" charset="0"/>
                <a:cs typeface="Gill Sans" charset="0"/>
              </a:rPr>
              <a:t>w</a:t>
            </a:r>
            <a:r>
              <a:rPr lang="sv-SE" sz="2000" b="0">
                <a:latin typeface="Gill Sans" charset="0"/>
                <a:ea typeface="Gill Sans" charset="0"/>
                <a:cs typeface="Gill Sans" charset="0"/>
              </a:rPr>
              <a:t>orker 1</a:t>
            </a:r>
            <a:endParaRPr lang="en-US" sz="2000" b="0">
              <a:latin typeface="Gill Sans" charset="0"/>
              <a:ea typeface="Gill Sans" charset="0"/>
              <a:cs typeface="Gill Sans" charset="0"/>
            </a:endParaRPr>
          </a:p>
        </p:txBody>
      </p:sp>
      <p:sp>
        <p:nvSpPr>
          <p:cNvPr id="68616" name="TextBox 15"/>
          <p:cNvSpPr txBox="1">
            <a:spLocks noChangeArrowheads="1"/>
          </p:cNvSpPr>
          <p:nvPr/>
        </p:nvSpPr>
        <p:spPr bwMode="auto">
          <a:xfrm>
            <a:off x="4837458" y="5089897"/>
            <a:ext cx="698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b="0">
                <a:latin typeface="Gill Sans" charset="0"/>
                <a:ea typeface="Gill Sans" charset="0"/>
                <a:cs typeface="Gill Sans" charset="0"/>
              </a:rPr>
              <a:t>time</a:t>
            </a:r>
            <a:endParaRPr lang="en-US" sz="2000" b="0">
              <a:latin typeface="Gill Sans" charset="0"/>
              <a:ea typeface="Gill Sans" charset="0"/>
              <a:cs typeface="Gill Sans" charset="0"/>
            </a:endParaRPr>
          </a:p>
        </p:txBody>
      </p:sp>
      <p:cxnSp>
        <p:nvCxnSpPr>
          <p:cNvPr id="18" name="Straight Arrow Connector 17"/>
          <p:cNvCxnSpPr/>
          <p:nvPr/>
        </p:nvCxnSpPr>
        <p:spPr>
          <a:xfrm rot="16200000" flipH="1">
            <a:off x="2170458" y="2876657"/>
            <a:ext cx="889000" cy="508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1757708" y="3225907"/>
            <a:ext cx="1778000" cy="6985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H="1">
            <a:off x="1186208" y="3733907"/>
            <a:ext cx="2667000" cy="5715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3916708" y="2971907"/>
            <a:ext cx="889000" cy="3175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3599208" y="3416407"/>
            <a:ext cx="1778000" cy="3175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622" name="TextBox 35"/>
          <p:cNvSpPr txBox="1">
            <a:spLocks noChangeArrowheads="1"/>
          </p:cNvSpPr>
          <p:nvPr/>
        </p:nvSpPr>
        <p:spPr bwMode="auto">
          <a:xfrm>
            <a:off x="2741958" y="3023501"/>
            <a:ext cx="1333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a:latin typeface="Calibri" charset="0"/>
              </a:rPr>
              <a:t>VOTE-REQ</a:t>
            </a:r>
            <a:endParaRPr lang="en-US" sz="2000">
              <a:latin typeface="Calibri" charset="0"/>
            </a:endParaRPr>
          </a:p>
        </p:txBody>
      </p:sp>
      <p:sp>
        <p:nvSpPr>
          <p:cNvPr id="37" name="TextBox 36"/>
          <p:cNvSpPr txBox="1">
            <a:spLocks noChangeArrowheads="1"/>
          </p:cNvSpPr>
          <p:nvPr/>
        </p:nvSpPr>
        <p:spPr bwMode="auto">
          <a:xfrm>
            <a:off x="3249958" y="3765657"/>
            <a:ext cx="13970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a:latin typeface="Calibri" charset="0"/>
              </a:rPr>
              <a:t>VOTE-COMMIT</a:t>
            </a:r>
            <a:endParaRPr lang="en-US" sz="2000">
              <a:latin typeface="Calibri" charset="0"/>
            </a:endParaRPr>
          </a:p>
        </p:txBody>
      </p:sp>
      <p:grpSp>
        <p:nvGrpSpPr>
          <p:cNvPr id="3" name="Group 60"/>
          <p:cNvGrpSpPr>
            <a:grpSpLocks/>
          </p:cNvGrpSpPr>
          <p:nvPr/>
        </p:nvGrpSpPr>
        <p:grpSpPr bwMode="auto">
          <a:xfrm>
            <a:off x="5980460" y="2686157"/>
            <a:ext cx="2158999" cy="1778000"/>
            <a:chOff x="5715001" y="2678668"/>
            <a:chExt cx="2590799" cy="2133603"/>
          </a:xfrm>
        </p:grpSpPr>
        <p:cxnSp>
          <p:nvCxnSpPr>
            <p:cNvPr id="33" name="Straight Arrow Connector 32"/>
            <p:cNvCxnSpPr/>
            <p:nvPr/>
          </p:nvCxnSpPr>
          <p:spPr>
            <a:xfrm rot="16200000" flipH="1">
              <a:off x="5562599" y="2907269"/>
              <a:ext cx="1066802"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16200000" flipH="1">
              <a:off x="5067299" y="3326370"/>
              <a:ext cx="2133603"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643" name="TextBox 37"/>
            <p:cNvSpPr txBox="1">
              <a:spLocks noChangeArrowheads="1"/>
            </p:cNvSpPr>
            <p:nvPr/>
          </p:nvSpPr>
          <p:spPr bwMode="auto">
            <a:xfrm>
              <a:off x="6477000" y="2754868"/>
              <a:ext cx="1828800" cy="8494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a:latin typeface="Calibri" charset="0"/>
                </a:rPr>
                <a:t>GLOBAL-ABORT</a:t>
              </a:r>
              <a:endParaRPr lang="en-US" sz="2000">
                <a:latin typeface="Calibri" charset="0"/>
              </a:endParaRPr>
            </a:p>
          </p:txBody>
        </p:sp>
      </p:grpSp>
      <p:grpSp>
        <p:nvGrpSpPr>
          <p:cNvPr id="4" name="Group 59"/>
          <p:cNvGrpSpPr>
            <a:grpSpLocks/>
          </p:cNvGrpSpPr>
          <p:nvPr/>
        </p:nvGrpSpPr>
        <p:grpSpPr bwMode="auto">
          <a:xfrm>
            <a:off x="4392958" y="4781657"/>
            <a:ext cx="254000" cy="571500"/>
            <a:chOff x="4343400" y="5193268"/>
            <a:chExt cx="304800" cy="685800"/>
          </a:xfrm>
        </p:grpSpPr>
        <p:cxnSp>
          <p:nvCxnSpPr>
            <p:cNvPr id="30" name="Straight Arrow Connector 29"/>
            <p:cNvCxnSpPr/>
            <p:nvPr/>
          </p:nvCxnSpPr>
          <p:spPr>
            <a:xfrm rot="5400000" flipH="1" flipV="1">
              <a:off x="4267200" y="5650468"/>
              <a:ext cx="381000" cy="76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8638" name="Group 30"/>
            <p:cNvGrpSpPr>
              <a:grpSpLocks/>
            </p:cNvGrpSpPr>
            <p:nvPr/>
          </p:nvGrpSpPr>
          <p:grpSpPr bwMode="auto">
            <a:xfrm>
              <a:off x="4343400" y="5193268"/>
              <a:ext cx="304800" cy="304800"/>
              <a:chOff x="4953000" y="1524000"/>
              <a:chExt cx="304800" cy="304800"/>
            </a:xfrm>
          </p:grpSpPr>
          <p:cxnSp>
            <p:nvCxnSpPr>
              <p:cNvPr id="32" name="Straight Connector 31"/>
              <p:cNvCxnSpPr/>
              <p:nvPr/>
            </p:nvCxnSpPr>
            <p:spPr>
              <a:xfrm rot="16200000" flipH="1">
                <a:off x="4953000" y="1524000"/>
                <a:ext cx="304800" cy="3048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953000" y="1524000"/>
                <a:ext cx="304800" cy="3048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68626" name="Group 50"/>
          <p:cNvGrpSpPr>
            <a:grpSpLocks/>
          </p:cNvGrpSpPr>
          <p:nvPr/>
        </p:nvGrpSpPr>
        <p:grpSpPr bwMode="auto">
          <a:xfrm>
            <a:off x="3440458" y="1249470"/>
            <a:ext cx="1460500" cy="1326886"/>
            <a:chOff x="3276600" y="2895600"/>
            <a:chExt cx="3505200" cy="2971800"/>
          </a:xfrm>
        </p:grpSpPr>
        <p:sp>
          <p:nvSpPr>
            <p:cNvPr id="52" name="Rounded Rectangle 51"/>
            <p:cNvSpPr/>
            <p:nvPr/>
          </p:nvSpPr>
          <p:spPr>
            <a:xfrm>
              <a:off x="4270376" y="2895600"/>
              <a:ext cx="1517650" cy="533324"/>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500">
                  <a:solidFill>
                    <a:schemeClr val="tx1"/>
                  </a:solidFill>
                  <a:latin typeface="Calibri"/>
                  <a:ea typeface="ＭＳ Ｐゴシック" charset="0"/>
                  <a:cs typeface="Calibri"/>
                </a:rPr>
                <a:t>INIT</a:t>
              </a:r>
              <a:endParaRPr lang="en-US" sz="1500">
                <a:solidFill>
                  <a:schemeClr val="tx1"/>
                </a:solidFill>
                <a:latin typeface="Calibri"/>
                <a:ea typeface="ＭＳ Ｐゴシック" charset="0"/>
                <a:cs typeface="Calibri"/>
              </a:endParaRPr>
            </a:p>
          </p:txBody>
        </p:sp>
        <p:sp>
          <p:nvSpPr>
            <p:cNvPr id="53" name="Rounded Rectangle 52"/>
            <p:cNvSpPr/>
            <p:nvPr/>
          </p:nvSpPr>
          <p:spPr>
            <a:xfrm>
              <a:off x="4270376" y="4116319"/>
              <a:ext cx="1517650" cy="530362"/>
            </a:xfrm>
            <a:prstGeom prst="roundRect">
              <a:avLst/>
            </a:prstGeom>
            <a:solidFill>
              <a:srgbClr val="FF0000">
                <a:alpha val="25000"/>
              </a:srgbClr>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500">
                  <a:solidFill>
                    <a:schemeClr val="tx1"/>
                  </a:solidFill>
                  <a:latin typeface="Calibri"/>
                  <a:ea typeface="ＭＳ Ｐゴシック" charset="0"/>
                  <a:cs typeface="Calibri"/>
                </a:rPr>
                <a:t>WAIT</a:t>
              </a:r>
              <a:endParaRPr lang="en-US" sz="1500">
                <a:solidFill>
                  <a:schemeClr val="tx1"/>
                </a:solidFill>
                <a:latin typeface="Calibri"/>
                <a:ea typeface="ＭＳ Ｐゴシック" charset="0"/>
                <a:cs typeface="Calibri"/>
              </a:endParaRPr>
            </a:p>
          </p:txBody>
        </p:sp>
        <p:sp>
          <p:nvSpPr>
            <p:cNvPr id="54" name="Rounded Rectangle 53"/>
            <p:cNvSpPr/>
            <p:nvPr/>
          </p:nvSpPr>
          <p:spPr>
            <a:xfrm>
              <a:off x="3276600" y="5334076"/>
              <a:ext cx="1524000" cy="533324"/>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500">
                  <a:solidFill>
                    <a:schemeClr val="tx1"/>
                  </a:solidFill>
                  <a:latin typeface="Calibri"/>
                  <a:ea typeface="ＭＳ Ｐゴシック" charset="0"/>
                  <a:cs typeface="Calibri"/>
                </a:rPr>
                <a:t>ABORT</a:t>
              </a:r>
              <a:endParaRPr lang="en-US" sz="1500">
                <a:solidFill>
                  <a:schemeClr val="tx1"/>
                </a:solidFill>
                <a:latin typeface="Calibri"/>
                <a:ea typeface="ＭＳ Ｐゴシック" charset="0"/>
                <a:cs typeface="Calibri"/>
              </a:endParaRPr>
            </a:p>
          </p:txBody>
        </p:sp>
        <p:sp>
          <p:nvSpPr>
            <p:cNvPr id="55" name="Rounded Rectangle 54"/>
            <p:cNvSpPr/>
            <p:nvPr/>
          </p:nvSpPr>
          <p:spPr>
            <a:xfrm>
              <a:off x="5257800" y="5334076"/>
              <a:ext cx="1524000" cy="533324"/>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500">
                  <a:solidFill>
                    <a:schemeClr val="tx1"/>
                  </a:solidFill>
                  <a:latin typeface="Calibri"/>
                  <a:ea typeface="ＭＳ Ｐゴシック" charset="0"/>
                  <a:cs typeface="Calibri"/>
                </a:rPr>
                <a:t>COMM</a:t>
              </a:r>
              <a:endParaRPr lang="en-US" sz="1500">
                <a:solidFill>
                  <a:schemeClr val="tx1"/>
                </a:solidFill>
                <a:latin typeface="Calibri"/>
                <a:ea typeface="ＭＳ Ｐゴシック" charset="0"/>
                <a:cs typeface="Calibri"/>
              </a:endParaRPr>
            </a:p>
          </p:txBody>
        </p:sp>
        <p:cxnSp>
          <p:nvCxnSpPr>
            <p:cNvPr id="56" name="Straight Arrow Connector 55"/>
            <p:cNvCxnSpPr>
              <a:stCxn id="52" idx="2"/>
              <a:endCxn id="53" idx="0"/>
            </p:cNvCxnSpPr>
            <p:nvPr/>
          </p:nvCxnSpPr>
          <p:spPr>
            <a:xfrm rot="5400000">
              <a:off x="4685502" y="3772621"/>
              <a:ext cx="687395" cy="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3" idx="2"/>
              <a:endCxn id="54" idx="0"/>
            </p:cNvCxnSpPr>
            <p:nvPr/>
          </p:nvCxnSpPr>
          <p:spPr>
            <a:xfrm rot="5400000">
              <a:off x="4188616" y="4493491"/>
              <a:ext cx="687395" cy="993774"/>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3" idx="2"/>
              <a:endCxn id="55" idx="0"/>
            </p:cNvCxnSpPr>
            <p:nvPr/>
          </p:nvCxnSpPr>
          <p:spPr>
            <a:xfrm rot="16200000" flipH="1">
              <a:off x="5182390" y="4493491"/>
              <a:ext cx="687395" cy="993776"/>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59" name="TextBox 58"/>
          <p:cNvSpPr txBox="1">
            <a:spLocks noChangeArrowheads="1"/>
          </p:cNvSpPr>
          <p:nvPr/>
        </p:nvSpPr>
        <p:spPr bwMode="auto">
          <a:xfrm>
            <a:off x="5154958" y="2261501"/>
            <a:ext cx="1524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b="0">
                <a:latin typeface="Gill Sans" charset="0"/>
                <a:ea typeface="Gill Sans" charset="0"/>
                <a:cs typeface="Gill Sans" charset="0"/>
              </a:rPr>
              <a:t>timeout</a:t>
            </a:r>
            <a:endParaRPr lang="en-US" sz="2000" b="0">
              <a:latin typeface="Gill Sans" charset="0"/>
              <a:ea typeface="Gill Sans" charset="0"/>
              <a:cs typeface="Gill Sans" charset="0"/>
            </a:endParaRPr>
          </a:p>
        </p:txBody>
      </p:sp>
      <p:sp>
        <p:nvSpPr>
          <p:cNvPr id="68628" name="TextBox 12"/>
          <p:cNvSpPr txBox="1">
            <a:spLocks noChangeArrowheads="1"/>
          </p:cNvSpPr>
          <p:nvPr/>
        </p:nvSpPr>
        <p:spPr bwMode="auto">
          <a:xfrm>
            <a:off x="900458" y="4103001"/>
            <a:ext cx="1143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sz="2000" b="0">
                <a:latin typeface="Gill Sans" charset="0"/>
                <a:ea typeface="Gill Sans" charset="0"/>
                <a:cs typeface="Gill Sans" charset="0"/>
              </a:rPr>
              <a:t>w</a:t>
            </a:r>
            <a:r>
              <a:rPr lang="sv-SE" sz="2000" b="0">
                <a:latin typeface="Gill Sans" charset="0"/>
                <a:ea typeface="Gill Sans" charset="0"/>
                <a:cs typeface="Gill Sans" charset="0"/>
              </a:rPr>
              <a:t>orker 2</a:t>
            </a:r>
            <a:endParaRPr lang="en-US" sz="2000" b="0">
              <a:latin typeface="Gill Sans" charset="0"/>
              <a:ea typeface="Gill Sans" charset="0"/>
              <a:cs typeface="Gill Sans" charset="0"/>
            </a:endParaRPr>
          </a:p>
        </p:txBody>
      </p:sp>
      <p:sp>
        <p:nvSpPr>
          <p:cNvPr id="68629" name="TextBox 12"/>
          <p:cNvSpPr txBox="1">
            <a:spLocks noChangeArrowheads="1"/>
          </p:cNvSpPr>
          <p:nvPr/>
        </p:nvSpPr>
        <p:spPr bwMode="auto">
          <a:xfrm>
            <a:off x="900458" y="4992001"/>
            <a:ext cx="1143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sz="2000" b="0">
                <a:latin typeface="Gill Sans" charset="0"/>
                <a:ea typeface="Gill Sans" charset="0"/>
                <a:cs typeface="Gill Sans" charset="0"/>
              </a:rPr>
              <a:t>w</a:t>
            </a:r>
            <a:r>
              <a:rPr lang="sv-SE" sz="2000" b="0">
                <a:latin typeface="Gill Sans" charset="0"/>
                <a:ea typeface="Gill Sans" charset="0"/>
                <a:cs typeface="Gill Sans" charset="0"/>
              </a:rPr>
              <a:t>orker 3</a:t>
            </a:r>
            <a:endParaRPr lang="en-US" sz="2000" b="0">
              <a:latin typeface="Gill Sans" charset="0"/>
              <a:ea typeface="Gill Sans" charset="0"/>
              <a:cs typeface="Gill Sans" charset="0"/>
            </a:endParaRPr>
          </a:p>
        </p:txBody>
      </p:sp>
      <p:sp>
        <p:nvSpPr>
          <p:cNvPr id="2" name="Slide Number Placeholder 1">
            <a:extLst>
              <a:ext uri="{FF2B5EF4-FFF2-40B4-BE49-F238E27FC236}">
                <a16:creationId xmlns:a16="http://schemas.microsoft.com/office/drawing/2014/main" id="{1116C95F-A1FD-3A47-BFE3-171201C94F6B}"/>
              </a:ext>
            </a:extLst>
          </p:cNvPr>
          <p:cNvSpPr>
            <a:spLocks noGrp="1"/>
          </p:cNvSpPr>
          <p:nvPr>
            <p:ph type="sldNum" sz="quarter" idx="12"/>
          </p:nvPr>
        </p:nvSpPr>
        <p:spPr/>
        <p:txBody>
          <a:bodyPr/>
          <a:lstStyle/>
          <a:p>
            <a:fld id="{5E6A3C3A-A029-4573-BC04-5DA27903A743}" type="slidenum">
              <a:rPr lang="en-US" smtClean="0"/>
              <a:t>35</a:t>
            </a:fld>
            <a:endParaRPr lang="en-US"/>
          </a:p>
        </p:txBody>
      </p:sp>
    </p:spTree>
    <p:extLst>
      <p:ext uri="{BB962C8B-B14F-4D97-AF65-F5344CB8AC3E}">
        <p14:creationId xmlns:p14="http://schemas.microsoft.com/office/powerpoint/2010/main" val="11646780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9"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70657" name="Title 1"/>
          <p:cNvSpPr>
            <a:spLocks noGrp="1"/>
          </p:cNvSpPr>
          <p:nvPr>
            <p:ph type="title"/>
          </p:nvPr>
        </p:nvSpPr>
        <p:spPr>
          <a:xfrm>
            <a:off x="924391" y="113500"/>
            <a:ext cx="6914219" cy="1104636"/>
          </a:xfrm>
        </p:spPr>
        <p:txBody>
          <a:bodyPr/>
          <a:lstStyle/>
          <a:p>
            <a:r>
              <a:rPr lang="sv-SE" dirty="0">
                <a:ea typeface="MS PGothic" charset="0"/>
              </a:rPr>
              <a:t>Example of Coordinator Failure (1)</a:t>
            </a:r>
            <a:endParaRPr lang="en-US" dirty="0">
              <a:ea typeface="MS PGothic" charset="0"/>
            </a:endParaRPr>
          </a:p>
        </p:txBody>
      </p:sp>
      <p:cxnSp>
        <p:nvCxnSpPr>
          <p:cNvPr id="5" name="Straight Arrow Connector 4"/>
          <p:cNvCxnSpPr/>
          <p:nvPr/>
        </p:nvCxnSpPr>
        <p:spPr>
          <a:xfrm>
            <a:off x="2349500" y="2700231"/>
            <a:ext cx="1141678" cy="13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2349500" y="3587908"/>
            <a:ext cx="4508500" cy="105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349500" y="4476908"/>
            <a:ext cx="4508500" cy="105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349500" y="5365908"/>
            <a:ext cx="4508500" cy="105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662" name="TextBox 11"/>
          <p:cNvSpPr txBox="1">
            <a:spLocks noChangeArrowheads="1"/>
          </p:cNvSpPr>
          <p:nvPr/>
        </p:nvSpPr>
        <p:spPr bwMode="auto">
          <a:xfrm>
            <a:off x="952500" y="2455491"/>
            <a:ext cx="1841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b="0">
                <a:latin typeface="Gill Sans" charset="0"/>
                <a:ea typeface="Gill Sans" charset="0"/>
                <a:cs typeface="Gill Sans" charset="0"/>
              </a:rPr>
              <a:t>coordinator</a:t>
            </a:r>
            <a:endParaRPr lang="en-US" sz="2000" b="0">
              <a:latin typeface="Gill Sans" charset="0"/>
              <a:ea typeface="Gill Sans" charset="0"/>
              <a:cs typeface="Gill Sans" charset="0"/>
            </a:endParaRPr>
          </a:p>
        </p:txBody>
      </p:sp>
      <p:sp>
        <p:nvSpPr>
          <p:cNvPr id="70663" name="TextBox 12"/>
          <p:cNvSpPr txBox="1">
            <a:spLocks noChangeArrowheads="1"/>
          </p:cNvSpPr>
          <p:nvPr/>
        </p:nvSpPr>
        <p:spPr bwMode="auto">
          <a:xfrm>
            <a:off x="1206500" y="3407991"/>
            <a:ext cx="1397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sz="2000" b="0">
                <a:latin typeface="Gill Sans" charset="0"/>
                <a:ea typeface="Gill Sans" charset="0"/>
                <a:cs typeface="Gill Sans" charset="0"/>
              </a:rPr>
              <a:t>w</a:t>
            </a:r>
            <a:r>
              <a:rPr lang="sv-SE" sz="2000" b="0">
                <a:latin typeface="Gill Sans" charset="0"/>
                <a:ea typeface="Gill Sans" charset="0"/>
                <a:cs typeface="Gill Sans" charset="0"/>
              </a:rPr>
              <a:t>orker 1</a:t>
            </a:r>
            <a:endParaRPr lang="en-US" sz="2000" b="0">
              <a:latin typeface="Gill Sans" charset="0"/>
              <a:ea typeface="Gill Sans" charset="0"/>
              <a:cs typeface="Gill Sans" charset="0"/>
            </a:endParaRPr>
          </a:p>
        </p:txBody>
      </p:sp>
      <p:cxnSp>
        <p:nvCxnSpPr>
          <p:cNvPr id="18" name="Straight Arrow Connector 17"/>
          <p:cNvCxnSpPr/>
          <p:nvPr/>
        </p:nvCxnSpPr>
        <p:spPr>
          <a:xfrm rot="16200000" flipH="1">
            <a:off x="2911079" y="2773653"/>
            <a:ext cx="337343" cy="1905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2770187" y="2851043"/>
            <a:ext cx="497417" cy="19579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a:off x="2857500" y="2700231"/>
            <a:ext cx="127000" cy="70776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5656130" y="3022361"/>
            <a:ext cx="879740" cy="254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5265870" y="3339861"/>
            <a:ext cx="1787260" cy="508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669" name="TextBox 35"/>
          <p:cNvSpPr txBox="1">
            <a:spLocks noChangeArrowheads="1"/>
          </p:cNvSpPr>
          <p:nvPr/>
        </p:nvSpPr>
        <p:spPr bwMode="auto">
          <a:xfrm>
            <a:off x="3365500" y="2954231"/>
            <a:ext cx="10160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a:latin typeface="Calibri" charset="0"/>
              </a:rPr>
              <a:t>VOTE-REQ</a:t>
            </a:r>
            <a:endParaRPr lang="en-US" sz="2000">
              <a:latin typeface="Calibri" charset="0"/>
            </a:endParaRPr>
          </a:p>
        </p:txBody>
      </p:sp>
      <p:sp>
        <p:nvSpPr>
          <p:cNvPr id="37" name="TextBox 36"/>
          <p:cNvSpPr txBox="1">
            <a:spLocks noChangeArrowheads="1"/>
          </p:cNvSpPr>
          <p:nvPr/>
        </p:nvSpPr>
        <p:spPr bwMode="auto">
          <a:xfrm>
            <a:off x="6286500" y="3788991"/>
            <a:ext cx="10160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a:latin typeface="Calibri" charset="0"/>
              </a:rPr>
              <a:t>VOTE-ABORT</a:t>
            </a:r>
            <a:endParaRPr lang="en-US" sz="2000">
              <a:latin typeface="Calibri" charset="0"/>
            </a:endParaRPr>
          </a:p>
        </p:txBody>
      </p:sp>
      <p:cxnSp>
        <p:nvCxnSpPr>
          <p:cNvPr id="30" name="Straight Arrow Connector 29"/>
          <p:cNvCxnSpPr/>
          <p:nvPr/>
        </p:nvCxnSpPr>
        <p:spPr>
          <a:xfrm rot="5400000" flipH="1" flipV="1">
            <a:off x="4889500" y="3661991"/>
            <a:ext cx="2667000" cy="762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a:spLocks noChangeArrowheads="1"/>
          </p:cNvSpPr>
          <p:nvPr/>
        </p:nvSpPr>
        <p:spPr bwMode="auto">
          <a:xfrm>
            <a:off x="4699000" y="4995491"/>
            <a:ext cx="1524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b="0">
                <a:latin typeface="Gill Sans" charset="0"/>
                <a:ea typeface="Gill Sans" charset="0"/>
                <a:cs typeface="Gill Sans" charset="0"/>
              </a:rPr>
              <a:t>timeout</a:t>
            </a:r>
            <a:endParaRPr lang="en-US" sz="2000" b="0">
              <a:latin typeface="Gill Sans" charset="0"/>
              <a:ea typeface="Gill Sans" charset="0"/>
              <a:cs typeface="Gill Sans" charset="0"/>
            </a:endParaRPr>
          </a:p>
        </p:txBody>
      </p:sp>
      <p:grpSp>
        <p:nvGrpSpPr>
          <p:cNvPr id="70673" name="Group 30"/>
          <p:cNvGrpSpPr>
            <a:grpSpLocks/>
          </p:cNvGrpSpPr>
          <p:nvPr/>
        </p:nvGrpSpPr>
        <p:grpSpPr bwMode="auto">
          <a:xfrm>
            <a:off x="3437402" y="2568601"/>
            <a:ext cx="254000" cy="254000"/>
            <a:chOff x="4953000" y="1524000"/>
            <a:chExt cx="304800" cy="304800"/>
          </a:xfrm>
        </p:grpSpPr>
        <p:cxnSp>
          <p:nvCxnSpPr>
            <p:cNvPr id="44" name="Straight Connector 43"/>
            <p:cNvCxnSpPr/>
            <p:nvPr/>
          </p:nvCxnSpPr>
          <p:spPr>
            <a:xfrm rot="16200000" flipH="1">
              <a:off x="4953000" y="1524000"/>
              <a:ext cx="304800" cy="3048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4953000" y="1524000"/>
              <a:ext cx="304800" cy="3048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674" name="Group 65"/>
          <p:cNvGrpSpPr>
            <a:grpSpLocks/>
          </p:cNvGrpSpPr>
          <p:nvPr/>
        </p:nvGrpSpPr>
        <p:grpSpPr bwMode="auto">
          <a:xfrm>
            <a:off x="4191000" y="1185491"/>
            <a:ext cx="1714500" cy="1587500"/>
            <a:chOff x="1295400" y="2514600"/>
            <a:chExt cx="3505200" cy="2971800"/>
          </a:xfrm>
        </p:grpSpPr>
        <p:sp>
          <p:nvSpPr>
            <p:cNvPr id="67" name="Rounded Rectangle 66"/>
            <p:cNvSpPr/>
            <p:nvPr/>
          </p:nvSpPr>
          <p:spPr>
            <a:xfrm>
              <a:off x="2285294" y="2514600"/>
              <a:ext cx="1525411" cy="532448"/>
            </a:xfrm>
            <a:prstGeom prst="roundRect">
              <a:avLst/>
            </a:prstGeom>
            <a:solidFill>
              <a:srgbClr val="FF0000">
                <a:alpha val="25000"/>
              </a:srgbClr>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500">
                  <a:solidFill>
                    <a:schemeClr val="tx1"/>
                  </a:solidFill>
                  <a:latin typeface="Calibri"/>
                  <a:ea typeface="ＭＳ Ｐゴシック" charset="0"/>
                  <a:cs typeface="Calibri"/>
                </a:rPr>
                <a:t>INIT</a:t>
              </a:r>
              <a:endParaRPr lang="en-US" sz="1500">
                <a:solidFill>
                  <a:schemeClr val="tx1"/>
                </a:solidFill>
                <a:latin typeface="Calibri"/>
                <a:ea typeface="ＭＳ Ｐゴシック" charset="0"/>
                <a:cs typeface="Calibri"/>
              </a:endParaRPr>
            </a:p>
          </p:txBody>
        </p:sp>
        <p:sp>
          <p:nvSpPr>
            <p:cNvPr id="68" name="Rounded Rectangle 67"/>
            <p:cNvSpPr/>
            <p:nvPr/>
          </p:nvSpPr>
          <p:spPr>
            <a:xfrm>
              <a:off x="2285294" y="3735515"/>
              <a:ext cx="1525411" cy="529971"/>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500">
                  <a:solidFill>
                    <a:schemeClr val="tx1"/>
                  </a:solidFill>
                  <a:latin typeface="Calibri"/>
                  <a:ea typeface="ＭＳ Ｐゴシック" charset="0"/>
                  <a:cs typeface="Calibri"/>
                </a:rPr>
                <a:t>READY</a:t>
              </a:r>
              <a:endParaRPr lang="en-US" sz="1500">
                <a:solidFill>
                  <a:schemeClr val="tx1"/>
                </a:solidFill>
                <a:latin typeface="Calibri"/>
                <a:ea typeface="ＭＳ Ｐゴシック" charset="0"/>
                <a:cs typeface="Calibri"/>
              </a:endParaRPr>
            </a:p>
          </p:txBody>
        </p:sp>
        <p:sp>
          <p:nvSpPr>
            <p:cNvPr id="69" name="Rounded Rectangle 68"/>
            <p:cNvSpPr/>
            <p:nvPr/>
          </p:nvSpPr>
          <p:spPr>
            <a:xfrm>
              <a:off x="1295400" y="4953953"/>
              <a:ext cx="1522707" cy="532447"/>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500">
                  <a:solidFill>
                    <a:schemeClr val="tx1"/>
                  </a:solidFill>
                  <a:latin typeface="Calibri"/>
                  <a:ea typeface="ＭＳ Ｐゴシック" charset="0"/>
                  <a:cs typeface="Calibri"/>
                </a:rPr>
                <a:t>ABORT</a:t>
              </a:r>
              <a:endParaRPr lang="en-US" sz="1500">
                <a:solidFill>
                  <a:schemeClr val="tx1"/>
                </a:solidFill>
                <a:latin typeface="Calibri"/>
                <a:ea typeface="ＭＳ Ｐゴシック" charset="0"/>
                <a:cs typeface="Calibri"/>
              </a:endParaRPr>
            </a:p>
          </p:txBody>
        </p:sp>
        <p:sp>
          <p:nvSpPr>
            <p:cNvPr id="70" name="Rounded Rectangle 69"/>
            <p:cNvSpPr/>
            <p:nvPr/>
          </p:nvSpPr>
          <p:spPr>
            <a:xfrm>
              <a:off x="3277894" y="4953953"/>
              <a:ext cx="1522706" cy="532447"/>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500">
                  <a:solidFill>
                    <a:schemeClr val="tx1"/>
                  </a:solidFill>
                  <a:latin typeface="Calibri"/>
                  <a:ea typeface="ＭＳ Ｐゴシック" charset="0"/>
                  <a:cs typeface="Calibri"/>
                </a:rPr>
                <a:t>COMM</a:t>
              </a:r>
              <a:endParaRPr lang="en-US" sz="1500">
                <a:solidFill>
                  <a:schemeClr val="tx1"/>
                </a:solidFill>
                <a:latin typeface="Calibri"/>
                <a:ea typeface="ＭＳ Ｐゴシック" charset="0"/>
                <a:cs typeface="Calibri"/>
              </a:endParaRPr>
            </a:p>
          </p:txBody>
        </p:sp>
        <p:cxnSp>
          <p:nvCxnSpPr>
            <p:cNvPr id="71" name="Straight Arrow Connector 70"/>
            <p:cNvCxnSpPr>
              <a:stCxn id="67" idx="2"/>
              <a:endCxn id="68" idx="0"/>
            </p:cNvCxnSpPr>
            <p:nvPr/>
          </p:nvCxnSpPr>
          <p:spPr>
            <a:xfrm rot="5400000">
              <a:off x="2705004" y="3392520"/>
              <a:ext cx="685991" cy="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8" idx="2"/>
              <a:endCxn id="69" idx="0"/>
            </p:cNvCxnSpPr>
            <p:nvPr/>
          </p:nvCxnSpPr>
          <p:spPr>
            <a:xfrm rot="5400000">
              <a:off x="2208819" y="4114773"/>
              <a:ext cx="688467" cy="989894"/>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8" idx="2"/>
              <a:endCxn id="70" idx="0"/>
            </p:cNvCxnSpPr>
            <p:nvPr/>
          </p:nvCxnSpPr>
          <p:spPr>
            <a:xfrm rot="16200000" flipH="1">
              <a:off x="3198714" y="4114773"/>
              <a:ext cx="688467" cy="989894"/>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23"/>
            <p:cNvCxnSpPr>
              <a:stCxn id="67" idx="2"/>
              <a:endCxn id="69" idx="1"/>
            </p:cNvCxnSpPr>
            <p:nvPr/>
          </p:nvCxnSpPr>
          <p:spPr>
            <a:xfrm rot="5400000">
              <a:off x="1084516" y="3257933"/>
              <a:ext cx="2174367" cy="1752600"/>
            </a:xfrm>
            <a:prstGeom prst="curvedConnector4">
              <a:avLst>
                <a:gd name="adj1" fmla="val 24386"/>
                <a:gd name="adj2" fmla="val 113043"/>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84" name="TextBox 83"/>
          <p:cNvSpPr txBox="1">
            <a:spLocks noChangeArrowheads="1"/>
          </p:cNvSpPr>
          <p:nvPr/>
        </p:nvSpPr>
        <p:spPr bwMode="auto">
          <a:xfrm>
            <a:off x="4699000" y="4169991"/>
            <a:ext cx="1524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b="0">
                <a:latin typeface="Gill Sans" charset="0"/>
                <a:ea typeface="Gill Sans" charset="0"/>
                <a:cs typeface="Gill Sans" charset="0"/>
              </a:rPr>
              <a:t>timeout</a:t>
            </a:r>
            <a:endParaRPr lang="en-US" sz="2000" b="0">
              <a:latin typeface="Gill Sans" charset="0"/>
              <a:ea typeface="Gill Sans" charset="0"/>
              <a:cs typeface="Gill Sans" charset="0"/>
            </a:endParaRPr>
          </a:p>
        </p:txBody>
      </p:sp>
      <p:sp>
        <p:nvSpPr>
          <p:cNvPr id="85" name="TextBox 84"/>
          <p:cNvSpPr txBox="1">
            <a:spLocks noChangeArrowheads="1"/>
          </p:cNvSpPr>
          <p:nvPr/>
        </p:nvSpPr>
        <p:spPr bwMode="auto">
          <a:xfrm>
            <a:off x="4699000" y="3280991"/>
            <a:ext cx="1524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b="0">
                <a:latin typeface="Gill Sans" charset="0"/>
                <a:ea typeface="Gill Sans" charset="0"/>
                <a:cs typeface="Gill Sans" charset="0"/>
              </a:rPr>
              <a:t>timeout</a:t>
            </a:r>
            <a:endParaRPr lang="en-US" sz="2000" b="0">
              <a:latin typeface="Gill Sans" charset="0"/>
              <a:ea typeface="Gill Sans" charset="0"/>
              <a:cs typeface="Gill Sans" charset="0"/>
            </a:endParaRPr>
          </a:p>
        </p:txBody>
      </p:sp>
      <p:sp>
        <p:nvSpPr>
          <p:cNvPr id="70677" name="TextBox 12"/>
          <p:cNvSpPr txBox="1">
            <a:spLocks noChangeArrowheads="1"/>
          </p:cNvSpPr>
          <p:nvPr/>
        </p:nvSpPr>
        <p:spPr bwMode="auto">
          <a:xfrm>
            <a:off x="1206500" y="4233491"/>
            <a:ext cx="1397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sz="2000" b="0">
                <a:latin typeface="Gill Sans" charset="0"/>
                <a:ea typeface="Gill Sans" charset="0"/>
                <a:cs typeface="Gill Sans" charset="0"/>
              </a:rPr>
              <a:t>w</a:t>
            </a:r>
            <a:r>
              <a:rPr lang="sv-SE" sz="2000" b="0">
                <a:latin typeface="Gill Sans" charset="0"/>
                <a:ea typeface="Gill Sans" charset="0"/>
                <a:cs typeface="Gill Sans" charset="0"/>
              </a:rPr>
              <a:t>orker 2</a:t>
            </a:r>
            <a:endParaRPr lang="en-US" sz="2000" b="0">
              <a:latin typeface="Gill Sans" charset="0"/>
              <a:ea typeface="Gill Sans" charset="0"/>
              <a:cs typeface="Gill Sans" charset="0"/>
            </a:endParaRPr>
          </a:p>
        </p:txBody>
      </p:sp>
      <p:sp>
        <p:nvSpPr>
          <p:cNvPr id="70678" name="TextBox 12"/>
          <p:cNvSpPr txBox="1">
            <a:spLocks noChangeArrowheads="1"/>
          </p:cNvSpPr>
          <p:nvPr/>
        </p:nvSpPr>
        <p:spPr bwMode="auto">
          <a:xfrm>
            <a:off x="1206500" y="5118523"/>
            <a:ext cx="1397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sz="2000" b="0">
                <a:latin typeface="Gill Sans" charset="0"/>
                <a:ea typeface="Gill Sans" charset="0"/>
                <a:cs typeface="Gill Sans" charset="0"/>
              </a:rPr>
              <a:t>w</a:t>
            </a:r>
            <a:r>
              <a:rPr lang="sv-SE" sz="2000" b="0">
                <a:latin typeface="Gill Sans" charset="0"/>
                <a:ea typeface="Gill Sans" charset="0"/>
                <a:cs typeface="Gill Sans" charset="0"/>
              </a:rPr>
              <a:t>orker 3</a:t>
            </a:r>
            <a:endParaRPr lang="en-US" sz="2000" b="0">
              <a:latin typeface="Gill Sans" charset="0"/>
              <a:ea typeface="Gill Sans" charset="0"/>
              <a:cs typeface="Gill Sans" charset="0"/>
            </a:endParaRPr>
          </a:p>
        </p:txBody>
      </p:sp>
      <p:sp>
        <p:nvSpPr>
          <p:cNvPr id="3" name="Slide Number Placeholder 2">
            <a:extLst>
              <a:ext uri="{FF2B5EF4-FFF2-40B4-BE49-F238E27FC236}">
                <a16:creationId xmlns:a16="http://schemas.microsoft.com/office/drawing/2014/main" id="{7B8CAF0C-1566-964E-9EE8-66E64BCDE131}"/>
              </a:ext>
            </a:extLst>
          </p:cNvPr>
          <p:cNvSpPr>
            <a:spLocks noGrp="1"/>
          </p:cNvSpPr>
          <p:nvPr>
            <p:ph type="sldNum" sz="quarter" idx="12"/>
          </p:nvPr>
        </p:nvSpPr>
        <p:spPr/>
        <p:txBody>
          <a:bodyPr/>
          <a:lstStyle/>
          <a:p>
            <a:fld id="{5E6A3C3A-A029-4573-BC04-5DA27903A743}" type="slidenum">
              <a:rPr lang="en-US" smtClean="0"/>
              <a:t>36</a:t>
            </a:fld>
            <a:endParaRPr lang="en-US"/>
          </a:p>
        </p:txBody>
      </p:sp>
    </p:spTree>
    <p:extLst>
      <p:ext uri="{BB962C8B-B14F-4D97-AF65-F5344CB8AC3E}">
        <p14:creationId xmlns:p14="http://schemas.microsoft.com/office/powerpoint/2010/main" val="22407272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9" grpId="0"/>
      <p:bldP spid="84" grpId="0"/>
      <p:bldP spid="85"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r>
              <a:rPr lang="sv-SE" dirty="0">
                <a:ea typeface="MS PGothic" charset="0"/>
              </a:rPr>
              <a:t>Example of </a:t>
            </a:r>
            <a:r>
              <a:rPr lang="sv-SE" dirty="0" err="1">
                <a:ea typeface="MS PGothic" charset="0"/>
              </a:rPr>
              <a:t>Coordinator</a:t>
            </a:r>
            <a:r>
              <a:rPr lang="sv-SE" dirty="0">
                <a:ea typeface="MS PGothic" charset="0"/>
              </a:rPr>
              <a:t> </a:t>
            </a:r>
            <a:r>
              <a:rPr lang="sv-SE" dirty="0" err="1">
                <a:ea typeface="MS PGothic" charset="0"/>
              </a:rPr>
              <a:t>Failure</a:t>
            </a:r>
            <a:endParaRPr lang="en-US" dirty="0">
              <a:ea typeface="MS PGothic" charset="0"/>
            </a:endParaRPr>
          </a:p>
        </p:txBody>
      </p:sp>
      <p:sp>
        <p:nvSpPr>
          <p:cNvPr id="2" name="Slide Number Placeholder 1">
            <a:extLst>
              <a:ext uri="{FF2B5EF4-FFF2-40B4-BE49-F238E27FC236}">
                <a16:creationId xmlns:a16="http://schemas.microsoft.com/office/drawing/2014/main" id="{D3B19C9C-80FC-7F46-9EEC-121CB3870BF8}"/>
              </a:ext>
            </a:extLst>
          </p:cNvPr>
          <p:cNvSpPr>
            <a:spLocks noGrp="1"/>
          </p:cNvSpPr>
          <p:nvPr>
            <p:ph type="sldNum" sz="quarter" idx="12"/>
          </p:nvPr>
        </p:nvSpPr>
        <p:spPr/>
        <p:txBody>
          <a:bodyPr/>
          <a:lstStyle/>
          <a:p>
            <a:fld id="{5E6A3C3A-A029-4573-BC04-5DA27903A743}" type="slidenum">
              <a:rPr lang="en-US" smtClean="0"/>
              <a:t>37</a:t>
            </a:fld>
            <a:endParaRPr lang="en-US"/>
          </a:p>
        </p:txBody>
      </p:sp>
      <p:cxnSp>
        <p:nvCxnSpPr>
          <p:cNvPr id="5" name="Straight Arrow Connector 4"/>
          <p:cNvCxnSpPr/>
          <p:nvPr/>
        </p:nvCxnSpPr>
        <p:spPr>
          <a:xfrm>
            <a:off x="1956084" y="2828187"/>
            <a:ext cx="3045354" cy="26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956083" y="3715864"/>
            <a:ext cx="5905500" cy="13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956083" y="4604864"/>
            <a:ext cx="5905500" cy="13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956083" y="5493864"/>
            <a:ext cx="5905500" cy="13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rot="16200000" flipH="1">
            <a:off x="2146583" y="3005458"/>
            <a:ext cx="889000" cy="508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rot="16200000" flipH="1">
            <a:off x="1733833" y="3354708"/>
            <a:ext cx="1778000" cy="6985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rot="16200000" flipH="1">
            <a:off x="1162333" y="3862708"/>
            <a:ext cx="2667000" cy="5715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rot="5400000" flipH="1" flipV="1">
            <a:off x="3765833" y="3100708"/>
            <a:ext cx="889000" cy="3175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rot="5400000" flipH="1" flipV="1">
            <a:off x="3448333" y="3545208"/>
            <a:ext cx="1778000" cy="3175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691" name="TextBox 107"/>
          <p:cNvSpPr txBox="1">
            <a:spLocks noChangeArrowheads="1"/>
          </p:cNvSpPr>
          <p:nvPr/>
        </p:nvSpPr>
        <p:spPr bwMode="auto">
          <a:xfrm>
            <a:off x="2654583" y="3068958"/>
            <a:ext cx="1270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a:latin typeface="Calibri" charset="0"/>
              </a:rPr>
              <a:t>VOTE-REQ</a:t>
            </a:r>
            <a:endParaRPr lang="en-US" sz="2000">
              <a:latin typeface="Calibri" charset="0"/>
            </a:endParaRPr>
          </a:p>
        </p:txBody>
      </p:sp>
      <p:sp>
        <p:nvSpPr>
          <p:cNvPr id="109" name="TextBox 108"/>
          <p:cNvSpPr txBox="1">
            <a:spLocks noChangeArrowheads="1"/>
          </p:cNvSpPr>
          <p:nvPr/>
        </p:nvSpPr>
        <p:spPr bwMode="auto">
          <a:xfrm>
            <a:off x="3162583" y="3894458"/>
            <a:ext cx="13335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a:latin typeface="Calibri" charset="0"/>
              </a:rPr>
              <a:t>VOTE-COMMIT</a:t>
            </a:r>
            <a:endParaRPr lang="en-US" sz="2000">
              <a:latin typeface="Calibri" charset="0"/>
            </a:endParaRPr>
          </a:p>
        </p:txBody>
      </p:sp>
      <p:cxnSp>
        <p:nvCxnSpPr>
          <p:cNvPr id="111" name="Straight Arrow Connector 110"/>
          <p:cNvCxnSpPr/>
          <p:nvPr/>
        </p:nvCxnSpPr>
        <p:spPr>
          <a:xfrm rot="5400000" flipH="1" flipV="1">
            <a:off x="3142078" y="4000953"/>
            <a:ext cx="2644511" cy="3175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30"/>
          <p:cNvGrpSpPr>
            <a:grpSpLocks/>
          </p:cNvGrpSpPr>
          <p:nvPr/>
        </p:nvGrpSpPr>
        <p:grpSpPr bwMode="auto">
          <a:xfrm>
            <a:off x="4686583" y="2710447"/>
            <a:ext cx="254000" cy="254000"/>
            <a:chOff x="4953000" y="1524000"/>
            <a:chExt cx="304800" cy="304800"/>
          </a:xfrm>
        </p:grpSpPr>
        <p:cxnSp>
          <p:nvCxnSpPr>
            <p:cNvPr id="113" name="Straight Connector 112"/>
            <p:cNvCxnSpPr/>
            <p:nvPr/>
          </p:nvCxnSpPr>
          <p:spPr>
            <a:xfrm rot="16200000" flipH="1">
              <a:off x="4953000" y="1524000"/>
              <a:ext cx="304800" cy="3048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rot="5400000">
              <a:off x="4953000" y="1524000"/>
              <a:ext cx="304800" cy="3048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 name="Group 115"/>
          <p:cNvGrpSpPr>
            <a:grpSpLocks/>
          </p:cNvGrpSpPr>
          <p:nvPr/>
        </p:nvGrpSpPr>
        <p:grpSpPr bwMode="auto">
          <a:xfrm>
            <a:off x="3985437" y="995947"/>
            <a:ext cx="1653647" cy="1460500"/>
            <a:chOff x="1295399" y="2514600"/>
            <a:chExt cx="3505201" cy="2971800"/>
          </a:xfrm>
        </p:grpSpPr>
        <p:sp>
          <p:nvSpPr>
            <p:cNvPr id="117" name="Rounded Rectangle 116"/>
            <p:cNvSpPr/>
            <p:nvPr/>
          </p:nvSpPr>
          <p:spPr>
            <a:xfrm>
              <a:off x="2285269" y="2514600"/>
              <a:ext cx="1525463" cy="53298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500">
                  <a:solidFill>
                    <a:schemeClr val="tx1"/>
                  </a:solidFill>
                  <a:latin typeface="Calibri"/>
                  <a:ea typeface="ＭＳ Ｐゴシック" charset="0"/>
                  <a:cs typeface="Calibri"/>
                </a:rPr>
                <a:t>INIT</a:t>
              </a:r>
              <a:endParaRPr lang="en-US" sz="1500">
                <a:solidFill>
                  <a:schemeClr val="tx1"/>
                </a:solidFill>
                <a:latin typeface="Calibri"/>
                <a:ea typeface="ＭＳ Ｐゴシック" charset="0"/>
                <a:cs typeface="Calibri"/>
              </a:endParaRPr>
            </a:p>
          </p:txBody>
        </p:sp>
        <p:sp>
          <p:nvSpPr>
            <p:cNvPr id="118" name="Rounded Rectangle 117"/>
            <p:cNvSpPr/>
            <p:nvPr/>
          </p:nvSpPr>
          <p:spPr>
            <a:xfrm>
              <a:off x="2285269" y="3734008"/>
              <a:ext cx="1525463" cy="532986"/>
            </a:xfrm>
            <a:prstGeom prst="roundRect">
              <a:avLst/>
            </a:prstGeom>
            <a:solidFill>
              <a:srgbClr val="F5C3C2"/>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500">
                  <a:solidFill>
                    <a:schemeClr val="tx1"/>
                  </a:solidFill>
                  <a:latin typeface="Calibri"/>
                  <a:ea typeface="ＭＳ Ｐゴシック" charset="0"/>
                  <a:cs typeface="Calibri"/>
                </a:rPr>
                <a:t>READY</a:t>
              </a:r>
              <a:endParaRPr lang="en-US" sz="1500">
                <a:solidFill>
                  <a:schemeClr val="tx1"/>
                </a:solidFill>
                <a:latin typeface="Calibri"/>
                <a:ea typeface="ＭＳ Ｐゴシック" charset="0"/>
                <a:cs typeface="Calibri"/>
              </a:endParaRPr>
            </a:p>
          </p:txBody>
        </p:sp>
        <p:sp>
          <p:nvSpPr>
            <p:cNvPr id="119" name="Rounded Rectangle 118"/>
            <p:cNvSpPr/>
            <p:nvPr/>
          </p:nvSpPr>
          <p:spPr>
            <a:xfrm>
              <a:off x="1295400" y="4953414"/>
              <a:ext cx="1522660" cy="53298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500">
                  <a:solidFill>
                    <a:schemeClr val="tx1"/>
                  </a:solidFill>
                  <a:latin typeface="Calibri"/>
                  <a:ea typeface="ＭＳ Ｐゴシック" charset="0"/>
                  <a:cs typeface="Calibri"/>
                </a:rPr>
                <a:t>ABORT</a:t>
              </a:r>
              <a:endParaRPr lang="en-US" sz="1500">
                <a:solidFill>
                  <a:schemeClr val="tx1"/>
                </a:solidFill>
                <a:latin typeface="Calibri"/>
                <a:ea typeface="ＭＳ Ｐゴシック" charset="0"/>
                <a:cs typeface="Calibri"/>
              </a:endParaRPr>
            </a:p>
          </p:txBody>
        </p:sp>
        <p:sp>
          <p:nvSpPr>
            <p:cNvPr id="120" name="Rounded Rectangle 119"/>
            <p:cNvSpPr/>
            <p:nvPr/>
          </p:nvSpPr>
          <p:spPr>
            <a:xfrm>
              <a:off x="3277942" y="4953414"/>
              <a:ext cx="1522658" cy="53298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500">
                  <a:solidFill>
                    <a:schemeClr val="tx1"/>
                  </a:solidFill>
                  <a:latin typeface="Calibri"/>
                  <a:ea typeface="ＭＳ Ｐゴシック" charset="0"/>
                  <a:cs typeface="Calibri"/>
                </a:rPr>
                <a:t>COMM</a:t>
              </a:r>
              <a:endParaRPr lang="en-US" sz="1500">
                <a:solidFill>
                  <a:schemeClr val="tx1"/>
                </a:solidFill>
                <a:latin typeface="Calibri"/>
                <a:ea typeface="ＭＳ Ｐゴシック" charset="0"/>
                <a:cs typeface="Calibri"/>
              </a:endParaRPr>
            </a:p>
          </p:txBody>
        </p:sp>
        <p:cxnSp>
          <p:nvCxnSpPr>
            <p:cNvPr id="121" name="Straight Arrow Connector 120"/>
            <p:cNvCxnSpPr>
              <a:stCxn id="117" idx="2"/>
              <a:endCxn id="118" idx="0"/>
            </p:cNvCxnSpPr>
            <p:nvPr/>
          </p:nvCxnSpPr>
          <p:spPr>
            <a:xfrm rot="5400000">
              <a:off x="2706135" y="3392144"/>
              <a:ext cx="683729" cy="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8" idx="2"/>
              <a:endCxn id="119" idx="0"/>
            </p:cNvCxnSpPr>
            <p:nvPr/>
          </p:nvCxnSpPr>
          <p:spPr>
            <a:xfrm rot="5400000">
              <a:off x="2209856" y="4115269"/>
              <a:ext cx="686420" cy="989869"/>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8" idx="2"/>
              <a:endCxn id="120" idx="0"/>
            </p:cNvCxnSpPr>
            <p:nvPr/>
          </p:nvCxnSpPr>
          <p:spPr>
            <a:xfrm rot="16200000" flipH="1">
              <a:off x="3199724" y="4115269"/>
              <a:ext cx="686420" cy="989867"/>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23"/>
            <p:cNvCxnSpPr>
              <a:stCxn id="117" idx="2"/>
              <a:endCxn id="119" idx="1"/>
            </p:cNvCxnSpPr>
            <p:nvPr/>
          </p:nvCxnSpPr>
          <p:spPr>
            <a:xfrm rot="5400000">
              <a:off x="1085539" y="3257447"/>
              <a:ext cx="2172322" cy="1752601"/>
            </a:xfrm>
            <a:prstGeom prst="curvedConnector4">
              <a:avLst>
                <a:gd name="adj1" fmla="val 24386"/>
                <a:gd name="adj2" fmla="val 113043"/>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25" name="TextBox 124"/>
          <p:cNvSpPr txBox="1">
            <a:spLocks noChangeArrowheads="1"/>
          </p:cNvSpPr>
          <p:nvPr/>
        </p:nvSpPr>
        <p:spPr bwMode="auto">
          <a:xfrm>
            <a:off x="4178583" y="4805947"/>
            <a:ext cx="27305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ctr" eaLnBrk="1" hangingPunct="1"/>
            <a:r>
              <a:rPr lang="sv-SE" sz="2000" b="0">
                <a:latin typeface="Gill Sans" charset="0"/>
                <a:ea typeface="Gill Sans" charset="0"/>
                <a:cs typeface="Gill Sans" charset="0"/>
              </a:rPr>
              <a:t>block waiting for coordinator</a:t>
            </a:r>
            <a:endParaRPr lang="en-US" sz="2000" b="0">
              <a:latin typeface="Gill Sans" charset="0"/>
              <a:ea typeface="Gill Sans" charset="0"/>
              <a:cs typeface="Gill Sans" charset="0"/>
            </a:endParaRPr>
          </a:p>
        </p:txBody>
      </p:sp>
      <p:cxnSp>
        <p:nvCxnSpPr>
          <p:cNvPr id="128" name="Straight Arrow Connector 127"/>
          <p:cNvCxnSpPr/>
          <p:nvPr/>
        </p:nvCxnSpPr>
        <p:spPr>
          <a:xfrm>
            <a:off x="5841490" y="2837447"/>
            <a:ext cx="1956593" cy="13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a:spLocks noChangeArrowheads="1"/>
          </p:cNvSpPr>
          <p:nvPr/>
        </p:nvSpPr>
        <p:spPr bwMode="auto">
          <a:xfrm>
            <a:off x="5258083" y="2456447"/>
            <a:ext cx="2222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ctr" eaLnBrk="1" hangingPunct="1"/>
            <a:r>
              <a:rPr lang="sv-SE" sz="2000" b="0">
                <a:latin typeface="Gill Sans" charset="0"/>
                <a:ea typeface="Gill Sans" charset="0"/>
                <a:cs typeface="Gill Sans" charset="0"/>
              </a:rPr>
              <a:t>restarted</a:t>
            </a:r>
            <a:endParaRPr lang="en-US" sz="2000" b="0">
              <a:latin typeface="Gill Sans" charset="0"/>
              <a:ea typeface="Gill Sans" charset="0"/>
              <a:cs typeface="Gill Sans" charset="0"/>
            </a:endParaRPr>
          </a:p>
        </p:txBody>
      </p:sp>
      <p:cxnSp>
        <p:nvCxnSpPr>
          <p:cNvPr id="134" name="Straight Arrow Connector 133"/>
          <p:cNvCxnSpPr/>
          <p:nvPr/>
        </p:nvCxnSpPr>
        <p:spPr>
          <a:xfrm rot="16200000" flipH="1">
            <a:off x="6147083" y="3027947"/>
            <a:ext cx="889000" cy="508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rot="16200000" flipH="1">
            <a:off x="5607333" y="3377197"/>
            <a:ext cx="1778000" cy="6985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6" name="TextBox 135"/>
          <p:cNvSpPr txBox="1">
            <a:spLocks noChangeArrowheads="1"/>
          </p:cNvSpPr>
          <p:nvPr/>
        </p:nvSpPr>
        <p:spPr bwMode="auto">
          <a:xfrm>
            <a:off x="6655083" y="3916947"/>
            <a:ext cx="15240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a:latin typeface="Calibri" charset="0"/>
              </a:rPr>
              <a:t>GLOBAL-ABORT</a:t>
            </a:r>
            <a:endParaRPr lang="en-US" sz="2000">
              <a:latin typeface="Calibri" charset="0"/>
            </a:endParaRPr>
          </a:p>
        </p:txBody>
      </p:sp>
      <p:cxnSp>
        <p:nvCxnSpPr>
          <p:cNvPr id="138" name="Straight Arrow Connector 137"/>
          <p:cNvCxnSpPr/>
          <p:nvPr/>
        </p:nvCxnSpPr>
        <p:spPr>
          <a:xfrm rot="16200000" flipH="1">
            <a:off x="5004083" y="3853447"/>
            <a:ext cx="2730500" cy="6985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703" name="TextBox 11"/>
          <p:cNvSpPr txBox="1">
            <a:spLocks noChangeArrowheads="1"/>
          </p:cNvSpPr>
          <p:nvPr/>
        </p:nvSpPr>
        <p:spPr bwMode="auto">
          <a:xfrm>
            <a:off x="813083" y="2456447"/>
            <a:ext cx="1841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b="0">
                <a:latin typeface="Gill Sans" charset="0"/>
                <a:ea typeface="Gill Sans" charset="0"/>
                <a:cs typeface="Gill Sans" charset="0"/>
              </a:rPr>
              <a:t>coordinator</a:t>
            </a:r>
            <a:endParaRPr lang="en-US" sz="2000" b="0">
              <a:latin typeface="Gill Sans" charset="0"/>
              <a:ea typeface="Gill Sans" charset="0"/>
              <a:cs typeface="Gill Sans" charset="0"/>
            </a:endParaRPr>
          </a:p>
        </p:txBody>
      </p:sp>
      <p:sp>
        <p:nvSpPr>
          <p:cNvPr id="71704" name="TextBox 12"/>
          <p:cNvSpPr txBox="1">
            <a:spLocks noChangeArrowheads="1"/>
          </p:cNvSpPr>
          <p:nvPr/>
        </p:nvSpPr>
        <p:spPr bwMode="auto">
          <a:xfrm>
            <a:off x="1067083" y="3408947"/>
            <a:ext cx="1397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sz="2000" b="0">
                <a:latin typeface="Gill Sans" charset="0"/>
                <a:ea typeface="Gill Sans" charset="0"/>
                <a:cs typeface="Gill Sans" charset="0"/>
              </a:rPr>
              <a:t>w</a:t>
            </a:r>
            <a:r>
              <a:rPr lang="sv-SE" sz="2000" b="0">
                <a:latin typeface="Gill Sans" charset="0"/>
                <a:ea typeface="Gill Sans" charset="0"/>
                <a:cs typeface="Gill Sans" charset="0"/>
              </a:rPr>
              <a:t>orker 1</a:t>
            </a:r>
            <a:endParaRPr lang="en-US" sz="2000" b="0">
              <a:latin typeface="Gill Sans" charset="0"/>
              <a:ea typeface="Gill Sans" charset="0"/>
              <a:cs typeface="Gill Sans" charset="0"/>
            </a:endParaRPr>
          </a:p>
        </p:txBody>
      </p:sp>
      <p:sp>
        <p:nvSpPr>
          <p:cNvPr id="71705" name="TextBox 12"/>
          <p:cNvSpPr txBox="1">
            <a:spLocks noChangeArrowheads="1"/>
          </p:cNvSpPr>
          <p:nvPr/>
        </p:nvSpPr>
        <p:spPr bwMode="auto">
          <a:xfrm>
            <a:off x="1067083" y="4234447"/>
            <a:ext cx="1397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sz="2000" b="0">
                <a:latin typeface="Gill Sans" charset="0"/>
                <a:ea typeface="Gill Sans" charset="0"/>
                <a:cs typeface="Gill Sans" charset="0"/>
              </a:rPr>
              <a:t>w</a:t>
            </a:r>
            <a:r>
              <a:rPr lang="sv-SE" sz="2000" b="0">
                <a:latin typeface="Gill Sans" charset="0"/>
                <a:ea typeface="Gill Sans" charset="0"/>
                <a:cs typeface="Gill Sans" charset="0"/>
              </a:rPr>
              <a:t>orker 2</a:t>
            </a:r>
            <a:endParaRPr lang="en-US" sz="2000" b="0">
              <a:latin typeface="Gill Sans" charset="0"/>
              <a:ea typeface="Gill Sans" charset="0"/>
              <a:cs typeface="Gill Sans" charset="0"/>
            </a:endParaRPr>
          </a:p>
        </p:txBody>
      </p:sp>
      <p:sp>
        <p:nvSpPr>
          <p:cNvPr id="71706" name="TextBox 12"/>
          <p:cNvSpPr txBox="1">
            <a:spLocks noChangeArrowheads="1"/>
          </p:cNvSpPr>
          <p:nvPr/>
        </p:nvSpPr>
        <p:spPr bwMode="auto">
          <a:xfrm>
            <a:off x="1067083" y="5119478"/>
            <a:ext cx="1397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sz="2000" b="0">
                <a:latin typeface="Gill Sans" charset="0"/>
                <a:ea typeface="Gill Sans" charset="0"/>
                <a:cs typeface="Gill Sans" charset="0"/>
              </a:rPr>
              <a:t>w</a:t>
            </a:r>
            <a:r>
              <a:rPr lang="sv-SE" sz="2000" b="0">
                <a:latin typeface="Gill Sans" charset="0"/>
                <a:ea typeface="Gill Sans" charset="0"/>
                <a:cs typeface="Gill Sans" charset="0"/>
              </a:rPr>
              <a:t>orker 3</a:t>
            </a:r>
            <a:endParaRPr lang="en-US" sz="2000" b="0">
              <a:latin typeface="Gill Sans" charset="0"/>
              <a:ea typeface="Gill Sans" charset="0"/>
              <a:cs typeface="Gill Sans" charset="0"/>
            </a:endParaRPr>
          </a:p>
        </p:txBody>
      </p:sp>
    </p:spTree>
    <p:extLst>
      <p:ext uri="{BB962C8B-B14F-4D97-AF65-F5344CB8AC3E}">
        <p14:creationId xmlns:p14="http://schemas.microsoft.com/office/powerpoint/2010/main" val="12452154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25" grpId="0"/>
      <p:bldP spid="132" grpId="0"/>
      <p:bldP spid="136"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757C7-44E2-4CE9-9E6E-6FA0B1744382}"/>
              </a:ext>
            </a:extLst>
          </p:cNvPr>
          <p:cNvSpPr>
            <a:spLocks noGrp="1"/>
          </p:cNvSpPr>
          <p:nvPr>
            <p:ph type="title"/>
          </p:nvPr>
        </p:nvSpPr>
        <p:spPr/>
        <p:txBody>
          <a:bodyPr/>
          <a:lstStyle/>
          <a:p>
            <a:r>
              <a:rPr lang="en-US" dirty="0"/>
              <a:t>Failure Recovery</a:t>
            </a:r>
          </a:p>
        </p:txBody>
      </p:sp>
      <p:sp>
        <p:nvSpPr>
          <p:cNvPr id="3" name="Content Placeholder 2">
            <a:extLst>
              <a:ext uri="{FF2B5EF4-FFF2-40B4-BE49-F238E27FC236}">
                <a16:creationId xmlns:a16="http://schemas.microsoft.com/office/drawing/2014/main" id="{C4689696-7684-4000-90C3-EAD26C568C96}"/>
              </a:ext>
            </a:extLst>
          </p:cNvPr>
          <p:cNvSpPr>
            <a:spLocks noGrp="1"/>
          </p:cNvSpPr>
          <p:nvPr>
            <p:ph idx="1"/>
          </p:nvPr>
        </p:nvSpPr>
        <p:spPr/>
        <p:txBody>
          <a:bodyPr>
            <a:normAutofit lnSpcReduction="10000"/>
          </a:bodyPr>
          <a:lstStyle/>
          <a:p>
            <a:r>
              <a:rPr lang="en-US" dirty="0"/>
              <a:t>Nodes need to </a:t>
            </a:r>
            <a:r>
              <a:rPr lang="en-US" b="1" dirty="0"/>
              <a:t>know what state they are in</a:t>
            </a:r>
            <a:r>
              <a:rPr lang="en-US" dirty="0"/>
              <a:t> when they come back from a failure</a:t>
            </a:r>
          </a:p>
          <a:p>
            <a:r>
              <a:rPr lang="en-US" dirty="0"/>
              <a:t>How? Log events on local hard disk</a:t>
            </a:r>
          </a:p>
          <a:p>
            <a:r>
              <a:rPr lang="en-US" dirty="0"/>
              <a:t>Then we have the following recovery rules:</a:t>
            </a:r>
          </a:p>
          <a:p>
            <a:pPr lvl="1"/>
            <a:r>
              <a:rPr lang="en-US" dirty="0"/>
              <a:t>Coordinator aborts transaction if it was in the INIT, WAIT, or ABORT states</a:t>
            </a:r>
          </a:p>
          <a:p>
            <a:pPr lvl="1"/>
            <a:r>
              <a:rPr lang="en-US" dirty="0"/>
              <a:t>Coordinator commits transaction if it was in COMMIT</a:t>
            </a:r>
          </a:p>
          <a:p>
            <a:pPr lvl="1"/>
            <a:r>
              <a:rPr lang="en-US" dirty="0"/>
              <a:t>Worker aborts if in INIT or ABORT states</a:t>
            </a:r>
          </a:p>
          <a:p>
            <a:pPr lvl="1"/>
            <a:r>
              <a:rPr lang="en-US" dirty="0"/>
              <a:t>Worker commits if it was in COMMIT state</a:t>
            </a:r>
          </a:p>
          <a:p>
            <a:pPr lvl="1"/>
            <a:r>
              <a:rPr lang="en-US" dirty="0"/>
              <a:t>Worker asks coordinator what to do if in READY state</a:t>
            </a:r>
          </a:p>
        </p:txBody>
      </p:sp>
      <p:sp>
        <p:nvSpPr>
          <p:cNvPr id="4" name="Slide Number Placeholder 3">
            <a:extLst>
              <a:ext uri="{FF2B5EF4-FFF2-40B4-BE49-F238E27FC236}">
                <a16:creationId xmlns:a16="http://schemas.microsoft.com/office/drawing/2014/main" id="{C87F4104-3F8B-7443-8D44-893FACF3B91B}"/>
              </a:ext>
            </a:extLst>
          </p:cNvPr>
          <p:cNvSpPr>
            <a:spLocks noGrp="1"/>
          </p:cNvSpPr>
          <p:nvPr>
            <p:ph type="sldNum" sz="quarter" idx="12"/>
          </p:nvPr>
        </p:nvSpPr>
        <p:spPr/>
        <p:txBody>
          <a:bodyPr/>
          <a:lstStyle/>
          <a:p>
            <a:fld id="{5E6A3C3A-A029-4573-BC04-5DA27903A743}" type="slidenum">
              <a:rPr lang="en-US" smtClean="0"/>
              <a:t>38</a:t>
            </a:fld>
            <a:endParaRPr lang="en-US"/>
          </a:p>
        </p:txBody>
      </p:sp>
    </p:spTree>
    <p:extLst>
      <p:ext uri="{BB962C8B-B14F-4D97-AF65-F5344CB8AC3E}">
        <p14:creationId xmlns:p14="http://schemas.microsoft.com/office/powerpoint/2010/main" val="162674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08538" y="81169"/>
            <a:ext cx="7032304" cy="1104636"/>
          </a:xfrm>
        </p:spPr>
        <p:txBody>
          <a:bodyPr>
            <a:normAutofit/>
          </a:bodyPr>
          <a:lstStyle/>
          <a:p>
            <a:r>
              <a:rPr lang="sv-SE" sz="3333" dirty="0"/>
              <a:t>Blocking for Coordinator to Recover</a:t>
            </a:r>
            <a:endParaRPr lang="en-US" sz="3333" dirty="0"/>
          </a:p>
        </p:txBody>
      </p:sp>
      <p:sp>
        <p:nvSpPr>
          <p:cNvPr id="73730" name="Content Placeholder 2"/>
          <p:cNvSpPr>
            <a:spLocks noGrp="1"/>
          </p:cNvSpPr>
          <p:nvPr>
            <p:ph idx="1"/>
          </p:nvPr>
        </p:nvSpPr>
        <p:spPr>
          <a:xfrm>
            <a:off x="889000" y="881354"/>
            <a:ext cx="6985000" cy="4826000"/>
          </a:xfrm>
        </p:spPr>
        <p:txBody>
          <a:bodyPr>
            <a:normAutofit fontScale="92500" lnSpcReduction="10000"/>
          </a:bodyPr>
          <a:lstStyle/>
          <a:p>
            <a:r>
              <a:rPr lang="en-US" dirty="0"/>
              <a:t>A worker waiting for global decision can ask fellow workers about their state</a:t>
            </a:r>
          </a:p>
          <a:p>
            <a:pPr lvl="1"/>
            <a:r>
              <a:rPr lang="en-US" dirty="0"/>
              <a:t>If another worker is in ABORT or </a:t>
            </a:r>
            <a:br>
              <a:rPr lang="en-US" dirty="0"/>
            </a:br>
            <a:r>
              <a:rPr lang="en-US" dirty="0"/>
              <a:t>COMMIT state then coordinator </a:t>
            </a:r>
            <a:br>
              <a:rPr lang="en-US" dirty="0"/>
            </a:br>
            <a:r>
              <a:rPr lang="en-US" dirty="0"/>
              <a:t>must have sent GLOBAL-*</a:t>
            </a:r>
          </a:p>
          <a:p>
            <a:pPr lvl="2"/>
            <a:r>
              <a:rPr lang="en-US" dirty="0"/>
              <a:t>Thus, worker can safely </a:t>
            </a:r>
            <a:br>
              <a:rPr lang="en-US" dirty="0"/>
            </a:br>
            <a:r>
              <a:rPr lang="en-US" dirty="0"/>
              <a:t>abort or commit, respectively</a:t>
            </a:r>
          </a:p>
          <a:p>
            <a:pPr lvl="1"/>
            <a:endParaRPr lang="en-US" dirty="0"/>
          </a:p>
          <a:p>
            <a:pPr lvl="1"/>
            <a:r>
              <a:rPr lang="en-US" dirty="0"/>
              <a:t>If another worker is still in </a:t>
            </a:r>
            <a:br>
              <a:rPr lang="en-US" dirty="0"/>
            </a:br>
            <a:r>
              <a:rPr lang="en-US" dirty="0"/>
              <a:t>INIT state then both workers </a:t>
            </a:r>
            <a:br>
              <a:rPr lang="en-US" dirty="0"/>
            </a:br>
            <a:r>
              <a:rPr lang="en-US" dirty="0"/>
              <a:t>can decide to abort </a:t>
            </a:r>
          </a:p>
          <a:p>
            <a:pPr lvl="1"/>
            <a:endParaRPr lang="en-US" dirty="0"/>
          </a:p>
          <a:p>
            <a:pPr lvl="1"/>
            <a:r>
              <a:rPr lang="en-US" dirty="0"/>
              <a:t>If all workers are in ready, need to </a:t>
            </a:r>
            <a:r>
              <a:rPr lang="en-US" dirty="0">
                <a:solidFill>
                  <a:srgbClr val="FF0000"/>
                </a:solidFill>
              </a:rPr>
              <a:t>BLOCK</a:t>
            </a:r>
            <a:r>
              <a:rPr lang="en-US" dirty="0"/>
              <a:t> (don’t know if coordinator wanted to abort or commit)</a:t>
            </a:r>
          </a:p>
        </p:txBody>
      </p:sp>
      <p:grpSp>
        <p:nvGrpSpPr>
          <p:cNvPr id="73731" name="Group 15"/>
          <p:cNvGrpSpPr>
            <a:grpSpLocks/>
          </p:cNvGrpSpPr>
          <p:nvPr/>
        </p:nvGrpSpPr>
        <p:grpSpPr bwMode="auto">
          <a:xfrm>
            <a:off x="4826000" y="1770354"/>
            <a:ext cx="3556000" cy="2095500"/>
            <a:chOff x="4918363" y="3810000"/>
            <a:chExt cx="5043056" cy="2971800"/>
          </a:xfrm>
        </p:grpSpPr>
        <p:sp>
          <p:nvSpPr>
            <p:cNvPr id="4" name="Rounded Rectangle 3"/>
            <p:cNvSpPr/>
            <p:nvPr/>
          </p:nvSpPr>
          <p:spPr>
            <a:xfrm>
              <a:off x="6552479" y="3810000"/>
              <a:ext cx="1525299" cy="532823"/>
            </a:xfrm>
            <a:prstGeom prst="roundRect">
              <a:avLst/>
            </a:prstGeom>
            <a:solidFill>
              <a:srgbClr val="F5C3C2"/>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500" dirty="0">
                  <a:solidFill>
                    <a:schemeClr val="tx1"/>
                  </a:solidFill>
                  <a:latin typeface="Calibri"/>
                  <a:cs typeface="Calibri"/>
                </a:rPr>
                <a:t>INIT</a:t>
              </a:r>
              <a:endParaRPr lang="en-US" sz="1500" dirty="0">
                <a:solidFill>
                  <a:schemeClr val="tx1"/>
                </a:solidFill>
                <a:latin typeface="Calibri"/>
                <a:cs typeface="Calibri"/>
              </a:endParaRPr>
            </a:p>
          </p:txBody>
        </p:sp>
        <p:sp>
          <p:nvSpPr>
            <p:cNvPr id="5" name="Rounded Rectangle 4"/>
            <p:cNvSpPr/>
            <p:nvPr/>
          </p:nvSpPr>
          <p:spPr>
            <a:xfrm>
              <a:off x="6552479" y="5029489"/>
              <a:ext cx="1525299" cy="532823"/>
            </a:xfrm>
            <a:prstGeom prst="roundRect">
              <a:avLst/>
            </a:prstGeom>
            <a:solidFill>
              <a:srgbClr val="F5C3C2"/>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500" dirty="0">
                  <a:solidFill>
                    <a:schemeClr val="tx1"/>
                  </a:solidFill>
                  <a:latin typeface="Calibri"/>
                  <a:cs typeface="Calibri"/>
                </a:rPr>
                <a:t>READY</a:t>
              </a:r>
              <a:endParaRPr lang="en-US" sz="1500" dirty="0">
                <a:solidFill>
                  <a:schemeClr val="tx1"/>
                </a:solidFill>
                <a:latin typeface="Calibri"/>
                <a:cs typeface="Calibri"/>
              </a:endParaRPr>
            </a:p>
          </p:txBody>
        </p:sp>
        <p:sp>
          <p:nvSpPr>
            <p:cNvPr id="6" name="Rounded Rectangle 5"/>
            <p:cNvSpPr/>
            <p:nvPr/>
          </p:nvSpPr>
          <p:spPr>
            <a:xfrm>
              <a:off x="5561879" y="6248977"/>
              <a:ext cx="1525299" cy="532823"/>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500" dirty="0">
                  <a:solidFill>
                    <a:schemeClr val="tx1"/>
                  </a:solidFill>
                  <a:latin typeface="Calibri"/>
                  <a:cs typeface="Calibri"/>
                </a:rPr>
                <a:t>ABORT</a:t>
              </a:r>
              <a:endParaRPr lang="en-US" sz="1500" dirty="0">
                <a:solidFill>
                  <a:schemeClr val="tx1"/>
                </a:solidFill>
                <a:latin typeface="Calibri"/>
                <a:cs typeface="Calibri"/>
              </a:endParaRPr>
            </a:p>
          </p:txBody>
        </p:sp>
        <p:sp>
          <p:nvSpPr>
            <p:cNvPr id="7" name="Rounded Rectangle 6"/>
            <p:cNvSpPr/>
            <p:nvPr/>
          </p:nvSpPr>
          <p:spPr>
            <a:xfrm>
              <a:off x="7543079" y="6248977"/>
              <a:ext cx="1525299" cy="532823"/>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500" dirty="0">
                  <a:solidFill>
                    <a:schemeClr val="tx1"/>
                  </a:solidFill>
                  <a:latin typeface="Calibri"/>
                  <a:cs typeface="Calibri"/>
                </a:rPr>
                <a:t>COMMIT</a:t>
              </a:r>
              <a:endParaRPr lang="en-US" sz="1500" dirty="0">
                <a:solidFill>
                  <a:schemeClr val="tx1"/>
                </a:solidFill>
                <a:latin typeface="Calibri"/>
                <a:cs typeface="Calibri"/>
              </a:endParaRPr>
            </a:p>
          </p:txBody>
        </p:sp>
        <p:cxnSp>
          <p:nvCxnSpPr>
            <p:cNvPr id="8" name="Straight Arrow Connector 7"/>
            <p:cNvCxnSpPr>
              <a:stCxn id="4" idx="2"/>
              <a:endCxn id="5" idx="0"/>
            </p:cNvCxnSpPr>
            <p:nvPr/>
          </p:nvCxnSpPr>
          <p:spPr>
            <a:xfrm rot="5400000">
              <a:off x="6972734" y="4686156"/>
              <a:ext cx="684789" cy="1876"/>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2"/>
              <a:endCxn id="6" idx="0"/>
            </p:cNvCxnSpPr>
            <p:nvPr/>
          </p:nvCxnSpPr>
          <p:spPr>
            <a:xfrm rot="5400000">
              <a:off x="6477433" y="5410345"/>
              <a:ext cx="686666" cy="99060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2"/>
              <a:endCxn id="7" idx="0"/>
            </p:cNvCxnSpPr>
            <p:nvPr/>
          </p:nvCxnSpPr>
          <p:spPr>
            <a:xfrm rot="16200000" flipH="1">
              <a:off x="7468033" y="5410345"/>
              <a:ext cx="686666" cy="99060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23"/>
            <p:cNvCxnSpPr>
              <a:stCxn id="4" idx="2"/>
              <a:endCxn id="6" idx="1"/>
            </p:cNvCxnSpPr>
            <p:nvPr/>
          </p:nvCxnSpPr>
          <p:spPr>
            <a:xfrm rot="5400000">
              <a:off x="5352689" y="4552013"/>
              <a:ext cx="2172566" cy="1754187"/>
            </a:xfrm>
            <a:prstGeom prst="curvedConnector4">
              <a:avLst>
                <a:gd name="adj1" fmla="val 24386"/>
                <a:gd name="adj2" fmla="val 113043"/>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740" name="TextBox 11"/>
            <p:cNvSpPr txBox="1">
              <a:spLocks noChangeArrowheads="1"/>
            </p:cNvSpPr>
            <p:nvPr/>
          </p:nvSpPr>
          <p:spPr bwMode="auto">
            <a:xfrm>
              <a:off x="4918363" y="4267201"/>
              <a:ext cx="2285996" cy="7127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333" dirty="0" err="1">
                  <a:latin typeface="Calibri" charset="0"/>
                </a:rPr>
                <a:t>Recv</a:t>
              </a:r>
              <a:r>
                <a:rPr lang="sv-SE" sz="1333" dirty="0">
                  <a:latin typeface="Calibri" charset="0"/>
                </a:rPr>
                <a:t>: VOTE-REQ</a:t>
              </a:r>
            </a:p>
            <a:p>
              <a:pPr eaLnBrk="1" hangingPunct="1"/>
              <a:r>
                <a:rPr lang="sv-SE" sz="1333" dirty="0" err="1">
                  <a:latin typeface="Calibri" charset="0"/>
                </a:rPr>
                <a:t>Send</a:t>
              </a:r>
              <a:r>
                <a:rPr lang="sv-SE" sz="1333" dirty="0">
                  <a:latin typeface="Calibri" charset="0"/>
                </a:rPr>
                <a:t>: VOTE-ABORT</a:t>
              </a:r>
              <a:endParaRPr lang="en-US" sz="1333" dirty="0">
                <a:latin typeface="Calibri" charset="0"/>
              </a:endParaRPr>
            </a:p>
          </p:txBody>
        </p:sp>
        <p:sp>
          <p:nvSpPr>
            <p:cNvPr id="73741" name="TextBox 12"/>
            <p:cNvSpPr txBox="1">
              <a:spLocks noChangeArrowheads="1"/>
            </p:cNvSpPr>
            <p:nvPr/>
          </p:nvSpPr>
          <p:spPr bwMode="auto">
            <a:xfrm>
              <a:off x="7405255" y="4368225"/>
              <a:ext cx="2556164" cy="7127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333">
                  <a:latin typeface="Calibri" charset="0"/>
                </a:rPr>
                <a:t>Recv: VOTE-REQ</a:t>
              </a:r>
            </a:p>
            <a:p>
              <a:pPr eaLnBrk="1" hangingPunct="1"/>
              <a:r>
                <a:rPr lang="sv-SE" sz="1333">
                  <a:latin typeface="Calibri" charset="0"/>
                </a:rPr>
                <a:t>Send: VOTE-COMMIT</a:t>
              </a:r>
              <a:endParaRPr lang="en-US" sz="1333">
                <a:latin typeface="Calibri" charset="0"/>
              </a:endParaRPr>
            </a:p>
          </p:txBody>
        </p:sp>
        <p:sp>
          <p:nvSpPr>
            <p:cNvPr id="73742" name="TextBox 13"/>
            <p:cNvSpPr txBox="1">
              <a:spLocks noChangeArrowheads="1"/>
            </p:cNvSpPr>
            <p:nvPr/>
          </p:nvSpPr>
          <p:spPr bwMode="auto">
            <a:xfrm>
              <a:off x="5008418" y="5757446"/>
              <a:ext cx="2535381" cy="421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333">
                  <a:latin typeface="Calibri" charset="0"/>
                </a:rPr>
                <a:t>Recv: GLOBAL-ABORT</a:t>
              </a:r>
            </a:p>
          </p:txBody>
        </p:sp>
        <p:sp>
          <p:nvSpPr>
            <p:cNvPr id="73743" name="TextBox 14"/>
            <p:cNvSpPr txBox="1">
              <a:spLocks noChangeArrowheads="1"/>
            </p:cNvSpPr>
            <p:nvPr/>
          </p:nvSpPr>
          <p:spPr bwMode="auto">
            <a:xfrm>
              <a:off x="7315200" y="5757446"/>
              <a:ext cx="2646219" cy="421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333">
                  <a:latin typeface="Calibri" charset="0"/>
                </a:rPr>
                <a:t>Recv: GLOBAL-COMMIT</a:t>
              </a:r>
            </a:p>
          </p:txBody>
        </p:sp>
      </p:grpSp>
      <p:sp>
        <p:nvSpPr>
          <p:cNvPr id="3" name="Slide Number Placeholder 2">
            <a:extLst>
              <a:ext uri="{FF2B5EF4-FFF2-40B4-BE49-F238E27FC236}">
                <a16:creationId xmlns:a16="http://schemas.microsoft.com/office/drawing/2014/main" id="{BE6CA748-D362-7749-B6E1-4AD8895BF58A}"/>
              </a:ext>
            </a:extLst>
          </p:cNvPr>
          <p:cNvSpPr>
            <a:spLocks noGrp="1"/>
          </p:cNvSpPr>
          <p:nvPr>
            <p:ph type="sldNum" sz="quarter" idx="12"/>
          </p:nvPr>
        </p:nvSpPr>
        <p:spPr/>
        <p:txBody>
          <a:bodyPr/>
          <a:lstStyle/>
          <a:p>
            <a:fld id="{5E6A3C3A-A029-4573-BC04-5DA27903A743}" type="slidenum">
              <a:rPr lang="en-US" smtClean="0"/>
              <a:t>39</a:t>
            </a:fld>
            <a:endParaRPr lang="en-US"/>
          </a:p>
        </p:txBody>
      </p:sp>
    </p:spTree>
    <p:extLst>
      <p:ext uri="{BB962C8B-B14F-4D97-AF65-F5344CB8AC3E}">
        <p14:creationId xmlns:p14="http://schemas.microsoft.com/office/powerpoint/2010/main" val="23471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373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373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373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Line 63"/>
          <p:cNvSpPr>
            <a:spLocks noChangeShapeType="1"/>
          </p:cNvSpPr>
          <p:nvPr/>
        </p:nvSpPr>
        <p:spPr bwMode="auto">
          <a:xfrm>
            <a:off x="1079500" y="2857500"/>
            <a:ext cx="7112000" cy="0"/>
          </a:xfrm>
          <a:prstGeom prst="line">
            <a:avLst/>
          </a:prstGeom>
          <a:noFill/>
          <a:ln w="38100">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charset="0"/>
              <a:ea typeface="Gill Sans" charset="0"/>
              <a:cs typeface="Gill Sans" charset="0"/>
            </a:endParaRPr>
          </a:p>
        </p:txBody>
      </p:sp>
      <p:sp>
        <p:nvSpPr>
          <p:cNvPr id="30723" name="Cloud"/>
          <p:cNvSpPr>
            <a:spLocks noChangeAspect="1" noEditPoints="1" noChangeArrowheads="1"/>
          </p:cNvSpPr>
          <p:nvPr/>
        </p:nvSpPr>
        <p:spPr bwMode="auto">
          <a:xfrm>
            <a:off x="6413500" y="2159000"/>
            <a:ext cx="1587500" cy="1455208"/>
          </a:xfrm>
          <a:custGeom>
            <a:avLst/>
            <a:gdLst>
              <a:gd name="T0" fmla="*/ 5909 w 21600"/>
              <a:gd name="T1" fmla="*/ 873125 h 21600"/>
              <a:gd name="T2" fmla="*/ 952500 w 21600"/>
              <a:gd name="T3" fmla="*/ 1744391 h 21600"/>
              <a:gd name="T4" fmla="*/ 1903413 w 21600"/>
              <a:gd name="T5" fmla="*/ 873125 h 21600"/>
              <a:gd name="T6" fmla="*/ 952500 w 21600"/>
              <a:gd name="T7" fmla="*/ 99843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endParaRPr lang="en-US" sz="1500">
              <a:latin typeface="Gill Sans" charset="0"/>
              <a:ea typeface="Gill Sans" charset="0"/>
              <a:cs typeface="Gill Sans" charset="0"/>
            </a:endParaRPr>
          </a:p>
        </p:txBody>
      </p:sp>
      <p:sp>
        <p:nvSpPr>
          <p:cNvPr id="30724" name="Rectangle 2"/>
          <p:cNvSpPr>
            <a:spLocks noGrp="1" noChangeArrowheads="1"/>
          </p:cNvSpPr>
          <p:nvPr>
            <p:ph type="title"/>
          </p:nvPr>
        </p:nvSpPr>
        <p:spPr/>
        <p:txBody>
          <a:bodyPr/>
          <a:lstStyle/>
          <a:p>
            <a:r>
              <a:rPr lang="en-US" altLang="ko-KR">
                <a:ea typeface="굴림" panose="020B0600000101010101" pitchFamily="34" charset="-127"/>
              </a:rPr>
              <a:t>RPC Information Flow</a:t>
            </a:r>
          </a:p>
        </p:txBody>
      </p:sp>
      <p:sp>
        <p:nvSpPr>
          <p:cNvPr id="996356" name="Rectangle 4"/>
          <p:cNvSpPr>
            <a:spLocks noChangeArrowheads="1"/>
          </p:cNvSpPr>
          <p:nvPr/>
        </p:nvSpPr>
        <p:spPr bwMode="auto">
          <a:xfrm>
            <a:off x="2159000" y="1383771"/>
            <a:ext cx="889000" cy="762000"/>
          </a:xfrm>
          <a:prstGeom prst="rect">
            <a:avLst/>
          </a:prstGeom>
          <a:solidFill>
            <a:srgbClr val="53FB25"/>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33" b="0">
                <a:latin typeface="Gill Sans" charset="0"/>
                <a:ea typeface="Gill Sans" charset="0"/>
                <a:cs typeface="Gill Sans" charset="0"/>
              </a:rPr>
              <a:t>Client</a:t>
            </a:r>
          </a:p>
          <a:p>
            <a:r>
              <a:rPr lang="en-US" altLang="en-US" sz="1833" b="0">
                <a:latin typeface="Gill Sans" charset="0"/>
                <a:ea typeface="Gill Sans" charset="0"/>
                <a:cs typeface="Gill Sans" charset="0"/>
              </a:rPr>
              <a:t>(caller)</a:t>
            </a:r>
          </a:p>
        </p:txBody>
      </p:sp>
      <p:sp>
        <p:nvSpPr>
          <p:cNvPr id="996357" name="Rectangle 5"/>
          <p:cNvSpPr>
            <a:spLocks noChangeArrowheads="1"/>
          </p:cNvSpPr>
          <p:nvPr/>
        </p:nvSpPr>
        <p:spPr bwMode="auto">
          <a:xfrm>
            <a:off x="2159000" y="3606271"/>
            <a:ext cx="889000" cy="762000"/>
          </a:xfrm>
          <a:prstGeom prst="rect">
            <a:avLst/>
          </a:prstGeom>
          <a:solidFill>
            <a:srgbClr val="53FB25"/>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33" b="0">
                <a:latin typeface="Gill Sans" charset="0"/>
                <a:ea typeface="Gill Sans" charset="0"/>
                <a:cs typeface="Gill Sans" charset="0"/>
              </a:rPr>
              <a:t>Server</a:t>
            </a:r>
          </a:p>
          <a:p>
            <a:r>
              <a:rPr lang="en-US" altLang="en-US" sz="1833" b="0">
                <a:latin typeface="Gill Sans" charset="0"/>
                <a:ea typeface="Gill Sans" charset="0"/>
                <a:cs typeface="Gill Sans" charset="0"/>
              </a:rPr>
              <a:t>(callee)</a:t>
            </a:r>
          </a:p>
        </p:txBody>
      </p:sp>
      <p:sp>
        <p:nvSpPr>
          <p:cNvPr id="996360" name="Rectangle 8"/>
          <p:cNvSpPr>
            <a:spLocks noChangeArrowheads="1"/>
          </p:cNvSpPr>
          <p:nvPr/>
        </p:nvSpPr>
        <p:spPr bwMode="auto">
          <a:xfrm>
            <a:off x="6731000" y="1383771"/>
            <a:ext cx="889000" cy="762000"/>
          </a:xfrm>
          <a:prstGeom prst="rect">
            <a:avLst/>
          </a:prstGeom>
          <a:solidFill>
            <a:srgbClr val="53FB25"/>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33" b="0">
                <a:latin typeface="Gill Sans" charset="0"/>
                <a:ea typeface="Gill Sans" charset="0"/>
                <a:cs typeface="Gill Sans" charset="0"/>
              </a:rPr>
              <a:t>Packet</a:t>
            </a:r>
          </a:p>
          <a:p>
            <a:r>
              <a:rPr lang="en-US" altLang="en-US" sz="1833" b="0">
                <a:latin typeface="Gill Sans" charset="0"/>
                <a:ea typeface="Gill Sans" charset="0"/>
                <a:cs typeface="Gill Sans" charset="0"/>
              </a:rPr>
              <a:t>Handler</a:t>
            </a:r>
          </a:p>
        </p:txBody>
      </p:sp>
      <p:sp>
        <p:nvSpPr>
          <p:cNvPr id="996362" name="Rectangle 10"/>
          <p:cNvSpPr>
            <a:spLocks noChangeArrowheads="1"/>
          </p:cNvSpPr>
          <p:nvPr/>
        </p:nvSpPr>
        <p:spPr bwMode="auto">
          <a:xfrm>
            <a:off x="6731000" y="3606271"/>
            <a:ext cx="889000" cy="762000"/>
          </a:xfrm>
          <a:prstGeom prst="rect">
            <a:avLst/>
          </a:prstGeom>
          <a:solidFill>
            <a:srgbClr val="53FB25"/>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33" b="0">
                <a:latin typeface="Gill Sans" charset="0"/>
                <a:ea typeface="Gill Sans" charset="0"/>
                <a:cs typeface="Gill Sans" charset="0"/>
              </a:rPr>
              <a:t>Packet</a:t>
            </a:r>
          </a:p>
          <a:p>
            <a:r>
              <a:rPr lang="en-US" altLang="en-US" sz="1833" b="0">
                <a:latin typeface="Gill Sans" charset="0"/>
                <a:ea typeface="Gill Sans" charset="0"/>
                <a:cs typeface="Gill Sans" charset="0"/>
              </a:rPr>
              <a:t>Handler</a:t>
            </a:r>
          </a:p>
        </p:txBody>
      </p:sp>
      <p:grpSp>
        <p:nvGrpSpPr>
          <p:cNvPr id="996392" name="Group 40"/>
          <p:cNvGrpSpPr>
            <a:grpSpLocks/>
          </p:cNvGrpSpPr>
          <p:nvPr/>
        </p:nvGrpSpPr>
        <p:grpSpPr bwMode="auto">
          <a:xfrm>
            <a:off x="3048000" y="1320273"/>
            <a:ext cx="1460500" cy="357188"/>
            <a:chOff x="1344" y="960"/>
            <a:chExt cx="1104" cy="270"/>
          </a:xfrm>
        </p:grpSpPr>
        <p:sp>
          <p:nvSpPr>
            <p:cNvPr id="30771" name="Line 11"/>
            <p:cNvSpPr>
              <a:spLocks noChangeShapeType="1"/>
            </p:cNvSpPr>
            <p:nvPr/>
          </p:nvSpPr>
          <p:spPr bwMode="auto">
            <a:xfrm>
              <a:off x="1344" y="1200"/>
              <a:ext cx="1104"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charset="0"/>
                <a:ea typeface="Gill Sans" charset="0"/>
                <a:cs typeface="Gill Sans" charset="0"/>
              </a:endParaRPr>
            </a:p>
          </p:txBody>
        </p:sp>
        <p:sp>
          <p:nvSpPr>
            <p:cNvPr id="30772" name="Text Box 16"/>
            <p:cNvSpPr txBox="1">
              <a:spLocks noChangeArrowheads="1"/>
            </p:cNvSpPr>
            <p:nvPr/>
          </p:nvSpPr>
          <p:spPr bwMode="auto">
            <a:xfrm>
              <a:off x="1680" y="960"/>
              <a:ext cx="347" cy="27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33" b="0">
                  <a:latin typeface="Gill Sans" charset="0"/>
                  <a:ea typeface="Gill Sans" charset="0"/>
                  <a:cs typeface="Gill Sans" charset="0"/>
                </a:rPr>
                <a:t>call</a:t>
              </a:r>
            </a:p>
          </p:txBody>
        </p:sp>
      </p:grpSp>
      <p:grpSp>
        <p:nvGrpSpPr>
          <p:cNvPr id="996403" name="Group 51"/>
          <p:cNvGrpSpPr>
            <a:grpSpLocks/>
          </p:cNvGrpSpPr>
          <p:nvPr/>
        </p:nvGrpSpPr>
        <p:grpSpPr bwMode="auto">
          <a:xfrm>
            <a:off x="3048000" y="1891774"/>
            <a:ext cx="1460500" cy="357188"/>
            <a:chOff x="1344" y="1392"/>
            <a:chExt cx="1104" cy="270"/>
          </a:xfrm>
        </p:grpSpPr>
        <p:sp>
          <p:nvSpPr>
            <p:cNvPr id="30769" name="Line 12"/>
            <p:cNvSpPr>
              <a:spLocks noChangeShapeType="1"/>
            </p:cNvSpPr>
            <p:nvPr/>
          </p:nvSpPr>
          <p:spPr bwMode="auto">
            <a:xfrm flipH="1">
              <a:off x="1344" y="1392"/>
              <a:ext cx="1104"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charset="0"/>
                <a:ea typeface="Gill Sans" charset="0"/>
                <a:cs typeface="Gill Sans" charset="0"/>
              </a:endParaRPr>
            </a:p>
          </p:txBody>
        </p:sp>
        <p:sp>
          <p:nvSpPr>
            <p:cNvPr id="30770" name="Text Box 17"/>
            <p:cNvSpPr txBox="1">
              <a:spLocks noChangeArrowheads="1"/>
            </p:cNvSpPr>
            <p:nvPr/>
          </p:nvSpPr>
          <p:spPr bwMode="auto">
            <a:xfrm>
              <a:off x="1555" y="1392"/>
              <a:ext cx="573" cy="27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33" b="0">
                  <a:latin typeface="Gill Sans" charset="0"/>
                  <a:ea typeface="Gill Sans" charset="0"/>
                  <a:cs typeface="Gill Sans" charset="0"/>
                </a:rPr>
                <a:t>return</a:t>
              </a:r>
            </a:p>
          </p:txBody>
        </p:sp>
      </p:grpSp>
      <p:grpSp>
        <p:nvGrpSpPr>
          <p:cNvPr id="996394" name="Group 42"/>
          <p:cNvGrpSpPr>
            <a:grpSpLocks/>
          </p:cNvGrpSpPr>
          <p:nvPr/>
        </p:nvGrpSpPr>
        <p:grpSpPr bwMode="auto">
          <a:xfrm>
            <a:off x="5270500" y="1320273"/>
            <a:ext cx="1460500" cy="357188"/>
            <a:chOff x="3024" y="960"/>
            <a:chExt cx="1104" cy="270"/>
          </a:xfrm>
        </p:grpSpPr>
        <p:sp>
          <p:nvSpPr>
            <p:cNvPr id="30767" name="Line 13"/>
            <p:cNvSpPr>
              <a:spLocks noChangeShapeType="1"/>
            </p:cNvSpPr>
            <p:nvPr/>
          </p:nvSpPr>
          <p:spPr bwMode="auto">
            <a:xfrm>
              <a:off x="3024" y="1200"/>
              <a:ext cx="1104"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charset="0"/>
                <a:ea typeface="Gill Sans" charset="0"/>
                <a:cs typeface="Gill Sans" charset="0"/>
              </a:endParaRPr>
            </a:p>
          </p:txBody>
        </p:sp>
        <p:sp>
          <p:nvSpPr>
            <p:cNvPr id="30768" name="Text Box 18"/>
            <p:cNvSpPr txBox="1">
              <a:spLocks noChangeArrowheads="1"/>
            </p:cNvSpPr>
            <p:nvPr/>
          </p:nvSpPr>
          <p:spPr bwMode="auto">
            <a:xfrm>
              <a:off x="3265" y="960"/>
              <a:ext cx="447" cy="27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33" b="0">
                  <a:latin typeface="Gill Sans" charset="0"/>
                  <a:ea typeface="Gill Sans" charset="0"/>
                  <a:cs typeface="Gill Sans" charset="0"/>
                </a:rPr>
                <a:t>send</a:t>
              </a:r>
            </a:p>
          </p:txBody>
        </p:sp>
      </p:grpSp>
      <p:grpSp>
        <p:nvGrpSpPr>
          <p:cNvPr id="996402" name="Group 50"/>
          <p:cNvGrpSpPr>
            <a:grpSpLocks/>
          </p:cNvGrpSpPr>
          <p:nvPr/>
        </p:nvGrpSpPr>
        <p:grpSpPr bwMode="auto">
          <a:xfrm>
            <a:off x="5270500" y="1891774"/>
            <a:ext cx="1460500" cy="357188"/>
            <a:chOff x="3024" y="1392"/>
            <a:chExt cx="1104" cy="270"/>
          </a:xfrm>
        </p:grpSpPr>
        <p:sp>
          <p:nvSpPr>
            <p:cNvPr id="30765" name="Line 14"/>
            <p:cNvSpPr>
              <a:spLocks noChangeShapeType="1"/>
            </p:cNvSpPr>
            <p:nvPr/>
          </p:nvSpPr>
          <p:spPr bwMode="auto">
            <a:xfrm flipH="1">
              <a:off x="3024" y="1392"/>
              <a:ext cx="1104"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charset="0"/>
                <a:ea typeface="Gill Sans" charset="0"/>
                <a:cs typeface="Gill Sans" charset="0"/>
              </a:endParaRPr>
            </a:p>
          </p:txBody>
        </p:sp>
        <p:sp>
          <p:nvSpPr>
            <p:cNvPr id="30766" name="Text Box 19"/>
            <p:cNvSpPr txBox="1">
              <a:spLocks noChangeArrowheads="1"/>
            </p:cNvSpPr>
            <p:nvPr/>
          </p:nvSpPr>
          <p:spPr bwMode="auto">
            <a:xfrm>
              <a:off x="3152" y="1392"/>
              <a:ext cx="627" cy="27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33" b="0">
                  <a:latin typeface="Gill Sans" charset="0"/>
                  <a:ea typeface="Gill Sans" charset="0"/>
                  <a:cs typeface="Gill Sans" charset="0"/>
                </a:rPr>
                <a:t>receive</a:t>
              </a:r>
            </a:p>
          </p:txBody>
        </p:sp>
      </p:grpSp>
      <p:grpSp>
        <p:nvGrpSpPr>
          <p:cNvPr id="996401" name="Group 49"/>
          <p:cNvGrpSpPr>
            <a:grpSpLocks/>
          </p:cNvGrpSpPr>
          <p:nvPr/>
        </p:nvGrpSpPr>
        <p:grpSpPr bwMode="auto">
          <a:xfrm>
            <a:off x="5270500" y="3562619"/>
            <a:ext cx="1460500" cy="357188"/>
            <a:chOff x="3024" y="2415"/>
            <a:chExt cx="1104" cy="270"/>
          </a:xfrm>
        </p:grpSpPr>
        <p:sp>
          <p:nvSpPr>
            <p:cNvPr id="30763" name="Line 22"/>
            <p:cNvSpPr>
              <a:spLocks noChangeShapeType="1"/>
            </p:cNvSpPr>
            <p:nvPr/>
          </p:nvSpPr>
          <p:spPr bwMode="auto">
            <a:xfrm>
              <a:off x="3024" y="2655"/>
              <a:ext cx="1104"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charset="0"/>
                <a:ea typeface="Gill Sans" charset="0"/>
                <a:cs typeface="Gill Sans" charset="0"/>
              </a:endParaRPr>
            </a:p>
          </p:txBody>
        </p:sp>
        <p:sp>
          <p:nvSpPr>
            <p:cNvPr id="30764" name="Text Box 24"/>
            <p:cNvSpPr txBox="1">
              <a:spLocks noChangeArrowheads="1"/>
            </p:cNvSpPr>
            <p:nvPr/>
          </p:nvSpPr>
          <p:spPr bwMode="auto">
            <a:xfrm>
              <a:off x="3265" y="2415"/>
              <a:ext cx="447" cy="27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33" b="0">
                  <a:latin typeface="Gill Sans" charset="0"/>
                  <a:ea typeface="Gill Sans" charset="0"/>
                  <a:cs typeface="Gill Sans" charset="0"/>
                </a:rPr>
                <a:t>send</a:t>
              </a:r>
            </a:p>
          </p:txBody>
        </p:sp>
      </p:grpSp>
      <p:grpSp>
        <p:nvGrpSpPr>
          <p:cNvPr id="996397" name="Group 45"/>
          <p:cNvGrpSpPr>
            <a:grpSpLocks/>
          </p:cNvGrpSpPr>
          <p:nvPr/>
        </p:nvGrpSpPr>
        <p:grpSpPr bwMode="auto">
          <a:xfrm>
            <a:off x="5270500" y="4134111"/>
            <a:ext cx="1460500" cy="357187"/>
            <a:chOff x="3024" y="2847"/>
            <a:chExt cx="1104" cy="270"/>
          </a:xfrm>
        </p:grpSpPr>
        <p:sp>
          <p:nvSpPr>
            <p:cNvPr id="30761" name="Line 23"/>
            <p:cNvSpPr>
              <a:spLocks noChangeShapeType="1"/>
            </p:cNvSpPr>
            <p:nvPr/>
          </p:nvSpPr>
          <p:spPr bwMode="auto">
            <a:xfrm flipH="1">
              <a:off x="3024" y="2847"/>
              <a:ext cx="1104"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charset="0"/>
                <a:ea typeface="Gill Sans" charset="0"/>
                <a:cs typeface="Gill Sans" charset="0"/>
              </a:endParaRPr>
            </a:p>
          </p:txBody>
        </p:sp>
        <p:sp>
          <p:nvSpPr>
            <p:cNvPr id="30762" name="Text Box 25"/>
            <p:cNvSpPr txBox="1">
              <a:spLocks noChangeArrowheads="1"/>
            </p:cNvSpPr>
            <p:nvPr/>
          </p:nvSpPr>
          <p:spPr bwMode="auto">
            <a:xfrm>
              <a:off x="3152" y="2847"/>
              <a:ext cx="627" cy="27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33" b="0">
                  <a:latin typeface="Gill Sans" charset="0"/>
                  <a:ea typeface="Gill Sans" charset="0"/>
                  <a:cs typeface="Gill Sans" charset="0"/>
                </a:rPr>
                <a:t>receive</a:t>
              </a:r>
            </a:p>
          </p:txBody>
        </p:sp>
      </p:grpSp>
      <p:grpSp>
        <p:nvGrpSpPr>
          <p:cNvPr id="996400" name="Group 48"/>
          <p:cNvGrpSpPr>
            <a:grpSpLocks/>
          </p:cNvGrpSpPr>
          <p:nvPr/>
        </p:nvGrpSpPr>
        <p:grpSpPr bwMode="auto">
          <a:xfrm>
            <a:off x="3048000" y="3542775"/>
            <a:ext cx="1460500" cy="357188"/>
            <a:chOff x="1344" y="2400"/>
            <a:chExt cx="1104" cy="270"/>
          </a:xfrm>
        </p:grpSpPr>
        <p:sp>
          <p:nvSpPr>
            <p:cNvPr id="30759" name="Line 28"/>
            <p:cNvSpPr>
              <a:spLocks noChangeShapeType="1"/>
            </p:cNvSpPr>
            <p:nvPr/>
          </p:nvSpPr>
          <p:spPr bwMode="auto">
            <a:xfrm>
              <a:off x="1344" y="2640"/>
              <a:ext cx="1104"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charset="0"/>
                <a:ea typeface="Gill Sans" charset="0"/>
                <a:cs typeface="Gill Sans" charset="0"/>
              </a:endParaRPr>
            </a:p>
          </p:txBody>
        </p:sp>
        <p:sp>
          <p:nvSpPr>
            <p:cNvPr id="30760" name="Text Box 30"/>
            <p:cNvSpPr txBox="1">
              <a:spLocks noChangeArrowheads="1"/>
            </p:cNvSpPr>
            <p:nvPr/>
          </p:nvSpPr>
          <p:spPr bwMode="auto">
            <a:xfrm>
              <a:off x="1555" y="2400"/>
              <a:ext cx="573" cy="27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33" b="0">
                  <a:latin typeface="Gill Sans" charset="0"/>
                  <a:ea typeface="Gill Sans" charset="0"/>
                  <a:cs typeface="Gill Sans" charset="0"/>
                </a:rPr>
                <a:t>return</a:t>
              </a:r>
            </a:p>
          </p:txBody>
        </p:sp>
      </p:grpSp>
      <p:grpSp>
        <p:nvGrpSpPr>
          <p:cNvPr id="996399" name="Group 47"/>
          <p:cNvGrpSpPr>
            <a:grpSpLocks/>
          </p:cNvGrpSpPr>
          <p:nvPr/>
        </p:nvGrpSpPr>
        <p:grpSpPr bwMode="auto">
          <a:xfrm>
            <a:off x="3048000" y="4114275"/>
            <a:ext cx="1460500" cy="357188"/>
            <a:chOff x="1344" y="2832"/>
            <a:chExt cx="1104" cy="270"/>
          </a:xfrm>
        </p:grpSpPr>
        <p:sp>
          <p:nvSpPr>
            <p:cNvPr id="30757" name="Line 29"/>
            <p:cNvSpPr>
              <a:spLocks noChangeShapeType="1"/>
            </p:cNvSpPr>
            <p:nvPr/>
          </p:nvSpPr>
          <p:spPr bwMode="auto">
            <a:xfrm flipH="1">
              <a:off x="1344" y="2832"/>
              <a:ext cx="1104"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charset="0"/>
                <a:ea typeface="Gill Sans" charset="0"/>
                <a:cs typeface="Gill Sans" charset="0"/>
              </a:endParaRPr>
            </a:p>
          </p:txBody>
        </p:sp>
        <p:sp>
          <p:nvSpPr>
            <p:cNvPr id="30758" name="Text Box 31"/>
            <p:cNvSpPr txBox="1">
              <a:spLocks noChangeArrowheads="1"/>
            </p:cNvSpPr>
            <p:nvPr/>
          </p:nvSpPr>
          <p:spPr bwMode="auto">
            <a:xfrm>
              <a:off x="1680" y="2832"/>
              <a:ext cx="347" cy="27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33" b="0">
                  <a:latin typeface="Gill Sans" charset="0"/>
                  <a:ea typeface="Gill Sans" charset="0"/>
                  <a:cs typeface="Gill Sans" charset="0"/>
                </a:rPr>
                <a:t>call</a:t>
              </a:r>
            </a:p>
          </p:txBody>
        </p:sp>
      </p:grpSp>
      <p:grpSp>
        <p:nvGrpSpPr>
          <p:cNvPr id="996395" name="Group 43"/>
          <p:cNvGrpSpPr>
            <a:grpSpLocks/>
          </p:cNvGrpSpPr>
          <p:nvPr/>
        </p:nvGrpSpPr>
        <p:grpSpPr bwMode="auto">
          <a:xfrm>
            <a:off x="7273403" y="2145771"/>
            <a:ext cx="357188" cy="1473729"/>
            <a:chOff x="4538" y="1584"/>
            <a:chExt cx="270" cy="864"/>
          </a:xfrm>
        </p:grpSpPr>
        <p:sp>
          <p:nvSpPr>
            <p:cNvPr id="30755" name="Text Box 34"/>
            <p:cNvSpPr txBox="1">
              <a:spLocks noChangeArrowheads="1"/>
            </p:cNvSpPr>
            <p:nvPr/>
          </p:nvSpPr>
          <p:spPr bwMode="auto">
            <a:xfrm rot="5400000">
              <a:off x="4372" y="1899"/>
              <a:ext cx="601" cy="27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33" b="0">
                  <a:latin typeface="Gill Sans" charset="0"/>
                  <a:ea typeface="Gill Sans" charset="0"/>
                  <a:cs typeface="Gill Sans" charset="0"/>
                </a:rPr>
                <a:t>Network</a:t>
              </a:r>
            </a:p>
          </p:txBody>
        </p:sp>
        <p:sp>
          <p:nvSpPr>
            <p:cNvPr id="30756" name="Line 32"/>
            <p:cNvSpPr>
              <a:spLocks noChangeShapeType="1"/>
            </p:cNvSpPr>
            <p:nvPr/>
          </p:nvSpPr>
          <p:spPr bwMode="auto">
            <a:xfrm>
              <a:off x="4560" y="1584"/>
              <a:ext cx="0" cy="864"/>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charset="0"/>
                <a:ea typeface="Gill Sans" charset="0"/>
                <a:cs typeface="Gill Sans" charset="0"/>
              </a:endParaRPr>
            </a:p>
          </p:txBody>
        </p:sp>
      </p:grpSp>
      <p:grpSp>
        <p:nvGrpSpPr>
          <p:cNvPr id="996396" name="Group 44"/>
          <p:cNvGrpSpPr>
            <a:grpSpLocks/>
          </p:cNvGrpSpPr>
          <p:nvPr/>
        </p:nvGrpSpPr>
        <p:grpSpPr bwMode="auto">
          <a:xfrm>
            <a:off x="6724391" y="2145771"/>
            <a:ext cx="357188" cy="1473729"/>
            <a:chOff x="4123" y="1584"/>
            <a:chExt cx="270" cy="864"/>
          </a:xfrm>
        </p:grpSpPr>
        <p:sp>
          <p:nvSpPr>
            <p:cNvPr id="30753" name="Text Box 35"/>
            <p:cNvSpPr txBox="1">
              <a:spLocks noChangeArrowheads="1"/>
            </p:cNvSpPr>
            <p:nvPr/>
          </p:nvSpPr>
          <p:spPr bwMode="auto">
            <a:xfrm rot="16200000">
              <a:off x="3957" y="1897"/>
              <a:ext cx="601" cy="27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33" b="0">
                  <a:latin typeface="Gill Sans" charset="0"/>
                  <a:ea typeface="Gill Sans" charset="0"/>
                  <a:cs typeface="Gill Sans" charset="0"/>
                </a:rPr>
                <a:t>Network</a:t>
              </a:r>
            </a:p>
          </p:txBody>
        </p:sp>
        <p:sp>
          <p:nvSpPr>
            <p:cNvPr id="30754" name="Line 33"/>
            <p:cNvSpPr>
              <a:spLocks noChangeShapeType="1"/>
            </p:cNvSpPr>
            <p:nvPr/>
          </p:nvSpPr>
          <p:spPr bwMode="auto">
            <a:xfrm flipV="1">
              <a:off x="4368" y="1584"/>
              <a:ext cx="0" cy="864"/>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charset="0"/>
                <a:ea typeface="Gill Sans" charset="0"/>
                <a:cs typeface="Gill Sans" charset="0"/>
              </a:endParaRPr>
            </a:p>
          </p:txBody>
        </p:sp>
      </p:grpSp>
      <p:grpSp>
        <p:nvGrpSpPr>
          <p:cNvPr id="996393" name="Group 41"/>
          <p:cNvGrpSpPr>
            <a:grpSpLocks/>
          </p:cNvGrpSpPr>
          <p:nvPr/>
        </p:nvGrpSpPr>
        <p:grpSpPr bwMode="auto">
          <a:xfrm>
            <a:off x="4409282" y="767292"/>
            <a:ext cx="861218" cy="1378479"/>
            <a:chOff x="2373" y="542"/>
            <a:chExt cx="651" cy="1042"/>
          </a:xfrm>
        </p:grpSpPr>
        <p:sp>
          <p:nvSpPr>
            <p:cNvPr id="30751" name="Rectangle 6"/>
            <p:cNvSpPr>
              <a:spLocks noChangeArrowheads="1"/>
            </p:cNvSpPr>
            <p:nvPr/>
          </p:nvSpPr>
          <p:spPr bwMode="auto">
            <a:xfrm>
              <a:off x="2448" y="1008"/>
              <a:ext cx="576" cy="576"/>
            </a:xfrm>
            <a:prstGeom prst="rect">
              <a:avLst/>
            </a:prstGeom>
            <a:solidFill>
              <a:srgbClr val="53FB25"/>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33" b="0">
                  <a:latin typeface="Gill Sans" charset="0"/>
                  <a:ea typeface="Gill Sans" charset="0"/>
                  <a:cs typeface="Gill Sans" charset="0"/>
                </a:rPr>
                <a:t>Client</a:t>
              </a:r>
            </a:p>
            <a:p>
              <a:r>
                <a:rPr lang="en-US" altLang="en-US" sz="1833" b="0">
                  <a:latin typeface="Gill Sans" charset="0"/>
                  <a:ea typeface="Gill Sans" charset="0"/>
                  <a:cs typeface="Gill Sans" charset="0"/>
                </a:rPr>
                <a:t>Stub</a:t>
              </a:r>
            </a:p>
          </p:txBody>
        </p:sp>
        <p:sp>
          <p:nvSpPr>
            <p:cNvPr id="30752" name="Text Box 36"/>
            <p:cNvSpPr txBox="1">
              <a:spLocks noChangeArrowheads="1"/>
            </p:cNvSpPr>
            <p:nvPr/>
          </p:nvSpPr>
          <p:spPr bwMode="auto">
            <a:xfrm>
              <a:off x="2373" y="542"/>
              <a:ext cx="595" cy="483"/>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sz="1833" b="0" dirty="0">
                  <a:latin typeface="Gill Sans" charset="0"/>
                  <a:ea typeface="Gill Sans" charset="0"/>
                  <a:cs typeface="Gill Sans" charset="0"/>
                </a:rPr>
                <a:t>bundle</a:t>
              </a:r>
            </a:p>
            <a:p>
              <a:pPr>
                <a:spcBef>
                  <a:spcPct val="0"/>
                </a:spcBef>
              </a:pPr>
              <a:r>
                <a:rPr lang="en-US" altLang="en-US" sz="1833" b="0" dirty="0" err="1">
                  <a:latin typeface="Gill Sans" charset="0"/>
                  <a:ea typeface="Gill Sans" charset="0"/>
                  <a:cs typeface="Gill Sans" charset="0"/>
                </a:rPr>
                <a:t>args</a:t>
              </a:r>
              <a:endParaRPr lang="en-US" altLang="en-US" sz="1833" b="0" dirty="0">
                <a:latin typeface="Gill Sans" charset="0"/>
                <a:ea typeface="Gill Sans" charset="0"/>
                <a:cs typeface="Gill Sans" charset="0"/>
              </a:endParaRPr>
            </a:p>
          </p:txBody>
        </p:sp>
      </p:grpSp>
      <p:sp>
        <p:nvSpPr>
          <p:cNvPr id="996389" name="Text Box 37"/>
          <p:cNvSpPr txBox="1">
            <a:spLocks noChangeArrowheads="1"/>
          </p:cNvSpPr>
          <p:nvPr/>
        </p:nvSpPr>
        <p:spPr bwMode="auto">
          <a:xfrm>
            <a:off x="4364634" y="3004345"/>
            <a:ext cx="841688" cy="638928"/>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sz="1833" b="0" dirty="0">
                <a:latin typeface="Gill Sans" charset="0"/>
                <a:ea typeface="Gill Sans" charset="0"/>
                <a:cs typeface="Gill Sans" charset="0"/>
              </a:rPr>
              <a:t>bundle</a:t>
            </a:r>
          </a:p>
          <a:p>
            <a:pPr>
              <a:spcBef>
                <a:spcPct val="0"/>
              </a:spcBef>
            </a:pPr>
            <a:r>
              <a:rPr lang="en-US" altLang="en-US" sz="1833" b="0" dirty="0">
                <a:latin typeface="Gill Sans" charset="0"/>
                <a:ea typeface="Gill Sans" charset="0"/>
                <a:cs typeface="Gill Sans" charset="0"/>
              </a:rPr>
              <a:t>ret </a:t>
            </a:r>
            <a:r>
              <a:rPr lang="en-US" altLang="en-US" sz="1833" b="0" dirty="0" err="1">
                <a:latin typeface="Gill Sans" charset="0"/>
                <a:ea typeface="Gill Sans" charset="0"/>
                <a:cs typeface="Gill Sans" charset="0"/>
              </a:rPr>
              <a:t>vals</a:t>
            </a:r>
            <a:endParaRPr lang="en-US" altLang="en-US" sz="1833" b="0" dirty="0">
              <a:latin typeface="Gill Sans" charset="0"/>
              <a:ea typeface="Gill Sans" charset="0"/>
              <a:cs typeface="Gill Sans" charset="0"/>
            </a:endParaRPr>
          </a:p>
        </p:txBody>
      </p:sp>
      <p:sp>
        <p:nvSpPr>
          <p:cNvPr id="996390" name="Text Box 38"/>
          <p:cNvSpPr txBox="1">
            <a:spLocks noChangeArrowheads="1"/>
          </p:cNvSpPr>
          <p:nvPr/>
        </p:nvSpPr>
        <p:spPr bwMode="auto">
          <a:xfrm>
            <a:off x="4343797" y="2135188"/>
            <a:ext cx="1021096" cy="638928"/>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sz="1833" b="0" dirty="0">
                <a:latin typeface="Gill Sans" charset="0"/>
                <a:ea typeface="Gill Sans" charset="0"/>
                <a:cs typeface="Gill Sans" charset="0"/>
              </a:rPr>
              <a:t>unbundle</a:t>
            </a:r>
          </a:p>
          <a:p>
            <a:pPr>
              <a:spcBef>
                <a:spcPct val="0"/>
              </a:spcBef>
            </a:pPr>
            <a:r>
              <a:rPr lang="en-US" altLang="en-US" sz="1833" b="0" dirty="0">
                <a:latin typeface="Gill Sans" charset="0"/>
                <a:ea typeface="Gill Sans" charset="0"/>
                <a:cs typeface="Gill Sans" charset="0"/>
              </a:rPr>
              <a:t>ret </a:t>
            </a:r>
            <a:r>
              <a:rPr lang="en-US" altLang="en-US" sz="1833" b="0" dirty="0" err="1">
                <a:latin typeface="Gill Sans" charset="0"/>
                <a:ea typeface="Gill Sans" charset="0"/>
                <a:cs typeface="Gill Sans" charset="0"/>
              </a:rPr>
              <a:t>vals</a:t>
            </a:r>
            <a:endParaRPr lang="en-US" altLang="en-US" sz="1833" b="0" dirty="0">
              <a:latin typeface="Gill Sans" charset="0"/>
              <a:ea typeface="Gill Sans" charset="0"/>
              <a:cs typeface="Gill Sans" charset="0"/>
            </a:endParaRPr>
          </a:p>
        </p:txBody>
      </p:sp>
      <p:grpSp>
        <p:nvGrpSpPr>
          <p:cNvPr id="996398" name="Group 46"/>
          <p:cNvGrpSpPr>
            <a:grpSpLocks/>
          </p:cNvGrpSpPr>
          <p:nvPr/>
        </p:nvGrpSpPr>
        <p:grpSpPr bwMode="auto">
          <a:xfrm>
            <a:off x="4364305" y="3606271"/>
            <a:ext cx="1021292" cy="1408906"/>
            <a:chOff x="2339" y="2448"/>
            <a:chExt cx="772" cy="1065"/>
          </a:xfrm>
        </p:grpSpPr>
        <p:sp>
          <p:nvSpPr>
            <p:cNvPr id="30749" name="Rectangle 7"/>
            <p:cNvSpPr>
              <a:spLocks noChangeArrowheads="1"/>
            </p:cNvSpPr>
            <p:nvPr/>
          </p:nvSpPr>
          <p:spPr bwMode="auto">
            <a:xfrm>
              <a:off x="2448" y="2448"/>
              <a:ext cx="576" cy="576"/>
            </a:xfrm>
            <a:prstGeom prst="rect">
              <a:avLst/>
            </a:prstGeom>
            <a:solidFill>
              <a:srgbClr val="53FB25"/>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33" b="0">
                  <a:latin typeface="Gill Sans" charset="0"/>
                  <a:ea typeface="Gill Sans" charset="0"/>
                  <a:cs typeface="Gill Sans" charset="0"/>
                </a:rPr>
                <a:t>Server</a:t>
              </a:r>
            </a:p>
            <a:p>
              <a:r>
                <a:rPr lang="en-US" altLang="en-US" sz="1833" b="0">
                  <a:latin typeface="Gill Sans" charset="0"/>
                  <a:ea typeface="Gill Sans" charset="0"/>
                  <a:cs typeface="Gill Sans" charset="0"/>
                </a:rPr>
                <a:t>Stub</a:t>
              </a:r>
            </a:p>
          </p:txBody>
        </p:sp>
        <p:sp>
          <p:nvSpPr>
            <p:cNvPr id="30750" name="Text Box 39"/>
            <p:cNvSpPr txBox="1">
              <a:spLocks noChangeArrowheads="1"/>
            </p:cNvSpPr>
            <p:nvPr/>
          </p:nvSpPr>
          <p:spPr bwMode="auto">
            <a:xfrm>
              <a:off x="2339" y="3030"/>
              <a:ext cx="772" cy="483"/>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sz="1833" b="0" dirty="0">
                  <a:latin typeface="Gill Sans" charset="0"/>
                  <a:ea typeface="Gill Sans" charset="0"/>
                  <a:cs typeface="Gill Sans" charset="0"/>
                </a:rPr>
                <a:t>unbundle</a:t>
              </a:r>
            </a:p>
            <a:p>
              <a:pPr>
                <a:spcBef>
                  <a:spcPct val="0"/>
                </a:spcBef>
              </a:pPr>
              <a:r>
                <a:rPr lang="en-US" altLang="en-US" sz="1833" b="0" dirty="0" err="1">
                  <a:latin typeface="Gill Sans" charset="0"/>
                  <a:ea typeface="Gill Sans" charset="0"/>
                  <a:cs typeface="Gill Sans" charset="0"/>
                </a:rPr>
                <a:t>args</a:t>
              </a:r>
              <a:endParaRPr lang="en-US" altLang="en-US" sz="1833" b="0" dirty="0">
                <a:latin typeface="Gill Sans" charset="0"/>
                <a:ea typeface="Gill Sans" charset="0"/>
                <a:cs typeface="Gill Sans" charset="0"/>
              </a:endParaRPr>
            </a:p>
          </p:txBody>
        </p:sp>
      </p:grpSp>
      <p:pic>
        <p:nvPicPr>
          <p:cNvPr id="30743" name="Picture 5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1397000"/>
            <a:ext cx="955146" cy="754063"/>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44" name="Picture 5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3619500"/>
            <a:ext cx="955146" cy="754063"/>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0745" name="Text Box 64"/>
          <p:cNvSpPr txBox="1">
            <a:spLocks noChangeArrowheads="1"/>
          </p:cNvSpPr>
          <p:nvPr/>
        </p:nvSpPr>
        <p:spPr bwMode="auto">
          <a:xfrm>
            <a:off x="1022616" y="2476500"/>
            <a:ext cx="1135423" cy="35686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33" b="0">
                <a:latin typeface="Gill Sans" charset="0"/>
                <a:ea typeface="Gill Sans" charset="0"/>
                <a:cs typeface="Gill Sans" charset="0"/>
              </a:rPr>
              <a:t>Machine A</a:t>
            </a:r>
          </a:p>
        </p:txBody>
      </p:sp>
      <p:sp>
        <p:nvSpPr>
          <p:cNvPr id="30746" name="Text Box 65"/>
          <p:cNvSpPr txBox="1">
            <a:spLocks noChangeArrowheads="1"/>
          </p:cNvSpPr>
          <p:nvPr/>
        </p:nvSpPr>
        <p:spPr bwMode="auto">
          <a:xfrm>
            <a:off x="1046427" y="2921000"/>
            <a:ext cx="1134910" cy="35686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33" b="0">
                <a:latin typeface="Gill Sans" charset="0"/>
                <a:ea typeface="Gill Sans" charset="0"/>
                <a:cs typeface="Gill Sans" charset="0"/>
              </a:rPr>
              <a:t>Machine B</a:t>
            </a:r>
          </a:p>
        </p:txBody>
      </p:sp>
      <p:sp>
        <p:nvSpPr>
          <p:cNvPr id="996418" name="Text Box 66"/>
          <p:cNvSpPr txBox="1">
            <a:spLocks noChangeArrowheads="1"/>
          </p:cNvSpPr>
          <p:nvPr/>
        </p:nvSpPr>
        <p:spPr bwMode="auto">
          <a:xfrm>
            <a:off x="7493000" y="3365500"/>
            <a:ext cx="630605" cy="27992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333" b="0">
                <a:solidFill>
                  <a:schemeClr val="hlink"/>
                </a:solidFill>
                <a:latin typeface="Gill Sans" charset="0"/>
                <a:ea typeface="Gill Sans" charset="0"/>
                <a:cs typeface="Gill Sans" charset="0"/>
              </a:rPr>
              <a:t>mbox1</a:t>
            </a:r>
          </a:p>
        </p:txBody>
      </p:sp>
      <p:sp>
        <p:nvSpPr>
          <p:cNvPr id="996419" name="Text Box 67"/>
          <p:cNvSpPr txBox="1">
            <a:spLocks noChangeArrowheads="1"/>
          </p:cNvSpPr>
          <p:nvPr/>
        </p:nvSpPr>
        <p:spPr bwMode="auto">
          <a:xfrm>
            <a:off x="6223000" y="2159000"/>
            <a:ext cx="630605" cy="27992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333" b="0">
                <a:solidFill>
                  <a:schemeClr val="hlink"/>
                </a:solidFill>
                <a:latin typeface="Gill Sans" charset="0"/>
                <a:ea typeface="Gill Sans" charset="0"/>
                <a:cs typeface="Gill Sans" charset="0"/>
              </a:rPr>
              <a:t>mbox2</a:t>
            </a:r>
          </a:p>
        </p:txBody>
      </p:sp>
      <p:sp>
        <p:nvSpPr>
          <p:cNvPr id="2" name="Slide Number Placeholder 1">
            <a:extLst>
              <a:ext uri="{FF2B5EF4-FFF2-40B4-BE49-F238E27FC236}">
                <a16:creationId xmlns:a16="http://schemas.microsoft.com/office/drawing/2014/main" id="{1BBACEF4-C883-D147-94F7-0EC18343C996}"/>
              </a:ext>
            </a:extLst>
          </p:cNvPr>
          <p:cNvSpPr>
            <a:spLocks noGrp="1"/>
          </p:cNvSpPr>
          <p:nvPr>
            <p:ph type="sldNum" sz="quarter" idx="12"/>
          </p:nvPr>
        </p:nvSpPr>
        <p:spPr/>
        <p:txBody>
          <a:bodyPr/>
          <a:lstStyle/>
          <a:p>
            <a:fld id="{5E6A3C3A-A029-4573-BC04-5DA27903A743}" type="slidenum">
              <a:rPr lang="en-US" smtClean="0"/>
              <a:t>4</a:t>
            </a:fld>
            <a:endParaRPr lang="en-US"/>
          </a:p>
        </p:txBody>
      </p:sp>
    </p:spTree>
    <p:extLst>
      <p:ext uri="{BB962C8B-B14F-4D97-AF65-F5344CB8AC3E}">
        <p14:creationId xmlns:p14="http://schemas.microsoft.com/office/powerpoint/2010/main" val="31233714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0219D-DB49-4774-9AAF-326FB7A1D2C3}"/>
              </a:ext>
            </a:extLst>
          </p:cNvPr>
          <p:cNvSpPr>
            <a:spLocks noGrp="1"/>
          </p:cNvSpPr>
          <p:nvPr>
            <p:ph type="title"/>
          </p:nvPr>
        </p:nvSpPr>
        <p:spPr/>
        <p:txBody>
          <a:bodyPr/>
          <a:lstStyle/>
          <a:p>
            <a:r>
              <a:rPr lang="en-US" dirty="0"/>
              <a:t>Blocking</a:t>
            </a:r>
          </a:p>
        </p:txBody>
      </p:sp>
      <p:sp>
        <p:nvSpPr>
          <p:cNvPr id="3" name="Content Placeholder 2">
            <a:extLst>
              <a:ext uri="{FF2B5EF4-FFF2-40B4-BE49-F238E27FC236}">
                <a16:creationId xmlns:a16="http://schemas.microsoft.com/office/drawing/2014/main" id="{7F5061C8-C3CB-45E7-A2C8-B996F286D2DD}"/>
              </a:ext>
            </a:extLst>
          </p:cNvPr>
          <p:cNvSpPr>
            <a:spLocks noGrp="1"/>
          </p:cNvSpPr>
          <p:nvPr>
            <p:ph idx="1"/>
          </p:nvPr>
        </p:nvSpPr>
        <p:spPr/>
        <p:txBody>
          <a:bodyPr>
            <a:normAutofit lnSpcReduction="10000"/>
          </a:bodyPr>
          <a:lstStyle/>
          <a:p>
            <a:r>
              <a:rPr lang="en-US" dirty="0"/>
              <a:t>What if </a:t>
            </a:r>
            <a:r>
              <a:rPr lang="en-US" i="1" dirty="0"/>
              <a:t>both</a:t>
            </a:r>
            <a:r>
              <a:rPr lang="en-US" dirty="0"/>
              <a:t> coordinator and a worker fail?</a:t>
            </a:r>
          </a:p>
          <a:p>
            <a:r>
              <a:rPr lang="en-US" dirty="0"/>
              <a:t>The remaining workers can still consult each other</a:t>
            </a:r>
          </a:p>
          <a:p>
            <a:r>
              <a:rPr lang="en-US" dirty="0"/>
              <a:t>But they can’t reach a conclusion on what to do!</a:t>
            </a:r>
          </a:p>
          <a:p>
            <a:endParaRPr lang="en-US" dirty="0"/>
          </a:p>
          <a:p>
            <a:pPr marL="0" indent="0">
              <a:buNone/>
            </a:pPr>
            <a:r>
              <a:rPr lang="en-US" dirty="0"/>
              <a:t>Why?</a:t>
            </a:r>
          </a:p>
          <a:p>
            <a:r>
              <a:rPr lang="en-US" dirty="0"/>
              <a:t>If all workers in INIT, we still don’t know state of failed worker </a:t>
            </a:r>
            <a:r>
              <a:rPr lang="en-US" i="1" dirty="0"/>
              <a:t>w</a:t>
            </a:r>
            <a:endParaRPr lang="en-US" dirty="0"/>
          </a:p>
          <a:p>
            <a:r>
              <a:rPr lang="en-US" i="1" dirty="0"/>
              <a:t>w</a:t>
            </a:r>
            <a:r>
              <a:rPr lang="en-US" dirty="0"/>
              <a:t> may have been first to be notified of a commit, and then coordinator and </a:t>
            </a:r>
            <a:r>
              <a:rPr lang="en-US" i="1" dirty="0"/>
              <a:t>w</a:t>
            </a:r>
            <a:r>
              <a:rPr lang="en-US" dirty="0"/>
              <a:t> crashed</a:t>
            </a:r>
            <a:endParaRPr lang="en-US" i="1" dirty="0"/>
          </a:p>
        </p:txBody>
      </p:sp>
      <p:sp>
        <p:nvSpPr>
          <p:cNvPr id="4" name="Slide Number Placeholder 3">
            <a:extLst>
              <a:ext uri="{FF2B5EF4-FFF2-40B4-BE49-F238E27FC236}">
                <a16:creationId xmlns:a16="http://schemas.microsoft.com/office/drawing/2014/main" id="{F80FDD2E-8C6F-7E4F-8143-4A51B35E1A4F}"/>
              </a:ext>
            </a:extLst>
          </p:cNvPr>
          <p:cNvSpPr>
            <a:spLocks noGrp="1"/>
          </p:cNvSpPr>
          <p:nvPr>
            <p:ph type="sldNum" sz="quarter" idx="12"/>
          </p:nvPr>
        </p:nvSpPr>
        <p:spPr/>
        <p:txBody>
          <a:bodyPr/>
          <a:lstStyle/>
          <a:p>
            <a:fld id="{5E6A3C3A-A029-4573-BC04-5DA27903A743}" type="slidenum">
              <a:rPr lang="en-US" smtClean="0"/>
              <a:t>40</a:t>
            </a:fld>
            <a:endParaRPr lang="en-US"/>
          </a:p>
        </p:txBody>
      </p:sp>
    </p:spTree>
    <p:extLst>
      <p:ext uri="{BB962C8B-B14F-4D97-AF65-F5344CB8AC3E}">
        <p14:creationId xmlns:p14="http://schemas.microsoft.com/office/powerpoint/2010/main" val="4152752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0219D-DB49-4774-9AAF-326FB7A1D2C3}"/>
              </a:ext>
            </a:extLst>
          </p:cNvPr>
          <p:cNvSpPr>
            <a:spLocks noGrp="1"/>
          </p:cNvSpPr>
          <p:nvPr>
            <p:ph type="title"/>
          </p:nvPr>
        </p:nvSpPr>
        <p:spPr/>
        <p:txBody>
          <a:bodyPr/>
          <a:lstStyle/>
          <a:p>
            <a:r>
              <a:rPr lang="en-US" dirty="0"/>
              <a:t>Blocking for Coordinator</a:t>
            </a:r>
          </a:p>
        </p:txBody>
      </p:sp>
      <p:sp>
        <p:nvSpPr>
          <p:cNvPr id="3" name="Content Placeholder 2">
            <a:extLst>
              <a:ext uri="{FF2B5EF4-FFF2-40B4-BE49-F238E27FC236}">
                <a16:creationId xmlns:a16="http://schemas.microsoft.com/office/drawing/2014/main" id="{7F5061C8-C3CB-45E7-A2C8-B996F286D2DD}"/>
              </a:ext>
            </a:extLst>
          </p:cNvPr>
          <p:cNvSpPr>
            <a:spLocks noGrp="1"/>
          </p:cNvSpPr>
          <p:nvPr>
            <p:ph idx="1"/>
          </p:nvPr>
        </p:nvSpPr>
        <p:spPr/>
        <p:txBody>
          <a:bodyPr/>
          <a:lstStyle/>
          <a:p>
            <a:r>
              <a:rPr lang="en-US" dirty="0"/>
              <a:t>What if </a:t>
            </a:r>
            <a:r>
              <a:rPr lang="en-US" i="1" dirty="0"/>
              <a:t>both</a:t>
            </a:r>
            <a:r>
              <a:rPr lang="en-US" dirty="0"/>
              <a:t> coordinator and a worker fail?</a:t>
            </a:r>
          </a:p>
          <a:p>
            <a:r>
              <a:rPr lang="en-US" dirty="0"/>
              <a:t>The remaining workers can still consult each other</a:t>
            </a:r>
          </a:p>
          <a:p>
            <a:r>
              <a:rPr lang="en-US" dirty="0"/>
              <a:t>But they can’t reach a conclusion on what to do!</a:t>
            </a:r>
          </a:p>
          <a:p>
            <a:endParaRPr lang="en-US" dirty="0"/>
          </a:p>
          <a:p>
            <a:pPr marL="0" indent="0">
              <a:buNone/>
            </a:pPr>
            <a:r>
              <a:rPr lang="en-US" dirty="0"/>
              <a:t>This problem motivated </a:t>
            </a:r>
            <a:r>
              <a:rPr lang="en-US" i="1" dirty="0"/>
              <a:t>Three Phase Commit</a:t>
            </a:r>
            <a:endParaRPr lang="en-US" dirty="0"/>
          </a:p>
        </p:txBody>
      </p:sp>
      <p:sp>
        <p:nvSpPr>
          <p:cNvPr id="4" name="Slide Number Placeholder 3">
            <a:extLst>
              <a:ext uri="{FF2B5EF4-FFF2-40B4-BE49-F238E27FC236}">
                <a16:creationId xmlns:a16="http://schemas.microsoft.com/office/drawing/2014/main" id="{0F55C3B7-539C-2243-9A80-26BA4B09AAAB}"/>
              </a:ext>
            </a:extLst>
          </p:cNvPr>
          <p:cNvSpPr>
            <a:spLocks noGrp="1"/>
          </p:cNvSpPr>
          <p:nvPr>
            <p:ph type="sldNum" sz="quarter" idx="12"/>
          </p:nvPr>
        </p:nvSpPr>
        <p:spPr/>
        <p:txBody>
          <a:bodyPr/>
          <a:lstStyle/>
          <a:p>
            <a:fld id="{5E6A3C3A-A029-4573-BC04-5DA27903A743}" type="slidenum">
              <a:rPr lang="en-US" smtClean="0"/>
              <a:t>41</a:t>
            </a:fld>
            <a:endParaRPr lang="en-US"/>
          </a:p>
        </p:txBody>
      </p:sp>
    </p:spTree>
    <p:extLst>
      <p:ext uri="{BB962C8B-B14F-4D97-AF65-F5344CB8AC3E}">
        <p14:creationId xmlns:p14="http://schemas.microsoft.com/office/powerpoint/2010/main" val="359381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3FAB6-100E-4F43-BDBE-415952316658}"/>
              </a:ext>
            </a:extLst>
          </p:cNvPr>
          <p:cNvSpPr>
            <a:spLocks noGrp="1"/>
          </p:cNvSpPr>
          <p:nvPr>
            <p:ph type="title"/>
          </p:nvPr>
        </p:nvSpPr>
        <p:spPr/>
        <p:txBody>
          <a:bodyPr/>
          <a:lstStyle/>
          <a:p>
            <a:r>
              <a:rPr lang="en-US" dirty="0" err="1"/>
              <a:t>Paxos</a:t>
            </a:r>
            <a:r>
              <a:rPr lang="en-US" dirty="0"/>
              <a:t>: fault tolerant agreement</a:t>
            </a:r>
          </a:p>
        </p:txBody>
      </p:sp>
      <p:sp>
        <p:nvSpPr>
          <p:cNvPr id="3" name="Content Placeholder 2">
            <a:extLst>
              <a:ext uri="{FF2B5EF4-FFF2-40B4-BE49-F238E27FC236}">
                <a16:creationId xmlns:a16="http://schemas.microsoft.com/office/drawing/2014/main" id="{2EC8B549-C35A-814C-9AC1-E389F7107E07}"/>
              </a:ext>
            </a:extLst>
          </p:cNvPr>
          <p:cNvSpPr>
            <a:spLocks noGrp="1"/>
          </p:cNvSpPr>
          <p:nvPr>
            <p:ph idx="1"/>
          </p:nvPr>
        </p:nvSpPr>
        <p:spPr/>
        <p:txBody>
          <a:bodyPr/>
          <a:lstStyle/>
          <a:p>
            <a:r>
              <a:rPr lang="en-US" dirty="0" err="1"/>
              <a:t>Paxos</a:t>
            </a:r>
            <a:r>
              <a:rPr lang="en-US" dirty="0"/>
              <a:t> lets all nodes agree on the same value despite node failures, network failures and delays </a:t>
            </a:r>
          </a:p>
          <a:p>
            <a:r>
              <a:rPr lang="en-US" dirty="0"/>
              <a:t>High-level process:</a:t>
            </a:r>
          </a:p>
          <a:p>
            <a:pPr lvl="1"/>
            <a:r>
              <a:rPr lang="en-US" dirty="0"/>
              <a:t>One (or more) node decides to be the leader</a:t>
            </a:r>
          </a:p>
          <a:p>
            <a:pPr lvl="1"/>
            <a:r>
              <a:rPr lang="en-US" dirty="0"/>
              <a:t>Leader proposes a value and solicits acceptance from others</a:t>
            </a:r>
          </a:p>
          <a:p>
            <a:pPr lvl="1"/>
            <a:r>
              <a:rPr lang="en-US" dirty="0"/>
              <a:t>Leader announces result or try again </a:t>
            </a:r>
          </a:p>
        </p:txBody>
      </p:sp>
      <p:sp>
        <p:nvSpPr>
          <p:cNvPr id="4" name="Slide Number Placeholder 3">
            <a:extLst>
              <a:ext uri="{FF2B5EF4-FFF2-40B4-BE49-F238E27FC236}">
                <a16:creationId xmlns:a16="http://schemas.microsoft.com/office/drawing/2014/main" id="{50883038-1D87-DA4B-96D2-B50E069613D2}"/>
              </a:ext>
            </a:extLst>
          </p:cNvPr>
          <p:cNvSpPr>
            <a:spLocks noGrp="1"/>
          </p:cNvSpPr>
          <p:nvPr>
            <p:ph type="sldNum" sz="quarter" idx="12"/>
          </p:nvPr>
        </p:nvSpPr>
        <p:spPr/>
        <p:txBody>
          <a:bodyPr/>
          <a:lstStyle/>
          <a:p>
            <a:fld id="{5E6A3C3A-A029-4573-BC04-5DA27903A743}" type="slidenum">
              <a:rPr lang="en-US" smtClean="0"/>
              <a:t>42</a:t>
            </a:fld>
            <a:endParaRPr lang="en-US"/>
          </a:p>
        </p:txBody>
      </p:sp>
    </p:spTree>
    <p:extLst>
      <p:ext uri="{BB962C8B-B14F-4D97-AF65-F5344CB8AC3E}">
        <p14:creationId xmlns:p14="http://schemas.microsoft.com/office/powerpoint/2010/main" val="21071451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E415-4A4C-B949-9066-209416EC534C}"/>
              </a:ext>
            </a:extLst>
          </p:cNvPr>
          <p:cNvSpPr>
            <a:spLocks noGrp="1"/>
          </p:cNvSpPr>
          <p:nvPr>
            <p:ph type="title"/>
          </p:nvPr>
        </p:nvSpPr>
        <p:spPr/>
        <p:txBody>
          <a:bodyPr/>
          <a:lstStyle/>
          <a:p>
            <a:r>
              <a:rPr lang="en-US" dirty="0"/>
              <a:t>Google Spanner</a:t>
            </a:r>
          </a:p>
        </p:txBody>
      </p:sp>
      <p:sp>
        <p:nvSpPr>
          <p:cNvPr id="3" name="Text Placeholder 2">
            <a:extLst>
              <a:ext uri="{FF2B5EF4-FFF2-40B4-BE49-F238E27FC236}">
                <a16:creationId xmlns:a16="http://schemas.microsoft.com/office/drawing/2014/main" id="{F3CD598C-D55C-3B4C-82E3-B841EB7BEAFE}"/>
              </a:ext>
            </a:extLst>
          </p:cNvPr>
          <p:cNvSpPr>
            <a:spLocks noGrp="1"/>
          </p:cNvSpPr>
          <p:nvPr>
            <p:ph type="body" idx="1"/>
          </p:nvPr>
        </p:nvSpPr>
        <p:spPr/>
        <p:txBody>
          <a:bodyPr>
            <a:normAutofit fontScale="70000" lnSpcReduction="20000"/>
          </a:bodyPr>
          <a:lstStyle/>
          <a:p>
            <a:r>
              <a:rPr lang="en-US" dirty="0"/>
              <a:t>James C. Corbett, Jeffrey Dean, Michael Epstein, Andrew </a:t>
            </a:r>
            <a:r>
              <a:rPr lang="en-US" dirty="0" err="1"/>
              <a:t>Fikes</a:t>
            </a:r>
            <a:r>
              <a:rPr lang="en-US" dirty="0"/>
              <a:t>, Christopher Frost, J. J. Furman, Sanjay Ghemawat, Andrey </a:t>
            </a:r>
            <a:r>
              <a:rPr lang="en-US" dirty="0" err="1"/>
              <a:t>Gubarev</a:t>
            </a:r>
            <a:r>
              <a:rPr lang="en-US" dirty="0"/>
              <a:t>, Christopher </a:t>
            </a:r>
            <a:r>
              <a:rPr lang="en-US" dirty="0" err="1"/>
              <a:t>Heiser</a:t>
            </a:r>
            <a:r>
              <a:rPr lang="en-US" dirty="0"/>
              <a:t>, Peter Hochschild, Wilson Hsieh, Sebastian </a:t>
            </a:r>
            <a:r>
              <a:rPr lang="en-US" dirty="0" err="1"/>
              <a:t>Kanthak</a:t>
            </a:r>
            <a:r>
              <a:rPr lang="en-US" dirty="0"/>
              <a:t>, Eugene Kogan, </a:t>
            </a:r>
            <a:r>
              <a:rPr lang="en-US" dirty="0" err="1"/>
              <a:t>Hongyi</a:t>
            </a:r>
            <a:r>
              <a:rPr lang="en-US" dirty="0"/>
              <a:t> Li, Alexander Lloyd, Sergey </a:t>
            </a:r>
            <a:r>
              <a:rPr lang="en-US" dirty="0" err="1"/>
              <a:t>Melnik</a:t>
            </a:r>
            <a:r>
              <a:rPr lang="en-US" dirty="0"/>
              <a:t>, David Mwaura, David Nagle, Sean Quinlan, Rajesh Rao, Lindsay </a:t>
            </a:r>
            <a:r>
              <a:rPr lang="en-US" dirty="0" err="1"/>
              <a:t>Rolig</a:t>
            </a:r>
            <a:r>
              <a:rPr lang="en-US" dirty="0"/>
              <a:t>, Yasushi Saito, Michal </a:t>
            </a:r>
            <a:r>
              <a:rPr lang="en-US" dirty="0" err="1"/>
              <a:t>Szymaniak</a:t>
            </a:r>
            <a:r>
              <a:rPr lang="en-US" dirty="0"/>
              <a:t>, Christopher Taylor, Ruth Wang, and Dale Woodford. 2012. Spanner: Google's globally-distributed database. In </a:t>
            </a:r>
            <a:r>
              <a:rPr lang="en-US" i="1" dirty="0"/>
              <a:t>Proceedings of the 10th USENIX conference on Operating Systems Design and Implementation</a:t>
            </a:r>
            <a:r>
              <a:rPr lang="en-US" dirty="0"/>
              <a:t> (OSDI'12). USENIX Association, Berkeley, CA, USA, 251-264.</a:t>
            </a:r>
          </a:p>
        </p:txBody>
      </p:sp>
      <p:sp>
        <p:nvSpPr>
          <p:cNvPr id="4" name="Slide Number Placeholder 3">
            <a:extLst>
              <a:ext uri="{FF2B5EF4-FFF2-40B4-BE49-F238E27FC236}">
                <a16:creationId xmlns:a16="http://schemas.microsoft.com/office/drawing/2014/main" id="{BB537A5B-79A3-B847-9E43-087DD154A1C1}"/>
              </a:ext>
            </a:extLst>
          </p:cNvPr>
          <p:cNvSpPr>
            <a:spLocks noGrp="1"/>
          </p:cNvSpPr>
          <p:nvPr>
            <p:ph type="sldNum" sz="quarter" idx="12"/>
          </p:nvPr>
        </p:nvSpPr>
        <p:spPr/>
        <p:txBody>
          <a:bodyPr/>
          <a:lstStyle/>
          <a:p>
            <a:fld id="{5E6A3C3A-A029-4573-BC04-5DA27903A743}" type="slidenum">
              <a:rPr lang="en-US" smtClean="0"/>
              <a:t>43</a:t>
            </a:fld>
            <a:endParaRPr lang="en-US"/>
          </a:p>
        </p:txBody>
      </p:sp>
    </p:spTree>
    <p:extLst>
      <p:ext uri="{BB962C8B-B14F-4D97-AF65-F5344CB8AC3E}">
        <p14:creationId xmlns:p14="http://schemas.microsoft.com/office/powerpoint/2010/main" val="19493399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BD2AD-4BCA-B348-8496-DA79D791D739}"/>
              </a:ext>
            </a:extLst>
          </p:cNvPr>
          <p:cNvSpPr>
            <a:spLocks noGrp="1"/>
          </p:cNvSpPr>
          <p:nvPr>
            <p:ph type="title"/>
          </p:nvPr>
        </p:nvSpPr>
        <p:spPr/>
        <p:txBody>
          <a:bodyPr/>
          <a:lstStyle/>
          <a:p>
            <a:r>
              <a:rPr lang="en-US" dirty="0"/>
              <a:t>Basic Spanner Operation</a:t>
            </a:r>
          </a:p>
        </p:txBody>
      </p:sp>
      <p:sp>
        <p:nvSpPr>
          <p:cNvPr id="5" name="Content Placeholder 4">
            <a:extLst>
              <a:ext uri="{FF2B5EF4-FFF2-40B4-BE49-F238E27FC236}">
                <a16:creationId xmlns:a16="http://schemas.microsoft.com/office/drawing/2014/main" id="{A6644351-66E7-9141-972D-962538581601}"/>
              </a:ext>
            </a:extLst>
          </p:cNvPr>
          <p:cNvSpPr>
            <a:spLocks noGrp="1"/>
          </p:cNvSpPr>
          <p:nvPr>
            <p:ph idx="1"/>
          </p:nvPr>
        </p:nvSpPr>
        <p:spPr>
          <a:xfrm>
            <a:off x="107208" y="959224"/>
            <a:ext cx="4844426" cy="4188245"/>
          </a:xfrm>
        </p:spPr>
        <p:txBody>
          <a:bodyPr>
            <a:normAutofit/>
          </a:bodyPr>
          <a:lstStyle/>
          <a:p>
            <a:r>
              <a:rPr lang="en-US" sz="2400" dirty="0"/>
              <a:t>Data replicated across datacenters</a:t>
            </a:r>
          </a:p>
          <a:p>
            <a:r>
              <a:rPr lang="en-US" sz="2400" dirty="0" err="1"/>
              <a:t>Paxos</a:t>
            </a:r>
            <a:r>
              <a:rPr lang="en-US" sz="2400" dirty="0"/>
              <a:t> groups support transactions</a:t>
            </a:r>
          </a:p>
          <a:p>
            <a:r>
              <a:rPr lang="en-US" sz="2400" dirty="0"/>
              <a:t>On commit:</a:t>
            </a:r>
          </a:p>
          <a:p>
            <a:pPr lvl="1"/>
            <a:r>
              <a:rPr lang="en-US" sz="2000" dirty="0"/>
              <a:t>Grab </a:t>
            </a:r>
            <a:r>
              <a:rPr lang="en-US" sz="2000" dirty="0" err="1"/>
              <a:t>Paxos</a:t>
            </a:r>
            <a:r>
              <a:rPr lang="en-US" sz="2000" dirty="0"/>
              <a:t> lock</a:t>
            </a:r>
          </a:p>
          <a:p>
            <a:pPr lvl="1"/>
            <a:r>
              <a:rPr lang="en-US" sz="2000" dirty="0" err="1"/>
              <a:t>Paxos</a:t>
            </a:r>
            <a:r>
              <a:rPr lang="en-US" sz="2000" dirty="0"/>
              <a:t> algorithm decides consensus</a:t>
            </a:r>
          </a:p>
          <a:p>
            <a:pPr lvl="1"/>
            <a:r>
              <a:rPr lang="en-US" sz="2000" dirty="0"/>
              <a:t>If all agree, transaction is </a:t>
            </a:r>
            <a:r>
              <a:rPr lang="en-US" sz="2000" dirty="0" err="1"/>
              <a:t>committeed</a:t>
            </a:r>
            <a:endParaRPr lang="en-US" sz="2000" dirty="0"/>
          </a:p>
        </p:txBody>
      </p:sp>
      <p:sp>
        <p:nvSpPr>
          <p:cNvPr id="3" name="Slide Number Placeholder 2">
            <a:extLst>
              <a:ext uri="{FF2B5EF4-FFF2-40B4-BE49-F238E27FC236}">
                <a16:creationId xmlns:a16="http://schemas.microsoft.com/office/drawing/2014/main" id="{1FFFD071-D80A-A948-AA6C-93EEAC4E34E7}"/>
              </a:ext>
            </a:extLst>
          </p:cNvPr>
          <p:cNvSpPr>
            <a:spLocks noGrp="1"/>
          </p:cNvSpPr>
          <p:nvPr>
            <p:ph type="sldNum" sz="quarter" idx="12"/>
          </p:nvPr>
        </p:nvSpPr>
        <p:spPr/>
        <p:txBody>
          <a:bodyPr/>
          <a:lstStyle/>
          <a:p>
            <a:fld id="{5E6A3C3A-A029-4573-BC04-5DA27903A743}" type="slidenum">
              <a:rPr lang="en-US" smtClean="0"/>
              <a:t>44</a:t>
            </a:fld>
            <a:endParaRPr lang="en-US"/>
          </a:p>
        </p:txBody>
      </p:sp>
      <p:pic>
        <p:nvPicPr>
          <p:cNvPr id="4" name="Picture 3">
            <a:extLst>
              <a:ext uri="{FF2B5EF4-FFF2-40B4-BE49-F238E27FC236}">
                <a16:creationId xmlns:a16="http://schemas.microsoft.com/office/drawing/2014/main" id="{EFAC98A4-2F59-864E-A128-9484BA19AC44}"/>
              </a:ext>
            </a:extLst>
          </p:cNvPr>
          <p:cNvPicPr>
            <a:picLocks noChangeAspect="1"/>
          </p:cNvPicPr>
          <p:nvPr/>
        </p:nvPicPr>
        <p:blipFill>
          <a:blip r:embed="rId2"/>
          <a:stretch>
            <a:fillRect/>
          </a:stretch>
        </p:blipFill>
        <p:spPr>
          <a:xfrm>
            <a:off x="4951633" y="1404594"/>
            <a:ext cx="3899746" cy="3188616"/>
          </a:xfrm>
          <a:prstGeom prst="rect">
            <a:avLst/>
          </a:prstGeom>
        </p:spPr>
      </p:pic>
    </p:spTree>
    <p:extLst>
      <p:ext uri="{BB962C8B-B14F-4D97-AF65-F5344CB8AC3E}">
        <p14:creationId xmlns:p14="http://schemas.microsoft.com/office/powerpoint/2010/main" val="37122186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82180-294F-1649-B77B-3C65D19B6DE0}"/>
              </a:ext>
            </a:extLst>
          </p:cNvPr>
          <p:cNvSpPr>
            <a:spLocks noGrp="1"/>
          </p:cNvSpPr>
          <p:nvPr>
            <p:ph type="title"/>
          </p:nvPr>
        </p:nvSpPr>
        <p:spPr/>
        <p:txBody>
          <a:bodyPr/>
          <a:lstStyle/>
          <a:p>
            <a:r>
              <a:rPr lang="en-US" dirty="0"/>
              <a:t>Spanner Operation</a:t>
            </a:r>
          </a:p>
        </p:txBody>
      </p:sp>
      <p:sp>
        <p:nvSpPr>
          <p:cNvPr id="3" name="Slide Number Placeholder 2">
            <a:extLst>
              <a:ext uri="{FF2B5EF4-FFF2-40B4-BE49-F238E27FC236}">
                <a16:creationId xmlns:a16="http://schemas.microsoft.com/office/drawing/2014/main" id="{0C2658FA-872E-5147-A69E-CC9812B3B790}"/>
              </a:ext>
            </a:extLst>
          </p:cNvPr>
          <p:cNvSpPr>
            <a:spLocks noGrp="1"/>
          </p:cNvSpPr>
          <p:nvPr>
            <p:ph type="sldNum" sz="quarter" idx="12"/>
          </p:nvPr>
        </p:nvSpPr>
        <p:spPr/>
        <p:txBody>
          <a:bodyPr/>
          <a:lstStyle/>
          <a:p>
            <a:fld id="{5E6A3C3A-A029-4573-BC04-5DA27903A743}" type="slidenum">
              <a:rPr lang="en-US" smtClean="0"/>
              <a:t>45</a:t>
            </a:fld>
            <a:endParaRPr lang="en-US"/>
          </a:p>
        </p:txBody>
      </p:sp>
      <p:pic>
        <p:nvPicPr>
          <p:cNvPr id="4" name="Picture 3">
            <a:extLst>
              <a:ext uri="{FF2B5EF4-FFF2-40B4-BE49-F238E27FC236}">
                <a16:creationId xmlns:a16="http://schemas.microsoft.com/office/drawing/2014/main" id="{496AEC01-36FA-AA42-96F7-5E3A160484A7}"/>
              </a:ext>
            </a:extLst>
          </p:cNvPr>
          <p:cNvPicPr>
            <a:picLocks noChangeAspect="1"/>
          </p:cNvPicPr>
          <p:nvPr/>
        </p:nvPicPr>
        <p:blipFill>
          <a:blip r:embed="rId2"/>
          <a:stretch>
            <a:fillRect/>
          </a:stretch>
        </p:blipFill>
        <p:spPr>
          <a:xfrm>
            <a:off x="1606485" y="1166968"/>
            <a:ext cx="5263335" cy="4282126"/>
          </a:xfrm>
          <a:prstGeom prst="rect">
            <a:avLst/>
          </a:prstGeom>
        </p:spPr>
      </p:pic>
      <p:cxnSp>
        <p:nvCxnSpPr>
          <p:cNvPr id="6" name="Straight Arrow Connector 5">
            <a:extLst>
              <a:ext uri="{FF2B5EF4-FFF2-40B4-BE49-F238E27FC236}">
                <a16:creationId xmlns:a16="http://schemas.microsoft.com/office/drawing/2014/main" id="{E27E414D-484D-7242-B917-B6F2D1E505C2}"/>
              </a:ext>
            </a:extLst>
          </p:cNvPr>
          <p:cNvCxnSpPr/>
          <p:nvPr/>
        </p:nvCxnSpPr>
        <p:spPr>
          <a:xfrm>
            <a:off x="2809188" y="2092751"/>
            <a:ext cx="763571" cy="0"/>
          </a:xfrm>
          <a:prstGeom prst="straightConnector1">
            <a:avLst/>
          </a:prstGeom>
          <a:ln w="28575" cap="sq">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9676A2C-BFBE-CF47-BD55-00BEBCB25C27}"/>
              </a:ext>
            </a:extLst>
          </p:cNvPr>
          <p:cNvCxnSpPr/>
          <p:nvPr/>
        </p:nvCxnSpPr>
        <p:spPr>
          <a:xfrm>
            <a:off x="4762108" y="2092751"/>
            <a:ext cx="763571" cy="0"/>
          </a:xfrm>
          <a:prstGeom prst="straightConnector1">
            <a:avLst/>
          </a:prstGeom>
          <a:ln w="28575" cap="sq">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C848AF5-C53B-5044-B38B-B9781C1E842C}"/>
              </a:ext>
            </a:extLst>
          </p:cNvPr>
          <p:cNvSpPr txBox="1"/>
          <p:nvPr/>
        </p:nvSpPr>
        <p:spPr>
          <a:xfrm>
            <a:off x="2778039" y="1723419"/>
            <a:ext cx="825867" cy="369332"/>
          </a:xfrm>
          <a:prstGeom prst="rect">
            <a:avLst/>
          </a:prstGeom>
          <a:noFill/>
        </p:spPr>
        <p:txBody>
          <a:bodyPr wrap="none" rtlCol="0">
            <a:spAutoFit/>
          </a:bodyPr>
          <a:lstStyle/>
          <a:p>
            <a:r>
              <a:rPr lang="en-US" dirty="0" err="1">
                <a:latin typeface="Helvetica" panose="020B0604020202020204" pitchFamily="34" charset="0"/>
                <a:cs typeface="Helvetica" panose="020B0604020202020204" pitchFamily="34" charset="0"/>
              </a:rPr>
              <a:t>Paxos</a:t>
            </a:r>
            <a:endParaRPr lang="en-US" dirty="0">
              <a:latin typeface="Helvetica" panose="020B0604020202020204" pitchFamily="34" charset="0"/>
              <a:cs typeface="Helvetica" panose="020B0604020202020204" pitchFamily="34" charset="0"/>
            </a:endParaRPr>
          </a:p>
        </p:txBody>
      </p:sp>
      <p:sp>
        <p:nvSpPr>
          <p:cNvPr id="9" name="TextBox 8">
            <a:extLst>
              <a:ext uri="{FF2B5EF4-FFF2-40B4-BE49-F238E27FC236}">
                <a16:creationId xmlns:a16="http://schemas.microsoft.com/office/drawing/2014/main" id="{2F13034E-D04B-834E-A462-CCE592C6D327}"/>
              </a:ext>
            </a:extLst>
          </p:cNvPr>
          <p:cNvSpPr txBox="1"/>
          <p:nvPr/>
        </p:nvSpPr>
        <p:spPr>
          <a:xfrm>
            <a:off x="4730959" y="1723419"/>
            <a:ext cx="825867" cy="369332"/>
          </a:xfrm>
          <a:prstGeom prst="rect">
            <a:avLst/>
          </a:prstGeom>
          <a:noFill/>
        </p:spPr>
        <p:txBody>
          <a:bodyPr wrap="none" rtlCol="0">
            <a:spAutoFit/>
          </a:bodyPr>
          <a:lstStyle/>
          <a:p>
            <a:r>
              <a:rPr lang="en-US" dirty="0" err="1">
                <a:latin typeface="Helvetica" panose="020B0604020202020204" pitchFamily="34" charset="0"/>
                <a:cs typeface="Helvetica" panose="020B0604020202020204" pitchFamily="34" charset="0"/>
              </a:rPr>
              <a:t>Paxos</a:t>
            </a:r>
            <a:endParaRPr lang="en-US" dirty="0">
              <a:latin typeface="Helvetica" panose="020B0604020202020204" pitchFamily="34" charset="0"/>
              <a:cs typeface="Helvetica" panose="020B0604020202020204" pitchFamily="34" charset="0"/>
            </a:endParaRPr>
          </a:p>
        </p:txBody>
      </p:sp>
      <p:cxnSp>
        <p:nvCxnSpPr>
          <p:cNvPr id="10" name="Straight Arrow Connector 9">
            <a:extLst>
              <a:ext uri="{FF2B5EF4-FFF2-40B4-BE49-F238E27FC236}">
                <a16:creationId xmlns:a16="http://schemas.microsoft.com/office/drawing/2014/main" id="{9B0EF0F7-5EAF-3F49-883F-BC3E3C466C68}"/>
              </a:ext>
            </a:extLst>
          </p:cNvPr>
          <p:cNvCxnSpPr/>
          <p:nvPr/>
        </p:nvCxnSpPr>
        <p:spPr>
          <a:xfrm>
            <a:off x="2809188" y="3480062"/>
            <a:ext cx="763571" cy="0"/>
          </a:xfrm>
          <a:prstGeom prst="straightConnector1">
            <a:avLst/>
          </a:prstGeom>
          <a:ln w="28575" cap="sq">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0655244-B733-AE49-BB23-8C226E4B0087}"/>
              </a:ext>
            </a:extLst>
          </p:cNvPr>
          <p:cNvCxnSpPr/>
          <p:nvPr/>
        </p:nvCxnSpPr>
        <p:spPr>
          <a:xfrm>
            <a:off x="4762108" y="3480062"/>
            <a:ext cx="763571" cy="0"/>
          </a:xfrm>
          <a:prstGeom prst="straightConnector1">
            <a:avLst/>
          </a:prstGeom>
          <a:ln w="28575" cap="sq">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DEBBCF8-4793-AE4D-9BC0-752E6C8A6014}"/>
              </a:ext>
            </a:extLst>
          </p:cNvPr>
          <p:cNvCxnSpPr/>
          <p:nvPr/>
        </p:nvCxnSpPr>
        <p:spPr>
          <a:xfrm>
            <a:off x="2778039" y="4716545"/>
            <a:ext cx="763571" cy="0"/>
          </a:xfrm>
          <a:prstGeom prst="straightConnector1">
            <a:avLst/>
          </a:prstGeom>
          <a:ln w="28575" cap="sq">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2F7FDC1-AC07-1A46-9D95-FB70B456C4C3}"/>
              </a:ext>
            </a:extLst>
          </p:cNvPr>
          <p:cNvCxnSpPr/>
          <p:nvPr/>
        </p:nvCxnSpPr>
        <p:spPr>
          <a:xfrm>
            <a:off x="4730959" y="4716545"/>
            <a:ext cx="763571" cy="0"/>
          </a:xfrm>
          <a:prstGeom prst="straightConnector1">
            <a:avLst/>
          </a:prstGeom>
          <a:ln w="28575" cap="sq">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633EB75-E564-8A44-81D8-2E55A5575E46}"/>
              </a:ext>
            </a:extLst>
          </p:cNvPr>
          <p:cNvCxnSpPr>
            <a:cxnSpLocks/>
          </p:cNvCxnSpPr>
          <p:nvPr/>
        </p:nvCxnSpPr>
        <p:spPr>
          <a:xfrm>
            <a:off x="2273432" y="2293856"/>
            <a:ext cx="0" cy="919907"/>
          </a:xfrm>
          <a:prstGeom prst="straightConnector1">
            <a:avLst/>
          </a:prstGeom>
          <a:ln w="28575" cap="sq">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B993178-0679-A54E-8554-4853EC3BC60D}"/>
              </a:ext>
            </a:extLst>
          </p:cNvPr>
          <p:cNvSpPr txBox="1"/>
          <p:nvPr/>
        </p:nvSpPr>
        <p:spPr>
          <a:xfrm>
            <a:off x="1745529" y="2646874"/>
            <a:ext cx="633507" cy="369332"/>
          </a:xfrm>
          <a:prstGeom prst="rect">
            <a:avLst/>
          </a:prstGeom>
          <a:noFill/>
        </p:spPr>
        <p:txBody>
          <a:bodyPr wrap="none" rtlCol="0">
            <a:spAutoFit/>
          </a:bodyPr>
          <a:lstStyle/>
          <a:p>
            <a:r>
              <a:rPr lang="en-US" dirty="0">
                <a:latin typeface="Helvetica" panose="020B0604020202020204" pitchFamily="34" charset="0"/>
                <a:cs typeface="Helvetica" panose="020B0604020202020204" pitchFamily="34" charset="0"/>
              </a:rPr>
              <a:t>2PC</a:t>
            </a:r>
          </a:p>
        </p:txBody>
      </p:sp>
      <p:cxnSp>
        <p:nvCxnSpPr>
          <p:cNvPr id="17" name="Straight Arrow Connector 16">
            <a:extLst>
              <a:ext uri="{FF2B5EF4-FFF2-40B4-BE49-F238E27FC236}">
                <a16:creationId xmlns:a16="http://schemas.microsoft.com/office/drawing/2014/main" id="{F92294BD-8839-0641-A991-AA199935BE43}"/>
              </a:ext>
            </a:extLst>
          </p:cNvPr>
          <p:cNvCxnSpPr>
            <a:cxnSpLocks/>
          </p:cNvCxnSpPr>
          <p:nvPr/>
        </p:nvCxnSpPr>
        <p:spPr>
          <a:xfrm>
            <a:off x="4113230" y="2293855"/>
            <a:ext cx="0" cy="919907"/>
          </a:xfrm>
          <a:prstGeom prst="straightConnector1">
            <a:avLst/>
          </a:prstGeom>
          <a:ln w="28575" cap="sq">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B61D0CE-A69F-C246-A05D-CF55E80E15CA}"/>
              </a:ext>
            </a:extLst>
          </p:cNvPr>
          <p:cNvCxnSpPr>
            <a:cxnSpLocks/>
          </p:cNvCxnSpPr>
          <p:nvPr/>
        </p:nvCxnSpPr>
        <p:spPr>
          <a:xfrm>
            <a:off x="6132137" y="2321649"/>
            <a:ext cx="0" cy="919907"/>
          </a:xfrm>
          <a:prstGeom prst="straightConnector1">
            <a:avLst/>
          </a:prstGeom>
          <a:ln w="28575" cap="sq">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7E30228-50FC-7840-91FA-4A14C5B3C69B}"/>
              </a:ext>
            </a:extLst>
          </p:cNvPr>
          <p:cNvCxnSpPr>
            <a:cxnSpLocks/>
          </p:cNvCxnSpPr>
          <p:nvPr/>
        </p:nvCxnSpPr>
        <p:spPr>
          <a:xfrm>
            <a:off x="2270291" y="3624119"/>
            <a:ext cx="0" cy="919907"/>
          </a:xfrm>
          <a:prstGeom prst="straightConnector1">
            <a:avLst/>
          </a:prstGeom>
          <a:ln w="28575" cap="sq">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43F66BE-2C3D-B342-93DD-04390BDE607B}"/>
              </a:ext>
            </a:extLst>
          </p:cNvPr>
          <p:cNvCxnSpPr>
            <a:cxnSpLocks/>
          </p:cNvCxnSpPr>
          <p:nvPr/>
        </p:nvCxnSpPr>
        <p:spPr>
          <a:xfrm>
            <a:off x="4113230" y="3624119"/>
            <a:ext cx="0" cy="919907"/>
          </a:xfrm>
          <a:prstGeom prst="straightConnector1">
            <a:avLst/>
          </a:prstGeom>
          <a:ln w="28575" cap="sq">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0501000-DB43-9A4F-8DC5-6165B84F4455}"/>
              </a:ext>
            </a:extLst>
          </p:cNvPr>
          <p:cNvCxnSpPr>
            <a:cxnSpLocks/>
          </p:cNvCxnSpPr>
          <p:nvPr/>
        </p:nvCxnSpPr>
        <p:spPr>
          <a:xfrm>
            <a:off x="6146278" y="3624118"/>
            <a:ext cx="0" cy="919907"/>
          </a:xfrm>
          <a:prstGeom prst="straightConnector1">
            <a:avLst/>
          </a:prstGeom>
          <a:ln w="28575" cap="sq">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988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6B9A5-4205-494D-8FE5-9CD7DCC4A2C0}"/>
              </a:ext>
            </a:extLst>
          </p:cNvPr>
          <p:cNvSpPr>
            <a:spLocks noGrp="1"/>
          </p:cNvSpPr>
          <p:nvPr>
            <p:ph type="title"/>
          </p:nvPr>
        </p:nvSpPr>
        <p:spPr/>
        <p:txBody>
          <a:bodyPr/>
          <a:lstStyle/>
          <a:p>
            <a:r>
              <a:rPr lang="en-US" dirty="0"/>
              <a:t>Base operation great for writes…</a:t>
            </a:r>
          </a:p>
        </p:txBody>
      </p:sp>
      <p:sp>
        <p:nvSpPr>
          <p:cNvPr id="3" name="Content Placeholder 2">
            <a:extLst>
              <a:ext uri="{FF2B5EF4-FFF2-40B4-BE49-F238E27FC236}">
                <a16:creationId xmlns:a16="http://schemas.microsoft.com/office/drawing/2014/main" id="{FFC5AB21-9777-3543-A431-C174AE21A5CE}"/>
              </a:ext>
            </a:extLst>
          </p:cNvPr>
          <p:cNvSpPr>
            <a:spLocks noGrp="1"/>
          </p:cNvSpPr>
          <p:nvPr>
            <p:ph idx="1"/>
          </p:nvPr>
        </p:nvSpPr>
        <p:spPr/>
        <p:txBody>
          <a:bodyPr/>
          <a:lstStyle/>
          <a:p>
            <a:r>
              <a:rPr lang="en-US" dirty="0"/>
              <a:t>What about reads?</a:t>
            </a:r>
          </a:p>
          <a:p>
            <a:r>
              <a:rPr lang="en-US" dirty="0"/>
              <a:t>Reads are dominant operations</a:t>
            </a:r>
          </a:p>
          <a:p>
            <a:pPr lvl="1"/>
            <a:r>
              <a:rPr lang="en-US" dirty="0"/>
              <a:t>e.g., FB’s TAO had </a:t>
            </a:r>
            <a:r>
              <a:rPr lang="en-US" dirty="0">
                <a:solidFill>
                  <a:srgbClr val="FF8F00"/>
                </a:solidFill>
              </a:rPr>
              <a:t>500 reads </a:t>
            </a:r>
            <a:r>
              <a:rPr lang="en-US" dirty="0"/>
              <a:t>: 1 write </a:t>
            </a:r>
            <a:r>
              <a:rPr lang="en-US" sz="1333" dirty="0"/>
              <a:t>[ATC 2013]</a:t>
            </a:r>
            <a:endParaRPr lang="en-US" dirty="0"/>
          </a:p>
          <a:p>
            <a:pPr lvl="1"/>
            <a:r>
              <a:rPr lang="en-US" dirty="0"/>
              <a:t>e.g., Google Ads (F1) on Spanner from 1? DC in 24h:</a:t>
            </a:r>
            <a:br>
              <a:rPr lang="en-US" dirty="0"/>
            </a:br>
            <a:r>
              <a:rPr lang="en-US" dirty="0"/>
              <a:t>         21.5</a:t>
            </a:r>
            <a:r>
              <a:rPr lang="en-US" dirty="0">
                <a:solidFill>
                  <a:srgbClr val="FF8F00"/>
                </a:solidFill>
              </a:rPr>
              <a:t>B</a:t>
            </a:r>
            <a:r>
              <a:rPr lang="en-US" dirty="0"/>
              <a:t> reads</a:t>
            </a:r>
            <a:br>
              <a:rPr lang="en-US" dirty="0"/>
            </a:br>
            <a:r>
              <a:rPr lang="en-US" dirty="0"/>
              <a:t>         31.2M single-shard transactions</a:t>
            </a:r>
            <a:br>
              <a:rPr lang="en-US" dirty="0"/>
            </a:br>
            <a:r>
              <a:rPr lang="en-US" dirty="0"/>
              <a:t>         32.1M multi-shard transactions</a:t>
            </a:r>
          </a:p>
          <a:p>
            <a:r>
              <a:rPr lang="en-US" dirty="0"/>
              <a:t>Want efficient read transactions</a:t>
            </a:r>
          </a:p>
        </p:txBody>
      </p:sp>
      <p:sp>
        <p:nvSpPr>
          <p:cNvPr id="4" name="Slide Number Placeholder 3">
            <a:extLst>
              <a:ext uri="{FF2B5EF4-FFF2-40B4-BE49-F238E27FC236}">
                <a16:creationId xmlns:a16="http://schemas.microsoft.com/office/drawing/2014/main" id="{A1EB7717-0288-7D48-BC4F-C7ABF2E82C47}"/>
              </a:ext>
            </a:extLst>
          </p:cNvPr>
          <p:cNvSpPr>
            <a:spLocks noGrp="1"/>
          </p:cNvSpPr>
          <p:nvPr>
            <p:ph type="sldNum" sz="quarter" idx="12"/>
          </p:nvPr>
        </p:nvSpPr>
        <p:spPr/>
        <p:txBody>
          <a:bodyPr/>
          <a:lstStyle/>
          <a:p>
            <a:fld id="{5E6A3C3A-A029-4573-BC04-5DA27903A743}" type="slidenum">
              <a:rPr lang="en-US" smtClean="0"/>
              <a:t>46</a:t>
            </a:fld>
            <a:endParaRPr lang="en-US"/>
          </a:p>
        </p:txBody>
      </p:sp>
    </p:spTree>
    <p:extLst>
      <p:ext uri="{BB962C8B-B14F-4D97-AF65-F5344CB8AC3E}">
        <p14:creationId xmlns:p14="http://schemas.microsoft.com/office/powerpoint/2010/main" val="27885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 Read-Only </a:t>
            </a:r>
            <a:r>
              <a:rPr lang="en-US" dirty="0" err="1"/>
              <a:t>Txns</a:t>
            </a:r>
            <a:r>
              <a:rPr lang="en-US" dirty="0"/>
              <a:t> Efficient</a:t>
            </a:r>
          </a:p>
        </p:txBody>
      </p:sp>
      <p:sp>
        <p:nvSpPr>
          <p:cNvPr id="3" name="Content Placeholder 2"/>
          <p:cNvSpPr>
            <a:spLocks noGrp="1"/>
          </p:cNvSpPr>
          <p:nvPr>
            <p:ph idx="1"/>
          </p:nvPr>
        </p:nvSpPr>
        <p:spPr/>
        <p:txBody>
          <a:bodyPr>
            <a:normAutofit/>
          </a:bodyPr>
          <a:lstStyle/>
          <a:p>
            <a:r>
              <a:rPr lang="en-US" dirty="0"/>
              <a:t>Ideal: Read-only transactions that are non-blocking</a:t>
            </a:r>
          </a:p>
          <a:p>
            <a:pPr lvl="1"/>
            <a:r>
              <a:rPr lang="en-US" dirty="0"/>
              <a:t>Arrive at shard, read data, send data back</a:t>
            </a:r>
          </a:p>
          <a:p>
            <a:pPr lvl="1"/>
            <a:endParaRPr lang="en-US" dirty="0"/>
          </a:p>
          <a:p>
            <a:r>
              <a:rPr lang="en-US" dirty="0"/>
              <a:t>Goal 1: Lock-free read-only transactions</a:t>
            </a:r>
          </a:p>
          <a:p>
            <a:endParaRPr lang="en-US" dirty="0"/>
          </a:p>
          <a:p>
            <a:r>
              <a:rPr lang="en-US" dirty="0"/>
              <a:t>Goal 2: Non-blocking stale read-only </a:t>
            </a:r>
            <a:r>
              <a:rPr lang="en-US" dirty="0" err="1"/>
              <a:t>txns</a:t>
            </a:r>
            <a:endParaRPr lang="en-US" dirty="0"/>
          </a:p>
        </p:txBody>
      </p:sp>
      <p:sp>
        <p:nvSpPr>
          <p:cNvPr id="4" name="Slide Number Placeholder 3">
            <a:extLst>
              <a:ext uri="{FF2B5EF4-FFF2-40B4-BE49-F238E27FC236}">
                <a16:creationId xmlns:a16="http://schemas.microsoft.com/office/drawing/2014/main" id="{3A8ED548-9859-0D41-BC4A-5545DDF2AF00}"/>
              </a:ext>
            </a:extLst>
          </p:cNvPr>
          <p:cNvSpPr>
            <a:spLocks noGrp="1"/>
          </p:cNvSpPr>
          <p:nvPr>
            <p:ph type="sldNum" sz="quarter" idx="12"/>
          </p:nvPr>
        </p:nvSpPr>
        <p:spPr/>
        <p:txBody>
          <a:bodyPr/>
          <a:lstStyle/>
          <a:p>
            <a:fld id="{5E6A3C3A-A029-4573-BC04-5DA27903A743}" type="slidenum">
              <a:rPr lang="en-US" smtClean="0"/>
              <a:t>47</a:t>
            </a:fld>
            <a:endParaRPr lang="en-US"/>
          </a:p>
        </p:txBody>
      </p:sp>
    </p:spTree>
    <p:extLst>
      <p:ext uri="{BB962C8B-B14F-4D97-AF65-F5344CB8AC3E}">
        <p14:creationId xmlns:p14="http://schemas.microsoft.com/office/powerpoint/2010/main" val="14853045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1973" y="1333501"/>
            <a:ext cx="7306900" cy="1026583"/>
          </a:xfrm>
          <a:ln>
            <a:noFill/>
          </a:ln>
        </p:spPr>
        <p:txBody>
          <a:bodyPr>
            <a:normAutofit fontScale="62500" lnSpcReduction="20000"/>
          </a:bodyPr>
          <a:lstStyle/>
          <a:p>
            <a:pPr>
              <a:spcBef>
                <a:spcPts val="667"/>
              </a:spcBef>
            </a:pPr>
            <a:r>
              <a:rPr lang="en-US" dirty="0">
                <a:ea typeface="Helvetica Neue Medium" charset="0"/>
                <a:cs typeface="Helvetica Neue Medium" charset="0"/>
              </a:rPr>
              <a:t>“Global wall-clock time” with bounded uncertainty</a:t>
            </a:r>
          </a:p>
          <a:p>
            <a:pPr lvl="1">
              <a:spcBef>
                <a:spcPts val="667"/>
              </a:spcBef>
            </a:pPr>
            <a:r>
              <a:rPr lang="en-US" dirty="0" err="1">
                <a:solidFill>
                  <a:schemeClr val="accent6"/>
                </a:solidFill>
                <a:ea typeface="Helvetica Neue Medium" charset="0"/>
                <a:cs typeface="Helvetica Neue Medium" charset="0"/>
              </a:rPr>
              <a:t>ε</a:t>
            </a:r>
            <a:r>
              <a:rPr lang="en-US" dirty="0">
                <a:solidFill>
                  <a:schemeClr val="accent6"/>
                </a:solidFill>
                <a:ea typeface="Helvetica Neue Medium" charset="0"/>
                <a:cs typeface="Helvetica Neue Medium" charset="0"/>
              </a:rPr>
              <a:t> </a:t>
            </a:r>
            <a:r>
              <a:rPr lang="en-US" dirty="0">
                <a:ea typeface="Helvetica Neue Medium" charset="0"/>
                <a:cs typeface="Helvetica Neue Medium" charset="0"/>
              </a:rPr>
              <a:t>is worst-case clock divergence</a:t>
            </a:r>
          </a:p>
          <a:p>
            <a:pPr lvl="1"/>
            <a:r>
              <a:rPr lang="en-US" dirty="0">
                <a:ea typeface="Helvetica Neue Medium" charset="0"/>
                <a:cs typeface="Helvetica Neue Medium" charset="0"/>
              </a:rPr>
              <a:t>Timestamps become intervals, not single values</a:t>
            </a:r>
            <a:br>
              <a:rPr lang="en-US" dirty="0">
                <a:ea typeface="Helvetica Neue Medium" charset="0"/>
                <a:cs typeface="Helvetica Neue Medium" charset="0"/>
              </a:rPr>
            </a:br>
            <a:endParaRPr lang="en-US" dirty="0">
              <a:ea typeface="Helvetica Neue Medium" charset="0"/>
              <a:cs typeface="Helvetica Neue Medium" charset="0"/>
            </a:endParaRPr>
          </a:p>
          <a:p>
            <a:pPr marL="0" indent="0">
              <a:spcBef>
                <a:spcPts val="667"/>
              </a:spcBef>
              <a:buNone/>
            </a:pPr>
            <a:endParaRPr lang="en-US" dirty="0">
              <a:ea typeface="Helvetica Neue Medium" charset="0"/>
              <a:cs typeface="Helvetica Neue Medium" charset="0"/>
            </a:endParaRPr>
          </a:p>
          <a:p>
            <a:pPr>
              <a:spcBef>
                <a:spcPts val="667"/>
              </a:spcBef>
            </a:pPr>
            <a:endParaRPr lang="en-US" dirty="0">
              <a:ea typeface="Helvetica Neue Medium" charset="0"/>
              <a:cs typeface="Helvetica Neue Medium" charset="0"/>
            </a:endParaRPr>
          </a:p>
          <a:p>
            <a:pPr marL="0" indent="0">
              <a:spcBef>
                <a:spcPts val="667"/>
              </a:spcBef>
              <a:buNone/>
            </a:pPr>
            <a:endParaRPr lang="en-US" dirty="0">
              <a:ea typeface="Helvetica Neue Medium" charset="0"/>
              <a:cs typeface="Helvetica Neue Medium" charset="0"/>
            </a:endParaRPr>
          </a:p>
        </p:txBody>
      </p:sp>
      <p:cxnSp>
        <p:nvCxnSpPr>
          <p:cNvPr id="6" name="Straight Arrow Connector 5"/>
          <p:cNvCxnSpPr/>
          <p:nvPr/>
        </p:nvCxnSpPr>
        <p:spPr>
          <a:xfrm>
            <a:off x="3036378" y="2954628"/>
            <a:ext cx="29845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976885" y="2759178"/>
            <a:ext cx="697627" cy="400110"/>
          </a:xfrm>
          <a:prstGeom prst="rect">
            <a:avLst/>
          </a:prstGeom>
          <a:noFill/>
        </p:spPr>
        <p:txBody>
          <a:bodyPr wrap="none" rtlCol="0">
            <a:spAutoFit/>
          </a:bodyPr>
          <a:lstStyle/>
          <a:p>
            <a:r>
              <a:rPr lang="en-US" sz="2000" dirty="0">
                <a:latin typeface="Helvetica Neue Medium" charset="0"/>
                <a:ea typeface="Helvetica Neue Medium" charset="0"/>
                <a:cs typeface="Helvetica Neue Medium" charset="0"/>
              </a:rPr>
              <a:t>time</a:t>
            </a:r>
          </a:p>
        </p:txBody>
      </p:sp>
      <p:sp>
        <p:nvSpPr>
          <p:cNvPr id="8" name="Left Bracket 7"/>
          <p:cNvSpPr/>
          <p:nvPr/>
        </p:nvSpPr>
        <p:spPr>
          <a:xfrm>
            <a:off x="3285926" y="2573628"/>
            <a:ext cx="60960" cy="762000"/>
          </a:xfrm>
          <a:prstGeom prst="leftBracket">
            <a:avLst/>
          </a:prstGeom>
          <a:ln>
            <a:solidFill>
              <a:srgbClr val="8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500" dirty="0">
              <a:solidFill>
                <a:srgbClr val="800000"/>
              </a:solidFill>
              <a:latin typeface="Helvetica Neue Medium" charset="0"/>
              <a:ea typeface="Helvetica Neue Medium" charset="0"/>
              <a:cs typeface="Helvetica Neue Medium" charset="0"/>
            </a:endParaRPr>
          </a:p>
        </p:txBody>
      </p:sp>
      <p:sp>
        <p:nvSpPr>
          <p:cNvPr id="9" name="Right Bracket 8"/>
          <p:cNvSpPr/>
          <p:nvPr/>
        </p:nvSpPr>
        <p:spPr>
          <a:xfrm>
            <a:off x="5040219" y="2573628"/>
            <a:ext cx="60960" cy="762000"/>
          </a:xfrm>
          <a:prstGeom prst="rightBracket">
            <a:avLst/>
          </a:prstGeom>
          <a:ln>
            <a:solidFill>
              <a:srgbClr val="8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500" dirty="0">
              <a:solidFill>
                <a:srgbClr val="800000"/>
              </a:solidFill>
              <a:latin typeface="Helvetica Neue Medium" charset="0"/>
              <a:ea typeface="Helvetica Neue Medium" charset="0"/>
              <a:cs typeface="Helvetica Neue Medium" charset="0"/>
            </a:endParaRPr>
          </a:p>
        </p:txBody>
      </p:sp>
      <p:sp>
        <p:nvSpPr>
          <p:cNvPr id="12" name="TextBox 11"/>
          <p:cNvSpPr txBox="1"/>
          <p:nvPr/>
        </p:nvSpPr>
        <p:spPr>
          <a:xfrm>
            <a:off x="2789954" y="3335678"/>
            <a:ext cx="1045479" cy="400110"/>
          </a:xfrm>
          <a:prstGeom prst="rect">
            <a:avLst/>
          </a:prstGeom>
          <a:noFill/>
        </p:spPr>
        <p:txBody>
          <a:bodyPr wrap="none" rtlCol="0">
            <a:spAutoFit/>
          </a:bodyPr>
          <a:lstStyle/>
          <a:p>
            <a:r>
              <a:rPr lang="en-US" sz="2000" dirty="0">
                <a:solidFill>
                  <a:srgbClr val="800000"/>
                </a:solidFill>
                <a:latin typeface="Helvetica Neue Medium" charset="0"/>
                <a:ea typeface="Helvetica Neue Medium" charset="0"/>
                <a:cs typeface="Helvetica Neue Medium" charset="0"/>
              </a:rPr>
              <a:t>earliest</a:t>
            </a:r>
          </a:p>
        </p:txBody>
      </p:sp>
      <p:sp>
        <p:nvSpPr>
          <p:cNvPr id="14" name="TextBox 13"/>
          <p:cNvSpPr txBox="1"/>
          <p:nvPr/>
        </p:nvSpPr>
        <p:spPr>
          <a:xfrm>
            <a:off x="4658461" y="3335678"/>
            <a:ext cx="835485" cy="400110"/>
          </a:xfrm>
          <a:prstGeom prst="rect">
            <a:avLst/>
          </a:prstGeom>
          <a:noFill/>
        </p:spPr>
        <p:txBody>
          <a:bodyPr wrap="none" rtlCol="0">
            <a:spAutoFit/>
          </a:bodyPr>
          <a:lstStyle/>
          <a:p>
            <a:r>
              <a:rPr lang="en-US" sz="2000" dirty="0">
                <a:solidFill>
                  <a:srgbClr val="800000"/>
                </a:solidFill>
                <a:latin typeface="Helvetica Neue Medium" charset="0"/>
                <a:ea typeface="Helvetica Neue Medium" charset="0"/>
                <a:cs typeface="Helvetica Neue Medium" charset="0"/>
              </a:rPr>
              <a:t>latest</a:t>
            </a:r>
          </a:p>
        </p:txBody>
      </p:sp>
      <p:sp>
        <p:nvSpPr>
          <p:cNvPr id="15" name="TextBox 14"/>
          <p:cNvSpPr txBox="1"/>
          <p:nvPr/>
        </p:nvSpPr>
        <p:spPr>
          <a:xfrm>
            <a:off x="3577314" y="2579688"/>
            <a:ext cx="1170898" cy="400110"/>
          </a:xfrm>
          <a:prstGeom prst="rect">
            <a:avLst/>
          </a:prstGeom>
          <a:noFill/>
        </p:spPr>
        <p:txBody>
          <a:bodyPr wrap="none" rtlCol="0">
            <a:spAutoFit/>
          </a:bodyPr>
          <a:lstStyle/>
          <a:p>
            <a:r>
              <a:rPr lang="en-US" sz="2000" dirty="0">
                <a:latin typeface="Helvetica Neue Medium" charset="0"/>
                <a:ea typeface="Helvetica Neue Medium" charset="0"/>
                <a:cs typeface="Helvetica Neue Medium" charset="0"/>
              </a:rPr>
              <a:t>TT.now()</a:t>
            </a:r>
          </a:p>
        </p:txBody>
      </p:sp>
      <p:cxnSp>
        <p:nvCxnSpPr>
          <p:cNvPr id="16" name="Straight Arrow Connector 15"/>
          <p:cNvCxnSpPr/>
          <p:nvPr/>
        </p:nvCxnSpPr>
        <p:spPr>
          <a:xfrm>
            <a:off x="3285926" y="3853011"/>
            <a:ext cx="1815253" cy="0"/>
          </a:xfrm>
          <a:prstGeom prst="straightConnector1">
            <a:avLst/>
          </a:prstGeom>
          <a:ln>
            <a:solidFill>
              <a:schemeClr val="accent6"/>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934268" y="3990594"/>
            <a:ext cx="559769" cy="400110"/>
          </a:xfrm>
          <a:prstGeom prst="rect">
            <a:avLst/>
          </a:prstGeom>
          <a:noFill/>
        </p:spPr>
        <p:txBody>
          <a:bodyPr wrap="none" rtlCol="0">
            <a:spAutoFit/>
          </a:bodyPr>
          <a:lstStyle/>
          <a:p>
            <a:r>
              <a:rPr lang="en-US" sz="2000" dirty="0">
                <a:solidFill>
                  <a:schemeClr val="accent6"/>
                </a:solidFill>
                <a:latin typeface="Helvetica Neue Medium" charset="0"/>
                <a:ea typeface="Helvetica Neue Medium" charset="0"/>
                <a:cs typeface="Helvetica Neue Medium" charset="0"/>
              </a:rPr>
              <a:t>2*ε</a:t>
            </a:r>
          </a:p>
        </p:txBody>
      </p:sp>
      <p:sp>
        <p:nvSpPr>
          <p:cNvPr id="5" name="Slide Number Placeholder 4"/>
          <p:cNvSpPr>
            <a:spLocks noGrp="1"/>
          </p:cNvSpPr>
          <p:nvPr>
            <p:ph type="sldNum" sz="quarter" idx="12"/>
          </p:nvPr>
        </p:nvSpPr>
        <p:spPr/>
        <p:txBody>
          <a:bodyPr/>
          <a:lstStyle/>
          <a:p>
            <a:fld id="{CA2C59E4-2FE4-564D-A950-09C870524D20}" type="slidenum">
              <a:rPr lang="en-US" smtClean="0">
                <a:ea typeface="Helvetica Neue Medium" charset="0"/>
                <a:cs typeface="Helvetica Neue Medium" charset="0"/>
              </a:rPr>
              <a:t>48</a:t>
            </a:fld>
            <a:endParaRPr lang="en-US" dirty="0">
              <a:ea typeface="Helvetica Neue Medium" charset="0"/>
              <a:cs typeface="Helvetica Neue Medium" charset="0"/>
            </a:endParaRPr>
          </a:p>
        </p:txBody>
      </p:sp>
      <p:sp>
        <p:nvSpPr>
          <p:cNvPr id="11" name="Title 10"/>
          <p:cNvSpPr>
            <a:spLocks noGrp="1"/>
          </p:cNvSpPr>
          <p:nvPr>
            <p:ph type="title"/>
          </p:nvPr>
        </p:nvSpPr>
        <p:spPr/>
        <p:txBody>
          <a:bodyPr/>
          <a:lstStyle/>
          <a:p>
            <a:r>
              <a:rPr lang="en-US" dirty="0" err="1">
                <a:ea typeface="Helvetica Neue Medium" charset="0"/>
                <a:cs typeface="Helvetica Neue Medium" charset="0"/>
              </a:rPr>
              <a:t>TrueTime</a:t>
            </a:r>
            <a:r>
              <a:rPr lang="en-US" dirty="0">
                <a:ea typeface="Helvetica Neue Medium" charset="0"/>
                <a:cs typeface="Helvetica Neue Medium" charset="0"/>
              </a:rPr>
              <a:t> </a:t>
            </a:r>
          </a:p>
        </p:txBody>
      </p:sp>
      <p:sp>
        <p:nvSpPr>
          <p:cNvPr id="18" name="Content Placeholder 2"/>
          <p:cNvSpPr txBox="1">
            <a:spLocks/>
          </p:cNvSpPr>
          <p:nvPr/>
        </p:nvSpPr>
        <p:spPr>
          <a:xfrm>
            <a:off x="1229461" y="4421980"/>
            <a:ext cx="6858000" cy="859531"/>
          </a:xfrm>
          <a:prstGeom prst="rect">
            <a:avLst/>
          </a:prstGeom>
          <a:ln>
            <a:noFill/>
          </a:ln>
        </p:spPr>
        <p:txBody>
          <a:bodyPr vert="horz" lIns="76200" tIns="38100" rIns="76200" bIns="38100" rtlCol="0">
            <a:normAutofit/>
          </a:bodyPr>
          <a:lstStyle/>
          <a:p>
            <a:pPr lvl="1" algn="l">
              <a:spcBef>
                <a:spcPct val="20000"/>
              </a:spcBef>
              <a:defRPr/>
            </a:pPr>
            <a:r>
              <a:rPr lang="en-US" sz="2167" dirty="0">
                <a:latin typeface="Helvetica Neue Medium" charset="0"/>
                <a:ea typeface="Helvetica Neue Medium" charset="0"/>
                <a:cs typeface="Helvetica Neue Medium" charset="0"/>
              </a:rPr>
              <a:t>Consider event </a:t>
            </a:r>
            <a:r>
              <a:rPr lang="en-US" sz="2167" dirty="0" err="1">
                <a:latin typeface="Helvetica Neue Medium" charset="0"/>
                <a:ea typeface="Helvetica Neue Medium" charset="0"/>
                <a:cs typeface="Helvetica Neue Medium" charset="0"/>
              </a:rPr>
              <a:t>e</a:t>
            </a:r>
            <a:r>
              <a:rPr lang="en-US" sz="2167" baseline="-25000" dirty="0" err="1">
                <a:latin typeface="Helvetica Neue Medium" charset="0"/>
                <a:ea typeface="Helvetica Neue Medium" charset="0"/>
                <a:cs typeface="Helvetica Neue Medium" charset="0"/>
              </a:rPr>
              <a:t>now</a:t>
            </a:r>
            <a:r>
              <a:rPr lang="en-US" sz="2167" dirty="0">
                <a:latin typeface="Helvetica Neue Medium" charset="0"/>
                <a:ea typeface="Helvetica Neue Medium" charset="0"/>
                <a:cs typeface="Helvetica Neue Medium" charset="0"/>
              </a:rPr>
              <a:t> which invoked </a:t>
            </a:r>
            <a:r>
              <a:rPr lang="en-US" sz="2167" dirty="0" err="1">
                <a:latin typeface="Helvetica Neue Medium" charset="0"/>
                <a:ea typeface="Helvetica Neue Medium" charset="0"/>
                <a:cs typeface="Helvetica Neue Medium" charset="0"/>
              </a:rPr>
              <a:t>tt</a:t>
            </a:r>
            <a:r>
              <a:rPr lang="en-US" sz="2167" dirty="0">
                <a:latin typeface="Helvetica Neue Medium" charset="0"/>
                <a:ea typeface="Helvetica Neue Medium" charset="0"/>
                <a:cs typeface="Helvetica Neue Medium" charset="0"/>
              </a:rPr>
              <a:t> = </a:t>
            </a:r>
            <a:r>
              <a:rPr lang="en-US" sz="2167" dirty="0" err="1">
                <a:latin typeface="Helvetica Neue Medium" charset="0"/>
                <a:ea typeface="Helvetica Neue Medium" charset="0"/>
                <a:cs typeface="Helvetica Neue Medium" charset="0"/>
              </a:rPr>
              <a:t>TT.now</a:t>
            </a:r>
            <a:r>
              <a:rPr lang="en-US" sz="2167" dirty="0">
                <a:latin typeface="Helvetica Neue Medium" charset="0"/>
                <a:ea typeface="Helvetica Neue Medium" charset="0"/>
                <a:cs typeface="Helvetica Neue Medium" charset="0"/>
              </a:rPr>
              <a:t>():</a:t>
            </a:r>
            <a:endParaRPr lang="en-US" sz="2167" baseline="-25000" dirty="0">
              <a:latin typeface="Helvetica Neue Medium" charset="0"/>
              <a:ea typeface="Helvetica Neue Medium" charset="0"/>
              <a:cs typeface="Helvetica Neue Medium" charset="0"/>
            </a:endParaRPr>
          </a:p>
          <a:p>
            <a:pPr lvl="1" algn="l">
              <a:spcBef>
                <a:spcPct val="20000"/>
              </a:spcBef>
              <a:defRPr/>
            </a:pPr>
            <a:r>
              <a:rPr lang="en-US" sz="2167" dirty="0">
                <a:latin typeface="Helvetica Neue Medium" charset="0"/>
                <a:ea typeface="Helvetica Neue Medium" charset="0"/>
                <a:cs typeface="Helvetica Neue Medium" charset="0"/>
              </a:rPr>
              <a:t>	Guarantee:  </a:t>
            </a:r>
            <a:r>
              <a:rPr lang="en-US" sz="2167" dirty="0" err="1">
                <a:solidFill>
                  <a:srgbClr val="0070C0"/>
                </a:solidFill>
                <a:latin typeface="Helvetica Neue Medium" charset="0"/>
                <a:ea typeface="Helvetica Neue Medium" charset="0"/>
                <a:cs typeface="Helvetica Neue Medium" charset="0"/>
              </a:rPr>
              <a:t>tt.earliest</a:t>
            </a:r>
            <a:r>
              <a:rPr lang="en-US" sz="2167" dirty="0">
                <a:solidFill>
                  <a:srgbClr val="0070C0"/>
                </a:solidFill>
                <a:latin typeface="Helvetica Neue Medium" charset="0"/>
                <a:ea typeface="Helvetica Neue Medium" charset="0"/>
                <a:cs typeface="Helvetica Neue Medium" charset="0"/>
              </a:rPr>
              <a:t> &lt;= t</a:t>
            </a:r>
            <a:r>
              <a:rPr lang="en-US" sz="2167" baseline="-25000" dirty="0">
                <a:solidFill>
                  <a:srgbClr val="0070C0"/>
                </a:solidFill>
                <a:latin typeface="Helvetica Neue Medium" charset="0"/>
                <a:ea typeface="Helvetica Neue Medium" charset="0"/>
                <a:cs typeface="Helvetica Neue Medium" charset="0"/>
              </a:rPr>
              <a:t>abs</a:t>
            </a:r>
            <a:r>
              <a:rPr lang="en-US" sz="2167" dirty="0">
                <a:solidFill>
                  <a:srgbClr val="0070C0"/>
                </a:solidFill>
                <a:latin typeface="Helvetica Neue Medium" charset="0"/>
                <a:ea typeface="Helvetica Neue Medium" charset="0"/>
                <a:cs typeface="Helvetica Neue Medium" charset="0"/>
              </a:rPr>
              <a:t>(e</a:t>
            </a:r>
            <a:r>
              <a:rPr lang="en-US" sz="2167" baseline="-25000" dirty="0">
                <a:solidFill>
                  <a:srgbClr val="0070C0"/>
                </a:solidFill>
                <a:latin typeface="Helvetica Neue Medium" charset="0"/>
                <a:ea typeface="Helvetica Neue Medium" charset="0"/>
                <a:cs typeface="Helvetica Neue Medium" charset="0"/>
              </a:rPr>
              <a:t>now</a:t>
            </a:r>
            <a:r>
              <a:rPr lang="en-US" sz="2167" dirty="0">
                <a:solidFill>
                  <a:srgbClr val="0070C0"/>
                </a:solidFill>
                <a:latin typeface="Helvetica Neue Medium" charset="0"/>
                <a:ea typeface="Helvetica Neue Medium" charset="0"/>
                <a:cs typeface="Helvetica Neue Medium" charset="0"/>
              </a:rPr>
              <a:t>) &lt;= tt.latest</a:t>
            </a:r>
          </a:p>
          <a:p>
            <a:pPr defTabSz="380985">
              <a:spcBef>
                <a:spcPct val="20000"/>
              </a:spcBef>
              <a:defRPr/>
            </a:pPr>
            <a:endParaRPr lang="en-US" sz="2167" dirty="0">
              <a:latin typeface="Helvetica Neue Medium" charset="0"/>
              <a:ea typeface="Helvetica Neue Medium" charset="0"/>
              <a:cs typeface="Helvetica Neue Medium" charset="0"/>
            </a:endParaRPr>
          </a:p>
          <a:p>
            <a:pPr defTabSz="380985">
              <a:spcBef>
                <a:spcPct val="20000"/>
              </a:spcBef>
              <a:defRPr/>
            </a:pPr>
            <a:endParaRPr lang="en-US" sz="2167" dirty="0">
              <a:latin typeface="Helvetica Neue Medium" charset="0"/>
              <a:ea typeface="Helvetica Neue Medium" charset="0"/>
              <a:cs typeface="Helvetica Neue Medium" charset="0"/>
            </a:endParaRPr>
          </a:p>
          <a:p>
            <a:pPr defTabSz="380985">
              <a:spcBef>
                <a:spcPct val="20000"/>
              </a:spcBef>
              <a:defRPr/>
            </a:pPr>
            <a:endParaRPr lang="en-US" sz="2167" dirty="0">
              <a:latin typeface="Helvetica Neue Medium" charset="0"/>
              <a:ea typeface="Helvetica Neue Medium" charset="0"/>
              <a:cs typeface="Helvetica Neue Medium" charset="0"/>
            </a:endParaRPr>
          </a:p>
        </p:txBody>
      </p:sp>
    </p:spTree>
    <p:custDataLst>
      <p:tags r:id="rId1"/>
    </p:custDataLst>
    <p:extLst>
      <p:ext uri="{BB962C8B-B14F-4D97-AF65-F5344CB8AC3E}">
        <p14:creationId xmlns:p14="http://schemas.microsoft.com/office/powerpoint/2010/main" val="3802712455"/>
      </p:ext>
    </p:extLst>
  </p:cSld>
  <p:clrMapOvr>
    <a:masterClrMapping/>
  </p:clrMapOvr>
  <mc:AlternateContent xmlns:mc="http://schemas.openxmlformats.org/markup-compatibility/2006" xmlns:p14="http://schemas.microsoft.com/office/powerpoint/2010/main">
    <mc:Choice Requires="p14">
      <p:transition spd="slow" p14:dur="2000" advTm="43848"/>
    </mc:Choice>
    <mc:Fallback xmlns="">
      <p:transition xmlns:p14="http://schemas.microsoft.com/office/powerpoint/2010/main" spd="slow" advTm="43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Helvetica Neue Medium" charset="0"/>
                <a:cs typeface="Helvetica Neue Medium" charset="0"/>
              </a:rPr>
              <a:t>Timestamps and TrueTime</a:t>
            </a:r>
          </a:p>
        </p:txBody>
      </p:sp>
      <p:sp>
        <p:nvSpPr>
          <p:cNvPr id="4" name="Content Placeholder 3">
            <a:extLst>
              <a:ext uri="{FF2B5EF4-FFF2-40B4-BE49-F238E27FC236}">
                <a16:creationId xmlns:a16="http://schemas.microsoft.com/office/drawing/2014/main" id="{BB4FCAFA-959A-D446-B9D1-2C73F690ACFC}"/>
              </a:ext>
            </a:extLst>
          </p:cNvPr>
          <p:cNvSpPr>
            <a:spLocks noGrp="1"/>
          </p:cNvSpPr>
          <p:nvPr>
            <p:ph idx="1"/>
          </p:nvPr>
        </p:nvSpPr>
        <p:spPr>
          <a:xfrm>
            <a:off x="107207" y="4539915"/>
            <a:ext cx="8929217" cy="607553"/>
          </a:xfrm>
        </p:spPr>
        <p:txBody>
          <a:bodyPr>
            <a:normAutofit fontScale="92500" lnSpcReduction="20000"/>
          </a:bodyPr>
          <a:lstStyle/>
          <a:p>
            <a:r>
              <a:rPr lang="en-US" sz="2000" dirty="0"/>
              <a:t>Key: Need to ensure that all future transactions will get a higher timestamp</a:t>
            </a:r>
          </a:p>
          <a:p>
            <a:pPr lvl="1"/>
            <a:r>
              <a:rPr lang="en-US" sz="1600" dirty="0"/>
              <a:t>Commit wait ensures this</a:t>
            </a:r>
          </a:p>
        </p:txBody>
      </p:sp>
      <p:sp>
        <p:nvSpPr>
          <p:cNvPr id="3" name="Slide Number Placeholder 2"/>
          <p:cNvSpPr>
            <a:spLocks noGrp="1"/>
          </p:cNvSpPr>
          <p:nvPr>
            <p:ph type="sldNum" sz="quarter" idx="12"/>
          </p:nvPr>
        </p:nvSpPr>
        <p:spPr/>
        <p:txBody>
          <a:bodyPr/>
          <a:lstStyle/>
          <a:p>
            <a:fld id="{CA2C59E4-2FE4-564D-A950-09C870524D20}" type="slidenum">
              <a:rPr lang="en-US" smtClean="0">
                <a:ea typeface="Helvetica Neue Medium" charset="0"/>
                <a:cs typeface="Helvetica Neue Medium" charset="0"/>
              </a:rPr>
              <a:t>49</a:t>
            </a:fld>
            <a:endParaRPr lang="en-US" dirty="0">
              <a:ea typeface="Helvetica Neue Medium" charset="0"/>
              <a:cs typeface="Helvetica Neue Medium" charset="0"/>
            </a:endParaRPr>
          </a:p>
        </p:txBody>
      </p:sp>
      <p:grpSp>
        <p:nvGrpSpPr>
          <p:cNvPr id="6" name="Group 5"/>
          <p:cNvGrpSpPr/>
          <p:nvPr/>
        </p:nvGrpSpPr>
        <p:grpSpPr>
          <a:xfrm>
            <a:off x="2381250" y="2211917"/>
            <a:ext cx="3683000" cy="328083"/>
            <a:chOff x="2197100" y="3829050"/>
            <a:chExt cx="1562100" cy="393700"/>
          </a:xfrm>
        </p:grpSpPr>
        <p:cxnSp>
          <p:nvCxnSpPr>
            <p:cNvPr id="7" name="Straight Connector 6"/>
            <p:cNvCxnSpPr/>
            <p:nvPr/>
          </p:nvCxnSpPr>
          <p:spPr>
            <a:xfrm>
              <a:off x="2197100" y="4025900"/>
              <a:ext cx="1562100" cy="0"/>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2200822" y="3829050"/>
              <a:ext cx="0" cy="393700"/>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3759200" y="3829050"/>
              <a:ext cx="0" cy="393700"/>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grpSp>
      <p:sp>
        <p:nvSpPr>
          <p:cNvPr id="10" name="TextBox 9"/>
          <p:cNvSpPr txBox="1"/>
          <p:nvPr/>
        </p:nvSpPr>
        <p:spPr>
          <a:xfrm>
            <a:off x="2020316" y="2222071"/>
            <a:ext cx="339768" cy="323165"/>
          </a:xfrm>
          <a:prstGeom prst="rect">
            <a:avLst/>
          </a:prstGeom>
          <a:noFill/>
        </p:spPr>
        <p:txBody>
          <a:bodyPr wrap="square" rtlCol="0">
            <a:spAutoFit/>
          </a:bodyPr>
          <a:lstStyle/>
          <a:p>
            <a:r>
              <a:rPr lang="en-US" sz="1500" dirty="0">
                <a:solidFill>
                  <a:srgbClr val="800000"/>
                </a:solidFill>
                <a:latin typeface="Helvetica Neue Medium" charset="0"/>
                <a:ea typeface="Helvetica Neue Medium" charset="0"/>
                <a:cs typeface="Helvetica Neue Medium" charset="0"/>
              </a:rPr>
              <a:t>T</a:t>
            </a:r>
          </a:p>
        </p:txBody>
      </p:sp>
      <p:cxnSp>
        <p:nvCxnSpPr>
          <p:cNvPr id="11" name="Straight Arrow Connector 10"/>
          <p:cNvCxnSpPr/>
          <p:nvPr/>
        </p:nvCxnSpPr>
        <p:spPr>
          <a:xfrm flipV="1">
            <a:off x="3127375" y="2428875"/>
            <a:ext cx="0" cy="386292"/>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696742" y="2837194"/>
            <a:ext cx="2223173" cy="323165"/>
          </a:xfrm>
          <a:prstGeom prst="rect">
            <a:avLst/>
          </a:prstGeom>
          <a:noFill/>
          <a:ln>
            <a:noFill/>
          </a:ln>
        </p:spPr>
        <p:txBody>
          <a:bodyPr wrap="none" rtlCol="0">
            <a:spAutoFit/>
          </a:bodyPr>
          <a:lstStyle/>
          <a:p>
            <a:r>
              <a:rPr lang="en-US" sz="1500" dirty="0">
                <a:solidFill>
                  <a:srgbClr val="F79646"/>
                </a:solidFill>
                <a:latin typeface="Helvetica Neue Medium" charset="0"/>
                <a:ea typeface="Helvetica Neue Medium" charset="0"/>
                <a:cs typeface="Helvetica Neue Medium" charset="0"/>
              </a:rPr>
              <a:t>Pick s &gt; TT.now().latest</a:t>
            </a:r>
          </a:p>
        </p:txBody>
      </p:sp>
      <p:sp>
        <p:nvSpPr>
          <p:cNvPr id="14" name="TextBox 13"/>
          <p:cNvSpPr txBox="1"/>
          <p:nvPr/>
        </p:nvSpPr>
        <p:spPr>
          <a:xfrm>
            <a:off x="1919275" y="1794646"/>
            <a:ext cx="1505284" cy="323165"/>
          </a:xfrm>
          <a:prstGeom prst="rect">
            <a:avLst/>
          </a:prstGeom>
          <a:noFill/>
        </p:spPr>
        <p:txBody>
          <a:bodyPr wrap="none" rtlCol="0">
            <a:spAutoFit/>
          </a:bodyPr>
          <a:lstStyle/>
          <a:p>
            <a:r>
              <a:rPr lang="en-US" sz="1500" dirty="0">
                <a:latin typeface="Helvetica Neue Medium" charset="0"/>
                <a:ea typeface="Helvetica Neue Medium" charset="0"/>
                <a:cs typeface="Helvetica Neue Medium" charset="0"/>
              </a:rPr>
              <a:t>Acquired locks</a:t>
            </a:r>
          </a:p>
        </p:txBody>
      </p:sp>
      <p:cxnSp>
        <p:nvCxnSpPr>
          <p:cNvPr id="20" name="Straight Arrow Connector 19"/>
          <p:cNvCxnSpPr/>
          <p:nvPr/>
        </p:nvCxnSpPr>
        <p:spPr>
          <a:xfrm>
            <a:off x="2926292" y="2111375"/>
            <a:ext cx="0" cy="2328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5671879" y="2111375"/>
            <a:ext cx="0" cy="2328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5146305" y="1799078"/>
            <a:ext cx="1417376" cy="323165"/>
          </a:xfrm>
          <a:prstGeom prst="rect">
            <a:avLst/>
          </a:prstGeom>
          <a:noFill/>
        </p:spPr>
        <p:txBody>
          <a:bodyPr wrap="none" rtlCol="0">
            <a:spAutoFit/>
          </a:bodyPr>
          <a:lstStyle/>
          <a:p>
            <a:r>
              <a:rPr lang="en-US" sz="1500" dirty="0">
                <a:latin typeface="Helvetica Neue Medium" charset="0"/>
                <a:ea typeface="Helvetica Neue Medium" charset="0"/>
                <a:cs typeface="Helvetica Neue Medium" charset="0"/>
              </a:rPr>
              <a:t>Release locks</a:t>
            </a:r>
          </a:p>
        </p:txBody>
      </p:sp>
      <p:cxnSp>
        <p:nvCxnSpPr>
          <p:cNvPr id="21" name="Straight Arrow Connector 20"/>
          <p:cNvCxnSpPr/>
          <p:nvPr/>
        </p:nvCxnSpPr>
        <p:spPr>
          <a:xfrm>
            <a:off x="3175000" y="3640667"/>
            <a:ext cx="2413000" cy="0"/>
          </a:xfrm>
          <a:prstGeom prst="straightConnector1">
            <a:avLst/>
          </a:prstGeom>
          <a:ln>
            <a:solidFill>
              <a:schemeClr val="accent6"/>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068211" y="2837194"/>
            <a:ext cx="2818785" cy="323165"/>
          </a:xfrm>
          <a:prstGeom prst="rect">
            <a:avLst/>
          </a:prstGeom>
          <a:noFill/>
          <a:ln>
            <a:noFill/>
          </a:ln>
        </p:spPr>
        <p:txBody>
          <a:bodyPr wrap="none" rtlCol="0">
            <a:spAutoFit/>
          </a:bodyPr>
          <a:lstStyle/>
          <a:p>
            <a:r>
              <a:rPr lang="en-US" sz="1500" dirty="0">
                <a:solidFill>
                  <a:srgbClr val="F79646"/>
                </a:solidFill>
                <a:latin typeface="Helvetica Neue Medium" charset="0"/>
                <a:ea typeface="Helvetica Neue Medium" charset="0"/>
                <a:cs typeface="Helvetica Neue Medium" charset="0"/>
              </a:rPr>
              <a:t>Wait until TT.now().earliest &gt; s</a:t>
            </a:r>
          </a:p>
        </p:txBody>
      </p:sp>
      <p:cxnSp>
        <p:nvCxnSpPr>
          <p:cNvPr id="27" name="Straight Arrow Connector 26"/>
          <p:cNvCxnSpPr/>
          <p:nvPr/>
        </p:nvCxnSpPr>
        <p:spPr>
          <a:xfrm flipV="1">
            <a:off x="4545542" y="2428875"/>
            <a:ext cx="0" cy="386292"/>
          </a:xfrm>
          <a:prstGeom prst="straightConnector1">
            <a:avLst/>
          </a:prstGeom>
          <a:ln>
            <a:solidFill>
              <a:srgbClr val="F79646"/>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409153" y="2837194"/>
            <a:ext cx="284052" cy="323165"/>
          </a:xfrm>
          <a:prstGeom prst="rect">
            <a:avLst/>
          </a:prstGeom>
          <a:noFill/>
          <a:ln>
            <a:noFill/>
          </a:ln>
        </p:spPr>
        <p:txBody>
          <a:bodyPr wrap="none" rtlCol="0">
            <a:spAutoFit/>
          </a:bodyPr>
          <a:lstStyle/>
          <a:p>
            <a:r>
              <a:rPr lang="en-US" sz="1500" dirty="0">
                <a:solidFill>
                  <a:srgbClr val="F79646"/>
                </a:solidFill>
                <a:latin typeface="Helvetica Neue Medium" charset="0"/>
                <a:ea typeface="Helvetica Neue Medium" charset="0"/>
                <a:cs typeface="Helvetica Neue Medium" charset="0"/>
              </a:rPr>
              <a:t>s</a:t>
            </a:r>
          </a:p>
        </p:txBody>
      </p:sp>
      <p:cxnSp>
        <p:nvCxnSpPr>
          <p:cNvPr id="29" name="Straight Arrow Connector 28"/>
          <p:cNvCxnSpPr/>
          <p:nvPr/>
        </p:nvCxnSpPr>
        <p:spPr>
          <a:xfrm flipV="1">
            <a:off x="5588000" y="2428875"/>
            <a:ext cx="0" cy="397305"/>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3412034" y="3878362"/>
            <a:ext cx="1051891" cy="323165"/>
          </a:xfrm>
          <a:prstGeom prst="rect">
            <a:avLst/>
          </a:prstGeom>
          <a:noFill/>
        </p:spPr>
        <p:txBody>
          <a:bodyPr wrap="none" rtlCol="0">
            <a:spAutoFit/>
          </a:bodyPr>
          <a:lstStyle/>
          <a:p>
            <a:r>
              <a:rPr lang="en-US" sz="1500" dirty="0">
                <a:solidFill>
                  <a:schemeClr val="accent6"/>
                </a:solidFill>
                <a:latin typeface="Helvetica Neue Medium" charset="0"/>
                <a:ea typeface="Helvetica Neue Medium" charset="0"/>
                <a:cs typeface="Helvetica Neue Medium" charset="0"/>
              </a:rPr>
              <a:t>average ε</a:t>
            </a:r>
          </a:p>
        </p:txBody>
      </p:sp>
      <p:sp>
        <p:nvSpPr>
          <p:cNvPr id="31" name="TextBox 30"/>
          <p:cNvSpPr txBox="1"/>
          <p:nvPr/>
        </p:nvSpPr>
        <p:spPr>
          <a:xfrm>
            <a:off x="3655699" y="3281694"/>
            <a:ext cx="1301959" cy="323165"/>
          </a:xfrm>
          <a:prstGeom prst="rect">
            <a:avLst/>
          </a:prstGeom>
          <a:noFill/>
        </p:spPr>
        <p:txBody>
          <a:bodyPr wrap="none" rtlCol="0">
            <a:spAutoFit/>
          </a:bodyPr>
          <a:lstStyle/>
          <a:p>
            <a:r>
              <a:rPr lang="en-US" sz="1500" dirty="0">
                <a:solidFill>
                  <a:srgbClr val="F79646"/>
                </a:solidFill>
                <a:latin typeface="Helvetica Neue Medium" charset="0"/>
                <a:ea typeface="Helvetica Neue Medium" charset="0"/>
                <a:cs typeface="Helvetica Neue Medium" charset="0"/>
              </a:rPr>
              <a:t>Commit wait</a:t>
            </a:r>
          </a:p>
        </p:txBody>
      </p:sp>
      <p:sp>
        <p:nvSpPr>
          <p:cNvPr id="41" name="TextBox 40"/>
          <p:cNvSpPr txBox="1"/>
          <p:nvPr/>
        </p:nvSpPr>
        <p:spPr>
          <a:xfrm>
            <a:off x="4484583" y="3878362"/>
            <a:ext cx="1051891" cy="323165"/>
          </a:xfrm>
          <a:prstGeom prst="rect">
            <a:avLst/>
          </a:prstGeom>
          <a:noFill/>
        </p:spPr>
        <p:txBody>
          <a:bodyPr wrap="none" rtlCol="0">
            <a:spAutoFit/>
          </a:bodyPr>
          <a:lstStyle/>
          <a:p>
            <a:r>
              <a:rPr lang="en-US" sz="1500" dirty="0">
                <a:solidFill>
                  <a:schemeClr val="accent6"/>
                </a:solidFill>
                <a:latin typeface="Helvetica Neue Medium" charset="0"/>
                <a:ea typeface="Helvetica Neue Medium" charset="0"/>
                <a:cs typeface="Helvetica Neue Medium" charset="0"/>
              </a:rPr>
              <a:t>average ε</a:t>
            </a:r>
          </a:p>
        </p:txBody>
      </p:sp>
      <p:cxnSp>
        <p:nvCxnSpPr>
          <p:cNvPr id="42" name="Straight Arrow Connector 41"/>
          <p:cNvCxnSpPr/>
          <p:nvPr/>
        </p:nvCxnSpPr>
        <p:spPr>
          <a:xfrm flipV="1">
            <a:off x="4509493" y="3757084"/>
            <a:ext cx="0" cy="550333"/>
          </a:xfrm>
          <a:prstGeom prst="straightConnector1">
            <a:avLst/>
          </a:prstGeom>
          <a:ln>
            <a:solidFill>
              <a:schemeClr val="accent6"/>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25" name="Can 24"/>
          <p:cNvSpPr/>
          <p:nvPr/>
        </p:nvSpPr>
        <p:spPr>
          <a:xfrm>
            <a:off x="901369" y="2170653"/>
            <a:ext cx="760216" cy="410610"/>
          </a:xfrm>
          <a:prstGeom prst="can">
            <a:avLst/>
          </a:prstGeom>
          <a:solidFill>
            <a:schemeClr val="accent6"/>
          </a:solidFill>
          <a:ln>
            <a:solidFill>
              <a:srgbClr val="008000"/>
            </a:solidFill>
          </a:ln>
        </p:spPr>
        <p:style>
          <a:lnRef idx="1">
            <a:schemeClr val="accent1"/>
          </a:lnRef>
          <a:fillRef idx="3">
            <a:schemeClr val="accent1"/>
          </a:fillRef>
          <a:effectRef idx="2">
            <a:schemeClr val="accent1"/>
          </a:effectRef>
          <a:fontRef idx="minor">
            <a:schemeClr val="lt1"/>
          </a:fontRef>
        </p:style>
        <p:txBody>
          <a:bodyPr/>
          <a:lstStyle/>
          <a:p>
            <a:pPr algn="ctr"/>
            <a:endParaRPr lang="en-US" sz="1500" dirty="0">
              <a:solidFill>
                <a:schemeClr val="accent6"/>
              </a:solidFill>
              <a:latin typeface="Helvetica Neue Medium" charset="0"/>
              <a:ea typeface="Helvetica Neue Medium" charset="0"/>
              <a:cs typeface="Helvetica Neue Medium" charset="0"/>
            </a:endParaRPr>
          </a:p>
        </p:txBody>
      </p:sp>
    </p:spTree>
    <p:custDataLst>
      <p:tags r:id="rId1"/>
    </p:custDataLst>
    <p:extLst>
      <p:ext uri="{BB962C8B-B14F-4D97-AF65-F5344CB8AC3E}">
        <p14:creationId xmlns:p14="http://schemas.microsoft.com/office/powerpoint/2010/main" val="1359074356"/>
      </p:ext>
    </p:extLst>
  </p:cSld>
  <p:clrMapOvr>
    <a:masterClrMapping/>
  </p:clrMapOvr>
  <mc:AlternateContent xmlns:mc="http://schemas.openxmlformats.org/markup-compatibility/2006" xmlns:p14="http://schemas.microsoft.com/office/powerpoint/2010/main">
    <mc:Choice Requires="p14">
      <p:transition spd="slow" p14:dur="2000" advTm="98113"/>
    </mc:Choice>
    <mc:Fallback xmlns="">
      <p:transition xmlns:p14="http://schemas.microsoft.com/office/powerpoint/2010/main" spd="slow" advTm="9811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2" grpId="0"/>
      <p:bldP spid="14" grpId="0"/>
      <p:bldP spid="26" grpId="0"/>
      <p:bldP spid="23" grpId="0"/>
      <p:bldP spid="28" grpId="0"/>
      <p:bldP spid="30" grpId="0"/>
      <p:bldP spid="31" grpId="0"/>
      <p:bldP spid="41"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dirty="0"/>
              <a:t>RPC Details</a:t>
            </a:r>
          </a:p>
        </p:txBody>
      </p:sp>
      <p:sp>
        <p:nvSpPr>
          <p:cNvPr id="997379" name="Rectangle 3"/>
          <p:cNvSpPr>
            <a:spLocks noGrp="1" noChangeArrowheads="1"/>
          </p:cNvSpPr>
          <p:nvPr>
            <p:ph idx="1"/>
          </p:nvPr>
        </p:nvSpPr>
        <p:spPr/>
        <p:txBody>
          <a:bodyPr>
            <a:normAutofit fontScale="85000" lnSpcReduction="10000"/>
          </a:bodyPr>
          <a:lstStyle/>
          <a:p>
            <a:r>
              <a:rPr lang="en-US" altLang="ko-KR" dirty="0"/>
              <a:t>Equivalence with regular procedure call</a:t>
            </a:r>
          </a:p>
          <a:p>
            <a:pPr lvl="1"/>
            <a:r>
              <a:rPr lang="en-US" altLang="ko-KR" dirty="0"/>
              <a:t>Parameters</a:t>
            </a:r>
            <a:r>
              <a:rPr lang="en-US" altLang="ko-KR" dirty="0">
                <a:sym typeface="Symbol" panose="05050102010706020507" pitchFamily="18" charset="2"/>
              </a:rPr>
              <a:t> Request Message</a:t>
            </a:r>
          </a:p>
          <a:p>
            <a:pPr lvl="1"/>
            <a:r>
              <a:rPr lang="en-US" altLang="ko-KR" dirty="0">
                <a:sym typeface="Symbol" panose="05050102010706020507" pitchFamily="18" charset="2"/>
              </a:rPr>
              <a:t>Result  Reply message</a:t>
            </a:r>
          </a:p>
          <a:p>
            <a:pPr lvl="1"/>
            <a:r>
              <a:rPr lang="en-US" altLang="ko-KR" dirty="0">
                <a:sym typeface="Symbol" panose="05050102010706020507" pitchFamily="18" charset="2"/>
              </a:rPr>
              <a:t>Name of Procedure: Passed in request message</a:t>
            </a:r>
          </a:p>
          <a:p>
            <a:pPr lvl="1"/>
            <a:r>
              <a:rPr lang="en-US" altLang="ko-KR" dirty="0">
                <a:sym typeface="Symbol" panose="05050102010706020507" pitchFamily="18" charset="2"/>
              </a:rPr>
              <a:t>Return Address: mbox2 (client return mail box) </a:t>
            </a:r>
          </a:p>
          <a:p>
            <a:pPr lvl="1"/>
            <a:endParaRPr lang="en-US" altLang="ko-KR" dirty="0">
              <a:sym typeface="Symbol" panose="05050102010706020507" pitchFamily="18" charset="2"/>
            </a:endParaRPr>
          </a:p>
          <a:p>
            <a:r>
              <a:rPr lang="en-US" altLang="ko-KR" dirty="0">
                <a:sym typeface="Symbol" panose="05050102010706020507" pitchFamily="18" charset="2"/>
              </a:rPr>
              <a:t>Stub generator: Compiler that generates stubs</a:t>
            </a:r>
          </a:p>
          <a:p>
            <a:pPr lvl="1"/>
            <a:r>
              <a:rPr lang="en-US" altLang="ko-KR" dirty="0">
                <a:sym typeface="Symbol" panose="05050102010706020507" pitchFamily="18" charset="2"/>
              </a:rPr>
              <a:t>Input: interface definitions in an “interface definition language (IDL)”</a:t>
            </a:r>
          </a:p>
          <a:p>
            <a:pPr lvl="2"/>
            <a:r>
              <a:rPr lang="en-US" altLang="ko-KR" dirty="0">
                <a:sym typeface="Symbol" panose="05050102010706020507" pitchFamily="18" charset="2"/>
              </a:rPr>
              <a:t>Contains, among other things, types of arguments/return</a:t>
            </a:r>
          </a:p>
          <a:p>
            <a:pPr lvl="1"/>
            <a:r>
              <a:rPr lang="en-US" altLang="ko-KR" dirty="0">
                <a:sym typeface="Symbol" panose="05050102010706020507" pitchFamily="18" charset="2"/>
              </a:rPr>
              <a:t>Output: stub code in the appropriate source language</a:t>
            </a:r>
          </a:p>
          <a:p>
            <a:pPr lvl="2"/>
            <a:r>
              <a:rPr lang="en-US" altLang="ko-KR" dirty="0">
                <a:sym typeface="Symbol" panose="05050102010706020507" pitchFamily="18" charset="2"/>
              </a:rPr>
              <a:t>Code for client to pack message, send it off, wait for result, unpack result and return to caller</a:t>
            </a:r>
          </a:p>
          <a:p>
            <a:pPr lvl="2"/>
            <a:r>
              <a:rPr lang="en-US" altLang="ko-KR" dirty="0">
                <a:sym typeface="Symbol" panose="05050102010706020507" pitchFamily="18" charset="2"/>
              </a:rPr>
              <a:t>Code for server to unpack message, call procedure, pack results, send them off</a:t>
            </a:r>
          </a:p>
        </p:txBody>
      </p:sp>
      <p:sp>
        <p:nvSpPr>
          <p:cNvPr id="2" name="Slide Number Placeholder 1">
            <a:extLst>
              <a:ext uri="{FF2B5EF4-FFF2-40B4-BE49-F238E27FC236}">
                <a16:creationId xmlns:a16="http://schemas.microsoft.com/office/drawing/2014/main" id="{89041F86-5E8C-3D45-9554-20D6817E7976}"/>
              </a:ext>
            </a:extLst>
          </p:cNvPr>
          <p:cNvSpPr>
            <a:spLocks noGrp="1"/>
          </p:cNvSpPr>
          <p:nvPr>
            <p:ph type="sldNum" sz="quarter" idx="12"/>
          </p:nvPr>
        </p:nvSpPr>
        <p:spPr/>
        <p:txBody>
          <a:bodyPr/>
          <a:lstStyle/>
          <a:p>
            <a:fld id="{5E6A3C3A-A029-4573-BC04-5DA27903A743}" type="slidenum">
              <a:rPr lang="en-US" smtClean="0"/>
              <a:t>5</a:t>
            </a:fld>
            <a:endParaRPr lang="en-US"/>
          </a:p>
        </p:txBody>
      </p:sp>
    </p:spTree>
    <p:extLst>
      <p:ext uri="{BB962C8B-B14F-4D97-AF65-F5344CB8AC3E}">
        <p14:creationId xmlns:p14="http://schemas.microsoft.com/office/powerpoint/2010/main" val="2357995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 Wait and Replication</a:t>
            </a:r>
          </a:p>
        </p:txBody>
      </p:sp>
      <p:grpSp>
        <p:nvGrpSpPr>
          <p:cNvPr id="5" name="Group 4"/>
          <p:cNvGrpSpPr/>
          <p:nvPr/>
        </p:nvGrpSpPr>
        <p:grpSpPr>
          <a:xfrm>
            <a:off x="2857500" y="2505050"/>
            <a:ext cx="3683000" cy="328083"/>
            <a:chOff x="2197100" y="3829050"/>
            <a:chExt cx="1562100" cy="393700"/>
          </a:xfrm>
        </p:grpSpPr>
        <p:cxnSp>
          <p:nvCxnSpPr>
            <p:cNvPr id="6" name="Straight Connector 5"/>
            <p:cNvCxnSpPr/>
            <p:nvPr/>
          </p:nvCxnSpPr>
          <p:spPr>
            <a:xfrm>
              <a:off x="2197100" y="4025900"/>
              <a:ext cx="1562100" cy="0"/>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200822" y="3829050"/>
              <a:ext cx="0" cy="393700"/>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3759200" y="3829050"/>
              <a:ext cx="0" cy="393700"/>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grpSp>
      <p:sp>
        <p:nvSpPr>
          <p:cNvPr id="9" name="TextBox 8"/>
          <p:cNvSpPr txBox="1"/>
          <p:nvPr/>
        </p:nvSpPr>
        <p:spPr>
          <a:xfrm>
            <a:off x="2496566" y="2515204"/>
            <a:ext cx="339768" cy="323165"/>
          </a:xfrm>
          <a:prstGeom prst="rect">
            <a:avLst/>
          </a:prstGeom>
          <a:noFill/>
        </p:spPr>
        <p:txBody>
          <a:bodyPr wrap="square" rtlCol="0">
            <a:spAutoFit/>
          </a:bodyPr>
          <a:lstStyle/>
          <a:p>
            <a:r>
              <a:rPr lang="en-US" sz="1500" dirty="0">
                <a:solidFill>
                  <a:srgbClr val="800000"/>
                </a:solidFill>
                <a:latin typeface="Arial" charset="0"/>
                <a:ea typeface="Arial" charset="0"/>
                <a:cs typeface="Arial" charset="0"/>
              </a:rPr>
              <a:t>T</a:t>
            </a:r>
          </a:p>
        </p:txBody>
      </p:sp>
      <p:sp>
        <p:nvSpPr>
          <p:cNvPr id="12" name="TextBox 11"/>
          <p:cNvSpPr txBox="1"/>
          <p:nvPr/>
        </p:nvSpPr>
        <p:spPr>
          <a:xfrm>
            <a:off x="2395525" y="2132542"/>
            <a:ext cx="1438214" cy="323165"/>
          </a:xfrm>
          <a:prstGeom prst="rect">
            <a:avLst/>
          </a:prstGeom>
          <a:noFill/>
        </p:spPr>
        <p:txBody>
          <a:bodyPr wrap="none" rtlCol="0">
            <a:spAutoFit/>
          </a:bodyPr>
          <a:lstStyle/>
          <a:p>
            <a:r>
              <a:rPr lang="en-US" sz="1500" dirty="0">
                <a:latin typeface="Arial" charset="0"/>
                <a:ea typeface="Arial" charset="0"/>
                <a:cs typeface="Arial" charset="0"/>
              </a:rPr>
              <a:t>Acquired locks</a:t>
            </a:r>
          </a:p>
        </p:txBody>
      </p:sp>
      <p:cxnSp>
        <p:nvCxnSpPr>
          <p:cNvPr id="13" name="Straight Arrow Connector 12"/>
          <p:cNvCxnSpPr/>
          <p:nvPr/>
        </p:nvCxnSpPr>
        <p:spPr>
          <a:xfrm>
            <a:off x="3413125" y="2407709"/>
            <a:ext cx="0" cy="2328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6148129" y="2407709"/>
            <a:ext cx="0" cy="2328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4190213" y="1878542"/>
            <a:ext cx="0" cy="762000"/>
          </a:xfrm>
          <a:prstGeom prst="straightConnector1">
            <a:avLst/>
          </a:prstGeom>
          <a:ln>
            <a:solidFill>
              <a:srgbClr val="1E4899"/>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5402004" y="1889125"/>
            <a:ext cx="0" cy="751417"/>
          </a:xfrm>
          <a:prstGeom prst="straightConnector1">
            <a:avLst/>
          </a:prstGeom>
          <a:ln>
            <a:solidFill>
              <a:srgbClr val="1E4899"/>
            </a:solidFill>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3443386" y="1247055"/>
            <a:ext cx="1106393" cy="553998"/>
          </a:xfrm>
          <a:prstGeom prst="rect">
            <a:avLst/>
          </a:prstGeom>
          <a:noFill/>
          <a:ln>
            <a:noFill/>
          </a:ln>
        </p:spPr>
        <p:txBody>
          <a:bodyPr wrap="none" rtlCol="0">
            <a:spAutoFit/>
          </a:bodyPr>
          <a:lstStyle/>
          <a:p>
            <a:r>
              <a:rPr lang="en-US" sz="1500" dirty="0">
                <a:solidFill>
                  <a:srgbClr val="1E4899"/>
                </a:solidFill>
                <a:latin typeface="Arial" charset="0"/>
                <a:ea typeface="Arial" charset="0"/>
                <a:cs typeface="Arial" charset="0"/>
              </a:rPr>
              <a:t>Start </a:t>
            </a:r>
          </a:p>
          <a:p>
            <a:r>
              <a:rPr lang="en-US" sz="1500" dirty="0">
                <a:solidFill>
                  <a:srgbClr val="1E4899"/>
                </a:solidFill>
                <a:latin typeface="Arial" charset="0"/>
                <a:ea typeface="Arial" charset="0"/>
                <a:cs typeface="Arial" charset="0"/>
              </a:rPr>
              <a:t>consensus</a:t>
            </a:r>
          </a:p>
        </p:txBody>
      </p:sp>
      <p:cxnSp>
        <p:nvCxnSpPr>
          <p:cNvPr id="28" name="Straight Arrow Connector 27"/>
          <p:cNvCxnSpPr/>
          <p:nvPr/>
        </p:nvCxnSpPr>
        <p:spPr>
          <a:xfrm>
            <a:off x="6362296" y="1878542"/>
            <a:ext cx="0" cy="762000"/>
          </a:xfrm>
          <a:prstGeom prst="straightConnector1">
            <a:avLst/>
          </a:prstGeom>
          <a:ln>
            <a:solidFill>
              <a:srgbClr val="1E4899"/>
            </a:solidFill>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6051150" y="1247055"/>
            <a:ext cx="946093" cy="553998"/>
          </a:xfrm>
          <a:prstGeom prst="rect">
            <a:avLst/>
          </a:prstGeom>
          <a:noFill/>
          <a:ln>
            <a:noFill/>
          </a:ln>
        </p:spPr>
        <p:txBody>
          <a:bodyPr wrap="none" rtlCol="0">
            <a:spAutoFit/>
          </a:bodyPr>
          <a:lstStyle/>
          <a:p>
            <a:r>
              <a:rPr lang="en-US" sz="1500" dirty="0">
                <a:solidFill>
                  <a:srgbClr val="1E4899"/>
                </a:solidFill>
                <a:latin typeface="Arial" charset="0"/>
                <a:ea typeface="Arial" charset="0"/>
                <a:cs typeface="Arial" charset="0"/>
              </a:rPr>
              <a:t>Notify </a:t>
            </a:r>
          </a:p>
          <a:p>
            <a:r>
              <a:rPr lang="en-US" sz="1500" dirty="0">
                <a:solidFill>
                  <a:srgbClr val="1E4899"/>
                </a:solidFill>
                <a:latin typeface="Arial" charset="0"/>
                <a:ea typeface="Arial" charset="0"/>
                <a:cs typeface="Arial" charset="0"/>
              </a:rPr>
              <a:t>followers</a:t>
            </a:r>
          </a:p>
        </p:txBody>
      </p:sp>
      <p:cxnSp>
        <p:nvCxnSpPr>
          <p:cNvPr id="31" name="Straight Arrow Connector 30"/>
          <p:cNvCxnSpPr/>
          <p:nvPr/>
        </p:nvCxnSpPr>
        <p:spPr>
          <a:xfrm flipV="1">
            <a:off x="6064250" y="2746375"/>
            <a:ext cx="0" cy="397305"/>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5072165" y="3133097"/>
            <a:ext cx="1726755" cy="323165"/>
          </a:xfrm>
          <a:prstGeom prst="rect">
            <a:avLst/>
          </a:prstGeom>
          <a:noFill/>
          <a:ln>
            <a:noFill/>
          </a:ln>
        </p:spPr>
        <p:txBody>
          <a:bodyPr wrap="none" rtlCol="0">
            <a:spAutoFit/>
          </a:bodyPr>
          <a:lstStyle/>
          <a:p>
            <a:r>
              <a:rPr lang="en-US" sz="1500" dirty="0">
                <a:solidFill>
                  <a:schemeClr val="accent6"/>
                </a:solidFill>
                <a:latin typeface="Arial" charset="0"/>
                <a:ea typeface="Arial" charset="0"/>
                <a:cs typeface="Arial" charset="0"/>
              </a:rPr>
              <a:t>Commit wait done</a:t>
            </a:r>
          </a:p>
        </p:txBody>
      </p:sp>
      <p:cxnSp>
        <p:nvCxnSpPr>
          <p:cNvPr id="35" name="Straight Arrow Connector 34"/>
          <p:cNvCxnSpPr/>
          <p:nvPr/>
        </p:nvCxnSpPr>
        <p:spPr>
          <a:xfrm flipV="1">
            <a:off x="3603625" y="2725208"/>
            <a:ext cx="0" cy="386292"/>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220730" y="3133097"/>
            <a:ext cx="697627" cy="323165"/>
          </a:xfrm>
          <a:prstGeom prst="rect">
            <a:avLst/>
          </a:prstGeom>
          <a:noFill/>
        </p:spPr>
        <p:txBody>
          <a:bodyPr wrap="none" rtlCol="0">
            <a:spAutoFit/>
          </a:bodyPr>
          <a:lstStyle/>
          <a:p>
            <a:r>
              <a:rPr lang="en-US" sz="1500" dirty="0">
                <a:solidFill>
                  <a:srgbClr val="F79646"/>
                </a:solidFill>
                <a:latin typeface="Arial" charset="0"/>
                <a:ea typeface="Arial" charset="0"/>
                <a:cs typeface="Arial" charset="0"/>
              </a:rPr>
              <a:t>Pick </a:t>
            </a:r>
            <a:r>
              <a:rPr lang="en-US" sz="1500" i="1" dirty="0">
                <a:solidFill>
                  <a:srgbClr val="F79646"/>
                </a:solidFill>
                <a:latin typeface="Arial" charset="0"/>
                <a:ea typeface="Arial" charset="0"/>
                <a:cs typeface="Arial" charset="0"/>
              </a:rPr>
              <a:t>s</a:t>
            </a:r>
            <a:endParaRPr lang="en-US" sz="1500" dirty="0">
              <a:solidFill>
                <a:srgbClr val="F79646"/>
              </a:solidFill>
              <a:latin typeface="Arial" charset="0"/>
              <a:ea typeface="Arial" charset="0"/>
              <a:cs typeface="Arial" charset="0"/>
            </a:endParaRPr>
          </a:p>
        </p:txBody>
      </p:sp>
      <p:sp>
        <p:nvSpPr>
          <p:cNvPr id="3" name="Slide Number Placeholder 2"/>
          <p:cNvSpPr>
            <a:spLocks noGrp="1"/>
          </p:cNvSpPr>
          <p:nvPr>
            <p:ph type="sldNum" sz="quarter" idx="12"/>
          </p:nvPr>
        </p:nvSpPr>
        <p:spPr/>
        <p:txBody>
          <a:bodyPr/>
          <a:lstStyle/>
          <a:p>
            <a:fld id="{CA2C59E4-2FE4-564D-A950-09C870524D20}" type="slidenum">
              <a:rPr lang="en-US" smtClean="0"/>
              <a:t>50</a:t>
            </a:fld>
            <a:endParaRPr lang="en-US" dirty="0"/>
          </a:p>
        </p:txBody>
      </p:sp>
      <p:sp>
        <p:nvSpPr>
          <p:cNvPr id="23" name="TextBox 22"/>
          <p:cNvSpPr txBox="1"/>
          <p:nvPr/>
        </p:nvSpPr>
        <p:spPr>
          <a:xfrm>
            <a:off x="4770788" y="1247055"/>
            <a:ext cx="1106393" cy="553998"/>
          </a:xfrm>
          <a:prstGeom prst="rect">
            <a:avLst/>
          </a:prstGeom>
          <a:noFill/>
          <a:ln>
            <a:noFill/>
          </a:ln>
        </p:spPr>
        <p:txBody>
          <a:bodyPr wrap="none" rtlCol="0">
            <a:spAutoFit/>
          </a:bodyPr>
          <a:lstStyle/>
          <a:p>
            <a:r>
              <a:rPr lang="en-US" sz="1500" dirty="0">
                <a:solidFill>
                  <a:srgbClr val="1E4899"/>
                </a:solidFill>
                <a:latin typeface="Arial" charset="0"/>
                <a:ea typeface="Arial" charset="0"/>
                <a:cs typeface="Arial" charset="0"/>
              </a:rPr>
              <a:t>Achieve </a:t>
            </a:r>
          </a:p>
          <a:p>
            <a:r>
              <a:rPr lang="en-US" sz="1500" dirty="0">
                <a:solidFill>
                  <a:srgbClr val="1E4899"/>
                </a:solidFill>
                <a:latin typeface="Arial" charset="0"/>
                <a:ea typeface="Arial" charset="0"/>
                <a:cs typeface="Arial" charset="0"/>
              </a:rPr>
              <a:t>consensus</a:t>
            </a:r>
          </a:p>
        </p:txBody>
      </p:sp>
      <p:sp>
        <p:nvSpPr>
          <p:cNvPr id="29" name="Can 28"/>
          <p:cNvSpPr/>
          <p:nvPr/>
        </p:nvSpPr>
        <p:spPr>
          <a:xfrm>
            <a:off x="1441119" y="2488153"/>
            <a:ext cx="760216" cy="410610"/>
          </a:xfrm>
          <a:prstGeom prst="can">
            <a:avLst/>
          </a:prstGeom>
          <a:solidFill>
            <a:schemeClr val="accent6"/>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a:lstStyle/>
          <a:p>
            <a:pPr algn="ctr"/>
            <a:endParaRPr lang="en-US" sz="1500" dirty="0">
              <a:latin typeface="Arial" charset="0"/>
              <a:ea typeface="Arial" charset="0"/>
              <a:cs typeface="Arial" charset="0"/>
            </a:endParaRPr>
          </a:p>
        </p:txBody>
      </p:sp>
      <p:sp>
        <p:nvSpPr>
          <p:cNvPr id="33" name="Can 32"/>
          <p:cNvSpPr/>
          <p:nvPr/>
        </p:nvSpPr>
        <p:spPr>
          <a:xfrm>
            <a:off x="1441119" y="3350915"/>
            <a:ext cx="760216" cy="410610"/>
          </a:xfrm>
          <a:prstGeom prst="can">
            <a:avLst/>
          </a:prstGeom>
          <a:solidFill>
            <a:schemeClr val="accent6"/>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a:lstStyle/>
          <a:p>
            <a:pPr algn="ctr"/>
            <a:endParaRPr lang="en-US" sz="1500" dirty="0">
              <a:latin typeface="Arial" charset="0"/>
              <a:ea typeface="Arial" charset="0"/>
              <a:cs typeface="Arial" charset="0"/>
            </a:endParaRPr>
          </a:p>
        </p:txBody>
      </p:sp>
      <p:sp>
        <p:nvSpPr>
          <p:cNvPr id="34" name="Can 33"/>
          <p:cNvSpPr/>
          <p:nvPr/>
        </p:nvSpPr>
        <p:spPr>
          <a:xfrm>
            <a:off x="1441119" y="1620320"/>
            <a:ext cx="760216" cy="410610"/>
          </a:xfrm>
          <a:prstGeom prst="can">
            <a:avLst/>
          </a:prstGeom>
          <a:solidFill>
            <a:schemeClr val="accent6"/>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a:lstStyle/>
          <a:p>
            <a:pPr algn="ctr"/>
            <a:endParaRPr lang="en-US" sz="1500" dirty="0">
              <a:latin typeface="Arial" charset="0"/>
              <a:ea typeface="Arial" charset="0"/>
              <a:cs typeface="Arial" charset="0"/>
            </a:endParaRPr>
          </a:p>
        </p:txBody>
      </p:sp>
      <p:sp>
        <p:nvSpPr>
          <p:cNvPr id="17" name="TextBox 16"/>
          <p:cNvSpPr txBox="1"/>
          <p:nvPr/>
        </p:nvSpPr>
        <p:spPr>
          <a:xfrm>
            <a:off x="5453222" y="2136974"/>
            <a:ext cx="1385316" cy="323165"/>
          </a:xfrm>
          <a:prstGeom prst="rect">
            <a:avLst/>
          </a:prstGeom>
          <a:noFill/>
        </p:spPr>
        <p:txBody>
          <a:bodyPr wrap="none" rtlCol="0">
            <a:spAutoFit/>
          </a:bodyPr>
          <a:lstStyle/>
          <a:p>
            <a:r>
              <a:rPr lang="en-US" sz="1500" dirty="0">
                <a:latin typeface="Arial" charset="0"/>
                <a:ea typeface="Arial" charset="0"/>
                <a:cs typeface="Arial" charset="0"/>
              </a:rPr>
              <a:t>Release locks</a:t>
            </a:r>
          </a:p>
        </p:txBody>
      </p:sp>
    </p:spTree>
    <p:custDataLst>
      <p:tags r:id="rId1"/>
    </p:custDataLst>
    <p:extLst>
      <p:ext uri="{BB962C8B-B14F-4D97-AF65-F5344CB8AC3E}">
        <p14:creationId xmlns:p14="http://schemas.microsoft.com/office/powerpoint/2010/main" val="3906061309"/>
      </p:ext>
    </p:extLst>
  </p:cSld>
  <p:clrMapOvr>
    <a:masterClrMapping/>
  </p:clrMapOvr>
  <mc:AlternateContent xmlns:mc="http://schemas.openxmlformats.org/markup-compatibility/2006" xmlns:p14="http://schemas.microsoft.com/office/powerpoint/2010/main">
    <mc:Choice Requires="p14">
      <p:transition spd="slow" p14:dur="2000" advTm="71388"/>
    </mc:Choice>
    <mc:Fallback xmlns="">
      <p:transition xmlns:p14="http://schemas.microsoft.com/office/powerpoint/2010/main" spd="slow" advTm="7138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P spid="32" grpId="0"/>
      <p:bldP spid="36" grpId="0"/>
      <p:bldP spid="23" grpId="0"/>
      <p:bldP spid="1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Given global timestamp, can implement read-only transactions lock-free (snapshot isolation)</a:t>
            </a:r>
          </a:p>
          <a:p>
            <a:r>
              <a:rPr lang="en-US" dirty="0"/>
              <a:t>Step 1: Choose timestamp </a:t>
            </a:r>
            <a:r>
              <a:rPr lang="en-US" dirty="0" err="1"/>
              <a:t>s</a:t>
            </a:r>
            <a:r>
              <a:rPr lang="en-US" sz="2333" baseline="-25000" dirty="0" err="1"/>
              <a:t>read</a:t>
            </a:r>
            <a:r>
              <a:rPr lang="en-US" dirty="0"/>
              <a:t> = </a:t>
            </a:r>
            <a:r>
              <a:rPr lang="en-US" dirty="0" err="1"/>
              <a:t>TT.now.latest</a:t>
            </a:r>
            <a:r>
              <a:rPr lang="en-US" dirty="0"/>
              <a:t>()</a:t>
            </a:r>
          </a:p>
          <a:p>
            <a:r>
              <a:rPr lang="en-US" dirty="0"/>
              <a:t>Step 2: Snapshot read (at </a:t>
            </a:r>
            <a:r>
              <a:rPr lang="en-US" dirty="0" err="1"/>
              <a:t>s</a:t>
            </a:r>
            <a:r>
              <a:rPr lang="en-US" sz="2667" baseline="-25000" dirty="0" err="1"/>
              <a:t>read</a:t>
            </a:r>
            <a:r>
              <a:rPr lang="en-US" dirty="0"/>
              <a:t>)</a:t>
            </a:r>
          </a:p>
          <a:p>
            <a:pPr lvl="1"/>
            <a:r>
              <a:rPr lang="en-US" dirty="0"/>
              <a:t>Can be served by any up-to-date replica</a:t>
            </a:r>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51</a:t>
            </a:fld>
            <a:endParaRPr lang="en-US" dirty="0"/>
          </a:p>
        </p:txBody>
      </p:sp>
      <p:sp>
        <p:nvSpPr>
          <p:cNvPr id="4" name="Title 3"/>
          <p:cNvSpPr>
            <a:spLocks noGrp="1"/>
          </p:cNvSpPr>
          <p:nvPr>
            <p:ph type="title"/>
          </p:nvPr>
        </p:nvSpPr>
        <p:spPr/>
        <p:txBody>
          <a:bodyPr/>
          <a:lstStyle/>
          <a:p>
            <a:r>
              <a:rPr lang="en-US" dirty="0"/>
              <a:t>Read-only optimizations</a:t>
            </a:r>
          </a:p>
        </p:txBody>
      </p:sp>
    </p:spTree>
    <p:extLst>
      <p:ext uri="{BB962C8B-B14F-4D97-AF65-F5344CB8AC3E}">
        <p14:creationId xmlns:p14="http://schemas.microsoft.com/office/powerpoint/2010/main" val="138399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TrueTime</a:t>
            </a:r>
            <a:r>
              <a:rPr lang="en-US" dirty="0"/>
              <a:t> for Read-Only </a:t>
            </a:r>
            <a:r>
              <a:rPr lang="en-US" dirty="0" err="1"/>
              <a:t>Txns</a:t>
            </a:r>
            <a:endParaRPr lang="en-US" dirty="0"/>
          </a:p>
        </p:txBody>
      </p:sp>
      <p:sp>
        <p:nvSpPr>
          <p:cNvPr id="3" name="Content Placeholder 2"/>
          <p:cNvSpPr>
            <a:spLocks noGrp="1"/>
          </p:cNvSpPr>
          <p:nvPr>
            <p:ph idx="1"/>
          </p:nvPr>
        </p:nvSpPr>
        <p:spPr>
          <a:xfrm>
            <a:off x="1002270" y="1235676"/>
            <a:ext cx="7379730" cy="3911793"/>
          </a:xfrm>
        </p:spPr>
        <p:txBody>
          <a:bodyPr>
            <a:normAutofit fontScale="70000" lnSpcReduction="20000"/>
          </a:bodyPr>
          <a:lstStyle/>
          <a:p>
            <a:r>
              <a:rPr lang="en-US" dirty="0"/>
              <a:t>Assign all transactions a wall-clock commit time (s)</a:t>
            </a:r>
          </a:p>
          <a:p>
            <a:pPr lvl="1"/>
            <a:r>
              <a:rPr lang="en-US" dirty="0"/>
              <a:t>All replicas of all shards track how up-to-date they are with</a:t>
            </a:r>
            <a:br>
              <a:rPr lang="en-US" dirty="0"/>
            </a:br>
            <a:r>
              <a:rPr lang="en-US" dirty="0" err="1"/>
              <a:t>t</a:t>
            </a:r>
            <a:r>
              <a:rPr lang="en-US" baseline="-25000" dirty="0" err="1"/>
              <a:t>safe</a:t>
            </a:r>
            <a:r>
              <a:rPr lang="en-US" dirty="0"/>
              <a:t>: all transactions with s &lt; </a:t>
            </a:r>
            <a:r>
              <a:rPr lang="en-US" dirty="0" err="1"/>
              <a:t>t</a:t>
            </a:r>
            <a:r>
              <a:rPr lang="en-US" baseline="-25000" dirty="0" err="1"/>
              <a:t>safe</a:t>
            </a:r>
            <a:r>
              <a:rPr lang="en-US" dirty="0"/>
              <a:t> have committed on this machine</a:t>
            </a:r>
          </a:p>
          <a:p>
            <a:endParaRPr lang="en-US" dirty="0"/>
          </a:p>
          <a:p>
            <a:r>
              <a:rPr lang="en-US" dirty="0"/>
              <a:t>Goal 1: Lock-free read-only transactions</a:t>
            </a:r>
          </a:p>
          <a:p>
            <a:pPr lvl="1"/>
            <a:r>
              <a:rPr lang="en-US" dirty="0"/>
              <a:t>Current time ≤ </a:t>
            </a:r>
            <a:r>
              <a:rPr lang="en-US" dirty="0" err="1"/>
              <a:t>TT.now.latest</a:t>
            </a:r>
            <a:r>
              <a:rPr lang="en-US" dirty="0"/>
              <a:t>()</a:t>
            </a:r>
          </a:p>
          <a:p>
            <a:pPr lvl="1"/>
            <a:r>
              <a:rPr lang="en-US" dirty="0" err="1"/>
              <a:t>s</a:t>
            </a:r>
            <a:r>
              <a:rPr lang="en-US" baseline="-25000" dirty="0" err="1"/>
              <a:t>read</a:t>
            </a:r>
            <a:r>
              <a:rPr lang="en-US" baseline="-25000" dirty="0"/>
              <a:t> </a:t>
            </a:r>
            <a:r>
              <a:rPr lang="en-US" dirty="0"/>
              <a:t>= </a:t>
            </a:r>
            <a:r>
              <a:rPr lang="en-US" dirty="0" err="1"/>
              <a:t>TT.now.latest</a:t>
            </a:r>
            <a:r>
              <a:rPr lang="en-US" dirty="0"/>
              <a:t>()</a:t>
            </a:r>
          </a:p>
          <a:p>
            <a:pPr lvl="1"/>
            <a:r>
              <a:rPr lang="en-US" dirty="0"/>
              <a:t>wait until </a:t>
            </a:r>
            <a:r>
              <a:rPr lang="en-US" dirty="0" err="1"/>
              <a:t>s</a:t>
            </a:r>
            <a:r>
              <a:rPr lang="en-US" baseline="-25000" dirty="0" err="1"/>
              <a:t>read</a:t>
            </a:r>
            <a:r>
              <a:rPr lang="en-US" dirty="0"/>
              <a:t> &lt; </a:t>
            </a:r>
            <a:r>
              <a:rPr lang="en-US" dirty="0" err="1"/>
              <a:t>t</a:t>
            </a:r>
            <a:r>
              <a:rPr lang="en-US" baseline="-25000" dirty="0" err="1"/>
              <a:t>safe</a:t>
            </a:r>
            <a:r>
              <a:rPr lang="en-US" dirty="0"/>
              <a:t> </a:t>
            </a:r>
          </a:p>
          <a:p>
            <a:pPr lvl="1"/>
            <a:r>
              <a:rPr lang="en-US" dirty="0"/>
              <a:t>Read data as of </a:t>
            </a:r>
            <a:r>
              <a:rPr lang="en-US" dirty="0" err="1"/>
              <a:t>s</a:t>
            </a:r>
            <a:r>
              <a:rPr lang="en-US" baseline="-25000" dirty="0" err="1"/>
              <a:t>read</a:t>
            </a:r>
            <a:endParaRPr lang="en-US" dirty="0"/>
          </a:p>
          <a:p>
            <a:pPr lvl="1"/>
            <a:endParaRPr lang="en-US" dirty="0"/>
          </a:p>
          <a:p>
            <a:r>
              <a:rPr lang="en-US" dirty="0"/>
              <a:t>Goal 2: Non-blocking stale read-only </a:t>
            </a:r>
            <a:r>
              <a:rPr lang="en-US" dirty="0" err="1"/>
              <a:t>txns</a:t>
            </a:r>
            <a:endParaRPr lang="en-US" dirty="0"/>
          </a:p>
          <a:p>
            <a:pPr lvl="1"/>
            <a:r>
              <a:rPr lang="en-US" dirty="0"/>
              <a:t>Similar to above, except explicitly choose time in the past</a:t>
            </a:r>
          </a:p>
          <a:p>
            <a:pPr lvl="1"/>
            <a:r>
              <a:rPr lang="en-US" dirty="0"/>
              <a:t>(Trades away consistency for better perf, e.g., lower latency)</a:t>
            </a:r>
          </a:p>
          <a:p>
            <a:endParaRPr lang="en-US" dirty="0"/>
          </a:p>
        </p:txBody>
      </p:sp>
      <p:sp>
        <p:nvSpPr>
          <p:cNvPr id="4" name="Slide Number Placeholder 3">
            <a:extLst>
              <a:ext uri="{FF2B5EF4-FFF2-40B4-BE49-F238E27FC236}">
                <a16:creationId xmlns:a16="http://schemas.microsoft.com/office/drawing/2014/main" id="{CBEECFD6-23CA-8845-9E7E-4102A3CD25BC}"/>
              </a:ext>
            </a:extLst>
          </p:cNvPr>
          <p:cNvSpPr>
            <a:spLocks noGrp="1"/>
          </p:cNvSpPr>
          <p:nvPr>
            <p:ph type="sldNum" sz="quarter" idx="12"/>
          </p:nvPr>
        </p:nvSpPr>
        <p:spPr/>
        <p:txBody>
          <a:bodyPr/>
          <a:lstStyle/>
          <a:p>
            <a:fld id="{5E6A3C3A-A029-4573-BC04-5DA27903A743}" type="slidenum">
              <a:rPr lang="en-US" smtClean="0"/>
              <a:t>52</a:t>
            </a:fld>
            <a:endParaRPr lang="en-US"/>
          </a:p>
        </p:txBody>
      </p:sp>
    </p:spTree>
    <p:extLst>
      <p:ext uri="{BB962C8B-B14F-4D97-AF65-F5344CB8AC3E}">
        <p14:creationId xmlns:p14="http://schemas.microsoft.com/office/powerpoint/2010/main" val="183158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4C54-B63C-8145-93C8-03F814665282}"/>
              </a:ext>
            </a:extLst>
          </p:cNvPr>
          <p:cNvSpPr>
            <a:spLocks noGrp="1"/>
          </p:cNvSpPr>
          <p:nvPr>
            <p:ph type="title"/>
          </p:nvPr>
        </p:nvSpPr>
        <p:spPr/>
        <p:txBody>
          <a:bodyPr/>
          <a:lstStyle/>
          <a:p>
            <a:r>
              <a:rPr lang="en-US" dirty="0"/>
              <a:t>Commit wait</a:t>
            </a:r>
          </a:p>
        </p:txBody>
      </p:sp>
      <p:sp>
        <p:nvSpPr>
          <p:cNvPr id="3" name="Content Placeholder 2">
            <a:extLst>
              <a:ext uri="{FF2B5EF4-FFF2-40B4-BE49-F238E27FC236}">
                <a16:creationId xmlns:a16="http://schemas.microsoft.com/office/drawing/2014/main" id="{193A0678-BE0D-154A-87CF-B48A85F55381}"/>
              </a:ext>
            </a:extLst>
          </p:cNvPr>
          <p:cNvSpPr>
            <a:spLocks noGrp="1"/>
          </p:cNvSpPr>
          <p:nvPr>
            <p:ph idx="1"/>
          </p:nvPr>
        </p:nvSpPr>
        <p:spPr/>
        <p:txBody>
          <a:bodyPr/>
          <a:lstStyle/>
          <a:p>
            <a:r>
              <a:rPr lang="en-US" dirty="0"/>
              <a:t>What does this mean for performance?</a:t>
            </a:r>
          </a:p>
          <a:p>
            <a:pPr lvl="1"/>
            <a:r>
              <a:rPr lang="en-US" dirty="0"/>
              <a:t>Larger </a:t>
            </a:r>
            <a:r>
              <a:rPr lang="en-US" dirty="0" err="1"/>
              <a:t>TrueTime</a:t>
            </a:r>
            <a:r>
              <a:rPr lang="en-US" dirty="0"/>
              <a:t> uncertainty bound</a:t>
            </a:r>
          </a:p>
          <a:p>
            <a:pPr lvl="2"/>
            <a:r>
              <a:rPr lang="en-US" dirty="0"/>
              <a:t>longer commit wait</a:t>
            </a:r>
          </a:p>
          <a:p>
            <a:pPr lvl="1"/>
            <a:r>
              <a:rPr lang="en-US" dirty="0"/>
              <a:t>Longer commit wait</a:t>
            </a:r>
          </a:p>
          <a:p>
            <a:pPr lvl="2"/>
            <a:r>
              <a:rPr lang="en-US" dirty="0"/>
              <a:t>locks held longer </a:t>
            </a:r>
          </a:p>
          <a:p>
            <a:pPr lvl="2"/>
            <a:r>
              <a:rPr lang="en-US" dirty="0"/>
              <a:t>can’t process conflicting transactions </a:t>
            </a:r>
          </a:p>
          <a:p>
            <a:pPr lvl="2"/>
            <a:r>
              <a:rPr lang="en-US" dirty="0"/>
              <a:t>lower throughput</a:t>
            </a:r>
          </a:p>
          <a:p>
            <a:pPr lvl="1"/>
            <a:r>
              <a:rPr lang="en-US" dirty="0"/>
              <a:t>i.e., if time is less certain, Spanner is slower!</a:t>
            </a:r>
          </a:p>
        </p:txBody>
      </p:sp>
      <p:sp>
        <p:nvSpPr>
          <p:cNvPr id="4" name="Slide Number Placeholder 3">
            <a:extLst>
              <a:ext uri="{FF2B5EF4-FFF2-40B4-BE49-F238E27FC236}">
                <a16:creationId xmlns:a16="http://schemas.microsoft.com/office/drawing/2014/main" id="{0C122BB8-CDDB-2947-A782-77A1D5691F08}"/>
              </a:ext>
            </a:extLst>
          </p:cNvPr>
          <p:cNvSpPr>
            <a:spLocks noGrp="1"/>
          </p:cNvSpPr>
          <p:nvPr>
            <p:ph type="sldNum" sz="quarter" idx="12"/>
          </p:nvPr>
        </p:nvSpPr>
        <p:spPr/>
        <p:txBody>
          <a:bodyPr/>
          <a:lstStyle/>
          <a:p>
            <a:fld id="{5E6A3C3A-A029-4573-BC04-5DA27903A743}" type="slidenum">
              <a:rPr lang="en-US" smtClean="0"/>
              <a:t>53</a:t>
            </a:fld>
            <a:endParaRPr lang="en-US"/>
          </a:p>
        </p:txBody>
      </p:sp>
    </p:spTree>
    <p:extLst>
      <p:ext uri="{BB962C8B-B14F-4D97-AF65-F5344CB8AC3E}">
        <p14:creationId xmlns:p14="http://schemas.microsoft.com/office/powerpoint/2010/main" val="35384825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D379F-BBFD-DE43-9E73-98685ED738F6}"/>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C43CB3C6-100D-DC48-B2F5-69577DB2FF84}"/>
              </a:ext>
            </a:extLst>
          </p:cNvPr>
          <p:cNvSpPr>
            <a:spLocks noGrp="1"/>
          </p:cNvSpPr>
          <p:nvPr>
            <p:ph idx="1"/>
          </p:nvPr>
        </p:nvSpPr>
        <p:spPr/>
        <p:txBody>
          <a:bodyPr/>
          <a:lstStyle/>
          <a:p>
            <a:r>
              <a:rPr lang="en-US" dirty="0"/>
              <a:t>If you notice unacceptable performance using Spanner, how could you improve it?</a:t>
            </a:r>
          </a:p>
        </p:txBody>
      </p:sp>
      <p:sp>
        <p:nvSpPr>
          <p:cNvPr id="4" name="Slide Number Placeholder 3">
            <a:extLst>
              <a:ext uri="{FF2B5EF4-FFF2-40B4-BE49-F238E27FC236}">
                <a16:creationId xmlns:a16="http://schemas.microsoft.com/office/drawing/2014/main" id="{976BDCE5-F6D8-6A46-A185-443405E5A9DA}"/>
              </a:ext>
            </a:extLst>
          </p:cNvPr>
          <p:cNvSpPr>
            <a:spLocks noGrp="1"/>
          </p:cNvSpPr>
          <p:nvPr>
            <p:ph type="sldNum" sz="quarter" idx="12"/>
          </p:nvPr>
        </p:nvSpPr>
        <p:spPr/>
        <p:txBody>
          <a:bodyPr/>
          <a:lstStyle/>
          <a:p>
            <a:fld id="{5E6A3C3A-A029-4573-BC04-5DA27903A743}" type="slidenum">
              <a:rPr lang="en-US" smtClean="0"/>
              <a:t>54</a:t>
            </a:fld>
            <a:endParaRPr lang="en-US"/>
          </a:p>
        </p:txBody>
      </p:sp>
    </p:spTree>
    <p:extLst>
      <p:ext uri="{BB962C8B-B14F-4D97-AF65-F5344CB8AC3E}">
        <p14:creationId xmlns:p14="http://schemas.microsoft.com/office/powerpoint/2010/main" val="1855457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dirty="0"/>
              <a:t>RPC Details</a:t>
            </a:r>
          </a:p>
        </p:txBody>
      </p:sp>
      <p:sp>
        <p:nvSpPr>
          <p:cNvPr id="997379" name="Rectangle 3"/>
          <p:cNvSpPr>
            <a:spLocks noGrp="1" noChangeArrowheads="1"/>
          </p:cNvSpPr>
          <p:nvPr>
            <p:ph idx="1"/>
          </p:nvPr>
        </p:nvSpPr>
        <p:spPr/>
        <p:txBody>
          <a:bodyPr>
            <a:normAutofit/>
          </a:bodyPr>
          <a:lstStyle/>
          <a:p>
            <a:r>
              <a:rPr lang="en-US" altLang="ko-KR" dirty="0">
                <a:sym typeface="Symbol" panose="05050102010706020507" pitchFamily="18" charset="2"/>
              </a:rPr>
              <a:t>Cross-platform issues:</a:t>
            </a:r>
          </a:p>
          <a:p>
            <a:pPr lvl="1"/>
            <a:r>
              <a:rPr lang="en-US" altLang="ko-KR" dirty="0">
                <a:sym typeface="Symbol" panose="05050102010706020507" pitchFamily="18" charset="2"/>
              </a:rPr>
              <a:t>What if client/server machines are different architectures/ languages?</a:t>
            </a:r>
          </a:p>
          <a:p>
            <a:pPr lvl="2"/>
            <a:r>
              <a:rPr lang="en-US" altLang="ko-KR" dirty="0">
                <a:sym typeface="Symbol" panose="05050102010706020507" pitchFamily="18" charset="2"/>
              </a:rPr>
              <a:t>Convert everything to/from some canonical form</a:t>
            </a:r>
          </a:p>
          <a:p>
            <a:pPr lvl="2"/>
            <a:r>
              <a:rPr lang="en-US" altLang="ko-KR" dirty="0">
                <a:sym typeface="Symbol" panose="05050102010706020507" pitchFamily="18" charset="2"/>
              </a:rPr>
              <a:t>Tag every item with an indication of how it is encoded (avoids unnecessary conversions)</a:t>
            </a:r>
          </a:p>
          <a:p>
            <a:endParaRPr lang="en-US" altLang="ko-KR" dirty="0">
              <a:sym typeface="Symbol" panose="05050102010706020507" pitchFamily="18" charset="2"/>
            </a:endParaRPr>
          </a:p>
          <a:p>
            <a:pPr lvl="2"/>
            <a:endParaRPr lang="en-US" altLang="ko-KR" dirty="0">
              <a:sym typeface="Symbol" panose="05050102010706020507" pitchFamily="18" charset="2"/>
            </a:endParaRPr>
          </a:p>
          <a:p>
            <a:pPr lvl="1"/>
            <a:endParaRPr lang="en-US" altLang="ko-KR" dirty="0">
              <a:sym typeface="Symbol" panose="05050102010706020507" pitchFamily="18" charset="2"/>
            </a:endParaRPr>
          </a:p>
        </p:txBody>
      </p:sp>
      <p:sp>
        <p:nvSpPr>
          <p:cNvPr id="2" name="Slide Number Placeholder 1">
            <a:extLst>
              <a:ext uri="{FF2B5EF4-FFF2-40B4-BE49-F238E27FC236}">
                <a16:creationId xmlns:a16="http://schemas.microsoft.com/office/drawing/2014/main" id="{6D4A73B3-1349-264E-9604-89A3A8539B05}"/>
              </a:ext>
            </a:extLst>
          </p:cNvPr>
          <p:cNvSpPr>
            <a:spLocks noGrp="1"/>
          </p:cNvSpPr>
          <p:nvPr>
            <p:ph type="sldNum" sz="quarter" idx="12"/>
          </p:nvPr>
        </p:nvSpPr>
        <p:spPr/>
        <p:txBody>
          <a:bodyPr/>
          <a:lstStyle/>
          <a:p>
            <a:fld id="{5E6A3C3A-A029-4573-BC04-5DA27903A743}" type="slidenum">
              <a:rPr lang="en-US" smtClean="0"/>
              <a:t>6</a:t>
            </a:fld>
            <a:endParaRPr lang="en-US"/>
          </a:p>
        </p:txBody>
      </p:sp>
    </p:spTree>
    <p:extLst>
      <p:ext uri="{BB962C8B-B14F-4D97-AF65-F5344CB8AC3E}">
        <p14:creationId xmlns:p14="http://schemas.microsoft.com/office/powerpoint/2010/main" val="1867103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r>
              <a:rPr lang="en-US" altLang="ko-KR" dirty="0">
                <a:ea typeface="굴림" panose="020B0600000101010101" pitchFamily="34" charset="-127"/>
              </a:rPr>
              <a:t>Problems with RPC: Non-Atomic Failures</a:t>
            </a:r>
          </a:p>
        </p:txBody>
      </p:sp>
      <p:sp>
        <p:nvSpPr>
          <p:cNvPr id="1000451" name="Rectangle 3"/>
          <p:cNvSpPr>
            <a:spLocks noGrp="1" noChangeArrowheads="1"/>
          </p:cNvSpPr>
          <p:nvPr>
            <p:ph idx="1"/>
          </p:nvPr>
        </p:nvSpPr>
        <p:spPr/>
        <p:txBody>
          <a:bodyPr>
            <a:normAutofit lnSpcReduction="10000"/>
          </a:bodyPr>
          <a:lstStyle/>
          <a:p>
            <a:pPr>
              <a:lnSpc>
                <a:spcPct val="100000"/>
              </a:lnSpc>
              <a:spcBef>
                <a:spcPct val="10000"/>
              </a:spcBef>
            </a:pPr>
            <a:r>
              <a:rPr lang="en-US" altLang="ko-KR" sz="2167" dirty="0">
                <a:ea typeface="굴림" panose="020B0600000101010101" pitchFamily="34" charset="-127"/>
              </a:rPr>
              <a:t>Different failure modes in dist. system than on a single machine</a:t>
            </a:r>
          </a:p>
          <a:p>
            <a:pPr>
              <a:lnSpc>
                <a:spcPct val="100000"/>
              </a:lnSpc>
              <a:spcBef>
                <a:spcPct val="10000"/>
              </a:spcBef>
            </a:pPr>
            <a:r>
              <a:rPr lang="en-US" altLang="ko-KR" sz="2167" dirty="0">
                <a:ea typeface="굴림" panose="020B0600000101010101" pitchFamily="34" charset="-127"/>
              </a:rPr>
              <a:t>Consider many different types of failures</a:t>
            </a:r>
          </a:p>
          <a:p>
            <a:pPr lvl="1">
              <a:lnSpc>
                <a:spcPct val="100000"/>
              </a:lnSpc>
              <a:spcBef>
                <a:spcPct val="10000"/>
              </a:spcBef>
            </a:pPr>
            <a:r>
              <a:rPr lang="en-US" altLang="ko-KR" sz="2167" dirty="0">
                <a:ea typeface="굴림" panose="020B0600000101010101" pitchFamily="34" charset="-127"/>
              </a:rPr>
              <a:t>User-level bug causes address space to crash</a:t>
            </a:r>
          </a:p>
          <a:p>
            <a:pPr lvl="1">
              <a:lnSpc>
                <a:spcPct val="100000"/>
              </a:lnSpc>
              <a:spcBef>
                <a:spcPct val="10000"/>
              </a:spcBef>
            </a:pPr>
            <a:r>
              <a:rPr lang="en-US" altLang="ko-KR" sz="2167" dirty="0">
                <a:ea typeface="굴림" panose="020B0600000101010101" pitchFamily="34" charset="-127"/>
              </a:rPr>
              <a:t>Machine failure, kernel bug causes all processes on same machine to fail</a:t>
            </a:r>
          </a:p>
          <a:p>
            <a:pPr lvl="1">
              <a:lnSpc>
                <a:spcPct val="100000"/>
              </a:lnSpc>
              <a:spcBef>
                <a:spcPct val="10000"/>
              </a:spcBef>
            </a:pPr>
            <a:r>
              <a:rPr lang="en-US" altLang="ko-KR" sz="2167" dirty="0">
                <a:ea typeface="굴림" panose="020B0600000101010101" pitchFamily="34" charset="-127"/>
              </a:rPr>
              <a:t>Some machine is compromised by malicious party</a:t>
            </a:r>
          </a:p>
          <a:p>
            <a:pPr>
              <a:lnSpc>
                <a:spcPct val="100000"/>
              </a:lnSpc>
              <a:spcBef>
                <a:spcPct val="10000"/>
              </a:spcBef>
            </a:pPr>
            <a:r>
              <a:rPr lang="en-US" altLang="ko-KR" sz="2167" dirty="0">
                <a:ea typeface="굴림" panose="020B0600000101010101" pitchFamily="34" charset="-127"/>
              </a:rPr>
              <a:t>Before RPC: whole system would crash/die</a:t>
            </a:r>
          </a:p>
          <a:p>
            <a:pPr>
              <a:lnSpc>
                <a:spcPct val="100000"/>
              </a:lnSpc>
              <a:spcBef>
                <a:spcPct val="10000"/>
              </a:spcBef>
            </a:pPr>
            <a:r>
              <a:rPr lang="en-US" altLang="ko-KR" sz="2167" dirty="0">
                <a:ea typeface="굴림" panose="020B0600000101010101" pitchFamily="34" charset="-127"/>
              </a:rPr>
              <a:t>After RPC: One machine crashes/compromised while others keep working</a:t>
            </a:r>
          </a:p>
          <a:p>
            <a:pPr>
              <a:lnSpc>
                <a:spcPct val="100000"/>
              </a:lnSpc>
              <a:spcBef>
                <a:spcPct val="10000"/>
              </a:spcBef>
            </a:pPr>
            <a:r>
              <a:rPr lang="en-US" altLang="ko-KR" sz="2167" dirty="0">
                <a:ea typeface="굴림" panose="020B0600000101010101" pitchFamily="34" charset="-127"/>
              </a:rPr>
              <a:t>Can easily result in inconsistent view of the world</a:t>
            </a:r>
          </a:p>
          <a:p>
            <a:pPr lvl="1">
              <a:lnSpc>
                <a:spcPct val="100000"/>
              </a:lnSpc>
              <a:spcBef>
                <a:spcPct val="10000"/>
              </a:spcBef>
            </a:pPr>
            <a:r>
              <a:rPr lang="en-US" altLang="ko-KR" sz="2167" dirty="0">
                <a:ea typeface="굴림" panose="020B0600000101010101" pitchFamily="34" charset="-127"/>
              </a:rPr>
              <a:t>Did my cached data get written back or not?</a:t>
            </a:r>
          </a:p>
          <a:p>
            <a:pPr lvl="1">
              <a:lnSpc>
                <a:spcPct val="100000"/>
              </a:lnSpc>
              <a:spcBef>
                <a:spcPct val="10000"/>
              </a:spcBef>
            </a:pPr>
            <a:r>
              <a:rPr lang="en-US" altLang="ko-KR" sz="2167" dirty="0">
                <a:ea typeface="굴림" panose="020B0600000101010101" pitchFamily="34" charset="-127"/>
              </a:rPr>
              <a:t>Did server do what I requested or not?</a:t>
            </a:r>
          </a:p>
          <a:p>
            <a:pPr marL="380985" lvl="1" indent="0">
              <a:spcBef>
                <a:spcPct val="10000"/>
              </a:spcBef>
              <a:buNone/>
            </a:pPr>
            <a:endParaRPr lang="en-US" altLang="ko-KR" sz="2000" dirty="0">
              <a:ea typeface="굴림" panose="020B0600000101010101" pitchFamily="34" charset="-127"/>
            </a:endParaRPr>
          </a:p>
        </p:txBody>
      </p:sp>
      <p:sp>
        <p:nvSpPr>
          <p:cNvPr id="2" name="Slide Number Placeholder 1">
            <a:extLst>
              <a:ext uri="{FF2B5EF4-FFF2-40B4-BE49-F238E27FC236}">
                <a16:creationId xmlns:a16="http://schemas.microsoft.com/office/drawing/2014/main" id="{E7784BA5-A384-0445-A7D2-B9469EC223BD}"/>
              </a:ext>
            </a:extLst>
          </p:cNvPr>
          <p:cNvSpPr>
            <a:spLocks noGrp="1"/>
          </p:cNvSpPr>
          <p:nvPr>
            <p:ph type="sldNum" sz="quarter" idx="12"/>
          </p:nvPr>
        </p:nvSpPr>
        <p:spPr/>
        <p:txBody>
          <a:bodyPr/>
          <a:lstStyle/>
          <a:p>
            <a:fld id="{5E6A3C3A-A029-4573-BC04-5DA27903A743}" type="slidenum">
              <a:rPr lang="en-US" smtClean="0"/>
              <a:t>7</a:t>
            </a:fld>
            <a:endParaRPr lang="en-US"/>
          </a:p>
        </p:txBody>
      </p:sp>
    </p:spTree>
    <p:extLst>
      <p:ext uri="{BB962C8B-B14F-4D97-AF65-F5344CB8AC3E}">
        <p14:creationId xmlns:p14="http://schemas.microsoft.com/office/powerpoint/2010/main" val="3202988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ko-KR" dirty="0">
                <a:ea typeface="굴림" panose="020B0600000101010101" pitchFamily="34" charset="-127"/>
              </a:rPr>
              <a:t>Problems with RPC: Performance</a:t>
            </a:r>
          </a:p>
        </p:txBody>
      </p:sp>
      <p:sp>
        <p:nvSpPr>
          <p:cNvPr id="1000451" name="Rectangle 3"/>
          <p:cNvSpPr>
            <a:spLocks noGrp="1" noChangeArrowheads="1"/>
          </p:cNvSpPr>
          <p:nvPr>
            <p:ph idx="1"/>
          </p:nvPr>
        </p:nvSpPr>
        <p:spPr/>
        <p:txBody>
          <a:bodyPr>
            <a:normAutofit/>
          </a:bodyPr>
          <a:lstStyle/>
          <a:p>
            <a:pPr>
              <a:lnSpc>
                <a:spcPct val="100000"/>
              </a:lnSpc>
              <a:spcBef>
                <a:spcPct val="10000"/>
              </a:spcBef>
            </a:pPr>
            <a:r>
              <a:rPr lang="en-US" altLang="ko-KR" sz="2167" dirty="0">
                <a:ea typeface="굴림" panose="020B0600000101010101" pitchFamily="34" charset="-127"/>
              </a:rPr>
              <a:t>Cost of Procedure call </a:t>
            </a:r>
            <a:r>
              <a:rPr lang="en-US" altLang="ko-KR" sz="2167" dirty="0">
                <a:ea typeface="굴림" panose="020B0600000101010101" pitchFamily="34" charset="-127"/>
                <a:sym typeface="Symbol" panose="05050102010706020507" pitchFamily="18" charset="2"/>
              </a:rPr>
              <a:t>« same-machine RPC « network RPC</a:t>
            </a:r>
          </a:p>
          <a:p>
            <a:pPr>
              <a:lnSpc>
                <a:spcPct val="100000"/>
              </a:lnSpc>
              <a:spcBef>
                <a:spcPct val="10000"/>
              </a:spcBef>
            </a:pPr>
            <a:endParaRPr lang="en-US" altLang="ko-KR" sz="2167" dirty="0">
              <a:ea typeface="굴림" panose="020B0600000101010101" pitchFamily="34" charset="-127"/>
              <a:sym typeface="Symbol" panose="05050102010706020507" pitchFamily="18" charset="2"/>
            </a:endParaRPr>
          </a:p>
          <a:p>
            <a:pPr>
              <a:lnSpc>
                <a:spcPct val="100000"/>
              </a:lnSpc>
              <a:spcBef>
                <a:spcPct val="10000"/>
              </a:spcBef>
            </a:pPr>
            <a:r>
              <a:rPr lang="en-US" altLang="ko-KR" sz="2167" dirty="0">
                <a:ea typeface="굴림" panose="020B0600000101010101" pitchFamily="34" charset="-127"/>
                <a:sym typeface="Symbol" panose="05050102010706020507" pitchFamily="18" charset="2"/>
              </a:rPr>
              <a:t>Means programmers must be aware that RPC is not free </a:t>
            </a:r>
          </a:p>
          <a:p>
            <a:pPr lvl="1">
              <a:lnSpc>
                <a:spcPct val="100000"/>
              </a:lnSpc>
              <a:spcBef>
                <a:spcPct val="10000"/>
              </a:spcBef>
            </a:pPr>
            <a:r>
              <a:rPr lang="en-US" altLang="ko-KR" sz="2167" dirty="0">
                <a:ea typeface="굴림" panose="020B0600000101010101" pitchFamily="34" charset="-127"/>
                <a:sym typeface="Symbol" panose="05050102010706020507" pitchFamily="18" charset="2"/>
              </a:rPr>
              <a:t>Caching can help, but may make failure handling complex</a:t>
            </a:r>
          </a:p>
        </p:txBody>
      </p:sp>
      <p:sp>
        <p:nvSpPr>
          <p:cNvPr id="2" name="Slide Number Placeholder 1">
            <a:extLst>
              <a:ext uri="{FF2B5EF4-FFF2-40B4-BE49-F238E27FC236}">
                <a16:creationId xmlns:a16="http://schemas.microsoft.com/office/drawing/2014/main" id="{922A1470-4151-7E42-81FF-316FDED80E3F}"/>
              </a:ext>
            </a:extLst>
          </p:cNvPr>
          <p:cNvSpPr>
            <a:spLocks noGrp="1"/>
          </p:cNvSpPr>
          <p:nvPr>
            <p:ph type="sldNum" sz="quarter" idx="12"/>
          </p:nvPr>
        </p:nvSpPr>
        <p:spPr/>
        <p:txBody>
          <a:bodyPr/>
          <a:lstStyle/>
          <a:p>
            <a:fld id="{5E6A3C3A-A029-4573-BC04-5DA27903A743}" type="slidenum">
              <a:rPr lang="en-US" smtClean="0"/>
              <a:t>8</a:t>
            </a:fld>
            <a:endParaRPr lang="en-US"/>
          </a:p>
        </p:txBody>
      </p:sp>
    </p:spTree>
    <p:extLst>
      <p:ext uri="{BB962C8B-B14F-4D97-AF65-F5344CB8AC3E}">
        <p14:creationId xmlns:p14="http://schemas.microsoft.com/office/powerpoint/2010/main" val="2348538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2349CD-4190-194B-8D0D-820896027A05}"/>
              </a:ext>
            </a:extLst>
          </p:cNvPr>
          <p:cNvSpPr>
            <a:spLocks noGrp="1"/>
          </p:cNvSpPr>
          <p:nvPr>
            <p:ph type="sldNum" sz="quarter" idx="12"/>
          </p:nvPr>
        </p:nvSpPr>
        <p:spPr/>
        <p:txBody>
          <a:bodyPr/>
          <a:lstStyle/>
          <a:p>
            <a:fld id="{5E6A3C3A-A029-4573-BC04-5DA27903A743}" type="slidenum">
              <a:rPr lang="en-US" smtClean="0"/>
              <a:t>9</a:t>
            </a:fld>
            <a:endParaRPr lang="en-US"/>
          </a:p>
        </p:txBody>
      </p:sp>
      <p:pic>
        <p:nvPicPr>
          <p:cNvPr id="3" name="Picture 2">
            <a:extLst>
              <a:ext uri="{FF2B5EF4-FFF2-40B4-BE49-F238E27FC236}">
                <a16:creationId xmlns:a16="http://schemas.microsoft.com/office/drawing/2014/main" id="{E8EA0E9F-EA08-5B43-88F1-1BDA7A833DBD}"/>
              </a:ext>
            </a:extLst>
          </p:cNvPr>
          <p:cNvPicPr>
            <a:picLocks noChangeAspect="1"/>
          </p:cNvPicPr>
          <p:nvPr/>
        </p:nvPicPr>
        <p:blipFill>
          <a:blip r:embed="rId2"/>
          <a:stretch>
            <a:fillRect/>
          </a:stretch>
        </p:blipFill>
        <p:spPr>
          <a:xfrm>
            <a:off x="673100" y="908050"/>
            <a:ext cx="7797800" cy="3898900"/>
          </a:xfrm>
          <a:prstGeom prst="rect">
            <a:avLst/>
          </a:prstGeom>
        </p:spPr>
      </p:pic>
    </p:spTree>
    <p:extLst>
      <p:ext uri="{BB962C8B-B14F-4D97-AF65-F5344CB8AC3E}">
        <p14:creationId xmlns:p14="http://schemas.microsoft.com/office/powerpoint/2010/main" val="37798670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4.2"/>
</p:tagLst>
</file>

<file path=ppt/tags/tag2.xml><?xml version="1.0" encoding="utf-8"?>
<p:tagLst xmlns:a="http://schemas.openxmlformats.org/drawingml/2006/main" xmlns:r="http://schemas.openxmlformats.org/officeDocument/2006/relationships" xmlns:p="http://schemas.openxmlformats.org/presentationml/2006/main">
  <p:tag name="TIMING" val="|5.1|2.2|15.3|24.2|7.8|3.7"/>
</p:tagLst>
</file>

<file path=ppt/tags/tag3.xml><?xml version="1.0" encoding="utf-8"?>
<p:tagLst xmlns:a="http://schemas.openxmlformats.org/drawingml/2006/main" xmlns:r="http://schemas.openxmlformats.org/officeDocument/2006/relationships" xmlns:p="http://schemas.openxmlformats.org/presentationml/2006/main">
  <p:tag name="TIMING" val="|7.9|2.6|4.9|8.2|3.5|34"/>
</p:tagLst>
</file>

<file path=ppt/theme/theme1.xml><?xml version="1.0" encoding="utf-8"?>
<a:theme xmlns:a="http://schemas.openxmlformats.org/drawingml/2006/main" name="Office Theme">
  <a:themeElements>
    <a:clrScheme name="UVA">
      <a:dk1>
        <a:sysClr val="windowText" lastClr="000000"/>
      </a:dk1>
      <a:lt1>
        <a:sysClr val="window" lastClr="FFFFFF"/>
      </a:lt1>
      <a:dk2>
        <a:srgbClr val="44546A"/>
      </a:dk2>
      <a:lt2>
        <a:srgbClr val="E7E6E6"/>
      </a:lt2>
      <a:accent1>
        <a:srgbClr val="4472C4"/>
      </a:accent1>
      <a:accent2>
        <a:srgbClr val="E57200"/>
      </a:accent2>
      <a:accent3>
        <a:srgbClr val="A5A5A5"/>
      </a:accent3>
      <a:accent4>
        <a:srgbClr val="FFC000"/>
      </a:accent4>
      <a:accent5>
        <a:srgbClr val="DF1E43"/>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cap="sq"/>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Helvetica" panose="020B0604020202020204" pitchFamily="34" charset="0"/>
            <a:cs typeface="Helvetica"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32271</TotalTime>
  <Words>2866</Words>
  <Application>Microsoft Macintosh PowerPoint</Application>
  <PresentationFormat>On-screen Show (16:10)</PresentationFormat>
  <Paragraphs>543</Paragraphs>
  <Slides>54</Slides>
  <Notes>13</Notes>
  <HiddenSlides>15</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54</vt:i4>
      </vt:variant>
    </vt:vector>
  </HeadingPairs>
  <TitlesOfParts>
    <vt:vector size="68" baseType="lpstr">
      <vt:lpstr>굴림</vt:lpstr>
      <vt:lpstr>ＭＳ Ｐゴシック</vt:lpstr>
      <vt:lpstr>ＭＳ Ｐゴシック</vt:lpstr>
      <vt:lpstr>Arial</vt:lpstr>
      <vt:lpstr>Calibri</vt:lpstr>
      <vt:lpstr>Calibri Light</vt:lpstr>
      <vt:lpstr>Courier New</vt:lpstr>
      <vt:lpstr>Gill Sans</vt:lpstr>
      <vt:lpstr>Gill Sans Light</vt:lpstr>
      <vt:lpstr>Helvetica</vt:lpstr>
      <vt:lpstr>Helvetica Neue Medium</vt:lpstr>
      <vt:lpstr>Symbol</vt:lpstr>
      <vt:lpstr>Trebuchet MS</vt:lpstr>
      <vt:lpstr>Office Theme</vt:lpstr>
      <vt:lpstr>CS6456: Graduate Operating Systems</vt:lpstr>
      <vt:lpstr>Remote Procedure Call (RPC)</vt:lpstr>
      <vt:lpstr>RPC Implementation</vt:lpstr>
      <vt:lpstr>RPC Information Flow</vt:lpstr>
      <vt:lpstr>RPC Details</vt:lpstr>
      <vt:lpstr>RPC Details</vt:lpstr>
      <vt:lpstr>Problems with RPC: Non-Atomic Failures</vt:lpstr>
      <vt:lpstr>Problems with RPC: Performance</vt:lpstr>
      <vt:lpstr>PowerPoint Presentation</vt:lpstr>
      <vt:lpstr>Important “ilities”</vt:lpstr>
      <vt:lpstr>One Approach: Geographic Replication</vt:lpstr>
      <vt:lpstr>Centralized vs Distributed</vt:lpstr>
      <vt:lpstr>Parallel vs Distributed</vt:lpstr>
      <vt:lpstr>Distributed: Why?</vt:lpstr>
      <vt:lpstr>The Promise of Dist. Systems</vt:lpstr>
      <vt:lpstr>Distributed: Worst-Case Reality</vt:lpstr>
      <vt:lpstr>Distributed Systems Goal</vt:lpstr>
      <vt:lpstr>Challenge of Coordination</vt:lpstr>
      <vt:lpstr>CAP Theorem</vt:lpstr>
      <vt:lpstr>CAP Theorem Example</vt:lpstr>
      <vt:lpstr>Consistency Preferred</vt:lpstr>
      <vt:lpstr>What about AP Systems?</vt:lpstr>
      <vt:lpstr>General’s Paradox</vt:lpstr>
      <vt:lpstr>General’s Paradox</vt:lpstr>
      <vt:lpstr>Two-Phase Commit</vt:lpstr>
      <vt:lpstr>Two-Phase Commit: Setup</vt:lpstr>
      <vt:lpstr>Two-Phase Commit: Preparing</vt:lpstr>
      <vt:lpstr>Two-Phase Commit: Finishing</vt:lpstr>
      <vt:lpstr>Formalizing Two-Phase Commit</vt:lpstr>
      <vt:lpstr>Messages in Two-Phase Commit</vt:lpstr>
      <vt:lpstr>Messages in Two-Phase Commit</vt:lpstr>
      <vt:lpstr>Detailed Algorithm</vt:lpstr>
      <vt:lpstr>Example: Failure-Free 2PC</vt:lpstr>
      <vt:lpstr>Example: Failure-Free 2PC</vt:lpstr>
      <vt:lpstr>Example of Worker Failure</vt:lpstr>
      <vt:lpstr>Example of Coordinator Failure (1)</vt:lpstr>
      <vt:lpstr>Example of Coordinator Failure</vt:lpstr>
      <vt:lpstr>Failure Recovery</vt:lpstr>
      <vt:lpstr>Blocking for Coordinator to Recover</vt:lpstr>
      <vt:lpstr>Blocking</vt:lpstr>
      <vt:lpstr>Blocking for Coordinator</vt:lpstr>
      <vt:lpstr>Paxos: fault tolerant agreement</vt:lpstr>
      <vt:lpstr>Google Spanner</vt:lpstr>
      <vt:lpstr>Basic Spanner Operation</vt:lpstr>
      <vt:lpstr>Spanner Operation</vt:lpstr>
      <vt:lpstr>Base operation great for writes…</vt:lpstr>
      <vt:lpstr>Make Read-Only Txns Efficient</vt:lpstr>
      <vt:lpstr>TrueTime </vt:lpstr>
      <vt:lpstr>Timestamps and TrueTime</vt:lpstr>
      <vt:lpstr>Commit Wait and Replication</vt:lpstr>
      <vt:lpstr>Read-only optimizations</vt:lpstr>
      <vt:lpstr>TrueTime for Read-Only Txns</vt:lpstr>
      <vt:lpstr>Commit wait</vt:lpstr>
      <vt:lpstr>Question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Kai-Wei Chang</dc:creator>
  <cp:lastModifiedBy>Brad Campbell</cp:lastModifiedBy>
  <cp:revision>410</cp:revision>
  <dcterms:created xsi:type="dcterms:W3CDTF">2015-09-15T19:03:29Z</dcterms:created>
  <dcterms:modified xsi:type="dcterms:W3CDTF">2020-03-04T14:25:58Z</dcterms:modified>
</cp:coreProperties>
</file>