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102"/>
  </p:notesMasterIdLst>
  <p:sldIdLst>
    <p:sldId id="256" r:id="rId2"/>
    <p:sldId id="257" r:id="rId3"/>
    <p:sldId id="258" r:id="rId4"/>
    <p:sldId id="1992" r:id="rId5"/>
    <p:sldId id="259" r:id="rId6"/>
    <p:sldId id="260" r:id="rId7"/>
    <p:sldId id="423" r:id="rId8"/>
    <p:sldId id="418" r:id="rId9"/>
    <p:sldId id="340" r:id="rId10"/>
    <p:sldId id="408" r:id="rId11"/>
    <p:sldId id="339" r:id="rId12"/>
    <p:sldId id="334" r:id="rId13"/>
    <p:sldId id="395" r:id="rId14"/>
    <p:sldId id="414" r:id="rId15"/>
    <p:sldId id="436" r:id="rId16"/>
    <p:sldId id="437" r:id="rId17"/>
    <p:sldId id="441" r:id="rId18"/>
    <p:sldId id="426" r:id="rId19"/>
    <p:sldId id="438" r:id="rId20"/>
    <p:sldId id="440" r:id="rId21"/>
    <p:sldId id="442" r:id="rId22"/>
    <p:sldId id="266" r:id="rId23"/>
    <p:sldId id="443" r:id="rId24"/>
    <p:sldId id="444" r:id="rId25"/>
    <p:sldId id="445" r:id="rId26"/>
    <p:sldId id="446" r:id="rId27"/>
    <p:sldId id="1985" r:id="rId28"/>
    <p:sldId id="1984" r:id="rId29"/>
    <p:sldId id="261" r:id="rId30"/>
    <p:sldId id="448" r:id="rId31"/>
    <p:sldId id="270" r:id="rId32"/>
    <p:sldId id="271" r:id="rId33"/>
    <p:sldId id="447" r:id="rId34"/>
    <p:sldId id="449" r:id="rId35"/>
    <p:sldId id="1964" r:id="rId36"/>
    <p:sldId id="1965" r:id="rId37"/>
    <p:sldId id="1966" r:id="rId38"/>
    <p:sldId id="1967" r:id="rId39"/>
    <p:sldId id="1968" r:id="rId40"/>
    <p:sldId id="1969" r:id="rId41"/>
    <p:sldId id="1970" r:id="rId42"/>
    <p:sldId id="1898" r:id="rId43"/>
    <p:sldId id="1980" r:id="rId44"/>
    <p:sldId id="1981" r:id="rId45"/>
    <p:sldId id="1868" r:id="rId46"/>
    <p:sldId id="1983" r:id="rId47"/>
    <p:sldId id="1982" r:id="rId48"/>
    <p:sldId id="1991" r:id="rId49"/>
    <p:sldId id="263" r:id="rId50"/>
    <p:sldId id="1986" r:id="rId51"/>
    <p:sldId id="1987" r:id="rId52"/>
    <p:sldId id="267" r:id="rId53"/>
    <p:sldId id="268" r:id="rId54"/>
    <p:sldId id="1988" r:id="rId55"/>
    <p:sldId id="262" r:id="rId56"/>
    <p:sldId id="272" r:id="rId57"/>
    <p:sldId id="273" r:id="rId58"/>
    <p:sldId id="280" r:id="rId59"/>
    <p:sldId id="281" r:id="rId60"/>
    <p:sldId id="282" r:id="rId61"/>
    <p:sldId id="284" r:id="rId62"/>
    <p:sldId id="285" r:id="rId63"/>
    <p:sldId id="264" r:id="rId64"/>
    <p:sldId id="391" r:id="rId65"/>
    <p:sldId id="392" r:id="rId66"/>
    <p:sldId id="393" r:id="rId67"/>
    <p:sldId id="394" r:id="rId68"/>
    <p:sldId id="1990" r:id="rId69"/>
    <p:sldId id="396" r:id="rId70"/>
    <p:sldId id="397" r:id="rId71"/>
    <p:sldId id="398" r:id="rId72"/>
    <p:sldId id="399" r:id="rId73"/>
    <p:sldId id="400" r:id="rId74"/>
    <p:sldId id="379" r:id="rId75"/>
    <p:sldId id="380" r:id="rId76"/>
    <p:sldId id="286" r:id="rId77"/>
    <p:sldId id="292" r:id="rId78"/>
    <p:sldId id="295" r:id="rId79"/>
    <p:sldId id="382" r:id="rId80"/>
    <p:sldId id="276" r:id="rId81"/>
    <p:sldId id="383" r:id="rId82"/>
    <p:sldId id="279" r:id="rId83"/>
    <p:sldId id="384" r:id="rId84"/>
    <p:sldId id="385" r:id="rId85"/>
    <p:sldId id="389" r:id="rId86"/>
    <p:sldId id="278" r:id="rId87"/>
    <p:sldId id="386" r:id="rId88"/>
    <p:sldId id="387" r:id="rId89"/>
    <p:sldId id="274" r:id="rId90"/>
    <p:sldId id="1993" r:id="rId91"/>
    <p:sldId id="404" r:id="rId92"/>
    <p:sldId id="294" r:id="rId93"/>
    <p:sldId id="390" r:id="rId94"/>
    <p:sldId id="402" r:id="rId95"/>
    <p:sldId id="403" r:id="rId96"/>
    <p:sldId id="1994" r:id="rId97"/>
    <p:sldId id="296" r:id="rId98"/>
    <p:sldId id="287" r:id="rId99"/>
    <p:sldId id="405" r:id="rId100"/>
    <p:sldId id="401" r:id="rId101"/>
  </p:sldIdLst>
  <p:sldSz cx="9144000" cy="5715000" type="screen16x1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BDBDB"/>
    <a:srgbClr val="002F6C"/>
    <a:srgbClr val="FFC000"/>
    <a:srgbClr val="2F468A"/>
    <a:srgbClr val="3C58AD"/>
    <a:srgbClr val="D557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892" autoAdjust="0"/>
    <p:restoredTop sz="95309"/>
  </p:normalViewPr>
  <p:slideViewPr>
    <p:cSldViewPr snapToGrid="0">
      <p:cViewPr varScale="1">
        <p:scale>
          <a:sx n="135" d="100"/>
          <a:sy n="135" d="100"/>
        </p:scale>
        <p:origin x="184" y="9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E1E676-6DA6-495C-BD40-42EF75EE4D9E}"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GB"/>
        </a:p>
      </dgm:t>
    </dgm:pt>
    <dgm:pt modelId="{B24F8745-4E8F-4FB8-8D35-C29803106EE8}">
      <dgm:prSet phldrT="[Text]"/>
      <dgm:spPr/>
      <dgm:t>
        <a:bodyPr/>
        <a:lstStyle/>
        <a:p>
          <a:r>
            <a:rPr lang="en-GB" dirty="0"/>
            <a:t>Real Time Scheduling </a:t>
          </a:r>
        </a:p>
      </dgm:t>
    </dgm:pt>
    <dgm:pt modelId="{0B968FC1-5EA5-4373-A6F2-26D76C983FC7}" type="parTrans" cxnId="{DBC8211E-D95F-4B9F-9E59-70C4D71183E3}">
      <dgm:prSet/>
      <dgm:spPr/>
      <dgm:t>
        <a:bodyPr/>
        <a:lstStyle/>
        <a:p>
          <a:endParaRPr lang="en-GB"/>
        </a:p>
      </dgm:t>
    </dgm:pt>
    <dgm:pt modelId="{82D13503-3F95-4098-98DE-62C3C822D8F9}" type="sibTrans" cxnId="{DBC8211E-D95F-4B9F-9E59-70C4D71183E3}">
      <dgm:prSet/>
      <dgm:spPr/>
      <dgm:t>
        <a:bodyPr/>
        <a:lstStyle/>
        <a:p>
          <a:endParaRPr lang="en-GB"/>
        </a:p>
      </dgm:t>
    </dgm:pt>
    <dgm:pt modelId="{B671F375-1B81-428D-82AC-938585886C0B}">
      <dgm:prSet phldrT="[Text]"/>
      <dgm:spPr/>
      <dgm:t>
        <a:bodyPr/>
        <a:lstStyle/>
        <a:p>
          <a:r>
            <a:rPr lang="en-GB" dirty="0"/>
            <a:t>Off-line</a:t>
          </a:r>
        </a:p>
      </dgm:t>
    </dgm:pt>
    <dgm:pt modelId="{4335A346-2E1D-4492-AFBC-F08A28E95AE6}" type="parTrans" cxnId="{62E96579-1F70-4633-8FA9-EA2C2E119E24}">
      <dgm:prSet/>
      <dgm:spPr/>
      <dgm:t>
        <a:bodyPr/>
        <a:lstStyle/>
        <a:p>
          <a:endParaRPr lang="en-GB"/>
        </a:p>
      </dgm:t>
    </dgm:pt>
    <dgm:pt modelId="{FF84CBE9-B39F-4BA7-9BFF-E8727D9FBFA1}" type="sibTrans" cxnId="{62E96579-1F70-4633-8FA9-EA2C2E119E24}">
      <dgm:prSet/>
      <dgm:spPr/>
      <dgm:t>
        <a:bodyPr/>
        <a:lstStyle/>
        <a:p>
          <a:endParaRPr lang="en-GB"/>
        </a:p>
      </dgm:t>
    </dgm:pt>
    <dgm:pt modelId="{B8AA29E3-2A96-437A-A91C-8B2EBC300C09}">
      <dgm:prSet phldrT="[Text]"/>
      <dgm:spPr/>
      <dgm:t>
        <a:bodyPr/>
        <a:lstStyle/>
        <a:p>
          <a:r>
            <a:rPr lang="en-GB" dirty="0"/>
            <a:t>On-line</a:t>
          </a:r>
        </a:p>
      </dgm:t>
    </dgm:pt>
    <dgm:pt modelId="{7FD1069A-5D5E-4578-A9AF-104665747CB5}" type="parTrans" cxnId="{71761722-A60B-472C-9133-84A621D770D0}">
      <dgm:prSet/>
      <dgm:spPr/>
      <dgm:t>
        <a:bodyPr/>
        <a:lstStyle/>
        <a:p>
          <a:endParaRPr lang="en-US"/>
        </a:p>
      </dgm:t>
    </dgm:pt>
    <dgm:pt modelId="{AFCEF6A4-7821-4BBD-9F36-6127450D2AC0}" type="sibTrans" cxnId="{71761722-A60B-472C-9133-84A621D770D0}">
      <dgm:prSet/>
      <dgm:spPr/>
      <dgm:t>
        <a:bodyPr/>
        <a:lstStyle/>
        <a:p>
          <a:endParaRPr lang="en-US"/>
        </a:p>
      </dgm:t>
    </dgm:pt>
    <dgm:pt modelId="{D5EA1AC1-52B0-4AB8-BEC3-F346FBE83A47}">
      <dgm:prSet phldrT="[Text]"/>
      <dgm:spPr/>
      <dgm:t>
        <a:bodyPr/>
        <a:lstStyle/>
        <a:p>
          <a:r>
            <a:rPr lang="en-GB" dirty="0"/>
            <a:t>Static Priority</a:t>
          </a:r>
        </a:p>
      </dgm:t>
    </dgm:pt>
    <dgm:pt modelId="{CE6A1251-7B87-4B85-A5E1-273DF344A51E}" type="parTrans" cxnId="{7FF388E6-9D22-46FC-B0FE-C6EE481CD129}">
      <dgm:prSet/>
      <dgm:spPr/>
      <dgm:t>
        <a:bodyPr/>
        <a:lstStyle/>
        <a:p>
          <a:endParaRPr lang="en-US"/>
        </a:p>
      </dgm:t>
    </dgm:pt>
    <dgm:pt modelId="{15334ED4-26C1-4C5A-AC6F-11F7D3B1A3A2}" type="sibTrans" cxnId="{7FF388E6-9D22-46FC-B0FE-C6EE481CD129}">
      <dgm:prSet/>
      <dgm:spPr/>
      <dgm:t>
        <a:bodyPr/>
        <a:lstStyle/>
        <a:p>
          <a:endParaRPr lang="en-US"/>
        </a:p>
      </dgm:t>
    </dgm:pt>
    <dgm:pt modelId="{79EC2F02-5338-453F-A8E4-AF57F6903312}">
      <dgm:prSet phldrT="[Text]"/>
      <dgm:spPr/>
      <dgm:t>
        <a:bodyPr/>
        <a:lstStyle/>
        <a:p>
          <a:r>
            <a:rPr lang="en-GB" dirty="0"/>
            <a:t>Dynamic Priority</a:t>
          </a:r>
        </a:p>
      </dgm:t>
    </dgm:pt>
    <dgm:pt modelId="{0FE1EB44-67BA-4E67-BF09-49E4597CC9A4}" type="parTrans" cxnId="{8DBD1D25-9634-4FB2-8A51-5A95EF2FCE1E}">
      <dgm:prSet/>
      <dgm:spPr/>
      <dgm:t>
        <a:bodyPr/>
        <a:lstStyle/>
        <a:p>
          <a:endParaRPr lang="en-US"/>
        </a:p>
      </dgm:t>
    </dgm:pt>
    <dgm:pt modelId="{D9EA9A21-CF0B-405B-B75F-F2B2676B688C}" type="sibTrans" cxnId="{8DBD1D25-9634-4FB2-8A51-5A95EF2FCE1E}">
      <dgm:prSet/>
      <dgm:spPr/>
      <dgm:t>
        <a:bodyPr/>
        <a:lstStyle/>
        <a:p>
          <a:endParaRPr lang="en-US"/>
        </a:p>
      </dgm:t>
    </dgm:pt>
    <dgm:pt modelId="{535FD32D-EBD2-4C5C-8938-6855CAC51E0F}">
      <dgm:prSet phldrT="[Text]"/>
      <dgm:spPr/>
      <dgm:t>
        <a:bodyPr/>
        <a:lstStyle/>
        <a:p>
          <a:r>
            <a:rPr lang="en-GB" dirty="0"/>
            <a:t>Pre-emptive</a:t>
          </a:r>
        </a:p>
      </dgm:t>
    </dgm:pt>
    <dgm:pt modelId="{2BAC19AE-DCAA-42D6-83DF-A58899A35833}" type="parTrans" cxnId="{EDCEBC2C-227B-4ABA-BC76-1DDB114E8CB9}">
      <dgm:prSet/>
      <dgm:spPr/>
      <dgm:t>
        <a:bodyPr/>
        <a:lstStyle/>
        <a:p>
          <a:endParaRPr lang="en-US"/>
        </a:p>
      </dgm:t>
    </dgm:pt>
    <dgm:pt modelId="{19C3F2C3-487C-440A-8A23-3A8306146DC6}" type="sibTrans" cxnId="{EDCEBC2C-227B-4ABA-BC76-1DDB114E8CB9}">
      <dgm:prSet/>
      <dgm:spPr/>
      <dgm:t>
        <a:bodyPr/>
        <a:lstStyle/>
        <a:p>
          <a:endParaRPr lang="en-US"/>
        </a:p>
      </dgm:t>
    </dgm:pt>
    <dgm:pt modelId="{4C98EC09-D0F6-49B4-ADFB-191141A6100B}">
      <dgm:prSet phldrT="[Text]"/>
      <dgm:spPr/>
      <dgm:t>
        <a:bodyPr/>
        <a:lstStyle/>
        <a:p>
          <a:r>
            <a:rPr lang="en-GB" dirty="0"/>
            <a:t>Non Pre-emptive</a:t>
          </a:r>
        </a:p>
      </dgm:t>
    </dgm:pt>
    <dgm:pt modelId="{03EE20EA-9D31-4909-A916-B49E5379230C}" type="parTrans" cxnId="{CCD7278B-6D40-4A25-BFC3-E6077507D053}">
      <dgm:prSet/>
      <dgm:spPr/>
      <dgm:t>
        <a:bodyPr/>
        <a:lstStyle/>
        <a:p>
          <a:endParaRPr lang="en-US"/>
        </a:p>
      </dgm:t>
    </dgm:pt>
    <dgm:pt modelId="{018F4599-C0AB-4101-8993-471CAD37BC29}" type="sibTrans" cxnId="{CCD7278B-6D40-4A25-BFC3-E6077507D053}">
      <dgm:prSet/>
      <dgm:spPr/>
      <dgm:t>
        <a:bodyPr/>
        <a:lstStyle/>
        <a:p>
          <a:endParaRPr lang="en-US"/>
        </a:p>
      </dgm:t>
    </dgm:pt>
    <dgm:pt modelId="{5BF890A4-62E8-4860-9C96-8FEB56C65DFF}">
      <dgm:prSet phldrT="[Text]"/>
      <dgm:spPr/>
      <dgm:t>
        <a:bodyPr/>
        <a:lstStyle/>
        <a:p>
          <a:r>
            <a:rPr lang="en-GB" dirty="0"/>
            <a:t>Planning Based</a:t>
          </a:r>
        </a:p>
      </dgm:t>
    </dgm:pt>
    <dgm:pt modelId="{48318879-F77F-464A-A2A4-5E43AE597815}" type="parTrans" cxnId="{6BF7AF64-EBD6-4F04-920D-50799AFA31DE}">
      <dgm:prSet/>
      <dgm:spPr/>
      <dgm:t>
        <a:bodyPr/>
        <a:lstStyle/>
        <a:p>
          <a:endParaRPr lang="en-US"/>
        </a:p>
      </dgm:t>
    </dgm:pt>
    <dgm:pt modelId="{F4059947-8CDD-46C4-9822-8ACC024CBF85}" type="sibTrans" cxnId="{6BF7AF64-EBD6-4F04-920D-50799AFA31DE}">
      <dgm:prSet/>
      <dgm:spPr/>
      <dgm:t>
        <a:bodyPr/>
        <a:lstStyle/>
        <a:p>
          <a:endParaRPr lang="en-US"/>
        </a:p>
      </dgm:t>
    </dgm:pt>
    <dgm:pt modelId="{EDBC87E6-C42C-4CED-A1F2-56E06BA9C036}">
      <dgm:prSet phldrT="[Text]"/>
      <dgm:spPr/>
      <dgm:t>
        <a:bodyPr/>
        <a:lstStyle/>
        <a:p>
          <a:r>
            <a:rPr lang="en-GB" dirty="0"/>
            <a:t>Best Effort</a:t>
          </a:r>
        </a:p>
      </dgm:t>
    </dgm:pt>
    <dgm:pt modelId="{8C4ED51B-06C4-42DE-AFF5-19E877BB0AFB}" type="parTrans" cxnId="{D2A3D8BB-02D9-452B-8FA8-FF74A4326F66}">
      <dgm:prSet/>
      <dgm:spPr/>
      <dgm:t>
        <a:bodyPr/>
        <a:lstStyle/>
        <a:p>
          <a:endParaRPr lang="en-US"/>
        </a:p>
      </dgm:t>
    </dgm:pt>
    <dgm:pt modelId="{300E28CA-E1FE-452A-8845-30900524356E}" type="sibTrans" cxnId="{D2A3D8BB-02D9-452B-8FA8-FF74A4326F66}">
      <dgm:prSet/>
      <dgm:spPr/>
      <dgm:t>
        <a:bodyPr/>
        <a:lstStyle/>
        <a:p>
          <a:endParaRPr lang="en-US"/>
        </a:p>
      </dgm:t>
    </dgm:pt>
    <dgm:pt modelId="{91EADEAF-92CF-4A40-80A2-8529DD25C269}" type="pres">
      <dgm:prSet presAssocID="{17E1E676-6DA6-495C-BD40-42EF75EE4D9E}" presName="hierChild1" presStyleCnt="0">
        <dgm:presLayoutVars>
          <dgm:chPref val="1"/>
          <dgm:dir/>
          <dgm:animOne val="branch"/>
          <dgm:animLvl val="lvl"/>
          <dgm:resizeHandles/>
        </dgm:presLayoutVars>
      </dgm:prSet>
      <dgm:spPr/>
    </dgm:pt>
    <dgm:pt modelId="{F7A51E79-E695-451B-ABFD-0DAE6183A478}" type="pres">
      <dgm:prSet presAssocID="{B24F8745-4E8F-4FB8-8D35-C29803106EE8}" presName="hierRoot1" presStyleCnt="0"/>
      <dgm:spPr/>
    </dgm:pt>
    <dgm:pt modelId="{543E4BA6-6914-433B-9960-F20D17297351}" type="pres">
      <dgm:prSet presAssocID="{B24F8745-4E8F-4FB8-8D35-C29803106EE8}" presName="composite" presStyleCnt="0"/>
      <dgm:spPr/>
    </dgm:pt>
    <dgm:pt modelId="{1977E2CD-D07F-4DC0-9442-2C6F47B4C909}" type="pres">
      <dgm:prSet presAssocID="{B24F8745-4E8F-4FB8-8D35-C29803106EE8}" presName="background" presStyleLbl="node0" presStyleIdx="0" presStyleCnt="1"/>
      <dgm:spPr/>
    </dgm:pt>
    <dgm:pt modelId="{9B4700EA-7EFE-4F5D-957E-4C7E639CF9BF}" type="pres">
      <dgm:prSet presAssocID="{B24F8745-4E8F-4FB8-8D35-C29803106EE8}" presName="text" presStyleLbl="fgAcc0" presStyleIdx="0" presStyleCnt="1">
        <dgm:presLayoutVars>
          <dgm:chPref val="3"/>
        </dgm:presLayoutVars>
      </dgm:prSet>
      <dgm:spPr/>
    </dgm:pt>
    <dgm:pt modelId="{BCC91949-D29A-4D1C-A199-793D3471229C}" type="pres">
      <dgm:prSet presAssocID="{B24F8745-4E8F-4FB8-8D35-C29803106EE8}" presName="hierChild2" presStyleCnt="0"/>
      <dgm:spPr/>
    </dgm:pt>
    <dgm:pt modelId="{75747F17-D06B-4126-8D42-FE4BAE93CB06}" type="pres">
      <dgm:prSet presAssocID="{4335A346-2E1D-4492-AFBC-F08A28E95AE6}" presName="Name10" presStyleLbl="parChTrans1D2" presStyleIdx="0" presStyleCnt="2"/>
      <dgm:spPr/>
    </dgm:pt>
    <dgm:pt modelId="{05534389-0595-467D-B1F0-09020B3F84AF}" type="pres">
      <dgm:prSet presAssocID="{B671F375-1B81-428D-82AC-938585886C0B}" presName="hierRoot2" presStyleCnt="0"/>
      <dgm:spPr/>
    </dgm:pt>
    <dgm:pt modelId="{39D571C2-3B64-4BE3-BA9B-B454A6F01A72}" type="pres">
      <dgm:prSet presAssocID="{B671F375-1B81-428D-82AC-938585886C0B}" presName="composite2" presStyleCnt="0"/>
      <dgm:spPr/>
    </dgm:pt>
    <dgm:pt modelId="{54B417FD-890A-4698-9BAF-C3338B61860E}" type="pres">
      <dgm:prSet presAssocID="{B671F375-1B81-428D-82AC-938585886C0B}" presName="background2" presStyleLbl="node2" presStyleIdx="0" presStyleCnt="2"/>
      <dgm:spPr/>
    </dgm:pt>
    <dgm:pt modelId="{CDF6F5D6-6115-4D41-AED7-F0AF44EB12F8}" type="pres">
      <dgm:prSet presAssocID="{B671F375-1B81-428D-82AC-938585886C0B}" presName="text2" presStyleLbl="fgAcc2" presStyleIdx="0" presStyleCnt="2">
        <dgm:presLayoutVars>
          <dgm:chPref val="3"/>
        </dgm:presLayoutVars>
      </dgm:prSet>
      <dgm:spPr/>
    </dgm:pt>
    <dgm:pt modelId="{41F480AB-78C0-44EE-9541-823F6E808466}" type="pres">
      <dgm:prSet presAssocID="{B671F375-1B81-428D-82AC-938585886C0B}" presName="hierChild3" presStyleCnt="0"/>
      <dgm:spPr/>
    </dgm:pt>
    <dgm:pt modelId="{4A6ED290-8650-4D55-BAE0-3D03896737EF}" type="pres">
      <dgm:prSet presAssocID="{7FD1069A-5D5E-4578-A9AF-104665747CB5}" presName="Name10" presStyleLbl="parChTrans1D2" presStyleIdx="1" presStyleCnt="2"/>
      <dgm:spPr/>
    </dgm:pt>
    <dgm:pt modelId="{22E72F4F-32DA-4DEE-B935-5F54111FA8B5}" type="pres">
      <dgm:prSet presAssocID="{B8AA29E3-2A96-437A-A91C-8B2EBC300C09}" presName="hierRoot2" presStyleCnt="0"/>
      <dgm:spPr/>
    </dgm:pt>
    <dgm:pt modelId="{C7C15146-EC53-4F14-87AA-02AD4F1EB032}" type="pres">
      <dgm:prSet presAssocID="{B8AA29E3-2A96-437A-A91C-8B2EBC300C09}" presName="composite2" presStyleCnt="0"/>
      <dgm:spPr/>
    </dgm:pt>
    <dgm:pt modelId="{977968F0-D874-4D46-A62B-CA26B0309E9B}" type="pres">
      <dgm:prSet presAssocID="{B8AA29E3-2A96-437A-A91C-8B2EBC300C09}" presName="background2" presStyleLbl="node2" presStyleIdx="1" presStyleCnt="2"/>
      <dgm:spPr/>
    </dgm:pt>
    <dgm:pt modelId="{E0C8FCA2-CA54-482C-8E79-86A5A30BBE65}" type="pres">
      <dgm:prSet presAssocID="{B8AA29E3-2A96-437A-A91C-8B2EBC300C09}" presName="text2" presStyleLbl="fgAcc2" presStyleIdx="1" presStyleCnt="2">
        <dgm:presLayoutVars>
          <dgm:chPref val="3"/>
        </dgm:presLayoutVars>
      </dgm:prSet>
      <dgm:spPr/>
    </dgm:pt>
    <dgm:pt modelId="{252A7B7E-1E71-4581-9983-187633AC8CEE}" type="pres">
      <dgm:prSet presAssocID="{B8AA29E3-2A96-437A-A91C-8B2EBC300C09}" presName="hierChild3" presStyleCnt="0"/>
      <dgm:spPr/>
    </dgm:pt>
    <dgm:pt modelId="{6FE22F79-8716-40D3-BB3B-4BE02B668542}" type="pres">
      <dgm:prSet presAssocID="{CE6A1251-7B87-4B85-A5E1-273DF344A51E}" presName="Name17" presStyleLbl="parChTrans1D3" presStyleIdx="0" presStyleCnt="2"/>
      <dgm:spPr/>
    </dgm:pt>
    <dgm:pt modelId="{6D15BA30-A6C5-496E-8A9E-7794D42FCD2B}" type="pres">
      <dgm:prSet presAssocID="{D5EA1AC1-52B0-4AB8-BEC3-F346FBE83A47}" presName="hierRoot3" presStyleCnt="0"/>
      <dgm:spPr/>
    </dgm:pt>
    <dgm:pt modelId="{1C995772-832F-42C9-9DA6-8E6BD5136EA9}" type="pres">
      <dgm:prSet presAssocID="{D5EA1AC1-52B0-4AB8-BEC3-F346FBE83A47}" presName="composite3" presStyleCnt="0"/>
      <dgm:spPr/>
    </dgm:pt>
    <dgm:pt modelId="{3C79F78E-D914-457F-884D-FE09DE35127E}" type="pres">
      <dgm:prSet presAssocID="{D5EA1AC1-52B0-4AB8-BEC3-F346FBE83A47}" presName="background3" presStyleLbl="node3" presStyleIdx="0" presStyleCnt="2"/>
      <dgm:spPr/>
    </dgm:pt>
    <dgm:pt modelId="{8C500C1F-4FFA-46BA-9368-C56AD4B658F7}" type="pres">
      <dgm:prSet presAssocID="{D5EA1AC1-52B0-4AB8-BEC3-F346FBE83A47}" presName="text3" presStyleLbl="fgAcc3" presStyleIdx="0" presStyleCnt="2">
        <dgm:presLayoutVars>
          <dgm:chPref val="3"/>
        </dgm:presLayoutVars>
      </dgm:prSet>
      <dgm:spPr/>
    </dgm:pt>
    <dgm:pt modelId="{F52C7F0B-9062-4F8A-92B6-90047D6B5342}" type="pres">
      <dgm:prSet presAssocID="{D5EA1AC1-52B0-4AB8-BEC3-F346FBE83A47}" presName="hierChild4" presStyleCnt="0"/>
      <dgm:spPr/>
    </dgm:pt>
    <dgm:pt modelId="{87DDB6F5-E8BA-4364-80AC-109A5F4039F5}" type="pres">
      <dgm:prSet presAssocID="{2BAC19AE-DCAA-42D6-83DF-A58899A35833}" presName="Name23" presStyleLbl="parChTrans1D4" presStyleIdx="0" presStyleCnt="4"/>
      <dgm:spPr/>
    </dgm:pt>
    <dgm:pt modelId="{0C9C56E7-0BAA-4E61-B1DD-47370D318E7B}" type="pres">
      <dgm:prSet presAssocID="{535FD32D-EBD2-4C5C-8938-6855CAC51E0F}" presName="hierRoot4" presStyleCnt="0"/>
      <dgm:spPr/>
    </dgm:pt>
    <dgm:pt modelId="{DBC62047-38CF-4A8A-A373-88B250F8DA81}" type="pres">
      <dgm:prSet presAssocID="{535FD32D-EBD2-4C5C-8938-6855CAC51E0F}" presName="composite4" presStyleCnt="0"/>
      <dgm:spPr/>
    </dgm:pt>
    <dgm:pt modelId="{5ACD1932-3A43-4223-A3E1-2F18EA014C27}" type="pres">
      <dgm:prSet presAssocID="{535FD32D-EBD2-4C5C-8938-6855CAC51E0F}" presName="background4" presStyleLbl="node4" presStyleIdx="0" presStyleCnt="4"/>
      <dgm:spPr/>
    </dgm:pt>
    <dgm:pt modelId="{557CFCF6-8CCB-4C51-8AEC-73184076313C}" type="pres">
      <dgm:prSet presAssocID="{535FD32D-EBD2-4C5C-8938-6855CAC51E0F}" presName="text4" presStyleLbl="fgAcc4" presStyleIdx="0" presStyleCnt="4">
        <dgm:presLayoutVars>
          <dgm:chPref val="3"/>
        </dgm:presLayoutVars>
      </dgm:prSet>
      <dgm:spPr/>
    </dgm:pt>
    <dgm:pt modelId="{16B40807-0049-404C-8993-BDC4F1BDA5E3}" type="pres">
      <dgm:prSet presAssocID="{535FD32D-EBD2-4C5C-8938-6855CAC51E0F}" presName="hierChild5" presStyleCnt="0"/>
      <dgm:spPr/>
    </dgm:pt>
    <dgm:pt modelId="{3D7B11E2-E7BA-4518-A38E-695AAF4D7DA7}" type="pres">
      <dgm:prSet presAssocID="{03EE20EA-9D31-4909-A916-B49E5379230C}" presName="Name23" presStyleLbl="parChTrans1D4" presStyleIdx="1" presStyleCnt="4"/>
      <dgm:spPr/>
    </dgm:pt>
    <dgm:pt modelId="{0D5DEC04-F49B-4935-8EAD-14909F4636FE}" type="pres">
      <dgm:prSet presAssocID="{4C98EC09-D0F6-49B4-ADFB-191141A6100B}" presName="hierRoot4" presStyleCnt="0"/>
      <dgm:spPr/>
    </dgm:pt>
    <dgm:pt modelId="{39DB9249-0FC5-4797-A901-7F19B1596E86}" type="pres">
      <dgm:prSet presAssocID="{4C98EC09-D0F6-49B4-ADFB-191141A6100B}" presName="composite4" presStyleCnt="0"/>
      <dgm:spPr/>
    </dgm:pt>
    <dgm:pt modelId="{F968D7FD-4BE8-441B-8071-A3CB8E3D8E0D}" type="pres">
      <dgm:prSet presAssocID="{4C98EC09-D0F6-49B4-ADFB-191141A6100B}" presName="background4" presStyleLbl="node4" presStyleIdx="1" presStyleCnt="4"/>
      <dgm:spPr/>
    </dgm:pt>
    <dgm:pt modelId="{298F9054-CD02-4FBE-A4D0-4D406469DCFC}" type="pres">
      <dgm:prSet presAssocID="{4C98EC09-D0F6-49B4-ADFB-191141A6100B}" presName="text4" presStyleLbl="fgAcc4" presStyleIdx="1" presStyleCnt="4">
        <dgm:presLayoutVars>
          <dgm:chPref val="3"/>
        </dgm:presLayoutVars>
      </dgm:prSet>
      <dgm:spPr/>
    </dgm:pt>
    <dgm:pt modelId="{EB4764C4-D94A-46D9-B478-F123944ECF1A}" type="pres">
      <dgm:prSet presAssocID="{4C98EC09-D0F6-49B4-ADFB-191141A6100B}" presName="hierChild5" presStyleCnt="0"/>
      <dgm:spPr/>
    </dgm:pt>
    <dgm:pt modelId="{2C147E3D-C892-4657-8ADC-1A218A5F20A9}" type="pres">
      <dgm:prSet presAssocID="{0FE1EB44-67BA-4E67-BF09-49E4597CC9A4}" presName="Name17" presStyleLbl="parChTrans1D3" presStyleIdx="1" presStyleCnt="2"/>
      <dgm:spPr/>
    </dgm:pt>
    <dgm:pt modelId="{6629D37A-EEA9-4C1D-9E3D-B92271CE34A6}" type="pres">
      <dgm:prSet presAssocID="{79EC2F02-5338-453F-A8E4-AF57F6903312}" presName="hierRoot3" presStyleCnt="0"/>
      <dgm:spPr/>
    </dgm:pt>
    <dgm:pt modelId="{2398B32C-5315-453D-8AA8-B03372B33FC8}" type="pres">
      <dgm:prSet presAssocID="{79EC2F02-5338-453F-A8E4-AF57F6903312}" presName="composite3" presStyleCnt="0"/>
      <dgm:spPr/>
    </dgm:pt>
    <dgm:pt modelId="{A591D6C8-4606-4DE9-8A51-467CAD95FFF0}" type="pres">
      <dgm:prSet presAssocID="{79EC2F02-5338-453F-A8E4-AF57F6903312}" presName="background3" presStyleLbl="node3" presStyleIdx="1" presStyleCnt="2"/>
      <dgm:spPr/>
    </dgm:pt>
    <dgm:pt modelId="{E4C30DAE-40A5-4899-ADCD-C307D707BA5A}" type="pres">
      <dgm:prSet presAssocID="{79EC2F02-5338-453F-A8E4-AF57F6903312}" presName="text3" presStyleLbl="fgAcc3" presStyleIdx="1" presStyleCnt="2">
        <dgm:presLayoutVars>
          <dgm:chPref val="3"/>
        </dgm:presLayoutVars>
      </dgm:prSet>
      <dgm:spPr/>
    </dgm:pt>
    <dgm:pt modelId="{F6B2157B-8A66-4132-8D1E-1876E4DCC183}" type="pres">
      <dgm:prSet presAssocID="{79EC2F02-5338-453F-A8E4-AF57F6903312}" presName="hierChild4" presStyleCnt="0"/>
      <dgm:spPr/>
    </dgm:pt>
    <dgm:pt modelId="{1656F355-2170-4463-9144-8195CB11B418}" type="pres">
      <dgm:prSet presAssocID="{48318879-F77F-464A-A2A4-5E43AE597815}" presName="Name23" presStyleLbl="parChTrans1D4" presStyleIdx="2" presStyleCnt="4"/>
      <dgm:spPr/>
    </dgm:pt>
    <dgm:pt modelId="{AD41EDEF-8289-4C51-9988-3E92F6F19C2F}" type="pres">
      <dgm:prSet presAssocID="{5BF890A4-62E8-4860-9C96-8FEB56C65DFF}" presName="hierRoot4" presStyleCnt="0"/>
      <dgm:spPr/>
    </dgm:pt>
    <dgm:pt modelId="{A67DD370-A3AA-449E-9791-83108F0659D5}" type="pres">
      <dgm:prSet presAssocID="{5BF890A4-62E8-4860-9C96-8FEB56C65DFF}" presName="composite4" presStyleCnt="0"/>
      <dgm:spPr/>
    </dgm:pt>
    <dgm:pt modelId="{133972B3-0DA8-401D-A651-909AF4F05FB5}" type="pres">
      <dgm:prSet presAssocID="{5BF890A4-62E8-4860-9C96-8FEB56C65DFF}" presName="background4" presStyleLbl="node4" presStyleIdx="2" presStyleCnt="4"/>
      <dgm:spPr/>
    </dgm:pt>
    <dgm:pt modelId="{42321C4F-1A1C-463E-AE4A-8C127B184B54}" type="pres">
      <dgm:prSet presAssocID="{5BF890A4-62E8-4860-9C96-8FEB56C65DFF}" presName="text4" presStyleLbl="fgAcc4" presStyleIdx="2" presStyleCnt="4">
        <dgm:presLayoutVars>
          <dgm:chPref val="3"/>
        </dgm:presLayoutVars>
      </dgm:prSet>
      <dgm:spPr/>
    </dgm:pt>
    <dgm:pt modelId="{E25DAC40-D883-4341-8DCE-86476EEFC628}" type="pres">
      <dgm:prSet presAssocID="{5BF890A4-62E8-4860-9C96-8FEB56C65DFF}" presName="hierChild5" presStyleCnt="0"/>
      <dgm:spPr/>
    </dgm:pt>
    <dgm:pt modelId="{D5AB2A02-623C-4B77-8130-23841C04FCD1}" type="pres">
      <dgm:prSet presAssocID="{8C4ED51B-06C4-42DE-AFF5-19E877BB0AFB}" presName="Name23" presStyleLbl="parChTrans1D4" presStyleIdx="3" presStyleCnt="4"/>
      <dgm:spPr/>
    </dgm:pt>
    <dgm:pt modelId="{4C90912D-AC86-4C51-8117-25F311D4549F}" type="pres">
      <dgm:prSet presAssocID="{EDBC87E6-C42C-4CED-A1F2-56E06BA9C036}" presName="hierRoot4" presStyleCnt="0"/>
      <dgm:spPr/>
    </dgm:pt>
    <dgm:pt modelId="{D8B86EF7-7358-47AD-8F75-0FC3A535AD06}" type="pres">
      <dgm:prSet presAssocID="{EDBC87E6-C42C-4CED-A1F2-56E06BA9C036}" presName="composite4" presStyleCnt="0"/>
      <dgm:spPr/>
    </dgm:pt>
    <dgm:pt modelId="{4A72C1BF-3CE8-4184-944B-D24005590CFA}" type="pres">
      <dgm:prSet presAssocID="{EDBC87E6-C42C-4CED-A1F2-56E06BA9C036}" presName="background4" presStyleLbl="node4" presStyleIdx="3" presStyleCnt="4"/>
      <dgm:spPr/>
    </dgm:pt>
    <dgm:pt modelId="{85D4FDF8-0754-43F4-92C8-37873D3C5A04}" type="pres">
      <dgm:prSet presAssocID="{EDBC87E6-C42C-4CED-A1F2-56E06BA9C036}" presName="text4" presStyleLbl="fgAcc4" presStyleIdx="3" presStyleCnt="4">
        <dgm:presLayoutVars>
          <dgm:chPref val="3"/>
        </dgm:presLayoutVars>
      </dgm:prSet>
      <dgm:spPr/>
    </dgm:pt>
    <dgm:pt modelId="{80F2D59F-0DA8-4A06-8A25-3DA121542CB2}" type="pres">
      <dgm:prSet presAssocID="{EDBC87E6-C42C-4CED-A1F2-56E06BA9C036}" presName="hierChild5" presStyleCnt="0"/>
      <dgm:spPr/>
    </dgm:pt>
  </dgm:ptLst>
  <dgm:cxnLst>
    <dgm:cxn modelId="{7F58DF05-E9C4-4995-BC24-84F4C5AC56C2}" type="presOf" srcId="{8C4ED51B-06C4-42DE-AFF5-19E877BB0AFB}" destId="{D5AB2A02-623C-4B77-8130-23841C04FCD1}" srcOrd="0" destOrd="0" presId="urn:microsoft.com/office/officeart/2005/8/layout/hierarchy1"/>
    <dgm:cxn modelId="{47760F14-F661-45F6-B4CC-363A18D0CB5B}" type="presOf" srcId="{B671F375-1B81-428D-82AC-938585886C0B}" destId="{CDF6F5D6-6115-4D41-AED7-F0AF44EB12F8}" srcOrd="0" destOrd="0" presId="urn:microsoft.com/office/officeart/2005/8/layout/hierarchy1"/>
    <dgm:cxn modelId="{E1388217-6EDC-4AB2-A225-08FD1853EB22}" type="presOf" srcId="{B24F8745-4E8F-4FB8-8D35-C29803106EE8}" destId="{9B4700EA-7EFE-4F5D-957E-4C7E639CF9BF}" srcOrd="0" destOrd="0" presId="urn:microsoft.com/office/officeart/2005/8/layout/hierarchy1"/>
    <dgm:cxn modelId="{DBC8211E-D95F-4B9F-9E59-70C4D71183E3}" srcId="{17E1E676-6DA6-495C-BD40-42EF75EE4D9E}" destId="{B24F8745-4E8F-4FB8-8D35-C29803106EE8}" srcOrd="0" destOrd="0" parTransId="{0B968FC1-5EA5-4373-A6F2-26D76C983FC7}" sibTransId="{82D13503-3F95-4098-98DE-62C3C822D8F9}"/>
    <dgm:cxn modelId="{71761722-A60B-472C-9133-84A621D770D0}" srcId="{B24F8745-4E8F-4FB8-8D35-C29803106EE8}" destId="{B8AA29E3-2A96-437A-A91C-8B2EBC300C09}" srcOrd="1" destOrd="0" parTransId="{7FD1069A-5D5E-4578-A9AF-104665747CB5}" sibTransId="{AFCEF6A4-7821-4BBD-9F36-6127450D2AC0}"/>
    <dgm:cxn modelId="{8DBD1D25-9634-4FB2-8A51-5A95EF2FCE1E}" srcId="{B8AA29E3-2A96-437A-A91C-8B2EBC300C09}" destId="{79EC2F02-5338-453F-A8E4-AF57F6903312}" srcOrd="1" destOrd="0" parTransId="{0FE1EB44-67BA-4E67-BF09-49E4597CC9A4}" sibTransId="{D9EA9A21-CF0B-405B-B75F-F2B2676B688C}"/>
    <dgm:cxn modelId="{EDCEBC2C-227B-4ABA-BC76-1DDB114E8CB9}" srcId="{D5EA1AC1-52B0-4AB8-BEC3-F346FBE83A47}" destId="{535FD32D-EBD2-4C5C-8938-6855CAC51E0F}" srcOrd="0" destOrd="0" parTransId="{2BAC19AE-DCAA-42D6-83DF-A58899A35833}" sibTransId="{19C3F2C3-487C-440A-8A23-3A8306146DC6}"/>
    <dgm:cxn modelId="{12675F32-47F2-4946-9C16-BD77FC587706}" type="presOf" srcId="{2BAC19AE-DCAA-42D6-83DF-A58899A35833}" destId="{87DDB6F5-E8BA-4364-80AC-109A5F4039F5}" srcOrd="0" destOrd="0" presId="urn:microsoft.com/office/officeart/2005/8/layout/hierarchy1"/>
    <dgm:cxn modelId="{29CA6A5D-BECC-49EF-8169-95CF7D0E05B1}" type="presOf" srcId="{7FD1069A-5D5E-4578-A9AF-104665747CB5}" destId="{4A6ED290-8650-4D55-BAE0-3D03896737EF}" srcOrd="0" destOrd="0" presId="urn:microsoft.com/office/officeart/2005/8/layout/hierarchy1"/>
    <dgm:cxn modelId="{6BF7AF64-EBD6-4F04-920D-50799AFA31DE}" srcId="{79EC2F02-5338-453F-A8E4-AF57F6903312}" destId="{5BF890A4-62E8-4860-9C96-8FEB56C65DFF}" srcOrd="0" destOrd="0" parTransId="{48318879-F77F-464A-A2A4-5E43AE597815}" sibTransId="{F4059947-8CDD-46C4-9822-8ACC024CBF85}"/>
    <dgm:cxn modelId="{470DAE66-E541-47AC-812C-CE611F3F8274}" type="presOf" srcId="{4335A346-2E1D-4492-AFBC-F08A28E95AE6}" destId="{75747F17-D06B-4126-8D42-FE4BAE93CB06}" srcOrd="0" destOrd="0" presId="urn:microsoft.com/office/officeart/2005/8/layout/hierarchy1"/>
    <dgm:cxn modelId="{62E96579-1F70-4633-8FA9-EA2C2E119E24}" srcId="{B24F8745-4E8F-4FB8-8D35-C29803106EE8}" destId="{B671F375-1B81-428D-82AC-938585886C0B}" srcOrd="0" destOrd="0" parTransId="{4335A346-2E1D-4492-AFBC-F08A28E95AE6}" sibTransId="{FF84CBE9-B39F-4BA7-9BFF-E8727D9FBFA1}"/>
    <dgm:cxn modelId="{CCD7278B-6D40-4A25-BFC3-E6077507D053}" srcId="{D5EA1AC1-52B0-4AB8-BEC3-F346FBE83A47}" destId="{4C98EC09-D0F6-49B4-ADFB-191141A6100B}" srcOrd="1" destOrd="0" parTransId="{03EE20EA-9D31-4909-A916-B49E5379230C}" sibTransId="{018F4599-C0AB-4101-8993-471CAD37BC29}"/>
    <dgm:cxn modelId="{D8578491-6B51-43B5-AF83-2F9ABCE8F64E}" type="presOf" srcId="{EDBC87E6-C42C-4CED-A1F2-56E06BA9C036}" destId="{85D4FDF8-0754-43F4-92C8-37873D3C5A04}" srcOrd="0" destOrd="0" presId="urn:microsoft.com/office/officeart/2005/8/layout/hierarchy1"/>
    <dgm:cxn modelId="{7705039A-C497-4985-8E23-84885A24AF1D}" type="presOf" srcId="{03EE20EA-9D31-4909-A916-B49E5379230C}" destId="{3D7B11E2-E7BA-4518-A38E-695AAF4D7DA7}" srcOrd="0" destOrd="0" presId="urn:microsoft.com/office/officeart/2005/8/layout/hierarchy1"/>
    <dgm:cxn modelId="{13EC3B9C-89D8-49C8-AEC3-7C3DD528C7B9}" type="presOf" srcId="{79EC2F02-5338-453F-A8E4-AF57F6903312}" destId="{E4C30DAE-40A5-4899-ADCD-C307D707BA5A}" srcOrd="0" destOrd="0" presId="urn:microsoft.com/office/officeart/2005/8/layout/hierarchy1"/>
    <dgm:cxn modelId="{BC7B4BA1-7DEB-47D8-8B08-FAD0BCEE4603}" type="presOf" srcId="{48318879-F77F-464A-A2A4-5E43AE597815}" destId="{1656F355-2170-4463-9144-8195CB11B418}" srcOrd="0" destOrd="0" presId="urn:microsoft.com/office/officeart/2005/8/layout/hierarchy1"/>
    <dgm:cxn modelId="{E8ADB3A3-AE57-40F0-BAF6-0591CA9532B0}" type="presOf" srcId="{4C98EC09-D0F6-49B4-ADFB-191141A6100B}" destId="{298F9054-CD02-4FBE-A4D0-4D406469DCFC}" srcOrd="0" destOrd="0" presId="urn:microsoft.com/office/officeart/2005/8/layout/hierarchy1"/>
    <dgm:cxn modelId="{D2A3D8BB-02D9-452B-8FA8-FF74A4326F66}" srcId="{79EC2F02-5338-453F-A8E4-AF57F6903312}" destId="{EDBC87E6-C42C-4CED-A1F2-56E06BA9C036}" srcOrd="1" destOrd="0" parTransId="{8C4ED51B-06C4-42DE-AFF5-19E877BB0AFB}" sibTransId="{300E28CA-E1FE-452A-8845-30900524356E}"/>
    <dgm:cxn modelId="{7CAD9FBD-F368-4A54-811A-9D8D8BCE51E4}" type="presOf" srcId="{B8AA29E3-2A96-437A-A91C-8B2EBC300C09}" destId="{E0C8FCA2-CA54-482C-8E79-86A5A30BBE65}" srcOrd="0" destOrd="0" presId="urn:microsoft.com/office/officeart/2005/8/layout/hierarchy1"/>
    <dgm:cxn modelId="{F6AE3ADB-EE56-4669-982B-94D00BBB6E18}" type="presOf" srcId="{0FE1EB44-67BA-4E67-BF09-49E4597CC9A4}" destId="{2C147E3D-C892-4657-8ADC-1A218A5F20A9}" srcOrd="0" destOrd="0" presId="urn:microsoft.com/office/officeart/2005/8/layout/hierarchy1"/>
    <dgm:cxn modelId="{588AC8E2-C35F-4F27-9955-02E99171DA9A}" type="presOf" srcId="{5BF890A4-62E8-4860-9C96-8FEB56C65DFF}" destId="{42321C4F-1A1C-463E-AE4A-8C127B184B54}" srcOrd="0" destOrd="0" presId="urn:microsoft.com/office/officeart/2005/8/layout/hierarchy1"/>
    <dgm:cxn modelId="{2977E0E2-C4BA-486A-8DFC-E62DE627909E}" type="presOf" srcId="{CE6A1251-7B87-4B85-A5E1-273DF344A51E}" destId="{6FE22F79-8716-40D3-BB3B-4BE02B668542}" srcOrd="0" destOrd="0" presId="urn:microsoft.com/office/officeart/2005/8/layout/hierarchy1"/>
    <dgm:cxn modelId="{7F6134E6-2EF6-438A-BB15-783DD9847DB4}" type="presOf" srcId="{D5EA1AC1-52B0-4AB8-BEC3-F346FBE83A47}" destId="{8C500C1F-4FFA-46BA-9368-C56AD4B658F7}" srcOrd="0" destOrd="0" presId="urn:microsoft.com/office/officeart/2005/8/layout/hierarchy1"/>
    <dgm:cxn modelId="{7FF388E6-9D22-46FC-B0FE-C6EE481CD129}" srcId="{B8AA29E3-2A96-437A-A91C-8B2EBC300C09}" destId="{D5EA1AC1-52B0-4AB8-BEC3-F346FBE83A47}" srcOrd="0" destOrd="0" parTransId="{CE6A1251-7B87-4B85-A5E1-273DF344A51E}" sibTransId="{15334ED4-26C1-4C5A-AC6F-11F7D3B1A3A2}"/>
    <dgm:cxn modelId="{43A213EF-8291-45DD-8FA4-7807961B3CC5}" type="presOf" srcId="{17E1E676-6DA6-495C-BD40-42EF75EE4D9E}" destId="{91EADEAF-92CF-4A40-80A2-8529DD25C269}" srcOrd="0" destOrd="0" presId="urn:microsoft.com/office/officeart/2005/8/layout/hierarchy1"/>
    <dgm:cxn modelId="{1F18D7FE-475F-41C2-9A4A-FAD2F841DE4C}" type="presOf" srcId="{535FD32D-EBD2-4C5C-8938-6855CAC51E0F}" destId="{557CFCF6-8CCB-4C51-8AEC-73184076313C}" srcOrd="0" destOrd="0" presId="urn:microsoft.com/office/officeart/2005/8/layout/hierarchy1"/>
    <dgm:cxn modelId="{05D271A1-A37F-487C-ACC4-87649CB18FB1}" type="presParOf" srcId="{91EADEAF-92CF-4A40-80A2-8529DD25C269}" destId="{F7A51E79-E695-451B-ABFD-0DAE6183A478}" srcOrd="0" destOrd="0" presId="urn:microsoft.com/office/officeart/2005/8/layout/hierarchy1"/>
    <dgm:cxn modelId="{00ACBD31-4767-4FC3-B2F0-A861C49D77F9}" type="presParOf" srcId="{F7A51E79-E695-451B-ABFD-0DAE6183A478}" destId="{543E4BA6-6914-433B-9960-F20D17297351}" srcOrd="0" destOrd="0" presId="urn:microsoft.com/office/officeart/2005/8/layout/hierarchy1"/>
    <dgm:cxn modelId="{2411EE95-6AC5-4EE0-A858-6A0FD0BEE542}" type="presParOf" srcId="{543E4BA6-6914-433B-9960-F20D17297351}" destId="{1977E2CD-D07F-4DC0-9442-2C6F47B4C909}" srcOrd="0" destOrd="0" presId="urn:microsoft.com/office/officeart/2005/8/layout/hierarchy1"/>
    <dgm:cxn modelId="{620015D1-09CD-43EC-ACED-B001272C6505}" type="presParOf" srcId="{543E4BA6-6914-433B-9960-F20D17297351}" destId="{9B4700EA-7EFE-4F5D-957E-4C7E639CF9BF}" srcOrd="1" destOrd="0" presId="urn:microsoft.com/office/officeart/2005/8/layout/hierarchy1"/>
    <dgm:cxn modelId="{CC413F1B-91CD-4448-B0F7-AF8B2F8AABFF}" type="presParOf" srcId="{F7A51E79-E695-451B-ABFD-0DAE6183A478}" destId="{BCC91949-D29A-4D1C-A199-793D3471229C}" srcOrd="1" destOrd="0" presId="urn:microsoft.com/office/officeart/2005/8/layout/hierarchy1"/>
    <dgm:cxn modelId="{EE1D28BB-78C4-46FD-B810-0B439AD287A5}" type="presParOf" srcId="{BCC91949-D29A-4D1C-A199-793D3471229C}" destId="{75747F17-D06B-4126-8D42-FE4BAE93CB06}" srcOrd="0" destOrd="0" presId="urn:microsoft.com/office/officeart/2005/8/layout/hierarchy1"/>
    <dgm:cxn modelId="{431353FE-C5AF-4B44-A5D5-BBA9FD6C3A59}" type="presParOf" srcId="{BCC91949-D29A-4D1C-A199-793D3471229C}" destId="{05534389-0595-467D-B1F0-09020B3F84AF}" srcOrd="1" destOrd="0" presId="urn:microsoft.com/office/officeart/2005/8/layout/hierarchy1"/>
    <dgm:cxn modelId="{872B9E23-97D7-4732-A419-00463049D727}" type="presParOf" srcId="{05534389-0595-467D-B1F0-09020B3F84AF}" destId="{39D571C2-3B64-4BE3-BA9B-B454A6F01A72}" srcOrd="0" destOrd="0" presId="urn:microsoft.com/office/officeart/2005/8/layout/hierarchy1"/>
    <dgm:cxn modelId="{FF24469A-2504-400A-95A1-032DE04B5EEC}" type="presParOf" srcId="{39D571C2-3B64-4BE3-BA9B-B454A6F01A72}" destId="{54B417FD-890A-4698-9BAF-C3338B61860E}" srcOrd="0" destOrd="0" presId="urn:microsoft.com/office/officeart/2005/8/layout/hierarchy1"/>
    <dgm:cxn modelId="{B935EFD5-FFFD-44F1-841F-D9CC4E655EAE}" type="presParOf" srcId="{39D571C2-3B64-4BE3-BA9B-B454A6F01A72}" destId="{CDF6F5D6-6115-4D41-AED7-F0AF44EB12F8}" srcOrd="1" destOrd="0" presId="urn:microsoft.com/office/officeart/2005/8/layout/hierarchy1"/>
    <dgm:cxn modelId="{6122EB26-8448-42F0-AEAE-2A02B15F4B09}" type="presParOf" srcId="{05534389-0595-467D-B1F0-09020B3F84AF}" destId="{41F480AB-78C0-44EE-9541-823F6E808466}" srcOrd="1" destOrd="0" presId="urn:microsoft.com/office/officeart/2005/8/layout/hierarchy1"/>
    <dgm:cxn modelId="{D64F7084-DDF6-425B-8063-EED59BEDD77F}" type="presParOf" srcId="{BCC91949-D29A-4D1C-A199-793D3471229C}" destId="{4A6ED290-8650-4D55-BAE0-3D03896737EF}" srcOrd="2" destOrd="0" presId="urn:microsoft.com/office/officeart/2005/8/layout/hierarchy1"/>
    <dgm:cxn modelId="{04FE29E0-8FAC-460B-9E95-B7A51EEB15C8}" type="presParOf" srcId="{BCC91949-D29A-4D1C-A199-793D3471229C}" destId="{22E72F4F-32DA-4DEE-B935-5F54111FA8B5}" srcOrd="3" destOrd="0" presId="urn:microsoft.com/office/officeart/2005/8/layout/hierarchy1"/>
    <dgm:cxn modelId="{B2EEE12D-9B29-41EB-9619-9698FAAD5FD3}" type="presParOf" srcId="{22E72F4F-32DA-4DEE-B935-5F54111FA8B5}" destId="{C7C15146-EC53-4F14-87AA-02AD4F1EB032}" srcOrd="0" destOrd="0" presId="urn:microsoft.com/office/officeart/2005/8/layout/hierarchy1"/>
    <dgm:cxn modelId="{D857B189-FF2A-4FD7-9FBE-3BADE3BE7AB2}" type="presParOf" srcId="{C7C15146-EC53-4F14-87AA-02AD4F1EB032}" destId="{977968F0-D874-4D46-A62B-CA26B0309E9B}" srcOrd="0" destOrd="0" presId="urn:microsoft.com/office/officeart/2005/8/layout/hierarchy1"/>
    <dgm:cxn modelId="{9E33B9E0-4D4D-4D3A-B6C8-C2FA83287FD4}" type="presParOf" srcId="{C7C15146-EC53-4F14-87AA-02AD4F1EB032}" destId="{E0C8FCA2-CA54-482C-8E79-86A5A30BBE65}" srcOrd="1" destOrd="0" presId="urn:microsoft.com/office/officeart/2005/8/layout/hierarchy1"/>
    <dgm:cxn modelId="{358F3C37-4969-49DF-919F-EE44AF8355F6}" type="presParOf" srcId="{22E72F4F-32DA-4DEE-B935-5F54111FA8B5}" destId="{252A7B7E-1E71-4581-9983-187633AC8CEE}" srcOrd="1" destOrd="0" presId="urn:microsoft.com/office/officeart/2005/8/layout/hierarchy1"/>
    <dgm:cxn modelId="{DD7FABDA-1E74-4435-85EA-2297217AB8E5}" type="presParOf" srcId="{252A7B7E-1E71-4581-9983-187633AC8CEE}" destId="{6FE22F79-8716-40D3-BB3B-4BE02B668542}" srcOrd="0" destOrd="0" presId="urn:microsoft.com/office/officeart/2005/8/layout/hierarchy1"/>
    <dgm:cxn modelId="{30B8C867-1E2F-4FC0-BA3C-C47861AE5753}" type="presParOf" srcId="{252A7B7E-1E71-4581-9983-187633AC8CEE}" destId="{6D15BA30-A6C5-496E-8A9E-7794D42FCD2B}" srcOrd="1" destOrd="0" presId="urn:microsoft.com/office/officeart/2005/8/layout/hierarchy1"/>
    <dgm:cxn modelId="{DFBD5339-1485-45DA-997B-7E9602E29C76}" type="presParOf" srcId="{6D15BA30-A6C5-496E-8A9E-7794D42FCD2B}" destId="{1C995772-832F-42C9-9DA6-8E6BD5136EA9}" srcOrd="0" destOrd="0" presId="urn:microsoft.com/office/officeart/2005/8/layout/hierarchy1"/>
    <dgm:cxn modelId="{2BE67739-84EC-4759-9180-EDC9761A106F}" type="presParOf" srcId="{1C995772-832F-42C9-9DA6-8E6BD5136EA9}" destId="{3C79F78E-D914-457F-884D-FE09DE35127E}" srcOrd="0" destOrd="0" presId="urn:microsoft.com/office/officeart/2005/8/layout/hierarchy1"/>
    <dgm:cxn modelId="{A1CB54B2-70BC-4B9C-88D4-01322CD81CD6}" type="presParOf" srcId="{1C995772-832F-42C9-9DA6-8E6BD5136EA9}" destId="{8C500C1F-4FFA-46BA-9368-C56AD4B658F7}" srcOrd="1" destOrd="0" presId="urn:microsoft.com/office/officeart/2005/8/layout/hierarchy1"/>
    <dgm:cxn modelId="{49245CA5-7132-4262-ABE8-F7DE4DE675A2}" type="presParOf" srcId="{6D15BA30-A6C5-496E-8A9E-7794D42FCD2B}" destId="{F52C7F0B-9062-4F8A-92B6-90047D6B5342}" srcOrd="1" destOrd="0" presId="urn:microsoft.com/office/officeart/2005/8/layout/hierarchy1"/>
    <dgm:cxn modelId="{D2882F6E-86AD-47B7-816B-F4A9AA579AEC}" type="presParOf" srcId="{F52C7F0B-9062-4F8A-92B6-90047D6B5342}" destId="{87DDB6F5-E8BA-4364-80AC-109A5F4039F5}" srcOrd="0" destOrd="0" presId="urn:microsoft.com/office/officeart/2005/8/layout/hierarchy1"/>
    <dgm:cxn modelId="{0B8EFA4B-E94B-47B1-9FAE-DF61D16E9C5A}" type="presParOf" srcId="{F52C7F0B-9062-4F8A-92B6-90047D6B5342}" destId="{0C9C56E7-0BAA-4E61-B1DD-47370D318E7B}" srcOrd="1" destOrd="0" presId="urn:microsoft.com/office/officeart/2005/8/layout/hierarchy1"/>
    <dgm:cxn modelId="{CB076DF5-B848-45FA-9337-853ADF9FB098}" type="presParOf" srcId="{0C9C56E7-0BAA-4E61-B1DD-47370D318E7B}" destId="{DBC62047-38CF-4A8A-A373-88B250F8DA81}" srcOrd="0" destOrd="0" presId="urn:microsoft.com/office/officeart/2005/8/layout/hierarchy1"/>
    <dgm:cxn modelId="{5D671222-E74E-4EC3-BFA8-880016B36341}" type="presParOf" srcId="{DBC62047-38CF-4A8A-A373-88B250F8DA81}" destId="{5ACD1932-3A43-4223-A3E1-2F18EA014C27}" srcOrd="0" destOrd="0" presId="urn:microsoft.com/office/officeart/2005/8/layout/hierarchy1"/>
    <dgm:cxn modelId="{52B5BE19-5870-4FE7-B680-34F164C347F3}" type="presParOf" srcId="{DBC62047-38CF-4A8A-A373-88B250F8DA81}" destId="{557CFCF6-8CCB-4C51-8AEC-73184076313C}" srcOrd="1" destOrd="0" presId="urn:microsoft.com/office/officeart/2005/8/layout/hierarchy1"/>
    <dgm:cxn modelId="{ABCF4B10-D577-4969-B419-C4FF42701E83}" type="presParOf" srcId="{0C9C56E7-0BAA-4E61-B1DD-47370D318E7B}" destId="{16B40807-0049-404C-8993-BDC4F1BDA5E3}" srcOrd="1" destOrd="0" presId="urn:microsoft.com/office/officeart/2005/8/layout/hierarchy1"/>
    <dgm:cxn modelId="{32B1D44F-78DB-4D48-9B5D-6CC3995D9930}" type="presParOf" srcId="{F52C7F0B-9062-4F8A-92B6-90047D6B5342}" destId="{3D7B11E2-E7BA-4518-A38E-695AAF4D7DA7}" srcOrd="2" destOrd="0" presId="urn:microsoft.com/office/officeart/2005/8/layout/hierarchy1"/>
    <dgm:cxn modelId="{E139477B-6582-4729-86A1-88D2F1456B58}" type="presParOf" srcId="{F52C7F0B-9062-4F8A-92B6-90047D6B5342}" destId="{0D5DEC04-F49B-4935-8EAD-14909F4636FE}" srcOrd="3" destOrd="0" presId="urn:microsoft.com/office/officeart/2005/8/layout/hierarchy1"/>
    <dgm:cxn modelId="{F723794A-B2B6-452A-BDC8-B9C70D25C532}" type="presParOf" srcId="{0D5DEC04-F49B-4935-8EAD-14909F4636FE}" destId="{39DB9249-0FC5-4797-A901-7F19B1596E86}" srcOrd="0" destOrd="0" presId="urn:microsoft.com/office/officeart/2005/8/layout/hierarchy1"/>
    <dgm:cxn modelId="{509AC46B-B422-4182-BAC8-4BEF4F22DE3C}" type="presParOf" srcId="{39DB9249-0FC5-4797-A901-7F19B1596E86}" destId="{F968D7FD-4BE8-441B-8071-A3CB8E3D8E0D}" srcOrd="0" destOrd="0" presId="urn:microsoft.com/office/officeart/2005/8/layout/hierarchy1"/>
    <dgm:cxn modelId="{DBC38470-8BA9-45DF-82AE-3D9A38D2221D}" type="presParOf" srcId="{39DB9249-0FC5-4797-A901-7F19B1596E86}" destId="{298F9054-CD02-4FBE-A4D0-4D406469DCFC}" srcOrd="1" destOrd="0" presId="urn:microsoft.com/office/officeart/2005/8/layout/hierarchy1"/>
    <dgm:cxn modelId="{7474A452-2CE0-48EC-8248-EA6F4D451A11}" type="presParOf" srcId="{0D5DEC04-F49B-4935-8EAD-14909F4636FE}" destId="{EB4764C4-D94A-46D9-B478-F123944ECF1A}" srcOrd="1" destOrd="0" presId="urn:microsoft.com/office/officeart/2005/8/layout/hierarchy1"/>
    <dgm:cxn modelId="{681D65E8-DFC6-4093-99F6-5B705707B2DA}" type="presParOf" srcId="{252A7B7E-1E71-4581-9983-187633AC8CEE}" destId="{2C147E3D-C892-4657-8ADC-1A218A5F20A9}" srcOrd="2" destOrd="0" presId="urn:microsoft.com/office/officeart/2005/8/layout/hierarchy1"/>
    <dgm:cxn modelId="{1BB37C1B-042B-4935-AF1F-3F3B746C83EB}" type="presParOf" srcId="{252A7B7E-1E71-4581-9983-187633AC8CEE}" destId="{6629D37A-EEA9-4C1D-9E3D-B92271CE34A6}" srcOrd="3" destOrd="0" presId="urn:microsoft.com/office/officeart/2005/8/layout/hierarchy1"/>
    <dgm:cxn modelId="{D7696CB9-8D3C-48FD-8BFA-89500B7F8E17}" type="presParOf" srcId="{6629D37A-EEA9-4C1D-9E3D-B92271CE34A6}" destId="{2398B32C-5315-453D-8AA8-B03372B33FC8}" srcOrd="0" destOrd="0" presId="urn:microsoft.com/office/officeart/2005/8/layout/hierarchy1"/>
    <dgm:cxn modelId="{16749D9C-B3C0-4592-ADA0-94325527DA4B}" type="presParOf" srcId="{2398B32C-5315-453D-8AA8-B03372B33FC8}" destId="{A591D6C8-4606-4DE9-8A51-467CAD95FFF0}" srcOrd="0" destOrd="0" presId="urn:microsoft.com/office/officeart/2005/8/layout/hierarchy1"/>
    <dgm:cxn modelId="{23EA545A-9431-4E6F-8A4C-252FC48CB39E}" type="presParOf" srcId="{2398B32C-5315-453D-8AA8-B03372B33FC8}" destId="{E4C30DAE-40A5-4899-ADCD-C307D707BA5A}" srcOrd="1" destOrd="0" presId="urn:microsoft.com/office/officeart/2005/8/layout/hierarchy1"/>
    <dgm:cxn modelId="{F4E6CE2D-F870-4971-9132-4222E7804996}" type="presParOf" srcId="{6629D37A-EEA9-4C1D-9E3D-B92271CE34A6}" destId="{F6B2157B-8A66-4132-8D1E-1876E4DCC183}" srcOrd="1" destOrd="0" presId="urn:microsoft.com/office/officeart/2005/8/layout/hierarchy1"/>
    <dgm:cxn modelId="{1AC74B02-31B7-4E40-8D05-41E6435651A4}" type="presParOf" srcId="{F6B2157B-8A66-4132-8D1E-1876E4DCC183}" destId="{1656F355-2170-4463-9144-8195CB11B418}" srcOrd="0" destOrd="0" presId="urn:microsoft.com/office/officeart/2005/8/layout/hierarchy1"/>
    <dgm:cxn modelId="{FD690BC5-4AA7-432C-8C45-98EB1D0B884E}" type="presParOf" srcId="{F6B2157B-8A66-4132-8D1E-1876E4DCC183}" destId="{AD41EDEF-8289-4C51-9988-3E92F6F19C2F}" srcOrd="1" destOrd="0" presId="urn:microsoft.com/office/officeart/2005/8/layout/hierarchy1"/>
    <dgm:cxn modelId="{52042357-AC75-4F70-A6C6-562F6039872D}" type="presParOf" srcId="{AD41EDEF-8289-4C51-9988-3E92F6F19C2F}" destId="{A67DD370-A3AA-449E-9791-83108F0659D5}" srcOrd="0" destOrd="0" presId="urn:microsoft.com/office/officeart/2005/8/layout/hierarchy1"/>
    <dgm:cxn modelId="{E6A9B488-763F-4427-A283-5CF8E9273A37}" type="presParOf" srcId="{A67DD370-A3AA-449E-9791-83108F0659D5}" destId="{133972B3-0DA8-401D-A651-909AF4F05FB5}" srcOrd="0" destOrd="0" presId="urn:microsoft.com/office/officeart/2005/8/layout/hierarchy1"/>
    <dgm:cxn modelId="{86DEA3D6-E061-4C45-98CB-DE7CA6BE1484}" type="presParOf" srcId="{A67DD370-A3AA-449E-9791-83108F0659D5}" destId="{42321C4F-1A1C-463E-AE4A-8C127B184B54}" srcOrd="1" destOrd="0" presId="urn:microsoft.com/office/officeart/2005/8/layout/hierarchy1"/>
    <dgm:cxn modelId="{8E113D88-95BD-4DC3-956A-F18C331D1BBF}" type="presParOf" srcId="{AD41EDEF-8289-4C51-9988-3E92F6F19C2F}" destId="{E25DAC40-D883-4341-8DCE-86476EEFC628}" srcOrd="1" destOrd="0" presId="urn:microsoft.com/office/officeart/2005/8/layout/hierarchy1"/>
    <dgm:cxn modelId="{743CB727-4B0B-4891-9AAA-27314FD23109}" type="presParOf" srcId="{F6B2157B-8A66-4132-8D1E-1876E4DCC183}" destId="{D5AB2A02-623C-4B77-8130-23841C04FCD1}" srcOrd="2" destOrd="0" presId="urn:microsoft.com/office/officeart/2005/8/layout/hierarchy1"/>
    <dgm:cxn modelId="{B4061437-919B-4E15-9E36-EAF35515D55F}" type="presParOf" srcId="{F6B2157B-8A66-4132-8D1E-1876E4DCC183}" destId="{4C90912D-AC86-4C51-8117-25F311D4549F}" srcOrd="3" destOrd="0" presId="urn:microsoft.com/office/officeart/2005/8/layout/hierarchy1"/>
    <dgm:cxn modelId="{39275503-2338-4B4D-82C7-6B678C82301E}" type="presParOf" srcId="{4C90912D-AC86-4C51-8117-25F311D4549F}" destId="{D8B86EF7-7358-47AD-8F75-0FC3A535AD06}" srcOrd="0" destOrd="0" presId="urn:microsoft.com/office/officeart/2005/8/layout/hierarchy1"/>
    <dgm:cxn modelId="{1B3EF855-7170-4BB5-A665-F59B57CB3D70}" type="presParOf" srcId="{D8B86EF7-7358-47AD-8F75-0FC3A535AD06}" destId="{4A72C1BF-3CE8-4184-944B-D24005590CFA}" srcOrd="0" destOrd="0" presId="urn:microsoft.com/office/officeart/2005/8/layout/hierarchy1"/>
    <dgm:cxn modelId="{407E8564-147A-49B1-BD8C-13BFA441827E}" type="presParOf" srcId="{D8B86EF7-7358-47AD-8F75-0FC3A535AD06}" destId="{85D4FDF8-0754-43F4-92C8-37873D3C5A04}" srcOrd="1" destOrd="0" presId="urn:microsoft.com/office/officeart/2005/8/layout/hierarchy1"/>
    <dgm:cxn modelId="{DE024378-B124-4749-A4FF-4C443BD42572}" type="presParOf" srcId="{4C90912D-AC86-4C51-8117-25F311D4549F}" destId="{80F2D59F-0DA8-4A06-8A25-3DA121542CB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7E1E676-6DA6-495C-BD40-42EF75EE4D9E}"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GB"/>
        </a:p>
      </dgm:t>
    </dgm:pt>
    <dgm:pt modelId="{B24F8745-4E8F-4FB8-8D35-C29803106EE8}">
      <dgm:prSet phldrT="[Text]"/>
      <dgm:spPr/>
      <dgm:t>
        <a:bodyPr/>
        <a:lstStyle/>
        <a:p>
          <a:r>
            <a:rPr lang="en-GB" dirty="0"/>
            <a:t>Real Time Scheduling </a:t>
          </a:r>
        </a:p>
      </dgm:t>
    </dgm:pt>
    <dgm:pt modelId="{0B968FC1-5EA5-4373-A6F2-26D76C983FC7}" type="parTrans" cxnId="{DBC8211E-D95F-4B9F-9E59-70C4D71183E3}">
      <dgm:prSet/>
      <dgm:spPr/>
      <dgm:t>
        <a:bodyPr/>
        <a:lstStyle/>
        <a:p>
          <a:endParaRPr lang="en-GB"/>
        </a:p>
      </dgm:t>
    </dgm:pt>
    <dgm:pt modelId="{82D13503-3F95-4098-98DE-62C3C822D8F9}" type="sibTrans" cxnId="{DBC8211E-D95F-4B9F-9E59-70C4D71183E3}">
      <dgm:prSet/>
      <dgm:spPr/>
      <dgm:t>
        <a:bodyPr/>
        <a:lstStyle/>
        <a:p>
          <a:endParaRPr lang="en-GB"/>
        </a:p>
      </dgm:t>
    </dgm:pt>
    <dgm:pt modelId="{B671F375-1B81-428D-82AC-938585886C0B}">
      <dgm:prSet phldrT="[Text]"/>
      <dgm:spPr/>
      <dgm:t>
        <a:bodyPr/>
        <a:lstStyle/>
        <a:p>
          <a:r>
            <a:rPr lang="en-GB" dirty="0"/>
            <a:t>Off-line</a:t>
          </a:r>
        </a:p>
      </dgm:t>
    </dgm:pt>
    <dgm:pt modelId="{4335A346-2E1D-4492-AFBC-F08A28E95AE6}" type="parTrans" cxnId="{62E96579-1F70-4633-8FA9-EA2C2E119E24}">
      <dgm:prSet/>
      <dgm:spPr/>
      <dgm:t>
        <a:bodyPr/>
        <a:lstStyle/>
        <a:p>
          <a:endParaRPr lang="en-GB"/>
        </a:p>
      </dgm:t>
    </dgm:pt>
    <dgm:pt modelId="{FF84CBE9-B39F-4BA7-9BFF-E8727D9FBFA1}" type="sibTrans" cxnId="{62E96579-1F70-4633-8FA9-EA2C2E119E24}">
      <dgm:prSet/>
      <dgm:spPr/>
      <dgm:t>
        <a:bodyPr/>
        <a:lstStyle/>
        <a:p>
          <a:endParaRPr lang="en-GB"/>
        </a:p>
      </dgm:t>
    </dgm:pt>
    <dgm:pt modelId="{B8AA29E3-2A96-437A-A91C-8B2EBC300C09}">
      <dgm:prSet phldrT="[Text]"/>
      <dgm:spPr/>
      <dgm:t>
        <a:bodyPr/>
        <a:lstStyle/>
        <a:p>
          <a:r>
            <a:rPr lang="en-GB" dirty="0"/>
            <a:t>On-line</a:t>
          </a:r>
        </a:p>
      </dgm:t>
    </dgm:pt>
    <dgm:pt modelId="{7FD1069A-5D5E-4578-A9AF-104665747CB5}" type="parTrans" cxnId="{71761722-A60B-472C-9133-84A621D770D0}">
      <dgm:prSet/>
      <dgm:spPr/>
      <dgm:t>
        <a:bodyPr/>
        <a:lstStyle/>
        <a:p>
          <a:endParaRPr lang="en-US"/>
        </a:p>
      </dgm:t>
    </dgm:pt>
    <dgm:pt modelId="{AFCEF6A4-7821-4BBD-9F36-6127450D2AC0}" type="sibTrans" cxnId="{71761722-A60B-472C-9133-84A621D770D0}">
      <dgm:prSet/>
      <dgm:spPr/>
      <dgm:t>
        <a:bodyPr/>
        <a:lstStyle/>
        <a:p>
          <a:endParaRPr lang="en-US"/>
        </a:p>
      </dgm:t>
    </dgm:pt>
    <dgm:pt modelId="{D5EA1AC1-52B0-4AB8-BEC3-F346FBE83A47}">
      <dgm:prSet phldrT="[Text]"/>
      <dgm:spPr/>
      <dgm:t>
        <a:bodyPr/>
        <a:lstStyle/>
        <a:p>
          <a:r>
            <a:rPr lang="en-GB" dirty="0"/>
            <a:t>Static Priority</a:t>
          </a:r>
        </a:p>
      </dgm:t>
    </dgm:pt>
    <dgm:pt modelId="{CE6A1251-7B87-4B85-A5E1-273DF344A51E}" type="parTrans" cxnId="{7FF388E6-9D22-46FC-B0FE-C6EE481CD129}">
      <dgm:prSet/>
      <dgm:spPr/>
      <dgm:t>
        <a:bodyPr/>
        <a:lstStyle/>
        <a:p>
          <a:endParaRPr lang="en-US"/>
        </a:p>
      </dgm:t>
    </dgm:pt>
    <dgm:pt modelId="{15334ED4-26C1-4C5A-AC6F-11F7D3B1A3A2}" type="sibTrans" cxnId="{7FF388E6-9D22-46FC-B0FE-C6EE481CD129}">
      <dgm:prSet/>
      <dgm:spPr/>
      <dgm:t>
        <a:bodyPr/>
        <a:lstStyle/>
        <a:p>
          <a:endParaRPr lang="en-US"/>
        </a:p>
      </dgm:t>
    </dgm:pt>
    <dgm:pt modelId="{79EC2F02-5338-453F-A8E4-AF57F6903312}">
      <dgm:prSet phldrT="[Text]"/>
      <dgm:spPr/>
      <dgm:t>
        <a:bodyPr/>
        <a:lstStyle/>
        <a:p>
          <a:r>
            <a:rPr lang="en-GB" dirty="0"/>
            <a:t>Dynamic Priority</a:t>
          </a:r>
        </a:p>
      </dgm:t>
    </dgm:pt>
    <dgm:pt modelId="{0FE1EB44-67BA-4E67-BF09-49E4597CC9A4}" type="parTrans" cxnId="{8DBD1D25-9634-4FB2-8A51-5A95EF2FCE1E}">
      <dgm:prSet/>
      <dgm:spPr/>
      <dgm:t>
        <a:bodyPr/>
        <a:lstStyle/>
        <a:p>
          <a:endParaRPr lang="en-US"/>
        </a:p>
      </dgm:t>
    </dgm:pt>
    <dgm:pt modelId="{D9EA9A21-CF0B-405B-B75F-F2B2676B688C}" type="sibTrans" cxnId="{8DBD1D25-9634-4FB2-8A51-5A95EF2FCE1E}">
      <dgm:prSet/>
      <dgm:spPr/>
      <dgm:t>
        <a:bodyPr/>
        <a:lstStyle/>
        <a:p>
          <a:endParaRPr lang="en-US"/>
        </a:p>
      </dgm:t>
    </dgm:pt>
    <dgm:pt modelId="{535FD32D-EBD2-4C5C-8938-6855CAC51E0F}">
      <dgm:prSet phldrT="[Text]"/>
      <dgm:spPr/>
      <dgm:t>
        <a:bodyPr/>
        <a:lstStyle/>
        <a:p>
          <a:r>
            <a:rPr lang="en-GB" dirty="0"/>
            <a:t>Pre-emptive</a:t>
          </a:r>
        </a:p>
      </dgm:t>
    </dgm:pt>
    <dgm:pt modelId="{2BAC19AE-DCAA-42D6-83DF-A58899A35833}" type="parTrans" cxnId="{EDCEBC2C-227B-4ABA-BC76-1DDB114E8CB9}">
      <dgm:prSet/>
      <dgm:spPr/>
      <dgm:t>
        <a:bodyPr/>
        <a:lstStyle/>
        <a:p>
          <a:endParaRPr lang="en-US"/>
        </a:p>
      </dgm:t>
    </dgm:pt>
    <dgm:pt modelId="{19C3F2C3-487C-440A-8A23-3A8306146DC6}" type="sibTrans" cxnId="{EDCEBC2C-227B-4ABA-BC76-1DDB114E8CB9}">
      <dgm:prSet/>
      <dgm:spPr/>
      <dgm:t>
        <a:bodyPr/>
        <a:lstStyle/>
        <a:p>
          <a:endParaRPr lang="en-US"/>
        </a:p>
      </dgm:t>
    </dgm:pt>
    <dgm:pt modelId="{4C98EC09-D0F6-49B4-ADFB-191141A6100B}">
      <dgm:prSet phldrT="[Text]"/>
      <dgm:spPr/>
      <dgm:t>
        <a:bodyPr/>
        <a:lstStyle/>
        <a:p>
          <a:r>
            <a:rPr lang="en-GB" dirty="0"/>
            <a:t>Non Pre-emptive</a:t>
          </a:r>
        </a:p>
      </dgm:t>
    </dgm:pt>
    <dgm:pt modelId="{03EE20EA-9D31-4909-A916-B49E5379230C}" type="parTrans" cxnId="{CCD7278B-6D40-4A25-BFC3-E6077507D053}">
      <dgm:prSet/>
      <dgm:spPr/>
      <dgm:t>
        <a:bodyPr/>
        <a:lstStyle/>
        <a:p>
          <a:endParaRPr lang="en-US"/>
        </a:p>
      </dgm:t>
    </dgm:pt>
    <dgm:pt modelId="{018F4599-C0AB-4101-8993-471CAD37BC29}" type="sibTrans" cxnId="{CCD7278B-6D40-4A25-BFC3-E6077507D053}">
      <dgm:prSet/>
      <dgm:spPr/>
      <dgm:t>
        <a:bodyPr/>
        <a:lstStyle/>
        <a:p>
          <a:endParaRPr lang="en-US"/>
        </a:p>
      </dgm:t>
    </dgm:pt>
    <dgm:pt modelId="{5BF890A4-62E8-4860-9C96-8FEB56C65DFF}">
      <dgm:prSet phldrT="[Text]"/>
      <dgm:spPr/>
      <dgm:t>
        <a:bodyPr/>
        <a:lstStyle/>
        <a:p>
          <a:r>
            <a:rPr lang="en-GB" dirty="0"/>
            <a:t>Planning Based</a:t>
          </a:r>
        </a:p>
      </dgm:t>
    </dgm:pt>
    <dgm:pt modelId="{48318879-F77F-464A-A2A4-5E43AE597815}" type="parTrans" cxnId="{6BF7AF64-EBD6-4F04-920D-50799AFA31DE}">
      <dgm:prSet/>
      <dgm:spPr/>
      <dgm:t>
        <a:bodyPr/>
        <a:lstStyle/>
        <a:p>
          <a:endParaRPr lang="en-US"/>
        </a:p>
      </dgm:t>
    </dgm:pt>
    <dgm:pt modelId="{F4059947-8CDD-46C4-9822-8ACC024CBF85}" type="sibTrans" cxnId="{6BF7AF64-EBD6-4F04-920D-50799AFA31DE}">
      <dgm:prSet/>
      <dgm:spPr/>
      <dgm:t>
        <a:bodyPr/>
        <a:lstStyle/>
        <a:p>
          <a:endParaRPr lang="en-US"/>
        </a:p>
      </dgm:t>
    </dgm:pt>
    <dgm:pt modelId="{EDBC87E6-C42C-4CED-A1F2-56E06BA9C036}">
      <dgm:prSet phldrT="[Text]"/>
      <dgm:spPr/>
      <dgm:t>
        <a:bodyPr/>
        <a:lstStyle/>
        <a:p>
          <a:r>
            <a:rPr lang="en-GB" dirty="0"/>
            <a:t>Best Effort</a:t>
          </a:r>
        </a:p>
      </dgm:t>
    </dgm:pt>
    <dgm:pt modelId="{8C4ED51B-06C4-42DE-AFF5-19E877BB0AFB}" type="parTrans" cxnId="{D2A3D8BB-02D9-452B-8FA8-FF74A4326F66}">
      <dgm:prSet/>
      <dgm:spPr/>
      <dgm:t>
        <a:bodyPr/>
        <a:lstStyle/>
        <a:p>
          <a:endParaRPr lang="en-US"/>
        </a:p>
      </dgm:t>
    </dgm:pt>
    <dgm:pt modelId="{300E28CA-E1FE-452A-8845-30900524356E}" type="sibTrans" cxnId="{D2A3D8BB-02D9-452B-8FA8-FF74A4326F66}">
      <dgm:prSet/>
      <dgm:spPr/>
      <dgm:t>
        <a:bodyPr/>
        <a:lstStyle/>
        <a:p>
          <a:endParaRPr lang="en-US"/>
        </a:p>
      </dgm:t>
    </dgm:pt>
    <dgm:pt modelId="{91EADEAF-92CF-4A40-80A2-8529DD25C269}" type="pres">
      <dgm:prSet presAssocID="{17E1E676-6DA6-495C-BD40-42EF75EE4D9E}" presName="hierChild1" presStyleCnt="0">
        <dgm:presLayoutVars>
          <dgm:chPref val="1"/>
          <dgm:dir/>
          <dgm:animOne val="branch"/>
          <dgm:animLvl val="lvl"/>
          <dgm:resizeHandles/>
        </dgm:presLayoutVars>
      </dgm:prSet>
      <dgm:spPr/>
    </dgm:pt>
    <dgm:pt modelId="{F7A51E79-E695-451B-ABFD-0DAE6183A478}" type="pres">
      <dgm:prSet presAssocID="{B24F8745-4E8F-4FB8-8D35-C29803106EE8}" presName="hierRoot1" presStyleCnt="0"/>
      <dgm:spPr/>
    </dgm:pt>
    <dgm:pt modelId="{543E4BA6-6914-433B-9960-F20D17297351}" type="pres">
      <dgm:prSet presAssocID="{B24F8745-4E8F-4FB8-8D35-C29803106EE8}" presName="composite" presStyleCnt="0"/>
      <dgm:spPr/>
    </dgm:pt>
    <dgm:pt modelId="{1977E2CD-D07F-4DC0-9442-2C6F47B4C909}" type="pres">
      <dgm:prSet presAssocID="{B24F8745-4E8F-4FB8-8D35-C29803106EE8}" presName="background" presStyleLbl="node0" presStyleIdx="0" presStyleCnt="1"/>
      <dgm:spPr/>
    </dgm:pt>
    <dgm:pt modelId="{9B4700EA-7EFE-4F5D-957E-4C7E639CF9BF}" type="pres">
      <dgm:prSet presAssocID="{B24F8745-4E8F-4FB8-8D35-C29803106EE8}" presName="text" presStyleLbl="fgAcc0" presStyleIdx="0" presStyleCnt="1">
        <dgm:presLayoutVars>
          <dgm:chPref val="3"/>
        </dgm:presLayoutVars>
      </dgm:prSet>
      <dgm:spPr/>
    </dgm:pt>
    <dgm:pt modelId="{BCC91949-D29A-4D1C-A199-793D3471229C}" type="pres">
      <dgm:prSet presAssocID="{B24F8745-4E8F-4FB8-8D35-C29803106EE8}" presName="hierChild2" presStyleCnt="0"/>
      <dgm:spPr/>
    </dgm:pt>
    <dgm:pt modelId="{75747F17-D06B-4126-8D42-FE4BAE93CB06}" type="pres">
      <dgm:prSet presAssocID="{4335A346-2E1D-4492-AFBC-F08A28E95AE6}" presName="Name10" presStyleLbl="parChTrans1D2" presStyleIdx="0" presStyleCnt="2"/>
      <dgm:spPr/>
    </dgm:pt>
    <dgm:pt modelId="{05534389-0595-467D-B1F0-09020B3F84AF}" type="pres">
      <dgm:prSet presAssocID="{B671F375-1B81-428D-82AC-938585886C0B}" presName="hierRoot2" presStyleCnt="0"/>
      <dgm:spPr/>
    </dgm:pt>
    <dgm:pt modelId="{39D571C2-3B64-4BE3-BA9B-B454A6F01A72}" type="pres">
      <dgm:prSet presAssocID="{B671F375-1B81-428D-82AC-938585886C0B}" presName="composite2" presStyleCnt="0"/>
      <dgm:spPr/>
    </dgm:pt>
    <dgm:pt modelId="{54B417FD-890A-4698-9BAF-C3338B61860E}" type="pres">
      <dgm:prSet presAssocID="{B671F375-1B81-428D-82AC-938585886C0B}" presName="background2" presStyleLbl="node2" presStyleIdx="0" presStyleCnt="2"/>
      <dgm:spPr/>
    </dgm:pt>
    <dgm:pt modelId="{CDF6F5D6-6115-4D41-AED7-F0AF44EB12F8}" type="pres">
      <dgm:prSet presAssocID="{B671F375-1B81-428D-82AC-938585886C0B}" presName="text2" presStyleLbl="fgAcc2" presStyleIdx="0" presStyleCnt="2">
        <dgm:presLayoutVars>
          <dgm:chPref val="3"/>
        </dgm:presLayoutVars>
      </dgm:prSet>
      <dgm:spPr/>
    </dgm:pt>
    <dgm:pt modelId="{41F480AB-78C0-44EE-9541-823F6E808466}" type="pres">
      <dgm:prSet presAssocID="{B671F375-1B81-428D-82AC-938585886C0B}" presName="hierChild3" presStyleCnt="0"/>
      <dgm:spPr/>
    </dgm:pt>
    <dgm:pt modelId="{4A6ED290-8650-4D55-BAE0-3D03896737EF}" type="pres">
      <dgm:prSet presAssocID="{7FD1069A-5D5E-4578-A9AF-104665747CB5}" presName="Name10" presStyleLbl="parChTrans1D2" presStyleIdx="1" presStyleCnt="2"/>
      <dgm:spPr/>
    </dgm:pt>
    <dgm:pt modelId="{22E72F4F-32DA-4DEE-B935-5F54111FA8B5}" type="pres">
      <dgm:prSet presAssocID="{B8AA29E3-2A96-437A-A91C-8B2EBC300C09}" presName="hierRoot2" presStyleCnt="0"/>
      <dgm:spPr/>
    </dgm:pt>
    <dgm:pt modelId="{C7C15146-EC53-4F14-87AA-02AD4F1EB032}" type="pres">
      <dgm:prSet presAssocID="{B8AA29E3-2A96-437A-A91C-8B2EBC300C09}" presName="composite2" presStyleCnt="0"/>
      <dgm:spPr/>
    </dgm:pt>
    <dgm:pt modelId="{977968F0-D874-4D46-A62B-CA26B0309E9B}" type="pres">
      <dgm:prSet presAssocID="{B8AA29E3-2A96-437A-A91C-8B2EBC300C09}" presName="background2" presStyleLbl="node2" presStyleIdx="1" presStyleCnt="2"/>
      <dgm:spPr/>
    </dgm:pt>
    <dgm:pt modelId="{E0C8FCA2-CA54-482C-8E79-86A5A30BBE65}" type="pres">
      <dgm:prSet presAssocID="{B8AA29E3-2A96-437A-A91C-8B2EBC300C09}" presName="text2" presStyleLbl="fgAcc2" presStyleIdx="1" presStyleCnt="2">
        <dgm:presLayoutVars>
          <dgm:chPref val="3"/>
        </dgm:presLayoutVars>
      </dgm:prSet>
      <dgm:spPr/>
    </dgm:pt>
    <dgm:pt modelId="{252A7B7E-1E71-4581-9983-187633AC8CEE}" type="pres">
      <dgm:prSet presAssocID="{B8AA29E3-2A96-437A-A91C-8B2EBC300C09}" presName="hierChild3" presStyleCnt="0"/>
      <dgm:spPr/>
    </dgm:pt>
    <dgm:pt modelId="{6FE22F79-8716-40D3-BB3B-4BE02B668542}" type="pres">
      <dgm:prSet presAssocID="{CE6A1251-7B87-4B85-A5E1-273DF344A51E}" presName="Name17" presStyleLbl="parChTrans1D3" presStyleIdx="0" presStyleCnt="2"/>
      <dgm:spPr/>
    </dgm:pt>
    <dgm:pt modelId="{6D15BA30-A6C5-496E-8A9E-7794D42FCD2B}" type="pres">
      <dgm:prSet presAssocID="{D5EA1AC1-52B0-4AB8-BEC3-F346FBE83A47}" presName="hierRoot3" presStyleCnt="0"/>
      <dgm:spPr/>
    </dgm:pt>
    <dgm:pt modelId="{1C995772-832F-42C9-9DA6-8E6BD5136EA9}" type="pres">
      <dgm:prSet presAssocID="{D5EA1AC1-52B0-4AB8-BEC3-F346FBE83A47}" presName="composite3" presStyleCnt="0"/>
      <dgm:spPr/>
    </dgm:pt>
    <dgm:pt modelId="{3C79F78E-D914-457F-884D-FE09DE35127E}" type="pres">
      <dgm:prSet presAssocID="{D5EA1AC1-52B0-4AB8-BEC3-F346FBE83A47}" presName="background3" presStyleLbl="node3" presStyleIdx="0" presStyleCnt="2"/>
      <dgm:spPr/>
    </dgm:pt>
    <dgm:pt modelId="{8C500C1F-4FFA-46BA-9368-C56AD4B658F7}" type="pres">
      <dgm:prSet presAssocID="{D5EA1AC1-52B0-4AB8-BEC3-F346FBE83A47}" presName="text3" presStyleLbl="fgAcc3" presStyleIdx="0" presStyleCnt="2">
        <dgm:presLayoutVars>
          <dgm:chPref val="3"/>
        </dgm:presLayoutVars>
      </dgm:prSet>
      <dgm:spPr/>
    </dgm:pt>
    <dgm:pt modelId="{F52C7F0B-9062-4F8A-92B6-90047D6B5342}" type="pres">
      <dgm:prSet presAssocID="{D5EA1AC1-52B0-4AB8-BEC3-F346FBE83A47}" presName="hierChild4" presStyleCnt="0"/>
      <dgm:spPr/>
    </dgm:pt>
    <dgm:pt modelId="{87DDB6F5-E8BA-4364-80AC-109A5F4039F5}" type="pres">
      <dgm:prSet presAssocID="{2BAC19AE-DCAA-42D6-83DF-A58899A35833}" presName="Name23" presStyleLbl="parChTrans1D4" presStyleIdx="0" presStyleCnt="4"/>
      <dgm:spPr/>
    </dgm:pt>
    <dgm:pt modelId="{0C9C56E7-0BAA-4E61-B1DD-47370D318E7B}" type="pres">
      <dgm:prSet presAssocID="{535FD32D-EBD2-4C5C-8938-6855CAC51E0F}" presName="hierRoot4" presStyleCnt="0"/>
      <dgm:spPr/>
    </dgm:pt>
    <dgm:pt modelId="{DBC62047-38CF-4A8A-A373-88B250F8DA81}" type="pres">
      <dgm:prSet presAssocID="{535FD32D-EBD2-4C5C-8938-6855CAC51E0F}" presName="composite4" presStyleCnt="0"/>
      <dgm:spPr/>
    </dgm:pt>
    <dgm:pt modelId="{5ACD1932-3A43-4223-A3E1-2F18EA014C27}" type="pres">
      <dgm:prSet presAssocID="{535FD32D-EBD2-4C5C-8938-6855CAC51E0F}" presName="background4" presStyleLbl="node4" presStyleIdx="0" presStyleCnt="4"/>
      <dgm:spPr/>
    </dgm:pt>
    <dgm:pt modelId="{557CFCF6-8CCB-4C51-8AEC-73184076313C}" type="pres">
      <dgm:prSet presAssocID="{535FD32D-EBD2-4C5C-8938-6855CAC51E0F}" presName="text4" presStyleLbl="fgAcc4" presStyleIdx="0" presStyleCnt="4">
        <dgm:presLayoutVars>
          <dgm:chPref val="3"/>
        </dgm:presLayoutVars>
      </dgm:prSet>
      <dgm:spPr/>
    </dgm:pt>
    <dgm:pt modelId="{16B40807-0049-404C-8993-BDC4F1BDA5E3}" type="pres">
      <dgm:prSet presAssocID="{535FD32D-EBD2-4C5C-8938-6855CAC51E0F}" presName="hierChild5" presStyleCnt="0"/>
      <dgm:spPr/>
    </dgm:pt>
    <dgm:pt modelId="{3D7B11E2-E7BA-4518-A38E-695AAF4D7DA7}" type="pres">
      <dgm:prSet presAssocID="{03EE20EA-9D31-4909-A916-B49E5379230C}" presName="Name23" presStyleLbl="parChTrans1D4" presStyleIdx="1" presStyleCnt="4"/>
      <dgm:spPr/>
    </dgm:pt>
    <dgm:pt modelId="{0D5DEC04-F49B-4935-8EAD-14909F4636FE}" type="pres">
      <dgm:prSet presAssocID="{4C98EC09-D0F6-49B4-ADFB-191141A6100B}" presName="hierRoot4" presStyleCnt="0"/>
      <dgm:spPr/>
    </dgm:pt>
    <dgm:pt modelId="{39DB9249-0FC5-4797-A901-7F19B1596E86}" type="pres">
      <dgm:prSet presAssocID="{4C98EC09-D0F6-49B4-ADFB-191141A6100B}" presName="composite4" presStyleCnt="0"/>
      <dgm:spPr/>
    </dgm:pt>
    <dgm:pt modelId="{F968D7FD-4BE8-441B-8071-A3CB8E3D8E0D}" type="pres">
      <dgm:prSet presAssocID="{4C98EC09-D0F6-49B4-ADFB-191141A6100B}" presName="background4" presStyleLbl="node4" presStyleIdx="1" presStyleCnt="4"/>
      <dgm:spPr/>
    </dgm:pt>
    <dgm:pt modelId="{298F9054-CD02-4FBE-A4D0-4D406469DCFC}" type="pres">
      <dgm:prSet presAssocID="{4C98EC09-D0F6-49B4-ADFB-191141A6100B}" presName="text4" presStyleLbl="fgAcc4" presStyleIdx="1" presStyleCnt="4">
        <dgm:presLayoutVars>
          <dgm:chPref val="3"/>
        </dgm:presLayoutVars>
      </dgm:prSet>
      <dgm:spPr/>
    </dgm:pt>
    <dgm:pt modelId="{EB4764C4-D94A-46D9-B478-F123944ECF1A}" type="pres">
      <dgm:prSet presAssocID="{4C98EC09-D0F6-49B4-ADFB-191141A6100B}" presName="hierChild5" presStyleCnt="0"/>
      <dgm:spPr/>
    </dgm:pt>
    <dgm:pt modelId="{2C147E3D-C892-4657-8ADC-1A218A5F20A9}" type="pres">
      <dgm:prSet presAssocID="{0FE1EB44-67BA-4E67-BF09-49E4597CC9A4}" presName="Name17" presStyleLbl="parChTrans1D3" presStyleIdx="1" presStyleCnt="2"/>
      <dgm:spPr/>
    </dgm:pt>
    <dgm:pt modelId="{6629D37A-EEA9-4C1D-9E3D-B92271CE34A6}" type="pres">
      <dgm:prSet presAssocID="{79EC2F02-5338-453F-A8E4-AF57F6903312}" presName="hierRoot3" presStyleCnt="0"/>
      <dgm:spPr/>
    </dgm:pt>
    <dgm:pt modelId="{2398B32C-5315-453D-8AA8-B03372B33FC8}" type="pres">
      <dgm:prSet presAssocID="{79EC2F02-5338-453F-A8E4-AF57F6903312}" presName="composite3" presStyleCnt="0"/>
      <dgm:spPr/>
    </dgm:pt>
    <dgm:pt modelId="{A591D6C8-4606-4DE9-8A51-467CAD95FFF0}" type="pres">
      <dgm:prSet presAssocID="{79EC2F02-5338-453F-A8E4-AF57F6903312}" presName="background3" presStyleLbl="node3" presStyleIdx="1" presStyleCnt="2"/>
      <dgm:spPr/>
    </dgm:pt>
    <dgm:pt modelId="{E4C30DAE-40A5-4899-ADCD-C307D707BA5A}" type="pres">
      <dgm:prSet presAssocID="{79EC2F02-5338-453F-A8E4-AF57F6903312}" presName="text3" presStyleLbl="fgAcc3" presStyleIdx="1" presStyleCnt="2">
        <dgm:presLayoutVars>
          <dgm:chPref val="3"/>
        </dgm:presLayoutVars>
      </dgm:prSet>
      <dgm:spPr/>
    </dgm:pt>
    <dgm:pt modelId="{F6B2157B-8A66-4132-8D1E-1876E4DCC183}" type="pres">
      <dgm:prSet presAssocID="{79EC2F02-5338-453F-A8E4-AF57F6903312}" presName="hierChild4" presStyleCnt="0"/>
      <dgm:spPr/>
    </dgm:pt>
    <dgm:pt modelId="{1656F355-2170-4463-9144-8195CB11B418}" type="pres">
      <dgm:prSet presAssocID="{48318879-F77F-464A-A2A4-5E43AE597815}" presName="Name23" presStyleLbl="parChTrans1D4" presStyleIdx="2" presStyleCnt="4"/>
      <dgm:spPr/>
    </dgm:pt>
    <dgm:pt modelId="{AD41EDEF-8289-4C51-9988-3E92F6F19C2F}" type="pres">
      <dgm:prSet presAssocID="{5BF890A4-62E8-4860-9C96-8FEB56C65DFF}" presName="hierRoot4" presStyleCnt="0"/>
      <dgm:spPr/>
    </dgm:pt>
    <dgm:pt modelId="{A67DD370-A3AA-449E-9791-83108F0659D5}" type="pres">
      <dgm:prSet presAssocID="{5BF890A4-62E8-4860-9C96-8FEB56C65DFF}" presName="composite4" presStyleCnt="0"/>
      <dgm:spPr/>
    </dgm:pt>
    <dgm:pt modelId="{133972B3-0DA8-401D-A651-909AF4F05FB5}" type="pres">
      <dgm:prSet presAssocID="{5BF890A4-62E8-4860-9C96-8FEB56C65DFF}" presName="background4" presStyleLbl="node4" presStyleIdx="2" presStyleCnt="4"/>
      <dgm:spPr/>
    </dgm:pt>
    <dgm:pt modelId="{42321C4F-1A1C-463E-AE4A-8C127B184B54}" type="pres">
      <dgm:prSet presAssocID="{5BF890A4-62E8-4860-9C96-8FEB56C65DFF}" presName="text4" presStyleLbl="fgAcc4" presStyleIdx="2" presStyleCnt="4">
        <dgm:presLayoutVars>
          <dgm:chPref val="3"/>
        </dgm:presLayoutVars>
      </dgm:prSet>
      <dgm:spPr/>
    </dgm:pt>
    <dgm:pt modelId="{E25DAC40-D883-4341-8DCE-86476EEFC628}" type="pres">
      <dgm:prSet presAssocID="{5BF890A4-62E8-4860-9C96-8FEB56C65DFF}" presName="hierChild5" presStyleCnt="0"/>
      <dgm:spPr/>
    </dgm:pt>
    <dgm:pt modelId="{D5AB2A02-623C-4B77-8130-23841C04FCD1}" type="pres">
      <dgm:prSet presAssocID="{8C4ED51B-06C4-42DE-AFF5-19E877BB0AFB}" presName="Name23" presStyleLbl="parChTrans1D4" presStyleIdx="3" presStyleCnt="4"/>
      <dgm:spPr/>
    </dgm:pt>
    <dgm:pt modelId="{4C90912D-AC86-4C51-8117-25F311D4549F}" type="pres">
      <dgm:prSet presAssocID="{EDBC87E6-C42C-4CED-A1F2-56E06BA9C036}" presName="hierRoot4" presStyleCnt="0"/>
      <dgm:spPr/>
    </dgm:pt>
    <dgm:pt modelId="{D8B86EF7-7358-47AD-8F75-0FC3A535AD06}" type="pres">
      <dgm:prSet presAssocID="{EDBC87E6-C42C-4CED-A1F2-56E06BA9C036}" presName="composite4" presStyleCnt="0"/>
      <dgm:spPr/>
    </dgm:pt>
    <dgm:pt modelId="{4A72C1BF-3CE8-4184-944B-D24005590CFA}" type="pres">
      <dgm:prSet presAssocID="{EDBC87E6-C42C-4CED-A1F2-56E06BA9C036}" presName="background4" presStyleLbl="node4" presStyleIdx="3" presStyleCnt="4"/>
      <dgm:spPr/>
    </dgm:pt>
    <dgm:pt modelId="{85D4FDF8-0754-43F4-92C8-37873D3C5A04}" type="pres">
      <dgm:prSet presAssocID="{EDBC87E6-C42C-4CED-A1F2-56E06BA9C036}" presName="text4" presStyleLbl="fgAcc4" presStyleIdx="3" presStyleCnt="4">
        <dgm:presLayoutVars>
          <dgm:chPref val="3"/>
        </dgm:presLayoutVars>
      </dgm:prSet>
      <dgm:spPr/>
    </dgm:pt>
    <dgm:pt modelId="{80F2D59F-0DA8-4A06-8A25-3DA121542CB2}" type="pres">
      <dgm:prSet presAssocID="{EDBC87E6-C42C-4CED-A1F2-56E06BA9C036}" presName="hierChild5" presStyleCnt="0"/>
      <dgm:spPr/>
    </dgm:pt>
  </dgm:ptLst>
  <dgm:cxnLst>
    <dgm:cxn modelId="{7F58DF05-E9C4-4995-BC24-84F4C5AC56C2}" type="presOf" srcId="{8C4ED51B-06C4-42DE-AFF5-19E877BB0AFB}" destId="{D5AB2A02-623C-4B77-8130-23841C04FCD1}" srcOrd="0" destOrd="0" presId="urn:microsoft.com/office/officeart/2005/8/layout/hierarchy1"/>
    <dgm:cxn modelId="{47760F14-F661-45F6-B4CC-363A18D0CB5B}" type="presOf" srcId="{B671F375-1B81-428D-82AC-938585886C0B}" destId="{CDF6F5D6-6115-4D41-AED7-F0AF44EB12F8}" srcOrd="0" destOrd="0" presId="urn:microsoft.com/office/officeart/2005/8/layout/hierarchy1"/>
    <dgm:cxn modelId="{E1388217-6EDC-4AB2-A225-08FD1853EB22}" type="presOf" srcId="{B24F8745-4E8F-4FB8-8D35-C29803106EE8}" destId="{9B4700EA-7EFE-4F5D-957E-4C7E639CF9BF}" srcOrd="0" destOrd="0" presId="urn:microsoft.com/office/officeart/2005/8/layout/hierarchy1"/>
    <dgm:cxn modelId="{DBC8211E-D95F-4B9F-9E59-70C4D71183E3}" srcId="{17E1E676-6DA6-495C-BD40-42EF75EE4D9E}" destId="{B24F8745-4E8F-4FB8-8D35-C29803106EE8}" srcOrd="0" destOrd="0" parTransId="{0B968FC1-5EA5-4373-A6F2-26D76C983FC7}" sibTransId="{82D13503-3F95-4098-98DE-62C3C822D8F9}"/>
    <dgm:cxn modelId="{71761722-A60B-472C-9133-84A621D770D0}" srcId="{B24F8745-4E8F-4FB8-8D35-C29803106EE8}" destId="{B8AA29E3-2A96-437A-A91C-8B2EBC300C09}" srcOrd="1" destOrd="0" parTransId="{7FD1069A-5D5E-4578-A9AF-104665747CB5}" sibTransId="{AFCEF6A4-7821-4BBD-9F36-6127450D2AC0}"/>
    <dgm:cxn modelId="{8DBD1D25-9634-4FB2-8A51-5A95EF2FCE1E}" srcId="{B8AA29E3-2A96-437A-A91C-8B2EBC300C09}" destId="{79EC2F02-5338-453F-A8E4-AF57F6903312}" srcOrd="1" destOrd="0" parTransId="{0FE1EB44-67BA-4E67-BF09-49E4597CC9A4}" sibTransId="{D9EA9A21-CF0B-405B-B75F-F2B2676B688C}"/>
    <dgm:cxn modelId="{EDCEBC2C-227B-4ABA-BC76-1DDB114E8CB9}" srcId="{D5EA1AC1-52B0-4AB8-BEC3-F346FBE83A47}" destId="{535FD32D-EBD2-4C5C-8938-6855CAC51E0F}" srcOrd="0" destOrd="0" parTransId="{2BAC19AE-DCAA-42D6-83DF-A58899A35833}" sibTransId="{19C3F2C3-487C-440A-8A23-3A8306146DC6}"/>
    <dgm:cxn modelId="{12675F32-47F2-4946-9C16-BD77FC587706}" type="presOf" srcId="{2BAC19AE-DCAA-42D6-83DF-A58899A35833}" destId="{87DDB6F5-E8BA-4364-80AC-109A5F4039F5}" srcOrd="0" destOrd="0" presId="urn:microsoft.com/office/officeart/2005/8/layout/hierarchy1"/>
    <dgm:cxn modelId="{29CA6A5D-BECC-49EF-8169-95CF7D0E05B1}" type="presOf" srcId="{7FD1069A-5D5E-4578-A9AF-104665747CB5}" destId="{4A6ED290-8650-4D55-BAE0-3D03896737EF}" srcOrd="0" destOrd="0" presId="urn:microsoft.com/office/officeart/2005/8/layout/hierarchy1"/>
    <dgm:cxn modelId="{6BF7AF64-EBD6-4F04-920D-50799AFA31DE}" srcId="{79EC2F02-5338-453F-A8E4-AF57F6903312}" destId="{5BF890A4-62E8-4860-9C96-8FEB56C65DFF}" srcOrd="0" destOrd="0" parTransId="{48318879-F77F-464A-A2A4-5E43AE597815}" sibTransId="{F4059947-8CDD-46C4-9822-8ACC024CBF85}"/>
    <dgm:cxn modelId="{470DAE66-E541-47AC-812C-CE611F3F8274}" type="presOf" srcId="{4335A346-2E1D-4492-AFBC-F08A28E95AE6}" destId="{75747F17-D06B-4126-8D42-FE4BAE93CB06}" srcOrd="0" destOrd="0" presId="urn:microsoft.com/office/officeart/2005/8/layout/hierarchy1"/>
    <dgm:cxn modelId="{62E96579-1F70-4633-8FA9-EA2C2E119E24}" srcId="{B24F8745-4E8F-4FB8-8D35-C29803106EE8}" destId="{B671F375-1B81-428D-82AC-938585886C0B}" srcOrd="0" destOrd="0" parTransId="{4335A346-2E1D-4492-AFBC-F08A28E95AE6}" sibTransId="{FF84CBE9-B39F-4BA7-9BFF-E8727D9FBFA1}"/>
    <dgm:cxn modelId="{CCD7278B-6D40-4A25-BFC3-E6077507D053}" srcId="{D5EA1AC1-52B0-4AB8-BEC3-F346FBE83A47}" destId="{4C98EC09-D0F6-49B4-ADFB-191141A6100B}" srcOrd="1" destOrd="0" parTransId="{03EE20EA-9D31-4909-A916-B49E5379230C}" sibTransId="{018F4599-C0AB-4101-8993-471CAD37BC29}"/>
    <dgm:cxn modelId="{D8578491-6B51-43B5-AF83-2F9ABCE8F64E}" type="presOf" srcId="{EDBC87E6-C42C-4CED-A1F2-56E06BA9C036}" destId="{85D4FDF8-0754-43F4-92C8-37873D3C5A04}" srcOrd="0" destOrd="0" presId="urn:microsoft.com/office/officeart/2005/8/layout/hierarchy1"/>
    <dgm:cxn modelId="{7705039A-C497-4985-8E23-84885A24AF1D}" type="presOf" srcId="{03EE20EA-9D31-4909-A916-B49E5379230C}" destId="{3D7B11E2-E7BA-4518-A38E-695AAF4D7DA7}" srcOrd="0" destOrd="0" presId="urn:microsoft.com/office/officeart/2005/8/layout/hierarchy1"/>
    <dgm:cxn modelId="{13EC3B9C-89D8-49C8-AEC3-7C3DD528C7B9}" type="presOf" srcId="{79EC2F02-5338-453F-A8E4-AF57F6903312}" destId="{E4C30DAE-40A5-4899-ADCD-C307D707BA5A}" srcOrd="0" destOrd="0" presId="urn:microsoft.com/office/officeart/2005/8/layout/hierarchy1"/>
    <dgm:cxn modelId="{BC7B4BA1-7DEB-47D8-8B08-FAD0BCEE4603}" type="presOf" srcId="{48318879-F77F-464A-A2A4-5E43AE597815}" destId="{1656F355-2170-4463-9144-8195CB11B418}" srcOrd="0" destOrd="0" presId="urn:microsoft.com/office/officeart/2005/8/layout/hierarchy1"/>
    <dgm:cxn modelId="{E8ADB3A3-AE57-40F0-BAF6-0591CA9532B0}" type="presOf" srcId="{4C98EC09-D0F6-49B4-ADFB-191141A6100B}" destId="{298F9054-CD02-4FBE-A4D0-4D406469DCFC}" srcOrd="0" destOrd="0" presId="urn:microsoft.com/office/officeart/2005/8/layout/hierarchy1"/>
    <dgm:cxn modelId="{D2A3D8BB-02D9-452B-8FA8-FF74A4326F66}" srcId="{79EC2F02-5338-453F-A8E4-AF57F6903312}" destId="{EDBC87E6-C42C-4CED-A1F2-56E06BA9C036}" srcOrd="1" destOrd="0" parTransId="{8C4ED51B-06C4-42DE-AFF5-19E877BB0AFB}" sibTransId="{300E28CA-E1FE-452A-8845-30900524356E}"/>
    <dgm:cxn modelId="{7CAD9FBD-F368-4A54-811A-9D8D8BCE51E4}" type="presOf" srcId="{B8AA29E3-2A96-437A-A91C-8B2EBC300C09}" destId="{E0C8FCA2-CA54-482C-8E79-86A5A30BBE65}" srcOrd="0" destOrd="0" presId="urn:microsoft.com/office/officeart/2005/8/layout/hierarchy1"/>
    <dgm:cxn modelId="{F6AE3ADB-EE56-4669-982B-94D00BBB6E18}" type="presOf" srcId="{0FE1EB44-67BA-4E67-BF09-49E4597CC9A4}" destId="{2C147E3D-C892-4657-8ADC-1A218A5F20A9}" srcOrd="0" destOrd="0" presId="urn:microsoft.com/office/officeart/2005/8/layout/hierarchy1"/>
    <dgm:cxn modelId="{588AC8E2-C35F-4F27-9955-02E99171DA9A}" type="presOf" srcId="{5BF890A4-62E8-4860-9C96-8FEB56C65DFF}" destId="{42321C4F-1A1C-463E-AE4A-8C127B184B54}" srcOrd="0" destOrd="0" presId="urn:microsoft.com/office/officeart/2005/8/layout/hierarchy1"/>
    <dgm:cxn modelId="{2977E0E2-C4BA-486A-8DFC-E62DE627909E}" type="presOf" srcId="{CE6A1251-7B87-4B85-A5E1-273DF344A51E}" destId="{6FE22F79-8716-40D3-BB3B-4BE02B668542}" srcOrd="0" destOrd="0" presId="urn:microsoft.com/office/officeart/2005/8/layout/hierarchy1"/>
    <dgm:cxn modelId="{7F6134E6-2EF6-438A-BB15-783DD9847DB4}" type="presOf" srcId="{D5EA1AC1-52B0-4AB8-BEC3-F346FBE83A47}" destId="{8C500C1F-4FFA-46BA-9368-C56AD4B658F7}" srcOrd="0" destOrd="0" presId="urn:microsoft.com/office/officeart/2005/8/layout/hierarchy1"/>
    <dgm:cxn modelId="{7FF388E6-9D22-46FC-B0FE-C6EE481CD129}" srcId="{B8AA29E3-2A96-437A-A91C-8B2EBC300C09}" destId="{D5EA1AC1-52B0-4AB8-BEC3-F346FBE83A47}" srcOrd="0" destOrd="0" parTransId="{CE6A1251-7B87-4B85-A5E1-273DF344A51E}" sibTransId="{15334ED4-26C1-4C5A-AC6F-11F7D3B1A3A2}"/>
    <dgm:cxn modelId="{43A213EF-8291-45DD-8FA4-7807961B3CC5}" type="presOf" srcId="{17E1E676-6DA6-495C-BD40-42EF75EE4D9E}" destId="{91EADEAF-92CF-4A40-80A2-8529DD25C269}" srcOrd="0" destOrd="0" presId="urn:microsoft.com/office/officeart/2005/8/layout/hierarchy1"/>
    <dgm:cxn modelId="{1F18D7FE-475F-41C2-9A4A-FAD2F841DE4C}" type="presOf" srcId="{535FD32D-EBD2-4C5C-8938-6855CAC51E0F}" destId="{557CFCF6-8CCB-4C51-8AEC-73184076313C}" srcOrd="0" destOrd="0" presId="urn:microsoft.com/office/officeart/2005/8/layout/hierarchy1"/>
    <dgm:cxn modelId="{05D271A1-A37F-487C-ACC4-87649CB18FB1}" type="presParOf" srcId="{91EADEAF-92CF-4A40-80A2-8529DD25C269}" destId="{F7A51E79-E695-451B-ABFD-0DAE6183A478}" srcOrd="0" destOrd="0" presId="urn:microsoft.com/office/officeart/2005/8/layout/hierarchy1"/>
    <dgm:cxn modelId="{00ACBD31-4767-4FC3-B2F0-A861C49D77F9}" type="presParOf" srcId="{F7A51E79-E695-451B-ABFD-0DAE6183A478}" destId="{543E4BA6-6914-433B-9960-F20D17297351}" srcOrd="0" destOrd="0" presId="urn:microsoft.com/office/officeart/2005/8/layout/hierarchy1"/>
    <dgm:cxn modelId="{2411EE95-6AC5-4EE0-A858-6A0FD0BEE542}" type="presParOf" srcId="{543E4BA6-6914-433B-9960-F20D17297351}" destId="{1977E2CD-D07F-4DC0-9442-2C6F47B4C909}" srcOrd="0" destOrd="0" presId="urn:microsoft.com/office/officeart/2005/8/layout/hierarchy1"/>
    <dgm:cxn modelId="{620015D1-09CD-43EC-ACED-B001272C6505}" type="presParOf" srcId="{543E4BA6-6914-433B-9960-F20D17297351}" destId="{9B4700EA-7EFE-4F5D-957E-4C7E639CF9BF}" srcOrd="1" destOrd="0" presId="urn:microsoft.com/office/officeart/2005/8/layout/hierarchy1"/>
    <dgm:cxn modelId="{CC413F1B-91CD-4448-B0F7-AF8B2F8AABFF}" type="presParOf" srcId="{F7A51E79-E695-451B-ABFD-0DAE6183A478}" destId="{BCC91949-D29A-4D1C-A199-793D3471229C}" srcOrd="1" destOrd="0" presId="urn:microsoft.com/office/officeart/2005/8/layout/hierarchy1"/>
    <dgm:cxn modelId="{EE1D28BB-78C4-46FD-B810-0B439AD287A5}" type="presParOf" srcId="{BCC91949-D29A-4D1C-A199-793D3471229C}" destId="{75747F17-D06B-4126-8D42-FE4BAE93CB06}" srcOrd="0" destOrd="0" presId="urn:microsoft.com/office/officeart/2005/8/layout/hierarchy1"/>
    <dgm:cxn modelId="{431353FE-C5AF-4B44-A5D5-BBA9FD6C3A59}" type="presParOf" srcId="{BCC91949-D29A-4D1C-A199-793D3471229C}" destId="{05534389-0595-467D-B1F0-09020B3F84AF}" srcOrd="1" destOrd="0" presId="urn:microsoft.com/office/officeart/2005/8/layout/hierarchy1"/>
    <dgm:cxn modelId="{872B9E23-97D7-4732-A419-00463049D727}" type="presParOf" srcId="{05534389-0595-467D-B1F0-09020B3F84AF}" destId="{39D571C2-3B64-4BE3-BA9B-B454A6F01A72}" srcOrd="0" destOrd="0" presId="urn:microsoft.com/office/officeart/2005/8/layout/hierarchy1"/>
    <dgm:cxn modelId="{FF24469A-2504-400A-95A1-032DE04B5EEC}" type="presParOf" srcId="{39D571C2-3B64-4BE3-BA9B-B454A6F01A72}" destId="{54B417FD-890A-4698-9BAF-C3338B61860E}" srcOrd="0" destOrd="0" presId="urn:microsoft.com/office/officeart/2005/8/layout/hierarchy1"/>
    <dgm:cxn modelId="{B935EFD5-FFFD-44F1-841F-D9CC4E655EAE}" type="presParOf" srcId="{39D571C2-3B64-4BE3-BA9B-B454A6F01A72}" destId="{CDF6F5D6-6115-4D41-AED7-F0AF44EB12F8}" srcOrd="1" destOrd="0" presId="urn:microsoft.com/office/officeart/2005/8/layout/hierarchy1"/>
    <dgm:cxn modelId="{6122EB26-8448-42F0-AEAE-2A02B15F4B09}" type="presParOf" srcId="{05534389-0595-467D-B1F0-09020B3F84AF}" destId="{41F480AB-78C0-44EE-9541-823F6E808466}" srcOrd="1" destOrd="0" presId="urn:microsoft.com/office/officeart/2005/8/layout/hierarchy1"/>
    <dgm:cxn modelId="{D64F7084-DDF6-425B-8063-EED59BEDD77F}" type="presParOf" srcId="{BCC91949-D29A-4D1C-A199-793D3471229C}" destId="{4A6ED290-8650-4D55-BAE0-3D03896737EF}" srcOrd="2" destOrd="0" presId="urn:microsoft.com/office/officeart/2005/8/layout/hierarchy1"/>
    <dgm:cxn modelId="{04FE29E0-8FAC-460B-9E95-B7A51EEB15C8}" type="presParOf" srcId="{BCC91949-D29A-4D1C-A199-793D3471229C}" destId="{22E72F4F-32DA-4DEE-B935-5F54111FA8B5}" srcOrd="3" destOrd="0" presId="urn:microsoft.com/office/officeart/2005/8/layout/hierarchy1"/>
    <dgm:cxn modelId="{B2EEE12D-9B29-41EB-9619-9698FAAD5FD3}" type="presParOf" srcId="{22E72F4F-32DA-4DEE-B935-5F54111FA8B5}" destId="{C7C15146-EC53-4F14-87AA-02AD4F1EB032}" srcOrd="0" destOrd="0" presId="urn:microsoft.com/office/officeart/2005/8/layout/hierarchy1"/>
    <dgm:cxn modelId="{D857B189-FF2A-4FD7-9FBE-3BADE3BE7AB2}" type="presParOf" srcId="{C7C15146-EC53-4F14-87AA-02AD4F1EB032}" destId="{977968F0-D874-4D46-A62B-CA26B0309E9B}" srcOrd="0" destOrd="0" presId="urn:microsoft.com/office/officeart/2005/8/layout/hierarchy1"/>
    <dgm:cxn modelId="{9E33B9E0-4D4D-4D3A-B6C8-C2FA83287FD4}" type="presParOf" srcId="{C7C15146-EC53-4F14-87AA-02AD4F1EB032}" destId="{E0C8FCA2-CA54-482C-8E79-86A5A30BBE65}" srcOrd="1" destOrd="0" presId="urn:microsoft.com/office/officeart/2005/8/layout/hierarchy1"/>
    <dgm:cxn modelId="{358F3C37-4969-49DF-919F-EE44AF8355F6}" type="presParOf" srcId="{22E72F4F-32DA-4DEE-B935-5F54111FA8B5}" destId="{252A7B7E-1E71-4581-9983-187633AC8CEE}" srcOrd="1" destOrd="0" presId="urn:microsoft.com/office/officeart/2005/8/layout/hierarchy1"/>
    <dgm:cxn modelId="{DD7FABDA-1E74-4435-85EA-2297217AB8E5}" type="presParOf" srcId="{252A7B7E-1E71-4581-9983-187633AC8CEE}" destId="{6FE22F79-8716-40D3-BB3B-4BE02B668542}" srcOrd="0" destOrd="0" presId="urn:microsoft.com/office/officeart/2005/8/layout/hierarchy1"/>
    <dgm:cxn modelId="{30B8C867-1E2F-4FC0-BA3C-C47861AE5753}" type="presParOf" srcId="{252A7B7E-1E71-4581-9983-187633AC8CEE}" destId="{6D15BA30-A6C5-496E-8A9E-7794D42FCD2B}" srcOrd="1" destOrd="0" presId="urn:microsoft.com/office/officeart/2005/8/layout/hierarchy1"/>
    <dgm:cxn modelId="{DFBD5339-1485-45DA-997B-7E9602E29C76}" type="presParOf" srcId="{6D15BA30-A6C5-496E-8A9E-7794D42FCD2B}" destId="{1C995772-832F-42C9-9DA6-8E6BD5136EA9}" srcOrd="0" destOrd="0" presId="urn:microsoft.com/office/officeart/2005/8/layout/hierarchy1"/>
    <dgm:cxn modelId="{2BE67739-84EC-4759-9180-EDC9761A106F}" type="presParOf" srcId="{1C995772-832F-42C9-9DA6-8E6BD5136EA9}" destId="{3C79F78E-D914-457F-884D-FE09DE35127E}" srcOrd="0" destOrd="0" presId="urn:microsoft.com/office/officeart/2005/8/layout/hierarchy1"/>
    <dgm:cxn modelId="{A1CB54B2-70BC-4B9C-88D4-01322CD81CD6}" type="presParOf" srcId="{1C995772-832F-42C9-9DA6-8E6BD5136EA9}" destId="{8C500C1F-4FFA-46BA-9368-C56AD4B658F7}" srcOrd="1" destOrd="0" presId="urn:microsoft.com/office/officeart/2005/8/layout/hierarchy1"/>
    <dgm:cxn modelId="{49245CA5-7132-4262-ABE8-F7DE4DE675A2}" type="presParOf" srcId="{6D15BA30-A6C5-496E-8A9E-7794D42FCD2B}" destId="{F52C7F0B-9062-4F8A-92B6-90047D6B5342}" srcOrd="1" destOrd="0" presId="urn:microsoft.com/office/officeart/2005/8/layout/hierarchy1"/>
    <dgm:cxn modelId="{D2882F6E-86AD-47B7-816B-F4A9AA579AEC}" type="presParOf" srcId="{F52C7F0B-9062-4F8A-92B6-90047D6B5342}" destId="{87DDB6F5-E8BA-4364-80AC-109A5F4039F5}" srcOrd="0" destOrd="0" presId="urn:microsoft.com/office/officeart/2005/8/layout/hierarchy1"/>
    <dgm:cxn modelId="{0B8EFA4B-E94B-47B1-9FAE-DF61D16E9C5A}" type="presParOf" srcId="{F52C7F0B-9062-4F8A-92B6-90047D6B5342}" destId="{0C9C56E7-0BAA-4E61-B1DD-47370D318E7B}" srcOrd="1" destOrd="0" presId="urn:microsoft.com/office/officeart/2005/8/layout/hierarchy1"/>
    <dgm:cxn modelId="{CB076DF5-B848-45FA-9337-853ADF9FB098}" type="presParOf" srcId="{0C9C56E7-0BAA-4E61-B1DD-47370D318E7B}" destId="{DBC62047-38CF-4A8A-A373-88B250F8DA81}" srcOrd="0" destOrd="0" presId="urn:microsoft.com/office/officeart/2005/8/layout/hierarchy1"/>
    <dgm:cxn modelId="{5D671222-E74E-4EC3-BFA8-880016B36341}" type="presParOf" srcId="{DBC62047-38CF-4A8A-A373-88B250F8DA81}" destId="{5ACD1932-3A43-4223-A3E1-2F18EA014C27}" srcOrd="0" destOrd="0" presId="urn:microsoft.com/office/officeart/2005/8/layout/hierarchy1"/>
    <dgm:cxn modelId="{52B5BE19-5870-4FE7-B680-34F164C347F3}" type="presParOf" srcId="{DBC62047-38CF-4A8A-A373-88B250F8DA81}" destId="{557CFCF6-8CCB-4C51-8AEC-73184076313C}" srcOrd="1" destOrd="0" presId="urn:microsoft.com/office/officeart/2005/8/layout/hierarchy1"/>
    <dgm:cxn modelId="{ABCF4B10-D577-4969-B419-C4FF42701E83}" type="presParOf" srcId="{0C9C56E7-0BAA-4E61-B1DD-47370D318E7B}" destId="{16B40807-0049-404C-8993-BDC4F1BDA5E3}" srcOrd="1" destOrd="0" presId="urn:microsoft.com/office/officeart/2005/8/layout/hierarchy1"/>
    <dgm:cxn modelId="{32B1D44F-78DB-4D48-9B5D-6CC3995D9930}" type="presParOf" srcId="{F52C7F0B-9062-4F8A-92B6-90047D6B5342}" destId="{3D7B11E2-E7BA-4518-A38E-695AAF4D7DA7}" srcOrd="2" destOrd="0" presId="urn:microsoft.com/office/officeart/2005/8/layout/hierarchy1"/>
    <dgm:cxn modelId="{E139477B-6582-4729-86A1-88D2F1456B58}" type="presParOf" srcId="{F52C7F0B-9062-4F8A-92B6-90047D6B5342}" destId="{0D5DEC04-F49B-4935-8EAD-14909F4636FE}" srcOrd="3" destOrd="0" presId="urn:microsoft.com/office/officeart/2005/8/layout/hierarchy1"/>
    <dgm:cxn modelId="{F723794A-B2B6-452A-BDC8-B9C70D25C532}" type="presParOf" srcId="{0D5DEC04-F49B-4935-8EAD-14909F4636FE}" destId="{39DB9249-0FC5-4797-A901-7F19B1596E86}" srcOrd="0" destOrd="0" presId="urn:microsoft.com/office/officeart/2005/8/layout/hierarchy1"/>
    <dgm:cxn modelId="{509AC46B-B422-4182-BAC8-4BEF4F22DE3C}" type="presParOf" srcId="{39DB9249-0FC5-4797-A901-7F19B1596E86}" destId="{F968D7FD-4BE8-441B-8071-A3CB8E3D8E0D}" srcOrd="0" destOrd="0" presId="urn:microsoft.com/office/officeart/2005/8/layout/hierarchy1"/>
    <dgm:cxn modelId="{DBC38470-8BA9-45DF-82AE-3D9A38D2221D}" type="presParOf" srcId="{39DB9249-0FC5-4797-A901-7F19B1596E86}" destId="{298F9054-CD02-4FBE-A4D0-4D406469DCFC}" srcOrd="1" destOrd="0" presId="urn:microsoft.com/office/officeart/2005/8/layout/hierarchy1"/>
    <dgm:cxn modelId="{7474A452-2CE0-48EC-8248-EA6F4D451A11}" type="presParOf" srcId="{0D5DEC04-F49B-4935-8EAD-14909F4636FE}" destId="{EB4764C4-D94A-46D9-B478-F123944ECF1A}" srcOrd="1" destOrd="0" presId="urn:microsoft.com/office/officeart/2005/8/layout/hierarchy1"/>
    <dgm:cxn modelId="{681D65E8-DFC6-4093-99F6-5B705707B2DA}" type="presParOf" srcId="{252A7B7E-1E71-4581-9983-187633AC8CEE}" destId="{2C147E3D-C892-4657-8ADC-1A218A5F20A9}" srcOrd="2" destOrd="0" presId="urn:microsoft.com/office/officeart/2005/8/layout/hierarchy1"/>
    <dgm:cxn modelId="{1BB37C1B-042B-4935-AF1F-3F3B746C83EB}" type="presParOf" srcId="{252A7B7E-1E71-4581-9983-187633AC8CEE}" destId="{6629D37A-EEA9-4C1D-9E3D-B92271CE34A6}" srcOrd="3" destOrd="0" presId="urn:microsoft.com/office/officeart/2005/8/layout/hierarchy1"/>
    <dgm:cxn modelId="{D7696CB9-8D3C-48FD-8BFA-89500B7F8E17}" type="presParOf" srcId="{6629D37A-EEA9-4C1D-9E3D-B92271CE34A6}" destId="{2398B32C-5315-453D-8AA8-B03372B33FC8}" srcOrd="0" destOrd="0" presId="urn:microsoft.com/office/officeart/2005/8/layout/hierarchy1"/>
    <dgm:cxn modelId="{16749D9C-B3C0-4592-ADA0-94325527DA4B}" type="presParOf" srcId="{2398B32C-5315-453D-8AA8-B03372B33FC8}" destId="{A591D6C8-4606-4DE9-8A51-467CAD95FFF0}" srcOrd="0" destOrd="0" presId="urn:microsoft.com/office/officeart/2005/8/layout/hierarchy1"/>
    <dgm:cxn modelId="{23EA545A-9431-4E6F-8A4C-252FC48CB39E}" type="presParOf" srcId="{2398B32C-5315-453D-8AA8-B03372B33FC8}" destId="{E4C30DAE-40A5-4899-ADCD-C307D707BA5A}" srcOrd="1" destOrd="0" presId="urn:microsoft.com/office/officeart/2005/8/layout/hierarchy1"/>
    <dgm:cxn modelId="{F4E6CE2D-F870-4971-9132-4222E7804996}" type="presParOf" srcId="{6629D37A-EEA9-4C1D-9E3D-B92271CE34A6}" destId="{F6B2157B-8A66-4132-8D1E-1876E4DCC183}" srcOrd="1" destOrd="0" presId="urn:microsoft.com/office/officeart/2005/8/layout/hierarchy1"/>
    <dgm:cxn modelId="{1AC74B02-31B7-4E40-8D05-41E6435651A4}" type="presParOf" srcId="{F6B2157B-8A66-4132-8D1E-1876E4DCC183}" destId="{1656F355-2170-4463-9144-8195CB11B418}" srcOrd="0" destOrd="0" presId="urn:microsoft.com/office/officeart/2005/8/layout/hierarchy1"/>
    <dgm:cxn modelId="{FD690BC5-4AA7-432C-8C45-98EB1D0B884E}" type="presParOf" srcId="{F6B2157B-8A66-4132-8D1E-1876E4DCC183}" destId="{AD41EDEF-8289-4C51-9988-3E92F6F19C2F}" srcOrd="1" destOrd="0" presId="urn:microsoft.com/office/officeart/2005/8/layout/hierarchy1"/>
    <dgm:cxn modelId="{52042357-AC75-4F70-A6C6-562F6039872D}" type="presParOf" srcId="{AD41EDEF-8289-4C51-9988-3E92F6F19C2F}" destId="{A67DD370-A3AA-449E-9791-83108F0659D5}" srcOrd="0" destOrd="0" presId="urn:microsoft.com/office/officeart/2005/8/layout/hierarchy1"/>
    <dgm:cxn modelId="{E6A9B488-763F-4427-A283-5CF8E9273A37}" type="presParOf" srcId="{A67DD370-A3AA-449E-9791-83108F0659D5}" destId="{133972B3-0DA8-401D-A651-909AF4F05FB5}" srcOrd="0" destOrd="0" presId="urn:microsoft.com/office/officeart/2005/8/layout/hierarchy1"/>
    <dgm:cxn modelId="{86DEA3D6-E061-4C45-98CB-DE7CA6BE1484}" type="presParOf" srcId="{A67DD370-A3AA-449E-9791-83108F0659D5}" destId="{42321C4F-1A1C-463E-AE4A-8C127B184B54}" srcOrd="1" destOrd="0" presId="urn:microsoft.com/office/officeart/2005/8/layout/hierarchy1"/>
    <dgm:cxn modelId="{8E113D88-95BD-4DC3-956A-F18C331D1BBF}" type="presParOf" srcId="{AD41EDEF-8289-4C51-9988-3E92F6F19C2F}" destId="{E25DAC40-D883-4341-8DCE-86476EEFC628}" srcOrd="1" destOrd="0" presId="urn:microsoft.com/office/officeart/2005/8/layout/hierarchy1"/>
    <dgm:cxn modelId="{743CB727-4B0B-4891-9AAA-27314FD23109}" type="presParOf" srcId="{F6B2157B-8A66-4132-8D1E-1876E4DCC183}" destId="{D5AB2A02-623C-4B77-8130-23841C04FCD1}" srcOrd="2" destOrd="0" presId="urn:microsoft.com/office/officeart/2005/8/layout/hierarchy1"/>
    <dgm:cxn modelId="{B4061437-919B-4E15-9E36-EAF35515D55F}" type="presParOf" srcId="{F6B2157B-8A66-4132-8D1E-1876E4DCC183}" destId="{4C90912D-AC86-4C51-8117-25F311D4549F}" srcOrd="3" destOrd="0" presId="urn:microsoft.com/office/officeart/2005/8/layout/hierarchy1"/>
    <dgm:cxn modelId="{39275503-2338-4B4D-82C7-6B678C82301E}" type="presParOf" srcId="{4C90912D-AC86-4C51-8117-25F311D4549F}" destId="{D8B86EF7-7358-47AD-8F75-0FC3A535AD06}" srcOrd="0" destOrd="0" presId="urn:microsoft.com/office/officeart/2005/8/layout/hierarchy1"/>
    <dgm:cxn modelId="{1B3EF855-7170-4BB5-A665-F59B57CB3D70}" type="presParOf" srcId="{D8B86EF7-7358-47AD-8F75-0FC3A535AD06}" destId="{4A72C1BF-3CE8-4184-944B-D24005590CFA}" srcOrd="0" destOrd="0" presId="urn:microsoft.com/office/officeart/2005/8/layout/hierarchy1"/>
    <dgm:cxn modelId="{407E8564-147A-49B1-BD8C-13BFA441827E}" type="presParOf" srcId="{D8B86EF7-7358-47AD-8F75-0FC3A535AD06}" destId="{85D4FDF8-0754-43F4-92C8-37873D3C5A04}" srcOrd="1" destOrd="0" presId="urn:microsoft.com/office/officeart/2005/8/layout/hierarchy1"/>
    <dgm:cxn modelId="{DE024378-B124-4749-A4FF-4C443BD42572}" type="presParOf" srcId="{4C90912D-AC86-4C51-8117-25F311D4549F}" destId="{80F2D59F-0DA8-4A06-8A25-3DA121542CB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FB4CBDF-C44D-4BFE-9F45-0199FFD29EC5}"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CA"/>
        </a:p>
      </dgm:t>
    </dgm:pt>
    <dgm:pt modelId="{0CA0F2A1-567F-46B5-BF0A-CF36F9C7494B}">
      <dgm:prSet custT="1"/>
      <dgm:spPr/>
      <dgm:t>
        <a:bodyPr/>
        <a:lstStyle/>
        <a:p>
          <a:pPr rtl="0"/>
          <a:r>
            <a:rPr lang="en-CA" sz="1600" dirty="0"/>
            <a:t>CPU – MIPS32 </a:t>
          </a:r>
        </a:p>
      </dgm:t>
    </dgm:pt>
    <dgm:pt modelId="{BD74E8E2-9694-48F1-93BA-40B1C4B81408}" type="parTrans" cxnId="{01197EA0-CC40-40C4-BC14-7CED5DAD7CEA}">
      <dgm:prSet/>
      <dgm:spPr/>
      <dgm:t>
        <a:bodyPr/>
        <a:lstStyle/>
        <a:p>
          <a:endParaRPr lang="en-CA" sz="1200"/>
        </a:p>
      </dgm:t>
    </dgm:pt>
    <dgm:pt modelId="{15B766DB-A037-443C-8097-1F0E969996B0}" type="sibTrans" cxnId="{01197EA0-CC40-40C4-BC14-7CED5DAD7CEA}">
      <dgm:prSet/>
      <dgm:spPr/>
      <dgm:t>
        <a:bodyPr/>
        <a:lstStyle/>
        <a:p>
          <a:endParaRPr lang="en-CA" sz="1200"/>
        </a:p>
      </dgm:t>
    </dgm:pt>
    <dgm:pt modelId="{7455F9DA-4DE9-484A-BD1C-847061569365}">
      <dgm:prSet custT="1"/>
      <dgm:spPr/>
      <dgm:t>
        <a:bodyPr/>
        <a:lstStyle/>
        <a:p>
          <a:r>
            <a:rPr lang="en-CA" sz="1600" dirty="0"/>
            <a:t>Integer instruction set</a:t>
          </a:r>
          <a:endParaRPr kumimoji="0" lang="en-CA" sz="1600" b="0" i="0" u="none" strike="noStrike" cap="none" spc="0" normalizeH="0" baseline="0" noProof="0" dirty="0">
            <a:ln>
              <a:noFill/>
            </a:ln>
            <a:solidFill>
              <a:schemeClr val="tx1"/>
            </a:solidFill>
            <a:effectLst/>
            <a:uLnTx/>
            <a:uFillTx/>
            <a:latin typeface="+mn-lt"/>
            <a:ea typeface="+mn-ea"/>
            <a:cs typeface="+mn-cs"/>
          </a:endParaRPr>
        </a:p>
      </dgm:t>
    </dgm:pt>
    <dgm:pt modelId="{413B6222-A6F5-45D0-B865-4D5064B0D4D9}" type="parTrans" cxnId="{4D236C56-DE32-444E-8A83-688F2BE0ED8A}">
      <dgm:prSet/>
      <dgm:spPr/>
      <dgm:t>
        <a:bodyPr/>
        <a:lstStyle/>
        <a:p>
          <a:endParaRPr lang="en-CA" sz="1200"/>
        </a:p>
      </dgm:t>
    </dgm:pt>
    <dgm:pt modelId="{E26A4AAD-AFBD-4394-9E05-60541EF29816}" type="sibTrans" cxnId="{4D236C56-DE32-444E-8A83-688F2BE0ED8A}">
      <dgm:prSet/>
      <dgm:spPr/>
      <dgm:t>
        <a:bodyPr/>
        <a:lstStyle/>
        <a:p>
          <a:endParaRPr lang="en-CA" sz="1200"/>
        </a:p>
      </dgm:t>
    </dgm:pt>
    <dgm:pt modelId="{6DE3B560-D350-4851-9FDE-377897E1D6C2}">
      <dgm:prSet custT="1"/>
      <dgm:spPr/>
      <dgm:t>
        <a:bodyPr/>
        <a:lstStyle/>
        <a:p>
          <a:r>
            <a:rPr lang="en-CA" sz="1600"/>
            <a:t>Co-Processor-0 </a:t>
          </a:r>
          <a:endParaRPr lang="en-CA" sz="1600" dirty="0"/>
        </a:p>
      </dgm:t>
    </dgm:pt>
    <dgm:pt modelId="{7231CDA9-D228-4C15-BB96-D83C4EDD143B}" type="parTrans" cxnId="{3DC9168C-37E1-4F5D-BC8C-07BA07F31D65}">
      <dgm:prSet/>
      <dgm:spPr/>
      <dgm:t>
        <a:bodyPr/>
        <a:lstStyle/>
        <a:p>
          <a:endParaRPr lang="en-CA" sz="1200"/>
        </a:p>
      </dgm:t>
    </dgm:pt>
    <dgm:pt modelId="{BECD46D2-5861-4336-A0DB-1394DCA7718A}" type="sibTrans" cxnId="{3DC9168C-37E1-4F5D-BC8C-07BA07F31D65}">
      <dgm:prSet/>
      <dgm:spPr/>
      <dgm:t>
        <a:bodyPr/>
        <a:lstStyle/>
        <a:p>
          <a:endParaRPr lang="en-CA" sz="1200"/>
        </a:p>
      </dgm:t>
    </dgm:pt>
    <dgm:pt modelId="{3EA1916D-8899-47C6-9E9B-CBECA010F2A5}">
      <dgm:prSet custT="1"/>
      <dgm:spPr/>
      <dgm:t>
        <a:bodyPr/>
        <a:lstStyle/>
        <a:p>
          <a:pPr>
            <a:spcAft>
              <a:spcPts val="0"/>
            </a:spcAft>
          </a:pPr>
          <a:r>
            <a:rPr lang="en-CA" sz="1600" dirty="0"/>
            <a:t>Memory manager </a:t>
          </a:r>
        </a:p>
      </dgm:t>
    </dgm:pt>
    <dgm:pt modelId="{F4FF4673-BE9F-43F5-B059-88196A872334}" type="parTrans" cxnId="{D91898A1-DFA7-4005-A2FF-F9D9F2826523}">
      <dgm:prSet/>
      <dgm:spPr/>
      <dgm:t>
        <a:bodyPr/>
        <a:lstStyle/>
        <a:p>
          <a:endParaRPr lang="en-CA" sz="1200"/>
        </a:p>
      </dgm:t>
    </dgm:pt>
    <dgm:pt modelId="{17D43AAF-F154-40DD-ACFC-678001332B4B}" type="sibTrans" cxnId="{D91898A1-DFA7-4005-A2FF-F9D9F2826523}">
      <dgm:prSet/>
      <dgm:spPr/>
      <dgm:t>
        <a:bodyPr/>
        <a:lstStyle/>
        <a:p>
          <a:endParaRPr lang="en-CA" sz="1200"/>
        </a:p>
      </dgm:t>
    </dgm:pt>
    <dgm:pt modelId="{53B41E18-C01F-4DAD-9998-B4D85137DDA1}">
      <dgm:prSet custT="1"/>
      <dgm:spPr/>
      <dgm:t>
        <a:bodyPr/>
        <a:lstStyle/>
        <a:p>
          <a:pPr>
            <a:spcAft>
              <a:spcPts val="0"/>
            </a:spcAft>
          </a:pPr>
          <a:r>
            <a:rPr lang="en-CA" sz="1600" dirty="0"/>
            <a:t>Exception Processing</a:t>
          </a:r>
        </a:p>
      </dgm:t>
    </dgm:pt>
    <dgm:pt modelId="{BB81DF07-87E8-45D7-861B-FF1D84683AF8}" type="parTrans" cxnId="{FCE62509-3584-49CC-BE0D-DDCD05C3FEA7}">
      <dgm:prSet/>
      <dgm:spPr/>
      <dgm:t>
        <a:bodyPr/>
        <a:lstStyle/>
        <a:p>
          <a:endParaRPr lang="en-CA" sz="1200"/>
        </a:p>
      </dgm:t>
    </dgm:pt>
    <dgm:pt modelId="{53FC5A4D-C3EA-407C-9018-FED0EB94953B}" type="sibTrans" cxnId="{FCE62509-3584-49CC-BE0D-DDCD05C3FEA7}">
      <dgm:prSet/>
      <dgm:spPr/>
      <dgm:t>
        <a:bodyPr/>
        <a:lstStyle/>
        <a:p>
          <a:endParaRPr lang="en-CA" sz="1200"/>
        </a:p>
      </dgm:t>
    </dgm:pt>
    <dgm:pt modelId="{EE397D17-15AF-44F5-8979-48685F6D1CAE}">
      <dgm:prSet custT="1"/>
      <dgm:spPr/>
      <dgm:t>
        <a:bodyPr/>
        <a:lstStyle/>
        <a:p>
          <a:pPr rtl="0"/>
          <a:r>
            <a:rPr lang="en-CA" sz="1600"/>
            <a:t>Co-Processor-2</a:t>
          </a:r>
          <a:endParaRPr lang="en-CA" sz="1600" dirty="0"/>
        </a:p>
      </dgm:t>
    </dgm:pt>
    <dgm:pt modelId="{C659726A-AF95-43D1-ACCA-8AA2CDE100D1}" type="parTrans" cxnId="{496E6165-4F5F-47F8-9C36-6F7C2384D5FC}">
      <dgm:prSet/>
      <dgm:spPr/>
      <dgm:t>
        <a:bodyPr/>
        <a:lstStyle/>
        <a:p>
          <a:endParaRPr lang="en-CA" sz="1200"/>
        </a:p>
      </dgm:t>
    </dgm:pt>
    <dgm:pt modelId="{06949072-46A3-428B-A437-122C19677A9F}" type="sibTrans" cxnId="{496E6165-4F5F-47F8-9C36-6F7C2384D5FC}">
      <dgm:prSet/>
      <dgm:spPr/>
      <dgm:t>
        <a:bodyPr/>
        <a:lstStyle/>
        <a:p>
          <a:endParaRPr lang="en-CA" sz="1200"/>
        </a:p>
      </dgm:t>
    </dgm:pt>
    <dgm:pt modelId="{44D212D5-A52B-47AB-BE96-B1389E2E5035}">
      <dgm:prSet custT="1"/>
      <dgm:spPr/>
      <dgm:t>
        <a:bodyPr/>
        <a:lstStyle/>
        <a:p>
          <a:r>
            <a:rPr lang="en-CA" sz="1600" dirty="0"/>
            <a:t>RTOS hardware support</a:t>
          </a:r>
        </a:p>
      </dgm:t>
    </dgm:pt>
    <dgm:pt modelId="{B86D0C7E-9201-4106-BD4C-CDDB55D59D79}" type="parTrans" cxnId="{6F60E745-207D-4678-BB82-BF258CC41751}">
      <dgm:prSet/>
      <dgm:spPr/>
      <dgm:t>
        <a:bodyPr/>
        <a:lstStyle/>
        <a:p>
          <a:endParaRPr lang="en-CA" sz="1200"/>
        </a:p>
      </dgm:t>
    </dgm:pt>
    <dgm:pt modelId="{76967DC4-B285-4C16-8EDA-5042B490DD45}" type="sibTrans" cxnId="{6F60E745-207D-4678-BB82-BF258CC41751}">
      <dgm:prSet/>
      <dgm:spPr/>
      <dgm:t>
        <a:bodyPr/>
        <a:lstStyle/>
        <a:p>
          <a:endParaRPr lang="en-CA" sz="1200"/>
        </a:p>
      </dgm:t>
    </dgm:pt>
    <dgm:pt modelId="{92A2FD0A-1CE3-4B05-8290-CC07D1945C7E}">
      <dgm:prSet custT="1"/>
      <dgm:spPr/>
      <dgm:t>
        <a:bodyPr/>
        <a:lstStyle/>
        <a:p>
          <a:pPr>
            <a:spcAft>
              <a:spcPts val="0"/>
            </a:spcAft>
          </a:pPr>
          <a:r>
            <a:rPr lang="en-CA" sz="1600" dirty="0"/>
            <a:t>Interrupt handling</a:t>
          </a:r>
        </a:p>
      </dgm:t>
    </dgm:pt>
    <dgm:pt modelId="{EF012312-6707-4BBA-BAC6-517F5644E28E}" type="parTrans" cxnId="{064C3C30-63EF-475E-8D48-7A199E72DBE3}">
      <dgm:prSet/>
      <dgm:spPr/>
      <dgm:t>
        <a:bodyPr/>
        <a:lstStyle/>
        <a:p>
          <a:endParaRPr lang="en-CA" sz="1200"/>
        </a:p>
      </dgm:t>
    </dgm:pt>
    <dgm:pt modelId="{DA1B4936-75D8-499C-9D52-CD1FE10D0CC9}" type="sibTrans" cxnId="{064C3C30-63EF-475E-8D48-7A199E72DBE3}">
      <dgm:prSet/>
      <dgm:spPr/>
      <dgm:t>
        <a:bodyPr/>
        <a:lstStyle/>
        <a:p>
          <a:endParaRPr lang="en-CA" sz="1200"/>
        </a:p>
      </dgm:t>
    </dgm:pt>
    <dgm:pt modelId="{BA4C11BD-E8A5-44E7-AE94-B3AE4ED7DE53}">
      <dgm:prSet custT="1"/>
      <dgm:spPr/>
      <dgm:t>
        <a:bodyPr/>
        <a:lstStyle/>
        <a:p>
          <a:pPr>
            <a:spcAft>
              <a:spcPts val="0"/>
            </a:spcAft>
          </a:pPr>
          <a:endParaRPr lang="en-CA" sz="1600" dirty="0"/>
        </a:p>
      </dgm:t>
    </dgm:pt>
    <dgm:pt modelId="{16560633-AC16-4851-84A2-222BA33B4E2E}" type="parTrans" cxnId="{3DEA4A08-37DA-420E-A93A-CA267AA49B5F}">
      <dgm:prSet/>
      <dgm:spPr/>
      <dgm:t>
        <a:bodyPr/>
        <a:lstStyle/>
        <a:p>
          <a:endParaRPr lang="en-CA" sz="1200"/>
        </a:p>
      </dgm:t>
    </dgm:pt>
    <dgm:pt modelId="{C1F8CB6F-E64C-43B0-8157-39FC3C82C4AD}" type="sibTrans" cxnId="{3DEA4A08-37DA-420E-A93A-CA267AA49B5F}">
      <dgm:prSet/>
      <dgm:spPr/>
      <dgm:t>
        <a:bodyPr/>
        <a:lstStyle/>
        <a:p>
          <a:endParaRPr lang="en-CA" sz="1200"/>
        </a:p>
      </dgm:t>
    </dgm:pt>
    <dgm:pt modelId="{E269E298-2AD9-4879-9561-C2EA2660BB02}">
      <dgm:prSet custT="1"/>
      <dgm:spPr/>
      <dgm:t>
        <a:bodyPr/>
        <a:lstStyle/>
        <a:p>
          <a:pPr>
            <a:spcAft>
              <a:spcPts val="0"/>
            </a:spcAft>
          </a:pPr>
          <a:endParaRPr lang="en-CA" sz="1600" dirty="0"/>
        </a:p>
      </dgm:t>
    </dgm:pt>
    <dgm:pt modelId="{AC6981B9-8EB8-4527-B760-45F9AE929893}" type="parTrans" cxnId="{722531A8-9448-4F49-BB4F-12A4520FB1CE}">
      <dgm:prSet/>
      <dgm:spPr/>
      <dgm:t>
        <a:bodyPr/>
        <a:lstStyle/>
        <a:p>
          <a:endParaRPr lang="en-CA" sz="1200"/>
        </a:p>
      </dgm:t>
    </dgm:pt>
    <dgm:pt modelId="{8282DC5E-1538-4852-BD38-986F674FC11C}" type="sibTrans" cxnId="{722531A8-9448-4F49-BB4F-12A4520FB1CE}">
      <dgm:prSet/>
      <dgm:spPr/>
      <dgm:t>
        <a:bodyPr/>
        <a:lstStyle/>
        <a:p>
          <a:endParaRPr lang="en-CA" sz="1200"/>
        </a:p>
      </dgm:t>
    </dgm:pt>
    <dgm:pt modelId="{D33C21AD-C49C-4F8B-8619-BA08F4147605}">
      <dgm:prSet custT="1"/>
      <dgm:spPr/>
      <dgm:t>
        <a:bodyPr/>
        <a:lstStyle/>
        <a:p>
          <a:r>
            <a:rPr kumimoji="0" lang="en-CA" sz="1600" b="0" i="0" u="none" strike="noStrike" cap="none" spc="0" normalizeH="0" baseline="0" noProof="0" dirty="0">
              <a:ln>
                <a:noFill/>
              </a:ln>
              <a:solidFill>
                <a:schemeClr val="tx1"/>
              </a:solidFill>
              <a:effectLst/>
              <a:uLnTx/>
              <a:uFillTx/>
              <a:latin typeface="+mn-lt"/>
              <a:ea typeface="+mn-ea"/>
              <a:cs typeface="+mn-cs"/>
            </a:rPr>
            <a:t>Uses the five tradition pipeline stages (IF, ID, EX, MA, WB)</a:t>
          </a:r>
        </a:p>
      </dgm:t>
    </dgm:pt>
    <dgm:pt modelId="{58D0B222-2608-4AF6-9B2B-2F324FECB64F}" type="parTrans" cxnId="{15585FA5-53BE-414F-8564-F09D746C263F}">
      <dgm:prSet/>
      <dgm:spPr/>
      <dgm:t>
        <a:bodyPr/>
        <a:lstStyle/>
        <a:p>
          <a:endParaRPr lang="en-CA" sz="1200"/>
        </a:p>
      </dgm:t>
    </dgm:pt>
    <dgm:pt modelId="{939C720E-1547-46AC-A839-0CF42C8158BF}" type="sibTrans" cxnId="{15585FA5-53BE-414F-8564-F09D746C263F}">
      <dgm:prSet/>
      <dgm:spPr/>
      <dgm:t>
        <a:bodyPr/>
        <a:lstStyle/>
        <a:p>
          <a:endParaRPr lang="en-CA" sz="1200"/>
        </a:p>
      </dgm:t>
    </dgm:pt>
    <dgm:pt modelId="{C964B45A-50DB-401D-A921-D8C564ACBD63}">
      <dgm:prSet custT="1"/>
      <dgm:spPr/>
      <dgm:t>
        <a:bodyPr/>
        <a:lstStyle/>
        <a:p>
          <a:r>
            <a:rPr lang="en-CA" sz="1600" dirty="0"/>
            <a:t>High resolution real-time clock</a:t>
          </a:r>
        </a:p>
      </dgm:t>
    </dgm:pt>
    <dgm:pt modelId="{FBD225D1-B41C-426D-ACA2-EFAEEC938CF9}" type="parTrans" cxnId="{B1609113-74B6-408A-ABA8-B38B45C5A3C6}">
      <dgm:prSet/>
      <dgm:spPr/>
      <dgm:t>
        <a:bodyPr/>
        <a:lstStyle/>
        <a:p>
          <a:endParaRPr lang="en-CA" sz="1200"/>
        </a:p>
      </dgm:t>
    </dgm:pt>
    <dgm:pt modelId="{C24F9074-1326-486E-9CF7-513DF33A8A7B}" type="sibTrans" cxnId="{B1609113-74B6-408A-ABA8-B38B45C5A3C6}">
      <dgm:prSet/>
      <dgm:spPr/>
      <dgm:t>
        <a:bodyPr/>
        <a:lstStyle/>
        <a:p>
          <a:endParaRPr lang="en-CA" sz="1200"/>
        </a:p>
      </dgm:t>
    </dgm:pt>
    <dgm:pt modelId="{646D3A40-7C48-481F-BE6B-B37ADDA8DCA6}">
      <dgm:prSet custT="1"/>
      <dgm:spPr/>
      <dgm:t>
        <a:bodyPr/>
        <a:lstStyle/>
        <a:p>
          <a:endParaRPr lang="en-CA" sz="1600" dirty="0"/>
        </a:p>
      </dgm:t>
    </dgm:pt>
    <dgm:pt modelId="{66A521A1-477A-47BD-9567-75E78AEFF555}" type="parTrans" cxnId="{33C8E8CA-8542-4065-8E24-EC8C9C087336}">
      <dgm:prSet/>
      <dgm:spPr/>
      <dgm:t>
        <a:bodyPr/>
        <a:lstStyle/>
        <a:p>
          <a:endParaRPr lang="en-CA" sz="1200"/>
        </a:p>
      </dgm:t>
    </dgm:pt>
    <dgm:pt modelId="{5A2718DA-4404-45E3-83DD-465FA07A36EB}" type="sibTrans" cxnId="{33C8E8CA-8542-4065-8E24-EC8C9C087336}">
      <dgm:prSet/>
      <dgm:spPr/>
      <dgm:t>
        <a:bodyPr/>
        <a:lstStyle/>
        <a:p>
          <a:endParaRPr lang="en-CA" sz="1200"/>
        </a:p>
      </dgm:t>
    </dgm:pt>
    <dgm:pt modelId="{C58B2113-2009-49AA-A9ED-26A72CEFE958}">
      <dgm:prSet custT="1"/>
      <dgm:spPr/>
      <dgm:t>
        <a:bodyPr/>
        <a:lstStyle/>
        <a:p>
          <a:endParaRPr kumimoji="0" lang="en-CA" sz="1600" b="0" i="0" u="none" strike="noStrike" cap="none" spc="0" normalizeH="0" baseline="0" noProof="0" dirty="0">
            <a:ln>
              <a:noFill/>
            </a:ln>
            <a:solidFill>
              <a:schemeClr val="tx1"/>
            </a:solidFill>
            <a:effectLst/>
            <a:uLnTx/>
            <a:uFillTx/>
            <a:latin typeface="+mn-lt"/>
            <a:ea typeface="+mn-ea"/>
            <a:cs typeface="+mn-cs"/>
          </a:endParaRPr>
        </a:p>
      </dgm:t>
    </dgm:pt>
    <dgm:pt modelId="{3E69EAED-1C16-4FC4-BBB3-98892C6FF31A}" type="parTrans" cxnId="{1A9344FA-F754-4F93-99E8-BD13E869CE72}">
      <dgm:prSet/>
      <dgm:spPr/>
      <dgm:t>
        <a:bodyPr/>
        <a:lstStyle/>
        <a:p>
          <a:endParaRPr lang="en-CA" sz="1200"/>
        </a:p>
      </dgm:t>
    </dgm:pt>
    <dgm:pt modelId="{A85905B5-48D8-4019-857A-FB265D974CE6}" type="sibTrans" cxnId="{1A9344FA-F754-4F93-99E8-BD13E869CE72}">
      <dgm:prSet/>
      <dgm:spPr/>
      <dgm:t>
        <a:bodyPr/>
        <a:lstStyle/>
        <a:p>
          <a:endParaRPr lang="en-CA" sz="1200"/>
        </a:p>
      </dgm:t>
    </dgm:pt>
    <dgm:pt modelId="{2880EDBC-8CC2-4BA4-AD5D-49519614D03A}" type="pres">
      <dgm:prSet presAssocID="{CFB4CBDF-C44D-4BFE-9F45-0199FFD29EC5}" presName="Name0" presStyleCnt="0">
        <dgm:presLayoutVars>
          <dgm:dir/>
          <dgm:animLvl val="lvl"/>
          <dgm:resizeHandles val="exact"/>
        </dgm:presLayoutVars>
      </dgm:prSet>
      <dgm:spPr/>
    </dgm:pt>
    <dgm:pt modelId="{080CA008-5E4C-4D43-845B-076BDB7D3E2A}" type="pres">
      <dgm:prSet presAssocID="{0CA0F2A1-567F-46B5-BF0A-CF36F9C7494B}" presName="composite" presStyleCnt="0"/>
      <dgm:spPr/>
    </dgm:pt>
    <dgm:pt modelId="{B12E714B-9AC9-4993-9F7E-7A95BB2BECFE}" type="pres">
      <dgm:prSet presAssocID="{0CA0F2A1-567F-46B5-BF0A-CF36F9C7494B}" presName="parTx" presStyleLbl="alignNode1" presStyleIdx="0" presStyleCnt="3" custScaleX="114770">
        <dgm:presLayoutVars>
          <dgm:chMax val="0"/>
          <dgm:chPref val="0"/>
          <dgm:bulletEnabled val="1"/>
        </dgm:presLayoutVars>
      </dgm:prSet>
      <dgm:spPr/>
    </dgm:pt>
    <dgm:pt modelId="{A6F57594-F4C7-4A11-8E2D-990C3EF4D18E}" type="pres">
      <dgm:prSet presAssocID="{0CA0F2A1-567F-46B5-BF0A-CF36F9C7494B}" presName="desTx" presStyleLbl="alignAccFollowNode1" presStyleIdx="0" presStyleCnt="3" custScaleX="114770">
        <dgm:presLayoutVars>
          <dgm:bulletEnabled val="1"/>
        </dgm:presLayoutVars>
      </dgm:prSet>
      <dgm:spPr/>
    </dgm:pt>
    <dgm:pt modelId="{E36857E5-5188-4882-A9D5-CA9459936A39}" type="pres">
      <dgm:prSet presAssocID="{15B766DB-A037-443C-8097-1F0E969996B0}" presName="space" presStyleCnt="0"/>
      <dgm:spPr/>
    </dgm:pt>
    <dgm:pt modelId="{8D8F9B21-998F-4B24-8AD7-F739A3310A08}" type="pres">
      <dgm:prSet presAssocID="{6DE3B560-D350-4851-9FDE-377897E1D6C2}" presName="composite" presStyleCnt="0"/>
      <dgm:spPr/>
    </dgm:pt>
    <dgm:pt modelId="{2FB84F3A-8EE1-40B7-98D6-9ACD5E7AF085}" type="pres">
      <dgm:prSet presAssocID="{6DE3B560-D350-4851-9FDE-377897E1D6C2}" presName="parTx" presStyleLbl="alignNode1" presStyleIdx="1" presStyleCnt="3" custScaleX="114770">
        <dgm:presLayoutVars>
          <dgm:chMax val="0"/>
          <dgm:chPref val="0"/>
          <dgm:bulletEnabled val="1"/>
        </dgm:presLayoutVars>
      </dgm:prSet>
      <dgm:spPr/>
    </dgm:pt>
    <dgm:pt modelId="{35C4C35A-7532-4C4A-9B9B-F49206929EF2}" type="pres">
      <dgm:prSet presAssocID="{6DE3B560-D350-4851-9FDE-377897E1D6C2}" presName="desTx" presStyleLbl="alignAccFollowNode1" presStyleIdx="1" presStyleCnt="3" custScaleX="114770">
        <dgm:presLayoutVars>
          <dgm:bulletEnabled val="1"/>
        </dgm:presLayoutVars>
      </dgm:prSet>
      <dgm:spPr/>
    </dgm:pt>
    <dgm:pt modelId="{526CBB10-B192-47D6-8D40-14264CE5C53E}" type="pres">
      <dgm:prSet presAssocID="{BECD46D2-5861-4336-A0DB-1394DCA7718A}" presName="space" presStyleCnt="0"/>
      <dgm:spPr/>
    </dgm:pt>
    <dgm:pt modelId="{289A49EC-97C4-46B5-94A9-B6E468B4B59D}" type="pres">
      <dgm:prSet presAssocID="{EE397D17-15AF-44F5-8979-48685F6D1CAE}" presName="composite" presStyleCnt="0"/>
      <dgm:spPr/>
    </dgm:pt>
    <dgm:pt modelId="{E99A9FE9-2B63-4CEA-9275-FB6FBD84FBFB}" type="pres">
      <dgm:prSet presAssocID="{EE397D17-15AF-44F5-8979-48685F6D1CAE}" presName="parTx" presStyleLbl="alignNode1" presStyleIdx="2" presStyleCnt="3" custScaleX="114770">
        <dgm:presLayoutVars>
          <dgm:chMax val="0"/>
          <dgm:chPref val="0"/>
          <dgm:bulletEnabled val="1"/>
        </dgm:presLayoutVars>
      </dgm:prSet>
      <dgm:spPr/>
    </dgm:pt>
    <dgm:pt modelId="{1B2F58F7-3B23-43B1-BFA8-50536E210581}" type="pres">
      <dgm:prSet presAssocID="{EE397D17-15AF-44F5-8979-48685F6D1CAE}" presName="desTx" presStyleLbl="alignAccFollowNode1" presStyleIdx="2" presStyleCnt="3" custScaleX="114770">
        <dgm:presLayoutVars>
          <dgm:bulletEnabled val="1"/>
        </dgm:presLayoutVars>
      </dgm:prSet>
      <dgm:spPr/>
    </dgm:pt>
  </dgm:ptLst>
  <dgm:cxnLst>
    <dgm:cxn modelId="{3DEA4A08-37DA-420E-A93A-CA267AA49B5F}" srcId="{6DE3B560-D350-4851-9FDE-377897E1D6C2}" destId="{BA4C11BD-E8A5-44E7-AE94-B3AE4ED7DE53}" srcOrd="3" destOrd="0" parTransId="{16560633-AC16-4851-84A2-222BA33B4E2E}" sibTransId="{C1F8CB6F-E64C-43B0-8157-39FC3C82C4AD}"/>
    <dgm:cxn modelId="{FCE62509-3584-49CC-BE0D-DDCD05C3FEA7}" srcId="{6DE3B560-D350-4851-9FDE-377897E1D6C2}" destId="{53B41E18-C01F-4DAD-9998-B4D85137DDA1}" srcOrd="2" destOrd="0" parTransId="{BB81DF07-87E8-45D7-861B-FF1D84683AF8}" sibTransId="{53FC5A4D-C3EA-407C-9018-FED0EB94953B}"/>
    <dgm:cxn modelId="{0B87330C-DA90-44FD-886D-4EAE1E4E367D}" type="presOf" srcId="{646D3A40-7C48-481F-BE6B-B37ADDA8DCA6}" destId="{1B2F58F7-3B23-43B1-BFA8-50536E210581}" srcOrd="0" destOrd="1" presId="urn:microsoft.com/office/officeart/2005/8/layout/hList1"/>
    <dgm:cxn modelId="{B1609113-74B6-408A-ABA8-B38B45C5A3C6}" srcId="{EE397D17-15AF-44F5-8979-48685F6D1CAE}" destId="{C964B45A-50DB-401D-A921-D8C564ACBD63}" srcOrd="2" destOrd="0" parTransId="{FBD225D1-B41C-426D-ACA2-EFAEEC938CF9}" sibTransId="{C24F9074-1326-486E-9CF7-513DF33A8A7B}"/>
    <dgm:cxn modelId="{064C3C30-63EF-475E-8D48-7A199E72DBE3}" srcId="{6DE3B560-D350-4851-9FDE-377897E1D6C2}" destId="{92A2FD0A-1CE3-4B05-8290-CC07D1945C7E}" srcOrd="4" destOrd="0" parTransId="{EF012312-6707-4BBA-BAC6-517F5644E28E}" sibTransId="{DA1B4936-75D8-499C-9D52-CD1FE10D0CC9}"/>
    <dgm:cxn modelId="{6F60E745-207D-4678-BB82-BF258CC41751}" srcId="{EE397D17-15AF-44F5-8979-48685F6D1CAE}" destId="{44D212D5-A52B-47AB-BE96-B1389E2E5035}" srcOrd="0" destOrd="0" parTransId="{B86D0C7E-9201-4106-BD4C-CDDB55D59D79}" sibTransId="{76967DC4-B285-4C16-8EDA-5042B490DD45}"/>
    <dgm:cxn modelId="{D68F3455-AF32-401E-BFEE-F63BE4FBE471}" type="presOf" srcId="{6DE3B560-D350-4851-9FDE-377897E1D6C2}" destId="{2FB84F3A-8EE1-40B7-98D6-9ACD5E7AF085}" srcOrd="0" destOrd="0" presId="urn:microsoft.com/office/officeart/2005/8/layout/hList1"/>
    <dgm:cxn modelId="{4D236C56-DE32-444E-8A83-688F2BE0ED8A}" srcId="{0CA0F2A1-567F-46B5-BF0A-CF36F9C7494B}" destId="{7455F9DA-4DE9-484A-BD1C-847061569365}" srcOrd="0" destOrd="0" parTransId="{413B6222-A6F5-45D0-B865-4D5064B0D4D9}" sibTransId="{E26A4AAD-AFBD-4394-9E05-60541EF29816}"/>
    <dgm:cxn modelId="{E56C2D5E-F829-4C71-9E2A-F3C50B753F1D}" type="presOf" srcId="{CFB4CBDF-C44D-4BFE-9F45-0199FFD29EC5}" destId="{2880EDBC-8CC2-4BA4-AD5D-49519614D03A}" srcOrd="0" destOrd="0" presId="urn:microsoft.com/office/officeart/2005/8/layout/hList1"/>
    <dgm:cxn modelId="{496E6165-4F5F-47F8-9C36-6F7C2384D5FC}" srcId="{CFB4CBDF-C44D-4BFE-9F45-0199FFD29EC5}" destId="{EE397D17-15AF-44F5-8979-48685F6D1CAE}" srcOrd="2" destOrd="0" parTransId="{C659726A-AF95-43D1-ACCA-8AA2CDE100D1}" sibTransId="{06949072-46A3-428B-A437-122C19677A9F}"/>
    <dgm:cxn modelId="{3AE8CF6C-FABF-45CA-A506-79A4B9337A26}" type="presOf" srcId="{C58B2113-2009-49AA-A9ED-26A72CEFE958}" destId="{A6F57594-F4C7-4A11-8E2D-990C3EF4D18E}" srcOrd="0" destOrd="1" presId="urn:microsoft.com/office/officeart/2005/8/layout/hList1"/>
    <dgm:cxn modelId="{3C4FF083-D883-4475-A935-FCFEF0B1E8BC}" type="presOf" srcId="{3EA1916D-8899-47C6-9E9B-CBECA010F2A5}" destId="{35C4C35A-7532-4C4A-9B9B-F49206929EF2}" srcOrd="0" destOrd="0" presId="urn:microsoft.com/office/officeart/2005/8/layout/hList1"/>
    <dgm:cxn modelId="{93A70386-9B2A-43CE-AF85-46F1C90240EA}" type="presOf" srcId="{7455F9DA-4DE9-484A-BD1C-847061569365}" destId="{A6F57594-F4C7-4A11-8E2D-990C3EF4D18E}" srcOrd="0" destOrd="0" presId="urn:microsoft.com/office/officeart/2005/8/layout/hList1"/>
    <dgm:cxn modelId="{3DC9168C-37E1-4F5D-BC8C-07BA07F31D65}" srcId="{CFB4CBDF-C44D-4BFE-9F45-0199FFD29EC5}" destId="{6DE3B560-D350-4851-9FDE-377897E1D6C2}" srcOrd="1" destOrd="0" parTransId="{7231CDA9-D228-4C15-BB96-D83C4EDD143B}" sibTransId="{BECD46D2-5861-4336-A0DB-1394DCA7718A}"/>
    <dgm:cxn modelId="{1CF8EE9A-CF96-4112-8D37-B81B86389ED4}" type="presOf" srcId="{92A2FD0A-1CE3-4B05-8290-CC07D1945C7E}" destId="{35C4C35A-7532-4C4A-9B9B-F49206929EF2}" srcOrd="0" destOrd="4" presId="urn:microsoft.com/office/officeart/2005/8/layout/hList1"/>
    <dgm:cxn modelId="{01197EA0-CC40-40C4-BC14-7CED5DAD7CEA}" srcId="{CFB4CBDF-C44D-4BFE-9F45-0199FFD29EC5}" destId="{0CA0F2A1-567F-46B5-BF0A-CF36F9C7494B}" srcOrd="0" destOrd="0" parTransId="{BD74E8E2-9694-48F1-93BA-40B1C4B81408}" sibTransId="{15B766DB-A037-443C-8097-1F0E969996B0}"/>
    <dgm:cxn modelId="{D91898A1-DFA7-4005-A2FF-F9D9F2826523}" srcId="{6DE3B560-D350-4851-9FDE-377897E1D6C2}" destId="{3EA1916D-8899-47C6-9E9B-CBECA010F2A5}" srcOrd="0" destOrd="0" parTransId="{F4FF4673-BE9F-43F5-B059-88196A872334}" sibTransId="{17D43AAF-F154-40DD-ACFC-678001332B4B}"/>
    <dgm:cxn modelId="{15585FA5-53BE-414F-8564-F09D746C263F}" srcId="{0CA0F2A1-567F-46B5-BF0A-CF36F9C7494B}" destId="{D33C21AD-C49C-4F8B-8619-BA08F4147605}" srcOrd="2" destOrd="0" parTransId="{58D0B222-2608-4AF6-9B2B-2F324FECB64F}" sibTransId="{939C720E-1547-46AC-A839-0CF42C8158BF}"/>
    <dgm:cxn modelId="{722531A8-9448-4F49-BB4F-12A4520FB1CE}" srcId="{6DE3B560-D350-4851-9FDE-377897E1D6C2}" destId="{E269E298-2AD9-4879-9561-C2EA2660BB02}" srcOrd="1" destOrd="0" parTransId="{AC6981B9-8EB8-4527-B760-45F9AE929893}" sibTransId="{8282DC5E-1538-4852-BD38-986F674FC11C}"/>
    <dgm:cxn modelId="{7F43F3AC-19BF-41D8-9A0C-E39BC9AF695C}" type="presOf" srcId="{0CA0F2A1-567F-46B5-BF0A-CF36F9C7494B}" destId="{B12E714B-9AC9-4993-9F7E-7A95BB2BECFE}" srcOrd="0" destOrd="0" presId="urn:microsoft.com/office/officeart/2005/8/layout/hList1"/>
    <dgm:cxn modelId="{22760EB4-717D-4AD0-93BA-36C8C6F6AF47}" type="presOf" srcId="{53B41E18-C01F-4DAD-9998-B4D85137DDA1}" destId="{35C4C35A-7532-4C4A-9B9B-F49206929EF2}" srcOrd="0" destOrd="2" presId="urn:microsoft.com/office/officeart/2005/8/layout/hList1"/>
    <dgm:cxn modelId="{84BF0CB8-E408-4C56-9314-AA95C59E87B6}" type="presOf" srcId="{D33C21AD-C49C-4F8B-8619-BA08F4147605}" destId="{A6F57594-F4C7-4A11-8E2D-990C3EF4D18E}" srcOrd="0" destOrd="2" presId="urn:microsoft.com/office/officeart/2005/8/layout/hList1"/>
    <dgm:cxn modelId="{80D745B9-35A2-4448-97A8-5992680D29B0}" type="presOf" srcId="{E269E298-2AD9-4879-9561-C2EA2660BB02}" destId="{35C4C35A-7532-4C4A-9B9B-F49206929EF2}" srcOrd="0" destOrd="1" presId="urn:microsoft.com/office/officeart/2005/8/layout/hList1"/>
    <dgm:cxn modelId="{33C8E8CA-8542-4065-8E24-EC8C9C087336}" srcId="{EE397D17-15AF-44F5-8979-48685F6D1CAE}" destId="{646D3A40-7C48-481F-BE6B-B37ADDA8DCA6}" srcOrd="1" destOrd="0" parTransId="{66A521A1-477A-47BD-9567-75E78AEFF555}" sibTransId="{5A2718DA-4404-45E3-83DD-465FA07A36EB}"/>
    <dgm:cxn modelId="{EFD602CB-F912-4107-93D1-59540AA7B4C6}" type="presOf" srcId="{BA4C11BD-E8A5-44E7-AE94-B3AE4ED7DE53}" destId="{35C4C35A-7532-4C4A-9B9B-F49206929EF2}" srcOrd="0" destOrd="3" presId="urn:microsoft.com/office/officeart/2005/8/layout/hList1"/>
    <dgm:cxn modelId="{7CA86ACE-E970-4E1B-B0CA-23D6B12B5D21}" type="presOf" srcId="{C964B45A-50DB-401D-A921-D8C564ACBD63}" destId="{1B2F58F7-3B23-43B1-BFA8-50536E210581}" srcOrd="0" destOrd="2" presId="urn:microsoft.com/office/officeart/2005/8/layout/hList1"/>
    <dgm:cxn modelId="{7A60D0D6-8C92-4396-B1AD-196A16B7AB7E}" type="presOf" srcId="{EE397D17-15AF-44F5-8979-48685F6D1CAE}" destId="{E99A9FE9-2B63-4CEA-9275-FB6FBD84FBFB}" srcOrd="0" destOrd="0" presId="urn:microsoft.com/office/officeart/2005/8/layout/hList1"/>
    <dgm:cxn modelId="{1A9344FA-F754-4F93-99E8-BD13E869CE72}" srcId="{0CA0F2A1-567F-46B5-BF0A-CF36F9C7494B}" destId="{C58B2113-2009-49AA-A9ED-26A72CEFE958}" srcOrd="1" destOrd="0" parTransId="{3E69EAED-1C16-4FC4-BBB3-98892C6FF31A}" sibTransId="{A85905B5-48D8-4019-857A-FB265D974CE6}"/>
    <dgm:cxn modelId="{4EC964FF-6CD9-44D6-A79A-296DEEAD86A4}" type="presOf" srcId="{44D212D5-A52B-47AB-BE96-B1389E2E5035}" destId="{1B2F58F7-3B23-43B1-BFA8-50536E210581}" srcOrd="0" destOrd="0" presId="urn:microsoft.com/office/officeart/2005/8/layout/hList1"/>
    <dgm:cxn modelId="{4EBEF099-0F51-4E4D-9B22-BA521FB50356}" type="presParOf" srcId="{2880EDBC-8CC2-4BA4-AD5D-49519614D03A}" destId="{080CA008-5E4C-4D43-845B-076BDB7D3E2A}" srcOrd="0" destOrd="0" presId="urn:microsoft.com/office/officeart/2005/8/layout/hList1"/>
    <dgm:cxn modelId="{5866496B-7FFB-4015-8F14-4029443A5BF8}" type="presParOf" srcId="{080CA008-5E4C-4D43-845B-076BDB7D3E2A}" destId="{B12E714B-9AC9-4993-9F7E-7A95BB2BECFE}" srcOrd="0" destOrd="0" presId="urn:microsoft.com/office/officeart/2005/8/layout/hList1"/>
    <dgm:cxn modelId="{FCAB2307-21AC-4479-9195-F955D12B3951}" type="presParOf" srcId="{080CA008-5E4C-4D43-845B-076BDB7D3E2A}" destId="{A6F57594-F4C7-4A11-8E2D-990C3EF4D18E}" srcOrd="1" destOrd="0" presId="urn:microsoft.com/office/officeart/2005/8/layout/hList1"/>
    <dgm:cxn modelId="{F0251E60-26A9-4511-A18B-1B1B1E90BB2C}" type="presParOf" srcId="{2880EDBC-8CC2-4BA4-AD5D-49519614D03A}" destId="{E36857E5-5188-4882-A9D5-CA9459936A39}" srcOrd="1" destOrd="0" presId="urn:microsoft.com/office/officeart/2005/8/layout/hList1"/>
    <dgm:cxn modelId="{44FC9575-E366-46E8-9CAB-50A7B0F9CED9}" type="presParOf" srcId="{2880EDBC-8CC2-4BA4-AD5D-49519614D03A}" destId="{8D8F9B21-998F-4B24-8AD7-F739A3310A08}" srcOrd="2" destOrd="0" presId="urn:microsoft.com/office/officeart/2005/8/layout/hList1"/>
    <dgm:cxn modelId="{DA228E74-EB16-4480-97A2-EA782C9E9292}" type="presParOf" srcId="{8D8F9B21-998F-4B24-8AD7-F739A3310A08}" destId="{2FB84F3A-8EE1-40B7-98D6-9ACD5E7AF085}" srcOrd="0" destOrd="0" presId="urn:microsoft.com/office/officeart/2005/8/layout/hList1"/>
    <dgm:cxn modelId="{09053DE2-C27E-4077-BD18-4CDE53CE7B2B}" type="presParOf" srcId="{8D8F9B21-998F-4B24-8AD7-F739A3310A08}" destId="{35C4C35A-7532-4C4A-9B9B-F49206929EF2}" srcOrd="1" destOrd="0" presId="urn:microsoft.com/office/officeart/2005/8/layout/hList1"/>
    <dgm:cxn modelId="{EE7FB57F-CC66-4536-9F2F-6012560550CA}" type="presParOf" srcId="{2880EDBC-8CC2-4BA4-AD5D-49519614D03A}" destId="{526CBB10-B192-47D6-8D40-14264CE5C53E}" srcOrd="3" destOrd="0" presId="urn:microsoft.com/office/officeart/2005/8/layout/hList1"/>
    <dgm:cxn modelId="{CE041BE0-E25A-4E37-B21E-462FC509B5F3}" type="presParOf" srcId="{2880EDBC-8CC2-4BA4-AD5D-49519614D03A}" destId="{289A49EC-97C4-46B5-94A9-B6E468B4B59D}" srcOrd="4" destOrd="0" presId="urn:microsoft.com/office/officeart/2005/8/layout/hList1"/>
    <dgm:cxn modelId="{ED348F09-B5CF-48ED-8C6E-45C630EC886E}" type="presParOf" srcId="{289A49EC-97C4-46B5-94A9-B6E468B4B59D}" destId="{E99A9FE9-2B63-4CEA-9275-FB6FBD84FBFB}" srcOrd="0" destOrd="0" presId="urn:microsoft.com/office/officeart/2005/8/layout/hList1"/>
    <dgm:cxn modelId="{452E8D97-1F75-4DF2-9D52-61CEB6930653}" type="presParOf" srcId="{289A49EC-97C4-46B5-94A9-B6E468B4B59D}" destId="{1B2F58F7-3B23-43B1-BFA8-50536E21058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AB2A02-623C-4B77-8130-23841C04FCD1}">
      <dsp:nvSpPr>
        <dsp:cNvPr id="0" name=""/>
        <dsp:cNvSpPr/>
      </dsp:nvSpPr>
      <dsp:spPr>
        <a:xfrm>
          <a:off x="2710980" y="1669257"/>
          <a:ext cx="410092" cy="195166"/>
        </a:xfrm>
        <a:custGeom>
          <a:avLst/>
          <a:gdLst/>
          <a:ahLst/>
          <a:cxnLst/>
          <a:rect l="0" t="0" r="0" b="0"/>
          <a:pathLst>
            <a:path>
              <a:moveTo>
                <a:pt x="0" y="0"/>
              </a:moveTo>
              <a:lnTo>
                <a:pt x="0" y="133000"/>
              </a:lnTo>
              <a:lnTo>
                <a:pt x="410092" y="133000"/>
              </a:lnTo>
              <a:lnTo>
                <a:pt x="410092" y="19516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56F355-2170-4463-9144-8195CB11B418}">
      <dsp:nvSpPr>
        <dsp:cNvPr id="0" name=""/>
        <dsp:cNvSpPr/>
      </dsp:nvSpPr>
      <dsp:spPr>
        <a:xfrm>
          <a:off x="2300887" y="1669257"/>
          <a:ext cx="410092" cy="195166"/>
        </a:xfrm>
        <a:custGeom>
          <a:avLst/>
          <a:gdLst/>
          <a:ahLst/>
          <a:cxnLst/>
          <a:rect l="0" t="0" r="0" b="0"/>
          <a:pathLst>
            <a:path>
              <a:moveTo>
                <a:pt x="410092" y="0"/>
              </a:moveTo>
              <a:lnTo>
                <a:pt x="410092" y="133000"/>
              </a:lnTo>
              <a:lnTo>
                <a:pt x="0" y="133000"/>
              </a:lnTo>
              <a:lnTo>
                <a:pt x="0" y="19516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147E3D-C892-4657-8ADC-1A218A5F20A9}">
      <dsp:nvSpPr>
        <dsp:cNvPr id="0" name=""/>
        <dsp:cNvSpPr/>
      </dsp:nvSpPr>
      <dsp:spPr>
        <a:xfrm>
          <a:off x="1890794" y="1047967"/>
          <a:ext cx="820185" cy="195166"/>
        </a:xfrm>
        <a:custGeom>
          <a:avLst/>
          <a:gdLst/>
          <a:ahLst/>
          <a:cxnLst/>
          <a:rect l="0" t="0" r="0" b="0"/>
          <a:pathLst>
            <a:path>
              <a:moveTo>
                <a:pt x="0" y="0"/>
              </a:moveTo>
              <a:lnTo>
                <a:pt x="0" y="133000"/>
              </a:lnTo>
              <a:lnTo>
                <a:pt x="820185" y="133000"/>
              </a:lnTo>
              <a:lnTo>
                <a:pt x="820185" y="19516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D7B11E2-E7BA-4518-A38E-695AAF4D7DA7}">
      <dsp:nvSpPr>
        <dsp:cNvPr id="0" name=""/>
        <dsp:cNvSpPr/>
      </dsp:nvSpPr>
      <dsp:spPr>
        <a:xfrm>
          <a:off x="1070609" y="1669257"/>
          <a:ext cx="410092" cy="195166"/>
        </a:xfrm>
        <a:custGeom>
          <a:avLst/>
          <a:gdLst/>
          <a:ahLst/>
          <a:cxnLst/>
          <a:rect l="0" t="0" r="0" b="0"/>
          <a:pathLst>
            <a:path>
              <a:moveTo>
                <a:pt x="0" y="0"/>
              </a:moveTo>
              <a:lnTo>
                <a:pt x="0" y="133000"/>
              </a:lnTo>
              <a:lnTo>
                <a:pt x="410092" y="133000"/>
              </a:lnTo>
              <a:lnTo>
                <a:pt x="410092" y="19516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7DDB6F5-E8BA-4364-80AC-109A5F4039F5}">
      <dsp:nvSpPr>
        <dsp:cNvPr id="0" name=""/>
        <dsp:cNvSpPr/>
      </dsp:nvSpPr>
      <dsp:spPr>
        <a:xfrm>
          <a:off x="660516" y="1669257"/>
          <a:ext cx="410092" cy="195166"/>
        </a:xfrm>
        <a:custGeom>
          <a:avLst/>
          <a:gdLst/>
          <a:ahLst/>
          <a:cxnLst/>
          <a:rect l="0" t="0" r="0" b="0"/>
          <a:pathLst>
            <a:path>
              <a:moveTo>
                <a:pt x="410092" y="0"/>
              </a:moveTo>
              <a:lnTo>
                <a:pt x="410092" y="133000"/>
              </a:lnTo>
              <a:lnTo>
                <a:pt x="0" y="133000"/>
              </a:lnTo>
              <a:lnTo>
                <a:pt x="0" y="19516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FE22F79-8716-40D3-BB3B-4BE02B668542}">
      <dsp:nvSpPr>
        <dsp:cNvPr id="0" name=""/>
        <dsp:cNvSpPr/>
      </dsp:nvSpPr>
      <dsp:spPr>
        <a:xfrm>
          <a:off x="1070609" y="1047967"/>
          <a:ext cx="820185" cy="195166"/>
        </a:xfrm>
        <a:custGeom>
          <a:avLst/>
          <a:gdLst/>
          <a:ahLst/>
          <a:cxnLst/>
          <a:rect l="0" t="0" r="0" b="0"/>
          <a:pathLst>
            <a:path>
              <a:moveTo>
                <a:pt x="820185" y="0"/>
              </a:moveTo>
              <a:lnTo>
                <a:pt x="820185" y="133000"/>
              </a:lnTo>
              <a:lnTo>
                <a:pt x="0" y="133000"/>
              </a:lnTo>
              <a:lnTo>
                <a:pt x="0" y="19516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A6ED290-8650-4D55-BAE0-3D03896737EF}">
      <dsp:nvSpPr>
        <dsp:cNvPr id="0" name=""/>
        <dsp:cNvSpPr/>
      </dsp:nvSpPr>
      <dsp:spPr>
        <a:xfrm>
          <a:off x="1480702" y="426676"/>
          <a:ext cx="410092" cy="195166"/>
        </a:xfrm>
        <a:custGeom>
          <a:avLst/>
          <a:gdLst/>
          <a:ahLst/>
          <a:cxnLst/>
          <a:rect l="0" t="0" r="0" b="0"/>
          <a:pathLst>
            <a:path>
              <a:moveTo>
                <a:pt x="0" y="0"/>
              </a:moveTo>
              <a:lnTo>
                <a:pt x="0" y="133000"/>
              </a:lnTo>
              <a:lnTo>
                <a:pt x="410092" y="133000"/>
              </a:lnTo>
              <a:lnTo>
                <a:pt x="410092" y="19516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5747F17-D06B-4126-8D42-FE4BAE93CB06}">
      <dsp:nvSpPr>
        <dsp:cNvPr id="0" name=""/>
        <dsp:cNvSpPr/>
      </dsp:nvSpPr>
      <dsp:spPr>
        <a:xfrm>
          <a:off x="1070609" y="426676"/>
          <a:ext cx="410092" cy="195166"/>
        </a:xfrm>
        <a:custGeom>
          <a:avLst/>
          <a:gdLst/>
          <a:ahLst/>
          <a:cxnLst/>
          <a:rect l="0" t="0" r="0" b="0"/>
          <a:pathLst>
            <a:path>
              <a:moveTo>
                <a:pt x="410092" y="0"/>
              </a:moveTo>
              <a:lnTo>
                <a:pt x="410092" y="133000"/>
              </a:lnTo>
              <a:lnTo>
                <a:pt x="0" y="133000"/>
              </a:lnTo>
              <a:lnTo>
                <a:pt x="0" y="19516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977E2CD-D07F-4DC0-9442-2C6F47B4C909}">
      <dsp:nvSpPr>
        <dsp:cNvPr id="0" name=""/>
        <dsp:cNvSpPr/>
      </dsp:nvSpPr>
      <dsp:spPr>
        <a:xfrm>
          <a:off x="1145171" y="553"/>
          <a:ext cx="671060" cy="42612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4700EA-7EFE-4F5D-957E-4C7E639CF9BF}">
      <dsp:nvSpPr>
        <dsp:cNvPr id="0" name=""/>
        <dsp:cNvSpPr/>
      </dsp:nvSpPr>
      <dsp:spPr>
        <a:xfrm>
          <a:off x="1219734" y="71387"/>
          <a:ext cx="671060" cy="42612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kern="1200" dirty="0"/>
            <a:t>Real Time Scheduling </a:t>
          </a:r>
        </a:p>
      </dsp:txBody>
      <dsp:txXfrm>
        <a:off x="1232215" y="83868"/>
        <a:ext cx="646098" cy="401161"/>
      </dsp:txXfrm>
    </dsp:sp>
    <dsp:sp modelId="{54B417FD-890A-4698-9BAF-C3338B61860E}">
      <dsp:nvSpPr>
        <dsp:cNvPr id="0" name=""/>
        <dsp:cNvSpPr/>
      </dsp:nvSpPr>
      <dsp:spPr>
        <a:xfrm>
          <a:off x="735078" y="621843"/>
          <a:ext cx="671060" cy="42612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F6F5D6-6115-4D41-AED7-F0AF44EB12F8}">
      <dsp:nvSpPr>
        <dsp:cNvPr id="0" name=""/>
        <dsp:cNvSpPr/>
      </dsp:nvSpPr>
      <dsp:spPr>
        <a:xfrm>
          <a:off x="809641" y="692678"/>
          <a:ext cx="671060" cy="42612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kern="1200" dirty="0"/>
            <a:t>Off-line</a:t>
          </a:r>
        </a:p>
      </dsp:txBody>
      <dsp:txXfrm>
        <a:off x="822122" y="705159"/>
        <a:ext cx="646098" cy="401161"/>
      </dsp:txXfrm>
    </dsp:sp>
    <dsp:sp modelId="{977968F0-D874-4D46-A62B-CA26B0309E9B}">
      <dsp:nvSpPr>
        <dsp:cNvPr id="0" name=""/>
        <dsp:cNvSpPr/>
      </dsp:nvSpPr>
      <dsp:spPr>
        <a:xfrm>
          <a:off x="1555264" y="621843"/>
          <a:ext cx="671060" cy="42612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C8FCA2-CA54-482C-8E79-86A5A30BBE65}">
      <dsp:nvSpPr>
        <dsp:cNvPr id="0" name=""/>
        <dsp:cNvSpPr/>
      </dsp:nvSpPr>
      <dsp:spPr>
        <a:xfrm>
          <a:off x="1629826" y="692678"/>
          <a:ext cx="671060" cy="42612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kern="1200" dirty="0"/>
            <a:t>On-line</a:t>
          </a:r>
        </a:p>
      </dsp:txBody>
      <dsp:txXfrm>
        <a:off x="1642307" y="705159"/>
        <a:ext cx="646098" cy="401161"/>
      </dsp:txXfrm>
    </dsp:sp>
    <dsp:sp modelId="{3C79F78E-D914-457F-884D-FE09DE35127E}">
      <dsp:nvSpPr>
        <dsp:cNvPr id="0" name=""/>
        <dsp:cNvSpPr/>
      </dsp:nvSpPr>
      <dsp:spPr>
        <a:xfrm>
          <a:off x="735078" y="1243134"/>
          <a:ext cx="671060" cy="42612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500C1F-4FFA-46BA-9368-C56AD4B658F7}">
      <dsp:nvSpPr>
        <dsp:cNvPr id="0" name=""/>
        <dsp:cNvSpPr/>
      </dsp:nvSpPr>
      <dsp:spPr>
        <a:xfrm>
          <a:off x="809641" y="1313968"/>
          <a:ext cx="671060" cy="42612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kern="1200" dirty="0"/>
            <a:t>Static Priority</a:t>
          </a:r>
        </a:p>
      </dsp:txBody>
      <dsp:txXfrm>
        <a:off x="822122" y="1326449"/>
        <a:ext cx="646098" cy="401161"/>
      </dsp:txXfrm>
    </dsp:sp>
    <dsp:sp modelId="{5ACD1932-3A43-4223-A3E1-2F18EA014C27}">
      <dsp:nvSpPr>
        <dsp:cNvPr id="0" name=""/>
        <dsp:cNvSpPr/>
      </dsp:nvSpPr>
      <dsp:spPr>
        <a:xfrm>
          <a:off x="324986" y="1864424"/>
          <a:ext cx="671060" cy="42612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7CFCF6-8CCB-4C51-8AEC-73184076313C}">
      <dsp:nvSpPr>
        <dsp:cNvPr id="0" name=""/>
        <dsp:cNvSpPr/>
      </dsp:nvSpPr>
      <dsp:spPr>
        <a:xfrm>
          <a:off x="399548" y="1935259"/>
          <a:ext cx="671060" cy="42612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kern="1200" dirty="0"/>
            <a:t>Pre-emptive</a:t>
          </a:r>
        </a:p>
      </dsp:txBody>
      <dsp:txXfrm>
        <a:off x="412029" y="1947740"/>
        <a:ext cx="646098" cy="401161"/>
      </dsp:txXfrm>
    </dsp:sp>
    <dsp:sp modelId="{F968D7FD-4BE8-441B-8071-A3CB8E3D8E0D}">
      <dsp:nvSpPr>
        <dsp:cNvPr id="0" name=""/>
        <dsp:cNvSpPr/>
      </dsp:nvSpPr>
      <dsp:spPr>
        <a:xfrm>
          <a:off x="1145171" y="1864424"/>
          <a:ext cx="671060" cy="42612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8F9054-CD02-4FBE-A4D0-4D406469DCFC}">
      <dsp:nvSpPr>
        <dsp:cNvPr id="0" name=""/>
        <dsp:cNvSpPr/>
      </dsp:nvSpPr>
      <dsp:spPr>
        <a:xfrm>
          <a:off x="1219734" y="1935259"/>
          <a:ext cx="671060" cy="42612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kern="1200" dirty="0"/>
            <a:t>Non Pre-emptive</a:t>
          </a:r>
        </a:p>
      </dsp:txBody>
      <dsp:txXfrm>
        <a:off x="1232215" y="1947740"/>
        <a:ext cx="646098" cy="401161"/>
      </dsp:txXfrm>
    </dsp:sp>
    <dsp:sp modelId="{A591D6C8-4606-4DE9-8A51-467CAD95FFF0}">
      <dsp:nvSpPr>
        <dsp:cNvPr id="0" name=""/>
        <dsp:cNvSpPr/>
      </dsp:nvSpPr>
      <dsp:spPr>
        <a:xfrm>
          <a:off x="2375449" y="1243134"/>
          <a:ext cx="671060" cy="42612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C30DAE-40A5-4899-ADCD-C307D707BA5A}">
      <dsp:nvSpPr>
        <dsp:cNvPr id="0" name=""/>
        <dsp:cNvSpPr/>
      </dsp:nvSpPr>
      <dsp:spPr>
        <a:xfrm>
          <a:off x="2450012" y="1313968"/>
          <a:ext cx="671060" cy="42612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kern="1200" dirty="0"/>
            <a:t>Dynamic Priority</a:t>
          </a:r>
        </a:p>
      </dsp:txBody>
      <dsp:txXfrm>
        <a:off x="2462493" y="1326449"/>
        <a:ext cx="646098" cy="401161"/>
      </dsp:txXfrm>
    </dsp:sp>
    <dsp:sp modelId="{133972B3-0DA8-401D-A651-909AF4F05FB5}">
      <dsp:nvSpPr>
        <dsp:cNvPr id="0" name=""/>
        <dsp:cNvSpPr/>
      </dsp:nvSpPr>
      <dsp:spPr>
        <a:xfrm>
          <a:off x="1965357" y="1864424"/>
          <a:ext cx="671060" cy="42612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321C4F-1A1C-463E-AE4A-8C127B184B54}">
      <dsp:nvSpPr>
        <dsp:cNvPr id="0" name=""/>
        <dsp:cNvSpPr/>
      </dsp:nvSpPr>
      <dsp:spPr>
        <a:xfrm>
          <a:off x="2039919" y="1935259"/>
          <a:ext cx="671060" cy="42612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kern="1200" dirty="0"/>
            <a:t>Planning Based</a:t>
          </a:r>
        </a:p>
      </dsp:txBody>
      <dsp:txXfrm>
        <a:off x="2052400" y="1947740"/>
        <a:ext cx="646098" cy="401161"/>
      </dsp:txXfrm>
    </dsp:sp>
    <dsp:sp modelId="{4A72C1BF-3CE8-4184-944B-D24005590CFA}">
      <dsp:nvSpPr>
        <dsp:cNvPr id="0" name=""/>
        <dsp:cNvSpPr/>
      </dsp:nvSpPr>
      <dsp:spPr>
        <a:xfrm>
          <a:off x="2785542" y="1864424"/>
          <a:ext cx="671060" cy="42612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D4FDF8-0754-43F4-92C8-37873D3C5A04}">
      <dsp:nvSpPr>
        <dsp:cNvPr id="0" name=""/>
        <dsp:cNvSpPr/>
      </dsp:nvSpPr>
      <dsp:spPr>
        <a:xfrm>
          <a:off x="2860104" y="1935259"/>
          <a:ext cx="671060" cy="42612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kern="1200" dirty="0"/>
            <a:t>Best Effort</a:t>
          </a:r>
        </a:p>
      </dsp:txBody>
      <dsp:txXfrm>
        <a:off x="2872585" y="1947740"/>
        <a:ext cx="646098" cy="4011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AB2A02-623C-4B77-8130-23841C04FCD1}">
      <dsp:nvSpPr>
        <dsp:cNvPr id="0" name=""/>
        <dsp:cNvSpPr/>
      </dsp:nvSpPr>
      <dsp:spPr>
        <a:xfrm>
          <a:off x="2710980" y="1669257"/>
          <a:ext cx="410092" cy="195166"/>
        </a:xfrm>
        <a:custGeom>
          <a:avLst/>
          <a:gdLst/>
          <a:ahLst/>
          <a:cxnLst/>
          <a:rect l="0" t="0" r="0" b="0"/>
          <a:pathLst>
            <a:path>
              <a:moveTo>
                <a:pt x="0" y="0"/>
              </a:moveTo>
              <a:lnTo>
                <a:pt x="0" y="133000"/>
              </a:lnTo>
              <a:lnTo>
                <a:pt x="410092" y="133000"/>
              </a:lnTo>
              <a:lnTo>
                <a:pt x="410092" y="19516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56F355-2170-4463-9144-8195CB11B418}">
      <dsp:nvSpPr>
        <dsp:cNvPr id="0" name=""/>
        <dsp:cNvSpPr/>
      </dsp:nvSpPr>
      <dsp:spPr>
        <a:xfrm>
          <a:off x="2300887" y="1669257"/>
          <a:ext cx="410092" cy="195166"/>
        </a:xfrm>
        <a:custGeom>
          <a:avLst/>
          <a:gdLst/>
          <a:ahLst/>
          <a:cxnLst/>
          <a:rect l="0" t="0" r="0" b="0"/>
          <a:pathLst>
            <a:path>
              <a:moveTo>
                <a:pt x="410092" y="0"/>
              </a:moveTo>
              <a:lnTo>
                <a:pt x="410092" y="133000"/>
              </a:lnTo>
              <a:lnTo>
                <a:pt x="0" y="133000"/>
              </a:lnTo>
              <a:lnTo>
                <a:pt x="0" y="19516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147E3D-C892-4657-8ADC-1A218A5F20A9}">
      <dsp:nvSpPr>
        <dsp:cNvPr id="0" name=""/>
        <dsp:cNvSpPr/>
      </dsp:nvSpPr>
      <dsp:spPr>
        <a:xfrm>
          <a:off x="1890794" y="1047967"/>
          <a:ext cx="820185" cy="195166"/>
        </a:xfrm>
        <a:custGeom>
          <a:avLst/>
          <a:gdLst/>
          <a:ahLst/>
          <a:cxnLst/>
          <a:rect l="0" t="0" r="0" b="0"/>
          <a:pathLst>
            <a:path>
              <a:moveTo>
                <a:pt x="0" y="0"/>
              </a:moveTo>
              <a:lnTo>
                <a:pt x="0" y="133000"/>
              </a:lnTo>
              <a:lnTo>
                <a:pt x="820185" y="133000"/>
              </a:lnTo>
              <a:lnTo>
                <a:pt x="820185" y="19516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D7B11E2-E7BA-4518-A38E-695AAF4D7DA7}">
      <dsp:nvSpPr>
        <dsp:cNvPr id="0" name=""/>
        <dsp:cNvSpPr/>
      </dsp:nvSpPr>
      <dsp:spPr>
        <a:xfrm>
          <a:off x="1070609" y="1669257"/>
          <a:ext cx="410092" cy="195166"/>
        </a:xfrm>
        <a:custGeom>
          <a:avLst/>
          <a:gdLst/>
          <a:ahLst/>
          <a:cxnLst/>
          <a:rect l="0" t="0" r="0" b="0"/>
          <a:pathLst>
            <a:path>
              <a:moveTo>
                <a:pt x="0" y="0"/>
              </a:moveTo>
              <a:lnTo>
                <a:pt x="0" y="133000"/>
              </a:lnTo>
              <a:lnTo>
                <a:pt x="410092" y="133000"/>
              </a:lnTo>
              <a:lnTo>
                <a:pt x="410092" y="19516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7DDB6F5-E8BA-4364-80AC-109A5F4039F5}">
      <dsp:nvSpPr>
        <dsp:cNvPr id="0" name=""/>
        <dsp:cNvSpPr/>
      </dsp:nvSpPr>
      <dsp:spPr>
        <a:xfrm>
          <a:off x="660516" y="1669257"/>
          <a:ext cx="410092" cy="195166"/>
        </a:xfrm>
        <a:custGeom>
          <a:avLst/>
          <a:gdLst/>
          <a:ahLst/>
          <a:cxnLst/>
          <a:rect l="0" t="0" r="0" b="0"/>
          <a:pathLst>
            <a:path>
              <a:moveTo>
                <a:pt x="410092" y="0"/>
              </a:moveTo>
              <a:lnTo>
                <a:pt x="410092" y="133000"/>
              </a:lnTo>
              <a:lnTo>
                <a:pt x="0" y="133000"/>
              </a:lnTo>
              <a:lnTo>
                <a:pt x="0" y="19516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FE22F79-8716-40D3-BB3B-4BE02B668542}">
      <dsp:nvSpPr>
        <dsp:cNvPr id="0" name=""/>
        <dsp:cNvSpPr/>
      </dsp:nvSpPr>
      <dsp:spPr>
        <a:xfrm>
          <a:off x="1070609" y="1047967"/>
          <a:ext cx="820185" cy="195166"/>
        </a:xfrm>
        <a:custGeom>
          <a:avLst/>
          <a:gdLst/>
          <a:ahLst/>
          <a:cxnLst/>
          <a:rect l="0" t="0" r="0" b="0"/>
          <a:pathLst>
            <a:path>
              <a:moveTo>
                <a:pt x="820185" y="0"/>
              </a:moveTo>
              <a:lnTo>
                <a:pt x="820185" y="133000"/>
              </a:lnTo>
              <a:lnTo>
                <a:pt x="0" y="133000"/>
              </a:lnTo>
              <a:lnTo>
                <a:pt x="0" y="19516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A6ED290-8650-4D55-BAE0-3D03896737EF}">
      <dsp:nvSpPr>
        <dsp:cNvPr id="0" name=""/>
        <dsp:cNvSpPr/>
      </dsp:nvSpPr>
      <dsp:spPr>
        <a:xfrm>
          <a:off x="1480702" y="426676"/>
          <a:ext cx="410092" cy="195166"/>
        </a:xfrm>
        <a:custGeom>
          <a:avLst/>
          <a:gdLst/>
          <a:ahLst/>
          <a:cxnLst/>
          <a:rect l="0" t="0" r="0" b="0"/>
          <a:pathLst>
            <a:path>
              <a:moveTo>
                <a:pt x="0" y="0"/>
              </a:moveTo>
              <a:lnTo>
                <a:pt x="0" y="133000"/>
              </a:lnTo>
              <a:lnTo>
                <a:pt x="410092" y="133000"/>
              </a:lnTo>
              <a:lnTo>
                <a:pt x="410092" y="19516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5747F17-D06B-4126-8D42-FE4BAE93CB06}">
      <dsp:nvSpPr>
        <dsp:cNvPr id="0" name=""/>
        <dsp:cNvSpPr/>
      </dsp:nvSpPr>
      <dsp:spPr>
        <a:xfrm>
          <a:off x="1070609" y="426676"/>
          <a:ext cx="410092" cy="195166"/>
        </a:xfrm>
        <a:custGeom>
          <a:avLst/>
          <a:gdLst/>
          <a:ahLst/>
          <a:cxnLst/>
          <a:rect l="0" t="0" r="0" b="0"/>
          <a:pathLst>
            <a:path>
              <a:moveTo>
                <a:pt x="410092" y="0"/>
              </a:moveTo>
              <a:lnTo>
                <a:pt x="410092" y="133000"/>
              </a:lnTo>
              <a:lnTo>
                <a:pt x="0" y="133000"/>
              </a:lnTo>
              <a:lnTo>
                <a:pt x="0" y="19516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977E2CD-D07F-4DC0-9442-2C6F47B4C909}">
      <dsp:nvSpPr>
        <dsp:cNvPr id="0" name=""/>
        <dsp:cNvSpPr/>
      </dsp:nvSpPr>
      <dsp:spPr>
        <a:xfrm>
          <a:off x="1145171" y="553"/>
          <a:ext cx="671060" cy="42612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4700EA-7EFE-4F5D-957E-4C7E639CF9BF}">
      <dsp:nvSpPr>
        <dsp:cNvPr id="0" name=""/>
        <dsp:cNvSpPr/>
      </dsp:nvSpPr>
      <dsp:spPr>
        <a:xfrm>
          <a:off x="1219734" y="71387"/>
          <a:ext cx="671060" cy="42612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kern="1200" dirty="0"/>
            <a:t>Real Time Scheduling </a:t>
          </a:r>
        </a:p>
      </dsp:txBody>
      <dsp:txXfrm>
        <a:off x="1232215" y="83868"/>
        <a:ext cx="646098" cy="401161"/>
      </dsp:txXfrm>
    </dsp:sp>
    <dsp:sp modelId="{54B417FD-890A-4698-9BAF-C3338B61860E}">
      <dsp:nvSpPr>
        <dsp:cNvPr id="0" name=""/>
        <dsp:cNvSpPr/>
      </dsp:nvSpPr>
      <dsp:spPr>
        <a:xfrm>
          <a:off x="735078" y="621843"/>
          <a:ext cx="671060" cy="42612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F6F5D6-6115-4D41-AED7-F0AF44EB12F8}">
      <dsp:nvSpPr>
        <dsp:cNvPr id="0" name=""/>
        <dsp:cNvSpPr/>
      </dsp:nvSpPr>
      <dsp:spPr>
        <a:xfrm>
          <a:off x="809641" y="692678"/>
          <a:ext cx="671060" cy="42612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kern="1200" dirty="0"/>
            <a:t>Off-line</a:t>
          </a:r>
        </a:p>
      </dsp:txBody>
      <dsp:txXfrm>
        <a:off x="822122" y="705159"/>
        <a:ext cx="646098" cy="401161"/>
      </dsp:txXfrm>
    </dsp:sp>
    <dsp:sp modelId="{977968F0-D874-4D46-A62B-CA26B0309E9B}">
      <dsp:nvSpPr>
        <dsp:cNvPr id="0" name=""/>
        <dsp:cNvSpPr/>
      </dsp:nvSpPr>
      <dsp:spPr>
        <a:xfrm>
          <a:off x="1555264" y="621843"/>
          <a:ext cx="671060" cy="42612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C8FCA2-CA54-482C-8E79-86A5A30BBE65}">
      <dsp:nvSpPr>
        <dsp:cNvPr id="0" name=""/>
        <dsp:cNvSpPr/>
      </dsp:nvSpPr>
      <dsp:spPr>
        <a:xfrm>
          <a:off x="1629826" y="692678"/>
          <a:ext cx="671060" cy="42612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kern="1200" dirty="0"/>
            <a:t>On-line</a:t>
          </a:r>
        </a:p>
      </dsp:txBody>
      <dsp:txXfrm>
        <a:off x="1642307" y="705159"/>
        <a:ext cx="646098" cy="401161"/>
      </dsp:txXfrm>
    </dsp:sp>
    <dsp:sp modelId="{3C79F78E-D914-457F-884D-FE09DE35127E}">
      <dsp:nvSpPr>
        <dsp:cNvPr id="0" name=""/>
        <dsp:cNvSpPr/>
      </dsp:nvSpPr>
      <dsp:spPr>
        <a:xfrm>
          <a:off x="735078" y="1243134"/>
          <a:ext cx="671060" cy="42612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500C1F-4FFA-46BA-9368-C56AD4B658F7}">
      <dsp:nvSpPr>
        <dsp:cNvPr id="0" name=""/>
        <dsp:cNvSpPr/>
      </dsp:nvSpPr>
      <dsp:spPr>
        <a:xfrm>
          <a:off x="809641" y="1313968"/>
          <a:ext cx="671060" cy="42612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kern="1200" dirty="0"/>
            <a:t>Static Priority</a:t>
          </a:r>
        </a:p>
      </dsp:txBody>
      <dsp:txXfrm>
        <a:off x="822122" y="1326449"/>
        <a:ext cx="646098" cy="401161"/>
      </dsp:txXfrm>
    </dsp:sp>
    <dsp:sp modelId="{5ACD1932-3A43-4223-A3E1-2F18EA014C27}">
      <dsp:nvSpPr>
        <dsp:cNvPr id="0" name=""/>
        <dsp:cNvSpPr/>
      </dsp:nvSpPr>
      <dsp:spPr>
        <a:xfrm>
          <a:off x="324986" y="1864424"/>
          <a:ext cx="671060" cy="42612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7CFCF6-8CCB-4C51-8AEC-73184076313C}">
      <dsp:nvSpPr>
        <dsp:cNvPr id="0" name=""/>
        <dsp:cNvSpPr/>
      </dsp:nvSpPr>
      <dsp:spPr>
        <a:xfrm>
          <a:off x="399548" y="1935259"/>
          <a:ext cx="671060" cy="42612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kern="1200" dirty="0"/>
            <a:t>Pre-emptive</a:t>
          </a:r>
        </a:p>
      </dsp:txBody>
      <dsp:txXfrm>
        <a:off x="412029" y="1947740"/>
        <a:ext cx="646098" cy="401161"/>
      </dsp:txXfrm>
    </dsp:sp>
    <dsp:sp modelId="{F968D7FD-4BE8-441B-8071-A3CB8E3D8E0D}">
      <dsp:nvSpPr>
        <dsp:cNvPr id="0" name=""/>
        <dsp:cNvSpPr/>
      </dsp:nvSpPr>
      <dsp:spPr>
        <a:xfrm>
          <a:off x="1145171" y="1864424"/>
          <a:ext cx="671060" cy="42612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8F9054-CD02-4FBE-A4D0-4D406469DCFC}">
      <dsp:nvSpPr>
        <dsp:cNvPr id="0" name=""/>
        <dsp:cNvSpPr/>
      </dsp:nvSpPr>
      <dsp:spPr>
        <a:xfrm>
          <a:off x="1219734" y="1935259"/>
          <a:ext cx="671060" cy="42612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kern="1200" dirty="0"/>
            <a:t>Non Pre-emptive</a:t>
          </a:r>
        </a:p>
      </dsp:txBody>
      <dsp:txXfrm>
        <a:off x="1232215" y="1947740"/>
        <a:ext cx="646098" cy="401161"/>
      </dsp:txXfrm>
    </dsp:sp>
    <dsp:sp modelId="{A591D6C8-4606-4DE9-8A51-467CAD95FFF0}">
      <dsp:nvSpPr>
        <dsp:cNvPr id="0" name=""/>
        <dsp:cNvSpPr/>
      </dsp:nvSpPr>
      <dsp:spPr>
        <a:xfrm>
          <a:off x="2375449" y="1243134"/>
          <a:ext cx="671060" cy="42612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C30DAE-40A5-4899-ADCD-C307D707BA5A}">
      <dsp:nvSpPr>
        <dsp:cNvPr id="0" name=""/>
        <dsp:cNvSpPr/>
      </dsp:nvSpPr>
      <dsp:spPr>
        <a:xfrm>
          <a:off x="2450012" y="1313968"/>
          <a:ext cx="671060" cy="42612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kern="1200" dirty="0"/>
            <a:t>Dynamic Priority</a:t>
          </a:r>
        </a:p>
      </dsp:txBody>
      <dsp:txXfrm>
        <a:off x="2462493" y="1326449"/>
        <a:ext cx="646098" cy="401161"/>
      </dsp:txXfrm>
    </dsp:sp>
    <dsp:sp modelId="{133972B3-0DA8-401D-A651-909AF4F05FB5}">
      <dsp:nvSpPr>
        <dsp:cNvPr id="0" name=""/>
        <dsp:cNvSpPr/>
      </dsp:nvSpPr>
      <dsp:spPr>
        <a:xfrm>
          <a:off x="1965357" y="1864424"/>
          <a:ext cx="671060" cy="42612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321C4F-1A1C-463E-AE4A-8C127B184B54}">
      <dsp:nvSpPr>
        <dsp:cNvPr id="0" name=""/>
        <dsp:cNvSpPr/>
      </dsp:nvSpPr>
      <dsp:spPr>
        <a:xfrm>
          <a:off x="2039919" y="1935259"/>
          <a:ext cx="671060" cy="42612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kern="1200" dirty="0"/>
            <a:t>Planning Based</a:t>
          </a:r>
        </a:p>
      </dsp:txBody>
      <dsp:txXfrm>
        <a:off x="2052400" y="1947740"/>
        <a:ext cx="646098" cy="401161"/>
      </dsp:txXfrm>
    </dsp:sp>
    <dsp:sp modelId="{4A72C1BF-3CE8-4184-944B-D24005590CFA}">
      <dsp:nvSpPr>
        <dsp:cNvPr id="0" name=""/>
        <dsp:cNvSpPr/>
      </dsp:nvSpPr>
      <dsp:spPr>
        <a:xfrm>
          <a:off x="2785542" y="1864424"/>
          <a:ext cx="671060" cy="42612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D4FDF8-0754-43F4-92C8-37873D3C5A04}">
      <dsp:nvSpPr>
        <dsp:cNvPr id="0" name=""/>
        <dsp:cNvSpPr/>
      </dsp:nvSpPr>
      <dsp:spPr>
        <a:xfrm>
          <a:off x="2860104" y="1935259"/>
          <a:ext cx="671060" cy="42612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kern="1200" dirty="0"/>
            <a:t>Best Effort</a:t>
          </a:r>
        </a:p>
      </dsp:txBody>
      <dsp:txXfrm>
        <a:off x="2872585" y="1947740"/>
        <a:ext cx="646098" cy="40116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2E714B-9AC9-4993-9F7E-7A95BB2BECFE}">
      <dsp:nvSpPr>
        <dsp:cNvPr id="0" name=""/>
        <dsp:cNvSpPr/>
      </dsp:nvSpPr>
      <dsp:spPr>
        <a:xfrm>
          <a:off x="4387" y="-126151"/>
          <a:ext cx="2263327" cy="36592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rtl="0">
            <a:lnSpc>
              <a:spcPct val="90000"/>
            </a:lnSpc>
            <a:spcBef>
              <a:spcPct val="0"/>
            </a:spcBef>
            <a:spcAft>
              <a:spcPct val="35000"/>
            </a:spcAft>
            <a:buNone/>
          </a:pPr>
          <a:r>
            <a:rPr lang="en-CA" sz="1600" kern="1200" dirty="0"/>
            <a:t>CPU – MIPS32 </a:t>
          </a:r>
        </a:p>
      </dsp:txBody>
      <dsp:txXfrm>
        <a:off x="4387" y="-126151"/>
        <a:ext cx="2263327" cy="365922"/>
      </dsp:txXfrm>
    </dsp:sp>
    <dsp:sp modelId="{A6F57594-F4C7-4A11-8E2D-990C3EF4D18E}">
      <dsp:nvSpPr>
        <dsp:cNvPr id="0" name=""/>
        <dsp:cNvSpPr/>
      </dsp:nvSpPr>
      <dsp:spPr>
        <a:xfrm>
          <a:off x="4387" y="239771"/>
          <a:ext cx="2263327" cy="186659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CA" sz="1600" kern="1200" dirty="0"/>
            <a:t>Integer instruction set</a:t>
          </a:r>
          <a:endParaRPr kumimoji="0" lang="en-CA" sz="1600" b="0" i="0" u="none" strike="noStrike" kern="1200" cap="none" spc="0" normalizeH="0" baseline="0" noProof="0" dirty="0">
            <a:ln>
              <a:noFill/>
            </a:ln>
            <a:solidFill>
              <a:schemeClr val="tx1"/>
            </a:solidFill>
            <a:effectLst/>
            <a:uLnTx/>
            <a:uFillTx/>
            <a:latin typeface="+mn-lt"/>
            <a:ea typeface="+mn-ea"/>
            <a:cs typeface="+mn-cs"/>
          </a:endParaRPr>
        </a:p>
        <a:p>
          <a:pPr marL="171450" lvl="1" indent="-171450" algn="l" defTabSz="711200">
            <a:lnSpc>
              <a:spcPct val="90000"/>
            </a:lnSpc>
            <a:spcBef>
              <a:spcPct val="0"/>
            </a:spcBef>
            <a:spcAft>
              <a:spcPct val="15000"/>
            </a:spcAft>
            <a:buChar char="•"/>
          </a:pPr>
          <a:endParaRPr kumimoji="0" lang="en-CA" sz="1600" b="0" i="0" u="none" strike="noStrike" kern="1200" cap="none" spc="0" normalizeH="0" baseline="0" noProof="0" dirty="0">
            <a:ln>
              <a:noFill/>
            </a:ln>
            <a:solidFill>
              <a:schemeClr val="tx1"/>
            </a:solidFill>
            <a:effectLst/>
            <a:uLnTx/>
            <a:uFillTx/>
            <a:latin typeface="+mn-lt"/>
            <a:ea typeface="+mn-ea"/>
            <a:cs typeface="+mn-cs"/>
          </a:endParaRPr>
        </a:p>
        <a:p>
          <a:pPr marL="171450" lvl="1" indent="-171450" algn="l" defTabSz="711200">
            <a:lnSpc>
              <a:spcPct val="90000"/>
            </a:lnSpc>
            <a:spcBef>
              <a:spcPct val="0"/>
            </a:spcBef>
            <a:spcAft>
              <a:spcPct val="15000"/>
            </a:spcAft>
            <a:buChar char="•"/>
          </a:pPr>
          <a:r>
            <a:rPr kumimoji="0" lang="en-CA" sz="1600" b="0" i="0" u="none" strike="noStrike" kern="1200" cap="none" spc="0" normalizeH="0" baseline="0" noProof="0" dirty="0">
              <a:ln>
                <a:noFill/>
              </a:ln>
              <a:solidFill>
                <a:schemeClr val="tx1"/>
              </a:solidFill>
              <a:effectLst/>
              <a:uLnTx/>
              <a:uFillTx/>
              <a:latin typeface="+mn-lt"/>
              <a:ea typeface="+mn-ea"/>
              <a:cs typeface="+mn-cs"/>
            </a:rPr>
            <a:t>Uses the five tradition pipeline stages (IF, ID, EX, MA, WB)</a:t>
          </a:r>
        </a:p>
      </dsp:txBody>
      <dsp:txXfrm>
        <a:off x="4387" y="239771"/>
        <a:ext cx="2263327" cy="1866599"/>
      </dsp:txXfrm>
    </dsp:sp>
    <dsp:sp modelId="{2FB84F3A-8EE1-40B7-98D6-9ACD5E7AF085}">
      <dsp:nvSpPr>
        <dsp:cNvPr id="0" name=""/>
        <dsp:cNvSpPr/>
      </dsp:nvSpPr>
      <dsp:spPr>
        <a:xfrm>
          <a:off x="2543532" y="-126151"/>
          <a:ext cx="2263327" cy="36592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CA" sz="1600" kern="1200"/>
            <a:t>Co-Processor-0 </a:t>
          </a:r>
          <a:endParaRPr lang="en-CA" sz="1600" kern="1200" dirty="0"/>
        </a:p>
      </dsp:txBody>
      <dsp:txXfrm>
        <a:off x="2543532" y="-126151"/>
        <a:ext cx="2263327" cy="365922"/>
      </dsp:txXfrm>
    </dsp:sp>
    <dsp:sp modelId="{35C4C35A-7532-4C4A-9B9B-F49206929EF2}">
      <dsp:nvSpPr>
        <dsp:cNvPr id="0" name=""/>
        <dsp:cNvSpPr/>
      </dsp:nvSpPr>
      <dsp:spPr>
        <a:xfrm>
          <a:off x="2543532" y="239771"/>
          <a:ext cx="2263327" cy="186659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ts val="0"/>
            </a:spcAft>
            <a:buChar char="•"/>
          </a:pPr>
          <a:r>
            <a:rPr lang="en-CA" sz="1600" kern="1200" dirty="0"/>
            <a:t>Memory manager </a:t>
          </a:r>
        </a:p>
        <a:p>
          <a:pPr marL="171450" lvl="1" indent="-171450" algn="l" defTabSz="711200">
            <a:lnSpc>
              <a:spcPct val="90000"/>
            </a:lnSpc>
            <a:spcBef>
              <a:spcPct val="0"/>
            </a:spcBef>
            <a:spcAft>
              <a:spcPts val="0"/>
            </a:spcAft>
            <a:buChar char="•"/>
          </a:pPr>
          <a:endParaRPr lang="en-CA" sz="1600" kern="1200" dirty="0"/>
        </a:p>
        <a:p>
          <a:pPr marL="171450" lvl="1" indent="-171450" algn="l" defTabSz="711200">
            <a:lnSpc>
              <a:spcPct val="90000"/>
            </a:lnSpc>
            <a:spcBef>
              <a:spcPct val="0"/>
            </a:spcBef>
            <a:spcAft>
              <a:spcPts val="0"/>
            </a:spcAft>
            <a:buChar char="•"/>
          </a:pPr>
          <a:r>
            <a:rPr lang="en-CA" sz="1600" kern="1200" dirty="0"/>
            <a:t>Exception Processing</a:t>
          </a:r>
        </a:p>
        <a:p>
          <a:pPr marL="171450" lvl="1" indent="-171450" algn="l" defTabSz="711200">
            <a:lnSpc>
              <a:spcPct val="90000"/>
            </a:lnSpc>
            <a:spcBef>
              <a:spcPct val="0"/>
            </a:spcBef>
            <a:spcAft>
              <a:spcPts val="0"/>
            </a:spcAft>
            <a:buChar char="•"/>
          </a:pPr>
          <a:endParaRPr lang="en-CA" sz="1600" kern="1200" dirty="0"/>
        </a:p>
        <a:p>
          <a:pPr marL="171450" lvl="1" indent="-171450" algn="l" defTabSz="711200">
            <a:lnSpc>
              <a:spcPct val="90000"/>
            </a:lnSpc>
            <a:spcBef>
              <a:spcPct val="0"/>
            </a:spcBef>
            <a:spcAft>
              <a:spcPts val="0"/>
            </a:spcAft>
            <a:buChar char="•"/>
          </a:pPr>
          <a:r>
            <a:rPr lang="en-CA" sz="1600" kern="1200" dirty="0"/>
            <a:t>Interrupt handling</a:t>
          </a:r>
        </a:p>
      </dsp:txBody>
      <dsp:txXfrm>
        <a:off x="2543532" y="239771"/>
        <a:ext cx="2263327" cy="1866599"/>
      </dsp:txXfrm>
    </dsp:sp>
    <dsp:sp modelId="{E99A9FE9-2B63-4CEA-9275-FB6FBD84FBFB}">
      <dsp:nvSpPr>
        <dsp:cNvPr id="0" name=""/>
        <dsp:cNvSpPr/>
      </dsp:nvSpPr>
      <dsp:spPr>
        <a:xfrm>
          <a:off x="5082678" y="-126151"/>
          <a:ext cx="2263327" cy="365922"/>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rtl="0">
            <a:lnSpc>
              <a:spcPct val="90000"/>
            </a:lnSpc>
            <a:spcBef>
              <a:spcPct val="0"/>
            </a:spcBef>
            <a:spcAft>
              <a:spcPct val="35000"/>
            </a:spcAft>
            <a:buNone/>
          </a:pPr>
          <a:r>
            <a:rPr lang="en-CA" sz="1600" kern="1200"/>
            <a:t>Co-Processor-2</a:t>
          </a:r>
          <a:endParaRPr lang="en-CA" sz="1600" kern="1200" dirty="0"/>
        </a:p>
      </dsp:txBody>
      <dsp:txXfrm>
        <a:off x="5082678" y="-126151"/>
        <a:ext cx="2263327" cy="365922"/>
      </dsp:txXfrm>
    </dsp:sp>
    <dsp:sp modelId="{1B2F58F7-3B23-43B1-BFA8-50536E210581}">
      <dsp:nvSpPr>
        <dsp:cNvPr id="0" name=""/>
        <dsp:cNvSpPr/>
      </dsp:nvSpPr>
      <dsp:spPr>
        <a:xfrm>
          <a:off x="5082678" y="239771"/>
          <a:ext cx="2263327" cy="186659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CA" sz="1600" kern="1200" dirty="0"/>
            <a:t>RTOS hardware support</a:t>
          </a:r>
        </a:p>
        <a:p>
          <a:pPr marL="171450" lvl="1" indent="-171450" algn="l" defTabSz="711200">
            <a:lnSpc>
              <a:spcPct val="90000"/>
            </a:lnSpc>
            <a:spcBef>
              <a:spcPct val="0"/>
            </a:spcBef>
            <a:spcAft>
              <a:spcPct val="15000"/>
            </a:spcAft>
            <a:buChar char="•"/>
          </a:pPr>
          <a:endParaRPr lang="en-CA" sz="1600" kern="1200" dirty="0"/>
        </a:p>
        <a:p>
          <a:pPr marL="171450" lvl="1" indent="-171450" algn="l" defTabSz="711200">
            <a:lnSpc>
              <a:spcPct val="90000"/>
            </a:lnSpc>
            <a:spcBef>
              <a:spcPct val="0"/>
            </a:spcBef>
            <a:spcAft>
              <a:spcPct val="15000"/>
            </a:spcAft>
            <a:buChar char="•"/>
          </a:pPr>
          <a:r>
            <a:rPr lang="en-CA" sz="1600" kern="1200" dirty="0"/>
            <a:t>High resolution real-time clock</a:t>
          </a:r>
        </a:p>
      </dsp:txBody>
      <dsp:txXfrm>
        <a:off x="5082678" y="239771"/>
        <a:ext cx="2263327" cy="186659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A9829A-C801-414B-9062-70F3EA61D97A}" type="datetimeFigureOut">
              <a:rPr lang="en-US" smtClean="0"/>
              <a:t>4/20/20</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CA99D1-313B-447B-B1F7-051EC4AE5B8B}" type="slidenum">
              <a:rPr lang="en-US" smtClean="0"/>
              <a:t>‹#›</a:t>
            </a:fld>
            <a:endParaRPr lang="en-US"/>
          </a:p>
        </p:txBody>
      </p:sp>
    </p:spTree>
    <p:extLst>
      <p:ext uri="{BB962C8B-B14F-4D97-AF65-F5344CB8AC3E}">
        <p14:creationId xmlns:p14="http://schemas.microsoft.com/office/powerpoint/2010/main" val="1782877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CA99D1-313B-447B-B1F7-051EC4AE5B8B}" type="slidenum">
              <a:rPr lang="en-US" smtClean="0"/>
              <a:t>1</a:t>
            </a:fld>
            <a:endParaRPr lang="en-US"/>
          </a:p>
        </p:txBody>
      </p:sp>
    </p:spTree>
    <p:extLst>
      <p:ext uri="{BB962C8B-B14F-4D97-AF65-F5344CB8AC3E}">
        <p14:creationId xmlns:p14="http://schemas.microsoft.com/office/powerpoint/2010/main" val="41747901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FF5DE6E7-4384-0D4F-97A4-583F108FBF6A}"/>
              </a:ext>
            </a:extLst>
          </p:cNvPr>
          <p:cNvSpPr>
            <a:spLocks noGrp="1" noChangeArrowheads="1"/>
          </p:cNvSpPr>
          <p:nvPr>
            <p:ph type="hdr" sz="quarter"/>
          </p:nvPr>
        </p:nvSpPr>
        <p:spPr>
          <a:ln/>
        </p:spPr>
        <p:txBody>
          <a:bodyPr/>
          <a:lstStyle/>
          <a:p>
            <a:r>
              <a:rPr lang="en-US" altLang="en-US"/>
              <a:t>WSN Training: TinyOS/nesC Basic Concepts</a:t>
            </a:r>
          </a:p>
        </p:txBody>
      </p:sp>
      <p:sp>
        <p:nvSpPr>
          <p:cNvPr id="5" name="Rectangle 3">
            <a:extLst>
              <a:ext uri="{FF2B5EF4-FFF2-40B4-BE49-F238E27FC236}">
                <a16:creationId xmlns:a16="http://schemas.microsoft.com/office/drawing/2014/main" id="{2C70521B-BDBF-F74D-91F8-F2487139E04F}"/>
              </a:ext>
            </a:extLst>
          </p:cNvPr>
          <p:cNvSpPr>
            <a:spLocks noGrp="1" noChangeArrowheads="1"/>
          </p:cNvSpPr>
          <p:nvPr>
            <p:ph type="dt" idx="1"/>
          </p:nvPr>
        </p:nvSpPr>
        <p:spPr>
          <a:ln/>
        </p:spPr>
        <p:txBody>
          <a:bodyPr/>
          <a:lstStyle/>
          <a:p>
            <a:r>
              <a:rPr lang="en-US" altLang="en-US"/>
              <a:t>Feb 2007</a:t>
            </a:r>
          </a:p>
        </p:txBody>
      </p:sp>
      <p:sp>
        <p:nvSpPr>
          <p:cNvPr id="6" name="Rectangle 6">
            <a:extLst>
              <a:ext uri="{FF2B5EF4-FFF2-40B4-BE49-F238E27FC236}">
                <a16:creationId xmlns:a16="http://schemas.microsoft.com/office/drawing/2014/main" id="{91A79CA8-45B3-1540-91C0-750E4ADA5CAA}"/>
              </a:ext>
            </a:extLst>
          </p:cNvPr>
          <p:cNvSpPr>
            <a:spLocks noGrp="1" noChangeArrowheads="1"/>
          </p:cNvSpPr>
          <p:nvPr>
            <p:ph type="ftr" sz="quarter" idx="4"/>
          </p:nvPr>
        </p:nvSpPr>
        <p:spPr>
          <a:ln/>
        </p:spPr>
        <p:txBody>
          <a:bodyPr/>
          <a:lstStyle/>
          <a:p>
            <a:r>
              <a:rPr lang="en-US" altLang="en-US"/>
              <a:t>Crossbow Technology, Inc. Proprietary</a:t>
            </a:r>
          </a:p>
        </p:txBody>
      </p:sp>
      <p:sp>
        <p:nvSpPr>
          <p:cNvPr id="7" name="Rectangle 7">
            <a:extLst>
              <a:ext uri="{FF2B5EF4-FFF2-40B4-BE49-F238E27FC236}">
                <a16:creationId xmlns:a16="http://schemas.microsoft.com/office/drawing/2014/main" id="{09132A56-74BE-9947-B4CF-EA8520BFB222}"/>
              </a:ext>
            </a:extLst>
          </p:cNvPr>
          <p:cNvSpPr>
            <a:spLocks noGrp="1" noChangeArrowheads="1"/>
          </p:cNvSpPr>
          <p:nvPr>
            <p:ph type="sldNum" sz="quarter" idx="5"/>
          </p:nvPr>
        </p:nvSpPr>
        <p:spPr>
          <a:ln/>
        </p:spPr>
        <p:txBody>
          <a:bodyPr/>
          <a:lstStyle/>
          <a:p>
            <a:fld id="{E3C8721D-02D5-F44E-96AF-8A1E28559984}" type="slidenum">
              <a:rPr lang="en-US" altLang="en-US"/>
              <a:pPr/>
              <a:t>15</a:t>
            </a:fld>
            <a:endParaRPr lang="en-US" altLang="en-US"/>
          </a:p>
        </p:txBody>
      </p:sp>
      <p:sp>
        <p:nvSpPr>
          <p:cNvPr id="427010" name="Rectangle 2">
            <a:extLst>
              <a:ext uri="{FF2B5EF4-FFF2-40B4-BE49-F238E27FC236}">
                <a16:creationId xmlns:a16="http://schemas.microsoft.com/office/drawing/2014/main" id="{9A63AF22-C363-9749-9678-6DEE4FA99007}"/>
              </a:ext>
            </a:extLst>
          </p:cNvPr>
          <p:cNvSpPr>
            <a:spLocks noGrp="1" noRot="1" noChangeAspect="1" noChangeArrowheads="1" noTextEdit="1"/>
          </p:cNvSpPr>
          <p:nvPr>
            <p:ph type="sldImg"/>
          </p:nvPr>
        </p:nvSpPr>
        <p:spPr>
          <a:ln/>
        </p:spPr>
      </p:sp>
      <p:sp>
        <p:nvSpPr>
          <p:cNvPr id="427011" name="Rectangle 3">
            <a:extLst>
              <a:ext uri="{FF2B5EF4-FFF2-40B4-BE49-F238E27FC236}">
                <a16:creationId xmlns:a16="http://schemas.microsoft.com/office/drawing/2014/main" id="{5808AB2F-2AA7-B545-8AEB-00E1708586E7}"/>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938455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D3EF2CF8-9DCD-B940-B664-49626A69C7CF}"/>
              </a:ext>
            </a:extLst>
          </p:cNvPr>
          <p:cNvSpPr>
            <a:spLocks noGrp="1" noChangeArrowheads="1"/>
          </p:cNvSpPr>
          <p:nvPr>
            <p:ph type="hdr" sz="quarter"/>
          </p:nvPr>
        </p:nvSpPr>
        <p:spPr>
          <a:ln/>
        </p:spPr>
        <p:txBody>
          <a:bodyPr/>
          <a:lstStyle/>
          <a:p>
            <a:r>
              <a:rPr lang="en-US" altLang="en-US"/>
              <a:t>WSN Training: TinyOS/nesC Basic Concepts</a:t>
            </a:r>
          </a:p>
        </p:txBody>
      </p:sp>
      <p:sp>
        <p:nvSpPr>
          <p:cNvPr id="5" name="Rectangle 3">
            <a:extLst>
              <a:ext uri="{FF2B5EF4-FFF2-40B4-BE49-F238E27FC236}">
                <a16:creationId xmlns:a16="http://schemas.microsoft.com/office/drawing/2014/main" id="{7EB270EA-D6B5-0C45-A30D-AC5698B8230B}"/>
              </a:ext>
            </a:extLst>
          </p:cNvPr>
          <p:cNvSpPr>
            <a:spLocks noGrp="1" noChangeArrowheads="1"/>
          </p:cNvSpPr>
          <p:nvPr>
            <p:ph type="dt" idx="1"/>
          </p:nvPr>
        </p:nvSpPr>
        <p:spPr>
          <a:ln/>
        </p:spPr>
        <p:txBody>
          <a:bodyPr/>
          <a:lstStyle/>
          <a:p>
            <a:r>
              <a:rPr lang="en-US" altLang="en-US"/>
              <a:t>Feb 2007</a:t>
            </a:r>
          </a:p>
        </p:txBody>
      </p:sp>
      <p:sp>
        <p:nvSpPr>
          <p:cNvPr id="6" name="Rectangle 6">
            <a:extLst>
              <a:ext uri="{FF2B5EF4-FFF2-40B4-BE49-F238E27FC236}">
                <a16:creationId xmlns:a16="http://schemas.microsoft.com/office/drawing/2014/main" id="{D25960A7-A0D0-C840-8978-5F2E76392834}"/>
              </a:ext>
            </a:extLst>
          </p:cNvPr>
          <p:cNvSpPr>
            <a:spLocks noGrp="1" noChangeArrowheads="1"/>
          </p:cNvSpPr>
          <p:nvPr>
            <p:ph type="ftr" sz="quarter" idx="4"/>
          </p:nvPr>
        </p:nvSpPr>
        <p:spPr>
          <a:ln/>
        </p:spPr>
        <p:txBody>
          <a:bodyPr/>
          <a:lstStyle/>
          <a:p>
            <a:r>
              <a:rPr lang="en-US" altLang="en-US"/>
              <a:t>Crossbow Technology, Inc. Proprietary</a:t>
            </a:r>
          </a:p>
        </p:txBody>
      </p:sp>
      <p:sp>
        <p:nvSpPr>
          <p:cNvPr id="7" name="Rectangle 7">
            <a:extLst>
              <a:ext uri="{FF2B5EF4-FFF2-40B4-BE49-F238E27FC236}">
                <a16:creationId xmlns:a16="http://schemas.microsoft.com/office/drawing/2014/main" id="{CB15409F-3090-4A4F-9C88-868A47183130}"/>
              </a:ext>
            </a:extLst>
          </p:cNvPr>
          <p:cNvSpPr>
            <a:spLocks noGrp="1" noChangeArrowheads="1"/>
          </p:cNvSpPr>
          <p:nvPr>
            <p:ph type="sldNum" sz="quarter" idx="5"/>
          </p:nvPr>
        </p:nvSpPr>
        <p:spPr>
          <a:ln/>
        </p:spPr>
        <p:txBody>
          <a:bodyPr/>
          <a:lstStyle/>
          <a:p>
            <a:fld id="{9DB87E07-9717-8943-837E-69E9590E3752}" type="slidenum">
              <a:rPr lang="en-US" altLang="en-US"/>
              <a:pPr/>
              <a:t>16</a:t>
            </a:fld>
            <a:endParaRPr lang="en-US" altLang="en-US"/>
          </a:p>
        </p:txBody>
      </p:sp>
      <p:sp>
        <p:nvSpPr>
          <p:cNvPr id="429058" name="Rectangle 2">
            <a:extLst>
              <a:ext uri="{FF2B5EF4-FFF2-40B4-BE49-F238E27FC236}">
                <a16:creationId xmlns:a16="http://schemas.microsoft.com/office/drawing/2014/main" id="{9D13D899-7ED7-644E-BFC1-73B3FF305B54}"/>
              </a:ext>
            </a:extLst>
          </p:cNvPr>
          <p:cNvSpPr>
            <a:spLocks noGrp="1" noRot="1" noChangeAspect="1" noChangeArrowheads="1" noTextEdit="1"/>
          </p:cNvSpPr>
          <p:nvPr>
            <p:ph type="sldImg"/>
          </p:nvPr>
        </p:nvSpPr>
        <p:spPr>
          <a:ln/>
        </p:spPr>
      </p:sp>
      <p:sp>
        <p:nvSpPr>
          <p:cNvPr id="429059" name="Rectangle 3">
            <a:extLst>
              <a:ext uri="{FF2B5EF4-FFF2-40B4-BE49-F238E27FC236}">
                <a16:creationId xmlns:a16="http://schemas.microsoft.com/office/drawing/2014/main" id="{2DFF3F57-34D4-7E4F-9CFE-67F16E8E3B93}"/>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8286099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B3B75653-ACF0-3546-AA13-2FEDF3924CD9}"/>
              </a:ext>
            </a:extLst>
          </p:cNvPr>
          <p:cNvSpPr>
            <a:spLocks noGrp="1" noChangeArrowheads="1"/>
          </p:cNvSpPr>
          <p:nvPr>
            <p:ph type="hdr" sz="quarter"/>
          </p:nvPr>
        </p:nvSpPr>
        <p:spPr>
          <a:ln/>
        </p:spPr>
        <p:txBody>
          <a:bodyPr/>
          <a:lstStyle/>
          <a:p>
            <a:r>
              <a:rPr lang="en-US" altLang="en-US"/>
              <a:t>WSN Training: TinyOS/nesC Basic Concepts</a:t>
            </a:r>
          </a:p>
        </p:txBody>
      </p:sp>
      <p:sp>
        <p:nvSpPr>
          <p:cNvPr id="5" name="Rectangle 3">
            <a:extLst>
              <a:ext uri="{FF2B5EF4-FFF2-40B4-BE49-F238E27FC236}">
                <a16:creationId xmlns:a16="http://schemas.microsoft.com/office/drawing/2014/main" id="{EB225D3A-B413-C54A-B48B-F09F4705ECA1}"/>
              </a:ext>
            </a:extLst>
          </p:cNvPr>
          <p:cNvSpPr>
            <a:spLocks noGrp="1" noChangeArrowheads="1"/>
          </p:cNvSpPr>
          <p:nvPr>
            <p:ph type="dt" idx="1"/>
          </p:nvPr>
        </p:nvSpPr>
        <p:spPr>
          <a:ln/>
        </p:spPr>
        <p:txBody>
          <a:bodyPr/>
          <a:lstStyle/>
          <a:p>
            <a:r>
              <a:rPr lang="en-US" altLang="en-US"/>
              <a:t>Feb 2007</a:t>
            </a:r>
          </a:p>
        </p:txBody>
      </p:sp>
      <p:sp>
        <p:nvSpPr>
          <p:cNvPr id="6" name="Rectangle 6">
            <a:extLst>
              <a:ext uri="{FF2B5EF4-FFF2-40B4-BE49-F238E27FC236}">
                <a16:creationId xmlns:a16="http://schemas.microsoft.com/office/drawing/2014/main" id="{7AF3F3B4-019C-0347-A0ED-5CEAB5C08751}"/>
              </a:ext>
            </a:extLst>
          </p:cNvPr>
          <p:cNvSpPr>
            <a:spLocks noGrp="1" noChangeArrowheads="1"/>
          </p:cNvSpPr>
          <p:nvPr>
            <p:ph type="ftr" sz="quarter" idx="4"/>
          </p:nvPr>
        </p:nvSpPr>
        <p:spPr>
          <a:ln/>
        </p:spPr>
        <p:txBody>
          <a:bodyPr/>
          <a:lstStyle/>
          <a:p>
            <a:r>
              <a:rPr lang="en-US" altLang="en-US"/>
              <a:t>Crossbow Technology, Inc. Proprietary</a:t>
            </a:r>
          </a:p>
        </p:txBody>
      </p:sp>
      <p:sp>
        <p:nvSpPr>
          <p:cNvPr id="7" name="Rectangle 7">
            <a:extLst>
              <a:ext uri="{FF2B5EF4-FFF2-40B4-BE49-F238E27FC236}">
                <a16:creationId xmlns:a16="http://schemas.microsoft.com/office/drawing/2014/main" id="{76E13C73-EB20-434B-8110-504084CF3E56}"/>
              </a:ext>
            </a:extLst>
          </p:cNvPr>
          <p:cNvSpPr>
            <a:spLocks noGrp="1" noChangeArrowheads="1"/>
          </p:cNvSpPr>
          <p:nvPr>
            <p:ph type="sldNum" sz="quarter" idx="5"/>
          </p:nvPr>
        </p:nvSpPr>
        <p:spPr>
          <a:ln/>
        </p:spPr>
        <p:txBody>
          <a:bodyPr/>
          <a:lstStyle/>
          <a:p>
            <a:fld id="{B6D83714-1C11-E24D-9189-FE1783A293D7}" type="slidenum">
              <a:rPr lang="en-US" altLang="en-US"/>
              <a:pPr/>
              <a:t>18</a:t>
            </a:fld>
            <a:endParaRPr lang="en-US" altLang="en-US"/>
          </a:p>
        </p:txBody>
      </p:sp>
      <p:sp>
        <p:nvSpPr>
          <p:cNvPr id="398338" name="Rectangle 2">
            <a:extLst>
              <a:ext uri="{FF2B5EF4-FFF2-40B4-BE49-F238E27FC236}">
                <a16:creationId xmlns:a16="http://schemas.microsoft.com/office/drawing/2014/main" id="{BA1A148D-D4DD-FD48-9E82-9A1BBE8E5DD3}"/>
              </a:ext>
            </a:extLst>
          </p:cNvPr>
          <p:cNvSpPr>
            <a:spLocks noGrp="1" noRot="1" noChangeAspect="1" noChangeArrowheads="1" noTextEdit="1"/>
          </p:cNvSpPr>
          <p:nvPr>
            <p:ph type="sldImg"/>
          </p:nvPr>
        </p:nvSpPr>
        <p:spPr>
          <a:ln/>
        </p:spPr>
      </p:sp>
      <p:sp>
        <p:nvSpPr>
          <p:cNvPr id="398339" name="Rectangle 3">
            <a:extLst>
              <a:ext uri="{FF2B5EF4-FFF2-40B4-BE49-F238E27FC236}">
                <a16:creationId xmlns:a16="http://schemas.microsoft.com/office/drawing/2014/main" id="{E509C755-8026-C548-BB06-954BB5E0D04B}"/>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186588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C43D47C-6545-C04C-AE5A-E72B19E9CA38}"/>
              </a:ext>
            </a:extLst>
          </p:cNvPr>
          <p:cNvSpPr txBox="1">
            <a:spLocks noGrp="1"/>
          </p:cNvSpPr>
          <p:nvPr>
            <p:ph type="sldNum" sz="quarter" idx="5"/>
          </p:nvPr>
        </p:nvSpPr>
        <p:spPr>
          <a:ln/>
        </p:spPr>
        <p:txBody>
          <a:bodyPr lIns="0" tIns="0" rIns="0" bIns="0" anchor="b" anchorCtr="0">
            <a:spAutoFit/>
          </a:bodyPr>
          <a:lstStyle/>
          <a:p>
            <a:pPr lvl="0"/>
            <a:fld id="{287DE123-927F-1B49-8409-30C5C8CB78FB}" type="slidenum">
              <a:t>29</a:t>
            </a:fld>
            <a:endParaRPr lang="en-US"/>
          </a:p>
        </p:txBody>
      </p:sp>
      <p:sp>
        <p:nvSpPr>
          <p:cNvPr id="2" name="Slide Image Placeholder 1">
            <a:extLst>
              <a:ext uri="{FF2B5EF4-FFF2-40B4-BE49-F238E27FC236}">
                <a16:creationId xmlns:a16="http://schemas.microsoft.com/office/drawing/2014/main" id="{375D3521-3536-7C44-A6A9-FE389350C5A4}"/>
              </a:ext>
            </a:extLst>
          </p:cNvPr>
          <p:cNvSpPr>
            <a:spLocks noGrp="1" noRot="1" noChangeAspect="1" noResize="1"/>
          </p:cNvSpPr>
          <p:nvPr>
            <p:ph type="sldImg"/>
          </p:nvPr>
        </p:nvSpPr>
        <p:spPr>
          <a:xfrm>
            <a:off x="869950" y="763588"/>
            <a:ext cx="6032500"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B1CF303A-25EF-7B4A-90D7-41D70485449F}"/>
              </a:ext>
            </a:extLst>
          </p:cNvPr>
          <p:cNvSpPr txBox="1">
            <a:spLocks noGrp="1"/>
          </p:cNvSpPr>
          <p:nvPr>
            <p:ph type="body" sz="quarter" idx="1"/>
          </p:nvPr>
        </p:nvSpPr>
        <p:spPr>
          <a:xfrm>
            <a:off x="777239" y="4777560"/>
            <a:ext cx="6217560" cy="5059440"/>
          </a:xfrm>
        </p:spPr>
        <p:txBody>
          <a:bodyPr>
            <a:spAutoFit/>
          </a:bodyPr>
          <a:lstStyle/>
          <a:p>
            <a:endParaRPr lang="en-US"/>
          </a:p>
        </p:txBody>
      </p:sp>
    </p:spTree>
    <p:extLst>
      <p:ext uri="{BB962C8B-B14F-4D97-AF65-F5344CB8AC3E}">
        <p14:creationId xmlns:p14="http://schemas.microsoft.com/office/powerpoint/2010/main" val="9995070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EFD16E3-F6A5-9147-A2DE-8027EA244154}"/>
              </a:ext>
            </a:extLst>
          </p:cNvPr>
          <p:cNvSpPr txBox="1">
            <a:spLocks noGrp="1"/>
          </p:cNvSpPr>
          <p:nvPr>
            <p:ph type="sldNum" sz="quarter" idx="5"/>
          </p:nvPr>
        </p:nvSpPr>
        <p:spPr>
          <a:ln/>
        </p:spPr>
        <p:txBody>
          <a:bodyPr lIns="0" tIns="0" rIns="0" bIns="0" anchor="b" anchorCtr="0">
            <a:spAutoFit/>
          </a:bodyPr>
          <a:lstStyle/>
          <a:p>
            <a:pPr lvl="0"/>
            <a:fld id="{1355CFA8-E030-7B4D-94A0-15D3D197801E}" type="slidenum">
              <a:t>31</a:t>
            </a:fld>
            <a:endParaRPr lang="en-US"/>
          </a:p>
        </p:txBody>
      </p:sp>
      <p:sp>
        <p:nvSpPr>
          <p:cNvPr id="2" name="Slide Image Placeholder 1">
            <a:extLst>
              <a:ext uri="{FF2B5EF4-FFF2-40B4-BE49-F238E27FC236}">
                <a16:creationId xmlns:a16="http://schemas.microsoft.com/office/drawing/2014/main" id="{8CC6961B-0C4C-594F-B925-E47E2C7A0D9D}"/>
              </a:ext>
            </a:extLst>
          </p:cNvPr>
          <p:cNvSpPr>
            <a:spLocks noGrp="1" noRot="1" noChangeAspect="1" noResize="1"/>
          </p:cNvSpPr>
          <p:nvPr>
            <p:ph type="sldImg"/>
          </p:nvPr>
        </p:nvSpPr>
        <p:spPr>
          <a:xfrm>
            <a:off x="869950" y="763588"/>
            <a:ext cx="6032500"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16BC86F6-F64E-9646-8527-0062B6AC7A7C}"/>
              </a:ext>
            </a:extLst>
          </p:cNvPr>
          <p:cNvSpPr txBox="1">
            <a:spLocks noGrp="1"/>
          </p:cNvSpPr>
          <p:nvPr>
            <p:ph type="body" sz="quarter" idx="1"/>
          </p:nvPr>
        </p:nvSpPr>
        <p:spPr>
          <a:xfrm>
            <a:off x="777239" y="4777560"/>
            <a:ext cx="6217560" cy="5121000"/>
          </a:xfrm>
        </p:spPr>
        <p:txBody>
          <a:bodyPr>
            <a:spAutoFit/>
          </a:bodyPr>
          <a:lstStyle/>
          <a:p>
            <a:endParaRPr lang="en-US"/>
          </a:p>
        </p:txBody>
      </p:sp>
    </p:spTree>
    <p:extLst>
      <p:ext uri="{BB962C8B-B14F-4D97-AF65-F5344CB8AC3E}">
        <p14:creationId xmlns:p14="http://schemas.microsoft.com/office/powerpoint/2010/main" val="6619586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3ABF652-77C4-6144-8F33-CABA14059A03}"/>
              </a:ext>
            </a:extLst>
          </p:cNvPr>
          <p:cNvSpPr txBox="1">
            <a:spLocks noGrp="1"/>
          </p:cNvSpPr>
          <p:nvPr>
            <p:ph type="sldNum" sz="quarter" idx="5"/>
          </p:nvPr>
        </p:nvSpPr>
        <p:spPr>
          <a:ln/>
        </p:spPr>
        <p:txBody>
          <a:bodyPr lIns="0" tIns="0" rIns="0" bIns="0" anchor="b" anchorCtr="0">
            <a:spAutoFit/>
          </a:bodyPr>
          <a:lstStyle/>
          <a:p>
            <a:pPr lvl="0"/>
            <a:fld id="{76094A0A-F659-EC45-8E19-15E58CED4D4E}" type="slidenum">
              <a:t>32</a:t>
            </a:fld>
            <a:endParaRPr lang="en-US"/>
          </a:p>
        </p:txBody>
      </p:sp>
      <p:sp>
        <p:nvSpPr>
          <p:cNvPr id="2" name="Slide Image Placeholder 1">
            <a:extLst>
              <a:ext uri="{FF2B5EF4-FFF2-40B4-BE49-F238E27FC236}">
                <a16:creationId xmlns:a16="http://schemas.microsoft.com/office/drawing/2014/main" id="{74A3C89F-7BF4-F34D-891C-2E5082C93E2F}"/>
              </a:ext>
            </a:extLst>
          </p:cNvPr>
          <p:cNvSpPr>
            <a:spLocks noGrp="1" noRot="1" noChangeAspect="1" noResize="1"/>
          </p:cNvSpPr>
          <p:nvPr>
            <p:ph type="sldImg"/>
          </p:nvPr>
        </p:nvSpPr>
        <p:spPr>
          <a:xfrm>
            <a:off x="869950" y="763588"/>
            <a:ext cx="6032500"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B44E02A4-33DD-5640-94DB-A0856F9530D8}"/>
              </a:ext>
            </a:extLst>
          </p:cNvPr>
          <p:cNvSpPr txBox="1">
            <a:spLocks noGrp="1"/>
          </p:cNvSpPr>
          <p:nvPr>
            <p:ph type="body" sz="quarter" idx="1"/>
          </p:nvPr>
        </p:nvSpPr>
        <p:spPr>
          <a:xfrm>
            <a:off x="777239" y="4777560"/>
            <a:ext cx="6217560" cy="5441040"/>
          </a:xfrm>
        </p:spPr>
        <p:txBody>
          <a:bodyPr>
            <a:spAutoFit/>
          </a:bodyPr>
          <a:lstStyle/>
          <a:p>
            <a:endParaRPr lang="en-US"/>
          </a:p>
        </p:txBody>
      </p:sp>
    </p:spTree>
    <p:extLst>
      <p:ext uri="{BB962C8B-B14F-4D97-AF65-F5344CB8AC3E}">
        <p14:creationId xmlns:p14="http://schemas.microsoft.com/office/powerpoint/2010/main" val="34779679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445267-E1A4-074A-A884-6BFE3F4EEE27}" type="slidenum">
              <a:rPr lang="en-US" smtClean="0"/>
              <a:t>35</a:t>
            </a:fld>
            <a:endParaRPr lang="en-US"/>
          </a:p>
        </p:txBody>
      </p:sp>
    </p:spTree>
    <p:extLst>
      <p:ext uri="{BB962C8B-B14F-4D97-AF65-F5344CB8AC3E}">
        <p14:creationId xmlns:p14="http://schemas.microsoft.com/office/powerpoint/2010/main" val="2727788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445267-E1A4-074A-A884-6BFE3F4EEE27}" type="slidenum">
              <a:rPr lang="en-US" smtClean="0"/>
              <a:t>36</a:t>
            </a:fld>
            <a:endParaRPr lang="en-US"/>
          </a:p>
        </p:txBody>
      </p:sp>
    </p:spTree>
    <p:extLst>
      <p:ext uri="{BB962C8B-B14F-4D97-AF65-F5344CB8AC3E}">
        <p14:creationId xmlns:p14="http://schemas.microsoft.com/office/powerpoint/2010/main" val="28742393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445267-E1A4-074A-A884-6BFE3F4EEE27}" type="slidenum">
              <a:rPr lang="en-US" smtClean="0"/>
              <a:t>37</a:t>
            </a:fld>
            <a:endParaRPr lang="en-US"/>
          </a:p>
        </p:txBody>
      </p:sp>
    </p:spTree>
    <p:extLst>
      <p:ext uri="{BB962C8B-B14F-4D97-AF65-F5344CB8AC3E}">
        <p14:creationId xmlns:p14="http://schemas.microsoft.com/office/powerpoint/2010/main" val="35658777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445267-E1A4-074A-A884-6BFE3F4EEE27}" type="slidenum">
              <a:rPr lang="en-US" smtClean="0"/>
              <a:t>38</a:t>
            </a:fld>
            <a:endParaRPr lang="en-US"/>
          </a:p>
        </p:txBody>
      </p:sp>
    </p:spTree>
    <p:extLst>
      <p:ext uri="{BB962C8B-B14F-4D97-AF65-F5344CB8AC3E}">
        <p14:creationId xmlns:p14="http://schemas.microsoft.com/office/powerpoint/2010/main" val="3961967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D6F9677D-2B0B-5B46-BFC4-B854BFFBB0C0}"/>
              </a:ext>
            </a:extLst>
          </p:cNvPr>
          <p:cNvSpPr>
            <a:spLocks noGrp="1" noChangeArrowheads="1"/>
          </p:cNvSpPr>
          <p:nvPr>
            <p:ph type="hdr" sz="quarter"/>
          </p:nvPr>
        </p:nvSpPr>
        <p:spPr>
          <a:ln/>
        </p:spPr>
        <p:txBody>
          <a:bodyPr/>
          <a:lstStyle/>
          <a:p>
            <a:r>
              <a:rPr lang="en-US" altLang="en-US"/>
              <a:t>WSN Training: TinyOS/nesC Basic Concepts</a:t>
            </a:r>
          </a:p>
        </p:txBody>
      </p:sp>
      <p:sp>
        <p:nvSpPr>
          <p:cNvPr id="5" name="Rectangle 3">
            <a:extLst>
              <a:ext uri="{FF2B5EF4-FFF2-40B4-BE49-F238E27FC236}">
                <a16:creationId xmlns:a16="http://schemas.microsoft.com/office/drawing/2014/main" id="{32661CD9-C6CD-0546-A0F5-BEF5A9BD4191}"/>
              </a:ext>
            </a:extLst>
          </p:cNvPr>
          <p:cNvSpPr>
            <a:spLocks noGrp="1" noChangeArrowheads="1"/>
          </p:cNvSpPr>
          <p:nvPr>
            <p:ph type="dt" idx="1"/>
          </p:nvPr>
        </p:nvSpPr>
        <p:spPr>
          <a:ln/>
        </p:spPr>
        <p:txBody>
          <a:bodyPr/>
          <a:lstStyle/>
          <a:p>
            <a:r>
              <a:rPr lang="en-US" altLang="en-US"/>
              <a:t>Feb 2007</a:t>
            </a:r>
          </a:p>
        </p:txBody>
      </p:sp>
      <p:sp>
        <p:nvSpPr>
          <p:cNvPr id="6" name="Rectangle 6">
            <a:extLst>
              <a:ext uri="{FF2B5EF4-FFF2-40B4-BE49-F238E27FC236}">
                <a16:creationId xmlns:a16="http://schemas.microsoft.com/office/drawing/2014/main" id="{750123CD-F1C8-F446-9EBD-E9A26AAD3E94}"/>
              </a:ext>
            </a:extLst>
          </p:cNvPr>
          <p:cNvSpPr>
            <a:spLocks noGrp="1" noChangeArrowheads="1"/>
          </p:cNvSpPr>
          <p:nvPr>
            <p:ph type="ftr" sz="quarter" idx="4"/>
          </p:nvPr>
        </p:nvSpPr>
        <p:spPr>
          <a:ln/>
        </p:spPr>
        <p:txBody>
          <a:bodyPr/>
          <a:lstStyle/>
          <a:p>
            <a:r>
              <a:rPr lang="en-US" altLang="en-US"/>
              <a:t>Crossbow Technology, Inc. Proprietary</a:t>
            </a:r>
          </a:p>
        </p:txBody>
      </p:sp>
      <p:sp>
        <p:nvSpPr>
          <p:cNvPr id="7" name="Rectangle 7">
            <a:extLst>
              <a:ext uri="{FF2B5EF4-FFF2-40B4-BE49-F238E27FC236}">
                <a16:creationId xmlns:a16="http://schemas.microsoft.com/office/drawing/2014/main" id="{2EF8BE50-B405-9A48-9EF2-EC988CC45E74}"/>
              </a:ext>
            </a:extLst>
          </p:cNvPr>
          <p:cNvSpPr>
            <a:spLocks noGrp="1" noChangeArrowheads="1"/>
          </p:cNvSpPr>
          <p:nvPr>
            <p:ph type="sldNum" sz="quarter" idx="5"/>
          </p:nvPr>
        </p:nvSpPr>
        <p:spPr>
          <a:ln/>
        </p:spPr>
        <p:txBody>
          <a:bodyPr/>
          <a:lstStyle/>
          <a:p>
            <a:fld id="{24F31902-0718-0047-BB39-A07F15437CA6}" type="slidenum">
              <a:rPr lang="en-US" altLang="en-US"/>
              <a:pPr/>
              <a:t>7</a:t>
            </a:fld>
            <a:endParaRPr lang="en-US" altLang="en-US"/>
          </a:p>
        </p:txBody>
      </p:sp>
      <p:sp>
        <p:nvSpPr>
          <p:cNvPr id="392194" name="Rectangle 2">
            <a:extLst>
              <a:ext uri="{FF2B5EF4-FFF2-40B4-BE49-F238E27FC236}">
                <a16:creationId xmlns:a16="http://schemas.microsoft.com/office/drawing/2014/main" id="{8D8BCAAF-E549-EE42-98DF-EAC9B8CCCCF8}"/>
              </a:ext>
            </a:extLst>
          </p:cNvPr>
          <p:cNvSpPr>
            <a:spLocks noGrp="1" noRot="1" noChangeAspect="1" noChangeArrowheads="1" noTextEdit="1"/>
          </p:cNvSpPr>
          <p:nvPr>
            <p:ph type="sldImg"/>
          </p:nvPr>
        </p:nvSpPr>
        <p:spPr>
          <a:ln/>
        </p:spPr>
      </p:sp>
      <p:sp>
        <p:nvSpPr>
          <p:cNvPr id="392195" name="Rectangle 3">
            <a:extLst>
              <a:ext uri="{FF2B5EF4-FFF2-40B4-BE49-F238E27FC236}">
                <a16:creationId xmlns:a16="http://schemas.microsoft.com/office/drawing/2014/main" id="{2D288E11-4F4C-514F-9AD7-3A652F5DDF4E}"/>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8078647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445267-E1A4-074A-A884-6BFE3F4EEE27}" type="slidenum">
              <a:rPr lang="en-US" smtClean="0"/>
              <a:t>39</a:t>
            </a:fld>
            <a:endParaRPr lang="en-US"/>
          </a:p>
        </p:txBody>
      </p:sp>
    </p:spTree>
    <p:extLst>
      <p:ext uri="{BB962C8B-B14F-4D97-AF65-F5344CB8AC3E}">
        <p14:creationId xmlns:p14="http://schemas.microsoft.com/office/powerpoint/2010/main" val="24263583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445267-E1A4-074A-A884-6BFE3F4EEE27}" type="slidenum">
              <a:rPr lang="en-US" smtClean="0"/>
              <a:t>40</a:t>
            </a:fld>
            <a:endParaRPr lang="en-US"/>
          </a:p>
        </p:txBody>
      </p:sp>
    </p:spTree>
    <p:extLst>
      <p:ext uri="{BB962C8B-B14F-4D97-AF65-F5344CB8AC3E}">
        <p14:creationId xmlns:p14="http://schemas.microsoft.com/office/powerpoint/2010/main" val="24394135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445267-E1A4-074A-A884-6BFE3F4EEE27}" type="slidenum">
              <a:rPr lang="en-US" smtClean="0"/>
              <a:t>41</a:t>
            </a:fld>
            <a:endParaRPr lang="en-US"/>
          </a:p>
        </p:txBody>
      </p:sp>
    </p:spTree>
    <p:extLst>
      <p:ext uri="{BB962C8B-B14F-4D97-AF65-F5344CB8AC3E}">
        <p14:creationId xmlns:p14="http://schemas.microsoft.com/office/powerpoint/2010/main" val="29444551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445267-E1A4-074A-A884-6BFE3F4EEE27}" type="slidenum">
              <a:rPr lang="en-US" smtClean="0"/>
              <a:t>43</a:t>
            </a:fld>
            <a:endParaRPr lang="en-US"/>
          </a:p>
        </p:txBody>
      </p:sp>
    </p:spTree>
    <p:extLst>
      <p:ext uri="{BB962C8B-B14F-4D97-AF65-F5344CB8AC3E}">
        <p14:creationId xmlns:p14="http://schemas.microsoft.com/office/powerpoint/2010/main" val="17015473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445267-E1A4-074A-A884-6BFE3F4EEE27}" type="slidenum">
              <a:rPr lang="en-US" smtClean="0"/>
              <a:t>44</a:t>
            </a:fld>
            <a:endParaRPr lang="en-US"/>
          </a:p>
        </p:txBody>
      </p:sp>
    </p:spTree>
    <p:extLst>
      <p:ext uri="{BB962C8B-B14F-4D97-AF65-F5344CB8AC3E}">
        <p14:creationId xmlns:p14="http://schemas.microsoft.com/office/powerpoint/2010/main" val="4665333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7"/>
          <p:cNvSpPr>
            <a:spLocks noGrp="1" noChangeArrowheads="1"/>
          </p:cNvSpPr>
          <p:nvPr>
            <p:ph type="sldNum" sz="quarter" idx="5"/>
          </p:nvPr>
        </p:nvSpPr>
        <p:spPr>
          <a:noFill/>
        </p:spPr>
        <p:txBody>
          <a:bodyPr/>
          <a:lstStyle/>
          <a:p>
            <a:endParaRPr/>
          </a:p>
        </p:txBody>
      </p:sp>
    </p:spTree>
    <p:extLst>
      <p:ext uri="{BB962C8B-B14F-4D97-AF65-F5344CB8AC3E}">
        <p14:creationId xmlns:p14="http://schemas.microsoft.com/office/powerpoint/2010/main" val="10949060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7"/>
          <p:cNvSpPr>
            <a:spLocks noGrp="1" noChangeArrowheads="1"/>
          </p:cNvSpPr>
          <p:nvPr>
            <p:ph type="sldNum" sz="quarter" idx="5"/>
          </p:nvPr>
        </p:nvSpPr>
        <p:spPr>
          <a:noFill/>
        </p:spPr>
        <p:txBody>
          <a:bodyPr/>
          <a:lstStyle/>
          <a:p>
            <a:endParaRPr/>
          </a:p>
        </p:txBody>
      </p:sp>
    </p:spTree>
    <p:extLst>
      <p:ext uri="{BB962C8B-B14F-4D97-AF65-F5344CB8AC3E}">
        <p14:creationId xmlns:p14="http://schemas.microsoft.com/office/powerpoint/2010/main" val="14886988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CA" dirty="0"/>
              <a:t>MIPS32 chosen for its simplicity and tool availability</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CA" dirty="0"/>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CA" dirty="0"/>
              <a:t>CPU</a:t>
            </a:r>
            <a:r>
              <a:rPr lang="en-CA" baseline="0" dirty="0"/>
              <a:t> duplicates the IF and ID stages for each thread within the processor (SMT)</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CA" baseline="0" dirty="0"/>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CA" dirty="0"/>
          </a:p>
        </p:txBody>
      </p:sp>
      <p:sp>
        <p:nvSpPr>
          <p:cNvPr id="4" name="Slide Number Placeholder 3"/>
          <p:cNvSpPr>
            <a:spLocks noGrp="1"/>
          </p:cNvSpPr>
          <p:nvPr>
            <p:ph type="sldNum" sz="quarter" idx="10"/>
          </p:nvPr>
        </p:nvSpPr>
        <p:spPr/>
        <p:txBody>
          <a:bodyPr/>
          <a:lstStyle/>
          <a:p>
            <a:fld id="{46CC9454-064F-4D7C-920F-3D28AEBBB937}" type="slidenum">
              <a:rPr lang="en-CA" smtClean="0"/>
              <a:pPr/>
              <a:t>81</a:t>
            </a:fld>
            <a:endParaRPr lang="en-CA"/>
          </a:p>
        </p:txBody>
      </p:sp>
    </p:spTree>
    <p:extLst>
      <p:ext uri="{BB962C8B-B14F-4D97-AF65-F5344CB8AC3E}">
        <p14:creationId xmlns:p14="http://schemas.microsoft.com/office/powerpoint/2010/main" val="28504175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46CC9454-064F-4D7C-920F-3D28AEBBB937}" type="slidenum">
              <a:rPr lang="en-CA" smtClean="0"/>
              <a:pPr/>
              <a:t>84</a:t>
            </a:fld>
            <a:endParaRPr lang="en-CA"/>
          </a:p>
        </p:txBody>
      </p:sp>
    </p:spTree>
    <p:extLst>
      <p:ext uri="{BB962C8B-B14F-4D97-AF65-F5344CB8AC3E}">
        <p14:creationId xmlns:p14="http://schemas.microsoft.com/office/powerpoint/2010/main" val="6380549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CA" dirty="0"/>
              <a:t>All task types: non-real time, soft-real time and hard-real time were considered in the design</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CA" dirty="0"/>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CA" dirty="0"/>
          </a:p>
          <a:p>
            <a:endParaRPr lang="en-CA" dirty="0"/>
          </a:p>
        </p:txBody>
      </p:sp>
      <p:sp>
        <p:nvSpPr>
          <p:cNvPr id="4" name="Slide Number Placeholder 3"/>
          <p:cNvSpPr>
            <a:spLocks noGrp="1"/>
          </p:cNvSpPr>
          <p:nvPr>
            <p:ph type="sldNum" sz="quarter" idx="10"/>
          </p:nvPr>
        </p:nvSpPr>
        <p:spPr/>
        <p:txBody>
          <a:bodyPr/>
          <a:lstStyle/>
          <a:p>
            <a:fld id="{46CC9454-064F-4D7C-920F-3D28AEBBB937}" type="slidenum">
              <a:rPr lang="en-CA" smtClean="0"/>
              <a:pPr/>
              <a:t>86</a:t>
            </a:fld>
            <a:endParaRPr lang="en-CA"/>
          </a:p>
        </p:txBody>
      </p:sp>
    </p:spTree>
    <p:extLst>
      <p:ext uri="{BB962C8B-B14F-4D97-AF65-F5344CB8AC3E}">
        <p14:creationId xmlns:p14="http://schemas.microsoft.com/office/powerpoint/2010/main" val="1075530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A2CB29FC-FBFA-A94C-AA2E-6105AE15B581}"/>
              </a:ext>
            </a:extLst>
          </p:cNvPr>
          <p:cNvSpPr>
            <a:spLocks noGrp="1" noChangeArrowheads="1"/>
          </p:cNvSpPr>
          <p:nvPr>
            <p:ph type="hdr" sz="quarter"/>
          </p:nvPr>
        </p:nvSpPr>
        <p:spPr>
          <a:ln/>
        </p:spPr>
        <p:txBody>
          <a:bodyPr/>
          <a:lstStyle/>
          <a:p>
            <a:r>
              <a:rPr lang="en-US" altLang="en-US"/>
              <a:t>WSN Training: TinyOS/nesC Basic Concepts</a:t>
            </a:r>
          </a:p>
        </p:txBody>
      </p:sp>
      <p:sp>
        <p:nvSpPr>
          <p:cNvPr id="5" name="Rectangle 3">
            <a:extLst>
              <a:ext uri="{FF2B5EF4-FFF2-40B4-BE49-F238E27FC236}">
                <a16:creationId xmlns:a16="http://schemas.microsoft.com/office/drawing/2014/main" id="{4857B121-E2F9-274C-8967-DCB2D054F356}"/>
              </a:ext>
            </a:extLst>
          </p:cNvPr>
          <p:cNvSpPr>
            <a:spLocks noGrp="1" noChangeArrowheads="1"/>
          </p:cNvSpPr>
          <p:nvPr>
            <p:ph type="dt" idx="1"/>
          </p:nvPr>
        </p:nvSpPr>
        <p:spPr>
          <a:ln/>
        </p:spPr>
        <p:txBody>
          <a:bodyPr/>
          <a:lstStyle/>
          <a:p>
            <a:r>
              <a:rPr lang="en-US" altLang="en-US"/>
              <a:t>Feb 2007</a:t>
            </a:r>
          </a:p>
        </p:txBody>
      </p:sp>
      <p:sp>
        <p:nvSpPr>
          <p:cNvPr id="6" name="Rectangle 6">
            <a:extLst>
              <a:ext uri="{FF2B5EF4-FFF2-40B4-BE49-F238E27FC236}">
                <a16:creationId xmlns:a16="http://schemas.microsoft.com/office/drawing/2014/main" id="{92415733-7AE6-C341-9B5A-EA46D4225D57}"/>
              </a:ext>
            </a:extLst>
          </p:cNvPr>
          <p:cNvSpPr>
            <a:spLocks noGrp="1" noChangeArrowheads="1"/>
          </p:cNvSpPr>
          <p:nvPr>
            <p:ph type="ftr" sz="quarter" idx="4"/>
          </p:nvPr>
        </p:nvSpPr>
        <p:spPr>
          <a:ln/>
        </p:spPr>
        <p:txBody>
          <a:bodyPr/>
          <a:lstStyle/>
          <a:p>
            <a:r>
              <a:rPr lang="en-US" altLang="en-US"/>
              <a:t>Crossbow Technology, Inc. Proprietary</a:t>
            </a:r>
          </a:p>
        </p:txBody>
      </p:sp>
      <p:sp>
        <p:nvSpPr>
          <p:cNvPr id="7" name="Rectangle 7">
            <a:extLst>
              <a:ext uri="{FF2B5EF4-FFF2-40B4-BE49-F238E27FC236}">
                <a16:creationId xmlns:a16="http://schemas.microsoft.com/office/drawing/2014/main" id="{AF130C90-2758-AA4F-850A-F6F683180452}"/>
              </a:ext>
            </a:extLst>
          </p:cNvPr>
          <p:cNvSpPr>
            <a:spLocks noGrp="1" noChangeArrowheads="1"/>
          </p:cNvSpPr>
          <p:nvPr>
            <p:ph type="sldNum" sz="quarter" idx="5"/>
          </p:nvPr>
        </p:nvSpPr>
        <p:spPr>
          <a:ln/>
        </p:spPr>
        <p:txBody>
          <a:bodyPr/>
          <a:lstStyle/>
          <a:p>
            <a:fld id="{32B23252-AF52-534C-AA9A-0A25B7E83478}" type="slidenum">
              <a:rPr lang="en-US" altLang="en-US"/>
              <a:pPr/>
              <a:t>8</a:t>
            </a:fld>
            <a:endParaRPr lang="en-US" altLang="en-US"/>
          </a:p>
        </p:txBody>
      </p:sp>
      <p:sp>
        <p:nvSpPr>
          <p:cNvPr id="375810" name="Rectangle 2">
            <a:extLst>
              <a:ext uri="{FF2B5EF4-FFF2-40B4-BE49-F238E27FC236}">
                <a16:creationId xmlns:a16="http://schemas.microsoft.com/office/drawing/2014/main" id="{92A22313-4814-B44F-82C1-FBA5940F4FD2}"/>
              </a:ext>
            </a:extLst>
          </p:cNvPr>
          <p:cNvSpPr>
            <a:spLocks noGrp="1" noRot="1" noChangeAspect="1" noChangeArrowheads="1" noTextEdit="1"/>
          </p:cNvSpPr>
          <p:nvPr>
            <p:ph type="sldImg"/>
          </p:nvPr>
        </p:nvSpPr>
        <p:spPr>
          <a:ln/>
        </p:spPr>
      </p:sp>
      <p:sp>
        <p:nvSpPr>
          <p:cNvPr id="375811" name="Rectangle 3">
            <a:extLst>
              <a:ext uri="{FF2B5EF4-FFF2-40B4-BE49-F238E27FC236}">
                <a16:creationId xmlns:a16="http://schemas.microsoft.com/office/drawing/2014/main" id="{98DFE4C1-7242-164A-8057-62390410776E}"/>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9870749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CA" dirty="0"/>
              <a:t>Pre-emption:</a:t>
            </a:r>
            <a:r>
              <a:rPr lang="en-CA" baseline="0" dirty="0"/>
              <a:t> LIFO protocol used to lock and unlock a shared resource.  A running task is only pre-empted an active task has all the resources it needs.  Non-blocking.</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CA" baseline="0" dirty="0"/>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CA" dirty="0"/>
              <a:t>The pre-emption strategy:</a:t>
            </a:r>
          </a:p>
          <a:p>
            <a:pPr marL="45720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CA" dirty="0"/>
              <a:t>Reduces the</a:t>
            </a:r>
            <a:r>
              <a:rPr lang="en-CA" baseline="0" dirty="0"/>
              <a:t> blocking time of tasks with high priority</a:t>
            </a:r>
          </a:p>
          <a:p>
            <a:pPr marL="45720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CA" baseline="0" dirty="0"/>
              <a:t>Prevents deadlocks</a:t>
            </a:r>
          </a:p>
          <a:p>
            <a:pPr marL="45720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CA" baseline="0" dirty="0"/>
              <a:t>Allows for the use of RM and EDF (discussed in next slide)</a:t>
            </a:r>
          </a:p>
          <a:p>
            <a:endParaRPr lang="en-CA" dirty="0"/>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CA" dirty="0"/>
              <a:t>“Blocking is bad” – there’s more to this statement</a:t>
            </a:r>
          </a:p>
          <a:p>
            <a:pPr marL="457200" marR="0" lvl="1"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CA" dirty="0"/>
              <a:t>Blocking doesn’t make sense for Stack Resource Policy (SRP) protocol</a:t>
            </a:r>
            <a:r>
              <a:rPr lang="en-CA" baseline="0" dirty="0"/>
              <a:t> used for shared resources (synchronization)</a:t>
            </a:r>
          </a:p>
        </p:txBody>
      </p:sp>
      <p:sp>
        <p:nvSpPr>
          <p:cNvPr id="4" name="Slide Number Placeholder 3"/>
          <p:cNvSpPr>
            <a:spLocks noGrp="1"/>
          </p:cNvSpPr>
          <p:nvPr>
            <p:ph type="sldNum" sz="quarter" idx="10"/>
          </p:nvPr>
        </p:nvSpPr>
        <p:spPr/>
        <p:txBody>
          <a:bodyPr/>
          <a:lstStyle/>
          <a:p>
            <a:fld id="{46CC9454-064F-4D7C-920F-3D28AEBBB937}" type="slidenum">
              <a:rPr lang="en-CA" smtClean="0"/>
              <a:pPr/>
              <a:t>87</a:t>
            </a:fld>
            <a:endParaRPr lang="en-CA"/>
          </a:p>
        </p:txBody>
      </p:sp>
    </p:spTree>
    <p:extLst>
      <p:ext uri="{BB962C8B-B14F-4D97-AF65-F5344CB8AC3E}">
        <p14:creationId xmlns:p14="http://schemas.microsoft.com/office/powerpoint/2010/main" val="24623227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Shape 183"/>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84" name="Shape 18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457200" marR="0" lvl="0" indent="-342900" algn="l" rtl="0">
              <a:spcBef>
                <a:spcPts val="0"/>
              </a:spcBef>
              <a:spcAft>
                <a:spcPts val="0"/>
              </a:spcAft>
              <a:buSzPct val="25000"/>
              <a:buNone/>
            </a:pPr>
            <a:r>
              <a:rPr lang="en-GB" sz="1400" b="0" i="0" u="none" strike="noStrike" cap="none">
                <a:solidFill>
                  <a:schemeClr val="dk1"/>
                </a:solidFill>
                <a:latin typeface="Calibri"/>
                <a:ea typeface="Calibri"/>
                <a:cs typeface="Calibri"/>
                <a:sym typeface="Calibri"/>
              </a:rPr>
              <a:t>Vestal’s work noted that low DAL tasks have been developed against lighter standards, therefore we have less confidence in their WCET</a:t>
            </a:r>
          </a:p>
          <a:p>
            <a:pPr marL="457200" marR="0" lvl="0" indent="-342900" algn="l" rtl="0">
              <a:spcBef>
                <a:spcPts val="0"/>
              </a:spcBef>
              <a:spcAft>
                <a:spcPts val="0"/>
              </a:spcAft>
              <a:buSzPct val="25000"/>
              <a:buNone/>
            </a:pPr>
            <a:r>
              <a:rPr lang="en-GB" sz="1400" b="0" i="0" u="none" strike="noStrike" cap="none">
                <a:solidFill>
                  <a:schemeClr val="dk1"/>
                </a:solidFill>
                <a:latin typeface="Calibri"/>
                <a:ea typeface="Calibri"/>
                <a:cs typeface="Calibri"/>
                <a:sym typeface="Calibri"/>
              </a:rPr>
              <a:t>We would extend this to also state we have less confidence in their correct operation</a:t>
            </a:r>
          </a:p>
          <a:p>
            <a:pPr marL="457200" marR="0" lvl="0" indent="-342900" algn="l" rtl="0">
              <a:spcBef>
                <a:spcPts val="0"/>
              </a:spcBef>
              <a:spcAft>
                <a:spcPts val="0"/>
              </a:spcAft>
              <a:buSzPct val="25000"/>
              <a:buNone/>
            </a:pPr>
            <a:r>
              <a:rPr lang="en-GB" sz="1400" b="0" i="0" u="none" strike="noStrike" cap="none">
                <a:solidFill>
                  <a:schemeClr val="dk1"/>
                </a:solidFill>
                <a:latin typeface="Calibri"/>
                <a:ea typeface="Calibri"/>
                <a:cs typeface="Calibri"/>
                <a:sym typeface="Calibri"/>
              </a:rPr>
              <a:t>However the potential uses for MCS go beyond simply supporting ‘less important’ tasks.</a:t>
            </a:r>
          </a:p>
          <a:p>
            <a:pPr marL="457200" marR="0" lvl="0" indent="-342900" algn="l" rtl="0">
              <a:spcBef>
                <a:spcPts val="0"/>
              </a:spcBef>
              <a:spcAft>
                <a:spcPts val="0"/>
              </a:spcAft>
              <a:buSzPct val="25000"/>
              <a:buNone/>
            </a:pPr>
            <a:r>
              <a:rPr lang="en-GB" sz="1400" b="0" i="0" u="none" strike="noStrike" cap="none">
                <a:solidFill>
                  <a:schemeClr val="dk1"/>
                </a:solidFill>
                <a:latin typeface="Calibri"/>
                <a:ea typeface="Calibri"/>
                <a:cs typeface="Calibri"/>
                <a:sym typeface="Calibri"/>
              </a:rPr>
              <a:t>We have a number of tasks we would consider to be high criticality, because of the effect their failure would have the on the system, however we can afford for them to be disabled for short periods of time. For instance recording error logs in non-volatile memory, a time consuming but still important process.</a:t>
            </a:r>
          </a:p>
          <a:p>
            <a:pPr marL="457200" marR="0" lvl="0" indent="-342900" algn="l" rtl="0">
              <a:spcBef>
                <a:spcPts val="0"/>
              </a:spcBef>
              <a:spcAft>
                <a:spcPts val="0"/>
              </a:spcAft>
              <a:buSzPct val="25000"/>
              <a:buNone/>
            </a:pPr>
            <a:r>
              <a:rPr lang="en-GB" sz="1400" b="0" i="0" u="none" strike="noStrike" cap="none">
                <a:solidFill>
                  <a:schemeClr val="dk1"/>
                </a:solidFill>
                <a:latin typeface="Calibri"/>
                <a:ea typeface="Calibri"/>
                <a:cs typeface="Calibri"/>
                <a:sym typeface="Calibri"/>
              </a:rPr>
              <a:t>Therefore it is very important that we address exactly what we mean by a ‘low-DAL’ task</a:t>
            </a:r>
          </a:p>
          <a:p>
            <a:pPr marL="457200" marR="0" lvl="0" indent="-342900" algn="l" rtl="0">
              <a:spcBef>
                <a:spcPts val="0"/>
              </a:spcBef>
              <a:spcAft>
                <a:spcPts val="0"/>
              </a:spcAft>
              <a:buSzPct val="25000"/>
              <a:buNone/>
            </a:pPr>
            <a:r>
              <a:rPr lang="en-GB" sz="1400" b="0" i="0" u="none" strike="noStrike" cap="none">
                <a:solidFill>
                  <a:schemeClr val="dk1"/>
                </a:solidFill>
                <a:latin typeface="Calibri"/>
                <a:ea typeface="Calibri"/>
                <a:cs typeface="Calibri"/>
                <a:sym typeface="Calibri"/>
              </a:rPr>
              <a:t>Ultimately it provides two main advantages - cost reduction and flexibility</a:t>
            </a:r>
          </a:p>
          <a:p>
            <a:pPr marL="914400" marR="0" lvl="1" indent="-317500" algn="l" rtl="0">
              <a:spcBef>
                <a:spcPts val="0"/>
              </a:spcBef>
              <a:spcAft>
                <a:spcPts val="0"/>
              </a:spcAft>
              <a:buSzPct val="25000"/>
              <a:buNone/>
            </a:pPr>
            <a:r>
              <a:rPr lang="en-GB" sz="1400" b="0" i="0" u="none" strike="noStrike" cap="none">
                <a:solidFill>
                  <a:schemeClr val="dk1"/>
                </a:solidFill>
                <a:latin typeface="Calibri"/>
                <a:ea typeface="Calibri"/>
                <a:cs typeface="Calibri"/>
                <a:sym typeface="Calibri"/>
              </a:rPr>
              <a:t>Less processors, easier proof of schedulability</a:t>
            </a:r>
          </a:p>
          <a:p>
            <a:pPr marL="0" marR="0" lvl="0" indent="-88900" algn="l" rtl="0">
              <a:spcBef>
                <a:spcPts val="0"/>
              </a:spcBef>
              <a:spcAft>
                <a:spcPts val="0"/>
              </a:spcAft>
              <a:buClr>
                <a:schemeClr val="dk1"/>
              </a:buClr>
              <a:buSzPct val="100000"/>
              <a:buFont typeface="Calibri"/>
              <a:buNone/>
            </a:pPr>
            <a:endParaRPr sz="14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325230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a:spLocks noGrp="1" noRot="1" noChangeAspect="1"/>
          </p:cNvSpPr>
          <p:nvPr>
            <p:ph type="sldImg" idx="2"/>
          </p:nvPr>
        </p:nvSpPr>
        <p:spPr>
          <a:xfrm>
            <a:off x="685800" y="685800"/>
            <a:ext cx="54864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6" name="Shape 196"/>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457200" marR="0" lvl="0" indent="-342900" algn="l" rtl="0">
              <a:spcBef>
                <a:spcPts val="0"/>
              </a:spcBef>
              <a:spcAft>
                <a:spcPts val="0"/>
              </a:spcAft>
              <a:buSzPct val="25000"/>
              <a:buNone/>
            </a:pPr>
            <a:r>
              <a:rPr lang="en-GB" sz="1400" b="0" i="0" u="none" strike="noStrike" cap="none" dirty="0">
                <a:solidFill>
                  <a:schemeClr val="dk1"/>
                </a:solidFill>
                <a:latin typeface="Calibri"/>
                <a:ea typeface="Calibri"/>
                <a:cs typeface="Calibri"/>
                <a:sym typeface="Calibri"/>
              </a:rPr>
              <a:t>Remind that AMC</a:t>
            </a:r>
            <a:r>
              <a:rPr lang="en-GB" sz="1400" b="0" i="0" u="none" strike="noStrike" cap="none" baseline="0" dirty="0">
                <a:solidFill>
                  <a:schemeClr val="dk1"/>
                </a:solidFill>
                <a:latin typeface="Calibri"/>
                <a:ea typeface="Calibri"/>
                <a:cs typeface="Calibri"/>
                <a:sym typeface="Calibri"/>
              </a:rPr>
              <a:t> will never come back from </a:t>
            </a:r>
            <a:r>
              <a:rPr lang="en-GB" sz="1400" b="0" i="0" u="none" strike="noStrike" cap="none" baseline="0" dirty="0" err="1">
                <a:solidFill>
                  <a:schemeClr val="dk1"/>
                </a:solidFill>
                <a:latin typeface="Calibri"/>
                <a:ea typeface="Calibri"/>
                <a:cs typeface="Calibri"/>
                <a:sym typeface="Calibri"/>
              </a:rPr>
              <a:t>HighDAL</a:t>
            </a:r>
            <a:r>
              <a:rPr lang="en-GB" sz="1400" b="0" i="0" u="none" strike="noStrike" cap="none" baseline="0" dirty="0">
                <a:solidFill>
                  <a:schemeClr val="dk1"/>
                </a:solidFill>
                <a:latin typeface="Calibri"/>
                <a:ea typeface="Calibri"/>
                <a:cs typeface="Calibri"/>
                <a:sym typeface="Calibri"/>
              </a:rPr>
              <a:t> mode</a:t>
            </a:r>
            <a:endParaRPr lang="en-GB" sz="1400" b="0" i="0" u="none" strike="noStrike" cap="none" dirty="0">
              <a:solidFill>
                <a:schemeClr val="dk1"/>
              </a:solidFill>
              <a:latin typeface="Calibri"/>
              <a:ea typeface="Calibri"/>
              <a:cs typeface="Calibri"/>
              <a:sym typeface="Calibri"/>
            </a:endParaRPr>
          </a:p>
          <a:p>
            <a:pPr marL="0" marR="0" lvl="0" indent="-88900" algn="l" rtl="0">
              <a:spcBef>
                <a:spcPts val="0"/>
              </a:spcBef>
              <a:spcAft>
                <a:spcPts val="0"/>
              </a:spcAft>
              <a:buClr>
                <a:schemeClr val="dk1"/>
              </a:buClr>
              <a:buSzPct val="100000"/>
              <a:buFont typeface="Calibri"/>
              <a:buNone/>
            </a:pPr>
            <a:endParaRPr sz="14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448405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D04DB952-0952-F34C-ADA1-BDF5B6E9F455}"/>
              </a:ext>
            </a:extLst>
          </p:cNvPr>
          <p:cNvSpPr>
            <a:spLocks noGrp="1" noChangeArrowheads="1"/>
          </p:cNvSpPr>
          <p:nvPr>
            <p:ph type="hdr" sz="quarter"/>
          </p:nvPr>
        </p:nvSpPr>
        <p:spPr>
          <a:ln/>
        </p:spPr>
        <p:txBody>
          <a:bodyPr/>
          <a:lstStyle/>
          <a:p>
            <a:r>
              <a:rPr lang="en-US" altLang="en-US"/>
              <a:t>WSN Training: TinyOS/nesC Basic Concepts</a:t>
            </a:r>
          </a:p>
        </p:txBody>
      </p:sp>
      <p:sp>
        <p:nvSpPr>
          <p:cNvPr id="5" name="Rectangle 3">
            <a:extLst>
              <a:ext uri="{FF2B5EF4-FFF2-40B4-BE49-F238E27FC236}">
                <a16:creationId xmlns:a16="http://schemas.microsoft.com/office/drawing/2014/main" id="{F090345D-F482-6440-9161-21A0E4AEA140}"/>
              </a:ext>
            </a:extLst>
          </p:cNvPr>
          <p:cNvSpPr>
            <a:spLocks noGrp="1" noChangeArrowheads="1"/>
          </p:cNvSpPr>
          <p:nvPr>
            <p:ph type="dt" idx="1"/>
          </p:nvPr>
        </p:nvSpPr>
        <p:spPr>
          <a:ln/>
        </p:spPr>
        <p:txBody>
          <a:bodyPr/>
          <a:lstStyle/>
          <a:p>
            <a:r>
              <a:rPr lang="en-US" altLang="en-US"/>
              <a:t>Feb 2007</a:t>
            </a:r>
          </a:p>
        </p:txBody>
      </p:sp>
      <p:sp>
        <p:nvSpPr>
          <p:cNvPr id="6" name="Rectangle 6">
            <a:extLst>
              <a:ext uri="{FF2B5EF4-FFF2-40B4-BE49-F238E27FC236}">
                <a16:creationId xmlns:a16="http://schemas.microsoft.com/office/drawing/2014/main" id="{4E0B6FFF-E066-644B-969C-FADC15C4408B}"/>
              </a:ext>
            </a:extLst>
          </p:cNvPr>
          <p:cNvSpPr>
            <a:spLocks noGrp="1" noChangeArrowheads="1"/>
          </p:cNvSpPr>
          <p:nvPr>
            <p:ph type="ftr" sz="quarter" idx="4"/>
          </p:nvPr>
        </p:nvSpPr>
        <p:spPr>
          <a:ln/>
        </p:spPr>
        <p:txBody>
          <a:bodyPr/>
          <a:lstStyle/>
          <a:p>
            <a:r>
              <a:rPr lang="en-US" altLang="en-US"/>
              <a:t>Crossbow Technology, Inc. Proprietary</a:t>
            </a:r>
          </a:p>
        </p:txBody>
      </p:sp>
      <p:sp>
        <p:nvSpPr>
          <p:cNvPr id="7" name="Rectangle 7">
            <a:extLst>
              <a:ext uri="{FF2B5EF4-FFF2-40B4-BE49-F238E27FC236}">
                <a16:creationId xmlns:a16="http://schemas.microsoft.com/office/drawing/2014/main" id="{29838DC4-5044-3F40-90A0-4935376575AC}"/>
              </a:ext>
            </a:extLst>
          </p:cNvPr>
          <p:cNvSpPr>
            <a:spLocks noGrp="1" noChangeArrowheads="1"/>
          </p:cNvSpPr>
          <p:nvPr>
            <p:ph type="sldNum" sz="quarter" idx="5"/>
          </p:nvPr>
        </p:nvSpPr>
        <p:spPr>
          <a:ln/>
        </p:spPr>
        <p:txBody>
          <a:bodyPr/>
          <a:lstStyle/>
          <a:p>
            <a:fld id="{E1C448A1-B69D-A74D-940E-4E3D27A496D1}" type="slidenum">
              <a:rPr lang="en-US" altLang="en-US"/>
              <a:pPr/>
              <a:t>9</a:t>
            </a:fld>
            <a:endParaRPr lang="en-US" altLang="en-US"/>
          </a:p>
        </p:txBody>
      </p:sp>
      <p:sp>
        <p:nvSpPr>
          <p:cNvPr id="200706" name="Rectangle 2">
            <a:extLst>
              <a:ext uri="{FF2B5EF4-FFF2-40B4-BE49-F238E27FC236}">
                <a16:creationId xmlns:a16="http://schemas.microsoft.com/office/drawing/2014/main" id="{3E998C39-EBCD-6E41-A7F2-082779B083DC}"/>
              </a:ext>
            </a:extLst>
          </p:cNvPr>
          <p:cNvSpPr>
            <a:spLocks noGrp="1" noRot="1" noChangeAspect="1" noChangeArrowheads="1" noTextEdit="1"/>
          </p:cNvSpPr>
          <p:nvPr>
            <p:ph type="sldImg"/>
          </p:nvPr>
        </p:nvSpPr>
        <p:spPr>
          <a:ln/>
        </p:spPr>
      </p:sp>
      <p:sp>
        <p:nvSpPr>
          <p:cNvPr id="200707" name="Rectangle 3">
            <a:extLst>
              <a:ext uri="{FF2B5EF4-FFF2-40B4-BE49-F238E27FC236}">
                <a16:creationId xmlns:a16="http://schemas.microsoft.com/office/drawing/2014/main" id="{93741028-5CE6-1845-B981-A20B53EAF848}"/>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8102333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3ED22469-E7FE-7349-92A5-2DF04189ACB5}"/>
              </a:ext>
            </a:extLst>
          </p:cNvPr>
          <p:cNvSpPr>
            <a:spLocks noGrp="1" noChangeArrowheads="1"/>
          </p:cNvSpPr>
          <p:nvPr>
            <p:ph type="hdr" sz="quarter"/>
          </p:nvPr>
        </p:nvSpPr>
        <p:spPr>
          <a:ln/>
        </p:spPr>
        <p:txBody>
          <a:bodyPr/>
          <a:lstStyle/>
          <a:p>
            <a:r>
              <a:rPr lang="en-US" altLang="en-US"/>
              <a:t>WSN Training: TinyOS/nesC Basic Concepts</a:t>
            </a:r>
          </a:p>
        </p:txBody>
      </p:sp>
      <p:sp>
        <p:nvSpPr>
          <p:cNvPr id="5" name="Rectangle 3">
            <a:extLst>
              <a:ext uri="{FF2B5EF4-FFF2-40B4-BE49-F238E27FC236}">
                <a16:creationId xmlns:a16="http://schemas.microsoft.com/office/drawing/2014/main" id="{6701906E-5AAE-E04C-879B-A4C3FE6E3A7B}"/>
              </a:ext>
            </a:extLst>
          </p:cNvPr>
          <p:cNvSpPr>
            <a:spLocks noGrp="1" noChangeArrowheads="1"/>
          </p:cNvSpPr>
          <p:nvPr>
            <p:ph type="dt" idx="1"/>
          </p:nvPr>
        </p:nvSpPr>
        <p:spPr>
          <a:ln/>
        </p:spPr>
        <p:txBody>
          <a:bodyPr/>
          <a:lstStyle/>
          <a:p>
            <a:r>
              <a:rPr lang="en-US" altLang="en-US"/>
              <a:t>Feb 2007</a:t>
            </a:r>
          </a:p>
        </p:txBody>
      </p:sp>
      <p:sp>
        <p:nvSpPr>
          <p:cNvPr id="6" name="Rectangle 6">
            <a:extLst>
              <a:ext uri="{FF2B5EF4-FFF2-40B4-BE49-F238E27FC236}">
                <a16:creationId xmlns:a16="http://schemas.microsoft.com/office/drawing/2014/main" id="{0DB77687-7BEB-6347-A271-43090713CD13}"/>
              </a:ext>
            </a:extLst>
          </p:cNvPr>
          <p:cNvSpPr>
            <a:spLocks noGrp="1" noChangeArrowheads="1"/>
          </p:cNvSpPr>
          <p:nvPr>
            <p:ph type="ftr" sz="quarter" idx="4"/>
          </p:nvPr>
        </p:nvSpPr>
        <p:spPr>
          <a:ln/>
        </p:spPr>
        <p:txBody>
          <a:bodyPr/>
          <a:lstStyle/>
          <a:p>
            <a:r>
              <a:rPr lang="en-US" altLang="en-US"/>
              <a:t>Crossbow Technology, Inc. Proprietary</a:t>
            </a:r>
          </a:p>
        </p:txBody>
      </p:sp>
      <p:sp>
        <p:nvSpPr>
          <p:cNvPr id="7" name="Rectangle 7">
            <a:extLst>
              <a:ext uri="{FF2B5EF4-FFF2-40B4-BE49-F238E27FC236}">
                <a16:creationId xmlns:a16="http://schemas.microsoft.com/office/drawing/2014/main" id="{E5FA0A95-F3BD-5D4D-8313-703E65F13E16}"/>
              </a:ext>
            </a:extLst>
          </p:cNvPr>
          <p:cNvSpPr>
            <a:spLocks noGrp="1" noChangeArrowheads="1"/>
          </p:cNvSpPr>
          <p:nvPr>
            <p:ph type="sldNum" sz="quarter" idx="5"/>
          </p:nvPr>
        </p:nvSpPr>
        <p:spPr>
          <a:ln/>
        </p:spPr>
        <p:txBody>
          <a:bodyPr/>
          <a:lstStyle/>
          <a:p>
            <a:fld id="{B406FAD9-84A1-EE4B-AE32-7D38C17016E8}" type="slidenum">
              <a:rPr lang="en-US" altLang="en-US"/>
              <a:pPr/>
              <a:t>10</a:t>
            </a:fld>
            <a:endParaRPr lang="en-US" altLang="en-US"/>
          </a:p>
        </p:txBody>
      </p:sp>
      <p:sp>
        <p:nvSpPr>
          <p:cNvPr id="354306" name="Rectangle 2">
            <a:extLst>
              <a:ext uri="{FF2B5EF4-FFF2-40B4-BE49-F238E27FC236}">
                <a16:creationId xmlns:a16="http://schemas.microsoft.com/office/drawing/2014/main" id="{5862DB8F-29CC-1F46-A633-B814B597287D}"/>
              </a:ext>
            </a:extLst>
          </p:cNvPr>
          <p:cNvSpPr>
            <a:spLocks noGrp="1" noRot="1" noChangeAspect="1" noChangeArrowheads="1" noTextEdit="1"/>
          </p:cNvSpPr>
          <p:nvPr>
            <p:ph type="sldImg"/>
          </p:nvPr>
        </p:nvSpPr>
        <p:spPr>
          <a:ln/>
        </p:spPr>
      </p:sp>
      <p:sp>
        <p:nvSpPr>
          <p:cNvPr id="354307" name="Rectangle 3">
            <a:extLst>
              <a:ext uri="{FF2B5EF4-FFF2-40B4-BE49-F238E27FC236}">
                <a16:creationId xmlns:a16="http://schemas.microsoft.com/office/drawing/2014/main" id="{DFD26DCC-2B3A-2F4C-8730-9E5D5AD13305}"/>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648250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267A40D3-C745-AE47-A4D2-E826C624ED3A}"/>
              </a:ext>
            </a:extLst>
          </p:cNvPr>
          <p:cNvSpPr>
            <a:spLocks noGrp="1" noChangeArrowheads="1"/>
          </p:cNvSpPr>
          <p:nvPr>
            <p:ph type="hdr" sz="quarter"/>
          </p:nvPr>
        </p:nvSpPr>
        <p:spPr>
          <a:ln/>
        </p:spPr>
        <p:txBody>
          <a:bodyPr/>
          <a:lstStyle/>
          <a:p>
            <a:r>
              <a:rPr lang="en-US" altLang="en-US"/>
              <a:t>WSN Training: TinyOS/nesC Basic Concepts</a:t>
            </a:r>
          </a:p>
        </p:txBody>
      </p:sp>
      <p:sp>
        <p:nvSpPr>
          <p:cNvPr id="5" name="Rectangle 3">
            <a:extLst>
              <a:ext uri="{FF2B5EF4-FFF2-40B4-BE49-F238E27FC236}">
                <a16:creationId xmlns:a16="http://schemas.microsoft.com/office/drawing/2014/main" id="{C3FFF643-61BF-394D-AC2C-7B65B50C24D9}"/>
              </a:ext>
            </a:extLst>
          </p:cNvPr>
          <p:cNvSpPr>
            <a:spLocks noGrp="1" noChangeArrowheads="1"/>
          </p:cNvSpPr>
          <p:nvPr>
            <p:ph type="dt" idx="1"/>
          </p:nvPr>
        </p:nvSpPr>
        <p:spPr>
          <a:ln/>
        </p:spPr>
        <p:txBody>
          <a:bodyPr/>
          <a:lstStyle/>
          <a:p>
            <a:r>
              <a:rPr lang="en-US" altLang="en-US"/>
              <a:t>Feb 2007</a:t>
            </a:r>
          </a:p>
        </p:txBody>
      </p:sp>
      <p:sp>
        <p:nvSpPr>
          <p:cNvPr id="6" name="Rectangle 6">
            <a:extLst>
              <a:ext uri="{FF2B5EF4-FFF2-40B4-BE49-F238E27FC236}">
                <a16:creationId xmlns:a16="http://schemas.microsoft.com/office/drawing/2014/main" id="{A244561D-3840-9141-841A-36D9EBE39940}"/>
              </a:ext>
            </a:extLst>
          </p:cNvPr>
          <p:cNvSpPr>
            <a:spLocks noGrp="1" noChangeArrowheads="1"/>
          </p:cNvSpPr>
          <p:nvPr>
            <p:ph type="ftr" sz="quarter" idx="4"/>
          </p:nvPr>
        </p:nvSpPr>
        <p:spPr>
          <a:ln/>
        </p:spPr>
        <p:txBody>
          <a:bodyPr/>
          <a:lstStyle/>
          <a:p>
            <a:r>
              <a:rPr lang="en-US" altLang="en-US"/>
              <a:t>Crossbow Technology, Inc. Proprietary</a:t>
            </a:r>
          </a:p>
        </p:txBody>
      </p:sp>
      <p:sp>
        <p:nvSpPr>
          <p:cNvPr id="7" name="Rectangle 7">
            <a:extLst>
              <a:ext uri="{FF2B5EF4-FFF2-40B4-BE49-F238E27FC236}">
                <a16:creationId xmlns:a16="http://schemas.microsoft.com/office/drawing/2014/main" id="{E55C8864-5959-454C-B3CF-3CA3C1B0CF7A}"/>
              </a:ext>
            </a:extLst>
          </p:cNvPr>
          <p:cNvSpPr>
            <a:spLocks noGrp="1" noChangeArrowheads="1"/>
          </p:cNvSpPr>
          <p:nvPr>
            <p:ph type="sldNum" sz="quarter" idx="5"/>
          </p:nvPr>
        </p:nvSpPr>
        <p:spPr>
          <a:ln/>
        </p:spPr>
        <p:txBody>
          <a:bodyPr/>
          <a:lstStyle/>
          <a:p>
            <a:fld id="{82DD3931-668C-C94F-90C6-4706BF69FCFE}" type="slidenum">
              <a:rPr lang="en-US" altLang="en-US"/>
              <a:pPr/>
              <a:t>11</a:t>
            </a:fld>
            <a:endParaRPr lang="en-US" altLang="en-US"/>
          </a:p>
        </p:txBody>
      </p:sp>
      <p:sp>
        <p:nvSpPr>
          <p:cNvPr id="198658" name="Rectangle 2">
            <a:extLst>
              <a:ext uri="{FF2B5EF4-FFF2-40B4-BE49-F238E27FC236}">
                <a16:creationId xmlns:a16="http://schemas.microsoft.com/office/drawing/2014/main" id="{F11C519F-8B28-3D43-91BF-55F6AF7566E8}"/>
              </a:ext>
            </a:extLst>
          </p:cNvPr>
          <p:cNvSpPr>
            <a:spLocks noGrp="1" noRot="1" noChangeAspect="1" noChangeArrowheads="1" noTextEdit="1"/>
          </p:cNvSpPr>
          <p:nvPr>
            <p:ph type="sldImg"/>
          </p:nvPr>
        </p:nvSpPr>
        <p:spPr>
          <a:ln/>
        </p:spPr>
      </p:sp>
      <p:sp>
        <p:nvSpPr>
          <p:cNvPr id="198659" name="Rectangle 3">
            <a:extLst>
              <a:ext uri="{FF2B5EF4-FFF2-40B4-BE49-F238E27FC236}">
                <a16:creationId xmlns:a16="http://schemas.microsoft.com/office/drawing/2014/main" id="{C99AF6D9-8306-AB43-9EF1-7BC7D28237A7}"/>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6032767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D378D37D-27C9-2F4D-AA12-68CE24B38D7C}"/>
              </a:ext>
            </a:extLst>
          </p:cNvPr>
          <p:cNvSpPr>
            <a:spLocks noGrp="1" noChangeArrowheads="1"/>
          </p:cNvSpPr>
          <p:nvPr>
            <p:ph type="hdr" sz="quarter"/>
          </p:nvPr>
        </p:nvSpPr>
        <p:spPr>
          <a:ln/>
        </p:spPr>
        <p:txBody>
          <a:bodyPr/>
          <a:lstStyle/>
          <a:p>
            <a:r>
              <a:rPr lang="en-US" altLang="en-US"/>
              <a:t>WSN Training: TinyOS/nesC Basic Concepts</a:t>
            </a:r>
          </a:p>
        </p:txBody>
      </p:sp>
      <p:sp>
        <p:nvSpPr>
          <p:cNvPr id="5" name="Rectangle 3">
            <a:extLst>
              <a:ext uri="{FF2B5EF4-FFF2-40B4-BE49-F238E27FC236}">
                <a16:creationId xmlns:a16="http://schemas.microsoft.com/office/drawing/2014/main" id="{65C4E151-4B75-7A43-8CF4-7D94FED74546}"/>
              </a:ext>
            </a:extLst>
          </p:cNvPr>
          <p:cNvSpPr>
            <a:spLocks noGrp="1" noChangeArrowheads="1"/>
          </p:cNvSpPr>
          <p:nvPr>
            <p:ph type="dt" idx="1"/>
          </p:nvPr>
        </p:nvSpPr>
        <p:spPr>
          <a:ln/>
        </p:spPr>
        <p:txBody>
          <a:bodyPr/>
          <a:lstStyle/>
          <a:p>
            <a:r>
              <a:rPr lang="en-US" altLang="en-US"/>
              <a:t>Feb 2007</a:t>
            </a:r>
          </a:p>
        </p:txBody>
      </p:sp>
      <p:sp>
        <p:nvSpPr>
          <p:cNvPr id="6" name="Rectangle 6">
            <a:extLst>
              <a:ext uri="{FF2B5EF4-FFF2-40B4-BE49-F238E27FC236}">
                <a16:creationId xmlns:a16="http://schemas.microsoft.com/office/drawing/2014/main" id="{81AF31A5-838F-5544-BE9D-B2208811C24B}"/>
              </a:ext>
            </a:extLst>
          </p:cNvPr>
          <p:cNvSpPr>
            <a:spLocks noGrp="1" noChangeArrowheads="1"/>
          </p:cNvSpPr>
          <p:nvPr>
            <p:ph type="ftr" sz="quarter" idx="4"/>
          </p:nvPr>
        </p:nvSpPr>
        <p:spPr>
          <a:ln/>
        </p:spPr>
        <p:txBody>
          <a:bodyPr/>
          <a:lstStyle/>
          <a:p>
            <a:r>
              <a:rPr lang="en-US" altLang="en-US"/>
              <a:t>Crossbow Technology, Inc. Proprietary</a:t>
            </a:r>
          </a:p>
        </p:txBody>
      </p:sp>
      <p:sp>
        <p:nvSpPr>
          <p:cNvPr id="7" name="Rectangle 7">
            <a:extLst>
              <a:ext uri="{FF2B5EF4-FFF2-40B4-BE49-F238E27FC236}">
                <a16:creationId xmlns:a16="http://schemas.microsoft.com/office/drawing/2014/main" id="{E7696570-F2C7-8E45-AAF6-9EE024882625}"/>
              </a:ext>
            </a:extLst>
          </p:cNvPr>
          <p:cNvSpPr>
            <a:spLocks noGrp="1" noChangeArrowheads="1"/>
          </p:cNvSpPr>
          <p:nvPr>
            <p:ph type="sldNum" sz="quarter" idx="5"/>
          </p:nvPr>
        </p:nvSpPr>
        <p:spPr>
          <a:ln/>
        </p:spPr>
        <p:txBody>
          <a:bodyPr/>
          <a:lstStyle/>
          <a:p>
            <a:fld id="{B511331A-3D0D-2248-ABCF-590BD49E6144}" type="slidenum">
              <a:rPr lang="en-US" altLang="en-US"/>
              <a:pPr/>
              <a:t>12</a:t>
            </a:fld>
            <a:endParaRPr lang="en-US" altLang="en-US"/>
          </a:p>
        </p:txBody>
      </p:sp>
      <p:sp>
        <p:nvSpPr>
          <p:cNvPr id="270338" name="Rectangle 2">
            <a:extLst>
              <a:ext uri="{FF2B5EF4-FFF2-40B4-BE49-F238E27FC236}">
                <a16:creationId xmlns:a16="http://schemas.microsoft.com/office/drawing/2014/main" id="{D475C338-51DE-AD43-8147-B9361BE1A49D}"/>
              </a:ext>
            </a:extLst>
          </p:cNvPr>
          <p:cNvSpPr>
            <a:spLocks noGrp="1" noRot="1" noChangeAspect="1" noChangeArrowheads="1" noTextEdit="1"/>
          </p:cNvSpPr>
          <p:nvPr>
            <p:ph type="sldImg"/>
          </p:nvPr>
        </p:nvSpPr>
        <p:spPr>
          <a:ln/>
        </p:spPr>
      </p:sp>
      <p:sp>
        <p:nvSpPr>
          <p:cNvPr id="270339" name="Rectangle 3">
            <a:extLst>
              <a:ext uri="{FF2B5EF4-FFF2-40B4-BE49-F238E27FC236}">
                <a16:creationId xmlns:a16="http://schemas.microsoft.com/office/drawing/2014/main" id="{D24BE561-6BBE-EE4F-90A4-44F0E0438D68}"/>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2677148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04ACCBC8-5A18-5945-8D6D-EFE21EEB200D}"/>
              </a:ext>
            </a:extLst>
          </p:cNvPr>
          <p:cNvSpPr>
            <a:spLocks noGrp="1" noChangeArrowheads="1"/>
          </p:cNvSpPr>
          <p:nvPr>
            <p:ph type="hdr" sz="quarter"/>
          </p:nvPr>
        </p:nvSpPr>
        <p:spPr>
          <a:ln/>
        </p:spPr>
        <p:txBody>
          <a:bodyPr/>
          <a:lstStyle/>
          <a:p>
            <a:r>
              <a:rPr lang="en-US" altLang="en-US"/>
              <a:t>WSN Training: TinyOS/nesC Basic Concepts</a:t>
            </a:r>
          </a:p>
        </p:txBody>
      </p:sp>
      <p:sp>
        <p:nvSpPr>
          <p:cNvPr id="5" name="Rectangle 3">
            <a:extLst>
              <a:ext uri="{FF2B5EF4-FFF2-40B4-BE49-F238E27FC236}">
                <a16:creationId xmlns:a16="http://schemas.microsoft.com/office/drawing/2014/main" id="{BDD53F59-4532-FE42-ACB6-CC68B965C150}"/>
              </a:ext>
            </a:extLst>
          </p:cNvPr>
          <p:cNvSpPr>
            <a:spLocks noGrp="1" noChangeArrowheads="1"/>
          </p:cNvSpPr>
          <p:nvPr>
            <p:ph type="dt" idx="1"/>
          </p:nvPr>
        </p:nvSpPr>
        <p:spPr>
          <a:ln/>
        </p:spPr>
        <p:txBody>
          <a:bodyPr/>
          <a:lstStyle/>
          <a:p>
            <a:r>
              <a:rPr lang="en-US" altLang="en-US"/>
              <a:t>Feb 2007</a:t>
            </a:r>
          </a:p>
        </p:txBody>
      </p:sp>
      <p:sp>
        <p:nvSpPr>
          <p:cNvPr id="6" name="Rectangle 6">
            <a:extLst>
              <a:ext uri="{FF2B5EF4-FFF2-40B4-BE49-F238E27FC236}">
                <a16:creationId xmlns:a16="http://schemas.microsoft.com/office/drawing/2014/main" id="{EFA9A078-7D58-D044-A876-D65E05028C7C}"/>
              </a:ext>
            </a:extLst>
          </p:cNvPr>
          <p:cNvSpPr>
            <a:spLocks noGrp="1" noChangeArrowheads="1"/>
          </p:cNvSpPr>
          <p:nvPr>
            <p:ph type="ftr" sz="quarter" idx="4"/>
          </p:nvPr>
        </p:nvSpPr>
        <p:spPr>
          <a:ln/>
        </p:spPr>
        <p:txBody>
          <a:bodyPr/>
          <a:lstStyle/>
          <a:p>
            <a:r>
              <a:rPr lang="en-US" altLang="en-US"/>
              <a:t>Crossbow Technology, Inc. Proprietary</a:t>
            </a:r>
          </a:p>
        </p:txBody>
      </p:sp>
      <p:sp>
        <p:nvSpPr>
          <p:cNvPr id="7" name="Rectangle 7">
            <a:extLst>
              <a:ext uri="{FF2B5EF4-FFF2-40B4-BE49-F238E27FC236}">
                <a16:creationId xmlns:a16="http://schemas.microsoft.com/office/drawing/2014/main" id="{7F63CFE4-C930-E147-B8FE-A37652B25D40}"/>
              </a:ext>
            </a:extLst>
          </p:cNvPr>
          <p:cNvSpPr>
            <a:spLocks noGrp="1" noChangeArrowheads="1"/>
          </p:cNvSpPr>
          <p:nvPr>
            <p:ph type="sldNum" sz="quarter" idx="5"/>
          </p:nvPr>
        </p:nvSpPr>
        <p:spPr>
          <a:ln/>
        </p:spPr>
        <p:txBody>
          <a:bodyPr/>
          <a:lstStyle/>
          <a:p>
            <a:fld id="{32C4AE41-01BF-204D-BB46-E027F59F9DCA}" type="slidenum">
              <a:rPr lang="en-US" altLang="en-US"/>
              <a:pPr/>
              <a:t>13</a:t>
            </a:fld>
            <a:endParaRPr lang="en-US" altLang="en-US"/>
          </a:p>
        </p:txBody>
      </p:sp>
      <p:sp>
        <p:nvSpPr>
          <p:cNvPr id="322562" name="Rectangle 2">
            <a:extLst>
              <a:ext uri="{FF2B5EF4-FFF2-40B4-BE49-F238E27FC236}">
                <a16:creationId xmlns:a16="http://schemas.microsoft.com/office/drawing/2014/main" id="{0B85C76E-A35A-1B48-9A25-DABB3DE1FC5A}"/>
              </a:ext>
            </a:extLst>
          </p:cNvPr>
          <p:cNvSpPr>
            <a:spLocks noGrp="1" noRot="1" noChangeAspect="1" noChangeArrowheads="1" noTextEdit="1"/>
          </p:cNvSpPr>
          <p:nvPr>
            <p:ph type="sldImg"/>
          </p:nvPr>
        </p:nvSpPr>
        <p:spPr>
          <a:ln/>
        </p:spPr>
      </p:sp>
      <p:sp>
        <p:nvSpPr>
          <p:cNvPr id="322563" name="Rectangle 3">
            <a:extLst>
              <a:ext uri="{FF2B5EF4-FFF2-40B4-BE49-F238E27FC236}">
                <a16:creationId xmlns:a16="http://schemas.microsoft.com/office/drawing/2014/main" id="{1DE086EB-5144-BC49-BA70-EC4521C30992}"/>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1296835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B74110B2-EE74-9A44-9EF5-5CDC8937E68F}"/>
              </a:ext>
            </a:extLst>
          </p:cNvPr>
          <p:cNvSpPr>
            <a:spLocks noGrp="1" noChangeArrowheads="1"/>
          </p:cNvSpPr>
          <p:nvPr>
            <p:ph type="hdr" sz="quarter"/>
          </p:nvPr>
        </p:nvSpPr>
        <p:spPr>
          <a:ln/>
        </p:spPr>
        <p:txBody>
          <a:bodyPr/>
          <a:lstStyle/>
          <a:p>
            <a:r>
              <a:rPr lang="en-US" altLang="en-US"/>
              <a:t>WSN Training: TinyOS/nesC Basic Concepts</a:t>
            </a:r>
          </a:p>
        </p:txBody>
      </p:sp>
      <p:sp>
        <p:nvSpPr>
          <p:cNvPr id="5" name="Rectangle 3">
            <a:extLst>
              <a:ext uri="{FF2B5EF4-FFF2-40B4-BE49-F238E27FC236}">
                <a16:creationId xmlns:a16="http://schemas.microsoft.com/office/drawing/2014/main" id="{09A5F131-7632-734E-8BFE-254DDC156C98}"/>
              </a:ext>
            </a:extLst>
          </p:cNvPr>
          <p:cNvSpPr>
            <a:spLocks noGrp="1" noChangeArrowheads="1"/>
          </p:cNvSpPr>
          <p:nvPr>
            <p:ph type="dt" idx="1"/>
          </p:nvPr>
        </p:nvSpPr>
        <p:spPr>
          <a:ln/>
        </p:spPr>
        <p:txBody>
          <a:bodyPr/>
          <a:lstStyle/>
          <a:p>
            <a:r>
              <a:rPr lang="en-US" altLang="en-US"/>
              <a:t>Feb 2007</a:t>
            </a:r>
          </a:p>
        </p:txBody>
      </p:sp>
      <p:sp>
        <p:nvSpPr>
          <p:cNvPr id="6" name="Rectangle 6">
            <a:extLst>
              <a:ext uri="{FF2B5EF4-FFF2-40B4-BE49-F238E27FC236}">
                <a16:creationId xmlns:a16="http://schemas.microsoft.com/office/drawing/2014/main" id="{AC44B98E-9907-FB4E-ACC2-BF88D0E6B9A6}"/>
              </a:ext>
            </a:extLst>
          </p:cNvPr>
          <p:cNvSpPr>
            <a:spLocks noGrp="1" noChangeArrowheads="1"/>
          </p:cNvSpPr>
          <p:nvPr>
            <p:ph type="ftr" sz="quarter" idx="4"/>
          </p:nvPr>
        </p:nvSpPr>
        <p:spPr>
          <a:ln/>
        </p:spPr>
        <p:txBody>
          <a:bodyPr/>
          <a:lstStyle/>
          <a:p>
            <a:r>
              <a:rPr lang="en-US" altLang="en-US"/>
              <a:t>Crossbow Technology, Inc. Proprietary</a:t>
            </a:r>
          </a:p>
        </p:txBody>
      </p:sp>
      <p:sp>
        <p:nvSpPr>
          <p:cNvPr id="7" name="Rectangle 7">
            <a:extLst>
              <a:ext uri="{FF2B5EF4-FFF2-40B4-BE49-F238E27FC236}">
                <a16:creationId xmlns:a16="http://schemas.microsoft.com/office/drawing/2014/main" id="{FD98CE7A-CB6F-B14D-9F1C-E92369E2AEDF}"/>
              </a:ext>
            </a:extLst>
          </p:cNvPr>
          <p:cNvSpPr>
            <a:spLocks noGrp="1" noChangeArrowheads="1"/>
          </p:cNvSpPr>
          <p:nvPr>
            <p:ph type="sldNum" sz="quarter" idx="5"/>
          </p:nvPr>
        </p:nvSpPr>
        <p:spPr>
          <a:ln/>
        </p:spPr>
        <p:txBody>
          <a:bodyPr/>
          <a:lstStyle/>
          <a:p>
            <a:fld id="{0B1D921A-AAD8-5442-81DD-830725EE94AA}" type="slidenum">
              <a:rPr lang="en-US" altLang="en-US"/>
              <a:pPr/>
              <a:t>14</a:t>
            </a:fld>
            <a:endParaRPr lang="en-US" altLang="en-US"/>
          </a:p>
        </p:txBody>
      </p:sp>
      <p:sp>
        <p:nvSpPr>
          <p:cNvPr id="367618" name="Rectangle 2">
            <a:extLst>
              <a:ext uri="{FF2B5EF4-FFF2-40B4-BE49-F238E27FC236}">
                <a16:creationId xmlns:a16="http://schemas.microsoft.com/office/drawing/2014/main" id="{D3EC36DD-A42B-D844-83A7-EB6DCCF17EF4}"/>
              </a:ext>
            </a:extLst>
          </p:cNvPr>
          <p:cNvSpPr>
            <a:spLocks noGrp="1" noRot="1" noChangeAspect="1" noChangeArrowheads="1" noTextEdit="1"/>
          </p:cNvSpPr>
          <p:nvPr>
            <p:ph type="sldImg"/>
          </p:nvPr>
        </p:nvSpPr>
        <p:spPr>
          <a:xfrm>
            <a:off x="1103313" y="1252538"/>
            <a:ext cx="4741862" cy="2963862"/>
          </a:xfrm>
          <a:solidFill>
            <a:srgbClr val="FFFFFF"/>
          </a:solidFill>
          <a:ln/>
        </p:spPr>
      </p:sp>
      <p:sp>
        <p:nvSpPr>
          <p:cNvPr id="367619" name="Text Box 3">
            <a:extLst>
              <a:ext uri="{FF2B5EF4-FFF2-40B4-BE49-F238E27FC236}">
                <a16:creationId xmlns:a16="http://schemas.microsoft.com/office/drawing/2014/main" id="{B70A363C-0848-E54D-A528-DDD1F9A60753}"/>
              </a:ext>
            </a:extLst>
          </p:cNvPr>
          <p:cNvSpPr txBox="1">
            <a:spLocks noGrp="1" noChangeArrowheads="1"/>
          </p:cNvSpPr>
          <p:nvPr>
            <p:ph type="body" idx="1"/>
          </p:nvPr>
        </p:nvSpPr>
        <p:spPr>
          <a:xfrm>
            <a:off x="1209675" y="4410075"/>
            <a:ext cx="4525963" cy="3556000"/>
          </a:xfrm>
          <a:ln/>
        </p:spPr>
        <p:txBody>
          <a:bodyPr wrap="none" anchor="ctr"/>
          <a:lstStyle/>
          <a:p>
            <a:endParaRPr lang="en-US" altLang="en-US"/>
          </a:p>
        </p:txBody>
      </p:sp>
    </p:spTree>
    <p:extLst>
      <p:ext uri="{BB962C8B-B14F-4D97-AF65-F5344CB8AC3E}">
        <p14:creationId xmlns:p14="http://schemas.microsoft.com/office/powerpoint/2010/main" val="2629972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6" name="Slide Number Placeholder 5"/>
          <p:cNvSpPr>
            <a:spLocks noGrp="1"/>
          </p:cNvSpPr>
          <p:nvPr>
            <p:ph type="sldNum" sz="quarter" idx="12"/>
          </p:nvPr>
        </p:nvSpPr>
        <p:spPr/>
        <p:txBody>
          <a:bodyPr/>
          <a:lstStyle/>
          <a:p>
            <a:fld id="{5E6A3C3A-A029-4573-BC04-5DA27903A743}"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5E6A3C3A-A029-4573-BC04-5DA27903A74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5E6A3C3A-A029-4573-BC04-5DA27903A743}"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92097"/>
            <a:ext cx="6858000" cy="1803653"/>
          </a:xfrm>
        </p:spPr>
        <p:txBody>
          <a:bodyPr anchor="ctr"/>
          <a:lstStyle>
            <a:lvl1pPr algn="ctr">
              <a:defRPr sz="3750"/>
            </a:lvl1pPr>
          </a:lstStyle>
          <a:p>
            <a:r>
              <a:rPr lang="en-US" dirty="0"/>
              <a:t>Click to edit Master title style</a:t>
            </a:r>
          </a:p>
        </p:txBody>
      </p:sp>
      <p:sp>
        <p:nvSpPr>
          <p:cNvPr id="3" name="Subtitle 2"/>
          <p:cNvSpPr>
            <a:spLocks noGrp="1"/>
          </p:cNvSpPr>
          <p:nvPr>
            <p:ph type="subTitle" idx="1"/>
          </p:nvPr>
        </p:nvSpPr>
        <p:spPr>
          <a:xfrm>
            <a:off x="1143000" y="3001698"/>
            <a:ext cx="6858000" cy="1379802"/>
          </a:xfrm>
        </p:spPr>
        <p:txBody>
          <a:bodyPr/>
          <a:lstStyle>
            <a:lvl1pPr marL="0" indent="0" algn="ctr">
              <a:buNone/>
              <a:defRPr sz="1500"/>
            </a:lvl1pPr>
            <a:lvl2pPr marL="285739" indent="0" algn="ctr">
              <a:buNone/>
              <a:defRPr sz="1250"/>
            </a:lvl2pPr>
            <a:lvl3pPr marL="571477" indent="0" algn="ctr">
              <a:buNone/>
              <a:defRPr sz="1125"/>
            </a:lvl3pPr>
            <a:lvl4pPr marL="857216" indent="0" algn="ctr">
              <a:buNone/>
              <a:defRPr sz="1000"/>
            </a:lvl4pPr>
            <a:lvl5pPr marL="1142954" indent="0" algn="ctr">
              <a:buNone/>
              <a:defRPr sz="1000"/>
            </a:lvl5pPr>
            <a:lvl6pPr marL="1428693" indent="0" algn="ctr">
              <a:buNone/>
              <a:defRPr sz="1000"/>
            </a:lvl6pPr>
            <a:lvl7pPr marL="1714431" indent="0" algn="ctr">
              <a:buNone/>
              <a:defRPr sz="1000"/>
            </a:lvl7pPr>
            <a:lvl8pPr marL="2000170" indent="0" algn="ctr">
              <a:buNone/>
              <a:defRPr sz="1000"/>
            </a:lvl8pPr>
            <a:lvl9pPr marL="2285909" indent="0" algn="ctr">
              <a:buNone/>
              <a:defRPr sz="1000"/>
            </a:lvl9pPr>
          </a:lstStyle>
          <a:p>
            <a:r>
              <a:rPr lang="en-US" dirty="0"/>
              <a:t>Click to edit Master subtitle style</a:t>
            </a:r>
          </a:p>
        </p:txBody>
      </p:sp>
      <p:sp>
        <p:nvSpPr>
          <p:cNvPr id="6" name="Slide Number Placeholder 5"/>
          <p:cNvSpPr>
            <a:spLocks noGrp="1"/>
          </p:cNvSpPr>
          <p:nvPr>
            <p:ph type="sldNum" sz="quarter" idx="12"/>
          </p:nvPr>
        </p:nvSpPr>
        <p:spPr/>
        <p:txBody>
          <a:bodyPr/>
          <a:lstStyle>
            <a:lvl1pPr>
              <a:defRPr sz="1167">
                <a:solidFill>
                  <a:srgbClr val="3C58AD"/>
                </a:solidFill>
                <a:latin typeface="Arial" panose="020B0604020202020204" pitchFamily="34" charset="0"/>
                <a:cs typeface="Arial" panose="020B0604020202020204" pitchFamily="34" charset="0"/>
              </a:defRPr>
            </a:lvl1pPr>
          </a:lstStyle>
          <a:p>
            <a:fld id="{5E6A3C3A-A029-4573-BC04-5DA27903A743}" type="slidenum">
              <a:rPr lang="en-US" smtClean="0"/>
              <a:pPr/>
              <a:t>‹#›</a:t>
            </a:fld>
            <a:endParaRPr lang="en-US" dirty="0"/>
          </a:p>
        </p:txBody>
      </p:sp>
    </p:spTree>
    <p:extLst>
      <p:ext uri="{BB962C8B-B14F-4D97-AF65-F5344CB8AC3E}">
        <p14:creationId xmlns:p14="http://schemas.microsoft.com/office/powerpoint/2010/main" val="11534250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A4B25-9438-EA4A-B35E-B2327D6718AE}"/>
              </a:ext>
            </a:extLst>
          </p:cNvPr>
          <p:cNvSpPr>
            <a:spLocks noGrp="1"/>
          </p:cNvSpPr>
          <p:nvPr>
            <p:ph type="title"/>
          </p:nvPr>
        </p:nvSpPr>
        <p:spPr>
          <a:xfrm>
            <a:off x="228600" y="127001"/>
            <a:ext cx="8229600" cy="480219"/>
          </a:xfrm>
        </p:spPr>
        <p:txBody>
          <a:bodyPr/>
          <a:lstStyle/>
          <a:p>
            <a:r>
              <a:rPr lang="en-US"/>
              <a:t>Click to edit Master title style</a:t>
            </a:r>
          </a:p>
        </p:txBody>
      </p:sp>
      <p:sp>
        <p:nvSpPr>
          <p:cNvPr id="3" name="Text Placeholder 2">
            <a:extLst>
              <a:ext uri="{FF2B5EF4-FFF2-40B4-BE49-F238E27FC236}">
                <a16:creationId xmlns:a16="http://schemas.microsoft.com/office/drawing/2014/main" id="{3002D3D7-43AF-3640-8D9B-2BB5636D0E46}"/>
              </a:ext>
            </a:extLst>
          </p:cNvPr>
          <p:cNvSpPr>
            <a:spLocks noGrp="1"/>
          </p:cNvSpPr>
          <p:nvPr>
            <p:ph type="body" sz="half" idx="1"/>
          </p:nvPr>
        </p:nvSpPr>
        <p:spPr>
          <a:xfrm>
            <a:off x="211139" y="899583"/>
            <a:ext cx="4281487" cy="435504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Online Image Placeholder 3">
            <a:extLst>
              <a:ext uri="{FF2B5EF4-FFF2-40B4-BE49-F238E27FC236}">
                <a16:creationId xmlns:a16="http://schemas.microsoft.com/office/drawing/2014/main" id="{01F2AEF3-A208-054C-9A88-D09A695ED291}"/>
              </a:ext>
            </a:extLst>
          </p:cNvPr>
          <p:cNvSpPr>
            <a:spLocks noGrp="1"/>
          </p:cNvSpPr>
          <p:nvPr>
            <p:ph type="clipArt" sz="half" idx="2"/>
          </p:nvPr>
        </p:nvSpPr>
        <p:spPr>
          <a:xfrm>
            <a:off x="4645025" y="899583"/>
            <a:ext cx="4281488" cy="4355042"/>
          </a:xfrm>
        </p:spPr>
        <p:txBody>
          <a:bodyPr/>
          <a:lstStyle/>
          <a:p>
            <a:endParaRPr lang="en-US"/>
          </a:p>
        </p:txBody>
      </p:sp>
      <p:sp>
        <p:nvSpPr>
          <p:cNvPr id="5" name="Footer Placeholder 4">
            <a:extLst>
              <a:ext uri="{FF2B5EF4-FFF2-40B4-BE49-F238E27FC236}">
                <a16:creationId xmlns:a16="http://schemas.microsoft.com/office/drawing/2014/main" id="{19E1E1B3-1450-9743-91C2-C12B1224A883}"/>
              </a:ext>
            </a:extLst>
          </p:cNvPr>
          <p:cNvSpPr>
            <a:spLocks noGrp="1"/>
          </p:cNvSpPr>
          <p:nvPr>
            <p:ph type="ftr" sz="quarter" idx="10"/>
          </p:nvPr>
        </p:nvSpPr>
        <p:spPr>
          <a:xfrm>
            <a:off x="187325" y="5385595"/>
            <a:ext cx="3352800" cy="228864"/>
          </a:xfrm>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A26CD944-E341-3B4F-8818-96B33F270E98}"/>
              </a:ext>
            </a:extLst>
          </p:cNvPr>
          <p:cNvSpPr>
            <a:spLocks noGrp="1"/>
          </p:cNvSpPr>
          <p:nvPr>
            <p:ph type="sldNum" sz="quarter" idx="11"/>
          </p:nvPr>
        </p:nvSpPr>
        <p:spPr>
          <a:xfrm>
            <a:off x="3965576" y="5385595"/>
            <a:ext cx="1216025" cy="228864"/>
          </a:xfrm>
        </p:spPr>
        <p:txBody>
          <a:bodyPr/>
          <a:lstStyle>
            <a:lvl1pPr>
              <a:defRPr/>
            </a:lvl1pPr>
          </a:lstStyle>
          <a:p>
            <a:fld id="{DFE48FF8-700F-924B-A14F-84C220D9C354}" type="slidenum">
              <a:rPr lang="en-US" altLang="en-US"/>
              <a:pPr/>
              <a:t>‹#›</a:t>
            </a:fld>
            <a:endParaRPr lang="en-US" altLang="en-US"/>
          </a:p>
        </p:txBody>
      </p:sp>
    </p:spTree>
    <p:extLst>
      <p:ext uri="{BB962C8B-B14F-4D97-AF65-F5344CB8AC3E}">
        <p14:creationId xmlns:p14="http://schemas.microsoft.com/office/powerpoint/2010/main" val="2611917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5E6A3C3A-A029-4573-BC04-5DA27903A74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5E6A3C3A-A029-4573-BC04-5DA27903A74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p:txBody>
          <a:bodyPr/>
          <a:lstStyle/>
          <a:p>
            <a:fld id="{5E6A3C3A-A029-4573-BC04-5DA27903A74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lstStyle/>
          <a:p>
            <a:fld id="{5E6A3C3A-A029-4573-BC04-5DA27903A74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p>
            <a:fld id="{5E6A3C3A-A029-4573-BC04-5DA27903A74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E6A3C3A-A029-4573-BC04-5DA27903A74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5E6A3C3A-A029-4573-BC04-5DA27903A74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5E6A3C3A-A029-4573-BC04-5DA27903A74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7207" y="89647"/>
            <a:ext cx="7793866" cy="78889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07207" y="959224"/>
            <a:ext cx="8929217" cy="418824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5E6A3C3A-A029-4573-BC04-5DA27903A743}" type="slidenum">
              <a:rPr lang="en-US" smtClean="0"/>
              <a:pPr/>
              <a:t>‹#›</a:t>
            </a:fld>
            <a:endParaRPr lang="en-US" dirty="0"/>
          </a:p>
        </p:txBody>
      </p:sp>
      <p:pic>
        <p:nvPicPr>
          <p:cNvPr id="48" name="Picture 47"/>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8000476" y="177254"/>
            <a:ext cx="997802" cy="613680"/>
          </a:xfrm>
          <a:prstGeom prst="rect">
            <a:avLst/>
          </a:prstGeom>
        </p:spPr>
      </p:pic>
    </p:spTree>
    <p:extLst>
      <p:ext uri="{BB962C8B-B14F-4D97-AF65-F5344CB8AC3E}">
        <p14:creationId xmlns:p14="http://schemas.microsoft.com/office/powerpoint/2010/main" val="230656076"/>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73" r:id="rId12"/>
    <p:sldLayoutId id="2147483697" r:id="rId13"/>
  </p:sldLayoutIdLst>
  <p:hf hdr="0" ftr="0" dt="0"/>
  <p:txStyles>
    <p:titleStyle>
      <a:lvl1pPr algn="l" defTabSz="685800" rtl="0" eaLnBrk="1" latinLnBrk="0" hangingPunct="1">
        <a:lnSpc>
          <a:spcPct val="90000"/>
        </a:lnSpc>
        <a:spcBef>
          <a:spcPct val="0"/>
        </a:spcBef>
        <a:buNone/>
        <a:defRPr sz="3300" kern="1200">
          <a:solidFill>
            <a:srgbClr val="002F6C"/>
          </a:solidFill>
          <a:latin typeface="Trebuchet MS" charset="0"/>
          <a:ea typeface="Trebuchet MS" charset="0"/>
          <a:cs typeface="Trebuchet MS" charset="0"/>
        </a:defRPr>
      </a:lvl1pPr>
    </p:titleStyle>
    <p:bodyStyle>
      <a:lvl1pPr marL="171450" indent="-171450" algn="l" defTabSz="685800" rtl="0" eaLnBrk="1" latinLnBrk="0" hangingPunct="1">
        <a:lnSpc>
          <a:spcPct val="100000"/>
        </a:lnSpc>
        <a:spcBef>
          <a:spcPts val="750"/>
        </a:spcBef>
        <a:spcAft>
          <a:spcPts val="0"/>
        </a:spcAft>
        <a:buFont typeface="Arial" panose="020B0604020202020204" pitchFamily="34" charset="0"/>
        <a:buChar char="•"/>
        <a:defRPr sz="2800" kern="1200">
          <a:solidFill>
            <a:schemeClr val="tx1"/>
          </a:solidFill>
          <a:latin typeface="Helvetica" charset="0"/>
          <a:ea typeface="Helvetica" charset="0"/>
          <a:cs typeface="Helvetica" charset="0"/>
        </a:defRPr>
      </a:lvl1pPr>
      <a:lvl2pPr marL="514350" indent="-171450" algn="l" defTabSz="685800" rtl="0" eaLnBrk="1" latinLnBrk="0" hangingPunct="1">
        <a:lnSpc>
          <a:spcPct val="100000"/>
        </a:lnSpc>
        <a:spcBef>
          <a:spcPts val="375"/>
        </a:spcBef>
        <a:spcAft>
          <a:spcPts val="0"/>
        </a:spcAft>
        <a:buFont typeface="Arial" panose="020B0604020202020204" pitchFamily="34" charset="0"/>
        <a:buChar char="•"/>
        <a:defRPr sz="2400" kern="1200">
          <a:solidFill>
            <a:schemeClr val="tx1"/>
          </a:solidFill>
          <a:latin typeface="Helvetica" charset="0"/>
          <a:ea typeface="Helvetica" charset="0"/>
          <a:cs typeface="Helvetica" charset="0"/>
        </a:defRPr>
      </a:lvl2pPr>
      <a:lvl3pPr marL="857250" indent="-171450" algn="l" defTabSz="685800" rtl="0" eaLnBrk="1" latinLnBrk="0" hangingPunct="1">
        <a:lnSpc>
          <a:spcPct val="100000"/>
        </a:lnSpc>
        <a:spcBef>
          <a:spcPts val="375"/>
        </a:spcBef>
        <a:spcAft>
          <a:spcPts val="0"/>
        </a:spcAft>
        <a:buFont typeface="Arial" panose="020B0604020202020204" pitchFamily="34" charset="0"/>
        <a:buChar char="•"/>
        <a:defRPr sz="1800" kern="1200">
          <a:solidFill>
            <a:schemeClr val="tx1"/>
          </a:solidFill>
          <a:latin typeface="Helvetica" charset="0"/>
          <a:ea typeface="Helvetica" charset="0"/>
          <a:cs typeface="Helvetica" charset="0"/>
        </a:defRPr>
      </a:lvl3pPr>
      <a:lvl4pPr marL="1200150" indent="-171450" algn="l" defTabSz="685800" rtl="0" eaLnBrk="1" latinLnBrk="0" hangingPunct="1">
        <a:lnSpc>
          <a:spcPct val="100000"/>
        </a:lnSpc>
        <a:spcBef>
          <a:spcPts val="375"/>
        </a:spcBef>
        <a:spcAft>
          <a:spcPts val="0"/>
        </a:spcAft>
        <a:buFont typeface="Arial" panose="020B0604020202020204" pitchFamily="34" charset="0"/>
        <a:buChar char="•"/>
        <a:defRPr sz="1600" kern="1200">
          <a:solidFill>
            <a:schemeClr val="tx1"/>
          </a:solidFill>
          <a:latin typeface="Helvetica" charset="0"/>
          <a:ea typeface="Helvetica" charset="0"/>
          <a:cs typeface="Helvetica" charset="0"/>
        </a:defRPr>
      </a:lvl4pPr>
      <a:lvl5pPr marL="1543050" indent="-171450" algn="l" defTabSz="685800" rtl="0" eaLnBrk="1" latinLnBrk="0" hangingPunct="1">
        <a:lnSpc>
          <a:spcPct val="100000"/>
        </a:lnSpc>
        <a:spcBef>
          <a:spcPts val="375"/>
        </a:spcBef>
        <a:spcAft>
          <a:spcPts val="0"/>
        </a:spcAft>
        <a:buFont typeface="Arial" panose="020B0604020202020204" pitchFamily="34" charset="0"/>
        <a:buChar char="•"/>
        <a:defRPr sz="1600" kern="1200">
          <a:solidFill>
            <a:schemeClr val="tx1"/>
          </a:solidFill>
          <a:latin typeface="Helvetica" charset="0"/>
          <a:ea typeface="Helvetica" charset="0"/>
          <a:cs typeface="Helvetic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bradjc@virginia.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cs.virginia.edu/~bjc8c/class/cs6456-f19/"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emf"/><Relationship Id="rId4"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contiki-ng/contiki-ng" TargetMode="External"/><Relationship Id="rId2" Type="http://schemas.openxmlformats.org/officeDocument/2006/relationships/hyperlink" Target="https://github.com/contiki-os/contiki"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6.xml"/><Relationship Id="rId6" Type="http://schemas.microsoft.com/office/2007/relationships/hdphoto" Target="../media/hdphoto4.wdp"/><Relationship Id="rId5" Type="http://schemas.microsoft.com/office/2007/relationships/hdphoto" Target="../media/hdphoto3.wdp"/><Relationship Id="rId4" Type="http://schemas.microsoft.com/office/2007/relationships/hdphoto" Target="../media/hdphoto2.wdp"/></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a:t>CS6456: Graduate Operating Systems</a:t>
            </a:r>
            <a:endParaRPr lang="en-US" dirty="0"/>
          </a:p>
        </p:txBody>
      </p:sp>
      <p:sp>
        <p:nvSpPr>
          <p:cNvPr id="3" name="Subtitle 2"/>
          <p:cNvSpPr>
            <a:spLocks noGrp="1"/>
          </p:cNvSpPr>
          <p:nvPr>
            <p:ph type="subTitle" idx="1"/>
          </p:nvPr>
        </p:nvSpPr>
        <p:spPr>
          <a:xfrm>
            <a:off x="1143000" y="3421063"/>
            <a:ext cx="6858000" cy="1379802"/>
          </a:xfrm>
        </p:spPr>
        <p:txBody>
          <a:bodyPr>
            <a:normAutofit/>
          </a:bodyPr>
          <a:lstStyle/>
          <a:p>
            <a:r>
              <a:rPr lang="en-US" dirty="0"/>
              <a:t>Brad Campbell </a:t>
            </a:r>
            <a:r>
              <a:rPr lang="mr-IN" dirty="0"/>
              <a:t>–</a:t>
            </a:r>
            <a:r>
              <a:rPr lang="en-US" dirty="0"/>
              <a:t> </a:t>
            </a:r>
            <a:r>
              <a:rPr lang="en-US" dirty="0">
                <a:hlinkClick r:id="rId3"/>
              </a:rPr>
              <a:t>bradjc@virginia.edu</a:t>
            </a:r>
            <a:endParaRPr lang="en-US" dirty="0"/>
          </a:p>
          <a:p>
            <a:r>
              <a:rPr lang="en-US" dirty="0">
                <a:hlinkClick r:id="rId4"/>
              </a:rPr>
              <a:t>https://www.cs.virginia.edu/~bjc8c/class/cs6456-s20/</a:t>
            </a:r>
            <a:endParaRPr lang="en-US" dirty="0"/>
          </a:p>
        </p:txBody>
      </p:sp>
      <p:sp>
        <p:nvSpPr>
          <p:cNvPr id="4" name="Slide Number Placeholder 3">
            <a:extLst>
              <a:ext uri="{FF2B5EF4-FFF2-40B4-BE49-F238E27FC236}">
                <a16:creationId xmlns:a16="http://schemas.microsoft.com/office/drawing/2014/main" id="{5E99CB7C-9A36-334D-8151-A755B5540FF1}"/>
              </a:ext>
            </a:extLst>
          </p:cNvPr>
          <p:cNvSpPr>
            <a:spLocks noGrp="1"/>
          </p:cNvSpPr>
          <p:nvPr>
            <p:ph type="sldNum" sz="quarter" idx="12"/>
          </p:nvPr>
        </p:nvSpPr>
        <p:spPr/>
        <p:txBody>
          <a:bodyPr/>
          <a:lstStyle/>
          <a:p>
            <a:fld id="{5E6A3C3A-A029-4573-BC04-5DA27903A743}" type="slidenum">
              <a:rPr lang="en-US" smtClean="0"/>
              <a:pPr/>
              <a:t>1</a:t>
            </a:fld>
            <a:endParaRPr lang="en-US" dirty="0"/>
          </a:p>
        </p:txBody>
      </p:sp>
    </p:spTree>
    <p:extLst>
      <p:ext uri="{BB962C8B-B14F-4D97-AF65-F5344CB8AC3E}">
        <p14:creationId xmlns:p14="http://schemas.microsoft.com/office/powerpoint/2010/main" val="3225064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6" name="Rectangle 6">
            <a:extLst>
              <a:ext uri="{FF2B5EF4-FFF2-40B4-BE49-F238E27FC236}">
                <a16:creationId xmlns:a16="http://schemas.microsoft.com/office/drawing/2014/main" id="{55566194-50E0-4D42-B254-48759A468438}"/>
              </a:ext>
            </a:extLst>
          </p:cNvPr>
          <p:cNvSpPr>
            <a:spLocks noGrp="1" noChangeArrowheads="1"/>
          </p:cNvSpPr>
          <p:nvPr>
            <p:ph type="title"/>
          </p:nvPr>
        </p:nvSpPr>
        <p:spPr/>
        <p:txBody>
          <a:bodyPr/>
          <a:lstStyle/>
          <a:p>
            <a:r>
              <a:rPr lang="en-US" altLang="en-US"/>
              <a:t>Concurrency</a:t>
            </a:r>
          </a:p>
        </p:txBody>
      </p:sp>
      <p:sp>
        <p:nvSpPr>
          <p:cNvPr id="353287" name="Rectangle 7">
            <a:extLst>
              <a:ext uri="{FF2B5EF4-FFF2-40B4-BE49-F238E27FC236}">
                <a16:creationId xmlns:a16="http://schemas.microsoft.com/office/drawing/2014/main" id="{1728D179-B325-2644-BE42-C42A4FBACC08}"/>
              </a:ext>
            </a:extLst>
          </p:cNvPr>
          <p:cNvSpPr>
            <a:spLocks noGrp="1" noChangeArrowheads="1"/>
          </p:cNvSpPr>
          <p:nvPr>
            <p:ph idx="1"/>
          </p:nvPr>
        </p:nvSpPr>
        <p:spPr/>
        <p:txBody>
          <a:bodyPr>
            <a:normAutofit lnSpcReduction="10000"/>
          </a:bodyPr>
          <a:lstStyle/>
          <a:p>
            <a:pPr>
              <a:lnSpc>
                <a:spcPct val="90000"/>
              </a:lnSpc>
              <a:buFont typeface="Wingdings" pitchFamily="2" charset="2"/>
              <a:buChar char="§"/>
            </a:pPr>
            <a:r>
              <a:rPr lang="en-US" altLang="en-US" dirty="0"/>
              <a:t>Two threads of execution</a:t>
            </a:r>
          </a:p>
          <a:p>
            <a:pPr lvl="1">
              <a:lnSpc>
                <a:spcPct val="95000"/>
              </a:lnSpc>
            </a:pPr>
            <a:r>
              <a:rPr lang="en-US" altLang="en-US" sz="2000" dirty="0"/>
              <a:t>Tasks</a:t>
            </a:r>
          </a:p>
          <a:p>
            <a:pPr lvl="2">
              <a:lnSpc>
                <a:spcPct val="95000"/>
              </a:lnSpc>
            </a:pPr>
            <a:r>
              <a:rPr lang="en-US" altLang="en-US" sz="1833" dirty="0"/>
              <a:t>deferred execution</a:t>
            </a:r>
          </a:p>
          <a:p>
            <a:pPr lvl="2">
              <a:lnSpc>
                <a:spcPct val="95000"/>
              </a:lnSpc>
            </a:pPr>
            <a:r>
              <a:rPr lang="en-US" altLang="en-US" sz="1833" dirty="0"/>
              <a:t>tasks cannot preempt other tasks</a:t>
            </a:r>
          </a:p>
          <a:p>
            <a:pPr lvl="1">
              <a:lnSpc>
                <a:spcPct val="95000"/>
              </a:lnSpc>
            </a:pPr>
            <a:r>
              <a:rPr lang="en-US" altLang="en-US" sz="2000" dirty="0"/>
              <a:t>Hardware event handler: respond to interrupts</a:t>
            </a:r>
          </a:p>
          <a:p>
            <a:pPr lvl="2">
              <a:lnSpc>
                <a:spcPct val="95000"/>
              </a:lnSpc>
            </a:pPr>
            <a:r>
              <a:rPr lang="en-US" altLang="en-US" sz="1833" dirty="0"/>
              <a:t>Interrupts can preempt tasks</a:t>
            </a:r>
          </a:p>
          <a:p>
            <a:pPr>
              <a:lnSpc>
                <a:spcPct val="90000"/>
              </a:lnSpc>
              <a:buFont typeface="Wingdings" pitchFamily="2" charset="2"/>
              <a:buChar char="§"/>
            </a:pPr>
            <a:r>
              <a:rPr lang="en-US" altLang="en-US" dirty="0"/>
              <a:t>Scheduler</a:t>
            </a:r>
          </a:p>
          <a:p>
            <a:pPr lvl="1">
              <a:lnSpc>
                <a:spcPct val="95000"/>
              </a:lnSpc>
            </a:pPr>
            <a:r>
              <a:rPr lang="en-US" altLang="en-US" sz="2000" dirty="0"/>
              <a:t>Two level scheduling</a:t>
            </a:r>
          </a:p>
          <a:p>
            <a:pPr lvl="2">
              <a:lnSpc>
                <a:spcPct val="95000"/>
              </a:lnSpc>
            </a:pPr>
            <a:r>
              <a:rPr lang="en-US" altLang="en-US" sz="1833" dirty="0"/>
              <a:t>interrupts (vector) and tasks (queue)</a:t>
            </a:r>
          </a:p>
          <a:p>
            <a:pPr lvl="1">
              <a:lnSpc>
                <a:spcPct val="95000"/>
              </a:lnSpc>
            </a:pPr>
            <a:r>
              <a:rPr lang="en-US" altLang="en-US" sz="2000" dirty="0"/>
              <a:t>Task queue is FIFO</a:t>
            </a:r>
          </a:p>
          <a:p>
            <a:pPr lvl="1">
              <a:lnSpc>
                <a:spcPct val="95000"/>
              </a:lnSpc>
            </a:pPr>
            <a:r>
              <a:rPr lang="en-US" altLang="en-US" sz="2000" dirty="0"/>
              <a:t>Scheduler puts processor to sleep when no event/command is running and task queue is empty</a:t>
            </a:r>
          </a:p>
        </p:txBody>
      </p:sp>
      <p:sp>
        <p:nvSpPr>
          <p:cNvPr id="3" name="Slide Number Placeholder 2">
            <a:extLst>
              <a:ext uri="{FF2B5EF4-FFF2-40B4-BE49-F238E27FC236}">
                <a16:creationId xmlns:a16="http://schemas.microsoft.com/office/drawing/2014/main" id="{A2C39DC3-6D9D-A84B-98A5-5B4D9D07954C}"/>
              </a:ext>
            </a:extLst>
          </p:cNvPr>
          <p:cNvSpPr>
            <a:spLocks noGrp="1"/>
          </p:cNvSpPr>
          <p:nvPr>
            <p:ph type="sldNum" sz="quarter" idx="12"/>
          </p:nvPr>
        </p:nvSpPr>
        <p:spPr/>
        <p:txBody>
          <a:bodyPr/>
          <a:lstStyle/>
          <a:p>
            <a:fld id="{5E6A3C3A-A029-4573-BC04-5DA27903A743}" type="slidenum">
              <a:rPr lang="en-US" smtClean="0"/>
              <a:t>10</a:t>
            </a:fld>
            <a:endParaRPr lang="en-US"/>
          </a:p>
        </p:txBody>
      </p:sp>
    </p:spTree>
    <p:extLst>
      <p:ext uri="{BB962C8B-B14F-4D97-AF65-F5344CB8AC3E}">
        <p14:creationId xmlns:p14="http://schemas.microsoft.com/office/powerpoint/2010/main" val="171809250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63707-835F-3047-B141-9779D4B7AB7D}"/>
              </a:ext>
            </a:extLst>
          </p:cNvPr>
          <p:cNvSpPr>
            <a:spLocks noGrp="1"/>
          </p:cNvSpPr>
          <p:nvPr>
            <p:ph type="title"/>
          </p:nvPr>
        </p:nvSpPr>
        <p:spPr/>
        <p:txBody>
          <a:bodyPr/>
          <a:lstStyle/>
          <a:p>
            <a:r>
              <a:rPr lang="en-US" dirty="0"/>
              <a:t>RTOS Publications</a:t>
            </a:r>
          </a:p>
        </p:txBody>
      </p:sp>
      <p:pic>
        <p:nvPicPr>
          <p:cNvPr id="4" name="Picture 3">
            <a:extLst>
              <a:ext uri="{FF2B5EF4-FFF2-40B4-BE49-F238E27FC236}">
                <a16:creationId xmlns:a16="http://schemas.microsoft.com/office/drawing/2014/main" id="{901E4D01-86EC-8642-A0E0-C75CDB4B9FF2}"/>
              </a:ext>
            </a:extLst>
          </p:cNvPr>
          <p:cNvPicPr>
            <a:picLocks noChangeAspect="1"/>
          </p:cNvPicPr>
          <p:nvPr/>
        </p:nvPicPr>
        <p:blipFill>
          <a:blip r:embed="rId2"/>
          <a:stretch>
            <a:fillRect/>
          </a:stretch>
        </p:blipFill>
        <p:spPr>
          <a:xfrm>
            <a:off x="939452" y="1137356"/>
            <a:ext cx="7214992" cy="3900788"/>
          </a:xfrm>
          <a:prstGeom prst="rect">
            <a:avLst/>
          </a:prstGeom>
        </p:spPr>
      </p:pic>
      <p:cxnSp>
        <p:nvCxnSpPr>
          <p:cNvPr id="6" name="Straight Arrow Connector 5">
            <a:extLst>
              <a:ext uri="{FF2B5EF4-FFF2-40B4-BE49-F238E27FC236}">
                <a16:creationId xmlns:a16="http://schemas.microsoft.com/office/drawing/2014/main" id="{D569A293-A89A-F04F-AAF8-2DD50FCFC4ED}"/>
              </a:ext>
            </a:extLst>
          </p:cNvPr>
          <p:cNvCxnSpPr/>
          <p:nvPr/>
        </p:nvCxnSpPr>
        <p:spPr>
          <a:xfrm flipH="1">
            <a:off x="1954060" y="5296959"/>
            <a:ext cx="4409162" cy="0"/>
          </a:xfrm>
          <a:prstGeom prst="straightConnector1">
            <a:avLst/>
          </a:prstGeom>
          <a:ln w="57150" cap="sq">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AFE8422-0399-514F-9F21-DCA2A36DADD8}"/>
              </a:ext>
            </a:extLst>
          </p:cNvPr>
          <p:cNvSpPr txBox="1"/>
          <p:nvPr/>
        </p:nvSpPr>
        <p:spPr>
          <a:xfrm>
            <a:off x="3383457" y="5296959"/>
            <a:ext cx="620683" cy="369332"/>
          </a:xfrm>
          <a:prstGeom prst="rect">
            <a:avLst/>
          </a:prstGeom>
          <a:noFill/>
        </p:spPr>
        <p:txBody>
          <a:bodyPr wrap="none" rtlCol="0">
            <a:spAutoFit/>
          </a:bodyPr>
          <a:lstStyle/>
          <a:p>
            <a:r>
              <a:rPr lang="en-US" dirty="0">
                <a:latin typeface="Helvetica" panose="020B0604020202020204" pitchFamily="34" charset="0"/>
                <a:cs typeface="Helvetica" panose="020B0604020202020204" pitchFamily="34" charset="0"/>
              </a:rPr>
              <a:t>time</a:t>
            </a:r>
          </a:p>
        </p:txBody>
      </p:sp>
      <p:sp>
        <p:nvSpPr>
          <p:cNvPr id="5" name="Slide Number Placeholder 4">
            <a:extLst>
              <a:ext uri="{FF2B5EF4-FFF2-40B4-BE49-F238E27FC236}">
                <a16:creationId xmlns:a16="http://schemas.microsoft.com/office/drawing/2014/main" id="{B5418423-04FE-AB43-8080-695021FE0A26}"/>
              </a:ext>
            </a:extLst>
          </p:cNvPr>
          <p:cNvSpPr>
            <a:spLocks noGrp="1"/>
          </p:cNvSpPr>
          <p:nvPr>
            <p:ph type="sldNum" sz="quarter" idx="12"/>
          </p:nvPr>
        </p:nvSpPr>
        <p:spPr/>
        <p:txBody>
          <a:bodyPr/>
          <a:lstStyle/>
          <a:p>
            <a:fld id="{5E6A3C3A-A029-4573-BC04-5DA27903A743}" type="slidenum">
              <a:rPr lang="en-US" smtClean="0"/>
              <a:t>100</a:t>
            </a:fld>
            <a:endParaRPr lang="en-US"/>
          </a:p>
        </p:txBody>
      </p:sp>
    </p:spTree>
    <p:extLst>
      <p:ext uri="{BB962C8B-B14F-4D97-AF65-F5344CB8AC3E}">
        <p14:creationId xmlns:p14="http://schemas.microsoft.com/office/powerpoint/2010/main" val="1618670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7634" name="Rectangle 2">
            <a:extLst>
              <a:ext uri="{FF2B5EF4-FFF2-40B4-BE49-F238E27FC236}">
                <a16:creationId xmlns:a16="http://schemas.microsoft.com/office/drawing/2014/main" id="{3413AD8A-FA75-534E-A15F-4607DC549722}"/>
              </a:ext>
            </a:extLst>
          </p:cNvPr>
          <p:cNvSpPr>
            <a:spLocks noGrp="1" noChangeArrowheads="1"/>
          </p:cNvSpPr>
          <p:nvPr>
            <p:ph type="title"/>
          </p:nvPr>
        </p:nvSpPr>
        <p:spPr>
          <a:xfrm>
            <a:off x="952501" y="127000"/>
            <a:ext cx="6861969" cy="481542"/>
          </a:xfrm>
        </p:spPr>
        <p:txBody>
          <a:bodyPr>
            <a:normAutofit fontScale="90000"/>
          </a:bodyPr>
          <a:lstStyle/>
          <a:p>
            <a:r>
              <a:rPr lang="en-US" altLang="en-US"/>
              <a:t>TinyOS Execution Model (revisited)</a:t>
            </a:r>
          </a:p>
        </p:txBody>
      </p:sp>
      <p:graphicFrame>
        <p:nvGraphicFramePr>
          <p:cNvPr id="197635" name="Object 3">
            <a:extLst>
              <a:ext uri="{FF2B5EF4-FFF2-40B4-BE49-F238E27FC236}">
                <a16:creationId xmlns:a16="http://schemas.microsoft.com/office/drawing/2014/main" id="{8B8EE482-061E-6B42-9662-EC726049DE1E}"/>
              </a:ext>
            </a:extLst>
          </p:cNvPr>
          <p:cNvGraphicFramePr>
            <a:graphicFrameLocks noChangeAspect="1"/>
          </p:cNvGraphicFramePr>
          <p:nvPr>
            <p:extLst>
              <p:ext uri="{D42A27DB-BD31-4B8C-83A1-F6EECF244321}">
                <p14:modId xmlns:p14="http://schemas.microsoft.com/office/powerpoint/2010/main" val="47648605"/>
              </p:ext>
            </p:extLst>
          </p:nvPr>
        </p:nvGraphicFramePr>
        <p:xfrm>
          <a:off x="1587500" y="782453"/>
          <a:ext cx="5807599" cy="4932548"/>
        </p:xfrm>
        <a:graphic>
          <a:graphicData uri="http://schemas.openxmlformats.org/presentationml/2006/ole">
            <mc:AlternateContent xmlns:mc="http://schemas.openxmlformats.org/markup-compatibility/2006">
              <mc:Choice xmlns:v="urn:schemas-microsoft-com:vml" Requires="v">
                <p:oleObj spid="_x0000_s2092" name="Visio" r:id="rId4" imgW="3835400" imgH="3333750" progId="Visio.Drawing.11">
                  <p:embed/>
                </p:oleObj>
              </mc:Choice>
              <mc:Fallback>
                <p:oleObj name="Visio" r:id="rId4" imgW="3835400" imgH="3333750" progId="Visio.Drawing.11">
                  <p:embed/>
                  <p:pic>
                    <p:nvPicPr>
                      <p:cNvPr id="197635" name="Object 3">
                        <a:extLst>
                          <a:ext uri="{FF2B5EF4-FFF2-40B4-BE49-F238E27FC236}">
                            <a16:creationId xmlns:a16="http://schemas.microsoft.com/office/drawing/2014/main" id="{8B8EE482-061E-6B42-9662-EC726049DE1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500" y="782453"/>
                        <a:ext cx="5807599" cy="4932548"/>
                      </a:xfrm>
                      <a:prstGeom prst="rect">
                        <a:avLst/>
                      </a:prstGeom>
                      <a:noFill/>
                      <a:ln>
                        <a:noFill/>
                      </a:ln>
                      <a:effectLst/>
                      <a:extLst/>
                    </p:spPr>
                  </p:pic>
                </p:oleObj>
              </mc:Fallback>
            </mc:AlternateContent>
          </a:graphicData>
        </a:graphic>
      </p:graphicFrame>
      <p:sp>
        <p:nvSpPr>
          <p:cNvPr id="3" name="Slide Number Placeholder 2">
            <a:extLst>
              <a:ext uri="{FF2B5EF4-FFF2-40B4-BE49-F238E27FC236}">
                <a16:creationId xmlns:a16="http://schemas.microsoft.com/office/drawing/2014/main" id="{14485045-A69A-D14C-A6CB-0434DDBA624F}"/>
              </a:ext>
            </a:extLst>
          </p:cNvPr>
          <p:cNvSpPr>
            <a:spLocks noGrp="1"/>
          </p:cNvSpPr>
          <p:nvPr>
            <p:ph type="sldNum" sz="quarter" idx="12"/>
          </p:nvPr>
        </p:nvSpPr>
        <p:spPr/>
        <p:txBody>
          <a:bodyPr/>
          <a:lstStyle/>
          <a:p>
            <a:fld id="{5E6A3C3A-A029-4573-BC04-5DA27903A743}" type="slidenum">
              <a:rPr lang="en-US" smtClean="0"/>
              <a:t>11</a:t>
            </a:fld>
            <a:endParaRPr lang="en-US"/>
          </a:p>
        </p:txBody>
      </p:sp>
    </p:spTree>
    <p:extLst>
      <p:ext uri="{BB962C8B-B14F-4D97-AF65-F5344CB8AC3E}">
        <p14:creationId xmlns:p14="http://schemas.microsoft.com/office/powerpoint/2010/main" val="3785484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a:extLst>
              <a:ext uri="{FF2B5EF4-FFF2-40B4-BE49-F238E27FC236}">
                <a16:creationId xmlns:a16="http://schemas.microsoft.com/office/drawing/2014/main" id="{C446AEA3-3D01-DD4D-98A8-1B8A4F283DCE}"/>
              </a:ext>
            </a:extLst>
          </p:cNvPr>
          <p:cNvSpPr>
            <a:spLocks noGrp="1" noChangeArrowheads="1"/>
          </p:cNvSpPr>
          <p:nvPr>
            <p:ph type="title"/>
          </p:nvPr>
        </p:nvSpPr>
        <p:spPr/>
        <p:txBody>
          <a:bodyPr>
            <a:normAutofit fontScale="90000"/>
          </a:bodyPr>
          <a:lstStyle/>
          <a:p>
            <a:r>
              <a:rPr lang="en-US" altLang="en-US"/>
              <a:t>TinyOS Theory of Execution: Events &amp; Tasks</a:t>
            </a:r>
          </a:p>
        </p:txBody>
      </p:sp>
      <p:sp>
        <p:nvSpPr>
          <p:cNvPr id="190467" name="Rectangle 3">
            <a:extLst>
              <a:ext uri="{FF2B5EF4-FFF2-40B4-BE49-F238E27FC236}">
                <a16:creationId xmlns:a16="http://schemas.microsoft.com/office/drawing/2014/main" id="{162851B4-D22B-644E-A140-E4D6B8510D5E}"/>
              </a:ext>
            </a:extLst>
          </p:cNvPr>
          <p:cNvSpPr>
            <a:spLocks noGrp="1" noChangeArrowheads="1"/>
          </p:cNvSpPr>
          <p:nvPr>
            <p:ph type="body" sz="half" idx="1"/>
          </p:nvPr>
        </p:nvSpPr>
        <p:spPr>
          <a:xfrm>
            <a:off x="937949" y="899583"/>
            <a:ext cx="3394604" cy="4355042"/>
          </a:xfrm>
        </p:spPr>
        <p:txBody>
          <a:bodyPr/>
          <a:lstStyle/>
          <a:p>
            <a:pPr marL="0" indent="0">
              <a:buFont typeface="Wingdings" pitchFamily="2" charset="2"/>
              <a:buChar char="§"/>
            </a:pPr>
            <a:r>
              <a:rPr lang="en-US" altLang="en-US" sz="1833" dirty="0"/>
              <a:t> Consequences of an event</a:t>
            </a:r>
          </a:p>
          <a:p>
            <a:pPr marL="388922" lvl="1" indent="-253990"/>
            <a:r>
              <a:rPr lang="en-US" altLang="en-US" sz="1667" dirty="0"/>
              <a:t>Runs to completion</a:t>
            </a:r>
          </a:p>
          <a:p>
            <a:pPr marL="388922" lvl="1" indent="-253990"/>
            <a:r>
              <a:rPr lang="en-US" altLang="en-US" sz="1667" dirty="0"/>
              <a:t>Preempt tasks</a:t>
            </a:r>
          </a:p>
          <a:p>
            <a:pPr marL="134932" lvl="1" indent="0">
              <a:buNone/>
            </a:pPr>
            <a:endParaRPr lang="en-US" altLang="en-US" sz="1833" dirty="0"/>
          </a:p>
          <a:p>
            <a:pPr marL="0" indent="0">
              <a:buFont typeface="Wingdings" pitchFamily="2" charset="2"/>
              <a:buChar char="§"/>
            </a:pPr>
            <a:r>
              <a:rPr lang="en-US" altLang="en-US" sz="1833" dirty="0"/>
              <a:t> What can an event do?</a:t>
            </a:r>
          </a:p>
          <a:p>
            <a:pPr marL="388922" lvl="1" indent="-253990"/>
            <a:r>
              <a:rPr lang="en-US" altLang="en-US" sz="1667" b="1" dirty="0">
                <a:latin typeface="Courier New" panose="02070309020205020404" pitchFamily="49" charset="0"/>
              </a:rPr>
              <a:t>signal</a:t>
            </a:r>
            <a:r>
              <a:rPr lang="en-US" altLang="en-US" sz="1667" dirty="0"/>
              <a:t> events</a:t>
            </a:r>
          </a:p>
          <a:p>
            <a:pPr marL="388922" lvl="1" indent="-253990"/>
            <a:r>
              <a:rPr lang="en-US" altLang="en-US" sz="1667" b="1" dirty="0">
                <a:latin typeface="Courier New" panose="02070309020205020404" pitchFamily="49" charset="0"/>
              </a:rPr>
              <a:t>call</a:t>
            </a:r>
            <a:r>
              <a:rPr lang="en-US" altLang="en-US" sz="1667" dirty="0"/>
              <a:t> commands</a:t>
            </a:r>
          </a:p>
          <a:p>
            <a:pPr marL="388922" lvl="1" indent="-253990"/>
            <a:r>
              <a:rPr lang="en-US" altLang="en-US" sz="1667" b="1" dirty="0">
                <a:latin typeface="Courier New" panose="02070309020205020404" pitchFamily="49" charset="0"/>
              </a:rPr>
              <a:t>post </a:t>
            </a:r>
            <a:r>
              <a:rPr lang="en-US" altLang="en-US" sz="1667" dirty="0"/>
              <a:t>tasks</a:t>
            </a:r>
          </a:p>
          <a:p>
            <a:pPr marL="388922" lvl="1" indent="-253990"/>
            <a:endParaRPr lang="en-US" altLang="en-US" sz="1667" dirty="0"/>
          </a:p>
        </p:txBody>
      </p:sp>
      <p:sp>
        <p:nvSpPr>
          <p:cNvPr id="190468" name="Rectangle 4">
            <a:extLst>
              <a:ext uri="{FF2B5EF4-FFF2-40B4-BE49-F238E27FC236}">
                <a16:creationId xmlns:a16="http://schemas.microsoft.com/office/drawing/2014/main" id="{FB590078-FE51-064C-A350-794B292348DD}"/>
              </a:ext>
            </a:extLst>
          </p:cNvPr>
          <p:cNvSpPr>
            <a:spLocks noGrp="1" noChangeArrowheads="1"/>
          </p:cNvSpPr>
          <p:nvPr>
            <p:ph type="body" sz="half" idx="2"/>
          </p:nvPr>
        </p:nvSpPr>
        <p:spPr>
          <a:xfrm>
            <a:off x="4573324" y="899583"/>
            <a:ext cx="3627438" cy="4355042"/>
          </a:xfrm>
        </p:spPr>
        <p:txBody>
          <a:bodyPr/>
          <a:lstStyle/>
          <a:p>
            <a:pPr marL="0" indent="0">
              <a:buFont typeface="Wingdings" pitchFamily="2" charset="2"/>
              <a:buChar char="§"/>
            </a:pPr>
            <a:r>
              <a:rPr lang="en-US" altLang="en-US" sz="1833" dirty="0"/>
              <a:t> Consequences of a task</a:t>
            </a:r>
          </a:p>
          <a:p>
            <a:pPr marL="387599" lvl="1" indent="-287062"/>
            <a:r>
              <a:rPr lang="en-US" altLang="en-US" sz="1667" dirty="0"/>
              <a:t>No preemption mechanism</a:t>
            </a:r>
          </a:p>
          <a:p>
            <a:pPr marL="387599" lvl="1" indent="-287062"/>
            <a:r>
              <a:rPr lang="en-US" altLang="en-US" sz="1667" dirty="0"/>
              <a:t>Keep code as small execution pieces to not block other tasks too long</a:t>
            </a:r>
          </a:p>
          <a:p>
            <a:pPr marL="387599" lvl="1" indent="-287062"/>
            <a:r>
              <a:rPr lang="en-US" altLang="en-US" sz="1667" dirty="0"/>
              <a:t>To run a long operations, create a separate task for each operation, rather than using on big task</a:t>
            </a:r>
          </a:p>
          <a:p>
            <a:pPr marL="0" indent="0"/>
            <a:endParaRPr lang="en-US" altLang="en-US" sz="1833" dirty="0"/>
          </a:p>
          <a:p>
            <a:pPr marL="0" indent="0">
              <a:buFont typeface="Wingdings" pitchFamily="2" charset="2"/>
              <a:buChar char="§"/>
            </a:pPr>
            <a:r>
              <a:rPr lang="en-US" altLang="en-US" sz="1833" dirty="0"/>
              <a:t> What can initiate (post) tasks?</a:t>
            </a:r>
          </a:p>
          <a:p>
            <a:pPr marL="387599" lvl="1" indent="-287062"/>
            <a:r>
              <a:rPr lang="en-US" altLang="en-US" sz="1667" dirty="0"/>
              <a:t>Command, event, or another task</a:t>
            </a:r>
          </a:p>
        </p:txBody>
      </p:sp>
      <p:sp>
        <p:nvSpPr>
          <p:cNvPr id="3" name="Slide Number Placeholder 2">
            <a:extLst>
              <a:ext uri="{FF2B5EF4-FFF2-40B4-BE49-F238E27FC236}">
                <a16:creationId xmlns:a16="http://schemas.microsoft.com/office/drawing/2014/main" id="{E71F5757-56FB-ED45-9418-D952FC28B44F}"/>
              </a:ext>
            </a:extLst>
          </p:cNvPr>
          <p:cNvSpPr>
            <a:spLocks noGrp="1"/>
          </p:cNvSpPr>
          <p:nvPr>
            <p:ph type="sldNum" sz="quarter" idx="12"/>
          </p:nvPr>
        </p:nvSpPr>
        <p:spPr/>
        <p:txBody>
          <a:bodyPr/>
          <a:lstStyle/>
          <a:p>
            <a:fld id="{5E6A3C3A-A029-4573-BC04-5DA27903A743}" type="slidenum">
              <a:rPr lang="en-US" smtClean="0"/>
              <a:t>12</a:t>
            </a:fld>
            <a:endParaRPr lang="en-US"/>
          </a:p>
        </p:txBody>
      </p:sp>
    </p:spTree>
    <p:extLst>
      <p:ext uri="{BB962C8B-B14F-4D97-AF65-F5344CB8AC3E}">
        <p14:creationId xmlns:p14="http://schemas.microsoft.com/office/powerpoint/2010/main" val="3491199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a:extLst>
              <a:ext uri="{FF2B5EF4-FFF2-40B4-BE49-F238E27FC236}">
                <a16:creationId xmlns:a16="http://schemas.microsoft.com/office/drawing/2014/main" id="{F9E995B9-89FF-2947-AE30-B508615B87F2}"/>
              </a:ext>
            </a:extLst>
          </p:cNvPr>
          <p:cNvSpPr>
            <a:spLocks noGrp="1" noChangeArrowheads="1"/>
          </p:cNvSpPr>
          <p:nvPr>
            <p:ph type="title"/>
          </p:nvPr>
        </p:nvSpPr>
        <p:spPr/>
        <p:txBody>
          <a:bodyPr>
            <a:normAutofit fontScale="90000"/>
          </a:bodyPr>
          <a:lstStyle/>
          <a:p>
            <a:r>
              <a:rPr lang="en-US" altLang="en-US"/>
              <a:t>Interface : provides &amp; uses</a:t>
            </a:r>
          </a:p>
        </p:txBody>
      </p:sp>
      <p:sp>
        <p:nvSpPr>
          <p:cNvPr id="321539" name="Rectangle 3">
            <a:extLst>
              <a:ext uri="{FF2B5EF4-FFF2-40B4-BE49-F238E27FC236}">
                <a16:creationId xmlns:a16="http://schemas.microsoft.com/office/drawing/2014/main" id="{1E2E2B1D-94B8-8843-BE93-289B322072C1}"/>
              </a:ext>
            </a:extLst>
          </p:cNvPr>
          <p:cNvSpPr>
            <a:spLocks noGrp="1" noChangeArrowheads="1"/>
          </p:cNvSpPr>
          <p:nvPr>
            <p:ph type="body" sz="half" idx="1"/>
          </p:nvPr>
        </p:nvSpPr>
        <p:spPr>
          <a:xfrm>
            <a:off x="939271" y="1173427"/>
            <a:ext cx="3602303" cy="3792802"/>
          </a:xfrm>
        </p:spPr>
        <p:txBody>
          <a:bodyPr/>
          <a:lstStyle/>
          <a:p>
            <a:pPr marL="0" indent="0">
              <a:lnSpc>
                <a:spcPct val="90000"/>
              </a:lnSpc>
              <a:buFont typeface="Wingdings" pitchFamily="2" charset="2"/>
              <a:buChar char="§"/>
            </a:pPr>
            <a:r>
              <a:rPr lang="en-US" altLang="en-US" sz="1833" dirty="0">
                <a:solidFill>
                  <a:srgbClr val="009900"/>
                </a:solidFill>
              </a:rPr>
              <a:t> Provides: </a:t>
            </a:r>
            <a:r>
              <a:rPr lang="en-US" altLang="en-US" sz="1833" dirty="0"/>
              <a:t>Exposes</a:t>
            </a:r>
            <a:r>
              <a:rPr lang="en-US" altLang="en-US" sz="1833" b="1" dirty="0"/>
              <a:t> </a:t>
            </a:r>
            <a:r>
              <a:rPr lang="en-US" altLang="en-US" sz="1833" dirty="0"/>
              <a:t>functionality to others</a:t>
            </a:r>
          </a:p>
          <a:p>
            <a:pPr marL="0" indent="0">
              <a:lnSpc>
                <a:spcPct val="90000"/>
              </a:lnSpc>
              <a:buFont typeface="Wingdings" pitchFamily="2" charset="2"/>
              <a:buChar char="§"/>
            </a:pPr>
            <a:r>
              <a:rPr lang="en-US" altLang="en-US" sz="1833" dirty="0">
                <a:solidFill>
                  <a:srgbClr val="FF3300"/>
                </a:solidFill>
              </a:rPr>
              <a:t> Uses:</a:t>
            </a:r>
            <a:r>
              <a:rPr lang="en-US" altLang="en-US" sz="1833" dirty="0">
                <a:solidFill>
                  <a:schemeClr val="hlink"/>
                </a:solidFill>
              </a:rPr>
              <a:t> </a:t>
            </a:r>
            <a:r>
              <a:rPr lang="en-US" altLang="en-US" sz="1833" dirty="0"/>
              <a:t>Requires another component</a:t>
            </a:r>
          </a:p>
          <a:p>
            <a:pPr marL="0" indent="0">
              <a:lnSpc>
                <a:spcPct val="90000"/>
              </a:lnSpc>
              <a:buFont typeface="Wingdings" pitchFamily="2" charset="2"/>
              <a:buChar char="§"/>
            </a:pPr>
            <a:r>
              <a:rPr lang="en-US" altLang="en-US" sz="1833" dirty="0"/>
              <a:t> Interface </a:t>
            </a:r>
            <a:r>
              <a:rPr lang="en-US" altLang="en-US" sz="1833" b="1" i="1" dirty="0">
                <a:solidFill>
                  <a:srgbClr val="009900"/>
                </a:solidFill>
              </a:rPr>
              <a:t>provider</a:t>
            </a:r>
            <a:r>
              <a:rPr lang="en-US" altLang="en-US" sz="1833" dirty="0"/>
              <a:t> must implement commands</a:t>
            </a:r>
          </a:p>
          <a:p>
            <a:pPr marL="0" indent="0">
              <a:lnSpc>
                <a:spcPct val="90000"/>
              </a:lnSpc>
              <a:buFont typeface="Wingdings" pitchFamily="2" charset="2"/>
              <a:buChar char="§"/>
            </a:pPr>
            <a:r>
              <a:rPr lang="en-US" altLang="en-US" sz="1833" dirty="0"/>
              <a:t> Interface </a:t>
            </a:r>
            <a:r>
              <a:rPr lang="en-US" altLang="en-US" sz="1833" b="1" i="1" dirty="0">
                <a:solidFill>
                  <a:srgbClr val="FF3300"/>
                </a:solidFill>
              </a:rPr>
              <a:t>user</a:t>
            </a:r>
            <a:r>
              <a:rPr lang="en-US" altLang="en-US" sz="1833" dirty="0"/>
              <a:t> must implement events</a:t>
            </a:r>
          </a:p>
          <a:p>
            <a:pPr marL="0" indent="0">
              <a:lnSpc>
                <a:spcPct val="90000"/>
              </a:lnSpc>
              <a:buFont typeface="Wingdings" pitchFamily="2" charset="2"/>
              <a:buChar char="§"/>
            </a:pPr>
            <a:endParaRPr lang="en-US" altLang="en-US" sz="1833" dirty="0"/>
          </a:p>
          <a:p>
            <a:pPr marL="0" indent="0"/>
            <a:endParaRPr lang="en-US" altLang="en-US" sz="1833" dirty="0"/>
          </a:p>
        </p:txBody>
      </p:sp>
      <p:sp>
        <p:nvSpPr>
          <p:cNvPr id="321540" name="Rectangle 4">
            <a:extLst>
              <a:ext uri="{FF2B5EF4-FFF2-40B4-BE49-F238E27FC236}">
                <a16:creationId xmlns:a16="http://schemas.microsoft.com/office/drawing/2014/main" id="{397CCE04-F70C-5D41-86EA-420332CFD3AF}"/>
              </a:ext>
            </a:extLst>
          </p:cNvPr>
          <p:cNvSpPr>
            <a:spLocks noChangeArrowheads="1"/>
          </p:cNvSpPr>
          <p:nvPr/>
        </p:nvSpPr>
        <p:spPr bwMode="auto">
          <a:xfrm>
            <a:off x="5675313" y="2135188"/>
            <a:ext cx="2643188" cy="16033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
        <p:nvSpPr>
          <p:cNvPr id="321541" name="Text Box 5">
            <a:extLst>
              <a:ext uri="{FF2B5EF4-FFF2-40B4-BE49-F238E27FC236}">
                <a16:creationId xmlns:a16="http://schemas.microsoft.com/office/drawing/2014/main" id="{74511DD2-D283-6445-9716-86003D7120FD}"/>
              </a:ext>
            </a:extLst>
          </p:cNvPr>
          <p:cNvSpPr txBox="1">
            <a:spLocks noChangeArrowheads="1"/>
          </p:cNvSpPr>
          <p:nvPr/>
        </p:nvSpPr>
        <p:spPr bwMode="auto">
          <a:xfrm>
            <a:off x="5894917" y="1988344"/>
            <a:ext cx="943240" cy="277813"/>
          </a:xfrm>
          <a:prstGeom prst="rect">
            <a:avLst/>
          </a:prstGeom>
          <a:solidFill>
            <a:srgbClr val="3399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000">
                <a:solidFill>
                  <a:schemeClr val="bg1"/>
                </a:solidFill>
                <a:latin typeface="Courier New" panose="02070309020205020404" pitchFamily="49" charset="0"/>
              </a:rPr>
              <a:t>Interface_A</a:t>
            </a:r>
          </a:p>
        </p:txBody>
      </p:sp>
      <p:sp>
        <p:nvSpPr>
          <p:cNvPr id="321542" name="Text Box 6">
            <a:extLst>
              <a:ext uri="{FF2B5EF4-FFF2-40B4-BE49-F238E27FC236}">
                <a16:creationId xmlns:a16="http://schemas.microsoft.com/office/drawing/2014/main" id="{43D163C9-6380-F54B-8542-A55C01266A39}"/>
              </a:ext>
            </a:extLst>
          </p:cNvPr>
          <p:cNvSpPr txBox="1">
            <a:spLocks noChangeArrowheads="1"/>
          </p:cNvSpPr>
          <p:nvPr/>
        </p:nvSpPr>
        <p:spPr bwMode="auto">
          <a:xfrm>
            <a:off x="7242969" y="1992313"/>
            <a:ext cx="941917" cy="277813"/>
          </a:xfrm>
          <a:prstGeom prst="rect">
            <a:avLst/>
          </a:prstGeom>
          <a:solidFill>
            <a:srgbClr val="3399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000">
                <a:solidFill>
                  <a:schemeClr val="bg1"/>
                </a:solidFill>
                <a:latin typeface="Courier New" panose="02070309020205020404" pitchFamily="49" charset="0"/>
              </a:rPr>
              <a:t>Interface_B</a:t>
            </a:r>
          </a:p>
        </p:txBody>
      </p:sp>
      <p:sp>
        <p:nvSpPr>
          <p:cNvPr id="321543" name="Text Box 7">
            <a:extLst>
              <a:ext uri="{FF2B5EF4-FFF2-40B4-BE49-F238E27FC236}">
                <a16:creationId xmlns:a16="http://schemas.microsoft.com/office/drawing/2014/main" id="{63AC969E-A583-F845-9A00-68F99EEB0D24}"/>
              </a:ext>
            </a:extLst>
          </p:cNvPr>
          <p:cNvSpPr txBox="1">
            <a:spLocks noChangeArrowheads="1"/>
          </p:cNvSpPr>
          <p:nvPr/>
        </p:nvSpPr>
        <p:spPr bwMode="auto">
          <a:xfrm>
            <a:off x="6643687" y="3603625"/>
            <a:ext cx="941917" cy="277813"/>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000">
                <a:solidFill>
                  <a:schemeClr val="bg1"/>
                </a:solidFill>
                <a:latin typeface="Courier New" panose="02070309020205020404" pitchFamily="49" charset="0"/>
              </a:rPr>
              <a:t>Interface_C</a:t>
            </a:r>
          </a:p>
        </p:txBody>
      </p:sp>
      <p:sp>
        <p:nvSpPr>
          <p:cNvPr id="321544" name="Text Box 8">
            <a:extLst>
              <a:ext uri="{FF2B5EF4-FFF2-40B4-BE49-F238E27FC236}">
                <a16:creationId xmlns:a16="http://schemas.microsoft.com/office/drawing/2014/main" id="{442A0FA1-4FCD-504F-977D-81E693799FC8}"/>
              </a:ext>
            </a:extLst>
          </p:cNvPr>
          <p:cNvSpPr txBox="1">
            <a:spLocks noChangeArrowheads="1"/>
          </p:cNvSpPr>
          <p:nvPr/>
        </p:nvSpPr>
        <p:spPr bwMode="auto">
          <a:xfrm>
            <a:off x="7199313" y="2816491"/>
            <a:ext cx="943240" cy="514614"/>
          </a:xfrm>
          <a:prstGeom prst="rect">
            <a:avLst/>
          </a:prstGeom>
          <a:gradFill rotWithShape="1">
            <a:gsLst>
              <a:gs pos="0">
                <a:schemeClr val="bg1">
                  <a:gamma/>
                  <a:shade val="46275"/>
                  <a:invGamma/>
                </a:schemeClr>
              </a:gs>
              <a:gs pos="50000">
                <a:schemeClr val="bg1"/>
              </a:gs>
              <a:gs pos="100000">
                <a:schemeClr val="bg1">
                  <a:gamma/>
                  <a:shade val="46275"/>
                  <a:invGamma/>
                </a:scheme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eaLnBrk="0" hangingPunct="0"/>
            <a:endParaRPr lang="en-US" altLang="en-US" sz="667">
              <a:latin typeface="Franklin Gothic Book" panose="020B0503020102020204" pitchFamily="34" charset="0"/>
            </a:endParaRPr>
          </a:p>
          <a:p>
            <a:pPr algn="ctr" eaLnBrk="0" hangingPunct="0"/>
            <a:r>
              <a:rPr lang="en-US" altLang="en-US" sz="1167">
                <a:latin typeface="Franklin Gothic Book" panose="020B0503020102020204" pitchFamily="34" charset="0"/>
              </a:rPr>
              <a:t>Frame</a:t>
            </a:r>
          </a:p>
        </p:txBody>
      </p:sp>
      <p:sp>
        <p:nvSpPr>
          <p:cNvPr id="321545" name="AutoShape 9">
            <a:extLst>
              <a:ext uri="{FF2B5EF4-FFF2-40B4-BE49-F238E27FC236}">
                <a16:creationId xmlns:a16="http://schemas.microsoft.com/office/drawing/2014/main" id="{DB87D573-6B87-FF4C-86FF-C6E99F8AE43D}"/>
              </a:ext>
            </a:extLst>
          </p:cNvPr>
          <p:cNvSpPr>
            <a:spLocks noChangeArrowheads="1"/>
          </p:cNvSpPr>
          <p:nvPr/>
        </p:nvSpPr>
        <p:spPr bwMode="auto">
          <a:xfrm>
            <a:off x="6019271" y="2687506"/>
            <a:ext cx="903553" cy="791103"/>
          </a:xfrm>
          <a:prstGeom prst="flowChartPunchedTape">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endParaRPr lang="en-US" altLang="en-US" sz="667">
              <a:latin typeface="Franklin Gothic Book" panose="020B0503020102020204" pitchFamily="34" charset="0"/>
            </a:endParaRPr>
          </a:p>
          <a:p>
            <a:pPr algn="ctr" eaLnBrk="0" hangingPunct="0"/>
            <a:r>
              <a:rPr lang="en-US" altLang="en-US" sz="1167">
                <a:latin typeface="Franklin Gothic Book" panose="020B0503020102020204" pitchFamily="34" charset="0"/>
              </a:rPr>
              <a:t>Functions</a:t>
            </a:r>
          </a:p>
          <a:p>
            <a:pPr algn="ctr" eaLnBrk="0" hangingPunct="0"/>
            <a:endParaRPr lang="en-US" altLang="en-US" sz="667">
              <a:latin typeface="Franklin Gothic Book" panose="020B0503020102020204" pitchFamily="34" charset="0"/>
            </a:endParaRPr>
          </a:p>
        </p:txBody>
      </p:sp>
      <p:sp>
        <p:nvSpPr>
          <p:cNvPr id="321546" name="Line 10">
            <a:extLst>
              <a:ext uri="{FF2B5EF4-FFF2-40B4-BE49-F238E27FC236}">
                <a16:creationId xmlns:a16="http://schemas.microsoft.com/office/drawing/2014/main" id="{3688DF6C-70FD-9746-BF3E-A3E98FE77CD1}"/>
              </a:ext>
            </a:extLst>
          </p:cNvPr>
          <p:cNvSpPr>
            <a:spLocks noChangeShapeType="1"/>
          </p:cNvSpPr>
          <p:nvPr/>
        </p:nvSpPr>
        <p:spPr bwMode="auto">
          <a:xfrm>
            <a:off x="6144948" y="1623219"/>
            <a:ext cx="0" cy="369093"/>
          </a:xfrm>
          <a:prstGeom prst="line">
            <a:avLst/>
          </a:prstGeom>
          <a:noFill/>
          <a:ln w="28575">
            <a:solidFill>
              <a:schemeClr val="tx1"/>
            </a:solidFill>
            <a:miter lim="800000"/>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500"/>
          </a:p>
        </p:txBody>
      </p:sp>
      <p:sp>
        <p:nvSpPr>
          <p:cNvPr id="321547" name="Line 11">
            <a:extLst>
              <a:ext uri="{FF2B5EF4-FFF2-40B4-BE49-F238E27FC236}">
                <a16:creationId xmlns:a16="http://schemas.microsoft.com/office/drawing/2014/main" id="{F8B08104-50AC-8D44-BAE8-94520839410D}"/>
              </a:ext>
            </a:extLst>
          </p:cNvPr>
          <p:cNvSpPr>
            <a:spLocks noChangeShapeType="1"/>
          </p:cNvSpPr>
          <p:nvPr/>
        </p:nvSpPr>
        <p:spPr bwMode="auto">
          <a:xfrm>
            <a:off x="6343386" y="1615282"/>
            <a:ext cx="0" cy="369093"/>
          </a:xfrm>
          <a:prstGeom prst="line">
            <a:avLst/>
          </a:prstGeom>
          <a:noFill/>
          <a:ln w="28575">
            <a:solidFill>
              <a:schemeClr val="tx1"/>
            </a:solidFill>
            <a:miter lim="800000"/>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500"/>
          </a:p>
        </p:txBody>
      </p:sp>
      <p:sp>
        <p:nvSpPr>
          <p:cNvPr id="321548" name="Line 12">
            <a:extLst>
              <a:ext uri="{FF2B5EF4-FFF2-40B4-BE49-F238E27FC236}">
                <a16:creationId xmlns:a16="http://schemas.microsoft.com/office/drawing/2014/main" id="{BF6C3C4A-2C35-C843-92F6-869FE6758F6D}"/>
              </a:ext>
            </a:extLst>
          </p:cNvPr>
          <p:cNvSpPr>
            <a:spLocks noChangeShapeType="1"/>
          </p:cNvSpPr>
          <p:nvPr/>
        </p:nvSpPr>
        <p:spPr bwMode="auto">
          <a:xfrm>
            <a:off x="6688667" y="3889376"/>
            <a:ext cx="0" cy="369094"/>
          </a:xfrm>
          <a:prstGeom prst="line">
            <a:avLst/>
          </a:prstGeom>
          <a:noFill/>
          <a:ln w="28575">
            <a:solidFill>
              <a:schemeClr val="tx1"/>
            </a:solidFill>
            <a:miter lim="800000"/>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500"/>
          </a:p>
        </p:txBody>
      </p:sp>
      <p:sp>
        <p:nvSpPr>
          <p:cNvPr id="321549" name="AutoShape 13">
            <a:extLst>
              <a:ext uri="{FF2B5EF4-FFF2-40B4-BE49-F238E27FC236}">
                <a16:creationId xmlns:a16="http://schemas.microsoft.com/office/drawing/2014/main" id="{60C1E2DB-C6DA-2948-94CF-68A6BFF14E79}"/>
              </a:ext>
            </a:extLst>
          </p:cNvPr>
          <p:cNvSpPr>
            <a:spLocks/>
          </p:cNvSpPr>
          <p:nvPr/>
        </p:nvSpPr>
        <p:spPr bwMode="auto">
          <a:xfrm>
            <a:off x="5540375" y="3622146"/>
            <a:ext cx="142875" cy="289719"/>
          </a:xfrm>
          <a:prstGeom prst="leftBrace">
            <a:avLst>
              <a:gd name="adj1" fmla="val 16898"/>
              <a:gd name="adj2" fmla="val 50000"/>
            </a:avLst>
          </a:prstGeom>
          <a:noFill/>
          <a:ln w="9525">
            <a:solidFill>
              <a:schemeClr val="tx1"/>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
        <p:nvSpPr>
          <p:cNvPr id="321550" name="Text Box 14">
            <a:extLst>
              <a:ext uri="{FF2B5EF4-FFF2-40B4-BE49-F238E27FC236}">
                <a16:creationId xmlns:a16="http://schemas.microsoft.com/office/drawing/2014/main" id="{FC2E46E5-8A23-E247-AD51-601835D69BC5}"/>
              </a:ext>
            </a:extLst>
          </p:cNvPr>
          <p:cNvSpPr txBox="1">
            <a:spLocks noChangeArrowheads="1"/>
          </p:cNvSpPr>
          <p:nvPr/>
        </p:nvSpPr>
        <p:spPr bwMode="auto">
          <a:xfrm>
            <a:off x="4955272" y="3610241"/>
            <a:ext cx="646331" cy="323165"/>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500">
                <a:solidFill>
                  <a:srgbClr val="FF3300"/>
                </a:solidFill>
                <a:latin typeface="Courier New" panose="02070309020205020404" pitchFamily="49" charset="0"/>
              </a:rPr>
              <a:t>Uses</a:t>
            </a:r>
          </a:p>
        </p:txBody>
      </p:sp>
      <p:sp>
        <p:nvSpPr>
          <p:cNvPr id="321551" name="AutoShape 15">
            <a:extLst>
              <a:ext uri="{FF2B5EF4-FFF2-40B4-BE49-F238E27FC236}">
                <a16:creationId xmlns:a16="http://schemas.microsoft.com/office/drawing/2014/main" id="{4594099D-A6F3-F14B-A361-6F0D159E715A}"/>
              </a:ext>
            </a:extLst>
          </p:cNvPr>
          <p:cNvSpPr>
            <a:spLocks/>
          </p:cNvSpPr>
          <p:nvPr/>
        </p:nvSpPr>
        <p:spPr bwMode="auto">
          <a:xfrm>
            <a:off x="5654146" y="1981730"/>
            <a:ext cx="142875" cy="288396"/>
          </a:xfrm>
          <a:prstGeom prst="leftBrace">
            <a:avLst>
              <a:gd name="adj1" fmla="val 16821"/>
              <a:gd name="adj2" fmla="val 50000"/>
            </a:avLst>
          </a:prstGeom>
          <a:noFill/>
          <a:ln w="9525">
            <a:solidFill>
              <a:schemeClr val="tx1"/>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
        <p:nvSpPr>
          <p:cNvPr id="321552" name="Line 16">
            <a:extLst>
              <a:ext uri="{FF2B5EF4-FFF2-40B4-BE49-F238E27FC236}">
                <a16:creationId xmlns:a16="http://schemas.microsoft.com/office/drawing/2014/main" id="{5DFA85C2-ED31-E24E-87B3-3F42A6E54A87}"/>
              </a:ext>
            </a:extLst>
          </p:cNvPr>
          <p:cNvSpPr>
            <a:spLocks noChangeShapeType="1"/>
          </p:cNvSpPr>
          <p:nvPr/>
        </p:nvSpPr>
        <p:spPr bwMode="auto">
          <a:xfrm flipV="1">
            <a:off x="7504907" y="3874824"/>
            <a:ext cx="0" cy="367771"/>
          </a:xfrm>
          <a:prstGeom prst="line">
            <a:avLst/>
          </a:prstGeom>
          <a:noFill/>
          <a:ln w="28575">
            <a:solidFill>
              <a:schemeClr val="tx1"/>
            </a:solidFill>
            <a:miter lim="800000"/>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500"/>
          </a:p>
        </p:txBody>
      </p:sp>
      <p:sp>
        <p:nvSpPr>
          <p:cNvPr id="321553" name="Text Box 17">
            <a:extLst>
              <a:ext uri="{FF2B5EF4-FFF2-40B4-BE49-F238E27FC236}">
                <a16:creationId xmlns:a16="http://schemas.microsoft.com/office/drawing/2014/main" id="{CD0A57BE-8AD1-4749-BDEB-78F14A58CA35}"/>
              </a:ext>
            </a:extLst>
          </p:cNvPr>
          <p:cNvSpPr txBox="1">
            <a:spLocks noChangeArrowheads="1"/>
          </p:cNvSpPr>
          <p:nvPr/>
        </p:nvSpPr>
        <p:spPr bwMode="auto">
          <a:xfrm>
            <a:off x="5636558" y="2386542"/>
            <a:ext cx="2236511" cy="297454"/>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333">
                <a:solidFill>
                  <a:srgbClr val="000099"/>
                </a:solidFill>
                <a:latin typeface="Courier New" panose="02070309020205020404" pitchFamily="49" charset="0"/>
              </a:rPr>
              <a:t>configuration|module</a:t>
            </a:r>
          </a:p>
        </p:txBody>
      </p:sp>
      <p:sp>
        <p:nvSpPr>
          <p:cNvPr id="321554" name="Line 18">
            <a:extLst>
              <a:ext uri="{FF2B5EF4-FFF2-40B4-BE49-F238E27FC236}">
                <a16:creationId xmlns:a16="http://schemas.microsoft.com/office/drawing/2014/main" id="{6BCD6677-B69D-5F42-8A61-0EE9FEC3A4E9}"/>
              </a:ext>
            </a:extLst>
          </p:cNvPr>
          <p:cNvSpPr>
            <a:spLocks noChangeShapeType="1"/>
          </p:cNvSpPr>
          <p:nvPr/>
        </p:nvSpPr>
        <p:spPr bwMode="auto">
          <a:xfrm flipV="1">
            <a:off x="7493000" y="1621896"/>
            <a:ext cx="0" cy="369094"/>
          </a:xfrm>
          <a:prstGeom prst="line">
            <a:avLst/>
          </a:prstGeom>
          <a:noFill/>
          <a:ln w="28575">
            <a:solidFill>
              <a:schemeClr val="tx1"/>
            </a:solidFill>
            <a:miter lim="800000"/>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500"/>
          </a:p>
        </p:txBody>
      </p:sp>
      <p:sp>
        <p:nvSpPr>
          <p:cNvPr id="321555" name="Line 19">
            <a:extLst>
              <a:ext uri="{FF2B5EF4-FFF2-40B4-BE49-F238E27FC236}">
                <a16:creationId xmlns:a16="http://schemas.microsoft.com/office/drawing/2014/main" id="{A6419368-440C-DD48-B73C-F77997FE4449}"/>
              </a:ext>
            </a:extLst>
          </p:cNvPr>
          <p:cNvSpPr>
            <a:spLocks noChangeShapeType="1"/>
          </p:cNvSpPr>
          <p:nvPr/>
        </p:nvSpPr>
        <p:spPr bwMode="auto">
          <a:xfrm flipV="1">
            <a:off x="7354094" y="1621896"/>
            <a:ext cx="0" cy="369094"/>
          </a:xfrm>
          <a:prstGeom prst="line">
            <a:avLst/>
          </a:prstGeom>
          <a:noFill/>
          <a:ln w="28575">
            <a:solidFill>
              <a:schemeClr val="tx1"/>
            </a:solidFill>
            <a:miter lim="800000"/>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500"/>
          </a:p>
        </p:txBody>
      </p:sp>
      <p:sp>
        <p:nvSpPr>
          <p:cNvPr id="321556" name="Text Box 20">
            <a:extLst>
              <a:ext uri="{FF2B5EF4-FFF2-40B4-BE49-F238E27FC236}">
                <a16:creationId xmlns:a16="http://schemas.microsoft.com/office/drawing/2014/main" id="{21007C6C-C3D4-9D43-BC1D-5A7DE46AB2A4}"/>
              </a:ext>
            </a:extLst>
          </p:cNvPr>
          <p:cNvSpPr txBox="1">
            <a:spLocks noChangeArrowheads="1"/>
          </p:cNvSpPr>
          <p:nvPr/>
        </p:nvSpPr>
        <p:spPr bwMode="auto">
          <a:xfrm>
            <a:off x="5759326" y="1205178"/>
            <a:ext cx="1005403" cy="297454"/>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333"/>
              <a:t> Commands</a:t>
            </a:r>
          </a:p>
        </p:txBody>
      </p:sp>
      <p:sp>
        <p:nvSpPr>
          <p:cNvPr id="321557" name="Text Box 21">
            <a:extLst>
              <a:ext uri="{FF2B5EF4-FFF2-40B4-BE49-F238E27FC236}">
                <a16:creationId xmlns:a16="http://schemas.microsoft.com/office/drawing/2014/main" id="{B06F9373-E184-C546-9205-CC0247B48B8E}"/>
              </a:ext>
            </a:extLst>
          </p:cNvPr>
          <p:cNvSpPr txBox="1">
            <a:spLocks noChangeArrowheads="1"/>
          </p:cNvSpPr>
          <p:nvPr/>
        </p:nvSpPr>
        <p:spPr bwMode="auto">
          <a:xfrm>
            <a:off x="7252240" y="4224074"/>
            <a:ext cx="570156" cy="297454"/>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333"/>
              <a:t>Event</a:t>
            </a:r>
          </a:p>
        </p:txBody>
      </p:sp>
      <p:sp>
        <p:nvSpPr>
          <p:cNvPr id="321558" name="AutoShape 22">
            <a:extLst>
              <a:ext uri="{FF2B5EF4-FFF2-40B4-BE49-F238E27FC236}">
                <a16:creationId xmlns:a16="http://schemas.microsoft.com/office/drawing/2014/main" id="{595EA37D-76CE-DC48-ABE5-D3D4014F0F9B}"/>
              </a:ext>
            </a:extLst>
          </p:cNvPr>
          <p:cNvSpPr>
            <a:spLocks/>
          </p:cNvSpPr>
          <p:nvPr/>
        </p:nvSpPr>
        <p:spPr bwMode="auto">
          <a:xfrm rot="5400000">
            <a:off x="6174052" y="1406261"/>
            <a:ext cx="150813" cy="296333"/>
          </a:xfrm>
          <a:prstGeom prst="leftBrace">
            <a:avLst>
              <a:gd name="adj1" fmla="val 16374"/>
              <a:gd name="adj2" fmla="val 50000"/>
            </a:avLst>
          </a:prstGeom>
          <a:noFill/>
          <a:ln w="9525">
            <a:solidFill>
              <a:schemeClr val="tx1"/>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
        <p:nvSpPr>
          <p:cNvPr id="321559" name="AutoShape 23">
            <a:extLst>
              <a:ext uri="{FF2B5EF4-FFF2-40B4-BE49-F238E27FC236}">
                <a16:creationId xmlns:a16="http://schemas.microsoft.com/office/drawing/2014/main" id="{EF9F8EC3-76F9-D048-8595-AEFB8BBCF145}"/>
              </a:ext>
            </a:extLst>
          </p:cNvPr>
          <p:cNvSpPr>
            <a:spLocks/>
          </p:cNvSpPr>
          <p:nvPr/>
        </p:nvSpPr>
        <p:spPr bwMode="auto">
          <a:xfrm rot="5400000">
            <a:off x="7336234" y="1397662"/>
            <a:ext cx="150813" cy="297657"/>
          </a:xfrm>
          <a:prstGeom prst="leftBrace">
            <a:avLst>
              <a:gd name="adj1" fmla="val 16447"/>
              <a:gd name="adj2" fmla="val 50000"/>
            </a:avLst>
          </a:prstGeom>
          <a:noFill/>
          <a:ln w="9525">
            <a:solidFill>
              <a:schemeClr val="tx1"/>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
        <p:nvSpPr>
          <p:cNvPr id="321560" name="Text Box 24">
            <a:extLst>
              <a:ext uri="{FF2B5EF4-FFF2-40B4-BE49-F238E27FC236}">
                <a16:creationId xmlns:a16="http://schemas.microsoft.com/office/drawing/2014/main" id="{2BAF19AE-BF1C-4140-85FE-14BECC87BB9B}"/>
              </a:ext>
            </a:extLst>
          </p:cNvPr>
          <p:cNvSpPr txBox="1">
            <a:spLocks noChangeArrowheads="1"/>
          </p:cNvSpPr>
          <p:nvPr/>
        </p:nvSpPr>
        <p:spPr bwMode="auto">
          <a:xfrm>
            <a:off x="7094222" y="1206500"/>
            <a:ext cx="637483" cy="297454"/>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333"/>
              <a:t>Events</a:t>
            </a:r>
          </a:p>
        </p:txBody>
      </p:sp>
      <p:sp>
        <p:nvSpPr>
          <p:cNvPr id="321561" name="Text Box 25">
            <a:extLst>
              <a:ext uri="{FF2B5EF4-FFF2-40B4-BE49-F238E27FC236}">
                <a16:creationId xmlns:a16="http://schemas.microsoft.com/office/drawing/2014/main" id="{F9B058D9-8C87-0B46-9173-8C016501825F}"/>
              </a:ext>
            </a:extLst>
          </p:cNvPr>
          <p:cNvSpPr txBox="1">
            <a:spLocks noChangeArrowheads="1"/>
          </p:cNvSpPr>
          <p:nvPr/>
        </p:nvSpPr>
        <p:spPr bwMode="auto">
          <a:xfrm>
            <a:off x="6219683" y="4228042"/>
            <a:ext cx="899605" cy="297454"/>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333"/>
              <a:t>Command</a:t>
            </a:r>
          </a:p>
        </p:txBody>
      </p:sp>
      <p:sp>
        <p:nvSpPr>
          <p:cNvPr id="321562" name="Line 26">
            <a:extLst>
              <a:ext uri="{FF2B5EF4-FFF2-40B4-BE49-F238E27FC236}">
                <a16:creationId xmlns:a16="http://schemas.microsoft.com/office/drawing/2014/main" id="{F70CE017-0CD5-5A42-8FDE-CB7F2AE9CC71}"/>
              </a:ext>
            </a:extLst>
          </p:cNvPr>
          <p:cNvSpPr>
            <a:spLocks noChangeShapeType="1"/>
          </p:cNvSpPr>
          <p:nvPr/>
        </p:nvSpPr>
        <p:spPr bwMode="auto">
          <a:xfrm>
            <a:off x="8042011" y="1625865"/>
            <a:ext cx="0" cy="367771"/>
          </a:xfrm>
          <a:prstGeom prst="line">
            <a:avLst/>
          </a:prstGeom>
          <a:noFill/>
          <a:ln w="28575">
            <a:solidFill>
              <a:schemeClr val="tx1"/>
            </a:solidFill>
            <a:miter lim="800000"/>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500"/>
          </a:p>
        </p:txBody>
      </p:sp>
      <p:sp>
        <p:nvSpPr>
          <p:cNvPr id="321563" name="Line 27">
            <a:extLst>
              <a:ext uri="{FF2B5EF4-FFF2-40B4-BE49-F238E27FC236}">
                <a16:creationId xmlns:a16="http://schemas.microsoft.com/office/drawing/2014/main" id="{3C5B89FD-0DDC-4B46-A11A-CDA86878A861}"/>
              </a:ext>
            </a:extLst>
          </p:cNvPr>
          <p:cNvSpPr>
            <a:spLocks noChangeShapeType="1"/>
          </p:cNvSpPr>
          <p:nvPr/>
        </p:nvSpPr>
        <p:spPr bwMode="auto">
          <a:xfrm flipV="1">
            <a:off x="6752167" y="1621896"/>
            <a:ext cx="0" cy="369094"/>
          </a:xfrm>
          <a:prstGeom prst="line">
            <a:avLst/>
          </a:prstGeom>
          <a:noFill/>
          <a:ln w="28575">
            <a:solidFill>
              <a:schemeClr val="tx1"/>
            </a:solidFill>
            <a:miter lim="800000"/>
            <a:headE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500"/>
          </a:p>
        </p:txBody>
      </p:sp>
      <p:sp>
        <p:nvSpPr>
          <p:cNvPr id="321564" name="Text Box 28">
            <a:extLst>
              <a:ext uri="{FF2B5EF4-FFF2-40B4-BE49-F238E27FC236}">
                <a16:creationId xmlns:a16="http://schemas.microsoft.com/office/drawing/2014/main" id="{F0ABC31A-9F6C-2D4D-8685-E1E1AA978AFF}"/>
              </a:ext>
            </a:extLst>
          </p:cNvPr>
          <p:cNvSpPr txBox="1">
            <a:spLocks noChangeArrowheads="1"/>
          </p:cNvSpPr>
          <p:nvPr/>
        </p:nvSpPr>
        <p:spPr bwMode="auto">
          <a:xfrm>
            <a:off x="4600085" y="1980407"/>
            <a:ext cx="1107997" cy="323165"/>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500">
                <a:solidFill>
                  <a:srgbClr val="009900"/>
                </a:solidFill>
                <a:latin typeface="Courier New" panose="02070309020205020404" pitchFamily="49" charset="0"/>
              </a:rPr>
              <a:t>Provides</a:t>
            </a:r>
          </a:p>
        </p:txBody>
      </p:sp>
      <p:sp>
        <p:nvSpPr>
          <p:cNvPr id="321565" name="Text Box 29">
            <a:extLst>
              <a:ext uri="{FF2B5EF4-FFF2-40B4-BE49-F238E27FC236}">
                <a16:creationId xmlns:a16="http://schemas.microsoft.com/office/drawing/2014/main" id="{E54B92A3-29FC-6344-98ED-2B634B2A42CF}"/>
              </a:ext>
            </a:extLst>
          </p:cNvPr>
          <p:cNvSpPr txBox="1">
            <a:spLocks noChangeArrowheads="1"/>
          </p:cNvSpPr>
          <p:nvPr/>
        </p:nvSpPr>
        <p:spPr bwMode="auto">
          <a:xfrm>
            <a:off x="6463781" y="1412875"/>
            <a:ext cx="570156" cy="297454"/>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333"/>
              <a:t>Event</a:t>
            </a:r>
          </a:p>
        </p:txBody>
      </p:sp>
      <p:sp>
        <p:nvSpPr>
          <p:cNvPr id="321566" name="Text Box 30">
            <a:extLst>
              <a:ext uri="{FF2B5EF4-FFF2-40B4-BE49-F238E27FC236}">
                <a16:creationId xmlns:a16="http://schemas.microsoft.com/office/drawing/2014/main" id="{1A50106F-61EA-974E-86DB-F2527D673D3F}"/>
              </a:ext>
            </a:extLst>
          </p:cNvPr>
          <p:cNvSpPr txBox="1">
            <a:spLocks noChangeArrowheads="1"/>
          </p:cNvSpPr>
          <p:nvPr/>
        </p:nvSpPr>
        <p:spPr bwMode="auto">
          <a:xfrm>
            <a:off x="7505238" y="1357313"/>
            <a:ext cx="910827" cy="297454"/>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1333"/>
              <a:t> </a:t>
            </a:r>
            <a:r>
              <a:rPr lang="en-US" altLang="en-US" sz="1167"/>
              <a:t>Commands</a:t>
            </a:r>
          </a:p>
        </p:txBody>
      </p:sp>
      <p:sp>
        <p:nvSpPr>
          <p:cNvPr id="3" name="Slide Number Placeholder 2">
            <a:extLst>
              <a:ext uri="{FF2B5EF4-FFF2-40B4-BE49-F238E27FC236}">
                <a16:creationId xmlns:a16="http://schemas.microsoft.com/office/drawing/2014/main" id="{A8E1D1FE-8808-8C4B-B676-458666190A8B}"/>
              </a:ext>
            </a:extLst>
          </p:cNvPr>
          <p:cNvSpPr>
            <a:spLocks noGrp="1"/>
          </p:cNvSpPr>
          <p:nvPr>
            <p:ph type="sldNum" sz="quarter" idx="11"/>
          </p:nvPr>
        </p:nvSpPr>
        <p:spPr/>
        <p:txBody>
          <a:bodyPr/>
          <a:lstStyle/>
          <a:p>
            <a:fld id="{DFE48FF8-700F-924B-A14F-84C220D9C354}" type="slidenum">
              <a:rPr lang="en-US" altLang="en-US" smtClean="0"/>
              <a:pPr/>
              <a:t>13</a:t>
            </a:fld>
            <a:endParaRPr lang="en-US" altLang="en-US"/>
          </a:p>
        </p:txBody>
      </p:sp>
    </p:spTree>
    <p:extLst>
      <p:ext uri="{BB962C8B-B14F-4D97-AF65-F5344CB8AC3E}">
        <p14:creationId xmlns:p14="http://schemas.microsoft.com/office/powerpoint/2010/main" val="19545605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6594" name="Rectangle 2">
            <a:extLst>
              <a:ext uri="{FF2B5EF4-FFF2-40B4-BE49-F238E27FC236}">
                <a16:creationId xmlns:a16="http://schemas.microsoft.com/office/drawing/2014/main" id="{00962F39-5743-4642-9832-4CC745E437B6}"/>
              </a:ext>
            </a:extLst>
          </p:cNvPr>
          <p:cNvSpPr>
            <a:spLocks noGrp="1" noChangeArrowheads="1"/>
          </p:cNvSpPr>
          <p:nvPr>
            <p:ph type="title"/>
          </p:nvPr>
        </p:nvSpPr>
        <p:spPr/>
        <p:txBody>
          <a:bodyPr>
            <a:noAutofit/>
          </a:bodyPr>
          <a:lstStyle/>
          <a:p>
            <a:r>
              <a:rPr lang="en-GB" altLang="en-US" sz="2400" dirty="0"/>
              <a:t>Applications consist of components “wired” together</a:t>
            </a:r>
          </a:p>
        </p:txBody>
      </p:sp>
      <p:sp>
        <p:nvSpPr>
          <p:cNvPr id="366595" name="Rectangle 3">
            <a:extLst>
              <a:ext uri="{FF2B5EF4-FFF2-40B4-BE49-F238E27FC236}">
                <a16:creationId xmlns:a16="http://schemas.microsoft.com/office/drawing/2014/main" id="{9FAEDC40-B2E5-3243-9B6B-C690EFEC1580}"/>
              </a:ext>
            </a:extLst>
          </p:cNvPr>
          <p:cNvSpPr>
            <a:spLocks noGrp="1" noChangeArrowheads="1"/>
          </p:cNvSpPr>
          <p:nvPr>
            <p:ph type="body" idx="1"/>
          </p:nvPr>
        </p:nvSpPr>
        <p:spPr>
          <a:xfrm>
            <a:off x="937948" y="899583"/>
            <a:ext cx="4078552" cy="4355042"/>
          </a:xfrm>
        </p:spPr>
        <p:txBody>
          <a:bodyPr>
            <a:normAutofit fontScale="92500" lnSpcReduction="10000"/>
          </a:bodyPr>
          <a:lstStyle/>
          <a:p>
            <a:pPr marL="97892" indent="-97892">
              <a:buFont typeface="Wingdings" pitchFamily="2" charset="2"/>
              <a:buChar char="§"/>
            </a:pPr>
            <a:r>
              <a:rPr lang="en-GB" altLang="en-US" sz="2000" dirty="0"/>
              <a:t> Application: graph of components</a:t>
            </a:r>
          </a:p>
          <a:p>
            <a:pPr marL="474909" lvl="1" indent="-281770"/>
            <a:r>
              <a:rPr lang="en-GB" altLang="en-US" sz="1667" dirty="0"/>
              <a:t>Main </a:t>
            </a:r>
            <a:r>
              <a:rPr lang="en-US" altLang="en-US" dirty="0"/>
              <a:t>component</a:t>
            </a:r>
          </a:p>
          <a:p>
            <a:pPr marL="761970" lvl="2" indent="-191816"/>
            <a:r>
              <a:rPr lang="en-US" altLang="en-US" dirty="0" err="1"/>
              <a:t>init</a:t>
            </a:r>
            <a:r>
              <a:rPr lang="en-US" altLang="en-US" dirty="0"/>
              <a:t>, start, stop</a:t>
            </a:r>
          </a:p>
          <a:p>
            <a:pPr marL="761970" lvl="2" indent="-191816"/>
            <a:r>
              <a:rPr lang="en-US" altLang="en-US" dirty="0"/>
              <a:t>first component executed</a:t>
            </a:r>
          </a:p>
          <a:p>
            <a:pPr marL="474909" lvl="1" indent="-281770"/>
            <a:r>
              <a:rPr lang="en-US" altLang="en-US" dirty="0"/>
              <a:t>Other components</a:t>
            </a:r>
            <a:endParaRPr lang="en-GB" altLang="en-US" sz="1667" dirty="0"/>
          </a:p>
          <a:p>
            <a:pPr marL="97892" indent="-97892">
              <a:buFont typeface="Wingdings" pitchFamily="2" charset="2"/>
              <a:buChar char="§"/>
            </a:pPr>
            <a:r>
              <a:rPr lang="en-GB" altLang="en-US" sz="2000" dirty="0"/>
              <a:t> Components</a:t>
            </a:r>
          </a:p>
          <a:p>
            <a:pPr marL="474909" lvl="1" indent="-281770"/>
            <a:r>
              <a:rPr lang="en-GB" altLang="en-US" dirty="0"/>
              <a:t>modules</a:t>
            </a:r>
          </a:p>
          <a:p>
            <a:pPr marL="474909" lvl="1" indent="-281770"/>
            <a:r>
              <a:rPr lang="en-GB" altLang="en-US" dirty="0"/>
              <a:t>configurations</a:t>
            </a:r>
            <a:endParaRPr lang="en-GB" altLang="en-US" sz="1667" dirty="0"/>
          </a:p>
          <a:p>
            <a:pPr marL="97892" indent="-97892">
              <a:buFont typeface="Wingdings" pitchFamily="2" charset="2"/>
              <a:buChar char="§"/>
            </a:pPr>
            <a:r>
              <a:rPr lang="en-GB" altLang="en-US" sz="2000" dirty="0"/>
              <a:t> Interfaces: point of access to components</a:t>
            </a:r>
          </a:p>
          <a:p>
            <a:pPr marL="474909" lvl="1" indent="-281770"/>
            <a:r>
              <a:rPr lang="en-GB" altLang="en-US" b="1" dirty="0">
                <a:solidFill>
                  <a:srgbClr val="FF3300"/>
                </a:solidFill>
                <a:latin typeface="Courier New" panose="02070309020205020404" pitchFamily="49" charset="0"/>
              </a:rPr>
              <a:t>uses</a:t>
            </a:r>
          </a:p>
          <a:p>
            <a:pPr marL="474909" lvl="1" indent="-281770"/>
            <a:r>
              <a:rPr lang="en-GB" altLang="en-US" b="1" dirty="0">
                <a:solidFill>
                  <a:srgbClr val="339933"/>
                </a:solidFill>
                <a:latin typeface="Courier New" panose="02070309020205020404" pitchFamily="49" charset="0"/>
              </a:rPr>
              <a:t>provides</a:t>
            </a:r>
            <a:endParaRPr lang="en-GB" altLang="en-US" sz="1667" dirty="0"/>
          </a:p>
        </p:txBody>
      </p:sp>
      <p:sp>
        <p:nvSpPr>
          <p:cNvPr id="366639" name="Rectangle 47">
            <a:extLst>
              <a:ext uri="{FF2B5EF4-FFF2-40B4-BE49-F238E27FC236}">
                <a16:creationId xmlns:a16="http://schemas.microsoft.com/office/drawing/2014/main" id="{C6F3AF80-C503-0744-AD04-8A1BFAB27AFE}"/>
              </a:ext>
            </a:extLst>
          </p:cNvPr>
          <p:cNvSpPr>
            <a:spLocks noChangeArrowheads="1"/>
          </p:cNvSpPr>
          <p:nvPr/>
        </p:nvSpPr>
        <p:spPr bwMode="auto">
          <a:xfrm>
            <a:off x="6731000" y="1206500"/>
            <a:ext cx="1397000" cy="2349500"/>
          </a:xfrm>
          <a:prstGeom prst="rect">
            <a:avLst/>
          </a:prstGeom>
          <a:solidFill>
            <a:srgbClr val="EAEAEA"/>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
        <p:nvSpPr>
          <p:cNvPr id="366640" name="Rectangle 48">
            <a:extLst>
              <a:ext uri="{FF2B5EF4-FFF2-40B4-BE49-F238E27FC236}">
                <a16:creationId xmlns:a16="http://schemas.microsoft.com/office/drawing/2014/main" id="{D8B95676-5A60-1D4A-B8CC-A0F8C2F9B021}"/>
              </a:ext>
            </a:extLst>
          </p:cNvPr>
          <p:cNvSpPr>
            <a:spLocks noChangeArrowheads="1"/>
          </p:cNvSpPr>
          <p:nvPr/>
        </p:nvSpPr>
        <p:spPr bwMode="auto">
          <a:xfrm>
            <a:off x="5016500" y="1079500"/>
            <a:ext cx="3175000" cy="3492500"/>
          </a:xfrm>
          <a:prstGeom prst="rect">
            <a:avLst/>
          </a:prstGeom>
          <a:noFill/>
          <a:ln w="12700" algn="ctr">
            <a:solidFill>
              <a:schemeClr val="tx1"/>
            </a:solidFill>
            <a:miter lim="800000"/>
            <a:headEnd/>
            <a:tailEnd/>
          </a:ln>
          <a:effectLst/>
          <a:extLst>
            <a:ext uri="{909E8E84-426E-40DD-AFC4-6F175D3DCCD1}">
              <a14:hiddenFill xmlns:a14="http://schemas.microsoft.com/office/drawing/2010/main">
                <a:solidFill>
                  <a:srgbClr val="EAEAEA"/>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
        <p:nvSpPr>
          <p:cNvPr id="366641" name="Rectangle 49">
            <a:extLst>
              <a:ext uri="{FF2B5EF4-FFF2-40B4-BE49-F238E27FC236}">
                <a16:creationId xmlns:a16="http://schemas.microsoft.com/office/drawing/2014/main" id="{92829B7E-4AE0-DE48-A274-0428720EBFB8}"/>
              </a:ext>
            </a:extLst>
          </p:cNvPr>
          <p:cNvSpPr>
            <a:spLocks noChangeArrowheads="1"/>
          </p:cNvSpPr>
          <p:nvPr/>
        </p:nvSpPr>
        <p:spPr bwMode="auto">
          <a:xfrm>
            <a:off x="5080000" y="3429000"/>
            <a:ext cx="1460500" cy="1016000"/>
          </a:xfrm>
          <a:prstGeom prst="rect">
            <a:avLst/>
          </a:prstGeom>
          <a:solidFill>
            <a:srgbClr val="EAEAEA"/>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
        <p:nvSpPr>
          <p:cNvPr id="366642" name="Rectangle 50">
            <a:extLst>
              <a:ext uri="{FF2B5EF4-FFF2-40B4-BE49-F238E27FC236}">
                <a16:creationId xmlns:a16="http://schemas.microsoft.com/office/drawing/2014/main" id="{4EF13AED-54BF-084E-922C-E4EFEDDE8EDD}"/>
              </a:ext>
            </a:extLst>
          </p:cNvPr>
          <p:cNvSpPr>
            <a:spLocks noChangeArrowheads="1"/>
          </p:cNvSpPr>
          <p:nvPr/>
        </p:nvSpPr>
        <p:spPr bwMode="auto">
          <a:xfrm>
            <a:off x="7175500" y="1524000"/>
            <a:ext cx="825500" cy="571500"/>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000">
                <a:latin typeface="Courier New" panose="02070309020205020404" pitchFamily="49" charset="0"/>
              </a:rPr>
              <a:t>Component </a:t>
            </a:r>
          </a:p>
          <a:p>
            <a:pPr algn="ctr" eaLnBrk="0" hangingPunct="0"/>
            <a:r>
              <a:rPr lang="en-US" altLang="en-US" sz="1000">
                <a:latin typeface="Courier New" panose="02070309020205020404" pitchFamily="49" charset="0"/>
              </a:rPr>
              <a:t>A</a:t>
            </a:r>
          </a:p>
        </p:txBody>
      </p:sp>
      <p:sp>
        <p:nvSpPr>
          <p:cNvPr id="366643" name="Rectangle 51">
            <a:extLst>
              <a:ext uri="{FF2B5EF4-FFF2-40B4-BE49-F238E27FC236}">
                <a16:creationId xmlns:a16="http://schemas.microsoft.com/office/drawing/2014/main" id="{4FA4DCF6-4FA0-4442-8B08-4D01801012A8}"/>
              </a:ext>
            </a:extLst>
          </p:cNvPr>
          <p:cNvSpPr>
            <a:spLocks noChangeArrowheads="1"/>
          </p:cNvSpPr>
          <p:nvPr/>
        </p:nvSpPr>
        <p:spPr bwMode="auto">
          <a:xfrm>
            <a:off x="7493000" y="2095500"/>
            <a:ext cx="127000" cy="127000"/>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
        <p:nvSpPr>
          <p:cNvPr id="366644" name="Rectangle 52">
            <a:extLst>
              <a:ext uri="{FF2B5EF4-FFF2-40B4-BE49-F238E27FC236}">
                <a16:creationId xmlns:a16="http://schemas.microsoft.com/office/drawing/2014/main" id="{72C1D1D7-6F57-DA47-AF9B-441B6AEC5709}"/>
              </a:ext>
            </a:extLst>
          </p:cNvPr>
          <p:cNvSpPr>
            <a:spLocks noChangeArrowheads="1"/>
          </p:cNvSpPr>
          <p:nvPr/>
        </p:nvSpPr>
        <p:spPr bwMode="auto">
          <a:xfrm>
            <a:off x="7175500" y="2794000"/>
            <a:ext cx="825500" cy="571500"/>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000">
                <a:latin typeface="Courier New" panose="02070309020205020404" pitchFamily="49" charset="0"/>
              </a:rPr>
              <a:t>Component </a:t>
            </a:r>
          </a:p>
          <a:p>
            <a:pPr algn="ctr" eaLnBrk="0" hangingPunct="0"/>
            <a:r>
              <a:rPr lang="en-US" altLang="en-US" sz="1000">
                <a:latin typeface="Courier New" panose="02070309020205020404" pitchFamily="49" charset="0"/>
              </a:rPr>
              <a:t>B</a:t>
            </a:r>
          </a:p>
        </p:txBody>
      </p:sp>
      <p:sp>
        <p:nvSpPr>
          <p:cNvPr id="366645" name="Rectangle 53">
            <a:extLst>
              <a:ext uri="{FF2B5EF4-FFF2-40B4-BE49-F238E27FC236}">
                <a16:creationId xmlns:a16="http://schemas.microsoft.com/office/drawing/2014/main" id="{5687A1CF-9F4D-5F4D-B770-93F88F22B4E1}"/>
              </a:ext>
            </a:extLst>
          </p:cNvPr>
          <p:cNvSpPr>
            <a:spLocks noChangeArrowheads="1"/>
          </p:cNvSpPr>
          <p:nvPr/>
        </p:nvSpPr>
        <p:spPr bwMode="auto">
          <a:xfrm>
            <a:off x="7493000" y="2667000"/>
            <a:ext cx="127000" cy="127000"/>
          </a:xfrm>
          <a:prstGeom prst="rect">
            <a:avLst/>
          </a:prstGeom>
          <a:solidFill>
            <a:srgbClr val="3399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
        <p:nvSpPr>
          <p:cNvPr id="366646" name="Line 54">
            <a:extLst>
              <a:ext uri="{FF2B5EF4-FFF2-40B4-BE49-F238E27FC236}">
                <a16:creationId xmlns:a16="http://schemas.microsoft.com/office/drawing/2014/main" id="{6209FAFB-3A93-0B44-89E2-6A80230A0E87}"/>
              </a:ext>
            </a:extLst>
          </p:cNvPr>
          <p:cNvSpPr>
            <a:spLocks noChangeShapeType="1"/>
          </p:cNvSpPr>
          <p:nvPr/>
        </p:nvSpPr>
        <p:spPr bwMode="auto">
          <a:xfrm>
            <a:off x="7556500" y="2222500"/>
            <a:ext cx="0" cy="4445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500"/>
          </a:p>
        </p:txBody>
      </p:sp>
      <p:sp>
        <p:nvSpPr>
          <p:cNvPr id="366647" name="Text Box 55">
            <a:extLst>
              <a:ext uri="{FF2B5EF4-FFF2-40B4-BE49-F238E27FC236}">
                <a16:creationId xmlns:a16="http://schemas.microsoft.com/office/drawing/2014/main" id="{FB438BAE-47C7-7B42-8374-6A90B095CEE8}"/>
              </a:ext>
            </a:extLst>
          </p:cNvPr>
          <p:cNvSpPr txBox="1">
            <a:spLocks noChangeArrowheads="1"/>
          </p:cNvSpPr>
          <p:nvPr/>
        </p:nvSpPr>
        <p:spPr bwMode="auto">
          <a:xfrm>
            <a:off x="6667500" y="1206501"/>
            <a:ext cx="133350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a:buClr>
                <a:schemeClr val="folHlink"/>
              </a:buClr>
              <a:buSzPct val="60000"/>
              <a:buFont typeface="Wingdings" pitchFamily="2" charset="2"/>
              <a:buNone/>
            </a:pPr>
            <a:r>
              <a:rPr lang="en-US" altLang="en-US" sz="1000">
                <a:latin typeface="Courier New" panose="02070309020205020404" pitchFamily="49" charset="0"/>
              </a:rPr>
              <a:t>Component D</a:t>
            </a:r>
          </a:p>
        </p:txBody>
      </p:sp>
      <p:sp>
        <p:nvSpPr>
          <p:cNvPr id="366648" name="Rectangle 56">
            <a:extLst>
              <a:ext uri="{FF2B5EF4-FFF2-40B4-BE49-F238E27FC236}">
                <a16:creationId xmlns:a16="http://schemas.microsoft.com/office/drawing/2014/main" id="{33E412F3-E908-934F-81AD-1B605F804FB2}"/>
              </a:ext>
            </a:extLst>
          </p:cNvPr>
          <p:cNvSpPr>
            <a:spLocks noChangeArrowheads="1"/>
          </p:cNvSpPr>
          <p:nvPr/>
        </p:nvSpPr>
        <p:spPr bwMode="auto">
          <a:xfrm>
            <a:off x="7048500" y="1778000"/>
            <a:ext cx="127000" cy="127000"/>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
        <p:nvSpPr>
          <p:cNvPr id="366649" name="Rectangle 57">
            <a:extLst>
              <a:ext uri="{FF2B5EF4-FFF2-40B4-BE49-F238E27FC236}">
                <a16:creationId xmlns:a16="http://schemas.microsoft.com/office/drawing/2014/main" id="{B50FA597-2666-A448-AFD3-6062D99FFBCE}"/>
              </a:ext>
            </a:extLst>
          </p:cNvPr>
          <p:cNvSpPr>
            <a:spLocks noChangeArrowheads="1"/>
          </p:cNvSpPr>
          <p:nvPr/>
        </p:nvSpPr>
        <p:spPr bwMode="auto">
          <a:xfrm>
            <a:off x="7048500" y="2857500"/>
            <a:ext cx="127000" cy="127000"/>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
        <p:nvSpPr>
          <p:cNvPr id="366650" name="Rectangle 58">
            <a:extLst>
              <a:ext uri="{FF2B5EF4-FFF2-40B4-BE49-F238E27FC236}">
                <a16:creationId xmlns:a16="http://schemas.microsoft.com/office/drawing/2014/main" id="{D63FAFB5-E782-E149-A973-AC95AB099DCF}"/>
              </a:ext>
            </a:extLst>
          </p:cNvPr>
          <p:cNvSpPr>
            <a:spLocks noChangeArrowheads="1"/>
          </p:cNvSpPr>
          <p:nvPr/>
        </p:nvSpPr>
        <p:spPr bwMode="auto">
          <a:xfrm>
            <a:off x="6604000" y="2349500"/>
            <a:ext cx="127000" cy="127000"/>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
        <p:nvSpPr>
          <p:cNvPr id="366651" name="Line 59">
            <a:extLst>
              <a:ext uri="{FF2B5EF4-FFF2-40B4-BE49-F238E27FC236}">
                <a16:creationId xmlns:a16="http://schemas.microsoft.com/office/drawing/2014/main" id="{4B42D4D7-D8BB-6F41-BE50-6EEAF185960B}"/>
              </a:ext>
            </a:extLst>
          </p:cNvPr>
          <p:cNvSpPr>
            <a:spLocks noChangeShapeType="1"/>
          </p:cNvSpPr>
          <p:nvPr/>
        </p:nvSpPr>
        <p:spPr bwMode="auto">
          <a:xfrm flipH="1">
            <a:off x="6731000" y="1841500"/>
            <a:ext cx="317500" cy="5715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500"/>
          </a:p>
        </p:txBody>
      </p:sp>
      <p:sp>
        <p:nvSpPr>
          <p:cNvPr id="366652" name="Line 60">
            <a:extLst>
              <a:ext uri="{FF2B5EF4-FFF2-40B4-BE49-F238E27FC236}">
                <a16:creationId xmlns:a16="http://schemas.microsoft.com/office/drawing/2014/main" id="{6584AB9F-FD06-0146-9C0B-F6A378828F36}"/>
              </a:ext>
            </a:extLst>
          </p:cNvPr>
          <p:cNvSpPr>
            <a:spLocks noChangeShapeType="1"/>
          </p:cNvSpPr>
          <p:nvPr/>
        </p:nvSpPr>
        <p:spPr bwMode="auto">
          <a:xfrm>
            <a:off x="6731000" y="2413000"/>
            <a:ext cx="317500" cy="508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500"/>
          </a:p>
        </p:txBody>
      </p:sp>
      <p:sp>
        <p:nvSpPr>
          <p:cNvPr id="366653" name="Rectangle 61">
            <a:extLst>
              <a:ext uri="{FF2B5EF4-FFF2-40B4-BE49-F238E27FC236}">
                <a16:creationId xmlns:a16="http://schemas.microsoft.com/office/drawing/2014/main" id="{FF307D51-0B44-0243-B58E-2F824C2229D2}"/>
              </a:ext>
            </a:extLst>
          </p:cNvPr>
          <p:cNvSpPr>
            <a:spLocks noChangeArrowheads="1"/>
          </p:cNvSpPr>
          <p:nvPr/>
        </p:nvSpPr>
        <p:spPr bwMode="auto">
          <a:xfrm>
            <a:off x="5080000" y="2159000"/>
            <a:ext cx="889000" cy="571500"/>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000">
                <a:latin typeface="Courier New" panose="02070309020205020404" pitchFamily="49" charset="0"/>
              </a:rPr>
              <a:t>Component</a:t>
            </a:r>
          </a:p>
          <a:p>
            <a:pPr algn="ctr" eaLnBrk="0" hangingPunct="0"/>
            <a:r>
              <a:rPr lang="en-US" altLang="en-US" sz="1000">
                <a:latin typeface="Courier New" panose="02070309020205020404" pitchFamily="49" charset="0"/>
              </a:rPr>
              <a:t>C</a:t>
            </a:r>
          </a:p>
        </p:txBody>
      </p:sp>
      <p:sp>
        <p:nvSpPr>
          <p:cNvPr id="366654" name="Text Box 62">
            <a:extLst>
              <a:ext uri="{FF2B5EF4-FFF2-40B4-BE49-F238E27FC236}">
                <a16:creationId xmlns:a16="http://schemas.microsoft.com/office/drawing/2014/main" id="{C713B939-6F3A-B142-81F6-BFD89012E4EE}"/>
              </a:ext>
            </a:extLst>
          </p:cNvPr>
          <p:cNvSpPr txBox="1">
            <a:spLocks noChangeArrowheads="1"/>
          </p:cNvSpPr>
          <p:nvPr/>
        </p:nvSpPr>
        <p:spPr bwMode="auto">
          <a:xfrm>
            <a:off x="5187157" y="964407"/>
            <a:ext cx="1059656" cy="246221"/>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marL="342900" indent="-34290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a:buClr>
                <a:schemeClr val="folHlink"/>
              </a:buClr>
              <a:buSzPct val="60000"/>
              <a:buFont typeface="Wingdings" pitchFamily="2" charset="2"/>
              <a:buNone/>
            </a:pPr>
            <a:r>
              <a:rPr lang="en-US" altLang="en-US" sz="1000">
                <a:latin typeface="Courier New" panose="02070309020205020404" pitchFamily="49" charset="0"/>
              </a:rPr>
              <a:t>Application</a:t>
            </a:r>
          </a:p>
        </p:txBody>
      </p:sp>
      <p:sp>
        <p:nvSpPr>
          <p:cNvPr id="366655" name="Rectangle 63">
            <a:extLst>
              <a:ext uri="{FF2B5EF4-FFF2-40B4-BE49-F238E27FC236}">
                <a16:creationId xmlns:a16="http://schemas.microsoft.com/office/drawing/2014/main" id="{64DF29B5-BF3F-8742-9CD9-FA12D220A7AF}"/>
              </a:ext>
            </a:extLst>
          </p:cNvPr>
          <p:cNvSpPr>
            <a:spLocks noChangeArrowheads="1"/>
          </p:cNvSpPr>
          <p:nvPr/>
        </p:nvSpPr>
        <p:spPr bwMode="auto">
          <a:xfrm>
            <a:off x="7048500" y="4148667"/>
            <a:ext cx="1016000" cy="3175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cap="rnd">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000">
                <a:latin typeface="Courier New" panose="02070309020205020404" pitchFamily="49" charset="0"/>
              </a:rPr>
              <a:t>configuration</a:t>
            </a:r>
          </a:p>
        </p:txBody>
      </p:sp>
      <p:sp>
        <p:nvSpPr>
          <p:cNvPr id="366656" name="Rectangle 64">
            <a:extLst>
              <a:ext uri="{FF2B5EF4-FFF2-40B4-BE49-F238E27FC236}">
                <a16:creationId xmlns:a16="http://schemas.microsoft.com/office/drawing/2014/main" id="{6C406A45-54ED-BB46-AEA9-1D33906056A7}"/>
              </a:ext>
            </a:extLst>
          </p:cNvPr>
          <p:cNvSpPr>
            <a:spLocks noChangeArrowheads="1"/>
          </p:cNvSpPr>
          <p:nvPr/>
        </p:nvSpPr>
        <p:spPr bwMode="auto">
          <a:xfrm>
            <a:off x="5588000" y="3810000"/>
            <a:ext cx="825500" cy="571500"/>
          </a:xfrm>
          <a:prstGeom prst="rect">
            <a:avLst/>
          </a:prstGeom>
          <a:solidFill>
            <a:srgbClr val="FFFF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000">
                <a:latin typeface="Courier New" panose="02070309020205020404" pitchFamily="49" charset="0"/>
              </a:rPr>
              <a:t>Component </a:t>
            </a:r>
          </a:p>
          <a:p>
            <a:pPr algn="ctr" eaLnBrk="0" hangingPunct="0"/>
            <a:r>
              <a:rPr lang="en-US" altLang="en-US" sz="1000">
                <a:latin typeface="Courier New" panose="02070309020205020404" pitchFamily="49" charset="0"/>
              </a:rPr>
              <a:t>E</a:t>
            </a:r>
          </a:p>
        </p:txBody>
      </p:sp>
      <p:sp>
        <p:nvSpPr>
          <p:cNvPr id="366657" name="Rectangle 65">
            <a:extLst>
              <a:ext uri="{FF2B5EF4-FFF2-40B4-BE49-F238E27FC236}">
                <a16:creationId xmlns:a16="http://schemas.microsoft.com/office/drawing/2014/main" id="{329EA236-9001-4645-A027-A8AA20F9F933}"/>
              </a:ext>
            </a:extLst>
          </p:cNvPr>
          <p:cNvSpPr>
            <a:spLocks noChangeArrowheads="1"/>
          </p:cNvSpPr>
          <p:nvPr/>
        </p:nvSpPr>
        <p:spPr bwMode="auto">
          <a:xfrm>
            <a:off x="6604000" y="3048000"/>
            <a:ext cx="127000" cy="127000"/>
          </a:xfrm>
          <a:prstGeom prst="rect">
            <a:avLst/>
          </a:prstGeom>
          <a:solidFill>
            <a:srgbClr val="3399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
        <p:nvSpPr>
          <p:cNvPr id="366658" name="Rectangle 66">
            <a:extLst>
              <a:ext uri="{FF2B5EF4-FFF2-40B4-BE49-F238E27FC236}">
                <a16:creationId xmlns:a16="http://schemas.microsoft.com/office/drawing/2014/main" id="{9BEA54E1-060C-424A-8840-F62E59E79154}"/>
              </a:ext>
            </a:extLst>
          </p:cNvPr>
          <p:cNvSpPr>
            <a:spLocks noChangeArrowheads="1"/>
          </p:cNvSpPr>
          <p:nvPr/>
        </p:nvSpPr>
        <p:spPr bwMode="auto">
          <a:xfrm>
            <a:off x="6062928" y="3683000"/>
            <a:ext cx="112448" cy="127000"/>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
        <p:nvSpPr>
          <p:cNvPr id="366659" name="Rectangle 67">
            <a:extLst>
              <a:ext uri="{FF2B5EF4-FFF2-40B4-BE49-F238E27FC236}">
                <a16:creationId xmlns:a16="http://schemas.microsoft.com/office/drawing/2014/main" id="{85E78DB2-64E0-AC42-96C2-132CBA83602F}"/>
              </a:ext>
            </a:extLst>
          </p:cNvPr>
          <p:cNvSpPr>
            <a:spLocks noChangeArrowheads="1"/>
          </p:cNvSpPr>
          <p:nvPr/>
        </p:nvSpPr>
        <p:spPr bwMode="auto">
          <a:xfrm>
            <a:off x="6053667" y="3302000"/>
            <a:ext cx="127000" cy="127000"/>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sp>
        <p:nvSpPr>
          <p:cNvPr id="366660" name="Text Box 68">
            <a:extLst>
              <a:ext uri="{FF2B5EF4-FFF2-40B4-BE49-F238E27FC236}">
                <a16:creationId xmlns:a16="http://schemas.microsoft.com/office/drawing/2014/main" id="{B76C69B4-1FFC-E44C-B403-BD9F2E73882F}"/>
              </a:ext>
            </a:extLst>
          </p:cNvPr>
          <p:cNvSpPr txBox="1">
            <a:spLocks noChangeArrowheads="1"/>
          </p:cNvSpPr>
          <p:nvPr/>
        </p:nvSpPr>
        <p:spPr bwMode="auto">
          <a:xfrm>
            <a:off x="5080001" y="3429001"/>
            <a:ext cx="108346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a:buClr>
                <a:schemeClr val="folHlink"/>
              </a:buClr>
              <a:buSzPct val="60000"/>
              <a:buFont typeface="Wingdings" pitchFamily="2" charset="2"/>
              <a:buNone/>
            </a:pPr>
            <a:r>
              <a:rPr lang="en-US" altLang="en-US" sz="1000">
                <a:latin typeface="Courier New" panose="02070309020205020404" pitchFamily="49" charset="0"/>
              </a:rPr>
              <a:t>Component F</a:t>
            </a:r>
          </a:p>
        </p:txBody>
      </p:sp>
      <p:sp>
        <p:nvSpPr>
          <p:cNvPr id="366661" name="Line 69">
            <a:extLst>
              <a:ext uri="{FF2B5EF4-FFF2-40B4-BE49-F238E27FC236}">
                <a16:creationId xmlns:a16="http://schemas.microsoft.com/office/drawing/2014/main" id="{13F243EE-4622-2B40-BD95-19EDC158BD34}"/>
              </a:ext>
            </a:extLst>
          </p:cNvPr>
          <p:cNvSpPr>
            <a:spLocks noChangeShapeType="1"/>
          </p:cNvSpPr>
          <p:nvPr/>
        </p:nvSpPr>
        <p:spPr bwMode="auto">
          <a:xfrm flipV="1">
            <a:off x="6731000" y="3111500"/>
            <a:ext cx="4445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500"/>
          </a:p>
        </p:txBody>
      </p:sp>
      <p:sp>
        <p:nvSpPr>
          <p:cNvPr id="366662" name="Rectangle 70">
            <a:extLst>
              <a:ext uri="{FF2B5EF4-FFF2-40B4-BE49-F238E27FC236}">
                <a16:creationId xmlns:a16="http://schemas.microsoft.com/office/drawing/2014/main" id="{141C7A2A-B823-4944-B293-E0008EEB1B1D}"/>
              </a:ext>
            </a:extLst>
          </p:cNvPr>
          <p:cNvSpPr>
            <a:spLocks noChangeArrowheads="1"/>
          </p:cNvSpPr>
          <p:nvPr/>
        </p:nvSpPr>
        <p:spPr bwMode="auto">
          <a:xfrm>
            <a:off x="5969000" y="2349500"/>
            <a:ext cx="127000" cy="127000"/>
          </a:xfrm>
          <a:prstGeom prst="rect">
            <a:avLst/>
          </a:prstGeom>
          <a:solidFill>
            <a:srgbClr val="3399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00"/>
          </a:p>
        </p:txBody>
      </p:sp>
      <p:cxnSp>
        <p:nvCxnSpPr>
          <p:cNvPr id="366663" name="AutoShape 71">
            <a:extLst>
              <a:ext uri="{FF2B5EF4-FFF2-40B4-BE49-F238E27FC236}">
                <a16:creationId xmlns:a16="http://schemas.microsoft.com/office/drawing/2014/main" id="{6E0BCEB1-A038-C140-B08D-AE0472444F0F}"/>
              </a:ext>
            </a:extLst>
          </p:cNvPr>
          <p:cNvCxnSpPr>
            <a:cxnSpLocks noChangeShapeType="1"/>
            <a:stCxn id="366659" idx="0"/>
            <a:endCxn id="366657" idx="1"/>
          </p:cNvCxnSpPr>
          <p:nvPr/>
        </p:nvCxnSpPr>
        <p:spPr bwMode="auto">
          <a:xfrm flipV="1">
            <a:off x="6117167" y="3111500"/>
            <a:ext cx="486833" cy="190500"/>
          </a:xfrm>
          <a:prstGeom prst="straightConnector1">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6664" name="AutoShape 72">
            <a:extLst>
              <a:ext uri="{FF2B5EF4-FFF2-40B4-BE49-F238E27FC236}">
                <a16:creationId xmlns:a16="http://schemas.microsoft.com/office/drawing/2014/main" id="{38B9A368-02DC-DB43-BC7F-3DD2582AE812}"/>
              </a:ext>
            </a:extLst>
          </p:cNvPr>
          <p:cNvCxnSpPr>
            <a:cxnSpLocks noChangeShapeType="1"/>
            <a:stCxn id="366659" idx="2"/>
            <a:endCxn id="366658" idx="0"/>
          </p:cNvCxnSpPr>
          <p:nvPr/>
        </p:nvCxnSpPr>
        <p:spPr bwMode="auto">
          <a:xfrm>
            <a:off x="6117167" y="3429000"/>
            <a:ext cx="2646" cy="254000"/>
          </a:xfrm>
          <a:prstGeom prst="straightConnector1">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6665" name="AutoShape 73">
            <a:extLst>
              <a:ext uri="{FF2B5EF4-FFF2-40B4-BE49-F238E27FC236}">
                <a16:creationId xmlns:a16="http://schemas.microsoft.com/office/drawing/2014/main" id="{10977DE7-BA9C-8F4A-B313-A287465D9427}"/>
              </a:ext>
            </a:extLst>
          </p:cNvPr>
          <p:cNvCxnSpPr>
            <a:cxnSpLocks noChangeShapeType="1"/>
            <a:stCxn id="366662" idx="3"/>
            <a:endCxn id="366650" idx="1"/>
          </p:cNvCxnSpPr>
          <p:nvPr/>
        </p:nvCxnSpPr>
        <p:spPr bwMode="auto">
          <a:xfrm>
            <a:off x="6096000" y="2413000"/>
            <a:ext cx="508000" cy="0"/>
          </a:xfrm>
          <a:prstGeom prst="straightConnector1">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Slide Number Placeholder 2">
            <a:extLst>
              <a:ext uri="{FF2B5EF4-FFF2-40B4-BE49-F238E27FC236}">
                <a16:creationId xmlns:a16="http://schemas.microsoft.com/office/drawing/2014/main" id="{BA81AD0B-04F7-C241-B67F-F5C5A13D692C}"/>
              </a:ext>
            </a:extLst>
          </p:cNvPr>
          <p:cNvSpPr>
            <a:spLocks noGrp="1"/>
          </p:cNvSpPr>
          <p:nvPr>
            <p:ph type="sldNum" sz="quarter" idx="12"/>
          </p:nvPr>
        </p:nvSpPr>
        <p:spPr/>
        <p:txBody>
          <a:bodyPr/>
          <a:lstStyle/>
          <a:p>
            <a:fld id="{5E6A3C3A-A029-4573-BC04-5DA27903A743}" type="slidenum">
              <a:rPr lang="en-US" smtClean="0"/>
              <a:t>14</a:t>
            </a:fld>
            <a:endParaRPr lang="en-US"/>
          </a:p>
        </p:txBody>
      </p:sp>
    </p:spTree>
    <p:extLst>
      <p:ext uri="{BB962C8B-B14F-4D97-AF65-F5344CB8AC3E}">
        <p14:creationId xmlns:p14="http://schemas.microsoft.com/office/powerpoint/2010/main" val="380594460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a:extLst>
              <a:ext uri="{FF2B5EF4-FFF2-40B4-BE49-F238E27FC236}">
                <a16:creationId xmlns:a16="http://schemas.microsoft.com/office/drawing/2014/main" id="{173545B9-C097-ED48-AC6C-C751A5D30CB4}"/>
              </a:ext>
            </a:extLst>
          </p:cNvPr>
          <p:cNvSpPr>
            <a:spLocks noGrp="1" noChangeArrowheads="1"/>
          </p:cNvSpPr>
          <p:nvPr>
            <p:ph type="title"/>
          </p:nvPr>
        </p:nvSpPr>
        <p:spPr/>
        <p:txBody>
          <a:bodyPr/>
          <a:lstStyle/>
          <a:p>
            <a:r>
              <a:rPr lang="en-US" altLang="en-US"/>
              <a:t>Example: Blink Configuration</a:t>
            </a:r>
          </a:p>
        </p:txBody>
      </p:sp>
      <p:sp>
        <p:nvSpPr>
          <p:cNvPr id="425989" name="Text Box 5">
            <a:extLst>
              <a:ext uri="{FF2B5EF4-FFF2-40B4-BE49-F238E27FC236}">
                <a16:creationId xmlns:a16="http://schemas.microsoft.com/office/drawing/2014/main" id="{DBCD17BC-B79D-3A4A-8AF2-69814505D2FE}"/>
              </a:ext>
            </a:extLst>
          </p:cNvPr>
          <p:cNvSpPr txBox="1">
            <a:spLocks noChangeArrowheads="1"/>
          </p:cNvSpPr>
          <p:nvPr/>
        </p:nvSpPr>
        <p:spPr bwMode="auto">
          <a:xfrm>
            <a:off x="1169458" y="1259417"/>
            <a:ext cx="6302375" cy="2914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67" dirty="0">
                <a:latin typeface="Consolas" panose="020B0609020204030204" pitchFamily="49" charset="0"/>
                <a:cs typeface="Consolas" panose="020B0609020204030204" pitchFamily="49" charset="0"/>
              </a:rPr>
              <a:t>configuration Blink {</a:t>
            </a:r>
          </a:p>
          <a:p>
            <a:r>
              <a:rPr lang="en-US" altLang="en-US" sz="1667" dirty="0">
                <a:latin typeface="Consolas" panose="020B0609020204030204" pitchFamily="49" charset="0"/>
                <a:cs typeface="Consolas" panose="020B0609020204030204" pitchFamily="49" charset="0"/>
              </a:rPr>
              <a:t>}</a:t>
            </a:r>
          </a:p>
          <a:p>
            <a:r>
              <a:rPr lang="en-US" altLang="en-US" sz="1667" dirty="0">
                <a:latin typeface="Consolas" panose="020B0609020204030204" pitchFamily="49" charset="0"/>
                <a:cs typeface="Consolas" panose="020B0609020204030204" pitchFamily="49" charset="0"/>
              </a:rPr>
              <a:t>implementation {</a:t>
            </a:r>
          </a:p>
          <a:p>
            <a:r>
              <a:rPr lang="en-US" altLang="en-US" sz="1667" dirty="0">
                <a:latin typeface="Consolas" panose="020B0609020204030204" pitchFamily="49" charset="0"/>
                <a:cs typeface="Consolas" panose="020B0609020204030204" pitchFamily="49" charset="0"/>
              </a:rPr>
              <a:t>  components Main, </a:t>
            </a:r>
            <a:r>
              <a:rPr lang="en-US" altLang="en-US" sz="1667" dirty="0" err="1">
                <a:latin typeface="Consolas" panose="020B0609020204030204" pitchFamily="49" charset="0"/>
                <a:cs typeface="Consolas" panose="020B0609020204030204" pitchFamily="49" charset="0"/>
              </a:rPr>
              <a:t>BlinkM</a:t>
            </a:r>
            <a:r>
              <a:rPr lang="en-US" altLang="en-US" sz="1667" dirty="0">
                <a:latin typeface="Consolas" panose="020B0609020204030204" pitchFamily="49" charset="0"/>
                <a:cs typeface="Consolas" panose="020B0609020204030204" pitchFamily="49" charset="0"/>
              </a:rPr>
              <a:t>, </a:t>
            </a:r>
            <a:r>
              <a:rPr lang="en-US" altLang="en-US" sz="1667" dirty="0" err="1">
                <a:latin typeface="Consolas" panose="020B0609020204030204" pitchFamily="49" charset="0"/>
                <a:cs typeface="Consolas" panose="020B0609020204030204" pitchFamily="49" charset="0"/>
              </a:rPr>
              <a:t>SingleTimer</a:t>
            </a:r>
            <a:r>
              <a:rPr lang="en-US" altLang="en-US" sz="1667" dirty="0">
                <a:latin typeface="Consolas" panose="020B0609020204030204" pitchFamily="49" charset="0"/>
                <a:cs typeface="Consolas" panose="020B0609020204030204" pitchFamily="49" charset="0"/>
              </a:rPr>
              <a:t>, </a:t>
            </a:r>
            <a:r>
              <a:rPr lang="en-US" altLang="en-US" sz="1667" dirty="0" err="1">
                <a:latin typeface="Consolas" panose="020B0609020204030204" pitchFamily="49" charset="0"/>
                <a:cs typeface="Consolas" panose="020B0609020204030204" pitchFamily="49" charset="0"/>
              </a:rPr>
              <a:t>LedsC</a:t>
            </a:r>
            <a:r>
              <a:rPr lang="en-US" altLang="en-US" sz="1667" dirty="0">
                <a:latin typeface="Consolas" panose="020B0609020204030204" pitchFamily="49" charset="0"/>
                <a:cs typeface="Consolas" panose="020B0609020204030204" pitchFamily="49" charset="0"/>
              </a:rPr>
              <a:t>;</a:t>
            </a:r>
          </a:p>
          <a:p>
            <a:endParaRPr lang="en-US" altLang="en-US" sz="1667" dirty="0">
              <a:latin typeface="Consolas" panose="020B0609020204030204" pitchFamily="49" charset="0"/>
              <a:cs typeface="Consolas" panose="020B0609020204030204" pitchFamily="49" charset="0"/>
            </a:endParaRPr>
          </a:p>
          <a:p>
            <a:r>
              <a:rPr lang="en-US" altLang="en-US" sz="1667" dirty="0">
                <a:latin typeface="Consolas" panose="020B0609020204030204" pitchFamily="49" charset="0"/>
                <a:cs typeface="Consolas" panose="020B0609020204030204" pitchFamily="49" charset="0"/>
              </a:rPr>
              <a:t>  </a:t>
            </a:r>
            <a:r>
              <a:rPr lang="en-US" altLang="en-US" sz="1667" dirty="0" err="1">
                <a:latin typeface="Consolas" panose="020B0609020204030204" pitchFamily="49" charset="0"/>
                <a:cs typeface="Consolas" panose="020B0609020204030204" pitchFamily="49" charset="0"/>
              </a:rPr>
              <a:t>Main.StdControl</a:t>
            </a:r>
            <a:r>
              <a:rPr lang="en-US" altLang="en-US" sz="1667" dirty="0">
                <a:latin typeface="Consolas" panose="020B0609020204030204" pitchFamily="49" charset="0"/>
                <a:cs typeface="Consolas" panose="020B0609020204030204" pitchFamily="49" charset="0"/>
              </a:rPr>
              <a:t> -&gt; </a:t>
            </a:r>
            <a:r>
              <a:rPr lang="en-US" altLang="en-US" sz="1667" dirty="0" err="1">
                <a:latin typeface="Consolas" panose="020B0609020204030204" pitchFamily="49" charset="0"/>
                <a:cs typeface="Consolas" panose="020B0609020204030204" pitchFamily="49" charset="0"/>
              </a:rPr>
              <a:t>SingleTimer.StdControl</a:t>
            </a:r>
            <a:r>
              <a:rPr lang="en-US" altLang="en-US" sz="1667" dirty="0">
                <a:latin typeface="Consolas" panose="020B0609020204030204" pitchFamily="49" charset="0"/>
                <a:cs typeface="Consolas" panose="020B0609020204030204" pitchFamily="49" charset="0"/>
              </a:rPr>
              <a:t>;</a:t>
            </a:r>
          </a:p>
          <a:p>
            <a:r>
              <a:rPr lang="en-US" altLang="en-US" sz="1667" dirty="0">
                <a:latin typeface="Consolas" panose="020B0609020204030204" pitchFamily="49" charset="0"/>
                <a:cs typeface="Consolas" panose="020B0609020204030204" pitchFamily="49" charset="0"/>
              </a:rPr>
              <a:t>  </a:t>
            </a:r>
            <a:r>
              <a:rPr lang="en-US" altLang="en-US" sz="1667" dirty="0" err="1">
                <a:latin typeface="Consolas" panose="020B0609020204030204" pitchFamily="49" charset="0"/>
                <a:cs typeface="Consolas" panose="020B0609020204030204" pitchFamily="49" charset="0"/>
              </a:rPr>
              <a:t>Main.StdControl</a:t>
            </a:r>
            <a:r>
              <a:rPr lang="en-US" altLang="en-US" sz="1667" dirty="0">
                <a:latin typeface="Consolas" panose="020B0609020204030204" pitchFamily="49" charset="0"/>
                <a:cs typeface="Consolas" panose="020B0609020204030204" pitchFamily="49" charset="0"/>
              </a:rPr>
              <a:t> -&gt; </a:t>
            </a:r>
            <a:r>
              <a:rPr lang="en-US" altLang="en-US" sz="1667" dirty="0" err="1">
                <a:latin typeface="Consolas" panose="020B0609020204030204" pitchFamily="49" charset="0"/>
                <a:cs typeface="Consolas" panose="020B0609020204030204" pitchFamily="49" charset="0"/>
              </a:rPr>
              <a:t>BlinkM.StdControl</a:t>
            </a:r>
            <a:r>
              <a:rPr lang="en-US" altLang="en-US" sz="1667" dirty="0">
                <a:latin typeface="Consolas" panose="020B0609020204030204" pitchFamily="49" charset="0"/>
                <a:cs typeface="Consolas" panose="020B0609020204030204" pitchFamily="49" charset="0"/>
              </a:rPr>
              <a:t>;</a:t>
            </a:r>
          </a:p>
          <a:p>
            <a:r>
              <a:rPr lang="en-US" altLang="en-US" sz="1667" dirty="0">
                <a:latin typeface="Consolas" panose="020B0609020204030204" pitchFamily="49" charset="0"/>
                <a:cs typeface="Consolas" panose="020B0609020204030204" pitchFamily="49" charset="0"/>
              </a:rPr>
              <a:t>  </a:t>
            </a:r>
          </a:p>
          <a:p>
            <a:r>
              <a:rPr lang="en-US" altLang="en-US" sz="1667" dirty="0">
                <a:latin typeface="Consolas" panose="020B0609020204030204" pitchFamily="49" charset="0"/>
                <a:cs typeface="Consolas" panose="020B0609020204030204" pitchFamily="49" charset="0"/>
              </a:rPr>
              <a:t>  </a:t>
            </a:r>
            <a:r>
              <a:rPr lang="en-US" altLang="en-US" sz="1667" dirty="0" err="1">
                <a:latin typeface="Consolas" panose="020B0609020204030204" pitchFamily="49" charset="0"/>
                <a:cs typeface="Consolas" panose="020B0609020204030204" pitchFamily="49" charset="0"/>
              </a:rPr>
              <a:t>BlinkM.Timer</a:t>
            </a:r>
            <a:r>
              <a:rPr lang="en-US" altLang="en-US" sz="1667" dirty="0">
                <a:latin typeface="Consolas" panose="020B0609020204030204" pitchFamily="49" charset="0"/>
                <a:cs typeface="Consolas" panose="020B0609020204030204" pitchFamily="49" charset="0"/>
              </a:rPr>
              <a:t> -&gt; </a:t>
            </a:r>
            <a:r>
              <a:rPr lang="en-US" altLang="en-US" sz="1667" dirty="0" err="1">
                <a:latin typeface="Consolas" panose="020B0609020204030204" pitchFamily="49" charset="0"/>
                <a:cs typeface="Consolas" panose="020B0609020204030204" pitchFamily="49" charset="0"/>
              </a:rPr>
              <a:t>SingleTimer.Timer</a:t>
            </a:r>
            <a:r>
              <a:rPr lang="en-US" altLang="en-US" sz="1667" dirty="0">
                <a:latin typeface="Consolas" panose="020B0609020204030204" pitchFamily="49" charset="0"/>
                <a:cs typeface="Consolas" panose="020B0609020204030204" pitchFamily="49" charset="0"/>
              </a:rPr>
              <a:t>;</a:t>
            </a:r>
          </a:p>
          <a:p>
            <a:r>
              <a:rPr lang="en-US" altLang="en-US" sz="1667" dirty="0">
                <a:latin typeface="Consolas" panose="020B0609020204030204" pitchFamily="49" charset="0"/>
                <a:cs typeface="Consolas" panose="020B0609020204030204" pitchFamily="49" charset="0"/>
              </a:rPr>
              <a:t>  </a:t>
            </a:r>
            <a:r>
              <a:rPr lang="en-US" altLang="en-US" sz="1667" dirty="0" err="1">
                <a:latin typeface="Consolas" panose="020B0609020204030204" pitchFamily="49" charset="0"/>
                <a:cs typeface="Consolas" panose="020B0609020204030204" pitchFamily="49" charset="0"/>
              </a:rPr>
              <a:t>BlinkM.Leds</a:t>
            </a:r>
            <a:r>
              <a:rPr lang="en-US" altLang="en-US" sz="1667" dirty="0">
                <a:latin typeface="Consolas" panose="020B0609020204030204" pitchFamily="49" charset="0"/>
                <a:cs typeface="Consolas" panose="020B0609020204030204" pitchFamily="49" charset="0"/>
              </a:rPr>
              <a:t> -&gt; </a:t>
            </a:r>
            <a:r>
              <a:rPr lang="en-US" altLang="en-US" sz="1667" dirty="0" err="1">
                <a:latin typeface="Consolas" panose="020B0609020204030204" pitchFamily="49" charset="0"/>
                <a:cs typeface="Consolas" panose="020B0609020204030204" pitchFamily="49" charset="0"/>
              </a:rPr>
              <a:t>LedsC</a:t>
            </a:r>
            <a:r>
              <a:rPr lang="en-US" altLang="en-US" sz="1667" dirty="0">
                <a:latin typeface="Consolas" panose="020B0609020204030204" pitchFamily="49" charset="0"/>
                <a:cs typeface="Consolas" panose="020B0609020204030204" pitchFamily="49" charset="0"/>
              </a:rPr>
              <a:t>;</a:t>
            </a:r>
          </a:p>
          <a:p>
            <a:r>
              <a:rPr lang="en-US" altLang="en-US" sz="1667" dirty="0">
                <a:latin typeface="Consolas" panose="020B0609020204030204" pitchFamily="49" charset="0"/>
                <a:cs typeface="Consolas" panose="020B0609020204030204" pitchFamily="49" charset="0"/>
              </a:rPr>
              <a:t>}</a:t>
            </a:r>
          </a:p>
        </p:txBody>
      </p:sp>
      <p:sp>
        <p:nvSpPr>
          <p:cNvPr id="3" name="Slide Number Placeholder 2">
            <a:extLst>
              <a:ext uri="{FF2B5EF4-FFF2-40B4-BE49-F238E27FC236}">
                <a16:creationId xmlns:a16="http://schemas.microsoft.com/office/drawing/2014/main" id="{8093D619-1644-4A44-A472-D8CF985C9EC4}"/>
              </a:ext>
            </a:extLst>
          </p:cNvPr>
          <p:cNvSpPr>
            <a:spLocks noGrp="1"/>
          </p:cNvSpPr>
          <p:nvPr>
            <p:ph type="sldNum" sz="quarter" idx="12"/>
          </p:nvPr>
        </p:nvSpPr>
        <p:spPr/>
        <p:txBody>
          <a:bodyPr/>
          <a:lstStyle/>
          <a:p>
            <a:fld id="{5E6A3C3A-A029-4573-BC04-5DA27903A743}" type="slidenum">
              <a:rPr lang="en-US" smtClean="0"/>
              <a:t>15</a:t>
            </a:fld>
            <a:endParaRPr lang="en-US"/>
          </a:p>
        </p:txBody>
      </p:sp>
    </p:spTree>
    <p:extLst>
      <p:ext uri="{BB962C8B-B14F-4D97-AF65-F5344CB8AC3E}">
        <p14:creationId xmlns:p14="http://schemas.microsoft.com/office/powerpoint/2010/main" val="4011892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a:extLst>
              <a:ext uri="{FF2B5EF4-FFF2-40B4-BE49-F238E27FC236}">
                <a16:creationId xmlns:a16="http://schemas.microsoft.com/office/drawing/2014/main" id="{041F13C1-F1C3-6A41-BBA1-25252149E4D6}"/>
              </a:ext>
            </a:extLst>
          </p:cNvPr>
          <p:cNvSpPr>
            <a:spLocks noGrp="1" noChangeArrowheads="1"/>
          </p:cNvSpPr>
          <p:nvPr>
            <p:ph type="title"/>
          </p:nvPr>
        </p:nvSpPr>
        <p:spPr/>
        <p:txBody>
          <a:bodyPr/>
          <a:lstStyle/>
          <a:p>
            <a:r>
              <a:rPr lang="en-US" altLang="en-US"/>
              <a:t>Example: Blink Module</a:t>
            </a:r>
          </a:p>
        </p:txBody>
      </p:sp>
      <p:sp>
        <p:nvSpPr>
          <p:cNvPr id="428037" name="Text Box 5">
            <a:extLst>
              <a:ext uri="{FF2B5EF4-FFF2-40B4-BE49-F238E27FC236}">
                <a16:creationId xmlns:a16="http://schemas.microsoft.com/office/drawing/2014/main" id="{3E403DD9-201B-694C-8C7C-0DCEB9B9AB09}"/>
              </a:ext>
            </a:extLst>
          </p:cNvPr>
          <p:cNvSpPr txBox="1">
            <a:spLocks noChangeArrowheads="1"/>
          </p:cNvSpPr>
          <p:nvPr/>
        </p:nvSpPr>
        <p:spPr bwMode="auto">
          <a:xfrm>
            <a:off x="390618" y="776552"/>
            <a:ext cx="8442664"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1100" dirty="0">
                <a:latin typeface="Consolas" panose="020B0609020204030204" pitchFamily="49" charset="0"/>
                <a:cs typeface="Consolas" panose="020B0609020204030204" pitchFamily="49" charset="0"/>
              </a:rPr>
              <a:t>module </a:t>
            </a:r>
            <a:r>
              <a:rPr lang="en-US" altLang="en-US" sz="1100" dirty="0" err="1">
                <a:latin typeface="Consolas" panose="020B0609020204030204" pitchFamily="49" charset="0"/>
                <a:cs typeface="Consolas" panose="020B0609020204030204" pitchFamily="49" charset="0"/>
              </a:rPr>
              <a:t>BlinkM</a:t>
            </a:r>
            <a:r>
              <a:rPr lang="en-US" altLang="en-US" sz="1100" dirty="0">
                <a:latin typeface="Consolas" panose="020B0609020204030204" pitchFamily="49" charset="0"/>
                <a:cs typeface="Consolas" panose="020B0609020204030204" pitchFamily="49" charset="0"/>
              </a:rPr>
              <a:t> {</a:t>
            </a:r>
          </a:p>
          <a:p>
            <a:r>
              <a:rPr lang="en-US" altLang="en-US" sz="1100" dirty="0">
                <a:latin typeface="Consolas" panose="020B0609020204030204" pitchFamily="49" charset="0"/>
                <a:cs typeface="Consolas" panose="020B0609020204030204" pitchFamily="49" charset="0"/>
              </a:rPr>
              <a:t>  provides {</a:t>
            </a:r>
          </a:p>
          <a:p>
            <a:r>
              <a:rPr lang="en-US" altLang="en-US" sz="1100" dirty="0">
                <a:latin typeface="Consolas" panose="020B0609020204030204" pitchFamily="49" charset="0"/>
                <a:cs typeface="Consolas" panose="020B0609020204030204" pitchFamily="49" charset="0"/>
              </a:rPr>
              <a:t>    interface </a:t>
            </a:r>
            <a:r>
              <a:rPr lang="en-US" altLang="en-US" sz="1100" dirty="0" err="1">
                <a:latin typeface="Consolas" panose="020B0609020204030204" pitchFamily="49" charset="0"/>
                <a:cs typeface="Consolas" panose="020B0609020204030204" pitchFamily="49" charset="0"/>
              </a:rPr>
              <a:t>StdControl</a:t>
            </a:r>
            <a:r>
              <a:rPr lang="en-US" altLang="en-US" sz="1100" dirty="0">
                <a:latin typeface="Consolas" panose="020B0609020204030204" pitchFamily="49" charset="0"/>
                <a:cs typeface="Consolas" panose="020B0609020204030204" pitchFamily="49" charset="0"/>
              </a:rPr>
              <a:t>;</a:t>
            </a:r>
          </a:p>
          <a:p>
            <a:r>
              <a:rPr lang="en-US" altLang="en-US" sz="1100" dirty="0">
                <a:latin typeface="Consolas" panose="020B0609020204030204" pitchFamily="49" charset="0"/>
                <a:cs typeface="Consolas" panose="020B0609020204030204" pitchFamily="49" charset="0"/>
              </a:rPr>
              <a:t>  }</a:t>
            </a:r>
          </a:p>
          <a:p>
            <a:r>
              <a:rPr lang="en-US" altLang="en-US" sz="1100" dirty="0">
                <a:latin typeface="Consolas" panose="020B0609020204030204" pitchFamily="49" charset="0"/>
                <a:cs typeface="Consolas" panose="020B0609020204030204" pitchFamily="49" charset="0"/>
              </a:rPr>
              <a:t>  uses {</a:t>
            </a:r>
          </a:p>
          <a:p>
            <a:r>
              <a:rPr lang="en-US" altLang="en-US" sz="1100" dirty="0">
                <a:latin typeface="Consolas" panose="020B0609020204030204" pitchFamily="49" charset="0"/>
                <a:cs typeface="Consolas" panose="020B0609020204030204" pitchFamily="49" charset="0"/>
              </a:rPr>
              <a:t>    interface Timer;</a:t>
            </a:r>
          </a:p>
          <a:p>
            <a:r>
              <a:rPr lang="en-US" altLang="en-US" sz="1100" dirty="0">
                <a:latin typeface="Consolas" panose="020B0609020204030204" pitchFamily="49" charset="0"/>
                <a:cs typeface="Consolas" panose="020B0609020204030204" pitchFamily="49" charset="0"/>
              </a:rPr>
              <a:t>    interface </a:t>
            </a:r>
            <a:r>
              <a:rPr lang="en-US" altLang="en-US" sz="1100" dirty="0" err="1">
                <a:latin typeface="Consolas" panose="020B0609020204030204" pitchFamily="49" charset="0"/>
                <a:cs typeface="Consolas" panose="020B0609020204030204" pitchFamily="49" charset="0"/>
              </a:rPr>
              <a:t>Leds</a:t>
            </a:r>
            <a:r>
              <a:rPr lang="en-US" altLang="en-US" sz="1100" dirty="0">
                <a:latin typeface="Consolas" panose="020B0609020204030204" pitchFamily="49" charset="0"/>
                <a:cs typeface="Consolas" panose="020B0609020204030204" pitchFamily="49" charset="0"/>
              </a:rPr>
              <a:t>;</a:t>
            </a:r>
          </a:p>
          <a:p>
            <a:r>
              <a:rPr lang="en-US" altLang="en-US" sz="1100" dirty="0">
                <a:latin typeface="Consolas" panose="020B0609020204030204" pitchFamily="49" charset="0"/>
                <a:cs typeface="Consolas" panose="020B0609020204030204" pitchFamily="49" charset="0"/>
              </a:rPr>
              <a:t>  }</a:t>
            </a:r>
          </a:p>
          <a:p>
            <a:r>
              <a:rPr lang="en-US" altLang="en-US" sz="1100" dirty="0">
                <a:latin typeface="Consolas" panose="020B0609020204030204" pitchFamily="49" charset="0"/>
                <a:cs typeface="Consolas" panose="020B0609020204030204" pitchFamily="49" charset="0"/>
              </a:rPr>
              <a:t>}</a:t>
            </a:r>
          </a:p>
          <a:p>
            <a:r>
              <a:rPr lang="en-US" altLang="en-US" sz="1100" dirty="0">
                <a:latin typeface="Consolas" panose="020B0609020204030204" pitchFamily="49" charset="0"/>
                <a:cs typeface="Consolas" panose="020B0609020204030204" pitchFamily="49" charset="0"/>
              </a:rPr>
              <a:t>implementation {</a:t>
            </a:r>
          </a:p>
          <a:p>
            <a:r>
              <a:rPr lang="en-US" altLang="en-US" sz="1100" dirty="0">
                <a:latin typeface="Consolas" panose="020B0609020204030204" pitchFamily="49" charset="0"/>
                <a:cs typeface="Consolas" panose="020B0609020204030204" pitchFamily="49" charset="0"/>
              </a:rPr>
              <a:t>  command </a:t>
            </a:r>
            <a:r>
              <a:rPr lang="en-US" altLang="en-US" sz="1100" dirty="0" err="1">
                <a:latin typeface="Consolas" panose="020B0609020204030204" pitchFamily="49" charset="0"/>
                <a:cs typeface="Consolas" panose="020B0609020204030204" pitchFamily="49" charset="0"/>
              </a:rPr>
              <a:t>result_t</a:t>
            </a:r>
            <a:r>
              <a:rPr lang="en-US" altLang="en-US" sz="1100" dirty="0">
                <a:latin typeface="Consolas" panose="020B0609020204030204" pitchFamily="49" charset="0"/>
                <a:cs typeface="Consolas" panose="020B0609020204030204" pitchFamily="49" charset="0"/>
              </a:rPr>
              <a:t> </a:t>
            </a:r>
            <a:r>
              <a:rPr lang="en-US" altLang="en-US" sz="1100" dirty="0" err="1">
                <a:latin typeface="Consolas" panose="020B0609020204030204" pitchFamily="49" charset="0"/>
                <a:cs typeface="Consolas" panose="020B0609020204030204" pitchFamily="49" charset="0"/>
              </a:rPr>
              <a:t>StdControl.init</a:t>
            </a:r>
            <a:r>
              <a:rPr lang="en-US" altLang="en-US" sz="1100" dirty="0">
                <a:latin typeface="Consolas" panose="020B0609020204030204" pitchFamily="49" charset="0"/>
                <a:cs typeface="Consolas" panose="020B0609020204030204" pitchFamily="49" charset="0"/>
              </a:rPr>
              <a:t>() {</a:t>
            </a:r>
          </a:p>
          <a:p>
            <a:r>
              <a:rPr lang="en-US" altLang="en-US" sz="1100" dirty="0">
                <a:latin typeface="Consolas" panose="020B0609020204030204" pitchFamily="49" charset="0"/>
                <a:cs typeface="Consolas" panose="020B0609020204030204" pitchFamily="49" charset="0"/>
              </a:rPr>
              <a:t>    call </a:t>
            </a:r>
            <a:r>
              <a:rPr lang="en-US" altLang="en-US" sz="1100" dirty="0" err="1">
                <a:latin typeface="Consolas" panose="020B0609020204030204" pitchFamily="49" charset="0"/>
                <a:cs typeface="Consolas" panose="020B0609020204030204" pitchFamily="49" charset="0"/>
              </a:rPr>
              <a:t>Leds.init</a:t>
            </a:r>
            <a:r>
              <a:rPr lang="en-US" altLang="en-US" sz="1100" dirty="0">
                <a:latin typeface="Consolas" panose="020B0609020204030204" pitchFamily="49" charset="0"/>
                <a:cs typeface="Consolas" panose="020B0609020204030204" pitchFamily="49" charset="0"/>
              </a:rPr>
              <a:t>(); </a:t>
            </a:r>
          </a:p>
          <a:p>
            <a:r>
              <a:rPr lang="en-US" altLang="en-US" sz="1100" dirty="0">
                <a:latin typeface="Consolas" panose="020B0609020204030204" pitchFamily="49" charset="0"/>
                <a:cs typeface="Consolas" panose="020B0609020204030204" pitchFamily="49" charset="0"/>
              </a:rPr>
              <a:t>    return SUCCESS;</a:t>
            </a:r>
          </a:p>
          <a:p>
            <a:r>
              <a:rPr lang="en-US" altLang="en-US" sz="1100" dirty="0">
                <a:latin typeface="Consolas" panose="020B0609020204030204" pitchFamily="49" charset="0"/>
                <a:cs typeface="Consolas" panose="020B0609020204030204" pitchFamily="49" charset="0"/>
              </a:rPr>
              <a:t>  }</a:t>
            </a:r>
          </a:p>
          <a:p>
            <a:r>
              <a:rPr lang="en-US" altLang="en-US" sz="1100" dirty="0">
                <a:latin typeface="Consolas" panose="020B0609020204030204" pitchFamily="49" charset="0"/>
                <a:cs typeface="Consolas" panose="020B0609020204030204" pitchFamily="49" charset="0"/>
              </a:rPr>
              <a:t>   command </a:t>
            </a:r>
            <a:r>
              <a:rPr lang="en-US" altLang="en-US" sz="1100" dirty="0" err="1">
                <a:latin typeface="Consolas" panose="020B0609020204030204" pitchFamily="49" charset="0"/>
                <a:cs typeface="Consolas" panose="020B0609020204030204" pitchFamily="49" charset="0"/>
              </a:rPr>
              <a:t>result_t</a:t>
            </a:r>
            <a:r>
              <a:rPr lang="en-US" altLang="en-US" sz="1100" dirty="0">
                <a:latin typeface="Consolas" panose="020B0609020204030204" pitchFamily="49" charset="0"/>
                <a:cs typeface="Consolas" panose="020B0609020204030204" pitchFamily="49" charset="0"/>
              </a:rPr>
              <a:t> </a:t>
            </a:r>
            <a:r>
              <a:rPr lang="en-US" altLang="en-US" sz="1100" dirty="0" err="1">
                <a:latin typeface="Consolas" panose="020B0609020204030204" pitchFamily="49" charset="0"/>
                <a:cs typeface="Consolas" panose="020B0609020204030204" pitchFamily="49" charset="0"/>
              </a:rPr>
              <a:t>StdControl.start</a:t>
            </a:r>
            <a:r>
              <a:rPr lang="en-US" altLang="en-US" sz="1100" dirty="0">
                <a:latin typeface="Consolas" panose="020B0609020204030204" pitchFamily="49" charset="0"/>
                <a:cs typeface="Consolas" panose="020B0609020204030204" pitchFamily="49" charset="0"/>
              </a:rPr>
              <a:t>() {</a:t>
            </a:r>
          </a:p>
          <a:p>
            <a:r>
              <a:rPr lang="en-US" altLang="en-US" sz="1100" dirty="0">
                <a:latin typeface="Consolas" panose="020B0609020204030204" pitchFamily="49" charset="0"/>
                <a:cs typeface="Consolas" panose="020B0609020204030204" pitchFamily="49" charset="0"/>
              </a:rPr>
              <a:t>    // Start a repeating timer that fires every 1000ms</a:t>
            </a:r>
          </a:p>
          <a:p>
            <a:r>
              <a:rPr lang="en-US" altLang="en-US" sz="1100" dirty="0">
                <a:latin typeface="Consolas" panose="020B0609020204030204" pitchFamily="49" charset="0"/>
                <a:cs typeface="Consolas" panose="020B0609020204030204" pitchFamily="49" charset="0"/>
              </a:rPr>
              <a:t>    return call </a:t>
            </a:r>
            <a:r>
              <a:rPr lang="en-US" altLang="en-US" sz="1100" dirty="0" err="1">
                <a:latin typeface="Consolas" panose="020B0609020204030204" pitchFamily="49" charset="0"/>
                <a:cs typeface="Consolas" panose="020B0609020204030204" pitchFamily="49" charset="0"/>
              </a:rPr>
              <a:t>Timer.start</a:t>
            </a:r>
            <a:r>
              <a:rPr lang="en-US" altLang="en-US" sz="1100" dirty="0">
                <a:latin typeface="Consolas" panose="020B0609020204030204" pitchFamily="49" charset="0"/>
                <a:cs typeface="Consolas" panose="020B0609020204030204" pitchFamily="49" charset="0"/>
              </a:rPr>
              <a:t>(TIMER_REPEAT, 1000);</a:t>
            </a:r>
          </a:p>
          <a:p>
            <a:r>
              <a:rPr lang="en-US" altLang="en-US" sz="1100" dirty="0">
                <a:latin typeface="Consolas" panose="020B0609020204030204" pitchFamily="49" charset="0"/>
                <a:cs typeface="Consolas" panose="020B0609020204030204" pitchFamily="49" charset="0"/>
              </a:rPr>
              <a:t>  }</a:t>
            </a:r>
          </a:p>
          <a:p>
            <a:endParaRPr lang="en-US" altLang="en-US" sz="1100" dirty="0">
              <a:latin typeface="Consolas" panose="020B0609020204030204" pitchFamily="49" charset="0"/>
              <a:cs typeface="Consolas" panose="020B0609020204030204" pitchFamily="49" charset="0"/>
            </a:endParaRPr>
          </a:p>
          <a:p>
            <a:r>
              <a:rPr lang="en-US" altLang="en-US" sz="1100" dirty="0">
                <a:latin typeface="Consolas" panose="020B0609020204030204" pitchFamily="49" charset="0"/>
                <a:cs typeface="Consolas" panose="020B0609020204030204" pitchFamily="49" charset="0"/>
              </a:rPr>
              <a:t>  command </a:t>
            </a:r>
            <a:r>
              <a:rPr lang="en-US" altLang="en-US" sz="1100" dirty="0" err="1">
                <a:latin typeface="Consolas" panose="020B0609020204030204" pitchFamily="49" charset="0"/>
                <a:cs typeface="Consolas" panose="020B0609020204030204" pitchFamily="49" charset="0"/>
              </a:rPr>
              <a:t>result_t</a:t>
            </a:r>
            <a:r>
              <a:rPr lang="en-US" altLang="en-US" sz="1100" dirty="0">
                <a:latin typeface="Consolas" panose="020B0609020204030204" pitchFamily="49" charset="0"/>
                <a:cs typeface="Consolas" panose="020B0609020204030204" pitchFamily="49" charset="0"/>
              </a:rPr>
              <a:t> </a:t>
            </a:r>
            <a:r>
              <a:rPr lang="en-US" altLang="en-US" sz="1100" dirty="0" err="1">
                <a:latin typeface="Consolas" panose="020B0609020204030204" pitchFamily="49" charset="0"/>
                <a:cs typeface="Consolas" panose="020B0609020204030204" pitchFamily="49" charset="0"/>
              </a:rPr>
              <a:t>StdControl.stop</a:t>
            </a:r>
            <a:r>
              <a:rPr lang="en-US" altLang="en-US" sz="1100" dirty="0">
                <a:latin typeface="Consolas" panose="020B0609020204030204" pitchFamily="49" charset="0"/>
                <a:cs typeface="Consolas" panose="020B0609020204030204" pitchFamily="49" charset="0"/>
              </a:rPr>
              <a:t>() {</a:t>
            </a:r>
          </a:p>
          <a:p>
            <a:r>
              <a:rPr lang="en-US" altLang="en-US" sz="1100" dirty="0">
                <a:latin typeface="Consolas" panose="020B0609020204030204" pitchFamily="49" charset="0"/>
                <a:cs typeface="Consolas" panose="020B0609020204030204" pitchFamily="49" charset="0"/>
              </a:rPr>
              <a:t>    return call </a:t>
            </a:r>
            <a:r>
              <a:rPr lang="en-US" altLang="en-US" sz="1100" dirty="0" err="1">
                <a:latin typeface="Consolas" panose="020B0609020204030204" pitchFamily="49" charset="0"/>
                <a:cs typeface="Consolas" panose="020B0609020204030204" pitchFamily="49" charset="0"/>
              </a:rPr>
              <a:t>Timer.stop</a:t>
            </a:r>
            <a:r>
              <a:rPr lang="en-US" altLang="en-US" sz="1100" dirty="0">
                <a:latin typeface="Consolas" panose="020B0609020204030204" pitchFamily="49" charset="0"/>
                <a:cs typeface="Consolas" panose="020B0609020204030204" pitchFamily="49" charset="0"/>
              </a:rPr>
              <a:t>();</a:t>
            </a:r>
          </a:p>
          <a:p>
            <a:r>
              <a:rPr lang="en-US" altLang="en-US" sz="1100" dirty="0">
                <a:latin typeface="Consolas" panose="020B0609020204030204" pitchFamily="49" charset="0"/>
                <a:cs typeface="Consolas" panose="020B0609020204030204" pitchFamily="49" charset="0"/>
              </a:rPr>
              <a:t>  }</a:t>
            </a:r>
          </a:p>
          <a:p>
            <a:endParaRPr lang="en-US" altLang="en-US" sz="1100" dirty="0">
              <a:latin typeface="Consolas" panose="020B0609020204030204" pitchFamily="49" charset="0"/>
              <a:cs typeface="Consolas" panose="020B0609020204030204" pitchFamily="49" charset="0"/>
            </a:endParaRPr>
          </a:p>
          <a:p>
            <a:r>
              <a:rPr lang="en-US" altLang="en-US" sz="1100" dirty="0">
                <a:latin typeface="Consolas" panose="020B0609020204030204" pitchFamily="49" charset="0"/>
                <a:cs typeface="Consolas" panose="020B0609020204030204" pitchFamily="49" charset="0"/>
              </a:rPr>
              <a:t>  event </a:t>
            </a:r>
            <a:r>
              <a:rPr lang="en-US" altLang="en-US" sz="1100" dirty="0" err="1">
                <a:latin typeface="Consolas" panose="020B0609020204030204" pitchFamily="49" charset="0"/>
                <a:cs typeface="Consolas" panose="020B0609020204030204" pitchFamily="49" charset="0"/>
              </a:rPr>
              <a:t>result_t</a:t>
            </a:r>
            <a:r>
              <a:rPr lang="en-US" altLang="en-US" sz="1100" dirty="0">
                <a:latin typeface="Consolas" panose="020B0609020204030204" pitchFamily="49" charset="0"/>
                <a:cs typeface="Consolas" panose="020B0609020204030204" pitchFamily="49" charset="0"/>
              </a:rPr>
              <a:t> </a:t>
            </a:r>
            <a:r>
              <a:rPr lang="en-US" altLang="en-US" sz="1100" dirty="0" err="1">
                <a:latin typeface="Consolas" panose="020B0609020204030204" pitchFamily="49" charset="0"/>
                <a:cs typeface="Consolas" panose="020B0609020204030204" pitchFamily="49" charset="0"/>
              </a:rPr>
              <a:t>Timer.fired</a:t>
            </a:r>
            <a:r>
              <a:rPr lang="en-US" altLang="en-US" sz="1100" dirty="0">
                <a:latin typeface="Consolas" panose="020B0609020204030204" pitchFamily="49" charset="0"/>
                <a:cs typeface="Consolas" panose="020B0609020204030204" pitchFamily="49" charset="0"/>
              </a:rPr>
              <a:t>() {</a:t>
            </a:r>
          </a:p>
          <a:p>
            <a:r>
              <a:rPr lang="en-US" altLang="en-US" sz="1100" dirty="0">
                <a:latin typeface="Consolas" panose="020B0609020204030204" pitchFamily="49" charset="0"/>
                <a:cs typeface="Consolas" panose="020B0609020204030204" pitchFamily="49" charset="0"/>
              </a:rPr>
              <a:t>    call </a:t>
            </a:r>
            <a:r>
              <a:rPr lang="en-US" altLang="en-US" sz="1100" dirty="0" err="1">
                <a:latin typeface="Consolas" panose="020B0609020204030204" pitchFamily="49" charset="0"/>
                <a:cs typeface="Consolas" panose="020B0609020204030204" pitchFamily="49" charset="0"/>
              </a:rPr>
              <a:t>Leds.yellowToggle</a:t>
            </a:r>
            <a:r>
              <a:rPr lang="en-US" altLang="en-US" sz="1100" dirty="0">
                <a:latin typeface="Consolas" panose="020B0609020204030204" pitchFamily="49" charset="0"/>
                <a:cs typeface="Consolas" panose="020B0609020204030204" pitchFamily="49" charset="0"/>
              </a:rPr>
              <a:t>();</a:t>
            </a:r>
          </a:p>
          <a:p>
            <a:r>
              <a:rPr lang="en-US" altLang="en-US" sz="1100" dirty="0">
                <a:latin typeface="Consolas" panose="020B0609020204030204" pitchFamily="49" charset="0"/>
                <a:cs typeface="Consolas" panose="020B0609020204030204" pitchFamily="49" charset="0"/>
              </a:rPr>
              <a:t>    return SUCCESS;</a:t>
            </a:r>
          </a:p>
          <a:p>
            <a:r>
              <a:rPr lang="en-US" altLang="en-US" sz="1100" dirty="0">
                <a:latin typeface="Consolas" panose="020B0609020204030204" pitchFamily="49" charset="0"/>
                <a:cs typeface="Consolas" panose="020B0609020204030204" pitchFamily="49" charset="0"/>
              </a:rPr>
              <a:t>  }</a:t>
            </a:r>
          </a:p>
          <a:p>
            <a:r>
              <a:rPr lang="en-US" altLang="en-US" sz="1100" dirty="0">
                <a:latin typeface="Consolas" panose="020B0609020204030204" pitchFamily="49" charset="0"/>
                <a:cs typeface="Consolas" panose="020B0609020204030204" pitchFamily="49" charset="0"/>
              </a:rPr>
              <a:t>}</a:t>
            </a:r>
          </a:p>
        </p:txBody>
      </p:sp>
      <p:sp>
        <p:nvSpPr>
          <p:cNvPr id="3" name="Slide Number Placeholder 2">
            <a:extLst>
              <a:ext uri="{FF2B5EF4-FFF2-40B4-BE49-F238E27FC236}">
                <a16:creationId xmlns:a16="http://schemas.microsoft.com/office/drawing/2014/main" id="{3A5C06F3-614E-474D-A465-A38E8A0DECC9}"/>
              </a:ext>
            </a:extLst>
          </p:cNvPr>
          <p:cNvSpPr>
            <a:spLocks noGrp="1"/>
          </p:cNvSpPr>
          <p:nvPr>
            <p:ph type="sldNum" sz="quarter" idx="12"/>
          </p:nvPr>
        </p:nvSpPr>
        <p:spPr/>
        <p:txBody>
          <a:bodyPr/>
          <a:lstStyle/>
          <a:p>
            <a:fld id="{5E6A3C3A-A029-4573-BC04-5DA27903A743}" type="slidenum">
              <a:rPr lang="en-US" smtClean="0"/>
              <a:t>16</a:t>
            </a:fld>
            <a:endParaRPr lang="en-US"/>
          </a:p>
        </p:txBody>
      </p:sp>
    </p:spTree>
    <p:extLst>
      <p:ext uri="{BB962C8B-B14F-4D97-AF65-F5344CB8AC3E}">
        <p14:creationId xmlns:p14="http://schemas.microsoft.com/office/powerpoint/2010/main" val="28862356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AC64E-FDB4-A541-9369-6F6FD44DC2C7}"/>
              </a:ext>
            </a:extLst>
          </p:cNvPr>
          <p:cNvSpPr>
            <a:spLocks noGrp="1"/>
          </p:cNvSpPr>
          <p:nvPr>
            <p:ph type="title"/>
          </p:nvPr>
        </p:nvSpPr>
        <p:spPr/>
        <p:txBody>
          <a:bodyPr/>
          <a:lstStyle/>
          <a:p>
            <a:r>
              <a:rPr lang="en-US" dirty="0" err="1"/>
              <a:t>TinyOS</a:t>
            </a:r>
            <a:r>
              <a:rPr lang="en-US" dirty="0"/>
              <a:t> Compilation</a:t>
            </a:r>
          </a:p>
        </p:txBody>
      </p:sp>
      <p:sp>
        <p:nvSpPr>
          <p:cNvPr id="3" name="Content Placeholder 2">
            <a:extLst>
              <a:ext uri="{FF2B5EF4-FFF2-40B4-BE49-F238E27FC236}">
                <a16:creationId xmlns:a16="http://schemas.microsoft.com/office/drawing/2014/main" id="{D5083EB9-2347-5F49-A440-4C15CF82742C}"/>
              </a:ext>
            </a:extLst>
          </p:cNvPr>
          <p:cNvSpPr>
            <a:spLocks noGrp="1"/>
          </p:cNvSpPr>
          <p:nvPr>
            <p:ph idx="1"/>
          </p:nvPr>
        </p:nvSpPr>
        <p:spPr/>
        <p:txBody>
          <a:bodyPr/>
          <a:lstStyle/>
          <a:p>
            <a:r>
              <a:rPr lang="en-US" dirty="0"/>
              <a:t>Number of resource uses known at compile time</a:t>
            </a:r>
          </a:p>
          <a:p>
            <a:pPr lvl="1"/>
            <a:r>
              <a:rPr lang="en-US" dirty="0"/>
              <a:t>Memory statically allocated</a:t>
            </a:r>
          </a:p>
          <a:p>
            <a:r>
              <a:rPr lang="en-US" dirty="0"/>
              <a:t>All </a:t>
            </a:r>
            <a:r>
              <a:rPr lang="en-US" dirty="0" err="1"/>
              <a:t>TinyOS</a:t>
            </a:r>
            <a:r>
              <a:rPr lang="en-US" dirty="0"/>
              <a:t> files merged into one .c file</a:t>
            </a:r>
          </a:p>
          <a:p>
            <a:pPr lvl="1"/>
            <a:r>
              <a:rPr lang="en-US" dirty="0"/>
              <a:t>Existing C compilers then just have to compile one file</a:t>
            </a:r>
          </a:p>
          <a:p>
            <a:pPr lvl="2"/>
            <a:r>
              <a:rPr lang="en-US" dirty="0"/>
              <a:t>More optimization possibilities</a:t>
            </a:r>
          </a:p>
        </p:txBody>
      </p:sp>
      <p:sp>
        <p:nvSpPr>
          <p:cNvPr id="5" name="Slide Number Placeholder 4">
            <a:extLst>
              <a:ext uri="{FF2B5EF4-FFF2-40B4-BE49-F238E27FC236}">
                <a16:creationId xmlns:a16="http://schemas.microsoft.com/office/drawing/2014/main" id="{EC536EC7-C5E6-344A-A449-3B2C454F83DE}"/>
              </a:ext>
            </a:extLst>
          </p:cNvPr>
          <p:cNvSpPr>
            <a:spLocks noGrp="1"/>
          </p:cNvSpPr>
          <p:nvPr>
            <p:ph type="sldNum" sz="quarter" idx="12"/>
          </p:nvPr>
        </p:nvSpPr>
        <p:spPr/>
        <p:txBody>
          <a:bodyPr/>
          <a:lstStyle/>
          <a:p>
            <a:fld id="{5E6A3C3A-A029-4573-BC04-5DA27903A743}" type="slidenum">
              <a:rPr lang="en-US" smtClean="0"/>
              <a:t>17</a:t>
            </a:fld>
            <a:endParaRPr lang="en-US"/>
          </a:p>
        </p:txBody>
      </p:sp>
    </p:spTree>
    <p:extLst>
      <p:ext uri="{BB962C8B-B14F-4D97-AF65-F5344CB8AC3E}">
        <p14:creationId xmlns:p14="http://schemas.microsoft.com/office/powerpoint/2010/main" val="28602925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a:extLst>
              <a:ext uri="{FF2B5EF4-FFF2-40B4-BE49-F238E27FC236}">
                <a16:creationId xmlns:a16="http://schemas.microsoft.com/office/drawing/2014/main" id="{3CD15E98-407B-294B-8347-9F75FB1833CE}"/>
              </a:ext>
            </a:extLst>
          </p:cNvPr>
          <p:cNvSpPr>
            <a:spLocks noGrp="1" noChangeArrowheads="1"/>
          </p:cNvSpPr>
          <p:nvPr>
            <p:ph type="title"/>
          </p:nvPr>
        </p:nvSpPr>
        <p:spPr/>
        <p:txBody>
          <a:bodyPr/>
          <a:lstStyle/>
          <a:p>
            <a:r>
              <a:rPr lang="en-US" altLang="en-US"/>
              <a:t>TinyOS summary</a:t>
            </a:r>
          </a:p>
        </p:txBody>
      </p:sp>
      <p:sp>
        <p:nvSpPr>
          <p:cNvPr id="397315" name="Rectangle 3">
            <a:extLst>
              <a:ext uri="{FF2B5EF4-FFF2-40B4-BE49-F238E27FC236}">
                <a16:creationId xmlns:a16="http://schemas.microsoft.com/office/drawing/2014/main" id="{18DE7642-5431-FE4F-8D0A-59D12D7CB36B}"/>
              </a:ext>
            </a:extLst>
          </p:cNvPr>
          <p:cNvSpPr>
            <a:spLocks noGrp="1" noChangeArrowheads="1"/>
          </p:cNvSpPr>
          <p:nvPr>
            <p:ph type="body" idx="1"/>
          </p:nvPr>
        </p:nvSpPr>
        <p:spPr/>
        <p:txBody>
          <a:bodyPr>
            <a:normAutofit fontScale="70000" lnSpcReduction="20000"/>
          </a:bodyPr>
          <a:lstStyle/>
          <a:p>
            <a:pPr>
              <a:buFont typeface="Wingdings" pitchFamily="2" charset="2"/>
              <a:buChar char="§"/>
            </a:pPr>
            <a:r>
              <a:rPr lang="en-US" altLang="en-US" dirty="0"/>
              <a:t>Component-based architecture</a:t>
            </a:r>
          </a:p>
          <a:p>
            <a:pPr lvl="1"/>
            <a:r>
              <a:rPr lang="en-US" altLang="en-US" dirty="0"/>
              <a:t>Provides reusable components</a:t>
            </a:r>
          </a:p>
          <a:p>
            <a:pPr lvl="1"/>
            <a:r>
              <a:rPr lang="en-US" altLang="en-US" dirty="0"/>
              <a:t>Application: graph of components connected by “wiring”</a:t>
            </a:r>
          </a:p>
          <a:p>
            <a:pPr>
              <a:buFont typeface="Wingdings" pitchFamily="2" charset="2"/>
              <a:buChar char="§"/>
            </a:pPr>
            <a:r>
              <a:rPr lang="en-US" altLang="en-US" dirty="0"/>
              <a:t>Three computational concepts</a:t>
            </a:r>
          </a:p>
          <a:p>
            <a:pPr lvl="1"/>
            <a:r>
              <a:rPr lang="en-US" altLang="en-US" dirty="0"/>
              <a:t>Event, command, task</a:t>
            </a:r>
          </a:p>
          <a:p>
            <a:pPr>
              <a:buFont typeface="Wingdings" pitchFamily="2" charset="2"/>
              <a:buChar char="§"/>
            </a:pPr>
            <a:r>
              <a:rPr lang="en-US" altLang="en-US" dirty="0"/>
              <a:t>Tasks and event-based concurrency</a:t>
            </a:r>
          </a:p>
          <a:p>
            <a:pPr lvl="1"/>
            <a:r>
              <a:rPr lang="en-US" altLang="en-US" dirty="0"/>
              <a:t>Tasks: deferred computation, run to completion and do not preempt each other</a:t>
            </a:r>
          </a:p>
          <a:p>
            <a:pPr lvl="1"/>
            <a:r>
              <a:rPr lang="en-US" altLang="en-US" dirty="0"/>
              <a:t>Tasks should be short, and used when timing is not strict</a:t>
            </a:r>
          </a:p>
          <a:p>
            <a:pPr lvl="1"/>
            <a:r>
              <a:rPr lang="en-US" altLang="en-US" dirty="0"/>
              <a:t>Events: run to completion, may preempt tasks</a:t>
            </a:r>
          </a:p>
          <a:p>
            <a:pPr lvl="1"/>
            <a:r>
              <a:rPr lang="en-US" altLang="en-US" dirty="0"/>
              <a:t>Events signify completion of a (split-phase) operation or events from the environment (e.g., hardware, receiving messages)</a:t>
            </a:r>
          </a:p>
          <a:p>
            <a:r>
              <a:rPr lang="en-US" altLang="en-US" dirty="0"/>
              <a:t>Today</a:t>
            </a:r>
          </a:p>
          <a:p>
            <a:pPr lvl="1"/>
            <a:r>
              <a:rPr lang="en-US" altLang="en-US" dirty="0"/>
              <a:t>Not too much active development</a:t>
            </a:r>
          </a:p>
          <a:p>
            <a:pPr lvl="1"/>
            <a:r>
              <a:rPr lang="en-US" altLang="en-US" dirty="0" err="1"/>
              <a:t>NesC</a:t>
            </a:r>
            <a:r>
              <a:rPr lang="en-US" altLang="en-US" dirty="0"/>
              <a:t> too much overhead</a:t>
            </a:r>
          </a:p>
          <a:p>
            <a:pPr lvl="1"/>
            <a:r>
              <a:rPr lang="en-US" altLang="en-US" dirty="0"/>
              <a:t>Hardware has improved</a:t>
            </a:r>
          </a:p>
        </p:txBody>
      </p:sp>
      <p:sp>
        <p:nvSpPr>
          <p:cNvPr id="3" name="Slide Number Placeholder 2">
            <a:extLst>
              <a:ext uri="{FF2B5EF4-FFF2-40B4-BE49-F238E27FC236}">
                <a16:creationId xmlns:a16="http://schemas.microsoft.com/office/drawing/2014/main" id="{6A1857C4-7639-744D-AEBE-098906870856}"/>
              </a:ext>
            </a:extLst>
          </p:cNvPr>
          <p:cNvSpPr>
            <a:spLocks noGrp="1"/>
          </p:cNvSpPr>
          <p:nvPr>
            <p:ph type="sldNum" sz="quarter" idx="12"/>
          </p:nvPr>
        </p:nvSpPr>
        <p:spPr/>
        <p:txBody>
          <a:bodyPr/>
          <a:lstStyle/>
          <a:p>
            <a:fld id="{5E6A3C3A-A029-4573-BC04-5DA27903A743}" type="slidenum">
              <a:rPr lang="en-US" smtClean="0"/>
              <a:t>18</a:t>
            </a:fld>
            <a:endParaRPr lang="en-US"/>
          </a:p>
        </p:txBody>
      </p:sp>
    </p:spTree>
    <p:extLst>
      <p:ext uri="{BB962C8B-B14F-4D97-AF65-F5344CB8AC3E}">
        <p14:creationId xmlns:p14="http://schemas.microsoft.com/office/powerpoint/2010/main" val="27735403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B1B75-EC25-0347-9342-DF78B1B8B5EC}"/>
              </a:ext>
            </a:extLst>
          </p:cNvPr>
          <p:cNvSpPr>
            <a:spLocks noGrp="1"/>
          </p:cNvSpPr>
          <p:nvPr>
            <p:ph type="title"/>
          </p:nvPr>
        </p:nvSpPr>
        <p:spPr/>
        <p:txBody>
          <a:bodyPr/>
          <a:lstStyle/>
          <a:p>
            <a:r>
              <a:rPr lang="en-US" dirty="0"/>
              <a:t>Contiki</a:t>
            </a:r>
          </a:p>
        </p:txBody>
      </p:sp>
      <p:sp>
        <p:nvSpPr>
          <p:cNvPr id="3" name="Text Placeholder 2">
            <a:extLst>
              <a:ext uri="{FF2B5EF4-FFF2-40B4-BE49-F238E27FC236}">
                <a16:creationId xmlns:a16="http://schemas.microsoft.com/office/drawing/2014/main" id="{CD7BF7F6-D853-7C4D-A50B-E587D133CD1C}"/>
              </a:ext>
            </a:extLst>
          </p:cNvPr>
          <p:cNvSpPr>
            <a:spLocks noGrp="1"/>
          </p:cNvSpPr>
          <p:nvPr>
            <p:ph type="body" idx="1"/>
          </p:nvPr>
        </p:nvSpPr>
        <p:spPr/>
        <p:txBody>
          <a:bodyPr/>
          <a:lstStyle/>
          <a:p>
            <a:endParaRPr lang="en-US"/>
          </a:p>
        </p:txBody>
      </p:sp>
      <p:sp>
        <p:nvSpPr>
          <p:cNvPr id="5" name="Slide Number Placeholder 4">
            <a:extLst>
              <a:ext uri="{FF2B5EF4-FFF2-40B4-BE49-F238E27FC236}">
                <a16:creationId xmlns:a16="http://schemas.microsoft.com/office/drawing/2014/main" id="{8892657F-D792-6440-A838-C99640EFE9F8}"/>
              </a:ext>
            </a:extLst>
          </p:cNvPr>
          <p:cNvSpPr>
            <a:spLocks noGrp="1"/>
          </p:cNvSpPr>
          <p:nvPr>
            <p:ph type="sldNum" sz="quarter" idx="12"/>
          </p:nvPr>
        </p:nvSpPr>
        <p:spPr/>
        <p:txBody>
          <a:bodyPr/>
          <a:lstStyle/>
          <a:p>
            <a:fld id="{5E6A3C3A-A029-4573-BC04-5DA27903A743}" type="slidenum">
              <a:rPr lang="en-US" smtClean="0"/>
              <a:t>19</a:t>
            </a:fld>
            <a:endParaRPr lang="en-US"/>
          </a:p>
        </p:txBody>
      </p:sp>
    </p:spTree>
    <p:extLst>
      <p:ext uri="{BB962C8B-B14F-4D97-AF65-F5344CB8AC3E}">
        <p14:creationId xmlns:p14="http://schemas.microsoft.com/office/powerpoint/2010/main" val="2064349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32126-31B4-F34C-9161-21650B79635A}"/>
              </a:ext>
            </a:extLst>
          </p:cNvPr>
          <p:cNvSpPr>
            <a:spLocks noGrp="1"/>
          </p:cNvSpPr>
          <p:nvPr>
            <p:ph type="title"/>
          </p:nvPr>
        </p:nvSpPr>
        <p:spPr/>
        <p:txBody>
          <a:bodyPr/>
          <a:lstStyle/>
          <a:p>
            <a:r>
              <a:rPr lang="en-US" dirty="0"/>
              <a:t>Embedded OS: Three Key Requirements</a:t>
            </a:r>
          </a:p>
        </p:txBody>
      </p:sp>
      <p:sp>
        <p:nvSpPr>
          <p:cNvPr id="4" name="Rectangle 3">
            <a:extLst>
              <a:ext uri="{FF2B5EF4-FFF2-40B4-BE49-F238E27FC236}">
                <a16:creationId xmlns:a16="http://schemas.microsoft.com/office/drawing/2014/main" id="{67385BEE-3B77-F340-B0FC-83A9DDA885EC}"/>
              </a:ext>
            </a:extLst>
          </p:cNvPr>
          <p:cNvSpPr/>
          <p:nvPr/>
        </p:nvSpPr>
        <p:spPr>
          <a:xfrm>
            <a:off x="2867486" y="974835"/>
            <a:ext cx="2814221" cy="488272"/>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Helvetica" pitchFamily="2" charset="0"/>
              </a:rPr>
              <a:t>Sharing Resources</a:t>
            </a:r>
          </a:p>
        </p:txBody>
      </p:sp>
      <p:sp>
        <p:nvSpPr>
          <p:cNvPr id="6" name="Rectangle 5">
            <a:extLst>
              <a:ext uri="{FF2B5EF4-FFF2-40B4-BE49-F238E27FC236}">
                <a16:creationId xmlns:a16="http://schemas.microsoft.com/office/drawing/2014/main" id="{E57CC676-09E2-4241-8744-749893639791}"/>
              </a:ext>
            </a:extLst>
          </p:cNvPr>
          <p:cNvSpPr/>
          <p:nvPr/>
        </p:nvSpPr>
        <p:spPr>
          <a:xfrm>
            <a:off x="5956731" y="3613211"/>
            <a:ext cx="2814221" cy="488272"/>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Helvetica" pitchFamily="2" charset="0"/>
              </a:rPr>
              <a:t>Handling Concurrency</a:t>
            </a:r>
          </a:p>
        </p:txBody>
      </p:sp>
      <p:sp>
        <p:nvSpPr>
          <p:cNvPr id="7" name="Rectangle 6">
            <a:extLst>
              <a:ext uri="{FF2B5EF4-FFF2-40B4-BE49-F238E27FC236}">
                <a16:creationId xmlns:a16="http://schemas.microsoft.com/office/drawing/2014/main" id="{F4D69CEB-6A33-5544-B09F-30908FDB0830}"/>
              </a:ext>
            </a:extLst>
          </p:cNvPr>
          <p:cNvSpPr/>
          <p:nvPr/>
        </p:nvSpPr>
        <p:spPr>
          <a:xfrm>
            <a:off x="1291699" y="4194624"/>
            <a:ext cx="2286001" cy="732408"/>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Helvetica" pitchFamily="2" charset="0"/>
              </a:rPr>
              <a:t>Managing Limited Resources</a:t>
            </a:r>
          </a:p>
        </p:txBody>
      </p:sp>
      <p:cxnSp>
        <p:nvCxnSpPr>
          <p:cNvPr id="9" name="Straight Arrow Connector 8">
            <a:extLst>
              <a:ext uri="{FF2B5EF4-FFF2-40B4-BE49-F238E27FC236}">
                <a16:creationId xmlns:a16="http://schemas.microsoft.com/office/drawing/2014/main" id="{B6F8B443-8275-CF4E-BA5A-3E2EC968EFC6}"/>
              </a:ext>
            </a:extLst>
          </p:cNvPr>
          <p:cNvCxnSpPr>
            <a:cxnSpLocks/>
          </p:cNvCxnSpPr>
          <p:nvPr/>
        </p:nvCxnSpPr>
        <p:spPr>
          <a:xfrm flipV="1">
            <a:off x="2565647" y="1559401"/>
            <a:ext cx="1544714" cy="2542082"/>
          </a:xfrm>
          <a:prstGeom prst="straightConnector1">
            <a:avLst/>
          </a:prstGeom>
          <a:ln w="28575" cap="sq">
            <a:solidFill>
              <a:schemeClr val="accent5"/>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82BD8AC-BE20-CE4E-BD25-23F341DB0B38}"/>
              </a:ext>
            </a:extLst>
          </p:cNvPr>
          <p:cNvSpPr txBox="1"/>
          <p:nvPr/>
        </p:nvSpPr>
        <p:spPr>
          <a:xfrm>
            <a:off x="1118897" y="1787961"/>
            <a:ext cx="2885243" cy="369332"/>
          </a:xfrm>
          <a:prstGeom prst="rect">
            <a:avLst/>
          </a:prstGeom>
          <a:noFill/>
        </p:spPr>
        <p:txBody>
          <a:bodyPr wrap="square" rtlCol="0">
            <a:spAutoFit/>
          </a:bodyPr>
          <a:lstStyle/>
          <a:p>
            <a:r>
              <a:rPr lang="en-US" dirty="0">
                <a:latin typeface="Helvetica" panose="020B0604020202020204" pitchFamily="34" charset="0"/>
                <a:cs typeface="Helvetica" panose="020B0604020202020204" pitchFamily="34" charset="0"/>
              </a:rPr>
              <a:t>Abstractions </a:t>
            </a:r>
            <a:r>
              <a:rPr lang="en-US" dirty="0">
                <a:latin typeface="Helvetica" panose="020B0604020202020204" pitchFamily="34" charset="0"/>
                <a:cs typeface="Helvetica" panose="020B0604020202020204" pitchFamily="34" charset="0"/>
                <a:sym typeface="Wingdings" pitchFamily="2" charset="2"/>
              </a:rPr>
              <a:t> overhead</a:t>
            </a:r>
            <a:endParaRPr lang="en-US" dirty="0">
              <a:latin typeface="Helvetica" panose="020B0604020202020204" pitchFamily="34" charset="0"/>
              <a:cs typeface="Helvetica" panose="020B0604020202020204" pitchFamily="34" charset="0"/>
            </a:endParaRPr>
          </a:p>
        </p:txBody>
      </p:sp>
      <p:sp>
        <p:nvSpPr>
          <p:cNvPr id="14" name="Rounded Rectangular Callout 13">
            <a:extLst>
              <a:ext uri="{FF2B5EF4-FFF2-40B4-BE49-F238E27FC236}">
                <a16:creationId xmlns:a16="http://schemas.microsoft.com/office/drawing/2014/main" id="{729A1B1F-E02E-E249-8B59-54AE73E75738}"/>
              </a:ext>
            </a:extLst>
          </p:cNvPr>
          <p:cNvSpPr/>
          <p:nvPr/>
        </p:nvSpPr>
        <p:spPr>
          <a:xfrm>
            <a:off x="6223247" y="878541"/>
            <a:ext cx="1979720" cy="938322"/>
          </a:xfrm>
          <a:prstGeom prst="wedgeRoundRectCallout">
            <a:avLst>
              <a:gd name="adj1" fmla="val -72851"/>
              <a:gd name="adj2" fmla="val -12244"/>
              <a:gd name="adj3" fmla="val 16667"/>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Helvetica" pitchFamily="2" charset="0"/>
              </a:rPr>
              <a:t>Fixed HW capabilities,</a:t>
            </a:r>
            <a:br>
              <a:rPr lang="en-US" sz="1400" dirty="0">
                <a:solidFill>
                  <a:schemeClr val="tx1"/>
                </a:solidFill>
                <a:latin typeface="Helvetica" pitchFamily="2" charset="0"/>
              </a:rPr>
            </a:br>
            <a:r>
              <a:rPr lang="en-US" sz="1400" dirty="0">
                <a:solidFill>
                  <a:schemeClr val="tx1"/>
                </a:solidFill>
                <a:latin typeface="Helvetica" pitchFamily="2" charset="0"/>
              </a:rPr>
              <a:t>diverse software</a:t>
            </a:r>
          </a:p>
        </p:txBody>
      </p:sp>
      <p:sp>
        <p:nvSpPr>
          <p:cNvPr id="16" name="Rounded Rectangular Callout 15">
            <a:extLst>
              <a:ext uri="{FF2B5EF4-FFF2-40B4-BE49-F238E27FC236}">
                <a16:creationId xmlns:a16="http://schemas.microsoft.com/office/drawing/2014/main" id="{01DEFE3D-C31A-6944-B299-F6C7B31EF7DD}"/>
              </a:ext>
            </a:extLst>
          </p:cNvPr>
          <p:cNvSpPr/>
          <p:nvPr/>
        </p:nvSpPr>
        <p:spPr>
          <a:xfrm>
            <a:off x="107207" y="3031201"/>
            <a:ext cx="1979720" cy="938322"/>
          </a:xfrm>
          <a:prstGeom prst="wedgeRoundRectCallout">
            <a:avLst>
              <a:gd name="adj1" fmla="val 28046"/>
              <a:gd name="adj2" fmla="val 68176"/>
              <a:gd name="adj3" fmla="val 16667"/>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Helvetica" pitchFamily="2" charset="0"/>
              </a:rPr>
              <a:t>Making the most of limited RAM, storage, energy</a:t>
            </a:r>
          </a:p>
        </p:txBody>
      </p:sp>
      <p:sp>
        <p:nvSpPr>
          <p:cNvPr id="17" name="Rounded Rectangular Callout 16">
            <a:extLst>
              <a:ext uri="{FF2B5EF4-FFF2-40B4-BE49-F238E27FC236}">
                <a16:creationId xmlns:a16="http://schemas.microsoft.com/office/drawing/2014/main" id="{A81DD6B2-D1F5-8040-B966-8A9EA2811281}"/>
              </a:ext>
            </a:extLst>
          </p:cNvPr>
          <p:cNvSpPr/>
          <p:nvPr/>
        </p:nvSpPr>
        <p:spPr>
          <a:xfrm>
            <a:off x="6223247" y="4510772"/>
            <a:ext cx="1979720" cy="938322"/>
          </a:xfrm>
          <a:prstGeom prst="wedgeRoundRectCallout">
            <a:avLst>
              <a:gd name="adj1" fmla="val 26701"/>
              <a:gd name="adj2" fmla="val -87934"/>
              <a:gd name="adj3" fmla="val 16667"/>
            </a:avLst>
          </a:prstGeom>
          <a:no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Helvetica" pitchFamily="2" charset="0"/>
              </a:rPr>
              <a:t>Handling interrupts, multiple software components</a:t>
            </a:r>
          </a:p>
        </p:txBody>
      </p:sp>
      <p:cxnSp>
        <p:nvCxnSpPr>
          <p:cNvPr id="18" name="Straight Arrow Connector 17">
            <a:extLst>
              <a:ext uri="{FF2B5EF4-FFF2-40B4-BE49-F238E27FC236}">
                <a16:creationId xmlns:a16="http://schemas.microsoft.com/office/drawing/2014/main" id="{B711758D-E3FC-AD4F-B78F-3127FDFD9ACF}"/>
              </a:ext>
            </a:extLst>
          </p:cNvPr>
          <p:cNvCxnSpPr>
            <a:cxnSpLocks/>
          </p:cNvCxnSpPr>
          <p:nvPr/>
        </p:nvCxnSpPr>
        <p:spPr>
          <a:xfrm flipH="1" flipV="1">
            <a:off x="4849952" y="1605972"/>
            <a:ext cx="1795945" cy="1894390"/>
          </a:xfrm>
          <a:prstGeom prst="straightConnector1">
            <a:avLst/>
          </a:prstGeom>
          <a:ln w="28575" cap="sq">
            <a:solidFill>
              <a:schemeClr val="accent5"/>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4AEF119-5858-0F46-95C0-E82458A1D597}"/>
              </a:ext>
            </a:extLst>
          </p:cNvPr>
          <p:cNvSpPr txBox="1"/>
          <p:nvPr/>
        </p:nvSpPr>
        <p:spPr>
          <a:xfrm>
            <a:off x="5606349" y="2041486"/>
            <a:ext cx="2885243" cy="369332"/>
          </a:xfrm>
          <a:prstGeom prst="rect">
            <a:avLst/>
          </a:prstGeom>
          <a:noFill/>
        </p:spPr>
        <p:txBody>
          <a:bodyPr wrap="square" rtlCol="0">
            <a:spAutoFit/>
          </a:bodyPr>
          <a:lstStyle/>
          <a:p>
            <a:r>
              <a:rPr lang="en-US" dirty="0">
                <a:latin typeface="Helvetica" panose="020B0604020202020204" pitchFamily="34" charset="0"/>
                <a:cs typeface="Helvetica" panose="020B0604020202020204" pitchFamily="34" charset="0"/>
              </a:rPr>
              <a:t>Shared state?</a:t>
            </a:r>
          </a:p>
        </p:txBody>
      </p:sp>
      <p:cxnSp>
        <p:nvCxnSpPr>
          <p:cNvPr id="21" name="Straight Arrow Connector 20">
            <a:extLst>
              <a:ext uri="{FF2B5EF4-FFF2-40B4-BE49-F238E27FC236}">
                <a16:creationId xmlns:a16="http://schemas.microsoft.com/office/drawing/2014/main" id="{D70E8590-F175-0641-A932-CD57890FFC63}"/>
              </a:ext>
            </a:extLst>
          </p:cNvPr>
          <p:cNvCxnSpPr>
            <a:cxnSpLocks/>
          </p:cNvCxnSpPr>
          <p:nvPr/>
        </p:nvCxnSpPr>
        <p:spPr>
          <a:xfrm flipH="1">
            <a:off x="3646682" y="3857347"/>
            <a:ext cx="2264182" cy="644552"/>
          </a:xfrm>
          <a:prstGeom prst="straightConnector1">
            <a:avLst/>
          </a:prstGeom>
          <a:ln w="28575" cap="sq">
            <a:solidFill>
              <a:schemeClr val="accent5"/>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8AA789FB-5EDB-1E48-A1EC-0E9804ADCC4C}"/>
              </a:ext>
            </a:extLst>
          </p:cNvPr>
          <p:cNvSpPr txBox="1"/>
          <p:nvPr/>
        </p:nvSpPr>
        <p:spPr>
          <a:xfrm>
            <a:off x="3760654" y="4453742"/>
            <a:ext cx="2885243" cy="369332"/>
          </a:xfrm>
          <a:prstGeom prst="rect">
            <a:avLst/>
          </a:prstGeom>
          <a:noFill/>
        </p:spPr>
        <p:txBody>
          <a:bodyPr wrap="square" rtlCol="0">
            <a:spAutoFit/>
          </a:bodyPr>
          <a:lstStyle/>
          <a:p>
            <a:r>
              <a:rPr lang="en-US" dirty="0">
                <a:latin typeface="Helvetica" panose="020B0604020202020204" pitchFamily="34" charset="0"/>
                <a:cs typeface="Helvetica" panose="020B0604020202020204" pitchFamily="34" charset="0"/>
              </a:rPr>
              <a:t>Need concurrency</a:t>
            </a:r>
          </a:p>
        </p:txBody>
      </p:sp>
      <p:sp>
        <p:nvSpPr>
          <p:cNvPr id="24" name="TextBox 23">
            <a:extLst>
              <a:ext uri="{FF2B5EF4-FFF2-40B4-BE49-F238E27FC236}">
                <a16:creationId xmlns:a16="http://schemas.microsoft.com/office/drawing/2014/main" id="{31408B81-8AE1-B54A-A5D4-0FC7A2F7551B}"/>
              </a:ext>
            </a:extLst>
          </p:cNvPr>
          <p:cNvSpPr txBox="1"/>
          <p:nvPr/>
        </p:nvSpPr>
        <p:spPr>
          <a:xfrm>
            <a:off x="765144" y="2298711"/>
            <a:ext cx="2885243" cy="369332"/>
          </a:xfrm>
          <a:prstGeom prst="rect">
            <a:avLst/>
          </a:prstGeom>
          <a:noFill/>
        </p:spPr>
        <p:txBody>
          <a:bodyPr wrap="square" rtlCol="0">
            <a:spAutoFit/>
          </a:bodyPr>
          <a:lstStyle/>
          <a:p>
            <a:r>
              <a:rPr lang="en-US" dirty="0">
                <a:latin typeface="Helvetica" panose="020B0604020202020204" pitchFamily="34" charset="0"/>
                <a:cs typeface="Helvetica" panose="020B0604020202020204" pitchFamily="34" charset="0"/>
              </a:rPr>
              <a:t>Memory &lt;--&gt; HW tradeoff</a:t>
            </a:r>
          </a:p>
        </p:txBody>
      </p:sp>
      <p:sp>
        <p:nvSpPr>
          <p:cNvPr id="25" name="TextBox 24">
            <a:extLst>
              <a:ext uri="{FF2B5EF4-FFF2-40B4-BE49-F238E27FC236}">
                <a16:creationId xmlns:a16="http://schemas.microsoft.com/office/drawing/2014/main" id="{05E02C47-5DFF-AF43-A5BB-9EF704E03DC6}"/>
              </a:ext>
            </a:extLst>
          </p:cNvPr>
          <p:cNvSpPr txBox="1"/>
          <p:nvPr/>
        </p:nvSpPr>
        <p:spPr>
          <a:xfrm>
            <a:off x="6126123" y="2585577"/>
            <a:ext cx="2885243" cy="369332"/>
          </a:xfrm>
          <a:prstGeom prst="rect">
            <a:avLst/>
          </a:prstGeom>
          <a:noFill/>
        </p:spPr>
        <p:txBody>
          <a:bodyPr wrap="square" rtlCol="0">
            <a:spAutoFit/>
          </a:bodyPr>
          <a:lstStyle/>
          <a:p>
            <a:r>
              <a:rPr lang="en-US" dirty="0">
                <a:latin typeface="Helvetica" panose="020B0604020202020204" pitchFamily="34" charset="0"/>
                <a:cs typeface="Helvetica" panose="020B0604020202020204" pitchFamily="34" charset="0"/>
              </a:rPr>
              <a:t>Memory ownership</a:t>
            </a:r>
          </a:p>
        </p:txBody>
      </p:sp>
      <p:sp>
        <p:nvSpPr>
          <p:cNvPr id="26" name="TextBox 25">
            <a:extLst>
              <a:ext uri="{FF2B5EF4-FFF2-40B4-BE49-F238E27FC236}">
                <a16:creationId xmlns:a16="http://schemas.microsoft.com/office/drawing/2014/main" id="{A6E8529F-C4BB-F046-9B47-3D8F7DA9324A}"/>
              </a:ext>
            </a:extLst>
          </p:cNvPr>
          <p:cNvSpPr txBox="1"/>
          <p:nvPr/>
        </p:nvSpPr>
        <p:spPr>
          <a:xfrm>
            <a:off x="3646682" y="3700992"/>
            <a:ext cx="2885243" cy="369332"/>
          </a:xfrm>
          <a:prstGeom prst="rect">
            <a:avLst/>
          </a:prstGeom>
          <a:noFill/>
        </p:spPr>
        <p:txBody>
          <a:bodyPr wrap="square" rtlCol="0">
            <a:spAutoFit/>
          </a:bodyPr>
          <a:lstStyle/>
          <a:p>
            <a:r>
              <a:rPr lang="en-US" dirty="0">
                <a:latin typeface="Helvetica" panose="020B0604020202020204" pitchFamily="34" charset="0"/>
                <a:cs typeface="Helvetica" panose="020B0604020202020204" pitchFamily="34" charset="0"/>
              </a:rPr>
              <a:t>Cost of safety</a:t>
            </a:r>
          </a:p>
        </p:txBody>
      </p:sp>
      <p:sp>
        <p:nvSpPr>
          <p:cNvPr id="27" name="Slide Number Placeholder 26">
            <a:extLst>
              <a:ext uri="{FF2B5EF4-FFF2-40B4-BE49-F238E27FC236}">
                <a16:creationId xmlns:a16="http://schemas.microsoft.com/office/drawing/2014/main" id="{C5BC7769-5A6F-D743-921D-D4882C3A7CA1}"/>
              </a:ext>
            </a:extLst>
          </p:cNvPr>
          <p:cNvSpPr>
            <a:spLocks noGrp="1"/>
          </p:cNvSpPr>
          <p:nvPr>
            <p:ph type="sldNum" sz="quarter" idx="12"/>
          </p:nvPr>
        </p:nvSpPr>
        <p:spPr/>
        <p:txBody>
          <a:bodyPr/>
          <a:lstStyle/>
          <a:p>
            <a:fld id="{5E6A3C3A-A029-4573-BC04-5DA27903A743}" type="slidenum">
              <a:rPr lang="en-US" smtClean="0"/>
              <a:t>2</a:t>
            </a:fld>
            <a:endParaRPr lang="en-US"/>
          </a:p>
        </p:txBody>
      </p:sp>
    </p:spTree>
    <p:extLst>
      <p:ext uri="{BB962C8B-B14F-4D97-AF65-F5344CB8AC3E}">
        <p14:creationId xmlns:p14="http://schemas.microsoft.com/office/powerpoint/2010/main" val="3902476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4" grpId="0" animBg="1"/>
      <p:bldP spid="16" grpId="0" animBg="1"/>
      <p:bldP spid="17" grpId="0" animBg="1"/>
      <p:bldP spid="20" grpId="0"/>
      <p:bldP spid="23" grpId="0"/>
      <p:bldP spid="24" grpId="0"/>
      <p:bldP spid="25" grpId="0"/>
      <p:bldP spid="26" grpId="0"/>
    </p:bld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BB98B-E4CC-1E44-B57A-C0B0B9E8BE55}"/>
              </a:ext>
            </a:extLst>
          </p:cNvPr>
          <p:cNvSpPr>
            <a:spLocks noGrp="1"/>
          </p:cNvSpPr>
          <p:nvPr>
            <p:ph type="title"/>
          </p:nvPr>
        </p:nvSpPr>
        <p:spPr/>
        <p:txBody>
          <a:bodyPr/>
          <a:lstStyle/>
          <a:p>
            <a:r>
              <a:rPr lang="en-US" dirty="0"/>
              <a:t>Events vs. Threads</a:t>
            </a:r>
          </a:p>
        </p:txBody>
      </p:sp>
      <p:sp>
        <p:nvSpPr>
          <p:cNvPr id="3" name="Content Placeholder 2">
            <a:extLst>
              <a:ext uri="{FF2B5EF4-FFF2-40B4-BE49-F238E27FC236}">
                <a16:creationId xmlns:a16="http://schemas.microsoft.com/office/drawing/2014/main" id="{F5DA51CC-B513-A741-8D58-F02B9384AF6E}"/>
              </a:ext>
            </a:extLst>
          </p:cNvPr>
          <p:cNvSpPr>
            <a:spLocks noGrp="1"/>
          </p:cNvSpPr>
          <p:nvPr>
            <p:ph idx="1"/>
          </p:nvPr>
        </p:nvSpPr>
        <p:spPr/>
        <p:txBody>
          <a:bodyPr/>
          <a:lstStyle/>
          <a:p>
            <a:r>
              <a:rPr lang="en-US" dirty="0"/>
              <a:t>An old debate!</a:t>
            </a:r>
          </a:p>
          <a:p>
            <a:r>
              <a:rPr lang="en-US" dirty="0"/>
              <a:t>Why events?</a:t>
            </a:r>
          </a:p>
          <a:p>
            <a:r>
              <a:rPr lang="en-US" dirty="0"/>
              <a:t>Why threads?</a:t>
            </a:r>
          </a:p>
          <a:p>
            <a:r>
              <a:rPr lang="en-US" dirty="0"/>
              <a:t>Contiki chooses threads</a:t>
            </a:r>
          </a:p>
        </p:txBody>
      </p:sp>
      <p:sp>
        <p:nvSpPr>
          <p:cNvPr id="5" name="Slide Number Placeholder 4">
            <a:extLst>
              <a:ext uri="{FF2B5EF4-FFF2-40B4-BE49-F238E27FC236}">
                <a16:creationId xmlns:a16="http://schemas.microsoft.com/office/drawing/2014/main" id="{C82DAA4E-5C13-B54F-8FF2-86BC40EAC06C}"/>
              </a:ext>
            </a:extLst>
          </p:cNvPr>
          <p:cNvSpPr>
            <a:spLocks noGrp="1"/>
          </p:cNvSpPr>
          <p:nvPr>
            <p:ph type="sldNum" sz="quarter" idx="12"/>
          </p:nvPr>
        </p:nvSpPr>
        <p:spPr/>
        <p:txBody>
          <a:bodyPr/>
          <a:lstStyle/>
          <a:p>
            <a:fld id="{5E6A3C3A-A029-4573-BC04-5DA27903A743}" type="slidenum">
              <a:rPr lang="en-US" smtClean="0"/>
              <a:t>20</a:t>
            </a:fld>
            <a:endParaRPr lang="en-US"/>
          </a:p>
        </p:txBody>
      </p:sp>
    </p:spTree>
    <p:extLst>
      <p:ext uri="{BB962C8B-B14F-4D97-AF65-F5344CB8AC3E}">
        <p14:creationId xmlns:p14="http://schemas.microsoft.com/office/powerpoint/2010/main" val="3215873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9EDF8-DFE1-5342-9F3E-6E8C802E0598}"/>
              </a:ext>
            </a:extLst>
          </p:cNvPr>
          <p:cNvSpPr>
            <a:spLocks noGrp="1"/>
          </p:cNvSpPr>
          <p:nvPr>
            <p:ph type="title"/>
          </p:nvPr>
        </p:nvSpPr>
        <p:spPr/>
        <p:txBody>
          <a:bodyPr/>
          <a:lstStyle/>
          <a:p>
            <a:r>
              <a:rPr lang="en-US" dirty="0"/>
              <a:t>Protothreads</a:t>
            </a:r>
          </a:p>
        </p:txBody>
      </p:sp>
      <p:sp>
        <p:nvSpPr>
          <p:cNvPr id="3" name="Content Placeholder 2">
            <a:extLst>
              <a:ext uri="{FF2B5EF4-FFF2-40B4-BE49-F238E27FC236}">
                <a16:creationId xmlns:a16="http://schemas.microsoft.com/office/drawing/2014/main" id="{502D641F-70B4-0E4A-8A91-1F5E87289D3B}"/>
              </a:ext>
            </a:extLst>
          </p:cNvPr>
          <p:cNvSpPr>
            <a:spLocks noGrp="1"/>
          </p:cNvSpPr>
          <p:nvPr>
            <p:ph idx="1"/>
          </p:nvPr>
        </p:nvSpPr>
        <p:spPr/>
        <p:txBody>
          <a:bodyPr/>
          <a:lstStyle/>
          <a:p>
            <a:r>
              <a:rPr lang="en-US" dirty="0"/>
              <a:t>Programmers get a thread-like interface</a:t>
            </a:r>
          </a:p>
          <a:p>
            <a:r>
              <a:rPr lang="en-US" dirty="0"/>
              <a:t>Only one stack shared among all protothreads</a:t>
            </a:r>
          </a:p>
          <a:p>
            <a:r>
              <a:rPr lang="en-US" dirty="0"/>
              <a:t>Protothreads run until they either:</a:t>
            </a:r>
          </a:p>
          <a:p>
            <a:pPr lvl="1"/>
            <a:r>
              <a:rPr lang="en-US" dirty="0"/>
              <a:t>Block</a:t>
            </a:r>
          </a:p>
          <a:p>
            <a:pPr lvl="2"/>
            <a:r>
              <a:rPr lang="en-US" dirty="0"/>
              <a:t>Execution state is saved</a:t>
            </a:r>
          </a:p>
          <a:p>
            <a:pPr lvl="2"/>
            <a:r>
              <a:rPr lang="en-US" dirty="0"/>
              <a:t>Scheduler is invoked</a:t>
            </a:r>
          </a:p>
          <a:p>
            <a:pPr lvl="1"/>
            <a:r>
              <a:rPr lang="en-US" dirty="0"/>
              <a:t>Exit</a:t>
            </a:r>
          </a:p>
          <a:p>
            <a:r>
              <a:rPr lang="en-US" dirty="0"/>
              <a:t>Implemented in C</a:t>
            </a:r>
          </a:p>
          <a:p>
            <a:pPr lvl="1"/>
            <a:r>
              <a:rPr lang="en-US" dirty="0"/>
              <a:t>Hack using C macros</a:t>
            </a:r>
          </a:p>
        </p:txBody>
      </p:sp>
      <p:sp>
        <p:nvSpPr>
          <p:cNvPr id="5" name="Slide Number Placeholder 4">
            <a:extLst>
              <a:ext uri="{FF2B5EF4-FFF2-40B4-BE49-F238E27FC236}">
                <a16:creationId xmlns:a16="http://schemas.microsoft.com/office/drawing/2014/main" id="{BD5A830D-4D61-9940-A335-53016433BC20}"/>
              </a:ext>
            </a:extLst>
          </p:cNvPr>
          <p:cNvSpPr>
            <a:spLocks noGrp="1"/>
          </p:cNvSpPr>
          <p:nvPr>
            <p:ph type="sldNum" sz="quarter" idx="12"/>
          </p:nvPr>
        </p:nvSpPr>
        <p:spPr/>
        <p:txBody>
          <a:bodyPr/>
          <a:lstStyle/>
          <a:p>
            <a:fld id="{5E6A3C3A-A029-4573-BC04-5DA27903A743}" type="slidenum">
              <a:rPr lang="en-US" smtClean="0"/>
              <a:t>21</a:t>
            </a:fld>
            <a:endParaRPr lang="en-US"/>
          </a:p>
        </p:txBody>
      </p:sp>
    </p:spTree>
    <p:extLst>
      <p:ext uri="{BB962C8B-B14F-4D97-AF65-F5344CB8AC3E}">
        <p14:creationId xmlns:p14="http://schemas.microsoft.com/office/powerpoint/2010/main" val="2000359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Hello</a:t>
            </a:r>
            <a:r>
              <a:rPr lang="de-DE" dirty="0"/>
              <a:t> World in </a:t>
            </a:r>
            <a:r>
              <a:rPr lang="de-DE" dirty="0" err="1"/>
              <a:t>Contiki</a:t>
            </a:r>
            <a:endParaRPr lang="en-US" dirty="0"/>
          </a:p>
        </p:txBody>
      </p:sp>
      <p:sp>
        <p:nvSpPr>
          <p:cNvPr id="6" name="Inhaltsplatzhalter 5"/>
          <p:cNvSpPr>
            <a:spLocks noGrp="1"/>
          </p:cNvSpPr>
          <p:nvPr>
            <p:ph idx="1"/>
          </p:nvPr>
        </p:nvSpPr>
        <p:spPr/>
        <p:txBody>
          <a:bodyPr>
            <a:normAutofit/>
          </a:bodyPr>
          <a:lstStyle/>
          <a:p>
            <a:pPr marL="0" indent="0">
              <a:buNone/>
            </a:pPr>
            <a:r>
              <a:rPr lang="en-US" sz="1333" dirty="0">
                <a:latin typeface="Consolas" panose="020B0609020204030204" pitchFamily="49" charset="0"/>
                <a:cs typeface="Consolas" panose="020B0609020204030204" pitchFamily="49" charset="0"/>
              </a:rPr>
              <a:t>#include "</a:t>
            </a:r>
            <a:r>
              <a:rPr lang="en-US" sz="1333" dirty="0" err="1">
                <a:latin typeface="Consolas" panose="020B0609020204030204" pitchFamily="49" charset="0"/>
                <a:cs typeface="Consolas" panose="020B0609020204030204" pitchFamily="49" charset="0"/>
              </a:rPr>
              <a:t>contiki.h</a:t>
            </a:r>
            <a:r>
              <a:rPr lang="en-US" sz="1333" dirty="0">
                <a:latin typeface="Consolas" panose="020B0609020204030204" pitchFamily="49" charset="0"/>
                <a:cs typeface="Consolas" panose="020B0609020204030204" pitchFamily="49" charset="0"/>
              </a:rPr>
              <a:t>"</a:t>
            </a:r>
          </a:p>
          <a:p>
            <a:pPr marL="0" indent="0">
              <a:buNone/>
            </a:pPr>
            <a:r>
              <a:rPr lang="en-US" sz="1333" dirty="0">
                <a:latin typeface="Consolas" panose="020B0609020204030204" pitchFamily="49" charset="0"/>
                <a:cs typeface="Consolas" panose="020B0609020204030204" pitchFamily="49" charset="0"/>
              </a:rPr>
              <a:t>#include &lt;</a:t>
            </a:r>
            <a:r>
              <a:rPr lang="en-US" sz="1333" dirty="0" err="1">
                <a:latin typeface="Consolas" panose="020B0609020204030204" pitchFamily="49" charset="0"/>
                <a:cs typeface="Consolas" panose="020B0609020204030204" pitchFamily="49" charset="0"/>
              </a:rPr>
              <a:t>stdio.h</a:t>
            </a:r>
            <a:r>
              <a:rPr lang="en-US" sz="1333" dirty="0">
                <a:latin typeface="Consolas" panose="020B0609020204030204" pitchFamily="49" charset="0"/>
                <a:cs typeface="Consolas" panose="020B0609020204030204" pitchFamily="49" charset="0"/>
              </a:rPr>
              <a:t>&gt; /* For </a:t>
            </a:r>
            <a:r>
              <a:rPr lang="en-US" sz="1333" dirty="0" err="1">
                <a:latin typeface="Consolas" panose="020B0609020204030204" pitchFamily="49" charset="0"/>
                <a:cs typeface="Consolas" panose="020B0609020204030204" pitchFamily="49" charset="0"/>
              </a:rPr>
              <a:t>printf</a:t>
            </a:r>
            <a:r>
              <a:rPr lang="en-US" sz="1333" dirty="0">
                <a:latin typeface="Consolas" panose="020B0609020204030204" pitchFamily="49" charset="0"/>
                <a:cs typeface="Consolas" panose="020B0609020204030204" pitchFamily="49" charset="0"/>
              </a:rPr>
              <a:t>() */</a:t>
            </a:r>
          </a:p>
          <a:p>
            <a:pPr marL="0" indent="0">
              <a:buNone/>
            </a:pPr>
            <a:endParaRPr lang="en-US" sz="1333" dirty="0">
              <a:latin typeface="Consolas" panose="020B0609020204030204" pitchFamily="49" charset="0"/>
              <a:cs typeface="Consolas" panose="020B0609020204030204" pitchFamily="49" charset="0"/>
            </a:endParaRPr>
          </a:p>
          <a:p>
            <a:pPr marL="0" indent="0">
              <a:buNone/>
            </a:pPr>
            <a:r>
              <a:rPr lang="en-US" sz="1333" dirty="0">
                <a:latin typeface="Consolas" panose="020B0609020204030204" pitchFamily="49" charset="0"/>
                <a:cs typeface="Consolas" panose="020B0609020204030204" pitchFamily="49" charset="0"/>
              </a:rPr>
              <a:t>PROCESS(</a:t>
            </a:r>
            <a:r>
              <a:rPr lang="en-US" sz="1333" dirty="0" err="1">
                <a:latin typeface="Consolas" panose="020B0609020204030204" pitchFamily="49" charset="0"/>
                <a:cs typeface="Consolas" panose="020B0609020204030204" pitchFamily="49" charset="0"/>
              </a:rPr>
              <a:t>hello_world_process</a:t>
            </a:r>
            <a:r>
              <a:rPr lang="en-US" sz="1333" dirty="0">
                <a:latin typeface="Consolas" panose="020B0609020204030204" pitchFamily="49" charset="0"/>
                <a:cs typeface="Consolas" panose="020B0609020204030204" pitchFamily="49" charset="0"/>
              </a:rPr>
              <a:t>, "Hello world process");</a:t>
            </a:r>
          </a:p>
          <a:p>
            <a:pPr marL="0" indent="0">
              <a:buNone/>
            </a:pPr>
            <a:r>
              <a:rPr lang="en-US" sz="1333" dirty="0">
                <a:latin typeface="Consolas" panose="020B0609020204030204" pitchFamily="49" charset="0"/>
                <a:cs typeface="Consolas" panose="020B0609020204030204" pitchFamily="49" charset="0"/>
              </a:rPr>
              <a:t>AUTOSTART_PROCESSES(&amp;</a:t>
            </a:r>
            <a:r>
              <a:rPr lang="en-US" sz="1333" dirty="0" err="1">
                <a:latin typeface="Consolas" panose="020B0609020204030204" pitchFamily="49" charset="0"/>
                <a:cs typeface="Consolas" panose="020B0609020204030204" pitchFamily="49" charset="0"/>
              </a:rPr>
              <a:t>hello_world_process</a:t>
            </a:r>
            <a:r>
              <a:rPr lang="en-US" sz="1333" dirty="0">
                <a:latin typeface="Consolas" panose="020B0609020204030204" pitchFamily="49" charset="0"/>
                <a:cs typeface="Consolas" panose="020B0609020204030204" pitchFamily="49" charset="0"/>
              </a:rPr>
              <a:t>);</a:t>
            </a:r>
          </a:p>
          <a:p>
            <a:pPr marL="0" indent="0">
              <a:buNone/>
            </a:pPr>
            <a:endParaRPr lang="en-US" sz="1333" dirty="0">
              <a:latin typeface="Consolas" panose="020B0609020204030204" pitchFamily="49" charset="0"/>
              <a:cs typeface="Consolas" panose="020B0609020204030204" pitchFamily="49" charset="0"/>
            </a:endParaRPr>
          </a:p>
          <a:p>
            <a:pPr marL="0" indent="0">
              <a:buNone/>
            </a:pPr>
            <a:r>
              <a:rPr lang="en-US" sz="1333" dirty="0">
                <a:latin typeface="Consolas" panose="020B0609020204030204" pitchFamily="49" charset="0"/>
                <a:cs typeface="Consolas" panose="020B0609020204030204" pitchFamily="49" charset="0"/>
              </a:rPr>
              <a:t>PROCESS_THREAD(</a:t>
            </a:r>
            <a:r>
              <a:rPr lang="en-US" sz="1333" dirty="0" err="1">
                <a:latin typeface="Consolas" panose="020B0609020204030204" pitchFamily="49" charset="0"/>
                <a:cs typeface="Consolas" panose="020B0609020204030204" pitchFamily="49" charset="0"/>
              </a:rPr>
              <a:t>hello_world_process</a:t>
            </a:r>
            <a:r>
              <a:rPr lang="en-US" sz="1333" dirty="0">
                <a:latin typeface="Consolas" panose="020B0609020204030204" pitchFamily="49" charset="0"/>
                <a:cs typeface="Consolas" panose="020B0609020204030204" pitchFamily="49" charset="0"/>
              </a:rPr>
              <a:t>, </a:t>
            </a:r>
            <a:r>
              <a:rPr lang="en-US" sz="1333" dirty="0" err="1">
                <a:latin typeface="Consolas" panose="020B0609020204030204" pitchFamily="49" charset="0"/>
                <a:cs typeface="Consolas" panose="020B0609020204030204" pitchFamily="49" charset="0"/>
              </a:rPr>
              <a:t>ev</a:t>
            </a:r>
            <a:r>
              <a:rPr lang="en-US" sz="1333" dirty="0">
                <a:latin typeface="Consolas" panose="020B0609020204030204" pitchFamily="49" charset="0"/>
                <a:cs typeface="Consolas" panose="020B0609020204030204" pitchFamily="49" charset="0"/>
              </a:rPr>
              <a:t>, data)</a:t>
            </a:r>
          </a:p>
          <a:p>
            <a:pPr marL="0" indent="0">
              <a:buNone/>
            </a:pPr>
            <a:r>
              <a:rPr lang="en-US" sz="1333" dirty="0">
                <a:latin typeface="Consolas" panose="020B0609020204030204" pitchFamily="49" charset="0"/>
                <a:cs typeface="Consolas" panose="020B0609020204030204" pitchFamily="49" charset="0"/>
              </a:rPr>
              <a:t>{</a:t>
            </a:r>
          </a:p>
          <a:p>
            <a:pPr marL="0" indent="0">
              <a:buNone/>
            </a:pPr>
            <a:r>
              <a:rPr lang="en-US" sz="1333" dirty="0">
                <a:latin typeface="Consolas" panose="020B0609020204030204" pitchFamily="49" charset="0"/>
                <a:cs typeface="Consolas" panose="020B0609020204030204" pitchFamily="49" charset="0"/>
              </a:rPr>
              <a:t>	PROCESS_BEGIN(&amp;wait);</a:t>
            </a:r>
            <a:br>
              <a:rPr lang="en-US" sz="1333" dirty="0">
                <a:latin typeface="Consolas" panose="020B0609020204030204" pitchFamily="49" charset="0"/>
                <a:cs typeface="Consolas" panose="020B0609020204030204" pitchFamily="49" charset="0"/>
              </a:rPr>
            </a:br>
            <a:r>
              <a:rPr lang="en-US" sz="1333" dirty="0">
                <a:latin typeface="Consolas" panose="020B0609020204030204" pitchFamily="49" charset="0"/>
                <a:cs typeface="Consolas" panose="020B0609020204030204" pitchFamily="49" charset="0"/>
              </a:rPr>
              <a:t>	</a:t>
            </a:r>
            <a:r>
              <a:rPr lang="en-US" sz="1333" dirty="0" err="1">
                <a:latin typeface="Consolas" panose="020B0609020204030204" pitchFamily="49" charset="0"/>
                <a:cs typeface="Consolas" panose="020B0609020204030204" pitchFamily="49" charset="0"/>
              </a:rPr>
              <a:t>printf</a:t>
            </a:r>
            <a:r>
              <a:rPr lang="en-US" sz="1333" dirty="0">
                <a:latin typeface="Consolas" panose="020B0609020204030204" pitchFamily="49" charset="0"/>
                <a:cs typeface="Consolas" panose="020B0609020204030204" pitchFamily="49" charset="0"/>
              </a:rPr>
              <a:t>("Hello, world\n");</a:t>
            </a:r>
          </a:p>
          <a:p>
            <a:pPr marL="0" indent="0">
              <a:buNone/>
            </a:pPr>
            <a:r>
              <a:rPr lang="en-US" sz="1333" dirty="0">
                <a:latin typeface="Consolas" panose="020B0609020204030204" pitchFamily="49" charset="0"/>
                <a:cs typeface="Consolas" panose="020B0609020204030204" pitchFamily="49" charset="0"/>
              </a:rPr>
              <a:t>	PROCESS_YIELD(&amp;wait);</a:t>
            </a:r>
          </a:p>
          <a:p>
            <a:pPr marL="0" indent="0">
              <a:buNone/>
            </a:pPr>
            <a:r>
              <a:rPr lang="en-US" sz="1333" dirty="0">
                <a:latin typeface="Consolas" panose="020B0609020204030204" pitchFamily="49" charset="0"/>
                <a:cs typeface="Consolas" panose="020B0609020204030204" pitchFamily="49" charset="0"/>
              </a:rPr>
              <a:t>	</a:t>
            </a:r>
            <a:r>
              <a:rPr lang="en-US" sz="1333" dirty="0" err="1">
                <a:latin typeface="Consolas" panose="020B0609020204030204" pitchFamily="49" charset="0"/>
                <a:cs typeface="Consolas" panose="020B0609020204030204" pitchFamily="49" charset="0"/>
              </a:rPr>
              <a:t>printf</a:t>
            </a:r>
            <a:r>
              <a:rPr lang="en-US" sz="1333" dirty="0">
                <a:latin typeface="Consolas" panose="020B0609020204030204" pitchFamily="49" charset="0"/>
                <a:cs typeface="Consolas" panose="020B0609020204030204" pitchFamily="49" charset="0"/>
              </a:rPr>
              <a:t>("Hello, world again\n");</a:t>
            </a:r>
          </a:p>
          <a:p>
            <a:pPr marL="0" indent="0">
              <a:buNone/>
            </a:pPr>
            <a:r>
              <a:rPr lang="en-US" sz="1333" dirty="0">
                <a:latin typeface="Consolas" panose="020B0609020204030204" pitchFamily="49" charset="0"/>
                <a:cs typeface="Consolas" panose="020B0609020204030204" pitchFamily="49" charset="0"/>
              </a:rPr>
              <a:t>	PROCESS_END();</a:t>
            </a:r>
          </a:p>
          <a:p>
            <a:pPr marL="0" indent="0">
              <a:buNone/>
            </a:pPr>
            <a:r>
              <a:rPr lang="en-US" sz="1333" dirty="0">
                <a:latin typeface="Consolas" panose="020B0609020204030204" pitchFamily="49" charset="0"/>
                <a:cs typeface="Consolas" panose="020B0609020204030204" pitchFamily="49" charset="0"/>
              </a:rPr>
              <a:t>}</a:t>
            </a:r>
          </a:p>
        </p:txBody>
      </p:sp>
      <p:sp>
        <p:nvSpPr>
          <p:cNvPr id="4" name="Slide Number Placeholder 3">
            <a:extLst>
              <a:ext uri="{FF2B5EF4-FFF2-40B4-BE49-F238E27FC236}">
                <a16:creationId xmlns:a16="http://schemas.microsoft.com/office/drawing/2014/main" id="{93697ADF-F755-D24F-8905-DFDC622797F7}"/>
              </a:ext>
            </a:extLst>
          </p:cNvPr>
          <p:cNvSpPr>
            <a:spLocks noGrp="1"/>
          </p:cNvSpPr>
          <p:nvPr>
            <p:ph type="sldNum" sz="quarter" idx="12"/>
          </p:nvPr>
        </p:nvSpPr>
        <p:spPr/>
        <p:txBody>
          <a:bodyPr/>
          <a:lstStyle/>
          <a:p>
            <a:fld id="{5E6A3C3A-A029-4573-BC04-5DA27903A743}" type="slidenum">
              <a:rPr lang="en-US" smtClean="0"/>
              <a:t>22</a:t>
            </a:fld>
            <a:endParaRPr lang="en-US"/>
          </a:p>
        </p:txBody>
      </p:sp>
    </p:spTree>
    <p:extLst>
      <p:ext uri="{BB962C8B-B14F-4D97-AF65-F5344CB8AC3E}">
        <p14:creationId xmlns:p14="http://schemas.microsoft.com/office/powerpoint/2010/main" val="3135864414"/>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25064-F7E5-E54E-AB0B-61A3B8F1B109}"/>
              </a:ext>
            </a:extLst>
          </p:cNvPr>
          <p:cNvSpPr>
            <a:spLocks noGrp="1"/>
          </p:cNvSpPr>
          <p:nvPr>
            <p:ph type="title"/>
          </p:nvPr>
        </p:nvSpPr>
        <p:spPr/>
        <p:txBody>
          <a:bodyPr/>
          <a:lstStyle/>
          <a:p>
            <a:r>
              <a:rPr lang="en-US" dirty="0"/>
              <a:t>Ad-hoc software libraries</a:t>
            </a:r>
          </a:p>
        </p:txBody>
      </p:sp>
      <p:sp>
        <p:nvSpPr>
          <p:cNvPr id="3" name="Content Placeholder 2">
            <a:extLst>
              <a:ext uri="{FF2B5EF4-FFF2-40B4-BE49-F238E27FC236}">
                <a16:creationId xmlns:a16="http://schemas.microsoft.com/office/drawing/2014/main" id="{4BE7F6C0-F08B-284B-A256-7DB231A580E8}"/>
              </a:ext>
            </a:extLst>
          </p:cNvPr>
          <p:cNvSpPr>
            <a:spLocks noGrp="1"/>
          </p:cNvSpPr>
          <p:nvPr>
            <p:ph idx="1"/>
          </p:nvPr>
        </p:nvSpPr>
        <p:spPr/>
        <p:txBody>
          <a:bodyPr>
            <a:normAutofit fontScale="92500" lnSpcReduction="20000"/>
          </a:bodyPr>
          <a:lstStyle/>
          <a:p>
            <a:r>
              <a:rPr lang="en-US" dirty="0"/>
              <a:t>Impressive implementation of embedded software</a:t>
            </a:r>
          </a:p>
          <a:p>
            <a:r>
              <a:rPr lang="en-US" dirty="0"/>
              <a:t>Networking</a:t>
            </a:r>
          </a:p>
          <a:p>
            <a:pPr lvl="1"/>
            <a:r>
              <a:rPr lang="en-US" dirty="0"/>
              <a:t>IP and IPv6 stacks</a:t>
            </a:r>
          </a:p>
          <a:p>
            <a:pPr lvl="1"/>
            <a:r>
              <a:rPr lang="en-US" dirty="0"/>
              <a:t>MAC layers</a:t>
            </a:r>
          </a:p>
          <a:p>
            <a:pPr lvl="1"/>
            <a:r>
              <a:rPr lang="en-US" dirty="0"/>
              <a:t>TCP and UDP</a:t>
            </a:r>
          </a:p>
          <a:p>
            <a:pPr lvl="1"/>
            <a:r>
              <a:rPr lang="en-US" dirty="0" err="1"/>
              <a:t>CoAP</a:t>
            </a:r>
            <a:endParaRPr lang="en-US" dirty="0"/>
          </a:p>
          <a:p>
            <a:r>
              <a:rPr lang="en-US" dirty="0"/>
              <a:t>Software</a:t>
            </a:r>
          </a:p>
          <a:p>
            <a:pPr lvl="1"/>
            <a:r>
              <a:rPr lang="en-US" dirty="0"/>
              <a:t>FTP, HTTP, MQTT</a:t>
            </a:r>
          </a:p>
          <a:p>
            <a:r>
              <a:rPr lang="en-US" dirty="0"/>
              <a:t>Many sensor drivers</a:t>
            </a:r>
          </a:p>
          <a:p>
            <a:r>
              <a:rPr lang="en-US" dirty="0"/>
              <a:t>Tradeoff:</a:t>
            </a:r>
          </a:p>
          <a:p>
            <a:pPr lvl="1"/>
            <a:r>
              <a:rPr lang="en-US" dirty="0"/>
              <a:t>Integration is more difficult</a:t>
            </a:r>
          </a:p>
        </p:txBody>
      </p:sp>
      <p:sp>
        <p:nvSpPr>
          <p:cNvPr id="5" name="Slide Number Placeholder 4">
            <a:extLst>
              <a:ext uri="{FF2B5EF4-FFF2-40B4-BE49-F238E27FC236}">
                <a16:creationId xmlns:a16="http://schemas.microsoft.com/office/drawing/2014/main" id="{704329BB-2FB8-E442-B9EA-CFFA5EEF22C7}"/>
              </a:ext>
            </a:extLst>
          </p:cNvPr>
          <p:cNvSpPr>
            <a:spLocks noGrp="1"/>
          </p:cNvSpPr>
          <p:nvPr>
            <p:ph type="sldNum" sz="quarter" idx="12"/>
          </p:nvPr>
        </p:nvSpPr>
        <p:spPr/>
        <p:txBody>
          <a:bodyPr/>
          <a:lstStyle/>
          <a:p>
            <a:fld id="{5E6A3C3A-A029-4573-BC04-5DA27903A743}" type="slidenum">
              <a:rPr lang="en-US" smtClean="0"/>
              <a:t>23</a:t>
            </a:fld>
            <a:endParaRPr lang="en-US"/>
          </a:p>
        </p:txBody>
      </p:sp>
    </p:spTree>
    <p:extLst>
      <p:ext uri="{BB962C8B-B14F-4D97-AF65-F5344CB8AC3E}">
        <p14:creationId xmlns:p14="http://schemas.microsoft.com/office/powerpoint/2010/main" val="35690291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06E58-3B6E-3B46-B905-63ACB3F4B47F}"/>
              </a:ext>
            </a:extLst>
          </p:cNvPr>
          <p:cNvSpPr>
            <a:spLocks noGrp="1"/>
          </p:cNvSpPr>
          <p:nvPr>
            <p:ph type="title"/>
          </p:nvPr>
        </p:nvSpPr>
        <p:spPr/>
        <p:txBody>
          <a:bodyPr>
            <a:normAutofit fontScale="90000"/>
          </a:bodyPr>
          <a:lstStyle/>
          <a:p>
            <a:r>
              <a:rPr lang="en-US" dirty="0"/>
              <a:t>Interfaces exist through function pointers</a:t>
            </a:r>
          </a:p>
        </p:txBody>
      </p:sp>
      <p:graphicFrame>
        <p:nvGraphicFramePr>
          <p:cNvPr id="5" name="Content Placeholder 4">
            <a:extLst>
              <a:ext uri="{FF2B5EF4-FFF2-40B4-BE49-F238E27FC236}">
                <a16:creationId xmlns:a16="http://schemas.microsoft.com/office/drawing/2014/main" id="{91B87331-EB18-1D4D-AC9D-90E28DAFF8B1}"/>
              </a:ext>
            </a:extLst>
          </p:cNvPr>
          <p:cNvGraphicFramePr>
            <a:graphicFrameLocks noGrp="1"/>
          </p:cNvGraphicFramePr>
          <p:nvPr>
            <p:ph idx="1"/>
            <p:extLst>
              <p:ext uri="{D42A27DB-BD31-4B8C-83A1-F6EECF244321}">
                <p14:modId xmlns:p14="http://schemas.microsoft.com/office/powerpoint/2010/main" val="3508699324"/>
              </p:ext>
            </p:extLst>
          </p:nvPr>
        </p:nvGraphicFramePr>
        <p:xfrm>
          <a:off x="107207" y="989580"/>
          <a:ext cx="5098092" cy="3566160"/>
        </p:xfrm>
        <a:graphic>
          <a:graphicData uri="http://schemas.openxmlformats.org/drawingml/2006/table">
            <a:tbl>
              <a:tblPr/>
              <a:tblGrid>
                <a:gridCol w="744510">
                  <a:extLst>
                    <a:ext uri="{9D8B030D-6E8A-4147-A177-3AD203B41FA5}">
                      <a16:colId xmlns:a16="http://schemas.microsoft.com/office/drawing/2014/main" val="95085514"/>
                    </a:ext>
                  </a:extLst>
                </a:gridCol>
                <a:gridCol w="4353582">
                  <a:extLst>
                    <a:ext uri="{9D8B030D-6E8A-4147-A177-3AD203B41FA5}">
                      <a16:colId xmlns:a16="http://schemas.microsoft.com/office/drawing/2014/main" val="1676135808"/>
                    </a:ext>
                  </a:extLst>
                </a:gridCol>
              </a:tblGrid>
              <a:tr h="0">
                <a:tc>
                  <a:txBody>
                    <a:bodyPr/>
                    <a:lstStyle/>
                    <a:p>
                      <a:pPr fontAlgn="t"/>
                      <a:endParaRPr lang="en-US" sz="1350" kern="1200" dirty="0">
                        <a:solidFill>
                          <a:srgbClr val="6A737D"/>
                        </a:solidFill>
                        <a:effectLst/>
                        <a:latin typeface="SFMono-Regular"/>
                        <a:ea typeface="+mn-ea"/>
                        <a:cs typeface="+mn-cs"/>
                      </a:endParaRPr>
                    </a:p>
                  </a:txBody>
                  <a:tcPr marL="95250" marR="95250">
                    <a:lnL>
                      <a:noFill/>
                    </a:lnL>
                    <a:lnR>
                      <a:noFill/>
                    </a:lnR>
                    <a:lnT>
                      <a:noFill/>
                    </a:lnT>
                    <a:lnB>
                      <a:noFill/>
                    </a:lnB>
                    <a:solidFill>
                      <a:srgbClr val="FFFFFF"/>
                    </a:solidFill>
                  </a:tcPr>
                </a:tc>
                <a:tc>
                  <a:txBody>
                    <a:bodyPr/>
                    <a:lstStyle/>
                    <a:p>
                      <a:r>
                        <a:rPr lang="en-US" sz="1350" kern="1200" dirty="0">
                          <a:solidFill>
                            <a:srgbClr val="6A737D"/>
                          </a:solidFill>
                          <a:effectLst/>
                          <a:latin typeface="SFMono-Regular"/>
                          <a:ea typeface="+mn-ea"/>
                          <a:cs typeface="+mn-cs"/>
                        </a:rPr>
                        <a:t>/*</a:t>
                      </a:r>
                    </a:p>
                  </a:txBody>
                  <a:tcPr>
                    <a:lnL>
                      <a:noFill/>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687064257"/>
                  </a:ext>
                </a:extLst>
              </a:tr>
              <a:tr h="0">
                <a:tc>
                  <a:txBody>
                    <a:bodyPr/>
                    <a:lstStyle/>
                    <a:p>
                      <a:pPr algn="r" fontAlgn="t"/>
                      <a:endParaRPr lang="en-US">
                        <a:effectLst/>
                        <a:latin typeface="SFMono-Regular"/>
                      </a:endParaRPr>
                    </a:p>
                  </a:txBody>
                  <a:tcPr marL="95250" marR="95250">
                    <a:lnL>
                      <a:noFill/>
                    </a:lnL>
                    <a:lnR>
                      <a:noFill/>
                    </a:lnR>
                    <a:lnT>
                      <a:noFill/>
                    </a:lnT>
                    <a:lnB>
                      <a:noFill/>
                    </a:lnB>
                    <a:solidFill>
                      <a:srgbClr val="FFFFFF"/>
                    </a:solidFill>
                  </a:tcPr>
                </a:tc>
                <a:tc>
                  <a:txBody>
                    <a:bodyPr/>
                    <a:lstStyle/>
                    <a:p>
                      <a:pPr fontAlgn="t"/>
                      <a:r>
                        <a:rPr lang="en-US" dirty="0">
                          <a:solidFill>
                            <a:srgbClr val="6A737D"/>
                          </a:solidFill>
                          <a:effectLst/>
                          <a:latin typeface="SFMono-Regular"/>
                        </a:rPr>
                        <a:t>* The structure of a network driver in Contiki.</a:t>
                      </a:r>
                      <a:endParaRPr lang="en-US" dirty="0">
                        <a:solidFill>
                          <a:srgbClr val="24292E"/>
                        </a:solidFill>
                        <a:effectLst/>
                        <a:latin typeface="SFMono-Regular"/>
                      </a:endParaRPr>
                    </a:p>
                  </a:txBody>
                  <a:tcPr marL="95250" marR="95250">
                    <a:lnL>
                      <a:noFill/>
                    </a:lnL>
                    <a:lnR>
                      <a:noFill/>
                    </a:lnR>
                    <a:lnT w="12700" cmpd="sng">
                      <a:noFill/>
                      <a:prstDash val="solid"/>
                    </a:lnT>
                    <a:lnB>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835388981"/>
                  </a:ext>
                </a:extLst>
              </a:tr>
              <a:tr h="0">
                <a:tc>
                  <a:txBody>
                    <a:bodyPr/>
                    <a:lstStyle/>
                    <a:p>
                      <a:pPr algn="r" fontAlgn="t"/>
                      <a:endParaRPr lang="en-US">
                        <a:effectLst/>
                        <a:latin typeface="SFMono-Regular"/>
                      </a:endParaRPr>
                    </a:p>
                  </a:txBody>
                  <a:tcPr marL="95250" marR="95250">
                    <a:lnL>
                      <a:noFill/>
                    </a:lnL>
                    <a:lnR>
                      <a:noFill/>
                    </a:lnR>
                    <a:lnT>
                      <a:noFill/>
                    </a:lnT>
                    <a:lnB>
                      <a:noFill/>
                    </a:lnB>
                    <a:solidFill>
                      <a:srgbClr val="FFFFFF"/>
                    </a:solidFill>
                  </a:tcPr>
                </a:tc>
                <a:tc>
                  <a:txBody>
                    <a:bodyPr/>
                    <a:lstStyle/>
                    <a:p>
                      <a:pPr fontAlgn="t"/>
                      <a:r>
                        <a:rPr lang="en-US" dirty="0">
                          <a:solidFill>
                            <a:srgbClr val="6A737D"/>
                          </a:solidFill>
                          <a:effectLst/>
                          <a:latin typeface="SFMono-Regular"/>
                        </a:rPr>
                        <a:t>*/</a:t>
                      </a:r>
                      <a:endParaRPr lang="en-US" dirty="0">
                        <a:solidFill>
                          <a:srgbClr val="24292E"/>
                        </a:solidFill>
                        <a:effectLst/>
                        <a:latin typeface="SFMono-Regular"/>
                      </a:endParaRPr>
                    </a:p>
                  </a:txBody>
                  <a:tcPr marL="95250" marR="95250">
                    <a:lnL>
                      <a:noFill/>
                    </a:lnL>
                    <a:lnR>
                      <a:noFill/>
                    </a:lnR>
                    <a:lnT>
                      <a:noFill/>
                    </a:lnT>
                    <a:lnB>
                      <a:noFill/>
                    </a:lnB>
                    <a:solidFill>
                      <a:srgbClr val="FFFFFF"/>
                    </a:solidFill>
                  </a:tcPr>
                </a:tc>
                <a:extLst>
                  <a:ext uri="{0D108BD9-81ED-4DB2-BD59-A6C34878D82A}">
                    <a16:rowId xmlns:a16="http://schemas.microsoft.com/office/drawing/2014/main" val="3823768534"/>
                  </a:ext>
                </a:extLst>
              </a:tr>
              <a:tr h="0">
                <a:tc>
                  <a:txBody>
                    <a:bodyPr/>
                    <a:lstStyle/>
                    <a:p>
                      <a:pPr algn="r" fontAlgn="t"/>
                      <a:endParaRPr lang="en-US">
                        <a:effectLst/>
                        <a:latin typeface="SFMono-Regular"/>
                      </a:endParaRPr>
                    </a:p>
                  </a:txBody>
                  <a:tcPr marL="95250" marR="95250">
                    <a:lnL>
                      <a:noFill/>
                    </a:lnL>
                    <a:lnR>
                      <a:noFill/>
                    </a:lnR>
                    <a:lnT>
                      <a:noFill/>
                    </a:lnT>
                    <a:lnB>
                      <a:noFill/>
                    </a:lnB>
                    <a:solidFill>
                      <a:srgbClr val="FFFFFF"/>
                    </a:solidFill>
                  </a:tcPr>
                </a:tc>
                <a:tc>
                  <a:txBody>
                    <a:bodyPr/>
                    <a:lstStyle/>
                    <a:p>
                      <a:pPr fontAlgn="t"/>
                      <a:r>
                        <a:rPr lang="en-US">
                          <a:solidFill>
                            <a:srgbClr val="D73A49"/>
                          </a:solidFill>
                          <a:effectLst/>
                          <a:latin typeface="SFMono-Regular"/>
                        </a:rPr>
                        <a:t>struct</a:t>
                      </a:r>
                      <a:r>
                        <a:rPr lang="en-US">
                          <a:solidFill>
                            <a:srgbClr val="24292E"/>
                          </a:solidFill>
                          <a:effectLst/>
                          <a:latin typeface="SFMono-Regular"/>
                        </a:rPr>
                        <a:t> network_driver {</a:t>
                      </a:r>
                    </a:p>
                  </a:txBody>
                  <a:tcPr marL="95250" marR="95250">
                    <a:lnL>
                      <a:noFill/>
                    </a:lnL>
                    <a:lnR>
                      <a:noFill/>
                    </a:lnR>
                    <a:lnT>
                      <a:noFill/>
                    </a:lnT>
                    <a:lnB>
                      <a:noFill/>
                    </a:lnB>
                    <a:solidFill>
                      <a:srgbClr val="FFFFFF"/>
                    </a:solidFill>
                  </a:tcPr>
                </a:tc>
                <a:extLst>
                  <a:ext uri="{0D108BD9-81ED-4DB2-BD59-A6C34878D82A}">
                    <a16:rowId xmlns:a16="http://schemas.microsoft.com/office/drawing/2014/main" val="1450795675"/>
                  </a:ext>
                </a:extLst>
              </a:tr>
              <a:tr h="0">
                <a:tc>
                  <a:txBody>
                    <a:bodyPr/>
                    <a:lstStyle/>
                    <a:p>
                      <a:pPr algn="r" fontAlgn="t"/>
                      <a:endParaRPr lang="en-US">
                        <a:effectLst/>
                        <a:latin typeface="SFMono-Regular"/>
                      </a:endParaRPr>
                    </a:p>
                  </a:txBody>
                  <a:tcPr marL="95250" marR="95250">
                    <a:lnL>
                      <a:noFill/>
                    </a:lnL>
                    <a:lnR>
                      <a:noFill/>
                    </a:lnR>
                    <a:lnT>
                      <a:noFill/>
                    </a:lnT>
                    <a:lnB>
                      <a:noFill/>
                    </a:lnB>
                    <a:solidFill>
                      <a:srgbClr val="FFFFFF"/>
                    </a:solidFill>
                  </a:tcPr>
                </a:tc>
                <a:tc>
                  <a:txBody>
                    <a:bodyPr/>
                    <a:lstStyle/>
                    <a:p>
                      <a:pPr fontAlgn="t"/>
                      <a:r>
                        <a:rPr lang="en-US" dirty="0">
                          <a:solidFill>
                            <a:srgbClr val="D73A49"/>
                          </a:solidFill>
                          <a:effectLst/>
                          <a:latin typeface="SFMono-Regular"/>
                        </a:rPr>
                        <a:t>   char</a:t>
                      </a:r>
                      <a:r>
                        <a:rPr lang="en-US" dirty="0">
                          <a:solidFill>
                            <a:srgbClr val="24292E"/>
                          </a:solidFill>
                          <a:effectLst/>
                          <a:latin typeface="SFMono-Regular"/>
                        </a:rPr>
                        <a:t> *name;</a:t>
                      </a:r>
                    </a:p>
                  </a:txBody>
                  <a:tcPr marL="95250" marR="95250">
                    <a:lnL>
                      <a:noFill/>
                    </a:lnL>
                    <a:lnR>
                      <a:noFill/>
                    </a:lnR>
                    <a:lnT>
                      <a:noFill/>
                    </a:lnT>
                    <a:lnB>
                      <a:noFill/>
                    </a:lnB>
                    <a:solidFill>
                      <a:srgbClr val="FFFFFF"/>
                    </a:solidFill>
                  </a:tcPr>
                </a:tc>
                <a:extLst>
                  <a:ext uri="{0D108BD9-81ED-4DB2-BD59-A6C34878D82A}">
                    <a16:rowId xmlns:a16="http://schemas.microsoft.com/office/drawing/2014/main" val="1475651332"/>
                  </a:ext>
                </a:extLst>
              </a:tr>
              <a:tr h="0">
                <a:tc>
                  <a:txBody>
                    <a:bodyPr/>
                    <a:lstStyle/>
                    <a:p>
                      <a:pPr algn="r" fontAlgn="t"/>
                      <a:endParaRPr lang="en-US" dirty="0">
                        <a:effectLst/>
                        <a:latin typeface="SFMono-Regular"/>
                      </a:endParaRPr>
                    </a:p>
                  </a:txBody>
                  <a:tcPr marL="95250" marR="95250">
                    <a:lnL>
                      <a:noFill/>
                    </a:lnL>
                    <a:lnR>
                      <a:noFill/>
                    </a:lnR>
                    <a:lnT>
                      <a:noFill/>
                    </a:lnT>
                    <a:lnB>
                      <a:noFill/>
                    </a:lnB>
                    <a:solidFill>
                      <a:srgbClr val="FFFFFF"/>
                    </a:solidFill>
                  </a:tcPr>
                </a:tc>
                <a:tc>
                  <a:txBody>
                    <a:bodyPr/>
                    <a:lstStyle/>
                    <a:p>
                      <a:pPr fontAlgn="t"/>
                      <a:endParaRPr lang="en-US" dirty="0">
                        <a:solidFill>
                          <a:srgbClr val="24292E"/>
                        </a:solidFill>
                        <a:effectLst/>
                        <a:latin typeface="SFMono-Regular"/>
                      </a:endParaRPr>
                    </a:p>
                  </a:txBody>
                  <a:tcPr marL="95250" marR="95250">
                    <a:lnL>
                      <a:noFill/>
                    </a:lnL>
                    <a:lnR>
                      <a:noFill/>
                    </a:lnR>
                    <a:lnT>
                      <a:noFill/>
                    </a:lnT>
                    <a:lnB>
                      <a:noFill/>
                    </a:lnB>
                    <a:solidFill>
                      <a:srgbClr val="FFFFFF"/>
                    </a:solidFill>
                  </a:tcPr>
                </a:tc>
                <a:extLst>
                  <a:ext uri="{0D108BD9-81ED-4DB2-BD59-A6C34878D82A}">
                    <a16:rowId xmlns:a16="http://schemas.microsoft.com/office/drawing/2014/main" val="4316743"/>
                  </a:ext>
                </a:extLst>
              </a:tr>
              <a:tr h="0">
                <a:tc>
                  <a:txBody>
                    <a:bodyPr/>
                    <a:lstStyle/>
                    <a:p>
                      <a:pPr algn="r" fontAlgn="t"/>
                      <a:endParaRPr lang="en-US">
                        <a:effectLst/>
                        <a:latin typeface="SFMono-Regular"/>
                      </a:endParaRPr>
                    </a:p>
                  </a:txBody>
                  <a:tcPr marL="95250" marR="95250">
                    <a:lnL>
                      <a:noFill/>
                    </a:lnL>
                    <a:lnR>
                      <a:noFill/>
                    </a:lnR>
                    <a:lnT>
                      <a:noFill/>
                    </a:lnT>
                    <a:lnB>
                      <a:noFill/>
                    </a:lnB>
                    <a:solidFill>
                      <a:srgbClr val="FFFFFF"/>
                    </a:solidFill>
                  </a:tcPr>
                </a:tc>
                <a:tc>
                  <a:txBody>
                    <a:bodyPr/>
                    <a:lstStyle/>
                    <a:p>
                      <a:pPr fontAlgn="t"/>
                      <a:r>
                        <a:rPr lang="en-US" dirty="0">
                          <a:solidFill>
                            <a:srgbClr val="6A737D"/>
                          </a:solidFill>
                          <a:effectLst/>
                          <a:latin typeface="SFMono-Regular"/>
                        </a:rPr>
                        <a:t>   /** Initialize the network driver */</a:t>
                      </a:r>
                      <a:endParaRPr lang="en-US" dirty="0">
                        <a:solidFill>
                          <a:srgbClr val="24292E"/>
                        </a:solidFill>
                        <a:effectLst/>
                        <a:latin typeface="SFMono-Regular"/>
                      </a:endParaRPr>
                    </a:p>
                  </a:txBody>
                  <a:tcPr marL="95250" marR="95250">
                    <a:lnL>
                      <a:noFill/>
                    </a:lnL>
                    <a:lnR>
                      <a:noFill/>
                    </a:lnR>
                    <a:lnT>
                      <a:noFill/>
                    </a:lnT>
                    <a:lnB>
                      <a:noFill/>
                    </a:lnB>
                    <a:solidFill>
                      <a:srgbClr val="FFFFFF"/>
                    </a:solidFill>
                  </a:tcPr>
                </a:tc>
                <a:extLst>
                  <a:ext uri="{0D108BD9-81ED-4DB2-BD59-A6C34878D82A}">
                    <a16:rowId xmlns:a16="http://schemas.microsoft.com/office/drawing/2014/main" val="1362599672"/>
                  </a:ext>
                </a:extLst>
              </a:tr>
              <a:tr h="0">
                <a:tc>
                  <a:txBody>
                    <a:bodyPr/>
                    <a:lstStyle/>
                    <a:p>
                      <a:pPr algn="r" fontAlgn="t"/>
                      <a:endParaRPr lang="en-US">
                        <a:effectLst/>
                        <a:latin typeface="SFMono-Regular"/>
                      </a:endParaRPr>
                    </a:p>
                  </a:txBody>
                  <a:tcPr marL="95250" marR="95250">
                    <a:lnL>
                      <a:noFill/>
                    </a:lnL>
                    <a:lnR>
                      <a:noFill/>
                    </a:lnR>
                    <a:lnT>
                      <a:noFill/>
                    </a:lnT>
                    <a:lnB>
                      <a:noFill/>
                    </a:lnB>
                    <a:solidFill>
                      <a:srgbClr val="FFFFFF"/>
                    </a:solidFill>
                  </a:tcPr>
                </a:tc>
                <a:tc>
                  <a:txBody>
                    <a:bodyPr/>
                    <a:lstStyle/>
                    <a:p>
                      <a:pPr fontAlgn="t"/>
                      <a:r>
                        <a:rPr lang="en-US" dirty="0">
                          <a:solidFill>
                            <a:srgbClr val="005CC5"/>
                          </a:solidFill>
                          <a:effectLst/>
                          <a:latin typeface="SFMono-Regular"/>
                        </a:rPr>
                        <a:t>   void</a:t>
                      </a:r>
                      <a:r>
                        <a:rPr lang="en-US" dirty="0">
                          <a:solidFill>
                            <a:srgbClr val="24292E"/>
                          </a:solidFill>
                          <a:effectLst/>
                          <a:latin typeface="SFMono-Regular"/>
                        </a:rPr>
                        <a:t> (* </a:t>
                      </a:r>
                      <a:r>
                        <a:rPr lang="en-US" dirty="0" err="1">
                          <a:solidFill>
                            <a:srgbClr val="24292E"/>
                          </a:solidFill>
                          <a:effectLst/>
                          <a:latin typeface="SFMono-Regular"/>
                        </a:rPr>
                        <a:t>init</a:t>
                      </a:r>
                      <a:r>
                        <a:rPr lang="en-US" dirty="0">
                          <a:solidFill>
                            <a:srgbClr val="24292E"/>
                          </a:solidFill>
                          <a:effectLst/>
                          <a:latin typeface="SFMono-Regular"/>
                        </a:rPr>
                        <a:t>)(</a:t>
                      </a:r>
                      <a:r>
                        <a:rPr lang="en-US" dirty="0">
                          <a:solidFill>
                            <a:srgbClr val="D73A49"/>
                          </a:solidFill>
                          <a:effectLst/>
                          <a:latin typeface="SFMono-Regular"/>
                        </a:rPr>
                        <a:t>void</a:t>
                      </a:r>
                      <a:r>
                        <a:rPr lang="en-US" dirty="0">
                          <a:solidFill>
                            <a:srgbClr val="24292E"/>
                          </a:solidFill>
                          <a:effectLst/>
                          <a:latin typeface="SFMono-Regular"/>
                        </a:rPr>
                        <a:t>);</a:t>
                      </a:r>
                    </a:p>
                  </a:txBody>
                  <a:tcPr marL="95250" marR="95250">
                    <a:lnL>
                      <a:noFill/>
                    </a:lnL>
                    <a:lnR>
                      <a:noFill/>
                    </a:lnR>
                    <a:lnT>
                      <a:noFill/>
                    </a:lnT>
                    <a:lnB>
                      <a:noFill/>
                    </a:lnB>
                    <a:solidFill>
                      <a:srgbClr val="FFFFFF"/>
                    </a:solidFill>
                  </a:tcPr>
                </a:tc>
                <a:extLst>
                  <a:ext uri="{0D108BD9-81ED-4DB2-BD59-A6C34878D82A}">
                    <a16:rowId xmlns:a16="http://schemas.microsoft.com/office/drawing/2014/main" val="363358425"/>
                  </a:ext>
                </a:extLst>
              </a:tr>
              <a:tr h="0">
                <a:tc>
                  <a:txBody>
                    <a:bodyPr/>
                    <a:lstStyle/>
                    <a:p>
                      <a:pPr algn="r" fontAlgn="t"/>
                      <a:endParaRPr lang="en-US">
                        <a:effectLst/>
                        <a:latin typeface="SFMono-Regular"/>
                      </a:endParaRPr>
                    </a:p>
                  </a:txBody>
                  <a:tcPr marL="95250" marR="95250">
                    <a:lnL>
                      <a:noFill/>
                    </a:lnL>
                    <a:lnR>
                      <a:noFill/>
                    </a:lnR>
                    <a:lnT>
                      <a:noFill/>
                    </a:lnT>
                    <a:lnB>
                      <a:noFill/>
                    </a:lnB>
                    <a:solidFill>
                      <a:srgbClr val="FFFFFF"/>
                    </a:solidFill>
                  </a:tcPr>
                </a:tc>
                <a:tc>
                  <a:txBody>
                    <a:bodyPr/>
                    <a:lstStyle/>
                    <a:p>
                      <a:pPr fontAlgn="t"/>
                      <a:endParaRPr lang="en-US" dirty="0">
                        <a:solidFill>
                          <a:srgbClr val="24292E"/>
                        </a:solidFill>
                        <a:effectLst/>
                        <a:latin typeface="SFMono-Regular"/>
                      </a:endParaRPr>
                    </a:p>
                  </a:txBody>
                  <a:tcPr marL="95250" marR="95250">
                    <a:lnL>
                      <a:noFill/>
                    </a:lnL>
                    <a:lnR>
                      <a:noFill/>
                    </a:lnR>
                    <a:lnT>
                      <a:noFill/>
                    </a:lnT>
                    <a:lnB>
                      <a:noFill/>
                    </a:lnB>
                    <a:solidFill>
                      <a:srgbClr val="FFFFFF"/>
                    </a:solidFill>
                  </a:tcPr>
                </a:tc>
                <a:extLst>
                  <a:ext uri="{0D108BD9-81ED-4DB2-BD59-A6C34878D82A}">
                    <a16:rowId xmlns:a16="http://schemas.microsoft.com/office/drawing/2014/main" val="3939511726"/>
                  </a:ext>
                </a:extLst>
              </a:tr>
              <a:tr h="0">
                <a:tc>
                  <a:txBody>
                    <a:bodyPr/>
                    <a:lstStyle/>
                    <a:p>
                      <a:pPr algn="r" fontAlgn="t"/>
                      <a:endParaRPr lang="en-US">
                        <a:effectLst/>
                        <a:latin typeface="SFMono-Regular"/>
                      </a:endParaRPr>
                    </a:p>
                  </a:txBody>
                  <a:tcPr marL="95250" marR="95250">
                    <a:lnL>
                      <a:noFill/>
                    </a:lnL>
                    <a:lnR>
                      <a:noFill/>
                    </a:lnR>
                    <a:lnT>
                      <a:noFill/>
                    </a:lnT>
                    <a:lnB>
                      <a:noFill/>
                    </a:lnB>
                    <a:solidFill>
                      <a:srgbClr val="FFFFFF"/>
                    </a:solidFill>
                  </a:tcPr>
                </a:tc>
                <a:tc>
                  <a:txBody>
                    <a:bodyPr/>
                    <a:lstStyle/>
                    <a:p>
                      <a:pPr fontAlgn="t"/>
                      <a:r>
                        <a:rPr lang="en-US" dirty="0">
                          <a:solidFill>
                            <a:srgbClr val="6A737D"/>
                          </a:solidFill>
                          <a:effectLst/>
                          <a:latin typeface="SFMono-Regular"/>
                        </a:rPr>
                        <a:t>   /** Callback for getting notified of incoming packet. */</a:t>
                      </a:r>
                      <a:endParaRPr lang="en-US" dirty="0">
                        <a:solidFill>
                          <a:srgbClr val="24292E"/>
                        </a:solidFill>
                        <a:effectLst/>
                        <a:latin typeface="SFMono-Regular"/>
                      </a:endParaRPr>
                    </a:p>
                  </a:txBody>
                  <a:tcPr marL="95250" marR="95250">
                    <a:lnL>
                      <a:noFill/>
                    </a:lnL>
                    <a:lnR>
                      <a:noFill/>
                    </a:lnR>
                    <a:lnT>
                      <a:noFill/>
                    </a:lnT>
                    <a:lnB>
                      <a:noFill/>
                    </a:lnB>
                    <a:solidFill>
                      <a:srgbClr val="FFFFFF"/>
                    </a:solidFill>
                  </a:tcPr>
                </a:tc>
                <a:extLst>
                  <a:ext uri="{0D108BD9-81ED-4DB2-BD59-A6C34878D82A}">
                    <a16:rowId xmlns:a16="http://schemas.microsoft.com/office/drawing/2014/main" val="2408170108"/>
                  </a:ext>
                </a:extLst>
              </a:tr>
              <a:tr h="0">
                <a:tc>
                  <a:txBody>
                    <a:bodyPr/>
                    <a:lstStyle/>
                    <a:p>
                      <a:pPr algn="r" fontAlgn="t"/>
                      <a:endParaRPr lang="en-US">
                        <a:effectLst/>
                        <a:latin typeface="SFMono-Regular"/>
                      </a:endParaRPr>
                    </a:p>
                  </a:txBody>
                  <a:tcPr marL="95250" marR="95250">
                    <a:lnL>
                      <a:noFill/>
                    </a:lnL>
                    <a:lnR>
                      <a:noFill/>
                    </a:lnR>
                    <a:lnT>
                      <a:noFill/>
                    </a:lnT>
                    <a:lnB>
                      <a:noFill/>
                    </a:lnB>
                    <a:solidFill>
                      <a:srgbClr val="FFFFFF"/>
                    </a:solidFill>
                  </a:tcPr>
                </a:tc>
                <a:tc>
                  <a:txBody>
                    <a:bodyPr/>
                    <a:lstStyle/>
                    <a:p>
                      <a:pPr fontAlgn="t"/>
                      <a:r>
                        <a:rPr lang="en-US" dirty="0">
                          <a:solidFill>
                            <a:srgbClr val="005CC5"/>
                          </a:solidFill>
                          <a:effectLst/>
                          <a:latin typeface="SFMono-Regular"/>
                        </a:rPr>
                        <a:t>   void</a:t>
                      </a:r>
                      <a:r>
                        <a:rPr lang="en-US" dirty="0">
                          <a:solidFill>
                            <a:srgbClr val="24292E"/>
                          </a:solidFill>
                          <a:effectLst/>
                          <a:latin typeface="SFMono-Regular"/>
                        </a:rPr>
                        <a:t> (* input)(</a:t>
                      </a:r>
                      <a:r>
                        <a:rPr lang="en-US" dirty="0">
                          <a:solidFill>
                            <a:srgbClr val="D73A49"/>
                          </a:solidFill>
                          <a:effectLst/>
                          <a:latin typeface="SFMono-Regular"/>
                        </a:rPr>
                        <a:t>void</a:t>
                      </a:r>
                      <a:r>
                        <a:rPr lang="en-US" dirty="0">
                          <a:solidFill>
                            <a:srgbClr val="24292E"/>
                          </a:solidFill>
                          <a:effectLst/>
                          <a:latin typeface="SFMono-Regular"/>
                        </a:rPr>
                        <a:t>);</a:t>
                      </a:r>
                    </a:p>
                  </a:txBody>
                  <a:tcPr marL="95250" marR="95250">
                    <a:lnL>
                      <a:noFill/>
                    </a:lnL>
                    <a:lnR>
                      <a:noFill/>
                    </a:lnR>
                    <a:lnT>
                      <a:noFill/>
                    </a:lnT>
                    <a:lnB>
                      <a:noFill/>
                    </a:lnB>
                    <a:solidFill>
                      <a:srgbClr val="FFFFFF"/>
                    </a:solidFill>
                  </a:tcPr>
                </a:tc>
                <a:extLst>
                  <a:ext uri="{0D108BD9-81ED-4DB2-BD59-A6C34878D82A}">
                    <a16:rowId xmlns:a16="http://schemas.microsoft.com/office/drawing/2014/main" val="2167394324"/>
                  </a:ext>
                </a:extLst>
              </a:tr>
              <a:tr h="0">
                <a:tc>
                  <a:txBody>
                    <a:bodyPr/>
                    <a:lstStyle/>
                    <a:p>
                      <a:pPr algn="r" fontAlgn="t"/>
                      <a:endParaRPr lang="en-US">
                        <a:effectLst/>
                        <a:latin typeface="SFMono-Regular"/>
                      </a:endParaRPr>
                    </a:p>
                  </a:txBody>
                  <a:tcPr marL="95250" marR="95250">
                    <a:lnL>
                      <a:noFill/>
                    </a:lnL>
                    <a:lnR>
                      <a:noFill/>
                    </a:lnR>
                    <a:lnT>
                      <a:noFill/>
                    </a:lnT>
                    <a:lnB>
                      <a:noFill/>
                    </a:lnB>
                    <a:solidFill>
                      <a:srgbClr val="FFFFFF"/>
                    </a:solidFill>
                  </a:tcPr>
                </a:tc>
                <a:tc>
                  <a:txBody>
                    <a:bodyPr/>
                    <a:lstStyle/>
                    <a:p>
                      <a:pPr fontAlgn="t"/>
                      <a:r>
                        <a:rPr lang="en-US" dirty="0">
                          <a:solidFill>
                            <a:srgbClr val="24292E"/>
                          </a:solidFill>
                          <a:effectLst/>
                          <a:latin typeface="SFMono-Regular"/>
                        </a:rPr>
                        <a:t>};</a:t>
                      </a:r>
                    </a:p>
                  </a:txBody>
                  <a:tcPr marL="95250" marR="95250">
                    <a:lnL>
                      <a:noFill/>
                    </a:lnL>
                    <a:lnR>
                      <a:noFill/>
                    </a:lnR>
                    <a:lnT>
                      <a:noFill/>
                    </a:lnT>
                    <a:lnB>
                      <a:noFill/>
                    </a:lnB>
                    <a:solidFill>
                      <a:srgbClr val="FFFFFF"/>
                    </a:solidFill>
                  </a:tcPr>
                </a:tc>
                <a:extLst>
                  <a:ext uri="{0D108BD9-81ED-4DB2-BD59-A6C34878D82A}">
                    <a16:rowId xmlns:a16="http://schemas.microsoft.com/office/drawing/2014/main" val="1558046773"/>
                  </a:ext>
                </a:extLst>
              </a:tr>
            </a:tbl>
          </a:graphicData>
        </a:graphic>
      </p:graphicFrame>
      <p:sp>
        <p:nvSpPr>
          <p:cNvPr id="3" name="Slide Number Placeholder 2">
            <a:extLst>
              <a:ext uri="{FF2B5EF4-FFF2-40B4-BE49-F238E27FC236}">
                <a16:creationId xmlns:a16="http://schemas.microsoft.com/office/drawing/2014/main" id="{05DE417E-471B-EB46-B98C-54A77FD74ECC}"/>
              </a:ext>
            </a:extLst>
          </p:cNvPr>
          <p:cNvSpPr>
            <a:spLocks noGrp="1"/>
          </p:cNvSpPr>
          <p:nvPr>
            <p:ph type="sldNum" sz="quarter" idx="12"/>
          </p:nvPr>
        </p:nvSpPr>
        <p:spPr/>
        <p:txBody>
          <a:bodyPr/>
          <a:lstStyle/>
          <a:p>
            <a:fld id="{5E6A3C3A-A029-4573-BC04-5DA27903A743}" type="slidenum">
              <a:rPr lang="en-US" smtClean="0"/>
              <a:t>24</a:t>
            </a:fld>
            <a:endParaRPr lang="en-US"/>
          </a:p>
        </p:txBody>
      </p:sp>
    </p:spTree>
    <p:extLst>
      <p:ext uri="{BB962C8B-B14F-4D97-AF65-F5344CB8AC3E}">
        <p14:creationId xmlns:p14="http://schemas.microsoft.com/office/powerpoint/2010/main" val="5382361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4626D-08C3-6E4C-85E7-707C1183C357}"/>
              </a:ext>
            </a:extLst>
          </p:cNvPr>
          <p:cNvSpPr>
            <a:spLocks noGrp="1"/>
          </p:cNvSpPr>
          <p:nvPr>
            <p:ph type="title"/>
          </p:nvPr>
        </p:nvSpPr>
        <p:spPr/>
        <p:txBody>
          <a:bodyPr/>
          <a:lstStyle/>
          <a:p>
            <a:r>
              <a:rPr lang="en-US" dirty="0"/>
              <a:t>Contiki</a:t>
            </a:r>
          </a:p>
        </p:txBody>
      </p:sp>
      <p:sp>
        <p:nvSpPr>
          <p:cNvPr id="3" name="Content Placeholder 2">
            <a:extLst>
              <a:ext uri="{FF2B5EF4-FFF2-40B4-BE49-F238E27FC236}">
                <a16:creationId xmlns:a16="http://schemas.microsoft.com/office/drawing/2014/main" id="{055CE610-84C4-614B-96A6-CE29BBC701AB}"/>
              </a:ext>
            </a:extLst>
          </p:cNvPr>
          <p:cNvSpPr>
            <a:spLocks noGrp="1"/>
          </p:cNvSpPr>
          <p:nvPr>
            <p:ph idx="1"/>
          </p:nvPr>
        </p:nvSpPr>
        <p:spPr/>
        <p:txBody>
          <a:bodyPr/>
          <a:lstStyle/>
          <a:p>
            <a:r>
              <a:rPr lang="en-US" dirty="0"/>
              <a:t>Accessible as it is written in C </a:t>
            </a:r>
          </a:p>
          <a:p>
            <a:r>
              <a:rPr lang="en-US" dirty="0">
                <a:hlinkClick r:id="rId2"/>
              </a:rPr>
              <a:t>https://github.com/contiki-os/contiki</a:t>
            </a:r>
            <a:endParaRPr lang="en-US" dirty="0"/>
          </a:p>
          <a:p>
            <a:pPr lvl="1"/>
            <a:r>
              <a:rPr lang="en-US" dirty="0"/>
              <a:t>Pretty much a ghost town these days</a:t>
            </a:r>
          </a:p>
          <a:p>
            <a:r>
              <a:rPr lang="en-US" dirty="0"/>
              <a:t>Fork: </a:t>
            </a:r>
            <a:r>
              <a:rPr lang="en-US" dirty="0">
                <a:hlinkClick r:id="rId3"/>
              </a:rPr>
              <a:t>https://github.com/contiki-ng/contiki-ng</a:t>
            </a:r>
            <a:endParaRPr lang="en-US" dirty="0"/>
          </a:p>
          <a:p>
            <a:pPr lvl="1"/>
            <a:r>
              <a:rPr lang="en-US" dirty="0"/>
              <a:t>Opportunity to prune old cruft</a:t>
            </a:r>
          </a:p>
          <a:p>
            <a:pPr lvl="1"/>
            <a:endParaRPr lang="en-US" dirty="0"/>
          </a:p>
        </p:txBody>
      </p:sp>
      <p:sp>
        <p:nvSpPr>
          <p:cNvPr id="5" name="Slide Number Placeholder 4">
            <a:extLst>
              <a:ext uri="{FF2B5EF4-FFF2-40B4-BE49-F238E27FC236}">
                <a16:creationId xmlns:a16="http://schemas.microsoft.com/office/drawing/2014/main" id="{70119120-B572-5749-BD7C-B3AE7DE2C6BB}"/>
              </a:ext>
            </a:extLst>
          </p:cNvPr>
          <p:cNvSpPr>
            <a:spLocks noGrp="1"/>
          </p:cNvSpPr>
          <p:nvPr>
            <p:ph type="sldNum" sz="quarter" idx="12"/>
          </p:nvPr>
        </p:nvSpPr>
        <p:spPr/>
        <p:txBody>
          <a:bodyPr/>
          <a:lstStyle/>
          <a:p>
            <a:fld id="{5E6A3C3A-A029-4573-BC04-5DA27903A743}" type="slidenum">
              <a:rPr lang="en-US" smtClean="0"/>
              <a:t>25</a:t>
            </a:fld>
            <a:endParaRPr lang="en-US"/>
          </a:p>
        </p:txBody>
      </p:sp>
    </p:spTree>
    <p:extLst>
      <p:ext uri="{BB962C8B-B14F-4D97-AF65-F5344CB8AC3E}">
        <p14:creationId xmlns:p14="http://schemas.microsoft.com/office/powerpoint/2010/main" val="35111108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58553-9FB3-834A-A3DE-BED6563DB1BC}"/>
              </a:ext>
            </a:extLst>
          </p:cNvPr>
          <p:cNvSpPr>
            <a:spLocks noGrp="1"/>
          </p:cNvSpPr>
          <p:nvPr>
            <p:ph type="title"/>
          </p:nvPr>
        </p:nvSpPr>
        <p:spPr/>
        <p:txBody>
          <a:bodyPr/>
          <a:lstStyle/>
          <a:p>
            <a:r>
              <a:rPr lang="en-US" dirty="0"/>
              <a:t>Today</a:t>
            </a:r>
          </a:p>
        </p:txBody>
      </p:sp>
      <p:sp>
        <p:nvSpPr>
          <p:cNvPr id="3" name="Content Placeholder 2">
            <a:extLst>
              <a:ext uri="{FF2B5EF4-FFF2-40B4-BE49-F238E27FC236}">
                <a16:creationId xmlns:a16="http://schemas.microsoft.com/office/drawing/2014/main" id="{37CF6446-3A42-6D42-B7B8-AFC046FE1873}"/>
              </a:ext>
            </a:extLst>
          </p:cNvPr>
          <p:cNvSpPr>
            <a:spLocks noGrp="1"/>
          </p:cNvSpPr>
          <p:nvPr>
            <p:ph idx="1"/>
          </p:nvPr>
        </p:nvSpPr>
        <p:spPr/>
        <p:txBody>
          <a:bodyPr/>
          <a:lstStyle/>
          <a:p>
            <a:r>
              <a:rPr lang="en-US" dirty="0"/>
              <a:t>Three embedded operating systems</a:t>
            </a:r>
          </a:p>
          <a:p>
            <a:pPr lvl="1"/>
            <a:r>
              <a:rPr lang="en-US" dirty="0" err="1">
                <a:solidFill>
                  <a:schemeClr val="tx1">
                    <a:lumMod val="50000"/>
                    <a:lumOff val="50000"/>
                  </a:schemeClr>
                </a:solidFill>
              </a:rPr>
              <a:t>TinyOS</a:t>
            </a:r>
            <a:endParaRPr lang="en-US" dirty="0">
              <a:solidFill>
                <a:schemeClr val="tx1">
                  <a:lumMod val="50000"/>
                  <a:lumOff val="50000"/>
                </a:schemeClr>
              </a:solidFill>
            </a:endParaRPr>
          </a:p>
          <a:p>
            <a:pPr lvl="1"/>
            <a:r>
              <a:rPr lang="en-US" dirty="0"/>
              <a:t>Contiki</a:t>
            </a:r>
          </a:p>
          <a:p>
            <a:pPr lvl="1"/>
            <a:r>
              <a:rPr lang="en-US" dirty="0">
                <a:solidFill>
                  <a:schemeClr val="tx1">
                    <a:lumMod val="50000"/>
                    <a:lumOff val="50000"/>
                  </a:schemeClr>
                </a:solidFill>
              </a:rPr>
              <a:t>Tock</a:t>
            </a:r>
          </a:p>
          <a:p>
            <a:r>
              <a:rPr lang="en-US" dirty="0"/>
              <a:t>Three questions</a:t>
            </a:r>
          </a:p>
          <a:p>
            <a:pPr lvl="1"/>
            <a:r>
              <a:rPr lang="en-US" dirty="0"/>
              <a:t>How do they enable resource sharing?</a:t>
            </a:r>
          </a:p>
          <a:p>
            <a:pPr lvl="1"/>
            <a:r>
              <a:rPr lang="en-US" dirty="0"/>
              <a:t>How do they manage concurrency?</a:t>
            </a:r>
          </a:p>
          <a:p>
            <a:pPr lvl="1"/>
            <a:r>
              <a:rPr lang="en-US" dirty="0"/>
              <a:t>How do they manage limited resources?</a:t>
            </a:r>
          </a:p>
        </p:txBody>
      </p:sp>
      <p:sp>
        <p:nvSpPr>
          <p:cNvPr id="4" name="Slide Number Placeholder 3">
            <a:extLst>
              <a:ext uri="{FF2B5EF4-FFF2-40B4-BE49-F238E27FC236}">
                <a16:creationId xmlns:a16="http://schemas.microsoft.com/office/drawing/2014/main" id="{0446FF03-70EC-5346-BBC3-7AB9A6D90E1B}"/>
              </a:ext>
            </a:extLst>
          </p:cNvPr>
          <p:cNvSpPr>
            <a:spLocks noGrp="1"/>
          </p:cNvSpPr>
          <p:nvPr>
            <p:ph type="sldNum" sz="quarter" idx="12"/>
          </p:nvPr>
        </p:nvSpPr>
        <p:spPr/>
        <p:txBody>
          <a:bodyPr/>
          <a:lstStyle/>
          <a:p>
            <a:fld id="{5E6A3C3A-A029-4573-BC04-5DA27903A743}" type="slidenum">
              <a:rPr lang="en-US" smtClean="0"/>
              <a:t>26</a:t>
            </a:fld>
            <a:endParaRPr lang="en-US"/>
          </a:p>
        </p:txBody>
      </p:sp>
    </p:spTree>
    <p:extLst>
      <p:ext uri="{BB962C8B-B14F-4D97-AF65-F5344CB8AC3E}">
        <p14:creationId xmlns:p14="http://schemas.microsoft.com/office/powerpoint/2010/main" val="4705364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64EF87E-5B8A-8242-848B-CE8E53030C4E}"/>
              </a:ext>
            </a:extLst>
          </p:cNvPr>
          <p:cNvPicPr>
            <a:picLocks noChangeAspect="1"/>
          </p:cNvPicPr>
          <p:nvPr/>
        </p:nvPicPr>
        <p:blipFill>
          <a:blip r:embed="rId2"/>
          <a:stretch>
            <a:fillRect/>
          </a:stretch>
        </p:blipFill>
        <p:spPr>
          <a:xfrm>
            <a:off x="1447440" y="901873"/>
            <a:ext cx="5481144" cy="4161773"/>
          </a:xfrm>
          <a:prstGeom prst="rect">
            <a:avLst/>
          </a:prstGeom>
        </p:spPr>
      </p:pic>
      <p:sp>
        <p:nvSpPr>
          <p:cNvPr id="4" name="Slide Number Placeholder 3">
            <a:extLst>
              <a:ext uri="{FF2B5EF4-FFF2-40B4-BE49-F238E27FC236}">
                <a16:creationId xmlns:a16="http://schemas.microsoft.com/office/drawing/2014/main" id="{AF42A517-0BC1-124F-8738-D4BFC0F20859}"/>
              </a:ext>
            </a:extLst>
          </p:cNvPr>
          <p:cNvSpPr>
            <a:spLocks noGrp="1"/>
          </p:cNvSpPr>
          <p:nvPr>
            <p:ph type="sldNum" sz="quarter" idx="12"/>
          </p:nvPr>
        </p:nvSpPr>
        <p:spPr/>
        <p:txBody>
          <a:bodyPr/>
          <a:lstStyle/>
          <a:p>
            <a:fld id="{5E6A3C3A-A029-4573-BC04-5DA27903A743}" type="slidenum">
              <a:rPr lang="en-US" smtClean="0"/>
              <a:t>27</a:t>
            </a:fld>
            <a:endParaRPr lang="en-US"/>
          </a:p>
        </p:txBody>
      </p:sp>
    </p:spTree>
    <p:extLst>
      <p:ext uri="{BB962C8B-B14F-4D97-AF65-F5344CB8AC3E}">
        <p14:creationId xmlns:p14="http://schemas.microsoft.com/office/powerpoint/2010/main" val="9620021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04C6A-1F78-1149-BFFD-6CD5FB99CAA0}"/>
              </a:ext>
            </a:extLst>
          </p:cNvPr>
          <p:cNvSpPr>
            <a:spLocks noGrp="1"/>
          </p:cNvSpPr>
          <p:nvPr>
            <p:ph type="title"/>
          </p:nvPr>
        </p:nvSpPr>
        <p:spPr/>
        <p:txBody>
          <a:bodyPr/>
          <a:lstStyle/>
          <a:p>
            <a:r>
              <a:rPr lang="en-US" dirty="0"/>
              <a:t>Tock</a:t>
            </a:r>
          </a:p>
        </p:txBody>
      </p:sp>
      <p:sp>
        <p:nvSpPr>
          <p:cNvPr id="3" name="Text Placeholder 2">
            <a:extLst>
              <a:ext uri="{FF2B5EF4-FFF2-40B4-BE49-F238E27FC236}">
                <a16:creationId xmlns:a16="http://schemas.microsoft.com/office/drawing/2014/main" id="{E8470D6F-8518-6042-AA0B-8805CD16566E}"/>
              </a:ext>
            </a:extLst>
          </p:cNvPr>
          <p:cNvSpPr>
            <a:spLocks noGrp="1"/>
          </p:cNvSpPr>
          <p:nvPr>
            <p:ph type="body" idx="1"/>
          </p:nvPr>
        </p:nvSpPr>
        <p:spPr/>
        <p:txBody>
          <a:bodyPr/>
          <a:lstStyle/>
          <a:p>
            <a:endParaRPr lang="en-US"/>
          </a:p>
        </p:txBody>
      </p:sp>
      <p:sp>
        <p:nvSpPr>
          <p:cNvPr id="5" name="Slide Number Placeholder 4">
            <a:extLst>
              <a:ext uri="{FF2B5EF4-FFF2-40B4-BE49-F238E27FC236}">
                <a16:creationId xmlns:a16="http://schemas.microsoft.com/office/drawing/2014/main" id="{07C6C025-98FD-0145-B6BB-8D396DC3B640}"/>
              </a:ext>
            </a:extLst>
          </p:cNvPr>
          <p:cNvSpPr>
            <a:spLocks noGrp="1"/>
          </p:cNvSpPr>
          <p:nvPr>
            <p:ph type="sldNum" sz="quarter" idx="12"/>
          </p:nvPr>
        </p:nvSpPr>
        <p:spPr/>
        <p:txBody>
          <a:bodyPr/>
          <a:lstStyle/>
          <a:p>
            <a:fld id="{5E6A3C3A-A029-4573-BC04-5DA27903A743}" type="slidenum">
              <a:rPr lang="en-US" smtClean="0"/>
              <a:t>28</a:t>
            </a:fld>
            <a:endParaRPr lang="en-US"/>
          </a:p>
        </p:txBody>
      </p:sp>
    </p:spTree>
    <p:extLst>
      <p:ext uri="{BB962C8B-B14F-4D97-AF65-F5344CB8AC3E}">
        <p14:creationId xmlns:p14="http://schemas.microsoft.com/office/powerpoint/2010/main" val="39755545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284D3B6-DEE7-EA40-885F-0C6E23A43916}"/>
              </a:ext>
            </a:extLst>
          </p:cNvPr>
          <p:cNvSpPr txBox="1">
            <a:spLocks noGrp="1"/>
          </p:cNvSpPr>
          <p:nvPr>
            <p:ph type="title"/>
          </p:nvPr>
        </p:nvSpPr>
        <p:spPr/>
        <p:txBody>
          <a:bodyPr>
            <a:noAutofit/>
          </a:bodyPr>
          <a:lstStyle/>
          <a:p>
            <a:pPr lvl="0"/>
            <a:r>
              <a:rPr lang="en-US" sz="2800" dirty="0"/>
              <a:t>Tock: Embedded Devices are </a:t>
            </a:r>
            <a:r>
              <a:rPr lang="en-US" sz="2800" dirty="0" err="1"/>
              <a:t>Multiprogrammed</a:t>
            </a:r>
            <a:endParaRPr lang="en-US" sz="2800" dirty="0"/>
          </a:p>
        </p:txBody>
      </p:sp>
      <p:sp>
        <p:nvSpPr>
          <p:cNvPr id="2" name="Text Placeholder 1">
            <a:extLst>
              <a:ext uri="{FF2B5EF4-FFF2-40B4-BE49-F238E27FC236}">
                <a16:creationId xmlns:a16="http://schemas.microsoft.com/office/drawing/2014/main" id="{D337C949-E71A-5747-9471-10CC1597CB7E}"/>
              </a:ext>
            </a:extLst>
          </p:cNvPr>
          <p:cNvSpPr txBox="1">
            <a:spLocks noGrp="1"/>
          </p:cNvSpPr>
          <p:nvPr>
            <p:ph idx="1"/>
          </p:nvPr>
        </p:nvSpPr>
        <p:spPr/>
        <p:txBody>
          <a:bodyPr/>
          <a:lstStyle/>
          <a:p>
            <a:pPr lvl="0" algn="l">
              <a:buSzPct val="45000"/>
            </a:pPr>
            <a:r>
              <a:rPr lang="en-US" sz="2419" dirty="0"/>
              <a:t>Multiple users running applications concurrently</a:t>
            </a:r>
          </a:p>
          <a:p>
            <a:pPr lvl="0">
              <a:buSzPct val="45000"/>
            </a:pPr>
            <a:r>
              <a:rPr lang="en-US" sz="2419" dirty="0"/>
              <a:t>Applications updated dynamically</a:t>
            </a:r>
          </a:p>
          <a:p>
            <a:pPr lvl="1">
              <a:buSzPct val="75000"/>
            </a:pPr>
            <a:r>
              <a:rPr lang="en-US" dirty="0"/>
              <a:t>Small payloads better</a:t>
            </a:r>
          </a:p>
          <a:p>
            <a:pPr lvl="1">
              <a:buSzPct val="75000"/>
            </a:pPr>
            <a:r>
              <a:rPr lang="en-US" dirty="0"/>
              <a:t>Buggy updates shouldn’t brick devices</a:t>
            </a:r>
          </a:p>
          <a:p>
            <a:pPr lvl="0">
              <a:buSzPct val="45000"/>
            </a:pPr>
            <a:r>
              <a:rPr lang="en-US" sz="2419" dirty="0"/>
              <a:t>Security sensitive devices want </a:t>
            </a:r>
            <a:r>
              <a:rPr lang="en-US" sz="2419" i="1" dirty="0"/>
              <a:t>least privilege</a:t>
            </a:r>
          </a:p>
        </p:txBody>
      </p:sp>
      <p:sp>
        <p:nvSpPr>
          <p:cNvPr id="4" name="Slide Number Placeholder 3">
            <a:extLst>
              <a:ext uri="{FF2B5EF4-FFF2-40B4-BE49-F238E27FC236}">
                <a16:creationId xmlns:a16="http://schemas.microsoft.com/office/drawing/2014/main" id="{68E895F1-E389-164C-9414-333FD9BF092F}"/>
              </a:ext>
            </a:extLst>
          </p:cNvPr>
          <p:cNvSpPr>
            <a:spLocks noGrp="1"/>
          </p:cNvSpPr>
          <p:nvPr>
            <p:ph type="sldNum" sz="quarter" idx="12"/>
          </p:nvPr>
        </p:nvSpPr>
        <p:spPr/>
        <p:txBody>
          <a:bodyPr/>
          <a:lstStyle/>
          <a:p>
            <a:fld id="{5E6A3C3A-A029-4573-BC04-5DA27903A743}" type="slidenum">
              <a:rPr lang="en-US" smtClean="0"/>
              <a:t>29</a:t>
            </a:fld>
            <a:endParaRPr lang="en-US"/>
          </a:p>
        </p:txBody>
      </p:sp>
    </p:spTree>
    <p:extLst>
      <p:ext uri="{BB962C8B-B14F-4D97-AF65-F5344CB8AC3E}">
        <p14:creationId xmlns:p14="http://schemas.microsoft.com/office/powerpoint/2010/main" val="2646241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E2506-33C5-ED48-82F9-8A9B8E45D553}"/>
              </a:ext>
            </a:extLst>
          </p:cNvPr>
          <p:cNvSpPr>
            <a:spLocks noGrp="1"/>
          </p:cNvSpPr>
          <p:nvPr>
            <p:ph type="title"/>
          </p:nvPr>
        </p:nvSpPr>
        <p:spPr/>
        <p:txBody>
          <a:bodyPr/>
          <a:lstStyle/>
          <a:p>
            <a:r>
              <a:rPr lang="en-US" dirty="0"/>
              <a:t>Embedded hardware characteristics</a:t>
            </a:r>
          </a:p>
        </p:txBody>
      </p:sp>
      <p:sp>
        <p:nvSpPr>
          <p:cNvPr id="3" name="Content Placeholder 2">
            <a:extLst>
              <a:ext uri="{FF2B5EF4-FFF2-40B4-BE49-F238E27FC236}">
                <a16:creationId xmlns:a16="http://schemas.microsoft.com/office/drawing/2014/main" id="{3E7EA7D7-4D28-4142-87A8-A8B147F9F32F}"/>
              </a:ext>
            </a:extLst>
          </p:cNvPr>
          <p:cNvSpPr>
            <a:spLocks noGrp="1"/>
          </p:cNvSpPr>
          <p:nvPr>
            <p:ph idx="1"/>
          </p:nvPr>
        </p:nvSpPr>
        <p:spPr/>
        <p:txBody>
          <a:bodyPr>
            <a:normAutofit fontScale="92500" lnSpcReduction="20000"/>
          </a:bodyPr>
          <a:lstStyle/>
          <a:p>
            <a:r>
              <a:rPr lang="en-US" dirty="0"/>
              <a:t>Resource constrained</a:t>
            </a:r>
          </a:p>
          <a:p>
            <a:pPr lvl="1"/>
            <a:r>
              <a:rPr lang="en-US" dirty="0"/>
              <a:t>10s KB RAM</a:t>
            </a:r>
          </a:p>
          <a:p>
            <a:pPr lvl="1"/>
            <a:r>
              <a:rPr lang="en-US" dirty="0"/>
              <a:t>100s KB flash</a:t>
            </a:r>
          </a:p>
          <a:p>
            <a:pPr lvl="1"/>
            <a:r>
              <a:rPr lang="en-US" dirty="0"/>
              <a:t>50-100 MHz CPU</a:t>
            </a:r>
          </a:p>
          <a:p>
            <a:pPr lvl="1"/>
            <a:r>
              <a:rPr lang="en-US" dirty="0"/>
              <a:t>Limited energy</a:t>
            </a:r>
          </a:p>
          <a:p>
            <a:r>
              <a:rPr lang="en-US" dirty="0"/>
              <a:t>Hardware</a:t>
            </a:r>
          </a:p>
          <a:p>
            <a:pPr lvl="1"/>
            <a:r>
              <a:rPr lang="en-US" dirty="0"/>
              <a:t>Single core</a:t>
            </a:r>
          </a:p>
          <a:p>
            <a:pPr lvl="1"/>
            <a:r>
              <a:rPr lang="en-US" dirty="0"/>
              <a:t>No MMU</a:t>
            </a:r>
          </a:p>
          <a:p>
            <a:pPr lvl="1"/>
            <a:r>
              <a:rPr lang="en-US" dirty="0"/>
              <a:t>Heavily relies on interrupts</a:t>
            </a:r>
          </a:p>
          <a:p>
            <a:r>
              <a:rPr lang="en-US" dirty="0"/>
              <a:t>Deployment</a:t>
            </a:r>
          </a:p>
          <a:p>
            <a:pPr lvl="1"/>
            <a:r>
              <a:rPr lang="en-US" dirty="0"/>
              <a:t>Unattended operation</a:t>
            </a:r>
          </a:p>
          <a:p>
            <a:pPr lvl="1"/>
            <a:r>
              <a:rPr lang="en-US" dirty="0"/>
              <a:t>Many separate operations</a:t>
            </a:r>
          </a:p>
        </p:txBody>
      </p:sp>
      <p:sp>
        <p:nvSpPr>
          <p:cNvPr id="4" name="Slide Number Placeholder 3">
            <a:extLst>
              <a:ext uri="{FF2B5EF4-FFF2-40B4-BE49-F238E27FC236}">
                <a16:creationId xmlns:a16="http://schemas.microsoft.com/office/drawing/2014/main" id="{A0A65E73-80CB-ED4C-833D-1C24B0C0A11F}"/>
              </a:ext>
            </a:extLst>
          </p:cNvPr>
          <p:cNvSpPr>
            <a:spLocks noGrp="1"/>
          </p:cNvSpPr>
          <p:nvPr>
            <p:ph type="sldNum" sz="quarter" idx="12"/>
          </p:nvPr>
        </p:nvSpPr>
        <p:spPr/>
        <p:txBody>
          <a:bodyPr/>
          <a:lstStyle/>
          <a:p>
            <a:fld id="{5E6A3C3A-A029-4573-BC04-5DA27903A743}" type="slidenum">
              <a:rPr lang="en-US" smtClean="0"/>
              <a:t>3</a:t>
            </a:fld>
            <a:endParaRPr lang="en-US"/>
          </a:p>
        </p:txBody>
      </p:sp>
    </p:spTree>
    <p:extLst>
      <p:ext uri="{BB962C8B-B14F-4D97-AF65-F5344CB8AC3E}">
        <p14:creationId xmlns:p14="http://schemas.microsoft.com/office/powerpoint/2010/main" val="20033841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680414" y="4808927"/>
            <a:ext cx="6506382" cy="773817"/>
          </a:xfrm>
          <a:prstGeom prst="roundRect">
            <a:avLst>
              <a:gd name="adj" fmla="val 14466"/>
            </a:avLst>
          </a:prstGeom>
          <a:noFill/>
          <a:ln w="57150">
            <a:solidFill>
              <a:srgbClr val="99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 name="TextBox 2"/>
          <p:cNvSpPr txBox="1"/>
          <p:nvPr/>
        </p:nvSpPr>
        <p:spPr>
          <a:xfrm>
            <a:off x="507874" y="4808927"/>
            <a:ext cx="1150486" cy="773816"/>
          </a:xfrm>
          <a:prstGeom prst="rect">
            <a:avLst/>
          </a:prstGeom>
          <a:noFill/>
        </p:spPr>
        <p:txBody>
          <a:bodyPr wrap="none" rtlCol="0" anchor="ctr">
            <a:noAutofit/>
          </a:bodyPr>
          <a:lstStyle/>
          <a:p>
            <a:pPr algn="r"/>
            <a:r>
              <a:rPr lang="en-US" dirty="0"/>
              <a:t>Hardware</a:t>
            </a:r>
          </a:p>
        </p:txBody>
      </p:sp>
      <p:sp>
        <p:nvSpPr>
          <p:cNvPr id="4" name="Rounded Rectangle 3"/>
          <p:cNvSpPr/>
          <p:nvPr/>
        </p:nvSpPr>
        <p:spPr>
          <a:xfrm>
            <a:off x="1794715" y="4919832"/>
            <a:ext cx="1815611" cy="557316"/>
          </a:xfrm>
          <a:prstGeom prst="roundRect">
            <a:avLst>
              <a:gd name="adj" fmla="val 14466"/>
            </a:avLst>
          </a:prstGeom>
          <a:solidFill>
            <a:srgbClr val="990000"/>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CPU</a:t>
            </a:r>
          </a:p>
        </p:txBody>
      </p:sp>
      <p:sp>
        <p:nvSpPr>
          <p:cNvPr id="5" name="Rounded Rectangle 4"/>
          <p:cNvSpPr/>
          <p:nvPr/>
        </p:nvSpPr>
        <p:spPr>
          <a:xfrm>
            <a:off x="3724626" y="5240070"/>
            <a:ext cx="773723" cy="237078"/>
          </a:xfrm>
          <a:prstGeom prst="roundRect">
            <a:avLst>
              <a:gd name="adj" fmla="val 14466"/>
            </a:avLst>
          </a:prstGeom>
          <a:solidFill>
            <a:srgbClr val="990000"/>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I2C</a:t>
            </a:r>
          </a:p>
        </p:txBody>
      </p:sp>
      <p:sp>
        <p:nvSpPr>
          <p:cNvPr id="6" name="Rounded Rectangle 5"/>
          <p:cNvSpPr/>
          <p:nvPr/>
        </p:nvSpPr>
        <p:spPr>
          <a:xfrm>
            <a:off x="3724626" y="4922650"/>
            <a:ext cx="773723" cy="240030"/>
          </a:xfrm>
          <a:prstGeom prst="roundRect">
            <a:avLst>
              <a:gd name="adj" fmla="val 14466"/>
            </a:avLst>
          </a:prstGeom>
          <a:solidFill>
            <a:srgbClr val="990000"/>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SPI</a:t>
            </a:r>
          </a:p>
        </p:txBody>
      </p:sp>
      <p:sp>
        <p:nvSpPr>
          <p:cNvPr id="7" name="Rounded Rectangle 6"/>
          <p:cNvSpPr/>
          <p:nvPr/>
        </p:nvSpPr>
        <p:spPr>
          <a:xfrm>
            <a:off x="4612649" y="4922650"/>
            <a:ext cx="773723" cy="240030"/>
          </a:xfrm>
          <a:prstGeom prst="roundRect">
            <a:avLst>
              <a:gd name="adj" fmla="val 14466"/>
            </a:avLst>
          </a:prstGeom>
          <a:solidFill>
            <a:srgbClr val="990000"/>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RNG</a:t>
            </a:r>
          </a:p>
        </p:txBody>
      </p:sp>
      <p:sp>
        <p:nvSpPr>
          <p:cNvPr id="8" name="Rounded Rectangle 7"/>
          <p:cNvSpPr/>
          <p:nvPr/>
        </p:nvSpPr>
        <p:spPr>
          <a:xfrm>
            <a:off x="4612633" y="5233767"/>
            <a:ext cx="773723" cy="240030"/>
          </a:xfrm>
          <a:prstGeom prst="roundRect">
            <a:avLst>
              <a:gd name="adj" fmla="val 14466"/>
            </a:avLst>
          </a:prstGeom>
          <a:solidFill>
            <a:srgbClr val="990000"/>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UART</a:t>
            </a:r>
          </a:p>
        </p:txBody>
      </p:sp>
      <p:sp>
        <p:nvSpPr>
          <p:cNvPr id="9" name="Rounded Rectangle 8"/>
          <p:cNvSpPr/>
          <p:nvPr/>
        </p:nvSpPr>
        <p:spPr>
          <a:xfrm>
            <a:off x="5500672" y="4922649"/>
            <a:ext cx="773723" cy="240030"/>
          </a:xfrm>
          <a:prstGeom prst="roundRect">
            <a:avLst>
              <a:gd name="adj" fmla="val 14466"/>
            </a:avLst>
          </a:prstGeom>
          <a:solidFill>
            <a:srgbClr val="990000"/>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Timer</a:t>
            </a:r>
          </a:p>
        </p:txBody>
      </p:sp>
      <p:sp>
        <p:nvSpPr>
          <p:cNvPr id="10" name="Rounded Rectangle 9"/>
          <p:cNvSpPr/>
          <p:nvPr/>
        </p:nvSpPr>
        <p:spPr>
          <a:xfrm>
            <a:off x="5500672" y="5233767"/>
            <a:ext cx="773723" cy="240030"/>
          </a:xfrm>
          <a:prstGeom prst="roundRect">
            <a:avLst>
              <a:gd name="adj" fmla="val 14466"/>
            </a:avLst>
          </a:prstGeom>
          <a:solidFill>
            <a:srgbClr val="990000"/>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AES</a:t>
            </a:r>
          </a:p>
        </p:txBody>
      </p:sp>
      <p:sp>
        <p:nvSpPr>
          <p:cNvPr id="11" name="Rounded Rectangle 10"/>
          <p:cNvSpPr/>
          <p:nvPr/>
        </p:nvSpPr>
        <p:spPr>
          <a:xfrm>
            <a:off x="6388696" y="4922649"/>
            <a:ext cx="773723" cy="240030"/>
          </a:xfrm>
          <a:prstGeom prst="roundRect">
            <a:avLst>
              <a:gd name="adj" fmla="val 14466"/>
            </a:avLst>
          </a:prstGeom>
          <a:solidFill>
            <a:srgbClr val="990000"/>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ADC</a:t>
            </a:r>
          </a:p>
        </p:txBody>
      </p:sp>
      <p:sp>
        <p:nvSpPr>
          <p:cNvPr id="12" name="Rounded Rectangle 11"/>
          <p:cNvSpPr/>
          <p:nvPr/>
        </p:nvSpPr>
        <p:spPr>
          <a:xfrm>
            <a:off x="6388695" y="5233767"/>
            <a:ext cx="773723" cy="240030"/>
          </a:xfrm>
          <a:prstGeom prst="roundRect">
            <a:avLst>
              <a:gd name="adj" fmla="val 14466"/>
            </a:avLst>
          </a:prstGeom>
          <a:solidFill>
            <a:srgbClr val="990000"/>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DAC</a:t>
            </a:r>
          </a:p>
        </p:txBody>
      </p:sp>
      <p:sp>
        <p:nvSpPr>
          <p:cNvPr id="13" name="Rounded Rectangle 12"/>
          <p:cNvSpPr/>
          <p:nvPr/>
        </p:nvSpPr>
        <p:spPr>
          <a:xfrm>
            <a:off x="7276719" y="4922649"/>
            <a:ext cx="773723" cy="240030"/>
          </a:xfrm>
          <a:prstGeom prst="roundRect">
            <a:avLst>
              <a:gd name="adj" fmla="val 14466"/>
            </a:avLst>
          </a:prstGeom>
          <a:solidFill>
            <a:srgbClr val="990000"/>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GPIO</a:t>
            </a:r>
          </a:p>
        </p:txBody>
      </p:sp>
      <p:sp>
        <p:nvSpPr>
          <p:cNvPr id="14" name="Rounded Rectangle 13"/>
          <p:cNvSpPr/>
          <p:nvPr/>
        </p:nvSpPr>
        <p:spPr>
          <a:xfrm>
            <a:off x="7276718" y="5233767"/>
            <a:ext cx="773723" cy="240030"/>
          </a:xfrm>
          <a:prstGeom prst="roundRect">
            <a:avLst>
              <a:gd name="adj" fmla="val 14466"/>
            </a:avLst>
          </a:prstGeom>
          <a:solidFill>
            <a:srgbClr val="990000"/>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USB</a:t>
            </a:r>
          </a:p>
        </p:txBody>
      </p:sp>
      <p:sp>
        <p:nvSpPr>
          <p:cNvPr id="15" name="Rounded Rectangle 14"/>
          <p:cNvSpPr/>
          <p:nvPr/>
        </p:nvSpPr>
        <p:spPr>
          <a:xfrm>
            <a:off x="1794715" y="3345192"/>
            <a:ext cx="1815611" cy="1321014"/>
          </a:xfrm>
          <a:prstGeom prst="roundRect">
            <a:avLst/>
          </a:prstGeom>
          <a:noFill/>
          <a:ln w="57150">
            <a:solidFill>
              <a:srgbClr val="2083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450"/>
              </a:spcAft>
            </a:pPr>
            <a:r>
              <a:rPr lang="en-US" sz="1350" dirty="0">
                <a:solidFill>
                  <a:schemeClr val="tx1"/>
                </a:solidFill>
              </a:rPr>
              <a:t>Core Kernel</a:t>
            </a:r>
          </a:p>
          <a:p>
            <a:pPr algn="ctr">
              <a:spcAft>
                <a:spcPts val="450"/>
              </a:spcAft>
            </a:pPr>
            <a:r>
              <a:rPr lang="en-US" sz="1050" dirty="0">
                <a:solidFill>
                  <a:schemeClr val="tx1">
                    <a:lumMod val="50000"/>
                    <a:lumOff val="50000"/>
                  </a:schemeClr>
                </a:solidFill>
              </a:rPr>
              <a:t>Scheduler, Process management, etc.</a:t>
            </a:r>
          </a:p>
        </p:txBody>
      </p:sp>
      <p:sp>
        <p:nvSpPr>
          <p:cNvPr id="16" name="Rounded Rectangle 15"/>
          <p:cNvSpPr/>
          <p:nvPr/>
        </p:nvSpPr>
        <p:spPr>
          <a:xfrm>
            <a:off x="3724626" y="3345192"/>
            <a:ext cx="4325816" cy="316388"/>
          </a:xfrm>
          <a:prstGeom prst="roundRect">
            <a:avLst>
              <a:gd name="adj" fmla="val 38560"/>
            </a:avLst>
          </a:prstGeom>
          <a:noFill/>
          <a:ln w="57150">
            <a:solidFill>
              <a:srgbClr val="2083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450"/>
              </a:spcAft>
            </a:pPr>
            <a:r>
              <a:rPr lang="en-US" sz="1350" dirty="0">
                <a:solidFill>
                  <a:schemeClr val="tx1"/>
                </a:solidFill>
              </a:rPr>
              <a:t>Standardized Hardware Interface Layer (HIL)</a:t>
            </a:r>
            <a:endParaRPr lang="en-US" sz="1050" dirty="0">
              <a:solidFill>
                <a:schemeClr val="tx1">
                  <a:lumMod val="50000"/>
                  <a:lumOff val="50000"/>
                </a:schemeClr>
              </a:solidFill>
            </a:endParaRPr>
          </a:p>
        </p:txBody>
      </p:sp>
      <p:sp>
        <p:nvSpPr>
          <p:cNvPr id="17" name="Rounded Rectangle 16"/>
          <p:cNvSpPr/>
          <p:nvPr/>
        </p:nvSpPr>
        <p:spPr>
          <a:xfrm>
            <a:off x="3724626" y="3767179"/>
            <a:ext cx="4325816" cy="899027"/>
          </a:xfrm>
          <a:prstGeom prst="roundRect">
            <a:avLst/>
          </a:prstGeom>
          <a:noFill/>
          <a:ln w="57150">
            <a:solidFill>
              <a:srgbClr val="DA8035"/>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450"/>
              </a:spcAft>
            </a:pPr>
            <a:r>
              <a:rPr lang="en-US" sz="1350" dirty="0">
                <a:solidFill>
                  <a:schemeClr val="tx1"/>
                </a:solidFill>
              </a:rPr>
              <a:t>Microcontroller-specific Peripheral Drivers</a:t>
            </a:r>
            <a:endParaRPr lang="en-US" sz="1050" dirty="0">
              <a:solidFill>
                <a:schemeClr val="tx1">
                  <a:lumMod val="50000"/>
                  <a:lumOff val="50000"/>
                </a:schemeClr>
              </a:solidFill>
            </a:endParaRPr>
          </a:p>
        </p:txBody>
      </p:sp>
      <p:sp>
        <p:nvSpPr>
          <p:cNvPr id="18" name="Rounded Rectangle 17"/>
          <p:cNvSpPr/>
          <p:nvPr/>
        </p:nvSpPr>
        <p:spPr>
          <a:xfrm>
            <a:off x="4050820" y="4090043"/>
            <a:ext cx="685273" cy="210563"/>
          </a:xfrm>
          <a:prstGeom prst="roundRect">
            <a:avLst>
              <a:gd name="adj" fmla="val 14466"/>
            </a:avLst>
          </a:prstGeom>
          <a:noFill/>
          <a:ln w="19050">
            <a:solidFill>
              <a:srgbClr val="DA8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DA8035"/>
                </a:solidFill>
              </a:rPr>
              <a:t>SPI</a:t>
            </a:r>
          </a:p>
        </p:txBody>
      </p:sp>
      <p:sp>
        <p:nvSpPr>
          <p:cNvPr id="20" name="Rounded Rectangle 19"/>
          <p:cNvSpPr/>
          <p:nvPr/>
        </p:nvSpPr>
        <p:spPr>
          <a:xfrm>
            <a:off x="4050819" y="4360966"/>
            <a:ext cx="685273" cy="210563"/>
          </a:xfrm>
          <a:prstGeom prst="roundRect">
            <a:avLst>
              <a:gd name="adj" fmla="val 14466"/>
            </a:avLst>
          </a:prstGeom>
          <a:noFill/>
          <a:ln w="19050">
            <a:solidFill>
              <a:srgbClr val="DA8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DA8035"/>
                </a:solidFill>
              </a:rPr>
              <a:t>I2C</a:t>
            </a:r>
          </a:p>
        </p:txBody>
      </p:sp>
      <p:sp>
        <p:nvSpPr>
          <p:cNvPr id="21" name="Rounded Rectangle 20"/>
          <p:cNvSpPr/>
          <p:nvPr/>
        </p:nvSpPr>
        <p:spPr>
          <a:xfrm>
            <a:off x="4824543" y="4090042"/>
            <a:ext cx="685273" cy="210563"/>
          </a:xfrm>
          <a:prstGeom prst="roundRect">
            <a:avLst>
              <a:gd name="adj" fmla="val 14466"/>
            </a:avLst>
          </a:prstGeom>
          <a:noFill/>
          <a:ln w="19050">
            <a:solidFill>
              <a:srgbClr val="DA8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DA8035"/>
                </a:solidFill>
              </a:rPr>
              <a:t>RNG</a:t>
            </a:r>
          </a:p>
        </p:txBody>
      </p:sp>
      <p:sp>
        <p:nvSpPr>
          <p:cNvPr id="22" name="Rounded Rectangle 21"/>
          <p:cNvSpPr/>
          <p:nvPr/>
        </p:nvSpPr>
        <p:spPr>
          <a:xfrm>
            <a:off x="5598267" y="4090042"/>
            <a:ext cx="685273" cy="210563"/>
          </a:xfrm>
          <a:prstGeom prst="roundRect">
            <a:avLst>
              <a:gd name="adj" fmla="val 14466"/>
            </a:avLst>
          </a:prstGeom>
          <a:noFill/>
          <a:ln w="19050">
            <a:solidFill>
              <a:srgbClr val="DA8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DA8035"/>
                </a:solidFill>
              </a:rPr>
              <a:t>Timer</a:t>
            </a:r>
          </a:p>
        </p:txBody>
      </p:sp>
      <p:sp>
        <p:nvSpPr>
          <p:cNvPr id="23" name="Rounded Rectangle 22"/>
          <p:cNvSpPr/>
          <p:nvPr/>
        </p:nvSpPr>
        <p:spPr>
          <a:xfrm>
            <a:off x="6371990" y="4090042"/>
            <a:ext cx="685273" cy="210563"/>
          </a:xfrm>
          <a:prstGeom prst="roundRect">
            <a:avLst>
              <a:gd name="adj" fmla="val 14466"/>
            </a:avLst>
          </a:prstGeom>
          <a:noFill/>
          <a:ln w="19050">
            <a:solidFill>
              <a:srgbClr val="DA8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DA8035"/>
                </a:solidFill>
              </a:rPr>
              <a:t>ADC</a:t>
            </a:r>
          </a:p>
        </p:txBody>
      </p:sp>
      <p:sp>
        <p:nvSpPr>
          <p:cNvPr id="24" name="Rounded Rectangle 23"/>
          <p:cNvSpPr/>
          <p:nvPr/>
        </p:nvSpPr>
        <p:spPr>
          <a:xfrm>
            <a:off x="7145713" y="4087959"/>
            <a:ext cx="685273" cy="210563"/>
          </a:xfrm>
          <a:prstGeom prst="roundRect">
            <a:avLst>
              <a:gd name="adj" fmla="val 14466"/>
            </a:avLst>
          </a:prstGeom>
          <a:noFill/>
          <a:ln w="19050">
            <a:solidFill>
              <a:srgbClr val="DA8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DA8035"/>
                </a:solidFill>
              </a:rPr>
              <a:t>GPIO</a:t>
            </a:r>
          </a:p>
        </p:txBody>
      </p:sp>
      <p:sp>
        <p:nvSpPr>
          <p:cNvPr id="25" name="Rounded Rectangle 24"/>
          <p:cNvSpPr/>
          <p:nvPr/>
        </p:nvSpPr>
        <p:spPr>
          <a:xfrm>
            <a:off x="4824543" y="4362722"/>
            <a:ext cx="685273" cy="210563"/>
          </a:xfrm>
          <a:prstGeom prst="roundRect">
            <a:avLst>
              <a:gd name="adj" fmla="val 14466"/>
            </a:avLst>
          </a:prstGeom>
          <a:noFill/>
          <a:ln w="19050">
            <a:solidFill>
              <a:srgbClr val="DA8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DA8035"/>
                </a:solidFill>
              </a:rPr>
              <a:t>UART</a:t>
            </a:r>
          </a:p>
        </p:txBody>
      </p:sp>
      <p:sp>
        <p:nvSpPr>
          <p:cNvPr id="26" name="Rounded Rectangle 25"/>
          <p:cNvSpPr/>
          <p:nvPr/>
        </p:nvSpPr>
        <p:spPr>
          <a:xfrm>
            <a:off x="5598267" y="4362722"/>
            <a:ext cx="685273" cy="210563"/>
          </a:xfrm>
          <a:prstGeom prst="roundRect">
            <a:avLst>
              <a:gd name="adj" fmla="val 14466"/>
            </a:avLst>
          </a:prstGeom>
          <a:noFill/>
          <a:ln w="19050">
            <a:solidFill>
              <a:srgbClr val="DA8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DA8035"/>
                </a:solidFill>
              </a:rPr>
              <a:t>AES</a:t>
            </a:r>
          </a:p>
        </p:txBody>
      </p:sp>
      <p:sp>
        <p:nvSpPr>
          <p:cNvPr id="27" name="Rounded Rectangle 26"/>
          <p:cNvSpPr/>
          <p:nvPr/>
        </p:nvSpPr>
        <p:spPr>
          <a:xfrm>
            <a:off x="6371990" y="4362722"/>
            <a:ext cx="685273" cy="210563"/>
          </a:xfrm>
          <a:prstGeom prst="roundRect">
            <a:avLst>
              <a:gd name="adj" fmla="val 14466"/>
            </a:avLst>
          </a:prstGeom>
          <a:noFill/>
          <a:ln w="19050">
            <a:solidFill>
              <a:srgbClr val="DA8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DA8035"/>
                </a:solidFill>
              </a:rPr>
              <a:t>DAC</a:t>
            </a:r>
          </a:p>
        </p:txBody>
      </p:sp>
      <p:sp>
        <p:nvSpPr>
          <p:cNvPr id="28" name="Rounded Rectangle 27"/>
          <p:cNvSpPr/>
          <p:nvPr/>
        </p:nvSpPr>
        <p:spPr>
          <a:xfrm>
            <a:off x="7145713" y="4360640"/>
            <a:ext cx="685273" cy="210563"/>
          </a:xfrm>
          <a:prstGeom prst="roundRect">
            <a:avLst>
              <a:gd name="adj" fmla="val 14466"/>
            </a:avLst>
          </a:prstGeom>
          <a:noFill/>
          <a:ln w="19050">
            <a:solidFill>
              <a:srgbClr val="DA80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DA8035"/>
                </a:solidFill>
              </a:rPr>
              <a:t>USB</a:t>
            </a:r>
          </a:p>
        </p:txBody>
      </p:sp>
      <p:sp>
        <p:nvSpPr>
          <p:cNvPr id="29" name="TextBox 28"/>
          <p:cNvSpPr txBox="1"/>
          <p:nvPr/>
        </p:nvSpPr>
        <p:spPr>
          <a:xfrm>
            <a:off x="507873" y="2049391"/>
            <a:ext cx="1150486" cy="2623294"/>
          </a:xfrm>
          <a:prstGeom prst="rect">
            <a:avLst/>
          </a:prstGeom>
          <a:noFill/>
        </p:spPr>
        <p:txBody>
          <a:bodyPr wrap="none" rtlCol="0" anchor="ctr">
            <a:noAutofit/>
          </a:bodyPr>
          <a:lstStyle/>
          <a:p>
            <a:pPr algn="r"/>
            <a:r>
              <a:rPr lang="en-US" dirty="0"/>
              <a:t>Kernel</a:t>
            </a:r>
            <a:br>
              <a:rPr lang="en-US" dirty="0"/>
            </a:br>
            <a:r>
              <a:rPr lang="en-US" sz="1350" dirty="0">
                <a:solidFill>
                  <a:schemeClr val="tx1">
                    <a:lumMod val="50000"/>
                    <a:lumOff val="50000"/>
                  </a:schemeClr>
                </a:solidFill>
              </a:rPr>
              <a:t>(Rust)</a:t>
            </a:r>
          </a:p>
        </p:txBody>
      </p:sp>
      <p:sp>
        <p:nvSpPr>
          <p:cNvPr id="30" name="Rounded Rectangle 29"/>
          <p:cNvSpPr/>
          <p:nvPr/>
        </p:nvSpPr>
        <p:spPr>
          <a:xfrm>
            <a:off x="2810285" y="2319257"/>
            <a:ext cx="5240156" cy="883763"/>
          </a:xfrm>
          <a:prstGeom prst="roundRect">
            <a:avLst/>
          </a:prstGeom>
          <a:noFill/>
          <a:ln w="57150">
            <a:solidFill>
              <a:srgbClr val="0276BE"/>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450"/>
              </a:spcAft>
            </a:pPr>
            <a:endParaRPr lang="en-US" sz="1050" dirty="0">
              <a:solidFill>
                <a:schemeClr val="tx1">
                  <a:lumMod val="50000"/>
                  <a:lumOff val="50000"/>
                </a:schemeClr>
              </a:solidFill>
            </a:endParaRPr>
          </a:p>
        </p:txBody>
      </p:sp>
      <p:grpSp>
        <p:nvGrpSpPr>
          <p:cNvPr id="34" name="Group 33"/>
          <p:cNvGrpSpPr/>
          <p:nvPr/>
        </p:nvGrpSpPr>
        <p:grpSpPr>
          <a:xfrm>
            <a:off x="3220574" y="2396745"/>
            <a:ext cx="1108975" cy="327529"/>
            <a:chOff x="2700175" y="1956815"/>
            <a:chExt cx="1478633" cy="436705"/>
          </a:xfrm>
        </p:grpSpPr>
        <p:sp>
          <p:nvSpPr>
            <p:cNvPr id="35" name="Rounded Rectangle 34"/>
            <p:cNvSpPr/>
            <p:nvPr/>
          </p:nvSpPr>
          <p:spPr>
            <a:xfrm>
              <a:off x="2700175" y="1956815"/>
              <a:ext cx="1478633" cy="436705"/>
            </a:xfrm>
            <a:prstGeom prst="roundRect">
              <a:avLst>
                <a:gd name="adj" fmla="val 50000"/>
              </a:avLst>
            </a:prstGeom>
            <a:solidFill>
              <a:srgbClr val="0276BE"/>
            </a:solidFill>
            <a:ln w="57150">
              <a:noFill/>
            </a:ln>
          </p:spPr>
          <p:style>
            <a:lnRef idx="2">
              <a:schemeClr val="accent1">
                <a:shade val="50000"/>
              </a:schemeClr>
            </a:lnRef>
            <a:fillRef idx="1">
              <a:schemeClr val="accent1"/>
            </a:fillRef>
            <a:effectRef idx="0">
              <a:schemeClr val="accent1"/>
            </a:effectRef>
            <a:fontRef idx="minor">
              <a:schemeClr val="lt1"/>
            </a:fontRef>
          </p:style>
          <p:txBody>
            <a:bodyPr rIns="274320" rtlCol="0" anchor="ctr"/>
            <a:lstStyle/>
            <a:p>
              <a:pPr algn="ctr">
                <a:spcAft>
                  <a:spcPts val="450"/>
                </a:spcAft>
              </a:pPr>
              <a:r>
                <a:rPr lang="en-US" sz="1350" dirty="0">
                  <a:solidFill>
                    <a:schemeClr val="bg1"/>
                  </a:solidFill>
                </a:rPr>
                <a:t>Thread</a:t>
              </a:r>
              <a:endParaRPr lang="en-US" sz="1050" dirty="0">
                <a:solidFill>
                  <a:schemeClr val="bg1"/>
                </a:solidFill>
              </a:endParaRPr>
            </a:p>
          </p:txBody>
        </p:sp>
        <p:sp>
          <p:nvSpPr>
            <p:cNvPr id="36" name="Rectangle 35"/>
            <p:cNvSpPr/>
            <p:nvPr/>
          </p:nvSpPr>
          <p:spPr>
            <a:xfrm>
              <a:off x="3876548" y="1956815"/>
              <a:ext cx="111252" cy="4367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grpSp>
        <p:nvGrpSpPr>
          <p:cNvPr id="37" name="Group 36"/>
          <p:cNvGrpSpPr/>
          <p:nvPr/>
        </p:nvGrpSpPr>
        <p:grpSpPr>
          <a:xfrm>
            <a:off x="4403893" y="2396744"/>
            <a:ext cx="1182107" cy="327529"/>
            <a:chOff x="2700175" y="1956815"/>
            <a:chExt cx="1576143" cy="436705"/>
          </a:xfrm>
        </p:grpSpPr>
        <p:sp>
          <p:nvSpPr>
            <p:cNvPr id="38" name="Rounded Rectangle 37"/>
            <p:cNvSpPr/>
            <p:nvPr/>
          </p:nvSpPr>
          <p:spPr>
            <a:xfrm>
              <a:off x="2700175" y="1956815"/>
              <a:ext cx="1576143" cy="436705"/>
            </a:xfrm>
            <a:prstGeom prst="roundRect">
              <a:avLst>
                <a:gd name="adj" fmla="val 50000"/>
              </a:avLst>
            </a:prstGeom>
            <a:solidFill>
              <a:srgbClr val="0276BE"/>
            </a:solidFill>
            <a:ln w="57150">
              <a:noFill/>
            </a:ln>
          </p:spPr>
          <p:style>
            <a:lnRef idx="2">
              <a:schemeClr val="accent1">
                <a:shade val="50000"/>
              </a:schemeClr>
            </a:lnRef>
            <a:fillRef idx="1">
              <a:schemeClr val="accent1"/>
            </a:fillRef>
            <a:effectRef idx="0">
              <a:schemeClr val="accent1"/>
            </a:effectRef>
            <a:fontRef idx="minor">
              <a:schemeClr val="lt1"/>
            </a:fontRef>
          </p:style>
          <p:txBody>
            <a:bodyPr rIns="240030" rtlCol="0" anchor="ctr"/>
            <a:lstStyle/>
            <a:p>
              <a:pPr algn="ctr">
                <a:spcAft>
                  <a:spcPts val="450"/>
                </a:spcAft>
              </a:pPr>
              <a:r>
                <a:rPr lang="en-US" sz="1350" dirty="0">
                  <a:solidFill>
                    <a:schemeClr val="bg1"/>
                  </a:solidFill>
                </a:rPr>
                <a:t>Virt. Timer</a:t>
              </a:r>
              <a:endParaRPr lang="en-US" sz="1050" dirty="0">
                <a:solidFill>
                  <a:schemeClr val="bg1"/>
                </a:solidFill>
              </a:endParaRPr>
            </a:p>
          </p:txBody>
        </p:sp>
        <p:sp>
          <p:nvSpPr>
            <p:cNvPr id="39" name="Rectangle 38"/>
            <p:cNvSpPr/>
            <p:nvPr/>
          </p:nvSpPr>
          <p:spPr>
            <a:xfrm>
              <a:off x="3967988" y="1956815"/>
              <a:ext cx="111252" cy="4367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grpSp>
        <p:nvGrpSpPr>
          <p:cNvPr id="40" name="Group 39"/>
          <p:cNvGrpSpPr/>
          <p:nvPr/>
        </p:nvGrpSpPr>
        <p:grpSpPr>
          <a:xfrm>
            <a:off x="5647722" y="2396743"/>
            <a:ext cx="741330" cy="327529"/>
            <a:chOff x="2700176" y="1956815"/>
            <a:chExt cx="988440" cy="436705"/>
          </a:xfrm>
        </p:grpSpPr>
        <p:sp>
          <p:nvSpPr>
            <p:cNvPr id="41" name="Rounded Rectangle 40"/>
            <p:cNvSpPr/>
            <p:nvPr/>
          </p:nvSpPr>
          <p:spPr>
            <a:xfrm>
              <a:off x="2700176" y="1956815"/>
              <a:ext cx="988440" cy="436705"/>
            </a:xfrm>
            <a:prstGeom prst="roundRect">
              <a:avLst>
                <a:gd name="adj" fmla="val 50000"/>
              </a:avLst>
            </a:prstGeom>
            <a:solidFill>
              <a:srgbClr val="0276BE"/>
            </a:solidFill>
            <a:ln w="57150">
              <a:noFill/>
            </a:ln>
          </p:spPr>
          <p:style>
            <a:lnRef idx="2">
              <a:schemeClr val="accent1">
                <a:shade val="50000"/>
              </a:schemeClr>
            </a:lnRef>
            <a:fillRef idx="1">
              <a:schemeClr val="accent1"/>
            </a:fillRef>
            <a:effectRef idx="0">
              <a:schemeClr val="accent1"/>
            </a:effectRef>
            <a:fontRef idx="minor">
              <a:schemeClr val="lt1"/>
            </a:fontRef>
          </p:style>
          <p:txBody>
            <a:bodyPr rIns="205740" rtlCol="0" anchor="ctr"/>
            <a:lstStyle/>
            <a:p>
              <a:pPr algn="ctr">
                <a:spcAft>
                  <a:spcPts val="450"/>
                </a:spcAft>
              </a:pPr>
              <a:r>
                <a:rPr lang="en-US" sz="1350" dirty="0">
                  <a:solidFill>
                    <a:schemeClr val="bg1"/>
                  </a:solidFill>
                </a:rPr>
                <a:t>BLE</a:t>
              </a:r>
              <a:endParaRPr lang="en-US" sz="1050" dirty="0">
                <a:solidFill>
                  <a:schemeClr val="bg1"/>
                </a:solidFill>
              </a:endParaRPr>
            </a:p>
          </p:txBody>
        </p:sp>
        <p:sp>
          <p:nvSpPr>
            <p:cNvPr id="42" name="Rectangle 41"/>
            <p:cNvSpPr/>
            <p:nvPr/>
          </p:nvSpPr>
          <p:spPr>
            <a:xfrm>
              <a:off x="3386149" y="1956815"/>
              <a:ext cx="109728" cy="4367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grpSp>
        <p:nvGrpSpPr>
          <p:cNvPr id="43" name="Group 42"/>
          <p:cNvGrpSpPr/>
          <p:nvPr/>
        </p:nvGrpSpPr>
        <p:grpSpPr>
          <a:xfrm>
            <a:off x="6465960" y="2396743"/>
            <a:ext cx="1391446" cy="327529"/>
            <a:chOff x="2700175" y="1956815"/>
            <a:chExt cx="1855261" cy="436705"/>
          </a:xfrm>
        </p:grpSpPr>
        <p:sp>
          <p:nvSpPr>
            <p:cNvPr id="44" name="Rounded Rectangle 43"/>
            <p:cNvSpPr/>
            <p:nvPr/>
          </p:nvSpPr>
          <p:spPr>
            <a:xfrm>
              <a:off x="2700175" y="1956815"/>
              <a:ext cx="1855261" cy="436705"/>
            </a:xfrm>
            <a:prstGeom prst="roundRect">
              <a:avLst>
                <a:gd name="adj" fmla="val 50000"/>
              </a:avLst>
            </a:prstGeom>
            <a:solidFill>
              <a:srgbClr val="0276BE"/>
            </a:solidFill>
            <a:ln w="57150">
              <a:noFill/>
            </a:ln>
          </p:spPr>
          <p:style>
            <a:lnRef idx="2">
              <a:schemeClr val="accent1">
                <a:shade val="50000"/>
              </a:schemeClr>
            </a:lnRef>
            <a:fillRef idx="1">
              <a:schemeClr val="accent1"/>
            </a:fillRef>
            <a:effectRef idx="0">
              <a:schemeClr val="accent1"/>
            </a:effectRef>
            <a:fontRef idx="minor">
              <a:schemeClr val="lt1"/>
            </a:fontRef>
          </p:style>
          <p:txBody>
            <a:bodyPr rIns="240030" rtlCol="0" anchor="ctr"/>
            <a:lstStyle/>
            <a:p>
              <a:pPr algn="ctr">
                <a:spcAft>
                  <a:spcPts val="450"/>
                </a:spcAft>
              </a:pPr>
              <a:r>
                <a:rPr lang="en-US" sz="1350" dirty="0">
                  <a:solidFill>
                    <a:schemeClr val="bg1"/>
                  </a:solidFill>
                </a:rPr>
                <a:t>Temp. Sensor</a:t>
              </a:r>
              <a:endParaRPr lang="en-US" sz="1050" dirty="0">
                <a:solidFill>
                  <a:schemeClr val="bg1"/>
                </a:solidFill>
              </a:endParaRPr>
            </a:p>
          </p:txBody>
        </p:sp>
        <p:sp>
          <p:nvSpPr>
            <p:cNvPr id="45" name="Rectangle 44"/>
            <p:cNvSpPr/>
            <p:nvPr/>
          </p:nvSpPr>
          <p:spPr>
            <a:xfrm>
              <a:off x="4261103" y="1956815"/>
              <a:ext cx="111252" cy="4367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sp>
        <p:nvSpPr>
          <p:cNvPr id="47" name="Rounded Rectangle 46"/>
          <p:cNvSpPr/>
          <p:nvPr/>
        </p:nvSpPr>
        <p:spPr>
          <a:xfrm>
            <a:off x="1794715" y="2319257"/>
            <a:ext cx="872315" cy="883763"/>
          </a:xfrm>
          <a:prstGeom prst="roundRect">
            <a:avLst>
              <a:gd name="adj" fmla="val 19692"/>
            </a:avLst>
          </a:prstGeom>
          <a:noFill/>
          <a:ln w="57150">
            <a:solidFill>
              <a:srgbClr val="2083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450"/>
              </a:spcAft>
            </a:pPr>
            <a:r>
              <a:rPr lang="en-US" sz="1350" dirty="0">
                <a:solidFill>
                  <a:schemeClr val="tx1"/>
                </a:solidFill>
                <a:latin typeface="Courier New" charset="0"/>
                <a:ea typeface="Courier New" charset="0"/>
                <a:cs typeface="Courier New" charset="0"/>
              </a:rPr>
              <a:t>yield</a:t>
            </a:r>
            <a:r>
              <a:rPr lang="en-US" sz="1350" dirty="0">
                <a:solidFill>
                  <a:schemeClr val="tx1"/>
                </a:solidFill>
              </a:rPr>
              <a:t>, </a:t>
            </a:r>
            <a:r>
              <a:rPr lang="en-US" sz="1350" dirty="0">
                <a:solidFill>
                  <a:schemeClr val="tx1"/>
                </a:solidFill>
                <a:latin typeface="Courier New" charset="0"/>
                <a:ea typeface="Courier New" charset="0"/>
                <a:cs typeface="Courier New" charset="0"/>
              </a:rPr>
              <a:t>memop</a:t>
            </a:r>
            <a:r>
              <a:rPr lang="en-US" sz="1350" dirty="0">
                <a:solidFill>
                  <a:schemeClr val="tx1"/>
                </a:solidFill>
              </a:rPr>
              <a:t>, IPC</a:t>
            </a:r>
            <a:endParaRPr lang="en-US" sz="1050" dirty="0">
              <a:solidFill>
                <a:schemeClr val="tx1">
                  <a:lumMod val="50000"/>
                  <a:lumOff val="50000"/>
                </a:schemeClr>
              </a:solidFill>
            </a:endParaRPr>
          </a:p>
        </p:txBody>
      </p:sp>
      <p:grpSp>
        <p:nvGrpSpPr>
          <p:cNvPr id="48" name="Group 47"/>
          <p:cNvGrpSpPr/>
          <p:nvPr/>
        </p:nvGrpSpPr>
        <p:grpSpPr>
          <a:xfrm>
            <a:off x="3349951" y="2818675"/>
            <a:ext cx="1108975" cy="327529"/>
            <a:chOff x="2700175" y="1956815"/>
            <a:chExt cx="1478633" cy="436705"/>
          </a:xfrm>
        </p:grpSpPr>
        <p:sp>
          <p:nvSpPr>
            <p:cNvPr id="49" name="Rounded Rectangle 48"/>
            <p:cNvSpPr/>
            <p:nvPr/>
          </p:nvSpPr>
          <p:spPr>
            <a:xfrm>
              <a:off x="2700175" y="1956815"/>
              <a:ext cx="1478633" cy="436705"/>
            </a:xfrm>
            <a:prstGeom prst="roundRect">
              <a:avLst>
                <a:gd name="adj" fmla="val 50000"/>
              </a:avLst>
            </a:prstGeom>
            <a:solidFill>
              <a:srgbClr val="0276BE"/>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0" rIns="205740" rtlCol="0" anchor="ctr"/>
            <a:lstStyle/>
            <a:p>
              <a:pPr algn="ctr">
                <a:spcAft>
                  <a:spcPts val="450"/>
                </a:spcAft>
              </a:pPr>
              <a:r>
                <a:rPr lang="en-US" sz="1350" dirty="0">
                  <a:solidFill>
                    <a:schemeClr val="bg1"/>
                  </a:solidFill>
                </a:rPr>
                <a:t>6LoWPAN</a:t>
              </a:r>
              <a:endParaRPr lang="en-US" sz="1050" dirty="0">
                <a:solidFill>
                  <a:schemeClr val="bg1"/>
                </a:solidFill>
              </a:endParaRPr>
            </a:p>
          </p:txBody>
        </p:sp>
        <p:sp>
          <p:nvSpPr>
            <p:cNvPr id="50" name="Rectangle 49"/>
            <p:cNvSpPr/>
            <p:nvPr/>
          </p:nvSpPr>
          <p:spPr>
            <a:xfrm>
              <a:off x="3876548" y="1956815"/>
              <a:ext cx="111252" cy="4367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grpSp>
        <p:nvGrpSpPr>
          <p:cNvPr id="51" name="Group 50"/>
          <p:cNvGrpSpPr/>
          <p:nvPr/>
        </p:nvGrpSpPr>
        <p:grpSpPr>
          <a:xfrm>
            <a:off x="6781253" y="2818675"/>
            <a:ext cx="914771" cy="327529"/>
            <a:chOff x="2700176" y="1956815"/>
            <a:chExt cx="1219694" cy="436705"/>
          </a:xfrm>
        </p:grpSpPr>
        <p:sp>
          <p:nvSpPr>
            <p:cNvPr id="52" name="Rounded Rectangle 51"/>
            <p:cNvSpPr/>
            <p:nvPr/>
          </p:nvSpPr>
          <p:spPr>
            <a:xfrm>
              <a:off x="2700176" y="1956815"/>
              <a:ext cx="1219694" cy="436705"/>
            </a:xfrm>
            <a:prstGeom prst="roundRect">
              <a:avLst>
                <a:gd name="adj" fmla="val 50000"/>
              </a:avLst>
            </a:prstGeom>
            <a:solidFill>
              <a:srgbClr val="0276BE"/>
            </a:solidFill>
            <a:ln w="57150">
              <a:noFill/>
            </a:ln>
          </p:spPr>
          <p:style>
            <a:lnRef idx="2">
              <a:schemeClr val="accent1">
                <a:shade val="50000"/>
              </a:schemeClr>
            </a:lnRef>
            <a:fillRef idx="1">
              <a:schemeClr val="accent1"/>
            </a:fillRef>
            <a:effectRef idx="0">
              <a:schemeClr val="accent1"/>
            </a:effectRef>
            <a:fontRef idx="minor">
              <a:schemeClr val="lt1"/>
            </a:fontRef>
          </p:style>
          <p:txBody>
            <a:bodyPr rIns="240030" rtlCol="0" anchor="ctr"/>
            <a:lstStyle/>
            <a:p>
              <a:pPr algn="ctr">
                <a:spcAft>
                  <a:spcPts val="450"/>
                </a:spcAft>
              </a:pPr>
              <a:r>
                <a:rPr lang="en-US" sz="1350" dirty="0">
                  <a:solidFill>
                    <a:schemeClr val="bg1"/>
                  </a:solidFill>
                </a:rPr>
                <a:t>SI7021</a:t>
              </a:r>
              <a:endParaRPr lang="en-US" sz="1050" dirty="0">
                <a:solidFill>
                  <a:schemeClr val="bg1"/>
                </a:solidFill>
              </a:endParaRPr>
            </a:p>
          </p:txBody>
        </p:sp>
        <p:sp>
          <p:nvSpPr>
            <p:cNvPr id="53" name="Rectangle 52"/>
            <p:cNvSpPr/>
            <p:nvPr/>
          </p:nvSpPr>
          <p:spPr>
            <a:xfrm>
              <a:off x="3641171" y="1956815"/>
              <a:ext cx="111252" cy="4367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grpSp>
        <p:nvGrpSpPr>
          <p:cNvPr id="54" name="Group 53"/>
          <p:cNvGrpSpPr/>
          <p:nvPr/>
        </p:nvGrpSpPr>
        <p:grpSpPr>
          <a:xfrm>
            <a:off x="4533173" y="2818675"/>
            <a:ext cx="1182107" cy="327529"/>
            <a:chOff x="2700175" y="1956815"/>
            <a:chExt cx="1576143" cy="436705"/>
          </a:xfrm>
        </p:grpSpPr>
        <p:sp>
          <p:nvSpPr>
            <p:cNvPr id="55" name="Rounded Rectangle 54"/>
            <p:cNvSpPr/>
            <p:nvPr/>
          </p:nvSpPr>
          <p:spPr>
            <a:xfrm>
              <a:off x="2700175" y="1956815"/>
              <a:ext cx="1576143" cy="436705"/>
            </a:xfrm>
            <a:prstGeom prst="roundRect">
              <a:avLst>
                <a:gd name="adj" fmla="val 50000"/>
              </a:avLst>
            </a:prstGeom>
            <a:solidFill>
              <a:srgbClr val="0276BE"/>
            </a:solidFill>
            <a:ln w="57150">
              <a:noFill/>
            </a:ln>
          </p:spPr>
          <p:style>
            <a:lnRef idx="2">
              <a:schemeClr val="accent1">
                <a:shade val="50000"/>
              </a:schemeClr>
            </a:lnRef>
            <a:fillRef idx="1">
              <a:schemeClr val="accent1"/>
            </a:fillRef>
            <a:effectRef idx="0">
              <a:schemeClr val="accent1"/>
            </a:effectRef>
            <a:fontRef idx="minor">
              <a:schemeClr val="lt1"/>
            </a:fontRef>
          </p:style>
          <p:txBody>
            <a:bodyPr rIns="240030" rtlCol="0" anchor="ctr"/>
            <a:lstStyle/>
            <a:p>
              <a:pPr algn="ctr">
                <a:spcAft>
                  <a:spcPts val="450"/>
                </a:spcAft>
              </a:pPr>
              <a:r>
                <a:rPr lang="en-US" sz="1350" dirty="0">
                  <a:solidFill>
                    <a:schemeClr val="bg1"/>
                  </a:solidFill>
                </a:rPr>
                <a:t>SD Card</a:t>
              </a:r>
              <a:endParaRPr lang="en-US" sz="1050" dirty="0">
                <a:solidFill>
                  <a:schemeClr val="bg1"/>
                </a:solidFill>
              </a:endParaRPr>
            </a:p>
          </p:txBody>
        </p:sp>
        <p:sp>
          <p:nvSpPr>
            <p:cNvPr id="56" name="Rectangle 55"/>
            <p:cNvSpPr/>
            <p:nvPr/>
          </p:nvSpPr>
          <p:spPr>
            <a:xfrm>
              <a:off x="3967988" y="1956815"/>
              <a:ext cx="111252" cy="4367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grpSp>
        <p:nvGrpSpPr>
          <p:cNvPr id="57" name="Group 56"/>
          <p:cNvGrpSpPr/>
          <p:nvPr/>
        </p:nvGrpSpPr>
        <p:grpSpPr>
          <a:xfrm>
            <a:off x="5765191" y="2818675"/>
            <a:ext cx="954206" cy="327529"/>
            <a:chOff x="2700175" y="1956815"/>
            <a:chExt cx="1272275" cy="436705"/>
          </a:xfrm>
        </p:grpSpPr>
        <p:sp>
          <p:nvSpPr>
            <p:cNvPr id="58" name="Rounded Rectangle 57"/>
            <p:cNvSpPr/>
            <p:nvPr/>
          </p:nvSpPr>
          <p:spPr>
            <a:xfrm>
              <a:off x="2700175" y="1956815"/>
              <a:ext cx="1272275" cy="436705"/>
            </a:xfrm>
            <a:prstGeom prst="roundRect">
              <a:avLst>
                <a:gd name="adj" fmla="val 50000"/>
              </a:avLst>
            </a:prstGeom>
            <a:solidFill>
              <a:srgbClr val="0276BE"/>
            </a:solidFill>
            <a:ln w="57150">
              <a:noFill/>
            </a:ln>
          </p:spPr>
          <p:style>
            <a:lnRef idx="2">
              <a:schemeClr val="accent1">
                <a:shade val="50000"/>
              </a:schemeClr>
            </a:lnRef>
            <a:fillRef idx="1">
              <a:schemeClr val="accent1"/>
            </a:fillRef>
            <a:effectRef idx="0">
              <a:schemeClr val="accent1"/>
            </a:effectRef>
            <a:fontRef idx="minor">
              <a:schemeClr val="lt1"/>
            </a:fontRef>
          </p:style>
          <p:txBody>
            <a:bodyPr rIns="205740" rtlCol="0" anchor="ctr"/>
            <a:lstStyle/>
            <a:p>
              <a:pPr algn="ctr">
                <a:spcAft>
                  <a:spcPts val="450"/>
                </a:spcAft>
              </a:pPr>
              <a:r>
                <a:rPr lang="en-US" sz="1350" dirty="0">
                  <a:solidFill>
                    <a:schemeClr val="bg1"/>
                  </a:solidFill>
                </a:rPr>
                <a:t>Console</a:t>
              </a:r>
              <a:endParaRPr lang="en-US" sz="1050" dirty="0">
                <a:solidFill>
                  <a:schemeClr val="bg1"/>
                </a:solidFill>
              </a:endParaRPr>
            </a:p>
          </p:txBody>
        </p:sp>
        <p:sp>
          <p:nvSpPr>
            <p:cNvPr id="59" name="Rectangle 58"/>
            <p:cNvSpPr/>
            <p:nvPr/>
          </p:nvSpPr>
          <p:spPr>
            <a:xfrm>
              <a:off x="3680618" y="1956815"/>
              <a:ext cx="109728" cy="4367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cxnSp>
        <p:nvCxnSpPr>
          <p:cNvPr id="61" name="Straight Connector 60"/>
          <p:cNvCxnSpPr/>
          <p:nvPr/>
        </p:nvCxnSpPr>
        <p:spPr>
          <a:xfrm>
            <a:off x="1680413" y="2191497"/>
            <a:ext cx="6508242" cy="0"/>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57955" y="1996359"/>
            <a:ext cx="1599449" cy="346945"/>
          </a:xfrm>
          <a:prstGeom prst="rect">
            <a:avLst/>
          </a:prstGeom>
          <a:noFill/>
        </p:spPr>
        <p:txBody>
          <a:bodyPr wrap="none" rtlCol="0">
            <a:noAutofit/>
          </a:bodyPr>
          <a:lstStyle/>
          <a:p>
            <a:pPr algn="r"/>
            <a:r>
              <a:rPr lang="en-US" dirty="0"/>
              <a:t>Syscall Interface</a:t>
            </a:r>
          </a:p>
        </p:txBody>
      </p:sp>
      <p:sp>
        <p:nvSpPr>
          <p:cNvPr id="71" name="TextBox 70"/>
          <p:cNvSpPr txBox="1"/>
          <p:nvPr/>
        </p:nvSpPr>
        <p:spPr>
          <a:xfrm>
            <a:off x="57956" y="1142996"/>
            <a:ext cx="1599448" cy="778760"/>
          </a:xfrm>
          <a:prstGeom prst="rect">
            <a:avLst/>
          </a:prstGeom>
          <a:noFill/>
        </p:spPr>
        <p:txBody>
          <a:bodyPr wrap="none" rtlCol="0" anchor="ctr">
            <a:noAutofit/>
          </a:bodyPr>
          <a:lstStyle/>
          <a:p>
            <a:pPr algn="r"/>
            <a:r>
              <a:rPr lang="en-US" dirty="0"/>
              <a:t>Processes</a:t>
            </a:r>
          </a:p>
          <a:p>
            <a:pPr algn="r"/>
            <a:r>
              <a:rPr lang="en-US" sz="1350" dirty="0">
                <a:solidFill>
                  <a:schemeClr val="tx1">
                    <a:lumMod val="50000"/>
                    <a:lumOff val="50000"/>
                  </a:schemeClr>
                </a:solidFill>
              </a:rPr>
              <a:t>(Any Language)</a:t>
            </a:r>
          </a:p>
        </p:txBody>
      </p:sp>
      <p:sp>
        <p:nvSpPr>
          <p:cNvPr id="73" name="TextBox 72"/>
          <p:cNvSpPr txBox="1"/>
          <p:nvPr/>
        </p:nvSpPr>
        <p:spPr>
          <a:xfrm>
            <a:off x="8186797" y="2319256"/>
            <a:ext cx="896900" cy="942354"/>
          </a:xfrm>
          <a:prstGeom prst="rect">
            <a:avLst/>
          </a:prstGeom>
          <a:noFill/>
        </p:spPr>
        <p:txBody>
          <a:bodyPr wrap="square" rtlCol="0" anchor="ctr">
            <a:noAutofit/>
          </a:bodyPr>
          <a:lstStyle/>
          <a:p>
            <a:pPr algn="ctr"/>
            <a:r>
              <a:rPr lang="en-US" sz="1050" dirty="0"/>
              <a:t>Untrusted</a:t>
            </a:r>
          </a:p>
          <a:p>
            <a:pPr algn="ctr"/>
            <a:r>
              <a:rPr lang="en-US" sz="1050" dirty="0">
                <a:solidFill>
                  <a:schemeClr val="tx1">
                    <a:lumMod val="50000"/>
                    <a:lumOff val="50000"/>
                  </a:schemeClr>
                </a:solidFill>
              </a:rPr>
              <a:t>(</a:t>
            </a:r>
            <a:r>
              <a:rPr lang="en-US" sz="1050" dirty="0">
                <a:solidFill>
                  <a:schemeClr val="tx1">
                    <a:lumMod val="50000"/>
                    <a:lumOff val="50000"/>
                  </a:schemeClr>
                </a:solidFill>
                <a:latin typeface="Courier New" charset="0"/>
                <a:ea typeface="Courier New" charset="0"/>
                <a:cs typeface="Courier New" charset="0"/>
              </a:rPr>
              <a:t>unsafe</a:t>
            </a:r>
            <a:br>
              <a:rPr lang="en-US" sz="1050" dirty="0">
                <a:solidFill>
                  <a:schemeClr val="tx1">
                    <a:lumMod val="50000"/>
                    <a:lumOff val="50000"/>
                  </a:schemeClr>
                </a:solidFill>
                <a:latin typeface="Courier New" charset="0"/>
                <a:ea typeface="Courier New" charset="0"/>
                <a:cs typeface="Courier New" charset="0"/>
              </a:rPr>
            </a:br>
            <a:r>
              <a:rPr lang="en-US" sz="1050" dirty="0">
                <a:solidFill>
                  <a:schemeClr val="tx1">
                    <a:lumMod val="50000"/>
                    <a:lumOff val="50000"/>
                  </a:schemeClr>
                </a:solidFill>
                <a:ea typeface="Courier New" charset="0"/>
                <a:cs typeface="Courier New" charset="0"/>
              </a:rPr>
              <a:t>forbidden</a:t>
            </a:r>
            <a:r>
              <a:rPr lang="en-US" sz="1050" dirty="0">
                <a:solidFill>
                  <a:schemeClr val="tx1">
                    <a:lumMod val="50000"/>
                    <a:lumOff val="50000"/>
                  </a:schemeClr>
                </a:solidFill>
              </a:rPr>
              <a:t>)</a:t>
            </a:r>
          </a:p>
        </p:txBody>
      </p:sp>
      <p:sp>
        <p:nvSpPr>
          <p:cNvPr id="76" name="TextBox 75"/>
          <p:cNvSpPr txBox="1"/>
          <p:nvPr/>
        </p:nvSpPr>
        <p:spPr>
          <a:xfrm>
            <a:off x="8186796" y="3289400"/>
            <a:ext cx="896900" cy="1429256"/>
          </a:xfrm>
          <a:prstGeom prst="rect">
            <a:avLst/>
          </a:prstGeom>
          <a:noFill/>
        </p:spPr>
        <p:txBody>
          <a:bodyPr wrap="square" rtlCol="0" anchor="ctr">
            <a:noAutofit/>
          </a:bodyPr>
          <a:lstStyle/>
          <a:p>
            <a:pPr algn="ctr"/>
            <a:r>
              <a:rPr lang="en-US" sz="1050" dirty="0"/>
              <a:t>Trusted</a:t>
            </a:r>
          </a:p>
          <a:p>
            <a:pPr algn="ctr"/>
            <a:r>
              <a:rPr lang="en-US" sz="1050" dirty="0">
                <a:solidFill>
                  <a:schemeClr val="tx1">
                    <a:lumMod val="50000"/>
                    <a:lumOff val="50000"/>
                  </a:schemeClr>
                </a:solidFill>
              </a:rPr>
              <a:t>(</a:t>
            </a:r>
            <a:r>
              <a:rPr lang="en-US" sz="1050" dirty="0">
                <a:solidFill>
                  <a:schemeClr val="tx1">
                    <a:lumMod val="50000"/>
                    <a:lumOff val="50000"/>
                  </a:schemeClr>
                </a:solidFill>
                <a:latin typeface="Courier New" charset="0"/>
                <a:ea typeface="Courier New" charset="0"/>
                <a:cs typeface="Courier New" charset="0"/>
              </a:rPr>
              <a:t>unsafe</a:t>
            </a:r>
            <a:br>
              <a:rPr lang="en-US" sz="1050" dirty="0">
                <a:solidFill>
                  <a:schemeClr val="tx1">
                    <a:lumMod val="50000"/>
                    <a:lumOff val="50000"/>
                  </a:schemeClr>
                </a:solidFill>
                <a:ea typeface="Courier New" charset="0"/>
                <a:cs typeface="Courier New" charset="0"/>
              </a:rPr>
            </a:br>
            <a:r>
              <a:rPr lang="en-US" sz="1050" dirty="0">
                <a:solidFill>
                  <a:schemeClr val="tx1">
                    <a:lumMod val="50000"/>
                    <a:lumOff val="50000"/>
                  </a:schemeClr>
                </a:solidFill>
                <a:ea typeface="Courier New" charset="0"/>
                <a:cs typeface="Courier New" charset="0"/>
              </a:rPr>
              <a:t>allowed for MMIO,</a:t>
            </a:r>
            <a:br>
              <a:rPr lang="en-US" sz="1050" dirty="0">
                <a:solidFill>
                  <a:schemeClr val="tx1">
                    <a:lumMod val="50000"/>
                    <a:lumOff val="50000"/>
                  </a:schemeClr>
                </a:solidFill>
                <a:ea typeface="Courier New" charset="0"/>
                <a:cs typeface="Courier New" charset="0"/>
              </a:rPr>
            </a:br>
            <a:r>
              <a:rPr lang="en-US" sz="1050" dirty="0">
                <a:solidFill>
                  <a:schemeClr val="tx1">
                    <a:lumMod val="50000"/>
                    <a:lumOff val="50000"/>
                  </a:schemeClr>
                </a:solidFill>
                <a:ea typeface="Courier New" charset="0"/>
                <a:cs typeface="Courier New" charset="0"/>
              </a:rPr>
              <a:t>PIC, etc.</a:t>
            </a:r>
            <a:r>
              <a:rPr lang="en-US" sz="1050" dirty="0">
                <a:solidFill>
                  <a:schemeClr val="tx1">
                    <a:lumMod val="50000"/>
                    <a:lumOff val="50000"/>
                  </a:schemeClr>
                </a:solidFill>
              </a:rPr>
              <a:t>)</a:t>
            </a:r>
          </a:p>
        </p:txBody>
      </p:sp>
      <p:sp>
        <p:nvSpPr>
          <p:cNvPr id="77" name="Right Brace 76"/>
          <p:cNvSpPr/>
          <p:nvPr/>
        </p:nvSpPr>
        <p:spPr>
          <a:xfrm>
            <a:off x="8119223" y="3345192"/>
            <a:ext cx="112222" cy="1321014"/>
          </a:xfrm>
          <a:prstGeom prst="rightBrace">
            <a:avLst>
              <a:gd name="adj1" fmla="val 60242"/>
              <a:gd name="adj2"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dirty="0"/>
          </a:p>
        </p:txBody>
      </p:sp>
      <p:sp>
        <p:nvSpPr>
          <p:cNvPr id="78" name="Right Brace 77"/>
          <p:cNvSpPr/>
          <p:nvPr/>
        </p:nvSpPr>
        <p:spPr>
          <a:xfrm>
            <a:off x="8119202" y="2319256"/>
            <a:ext cx="112242" cy="880421"/>
          </a:xfrm>
          <a:prstGeom prst="rightBrace">
            <a:avLst>
              <a:gd name="adj1" fmla="val 60242"/>
              <a:gd name="adj2"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dirty="0"/>
          </a:p>
        </p:txBody>
      </p:sp>
      <p:sp>
        <p:nvSpPr>
          <p:cNvPr id="85" name="Rectangle 84"/>
          <p:cNvSpPr/>
          <p:nvPr/>
        </p:nvSpPr>
        <p:spPr>
          <a:xfrm>
            <a:off x="1794713" y="3044383"/>
            <a:ext cx="872316" cy="6171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cxnSp>
        <p:nvCxnSpPr>
          <p:cNvPr id="80" name="Straight Connector 79"/>
          <p:cNvCxnSpPr>
            <a:stCxn id="47" idx="1"/>
            <a:endCxn id="15" idx="1"/>
          </p:cNvCxnSpPr>
          <p:nvPr/>
        </p:nvCxnSpPr>
        <p:spPr>
          <a:xfrm flipH="1">
            <a:off x="1794714" y="2761138"/>
            <a:ext cx="1" cy="1244561"/>
          </a:xfrm>
          <a:prstGeom prst="line">
            <a:avLst/>
          </a:prstGeom>
          <a:ln w="57150">
            <a:solidFill>
              <a:srgbClr val="208383"/>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2667029" y="2546787"/>
            <a:ext cx="0" cy="798405"/>
          </a:xfrm>
          <a:prstGeom prst="line">
            <a:avLst/>
          </a:prstGeom>
          <a:ln w="57150" cap="sq">
            <a:solidFill>
              <a:srgbClr val="208383"/>
            </a:solidFill>
          </a:ln>
        </p:spPr>
        <p:style>
          <a:lnRef idx="1">
            <a:schemeClr val="accent1"/>
          </a:lnRef>
          <a:fillRef idx="0">
            <a:schemeClr val="accent1"/>
          </a:fillRef>
          <a:effectRef idx="0">
            <a:schemeClr val="accent1"/>
          </a:effectRef>
          <a:fontRef idx="minor">
            <a:schemeClr val="tx1"/>
          </a:fontRef>
        </p:style>
      </p:cxnSp>
      <p:sp>
        <p:nvSpPr>
          <p:cNvPr id="87" name="Freeform 86"/>
          <p:cNvSpPr/>
          <p:nvPr/>
        </p:nvSpPr>
        <p:spPr>
          <a:xfrm>
            <a:off x="2552728" y="3146204"/>
            <a:ext cx="305578" cy="316058"/>
          </a:xfrm>
          <a:custGeom>
            <a:avLst/>
            <a:gdLst>
              <a:gd name="connsiteX0" fmla="*/ 381000 w 387350"/>
              <a:gd name="connsiteY0" fmla="*/ 368300 h 368300"/>
              <a:gd name="connsiteX1" fmla="*/ 387350 w 387350"/>
              <a:gd name="connsiteY1" fmla="*/ 212725 h 368300"/>
              <a:gd name="connsiteX2" fmla="*/ 250825 w 387350"/>
              <a:gd name="connsiteY2" fmla="*/ 174625 h 368300"/>
              <a:gd name="connsiteX3" fmla="*/ 203200 w 387350"/>
              <a:gd name="connsiteY3" fmla="*/ 98425 h 368300"/>
              <a:gd name="connsiteX4" fmla="*/ 142875 w 387350"/>
              <a:gd name="connsiteY4" fmla="*/ 0 h 368300"/>
              <a:gd name="connsiteX5" fmla="*/ 0 w 387350"/>
              <a:gd name="connsiteY5" fmla="*/ 0 h 368300"/>
              <a:gd name="connsiteX6" fmla="*/ 9525 w 387350"/>
              <a:gd name="connsiteY6" fmla="*/ 358775 h 368300"/>
              <a:gd name="connsiteX7" fmla="*/ 196850 w 387350"/>
              <a:gd name="connsiteY7" fmla="*/ 339725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7350" h="368300">
                <a:moveTo>
                  <a:pt x="381000" y="368300"/>
                </a:moveTo>
                <a:lnTo>
                  <a:pt x="387350" y="212725"/>
                </a:lnTo>
                <a:lnTo>
                  <a:pt x="250825" y="174625"/>
                </a:lnTo>
                <a:lnTo>
                  <a:pt x="203200" y="98425"/>
                </a:lnTo>
                <a:lnTo>
                  <a:pt x="142875" y="0"/>
                </a:lnTo>
                <a:lnTo>
                  <a:pt x="0" y="0"/>
                </a:lnTo>
                <a:lnTo>
                  <a:pt x="9525" y="358775"/>
                </a:lnTo>
                <a:lnTo>
                  <a:pt x="196850" y="339725"/>
                </a:ln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6" name="Arc 85"/>
          <p:cNvSpPr/>
          <p:nvPr/>
        </p:nvSpPr>
        <p:spPr>
          <a:xfrm rot="10800000">
            <a:off x="2667029" y="2923519"/>
            <a:ext cx="440076" cy="421987"/>
          </a:xfrm>
          <a:prstGeom prst="arc">
            <a:avLst/>
          </a:prstGeom>
          <a:ln w="57150">
            <a:solidFill>
              <a:srgbClr val="20838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dirty="0">
              <a:solidFill>
                <a:srgbClr val="C057C1"/>
              </a:solidFill>
            </a:endParaRPr>
          </a:p>
        </p:txBody>
      </p:sp>
      <p:sp>
        <p:nvSpPr>
          <p:cNvPr id="88" name="TextBox 87"/>
          <p:cNvSpPr txBox="1"/>
          <p:nvPr/>
        </p:nvSpPr>
        <p:spPr>
          <a:xfrm>
            <a:off x="8193696" y="1142995"/>
            <a:ext cx="937824" cy="927476"/>
          </a:xfrm>
          <a:prstGeom prst="rect">
            <a:avLst/>
          </a:prstGeom>
          <a:noFill/>
        </p:spPr>
        <p:txBody>
          <a:bodyPr wrap="square" rtlCol="0" anchor="ctr">
            <a:noAutofit/>
          </a:bodyPr>
          <a:lstStyle/>
          <a:p>
            <a:pPr algn="ctr"/>
            <a:r>
              <a:rPr lang="en-US" sz="1050" dirty="0"/>
              <a:t>Untrusted</a:t>
            </a:r>
          </a:p>
          <a:p>
            <a:pPr algn="ctr"/>
            <a:r>
              <a:rPr lang="en-US" sz="1050" dirty="0">
                <a:solidFill>
                  <a:schemeClr val="tx1">
                    <a:lumMod val="50000"/>
                    <a:lumOff val="50000"/>
                  </a:schemeClr>
                </a:solidFill>
              </a:rPr>
              <a:t>(isolated by the MPU and preemptively scheduled)</a:t>
            </a:r>
          </a:p>
        </p:txBody>
      </p:sp>
      <p:sp>
        <p:nvSpPr>
          <p:cNvPr id="89" name="Right Brace 88"/>
          <p:cNvSpPr/>
          <p:nvPr/>
        </p:nvSpPr>
        <p:spPr>
          <a:xfrm>
            <a:off x="8126102" y="1142995"/>
            <a:ext cx="105343" cy="927476"/>
          </a:xfrm>
          <a:prstGeom prst="rightBrace">
            <a:avLst>
              <a:gd name="adj1" fmla="val 60242"/>
              <a:gd name="adj2"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dirty="0"/>
          </a:p>
        </p:txBody>
      </p:sp>
      <p:grpSp>
        <p:nvGrpSpPr>
          <p:cNvPr id="110" name="Group 109"/>
          <p:cNvGrpSpPr/>
          <p:nvPr/>
        </p:nvGrpSpPr>
        <p:grpSpPr>
          <a:xfrm>
            <a:off x="3263776" y="1142996"/>
            <a:ext cx="1404512" cy="778760"/>
            <a:chOff x="2315679" y="664694"/>
            <a:chExt cx="1872682" cy="1038347"/>
          </a:xfrm>
        </p:grpSpPr>
        <p:sp>
          <p:nvSpPr>
            <p:cNvPr id="66" name="Rounded Rectangle 65"/>
            <p:cNvSpPr/>
            <p:nvPr/>
          </p:nvSpPr>
          <p:spPr>
            <a:xfrm>
              <a:off x="2315679" y="664694"/>
              <a:ext cx="1872682" cy="1038347"/>
            </a:xfrm>
            <a:prstGeom prst="roundRect">
              <a:avLst>
                <a:gd name="adj" fmla="val 19692"/>
              </a:avLst>
            </a:prstGeom>
            <a:solidFill>
              <a:srgbClr val="0E9D57"/>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411480" rtlCol="0" anchor="ctr"/>
            <a:lstStyle/>
            <a:p>
              <a:pPr algn="ctr">
                <a:spcAft>
                  <a:spcPts val="450"/>
                </a:spcAft>
              </a:pPr>
              <a:r>
                <a:rPr lang="en-US" sz="1200" dirty="0">
                  <a:solidFill>
                    <a:schemeClr val="bg1"/>
                  </a:solidFill>
                </a:rPr>
                <a:t>App written in Rust</a:t>
              </a:r>
            </a:p>
          </p:txBody>
        </p:sp>
        <p:pic>
          <p:nvPicPr>
            <p:cNvPr id="90" name="Picture 89"/>
            <p:cNvPicPr>
              <a:picLocks noChangeAspect="1"/>
            </p:cNvPicPr>
            <p:nvPr/>
          </p:nvPicPr>
          <p:blipFill>
            <a:blip r:embed="rId2">
              <a:lum bright="70000" contrast="-70000"/>
              <a:extLst>
                <a:ext uri="{BEBA8EAE-BF5A-486C-A8C5-ECC9F3942E4B}">
                  <a14:imgProps xmlns:a14="http://schemas.microsoft.com/office/drawing/2010/main">
                    <a14:imgLayer r:embed="rId3">
                      <a14:imgEffect>
                        <a14:colorTemperature colorTemp="1500"/>
                      </a14:imgEffect>
                      <a14:imgEffect>
                        <a14:saturation sat="0"/>
                      </a14:imgEffect>
                    </a14:imgLayer>
                  </a14:imgProps>
                </a:ext>
                <a:ext uri="{28A0092B-C50C-407E-A947-70E740481C1C}">
                  <a14:useLocalDpi xmlns:a14="http://schemas.microsoft.com/office/drawing/2010/main" val="0"/>
                </a:ext>
              </a:extLst>
            </a:blip>
            <a:stretch>
              <a:fillRect/>
            </a:stretch>
          </p:blipFill>
          <p:spPr>
            <a:xfrm>
              <a:off x="2375278" y="904086"/>
              <a:ext cx="552217" cy="552217"/>
            </a:xfrm>
            <a:prstGeom prst="rect">
              <a:avLst/>
            </a:prstGeom>
          </p:spPr>
        </p:pic>
      </p:grpSp>
      <p:grpSp>
        <p:nvGrpSpPr>
          <p:cNvPr id="109" name="Group 108"/>
          <p:cNvGrpSpPr/>
          <p:nvPr/>
        </p:nvGrpSpPr>
        <p:grpSpPr>
          <a:xfrm>
            <a:off x="1794714" y="1153015"/>
            <a:ext cx="1336556" cy="778760"/>
            <a:chOff x="4365036" y="664694"/>
            <a:chExt cx="1782075" cy="1038347"/>
          </a:xfrm>
        </p:grpSpPr>
        <p:sp>
          <p:nvSpPr>
            <p:cNvPr id="67" name="Rounded Rectangle 66"/>
            <p:cNvSpPr/>
            <p:nvPr/>
          </p:nvSpPr>
          <p:spPr>
            <a:xfrm>
              <a:off x="4365036" y="664694"/>
              <a:ext cx="1782075" cy="1038347"/>
            </a:xfrm>
            <a:prstGeom prst="roundRect">
              <a:avLst>
                <a:gd name="adj" fmla="val 19692"/>
              </a:avLst>
            </a:prstGeom>
            <a:solidFill>
              <a:srgbClr val="0E9D57"/>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411480" rtlCol="0" anchor="ctr"/>
            <a:lstStyle/>
            <a:p>
              <a:pPr algn="ctr">
                <a:spcAft>
                  <a:spcPts val="450"/>
                </a:spcAft>
              </a:pPr>
              <a:r>
                <a:rPr lang="en-US" sz="1200" dirty="0">
                  <a:solidFill>
                    <a:schemeClr val="bg1"/>
                  </a:solidFill>
                </a:rPr>
                <a:t>C App Ported to Tock</a:t>
              </a:r>
            </a:p>
          </p:txBody>
        </p:sp>
        <p:pic>
          <p:nvPicPr>
            <p:cNvPr id="91" name="Picture 90"/>
            <p:cNvPicPr>
              <a:picLocks noChangeAspect="1"/>
            </p:cNvPicPr>
            <p:nvPr/>
          </p:nvPicPr>
          <p:blipFill>
            <a:blip r:embed="rId2">
              <a:lum bright="70000" contrast="-70000"/>
              <a:extLst>
                <a:ext uri="{BEBA8EAE-BF5A-486C-A8C5-ECC9F3942E4B}">
                  <a14:imgProps xmlns:a14="http://schemas.microsoft.com/office/drawing/2010/main">
                    <a14:imgLayer r:embed="rId4">
                      <a14:imgEffect>
                        <a14:colorTemperature colorTemp="1500"/>
                      </a14:imgEffect>
                      <a14:imgEffect>
                        <a14:saturation sat="0"/>
                      </a14:imgEffect>
                    </a14:imgLayer>
                  </a14:imgProps>
                </a:ext>
                <a:ext uri="{28A0092B-C50C-407E-A947-70E740481C1C}">
                  <a14:useLocalDpi xmlns:a14="http://schemas.microsoft.com/office/drawing/2010/main" val="0"/>
                </a:ext>
              </a:extLst>
            </a:blip>
            <a:stretch>
              <a:fillRect/>
            </a:stretch>
          </p:blipFill>
          <p:spPr>
            <a:xfrm>
              <a:off x="4424011" y="916056"/>
              <a:ext cx="552217" cy="552217"/>
            </a:xfrm>
            <a:prstGeom prst="rect">
              <a:avLst/>
            </a:prstGeom>
          </p:spPr>
        </p:pic>
      </p:grpSp>
      <p:grpSp>
        <p:nvGrpSpPr>
          <p:cNvPr id="111" name="Group 110"/>
          <p:cNvGrpSpPr/>
          <p:nvPr/>
        </p:nvGrpSpPr>
        <p:grpSpPr>
          <a:xfrm>
            <a:off x="4800795" y="1142996"/>
            <a:ext cx="1718146" cy="778760"/>
            <a:chOff x="6323786" y="661022"/>
            <a:chExt cx="2290861" cy="1038347"/>
          </a:xfrm>
        </p:grpSpPr>
        <p:sp>
          <p:nvSpPr>
            <p:cNvPr id="68" name="Rounded Rectangle 67"/>
            <p:cNvSpPr/>
            <p:nvPr/>
          </p:nvSpPr>
          <p:spPr>
            <a:xfrm>
              <a:off x="6323786" y="661022"/>
              <a:ext cx="2290861" cy="1038347"/>
            </a:xfrm>
            <a:prstGeom prst="roundRect">
              <a:avLst>
                <a:gd name="adj" fmla="val 19692"/>
              </a:avLst>
            </a:prstGeom>
            <a:solidFill>
              <a:srgbClr val="0E9D57"/>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411480" rtlCol="0" anchor="ctr"/>
            <a:lstStyle/>
            <a:p>
              <a:pPr algn="ctr">
                <a:spcAft>
                  <a:spcPts val="450"/>
                </a:spcAft>
              </a:pPr>
              <a:r>
                <a:rPr lang="en-US" sz="1200" dirty="0">
                  <a:solidFill>
                    <a:schemeClr val="bg1"/>
                  </a:solidFill>
                </a:rPr>
                <a:t>[Service] BLE Environmental Sensing Profile </a:t>
              </a:r>
            </a:p>
          </p:txBody>
        </p:sp>
        <p:pic>
          <p:nvPicPr>
            <p:cNvPr id="92" name="Picture 91"/>
            <p:cNvPicPr>
              <a:picLocks noChangeAspect="1"/>
            </p:cNvPicPr>
            <p:nvPr/>
          </p:nvPicPr>
          <p:blipFill>
            <a:blip r:embed="rId2">
              <a:lum bright="70000" contrast="-70000"/>
              <a:extLst>
                <a:ext uri="{BEBA8EAE-BF5A-486C-A8C5-ECC9F3942E4B}">
                  <a14:imgProps xmlns:a14="http://schemas.microsoft.com/office/drawing/2010/main">
                    <a14:imgLayer r:embed="rId5">
                      <a14:imgEffect>
                        <a14:colorTemperature colorTemp="1500"/>
                      </a14:imgEffect>
                      <a14:imgEffect>
                        <a14:saturation sat="0"/>
                      </a14:imgEffect>
                    </a14:imgLayer>
                  </a14:imgProps>
                </a:ext>
                <a:ext uri="{28A0092B-C50C-407E-A947-70E740481C1C}">
                  <a14:useLocalDpi xmlns:a14="http://schemas.microsoft.com/office/drawing/2010/main" val="0"/>
                </a:ext>
              </a:extLst>
            </a:blip>
            <a:stretch>
              <a:fillRect/>
            </a:stretch>
          </p:blipFill>
          <p:spPr>
            <a:xfrm>
              <a:off x="6433163" y="922016"/>
              <a:ext cx="552217" cy="552217"/>
            </a:xfrm>
            <a:prstGeom prst="rect">
              <a:avLst/>
            </a:prstGeom>
          </p:spPr>
        </p:pic>
      </p:grpSp>
      <p:grpSp>
        <p:nvGrpSpPr>
          <p:cNvPr id="112" name="Group 111"/>
          <p:cNvGrpSpPr/>
          <p:nvPr/>
        </p:nvGrpSpPr>
        <p:grpSpPr>
          <a:xfrm>
            <a:off x="6651447" y="1145749"/>
            <a:ext cx="1398994" cy="924722"/>
            <a:chOff x="8791322" y="664693"/>
            <a:chExt cx="1865325" cy="1232963"/>
          </a:xfrm>
        </p:grpSpPr>
        <p:sp>
          <p:nvSpPr>
            <p:cNvPr id="69" name="Rounded Rectangle 68"/>
            <p:cNvSpPr/>
            <p:nvPr/>
          </p:nvSpPr>
          <p:spPr>
            <a:xfrm>
              <a:off x="8791322" y="664693"/>
              <a:ext cx="1865325" cy="1232963"/>
            </a:xfrm>
            <a:prstGeom prst="roundRect">
              <a:avLst>
                <a:gd name="adj" fmla="val 19692"/>
              </a:avLst>
            </a:prstGeom>
            <a:solidFill>
              <a:srgbClr val="0E9D57"/>
            </a:solidFill>
            <a:ln w="57150">
              <a:noFill/>
            </a:ln>
          </p:spPr>
          <p:style>
            <a:lnRef idx="2">
              <a:schemeClr val="accent1">
                <a:shade val="50000"/>
              </a:schemeClr>
            </a:lnRef>
            <a:fillRef idx="1">
              <a:schemeClr val="accent1"/>
            </a:fillRef>
            <a:effectRef idx="0">
              <a:schemeClr val="accent1"/>
            </a:effectRef>
            <a:fontRef idx="minor">
              <a:schemeClr val="lt1"/>
            </a:fontRef>
          </p:style>
          <p:txBody>
            <a:bodyPr lIns="411480" tIns="68580" bIns="0" rtlCol="0" anchor="ctr"/>
            <a:lstStyle/>
            <a:p>
              <a:pPr algn="ctr">
                <a:spcAft>
                  <a:spcPts val="450"/>
                </a:spcAft>
              </a:pPr>
              <a:r>
                <a:rPr lang="en-US" sz="1200" b="1" dirty="0">
                  <a:solidFill>
                    <a:schemeClr val="bg1"/>
                  </a:solidFill>
                  <a:latin typeface="Courier New" charset="0"/>
                  <a:ea typeface="Courier New" charset="0"/>
                  <a:cs typeface="Courier New" charset="0"/>
                </a:rPr>
                <a:t>while(1)</a:t>
              </a:r>
            </a:p>
            <a:p>
              <a:pPr algn="ctr">
                <a:spcAft>
                  <a:spcPts val="450"/>
                </a:spcAft>
              </a:pPr>
              <a:r>
                <a:rPr lang="en-US" sz="2100" b="1" dirty="0">
                  <a:solidFill>
                    <a:schemeClr val="bg1"/>
                  </a:solidFill>
                  <a:ea typeface="Courier New" charset="0"/>
                  <a:cs typeface="Courier New" charset="0"/>
                </a:rPr>
                <a:t>😈</a:t>
              </a:r>
              <a:endParaRPr lang="en-US" sz="1200" b="1" dirty="0">
                <a:solidFill>
                  <a:schemeClr val="bg1"/>
                </a:solidFill>
                <a:ea typeface="Courier New" charset="0"/>
                <a:cs typeface="Courier New" charset="0"/>
              </a:endParaRPr>
            </a:p>
          </p:txBody>
        </p:sp>
        <p:pic>
          <p:nvPicPr>
            <p:cNvPr id="93" name="Picture 92"/>
            <p:cNvPicPr>
              <a:picLocks noChangeAspect="1"/>
            </p:cNvPicPr>
            <p:nvPr/>
          </p:nvPicPr>
          <p:blipFill>
            <a:blip r:embed="rId2">
              <a:lum bright="70000" contrast="-70000"/>
              <a:extLst>
                <a:ext uri="{BEBA8EAE-BF5A-486C-A8C5-ECC9F3942E4B}">
                  <a14:imgProps xmlns:a14="http://schemas.microsoft.com/office/drawing/2010/main">
                    <a14:imgLayer r:embed="rId6">
                      <a14:imgEffect>
                        <a14:colorTemperature colorTemp="1500"/>
                      </a14:imgEffect>
                      <a14:imgEffect>
                        <a14:saturation sat="0"/>
                      </a14:imgEffect>
                    </a14:imgLayer>
                  </a14:imgProps>
                </a:ext>
                <a:ext uri="{28A0092B-C50C-407E-A947-70E740481C1C}">
                  <a14:useLocalDpi xmlns:a14="http://schemas.microsoft.com/office/drawing/2010/main" val="0"/>
                </a:ext>
              </a:extLst>
            </a:blip>
            <a:stretch>
              <a:fillRect/>
            </a:stretch>
          </p:blipFill>
          <p:spPr>
            <a:xfrm>
              <a:off x="8863418" y="1028660"/>
              <a:ext cx="552217" cy="552217"/>
            </a:xfrm>
            <a:prstGeom prst="rect">
              <a:avLst/>
            </a:prstGeom>
          </p:spPr>
        </p:pic>
      </p:grpSp>
      <p:sp>
        <p:nvSpPr>
          <p:cNvPr id="102" name="Freeform 101"/>
          <p:cNvSpPr/>
          <p:nvPr/>
        </p:nvSpPr>
        <p:spPr>
          <a:xfrm>
            <a:off x="3280082" y="3346328"/>
            <a:ext cx="756647" cy="631956"/>
          </a:xfrm>
          <a:custGeom>
            <a:avLst/>
            <a:gdLst>
              <a:gd name="connsiteX0" fmla="*/ 0 w 1008862"/>
              <a:gd name="connsiteY0" fmla="*/ 0 h 842608"/>
              <a:gd name="connsiteX1" fmla="*/ 997527 w 1008862"/>
              <a:gd name="connsiteY1" fmla="*/ 0 h 842608"/>
              <a:gd name="connsiteX2" fmla="*/ 1008862 w 1008862"/>
              <a:gd name="connsiteY2" fmla="*/ 419415 h 842608"/>
              <a:gd name="connsiteX3" fmla="*/ 676353 w 1008862"/>
              <a:gd name="connsiteY3" fmla="*/ 423193 h 842608"/>
              <a:gd name="connsiteX4" fmla="*/ 570555 w 1008862"/>
              <a:gd name="connsiteY4" fmla="*/ 457200 h 842608"/>
              <a:gd name="connsiteX5" fmla="*/ 479871 w 1008862"/>
              <a:gd name="connsiteY5" fmla="*/ 540327 h 842608"/>
              <a:gd name="connsiteX6" fmla="*/ 445864 w 1008862"/>
              <a:gd name="connsiteY6" fmla="*/ 612119 h 842608"/>
              <a:gd name="connsiteX7" fmla="*/ 438307 w 1008862"/>
              <a:gd name="connsiteY7" fmla="*/ 842608 h 842608"/>
              <a:gd name="connsiteX8" fmla="*/ 79348 w 1008862"/>
              <a:gd name="connsiteY8" fmla="*/ 597005 h 842608"/>
              <a:gd name="connsiteX9" fmla="*/ 0 w 1008862"/>
              <a:gd name="connsiteY9" fmla="*/ 0 h 84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8862" h="842608">
                <a:moveTo>
                  <a:pt x="0" y="0"/>
                </a:moveTo>
                <a:lnTo>
                  <a:pt x="997527" y="0"/>
                </a:lnTo>
                <a:lnTo>
                  <a:pt x="1008862" y="419415"/>
                </a:lnTo>
                <a:lnTo>
                  <a:pt x="676353" y="423193"/>
                </a:lnTo>
                <a:lnTo>
                  <a:pt x="570555" y="457200"/>
                </a:lnTo>
                <a:lnTo>
                  <a:pt x="479871" y="540327"/>
                </a:lnTo>
                <a:lnTo>
                  <a:pt x="445864" y="612119"/>
                </a:lnTo>
                <a:lnTo>
                  <a:pt x="438307" y="842608"/>
                </a:lnTo>
                <a:lnTo>
                  <a:pt x="79348" y="597005"/>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4" name="Arc 93"/>
          <p:cNvSpPr/>
          <p:nvPr/>
        </p:nvSpPr>
        <p:spPr>
          <a:xfrm rot="16200000">
            <a:off x="3615154" y="3656752"/>
            <a:ext cx="426380" cy="436033"/>
          </a:xfrm>
          <a:prstGeom prst="arc">
            <a:avLst/>
          </a:prstGeom>
          <a:ln w="57150">
            <a:solidFill>
              <a:srgbClr val="20838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dirty="0">
              <a:solidFill>
                <a:srgbClr val="C057C1"/>
              </a:solidFill>
            </a:endParaRPr>
          </a:p>
        </p:txBody>
      </p:sp>
      <p:cxnSp>
        <p:nvCxnSpPr>
          <p:cNvPr id="95" name="Straight Connector 94"/>
          <p:cNvCxnSpPr/>
          <p:nvPr/>
        </p:nvCxnSpPr>
        <p:spPr>
          <a:xfrm flipH="1">
            <a:off x="3107105" y="3345192"/>
            <a:ext cx="1146064" cy="0"/>
          </a:xfrm>
          <a:prstGeom prst="line">
            <a:avLst/>
          </a:prstGeom>
          <a:ln w="57150" cap="sq">
            <a:solidFill>
              <a:srgbClr val="208383"/>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H="1">
            <a:off x="3834170" y="3661838"/>
            <a:ext cx="1146064" cy="0"/>
          </a:xfrm>
          <a:prstGeom prst="line">
            <a:avLst/>
          </a:prstGeom>
          <a:ln w="57150" cap="sq">
            <a:solidFill>
              <a:srgbClr val="208383"/>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3610325" y="3892033"/>
            <a:ext cx="0" cy="406489"/>
          </a:xfrm>
          <a:prstGeom prst="line">
            <a:avLst/>
          </a:prstGeom>
          <a:ln w="57150" cap="sq">
            <a:solidFill>
              <a:srgbClr val="208383"/>
            </a:solidFill>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rot="16200000">
            <a:off x="2532192" y="2609425"/>
            <a:ext cx="880419" cy="300082"/>
          </a:xfrm>
          <a:prstGeom prst="rect">
            <a:avLst/>
          </a:prstGeom>
          <a:noFill/>
        </p:spPr>
        <p:txBody>
          <a:bodyPr wrap="square" rtlCol="0">
            <a:spAutoFit/>
          </a:bodyPr>
          <a:lstStyle/>
          <a:p>
            <a:pPr algn="ctr"/>
            <a:r>
              <a:rPr lang="en-US" sz="1350" dirty="0">
                <a:solidFill>
                  <a:srgbClr val="0276BE"/>
                </a:solidFill>
              </a:rPr>
              <a:t>Capsules</a:t>
            </a:r>
          </a:p>
        </p:txBody>
      </p:sp>
      <p:sp>
        <p:nvSpPr>
          <p:cNvPr id="31" name="Rounded Rectangle 30"/>
          <p:cNvSpPr/>
          <p:nvPr/>
        </p:nvSpPr>
        <p:spPr>
          <a:xfrm>
            <a:off x="1794713" y="1960166"/>
            <a:ext cx="1336556" cy="113780"/>
          </a:xfrm>
          <a:prstGeom prst="roundRect">
            <a:avLst>
              <a:gd name="adj" fmla="val 50000"/>
            </a:avLst>
          </a:prstGeom>
          <a:solidFill>
            <a:srgbClr val="11CF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25" dirty="0"/>
              <a:t>libtock</a:t>
            </a:r>
          </a:p>
        </p:txBody>
      </p:sp>
      <p:sp>
        <p:nvSpPr>
          <p:cNvPr id="96" name="Rounded Rectangle 95"/>
          <p:cNvSpPr/>
          <p:nvPr/>
        </p:nvSpPr>
        <p:spPr>
          <a:xfrm>
            <a:off x="3263776" y="1959266"/>
            <a:ext cx="1404512" cy="113780"/>
          </a:xfrm>
          <a:prstGeom prst="roundRect">
            <a:avLst>
              <a:gd name="adj" fmla="val 50000"/>
            </a:avLst>
          </a:prstGeom>
          <a:solidFill>
            <a:srgbClr val="11CF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25" dirty="0"/>
              <a:t>libtock-rs</a:t>
            </a:r>
          </a:p>
        </p:txBody>
      </p:sp>
      <p:sp>
        <p:nvSpPr>
          <p:cNvPr id="97" name="Rounded Rectangle 96"/>
          <p:cNvSpPr/>
          <p:nvPr/>
        </p:nvSpPr>
        <p:spPr>
          <a:xfrm>
            <a:off x="4800795" y="1956691"/>
            <a:ext cx="872911" cy="113780"/>
          </a:xfrm>
          <a:prstGeom prst="roundRect">
            <a:avLst>
              <a:gd name="adj" fmla="val 50000"/>
            </a:avLst>
          </a:prstGeom>
          <a:solidFill>
            <a:srgbClr val="11CF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25" dirty="0"/>
              <a:t>libtock</a:t>
            </a:r>
          </a:p>
        </p:txBody>
      </p:sp>
      <p:sp>
        <p:nvSpPr>
          <p:cNvPr id="98" name="Rounded Rectangle 97"/>
          <p:cNvSpPr/>
          <p:nvPr/>
        </p:nvSpPr>
        <p:spPr>
          <a:xfrm>
            <a:off x="5709908" y="1956691"/>
            <a:ext cx="809033" cy="113780"/>
          </a:xfrm>
          <a:prstGeom prst="roundRect">
            <a:avLst>
              <a:gd name="adj" fmla="val 50000"/>
            </a:avLst>
          </a:prstGeom>
          <a:solidFill>
            <a:srgbClr val="11CF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25" dirty="0"/>
              <a:t>libnrf</a:t>
            </a:r>
          </a:p>
        </p:txBody>
      </p:sp>
      <p:sp>
        <p:nvSpPr>
          <p:cNvPr id="19" name="Title 18">
            <a:extLst>
              <a:ext uri="{FF2B5EF4-FFF2-40B4-BE49-F238E27FC236}">
                <a16:creationId xmlns:a16="http://schemas.microsoft.com/office/drawing/2014/main" id="{87DED14E-36E4-CE42-8B9A-065B68D5CDB2}"/>
              </a:ext>
            </a:extLst>
          </p:cNvPr>
          <p:cNvSpPr>
            <a:spLocks noGrp="1"/>
          </p:cNvSpPr>
          <p:nvPr>
            <p:ph type="title"/>
          </p:nvPr>
        </p:nvSpPr>
        <p:spPr/>
        <p:txBody>
          <a:bodyPr>
            <a:normAutofit fontScale="90000"/>
          </a:bodyPr>
          <a:lstStyle/>
          <a:p>
            <a:r>
              <a:rPr lang="en-US" dirty="0" err="1"/>
              <a:t>Syscall</a:t>
            </a:r>
            <a:r>
              <a:rPr lang="en-US" dirty="0"/>
              <a:t> interface allows kernel to manage application access to resources</a:t>
            </a:r>
          </a:p>
        </p:txBody>
      </p:sp>
      <p:sp>
        <p:nvSpPr>
          <p:cNvPr id="33" name="Slide Number Placeholder 32">
            <a:extLst>
              <a:ext uri="{FF2B5EF4-FFF2-40B4-BE49-F238E27FC236}">
                <a16:creationId xmlns:a16="http://schemas.microsoft.com/office/drawing/2014/main" id="{6706F8B3-4189-E942-8F21-5310D1C24A26}"/>
              </a:ext>
            </a:extLst>
          </p:cNvPr>
          <p:cNvSpPr>
            <a:spLocks noGrp="1"/>
          </p:cNvSpPr>
          <p:nvPr>
            <p:ph type="sldNum" sz="quarter" idx="12"/>
          </p:nvPr>
        </p:nvSpPr>
        <p:spPr/>
        <p:txBody>
          <a:bodyPr/>
          <a:lstStyle/>
          <a:p>
            <a:fld id="{5E6A3C3A-A029-4573-BC04-5DA27903A743}" type="slidenum">
              <a:rPr lang="en-US" smtClean="0"/>
              <a:t>30</a:t>
            </a:fld>
            <a:endParaRPr lang="en-US"/>
          </a:p>
        </p:txBody>
      </p:sp>
    </p:spTree>
    <p:extLst>
      <p:ext uri="{BB962C8B-B14F-4D97-AF65-F5344CB8AC3E}">
        <p14:creationId xmlns:p14="http://schemas.microsoft.com/office/powerpoint/2010/main" val="829320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8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8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8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0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9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9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0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0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0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7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61"/>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71"/>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10"/>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09"/>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11"/>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31"/>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96"/>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97"/>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98"/>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112"/>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73"/>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76"/>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77"/>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78"/>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88"/>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p:bldP spid="30" grpId="0" animBg="1"/>
      <p:bldP spid="47" grpId="0" animBg="1"/>
      <p:bldP spid="70" grpId="0"/>
      <p:bldP spid="71" grpId="0"/>
      <p:bldP spid="73" grpId="0"/>
      <p:bldP spid="76" grpId="0"/>
      <p:bldP spid="77" grpId="0" animBg="1"/>
      <p:bldP spid="78" grpId="0" animBg="1"/>
      <p:bldP spid="85" grpId="0" animBg="1"/>
      <p:bldP spid="87" grpId="0" animBg="1"/>
      <p:bldP spid="86" grpId="0" animBg="1"/>
      <p:bldP spid="88" grpId="0"/>
      <p:bldP spid="89" grpId="0" animBg="1"/>
      <p:bldP spid="102" grpId="0" animBg="1"/>
      <p:bldP spid="94" grpId="0" animBg="1"/>
      <p:bldP spid="107" grpId="0"/>
      <p:bldP spid="31" grpId="0" animBg="1"/>
      <p:bldP spid="96" grpId="0" animBg="1"/>
      <p:bldP spid="97" grpId="0" animBg="1"/>
      <p:bldP spid="9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37B16-679A-6B45-A493-3F411404493D}"/>
              </a:ext>
            </a:extLst>
          </p:cNvPr>
          <p:cNvSpPr txBox="1">
            <a:spLocks noGrp="1"/>
          </p:cNvSpPr>
          <p:nvPr>
            <p:ph type="title" idx="4294967295"/>
          </p:nvPr>
        </p:nvSpPr>
        <p:spPr/>
        <p:txBody>
          <a:bodyPr>
            <a:normAutofit fontScale="90000"/>
          </a:bodyPr>
          <a:lstStyle/>
          <a:p>
            <a:pPr lvl="0"/>
            <a:r>
              <a:rPr lang="en-US" dirty="0"/>
              <a:t>Different isolation primitives for an embedded OS</a:t>
            </a:r>
          </a:p>
        </p:txBody>
      </p:sp>
      <p:sp>
        <p:nvSpPr>
          <p:cNvPr id="3" name="Text Placeholder 2">
            <a:extLst>
              <a:ext uri="{FF2B5EF4-FFF2-40B4-BE49-F238E27FC236}">
                <a16:creationId xmlns:a16="http://schemas.microsoft.com/office/drawing/2014/main" id="{D3AB7053-E03F-6F43-85C2-48791CA32739}"/>
              </a:ext>
            </a:extLst>
          </p:cNvPr>
          <p:cNvSpPr txBox="1">
            <a:spLocks noGrp="1"/>
          </p:cNvSpPr>
          <p:nvPr>
            <p:ph type="body" idx="4294967295"/>
          </p:nvPr>
        </p:nvSpPr>
        <p:spPr>
          <a:xfrm>
            <a:off x="300626" y="4006866"/>
            <a:ext cx="7699742" cy="1954070"/>
          </a:xfrm>
        </p:spPr>
        <p:txBody>
          <a:bodyPr/>
          <a:lstStyle/>
          <a:p>
            <a:pPr>
              <a:spcBef>
                <a:spcPts val="435"/>
              </a:spcBef>
              <a:buSzPct val="45000"/>
              <a:buFont typeface="StarSymbol"/>
              <a:buChar char="➔"/>
            </a:pPr>
            <a:r>
              <a:rPr lang="en-US" sz="2117" b="1" dirty="0">
                <a:solidFill>
                  <a:srgbClr val="66BB6A"/>
                </a:solidFill>
              </a:rPr>
              <a:t>Processes</a:t>
            </a:r>
            <a:r>
              <a:rPr lang="en-US" sz="2117" dirty="0"/>
              <a:t>: Use the Memory Protection Unit</a:t>
            </a:r>
          </a:p>
          <a:p>
            <a:pPr>
              <a:spcBef>
                <a:spcPts val="435"/>
              </a:spcBef>
              <a:buSzPct val="45000"/>
              <a:buFont typeface="StarSymbol"/>
              <a:buChar char="➔"/>
            </a:pPr>
            <a:r>
              <a:rPr lang="en-US" sz="2117" b="1" dirty="0">
                <a:solidFill>
                  <a:srgbClr val="007AC2"/>
                </a:solidFill>
              </a:rPr>
              <a:t>Capsules</a:t>
            </a:r>
            <a:r>
              <a:rPr lang="en-US" sz="2117" dirty="0"/>
              <a:t>: Type-safe Rust API for </a:t>
            </a:r>
            <a:r>
              <a:rPr lang="en-US" sz="2117" i="1" dirty="0"/>
              <a:t>safe</a:t>
            </a:r>
            <a:r>
              <a:rPr lang="en-US" sz="2117" dirty="0"/>
              <a:t> driver development</a:t>
            </a:r>
          </a:p>
          <a:p>
            <a:pPr>
              <a:spcBef>
                <a:spcPts val="435"/>
              </a:spcBef>
              <a:buSzPct val="45000"/>
              <a:buFont typeface="StarSymbol"/>
              <a:buChar char="➔"/>
            </a:pPr>
            <a:r>
              <a:rPr lang="en-US" sz="2117" b="1" dirty="0">
                <a:solidFill>
                  <a:srgbClr val="A3238E"/>
                </a:solidFill>
              </a:rPr>
              <a:t>Grants</a:t>
            </a:r>
            <a:r>
              <a:rPr lang="en-US" sz="2117" dirty="0"/>
              <a:t>: Bind dynamic kernel resources to process lifetime</a:t>
            </a:r>
          </a:p>
        </p:txBody>
      </p:sp>
      <p:pic>
        <p:nvPicPr>
          <p:cNvPr id="4" name="Picture Placeholder 3">
            <a:extLst>
              <a:ext uri="{FF2B5EF4-FFF2-40B4-BE49-F238E27FC236}">
                <a16:creationId xmlns:a16="http://schemas.microsoft.com/office/drawing/2014/main" id="{498900B4-BAC3-8546-A3CC-01C6183E4867}"/>
              </a:ext>
            </a:extLst>
          </p:cNvPr>
          <p:cNvPicPr>
            <a:picLocks noGrp="1" noChangeAspect="1"/>
          </p:cNvPicPr>
          <p:nvPr>
            <p:ph type="pic" idx="4294967295"/>
          </p:nvPr>
        </p:nvPicPr>
        <p:blipFill>
          <a:blip r:embed="rId3">
            <a:lum/>
            <a:alphaModFix/>
          </a:blip>
          <a:srcRect/>
          <a:stretch>
            <a:fillRect/>
          </a:stretch>
        </p:blipFill>
        <p:spPr>
          <a:xfrm>
            <a:off x="2500124" y="1294029"/>
            <a:ext cx="4141920" cy="2583291"/>
          </a:xfrm>
          <a:ln cap="rnd">
            <a:noFill/>
          </a:ln>
        </p:spPr>
      </p:pic>
      <p:sp>
        <p:nvSpPr>
          <p:cNvPr id="5" name="Slide Number Placeholder 4">
            <a:extLst>
              <a:ext uri="{FF2B5EF4-FFF2-40B4-BE49-F238E27FC236}">
                <a16:creationId xmlns:a16="http://schemas.microsoft.com/office/drawing/2014/main" id="{DCFFF365-5A97-334B-92A1-C4CEEFE3EA41}"/>
              </a:ext>
            </a:extLst>
          </p:cNvPr>
          <p:cNvSpPr>
            <a:spLocks noGrp="1"/>
          </p:cNvSpPr>
          <p:nvPr>
            <p:ph type="sldNum" sz="quarter" idx="12"/>
          </p:nvPr>
        </p:nvSpPr>
        <p:spPr/>
        <p:txBody>
          <a:bodyPr/>
          <a:lstStyle/>
          <a:p>
            <a:fld id="{5E6A3C3A-A029-4573-BC04-5DA27903A743}" type="slidenum">
              <a:rPr lang="en-US" smtClean="0"/>
              <a:t>31</a:t>
            </a:fld>
            <a:endParaRPr lang="en-US"/>
          </a:p>
        </p:txBody>
      </p:sp>
    </p:spTree>
    <p:extLst>
      <p:ext uri="{BB962C8B-B14F-4D97-AF65-F5344CB8AC3E}">
        <p14:creationId xmlns:p14="http://schemas.microsoft.com/office/powerpoint/2010/main" val="6839315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824617A-BD5F-A64E-8B17-44E791443D35}"/>
              </a:ext>
            </a:extLst>
          </p:cNvPr>
          <p:cNvPicPr>
            <a:picLocks noChangeAspect="1"/>
          </p:cNvPicPr>
          <p:nvPr/>
        </p:nvPicPr>
        <p:blipFill>
          <a:blip r:embed="rId3">
            <a:lum/>
            <a:alphaModFix/>
          </a:blip>
          <a:srcRect/>
          <a:stretch>
            <a:fillRect/>
          </a:stretch>
        </p:blipFill>
        <p:spPr>
          <a:xfrm>
            <a:off x="1031306" y="3714638"/>
            <a:ext cx="1893651" cy="547030"/>
          </a:xfrm>
          <a:prstGeom prst="rect">
            <a:avLst/>
          </a:prstGeom>
          <a:noFill/>
          <a:ln cap="rnd">
            <a:noFill/>
          </a:ln>
        </p:spPr>
      </p:pic>
      <p:pic>
        <p:nvPicPr>
          <p:cNvPr id="3" name="Picture 2">
            <a:extLst>
              <a:ext uri="{FF2B5EF4-FFF2-40B4-BE49-F238E27FC236}">
                <a16:creationId xmlns:a16="http://schemas.microsoft.com/office/drawing/2014/main" id="{7CB667E8-44A3-874C-A7AD-2B0F5FB2C4C8}"/>
              </a:ext>
            </a:extLst>
          </p:cNvPr>
          <p:cNvPicPr>
            <a:picLocks noChangeAspect="1"/>
          </p:cNvPicPr>
          <p:nvPr/>
        </p:nvPicPr>
        <p:blipFill>
          <a:blip r:embed="rId4">
            <a:lum/>
            <a:alphaModFix/>
          </a:blip>
          <a:srcRect/>
          <a:stretch>
            <a:fillRect/>
          </a:stretch>
        </p:blipFill>
        <p:spPr>
          <a:xfrm>
            <a:off x="1178813" y="1495218"/>
            <a:ext cx="1691985" cy="834970"/>
          </a:xfrm>
          <a:prstGeom prst="rect">
            <a:avLst/>
          </a:prstGeom>
          <a:noFill/>
          <a:ln cap="rnd">
            <a:noFill/>
          </a:ln>
        </p:spPr>
      </p:pic>
      <p:sp>
        <p:nvSpPr>
          <p:cNvPr id="4" name="TextBox 3">
            <a:extLst>
              <a:ext uri="{FF2B5EF4-FFF2-40B4-BE49-F238E27FC236}">
                <a16:creationId xmlns:a16="http://schemas.microsoft.com/office/drawing/2014/main" id="{BAEBAC99-D393-3D41-A05A-0C371A8FB089}"/>
              </a:ext>
            </a:extLst>
          </p:cNvPr>
          <p:cNvSpPr txBox="1"/>
          <p:nvPr/>
        </p:nvSpPr>
        <p:spPr>
          <a:xfrm>
            <a:off x="3343803" y="3102086"/>
            <a:ext cx="4694488" cy="1969992"/>
          </a:xfrm>
          <a:prstGeom prst="rect">
            <a:avLst/>
          </a:prstGeom>
          <a:noFill/>
          <a:ln cap="rnd">
            <a:noFill/>
          </a:ln>
        </p:spPr>
        <p:txBody>
          <a:bodyPr wrap="none" lIns="68039" tIns="34019" rIns="68039" bIns="34019" anchor="ctr" anchorCtr="0" compatLnSpc="0">
            <a:spAutoFit/>
          </a:bodyPr>
          <a:lstStyle/>
          <a:p>
            <a:pPr hangingPunct="0"/>
            <a:r>
              <a:rPr lang="en-US" sz="1966" b="1" dirty="0">
                <a:latin typeface="Source Sans Pro" pitchFamily="34"/>
                <a:ea typeface="Tahoma" pitchFamily="2"/>
                <a:cs typeface="Droid Sans Devanagari" pitchFamily="2"/>
              </a:rPr>
              <a:t>Capsules</a:t>
            </a:r>
          </a:p>
          <a:p>
            <a:pPr hangingPunct="0">
              <a:buSzPct val="45000"/>
              <a:buFont typeface="StarSymbol"/>
              <a:buChar char="●"/>
            </a:pPr>
            <a:r>
              <a:rPr lang="en-US" sz="1966" dirty="0">
                <a:latin typeface="Source Sans Pro" pitchFamily="34"/>
                <a:ea typeface="Tahoma" pitchFamily="2"/>
                <a:cs typeface="Droid Sans Devanagari" pitchFamily="2"/>
              </a:rPr>
              <a:t>Rust code linked into kernel</a:t>
            </a:r>
          </a:p>
          <a:p>
            <a:pPr hangingPunct="0">
              <a:buSzPct val="45000"/>
              <a:buFont typeface="StarSymbol"/>
              <a:buChar char="●"/>
            </a:pPr>
            <a:r>
              <a:rPr lang="en-US" sz="1966" dirty="0">
                <a:latin typeface="Source Sans Pro" pitchFamily="34"/>
                <a:ea typeface="Tahoma" pitchFamily="2"/>
                <a:cs typeface="Droid Sans Devanagari" pitchFamily="2"/>
              </a:rPr>
              <a:t>Isolation enforced at compile-time</a:t>
            </a:r>
          </a:p>
          <a:p>
            <a:pPr hangingPunct="0">
              <a:buSzPct val="45000"/>
              <a:buFont typeface="StarSymbol"/>
              <a:buChar char="●"/>
            </a:pPr>
            <a:r>
              <a:rPr lang="en-US" sz="1966" dirty="0">
                <a:latin typeface="Source Sans Pro" pitchFamily="34"/>
                <a:ea typeface="Tahoma" pitchFamily="2"/>
                <a:cs typeface="Droid Sans Devanagari" pitchFamily="2"/>
              </a:rPr>
              <a:t>Lower overhead</a:t>
            </a:r>
          </a:p>
          <a:p>
            <a:pPr hangingPunct="0">
              <a:buSzPct val="45000"/>
              <a:buFont typeface="StarSymbol"/>
              <a:buChar char="●"/>
            </a:pPr>
            <a:r>
              <a:rPr lang="en-US" sz="1966" dirty="0">
                <a:latin typeface="Source Sans Pro" pitchFamily="34"/>
                <a:ea typeface="Tahoma" pitchFamily="2"/>
                <a:cs typeface="Droid Sans Devanagari" pitchFamily="2"/>
              </a:rPr>
              <a:t>Used for device drivers, protocols, timers...</a:t>
            </a:r>
          </a:p>
          <a:p>
            <a:pPr hangingPunct="0">
              <a:buSzPct val="45000"/>
              <a:buFont typeface="StarSymbol"/>
              <a:buChar char="●"/>
            </a:pPr>
            <a:r>
              <a:rPr lang="en-US" sz="1966" dirty="0">
                <a:latin typeface="Source Sans Pro" pitchFamily="34"/>
                <a:ea typeface="Tahoma" pitchFamily="2"/>
                <a:cs typeface="Droid Sans Devanagari" pitchFamily="2"/>
              </a:rPr>
              <a:t>Cooperatively scheduled</a:t>
            </a:r>
          </a:p>
        </p:txBody>
      </p:sp>
      <p:sp>
        <p:nvSpPr>
          <p:cNvPr id="5" name="TextBox 4">
            <a:extLst>
              <a:ext uri="{FF2B5EF4-FFF2-40B4-BE49-F238E27FC236}">
                <a16:creationId xmlns:a16="http://schemas.microsoft.com/office/drawing/2014/main" id="{9C22466A-40F0-8646-A859-8E326493CBA8}"/>
              </a:ext>
            </a:extLst>
          </p:cNvPr>
          <p:cNvSpPr txBox="1"/>
          <p:nvPr/>
        </p:nvSpPr>
        <p:spPr>
          <a:xfrm>
            <a:off x="3342987" y="972477"/>
            <a:ext cx="4334390" cy="1969992"/>
          </a:xfrm>
          <a:prstGeom prst="rect">
            <a:avLst/>
          </a:prstGeom>
          <a:noFill/>
          <a:ln cap="rnd">
            <a:noFill/>
          </a:ln>
        </p:spPr>
        <p:txBody>
          <a:bodyPr wrap="none" lIns="68039" tIns="34019" rIns="68039" bIns="34019" anchor="ctr" anchorCtr="0" compatLnSpc="0">
            <a:spAutoFit/>
          </a:bodyPr>
          <a:lstStyle/>
          <a:p>
            <a:pPr hangingPunct="0"/>
            <a:r>
              <a:rPr lang="en-US" sz="1966" b="1" dirty="0">
                <a:latin typeface="Source Sans Pro" pitchFamily="34"/>
                <a:ea typeface="Tahoma" pitchFamily="2"/>
                <a:cs typeface="Droid Sans Devanagari" pitchFamily="2"/>
              </a:rPr>
              <a:t>Processes</a:t>
            </a:r>
          </a:p>
          <a:p>
            <a:pPr hangingPunct="0">
              <a:buSzPct val="45000"/>
              <a:buFont typeface="StarSymbol"/>
              <a:buChar char="●"/>
            </a:pPr>
            <a:r>
              <a:rPr lang="en-US" sz="1966" dirty="0">
                <a:latin typeface="Source Sans Pro" pitchFamily="34"/>
                <a:ea typeface="Tahoma" pitchFamily="2"/>
                <a:cs typeface="Droid Sans Devanagari" pitchFamily="2"/>
              </a:rPr>
              <a:t>Standalone executable in any language</a:t>
            </a:r>
          </a:p>
          <a:p>
            <a:pPr hangingPunct="0">
              <a:buSzPct val="45000"/>
              <a:buFont typeface="StarSymbol"/>
              <a:buChar char="●"/>
            </a:pPr>
            <a:r>
              <a:rPr lang="en-US" sz="1966" dirty="0">
                <a:latin typeface="Source Sans Pro" pitchFamily="34"/>
                <a:ea typeface="Tahoma" pitchFamily="2"/>
                <a:cs typeface="Droid Sans Devanagari" pitchFamily="2"/>
              </a:rPr>
              <a:t>Isolation enforced at runtime</a:t>
            </a:r>
          </a:p>
          <a:p>
            <a:pPr hangingPunct="0">
              <a:buSzPct val="45000"/>
              <a:buFont typeface="StarSymbol"/>
              <a:buChar char="●"/>
            </a:pPr>
            <a:r>
              <a:rPr lang="en-US" sz="1966" dirty="0">
                <a:latin typeface="Source Sans Pro" pitchFamily="34"/>
                <a:ea typeface="Tahoma" pitchFamily="2"/>
                <a:cs typeface="Droid Sans Devanagari" pitchFamily="2"/>
              </a:rPr>
              <a:t>Higher overhead</a:t>
            </a:r>
          </a:p>
          <a:p>
            <a:pPr hangingPunct="0">
              <a:buSzPct val="45000"/>
              <a:buFont typeface="StarSymbol"/>
              <a:buChar char="●"/>
            </a:pPr>
            <a:r>
              <a:rPr lang="en-US" sz="1966" dirty="0">
                <a:latin typeface="Source Sans Pro" pitchFamily="34"/>
                <a:ea typeface="Tahoma" pitchFamily="2"/>
                <a:cs typeface="Droid Sans Devanagari" pitchFamily="2"/>
              </a:rPr>
              <a:t>Applications</a:t>
            </a:r>
          </a:p>
          <a:p>
            <a:pPr hangingPunct="0">
              <a:buSzPct val="45000"/>
              <a:buFont typeface="StarSymbol"/>
              <a:buChar char="●"/>
            </a:pPr>
            <a:r>
              <a:rPr lang="en-US" sz="1966" dirty="0">
                <a:latin typeface="Source Sans Pro" pitchFamily="34"/>
                <a:ea typeface="Tahoma" pitchFamily="2"/>
                <a:cs typeface="Droid Sans Devanagari" pitchFamily="2"/>
              </a:rPr>
              <a:t>Time sliced</a:t>
            </a:r>
          </a:p>
        </p:txBody>
      </p:sp>
      <p:sp>
        <p:nvSpPr>
          <p:cNvPr id="6" name="TextBox 5">
            <a:extLst>
              <a:ext uri="{FF2B5EF4-FFF2-40B4-BE49-F238E27FC236}">
                <a16:creationId xmlns:a16="http://schemas.microsoft.com/office/drawing/2014/main" id="{9D5FB687-29D5-2641-94DD-777EB8863ADA}"/>
              </a:ext>
            </a:extLst>
          </p:cNvPr>
          <p:cNvSpPr txBox="1"/>
          <p:nvPr/>
        </p:nvSpPr>
        <p:spPr>
          <a:xfrm>
            <a:off x="831443" y="4341682"/>
            <a:ext cx="2520624" cy="288058"/>
          </a:xfrm>
          <a:prstGeom prst="rect">
            <a:avLst/>
          </a:prstGeom>
          <a:noFill/>
          <a:ln cap="rnd">
            <a:noFill/>
          </a:ln>
        </p:spPr>
        <p:txBody>
          <a:bodyPr wrap="none" lIns="68039" tIns="34019" rIns="68039" bIns="34019" anchorCtr="0" compatLnSpc="0">
            <a:spAutoFit/>
          </a:bodyPr>
          <a:lstStyle/>
          <a:p>
            <a:pPr algn="ctr" hangingPunct="0"/>
            <a:r>
              <a:rPr lang="en-US" sz="1361" b="1">
                <a:solidFill>
                  <a:srgbClr val="007AC2"/>
                </a:solidFill>
                <a:latin typeface="Source Sans Pro" pitchFamily="34"/>
                <a:ea typeface="Tahoma" pitchFamily="2"/>
                <a:cs typeface="Droid Sans Devanagari" pitchFamily="2"/>
              </a:rPr>
              <a:t>Trusted for liveness, not safety</a:t>
            </a:r>
          </a:p>
        </p:txBody>
      </p:sp>
      <p:sp>
        <p:nvSpPr>
          <p:cNvPr id="7" name="TextBox 6">
            <a:extLst>
              <a:ext uri="{FF2B5EF4-FFF2-40B4-BE49-F238E27FC236}">
                <a16:creationId xmlns:a16="http://schemas.microsoft.com/office/drawing/2014/main" id="{510CBE6F-7963-A344-84A6-FA4C065271AB}"/>
              </a:ext>
            </a:extLst>
          </p:cNvPr>
          <p:cNvSpPr txBox="1"/>
          <p:nvPr/>
        </p:nvSpPr>
        <p:spPr>
          <a:xfrm>
            <a:off x="1244130" y="2407752"/>
            <a:ext cx="1484763" cy="288058"/>
          </a:xfrm>
          <a:prstGeom prst="rect">
            <a:avLst/>
          </a:prstGeom>
          <a:noFill/>
          <a:ln cap="rnd">
            <a:noFill/>
          </a:ln>
        </p:spPr>
        <p:txBody>
          <a:bodyPr wrap="none" lIns="68039" tIns="34019" rIns="68039" bIns="34019" anchorCtr="0" compatLnSpc="0">
            <a:spAutoFit/>
          </a:bodyPr>
          <a:lstStyle/>
          <a:p>
            <a:pPr hangingPunct="0"/>
            <a:r>
              <a:rPr lang="en-US" sz="1361" b="1">
                <a:solidFill>
                  <a:srgbClr val="558B2F"/>
                </a:solidFill>
                <a:latin typeface="Source Sans Pro" pitchFamily="34"/>
                <a:ea typeface="Tahoma" pitchFamily="2"/>
                <a:cs typeface="Droid Sans Devanagari" pitchFamily="2"/>
              </a:rPr>
              <a:t>Totally untrusted</a:t>
            </a:r>
          </a:p>
        </p:txBody>
      </p:sp>
      <p:sp>
        <p:nvSpPr>
          <p:cNvPr id="8" name="Title 7">
            <a:extLst>
              <a:ext uri="{FF2B5EF4-FFF2-40B4-BE49-F238E27FC236}">
                <a16:creationId xmlns:a16="http://schemas.microsoft.com/office/drawing/2014/main" id="{E3AB4DCE-123A-9F42-ACCF-16F3EE19B6E5}"/>
              </a:ext>
            </a:extLst>
          </p:cNvPr>
          <p:cNvSpPr txBox="1">
            <a:spLocks noGrp="1"/>
          </p:cNvSpPr>
          <p:nvPr>
            <p:ph type="title" idx="4294967295"/>
          </p:nvPr>
        </p:nvSpPr>
        <p:spPr/>
        <p:txBody>
          <a:bodyPr/>
          <a:lstStyle/>
          <a:p>
            <a:pPr lvl="0"/>
            <a:r>
              <a:rPr lang="en-US"/>
              <a:t>Tock’s Isolation Mechanisms</a:t>
            </a:r>
          </a:p>
        </p:txBody>
      </p:sp>
      <p:sp>
        <p:nvSpPr>
          <p:cNvPr id="9" name="Slide Number Placeholder 8">
            <a:extLst>
              <a:ext uri="{FF2B5EF4-FFF2-40B4-BE49-F238E27FC236}">
                <a16:creationId xmlns:a16="http://schemas.microsoft.com/office/drawing/2014/main" id="{F2B276F6-65EC-DA48-89D5-4A5EF8D8F06B}"/>
              </a:ext>
            </a:extLst>
          </p:cNvPr>
          <p:cNvSpPr>
            <a:spLocks noGrp="1"/>
          </p:cNvSpPr>
          <p:nvPr>
            <p:ph type="sldNum" sz="quarter" idx="12"/>
          </p:nvPr>
        </p:nvSpPr>
        <p:spPr/>
        <p:txBody>
          <a:bodyPr/>
          <a:lstStyle/>
          <a:p>
            <a:fld id="{5E6A3C3A-A029-4573-BC04-5DA27903A743}" type="slidenum">
              <a:rPr lang="en-US" smtClean="0"/>
              <a:t>32</a:t>
            </a:fld>
            <a:endParaRPr lang="en-US"/>
          </a:p>
        </p:txBody>
      </p:sp>
    </p:spTree>
    <p:extLst>
      <p:ext uri="{BB962C8B-B14F-4D97-AF65-F5344CB8AC3E}">
        <p14:creationId xmlns:p14="http://schemas.microsoft.com/office/powerpoint/2010/main" val="32066895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90B6E-BC9C-6649-B9A3-0EA8517150F3}"/>
              </a:ext>
            </a:extLst>
          </p:cNvPr>
          <p:cNvSpPr>
            <a:spLocks noGrp="1"/>
          </p:cNvSpPr>
          <p:nvPr>
            <p:ph type="title"/>
          </p:nvPr>
        </p:nvSpPr>
        <p:spPr/>
        <p:txBody>
          <a:bodyPr>
            <a:normAutofit fontScale="90000"/>
          </a:bodyPr>
          <a:lstStyle/>
          <a:p>
            <a:r>
              <a:rPr lang="en-US" dirty="0"/>
              <a:t>Multiple capsules enable resource sharing</a:t>
            </a:r>
          </a:p>
        </p:txBody>
      </p:sp>
      <p:pic>
        <p:nvPicPr>
          <p:cNvPr id="3" name="Picture 2">
            <a:extLst>
              <a:ext uri="{FF2B5EF4-FFF2-40B4-BE49-F238E27FC236}">
                <a16:creationId xmlns:a16="http://schemas.microsoft.com/office/drawing/2014/main" id="{6D1BBDBA-8211-904A-906A-8B3E9FA36AFD}"/>
              </a:ext>
            </a:extLst>
          </p:cNvPr>
          <p:cNvPicPr>
            <a:picLocks noChangeAspect="1"/>
          </p:cNvPicPr>
          <p:nvPr/>
        </p:nvPicPr>
        <p:blipFill>
          <a:blip r:embed="rId2">
            <a:lum/>
            <a:alphaModFix/>
          </a:blip>
          <a:srcRect/>
          <a:stretch>
            <a:fillRect/>
          </a:stretch>
        </p:blipFill>
        <p:spPr>
          <a:xfrm>
            <a:off x="2722319" y="3539271"/>
            <a:ext cx="1893651" cy="547030"/>
          </a:xfrm>
          <a:prstGeom prst="rect">
            <a:avLst/>
          </a:prstGeom>
          <a:noFill/>
          <a:ln cap="rnd">
            <a:noFill/>
          </a:ln>
        </p:spPr>
      </p:pic>
      <p:pic>
        <p:nvPicPr>
          <p:cNvPr id="4" name="Picture 3">
            <a:extLst>
              <a:ext uri="{FF2B5EF4-FFF2-40B4-BE49-F238E27FC236}">
                <a16:creationId xmlns:a16="http://schemas.microsoft.com/office/drawing/2014/main" id="{9F764F8F-0B0E-9C4F-BAD5-5131505745C4}"/>
              </a:ext>
            </a:extLst>
          </p:cNvPr>
          <p:cNvPicPr>
            <a:picLocks noChangeAspect="1"/>
          </p:cNvPicPr>
          <p:nvPr/>
        </p:nvPicPr>
        <p:blipFill>
          <a:blip r:embed="rId2">
            <a:alphaModFix/>
            <a:duotone>
              <a:schemeClr val="accent5">
                <a:shade val="45000"/>
                <a:satMod val="135000"/>
              </a:schemeClr>
              <a:prstClr val="white"/>
            </a:duotone>
          </a:blip>
          <a:srcRect/>
          <a:stretch>
            <a:fillRect/>
          </a:stretch>
        </p:blipFill>
        <p:spPr>
          <a:xfrm>
            <a:off x="2847580" y="4503775"/>
            <a:ext cx="1893651" cy="547030"/>
          </a:xfrm>
          <a:prstGeom prst="rect">
            <a:avLst/>
          </a:prstGeom>
          <a:noFill/>
          <a:ln cap="rnd">
            <a:noFill/>
          </a:ln>
        </p:spPr>
      </p:pic>
      <p:sp>
        <p:nvSpPr>
          <p:cNvPr id="5" name="TextBox 4">
            <a:extLst>
              <a:ext uri="{FF2B5EF4-FFF2-40B4-BE49-F238E27FC236}">
                <a16:creationId xmlns:a16="http://schemas.microsoft.com/office/drawing/2014/main" id="{92C16A8C-5FDF-B841-851D-D99A4617105D}"/>
              </a:ext>
            </a:extLst>
          </p:cNvPr>
          <p:cNvSpPr txBox="1"/>
          <p:nvPr/>
        </p:nvSpPr>
        <p:spPr>
          <a:xfrm>
            <a:off x="3294346" y="4592624"/>
            <a:ext cx="556563" cy="369332"/>
          </a:xfrm>
          <a:prstGeom prst="rect">
            <a:avLst/>
          </a:prstGeom>
          <a:noFill/>
        </p:spPr>
        <p:txBody>
          <a:bodyPr wrap="none" rtlCol="0">
            <a:spAutoFit/>
          </a:bodyPr>
          <a:lstStyle/>
          <a:p>
            <a:r>
              <a:rPr lang="en-US" dirty="0">
                <a:latin typeface="Helvetica" panose="020B0604020202020204" pitchFamily="34" charset="0"/>
                <a:cs typeface="Helvetica" panose="020B0604020202020204" pitchFamily="34" charset="0"/>
              </a:rPr>
              <a:t>SPI</a:t>
            </a:r>
          </a:p>
        </p:txBody>
      </p:sp>
      <p:sp>
        <p:nvSpPr>
          <p:cNvPr id="6" name="TextBox 5">
            <a:extLst>
              <a:ext uri="{FF2B5EF4-FFF2-40B4-BE49-F238E27FC236}">
                <a16:creationId xmlns:a16="http://schemas.microsoft.com/office/drawing/2014/main" id="{22D53483-1C3D-C34C-B4B3-A40AEE832A01}"/>
              </a:ext>
            </a:extLst>
          </p:cNvPr>
          <p:cNvSpPr txBox="1"/>
          <p:nvPr/>
        </p:nvSpPr>
        <p:spPr>
          <a:xfrm>
            <a:off x="2847580" y="3628120"/>
            <a:ext cx="1270669" cy="369332"/>
          </a:xfrm>
          <a:prstGeom prst="rect">
            <a:avLst/>
          </a:prstGeom>
          <a:noFill/>
        </p:spPr>
        <p:txBody>
          <a:bodyPr wrap="none" rtlCol="0">
            <a:spAutoFit/>
          </a:bodyPr>
          <a:lstStyle/>
          <a:p>
            <a:r>
              <a:rPr lang="en-US" dirty="0">
                <a:solidFill>
                  <a:schemeClr val="bg1"/>
                </a:solidFill>
                <a:latin typeface="Helvetica" panose="020B0604020202020204" pitchFamily="34" charset="0"/>
                <a:cs typeface="Helvetica" panose="020B0604020202020204" pitchFamily="34" charset="0"/>
              </a:rPr>
              <a:t>Virtual SPI</a:t>
            </a:r>
          </a:p>
        </p:txBody>
      </p:sp>
      <p:pic>
        <p:nvPicPr>
          <p:cNvPr id="7" name="Picture 6">
            <a:extLst>
              <a:ext uri="{FF2B5EF4-FFF2-40B4-BE49-F238E27FC236}">
                <a16:creationId xmlns:a16="http://schemas.microsoft.com/office/drawing/2014/main" id="{6B2E966F-E795-DB49-9F28-01A10BB4ADFA}"/>
              </a:ext>
            </a:extLst>
          </p:cNvPr>
          <p:cNvPicPr>
            <a:picLocks noChangeAspect="1"/>
          </p:cNvPicPr>
          <p:nvPr/>
        </p:nvPicPr>
        <p:blipFill>
          <a:blip r:embed="rId2">
            <a:lum/>
            <a:alphaModFix/>
          </a:blip>
          <a:srcRect/>
          <a:stretch>
            <a:fillRect/>
          </a:stretch>
        </p:blipFill>
        <p:spPr>
          <a:xfrm>
            <a:off x="4004140" y="2615349"/>
            <a:ext cx="1893651" cy="547030"/>
          </a:xfrm>
          <a:prstGeom prst="rect">
            <a:avLst/>
          </a:prstGeom>
          <a:noFill/>
          <a:ln cap="rnd">
            <a:noFill/>
          </a:ln>
        </p:spPr>
      </p:pic>
      <p:sp>
        <p:nvSpPr>
          <p:cNvPr id="8" name="TextBox 7">
            <a:extLst>
              <a:ext uri="{FF2B5EF4-FFF2-40B4-BE49-F238E27FC236}">
                <a16:creationId xmlns:a16="http://schemas.microsoft.com/office/drawing/2014/main" id="{6E5EEFA5-56B8-A040-983E-DA3722A3D18D}"/>
              </a:ext>
            </a:extLst>
          </p:cNvPr>
          <p:cNvSpPr txBox="1"/>
          <p:nvPr/>
        </p:nvSpPr>
        <p:spPr>
          <a:xfrm>
            <a:off x="4283413" y="2724303"/>
            <a:ext cx="915635" cy="369332"/>
          </a:xfrm>
          <a:prstGeom prst="rect">
            <a:avLst/>
          </a:prstGeom>
          <a:noFill/>
        </p:spPr>
        <p:txBody>
          <a:bodyPr wrap="none" rtlCol="0">
            <a:spAutoFit/>
          </a:bodyPr>
          <a:lstStyle/>
          <a:p>
            <a:r>
              <a:rPr lang="en-US" dirty="0">
                <a:solidFill>
                  <a:schemeClr val="bg1"/>
                </a:solidFill>
                <a:latin typeface="Helvetica" panose="020B0604020202020204" pitchFamily="34" charset="0"/>
                <a:cs typeface="Helvetica" panose="020B0604020202020204" pitchFamily="34" charset="0"/>
              </a:rPr>
              <a:t>SI7021</a:t>
            </a:r>
          </a:p>
        </p:txBody>
      </p:sp>
      <p:pic>
        <p:nvPicPr>
          <p:cNvPr id="9" name="Picture 8">
            <a:extLst>
              <a:ext uri="{FF2B5EF4-FFF2-40B4-BE49-F238E27FC236}">
                <a16:creationId xmlns:a16="http://schemas.microsoft.com/office/drawing/2014/main" id="{CD379A00-D8B8-854D-92C0-539B26941E07}"/>
              </a:ext>
            </a:extLst>
          </p:cNvPr>
          <p:cNvPicPr>
            <a:picLocks noChangeAspect="1"/>
          </p:cNvPicPr>
          <p:nvPr/>
        </p:nvPicPr>
        <p:blipFill>
          <a:blip r:embed="rId2">
            <a:lum/>
            <a:alphaModFix/>
          </a:blip>
          <a:srcRect/>
          <a:stretch>
            <a:fillRect/>
          </a:stretch>
        </p:blipFill>
        <p:spPr>
          <a:xfrm>
            <a:off x="1588704" y="2615349"/>
            <a:ext cx="1893651" cy="547030"/>
          </a:xfrm>
          <a:prstGeom prst="rect">
            <a:avLst/>
          </a:prstGeom>
          <a:noFill/>
          <a:ln cap="rnd">
            <a:noFill/>
          </a:ln>
        </p:spPr>
      </p:pic>
      <p:sp>
        <p:nvSpPr>
          <p:cNvPr id="10" name="TextBox 9">
            <a:extLst>
              <a:ext uri="{FF2B5EF4-FFF2-40B4-BE49-F238E27FC236}">
                <a16:creationId xmlns:a16="http://schemas.microsoft.com/office/drawing/2014/main" id="{CD1BB6B5-45BE-7240-8245-9FF22AA4530A}"/>
              </a:ext>
            </a:extLst>
          </p:cNvPr>
          <p:cNvSpPr txBox="1"/>
          <p:nvPr/>
        </p:nvSpPr>
        <p:spPr>
          <a:xfrm>
            <a:off x="1867977" y="2724303"/>
            <a:ext cx="877163" cy="369332"/>
          </a:xfrm>
          <a:prstGeom prst="rect">
            <a:avLst/>
          </a:prstGeom>
          <a:noFill/>
        </p:spPr>
        <p:txBody>
          <a:bodyPr wrap="none" rtlCol="0">
            <a:spAutoFit/>
          </a:bodyPr>
          <a:lstStyle/>
          <a:p>
            <a:r>
              <a:rPr lang="en-US" dirty="0">
                <a:solidFill>
                  <a:schemeClr val="bg1"/>
                </a:solidFill>
                <a:latin typeface="Helvetica" panose="020B0604020202020204" pitchFamily="34" charset="0"/>
                <a:cs typeface="Helvetica" panose="020B0604020202020204" pitchFamily="34" charset="0"/>
              </a:rPr>
              <a:t>RF233</a:t>
            </a:r>
          </a:p>
        </p:txBody>
      </p:sp>
      <p:cxnSp>
        <p:nvCxnSpPr>
          <p:cNvPr id="12" name="Elbow Connector 11">
            <a:extLst>
              <a:ext uri="{FF2B5EF4-FFF2-40B4-BE49-F238E27FC236}">
                <a16:creationId xmlns:a16="http://schemas.microsoft.com/office/drawing/2014/main" id="{696A0B16-E6A2-FA49-B9E7-7C3FDE998014}"/>
              </a:ext>
            </a:extLst>
          </p:cNvPr>
          <p:cNvCxnSpPr>
            <a:stCxn id="10" idx="2"/>
            <a:endCxn id="3" idx="0"/>
          </p:cNvCxnSpPr>
          <p:nvPr/>
        </p:nvCxnSpPr>
        <p:spPr>
          <a:xfrm rot="16200000" flipH="1">
            <a:off x="2765034" y="2635160"/>
            <a:ext cx="445636" cy="1362586"/>
          </a:xfrm>
          <a:prstGeom prst="bentConnector3">
            <a:avLst/>
          </a:prstGeom>
          <a:ln w="28575" cap="sq"/>
        </p:spPr>
        <p:style>
          <a:lnRef idx="1">
            <a:schemeClr val="accent1"/>
          </a:lnRef>
          <a:fillRef idx="0">
            <a:schemeClr val="accent1"/>
          </a:fillRef>
          <a:effectRef idx="0">
            <a:schemeClr val="accent1"/>
          </a:effectRef>
          <a:fontRef idx="minor">
            <a:schemeClr val="tx1"/>
          </a:fontRef>
        </p:style>
      </p:cxnSp>
      <p:cxnSp>
        <p:nvCxnSpPr>
          <p:cNvPr id="14" name="Elbow Connector 13">
            <a:extLst>
              <a:ext uri="{FF2B5EF4-FFF2-40B4-BE49-F238E27FC236}">
                <a16:creationId xmlns:a16="http://schemas.microsoft.com/office/drawing/2014/main" id="{4BE74C0B-0034-9A48-A5A3-96B933804E43}"/>
              </a:ext>
            </a:extLst>
          </p:cNvPr>
          <p:cNvCxnSpPr>
            <a:stCxn id="7" idx="2"/>
            <a:endCxn id="3" idx="0"/>
          </p:cNvCxnSpPr>
          <p:nvPr/>
        </p:nvCxnSpPr>
        <p:spPr>
          <a:xfrm rot="5400000">
            <a:off x="4121610" y="2709915"/>
            <a:ext cx="376892" cy="1281821"/>
          </a:xfrm>
          <a:prstGeom prst="bentConnector3">
            <a:avLst/>
          </a:prstGeom>
          <a:ln w="28575" cap="sq"/>
        </p:spPr>
        <p:style>
          <a:lnRef idx="1">
            <a:schemeClr val="accent1"/>
          </a:lnRef>
          <a:fillRef idx="0">
            <a:schemeClr val="accent1"/>
          </a:fillRef>
          <a:effectRef idx="0">
            <a:schemeClr val="accent1"/>
          </a:effectRef>
          <a:fontRef idx="minor">
            <a:schemeClr val="tx1"/>
          </a:fontRef>
        </p:style>
      </p:cxnSp>
      <p:cxnSp>
        <p:nvCxnSpPr>
          <p:cNvPr id="16" name="Elbow Connector 15">
            <a:extLst>
              <a:ext uri="{FF2B5EF4-FFF2-40B4-BE49-F238E27FC236}">
                <a16:creationId xmlns:a16="http://schemas.microsoft.com/office/drawing/2014/main" id="{61D511D7-6E05-4044-A5F5-80BEE59ABD69}"/>
              </a:ext>
            </a:extLst>
          </p:cNvPr>
          <p:cNvCxnSpPr>
            <a:stCxn id="3" idx="2"/>
            <a:endCxn id="4" idx="0"/>
          </p:cNvCxnSpPr>
          <p:nvPr/>
        </p:nvCxnSpPr>
        <p:spPr>
          <a:xfrm rot="16200000" flipH="1">
            <a:off x="3523038" y="4232407"/>
            <a:ext cx="417474" cy="125261"/>
          </a:xfrm>
          <a:prstGeom prst="bentConnector3">
            <a:avLst/>
          </a:prstGeom>
          <a:ln w="28575" cap="sq"/>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26920B52-4CEF-9F43-B5B7-2064CB643643}"/>
              </a:ext>
            </a:extLst>
          </p:cNvPr>
          <p:cNvPicPr>
            <a:picLocks noChangeAspect="1"/>
          </p:cNvPicPr>
          <p:nvPr/>
        </p:nvPicPr>
        <p:blipFill>
          <a:blip r:embed="rId2">
            <a:lum/>
            <a:alphaModFix/>
          </a:blip>
          <a:srcRect/>
          <a:stretch>
            <a:fillRect/>
          </a:stretch>
        </p:blipFill>
        <p:spPr>
          <a:xfrm>
            <a:off x="1588704" y="1740327"/>
            <a:ext cx="1893651" cy="547030"/>
          </a:xfrm>
          <a:prstGeom prst="rect">
            <a:avLst/>
          </a:prstGeom>
          <a:noFill/>
          <a:ln cap="rnd">
            <a:noFill/>
          </a:ln>
        </p:spPr>
      </p:pic>
      <p:sp>
        <p:nvSpPr>
          <p:cNvPr id="18" name="TextBox 17">
            <a:extLst>
              <a:ext uri="{FF2B5EF4-FFF2-40B4-BE49-F238E27FC236}">
                <a16:creationId xmlns:a16="http://schemas.microsoft.com/office/drawing/2014/main" id="{94681056-8247-1C4C-ADCA-6BDDEB6A9B72}"/>
              </a:ext>
            </a:extLst>
          </p:cNvPr>
          <p:cNvSpPr txBox="1"/>
          <p:nvPr/>
        </p:nvSpPr>
        <p:spPr>
          <a:xfrm>
            <a:off x="1867977" y="1849281"/>
            <a:ext cx="671979" cy="369332"/>
          </a:xfrm>
          <a:prstGeom prst="rect">
            <a:avLst/>
          </a:prstGeom>
          <a:noFill/>
        </p:spPr>
        <p:txBody>
          <a:bodyPr wrap="none" rtlCol="0">
            <a:spAutoFit/>
          </a:bodyPr>
          <a:lstStyle/>
          <a:p>
            <a:r>
              <a:rPr lang="en-US" dirty="0">
                <a:solidFill>
                  <a:schemeClr val="bg1"/>
                </a:solidFill>
                <a:latin typeface="Helvetica" panose="020B0604020202020204" pitchFamily="34" charset="0"/>
                <a:cs typeface="Helvetica" panose="020B0604020202020204" pitchFamily="34" charset="0"/>
              </a:rPr>
              <a:t>UDP</a:t>
            </a:r>
          </a:p>
        </p:txBody>
      </p:sp>
      <p:pic>
        <p:nvPicPr>
          <p:cNvPr id="19" name="Picture 18">
            <a:extLst>
              <a:ext uri="{FF2B5EF4-FFF2-40B4-BE49-F238E27FC236}">
                <a16:creationId xmlns:a16="http://schemas.microsoft.com/office/drawing/2014/main" id="{5DE26600-AFA4-444D-AE98-215DBB9F45BB}"/>
              </a:ext>
            </a:extLst>
          </p:cNvPr>
          <p:cNvPicPr>
            <a:picLocks noChangeAspect="1"/>
          </p:cNvPicPr>
          <p:nvPr/>
        </p:nvPicPr>
        <p:blipFill>
          <a:blip r:embed="rId2">
            <a:lum/>
            <a:alphaModFix/>
          </a:blip>
          <a:srcRect/>
          <a:stretch>
            <a:fillRect/>
          </a:stretch>
        </p:blipFill>
        <p:spPr>
          <a:xfrm>
            <a:off x="4004141" y="1739440"/>
            <a:ext cx="1893651" cy="547030"/>
          </a:xfrm>
          <a:prstGeom prst="rect">
            <a:avLst/>
          </a:prstGeom>
          <a:noFill/>
          <a:ln cap="rnd">
            <a:noFill/>
          </a:ln>
        </p:spPr>
      </p:pic>
      <p:sp>
        <p:nvSpPr>
          <p:cNvPr id="20" name="TextBox 19">
            <a:extLst>
              <a:ext uri="{FF2B5EF4-FFF2-40B4-BE49-F238E27FC236}">
                <a16:creationId xmlns:a16="http://schemas.microsoft.com/office/drawing/2014/main" id="{085A1C8B-2D33-344D-AFEB-9CD692DB8CF6}"/>
              </a:ext>
            </a:extLst>
          </p:cNvPr>
          <p:cNvSpPr txBox="1"/>
          <p:nvPr/>
        </p:nvSpPr>
        <p:spPr>
          <a:xfrm>
            <a:off x="4010532" y="1849281"/>
            <a:ext cx="1479957" cy="369332"/>
          </a:xfrm>
          <a:prstGeom prst="rect">
            <a:avLst/>
          </a:prstGeom>
          <a:noFill/>
        </p:spPr>
        <p:txBody>
          <a:bodyPr wrap="none" rtlCol="0">
            <a:spAutoFit/>
          </a:bodyPr>
          <a:lstStyle/>
          <a:p>
            <a:r>
              <a:rPr lang="en-US" dirty="0">
                <a:solidFill>
                  <a:schemeClr val="bg1"/>
                </a:solidFill>
                <a:latin typeface="Helvetica" panose="020B0604020202020204" pitchFamily="34" charset="0"/>
                <a:cs typeface="Helvetica" panose="020B0604020202020204" pitchFamily="34" charset="0"/>
              </a:rPr>
              <a:t>Temperature</a:t>
            </a:r>
          </a:p>
        </p:txBody>
      </p:sp>
      <p:cxnSp>
        <p:nvCxnSpPr>
          <p:cNvPr id="22" name="Elbow Connector 21">
            <a:extLst>
              <a:ext uri="{FF2B5EF4-FFF2-40B4-BE49-F238E27FC236}">
                <a16:creationId xmlns:a16="http://schemas.microsoft.com/office/drawing/2014/main" id="{0B94A237-9F8A-B24C-AF79-6619336701E0}"/>
              </a:ext>
            </a:extLst>
          </p:cNvPr>
          <p:cNvCxnSpPr>
            <a:stCxn id="17" idx="2"/>
            <a:endCxn id="9" idx="0"/>
          </p:cNvCxnSpPr>
          <p:nvPr/>
        </p:nvCxnSpPr>
        <p:spPr>
          <a:xfrm rot="5400000">
            <a:off x="2371534" y="2451353"/>
            <a:ext cx="327992" cy="12700"/>
          </a:xfrm>
          <a:prstGeom prst="bentConnector3">
            <a:avLst/>
          </a:prstGeom>
          <a:ln w="28575" cap="sq"/>
        </p:spPr>
        <p:style>
          <a:lnRef idx="1">
            <a:schemeClr val="accent1"/>
          </a:lnRef>
          <a:fillRef idx="0">
            <a:schemeClr val="accent1"/>
          </a:fillRef>
          <a:effectRef idx="0">
            <a:schemeClr val="accent1"/>
          </a:effectRef>
          <a:fontRef idx="minor">
            <a:schemeClr val="tx1"/>
          </a:fontRef>
        </p:style>
      </p:cxnSp>
      <p:cxnSp>
        <p:nvCxnSpPr>
          <p:cNvPr id="24" name="Elbow Connector 23">
            <a:extLst>
              <a:ext uri="{FF2B5EF4-FFF2-40B4-BE49-F238E27FC236}">
                <a16:creationId xmlns:a16="http://schemas.microsoft.com/office/drawing/2014/main" id="{D34F1841-758C-EF42-9BA1-3C3E42742DAF}"/>
              </a:ext>
            </a:extLst>
          </p:cNvPr>
          <p:cNvCxnSpPr>
            <a:stCxn id="19" idx="2"/>
            <a:endCxn id="7" idx="0"/>
          </p:cNvCxnSpPr>
          <p:nvPr/>
        </p:nvCxnSpPr>
        <p:spPr>
          <a:xfrm rot="5400000">
            <a:off x="4786528" y="2450909"/>
            <a:ext cx="328879" cy="1"/>
          </a:xfrm>
          <a:prstGeom prst="bentConnector3">
            <a:avLst/>
          </a:prstGeom>
          <a:ln w="28575" cap="sq"/>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2D1C97-9A79-9749-B121-06651978E3C6}"/>
              </a:ext>
            </a:extLst>
          </p:cNvPr>
          <p:cNvCxnSpPr>
            <a:cxnSpLocks/>
          </p:cNvCxnSpPr>
          <p:nvPr/>
        </p:nvCxnSpPr>
        <p:spPr>
          <a:xfrm>
            <a:off x="1729665" y="1534965"/>
            <a:ext cx="4295354" cy="0"/>
          </a:xfrm>
          <a:prstGeom prst="line">
            <a:avLst/>
          </a:prstGeom>
          <a:ln w="571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4FE248E3-1B63-2148-8B8E-E490C378F091}"/>
              </a:ext>
            </a:extLst>
          </p:cNvPr>
          <p:cNvSpPr txBox="1"/>
          <p:nvPr/>
        </p:nvSpPr>
        <p:spPr>
          <a:xfrm>
            <a:off x="107207" y="1339827"/>
            <a:ext cx="1599449" cy="346945"/>
          </a:xfrm>
          <a:prstGeom prst="rect">
            <a:avLst/>
          </a:prstGeom>
          <a:noFill/>
        </p:spPr>
        <p:txBody>
          <a:bodyPr wrap="none" rtlCol="0">
            <a:noAutofit/>
          </a:bodyPr>
          <a:lstStyle/>
          <a:p>
            <a:pPr algn="r"/>
            <a:r>
              <a:rPr lang="en-US" dirty="0"/>
              <a:t>Syscall Interface</a:t>
            </a:r>
          </a:p>
        </p:txBody>
      </p:sp>
      <p:sp>
        <p:nvSpPr>
          <p:cNvPr id="11" name="Slide Number Placeholder 10">
            <a:extLst>
              <a:ext uri="{FF2B5EF4-FFF2-40B4-BE49-F238E27FC236}">
                <a16:creationId xmlns:a16="http://schemas.microsoft.com/office/drawing/2014/main" id="{99AD85AA-AFD8-4146-A0D9-4A0888CB2272}"/>
              </a:ext>
            </a:extLst>
          </p:cNvPr>
          <p:cNvSpPr>
            <a:spLocks noGrp="1"/>
          </p:cNvSpPr>
          <p:nvPr>
            <p:ph type="sldNum" sz="quarter" idx="12"/>
          </p:nvPr>
        </p:nvSpPr>
        <p:spPr/>
        <p:txBody>
          <a:bodyPr/>
          <a:lstStyle/>
          <a:p>
            <a:fld id="{5E6A3C3A-A029-4573-BC04-5DA27903A743}" type="slidenum">
              <a:rPr lang="en-US" smtClean="0"/>
              <a:t>33</a:t>
            </a:fld>
            <a:endParaRPr lang="en-US"/>
          </a:p>
        </p:txBody>
      </p:sp>
    </p:spTree>
    <p:extLst>
      <p:ext uri="{BB962C8B-B14F-4D97-AF65-F5344CB8AC3E}">
        <p14:creationId xmlns:p14="http://schemas.microsoft.com/office/powerpoint/2010/main" val="7020523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3DEF6-312F-A742-955C-B0C36A5EEFB1}"/>
              </a:ext>
            </a:extLst>
          </p:cNvPr>
          <p:cNvSpPr>
            <a:spLocks noGrp="1"/>
          </p:cNvSpPr>
          <p:nvPr>
            <p:ph type="title"/>
          </p:nvPr>
        </p:nvSpPr>
        <p:spPr/>
        <p:txBody>
          <a:bodyPr>
            <a:normAutofit fontScale="90000"/>
          </a:bodyPr>
          <a:lstStyle/>
          <a:p>
            <a:r>
              <a:rPr lang="en-US" dirty="0"/>
              <a:t>Multiple applications presents a new challenge: resource exhaustion</a:t>
            </a:r>
          </a:p>
        </p:txBody>
      </p:sp>
      <p:sp>
        <p:nvSpPr>
          <p:cNvPr id="3" name="Content Placeholder 2">
            <a:extLst>
              <a:ext uri="{FF2B5EF4-FFF2-40B4-BE49-F238E27FC236}">
                <a16:creationId xmlns:a16="http://schemas.microsoft.com/office/drawing/2014/main" id="{25C40F94-E294-8246-AD83-C1EC4553FF3B}"/>
              </a:ext>
            </a:extLst>
          </p:cNvPr>
          <p:cNvSpPr>
            <a:spLocks noGrp="1"/>
          </p:cNvSpPr>
          <p:nvPr>
            <p:ph idx="1"/>
          </p:nvPr>
        </p:nvSpPr>
        <p:spPr/>
        <p:txBody>
          <a:bodyPr/>
          <a:lstStyle/>
          <a:p>
            <a:r>
              <a:rPr lang="en-US" dirty="0"/>
              <a:t>How many userland processes will there be?</a:t>
            </a:r>
          </a:p>
          <a:p>
            <a:pPr marL="0" indent="0">
              <a:buNone/>
            </a:pPr>
            <a:r>
              <a:rPr lang="en-US" dirty="0"/>
              <a:t>or</a:t>
            </a:r>
          </a:p>
          <a:p>
            <a:r>
              <a:rPr lang="en-US" dirty="0"/>
              <a:t>How much memory should we allocate for them?</a:t>
            </a:r>
          </a:p>
          <a:p>
            <a:pPr lvl="1"/>
            <a:r>
              <a:rPr lang="en-US" dirty="0"/>
              <a:t>Or, should we do dynamic memory allocation?</a:t>
            </a:r>
          </a:p>
        </p:txBody>
      </p:sp>
      <p:sp>
        <p:nvSpPr>
          <p:cNvPr id="5" name="Slide Number Placeholder 4">
            <a:extLst>
              <a:ext uri="{FF2B5EF4-FFF2-40B4-BE49-F238E27FC236}">
                <a16:creationId xmlns:a16="http://schemas.microsoft.com/office/drawing/2014/main" id="{121782C2-9E3D-4442-A988-4D4C998AD9A3}"/>
              </a:ext>
            </a:extLst>
          </p:cNvPr>
          <p:cNvSpPr>
            <a:spLocks noGrp="1"/>
          </p:cNvSpPr>
          <p:nvPr>
            <p:ph type="sldNum" sz="quarter" idx="12"/>
          </p:nvPr>
        </p:nvSpPr>
        <p:spPr/>
        <p:txBody>
          <a:bodyPr/>
          <a:lstStyle/>
          <a:p>
            <a:fld id="{5E6A3C3A-A029-4573-BC04-5DA27903A743}" type="slidenum">
              <a:rPr lang="en-US" smtClean="0"/>
              <a:t>34</a:t>
            </a:fld>
            <a:endParaRPr lang="en-US"/>
          </a:p>
        </p:txBody>
      </p:sp>
    </p:spTree>
    <p:extLst>
      <p:ext uri="{BB962C8B-B14F-4D97-AF65-F5344CB8AC3E}">
        <p14:creationId xmlns:p14="http://schemas.microsoft.com/office/powerpoint/2010/main" val="1548407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CE199-ADE5-244F-BA95-C35B622F7FCB}"/>
              </a:ext>
            </a:extLst>
          </p:cNvPr>
          <p:cNvSpPr>
            <a:spLocks noGrp="1"/>
          </p:cNvSpPr>
          <p:nvPr>
            <p:ph type="title"/>
          </p:nvPr>
        </p:nvSpPr>
        <p:spPr/>
        <p:txBody>
          <a:bodyPr>
            <a:noAutofit/>
          </a:bodyPr>
          <a:lstStyle/>
          <a:p>
            <a:r>
              <a:rPr lang="en-US" sz="2000" dirty="0"/>
              <a:t>The kernel and processes have separate memory allocations. A kernel that allows allocations would have a heap, as shown.</a:t>
            </a:r>
          </a:p>
        </p:txBody>
      </p:sp>
      <p:grpSp>
        <p:nvGrpSpPr>
          <p:cNvPr id="19" name="Group 18">
            <a:extLst>
              <a:ext uri="{FF2B5EF4-FFF2-40B4-BE49-F238E27FC236}">
                <a16:creationId xmlns:a16="http://schemas.microsoft.com/office/drawing/2014/main" id="{1988C9BA-64DB-3E44-8F20-B5220679A5BD}"/>
              </a:ext>
            </a:extLst>
          </p:cNvPr>
          <p:cNvGrpSpPr/>
          <p:nvPr/>
        </p:nvGrpSpPr>
        <p:grpSpPr>
          <a:xfrm>
            <a:off x="3939368" y="1582714"/>
            <a:ext cx="5204633" cy="3355400"/>
            <a:chOff x="-88664" y="1391375"/>
            <a:chExt cx="5204633" cy="3355400"/>
          </a:xfrm>
        </p:grpSpPr>
        <p:sp>
          <p:nvSpPr>
            <p:cNvPr id="7" name="Freeform 6">
              <a:extLst>
                <a:ext uri="{FF2B5EF4-FFF2-40B4-BE49-F238E27FC236}">
                  <a16:creationId xmlns:a16="http://schemas.microsoft.com/office/drawing/2014/main" id="{CC1C88D6-5D75-254A-B624-8E1DE7442E1F}"/>
                </a:ext>
              </a:extLst>
            </p:cNvPr>
            <p:cNvSpPr/>
            <p:nvPr/>
          </p:nvSpPr>
          <p:spPr>
            <a:xfrm>
              <a:off x="1526210" y="2960705"/>
              <a:ext cx="1692322" cy="335363"/>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66BB6A"/>
            </a:solidFill>
            <a:ln w="19050" cap="rnd">
              <a:solidFill>
                <a:srgbClr val="000000"/>
              </a:solidFill>
              <a:prstDash val="solid"/>
            </a:ln>
          </p:spPr>
          <p:txBody>
            <a:bodyPr wrap="square" lIns="61235" tIns="30617" rIns="61235" bIns="30617" anchor="ctr" anchorCtr="0" compatLnSpc="0">
              <a:spAutoFit/>
            </a:bodyPr>
            <a:lstStyle/>
            <a:p>
              <a:pPr algn="ctr" hangingPunct="0"/>
              <a:r>
                <a:rPr lang="en-US" sz="1497" b="1">
                  <a:solidFill>
                    <a:srgbClr val="FFFFFF"/>
                  </a:solidFill>
                  <a:latin typeface="Seravek Light" panose="020B0503040000020004" pitchFamily="34" charset="0"/>
                  <a:ea typeface="Tahoma" pitchFamily="2"/>
                  <a:cs typeface="Droid Sans Devanagari" pitchFamily="2"/>
                </a:rPr>
                <a:t>Data</a:t>
              </a:r>
            </a:p>
          </p:txBody>
        </p:sp>
        <p:sp>
          <p:nvSpPr>
            <p:cNvPr id="8" name="Freeform 7">
              <a:extLst>
                <a:ext uri="{FF2B5EF4-FFF2-40B4-BE49-F238E27FC236}">
                  <a16:creationId xmlns:a16="http://schemas.microsoft.com/office/drawing/2014/main" id="{7E951F3E-CE6C-4942-BEB7-BA23C948DFE5}"/>
                </a:ext>
              </a:extLst>
            </p:cNvPr>
            <p:cNvSpPr/>
            <p:nvPr/>
          </p:nvSpPr>
          <p:spPr>
            <a:xfrm>
              <a:off x="1522142" y="3302124"/>
              <a:ext cx="1696389" cy="328907"/>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66BB6A"/>
            </a:solidFill>
            <a:ln w="19050" cap="rnd">
              <a:solidFill>
                <a:srgbClr val="000000"/>
              </a:solidFill>
              <a:prstDash val="solid"/>
            </a:ln>
          </p:spPr>
          <p:txBody>
            <a:bodyPr wrap="square" lIns="61235" tIns="30617" rIns="61235" bIns="30617" anchor="ctr" anchorCtr="0" compatLnSpc="0">
              <a:spAutoFit/>
            </a:bodyPr>
            <a:lstStyle/>
            <a:p>
              <a:pPr algn="ctr" hangingPunct="0"/>
              <a:r>
                <a:rPr lang="en-US" sz="1497" b="1">
                  <a:solidFill>
                    <a:srgbClr val="FFFFFF"/>
                  </a:solidFill>
                  <a:latin typeface="Seravek Light" panose="020B0503040000020004" pitchFamily="34" charset="0"/>
                  <a:ea typeface="Tahoma" pitchFamily="2"/>
                  <a:cs typeface="Droid Sans Devanagari" pitchFamily="2"/>
                </a:rPr>
                <a:t>Stack</a:t>
              </a:r>
            </a:p>
          </p:txBody>
        </p:sp>
        <p:sp>
          <p:nvSpPr>
            <p:cNvPr id="10" name="Freeform 9">
              <a:extLst>
                <a:ext uri="{FF2B5EF4-FFF2-40B4-BE49-F238E27FC236}">
                  <a16:creationId xmlns:a16="http://schemas.microsoft.com/office/drawing/2014/main" id="{C38B2987-B300-EE44-9985-61F6CBFADD0E}"/>
                </a:ext>
              </a:extLst>
            </p:cNvPr>
            <p:cNvSpPr/>
            <p:nvPr/>
          </p:nvSpPr>
          <p:spPr>
            <a:xfrm flipH="1" flipV="1">
              <a:off x="2223928" y="2251687"/>
              <a:ext cx="296883" cy="361543"/>
            </a:xfrm>
            <a:custGeom>
              <a:avLst>
                <a:gd name="f0" fmla="val 11678"/>
                <a:gd name="f1" fmla="val 5411"/>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0 f8 1"/>
                <a:gd name="f17" fmla="+- 21600 0 f12"/>
                <a:gd name="f18" fmla="*/ f11 f7 1"/>
                <a:gd name="f19" fmla="*/ f13 f7 1"/>
                <a:gd name="f20" fmla="*/ f17 f11 1"/>
                <a:gd name="f21" fmla="*/ f20 1 10800"/>
                <a:gd name="f22" fmla="+- f12 f21 0"/>
                <a:gd name="f23" fmla="*/ f22 f8 1"/>
              </a:gdLst>
              <a:ahLst>
                <a:ahXY gdRefX="f1" minX="f4" maxX="f6" gdRefY="f0" minY="f4" maxY="f5">
                  <a:pos x="f14" y="f15"/>
                </a:ahXY>
              </a:ahLst>
              <a:cxnLst>
                <a:cxn ang="3cd4">
                  <a:pos x="hc" y="t"/>
                </a:cxn>
                <a:cxn ang="0">
                  <a:pos x="r" y="vc"/>
                </a:cxn>
                <a:cxn ang="cd4">
                  <a:pos x="hc" y="b"/>
                </a:cxn>
                <a:cxn ang="cd2">
                  <a:pos x="l" y="vc"/>
                </a:cxn>
              </a:cxnLst>
              <a:rect l="f18" t="f16" r="f19" b="f23"/>
              <a:pathLst>
                <a:path w="21600" h="21600">
                  <a:moveTo>
                    <a:pt x="f11" y="f4"/>
                  </a:moveTo>
                  <a:lnTo>
                    <a:pt x="f11" y="f12"/>
                  </a:lnTo>
                  <a:lnTo>
                    <a:pt x="f4" y="f12"/>
                  </a:lnTo>
                  <a:lnTo>
                    <a:pt x="f6" y="f5"/>
                  </a:lnTo>
                  <a:lnTo>
                    <a:pt x="f5" y="f12"/>
                  </a:lnTo>
                  <a:lnTo>
                    <a:pt x="f13" y="f12"/>
                  </a:lnTo>
                  <a:lnTo>
                    <a:pt x="f13" y="f4"/>
                  </a:lnTo>
                  <a:close/>
                </a:path>
              </a:pathLst>
            </a:custGeom>
            <a:noFill/>
            <a:ln w="38160" cap="rnd">
              <a:solidFill>
                <a:srgbClr val="4E342E"/>
              </a:solidFill>
              <a:prstDash val="solid"/>
            </a:ln>
          </p:spPr>
          <p:txBody>
            <a:bodyPr wrap="none" lIns="73972" tIns="43354" rIns="73972" bIns="43354" anchor="ctr" anchorCtr="0" compatLnSpc="0">
              <a:spAutoFit/>
            </a:bodyPr>
            <a:lstStyle/>
            <a:p>
              <a:pPr hangingPunct="0"/>
              <a:endParaRPr lang="en-US" sz="1225">
                <a:latin typeface="Seravek Light" panose="020B0503040000020004" pitchFamily="34" charset="0"/>
                <a:ea typeface="Tahoma" pitchFamily="2"/>
                <a:cs typeface="Droid Sans Devanagari" pitchFamily="2"/>
              </a:endParaRPr>
            </a:p>
          </p:txBody>
        </p:sp>
        <p:sp>
          <p:nvSpPr>
            <p:cNvPr id="11" name="Freeform 10">
              <a:extLst>
                <a:ext uri="{FF2B5EF4-FFF2-40B4-BE49-F238E27FC236}">
                  <a16:creationId xmlns:a16="http://schemas.microsoft.com/office/drawing/2014/main" id="{7F988229-3DC9-074B-ACCA-CE1754A98CB6}"/>
                </a:ext>
              </a:extLst>
            </p:cNvPr>
            <p:cNvSpPr/>
            <p:nvPr/>
          </p:nvSpPr>
          <p:spPr>
            <a:xfrm flipH="1">
              <a:off x="2223928" y="3633760"/>
              <a:ext cx="296883" cy="361543"/>
            </a:xfrm>
            <a:custGeom>
              <a:avLst>
                <a:gd name="f0" fmla="val 11678"/>
                <a:gd name="f1" fmla="val 5411"/>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0 f8 1"/>
                <a:gd name="f17" fmla="+- 21600 0 f12"/>
                <a:gd name="f18" fmla="*/ f11 f7 1"/>
                <a:gd name="f19" fmla="*/ f13 f7 1"/>
                <a:gd name="f20" fmla="*/ f17 f11 1"/>
                <a:gd name="f21" fmla="*/ f20 1 10800"/>
                <a:gd name="f22" fmla="+- f12 f21 0"/>
                <a:gd name="f23" fmla="*/ f22 f8 1"/>
              </a:gdLst>
              <a:ahLst>
                <a:ahXY gdRefX="f1" minX="f4" maxX="f6" gdRefY="f0" minY="f4" maxY="f5">
                  <a:pos x="f14" y="f15"/>
                </a:ahXY>
              </a:ahLst>
              <a:cxnLst>
                <a:cxn ang="3cd4">
                  <a:pos x="hc" y="t"/>
                </a:cxn>
                <a:cxn ang="0">
                  <a:pos x="r" y="vc"/>
                </a:cxn>
                <a:cxn ang="cd4">
                  <a:pos x="hc" y="b"/>
                </a:cxn>
                <a:cxn ang="cd2">
                  <a:pos x="l" y="vc"/>
                </a:cxn>
              </a:cxnLst>
              <a:rect l="f18" t="f16" r="f19" b="f23"/>
              <a:pathLst>
                <a:path w="21600" h="21600">
                  <a:moveTo>
                    <a:pt x="f11" y="f4"/>
                  </a:moveTo>
                  <a:lnTo>
                    <a:pt x="f11" y="f12"/>
                  </a:lnTo>
                  <a:lnTo>
                    <a:pt x="f4" y="f12"/>
                  </a:lnTo>
                  <a:lnTo>
                    <a:pt x="f6" y="f5"/>
                  </a:lnTo>
                  <a:lnTo>
                    <a:pt x="f5" y="f12"/>
                  </a:lnTo>
                  <a:lnTo>
                    <a:pt x="f13" y="f12"/>
                  </a:lnTo>
                  <a:lnTo>
                    <a:pt x="f13" y="f4"/>
                  </a:lnTo>
                  <a:close/>
                </a:path>
              </a:pathLst>
            </a:custGeom>
            <a:noFill/>
            <a:ln w="38160" cap="rnd">
              <a:solidFill>
                <a:srgbClr val="4E342E"/>
              </a:solidFill>
              <a:prstDash val="solid"/>
            </a:ln>
          </p:spPr>
          <p:txBody>
            <a:bodyPr wrap="none" lIns="73972" tIns="43354" rIns="73972" bIns="43354" anchor="ctr" anchorCtr="0" compatLnSpc="0">
              <a:spAutoFit/>
            </a:bodyPr>
            <a:lstStyle/>
            <a:p>
              <a:pPr hangingPunct="0"/>
              <a:endParaRPr lang="en-US" sz="1225">
                <a:latin typeface="Seravek Light" panose="020B0503040000020004" pitchFamily="34" charset="0"/>
                <a:ea typeface="Tahoma" pitchFamily="2"/>
                <a:cs typeface="Droid Sans Devanagari" pitchFamily="2"/>
              </a:endParaRPr>
            </a:p>
          </p:txBody>
        </p:sp>
        <p:sp>
          <p:nvSpPr>
            <p:cNvPr id="13" name="Freeform 12">
              <a:extLst>
                <a:ext uri="{FF2B5EF4-FFF2-40B4-BE49-F238E27FC236}">
                  <a16:creationId xmlns:a16="http://schemas.microsoft.com/office/drawing/2014/main" id="{0E2E7D82-2208-3846-8EC2-0B06FCAAD29F}"/>
                </a:ext>
              </a:extLst>
            </p:cNvPr>
            <p:cNvSpPr/>
            <p:nvPr/>
          </p:nvSpPr>
          <p:spPr>
            <a:xfrm>
              <a:off x="1522142" y="4411412"/>
              <a:ext cx="1696389" cy="335363"/>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66BB6A"/>
            </a:solidFill>
            <a:ln w="19050" cap="rnd">
              <a:solidFill>
                <a:srgbClr val="4E342E"/>
              </a:solidFill>
              <a:prstDash val="solid"/>
            </a:ln>
          </p:spPr>
          <p:txBody>
            <a:bodyPr wrap="square" lIns="61235" tIns="30617" rIns="61235" bIns="30617" anchor="ctr" anchorCtr="0" compatLnSpc="0">
              <a:spAutoFit/>
            </a:bodyPr>
            <a:lstStyle/>
            <a:p>
              <a:pPr algn="ctr" hangingPunct="0"/>
              <a:r>
                <a:rPr lang="en-US" sz="1497" b="1" dirty="0">
                  <a:solidFill>
                    <a:srgbClr val="FFFFFF"/>
                  </a:solidFill>
                  <a:latin typeface="Seravek Light" panose="020B0503040000020004" pitchFamily="34" charset="0"/>
                  <a:ea typeface="Tahoma" pitchFamily="2"/>
                  <a:cs typeface="Droid Sans Devanagari" pitchFamily="2"/>
                </a:rPr>
                <a:t>Code</a:t>
              </a:r>
            </a:p>
          </p:txBody>
        </p:sp>
        <p:sp>
          <p:nvSpPr>
            <p:cNvPr id="14" name="Freeform 13">
              <a:extLst>
                <a:ext uri="{FF2B5EF4-FFF2-40B4-BE49-F238E27FC236}">
                  <a16:creationId xmlns:a16="http://schemas.microsoft.com/office/drawing/2014/main" id="{F9058247-19AD-354B-B318-E6BF1E57DD1D}"/>
                </a:ext>
              </a:extLst>
            </p:cNvPr>
            <p:cNvSpPr/>
            <p:nvPr/>
          </p:nvSpPr>
          <p:spPr>
            <a:xfrm>
              <a:off x="1388514" y="1391376"/>
              <a:ext cx="1977969" cy="2674950"/>
            </a:xfrm>
            <a:custGeom>
              <a:avLst>
                <a:gd name="f0" fmla="val 2291"/>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noFill/>
            <a:ln w="38160" cap="rnd">
              <a:solidFill>
                <a:srgbClr val="4E342E"/>
              </a:solidFill>
              <a:prstDash val="solid"/>
            </a:ln>
          </p:spPr>
          <p:txBody>
            <a:bodyPr wrap="square" lIns="74217" tIns="43599" rIns="74217" bIns="43599" anchor="ctr" anchorCtr="0" compatLnSpc="0">
              <a:noAutofit/>
            </a:bodyPr>
            <a:lstStyle/>
            <a:p>
              <a:pPr hangingPunct="0"/>
              <a:endParaRPr lang="en-US" sz="1225">
                <a:latin typeface="Seravek Light" panose="020B0503040000020004" pitchFamily="34" charset="0"/>
                <a:ea typeface="Tahoma" pitchFamily="2"/>
                <a:cs typeface="Droid Sans Devanagari" pitchFamily="2"/>
              </a:endParaRPr>
            </a:p>
          </p:txBody>
        </p:sp>
        <p:sp>
          <p:nvSpPr>
            <p:cNvPr id="15" name="TextBox 14">
              <a:extLst>
                <a:ext uri="{FF2B5EF4-FFF2-40B4-BE49-F238E27FC236}">
                  <a16:creationId xmlns:a16="http://schemas.microsoft.com/office/drawing/2014/main" id="{49A1A17F-FF30-1E46-B751-6B1DA2D2BD20}"/>
                </a:ext>
              </a:extLst>
            </p:cNvPr>
            <p:cNvSpPr txBox="1"/>
            <p:nvPr/>
          </p:nvSpPr>
          <p:spPr>
            <a:xfrm>
              <a:off x="-88664" y="2280512"/>
              <a:ext cx="1114708" cy="896676"/>
            </a:xfrm>
            <a:prstGeom prst="rect">
              <a:avLst/>
            </a:prstGeom>
            <a:noFill/>
            <a:ln cap="rnd">
              <a:noFill/>
            </a:ln>
          </p:spPr>
          <p:txBody>
            <a:bodyPr wrap="none" lIns="61235" tIns="30617" rIns="61235" bIns="30617" anchorCtr="0" compatLnSpc="0">
              <a:spAutoFit/>
            </a:bodyPr>
            <a:lstStyle/>
            <a:p>
              <a:pPr algn="ctr" hangingPunct="0"/>
              <a:r>
                <a:rPr lang="en-US" sz="1769" dirty="0">
                  <a:latin typeface="Seravek Light" panose="020B0503040000020004" pitchFamily="34" charset="0"/>
                  <a:ea typeface="Tahoma" pitchFamily="2"/>
                  <a:cs typeface="Droid Sans Devanagari" pitchFamily="2"/>
                </a:rPr>
                <a:t>Process</a:t>
              </a:r>
            </a:p>
            <a:p>
              <a:pPr algn="ctr" hangingPunct="0"/>
              <a:r>
                <a:rPr lang="en-US" sz="1769" dirty="0">
                  <a:latin typeface="Seravek Light" panose="020B0503040000020004" pitchFamily="34" charset="0"/>
                  <a:ea typeface="Tahoma" pitchFamily="2"/>
                  <a:cs typeface="Droid Sans Devanagari" pitchFamily="2"/>
                </a:rPr>
                <a:t>RAM</a:t>
              </a:r>
            </a:p>
            <a:p>
              <a:pPr algn="ctr" hangingPunct="0"/>
              <a:r>
                <a:rPr lang="en-US" sz="1769" dirty="0">
                  <a:latin typeface="Seravek Light" panose="020B0503040000020004" pitchFamily="34" charset="0"/>
                  <a:ea typeface="Tahoma" pitchFamily="2"/>
                  <a:cs typeface="Droid Sans Devanagari" pitchFamily="2"/>
                </a:rPr>
                <a:t>Allocation</a:t>
              </a:r>
            </a:p>
          </p:txBody>
        </p:sp>
        <p:sp>
          <p:nvSpPr>
            <p:cNvPr id="17" name="TextBox 16">
              <a:extLst>
                <a:ext uri="{FF2B5EF4-FFF2-40B4-BE49-F238E27FC236}">
                  <a16:creationId xmlns:a16="http://schemas.microsoft.com/office/drawing/2014/main" id="{2305111A-A638-E54C-8402-C19A2B2B6230}"/>
                </a:ext>
              </a:extLst>
            </p:cNvPr>
            <p:cNvSpPr txBox="1"/>
            <p:nvPr/>
          </p:nvSpPr>
          <p:spPr>
            <a:xfrm>
              <a:off x="177292" y="4393993"/>
              <a:ext cx="626369" cy="346975"/>
            </a:xfrm>
            <a:prstGeom prst="rect">
              <a:avLst/>
            </a:prstGeom>
            <a:noFill/>
            <a:ln cap="rnd">
              <a:noFill/>
            </a:ln>
          </p:spPr>
          <p:txBody>
            <a:bodyPr wrap="none" lIns="61235" tIns="30617" rIns="61235" bIns="30617" anchorCtr="0" compatLnSpc="0">
              <a:spAutoFit/>
            </a:bodyPr>
            <a:lstStyle/>
            <a:p>
              <a:pPr algn="r" hangingPunct="0"/>
              <a:r>
                <a:rPr lang="en-US" sz="1769" dirty="0">
                  <a:latin typeface="Seravek Light" panose="020B0503040000020004" pitchFamily="34" charset="0"/>
                  <a:ea typeface="Tahoma" pitchFamily="2"/>
                  <a:cs typeface="Droid Sans Devanagari" pitchFamily="2"/>
                </a:rPr>
                <a:t>Flash</a:t>
              </a:r>
            </a:p>
          </p:txBody>
        </p:sp>
        <p:sp>
          <p:nvSpPr>
            <p:cNvPr id="20" name="TextBox 19">
              <a:extLst>
                <a:ext uri="{FF2B5EF4-FFF2-40B4-BE49-F238E27FC236}">
                  <a16:creationId xmlns:a16="http://schemas.microsoft.com/office/drawing/2014/main" id="{2C82C7EB-13ED-9948-B369-9E01E8120B6A}"/>
                </a:ext>
              </a:extLst>
            </p:cNvPr>
            <p:cNvSpPr txBox="1"/>
            <p:nvPr/>
          </p:nvSpPr>
          <p:spPr>
            <a:xfrm>
              <a:off x="4007803" y="2669756"/>
              <a:ext cx="1108166" cy="917259"/>
            </a:xfrm>
            <a:prstGeom prst="rect">
              <a:avLst/>
            </a:prstGeom>
            <a:noFill/>
            <a:ln cap="rnd">
              <a:noFill/>
            </a:ln>
          </p:spPr>
          <p:txBody>
            <a:bodyPr wrap="none" lIns="61235" tIns="30617" rIns="61235" bIns="30617" anchor="ctr" anchorCtr="0" compatLnSpc="0">
              <a:spAutoFit/>
            </a:bodyPr>
            <a:lstStyle/>
            <a:p>
              <a:pPr hangingPunct="0"/>
              <a:r>
                <a:rPr lang="en-US" sz="1769" dirty="0">
                  <a:latin typeface="Seravek Light" panose="020B0503040000020004" pitchFamily="34" charset="0"/>
                  <a:ea typeface="Tahoma" pitchFamily="2"/>
                  <a:cs typeface="Droid Sans Devanagari" pitchFamily="2"/>
                </a:rPr>
                <a:t>Process</a:t>
              </a:r>
            </a:p>
            <a:p>
              <a:pPr hangingPunct="0"/>
              <a:r>
                <a:rPr lang="en-US" sz="1769" dirty="0">
                  <a:latin typeface="Seravek Light" panose="020B0503040000020004" pitchFamily="34" charset="0"/>
                  <a:ea typeface="Tahoma" pitchFamily="2"/>
                  <a:cs typeface="Droid Sans Devanagari" pitchFamily="2"/>
                </a:rPr>
                <a:t>Accessible</a:t>
              </a:r>
            </a:p>
            <a:p>
              <a:pPr hangingPunct="0"/>
              <a:r>
                <a:rPr lang="en-US" sz="1769" dirty="0">
                  <a:latin typeface="Seravek Light" panose="020B0503040000020004" pitchFamily="34" charset="0"/>
                  <a:ea typeface="Tahoma" pitchFamily="2"/>
                  <a:cs typeface="Droid Sans Devanagari" pitchFamily="2"/>
                </a:rPr>
                <a:t>Memory</a:t>
              </a:r>
            </a:p>
          </p:txBody>
        </p:sp>
        <p:sp>
          <p:nvSpPr>
            <p:cNvPr id="6" name="Freeform 5">
              <a:extLst>
                <a:ext uri="{FF2B5EF4-FFF2-40B4-BE49-F238E27FC236}">
                  <a16:creationId xmlns:a16="http://schemas.microsoft.com/office/drawing/2014/main" id="{DB2468BE-97F7-B84F-BE64-73BDC45939CC}"/>
                </a:ext>
              </a:extLst>
            </p:cNvPr>
            <p:cNvSpPr/>
            <p:nvPr/>
          </p:nvSpPr>
          <p:spPr>
            <a:xfrm>
              <a:off x="1528882" y="2619286"/>
              <a:ext cx="1689650" cy="335363"/>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66BB6A"/>
            </a:solidFill>
            <a:ln w="19050" cap="rnd">
              <a:solidFill>
                <a:srgbClr val="000000"/>
              </a:solidFill>
              <a:prstDash val="solid"/>
            </a:ln>
          </p:spPr>
          <p:txBody>
            <a:bodyPr wrap="square" lIns="61235" tIns="30617" rIns="61235" bIns="30617" anchor="ctr" anchorCtr="0" compatLnSpc="0">
              <a:spAutoFit/>
            </a:bodyPr>
            <a:lstStyle/>
            <a:p>
              <a:pPr algn="ctr" hangingPunct="0"/>
              <a:r>
                <a:rPr lang="en-US" sz="1497" b="1">
                  <a:solidFill>
                    <a:srgbClr val="FFFFFF"/>
                  </a:solidFill>
                  <a:latin typeface="Seravek Light" panose="020B0503040000020004" pitchFamily="34" charset="0"/>
                  <a:ea typeface="Tahoma" pitchFamily="2"/>
                  <a:cs typeface="Droid Sans Devanagari" pitchFamily="2"/>
                </a:rPr>
                <a:t>Heap</a:t>
              </a:r>
            </a:p>
          </p:txBody>
        </p:sp>
        <p:sp>
          <p:nvSpPr>
            <p:cNvPr id="22" name="Left Brace 21">
              <a:extLst>
                <a:ext uri="{FF2B5EF4-FFF2-40B4-BE49-F238E27FC236}">
                  <a16:creationId xmlns:a16="http://schemas.microsoft.com/office/drawing/2014/main" id="{2B679F5C-D6EA-E24E-A42E-F018C6C9A799}"/>
                </a:ext>
              </a:extLst>
            </p:cNvPr>
            <p:cNvSpPr/>
            <p:nvPr/>
          </p:nvSpPr>
          <p:spPr>
            <a:xfrm>
              <a:off x="943488" y="1391375"/>
              <a:ext cx="315443" cy="2674952"/>
            </a:xfrm>
            <a:prstGeom prst="leftBrace">
              <a:avLst>
                <a:gd name="adj1" fmla="val 55438"/>
                <a:gd name="adj2" fmla="val 50000"/>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3" name="Left Brace 22">
              <a:extLst>
                <a:ext uri="{FF2B5EF4-FFF2-40B4-BE49-F238E27FC236}">
                  <a16:creationId xmlns:a16="http://schemas.microsoft.com/office/drawing/2014/main" id="{26083656-BA27-D349-B2DC-7E2F5229AD77}"/>
                </a:ext>
              </a:extLst>
            </p:cNvPr>
            <p:cNvSpPr/>
            <p:nvPr/>
          </p:nvSpPr>
          <p:spPr>
            <a:xfrm rot="10800000">
              <a:off x="3555056" y="2593810"/>
              <a:ext cx="315443" cy="1037221"/>
            </a:xfrm>
            <a:prstGeom prst="leftBrace">
              <a:avLst>
                <a:gd name="adj1" fmla="val 55438"/>
                <a:gd name="adj2" fmla="val 50000"/>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Left Brace 23">
              <a:extLst>
                <a:ext uri="{FF2B5EF4-FFF2-40B4-BE49-F238E27FC236}">
                  <a16:creationId xmlns:a16="http://schemas.microsoft.com/office/drawing/2014/main" id="{B014CA5C-868B-794F-9EAF-ADC0528FE9FC}"/>
                </a:ext>
              </a:extLst>
            </p:cNvPr>
            <p:cNvSpPr/>
            <p:nvPr/>
          </p:nvSpPr>
          <p:spPr>
            <a:xfrm>
              <a:off x="1026044" y="4412274"/>
              <a:ext cx="205575" cy="309750"/>
            </a:xfrm>
            <a:prstGeom prst="leftBrace">
              <a:avLst>
                <a:gd name="adj1" fmla="val 19185"/>
                <a:gd name="adj2" fmla="val 50000"/>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45E2686C-AD41-7745-81AE-AEB1D1E1309E}"/>
              </a:ext>
            </a:extLst>
          </p:cNvPr>
          <p:cNvGrpSpPr/>
          <p:nvPr/>
        </p:nvGrpSpPr>
        <p:grpSpPr>
          <a:xfrm>
            <a:off x="39660" y="1582714"/>
            <a:ext cx="3447102" cy="3355400"/>
            <a:chOff x="5066564" y="1391375"/>
            <a:chExt cx="3447102" cy="3355400"/>
          </a:xfrm>
        </p:grpSpPr>
        <p:sp>
          <p:nvSpPr>
            <p:cNvPr id="25" name="Freeform 24">
              <a:extLst>
                <a:ext uri="{FF2B5EF4-FFF2-40B4-BE49-F238E27FC236}">
                  <a16:creationId xmlns:a16="http://schemas.microsoft.com/office/drawing/2014/main" id="{BD76A93F-4261-7B42-9B6D-179D63D92423}"/>
                </a:ext>
              </a:extLst>
            </p:cNvPr>
            <p:cNvSpPr/>
            <p:nvPr/>
          </p:nvSpPr>
          <p:spPr>
            <a:xfrm>
              <a:off x="6673393" y="2960705"/>
              <a:ext cx="1692322" cy="335363"/>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007AC2"/>
            </a:solidFill>
            <a:ln w="19050" cap="rnd">
              <a:solidFill>
                <a:srgbClr val="000000"/>
              </a:solidFill>
              <a:prstDash val="solid"/>
            </a:ln>
          </p:spPr>
          <p:txBody>
            <a:bodyPr wrap="square" lIns="61235" tIns="30617" rIns="61235" bIns="30617" anchor="ctr" anchorCtr="0" compatLnSpc="0">
              <a:spAutoFit/>
            </a:bodyPr>
            <a:lstStyle/>
            <a:p>
              <a:pPr algn="ctr" hangingPunct="0"/>
              <a:r>
                <a:rPr lang="en-US" sz="1497" b="1">
                  <a:solidFill>
                    <a:srgbClr val="FFFFFF"/>
                  </a:solidFill>
                  <a:latin typeface="Seravek Light" panose="020B0503040000020004" pitchFamily="34" charset="0"/>
                  <a:ea typeface="Tahoma" pitchFamily="2"/>
                  <a:cs typeface="Droid Sans Devanagari" pitchFamily="2"/>
                </a:rPr>
                <a:t>Data</a:t>
              </a:r>
            </a:p>
          </p:txBody>
        </p:sp>
        <p:sp>
          <p:nvSpPr>
            <p:cNvPr id="26" name="Freeform 25">
              <a:extLst>
                <a:ext uri="{FF2B5EF4-FFF2-40B4-BE49-F238E27FC236}">
                  <a16:creationId xmlns:a16="http://schemas.microsoft.com/office/drawing/2014/main" id="{C1D5DBFD-5037-C74F-B9A2-472C9FD9FC27}"/>
                </a:ext>
              </a:extLst>
            </p:cNvPr>
            <p:cNvSpPr/>
            <p:nvPr/>
          </p:nvSpPr>
          <p:spPr>
            <a:xfrm>
              <a:off x="6669325" y="3302124"/>
              <a:ext cx="1696389" cy="328907"/>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007AC2"/>
            </a:solidFill>
            <a:ln w="19050" cap="rnd">
              <a:solidFill>
                <a:srgbClr val="000000"/>
              </a:solidFill>
              <a:prstDash val="solid"/>
            </a:ln>
          </p:spPr>
          <p:txBody>
            <a:bodyPr wrap="square" lIns="61235" tIns="30617" rIns="61235" bIns="30617" anchor="ctr" anchorCtr="0" compatLnSpc="0">
              <a:spAutoFit/>
            </a:bodyPr>
            <a:lstStyle/>
            <a:p>
              <a:pPr algn="ctr" hangingPunct="0"/>
              <a:r>
                <a:rPr lang="en-US" sz="1497" b="1">
                  <a:solidFill>
                    <a:srgbClr val="FFFFFF"/>
                  </a:solidFill>
                  <a:latin typeface="Seravek Light" panose="020B0503040000020004" pitchFamily="34" charset="0"/>
                  <a:ea typeface="Tahoma" pitchFamily="2"/>
                  <a:cs typeface="Droid Sans Devanagari" pitchFamily="2"/>
                </a:rPr>
                <a:t>Stack</a:t>
              </a:r>
            </a:p>
          </p:txBody>
        </p:sp>
        <p:sp>
          <p:nvSpPr>
            <p:cNvPr id="28" name="Freeform 27">
              <a:extLst>
                <a:ext uri="{FF2B5EF4-FFF2-40B4-BE49-F238E27FC236}">
                  <a16:creationId xmlns:a16="http://schemas.microsoft.com/office/drawing/2014/main" id="{E0233AA0-54ED-1A44-AB17-553871699A5A}"/>
                </a:ext>
              </a:extLst>
            </p:cNvPr>
            <p:cNvSpPr/>
            <p:nvPr/>
          </p:nvSpPr>
          <p:spPr>
            <a:xfrm flipH="1" flipV="1">
              <a:off x="7371111" y="2251687"/>
              <a:ext cx="296883" cy="361543"/>
            </a:xfrm>
            <a:custGeom>
              <a:avLst>
                <a:gd name="f0" fmla="val 11678"/>
                <a:gd name="f1" fmla="val 5411"/>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0 f8 1"/>
                <a:gd name="f17" fmla="+- 21600 0 f12"/>
                <a:gd name="f18" fmla="*/ f11 f7 1"/>
                <a:gd name="f19" fmla="*/ f13 f7 1"/>
                <a:gd name="f20" fmla="*/ f17 f11 1"/>
                <a:gd name="f21" fmla="*/ f20 1 10800"/>
                <a:gd name="f22" fmla="+- f12 f21 0"/>
                <a:gd name="f23" fmla="*/ f22 f8 1"/>
              </a:gdLst>
              <a:ahLst>
                <a:ahXY gdRefX="f1" minX="f4" maxX="f6" gdRefY="f0" minY="f4" maxY="f5">
                  <a:pos x="f14" y="f15"/>
                </a:ahXY>
              </a:ahLst>
              <a:cxnLst>
                <a:cxn ang="3cd4">
                  <a:pos x="hc" y="t"/>
                </a:cxn>
                <a:cxn ang="0">
                  <a:pos x="r" y="vc"/>
                </a:cxn>
                <a:cxn ang="cd4">
                  <a:pos x="hc" y="b"/>
                </a:cxn>
                <a:cxn ang="cd2">
                  <a:pos x="l" y="vc"/>
                </a:cxn>
              </a:cxnLst>
              <a:rect l="f18" t="f16" r="f19" b="f23"/>
              <a:pathLst>
                <a:path w="21600" h="21600">
                  <a:moveTo>
                    <a:pt x="f11" y="f4"/>
                  </a:moveTo>
                  <a:lnTo>
                    <a:pt x="f11" y="f12"/>
                  </a:lnTo>
                  <a:lnTo>
                    <a:pt x="f4" y="f12"/>
                  </a:lnTo>
                  <a:lnTo>
                    <a:pt x="f6" y="f5"/>
                  </a:lnTo>
                  <a:lnTo>
                    <a:pt x="f5" y="f12"/>
                  </a:lnTo>
                  <a:lnTo>
                    <a:pt x="f13" y="f12"/>
                  </a:lnTo>
                  <a:lnTo>
                    <a:pt x="f13" y="f4"/>
                  </a:lnTo>
                  <a:close/>
                </a:path>
              </a:pathLst>
            </a:custGeom>
            <a:noFill/>
            <a:ln w="38160" cap="rnd">
              <a:solidFill>
                <a:srgbClr val="4E342E"/>
              </a:solidFill>
              <a:prstDash val="solid"/>
            </a:ln>
          </p:spPr>
          <p:txBody>
            <a:bodyPr wrap="none" lIns="73972" tIns="43354" rIns="73972" bIns="43354" anchor="ctr" anchorCtr="0" compatLnSpc="0">
              <a:spAutoFit/>
            </a:bodyPr>
            <a:lstStyle/>
            <a:p>
              <a:pPr hangingPunct="0"/>
              <a:endParaRPr lang="en-US" sz="1225">
                <a:latin typeface="Seravek Light" panose="020B0503040000020004" pitchFamily="34" charset="0"/>
                <a:ea typeface="Tahoma" pitchFamily="2"/>
                <a:cs typeface="Droid Sans Devanagari" pitchFamily="2"/>
              </a:endParaRPr>
            </a:p>
          </p:txBody>
        </p:sp>
        <p:sp>
          <p:nvSpPr>
            <p:cNvPr id="29" name="Freeform 28">
              <a:extLst>
                <a:ext uri="{FF2B5EF4-FFF2-40B4-BE49-F238E27FC236}">
                  <a16:creationId xmlns:a16="http://schemas.microsoft.com/office/drawing/2014/main" id="{1CED943D-193B-8C4B-ABB3-46B499955738}"/>
                </a:ext>
              </a:extLst>
            </p:cNvPr>
            <p:cNvSpPr/>
            <p:nvPr/>
          </p:nvSpPr>
          <p:spPr>
            <a:xfrm flipH="1">
              <a:off x="7371111" y="3633760"/>
              <a:ext cx="296883" cy="361543"/>
            </a:xfrm>
            <a:custGeom>
              <a:avLst>
                <a:gd name="f0" fmla="val 11678"/>
                <a:gd name="f1" fmla="val 5411"/>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0 f8 1"/>
                <a:gd name="f17" fmla="+- 21600 0 f12"/>
                <a:gd name="f18" fmla="*/ f11 f7 1"/>
                <a:gd name="f19" fmla="*/ f13 f7 1"/>
                <a:gd name="f20" fmla="*/ f17 f11 1"/>
                <a:gd name="f21" fmla="*/ f20 1 10800"/>
                <a:gd name="f22" fmla="+- f12 f21 0"/>
                <a:gd name="f23" fmla="*/ f22 f8 1"/>
              </a:gdLst>
              <a:ahLst>
                <a:ahXY gdRefX="f1" minX="f4" maxX="f6" gdRefY="f0" minY="f4" maxY="f5">
                  <a:pos x="f14" y="f15"/>
                </a:ahXY>
              </a:ahLst>
              <a:cxnLst>
                <a:cxn ang="3cd4">
                  <a:pos x="hc" y="t"/>
                </a:cxn>
                <a:cxn ang="0">
                  <a:pos x="r" y="vc"/>
                </a:cxn>
                <a:cxn ang="cd4">
                  <a:pos x="hc" y="b"/>
                </a:cxn>
                <a:cxn ang="cd2">
                  <a:pos x="l" y="vc"/>
                </a:cxn>
              </a:cxnLst>
              <a:rect l="f18" t="f16" r="f19" b="f23"/>
              <a:pathLst>
                <a:path w="21600" h="21600">
                  <a:moveTo>
                    <a:pt x="f11" y="f4"/>
                  </a:moveTo>
                  <a:lnTo>
                    <a:pt x="f11" y="f12"/>
                  </a:lnTo>
                  <a:lnTo>
                    <a:pt x="f4" y="f12"/>
                  </a:lnTo>
                  <a:lnTo>
                    <a:pt x="f6" y="f5"/>
                  </a:lnTo>
                  <a:lnTo>
                    <a:pt x="f5" y="f12"/>
                  </a:lnTo>
                  <a:lnTo>
                    <a:pt x="f13" y="f12"/>
                  </a:lnTo>
                  <a:lnTo>
                    <a:pt x="f13" y="f4"/>
                  </a:lnTo>
                  <a:close/>
                </a:path>
              </a:pathLst>
            </a:custGeom>
            <a:noFill/>
            <a:ln w="38160" cap="rnd">
              <a:solidFill>
                <a:srgbClr val="4E342E"/>
              </a:solidFill>
              <a:prstDash val="solid"/>
            </a:ln>
          </p:spPr>
          <p:txBody>
            <a:bodyPr wrap="none" lIns="73972" tIns="43354" rIns="73972" bIns="43354" anchor="ctr" anchorCtr="0" compatLnSpc="0">
              <a:spAutoFit/>
            </a:bodyPr>
            <a:lstStyle/>
            <a:p>
              <a:pPr hangingPunct="0"/>
              <a:endParaRPr lang="en-US" sz="1225">
                <a:latin typeface="Seravek Light" panose="020B0503040000020004" pitchFamily="34" charset="0"/>
                <a:ea typeface="Tahoma" pitchFamily="2"/>
                <a:cs typeface="Droid Sans Devanagari" pitchFamily="2"/>
              </a:endParaRPr>
            </a:p>
          </p:txBody>
        </p:sp>
        <p:sp>
          <p:nvSpPr>
            <p:cNvPr id="30" name="Freeform 29">
              <a:extLst>
                <a:ext uri="{FF2B5EF4-FFF2-40B4-BE49-F238E27FC236}">
                  <a16:creationId xmlns:a16="http://schemas.microsoft.com/office/drawing/2014/main" id="{A9EA5EBD-BEBC-C941-9B4E-E4C7B2728447}"/>
                </a:ext>
              </a:extLst>
            </p:cNvPr>
            <p:cNvSpPr/>
            <p:nvPr/>
          </p:nvSpPr>
          <p:spPr>
            <a:xfrm>
              <a:off x="6669325" y="4411412"/>
              <a:ext cx="1696389" cy="335363"/>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007AC2"/>
            </a:solidFill>
            <a:ln w="19050" cap="rnd">
              <a:solidFill>
                <a:srgbClr val="4E342E"/>
              </a:solidFill>
              <a:prstDash val="solid"/>
            </a:ln>
          </p:spPr>
          <p:txBody>
            <a:bodyPr wrap="square" lIns="61235" tIns="30617" rIns="61235" bIns="30617" anchor="ctr" anchorCtr="0" compatLnSpc="0">
              <a:spAutoFit/>
            </a:bodyPr>
            <a:lstStyle/>
            <a:p>
              <a:pPr algn="ctr" hangingPunct="0"/>
              <a:r>
                <a:rPr lang="en-US" sz="1497" b="1" dirty="0">
                  <a:solidFill>
                    <a:srgbClr val="FFFFFF"/>
                  </a:solidFill>
                  <a:latin typeface="Seravek Light" panose="020B0503040000020004" pitchFamily="34" charset="0"/>
                  <a:ea typeface="Tahoma" pitchFamily="2"/>
                  <a:cs typeface="Droid Sans Devanagari" pitchFamily="2"/>
                </a:rPr>
                <a:t>Code</a:t>
              </a:r>
            </a:p>
          </p:txBody>
        </p:sp>
        <p:sp>
          <p:nvSpPr>
            <p:cNvPr id="31" name="Freeform 30">
              <a:extLst>
                <a:ext uri="{FF2B5EF4-FFF2-40B4-BE49-F238E27FC236}">
                  <a16:creationId xmlns:a16="http://schemas.microsoft.com/office/drawing/2014/main" id="{907AFBFA-963C-2F48-9BBA-7D73C988249C}"/>
                </a:ext>
              </a:extLst>
            </p:cNvPr>
            <p:cNvSpPr/>
            <p:nvPr/>
          </p:nvSpPr>
          <p:spPr>
            <a:xfrm>
              <a:off x="6535697" y="1391375"/>
              <a:ext cx="1977969" cy="2674951"/>
            </a:xfrm>
            <a:custGeom>
              <a:avLst>
                <a:gd name="f0" fmla="val 2291"/>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noFill/>
            <a:ln w="38160" cap="rnd">
              <a:solidFill>
                <a:srgbClr val="4E342E"/>
              </a:solidFill>
              <a:prstDash val="solid"/>
            </a:ln>
          </p:spPr>
          <p:txBody>
            <a:bodyPr wrap="square" lIns="74217" tIns="43599" rIns="74217" bIns="43599" anchor="ctr" anchorCtr="0" compatLnSpc="0">
              <a:noAutofit/>
            </a:bodyPr>
            <a:lstStyle/>
            <a:p>
              <a:pPr hangingPunct="0"/>
              <a:endParaRPr lang="en-US" sz="1225">
                <a:latin typeface="Seravek Light" panose="020B0503040000020004" pitchFamily="34" charset="0"/>
                <a:ea typeface="Tahoma" pitchFamily="2"/>
                <a:cs typeface="Droid Sans Devanagari" pitchFamily="2"/>
              </a:endParaRPr>
            </a:p>
          </p:txBody>
        </p:sp>
        <p:sp>
          <p:nvSpPr>
            <p:cNvPr id="32" name="TextBox 31">
              <a:extLst>
                <a:ext uri="{FF2B5EF4-FFF2-40B4-BE49-F238E27FC236}">
                  <a16:creationId xmlns:a16="http://schemas.microsoft.com/office/drawing/2014/main" id="{2582D852-AC32-2746-B949-4C6283A437A4}"/>
                </a:ext>
              </a:extLst>
            </p:cNvPr>
            <p:cNvSpPr txBox="1"/>
            <p:nvPr/>
          </p:nvSpPr>
          <p:spPr>
            <a:xfrm>
              <a:off x="5066564" y="2338629"/>
              <a:ext cx="1125607" cy="896676"/>
            </a:xfrm>
            <a:prstGeom prst="rect">
              <a:avLst/>
            </a:prstGeom>
            <a:noFill/>
            <a:ln cap="rnd">
              <a:noFill/>
            </a:ln>
          </p:spPr>
          <p:txBody>
            <a:bodyPr wrap="none" lIns="61235" tIns="30617" rIns="61235" bIns="30617" anchorCtr="0" compatLnSpc="0">
              <a:spAutoFit/>
            </a:bodyPr>
            <a:lstStyle/>
            <a:p>
              <a:pPr algn="ctr" hangingPunct="0"/>
              <a:r>
                <a:rPr lang="en-US" sz="1769" dirty="0">
                  <a:latin typeface="Seravek Light" panose="020B0503040000020004" pitchFamily="34" charset="0"/>
                  <a:ea typeface="Tahoma" pitchFamily="2"/>
                  <a:cs typeface="Droid Sans Devanagari" pitchFamily="2"/>
                </a:rPr>
                <a:t>Kernel</a:t>
              </a:r>
            </a:p>
            <a:p>
              <a:pPr algn="ctr" hangingPunct="0"/>
              <a:r>
                <a:rPr lang="en-US" sz="1769" dirty="0">
                  <a:latin typeface="Seravek Light" panose="020B0503040000020004" pitchFamily="34" charset="0"/>
                  <a:ea typeface="Tahoma" pitchFamily="2"/>
                  <a:cs typeface="Droid Sans Devanagari" pitchFamily="2"/>
                </a:rPr>
                <a:t>RAM</a:t>
              </a:r>
            </a:p>
            <a:p>
              <a:pPr algn="ctr" hangingPunct="0"/>
              <a:r>
                <a:rPr lang="en-US" sz="1769" dirty="0">
                  <a:latin typeface="Seravek Light" panose="020B0503040000020004" pitchFamily="34" charset="0"/>
                  <a:ea typeface="Tahoma" pitchFamily="2"/>
                  <a:cs typeface="Droid Sans Devanagari" pitchFamily="2"/>
                </a:rPr>
                <a:t>Allocation</a:t>
              </a:r>
            </a:p>
          </p:txBody>
        </p:sp>
        <p:sp>
          <p:nvSpPr>
            <p:cNvPr id="33" name="TextBox 32">
              <a:extLst>
                <a:ext uri="{FF2B5EF4-FFF2-40B4-BE49-F238E27FC236}">
                  <a16:creationId xmlns:a16="http://schemas.microsoft.com/office/drawing/2014/main" id="{CA7F336E-8CEC-534B-BA8F-F83A1260887F}"/>
                </a:ext>
              </a:extLst>
            </p:cNvPr>
            <p:cNvSpPr txBox="1"/>
            <p:nvPr/>
          </p:nvSpPr>
          <p:spPr>
            <a:xfrm>
              <a:off x="5324475" y="4393993"/>
              <a:ext cx="626369" cy="346975"/>
            </a:xfrm>
            <a:prstGeom prst="rect">
              <a:avLst/>
            </a:prstGeom>
            <a:noFill/>
            <a:ln cap="rnd">
              <a:noFill/>
            </a:ln>
          </p:spPr>
          <p:txBody>
            <a:bodyPr wrap="none" lIns="61235" tIns="30617" rIns="61235" bIns="30617" anchorCtr="0" compatLnSpc="0">
              <a:spAutoFit/>
            </a:bodyPr>
            <a:lstStyle/>
            <a:p>
              <a:pPr algn="r" hangingPunct="0"/>
              <a:r>
                <a:rPr lang="en-US" sz="1769" dirty="0">
                  <a:latin typeface="Seravek Light" panose="020B0503040000020004" pitchFamily="34" charset="0"/>
                  <a:ea typeface="Tahoma" pitchFamily="2"/>
                  <a:cs typeface="Droid Sans Devanagari" pitchFamily="2"/>
                </a:rPr>
                <a:t>Flash</a:t>
              </a:r>
            </a:p>
          </p:txBody>
        </p:sp>
        <p:sp>
          <p:nvSpPr>
            <p:cNvPr id="35" name="Freeform 34">
              <a:extLst>
                <a:ext uri="{FF2B5EF4-FFF2-40B4-BE49-F238E27FC236}">
                  <a16:creationId xmlns:a16="http://schemas.microsoft.com/office/drawing/2014/main" id="{6492F7B2-6595-044B-83C4-F9631F461830}"/>
                </a:ext>
              </a:extLst>
            </p:cNvPr>
            <p:cNvSpPr/>
            <p:nvPr/>
          </p:nvSpPr>
          <p:spPr>
            <a:xfrm>
              <a:off x="6676065" y="2619286"/>
              <a:ext cx="1689650" cy="335363"/>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007AC2"/>
            </a:solidFill>
            <a:ln w="19050" cap="rnd">
              <a:solidFill>
                <a:srgbClr val="000000"/>
              </a:solidFill>
              <a:prstDash val="solid"/>
            </a:ln>
          </p:spPr>
          <p:txBody>
            <a:bodyPr wrap="square" lIns="61235" tIns="30617" rIns="61235" bIns="30617" anchor="ctr" anchorCtr="0" compatLnSpc="0">
              <a:spAutoFit/>
            </a:bodyPr>
            <a:lstStyle/>
            <a:p>
              <a:pPr algn="ctr" hangingPunct="0"/>
              <a:r>
                <a:rPr lang="en-US" sz="1497" b="1">
                  <a:solidFill>
                    <a:srgbClr val="FFFFFF"/>
                  </a:solidFill>
                  <a:latin typeface="Seravek Light" panose="020B0503040000020004" pitchFamily="34" charset="0"/>
                  <a:ea typeface="Tahoma" pitchFamily="2"/>
                  <a:cs typeface="Droid Sans Devanagari" pitchFamily="2"/>
                </a:rPr>
                <a:t>Heap</a:t>
              </a:r>
            </a:p>
          </p:txBody>
        </p:sp>
        <p:sp>
          <p:nvSpPr>
            <p:cNvPr id="36" name="Left Brace 35">
              <a:extLst>
                <a:ext uri="{FF2B5EF4-FFF2-40B4-BE49-F238E27FC236}">
                  <a16:creationId xmlns:a16="http://schemas.microsoft.com/office/drawing/2014/main" id="{193C9506-FC24-694B-86F6-54657AD51363}"/>
                </a:ext>
              </a:extLst>
            </p:cNvPr>
            <p:cNvSpPr/>
            <p:nvPr/>
          </p:nvSpPr>
          <p:spPr>
            <a:xfrm>
              <a:off x="6090671" y="1391375"/>
              <a:ext cx="315443" cy="2674952"/>
            </a:xfrm>
            <a:prstGeom prst="leftBrace">
              <a:avLst>
                <a:gd name="adj1" fmla="val 55438"/>
                <a:gd name="adj2" fmla="val 50000"/>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8" name="Left Brace 37">
              <a:extLst>
                <a:ext uri="{FF2B5EF4-FFF2-40B4-BE49-F238E27FC236}">
                  <a16:creationId xmlns:a16="http://schemas.microsoft.com/office/drawing/2014/main" id="{E3323BA9-A8DA-BF42-ABFF-6A62C81C595C}"/>
                </a:ext>
              </a:extLst>
            </p:cNvPr>
            <p:cNvSpPr/>
            <p:nvPr/>
          </p:nvSpPr>
          <p:spPr>
            <a:xfrm>
              <a:off x="6173227" y="4412274"/>
              <a:ext cx="205575" cy="309750"/>
            </a:xfrm>
            <a:prstGeom prst="leftBrace">
              <a:avLst>
                <a:gd name="adj1" fmla="val 19185"/>
                <a:gd name="adj2" fmla="val 50000"/>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4" name="Slide Number Placeholder 3">
            <a:extLst>
              <a:ext uri="{FF2B5EF4-FFF2-40B4-BE49-F238E27FC236}">
                <a16:creationId xmlns:a16="http://schemas.microsoft.com/office/drawing/2014/main" id="{5673F3E0-03CD-A943-9902-EE596F4BB1CC}"/>
              </a:ext>
            </a:extLst>
          </p:cNvPr>
          <p:cNvSpPr>
            <a:spLocks noGrp="1"/>
          </p:cNvSpPr>
          <p:nvPr>
            <p:ph type="sldNum" sz="quarter" idx="12"/>
          </p:nvPr>
        </p:nvSpPr>
        <p:spPr/>
        <p:txBody>
          <a:bodyPr/>
          <a:lstStyle/>
          <a:p>
            <a:fld id="{5E6A3C3A-A029-4573-BC04-5DA27903A743}" type="slidenum">
              <a:rPr lang="en-US" smtClean="0"/>
              <a:t>35</a:t>
            </a:fld>
            <a:endParaRPr lang="en-US"/>
          </a:p>
        </p:txBody>
      </p:sp>
    </p:spTree>
    <p:extLst>
      <p:ext uri="{BB962C8B-B14F-4D97-AF65-F5344CB8AC3E}">
        <p14:creationId xmlns:p14="http://schemas.microsoft.com/office/powerpoint/2010/main" val="24143885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CE199-ADE5-244F-BA95-C35B622F7FCB}"/>
              </a:ext>
            </a:extLst>
          </p:cNvPr>
          <p:cNvSpPr>
            <a:spLocks noGrp="1"/>
          </p:cNvSpPr>
          <p:nvPr>
            <p:ph type="title"/>
          </p:nvPr>
        </p:nvSpPr>
        <p:spPr/>
        <p:txBody>
          <a:bodyPr>
            <a:normAutofit fontScale="90000"/>
          </a:bodyPr>
          <a:lstStyle/>
          <a:p>
            <a:r>
              <a:rPr lang="en-US" dirty="0"/>
              <a:t>Tock supports multiple applications, each with their own memory allocations.</a:t>
            </a:r>
          </a:p>
        </p:txBody>
      </p:sp>
      <p:grpSp>
        <p:nvGrpSpPr>
          <p:cNvPr id="19" name="Group 18">
            <a:extLst>
              <a:ext uri="{FF2B5EF4-FFF2-40B4-BE49-F238E27FC236}">
                <a16:creationId xmlns:a16="http://schemas.microsoft.com/office/drawing/2014/main" id="{1988C9BA-64DB-3E44-8F20-B5220679A5BD}"/>
              </a:ext>
            </a:extLst>
          </p:cNvPr>
          <p:cNvGrpSpPr/>
          <p:nvPr/>
        </p:nvGrpSpPr>
        <p:grpSpPr>
          <a:xfrm>
            <a:off x="4322177" y="1582715"/>
            <a:ext cx="1977969" cy="3355399"/>
            <a:chOff x="1388514" y="1391376"/>
            <a:chExt cx="1977969" cy="3355399"/>
          </a:xfrm>
        </p:grpSpPr>
        <p:sp>
          <p:nvSpPr>
            <p:cNvPr id="7" name="Freeform 6">
              <a:extLst>
                <a:ext uri="{FF2B5EF4-FFF2-40B4-BE49-F238E27FC236}">
                  <a16:creationId xmlns:a16="http://schemas.microsoft.com/office/drawing/2014/main" id="{CC1C88D6-5D75-254A-B624-8E1DE7442E1F}"/>
                </a:ext>
              </a:extLst>
            </p:cNvPr>
            <p:cNvSpPr/>
            <p:nvPr/>
          </p:nvSpPr>
          <p:spPr>
            <a:xfrm>
              <a:off x="1526210" y="2960705"/>
              <a:ext cx="1692322" cy="335363"/>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66BB6A"/>
            </a:solidFill>
            <a:ln w="19050" cap="rnd">
              <a:solidFill>
                <a:srgbClr val="000000"/>
              </a:solidFill>
              <a:prstDash val="solid"/>
            </a:ln>
          </p:spPr>
          <p:txBody>
            <a:bodyPr wrap="square" lIns="61235" tIns="30617" rIns="61235" bIns="30617" anchor="ctr" anchorCtr="0" compatLnSpc="0">
              <a:spAutoFit/>
            </a:bodyPr>
            <a:lstStyle/>
            <a:p>
              <a:pPr algn="ctr" hangingPunct="0"/>
              <a:r>
                <a:rPr lang="en-US" sz="1497" b="1">
                  <a:solidFill>
                    <a:srgbClr val="FFFFFF"/>
                  </a:solidFill>
                  <a:latin typeface="Seravek Light" panose="020B0503040000020004" pitchFamily="34" charset="0"/>
                  <a:ea typeface="Tahoma" pitchFamily="2"/>
                  <a:cs typeface="Droid Sans Devanagari" pitchFamily="2"/>
                </a:rPr>
                <a:t>Data</a:t>
              </a:r>
            </a:p>
          </p:txBody>
        </p:sp>
        <p:sp>
          <p:nvSpPr>
            <p:cNvPr id="8" name="Freeform 7">
              <a:extLst>
                <a:ext uri="{FF2B5EF4-FFF2-40B4-BE49-F238E27FC236}">
                  <a16:creationId xmlns:a16="http://schemas.microsoft.com/office/drawing/2014/main" id="{7E951F3E-CE6C-4942-BEB7-BA23C948DFE5}"/>
                </a:ext>
              </a:extLst>
            </p:cNvPr>
            <p:cNvSpPr/>
            <p:nvPr/>
          </p:nvSpPr>
          <p:spPr>
            <a:xfrm>
              <a:off x="1522142" y="3302124"/>
              <a:ext cx="1696389" cy="328907"/>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66BB6A"/>
            </a:solidFill>
            <a:ln w="19050" cap="rnd">
              <a:solidFill>
                <a:srgbClr val="000000"/>
              </a:solidFill>
              <a:prstDash val="solid"/>
            </a:ln>
          </p:spPr>
          <p:txBody>
            <a:bodyPr wrap="square" lIns="61235" tIns="30617" rIns="61235" bIns="30617" anchor="ctr" anchorCtr="0" compatLnSpc="0">
              <a:spAutoFit/>
            </a:bodyPr>
            <a:lstStyle/>
            <a:p>
              <a:pPr algn="ctr" hangingPunct="0"/>
              <a:r>
                <a:rPr lang="en-US" sz="1497" b="1">
                  <a:solidFill>
                    <a:srgbClr val="FFFFFF"/>
                  </a:solidFill>
                  <a:latin typeface="Seravek Light" panose="020B0503040000020004" pitchFamily="34" charset="0"/>
                  <a:ea typeface="Tahoma" pitchFamily="2"/>
                  <a:cs typeface="Droid Sans Devanagari" pitchFamily="2"/>
                </a:rPr>
                <a:t>Stack</a:t>
              </a:r>
            </a:p>
          </p:txBody>
        </p:sp>
        <p:sp>
          <p:nvSpPr>
            <p:cNvPr id="10" name="Freeform 9">
              <a:extLst>
                <a:ext uri="{FF2B5EF4-FFF2-40B4-BE49-F238E27FC236}">
                  <a16:creationId xmlns:a16="http://schemas.microsoft.com/office/drawing/2014/main" id="{C38B2987-B300-EE44-9985-61F6CBFADD0E}"/>
                </a:ext>
              </a:extLst>
            </p:cNvPr>
            <p:cNvSpPr/>
            <p:nvPr/>
          </p:nvSpPr>
          <p:spPr>
            <a:xfrm flipH="1" flipV="1">
              <a:off x="2223928" y="2251687"/>
              <a:ext cx="296883" cy="361543"/>
            </a:xfrm>
            <a:custGeom>
              <a:avLst>
                <a:gd name="f0" fmla="val 11678"/>
                <a:gd name="f1" fmla="val 5411"/>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0 f8 1"/>
                <a:gd name="f17" fmla="+- 21600 0 f12"/>
                <a:gd name="f18" fmla="*/ f11 f7 1"/>
                <a:gd name="f19" fmla="*/ f13 f7 1"/>
                <a:gd name="f20" fmla="*/ f17 f11 1"/>
                <a:gd name="f21" fmla="*/ f20 1 10800"/>
                <a:gd name="f22" fmla="+- f12 f21 0"/>
                <a:gd name="f23" fmla="*/ f22 f8 1"/>
              </a:gdLst>
              <a:ahLst>
                <a:ahXY gdRefX="f1" minX="f4" maxX="f6" gdRefY="f0" minY="f4" maxY="f5">
                  <a:pos x="f14" y="f15"/>
                </a:ahXY>
              </a:ahLst>
              <a:cxnLst>
                <a:cxn ang="3cd4">
                  <a:pos x="hc" y="t"/>
                </a:cxn>
                <a:cxn ang="0">
                  <a:pos x="r" y="vc"/>
                </a:cxn>
                <a:cxn ang="cd4">
                  <a:pos x="hc" y="b"/>
                </a:cxn>
                <a:cxn ang="cd2">
                  <a:pos x="l" y="vc"/>
                </a:cxn>
              </a:cxnLst>
              <a:rect l="f18" t="f16" r="f19" b="f23"/>
              <a:pathLst>
                <a:path w="21600" h="21600">
                  <a:moveTo>
                    <a:pt x="f11" y="f4"/>
                  </a:moveTo>
                  <a:lnTo>
                    <a:pt x="f11" y="f12"/>
                  </a:lnTo>
                  <a:lnTo>
                    <a:pt x="f4" y="f12"/>
                  </a:lnTo>
                  <a:lnTo>
                    <a:pt x="f6" y="f5"/>
                  </a:lnTo>
                  <a:lnTo>
                    <a:pt x="f5" y="f12"/>
                  </a:lnTo>
                  <a:lnTo>
                    <a:pt x="f13" y="f12"/>
                  </a:lnTo>
                  <a:lnTo>
                    <a:pt x="f13" y="f4"/>
                  </a:lnTo>
                  <a:close/>
                </a:path>
              </a:pathLst>
            </a:custGeom>
            <a:noFill/>
            <a:ln w="38160" cap="rnd">
              <a:solidFill>
                <a:srgbClr val="4E342E"/>
              </a:solidFill>
              <a:prstDash val="solid"/>
            </a:ln>
          </p:spPr>
          <p:txBody>
            <a:bodyPr wrap="none" lIns="73972" tIns="43354" rIns="73972" bIns="43354" anchor="ctr" anchorCtr="0" compatLnSpc="0">
              <a:spAutoFit/>
            </a:bodyPr>
            <a:lstStyle/>
            <a:p>
              <a:pPr hangingPunct="0"/>
              <a:endParaRPr lang="en-US" sz="1225">
                <a:latin typeface="Seravek Light" panose="020B0503040000020004" pitchFamily="34" charset="0"/>
                <a:ea typeface="Tahoma" pitchFamily="2"/>
                <a:cs typeface="Droid Sans Devanagari" pitchFamily="2"/>
              </a:endParaRPr>
            </a:p>
          </p:txBody>
        </p:sp>
        <p:sp>
          <p:nvSpPr>
            <p:cNvPr id="11" name="Freeform 10">
              <a:extLst>
                <a:ext uri="{FF2B5EF4-FFF2-40B4-BE49-F238E27FC236}">
                  <a16:creationId xmlns:a16="http://schemas.microsoft.com/office/drawing/2014/main" id="{7F988229-3DC9-074B-ACCA-CE1754A98CB6}"/>
                </a:ext>
              </a:extLst>
            </p:cNvPr>
            <p:cNvSpPr/>
            <p:nvPr/>
          </p:nvSpPr>
          <p:spPr>
            <a:xfrm flipH="1">
              <a:off x="2223928" y="3633760"/>
              <a:ext cx="296883" cy="361543"/>
            </a:xfrm>
            <a:custGeom>
              <a:avLst>
                <a:gd name="f0" fmla="val 11678"/>
                <a:gd name="f1" fmla="val 5411"/>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0 f8 1"/>
                <a:gd name="f17" fmla="+- 21600 0 f12"/>
                <a:gd name="f18" fmla="*/ f11 f7 1"/>
                <a:gd name="f19" fmla="*/ f13 f7 1"/>
                <a:gd name="f20" fmla="*/ f17 f11 1"/>
                <a:gd name="f21" fmla="*/ f20 1 10800"/>
                <a:gd name="f22" fmla="+- f12 f21 0"/>
                <a:gd name="f23" fmla="*/ f22 f8 1"/>
              </a:gdLst>
              <a:ahLst>
                <a:ahXY gdRefX="f1" minX="f4" maxX="f6" gdRefY="f0" minY="f4" maxY="f5">
                  <a:pos x="f14" y="f15"/>
                </a:ahXY>
              </a:ahLst>
              <a:cxnLst>
                <a:cxn ang="3cd4">
                  <a:pos x="hc" y="t"/>
                </a:cxn>
                <a:cxn ang="0">
                  <a:pos x="r" y="vc"/>
                </a:cxn>
                <a:cxn ang="cd4">
                  <a:pos x="hc" y="b"/>
                </a:cxn>
                <a:cxn ang="cd2">
                  <a:pos x="l" y="vc"/>
                </a:cxn>
              </a:cxnLst>
              <a:rect l="f18" t="f16" r="f19" b="f23"/>
              <a:pathLst>
                <a:path w="21600" h="21600">
                  <a:moveTo>
                    <a:pt x="f11" y="f4"/>
                  </a:moveTo>
                  <a:lnTo>
                    <a:pt x="f11" y="f12"/>
                  </a:lnTo>
                  <a:lnTo>
                    <a:pt x="f4" y="f12"/>
                  </a:lnTo>
                  <a:lnTo>
                    <a:pt x="f6" y="f5"/>
                  </a:lnTo>
                  <a:lnTo>
                    <a:pt x="f5" y="f12"/>
                  </a:lnTo>
                  <a:lnTo>
                    <a:pt x="f13" y="f12"/>
                  </a:lnTo>
                  <a:lnTo>
                    <a:pt x="f13" y="f4"/>
                  </a:lnTo>
                  <a:close/>
                </a:path>
              </a:pathLst>
            </a:custGeom>
            <a:noFill/>
            <a:ln w="38160" cap="rnd">
              <a:solidFill>
                <a:srgbClr val="4E342E"/>
              </a:solidFill>
              <a:prstDash val="solid"/>
            </a:ln>
          </p:spPr>
          <p:txBody>
            <a:bodyPr wrap="none" lIns="73972" tIns="43354" rIns="73972" bIns="43354" anchor="ctr" anchorCtr="0" compatLnSpc="0">
              <a:spAutoFit/>
            </a:bodyPr>
            <a:lstStyle/>
            <a:p>
              <a:pPr hangingPunct="0"/>
              <a:endParaRPr lang="en-US" sz="1225">
                <a:latin typeface="Seravek Light" panose="020B0503040000020004" pitchFamily="34" charset="0"/>
                <a:ea typeface="Tahoma" pitchFamily="2"/>
                <a:cs typeface="Droid Sans Devanagari" pitchFamily="2"/>
              </a:endParaRPr>
            </a:p>
          </p:txBody>
        </p:sp>
        <p:sp>
          <p:nvSpPr>
            <p:cNvPr id="13" name="Freeform 12">
              <a:extLst>
                <a:ext uri="{FF2B5EF4-FFF2-40B4-BE49-F238E27FC236}">
                  <a16:creationId xmlns:a16="http://schemas.microsoft.com/office/drawing/2014/main" id="{0E2E7D82-2208-3846-8EC2-0B06FCAAD29F}"/>
                </a:ext>
              </a:extLst>
            </p:cNvPr>
            <p:cNvSpPr/>
            <p:nvPr/>
          </p:nvSpPr>
          <p:spPr>
            <a:xfrm>
              <a:off x="1522142" y="4411412"/>
              <a:ext cx="1696389" cy="335363"/>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66BB6A"/>
            </a:solidFill>
            <a:ln w="19050" cap="rnd">
              <a:solidFill>
                <a:srgbClr val="4E342E"/>
              </a:solidFill>
              <a:prstDash val="solid"/>
            </a:ln>
          </p:spPr>
          <p:txBody>
            <a:bodyPr wrap="square" lIns="61235" tIns="30617" rIns="61235" bIns="30617" anchor="ctr" anchorCtr="0" compatLnSpc="0">
              <a:spAutoFit/>
            </a:bodyPr>
            <a:lstStyle/>
            <a:p>
              <a:pPr algn="ctr" hangingPunct="0"/>
              <a:r>
                <a:rPr lang="en-US" sz="1497" b="1" dirty="0">
                  <a:solidFill>
                    <a:srgbClr val="FFFFFF"/>
                  </a:solidFill>
                  <a:latin typeface="Seravek Light" panose="020B0503040000020004" pitchFamily="34" charset="0"/>
                  <a:ea typeface="Tahoma" pitchFamily="2"/>
                  <a:cs typeface="Droid Sans Devanagari" pitchFamily="2"/>
                </a:rPr>
                <a:t>Code</a:t>
              </a:r>
            </a:p>
          </p:txBody>
        </p:sp>
        <p:sp>
          <p:nvSpPr>
            <p:cNvPr id="14" name="Freeform 13">
              <a:extLst>
                <a:ext uri="{FF2B5EF4-FFF2-40B4-BE49-F238E27FC236}">
                  <a16:creationId xmlns:a16="http://schemas.microsoft.com/office/drawing/2014/main" id="{F9058247-19AD-354B-B318-E6BF1E57DD1D}"/>
                </a:ext>
              </a:extLst>
            </p:cNvPr>
            <p:cNvSpPr/>
            <p:nvPr/>
          </p:nvSpPr>
          <p:spPr>
            <a:xfrm>
              <a:off x="1388514" y="1391376"/>
              <a:ext cx="1977969" cy="2674950"/>
            </a:xfrm>
            <a:custGeom>
              <a:avLst>
                <a:gd name="f0" fmla="val 2291"/>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noFill/>
            <a:ln w="38160" cap="rnd">
              <a:solidFill>
                <a:srgbClr val="4E342E"/>
              </a:solidFill>
              <a:prstDash val="solid"/>
            </a:ln>
          </p:spPr>
          <p:txBody>
            <a:bodyPr wrap="square" lIns="74217" tIns="43599" rIns="74217" bIns="43599" anchor="ctr" anchorCtr="0" compatLnSpc="0">
              <a:noAutofit/>
            </a:bodyPr>
            <a:lstStyle/>
            <a:p>
              <a:pPr hangingPunct="0"/>
              <a:endParaRPr lang="en-US" sz="1225">
                <a:latin typeface="Seravek Light" panose="020B0503040000020004" pitchFamily="34" charset="0"/>
                <a:ea typeface="Tahoma" pitchFamily="2"/>
                <a:cs typeface="Droid Sans Devanagari" pitchFamily="2"/>
              </a:endParaRPr>
            </a:p>
          </p:txBody>
        </p:sp>
        <p:sp>
          <p:nvSpPr>
            <p:cNvPr id="6" name="Freeform 5">
              <a:extLst>
                <a:ext uri="{FF2B5EF4-FFF2-40B4-BE49-F238E27FC236}">
                  <a16:creationId xmlns:a16="http://schemas.microsoft.com/office/drawing/2014/main" id="{DB2468BE-97F7-B84F-BE64-73BDC45939CC}"/>
                </a:ext>
              </a:extLst>
            </p:cNvPr>
            <p:cNvSpPr/>
            <p:nvPr/>
          </p:nvSpPr>
          <p:spPr>
            <a:xfrm>
              <a:off x="1528882" y="2619286"/>
              <a:ext cx="1689650" cy="335363"/>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66BB6A"/>
            </a:solidFill>
            <a:ln w="19050" cap="rnd">
              <a:solidFill>
                <a:srgbClr val="000000"/>
              </a:solidFill>
              <a:prstDash val="solid"/>
            </a:ln>
          </p:spPr>
          <p:txBody>
            <a:bodyPr wrap="square" lIns="61235" tIns="30617" rIns="61235" bIns="30617" anchor="ctr" anchorCtr="0" compatLnSpc="0">
              <a:spAutoFit/>
            </a:bodyPr>
            <a:lstStyle/>
            <a:p>
              <a:pPr algn="ctr" hangingPunct="0"/>
              <a:r>
                <a:rPr lang="en-US" sz="1497" b="1">
                  <a:solidFill>
                    <a:srgbClr val="FFFFFF"/>
                  </a:solidFill>
                  <a:latin typeface="Seravek Light" panose="020B0503040000020004" pitchFamily="34" charset="0"/>
                  <a:ea typeface="Tahoma" pitchFamily="2"/>
                  <a:cs typeface="Droid Sans Devanagari" pitchFamily="2"/>
                </a:rPr>
                <a:t>Heap</a:t>
              </a:r>
            </a:p>
          </p:txBody>
        </p:sp>
      </p:grpSp>
      <p:grpSp>
        <p:nvGrpSpPr>
          <p:cNvPr id="18" name="Group 17">
            <a:extLst>
              <a:ext uri="{FF2B5EF4-FFF2-40B4-BE49-F238E27FC236}">
                <a16:creationId xmlns:a16="http://schemas.microsoft.com/office/drawing/2014/main" id="{45E2686C-AD41-7745-81AE-AEB1D1E1309E}"/>
              </a:ext>
            </a:extLst>
          </p:cNvPr>
          <p:cNvGrpSpPr/>
          <p:nvPr/>
        </p:nvGrpSpPr>
        <p:grpSpPr>
          <a:xfrm>
            <a:off x="39660" y="1582714"/>
            <a:ext cx="3447102" cy="3355400"/>
            <a:chOff x="5066564" y="1391375"/>
            <a:chExt cx="3447102" cy="3355400"/>
          </a:xfrm>
        </p:grpSpPr>
        <p:sp>
          <p:nvSpPr>
            <p:cNvPr id="25" name="Freeform 24">
              <a:extLst>
                <a:ext uri="{FF2B5EF4-FFF2-40B4-BE49-F238E27FC236}">
                  <a16:creationId xmlns:a16="http://schemas.microsoft.com/office/drawing/2014/main" id="{BD76A93F-4261-7B42-9B6D-179D63D92423}"/>
                </a:ext>
              </a:extLst>
            </p:cNvPr>
            <p:cNvSpPr/>
            <p:nvPr/>
          </p:nvSpPr>
          <p:spPr>
            <a:xfrm>
              <a:off x="6673393" y="2960705"/>
              <a:ext cx="1692322" cy="335363"/>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007AC2"/>
            </a:solidFill>
            <a:ln w="19050" cap="rnd">
              <a:solidFill>
                <a:srgbClr val="000000"/>
              </a:solidFill>
              <a:prstDash val="solid"/>
            </a:ln>
          </p:spPr>
          <p:txBody>
            <a:bodyPr wrap="square" lIns="61235" tIns="30617" rIns="61235" bIns="30617" anchor="ctr" anchorCtr="0" compatLnSpc="0">
              <a:spAutoFit/>
            </a:bodyPr>
            <a:lstStyle/>
            <a:p>
              <a:pPr algn="ctr" hangingPunct="0"/>
              <a:r>
                <a:rPr lang="en-US" sz="1497" b="1">
                  <a:solidFill>
                    <a:srgbClr val="FFFFFF"/>
                  </a:solidFill>
                  <a:latin typeface="Seravek Light" panose="020B0503040000020004" pitchFamily="34" charset="0"/>
                  <a:ea typeface="Tahoma" pitchFamily="2"/>
                  <a:cs typeface="Droid Sans Devanagari" pitchFamily="2"/>
                </a:rPr>
                <a:t>Data</a:t>
              </a:r>
            </a:p>
          </p:txBody>
        </p:sp>
        <p:sp>
          <p:nvSpPr>
            <p:cNvPr id="26" name="Freeform 25">
              <a:extLst>
                <a:ext uri="{FF2B5EF4-FFF2-40B4-BE49-F238E27FC236}">
                  <a16:creationId xmlns:a16="http://schemas.microsoft.com/office/drawing/2014/main" id="{C1D5DBFD-5037-C74F-B9A2-472C9FD9FC27}"/>
                </a:ext>
              </a:extLst>
            </p:cNvPr>
            <p:cNvSpPr/>
            <p:nvPr/>
          </p:nvSpPr>
          <p:spPr>
            <a:xfrm>
              <a:off x="6669325" y="3302124"/>
              <a:ext cx="1696389" cy="328907"/>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007AC2"/>
            </a:solidFill>
            <a:ln w="19050" cap="rnd">
              <a:solidFill>
                <a:srgbClr val="000000"/>
              </a:solidFill>
              <a:prstDash val="solid"/>
            </a:ln>
          </p:spPr>
          <p:txBody>
            <a:bodyPr wrap="square" lIns="61235" tIns="30617" rIns="61235" bIns="30617" anchor="ctr" anchorCtr="0" compatLnSpc="0">
              <a:spAutoFit/>
            </a:bodyPr>
            <a:lstStyle/>
            <a:p>
              <a:pPr algn="ctr" hangingPunct="0"/>
              <a:r>
                <a:rPr lang="en-US" sz="1497" b="1">
                  <a:solidFill>
                    <a:srgbClr val="FFFFFF"/>
                  </a:solidFill>
                  <a:latin typeface="Seravek Light" panose="020B0503040000020004" pitchFamily="34" charset="0"/>
                  <a:ea typeface="Tahoma" pitchFamily="2"/>
                  <a:cs typeface="Droid Sans Devanagari" pitchFamily="2"/>
                </a:rPr>
                <a:t>Stack</a:t>
              </a:r>
            </a:p>
          </p:txBody>
        </p:sp>
        <p:sp>
          <p:nvSpPr>
            <p:cNvPr id="28" name="Freeform 27">
              <a:extLst>
                <a:ext uri="{FF2B5EF4-FFF2-40B4-BE49-F238E27FC236}">
                  <a16:creationId xmlns:a16="http://schemas.microsoft.com/office/drawing/2014/main" id="{E0233AA0-54ED-1A44-AB17-553871699A5A}"/>
                </a:ext>
              </a:extLst>
            </p:cNvPr>
            <p:cNvSpPr/>
            <p:nvPr/>
          </p:nvSpPr>
          <p:spPr>
            <a:xfrm flipH="1" flipV="1">
              <a:off x="7371111" y="2251687"/>
              <a:ext cx="296883" cy="361543"/>
            </a:xfrm>
            <a:custGeom>
              <a:avLst>
                <a:gd name="f0" fmla="val 11678"/>
                <a:gd name="f1" fmla="val 5411"/>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0 f8 1"/>
                <a:gd name="f17" fmla="+- 21600 0 f12"/>
                <a:gd name="f18" fmla="*/ f11 f7 1"/>
                <a:gd name="f19" fmla="*/ f13 f7 1"/>
                <a:gd name="f20" fmla="*/ f17 f11 1"/>
                <a:gd name="f21" fmla="*/ f20 1 10800"/>
                <a:gd name="f22" fmla="+- f12 f21 0"/>
                <a:gd name="f23" fmla="*/ f22 f8 1"/>
              </a:gdLst>
              <a:ahLst>
                <a:ahXY gdRefX="f1" minX="f4" maxX="f6" gdRefY="f0" minY="f4" maxY="f5">
                  <a:pos x="f14" y="f15"/>
                </a:ahXY>
              </a:ahLst>
              <a:cxnLst>
                <a:cxn ang="3cd4">
                  <a:pos x="hc" y="t"/>
                </a:cxn>
                <a:cxn ang="0">
                  <a:pos x="r" y="vc"/>
                </a:cxn>
                <a:cxn ang="cd4">
                  <a:pos x="hc" y="b"/>
                </a:cxn>
                <a:cxn ang="cd2">
                  <a:pos x="l" y="vc"/>
                </a:cxn>
              </a:cxnLst>
              <a:rect l="f18" t="f16" r="f19" b="f23"/>
              <a:pathLst>
                <a:path w="21600" h="21600">
                  <a:moveTo>
                    <a:pt x="f11" y="f4"/>
                  </a:moveTo>
                  <a:lnTo>
                    <a:pt x="f11" y="f12"/>
                  </a:lnTo>
                  <a:lnTo>
                    <a:pt x="f4" y="f12"/>
                  </a:lnTo>
                  <a:lnTo>
                    <a:pt x="f6" y="f5"/>
                  </a:lnTo>
                  <a:lnTo>
                    <a:pt x="f5" y="f12"/>
                  </a:lnTo>
                  <a:lnTo>
                    <a:pt x="f13" y="f12"/>
                  </a:lnTo>
                  <a:lnTo>
                    <a:pt x="f13" y="f4"/>
                  </a:lnTo>
                  <a:close/>
                </a:path>
              </a:pathLst>
            </a:custGeom>
            <a:noFill/>
            <a:ln w="38160" cap="rnd">
              <a:solidFill>
                <a:srgbClr val="4E342E"/>
              </a:solidFill>
              <a:prstDash val="solid"/>
            </a:ln>
          </p:spPr>
          <p:txBody>
            <a:bodyPr wrap="none" lIns="73972" tIns="43354" rIns="73972" bIns="43354" anchor="ctr" anchorCtr="0" compatLnSpc="0">
              <a:spAutoFit/>
            </a:bodyPr>
            <a:lstStyle/>
            <a:p>
              <a:pPr hangingPunct="0"/>
              <a:endParaRPr lang="en-US" sz="1225">
                <a:latin typeface="Seravek Light" panose="020B0503040000020004" pitchFamily="34" charset="0"/>
                <a:ea typeface="Tahoma" pitchFamily="2"/>
                <a:cs typeface="Droid Sans Devanagari" pitchFamily="2"/>
              </a:endParaRPr>
            </a:p>
          </p:txBody>
        </p:sp>
        <p:sp>
          <p:nvSpPr>
            <p:cNvPr id="29" name="Freeform 28">
              <a:extLst>
                <a:ext uri="{FF2B5EF4-FFF2-40B4-BE49-F238E27FC236}">
                  <a16:creationId xmlns:a16="http://schemas.microsoft.com/office/drawing/2014/main" id="{1CED943D-193B-8C4B-ABB3-46B499955738}"/>
                </a:ext>
              </a:extLst>
            </p:cNvPr>
            <p:cNvSpPr/>
            <p:nvPr/>
          </p:nvSpPr>
          <p:spPr>
            <a:xfrm flipH="1">
              <a:off x="7371111" y="3633760"/>
              <a:ext cx="296883" cy="361543"/>
            </a:xfrm>
            <a:custGeom>
              <a:avLst>
                <a:gd name="f0" fmla="val 11678"/>
                <a:gd name="f1" fmla="val 5411"/>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0 f8 1"/>
                <a:gd name="f17" fmla="+- 21600 0 f12"/>
                <a:gd name="f18" fmla="*/ f11 f7 1"/>
                <a:gd name="f19" fmla="*/ f13 f7 1"/>
                <a:gd name="f20" fmla="*/ f17 f11 1"/>
                <a:gd name="f21" fmla="*/ f20 1 10800"/>
                <a:gd name="f22" fmla="+- f12 f21 0"/>
                <a:gd name="f23" fmla="*/ f22 f8 1"/>
              </a:gdLst>
              <a:ahLst>
                <a:ahXY gdRefX="f1" minX="f4" maxX="f6" gdRefY="f0" minY="f4" maxY="f5">
                  <a:pos x="f14" y="f15"/>
                </a:ahXY>
              </a:ahLst>
              <a:cxnLst>
                <a:cxn ang="3cd4">
                  <a:pos x="hc" y="t"/>
                </a:cxn>
                <a:cxn ang="0">
                  <a:pos x="r" y="vc"/>
                </a:cxn>
                <a:cxn ang="cd4">
                  <a:pos x="hc" y="b"/>
                </a:cxn>
                <a:cxn ang="cd2">
                  <a:pos x="l" y="vc"/>
                </a:cxn>
              </a:cxnLst>
              <a:rect l="f18" t="f16" r="f19" b="f23"/>
              <a:pathLst>
                <a:path w="21600" h="21600">
                  <a:moveTo>
                    <a:pt x="f11" y="f4"/>
                  </a:moveTo>
                  <a:lnTo>
                    <a:pt x="f11" y="f12"/>
                  </a:lnTo>
                  <a:lnTo>
                    <a:pt x="f4" y="f12"/>
                  </a:lnTo>
                  <a:lnTo>
                    <a:pt x="f6" y="f5"/>
                  </a:lnTo>
                  <a:lnTo>
                    <a:pt x="f5" y="f12"/>
                  </a:lnTo>
                  <a:lnTo>
                    <a:pt x="f13" y="f12"/>
                  </a:lnTo>
                  <a:lnTo>
                    <a:pt x="f13" y="f4"/>
                  </a:lnTo>
                  <a:close/>
                </a:path>
              </a:pathLst>
            </a:custGeom>
            <a:noFill/>
            <a:ln w="38160" cap="rnd">
              <a:solidFill>
                <a:srgbClr val="4E342E"/>
              </a:solidFill>
              <a:prstDash val="solid"/>
            </a:ln>
          </p:spPr>
          <p:txBody>
            <a:bodyPr wrap="none" lIns="73972" tIns="43354" rIns="73972" bIns="43354" anchor="ctr" anchorCtr="0" compatLnSpc="0">
              <a:spAutoFit/>
            </a:bodyPr>
            <a:lstStyle/>
            <a:p>
              <a:pPr hangingPunct="0"/>
              <a:endParaRPr lang="en-US" sz="1225">
                <a:latin typeface="Seravek Light" panose="020B0503040000020004" pitchFamily="34" charset="0"/>
                <a:ea typeface="Tahoma" pitchFamily="2"/>
                <a:cs typeface="Droid Sans Devanagari" pitchFamily="2"/>
              </a:endParaRPr>
            </a:p>
          </p:txBody>
        </p:sp>
        <p:sp>
          <p:nvSpPr>
            <p:cNvPr id="30" name="Freeform 29">
              <a:extLst>
                <a:ext uri="{FF2B5EF4-FFF2-40B4-BE49-F238E27FC236}">
                  <a16:creationId xmlns:a16="http://schemas.microsoft.com/office/drawing/2014/main" id="{A9EA5EBD-BEBC-C941-9B4E-E4C7B2728447}"/>
                </a:ext>
              </a:extLst>
            </p:cNvPr>
            <p:cNvSpPr/>
            <p:nvPr/>
          </p:nvSpPr>
          <p:spPr>
            <a:xfrm>
              <a:off x="6669325" y="4411412"/>
              <a:ext cx="1696389" cy="335363"/>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007AC2"/>
            </a:solidFill>
            <a:ln w="19050" cap="rnd">
              <a:solidFill>
                <a:srgbClr val="4E342E"/>
              </a:solidFill>
              <a:prstDash val="solid"/>
            </a:ln>
          </p:spPr>
          <p:txBody>
            <a:bodyPr wrap="square" lIns="61235" tIns="30617" rIns="61235" bIns="30617" anchor="ctr" anchorCtr="0" compatLnSpc="0">
              <a:spAutoFit/>
            </a:bodyPr>
            <a:lstStyle/>
            <a:p>
              <a:pPr algn="ctr" hangingPunct="0"/>
              <a:r>
                <a:rPr lang="en-US" sz="1497" b="1" dirty="0">
                  <a:solidFill>
                    <a:srgbClr val="FFFFFF"/>
                  </a:solidFill>
                  <a:latin typeface="Seravek Light" panose="020B0503040000020004" pitchFamily="34" charset="0"/>
                  <a:ea typeface="Tahoma" pitchFamily="2"/>
                  <a:cs typeface="Droid Sans Devanagari" pitchFamily="2"/>
                </a:rPr>
                <a:t>Code</a:t>
              </a:r>
            </a:p>
          </p:txBody>
        </p:sp>
        <p:sp>
          <p:nvSpPr>
            <p:cNvPr id="31" name="Freeform 30">
              <a:extLst>
                <a:ext uri="{FF2B5EF4-FFF2-40B4-BE49-F238E27FC236}">
                  <a16:creationId xmlns:a16="http://schemas.microsoft.com/office/drawing/2014/main" id="{907AFBFA-963C-2F48-9BBA-7D73C988249C}"/>
                </a:ext>
              </a:extLst>
            </p:cNvPr>
            <p:cNvSpPr/>
            <p:nvPr/>
          </p:nvSpPr>
          <p:spPr>
            <a:xfrm>
              <a:off x="6535697" y="1391375"/>
              <a:ext cx="1977969" cy="2674951"/>
            </a:xfrm>
            <a:custGeom>
              <a:avLst>
                <a:gd name="f0" fmla="val 2291"/>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noFill/>
            <a:ln w="38160" cap="rnd">
              <a:solidFill>
                <a:srgbClr val="4E342E"/>
              </a:solidFill>
              <a:prstDash val="solid"/>
            </a:ln>
          </p:spPr>
          <p:txBody>
            <a:bodyPr wrap="square" lIns="74217" tIns="43599" rIns="74217" bIns="43599" anchor="ctr" anchorCtr="0" compatLnSpc="0">
              <a:noAutofit/>
            </a:bodyPr>
            <a:lstStyle/>
            <a:p>
              <a:pPr hangingPunct="0"/>
              <a:endParaRPr lang="en-US" sz="1225">
                <a:latin typeface="Seravek Light" panose="020B0503040000020004" pitchFamily="34" charset="0"/>
                <a:ea typeface="Tahoma" pitchFamily="2"/>
                <a:cs typeface="Droid Sans Devanagari" pitchFamily="2"/>
              </a:endParaRPr>
            </a:p>
          </p:txBody>
        </p:sp>
        <p:sp>
          <p:nvSpPr>
            <p:cNvPr id="32" name="TextBox 31">
              <a:extLst>
                <a:ext uri="{FF2B5EF4-FFF2-40B4-BE49-F238E27FC236}">
                  <a16:creationId xmlns:a16="http://schemas.microsoft.com/office/drawing/2014/main" id="{2582D852-AC32-2746-B949-4C6283A437A4}"/>
                </a:ext>
              </a:extLst>
            </p:cNvPr>
            <p:cNvSpPr txBox="1"/>
            <p:nvPr/>
          </p:nvSpPr>
          <p:spPr>
            <a:xfrm>
              <a:off x="5066564" y="2338629"/>
              <a:ext cx="1125607" cy="896676"/>
            </a:xfrm>
            <a:prstGeom prst="rect">
              <a:avLst/>
            </a:prstGeom>
            <a:noFill/>
            <a:ln cap="rnd">
              <a:noFill/>
            </a:ln>
          </p:spPr>
          <p:txBody>
            <a:bodyPr wrap="none" lIns="61235" tIns="30617" rIns="61235" bIns="30617" anchorCtr="0" compatLnSpc="0">
              <a:spAutoFit/>
            </a:bodyPr>
            <a:lstStyle/>
            <a:p>
              <a:pPr algn="ctr" hangingPunct="0"/>
              <a:r>
                <a:rPr lang="en-US" sz="1769" dirty="0">
                  <a:latin typeface="Seravek Light" panose="020B0503040000020004" pitchFamily="34" charset="0"/>
                  <a:ea typeface="Tahoma" pitchFamily="2"/>
                  <a:cs typeface="Droid Sans Devanagari" pitchFamily="2"/>
                </a:rPr>
                <a:t>Kernel</a:t>
              </a:r>
            </a:p>
            <a:p>
              <a:pPr algn="ctr" hangingPunct="0"/>
              <a:r>
                <a:rPr lang="en-US" sz="1769" dirty="0">
                  <a:latin typeface="Seravek Light" panose="020B0503040000020004" pitchFamily="34" charset="0"/>
                  <a:ea typeface="Tahoma" pitchFamily="2"/>
                  <a:cs typeface="Droid Sans Devanagari" pitchFamily="2"/>
                </a:rPr>
                <a:t>RAM</a:t>
              </a:r>
            </a:p>
            <a:p>
              <a:pPr algn="ctr" hangingPunct="0"/>
              <a:r>
                <a:rPr lang="en-US" sz="1769" dirty="0">
                  <a:latin typeface="Seravek Light" panose="020B0503040000020004" pitchFamily="34" charset="0"/>
                  <a:ea typeface="Tahoma" pitchFamily="2"/>
                  <a:cs typeface="Droid Sans Devanagari" pitchFamily="2"/>
                </a:rPr>
                <a:t>Allocation</a:t>
              </a:r>
            </a:p>
          </p:txBody>
        </p:sp>
        <p:sp>
          <p:nvSpPr>
            <p:cNvPr id="33" name="TextBox 32">
              <a:extLst>
                <a:ext uri="{FF2B5EF4-FFF2-40B4-BE49-F238E27FC236}">
                  <a16:creationId xmlns:a16="http://schemas.microsoft.com/office/drawing/2014/main" id="{CA7F336E-8CEC-534B-BA8F-F83A1260887F}"/>
                </a:ext>
              </a:extLst>
            </p:cNvPr>
            <p:cNvSpPr txBox="1"/>
            <p:nvPr/>
          </p:nvSpPr>
          <p:spPr>
            <a:xfrm>
              <a:off x="5324475" y="4393993"/>
              <a:ext cx="626369" cy="346975"/>
            </a:xfrm>
            <a:prstGeom prst="rect">
              <a:avLst/>
            </a:prstGeom>
            <a:noFill/>
            <a:ln cap="rnd">
              <a:noFill/>
            </a:ln>
          </p:spPr>
          <p:txBody>
            <a:bodyPr wrap="none" lIns="61235" tIns="30617" rIns="61235" bIns="30617" anchorCtr="0" compatLnSpc="0">
              <a:spAutoFit/>
            </a:bodyPr>
            <a:lstStyle/>
            <a:p>
              <a:pPr algn="r" hangingPunct="0"/>
              <a:r>
                <a:rPr lang="en-US" sz="1769" dirty="0">
                  <a:latin typeface="Seravek Light" panose="020B0503040000020004" pitchFamily="34" charset="0"/>
                  <a:ea typeface="Tahoma" pitchFamily="2"/>
                  <a:cs typeface="Droid Sans Devanagari" pitchFamily="2"/>
                </a:rPr>
                <a:t>Flash</a:t>
              </a:r>
            </a:p>
          </p:txBody>
        </p:sp>
        <p:sp>
          <p:nvSpPr>
            <p:cNvPr id="35" name="Freeform 34">
              <a:extLst>
                <a:ext uri="{FF2B5EF4-FFF2-40B4-BE49-F238E27FC236}">
                  <a16:creationId xmlns:a16="http://schemas.microsoft.com/office/drawing/2014/main" id="{6492F7B2-6595-044B-83C4-F9631F461830}"/>
                </a:ext>
              </a:extLst>
            </p:cNvPr>
            <p:cNvSpPr/>
            <p:nvPr/>
          </p:nvSpPr>
          <p:spPr>
            <a:xfrm>
              <a:off x="6676065" y="2619286"/>
              <a:ext cx="1689650" cy="335363"/>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007AC2"/>
            </a:solidFill>
            <a:ln w="19050" cap="rnd">
              <a:solidFill>
                <a:srgbClr val="000000"/>
              </a:solidFill>
              <a:prstDash val="solid"/>
            </a:ln>
          </p:spPr>
          <p:txBody>
            <a:bodyPr wrap="square" lIns="61235" tIns="30617" rIns="61235" bIns="30617" anchor="ctr" anchorCtr="0" compatLnSpc="0">
              <a:spAutoFit/>
            </a:bodyPr>
            <a:lstStyle/>
            <a:p>
              <a:pPr algn="ctr" hangingPunct="0"/>
              <a:r>
                <a:rPr lang="en-US" sz="1497" b="1">
                  <a:solidFill>
                    <a:srgbClr val="FFFFFF"/>
                  </a:solidFill>
                  <a:latin typeface="Seravek Light" panose="020B0503040000020004" pitchFamily="34" charset="0"/>
                  <a:ea typeface="Tahoma" pitchFamily="2"/>
                  <a:cs typeface="Droid Sans Devanagari" pitchFamily="2"/>
                </a:rPr>
                <a:t>Heap</a:t>
              </a:r>
            </a:p>
          </p:txBody>
        </p:sp>
        <p:sp>
          <p:nvSpPr>
            <p:cNvPr id="36" name="Left Brace 35">
              <a:extLst>
                <a:ext uri="{FF2B5EF4-FFF2-40B4-BE49-F238E27FC236}">
                  <a16:creationId xmlns:a16="http://schemas.microsoft.com/office/drawing/2014/main" id="{193C9506-FC24-694B-86F6-54657AD51363}"/>
                </a:ext>
              </a:extLst>
            </p:cNvPr>
            <p:cNvSpPr/>
            <p:nvPr/>
          </p:nvSpPr>
          <p:spPr>
            <a:xfrm>
              <a:off x="6090671" y="1391375"/>
              <a:ext cx="315443" cy="2674952"/>
            </a:xfrm>
            <a:prstGeom prst="leftBrace">
              <a:avLst>
                <a:gd name="adj1" fmla="val 55438"/>
                <a:gd name="adj2" fmla="val 50000"/>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8" name="Left Brace 37">
              <a:extLst>
                <a:ext uri="{FF2B5EF4-FFF2-40B4-BE49-F238E27FC236}">
                  <a16:creationId xmlns:a16="http://schemas.microsoft.com/office/drawing/2014/main" id="{E3323BA9-A8DA-BF42-ABFF-6A62C81C595C}"/>
                </a:ext>
              </a:extLst>
            </p:cNvPr>
            <p:cNvSpPr/>
            <p:nvPr/>
          </p:nvSpPr>
          <p:spPr>
            <a:xfrm>
              <a:off x="6173227" y="4412274"/>
              <a:ext cx="205575" cy="309750"/>
            </a:xfrm>
            <a:prstGeom prst="leftBrace">
              <a:avLst>
                <a:gd name="adj1" fmla="val 19185"/>
                <a:gd name="adj2" fmla="val 50000"/>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34" name="Group 33">
            <a:extLst>
              <a:ext uri="{FF2B5EF4-FFF2-40B4-BE49-F238E27FC236}">
                <a16:creationId xmlns:a16="http://schemas.microsoft.com/office/drawing/2014/main" id="{AB44CBBC-CC74-904A-9B07-0447D8159606}"/>
              </a:ext>
            </a:extLst>
          </p:cNvPr>
          <p:cNvGrpSpPr/>
          <p:nvPr/>
        </p:nvGrpSpPr>
        <p:grpSpPr>
          <a:xfrm>
            <a:off x="6576649" y="1582715"/>
            <a:ext cx="1977969" cy="3323013"/>
            <a:chOff x="1388514" y="1423762"/>
            <a:chExt cx="1977969" cy="3323013"/>
          </a:xfrm>
        </p:grpSpPr>
        <p:sp>
          <p:nvSpPr>
            <p:cNvPr id="37" name="Freeform 36">
              <a:extLst>
                <a:ext uri="{FF2B5EF4-FFF2-40B4-BE49-F238E27FC236}">
                  <a16:creationId xmlns:a16="http://schemas.microsoft.com/office/drawing/2014/main" id="{8B9FDC31-4C99-5947-B28C-2CC7762199E5}"/>
                </a:ext>
              </a:extLst>
            </p:cNvPr>
            <p:cNvSpPr/>
            <p:nvPr/>
          </p:nvSpPr>
          <p:spPr>
            <a:xfrm>
              <a:off x="1526210" y="2960705"/>
              <a:ext cx="1692322" cy="335363"/>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66BB6A"/>
            </a:solidFill>
            <a:ln w="19050" cap="rnd">
              <a:solidFill>
                <a:srgbClr val="000000"/>
              </a:solidFill>
              <a:prstDash val="solid"/>
            </a:ln>
          </p:spPr>
          <p:txBody>
            <a:bodyPr wrap="square" lIns="61235" tIns="30617" rIns="61235" bIns="30617" anchor="ctr" anchorCtr="0" compatLnSpc="0">
              <a:spAutoFit/>
            </a:bodyPr>
            <a:lstStyle/>
            <a:p>
              <a:pPr algn="ctr" hangingPunct="0"/>
              <a:r>
                <a:rPr lang="en-US" sz="1497" b="1">
                  <a:solidFill>
                    <a:srgbClr val="FFFFFF"/>
                  </a:solidFill>
                  <a:latin typeface="Seravek Light" panose="020B0503040000020004" pitchFamily="34" charset="0"/>
                  <a:ea typeface="Tahoma" pitchFamily="2"/>
                  <a:cs typeface="Droid Sans Devanagari" pitchFamily="2"/>
                </a:rPr>
                <a:t>Data</a:t>
              </a:r>
            </a:p>
          </p:txBody>
        </p:sp>
        <p:sp>
          <p:nvSpPr>
            <p:cNvPr id="39" name="Freeform 38">
              <a:extLst>
                <a:ext uri="{FF2B5EF4-FFF2-40B4-BE49-F238E27FC236}">
                  <a16:creationId xmlns:a16="http://schemas.microsoft.com/office/drawing/2014/main" id="{80D0C1EE-7448-824E-B17E-F165B3252033}"/>
                </a:ext>
              </a:extLst>
            </p:cNvPr>
            <p:cNvSpPr/>
            <p:nvPr/>
          </p:nvSpPr>
          <p:spPr>
            <a:xfrm>
              <a:off x="1522142" y="3302124"/>
              <a:ext cx="1696389" cy="328907"/>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66BB6A"/>
            </a:solidFill>
            <a:ln w="19050" cap="rnd">
              <a:solidFill>
                <a:srgbClr val="000000"/>
              </a:solidFill>
              <a:prstDash val="solid"/>
            </a:ln>
          </p:spPr>
          <p:txBody>
            <a:bodyPr wrap="square" lIns="61235" tIns="30617" rIns="61235" bIns="30617" anchor="ctr" anchorCtr="0" compatLnSpc="0">
              <a:spAutoFit/>
            </a:bodyPr>
            <a:lstStyle/>
            <a:p>
              <a:pPr algn="ctr" hangingPunct="0"/>
              <a:r>
                <a:rPr lang="en-US" sz="1497" b="1">
                  <a:solidFill>
                    <a:srgbClr val="FFFFFF"/>
                  </a:solidFill>
                  <a:latin typeface="Seravek Light" panose="020B0503040000020004" pitchFamily="34" charset="0"/>
                  <a:ea typeface="Tahoma" pitchFamily="2"/>
                  <a:cs typeface="Droid Sans Devanagari" pitchFamily="2"/>
                </a:rPr>
                <a:t>Stack</a:t>
              </a:r>
            </a:p>
          </p:txBody>
        </p:sp>
        <p:sp>
          <p:nvSpPr>
            <p:cNvPr id="40" name="Freeform 39">
              <a:extLst>
                <a:ext uri="{FF2B5EF4-FFF2-40B4-BE49-F238E27FC236}">
                  <a16:creationId xmlns:a16="http://schemas.microsoft.com/office/drawing/2014/main" id="{443B60C0-87DB-A349-97D5-2D9ACE046A77}"/>
                </a:ext>
              </a:extLst>
            </p:cNvPr>
            <p:cNvSpPr/>
            <p:nvPr/>
          </p:nvSpPr>
          <p:spPr>
            <a:xfrm flipH="1" flipV="1">
              <a:off x="2223928" y="2251687"/>
              <a:ext cx="296883" cy="361543"/>
            </a:xfrm>
            <a:custGeom>
              <a:avLst>
                <a:gd name="f0" fmla="val 11678"/>
                <a:gd name="f1" fmla="val 5411"/>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0 f8 1"/>
                <a:gd name="f17" fmla="+- 21600 0 f12"/>
                <a:gd name="f18" fmla="*/ f11 f7 1"/>
                <a:gd name="f19" fmla="*/ f13 f7 1"/>
                <a:gd name="f20" fmla="*/ f17 f11 1"/>
                <a:gd name="f21" fmla="*/ f20 1 10800"/>
                <a:gd name="f22" fmla="+- f12 f21 0"/>
                <a:gd name="f23" fmla="*/ f22 f8 1"/>
              </a:gdLst>
              <a:ahLst>
                <a:ahXY gdRefX="f1" minX="f4" maxX="f6" gdRefY="f0" minY="f4" maxY="f5">
                  <a:pos x="f14" y="f15"/>
                </a:ahXY>
              </a:ahLst>
              <a:cxnLst>
                <a:cxn ang="3cd4">
                  <a:pos x="hc" y="t"/>
                </a:cxn>
                <a:cxn ang="0">
                  <a:pos x="r" y="vc"/>
                </a:cxn>
                <a:cxn ang="cd4">
                  <a:pos x="hc" y="b"/>
                </a:cxn>
                <a:cxn ang="cd2">
                  <a:pos x="l" y="vc"/>
                </a:cxn>
              </a:cxnLst>
              <a:rect l="f18" t="f16" r="f19" b="f23"/>
              <a:pathLst>
                <a:path w="21600" h="21600">
                  <a:moveTo>
                    <a:pt x="f11" y="f4"/>
                  </a:moveTo>
                  <a:lnTo>
                    <a:pt x="f11" y="f12"/>
                  </a:lnTo>
                  <a:lnTo>
                    <a:pt x="f4" y="f12"/>
                  </a:lnTo>
                  <a:lnTo>
                    <a:pt x="f6" y="f5"/>
                  </a:lnTo>
                  <a:lnTo>
                    <a:pt x="f5" y="f12"/>
                  </a:lnTo>
                  <a:lnTo>
                    <a:pt x="f13" y="f12"/>
                  </a:lnTo>
                  <a:lnTo>
                    <a:pt x="f13" y="f4"/>
                  </a:lnTo>
                  <a:close/>
                </a:path>
              </a:pathLst>
            </a:custGeom>
            <a:noFill/>
            <a:ln w="38160" cap="rnd">
              <a:solidFill>
                <a:srgbClr val="4E342E"/>
              </a:solidFill>
              <a:prstDash val="solid"/>
            </a:ln>
          </p:spPr>
          <p:txBody>
            <a:bodyPr wrap="none" lIns="73972" tIns="43354" rIns="73972" bIns="43354" anchor="ctr" anchorCtr="0" compatLnSpc="0">
              <a:spAutoFit/>
            </a:bodyPr>
            <a:lstStyle/>
            <a:p>
              <a:pPr hangingPunct="0"/>
              <a:endParaRPr lang="en-US" sz="1225">
                <a:latin typeface="Seravek Light" panose="020B0503040000020004" pitchFamily="34" charset="0"/>
                <a:ea typeface="Tahoma" pitchFamily="2"/>
                <a:cs typeface="Droid Sans Devanagari" pitchFamily="2"/>
              </a:endParaRPr>
            </a:p>
          </p:txBody>
        </p:sp>
        <p:sp>
          <p:nvSpPr>
            <p:cNvPr id="41" name="Freeform 40">
              <a:extLst>
                <a:ext uri="{FF2B5EF4-FFF2-40B4-BE49-F238E27FC236}">
                  <a16:creationId xmlns:a16="http://schemas.microsoft.com/office/drawing/2014/main" id="{912C761B-A86F-7C4E-AD43-32939DAD5FB7}"/>
                </a:ext>
              </a:extLst>
            </p:cNvPr>
            <p:cNvSpPr/>
            <p:nvPr/>
          </p:nvSpPr>
          <p:spPr>
            <a:xfrm flipH="1">
              <a:off x="2223928" y="3633760"/>
              <a:ext cx="296883" cy="361543"/>
            </a:xfrm>
            <a:custGeom>
              <a:avLst>
                <a:gd name="f0" fmla="val 11678"/>
                <a:gd name="f1" fmla="val 5411"/>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0 f8 1"/>
                <a:gd name="f17" fmla="+- 21600 0 f12"/>
                <a:gd name="f18" fmla="*/ f11 f7 1"/>
                <a:gd name="f19" fmla="*/ f13 f7 1"/>
                <a:gd name="f20" fmla="*/ f17 f11 1"/>
                <a:gd name="f21" fmla="*/ f20 1 10800"/>
                <a:gd name="f22" fmla="+- f12 f21 0"/>
                <a:gd name="f23" fmla="*/ f22 f8 1"/>
              </a:gdLst>
              <a:ahLst>
                <a:ahXY gdRefX="f1" minX="f4" maxX="f6" gdRefY="f0" minY="f4" maxY="f5">
                  <a:pos x="f14" y="f15"/>
                </a:ahXY>
              </a:ahLst>
              <a:cxnLst>
                <a:cxn ang="3cd4">
                  <a:pos x="hc" y="t"/>
                </a:cxn>
                <a:cxn ang="0">
                  <a:pos x="r" y="vc"/>
                </a:cxn>
                <a:cxn ang="cd4">
                  <a:pos x="hc" y="b"/>
                </a:cxn>
                <a:cxn ang="cd2">
                  <a:pos x="l" y="vc"/>
                </a:cxn>
              </a:cxnLst>
              <a:rect l="f18" t="f16" r="f19" b="f23"/>
              <a:pathLst>
                <a:path w="21600" h="21600">
                  <a:moveTo>
                    <a:pt x="f11" y="f4"/>
                  </a:moveTo>
                  <a:lnTo>
                    <a:pt x="f11" y="f12"/>
                  </a:lnTo>
                  <a:lnTo>
                    <a:pt x="f4" y="f12"/>
                  </a:lnTo>
                  <a:lnTo>
                    <a:pt x="f6" y="f5"/>
                  </a:lnTo>
                  <a:lnTo>
                    <a:pt x="f5" y="f12"/>
                  </a:lnTo>
                  <a:lnTo>
                    <a:pt x="f13" y="f12"/>
                  </a:lnTo>
                  <a:lnTo>
                    <a:pt x="f13" y="f4"/>
                  </a:lnTo>
                  <a:close/>
                </a:path>
              </a:pathLst>
            </a:custGeom>
            <a:noFill/>
            <a:ln w="38160" cap="rnd">
              <a:solidFill>
                <a:srgbClr val="4E342E"/>
              </a:solidFill>
              <a:prstDash val="solid"/>
            </a:ln>
          </p:spPr>
          <p:txBody>
            <a:bodyPr wrap="none" lIns="73972" tIns="43354" rIns="73972" bIns="43354" anchor="ctr" anchorCtr="0" compatLnSpc="0">
              <a:spAutoFit/>
            </a:bodyPr>
            <a:lstStyle/>
            <a:p>
              <a:pPr hangingPunct="0"/>
              <a:endParaRPr lang="en-US" sz="1225">
                <a:latin typeface="Seravek Light" panose="020B0503040000020004" pitchFamily="34" charset="0"/>
                <a:ea typeface="Tahoma" pitchFamily="2"/>
                <a:cs typeface="Droid Sans Devanagari" pitchFamily="2"/>
              </a:endParaRPr>
            </a:p>
          </p:txBody>
        </p:sp>
        <p:sp>
          <p:nvSpPr>
            <p:cNvPr id="42" name="Freeform 41">
              <a:extLst>
                <a:ext uri="{FF2B5EF4-FFF2-40B4-BE49-F238E27FC236}">
                  <a16:creationId xmlns:a16="http://schemas.microsoft.com/office/drawing/2014/main" id="{C5E7BB1C-1D61-A841-A53D-D9BC35614099}"/>
                </a:ext>
              </a:extLst>
            </p:cNvPr>
            <p:cNvSpPr/>
            <p:nvPr/>
          </p:nvSpPr>
          <p:spPr>
            <a:xfrm>
              <a:off x="1522142" y="4411412"/>
              <a:ext cx="1696389" cy="335363"/>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66BB6A"/>
            </a:solidFill>
            <a:ln w="19050" cap="rnd">
              <a:solidFill>
                <a:srgbClr val="4E342E"/>
              </a:solidFill>
              <a:prstDash val="solid"/>
            </a:ln>
          </p:spPr>
          <p:txBody>
            <a:bodyPr wrap="square" lIns="61235" tIns="30617" rIns="61235" bIns="30617" anchor="ctr" anchorCtr="0" compatLnSpc="0">
              <a:spAutoFit/>
            </a:bodyPr>
            <a:lstStyle/>
            <a:p>
              <a:pPr algn="ctr" hangingPunct="0"/>
              <a:r>
                <a:rPr lang="en-US" sz="1497" b="1" dirty="0">
                  <a:solidFill>
                    <a:srgbClr val="FFFFFF"/>
                  </a:solidFill>
                  <a:latin typeface="Seravek Light" panose="020B0503040000020004" pitchFamily="34" charset="0"/>
                  <a:ea typeface="Tahoma" pitchFamily="2"/>
                  <a:cs typeface="Droid Sans Devanagari" pitchFamily="2"/>
                </a:rPr>
                <a:t>Code</a:t>
              </a:r>
            </a:p>
          </p:txBody>
        </p:sp>
        <p:sp>
          <p:nvSpPr>
            <p:cNvPr id="43" name="Freeform 42">
              <a:extLst>
                <a:ext uri="{FF2B5EF4-FFF2-40B4-BE49-F238E27FC236}">
                  <a16:creationId xmlns:a16="http://schemas.microsoft.com/office/drawing/2014/main" id="{761E286A-3CCC-2C47-A9CB-F97195970A35}"/>
                </a:ext>
              </a:extLst>
            </p:cNvPr>
            <p:cNvSpPr/>
            <p:nvPr/>
          </p:nvSpPr>
          <p:spPr>
            <a:xfrm>
              <a:off x="1388514" y="1423762"/>
              <a:ext cx="1977969" cy="2674950"/>
            </a:xfrm>
            <a:custGeom>
              <a:avLst>
                <a:gd name="f0" fmla="val 2291"/>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noFill/>
            <a:ln w="38160" cap="rnd">
              <a:solidFill>
                <a:srgbClr val="4E342E"/>
              </a:solidFill>
              <a:prstDash val="solid"/>
            </a:ln>
          </p:spPr>
          <p:txBody>
            <a:bodyPr wrap="square" lIns="74217" tIns="43599" rIns="74217" bIns="43599" anchor="ctr" anchorCtr="0" compatLnSpc="0">
              <a:noAutofit/>
            </a:bodyPr>
            <a:lstStyle/>
            <a:p>
              <a:pPr hangingPunct="0"/>
              <a:endParaRPr lang="en-US" sz="1225">
                <a:latin typeface="Seravek Light" panose="020B0503040000020004" pitchFamily="34" charset="0"/>
                <a:ea typeface="Tahoma" pitchFamily="2"/>
                <a:cs typeface="Droid Sans Devanagari" pitchFamily="2"/>
              </a:endParaRPr>
            </a:p>
          </p:txBody>
        </p:sp>
        <p:sp>
          <p:nvSpPr>
            <p:cNvPr id="44" name="Freeform 43">
              <a:extLst>
                <a:ext uri="{FF2B5EF4-FFF2-40B4-BE49-F238E27FC236}">
                  <a16:creationId xmlns:a16="http://schemas.microsoft.com/office/drawing/2014/main" id="{33DAB978-3D24-D745-863E-F991A8BA215B}"/>
                </a:ext>
              </a:extLst>
            </p:cNvPr>
            <p:cNvSpPr/>
            <p:nvPr/>
          </p:nvSpPr>
          <p:spPr>
            <a:xfrm>
              <a:off x="1528882" y="2619286"/>
              <a:ext cx="1689650" cy="335363"/>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66BB6A"/>
            </a:solidFill>
            <a:ln w="19050" cap="rnd">
              <a:solidFill>
                <a:srgbClr val="000000"/>
              </a:solidFill>
              <a:prstDash val="solid"/>
            </a:ln>
          </p:spPr>
          <p:txBody>
            <a:bodyPr wrap="square" lIns="61235" tIns="30617" rIns="61235" bIns="30617" anchor="ctr" anchorCtr="0" compatLnSpc="0">
              <a:spAutoFit/>
            </a:bodyPr>
            <a:lstStyle/>
            <a:p>
              <a:pPr algn="ctr" hangingPunct="0"/>
              <a:r>
                <a:rPr lang="en-US" sz="1497" b="1">
                  <a:solidFill>
                    <a:srgbClr val="FFFFFF"/>
                  </a:solidFill>
                  <a:latin typeface="Seravek Light" panose="020B0503040000020004" pitchFamily="34" charset="0"/>
                  <a:ea typeface="Tahoma" pitchFamily="2"/>
                  <a:cs typeface="Droid Sans Devanagari" pitchFamily="2"/>
                </a:rPr>
                <a:t>Heap</a:t>
              </a:r>
            </a:p>
          </p:txBody>
        </p:sp>
      </p:grpSp>
      <p:sp>
        <p:nvSpPr>
          <p:cNvPr id="4" name="Slide Number Placeholder 3">
            <a:extLst>
              <a:ext uri="{FF2B5EF4-FFF2-40B4-BE49-F238E27FC236}">
                <a16:creationId xmlns:a16="http://schemas.microsoft.com/office/drawing/2014/main" id="{8F0DC749-858F-EA46-9F75-DAF451A1CFF1}"/>
              </a:ext>
            </a:extLst>
          </p:cNvPr>
          <p:cNvSpPr>
            <a:spLocks noGrp="1"/>
          </p:cNvSpPr>
          <p:nvPr>
            <p:ph type="sldNum" sz="quarter" idx="12"/>
          </p:nvPr>
        </p:nvSpPr>
        <p:spPr/>
        <p:txBody>
          <a:bodyPr/>
          <a:lstStyle/>
          <a:p>
            <a:fld id="{5E6A3C3A-A029-4573-BC04-5DA27903A743}" type="slidenum">
              <a:rPr lang="en-US" smtClean="0"/>
              <a:t>36</a:t>
            </a:fld>
            <a:endParaRPr lang="en-US"/>
          </a:p>
        </p:txBody>
      </p:sp>
    </p:spTree>
    <p:extLst>
      <p:ext uri="{BB962C8B-B14F-4D97-AF65-F5344CB8AC3E}">
        <p14:creationId xmlns:p14="http://schemas.microsoft.com/office/powerpoint/2010/main" val="8275019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CE199-ADE5-244F-BA95-C35B622F7FCB}"/>
              </a:ext>
            </a:extLst>
          </p:cNvPr>
          <p:cNvSpPr>
            <a:spLocks noGrp="1"/>
          </p:cNvSpPr>
          <p:nvPr>
            <p:ph type="title"/>
          </p:nvPr>
        </p:nvSpPr>
        <p:spPr/>
        <p:txBody>
          <a:bodyPr>
            <a:noAutofit/>
          </a:bodyPr>
          <a:lstStyle/>
          <a:p>
            <a:r>
              <a:rPr lang="en-US" sz="2000" dirty="0"/>
              <a:t>Apps are allowed to use their memory region as they see fit. For example, one app may need more heap space, another may need more stack space.</a:t>
            </a:r>
          </a:p>
        </p:txBody>
      </p:sp>
      <p:grpSp>
        <p:nvGrpSpPr>
          <p:cNvPr id="19" name="Group 18">
            <a:extLst>
              <a:ext uri="{FF2B5EF4-FFF2-40B4-BE49-F238E27FC236}">
                <a16:creationId xmlns:a16="http://schemas.microsoft.com/office/drawing/2014/main" id="{1988C9BA-64DB-3E44-8F20-B5220679A5BD}"/>
              </a:ext>
            </a:extLst>
          </p:cNvPr>
          <p:cNvGrpSpPr/>
          <p:nvPr/>
        </p:nvGrpSpPr>
        <p:grpSpPr>
          <a:xfrm>
            <a:off x="4322177" y="1582714"/>
            <a:ext cx="1977969" cy="3355401"/>
            <a:chOff x="1388514" y="1391374"/>
            <a:chExt cx="1977969" cy="3355401"/>
          </a:xfrm>
        </p:grpSpPr>
        <p:sp>
          <p:nvSpPr>
            <p:cNvPr id="7" name="Freeform 6">
              <a:extLst>
                <a:ext uri="{FF2B5EF4-FFF2-40B4-BE49-F238E27FC236}">
                  <a16:creationId xmlns:a16="http://schemas.microsoft.com/office/drawing/2014/main" id="{CC1C88D6-5D75-254A-B624-8E1DE7442E1F}"/>
                </a:ext>
              </a:extLst>
            </p:cNvPr>
            <p:cNvSpPr/>
            <p:nvPr/>
          </p:nvSpPr>
          <p:spPr>
            <a:xfrm>
              <a:off x="1526210" y="2960705"/>
              <a:ext cx="1692322" cy="335363"/>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66BB6A"/>
            </a:solidFill>
            <a:ln w="19050" cap="rnd">
              <a:solidFill>
                <a:srgbClr val="000000"/>
              </a:solidFill>
              <a:prstDash val="solid"/>
            </a:ln>
          </p:spPr>
          <p:txBody>
            <a:bodyPr wrap="square" lIns="61235" tIns="30617" rIns="61235" bIns="30617" anchor="ctr" anchorCtr="0" compatLnSpc="0">
              <a:spAutoFit/>
            </a:bodyPr>
            <a:lstStyle/>
            <a:p>
              <a:pPr algn="ctr" hangingPunct="0"/>
              <a:r>
                <a:rPr lang="en-US" sz="1497" b="1">
                  <a:solidFill>
                    <a:srgbClr val="FFFFFF"/>
                  </a:solidFill>
                  <a:latin typeface="Seravek Light" panose="020B0503040000020004" pitchFamily="34" charset="0"/>
                  <a:ea typeface="Tahoma" pitchFamily="2"/>
                  <a:cs typeface="Droid Sans Devanagari" pitchFamily="2"/>
                </a:rPr>
                <a:t>Data</a:t>
              </a:r>
            </a:p>
          </p:txBody>
        </p:sp>
        <p:sp>
          <p:nvSpPr>
            <p:cNvPr id="8" name="Freeform 7">
              <a:extLst>
                <a:ext uri="{FF2B5EF4-FFF2-40B4-BE49-F238E27FC236}">
                  <a16:creationId xmlns:a16="http://schemas.microsoft.com/office/drawing/2014/main" id="{7E951F3E-CE6C-4942-BEB7-BA23C948DFE5}"/>
                </a:ext>
              </a:extLst>
            </p:cNvPr>
            <p:cNvSpPr/>
            <p:nvPr/>
          </p:nvSpPr>
          <p:spPr>
            <a:xfrm>
              <a:off x="1522142" y="3302124"/>
              <a:ext cx="1696389" cy="328907"/>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66BB6A"/>
            </a:solidFill>
            <a:ln w="19050" cap="rnd">
              <a:solidFill>
                <a:srgbClr val="000000"/>
              </a:solidFill>
              <a:prstDash val="solid"/>
            </a:ln>
          </p:spPr>
          <p:txBody>
            <a:bodyPr wrap="square" lIns="61235" tIns="30617" rIns="61235" bIns="30617" anchor="ctr" anchorCtr="0" compatLnSpc="0">
              <a:spAutoFit/>
            </a:bodyPr>
            <a:lstStyle/>
            <a:p>
              <a:pPr algn="ctr" hangingPunct="0"/>
              <a:r>
                <a:rPr lang="en-US" sz="1497" b="1">
                  <a:solidFill>
                    <a:srgbClr val="FFFFFF"/>
                  </a:solidFill>
                  <a:latin typeface="Seravek Light" panose="020B0503040000020004" pitchFamily="34" charset="0"/>
                  <a:ea typeface="Tahoma" pitchFamily="2"/>
                  <a:cs typeface="Droid Sans Devanagari" pitchFamily="2"/>
                </a:rPr>
                <a:t>Stack</a:t>
              </a:r>
            </a:p>
          </p:txBody>
        </p:sp>
        <p:sp>
          <p:nvSpPr>
            <p:cNvPr id="10" name="Freeform 9">
              <a:extLst>
                <a:ext uri="{FF2B5EF4-FFF2-40B4-BE49-F238E27FC236}">
                  <a16:creationId xmlns:a16="http://schemas.microsoft.com/office/drawing/2014/main" id="{C38B2987-B300-EE44-9985-61F6CBFADD0E}"/>
                </a:ext>
              </a:extLst>
            </p:cNvPr>
            <p:cNvSpPr/>
            <p:nvPr/>
          </p:nvSpPr>
          <p:spPr>
            <a:xfrm flipH="1" flipV="1">
              <a:off x="2223928" y="1737150"/>
              <a:ext cx="296883" cy="361543"/>
            </a:xfrm>
            <a:custGeom>
              <a:avLst>
                <a:gd name="f0" fmla="val 11678"/>
                <a:gd name="f1" fmla="val 5411"/>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0 f8 1"/>
                <a:gd name="f17" fmla="+- 21600 0 f12"/>
                <a:gd name="f18" fmla="*/ f11 f7 1"/>
                <a:gd name="f19" fmla="*/ f13 f7 1"/>
                <a:gd name="f20" fmla="*/ f17 f11 1"/>
                <a:gd name="f21" fmla="*/ f20 1 10800"/>
                <a:gd name="f22" fmla="+- f12 f21 0"/>
                <a:gd name="f23" fmla="*/ f22 f8 1"/>
              </a:gdLst>
              <a:ahLst>
                <a:ahXY gdRefX="f1" minX="f4" maxX="f6" gdRefY="f0" minY="f4" maxY="f5">
                  <a:pos x="f14" y="f15"/>
                </a:ahXY>
              </a:ahLst>
              <a:cxnLst>
                <a:cxn ang="3cd4">
                  <a:pos x="hc" y="t"/>
                </a:cxn>
                <a:cxn ang="0">
                  <a:pos x="r" y="vc"/>
                </a:cxn>
                <a:cxn ang="cd4">
                  <a:pos x="hc" y="b"/>
                </a:cxn>
                <a:cxn ang="cd2">
                  <a:pos x="l" y="vc"/>
                </a:cxn>
              </a:cxnLst>
              <a:rect l="f18" t="f16" r="f19" b="f23"/>
              <a:pathLst>
                <a:path w="21600" h="21600">
                  <a:moveTo>
                    <a:pt x="f11" y="f4"/>
                  </a:moveTo>
                  <a:lnTo>
                    <a:pt x="f11" y="f12"/>
                  </a:lnTo>
                  <a:lnTo>
                    <a:pt x="f4" y="f12"/>
                  </a:lnTo>
                  <a:lnTo>
                    <a:pt x="f6" y="f5"/>
                  </a:lnTo>
                  <a:lnTo>
                    <a:pt x="f5" y="f12"/>
                  </a:lnTo>
                  <a:lnTo>
                    <a:pt x="f13" y="f12"/>
                  </a:lnTo>
                  <a:lnTo>
                    <a:pt x="f13" y="f4"/>
                  </a:lnTo>
                  <a:close/>
                </a:path>
              </a:pathLst>
            </a:custGeom>
            <a:noFill/>
            <a:ln w="38160" cap="rnd">
              <a:solidFill>
                <a:srgbClr val="4E342E"/>
              </a:solidFill>
              <a:prstDash val="solid"/>
            </a:ln>
          </p:spPr>
          <p:txBody>
            <a:bodyPr wrap="none" lIns="73972" tIns="43354" rIns="73972" bIns="43354" anchor="ctr" anchorCtr="0" compatLnSpc="0">
              <a:spAutoFit/>
            </a:bodyPr>
            <a:lstStyle/>
            <a:p>
              <a:pPr hangingPunct="0"/>
              <a:endParaRPr lang="en-US" sz="1225">
                <a:latin typeface="Seravek Light" panose="020B0503040000020004" pitchFamily="34" charset="0"/>
                <a:ea typeface="Tahoma" pitchFamily="2"/>
                <a:cs typeface="Droid Sans Devanagari" pitchFamily="2"/>
              </a:endParaRPr>
            </a:p>
          </p:txBody>
        </p:sp>
        <p:sp>
          <p:nvSpPr>
            <p:cNvPr id="11" name="Freeform 10">
              <a:extLst>
                <a:ext uri="{FF2B5EF4-FFF2-40B4-BE49-F238E27FC236}">
                  <a16:creationId xmlns:a16="http://schemas.microsoft.com/office/drawing/2014/main" id="{7F988229-3DC9-074B-ACCA-CE1754A98CB6}"/>
                </a:ext>
              </a:extLst>
            </p:cNvPr>
            <p:cNvSpPr/>
            <p:nvPr/>
          </p:nvSpPr>
          <p:spPr>
            <a:xfrm flipH="1">
              <a:off x="2223928" y="3633760"/>
              <a:ext cx="296883" cy="361543"/>
            </a:xfrm>
            <a:custGeom>
              <a:avLst>
                <a:gd name="f0" fmla="val 11678"/>
                <a:gd name="f1" fmla="val 5411"/>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0 f8 1"/>
                <a:gd name="f17" fmla="+- 21600 0 f12"/>
                <a:gd name="f18" fmla="*/ f11 f7 1"/>
                <a:gd name="f19" fmla="*/ f13 f7 1"/>
                <a:gd name="f20" fmla="*/ f17 f11 1"/>
                <a:gd name="f21" fmla="*/ f20 1 10800"/>
                <a:gd name="f22" fmla="+- f12 f21 0"/>
                <a:gd name="f23" fmla="*/ f22 f8 1"/>
              </a:gdLst>
              <a:ahLst>
                <a:ahXY gdRefX="f1" minX="f4" maxX="f6" gdRefY="f0" minY="f4" maxY="f5">
                  <a:pos x="f14" y="f15"/>
                </a:ahXY>
              </a:ahLst>
              <a:cxnLst>
                <a:cxn ang="3cd4">
                  <a:pos x="hc" y="t"/>
                </a:cxn>
                <a:cxn ang="0">
                  <a:pos x="r" y="vc"/>
                </a:cxn>
                <a:cxn ang="cd4">
                  <a:pos x="hc" y="b"/>
                </a:cxn>
                <a:cxn ang="cd2">
                  <a:pos x="l" y="vc"/>
                </a:cxn>
              </a:cxnLst>
              <a:rect l="f18" t="f16" r="f19" b="f23"/>
              <a:pathLst>
                <a:path w="21600" h="21600">
                  <a:moveTo>
                    <a:pt x="f11" y="f4"/>
                  </a:moveTo>
                  <a:lnTo>
                    <a:pt x="f11" y="f12"/>
                  </a:lnTo>
                  <a:lnTo>
                    <a:pt x="f4" y="f12"/>
                  </a:lnTo>
                  <a:lnTo>
                    <a:pt x="f6" y="f5"/>
                  </a:lnTo>
                  <a:lnTo>
                    <a:pt x="f5" y="f12"/>
                  </a:lnTo>
                  <a:lnTo>
                    <a:pt x="f13" y="f12"/>
                  </a:lnTo>
                  <a:lnTo>
                    <a:pt x="f13" y="f4"/>
                  </a:lnTo>
                  <a:close/>
                </a:path>
              </a:pathLst>
            </a:custGeom>
            <a:noFill/>
            <a:ln w="38160" cap="rnd">
              <a:solidFill>
                <a:srgbClr val="4E342E"/>
              </a:solidFill>
              <a:prstDash val="solid"/>
            </a:ln>
          </p:spPr>
          <p:txBody>
            <a:bodyPr wrap="none" lIns="73972" tIns="43354" rIns="73972" bIns="43354" anchor="ctr" anchorCtr="0" compatLnSpc="0">
              <a:spAutoFit/>
            </a:bodyPr>
            <a:lstStyle/>
            <a:p>
              <a:pPr hangingPunct="0"/>
              <a:endParaRPr lang="en-US" sz="1225">
                <a:latin typeface="Seravek Light" panose="020B0503040000020004" pitchFamily="34" charset="0"/>
                <a:ea typeface="Tahoma" pitchFamily="2"/>
                <a:cs typeface="Droid Sans Devanagari" pitchFamily="2"/>
              </a:endParaRPr>
            </a:p>
          </p:txBody>
        </p:sp>
        <p:sp>
          <p:nvSpPr>
            <p:cNvPr id="13" name="Freeform 12">
              <a:extLst>
                <a:ext uri="{FF2B5EF4-FFF2-40B4-BE49-F238E27FC236}">
                  <a16:creationId xmlns:a16="http://schemas.microsoft.com/office/drawing/2014/main" id="{0E2E7D82-2208-3846-8EC2-0B06FCAAD29F}"/>
                </a:ext>
              </a:extLst>
            </p:cNvPr>
            <p:cNvSpPr/>
            <p:nvPr/>
          </p:nvSpPr>
          <p:spPr>
            <a:xfrm>
              <a:off x="1522142" y="4411412"/>
              <a:ext cx="1696389" cy="335363"/>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66BB6A"/>
            </a:solidFill>
            <a:ln w="19050" cap="rnd">
              <a:solidFill>
                <a:srgbClr val="4E342E"/>
              </a:solidFill>
              <a:prstDash val="solid"/>
            </a:ln>
          </p:spPr>
          <p:txBody>
            <a:bodyPr wrap="square" lIns="61235" tIns="30617" rIns="61235" bIns="30617" anchor="ctr" anchorCtr="0" compatLnSpc="0">
              <a:spAutoFit/>
            </a:bodyPr>
            <a:lstStyle/>
            <a:p>
              <a:pPr algn="ctr" hangingPunct="0"/>
              <a:r>
                <a:rPr lang="en-US" sz="1497" b="1" dirty="0">
                  <a:solidFill>
                    <a:srgbClr val="FFFFFF"/>
                  </a:solidFill>
                  <a:latin typeface="Seravek Light" panose="020B0503040000020004" pitchFamily="34" charset="0"/>
                  <a:ea typeface="Tahoma" pitchFamily="2"/>
                  <a:cs typeface="Droid Sans Devanagari" pitchFamily="2"/>
                </a:rPr>
                <a:t>Code</a:t>
              </a:r>
            </a:p>
          </p:txBody>
        </p:sp>
        <p:sp>
          <p:nvSpPr>
            <p:cNvPr id="14" name="Freeform 13">
              <a:extLst>
                <a:ext uri="{FF2B5EF4-FFF2-40B4-BE49-F238E27FC236}">
                  <a16:creationId xmlns:a16="http://schemas.microsoft.com/office/drawing/2014/main" id="{F9058247-19AD-354B-B318-E6BF1E57DD1D}"/>
                </a:ext>
              </a:extLst>
            </p:cNvPr>
            <p:cNvSpPr/>
            <p:nvPr/>
          </p:nvSpPr>
          <p:spPr>
            <a:xfrm>
              <a:off x="1388514" y="1391374"/>
              <a:ext cx="1977969" cy="2674951"/>
            </a:xfrm>
            <a:custGeom>
              <a:avLst>
                <a:gd name="f0" fmla="val 2291"/>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noFill/>
            <a:ln w="38160" cap="rnd">
              <a:solidFill>
                <a:srgbClr val="4E342E"/>
              </a:solidFill>
              <a:prstDash val="solid"/>
            </a:ln>
          </p:spPr>
          <p:txBody>
            <a:bodyPr wrap="square" lIns="74217" tIns="43599" rIns="74217" bIns="43599" anchor="ctr" anchorCtr="0" compatLnSpc="0">
              <a:noAutofit/>
            </a:bodyPr>
            <a:lstStyle/>
            <a:p>
              <a:pPr hangingPunct="0"/>
              <a:endParaRPr lang="en-US" sz="1225">
                <a:latin typeface="Seravek Light" panose="020B0503040000020004" pitchFamily="34" charset="0"/>
                <a:ea typeface="Tahoma" pitchFamily="2"/>
                <a:cs typeface="Droid Sans Devanagari" pitchFamily="2"/>
              </a:endParaRPr>
            </a:p>
          </p:txBody>
        </p:sp>
        <p:sp>
          <p:nvSpPr>
            <p:cNvPr id="6" name="Freeform 5">
              <a:extLst>
                <a:ext uri="{FF2B5EF4-FFF2-40B4-BE49-F238E27FC236}">
                  <a16:creationId xmlns:a16="http://schemas.microsoft.com/office/drawing/2014/main" id="{DB2468BE-97F7-B84F-BE64-73BDC45939CC}"/>
                </a:ext>
              </a:extLst>
            </p:cNvPr>
            <p:cNvSpPr/>
            <p:nvPr/>
          </p:nvSpPr>
          <p:spPr>
            <a:xfrm>
              <a:off x="1528882" y="2104749"/>
              <a:ext cx="1689650" cy="84990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66BB6A"/>
            </a:solidFill>
            <a:ln w="19050" cap="rnd">
              <a:solidFill>
                <a:srgbClr val="000000"/>
              </a:solidFill>
              <a:prstDash val="solid"/>
            </a:ln>
          </p:spPr>
          <p:txBody>
            <a:bodyPr wrap="square" lIns="61235" tIns="30617" rIns="61235" bIns="30617" anchor="ctr" anchorCtr="0" compatLnSpc="0">
              <a:spAutoFit/>
            </a:bodyPr>
            <a:lstStyle/>
            <a:p>
              <a:pPr algn="ctr" hangingPunct="0"/>
              <a:endParaRPr lang="en-US" sz="1497" b="1" dirty="0">
                <a:solidFill>
                  <a:srgbClr val="FFFFFF"/>
                </a:solidFill>
                <a:latin typeface="Seravek Light" panose="020B0503040000020004" pitchFamily="34" charset="0"/>
                <a:ea typeface="Tahoma" pitchFamily="2"/>
                <a:cs typeface="Droid Sans Devanagari" pitchFamily="2"/>
              </a:endParaRPr>
            </a:p>
            <a:p>
              <a:pPr algn="ctr" hangingPunct="0"/>
              <a:r>
                <a:rPr lang="en-US" sz="1497" b="1" dirty="0">
                  <a:solidFill>
                    <a:srgbClr val="FFFFFF"/>
                  </a:solidFill>
                  <a:latin typeface="Seravek Light" panose="020B0503040000020004" pitchFamily="34" charset="0"/>
                  <a:ea typeface="Tahoma" pitchFamily="2"/>
                  <a:cs typeface="Droid Sans Devanagari" pitchFamily="2"/>
                </a:rPr>
                <a:t>Heap</a:t>
              </a:r>
            </a:p>
            <a:p>
              <a:pPr algn="ctr" hangingPunct="0"/>
              <a:endParaRPr lang="en-US" sz="1497" b="1" dirty="0">
                <a:solidFill>
                  <a:srgbClr val="FFFFFF"/>
                </a:solidFill>
                <a:latin typeface="Seravek Light" panose="020B0503040000020004" pitchFamily="34" charset="0"/>
                <a:ea typeface="Tahoma" pitchFamily="2"/>
                <a:cs typeface="Droid Sans Devanagari" pitchFamily="2"/>
              </a:endParaRPr>
            </a:p>
          </p:txBody>
        </p:sp>
      </p:grpSp>
      <p:grpSp>
        <p:nvGrpSpPr>
          <p:cNvPr id="18" name="Group 17">
            <a:extLst>
              <a:ext uri="{FF2B5EF4-FFF2-40B4-BE49-F238E27FC236}">
                <a16:creationId xmlns:a16="http://schemas.microsoft.com/office/drawing/2014/main" id="{45E2686C-AD41-7745-81AE-AEB1D1E1309E}"/>
              </a:ext>
            </a:extLst>
          </p:cNvPr>
          <p:cNvGrpSpPr/>
          <p:nvPr/>
        </p:nvGrpSpPr>
        <p:grpSpPr>
          <a:xfrm>
            <a:off x="39660" y="1582714"/>
            <a:ext cx="3447102" cy="3355400"/>
            <a:chOff x="5066564" y="1391375"/>
            <a:chExt cx="3447102" cy="3355400"/>
          </a:xfrm>
        </p:grpSpPr>
        <p:sp>
          <p:nvSpPr>
            <p:cNvPr id="25" name="Freeform 24">
              <a:extLst>
                <a:ext uri="{FF2B5EF4-FFF2-40B4-BE49-F238E27FC236}">
                  <a16:creationId xmlns:a16="http://schemas.microsoft.com/office/drawing/2014/main" id="{BD76A93F-4261-7B42-9B6D-179D63D92423}"/>
                </a:ext>
              </a:extLst>
            </p:cNvPr>
            <p:cNvSpPr/>
            <p:nvPr/>
          </p:nvSpPr>
          <p:spPr>
            <a:xfrm>
              <a:off x="6673393" y="2960705"/>
              <a:ext cx="1692322" cy="335363"/>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007AC2"/>
            </a:solidFill>
            <a:ln w="19050" cap="rnd">
              <a:solidFill>
                <a:srgbClr val="000000"/>
              </a:solidFill>
              <a:prstDash val="solid"/>
            </a:ln>
          </p:spPr>
          <p:txBody>
            <a:bodyPr wrap="square" lIns="61235" tIns="30617" rIns="61235" bIns="30617" anchor="ctr" anchorCtr="0" compatLnSpc="0">
              <a:spAutoFit/>
            </a:bodyPr>
            <a:lstStyle/>
            <a:p>
              <a:pPr algn="ctr" hangingPunct="0"/>
              <a:r>
                <a:rPr lang="en-US" sz="1497" b="1">
                  <a:solidFill>
                    <a:srgbClr val="FFFFFF"/>
                  </a:solidFill>
                  <a:latin typeface="Seravek Light" panose="020B0503040000020004" pitchFamily="34" charset="0"/>
                  <a:ea typeface="Tahoma" pitchFamily="2"/>
                  <a:cs typeface="Droid Sans Devanagari" pitchFamily="2"/>
                </a:rPr>
                <a:t>Data</a:t>
              </a:r>
            </a:p>
          </p:txBody>
        </p:sp>
        <p:sp>
          <p:nvSpPr>
            <p:cNvPr id="26" name="Freeform 25">
              <a:extLst>
                <a:ext uri="{FF2B5EF4-FFF2-40B4-BE49-F238E27FC236}">
                  <a16:creationId xmlns:a16="http://schemas.microsoft.com/office/drawing/2014/main" id="{C1D5DBFD-5037-C74F-B9A2-472C9FD9FC27}"/>
                </a:ext>
              </a:extLst>
            </p:cNvPr>
            <p:cNvSpPr/>
            <p:nvPr/>
          </p:nvSpPr>
          <p:spPr>
            <a:xfrm>
              <a:off x="6669325" y="3302124"/>
              <a:ext cx="1696389" cy="328907"/>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007AC2"/>
            </a:solidFill>
            <a:ln w="19050" cap="rnd">
              <a:solidFill>
                <a:srgbClr val="000000"/>
              </a:solidFill>
              <a:prstDash val="solid"/>
            </a:ln>
          </p:spPr>
          <p:txBody>
            <a:bodyPr wrap="square" lIns="61235" tIns="30617" rIns="61235" bIns="30617" anchor="ctr" anchorCtr="0" compatLnSpc="0">
              <a:spAutoFit/>
            </a:bodyPr>
            <a:lstStyle/>
            <a:p>
              <a:pPr algn="ctr" hangingPunct="0"/>
              <a:r>
                <a:rPr lang="en-US" sz="1497" b="1">
                  <a:solidFill>
                    <a:srgbClr val="FFFFFF"/>
                  </a:solidFill>
                  <a:latin typeface="Seravek Light" panose="020B0503040000020004" pitchFamily="34" charset="0"/>
                  <a:ea typeface="Tahoma" pitchFamily="2"/>
                  <a:cs typeface="Droid Sans Devanagari" pitchFamily="2"/>
                </a:rPr>
                <a:t>Stack</a:t>
              </a:r>
            </a:p>
          </p:txBody>
        </p:sp>
        <p:sp>
          <p:nvSpPr>
            <p:cNvPr id="28" name="Freeform 27">
              <a:extLst>
                <a:ext uri="{FF2B5EF4-FFF2-40B4-BE49-F238E27FC236}">
                  <a16:creationId xmlns:a16="http://schemas.microsoft.com/office/drawing/2014/main" id="{E0233AA0-54ED-1A44-AB17-553871699A5A}"/>
                </a:ext>
              </a:extLst>
            </p:cNvPr>
            <p:cNvSpPr/>
            <p:nvPr/>
          </p:nvSpPr>
          <p:spPr>
            <a:xfrm flipH="1" flipV="1">
              <a:off x="7371111" y="2251687"/>
              <a:ext cx="296883" cy="361543"/>
            </a:xfrm>
            <a:custGeom>
              <a:avLst>
                <a:gd name="f0" fmla="val 11678"/>
                <a:gd name="f1" fmla="val 5411"/>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0 f8 1"/>
                <a:gd name="f17" fmla="+- 21600 0 f12"/>
                <a:gd name="f18" fmla="*/ f11 f7 1"/>
                <a:gd name="f19" fmla="*/ f13 f7 1"/>
                <a:gd name="f20" fmla="*/ f17 f11 1"/>
                <a:gd name="f21" fmla="*/ f20 1 10800"/>
                <a:gd name="f22" fmla="+- f12 f21 0"/>
                <a:gd name="f23" fmla="*/ f22 f8 1"/>
              </a:gdLst>
              <a:ahLst>
                <a:ahXY gdRefX="f1" minX="f4" maxX="f6" gdRefY="f0" minY="f4" maxY="f5">
                  <a:pos x="f14" y="f15"/>
                </a:ahXY>
              </a:ahLst>
              <a:cxnLst>
                <a:cxn ang="3cd4">
                  <a:pos x="hc" y="t"/>
                </a:cxn>
                <a:cxn ang="0">
                  <a:pos x="r" y="vc"/>
                </a:cxn>
                <a:cxn ang="cd4">
                  <a:pos x="hc" y="b"/>
                </a:cxn>
                <a:cxn ang="cd2">
                  <a:pos x="l" y="vc"/>
                </a:cxn>
              </a:cxnLst>
              <a:rect l="f18" t="f16" r="f19" b="f23"/>
              <a:pathLst>
                <a:path w="21600" h="21600">
                  <a:moveTo>
                    <a:pt x="f11" y="f4"/>
                  </a:moveTo>
                  <a:lnTo>
                    <a:pt x="f11" y="f12"/>
                  </a:lnTo>
                  <a:lnTo>
                    <a:pt x="f4" y="f12"/>
                  </a:lnTo>
                  <a:lnTo>
                    <a:pt x="f6" y="f5"/>
                  </a:lnTo>
                  <a:lnTo>
                    <a:pt x="f5" y="f12"/>
                  </a:lnTo>
                  <a:lnTo>
                    <a:pt x="f13" y="f12"/>
                  </a:lnTo>
                  <a:lnTo>
                    <a:pt x="f13" y="f4"/>
                  </a:lnTo>
                  <a:close/>
                </a:path>
              </a:pathLst>
            </a:custGeom>
            <a:noFill/>
            <a:ln w="38160" cap="rnd">
              <a:solidFill>
                <a:srgbClr val="4E342E"/>
              </a:solidFill>
              <a:prstDash val="solid"/>
            </a:ln>
          </p:spPr>
          <p:txBody>
            <a:bodyPr wrap="none" lIns="73972" tIns="43354" rIns="73972" bIns="43354" anchor="ctr" anchorCtr="0" compatLnSpc="0">
              <a:spAutoFit/>
            </a:bodyPr>
            <a:lstStyle/>
            <a:p>
              <a:pPr hangingPunct="0"/>
              <a:endParaRPr lang="en-US" sz="1225">
                <a:latin typeface="Seravek Light" panose="020B0503040000020004" pitchFamily="34" charset="0"/>
                <a:ea typeface="Tahoma" pitchFamily="2"/>
                <a:cs typeface="Droid Sans Devanagari" pitchFamily="2"/>
              </a:endParaRPr>
            </a:p>
          </p:txBody>
        </p:sp>
        <p:sp>
          <p:nvSpPr>
            <p:cNvPr id="29" name="Freeform 28">
              <a:extLst>
                <a:ext uri="{FF2B5EF4-FFF2-40B4-BE49-F238E27FC236}">
                  <a16:creationId xmlns:a16="http://schemas.microsoft.com/office/drawing/2014/main" id="{1CED943D-193B-8C4B-ABB3-46B499955738}"/>
                </a:ext>
              </a:extLst>
            </p:cNvPr>
            <p:cNvSpPr/>
            <p:nvPr/>
          </p:nvSpPr>
          <p:spPr>
            <a:xfrm flipH="1">
              <a:off x="7371111" y="3633760"/>
              <a:ext cx="296883" cy="361543"/>
            </a:xfrm>
            <a:custGeom>
              <a:avLst>
                <a:gd name="f0" fmla="val 11678"/>
                <a:gd name="f1" fmla="val 5411"/>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0 f8 1"/>
                <a:gd name="f17" fmla="+- 21600 0 f12"/>
                <a:gd name="f18" fmla="*/ f11 f7 1"/>
                <a:gd name="f19" fmla="*/ f13 f7 1"/>
                <a:gd name="f20" fmla="*/ f17 f11 1"/>
                <a:gd name="f21" fmla="*/ f20 1 10800"/>
                <a:gd name="f22" fmla="+- f12 f21 0"/>
                <a:gd name="f23" fmla="*/ f22 f8 1"/>
              </a:gdLst>
              <a:ahLst>
                <a:ahXY gdRefX="f1" minX="f4" maxX="f6" gdRefY="f0" minY="f4" maxY="f5">
                  <a:pos x="f14" y="f15"/>
                </a:ahXY>
              </a:ahLst>
              <a:cxnLst>
                <a:cxn ang="3cd4">
                  <a:pos x="hc" y="t"/>
                </a:cxn>
                <a:cxn ang="0">
                  <a:pos x="r" y="vc"/>
                </a:cxn>
                <a:cxn ang="cd4">
                  <a:pos x="hc" y="b"/>
                </a:cxn>
                <a:cxn ang="cd2">
                  <a:pos x="l" y="vc"/>
                </a:cxn>
              </a:cxnLst>
              <a:rect l="f18" t="f16" r="f19" b="f23"/>
              <a:pathLst>
                <a:path w="21600" h="21600">
                  <a:moveTo>
                    <a:pt x="f11" y="f4"/>
                  </a:moveTo>
                  <a:lnTo>
                    <a:pt x="f11" y="f12"/>
                  </a:lnTo>
                  <a:lnTo>
                    <a:pt x="f4" y="f12"/>
                  </a:lnTo>
                  <a:lnTo>
                    <a:pt x="f6" y="f5"/>
                  </a:lnTo>
                  <a:lnTo>
                    <a:pt x="f5" y="f12"/>
                  </a:lnTo>
                  <a:lnTo>
                    <a:pt x="f13" y="f12"/>
                  </a:lnTo>
                  <a:lnTo>
                    <a:pt x="f13" y="f4"/>
                  </a:lnTo>
                  <a:close/>
                </a:path>
              </a:pathLst>
            </a:custGeom>
            <a:noFill/>
            <a:ln w="38160" cap="rnd">
              <a:solidFill>
                <a:srgbClr val="4E342E"/>
              </a:solidFill>
              <a:prstDash val="solid"/>
            </a:ln>
          </p:spPr>
          <p:txBody>
            <a:bodyPr wrap="none" lIns="73972" tIns="43354" rIns="73972" bIns="43354" anchor="ctr" anchorCtr="0" compatLnSpc="0">
              <a:spAutoFit/>
            </a:bodyPr>
            <a:lstStyle/>
            <a:p>
              <a:pPr hangingPunct="0"/>
              <a:endParaRPr lang="en-US" sz="1225">
                <a:latin typeface="Seravek Light" panose="020B0503040000020004" pitchFamily="34" charset="0"/>
                <a:ea typeface="Tahoma" pitchFamily="2"/>
                <a:cs typeface="Droid Sans Devanagari" pitchFamily="2"/>
              </a:endParaRPr>
            </a:p>
          </p:txBody>
        </p:sp>
        <p:sp>
          <p:nvSpPr>
            <p:cNvPr id="30" name="Freeform 29">
              <a:extLst>
                <a:ext uri="{FF2B5EF4-FFF2-40B4-BE49-F238E27FC236}">
                  <a16:creationId xmlns:a16="http://schemas.microsoft.com/office/drawing/2014/main" id="{A9EA5EBD-BEBC-C941-9B4E-E4C7B2728447}"/>
                </a:ext>
              </a:extLst>
            </p:cNvPr>
            <p:cNvSpPr/>
            <p:nvPr/>
          </p:nvSpPr>
          <p:spPr>
            <a:xfrm>
              <a:off x="6669325" y="4411412"/>
              <a:ext cx="1696389" cy="335363"/>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007AC2"/>
            </a:solidFill>
            <a:ln w="19050" cap="rnd">
              <a:solidFill>
                <a:srgbClr val="4E342E"/>
              </a:solidFill>
              <a:prstDash val="solid"/>
            </a:ln>
          </p:spPr>
          <p:txBody>
            <a:bodyPr wrap="square" lIns="61235" tIns="30617" rIns="61235" bIns="30617" anchor="ctr" anchorCtr="0" compatLnSpc="0">
              <a:spAutoFit/>
            </a:bodyPr>
            <a:lstStyle/>
            <a:p>
              <a:pPr algn="ctr" hangingPunct="0"/>
              <a:r>
                <a:rPr lang="en-US" sz="1497" b="1" dirty="0">
                  <a:solidFill>
                    <a:srgbClr val="FFFFFF"/>
                  </a:solidFill>
                  <a:latin typeface="Seravek Light" panose="020B0503040000020004" pitchFamily="34" charset="0"/>
                  <a:ea typeface="Tahoma" pitchFamily="2"/>
                  <a:cs typeface="Droid Sans Devanagari" pitchFamily="2"/>
                </a:rPr>
                <a:t>Code</a:t>
              </a:r>
            </a:p>
          </p:txBody>
        </p:sp>
        <p:sp>
          <p:nvSpPr>
            <p:cNvPr id="31" name="Freeform 30">
              <a:extLst>
                <a:ext uri="{FF2B5EF4-FFF2-40B4-BE49-F238E27FC236}">
                  <a16:creationId xmlns:a16="http://schemas.microsoft.com/office/drawing/2014/main" id="{907AFBFA-963C-2F48-9BBA-7D73C988249C}"/>
                </a:ext>
              </a:extLst>
            </p:cNvPr>
            <p:cNvSpPr/>
            <p:nvPr/>
          </p:nvSpPr>
          <p:spPr>
            <a:xfrm>
              <a:off x="6535697" y="1391375"/>
              <a:ext cx="1977969" cy="2674951"/>
            </a:xfrm>
            <a:custGeom>
              <a:avLst>
                <a:gd name="f0" fmla="val 2291"/>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noFill/>
            <a:ln w="38160" cap="rnd">
              <a:solidFill>
                <a:srgbClr val="4E342E"/>
              </a:solidFill>
              <a:prstDash val="solid"/>
            </a:ln>
          </p:spPr>
          <p:txBody>
            <a:bodyPr wrap="square" lIns="74217" tIns="43599" rIns="74217" bIns="43599" anchor="ctr" anchorCtr="0" compatLnSpc="0">
              <a:noAutofit/>
            </a:bodyPr>
            <a:lstStyle/>
            <a:p>
              <a:pPr hangingPunct="0"/>
              <a:endParaRPr lang="en-US" sz="1225">
                <a:latin typeface="Seravek Light" panose="020B0503040000020004" pitchFamily="34" charset="0"/>
                <a:ea typeface="Tahoma" pitchFamily="2"/>
                <a:cs typeface="Droid Sans Devanagari" pitchFamily="2"/>
              </a:endParaRPr>
            </a:p>
          </p:txBody>
        </p:sp>
        <p:sp>
          <p:nvSpPr>
            <p:cNvPr id="32" name="TextBox 31">
              <a:extLst>
                <a:ext uri="{FF2B5EF4-FFF2-40B4-BE49-F238E27FC236}">
                  <a16:creationId xmlns:a16="http://schemas.microsoft.com/office/drawing/2014/main" id="{2582D852-AC32-2746-B949-4C6283A437A4}"/>
                </a:ext>
              </a:extLst>
            </p:cNvPr>
            <p:cNvSpPr txBox="1"/>
            <p:nvPr/>
          </p:nvSpPr>
          <p:spPr>
            <a:xfrm>
              <a:off x="5066564" y="2338629"/>
              <a:ext cx="1125607" cy="896676"/>
            </a:xfrm>
            <a:prstGeom prst="rect">
              <a:avLst/>
            </a:prstGeom>
            <a:noFill/>
            <a:ln cap="rnd">
              <a:noFill/>
            </a:ln>
          </p:spPr>
          <p:txBody>
            <a:bodyPr wrap="none" lIns="61235" tIns="30617" rIns="61235" bIns="30617" anchorCtr="0" compatLnSpc="0">
              <a:spAutoFit/>
            </a:bodyPr>
            <a:lstStyle/>
            <a:p>
              <a:pPr algn="ctr" hangingPunct="0"/>
              <a:r>
                <a:rPr lang="en-US" sz="1769" dirty="0">
                  <a:latin typeface="Seravek Light" panose="020B0503040000020004" pitchFamily="34" charset="0"/>
                  <a:ea typeface="Tahoma" pitchFamily="2"/>
                  <a:cs typeface="Droid Sans Devanagari" pitchFamily="2"/>
                </a:rPr>
                <a:t>Kernel</a:t>
              </a:r>
            </a:p>
            <a:p>
              <a:pPr algn="ctr" hangingPunct="0"/>
              <a:r>
                <a:rPr lang="en-US" sz="1769" dirty="0">
                  <a:latin typeface="Seravek Light" panose="020B0503040000020004" pitchFamily="34" charset="0"/>
                  <a:ea typeface="Tahoma" pitchFamily="2"/>
                  <a:cs typeface="Droid Sans Devanagari" pitchFamily="2"/>
                </a:rPr>
                <a:t>RAM</a:t>
              </a:r>
            </a:p>
            <a:p>
              <a:pPr algn="ctr" hangingPunct="0"/>
              <a:r>
                <a:rPr lang="en-US" sz="1769" dirty="0">
                  <a:latin typeface="Seravek Light" panose="020B0503040000020004" pitchFamily="34" charset="0"/>
                  <a:ea typeface="Tahoma" pitchFamily="2"/>
                  <a:cs typeface="Droid Sans Devanagari" pitchFamily="2"/>
                </a:rPr>
                <a:t>Allocation</a:t>
              </a:r>
            </a:p>
          </p:txBody>
        </p:sp>
        <p:sp>
          <p:nvSpPr>
            <p:cNvPr id="33" name="TextBox 32">
              <a:extLst>
                <a:ext uri="{FF2B5EF4-FFF2-40B4-BE49-F238E27FC236}">
                  <a16:creationId xmlns:a16="http://schemas.microsoft.com/office/drawing/2014/main" id="{CA7F336E-8CEC-534B-BA8F-F83A1260887F}"/>
                </a:ext>
              </a:extLst>
            </p:cNvPr>
            <p:cNvSpPr txBox="1"/>
            <p:nvPr/>
          </p:nvSpPr>
          <p:spPr>
            <a:xfrm>
              <a:off x="5324475" y="4393993"/>
              <a:ext cx="626369" cy="346975"/>
            </a:xfrm>
            <a:prstGeom prst="rect">
              <a:avLst/>
            </a:prstGeom>
            <a:noFill/>
            <a:ln cap="rnd">
              <a:noFill/>
            </a:ln>
          </p:spPr>
          <p:txBody>
            <a:bodyPr wrap="none" lIns="61235" tIns="30617" rIns="61235" bIns="30617" anchorCtr="0" compatLnSpc="0">
              <a:spAutoFit/>
            </a:bodyPr>
            <a:lstStyle/>
            <a:p>
              <a:pPr algn="r" hangingPunct="0"/>
              <a:r>
                <a:rPr lang="en-US" sz="1769" dirty="0">
                  <a:latin typeface="Seravek Light" panose="020B0503040000020004" pitchFamily="34" charset="0"/>
                  <a:ea typeface="Tahoma" pitchFamily="2"/>
                  <a:cs typeface="Droid Sans Devanagari" pitchFamily="2"/>
                </a:rPr>
                <a:t>Flash</a:t>
              </a:r>
            </a:p>
          </p:txBody>
        </p:sp>
        <p:sp>
          <p:nvSpPr>
            <p:cNvPr id="35" name="Freeform 34">
              <a:extLst>
                <a:ext uri="{FF2B5EF4-FFF2-40B4-BE49-F238E27FC236}">
                  <a16:creationId xmlns:a16="http://schemas.microsoft.com/office/drawing/2014/main" id="{6492F7B2-6595-044B-83C4-F9631F461830}"/>
                </a:ext>
              </a:extLst>
            </p:cNvPr>
            <p:cNvSpPr/>
            <p:nvPr/>
          </p:nvSpPr>
          <p:spPr>
            <a:xfrm>
              <a:off x="6676065" y="2619286"/>
              <a:ext cx="1689650" cy="335363"/>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007AC2"/>
            </a:solidFill>
            <a:ln w="19050" cap="rnd">
              <a:solidFill>
                <a:srgbClr val="000000"/>
              </a:solidFill>
              <a:prstDash val="solid"/>
            </a:ln>
          </p:spPr>
          <p:txBody>
            <a:bodyPr wrap="square" lIns="61235" tIns="30617" rIns="61235" bIns="30617" anchor="ctr" anchorCtr="0" compatLnSpc="0">
              <a:spAutoFit/>
            </a:bodyPr>
            <a:lstStyle/>
            <a:p>
              <a:pPr algn="ctr" hangingPunct="0"/>
              <a:r>
                <a:rPr lang="en-US" sz="1497" b="1">
                  <a:solidFill>
                    <a:srgbClr val="FFFFFF"/>
                  </a:solidFill>
                  <a:latin typeface="Seravek Light" panose="020B0503040000020004" pitchFamily="34" charset="0"/>
                  <a:ea typeface="Tahoma" pitchFamily="2"/>
                  <a:cs typeface="Droid Sans Devanagari" pitchFamily="2"/>
                </a:rPr>
                <a:t>Heap</a:t>
              </a:r>
            </a:p>
          </p:txBody>
        </p:sp>
        <p:sp>
          <p:nvSpPr>
            <p:cNvPr id="36" name="Left Brace 35">
              <a:extLst>
                <a:ext uri="{FF2B5EF4-FFF2-40B4-BE49-F238E27FC236}">
                  <a16:creationId xmlns:a16="http://schemas.microsoft.com/office/drawing/2014/main" id="{193C9506-FC24-694B-86F6-54657AD51363}"/>
                </a:ext>
              </a:extLst>
            </p:cNvPr>
            <p:cNvSpPr/>
            <p:nvPr/>
          </p:nvSpPr>
          <p:spPr>
            <a:xfrm>
              <a:off x="6090671" y="1391375"/>
              <a:ext cx="315443" cy="2674952"/>
            </a:xfrm>
            <a:prstGeom prst="leftBrace">
              <a:avLst>
                <a:gd name="adj1" fmla="val 55438"/>
                <a:gd name="adj2" fmla="val 50000"/>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8" name="Left Brace 37">
              <a:extLst>
                <a:ext uri="{FF2B5EF4-FFF2-40B4-BE49-F238E27FC236}">
                  <a16:creationId xmlns:a16="http://schemas.microsoft.com/office/drawing/2014/main" id="{E3323BA9-A8DA-BF42-ABFF-6A62C81C595C}"/>
                </a:ext>
              </a:extLst>
            </p:cNvPr>
            <p:cNvSpPr/>
            <p:nvPr/>
          </p:nvSpPr>
          <p:spPr>
            <a:xfrm>
              <a:off x="6173227" y="4412274"/>
              <a:ext cx="205575" cy="309750"/>
            </a:xfrm>
            <a:prstGeom prst="leftBrace">
              <a:avLst>
                <a:gd name="adj1" fmla="val 19185"/>
                <a:gd name="adj2" fmla="val 50000"/>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34" name="Group 33">
            <a:extLst>
              <a:ext uri="{FF2B5EF4-FFF2-40B4-BE49-F238E27FC236}">
                <a16:creationId xmlns:a16="http://schemas.microsoft.com/office/drawing/2014/main" id="{AB44CBBC-CC74-904A-9B07-0447D8159606}"/>
              </a:ext>
            </a:extLst>
          </p:cNvPr>
          <p:cNvGrpSpPr/>
          <p:nvPr/>
        </p:nvGrpSpPr>
        <p:grpSpPr>
          <a:xfrm>
            <a:off x="6576649" y="1582715"/>
            <a:ext cx="1977969" cy="3323013"/>
            <a:chOff x="1388514" y="1423762"/>
            <a:chExt cx="1977969" cy="3323013"/>
          </a:xfrm>
        </p:grpSpPr>
        <p:sp>
          <p:nvSpPr>
            <p:cNvPr id="37" name="Freeform 36">
              <a:extLst>
                <a:ext uri="{FF2B5EF4-FFF2-40B4-BE49-F238E27FC236}">
                  <a16:creationId xmlns:a16="http://schemas.microsoft.com/office/drawing/2014/main" id="{8B9FDC31-4C99-5947-B28C-2CC7762199E5}"/>
                </a:ext>
              </a:extLst>
            </p:cNvPr>
            <p:cNvSpPr/>
            <p:nvPr/>
          </p:nvSpPr>
          <p:spPr>
            <a:xfrm>
              <a:off x="1526210" y="2693417"/>
              <a:ext cx="1692322" cy="335363"/>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66BB6A"/>
            </a:solidFill>
            <a:ln w="19050" cap="rnd">
              <a:solidFill>
                <a:srgbClr val="000000"/>
              </a:solidFill>
              <a:prstDash val="solid"/>
            </a:ln>
          </p:spPr>
          <p:txBody>
            <a:bodyPr wrap="square" lIns="61235" tIns="30617" rIns="61235" bIns="30617" anchor="ctr" anchorCtr="0" compatLnSpc="0">
              <a:spAutoFit/>
            </a:bodyPr>
            <a:lstStyle/>
            <a:p>
              <a:pPr algn="ctr" hangingPunct="0"/>
              <a:r>
                <a:rPr lang="en-US" sz="1497" b="1">
                  <a:solidFill>
                    <a:srgbClr val="FFFFFF"/>
                  </a:solidFill>
                  <a:latin typeface="Seravek Light" panose="020B0503040000020004" pitchFamily="34" charset="0"/>
                  <a:ea typeface="Tahoma" pitchFamily="2"/>
                  <a:cs typeface="Droid Sans Devanagari" pitchFamily="2"/>
                </a:rPr>
                <a:t>Data</a:t>
              </a:r>
            </a:p>
          </p:txBody>
        </p:sp>
        <p:sp>
          <p:nvSpPr>
            <p:cNvPr id="39" name="Freeform 38">
              <a:extLst>
                <a:ext uri="{FF2B5EF4-FFF2-40B4-BE49-F238E27FC236}">
                  <a16:creationId xmlns:a16="http://schemas.microsoft.com/office/drawing/2014/main" id="{80D0C1EE-7448-824E-B17E-F165B3252033}"/>
                </a:ext>
              </a:extLst>
            </p:cNvPr>
            <p:cNvSpPr/>
            <p:nvPr/>
          </p:nvSpPr>
          <p:spPr>
            <a:xfrm>
              <a:off x="1522142" y="3034836"/>
              <a:ext cx="1696389" cy="593081"/>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66BB6A"/>
            </a:solidFill>
            <a:ln w="19050" cap="rnd">
              <a:solidFill>
                <a:srgbClr val="000000"/>
              </a:solidFill>
              <a:prstDash val="solid"/>
            </a:ln>
          </p:spPr>
          <p:txBody>
            <a:bodyPr wrap="square" lIns="61235" tIns="30617" rIns="61235" bIns="30617" anchor="ctr" anchorCtr="0" compatLnSpc="0">
              <a:noAutofit/>
            </a:bodyPr>
            <a:lstStyle/>
            <a:p>
              <a:pPr algn="ctr" hangingPunct="0"/>
              <a:r>
                <a:rPr lang="en-US" sz="1497" b="1">
                  <a:solidFill>
                    <a:srgbClr val="FFFFFF"/>
                  </a:solidFill>
                  <a:latin typeface="Seravek Light" panose="020B0503040000020004" pitchFamily="34" charset="0"/>
                  <a:ea typeface="Tahoma" pitchFamily="2"/>
                  <a:cs typeface="Droid Sans Devanagari" pitchFamily="2"/>
                </a:rPr>
                <a:t>Stack</a:t>
              </a:r>
            </a:p>
          </p:txBody>
        </p:sp>
        <p:sp>
          <p:nvSpPr>
            <p:cNvPr id="40" name="Freeform 39">
              <a:extLst>
                <a:ext uri="{FF2B5EF4-FFF2-40B4-BE49-F238E27FC236}">
                  <a16:creationId xmlns:a16="http://schemas.microsoft.com/office/drawing/2014/main" id="{443B60C0-87DB-A349-97D5-2D9ACE046A77}"/>
                </a:ext>
              </a:extLst>
            </p:cNvPr>
            <p:cNvSpPr/>
            <p:nvPr/>
          </p:nvSpPr>
          <p:spPr>
            <a:xfrm flipH="1" flipV="1">
              <a:off x="2223928" y="1984399"/>
              <a:ext cx="296883" cy="361543"/>
            </a:xfrm>
            <a:custGeom>
              <a:avLst>
                <a:gd name="f0" fmla="val 11678"/>
                <a:gd name="f1" fmla="val 5411"/>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0 f8 1"/>
                <a:gd name="f17" fmla="+- 21600 0 f12"/>
                <a:gd name="f18" fmla="*/ f11 f7 1"/>
                <a:gd name="f19" fmla="*/ f13 f7 1"/>
                <a:gd name="f20" fmla="*/ f17 f11 1"/>
                <a:gd name="f21" fmla="*/ f20 1 10800"/>
                <a:gd name="f22" fmla="+- f12 f21 0"/>
                <a:gd name="f23" fmla="*/ f22 f8 1"/>
              </a:gdLst>
              <a:ahLst>
                <a:ahXY gdRefX="f1" minX="f4" maxX="f6" gdRefY="f0" minY="f4" maxY="f5">
                  <a:pos x="f14" y="f15"/>
                </a:ahXY>
              </a:ahLst>
              <a:cxnLst>
                <a:cxn ang="3cd4">
                  <a:pos x="hc" y="t"/>
                </a:cxn>
                <a:cxn ang="0">
                  <a:pos x="r" y="vc"/>
                </a:cxn>
                <a:cxn ang="cd4">
                  <a:pos x="hc" y="b"/>
                </a:cxn>
                <a:cxn ang="cd2">
                  <a:pos x="l" y="vc"/>
                </a:cxn>
              </a:cxnLst>
              <a:rect l="f18" t="f16" r="f19" b="f23"/>
              <a:pathLst>
                <a:path w="21600" h="21600">
                  <a:moveTo>
                    <a:pt x="f11" y="f4"/>
                  </a:moveTo>
                  <a:lnTo>
                    <a:pt x="f11" y="f12"/>
                  </a:lnTo>
                  <a:lnTo>
                    <a:pt x="f4" y="f12"/>
                  </a:lnTo>
                  <a:lnTo>
                    <a:pt x="f6" y="f5"/>
                  </a:lnTo>
                  <a:lnTo>
                    <a:pt x="f5" y="f12"/>
                  </a:lnTo>
                  <a:lnTo>
                    <a:pt x="f13" y="f12"/>
                  </a:lnTo>
                  <a:lnTo>
                    <a:pt x="f13" y="f4"/>
                  </a:lnTo>
                  <a:close/>
                </a:path>
              </a:pathLst>
            </a:custGeom>
            <a:noFill/>
            <a:ln w="38160" cap="rnd">
              <a:solidFill>
                <a:srgbClr val="4E342E"/>
              </a:solidFill>
              <a:prstDash val="solid"/>
            </a:ln>
          </p:spPr>
          <p:txBody>
            <a:bodyPr wrap="none" lIns="73972" tIns="43354" rIns="73972" bIns="43354" anchor="ctr" anchorCtr="0" compatLnSpc="0">
              <a:spAutoFit/>
            </a:bodyPr>
            <a:lstStyle/>
            <a:p>
              <a:pPr hangingPunct="0"/>
              <a:endParaRPr lang="en-US" sz="1225">
                <a:latin typeface="Seravek Light" panose="020B0503040000020004" pitchFamily="34" charset="0"/>
                <a:ea typeface="Tahoma" pitchFamily="2"/>
                <a:cs typeface="Droid Sans Devanagari" pitchFamily="2"/>
              </a:endParaRPr>
            </a:p>
          </p:txBody>
        </p:sp>
        <p:sp>
          <p:nvSpPr>
            <p:cNvPr id="41" name="Freeform 40">
              <a:extLst>
                <a:ext uri="{FF2B5EF4-FFF2-40B4-BE49-F238E27FC236}">
                  <a16:creationId xmlns:a16="http://schemas.microsoft.com/office/drawing/2014/main" id="{912C761B-A86F-7C4E-AD43-32939DAD5FB7}"/>
                </a:ext>
              </a:extLst>
            </p:cNvPr>
            <p:cNvSpPr/>
            <p:nvPr/>
          </p:nvSpPr>
          <p:spPr>
            <a:xfrm flipH="1">
              <a:off x="2223928" y="3661894"/>
              <a:ext cx="296883" cy="361543"/>
            </a:xfrm>
            <a:custGeom>
              <a:avLst>
                <a:gd name="f0" fmla="val 11678"/>
                <a:gd name="f1" fmla="val 5411"/>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0 f8 1"/>
                <a:gd name="f17" fmla="+- 21600 0 f12"/>
                <a:gd name="f18" fmla="*/ f11 f7 1"/>
                <a:gd name="f19" fmla="*/ f13 f7 1"/>
                <a:gd name="f20" fmla="*/ f17 f11 1"/>
                <a:gd name="f21" fmla="*/ f20 1 10800"/>
                <a:gd name="f22" fmla="+- f12 f21 0"/>
                <a:gd name="f23" fmla="*/ f22 f8 1"/>
              </a:gdLst>
              <a:ahLst>
                <a:ahXY gdRefX="f1" minX="f4" maxX="f6" gdRefY="f0" minY="f4" maxY="f5">
                  <a:pos x="f14" y="f15"/>
                </a:ahXY>
              </a:ahLst>
              <a:cxnLst>
                <a:cxn ang="3cd4">
                  <a:pos x="hc" y="t"/>
                </a:cxn>
                <a:cxn ang="0">
                  <a:pos x="r" y="vc"/>
                </a:cxn>
                <a:cxn ang="cd4">
                  <a:pos x="hc" y="b"/>
                </a:cxn>
                <a:cxn ang="cd2">
                  <a:pos x="l" y="vc"/>
                </a:cxn>
              </a:cxnLst>
              <a:rect l="f18" t="f16" r="f19" b="f23"/>
              <a:pathLst>
                <a:path w="21600" h="21600">
                  <a:moveTo>
                    <a:pt x="f11" y="f4"/>
                  </a:moveTo>
                  <a:lnTo>
                    <a:pt x="f11" y="f12"/>
                  </a:lnTo>
                  <a:lnTo>
                    <a:pt x="f4" y="f12"/>
                  </a:lnTo>
                  <a:lnTo>
                    <a:pt x="f6" y="f5"/>
                  </a:lnTo>
                  <a:lnTo>
                    <a:pt x="f5" y="f12"/>
                  </a:lnTo>
                  <a:lnTo>
                    <a:pt x="f13" y="f12"/>
                  </a:lnTo>
                  <a:lnTo>
                    <a:pt x="f13" y="f4"/>
                  </a:lnTo>
                  <a:close/>
                </a:path>
              </a:pathLst>
            </a:custGeom>
            <a:noFill/>
            <a:ln w="38160" cap="rnd">
              <a:solidFill>
                <a:srgbClr val="4E342E"/>
              </a:solidFill>
              <a:prstDash val="solid"/>
            </a:ln>
          </p:spPr>
          <p:txBody>
            <a:bodyPr wrap="none" lIns="73972" tIns="43354" rIns="73972" bIns="43354" anchor="ctr" anchorCtr="0" compatLnSpc="0">
              <a:spAutoFit/>
            </a:bodyPr>
            <a:lstStyle/>
            <a:p>
              <a:pPr hangingPunct="0"/>
              <a:endParaRPr lang="en-US" sz="1225">
                <a:latin typeface="Seravek Light" panose="020B0503040000020004" pitchFamily="34" charset="0"/>
                <a:ea typeface="Tahoma" pitchFamily="2"/>
                <a:cs typeface="Droid Sans Devanagari" pitchFamily="2"/>
              </a:endParaRPr>
            </a:p>
          </p:txBody>
        </p:sp>
        <p:sp>
          <p:nvSpPr>
            <p:cNvPr id="42" name="Freeform 41">
              <a:extLst>
                <a:ext uri="{FF2B5EF4-FFF2-40B4-BE49-F238E27FC236}">
                  <a16:creationId xmlns:a16="http://schemas.microsoft.com/office/drawing/2014/main" id="{C5E7BB1C-1D61-A841-A53D-D9BC35614099}"/>
                </a:ext>
              </a:extLst>
            </p:cNvPr>
            <p:cNvSpPr/>
            <p:nvPr/>
          </p:nvSpPr>
          <p:spPr>
            <a:xfrm>
              <a:off x="1522142" y="4411412"/>
              <a:ext cx="1696389" cy="335363"/>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66BB6A"/>
            </a:solidFill>
            <a:ln w="19050" cap="rnd">
              <a:solidFill>
                <a:srgbClr val="4E342E"/>
              </a:solidFill>
              <a:prstDash val="solid"/>
            </a:ln>
          </p:spPr>
          <p:txBody>
            <a:bodyPr wrap="square" lIns="61235" tIns="30617" rIns="61235" bIns="30617" anchor="ctr" anchorCtr="0" compatLnSpc="0">
              <a:spAutoFit/>
            </a:bodyPr>
            <a:lstStyle/>
            <a:p>
              <a:pPr algn="ctr" hangingPunct="0"/>
              <a:r>
                <a:rPr lang="en-US" sz="1497" b="1" dirty="0">
                  <a:solidFill>
                    <a:srgbClr val="FFFFFF"/>
                  </a:solidFill>
                  <a:latin typeface="Seravek Light" panose="020B0503040000020004" pitchFamily="34" charset="0"/>
                  <a:ea typeface="Tahoma" pitchFamily="2"/>
                  <a:cs typeface="Droid Sans Devanagari" pitchFamily="2"/>
                </a:rPr>
                <a:t>Code</a:t>
              </a:r>
            </a:p>
          </p:txBody>
        </p:sp>
        <p:sp>
          <p:nvSpPr>
            <p:cNvPr id="43" name="Freeform 42">
              <a:extLst>
                <a:ext uri="{FF2B5EF4-FFF2-40B4-BE49-F238E27FC236}">
                  <a16:creationId xmlns:a16="http://schemas.microsoft.com/office/drawing/2014/main" id="{761E286A-3CCC-2C47-A9CB-F97195970A35}"/>
                </a:ext>
              </a:extLst>
            </p:cNvPr>
            <p:cNvSpPr/>
            <p:nvPr/>
          </p:nvSpPr>
          <p:spPr>
            <a:xfrm>
              <a:off x="1388514" y="1423762"/>
              <a:ext cx="1977969" cy="2674950"/>
            </a:xfrm>
            <a:custGeom>
              <a:avLst>
                <a:gd name="f0" fmla="val 2291"/>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noFill/>
            <a:ln w="38160" cap="rnd">
              <a:solidFill>
                <a:srgbClr val="4E342E"/>
              </a:solidFill>
              <a:prstDash val="solid"/>
            </a:ln>
          </p:spPr>
          <p:txBody>
            <a:bodyPr wrap="square" lIns="74217" tIns="43599" rIns="74217" bIns="43599" anchor="ctr" anchorCtr="0" compatLnSpc="0">
              <a:noAutofit/>
            </a:bodyPr>
            <a:lstStyle/>
            <a:p>
              <a:pPr hangingPunct="0"/>
              <a:endParaRPr lang="en-US" sz="1225">
                <a:latin typeface="Seravek Light" panose="020B0503040000020004" pitchFamily="34" charset="0"/>
                <a:ea typeface="Tahoma" pitchFamily="2"/>
                <a:cs typeface="Droid Sans Devanagari" pitchFamily="2"/>
              </a:endParaRPr>
            </a:p>
          </p:txBody>
        </p:sp>
        <p:sp>
          <p:nvSpPr>
            <p:cNvPr id="44" name="Freeform 43">
              <a:extLst>
                <a:ext uri="{FF2B5EF4-FFF2-40B4-BE49-F238E27FC236}">
                  <a16:creationId xmlns:a16="http://schemas.microsoft.com/office/drawing/2014/main" id="{33DAB978-3D24-D745-863E-F991A8BA215B}"/>
                </a:ext>
              </a:extLst>
            </p:cNvPr>
            <p:cNvSpPr/>
            <p:nvPr/>
          </p:nvSpPr>
          <p:spPr>
            <a:xfrm>
              <a:off x="1528882" y="2351998"/>
              <a:ext cx="1689650" cy="335363"/>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66BB6A"/>
            </a:solidFill>
            <a:ln w="19050" cap="rnd">
              <a:solidFill>
                <a:srgbClr val="000000"/>
              </a:solidFill>
              <a:prstDash val="solid"/>
            </a:ln>
          </p:spPr>
          <p:txBody>
            <a:bodyPr wrap="square" lIns="61235" tIns="30617" rIns="61235" bIns="30617" anchor="ctr" anchorCtr="0" compatLnSpc="0">
              <a:spAutoFit/>
            </a:bodyPr>
            <a:lstStyle/>
            <a:p>
              <a:pPr algn="ctr" hangingPunct="0"/>
              <a:r>
                <a:rPr lang="en-US" sz="1497" b="1">
                  <a:solidFill>
                    <a:srgbClr val="FFFFFF"/>
                  </a:solidFill>
                  <a:latin typeface="Seravek Light" panose="020B0503040000020004" pitchFamily="34" charset="0"/>
                  <a:ea typeface="Tahoma" pitchFamily="2"/>
                  <a:cs typeface="Droid Sans Devanagari" pitchFamily="2"/>
                </a:rPr>
                <a:t>Heap</a:t>
              </a:r>
            </a:p>
          </p:txBody>
        </p:sp>
      </p:grpSp>
      <p:sp>
        <p:nvSpPr>
          <p:cNvPr id="4" name="Slide Number Placeholder 3">
            <a:extLst>
              <a:ext uri="{FF2B5EF4-FFF2-40B4-BE49-F238E27FC236}">
                <a16:creationId xmlns:a16="http://schemas.microsoft.com/office/drawing/2014/main" id="{CD72D8F7-EE0E-4E40-A2EA-40FC51697115}"/>
              </a:ext>
            </a:extLst>
          </p:cNvPr>
          <p:cNvSpPr>
            <a:spLocks noGrp="1"/>
          </p:cNvSpPr>
          <p:nvPr>
            <p:ph type="sldNum" sz="quarter" idx="12"/>
          </p:nvPr>
        </p:nvSpPr>
        <p:spPr/>
        <p:txBody>
          <a:bodyPr/>
          <a:lstStyle/>
          <a:p>
            <a:fld id="{5E6A3C3A-A029-4573-BC04-5DA27903A743}" type="slidenum">
              <a:rPr lang="en-US" smtClean="0"/>
              <a:t>37</a:t>
            </a:fld>
            <a:endParaRPr lang="en-US"/>
          </a:p>
        </p:txBody>
      </p:sp>
    </p:spTree>
    <p:extLst>
      <p:ext uri="{BB962C8B-B14F-4D97-AF65-F5344CB8AC3E}">
        <p14:creationId xmlns:p14="http://schemas.microsoft.com/office/powerpoint/2010/main" val="7857063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CE199-ADE5-244F-BA95-C35B622F7FCB}"/>
              </a:ext>
            </a:extLst>
          </p:cNvPr>
          <p:cNvSpPr>
            <a:spLocks noGrp="1"/>
          </p:cNvSpPr>
          <p:nvPr>
            <p:ph type="title"/>
          </p:nvPr>
        </p:nvSpPr>
        <p:spPr/>
        <p:txBody>
          <a:bodyPr>
            <a:noAutofit/>
          </a:bodyPr>
          <a:lstStyle/>
          <a:p>
            <a:r>
              <a:rPr lang="en-US" sz="2000" dirty="0"/>
              <a:t>If one app exhausts its memory space, for example by making its heap too large, it will fault and the kernel can terminate just that app.</a:t>
            </a:r>
          </a:p>
        </p:txBody>
      </p:sp>
      <p:grpSp>
        <p:nvGrpSpPr>
          <p:cNvPr id="19" name="Group 18">
            <a:extLst>
              <a:ext uri="{FF2B5EF4-FFF2-40B4-BE49-F238E27FC236}">
                <a16:creationId xmlns:a16="http://schemas.microsoft.com/office/drawing/2014/main" id="{1988C9BA-64DB-3E44-8F20-B5220679A5BD}"/>
              </a:ext>
            </a:extLst>
          </p:cNvPr>
          <p:cNvGrpSpPr/>
          <p:nvPr/>
        </p:nvGrpSpPr>
        <p:grpSpPr>
          <a:xfrm>
            <a:off x="4322177" y="1582714"/>
            <a:ext cx="1977969" cy="3355401"/>
            <a:chOff x="1388514" y="1391374"/>
            <a:chExt cx="1977969" cy="3355401"/>
          </a:xfrm>
        </p:grpSpPr>
        <p:sp>
          <p:nvSpPr>
            <p:cNvPr id="7" name="Freeform 6">
              <a:extLst>
                <a:ext uri="{FF2B5EF4-FFF2-40B4-BE49-F238E27FC236}">
                  <a16:creationId xmlns:a16="http://schemas.microsoft.com/office/drawing/2014/main" id="{CC1C88D6-5D75-254A-B624-8E1DE7442E1F}"/>
                </a:ext>
              </a:extLst>
            </p:cNvPr>
            <p:cNvSpPr/>
            <p:nvPr/>
          </p:nvSpPr>
          <p:spPr>
            <a:xfrm>
              <a:off x="1526210" y="2960705"/>
              <a:ext cx="1692322" cy="335363"/>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66BB6A"/>
            </a:solidFill>
            <a:ln w="19050" cap="rnd">
              <a:solidFill>
                <a:srgbClr val="000000"/>
              </a:solidFill>
              <a:prstDash val="solid"/>
            </a:ln>
          </p:spPr>
          <p:txBody>
            <a:bodyPr wrap="square" lIns="61235" tIns="30617" rIns="61235" bIns="30617" anchor="ctr" anchorCtr="0" compatLnSpc="0">
              <a:spAutoFit/>
            </a:bodyPr>
            <a:lstStyle/>
            <a:p>
              <a:pPr algn="ctr" hangingPunct="0"/>
              <a:r>
                <a:rPr lang="en-US" sz="1497" b="1">
                  <a:solidFill>
                    <a:srgbClr val="FFFFFF"/>
                  </a:solidFill>
                  <a:latin typeface="Seravek Light" panose="020B0503040000020004" pitchFamily="34" charset="0"/>
                  <a:ea typeface="Tahoma" pitchFamily="2"/>
                  <a:cs typeface="Droid Sans Devanagari" pitchFamily="2"/>
                </a:rPr>
                <a:t>Data</a:t>
              </a:r>
            </a:p>
          </p:txBody>
        </p:sp>
        <p:sp>
          <p:nvSpPr>
            <p:cNvPr id="8" name="Freeform 7">
              <a:extLst>
                <a:ext uri="{FF2B5EF4-FFF2-40B4-BE49-F238E27FC236}">
                  <a16:creationId xmlns:a16="http://schemas.microsoft.com/office/drawing/2014/main" id="{7E951F3E-CE6C-4942-BEB7-BA23C948DFE5}"/>
                </a:ext>
              </a:extLst>
            </p:cNvPr>
            <p:cNvSpPr/>
            <p:nvPr/>
          </p:nvSpPr>
          <p:spPr>
            <a:xfrm>
              <a:off x="1522142" y="3302124"/>
              <a:ext cx="1696389" cy="328907"/>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66BB6A"/>
            </a:solidFill>
            <a:ln w="19050" cap="rnd">
              <a:solidFill>
                <a:srgbClr val="000000"/>
              </a:solidFill>
              <a:prstDash val="solid"/>
            </a:ln>
          </p:spPr>
          <p:txBody>
            <a:bodyPr wrap="square" lIns="61235" tIns="30617" rIns="61235" bIns="30617" anchor="ctr" anchorCtr="0" compatLnSpc="0">
              <a:spAutoFit/>
            </a:bodyPr>
            <a:lstStyle/>
            <a:p>
              <a:pPr algn="ctr" hangingPunct="0"/>
              <a:r>
                <a:rPr lang="en-US" sz="1497" b="1">
                  <a:solidFill>
                    <a:srgbClr val="FFFFFF"/>
                  </a:solidFill>
                  <a:latin typeface="Seravek Light" panose="020B0503040000020004" pitchFamily="34" charset="0"/>
                  <a:ea typeface="Tahoma" pitchFamily="2"/>
                  <a:cs typeface="Droid Sans Devanagari" pitchFamily="2"/>
                </a:rPr>
                <a:t>Stack</a:t>
              </a:r>
            </a:p>
          </p:txBody>
        </p:sp>
        <p:sp>
          <p:nvSpPr>
            <p:cNvPr id="10" name="Freeform 9">
              <a:extLst>
                <a:ext uri="{FF2B5EF4-FFF2-40B4-BE49-F238E27FC236}">
                  <a16:creationId xmlns:a16="http://schemas.microsoft.com/office/drawing/2014/main" id="{C38B2987-B300-EE44-9985-61F6CBFADD0E}"/>
                </a:ext>
              </a:extLst>
            </p:cNvPr>
            <p:cNvSpPr/>
            <p:nvPr/>
          </p:nvSpPr>
          <p:spPr>
            <a:xfrm flipH="1" flipV="1">
              <a:off x="2223928" y="1737150"/>
              <a:ext cx="296883" cy="361543"/>
            </a:xfrm>
            <a:custGeom>
              <a:avLst>
                <a:gd name="f0" fmla="val 11678"/>
                <a:gd name="f1" fmla="val 5411"/>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0 f8 1"/>
                <a:gd name="f17" fmla="+- 21600 0 f12"/>
                <a:gd name="f18" fmla="*/ f11 f7 1"/>
                <a:gd name="f19" fmla="*/ f13 f7 1"/>
                <a:gd name="f20" fmla="*/ f17 f11 1"/>
                <a:gd name="f21" fmla="*/ f20 1 10800"/>
                <a:gd name="f22" fmla="+- f12 f21 0"/>
                <a:gd name="f23" fmla="*/ f22 f8 1"/>
              </a:gdLst>
              <a:ahLst>
                <a:ahXY gdRefX="f1" minX="f4" maxX="f6" gdRefY="f0" minY="f4" maxY="f5">
                  <a:pos x="f14" y="f15"/>
                </a:ahXY>
              </a:ahLst>
              <a:cxnLst>
                <a:cxn ang="3cd4">
                  <a:pos x="hc" y="t"/>
                </a:cxn>
                <a:cxn ang="0">
                  <a:pos x="r" y="vc"/>
                </a:cxn>
                <a:cxn ang="cd4">
                  <a:pos x="hc" y="b"/>
                </a:cxn>
                <a:cxn ang="cd2">
                  <a:pos x="l" y="vc"/>
                </a:cxn>
              </a:cxnLst>
              <a:rect l="f18" t="f16" r="f19" b="f23"/>
              <a:pathLst>
                <a:path w="21600" h="21600">
                  <a:moveTo>
                    <a:pt x="f11" y="f4"/>
                  </a:moveTo>
                  <a:lnTo>
                    <a:pt x="f11" y="f12"/>
                  </a:lnTo>
                  <a:lnTo>
                    <a:pt x="f4" y="f12"/>
                  </a:lnTo>
                  <a:lnTo>
                    <a:pt x="f6" y="f5"/>
                  </a:lnTo>
                  <a:lnTo>
                    <a:pt x="f5" y="f12"/>
                  </a:lnTo>
                  <a:lnTo>
                    <a:pt x="f13" y="f12"/>
                  </a:lnTo>
                  <a:lnTo>
                    <a:pt x="f13" y="f4"/>
                  </a:lnTo>
                  <a:close/>
                </a:path>
              </a:pathLst>
            </a:custGeom>
            <a:noFill/>
            <a:ln w="38160" cap="rnd">
              <a:solidFill>
                <a:srgbClr val="4E342E"/>
              </a:solidFill>
              <a:prstDash val="solid"/>
            </a:ln>
          </p:spPr>
          <p:txBody>
            <a:bodyPr wrap="none" lIns="73972" tIns="43354" rIns="73972" bIns="43354" anchor="ctr" anchorCtr="0" compatLnSpc="0">
              <a:spAutoFit/>
            </a:bodyPr>
            <a:lstStyle/>
            <a:p>
              <a:pPr hangingPunct="0"/>
              <a:endParaRPr lang="en-US" sz="1225">
                <a:latin typeface="Seravek Light" panose="020B0503040000020004" pitchFamily="34" charset="0"/>
                <a:ea typeface="Tahoma" pitchFamily="2"/>
                <a:cs typeface="Droid Sans Devanagari" pitchFamily="2"/>
              </a:endParaRPr>
            </a:p>
          </p:txBody>
        </p:sp>
        <p:sp>
          <p:nvSpPr>
            <p:cNvPr id="11" name="Freeform 10">
              <a:extLst>
                <a:ext uri="{FF2B5EF4-FFF2-40B4-BE49-F238E27FC236}">
                  <a16:creationId xmlns:a16="http://schemas.microsoft.com/office/drawing/2014/main" id="{7F988229-3DC9-074B-ACCA-CE1754A98CB6}"/>
                </a:ext>
              </a:extLst>
            </p:cNvPr>
            <p:cNvSpPr/>
            <p:nvPr/>
          </p:nvSpPr>
          <p:spPr>
            <a:xfrm flipH="1">
              <a:off x="2223928" y="3633760"/>
              <a:ext cx="296883" cy="361543"/>
            </a:xfrm>
            <a:custGeom>
              <a:avLst>
                <a:gd name="f0" fmla="val 11678"/>
                <a:gd name="f1" fmla="val 5411"/>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0 f8 1"/>
                <a:gd name="f17" fmla="+- 21600 0 f12"/>
                <a:gd name="f18" fmla="*/ f11 f7 1"/>
                <a:gd name="f19" fmla="*/ f13 f7 1"/>
                <a:gd name="f20" fmla="*/ f17 f11 1"/>
                <a:gd name="f21" fmla="*/ f20 1 10800"/>
                <a:gd name="f22" fmla="+- f12 f21 0"/>
                <a:gd name="f23" fmla="*/ f22 f8 1"/>
              </a:gdLst>
              <a:ahLst>
                <a:ahXY gdRefX="f1" minX="f4" maxX="f6" gdRefY="f0" minY="f4" maxY="f5">
                  <a:pos x="f14" y="f15"/>
                </a:ahXY>
              </a:ahLst>
              <a:cxnLst>
                <a:cxn ang="3cd4">
                  <a:pos x="hc" y="t"/>
                </a:cxn>
                <a:cxn ang="0">
                  <a:pos x="r" y="vc"/>
                </a:cxn>
                <a:cxn ang="cd4">
                  <a:pos x="hc" y="b"/>
                </a:cxn>
                <a:cxn ang="cd2">
                  <a:pos x="l" y="vc"/>
                </a:cxn>
              </a:cxnLst>
              <a:rect l="f18" t="f16" r="f19" b="f23"/>
              <a:pathLst>
                <a:path w="21600" h="21600">
                  <a:moveTo>
                    <a:pt x="f11" y="f4"/>
                  </a:moveTo>
                  <a:lnTo>
                    <a:pt x="f11" y="f12"/>
                  </a:lnTo>
                  <a:lnTo>
                    <a:pt x="f4" y="f12"/>
                  </a:lnTo>
                  <a:lnTo>
                    <a:pt x="f6" y="f5"/>
                  </a:lnTo>
                  <a:lnTo>
                    <a:pt x="f5" y="f12"/>
                  </a:lnTo>
                  <a:lnTo>
                    <a:pt x="f13" y="f12"/>
                  </a:lnTo>
                  <a:lnTo>
                    <a:pt x="f13" y="f4"/>
                  </a:lnTo>
                  <a:close/>
                </a:path>
              </a:pathLst>
            </a:custGeom>
            <a:noFill/>
            <a:ln w="38160" cap="rnd">
              <a:solidFill>
                <a:srgbClr val="4E342E"/>
              </a:solidFill>
              <a:prstDash val="solid"/>
            </a:ln>
          </p:spPr>
          <p:txBody>
            <a:bodyPr wrap="none" lIns="73972" tIns="43354" rIns="73972" bIns="43354" anchor="ctr" anchorCtr="0" compatLnSpc="0">
              <a:spAutoFit/>
            </a:bodyPr>
            <a:lstStyle/>
            <a:p>
              <a:pPr hangingPunct="0"/>
              <a:endParaRPr lang="en-US" sz="1225">
                <a:latin typeface="Seravek Light" panose="020B0503040000020004" pitchFamily="34" charset="0"/>
                <a:ea typeface="Tahoma" pitchFamily="2"/>
                <a:cs typeface="Droid Sans Devanagari" pitchFamily="2"/>
              </a:endParaRPr>
            </a:p>
          </p:txBody>
        </p:sp>
        <p:sp>
          <p:nvSpPr>
            <p:cNvPr id="13" name="Freeform 12">
              <a:extLst>
                <a:ext uri="{FF2B5EF4-FFF2-40B4-BE49-F238E27FC236}">
                  <a16:creationId xmlns:a16="http://schemas.microsoft.com/office/drawing/2014/main" id="{0E2E7D82-2208-3846-8EC2-0B06FCAAD29F}"/>
                </a:ext>
              </a:extLst>
            </p:cNvPr>
            <p:cNvSpPr/>
            <p:nvPr/>
          </p:nvSpPr>
          <p:spPr>
            <a:xfrm>
              <a:off x="1522142" y="4411412"/>
              <a:ext cx="1696389" cy="335363"/>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66BB6A"/>
            </a:solidFill>
            <a:ln w="19050" cap="rnd">
              <a:solidFill>
                <a:srgbClr val="4E342E"/>
              </a:solidFill>
              <a:prstDash val="solid"/>
            </a:ln>
          </p:spPr>
          <p:txBody>
            <a:bodyPr wrap="square" lIns="61235" tIns="30617" rIns="61235" bIns="30617" anchor="ctr" anchorCtr="0" compatLnSpc="0">
              <a:spAutoFit/>
            </a:bodyPr>
            <a:lstStyle/>
            <a:p>
              <a:pPr algn="ctr" hangingPunct="0"/>
              <a:r>
                <a:rPr lang="en-US" sz="1497" b="1" dirty="0">
                  <a:solidFill>
                    <a:srgbClr val="FFFFFF"/>
                  </a:solidFill>
                  <a:latin typeface="Seravek Light" panose="020B0503040000020004" pitchFamily="34" charset="0"/>
                  <a:ea typeface="Tahoma" pitchFamily="2"/>
                  <a:cs typeface="Droid Sans Devanagari" pitchFamily="2"/>
                </a:rPr>
                <a:t>Code</a:t>
              </a:r>
            </a:p>
          </p:txBody>
        </p:sp>
        <p:sp>
          <p:nvSpPr>
            <p:cNvPr id="14" name="Freeform 13">
              <a:extLst>
                <a:ext uri="{FF2B5EF4-FFF2-40B4-BE49-F238E27FC236}">
                  <a16:creationId xmlns:a16="http://schemas.microsoft.com/office/drawing/2014/main" id="{F9058247-19AD-354B-B318-E6BF1E57DD1D}"/>
                </a:ext>
              </a:extLst>
            </p:cNvPr>
            <p:cNvSpPr/>
            <p:nvPr/>
          </p:nvSpPr>
          <p:spPr>
            <a:xfrm>
              <a:off x="1388514" y="1391374"/>
              <a:ext cx="1977969" cy="2674951"/>
            </a:xfrm>
            <a:custGeom>
              <a:avLst>
                <a:gd name="f0" fmla="val 2291"/>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noFill/>
            <a:ln w="38160" cap="rnd">
              <a:solidFill>
                <a:srgbClr val="4E342E"/>
              </a:solidFill>
              <a:prstDash val="solid"/>
            </a:ln>
          </p:spPr>
          <p:txBody>
            <a:bodyPr wrap="square" lIns="74217" tIns="43599" rIns="74217" bIns="43599" anchor="ctr" anchorCtr="0" compatLnSpc="0">
              <a:noAutofit/>
            </a:bodyPr>
            <a:lstStyle/>
            <a:p>
              <a:pPr hangingPunct="0"/>
              <a:endParaRPr lang="en-US" sz="1225">
                <a:latin typeface="Seravek Light" panose="020B0503040000020004" pitchFamily="34" charset="0"/>
                <a:ea typeface="Tahoma" pitchFamily="2"/>
                <a:cs typeface="Droid Sans Devanagari" pitchFamily="2"/>
              </a:endParaRPr>
            </a:p>
          </p:txBody>
        </p:sp>
        <p:sp>
          <p:nvSpPr>
            <p:cNvPr id="6" name="Freeform 5">
              <a:extLst>
                <a:ext uri="{FF2B5EF4-FFF2-40B4-BE49-F238E27FC236}">
                  <a16:creationId xmlns:a16="http://schemas.microsoft.com/office/drawing/2014/main" id="{DB2468BE-97F7-B84F-BE64-73BDC45939CC}"/>
                </a:ext>
              </a:extLst>
            </p:cNvPr>
            <p:cNvSpPr/>
            <p:nvPr/>
          </p:nvSpPr>
          <p:spPr>
            <a:xfrm>
              <a:off x="1528882" y="2104749"/>
              <a:ext cx="1689650" cy="84990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66BB6A"/>
            </a:solidFill>
            <a:ln w="19050" cap="rnd">
              <a:solidFill>
                <a:srgbClr val="000000"/>
              </a:solidFill>
              <a:prstDash val="solid"/>
            </a:ln>
          </p:spPr>
          <p:txBody>
            <a:bodyPr wrap="square" lIns="61235" tIns="30617" rIns="61235" bIns="30617" anchor="ctr" anchorCtr="0" compatLnSpc="0">
              <a:spAutoFit/>
            </a:bodyPr>
            <a:lstStyle/>
            <a:p>
              <a:pPr algn="ctr" hangingPunct="0"/>
              <a:endParaRPr lang="en-US" sz="1497" b="1" dirty="0">
                <a:solidFill>
                  <a:srgbClr val="FFFFFF"/>
                </a:solidFill>
                <a:latin typeface="Seravek Light" panose="020B0503040000020004" pitchFamily="34" charset="0"/>
                <a:ea typeface="Tahoma" pitchFamily="2"/>
                <a:cs typeface="Droid Sans Devanagari" pitchFamily="2"/>
              </a:endParaRPr>
            </a:p>
            <a:p>
              <a:pPr algn="ctr" hangingPunct="0"/>
              <a:r>
                <a:rPr lang="en-US" sz="1497" b="1" dirty="0">
                  <a:solidFill>
                    <a:srgbClr val="FFFFFF"/>
                  </a:solidFill>
                  <a:latin typeface="Seravek Light" panose="020B0503040000020004" pitchFamily="34" charset="0"/>
                  <a:ea typeface="Tahoma" pitchFamily="2"/>
                  <a:cs typeface="Droid Sans Devanagari" pitchFamily="2"/>
                </a:rPr>
                <a:t>Heap</a:t>
              </a:r>
            </a:p>
            <a:p>
              <a:pPr algn="ctr" hangingPunct="0"/>
              <a:endParaRPr lang="en-US" sz="1497" b="1" dirty="0">
                <a:solidFill>
                  <a:srgbClr val="FFFFFF"/>
                </a:solidFill>
                <a:latin typeface="Seravek Light" panose="020B0503040000020004" pitchFamily="34" charset="0"/>
                <a:ea typeface="Tahoma" pitchFamily="2"/>
                <a:cs typeface="Droid Sans Devanagari" pitchFamily="2"/>
              </a:endParaRPr>
            </a:p>
          </p:txBody>
        </p:sp>
      </p:grpSp>
      <p:grpSp>
        <p:nvGrpSpPr>
          <p:cNvPr id="18" name="Group 17">
            <a:extLst>
              <a:ext uri="{FF2B5EF4-FFF2-40B4-BE49-F238E27FC236}">
                <a16:creationId xmlns:a16="http://schemas.microsoft.com/office/drawing/2014/main" id="{45E2686C-AD41-7745-81AE-AEB1D1E1309E}"/>
              </a:ext>
            </a:extLst>
          </p:cNvPr>
          <p:cNvGrpSpPr/>
          <p:nvPr/>
        </p:nvGrpSpPr>
        <p:grpSpPr>
          <a:xfrm>
            <a:off x="39660" y="1582714"/>
            <a:ext cx="3447102" cy="3355400"/>
            <a:chOff x="5066564" y="1391375"/>
            <a:chExt cx="3447102" cy="3355400"/>
          </a:xfrm>
        </p:grpSpPr>
        <p:sp>
          <p:nvSpPr>
            <p:cNvPr id="25" name="Freeform 24">
              <a:extLst>
                <a:ext uri="{FF2B5EF4-FFF2-40B4-BE49-F238E27FC236}">
                  <a16:creationId xmlns:a16="http://schemas.microsoft.com/office/drawing/2014/main" id="{BD76A93F-4261-7B42-9B6D-179D63D92423}"/>
                </a:ext>
              </a:extLst>
            </p:cNvPr>
            <p:cNvSpPr/>
            <p:nvPr/>
          </p:nvSpPr>
          <p:spPr>
            <a:xfrm>
              <a:off x="6673393" y="2960705"/>
              <a:ext cx="1692322" cy="335363"/>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007AC2"/>
            </a:solidFill>
            <a:ln w="19050" cap="rnd">
              <a:solidFill>
                <a:srgbClr val="000000"/>
              </a:solidFill>
              <a:prstDash val="solid"/>
            </a:ln>
          </p:spPr>
          <p:txBody>
            <a:bodyPr wrap="square" lIns="61235" tIns="30617" rIns="61235" bIns="30617" anchor="ctr" anchorCtr="0" compatLnSpc="0">
              <a:spAutoFit/>
            </a:bodyPr>
            <a:lstStyle/>
            <a:p>
              <a:pPr algn="ctr" hangingPunct="0"/>
              <a:r>
                <a:rPr lang="en-US" sz="1497" b="1">
                  <a:solidFill>
                    <a:srgbClr val="FFFFFF"/>
                  </a:solidFill>
                  <a:latin typeface="Seravek Light" panose="020B0503040000020004" pitchFamily="34" charset="0"/>
                  <a:ea typeface="Tahoma" pitchFamily="2"/>
                  <a:cs typeface="Droid Sans Devanagari" pitchFamily="2"/>
                </a:rPr>
                <a:t>Data</a:t>
              </a:r>
            </a:p>
          </p:txBody>
        </p:sp>
        <p:sp>
          <p:nvSpPr>
            <p:cNvPr id="26" name="Freeform 25">
              <a:extLst>
                <a:ext uri="{FF2B5EF4-FFF2-40B4-BE49-F238E27FC236}">
                  <a16:creationId xmlns:a16="http://schemas.microsoft.com/office/drawing/2014/main" id="{C1D5DBFD-5037-C74F-B9A2-472C9FD9FC27}"/>
                </a:ext>
              </a:extLst>
            </p:cNvPr>
            <p:cNvSpPr/>
            <p:nvPr/>
          </p:nvSpPr>
          <p:spPr>
            <a:xfrm>
              <a:off x="6669325" y="3302124"/>
              <a:ext cx="1696389" cy="328907"/>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007AC2"/>
            </a:solidFill>
            <a:ln w="19050" cap="rnd">
              <a:solidFill>
                <a:srgbClr val="000000"/>
              </a:solidFill>
              <a:prstDash val="solid"/>
            </a:ln>
          </p:spPr>
          <p:txBody>
            <a:bodyPr wrap="square" lIns="61235" tIns="30617" rIns="61235" bIns="30617" anchor="ctr" anchorCtr="0" compatLnSpc="0">
              <a:spAutoFit/>
            </a:bodyPr>
            <a:lstStyle/>
            <a:p>
              <a:pPr algn="ctr" hangingPunct="0"/>
              <a:r>
                <a:rPr lang="en-US" sz="1497" b="1">
                  <a:solidFill>
                    <a:srgbClr val="FFFFFF"/>
                  </a:solidFill>
                  <a:latin typeface="Seravek Light" panose="020B0503040000020004" pitchFamily="34" charset="0"/>
                  <a:ea typeface="Tahoma" pitchFamily="2"/>
                  <a:cs typeface="Droid Sans Devanagari" pitchFamily="2"/>
                </a:rPr>
                <a:t>Stack</a:t>
              </a:r>
            </a:p>
          </p:txBody>
        </p:sp>
        <p:sp>
          <p:nvSpPr>
            <p:cNvPr id="28" name="Freeform 27">
              <a:extLst>
                <a:ext uri="{FF2B5EF4-FFF2-40B4-BE49-F238E27FC236}">
                  <a16:creationId xmlns:a16="http://schemas.microsoft.com/office/drawing/2014/main" id="{E0233AA0-54ED-1A44-AB17-553871699A5A}"/>
                </a:ext>
              </a:extLst>
            </p:cNvPr>
            <p:cNvSpPr/>
            <p:nvPr/>
          </p:nvSpPr>
          <p:spPr>
            <a:xfrm flipH="1" flipV="1">
              <a:off x="7371111" y="2251687"/>
              <a:ext cx="296883" cy="361543"/>
            </a:xfrm>
            <a:custGeom>
              <a:avLst>
                <a:gd name="f0" fmla="val 11678"/>
                <a:gd name="f1" fmla="val 5411"/>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0 f8 1"/>
                <a:gd name="f17" fmla="+- 21600 0 f12"/>
                <a:gd name="f18" fmla="*/ f11 f7 1"/>
                <a:gd name="f19" fmla="*/ f13 f7 1"/>
                <a:gd name="f20" fmla="*/ f17 f11 1"/>
                <a:gd name="f21" fmla="*/ f20 1 10800"/>
                <a:gd name="f22" fmla="+- f12 f21 0"/>
                <a:gd name="f23" fmla="*/ f22 f8 1"/>
              </a:gdLst>
              <a:ahLst>
                <a:ahXY gdRefX="f1" minX="f4" maxX="f6" gdRefY="f0" minY="f4" maxY="f5">
                  <a:pos x="f14" y="f15"/>
                </a:ahXY>
              </a:ahLst>
              <a:cxnLst>
                <a:cxn ang="3cd4">
                  <a:pos x="hc" y="t"/>
                </a:cxn>
                <a:cxn ang="0">
                  <a:pos x="r" y="vc"/>
                </a:cxn>
                <a:cxn ang="cd4">
                  <a:pos x="hc" y="b"/>
                </a:cxn>
                <a:cxn ang="cd2">
                  <a:pos x="l" y="vc"/>
                </a:cxn>
              </a:cxnLst>
              <a:rect l="f18" t="f16" r="f19" b="f23"/>
              <a:pathLst>
                <a:path w="21600" h="21600">
                  <a:moveTo>
                    <a:pt x="f11" y="f4"/>
                  </a:moveTo>
                  <a:lnTo>
                    <a:pt x="f11" y="f12"/>
                  </a:lnTo>
                  <a:lnTo>
                    <a:pt x="f4" y="f12"/>
                  </a:lnTo>
                  <a:lnTo>
                    <a:pt x="f6" y="f5"/>
                  </a:lnTo>
                  <a:lnTo>
                    <a:pt x="f5" y="f12"/>
                  </a:lnTo>
                  <a:lnTo>
                    <a:pt x="f13" y="f12"/>
                  </a:lnTo>
                  <a:lnTo>
                    <a:pt x="f13" y="f4"/>
                  </a:lnTo>
                  <a:close/>
                </a:path>
              </a:pathLst>
            </a:custGeom>
            <a:noFill/>
            <a:ln w="38160" cap="rnd">
              <a:solidFill>
                <a:srgbClr val="4E342E"/>
              </a:solidFill>
              <a:prstDash val="solid"/>
            </a:ln>
          </p:spPr>
          <p:txBody>
            <a:bodyPr wrap="none" lIns="73972" tIns="43354" rIns="73972" bIns="43354" anchor="ctr" anchorCtr="0" compatLnSpc="0">
              <a:spAutoFit/>
            </a:bodyPr>
            <a:lstStyle/>
            <a:p>
              <a:pPr hangingPunct="0"/>
              <a:endParaRPr lang="en-US" sz="1225">
                <a:latin typeface="Seravek Light" panose="020B0503040000020004" pitchFamily="34" charset="0"/>
                <a:ea typeface="Tahoma" pitchFamily="2"/>
                <a:cs typeface="Droid Sans Devanagari" pitchFamily="2"/>
              </a:endParaRPr>
            </a:p>
          </p:txBody>
        </p:sp>
        <p:sp>
          <p:nvSpPr>
            <p:cNvPr id="29" name="Freeform 28">
              <a:extLst>
                <a:ext uri="{FF2B5EF4-FFF2-40B4-BE49-F238E27FC236}">
                  <a16:creationId xmlns:a16="http://schemas.microsoft.com/office/drawing/2014/main" id="{1CED943D-193B-8C4B-ABB3-46B499955738}"/>
                </a:ext>
              </a:extLst>
            </p:cNvPr>
            <p:cNvSpPr/>
            <p:nvPr/>
          </p:nvSpPr>
          <p:spPr>
            <a:xfrm flipH="1">
              <a:off x="7371111" y="3633760"/>
              <a:ext cx="296883" cy="361543"/>
            </a:xfrm>
            <a:custGeom>
              <a:avLst>
                <a:gd name="f0" fmla="val 11678"/>
                <a:gd name="f1" fmla="val 5411"/>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0 f8 1"/>
                <a:gd name="f17" fmla="+- 21600 0 f12"/>
                <a:gd name="f18" fmla="*/ f11 f7 1"/>
                <a:gd name="f19" fmla="*/ f13 f7 1"/>
                <a:gd name="f20" fmla="*/ f17 f11 1"/>
                <a:gd name="f21" fmla="*/ f20 1 10800"/>
                <a:gd name="f22" fmla="+- f12 f21 0"/>
                <a:gd name="f23" fmla="*/ f22 f8 1"/>
              </a:gdLst>
              <a:ahLst>
                <a:ahXY gdRefX="f1" minX="f4" maxX="f6" gdRefY="f0" minY="f4" maxY="f5">
                  <a:pos x="f14" y="f15"/>
                </a:ahXY>
              </a:ahLst>
              <a:cxnLst>
                <a:cxn ang="3cd4">
                  <a:pos x="hc" y="t"/>
                </a:cxn>
                <a:cxn ang="0">
                  <a:pos x="r" y="vc"/>
                </a:cxn>
                <a:cxn ang="cd4">
                  <a:pos x="hc" y="b"/>
                </a:cxn>
                <a:cxn ang="cd2">
                  <a:pos x="l" y="vc"/>
                </a:cxn>
              </a:cxnLst>
              <a:rect l="f18" t="f16" r="f19" b="f23"/>
              <a:pathLst>
                <a:path w="21600" h="21600">
                  <a:moveTo>
                    <a:pt x="f11" y="f4"/>
                  </a:moveTo>
                  <a:lnTo>
                    <a:pt x="f11" y="f12"/>
                  </a:lnTo>
                  <a:lnTo>
                    <a:pt x="f4" y="f12"/>
                  </a:lnTo>
                  <a:lnTo>
                    <a:pt x="f6" y="f5"/>
                  </a:lnTo>
                  <a:lnTo>
                    <a:pt x="f5" y="f12"/>
                  </a:lnTo>
                  <a:lnTo>
                    <a:pt x="f13" y="f12"/>
                  </a:lnTo>
                  <a:lnTo>
                    <a:pt x="f13" y="f4"/>
                  </a:lnTo>
                  <a:close/>
                </a:path>
              </a:pathLst>
            </a:custGeom>
            <a:noFill/>
            <a:ln w="38160" cap="rnd">
              <a:solidFill>
                <a:srgbClr val="4E342E"/>
              </a:solidFill>
              <a:prstDash val="solid"/>
            </a:ln>
          </p:spPr>
          <p:txBody>
            <a:bodyPr wrap="none" lIns="73972" tIns="43354" rIns="73972" bIns="43354" anchor="ctr" anchorCtr="0" compatLnSpc="0">
              <a:spAutoFit/>
            </a:bodyPr>
            <a:lstStyle/>
            <a:p>
              <a:pPr hangingPunct="0"/>
              <a:endParaRPr lang="en-US" sz="1225">
                <a:latin typeface="Seravek Light" panose="020B0503040000020004" pitchFamily="34" charset="0"/>
                <a:ea typeface="Tahoma" pitchFamily="2"/>
                <a:cs typeface="Droid Sans Devanagari" pitchFamily="2"/>
              </a:endParaRPr>
            </a:p>
          </p:txBody>
        </p:sp>
        <p:sp>
          <p:nvSpPr>
            <p:cNvPr id="30" name="Freeform 29">
              <a:extLst>
                <a:ext uri="{FF2B5EF4-FFF2-40B4-BE49-F238E27FC236}">
                  <a16:creationId xmlns:a16="http://schemas.microsoft.com/office/drawing/2014/main" id="{A9EA5EBD-BEBC-C941-9B4E-E4C7B2728447}"/>
                </a:ext>
              </a:extLst>
            </p:cNvPr>
            <p:cNvSpPr/>
            <p:nvPr/>
          </p:nvSpPr>
          <p:spPr>
            <a:xfrm>
              <a:off x="6669325" y="4411412"/>
              <a:ext cx="1696389" cy="335363"/>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007AC2"/>
            </a:solidFill>
            <a:ln w="19050" cap="rnd">
              <a:solidFill>
                <a:srgbClr val="4E342E"/>
              </a:solidFill>
              <a:prstDash val="solid"/>
            </a:ln>
          </p:spPr>
          <p:txBody>
            <a:bodyPr wrap="square" lIns="61235" tIns="30617" rIns="61235" bIns="30617" anchor="ctr" anchorCtr="0" compatLnSpc="0">
              <a:spAutoFit/>
            </a:bodyPr>
            <a:lstStyle/>
            <a:p>
              <a:pPr algn="ctr" hangingPunct="0"/>
              <a:r>
                <a:rPr lang="en-US" sz="1497" b="1" dirty="0">
                  <a:solidFill>
                    <a:srgbClr val="FFFFFF"/>
                  </a:solidFill>
                  <a:latin typeface="Seravek Light" panose="020B0503040000020004" pitchFamily="34" charset="0"/>
                  <a:ea typeface="Tahoma" pitchFamily="2"/>
                  <a:cs typeface="Droid Sans Devanagari" pitchFamily="2"/>
                </a:rPr>
                <a:t>Code</a:t>
              </a:r>
            </a:p>
          </p:txBody>
        </p:sp>
        <p:sp>
          <p:nvSpPr>
            <p:cNvPr id="31" name="Freeform 30">
              <a:extLst>
                <a:ext uri="{FF2B5EF4-FFF2-40B4-BE49-F238E27FC236}">
                  <a16:creationId xmlns:a16="http://schemas.microsoft.com/office/drawing/2014/main" id="{907AFBFA-963C-2F48-9BBA-7D73C988249C}"/>
                </a:ext>
              </a:extLst>
            </p:cNvPr>
            <p:cNvSpPr/>
            <p:nvPr/>
          </p:nvSpPr>
          <p:spPr>
            <a:xfrm>
              <a:off x="6535697" y="1391375"/>
              <a:ext cx="1977969" cy="2674951"/>
            </a:xfrm>
            <a:custGeom>
              <a:avLst>
                <a:gd name="f0" fmla="val 2291"/>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noFill/>
            <a:ln w="38160" cap="rnd">
              <a:solidFill>
                <a:srgbClr val="4E342E"/>
              </a:solidFill>
              <a:prstDash val="solid"/>
            </a:ln>
          </p:spPr>
          <p:txBody>
            <a:bodyPr wrap="square" lIns="74217" tIns="43599" rIns="74217" bIns="43599" anchor="ctr" anchorCtr="0" compatLnSpc="0">
              <a:noAutofit/>
            </a:bodyPr>
            <a:lstStyle/>
            <a:p>
              <a:pPr hangingPunct="0"/>
              <a:endParaRPr lang="en-US" sz="1225">
                <a:latin typeface="Seravek Light" panose="020B0503040000020004" pitchFamily="34" charset="0"/>
                <a:ea typeface="Tahoma" pitchFamily="2"/>
                <a:cs typeface="Droid Sans Devanagari" pitchFamily="2"/>
              </a:endParaRPr>
            </a:p>
          </p:txBody>
        </p:sp>
        <p:sp>
          <p:nvSpPr>
            <p:cNvPr id="32" name="TextBox 31">
              <a:extLst>
                <a:ext uri="{FF2B5EF4-FFF2-40B4-BE49-F238E27FC236}">
                  <a16:creationId xmlns:a16="http://schemas.microsoft.com/office/drawing/2014/main" id="{2582D852-AC32-2746-B949-4C6283A437A4}"/>
                </a:ext>
              </a:extLst>
            </p:cNvPr>
            <p:cNvSpPr txBox="1"/>
            <p:nvPr/>
          </p:nvSpPr>
          <p:spPr>
            <a:xfrm>
              <a:off x="5066564" y="2338629"/>
              <a:ext cx="1125607" cy="896676"/>
            </a:xfrm>
            <a:prstGeom prst="rect">
              <a:avLst/>
            </a:prstGeom>
            <a:noFill/>
            <a:ln cap="rnd">
              <a:noFill/>
            </a:ln>
          </p:spPr>
          <p:txBody>
            <a:bodyPr wrap="none" lIns="61235" tIns="30617" rIns="61235" bIns="30617" anchorCtr="0" compatLnSpc="0">
              <a:spAutoFit/>
            </a:bodyPr>
            <a:lstStyle/>
            <a:p>
              <a:pPr algn="ctr" hangingPunct="0"/>
              <a:r>
                <a:rPr lang="en-US" sz="1769" dirty="0">
                  <a:latin typeface="Seravek Light" panose="020B0503040000020004" pitchFamily="34" charset="0"/>
                  <a:ea typeface="Tahoma" pitchFamily="2"/>
                  <a:cs typeface="Droid Sans Devanagari" pitchFamily="2"/>
                </a:rPr>
                <a:t>Kernel</a:t>
              </a:r>
            </a:p>
            <a:p>
              <a:pPr algn="ctr" hangingPunct="0"/>
              <a:r>
                <a:rPr lang="en-US" sz="1769" dirty="0">
                  <a:latin typeface="Seravek Light" panose="020B0503040000020004" pitchFamily="34" charset="0"/>
                  <a:ea typeface="Tahoma" pitchFamily="2"/>
                  <a:cs typeface="Droid Sans Devanagari" pitchFamily="2"/>
                </a:rPr>
                <a:t>RAM</a:t>
              </a:r>
            </a:p>
            <a:p>
              <a:pPr algn="ctr" hangingPunct="0"/>
              <a:r>
                <a:rPr lang="en-US" sz="1769" dirty="0">
                  <a:latin typeface="Seravek Light" panose="020B0503040000020004" pitchFamily="34" charset="0"/>
                  <a:ea typeface="Tahoma" pitchFamily="2"/>
                  <a:cs typeface="Droid Sans Devanagari" pitchFamily="2"/>
                </a:rPr>
                <a:t>Allocation</a:t>
              </a:r>
            </a:p>
          </p:txBody>
        </p:sp>
        <p:sp>
          <p:nvSpPr>
            <p:cNvPr id="33" name="TextBox 32">
              <a:extLst>
                <a:ext uri="{FF2B5EF4-FFF2-40B4-BE49-F238E27FC236}">
                  <a16:creationId xmlns:a16="http://schemas.microsoft.com/office/drawing/2014/main" id="{CA7F336E-8CEC-534B-BA8F-F83A1260887F}"/>
                </a:ext>
              </a:extLst>
            </p:cNvPr>
            <p:cNvSpPr txBox="1"/>
            <p:nvPr/>
          </p:nvSpPr>
          <p:spPr>
            <a:xfrm>
              <a:off x="5324475" y="4393993"/>
              <a:ext cx="626369" cy="346975"/>
            </a:xfrm>
            <a:prstGeom prst="rect">
              <a:avLst/>
            </a:prstGeom>
            <a:noFill/>
            <a:ln cap="rnd">
              <a:noFill/>
            </a:ln>
          </p:spPr>
          <p:txBody>
            <a:bodyPr wrap="none" lIns="61235" tIns="30617" rIns="61235" bIns="30617" anchorCtr="0" compatLnSpc="0">
              <a:spAutoFit/>
            </a:bodyPr>
            <a:lstStyle/>
            <a:p>
              <a:pPr algn="r" hangingPunct="0"/>
              <a:r>
                <a:rPr lang="en-US" sz="1769" dirty="0">
                  <a:latin typeface="Seravek Light" panose="020B0503040000020004" pitchFamily="34" charset="0"/>
                  <a:ea typeface="Tahoma" pitchFamily="2"/>
                  <a:cs typeface="Droid Sans Devanagari" pitchFamily="2"/>
                </a:rPr>
                <a:t>Flash</a:t>
              </a:r>
            </a:p>
          </p:txBody>
        </p:sp>
        <p:sp>
          <p:nvSpPr>
            <p:cNvPr id="35" name="Freeform 34">
              <a:extLst>
                <a:ext uri="{FF2B5EF4-FFF2-40B4-BE49-F238E27FC236}">
                  <a16:creationId xmlns:a16="http://schemas.microsoft.com/office/drawing/2014/main" id="{6492F7B2-6595-044B-83C4-F9631F461830}"/>
                </a:ext>
              </a:extLst>
            </p:cNvPr>
            <p:cNvSpPr/>
            <p:nvPr/>
          </p:nvSpPr>
          <p:spPr>
            <a:xfrm>
              <a:off x="6676065" y="2619286"/>
              <a:ext cx="1689650" cy="335363"/>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007AC2"/>
            </a:solidFill>
            <a:ln w="19050" cap="rnd">
              <a:solidFill>
                <a:srgbClr val="000000"/>
              </a:solidFill>
              <a:prstDash val="solid"/>
            </a:ln>
          </p:spPr>
          <p:txBody>
            <a:bodyPr wrap="square" lIns="61235" tIns="30617" rIns="61235" bIns="30617" anchor="ctr" anchorCtr="0" compatLnSpc="0">
              <a:spAutoFit/>
            </a:bodyPr>
            <a:lstStyle/>
            <a:p>
              <a:pPr algn="ctr" hangingPunct="0"/>
              <a:r>
                <a:rPr lang="en-US" sz="1497" b="1">
                  <a:solidFill>
                    <a:srgbClr val="FFFFFF"/>
                  </a:solidFill>
                  <a:latin typeface="Seravek Light" panose="020B0503040000020004" pitchFamily="34" charset="0"/>
                  <a:ea typeface="Tahoma" pitchFamily="2"/>
                  <a:cs typeface="Droid Sans Devanagari" pitchFamily="2"/>
                </a:rPr>
                <a:t>Heap</a:t>
              </a:r>
            </a:p>
          </p:txBody>
        </p:sp>
        <p:sp>
          <p:nvSpPr>
            <p:cNvPr id="36" name="Left Brace 35">
              <a:extLst>
                <a:ext uri="{FF2B5EF4-FFF2-40B4-BE49-F238E27FC236}">
                  <a16:creationId xmlns:a16="http://schemas.microsoft.com/office/drawing/2014/main" id="{193C9506-FC24-694B-86F6-54657AD51363}"/>
                </a:ext>
              </a:extLst>
            </p:cNvPr>
            <p:cNvSpPr/>
            <p:nvPr/>
          </p:nvSpPr>
          <p:spPr>
            <a:xfrm>
              <a:off x="6090671" y="1391375"/>
              <a:ext cx="315443" cy="2674952"/>
            </a:xfrm>
            <a:prstGeom prst="leftBrace">
              <a:avLst>
                <a:gd name="adj1" fmla="val 55438"/>
                <a:gd name="adj2" fmla="val 50000"/>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8" name="Left Brace 37">
              <a:extLst>
                <a:ext uri="{FF2B5EF4-FFF2-40B4-BE49-F238E27FC236}">
                  <a16:creationId xmlns:a16="http://schemas.microsoft.com/office/drawing/2014/main" id="{E3323BA9-A8DA-BF42-ABFF-6A62C81C595C}"/>
                </a:ext>
              </a:extLst>
            </p:cNvPr>
            <p:cNvSpPr/>
            <p:nvPr/>
          </p:nvSpPr>
          <p:spPr>
            <a:xfrm>
              <a:off x="6173227" y="4412274"/>
              <a:ext cx="205575" cy="309750"/>
            </a:xfrm>
            <a:prstGeom prst="leftBrace">
              <a:avLst>
                <a:gd name="adj1" fmla="val 19185"/>
                <a:gd name="adj2" fmla="val 50000"/>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34" name="Group 33">
            <a:extLst>
              <a:ext uri="{FF2B5EF4-FFF2-40B4-BE49-F238E27FC236}">
                <a16:creationId xmlns:a16="http://schemas.microsoft.com/office/drawing/2014/main" id="{AB44CBBC-CC74-904A-9B07-0447D8159606}"/>
              </a:ext>
            </a:extLst>
          </p:cNvPr>
          <p:cNvGrpSpPr/>
          <p:nvPr/>
        </p:nvGrpSpPr>
        <p:grpSpPr>
          <a:xfrm>
            <a:off x="6576649" y="896500"/>
            <a:ext cx="1977969" cy="4009228"/>
            <a:chOff x="1388514" y="737547"/>
            <a:chExt cx="1977969" cy="4009228"/>
          </a:xfrm>
        </p:grpSpPr>
        <p:sp>
          <p:nvSpPr>
            <p:cNvPr id="37" name="Freeform 36">
              <a:extLst>
                <a:ext uri="{FF2B5EF4-FFF2-40B4-BE49-F238E27FC236}">
                  <a16:creationId xmlns:a16="http://schemas.microsoft.com/office/drawing/2014/main" id="{8B9FDC31-4C99-5947-B28C-2CC7762199E5}"/>
                </a:ext>
              </a:extLst>
            </p:cNvPr>
            <p:cNvSpPr/>
            <p:nvPr/>
          </p:nvSpPr>
          <p:spPr>
            <a:xfrm>
              <a:off x="1526210" y="2960705"/>
              <a:ext cx="1692322" cy="335363"/>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66BB6A"/>
            </a:solidFill>
            <a:ln w="19050" cap="rnd">
              <a:solidFill>
                <a:srgbClr val="000000"/>
              </a:solidFill>
              <a:prstDash val="solid"/>
            </a:ln>
          </p:spPr>
          <p:txBody>
            <a:bodyPr wrap="square" lIns="61235" tIns="30617" rIns="61235" bIns="30617" anchor="ctr" anchorCtr="0" compatLnSpc="0">
              <a:spAutoFit/>
            </a:bodyPr>
            <a:lstStyle/>
            <a:p>
              <a:pPr algn="ctr" hangingPunct="0"/>
              <a:r>
                <a:rPr lang="en-US" sz="1497" b="1">
                  <a:solidFill>
                    <a:srgbClr val="FFFFFF"/>
                  </a:solidFill>
                  <a:latin typeface="Seravek Light" panose="020B0503040000020004" pitchFamily="34" charset="0"/>
                  <a:ea typeface="Tahoma" pitchFamily="2"/>
                  <a:cs typeface="Droid Sans Devanagari" pitchFamily="2"/>
                </a:rPr>
                <a:t>Data</a:t>
              </a:r>
            </a:p>
          </p:txBody>
        </p:sp>
        <p:sp>
          <p:nvSpPr>
            <p:cNvPr id="39" name="Freeform 38">
              <a:extLst>
                <a:ext uri="{FF2B5EF4-FFF2-40B4-BE49-F238E27FC236}">
                  <a16:creationId xmlns:a16="http://schemas.microsoft.com/office/drawing/2014/main" id="{80D0C1EE-7448-824E-B17E-F165B3252033}"/>
                </a:ext>
              </a:extLst>
            </p:cNvPr>
            <p:cNvSpPr/>
            <p:nvPr/>
          </p:nvSpPr>
          <p:spPr>
            <a:xfrm>
              <a:off x="1522142" y="3302124"/>
              <a:ext cx="1696389" cy="328907"/>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66BB6A"/>
            </a:solidFill>
            <a:ln w="19050" cap="rnd">
              <a:solidFill>
                <a:srgbClr val="000000"/>
              </a:solidFill>
              <a:prstDash val="solid"/>
            </a:ln>
          </p:spPr>
          <p:txBody>
            <a:bodyPr wrap="square" lIns="61235" tIns="30617" rIns="61235" bIns="30617" anchor="ctr" anchorCtr="0" compatLnSpc="0">
              <a:spAutoFit/>
            </a:bodyPr>
            <a:lstStyle/>
            <a:p>
              <a:pPr algn="ctr" hangingPunct="0"/>
              <a:r>
                <a:rPr lang="en-US" sz="1497" b="1">
                  <a:solidFill>
                    <a:srgbClr val="FFFFFF"/>
                  </a:solidFill>
                  <a:latin typeface="Seravek Light" panose="020B0503040000020004" pitchFamily="34" charset="0"/>
                  <a:ea typeface="Tahoma" pitchFamily="2"/>
                  <a:cs typeface="Droid Sans Devanagari" pitchFamily="2"/>
                </a:rPr>
                <a:t>Stack</a:t>
              </a:r>
            </a:p>
          </p:txBody>
        </p:sp>
        <p:sp>
          <p:nvSpPr>
            <p:cNvPr id="40" name="Freeform 39">
              <a:extLst>
                <a:ext uri="{FF2B5EF4-FFF2-40B4-BE49-F238E27FC236}">
                  <a16:creationId xmlns:a16="http://schemas.microsoft.com/office/drawing/2014/main" id="{443B60C0-87DB-A349-97D5-2D9ACE046A77}"/>
                </a:ext>
              </a:extLst>
            </p:cNvPr>
            <p:cNvSpPr/>
            <p:nvPr/>
          </p:nvSpPr>
          <p:spPr>
            <a:xfrm flipH="1" flipV="1">
              <a:off x="2223928" y="737547"/>
              <a:ext cx="296883" cy="361543"/>
            </a:xfrm>
            <a:custGeom>
              <a:avLst>
                <a:gd name="f0" fmla="val 11678"/>
                <a:gd name="f1" fmla="val 5411"/>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0 f8 1"/>
                <a:gd name="f17" fmla="+- 21600 0 f12"/>
                <a:gd name="f18" fmla="*/ f11 f7 1"/>
                <a:gd name="f19" fmla="*/ f13 f7 1"/>
                <a:gd name="f20" fmla="*/ f17 f11 1"/>
                <a:gd name="f21" fmla="*/ f20 1 10800"/>
                <a:gd name="f22" fmla="+- f12 f21 0"/>
                <a:gd name="f23" fmla="*/ f22 f8 1"/>
              </a:gdLst>
              <a:ahLst>
                <a:ahXY gdRefX="f1" minX="f4" maxX="f6" gdRefY="f0" minY="f4" maxY="f5">
                  <a:pos x="f14" y="f15"/>
                </a:ahXY>
              </a:ahLst>
              <a:cxnLst>
                <a:cxn ang="3cd4">
                  <a:pos x="hc" y="t"/>
                </a:cxn>
                <a:cxn ang="0">
                  <a:pos x="r" y="vc"/>
                </a:cxn>
                <a:cxn ang="cd4">
                  <a:pos x="hc" y="b"/>
                </a:cxn>
                <a:cxn ang="cd2">
                  <a:pos x="l" y="vc"/>
                </a:cxn>
              </a:cxnLst>
              <a:rect l="f18" t="f16" r="f19" b="f23"/>
              <a:pathLst>
                <a:path w="21600" h="21600">
                  <a:moveTo>
                    <a:pt x="f11" y="f4"/>
                  </a:moveTo>
                  <a:lnTo>
                    <a:pt x="f11" y="f12"/>
                  </a:lnTo>
                  <a:lnTo>
                    <a:pt x="f4" y="f12"/>
                  </a:lnTo>
                  <a:lnTo>
                    <a:pt x="f6" y="f5"/>
                  </a:lnTo>
                  <a:lnTo>
                    <a:pt x="f5" y="f12"/>
                  </a:lnTo>
                  <a:lnTo>
                    <a:pt x="f13" y="f12"/>
                  </a:lnTo>
                  <a:lnTo>
                    <a:pt x="f13" y="f4"/>
                  </a:lnTo>
                  <a:close/>
                </a:path>
              </a:pathLst>
            </a:custGeom>
            <a:noFill/>
            <a:ln w="38160" cap="rnd">
              <a:solidFill>
                <a:srgbClr val="4E342E"/>
              </a:solidFill>
              <a:prstDash val="solid"/>
            </a:ln>
          </p:spPr>
          <p:txBody>
            <a:bodyPr wrap="none" lIns="73972" tIns="43354" rIns="73972" bIns="43354" anchor="ctr" anchorCtr="0" compatLnSpc="0">
              <a:spAutoFit/>
            </a:bodyPr>
            <a:lstStyle/>
            <a:p>
              <a:pPr hangingPunct="0"/>
              <a:endParaRPr lang="en-US" sz="1225">
                <a:latin typeface="Seravek Light" panose="020B0503040000020004" pitchFamily="34" charset="0"/>
                <a:ea typeface="Tahoma" pitchFamily="2"/>
                <a:cs typeface="Droid Sans Devanagari" pitchFamily="2"/>
              </a:endParaRPr>
            </a:p>
          </p:txBody>
        </p:sp>
        <p:sp>
          <p:nvSpPr>
            <p:cNvPr id="41" name="Freeform 40">
              <a:extLst>
                <a:ext uri="{FF2B5EF4-FFF2-40B4-BE49-F238E27FC236}">
                  <a16:creationId xmlns:a16="http://schemas.microsoft.com/office/drawing/2014/main" id="{912C761B-A86F-7C4E-AD43-32939DAD5FB7}"/>
                </a:ext>
              </a:extLst>
            </p:cNvPr>
            <p:cNvSpPr/>
            <p:nvPr/>
          </p:nvSpPr>
          <p:spPr>
            <a:xfrm flipH="1">
              <a:off x="2223928" y="3633760"/>
              <a:ext cx="296883" cy="361543"/>
            </a:xfrm>
            <a:custGeom>
              <a:avLst>
                <a:gd name="f0" fmla="val 11678"/>
                <a:gd name="f1" fmla="val 5411"/>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0 f8 1"/>
                <a:gd name="f17" fmla="+- 21600 0 f12"/>
                <a:gd name="f18" fmla="*/ f11 f7 1"/>
                <a:gd name="f19" fmla="*/ f13 f7 1"/>
                <a:gd name="f20" fmla="*/ f17 f11 1"/>
                <a:gd name="f21" fmla="*/ f20 1 10800"/>
                <a:gd name="f22" fmla="+- f12 f21 0"/>
                <a:gd name="f23" fmla="*/ f22 f8 1"/>
              </a:gdLst>
              <a:ahLst>
                <a:ahXY gdRefX="f1" minX="f4" maxX="f6" gdRefY="f0" minY="f4" maxY="f5">
                  <a:pos x="f14" y="f15"/>
                </a:ahXY>
              </a:ahLst>
              <a:cxnLst>
                <a:cxn ang="3cd4">
                  <a:pos x="hc" y="t"/>
                </a:cxn>
                <a:cxn ang="0">
                  <a:pos x="r" y="vc"/>
                </a:cxn>
                <a:cxn ang="cd4">
                  <a:pos x="hc" y="b"/>
                </a:cxn>
                <a:cxn ang="cd2">
                  <a:pos x="l" y="vc"/>
                </a:cxn>
              </a:cxnLst>
              <a:rect l="f18" t="f16" r="f19" b="f23"/>
              <a:pathLst>
                <a:path w="21600" h="21600">
                  <a:moveTo>
                    <a:pt x="f11" y="f4"/>
                  </a:moveTo>
                  <a:lnTo>
                    <a:pt x="f11" y="f12"/>
                  </a:lnTo>
                  <a:lnTo>
                    <a:pt x="f4" y="f12"/>
                  </a:lnTo>
                  <a:lnTo>
                    <a:pt x="f6" y="f5"/>
                  </a:lnTo>
                  <a:lnTo>
                    <a:pt x="f5" y="f12"/>
                  </a:lnTo>
                  <a:lnTo>
                    <a:pt x="f13" y="f12"/>
                  </a:lnTo>
                  <a:lnTo>
                    <a:pt x="f13" y="f4"/>
                  </a:lnTo>
                  <a:close/>
                </a:path>
              </a:pathLst>
            </a:custGeom>
            <a:noFill/>
            <a:ln w="38160" cap="rnd">
              <a:solidFill>
                <a:srgbClr val="4E342E"/>
              </a:solidFill>
              <a:prstDash val="solid"/>
            </a:ln>
          </p:spPr>
          <p:txBody>
            <a:bodyPr wrap="none" lIns="73972" tIns="43354" rIns="73972" bIns="43354" anchor="ctr" anchorCtr="0" compatLnSpc="0">
              <a:spAutoFit/>
            </a:bodyPr>
            <a:lstStyle/>
            <a:p>
              <a:pPr hangingPunct="0"/>
              <a:endParaRPr lang="en-US" sz="1225">
                <a:latin typeface="Seravek Light" panose="020B0503040000020004" pitchFamily="34" charset="0"/>
                <a:ea typeface="Tahoma" pitchFamily="2"/>
                <a:cs typeface="Droid Sans Devanagari" pitchFamily="2"/>
              </a:endParaRPr>
            </a:p>
          </p:txBody>
        </p:sp>
        <p:sp>
          <p:nvSpPr>
            <p:cNvPr id="42" name="Freeform 41">
              <a:extLst>
                <a:ext uri="{FF2B5EF4-FFF2-40B4-BE49-F238E27FC236}">
                  <a16:creationId xmlns:a16="http://schemas.microsoft.com/office/drawing/2014/main" id="{C5E7BB1C-1D61-A841-A53D-D9BC35614099}"/>
                </a:ext>
              </a:extLst>
            </p:cNvPr>
            <p:cNvSpPr/>
            <p:nvPr/>
          </p:nvSpPr>
          <p:spPr>
            <a:xfrm>
              <a:off x="1522142" y="4411412"/>
              <a:ext cx="1696389" cy="335363"/>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66BB6A"/>
            </a:solidFill>
            <a:ln w="19050" cap="rnd">
              <a:solidFill>
                <a:srgbClr val="4E342E"/>
              </a:solidFill>
              <a:prstDash val="solid"/>
            </a:ln>
          </p:spPr>
          <p:txBody>
            <a:bodyPr wrap="square" lIns="61235" tIns="30617" rIns="61235" bIns="30617" anchor="ctr" anchorCtr="0" compatLnSpc="0">
              <a:spAutoFit/>
            </a:bodyPr>
            <a:lstStyle/>
            <a:p>
              <a:pPr algn="ctr" hangingPunct="0"/>
              <a:r>
                <a:rPr lang="en-US" sz="1497" b="1" dirty="0">
                  <a:solidFill>
                    <a:srgbClr val="FFFFFF"/>
                  </a:solidFill>
                  <a:latin typeface="Seravek Light" panose="020B0503040000020004" pitchFamily="34" charset="0"/>
                  <a:ea typeface="Tahoma" pitchFamily="2"/>
                  <a:cs typeface="Droid Sans Devanagari" pitchFamily="2"/>
                </a:rPr>
                <a:t>Code</a:t>
              </a:r>
            </a:p>
          </p:txBody>
        </p:sp>
        <p:sp>
          <p:nvSpPr>
            <p:cNvPr id="43" name="Freeform 42">
              <a:extLst>
                <a:ext uri="{FF2B5EF4-FFF2-40B4-BE49-F238E27FC236}">
                  <a16:creationId xmlns:a16="http://schemas.microsoft.com/office/drawing/2014/main" id="{761E286A-3CCC-2C47-A9CB-F97195970A35}"/>
                </a:ext>
              </a:extLst>
            </p:cNvPr>
            <p:cNvSpPr/>
            <p:nvPr/>
          </p:nvSpPr>
          <p:spPr>
            <a:xfrm>
              <a:off x="1388514" y="1373662"/>
              <a:ext cx="1977969" cy="2725050"/>
            </a:xfrm>
            <a:custGeom>
              <a:avLst>
                <a:gd name="f0" fmla="val 2291"/>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noFill/>
            <a:ln w="38160" cap="rnd">
              <a:solidFill>
                <a:srgbClr val="4E342E"/>
              </a:solidFill>
              <a:prstDash val="solid"/>
            </a:ln>
          </p:spPr>
          <p:txBody>
            <a:bodyPr wrap="square" lIns="74217" tIns="43599" rIns="74217" bIns="43599" anchor="ctr" anchorCtr="0" compatLnSpc="0">
              <a:noAutofit/>
            </a:bodyPr>
            <a:lstStyle/>
            <a:p>
              <a:pPr hangingPunct="0"/>
              <a:endParaRPr lang="en-US" sz="1225">
                <a:latin typeface="Seravek Light" panose="020B0503040000020004" pitchFamily="34" charset="0"/>
                <a:ea typeface="Tahoma" pitchFamily="2"/>
                <a:cs typeface="Droid Sans Devanagari" pitchFamily="2"/>
              </a:endParaRPr>
            </a:p>
          </p:txBody>
        </p:sp>
        <p:sp>
          <p:nvSpPr>
            <p:cNvPr id="44" name="Freeform 43">
              <a:extLst>
                <a:ext uri="{FF2B5EF4-FFF2-40B4-BE49-F238E27FC236}">
                  <a16:creationId xmlns:a16="http://schemas.microsoft.com/office/drawing/2014/main" id="{33DAB978-3D24-D745-863E-F991A8BA215B}"/>
                </a:ext>
              </a:extLst>
            </p:cNvPr>
            <p:cNvSpPr/>
            <p:nvPr/>
          </p:nvSpPr>
          <p:spPr>
            <a:xfrm>
              <a:off x="1528882" y="1088621"/>
              <a:ext cx="1689650" cy="185978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66BB6A"/>
            </a:solidFill>
            <a:ln w="19050" cap="rnd">
              <a:solidFill>
                <a:srgbClr val="000000"/>
              </a:solidFill>
              <a:prstDash val="solid"/>
            </a:ln>
          </p:spPr>
          <p:txBody>
            <a:bodyPr wrap="square" lIns="61235" tIns="30617" rIns="61235" bIns="30617" anchor="ctr" anchorCtr="0" compatLnSpc="0">
              <a:spAutoFit/>
            </a:bodyPr>
            <a:lstStyle/>
            <a:p>
              <a:pPr algn="ctr" hangingPunct="0"/>
              <a:endParaRPr lang="en-US" sz="1497" b="1" dirty="0">
                <a:solidFill>
                  <a:srgbClr val="FFFFFF"/>
                </a:solidFill>
                <a:latin typeface="Seravek Light" panose="020B0503040000020004" pitchFamily="34" charset="0"/>
                <a:ea typeface="Tahoma" pitchFamily="2"/>
                <a:cs typeface="Droid Sans Devanagari" pitchFamily="2"/>
              </a:endParaRPr>
            </a:p>
            <a:p>
              <a:pPr algn="ctr" hangingPunct="0"/>
              <a:endParaRPr lang="en-US" sz="1497" b="1" dirty="0">
                <a:solidFill>
                  <a:srgbClr val="FFFFFF"/>
                </a:solidFill>
                <a:latin typeface="Seravek Light" panose="020B0503040000020004" pitchFamily="34" charset="0"/>
                <a:ea typeface="Tahoma" pitchFamily="2"/>
                <a:cs typeface="Droid Sans Devanagari" pitchFamily="2"/>
              </a:endParaRPr>
            </a:p>
            <a:p>
              <a:pPr algn="ctr" hangingPunct="0"/>
              <a:endParaRPr lang="en-US" sz="1497" b="1" dirty="0">
                <a:solidFill>
                  <a:srgbClr val="FFFFFF"/>
                </a:solidFill>
                <a:latin typeface="Seravek Light" panose="020B0503040000020004" pitchFamily="34" charset="0"/>
                <a:ea typeface="Tahoma" pitchFamily="2"/>
                <a:cs typeface="Droid Sans Devanagari" pitchFamily="2"/>
              </a:endParaRPr>
            </a:p>
            <a:p>
              <a:pPr algn="ctr" hangingPunct="0"/>
              <a:r>
                <a:rPr lang="en-US" sz="1497" b="1" dirty="0">
                  <a:solidFill>
                    <a:srgbClr val="FFFFFF"/>
                  </a:solidFill>
                  <a:latin typeface="Seravek Light" panose="020B0503040000020004" pitchFamily="34" charset="0"/>
                  <a:ea typeface="Tahoma" pitchFamily="2"/>
                  <a:cs typeface="Droid Sans Devanagari" pitchFamily="2"/>
                </a:rPr>
                <a:t>Heap</a:t>
              </a:r>
            </a:p>
            <a:p>
              <a:pPr algn="ctr" hangingPunct="0"/>
              <a:endParaRPr lang="en-US" sz="1497" b="1" dirty="0">
                <a:solidFill>
                  <a:srgbClr val="FFFFFF"/>
                </a:solidFill>
                <a:latin typeface="Seravek Light" panose="020B0503040000020004" pitchFamily="34" charset="0"/>
                <a:ea typeface="Tahoma" pitchFamily="2"/>
                <a:cs typeface="Droid Sans Devanagari" pitchFamily="2"/>
              </a:endParaRPr>
            </a:p>
            <a:p>
              <a:pPr algn="ctr" hangingPunct="0"/>
              <a:endParaRPr lang="en-US" sz="1497" b="1" dirty="0">
                <a:solidFill>
                  <a:srgbClr val="FFFFFF"/>
                </a:solidFill>
                <a:latin typeface="Seravek Light" panose="020B0503040000020004" pitchFamily="34" charset="0"/>
                <a:ea typeface="Tahoma" pitchFamily="2"/>
                <a:cs typeface="Droid Sans Devanagari" pitchFamily="2"/>
              </a:endParaRPr>
            </a:p>
            <a:p>
              <a:pPr algn="ctr" hangingPunct="0"/>
              <a:endParaRPr lang="en-US" sz="1497" b="1" dirty="0">
                <a:solidFill>
                  <a:srgbClr val="FFFFFF"/>
                </a:solidFill>
                <a:latin typeface="Seravek Light" panose="020B0503040000020004" pitchFamily="34" charset="0"/>
                <a:ea typeface="Tahoma" pitchFamily="2"/>
                <a:cs typeface="Droid Sans Devanagari" pitchFamily="2"/>
              </a:endParaRPr>
            </a:p>
          </p:txBody>
        </p:sp>
      </p:grpSp>
      <p:sp>
        <p:nvSpPr>
          <p:cNvPr id="45" name="Cross 44">
            <a:extLst>
              <a:ext uri="{FF2B5EF4-FFF2-40B4-BE49-F238E27FC236}">
                <a16:creationId xmlns:a16="http://schemas.microsoft.com/office/drawing/2014/main" id="{F2883F5B-D8C0-F049-A8C3-A10AB61DA439}"/>
              </a:ext>
            </a:extLst>
          </p:cNvPr>
          <p:cNvSpPr/>
          <p:nvPr/>
        </p:nvSpPr>
        <p:spPr>
          <a:xfrm rot="2700000">
            <a:off x="7034348" y="813567"/>
            <a:ext cx="1062569" cy="1062569"/>
          </a:xfrm>
          <a:prstGeom prst="plus">
            <a:avLst>
              <a:gd name="adj" fmla="val 43564"/>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sz="1350"/>
          </a:p>
        </p:txBody>
      </p:sp>
      <p:sp>
        <p:nvSpPr>
          <p:cNvPr id="4" name="Slide Number Placeholder 3">
            <a:extLst>
              <a:ext uri="{FF2B5EF4-FFF2-40B4-BE49-F238E27FC236}">
                <a16:creationId xmlns:a16="http://schemas.microsoft.com/office/drawing/2014/main" id="{9A845538-9DE9-AA4D-8CBB-A96B5E9748D1}"/>
              </a:ext>
            </a:extLst>
          </p:cNvPr>
          <p:cNvSpPr>
            <a:spLocks noGrp="1"/>
          </p:cNvSpPr>
          <p:nvPr>
            <p:ph type="sldNum" sz="quarter" idx="12"/>
          </p:nvPr>
        </p:nvSpPr>
        <p:spPr/>
        <p:txBody>
          <a:bodyPr/>
          <a:lstStyle/>
          <a:p>
            <a:fld id="{5E6A3C3A-A029-4573-BC04-5DA27903A743}" type="slidenum">
              <a:rPr lang="en-US" smtClean="0"/>
              <a:t>38</a:t>
            </a:fld>
            <a:endParaRPr lang="en-US"/>
          </a:p>
        </p:txBody>
      </p:sp>
    </p:spTree>
    <p:extLst>
      <p:ext uri="{BB962C8B-B14F-4D97-AF65-F5344CB8AC3E}">
        <p14:creationId xmlns:p14="http://schemas.microsoft.com/office/powerpoint/2010/main" val="21796685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CE199-ADE5-244F-BA95-C35B622F7FCB}"/>
              </a:ext>
            </a:extLst>
          </p:cNvPr>
          <p:cNvSpPr>
            <a:spLocks noGrp="1"/>
          </p:cNvSpPr>
          <p:nvPr>
            <p:ph type="title"/>
          </p:nvPr>
        </p:nvSpPr>
        <p:spPr/>
        <p:txBody>
          <a:bodyPr>
            <a:noAutofit/>
          </a:bodyPr>
          <a:lstStyle/>
          <a:p>
            <a:r>
              <a:rPr lang="en-US" sz="2000" dirty="0"/>
              <a:t>However, what happens when the app requests services from the kernel? For example, if process #1 wants the kernel to schedule a timer for it, the kernel must allocate state for that.</a:t>
            </a:r>
          </a:p>
        </p:txBody>
      </p:sp>
      <p:grpSp>
        <p:nvGrpSpPr>
          <p:cNvPr id="19" name="Group 18">
            <a:extLst>
              <a:ext uri="{FF2B5EF4-FFF2-40B4-BE49-F238E27FC236}">
                <a16:creationId xmlns:a16="http://schemas.microsoft.com/office/drawing/2014/main" id="{1988C9BA-64DB-3E44-8F20-B5220679A5BD}"/>
              </a:ext>
            </a:extLst>
          </p:cNvPr>
          <p:cNvGrpSpPr/>
          <p:nvPr/>
        </p:nvGrpSpPr>
        <p:grpSpPr>
          <a:xfrm>
            <a:off x="4322177" y="1582715"/>
            <a:ext cx="1977969" cy="3355399"/>
            <a:chOff x="1388514" y="1391376"/>
            <a:chExt cx="1977969" cy="3355399"/>
          </a:xfrm>
        </p:grpSpPr>
        <p:sp>
          <p:nvSpPr>
            <p:cNvPr id="7" name="Freeform 6">
              <a:extLst>
                <a:ext uri="{FF2B5EF4-FFF2-40B4-BE49-F238E27FC236}">
                  <a16:creationId xmlns:a16="http://schemas.microsoft.com/office/drawing/2014/main" id="{CC1C88D6-5D75-254A-B624-8E1DE7442E1F}"/>
                </a:ext>
              </a:extLst>
            </p:cNvPr>
            <p:cNvSpPr/>
            <p:nvPr/>
          </p:nvSpPr>
          <p:spPr>
            <a:xfrm>
              <a:off x="1526210" y="2960705"/>
              <a:ext cx="1692322" cy="335363"/>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66BB6A"/>
            </a:solidFill>
            <a:ln w="19050" cap="rnd">
              <a:solidFill>
                <a:srgbClr val="000000"/>
              </a:solidFill>
              <a:prstDash val="solid"/>
            </a:ln>
          </p:spPr>
          <p:txBody>
            <a:bodyPr wrap="square" lIns="61235" tIns="30617" rIns="61235" bIns="30617" anchor="ctr" anchorCtr="0" compatLnSpc="0">
              <a:spAutoFit/>
            </a:bodyPr>
            <a:lstStyle/>
            <a:p>
              <a:pPr algn="ctr" hangingPunct="0"/>
              <a:r>
                <a:rPr lang="en-US" sz="1497" b="1">
                  <a:solidFill>
                    <a:srgbClr val="FFFFFF"/>
                  </a:solidFill>
                  <a:latin typeface="Seravek Light" panose="020B0503040000020004" pitchFamily="34" charset="0"/>
                  <a:ea typeface="Tahoma" pitchFamily="2"/>
                  <a:cs typeface="Droid Sans Devanagari" pitchFamily="2"/>
                </a:rPr>
                <a:t>Data</a:t>
              </a:r>
            </a:p>
          </p:txBody>
        </p:sp>
        <p:sp>
          <p:nvSpPr>
            <p:cNvPr id="8" name="Freeform 7">
              <a:extLst>
                <a:ext uri="{FF2B5EF4-FFF2-40B4-BE49-F238E27FC236}">
                  <a16:creationId xmlns:a16="http://schemas.microsoft.com/office/drawing/2014/main" id="{7E951F3E-CE6C-4942-BEB7-BA23C948DFE5}"/>
                </a:ext>
              </a:extLst>
            </p:cNvPr>
            <p:cNvSpPr/>
            <p:nvPr/>
          </p:nvSpPr>
          <p:spPr>
            <a:xfrm>
              <a:off x="1522142" y="3302124"/>
              <a:ext cx="1696389" cy="328907"/>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66BB6A"/>
            </a:solidFill>
            <a:ln w="19050" cap="rnd">
              <a:solidFill>
                <a:srgbClr val="000000"/>
              </a:solidFill>
              <a:prstDash val="solid"/>
            </a:ln>
          </p:spPr>
          <p:txBody>
            <a:bodyPr wrap="square" lIns="61235" tIns="30617" rIns="61235" bIns="30617" anchor="ctr" anchorCtr="0" compatLnSpc="0">
              <a:spAutoFit/>
            </a:bodyPr>
            <a:lstStyle/>
            <a:p>
              <a:pPr algn="ctr" hangingPunct="0"/>
              <a:r>
                <a:rPr lang="en-US" sz="1497" b="1">
                  <a:solidFill>
                    <a:srgbClr val="FFFFFF"/>
                  </a:solidFill>
                  <a:latin typeface="Seravek Light" panose="020B0503040000020004" pitchFamily="34" charset="0"/>
                  <a:ea typeface="Tahoma" pitchFamily="2"/>
                  <a:cs typeface="Droid Sans Devanagari" pitchFamily="2"/>
                </a:rPr>
                <a:t>Stack</a:t>
              </a:r>
            </a:p>
          </p:txBody>
        </p:sp>
        <p:sp>
          <p:nvSpPr>
            <p:cNvPr id="10" name="Freeform 9">
              <a:extLst>
                <a:ext uri="{FF2B5EF4-FFF2-40B4-BE49-F238E27FC236}">
                  <a16:creationId xmlns:a16="http://schemas.microsoft.com/office/drawing/2014/main" id="{C38B2987-B300-EE44-9985-61F6CBFADD0E}"/>
                </a:ext>
              </a:extLst>
            </p:cNvPr>
            <p:cNvSpPr/>
            <p:nvPr/>
          </p:nvSpPr>
          <p:spPr>
            <a:xfrm flipH="1" flipV="1">
              <a:off x="2223928" y="2251687"/>
              <a:ext cx="296883" cy="361543"/>
            </a:xfrm>
            <a:custGeom>
              <a:avLst>
                <a:gd name="f0" fmla="val 11678"/>
                <a:gd name="f1" fmla="val 5411"/>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0 f8 1"/>
                <a:gd name="f17" fmla="+- 21600 0 f12"/>
                <a:gd name="f18" fmla="*/ f11 f7 1"/>
                <a:gd name="f19" fmla="*/ f13 f7 1"/>
                <a:gd name="f20" fmla="*/ f17 f11 1"/>
                <a:gd name="f21" fmla="*/ f20 1 10800"/>
                <a:gd name="f22" fmla="+- f12 f21 0"/>
                <a:gd name="f23" fmla="*/ f22 f8 1"/>
              </a:gdLst>
              <a:ahLst>
                <a:ahXY gdRefX="f1" minX="f4" maxX="f6" gdRefY="f0" minY="f4" maxY="f5">
                  <a:pos x="f14" y="f15"/>
                </a:ahXY>
              </a:ahLst>
              <a:cxnLst>
                <a:cxn ang="3cd4">
                  <a:pos x="hc" y="t"/>
                </a:cxn>
                <a:cxn ang="0">
                  <a:pos x="r" y="vc"/>
                </a:cxn>
                <a:cxn ang="cd4">
                  <a:pos x="hc" y="b"/>
                </a:cxn>
                <a:cxn ang="cd2">
                  <a:pos x="l" y="vc"/>
                </a:cxn>
              </a:cxnLst>
              <a:rect l="f18" t="f16" r="f19" b="f23"/>
              <a:pathLst>
                <a:path w="21600" h="21600">
                  <a:moveTo>
                    <a:pt x="f11" y="f4"/>
                  </a:moveTo>
                  <a:lnTo>
                    <a:pt x="f11" y="f12"/>
                  </a:lnTo>
                  <a:lnTo>
                    <a:pt x="f4" y="f12"/>
                  </a:lnTo>
                  <a:lnTo>
                    <a:pt x="f6" y="f5"/>
                  </a:lnTo>
                  <a:lnTo>
                    <a:pt x="f5" y="f12"/>
                  </a:lnTo>
                  <a:lnTo>
                    <a:pt x="f13" y="f12"/>
                  </a:lnTo>
                  <a:lnTo>
                    <a:pt x="f13" y="f4"/>
                  </a:lnTo>
                  <a:close/>
                </a:path>
              </a:pathLst>
            </a:custGeom>
            <a:noFill/>
            <a:ln w="38160" cap="rnd">
              <a:solidFill>
                <a:srgbClr val="4E342E"/>
              </a:solidFill>
              <a:prstDash val="solid"/>
            </a:ln>
          </p:spPr>
          <p:txBody>
            <a:bodyPr wrap="none" lIns="73972" tIns="43354" rIns="73972" bIns="43354" anchor="ctr" anchorCtr="0" compatLnSpc="0">
              <a:spAutoFit/>
            </a:bodyPr>
            <a:lstStyle/>
            <a:p>
              <a:pPr hangingPunct="0"/>
              <a:endParaRPr lang="en-US" sz="1225">
                <a:latin typeface="Seravek Light" panose="020B0503040000020004" pitchFamily="34" charset="0"/>
                <a:ea typeface="Tahoma" pitchFamily="2"/>
                <a:cs typeface="Droid Sans Devanagari" pitchFamily="2"/>
              </a:endParaRPr>
            </a:p>
          </p:txBody>
        </p:sp>
        <p:sp>
          <p:nvSpPr>
            <p:cNvPr id="11" name="Freeform 10">
              <a:extLst>
                <a:ext uri="{FF2B5EF4-FFF2-40B4-BE49-F238E27FC236}">
                  <a16:creationId xmlns:a16="http://schemas.microsoft.com/office/drawing/2014/main" id="{7F988229-3DC9-074B-ACCA-CE1754A98CB6}"/>
                </a:ext>
              </a:extLst>
            </p:cNvPr>
            <p:cNvSpPr/>
            <p:nvPr/>
          </p:nvSpPr>
          <p:spPr>
            <a:xfrm flipH="1">
              <a:off x="2223928" y="3633760"/>
              <a:ext cx="296883" cy="361543"/>
            </a:xfrm>
            <a:custGeom>
              <a:avLst>
                <a:gd name="f0" fmla="val 11678"/>
                <a:gd name="f1" fmla="val 5411"/>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0 f8 1"/>
                <a:gd name="f17" fmla="+- 21600 0 f12"/>
                <a:gd name="f18" fmla="*/ f11 f7 1"/>
                <a:gd name="f19" fmla="*/ f13 f7 1"/>
                <a:gd name="f20" fmla="*/ f17 f11 1"/>
                <a:gd name="f21" fmla="*/ f20 1 10800"/>
                <a:gd name="f22" fmla="+- f12 f21 0"/>
                <a:gd name="f23" fmla="*/ f22 f8 1"/>
              </a:gdLst>
              <a:ahLst>
                <a:ahXY gdRefX="f1" minX="f4" maxX="f6" gdRefY="f0" minY="f4" maxY="f5">
                  <a:pos x="f14" y="f15"/>
                </a:ahXY>
              </a:ahLst>
              <a:cxnLst>
                <a:cxn ang="3cd4">
                  <a:pos x="hc" y="t"/>
                </a:cxn>
                <a:cxn ang="0">
                  <a:pos x="r" y="vc"/>
                </a:cxn>
                <a:cxn ang="cd4">
                  <a:pos x="hc" y="b"/>
                </a:cxn>
                <a:cxn ang="cd2">
                  <a:pos x="l" y="vc"/>
                </a:cxn>
              </a:cxnLst>
              <a:rect l="f18" t="f16" r="f19" b="f23"/>
              <a:pathLst>
                <a:path w="21600" h="21600">
                  <a:moveTo>
                    <a:pt x="f11" y="f4"/>
                  </a:moveTo>
                  <a:lnTo>
                    <a:pt x="f11" y="f12"/>
                  </a:lnTo>
                  <a:lnTo>
                    <a:pt x="f4" y="f12"/>
                  </a:lnTo>
                  <a:lnTo>
                    <a:pt x="f6" y="f5"/>
                  </a:lnTo>
                  <a:lnTo>
                    <a:pt x="f5" y="f12"/>
                  </a:lnTo>
                  <a:lnTo>
                    <a:pt x="f13" y="f12"/>
                  </a:lnTo>
                  <a:lnTo>
                    <a:pt x="f13" y="f4"/>
                  </a:lnTo>
                  <a:close/>
                </a:path>
              </a:pathLst>
            </a:custGeom>
            <a:noFill/>
            <a:ln w="38160" cap="rnd">
              <a:solidFill>
                <a:srgbClr val="4E342E"/>
              </a:solidFill>
              <a:prstDash val="solid"/>
            </a:ln>
          </p:spPr>
          <p:txBody>
            <a:bodyPr wrap="none" lIns="73972" tIns="43354" rIns="73972" bIns="43354" anchor="ctr" anchorCtr="0" compatLnSpc="0">
              <a:spAutoFit/>
            </a:bodyPr>
            <a:lstStyle/>
            <a:p>
              <a:pPr hangingPunct="0"/>
              <a:endParaRPr lang="en-US" sz="1225">
                <a:latin typeface="Seravek Light" panose="020B0503040000020004" pitchFamily="34" charset="0"/>
                <a:ea typeface="Tahoma" pitchFamily="2"/>
                <a:cs typeface="Droid Sans Devanagari" pitchFamily="2"/>
              </a:endParaRPr>
            </a:p>
          </p:txBody>
        </p:sp>
        <p:sp>
          <p:nvSpPr>
            <p:cNvPr id="13" name="Freeform 12">
              <a:extLst>
                <a:ext uri="{FF2B5EF4-FFF2-40B4-BE49-F238E27FC236}">
                  <a16:creationId xmlns:a16="http://schemas.microsoft.com/office/drawing/2014/main" id="{0E2E7D82-2208-3846-8EC2-0B06FCAAD29F}"/>
                </a:ext>
              </a:extLst>
            </p:cNvPr>
            <p:cNvSpPr/>
            <p:nvPr/>
          </p:nvSpPr>
          <p:spPr>
            <a:xfrm>
              <a:off x="1522142" y="4411412"/>
              <a:ext cx="1696389" cy="335363"/>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66BB6A"/>
            </a:solidFill>
            <a:ln w="19050" cap="rnd">
              <a:solidFill>
                <a:srgbClr val="4E342E"/>
              </a:solidFill>
              <a:prstDash val="solid"/>
            </a:ln>
          </p:spPr>
          <p:txBody>
            <a:bodyPr wrap="square" lIns="61235" tIns="30617" rIns="61235" bIns="30617" anchor="ctr" anchorCtr="0" compatLnSpc="0">
              <a:spAutoFit/>
            </a:bodyPr>
            <a:lstStyle/>
            <a:p>
              <a:pPr algn="ctr" hangingPunct="0"/>
              <a:r>
                <a:rPr lang="en-US" sz="1497" b="1" dirty="0">
                  <a:solidFill>
                    <a:srgbClr val="FFFFFF"/>
                  </a:solidFill>
                  <a:latin typeface="Seravek Light" panose="020B0503040000020004" pitchFamily="34" charset="0"/>
                  <a:ea typeface="Tahoma" pitchFamily="2"/>
                  <a:cs typeface="Droid Sans Devanagari" pitchFamily="2"/>
                </a:rPr>
                <a:t>Code</a:t>
              </a:r>
            </a:p>
          </p:txBody>
        </p:sp>
        <p:sp>
          <p:nvSpPr>
            <p:cNvPr id="14" name="Freeform 13">
              <a:extLst>
                <a:ext uri="{FF2B5EF4-FFF2-40B4-BE49-F238E27FC236}">
                  <a16:creationId xmlns:a16="http://schemas.microsoft.com/office/drawing/2014/main" id="{F9058247-19AD-354B-B318-E6BF1E57DD1D}"/>
                </a:ext>
              </a:extLst>
            </p:cNvPr>
            <p:cNvSpPr/>
            <p:nvPr/>
          </p:nvSpPr>
          <p:spPr>
            <a:xfrm>
              <a:off x="1388514" y="1391376"/>
              <a:ext cx="1977969" cy="2674950"/>
            </a:xfrm>
            <a:custGeom>
              <a:avLst>
                <a:gd name="f0" fmla="val 2291"/>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noFill/>
            <a:ln w="38160" cap="rnd">
              <a:solidFill>
                <a:srgbClr val="4E342E"/>
              </a:solidFill>
              <a:prstDash val="solid"/>
            </a:ln>
          </p:spPr>
          <p:txBody>
            <a:bodyPr wrap="square" lIns="74217" tIns="43599" rIns="74217" bIns="43599" anchor="ctr" anchorCtr="0" compatLnSpc="0">
              <a:noAutofit/>
            </a:bodyPr>
            <a:lstStyle/>
            <a:p>
              <a:pPr hangingPunct="0"/>
              <a:endParaRPr lang="en-US" sz="1225">
                <a:latin typeface="Seravek Light" panose="020B0503040000020004" pitchFamily="34" charset="0"/>
                <a:ea typeface="Tahoma" pitchFamily="2"/>
                <a:cs typeface="Droid Sans Devanagari" pitchFamily="2"/>
              </a:endParaRPr>
            </a:p>
          </p:txBody>
        </p:sp>
        <p:sp>
          <p:nvSpPr>
            <p:cNvPr id="6" name="Freeform 5">
              <a:extLst>
                <a:ext uri="{FF2B5EF4-FFF2-40B4-BE49-F238E27FC236}">
                  <a16:creationId xmlns:a16="http://schemas.microsoft.com/office/drawing/2014/main" id="{DB2468BE-97F7-B84F-BE64-73BDC45939CC}"/>
                </a:ext>
              </a:extLst>
            </p:cNvPr>
            <p:cNvSpPr/>
            <p:nvPr/>
          </p:nvSpPr>
          <p:spPr>
            <a:xfrm>
              <a:off x="1528882" y="2619286"/>
              <a:ext cx="1689650" cy="335363"/>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66BB6A"/>
            </a:solidFill>
            <a:ln w="19050" cap="rnd">
              <a:solidFill>
                <a:srgbClr val="000000"/>
              </a:solidFill>
              <a:prstDash val="solid"/>
            </a:ln>
          </p:spPr>
          <p:txBody>
            <a:bodyPr wrap="square" lIns="61235" tIns="30617" rIns="61235" bIns="30617" anchor="ctr" anchorCtr="0" compatLnSpc="0">
              <a:spAutoFit/>
            </a:bodyPr>
            <a:lstStyle/>
            <a:p>
              <a:pPr algn="ctr" hangingPunct="0"/>
              <a:r>
                <a:rPr lang="en-US" sz="1497" b="1">
                  <a:solidFill>
                    <a:srgbClr val="FFFFFF"/>
                  </a:solidFill>
                  <a:latin typeface="Seravek Light" panose="020B0503040000020004" pitchFamily="34" charset="0"/>
                  <a:ea typeface="Tahoma" pitchFamily="2"/>
                  <a:cs typeface="Droid Sans Devanagari" pitchFamily="2"/>
                </a:rPr>
                <a:t>Heap</a:t>
              </a:r>
            </a:p>
          </p:txBody>
        </p:sp>
      </p:grpSp>
      <p:grpSp>
        <p:nvGrpSpPr>
          <p:cNvPr id="18" name="Group 17">
            <a:extLst>
              <a:ext uri="{FF2B5EF4-FFF2-40B4-BE49-F238E27FC236}">
                <a16:creationId xmlns:a16="http://schemas.microsoft.com/office/drawing/2014/main" id="{45E2686C-AD41-7745-81AE-AEB1D1E1309E}"/>
              </a:ext>
            </a:extLst>
          </p:cNvPr>
          <p:cNvGrpSpPr/>
          <p:nvPr/>
        </p:nvGrpSpPr>
        <p:grpSpPr>
          <a:xfrm>
            <a:off x="39660" y="1582714"/>
            <a:ext cx="3447102" cy="3355400"/>
            <a:chOff x="5066564" y="1391375"/>
            <a:chExt cx="3447102" cy="3355400"/>
          </a:xfrm>
        </p:grpSpPr>
        <p:sp>
          <p:nvSpPr>
            <p:cNvPr id="25" name="Freeform 24">
              <a:extLst>
                <a:ext uri="{FF2B5EF4-FFF2-40B4-BE49-F238E27FC236}">
                  <a16:creationId xmlns:a16="http://schemas.microsoft.com/office/drawing/2014/main" id="{BD76A93F-4261-7B42-9B6D-179D63D92423}"/>
                </a:ext>
              </a:extLst>
            </p:cNvPr>
            <p:cNvSpPr/>
            <p:nvPr/>
          </p:nvSpPr>
          <p:spPr>
            <a:xfrm>
              <a:off x="6673393" y="2960705"/>
              <a:ext cx="1692322" cy="335363"/>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007AC2"/>
            </a:solidFill>
            <a:ln w="19050" cap="rnd">
              <a:solidFill>
                <a:srgbClr val="000000"/>
              </a:solidFill>
              <a:prstDash val="solid"/>
            </a:ln>
          </p:spPr>
          <p:txBody>
            <a:bodyPr wrap="square" lIns="61235" tIns="30617" rIns="61235" bIns="30617" anchor="ctr" anchorCtr="0" compatLnSpc="0">
              <a:spAutoFit/>
            </a:bodyPr>
            <a:lstStyle/>
            <a:p>
              <a:pPr algn="ctr" hangingPunct="0"/>
              <a:r>
                <a:rPr lang="en-US" sz="1497" b="1">
                  <a:solidFill>
                    <a:srgbClr val="FFFFFF"/>
                  </a:solidFill>
                  <a:latin typeface="Seravek Light" panose="020B0503040000020004" pitchFamily="34" charset="0"/>
                  <a:ea typeface="Tahoma" pitchFamily="2"/>
                  <a:cs typeface="Droid Sans Devanagari" pitchFamily="2"/>
                </a:rPr>
                <a:t>Data</a:t>
              </a:r>
            </a:p>
          </p:txBody>
        </p:sp>
        <p:sp>
          <p:nvSpPr>
            <p:cNvPr id="26" name="Freeform 25">
              <a:extLst>
                <a:ext uri="{FF2B5EF4-FFF2-40B4-BE49-F238E27FC236}">
                  <a16:creationId xmlns:a16="http://schemas.microsoft.com/office/drawing/2014/main" id="{C1D5DBFD-5037-C74F-B9A2-472C9FD9FC27}"/>
                </a:ext>
              </a:extLst>
            </p:cNvPr>
            <p:cNvSpPr/>
            <p:nvPr/>
          </p:nvSpPr>
          <p:spPr>
            <a:xfrm>
              <a:off x="6669325" y="3302124"/>
              <a:ext cx="1696389" cy="328907"/>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007AC2"/>
            </a:solidFill>
            <a:ln w="19050" cap="rnd">
              <a:solidFill>
                <a:srgbClr val="000000"/>
              </a:solidFill>
              <a:prstDash val="solid"/>
            </a:ln>
          </p:spPr>
          <p:txBody>
            <a:bodyPr wrap="square" lIns="61235" tIns="30617" rIns="61235" bIns="30617" anchor="ctr" anchorCtr="0" compatLnSpc="0">
              <a:spAutoFit/>
            </a:bodyPr>
            <a:lstStyle/>
            <a:p>
              <a:pPr algn="ctr" hangingPunct="0"/>
              <a:r>
                <a:rPr lang="en-US" sz="1497" b="1">
                  <a:solidFill>
                    <a:srgbClr val="FFFFFF"/>
                  </a:solidFill>
                  <a:latin typeface="Seravek Light" panose="020B0503040000020004" pitchFamily="34" charset="0"/>
                  <a:ea typeface="Tahoma" pitchFamily="2"/>
                  <a:cs typeface="Droid Sans Devanagari" pitchFamily="2"/>
                </a:rPr>
                <a:t>Stack</a:t>
              </a:r>
            </a:p>
          </p:txBody>
        </p:sp>
        <p:sp>
          <p:nvSpPr>
            <p:cNvPr id="28" name="Freeform 27">
              <a:extLst>
                <a:ext uri="{FF2B5EF4-FFF2-40B4-BE49-F238E27FC236}">
                  <a16:creationId xmlns:a16="http://schemas.microsoft.com/office/drawing/2014/main" id="{E0233AA0-54ED-1A44-AB17-553871699A5A}"/>
                </a:ext>
              </a:extLst>
            </p:cNvPr>
            <p:cNvSpPr/>
            <p:nvPr/>
          </p:nvSpPr>
          <p:spPr>
            <a:xfrm flipH="1" flipV="1">
              <a:off x="7371111" y="1959270"/>
              <a:ext cx="296883" cy="361543"/>
            </a:xfrm>
            <a:custGeom>
              <a:avLst>
                <a:gd name="f0" fmla="val 11678"/>
                <a:gd name="f1" fmla="val 5411"/>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0 f8 1"/>
                <a:gd name="f17" fmla="+- 21600 0 f12"/>
                <a:gd name="f18" fmla="*/ f11 f7 1"/>
                <a:gd name="f19" fmla="*/ f13 f7 1"/>
                <a:gd name="f20" fmla="*/ f17 f11 1"/>
                <a:gd name="f21" fmla="*/ f20 1 10800"/>
                <a:gd name="f22" fmla="+- f12 f21 0"/>
                <a:gd name="f23" fmla="*/ f22 f8 1"/>
              </a:gdLst>
              <a:ahLst>
                <a:ahXY gdRefX="f1" minX="f4" maxX="f6" gdRefY="f0" minY="f4" maxY="f5">
                  <a:pos x="f14" y="f15"/>
                </a:ahXY>
              </a:ahLst>
              <a:cxnLst>
                <a:cxn ang="3cd4">
                  <a:pos x="hc" y="t"/>
                </a:cxn>
                <a:cxn ang="0">
                  <a:pos x="r" y="vc"/>
                </a:cxn>
                <a:cxn ang="cd4">
                  <a:pos x="hc" y="b"/>
                </a:cxn>
                <a:cxn ang="cd2">
                  <a:pos x="l" y="vc"/>
                </a:cxn>
              </a:cxnLst>
              <a:rect l="f18" t="f16" r="f19" b="f23"/>
              <a:pathLst>
                <a:path w="21600" h="21600">
                  <a:moveTo>
                    <a:pt x="f11" y="f4"/>
                  </a:moveTo>
                  <a:lnTo>
                    <a:pt x="f11" y="f12"/>
                  </a:lnTo>
                  <a:lnTo>
                    <a:pt x="f4" y="f12"/>
                  </a:lnTo>
                  <a:lnTo>
                    <a:pt x="f6" y="f5"/>
                  </a:lnTo>
                  <a:lnTo>
                    <a:pt x="f5" y="f12"/>
                  </a:lnTo>
                  <a:lnTo>
                    <a:pt x="f13" y="f12"/>
                  </a:lnTo>
                  <a:lnTo>
                    <a:pt x="f13" y="f4"/>
                  </a:lnTo>
                  <a:close/>
                </a:path>
              </a:pathLst>
            </a:custGeom>
            <a:noFill/>
            <a:ln w="38160" cap="rnd">
              <a:solidFill>
                <a:srgbClr val="4E342E"/>
              </a:solidFill>
              <a:prstDash val="solid"/>
            </a:ln>
          </p:spPr>
          <p:txBody>
            <a:bodyPr wrap="none" lIns="73972" tIns="43354" rIns="73972" bIns="43354" anchor="ctr" anchorCtr="0" compatLnSpc="0">
              <a:spAutoFit/>
            </a:bodyPr>
            <a:lstStyle/>
            <a:p>
              <a:pPr hangingPunct="0"/>
              <a:endParaRPr lang="en-US" sz="1225">
                <a:latin typeface="Seravek Light" panose="020B0503040000020004" pitchFamily="34" charset="0"/>
                <a:ea typeface="Tahoma" pitchFamily="2"/>
                <a:cs typeface="Droid Sans Devanagari" pitchFamily="2"/>
              </a:endParaRPr>
            </a:p>
          </p:txBody>
        </p:sp>
        <p:sp>
          <p:nvSpPr>
            <p:cNvPr id="29" name="Freeform 28">
              <a:extLst>
                <a:ext uri="{FF2B5EF4-FFF2-40B4-BE49-F238E27FC236}">
                  <a16:creationId xmlns:a16="http://schemas.microsoft.com/office/drawing/2014/main" id="{1CED943D-193B-8C4B-ABB3-46B499955738}"/>
                </a:ext>
              </a:extLst>
            </p:cNvPr>
            <p:cNvSpPr/>
            <p:nvPr/>
          </p:nvSpPr>
          <p:spPr>
            <a:xfrm flipH="1">
              <a:off x="7371111" y="3633760"/>
              <a:ext cx="296883" cy="361543"/>
            </a:xfrm>
            <a:custGeom>
              <a:avLst>
                <a:gd name="f0" fmla="val 11678"/>
                <a:gd name="f1" fmla="val 5411"/>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0 f8 1"/>
                <a:gd name="f17" fmla="+- 21600 0 f12"/>
                <a:gd name="f18" fmla="*/ f11 f7 1"/>
                <a:gd name="f19" fmla="*/ f13 f7 1"/>
                <a:gd name="f20" fmla="*/ f17 f11 1"/>
                <a:gd name="f21" fmla="*/ f20 1 10800"/>
                <a:gd name="f22" fmla="+- f12 f21 0"/>
                <a:gd name="f23" fmla="*/ f22 f8 1"/>
              </a:gdLst>
              <a:ahLst>
                <a:ahXY gdRefX="f1" minX="f4" maxX="f6" gdRefY="f0" minY="f4" maxY="f5">
                  <a:pos x="f14" y="f15"/>
                </a:ahXY>
              </a:ahLst>
              <a:cxnLst>
                <a:cxn ang="3cd4">
                  <a:pos x="hc" y="t"/>
                </a:cxn>
                <a:cxn ang="0">
                  <a:pos x="r" y="vc"/>
                </a:cxn>
                <a:cxn ang="cd4">
                  <a:pos x="hc" y="b"/>
                </a:cxn>
                <a:cxn ang="cd2">
                  <a:pos x="l" y="vc"/>
                </a:cxn>
              </a:cxnLst>
              <a:rect l="f18" t="f16" r="f19" b="f23"/>
              <a:pathLst>
                <a:path w="21600" h="21600">
                  <a:moveTo>
                    <a:pt x="f11" y="f4"/>
                  </a:moveTo>
                  <a:lnTo>
                    <a:pt x="f11" y="f12"/>
                  </a:lnTo>
                  <a:lnTo>
                    <a:pt x="f4" y="f12"/>
                  </a:lnTo>
                  <a:lnTo>
                    <a:pt x="f6" y="f5"/>
                  </a:lnTo>
                  <a:lnTo>
                    <a:pt x="f5" y="f12"/>
                  </a:lnTo>
                  <a:lnTo>
                    <a:pt x="f13" y="f12"/>
                  </a:lnTo>
                  <a:lnTo>
                    <a:pt x="f13" y="f4"/>
                  </a:lnTo>
                  <a:close/>
                </a:path>
              </a:pathLst>
            </a:custGeom>
            <a:noFill/>
            <a:ln w="38160" cap="rnd">
              <a:solidFill>
                <a:srgbClr val="4E342E"/>
              </a:solidFill>
              <a:prstDash val="solid"/>
            </a:ln>
          </p:spPr>
          <p:txBody>
            <a:bodyPr wrap="none" lIns="73972" tIns="43354" rIns="73972" bIns="43354" anchor="ctr" anchorCtr="0" compatLnSpc="0">
              <a:spAutoFit/>
            </a:bodyPr>
            <a:lstStyle/>
            <a:p>
              <a:pPr hangingPunct="0"/>
              <a:endParaRPr lang="en-US" sz="1225">
                <a:latin typeface="Seravek Light" panose="020B0503040000020004" pitchFamily="34" charset="0"/>
                <a:ea typeface="Tahoma" pitchFamily="2"/>
                <a:cs typeface="Droid Sans Devanagari" pitchFamily="2"/>
              </a:endParaRPr>
            </a:p>
          </p:txBody>
        </p:sp>
        <p:sp>
          <p:nvSpPr>
            <p:cNvPr id="30" name="Freeform 29">
              <a:extLst>
                <a:ext uri="{FF2B5EF4-FFF2-40B4-BE49-F238E27FC236}">
                  <a16:creationId xmlns:a16="http://schemas.microsoft.com/office/drawing/2014/main" id="{A9EA5EBD-BEBC-C941-9B4E-E4C7B2728447}"/>
                </a:ext>
              </a:extLst>
            </p:cNvPr>
            <p:cNvSpPr/>
            <p:nvPr/>
          </p:nvSpPr>
          <p:spPr>
            <a:xfrm>
              <a:off x="6669325" y="4411412"/>
              <a:ext cx="1696389" cy="335363"/>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007AC2"/>
            </a:solidFill>
            <a:ln w="19050" cap="rnd">
              <a:solidFill>
                <a:srgbClr val="4E342E"/>
              </a:solidFill>
              <a:prstDash val="solid"/>
            </a:ln>
          </p:spPr>
          <p:txBody>
            <a:bodyPr wrap="square" lIns="61235" tIns="30617" rIns="61235" bIns="30617" anchor="ctr" anchorCtr="0" compatLnSpc="0">
              <a:spAutoFit/>
            </a:bodyPr>
            <a:lstStyle/>
            <a:p>
              <a:pPr algn="ctr" hangingPunct="0"/>
              <a:r>
                <a:rPr lang="en-US" sz="1497" b="1" dirty="0">
                  <a:solidFill>
                    <a:srgbClr val="FFFFFF"/>
                  </a:solidFill>
                  <a:latin typeface="Seravek Light" panose="020B0503040000020004" pitchFamily="34" charset="0"/>
                  <a:ea typeface="Tahoma" pitchFamily="2"/>
                  <a:cs typeface="Droid Sans Devanagari" pitchFamily="2"/>
                </a:rPr>
                <a:t>Code</a:t>
              </a:r>
            </a:p>
          </p:txBody>
        </p:sp>
        <p:sp>
          <p:nvSpPr>
            <p:cNvPr id="31" name="Freeform 30">
              <a:extLst>
                <a:ext uri="{FF2B5EF4-FFF2-40B4-BE49-F238E27FC236}">
                  <a16:creationId xmlns:a16="http://schemas.microsoft.com/office/drawing/2014/main" id="{907AFBFA-963C-2F48-9BBA-7D73C988249C}"/>
                </a:ext>
              </a:extLst>
            </p:cNvPr>
            <p:cNvSpPr/>
            <p:nvPr/>
          </p:nvSpPr>
          <p:spPr>
            <a:xfrm>
              <a:off x="6535697" y="1391375"/>
              <a:ext cx="1977969" cy="2674951"/>
            </a:xfrm>
            <a:custGeom>
              <a:avLst>
                <a:gd name="f0" fmla="val 2291"/>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noFill/>
            <a:ln w="38160" cap="rnd">
              <a:solidFill>
                <a:srgbClr val="4E342E"/>
              </a:solidFill>
              <a:prstDash val="solid"/>
            </a:ln>
          </p:spPr>
          <p:txBody>
            <a:bodyPr wrap="square" lIns="74217" tIns="43599" rIns="74217" bIns="43599" anchor="ctr" anchorCtr="0" compatLnSpc="0">
              <a:noAutofit/>
            </a:bodyPr>
            <a:lstStyle/>
            <a:p>
              <a:pPr hangingPunct="0"/>
              <a:endParaRPr lang="en-US" sz="1225">
                <a:latin typeface="Seravek Light" panose="020B0503040000020004" pitchFamily="34" charset="0"/>
                <a:ea typeface="Tahoma" pitchFamily="2"/>
                <a:cs typeface="Droid Sans Devanagari" pitchFamily="2"/>
              </a:endParaRPr>
            </a:p>
          </p:txBody>
        </p:sp>
        <p:sp>
          <p:nvSpPr>
            <p:cNvPr id="32" name="TextBox 31">
              <a:extLst>
                <a:ext uri="{FF2B5EF4-FFF2-40B4-BE49-F238E27FC236}">
                  <a16:creationId xmlns:a16="http://schemas.microsoft.com/office/drawing/2014/main" id="{2582D852-AC32-2746-B949-4C6283A437A4}"/>
                </a:ext>
              </a:extLst>
            </p:cNvPr>
            <p:cNvSpPr txBox="1"/>
            <p:nvPr/>
          </p:nvSpPr>
          <p:spPr>
            <a:xfrm>
              <a:off x="5066564" y="2338629"/>
              <a:ext cx="1125607" cy="896676"/>
            </a:xfrm>
            <a:prstGeom prst="rect">
              <a:avLst/>
            </a:prstGeom>
            <a:noFill/>
            <a:ln cap="rnd">
              <a:noFill/>
            </a:ln>
          </p:spPr>
          <p:txBody>
            <a:bodyPr wrap="none" lIns="61235" tIns="30617" rIns="61235" bIns="30617" anchorCtr="0" compatLnSpc="0">
              <a:spAutoFit/>
            </a:bodyPr>
            <a:lstStyle/>
            <a:p>
              <a:pPr algn="ctr" hangingPunct="0"/>
              <a:r>
                <a:rPr lang="en-US" sz="1769" dirty="0">
                  <a:latin typeface="Seravek Light" panose="020B0503040000020004" pitchFamily="34" charset="0"/>
                  <a:ea typeface="Tahoma" pitchFamily="2"/>
                  <a:cs typeface="Droid Sans Devanagari" pitchFamily="2"/>
                </a:rPr>
                <a:t>Kernel</a:t>
              </a:r>
            </a:p>
            <a:p>
              <a:pPr algn="ctr" hangingPunct="0"/>
              <a:r>
                <a:rPr lang="en-US" sz="1769" dirty="0">
                  <a:latin typeface="Seravek Light" panose="020B0503040000020004" pitchFamily="34" charset="0"/>
                  <a:ea typeface="Tahoma" pitchFamily="2"/>
                  <a:cs typeface="Droid Sans Devanagari" pitchFamily="2"/>
                </a:rPr>
                <a:t>RAM</a:t>
              </a:r>
            </a:p>
            <a:p>
              <a:pPr algn="ctr" hangingPunct="0"/>
              <a:r>
                <a:rPr lang="en-US" sz="1769" dirty="0">
                  <a:latin typeface="Seravek Light" panose="020B0503040000020004" pitchFamily="34" charset="0"/>
                  <a:ea typeface="Tahoma" pitchFamily="2"/>
                  <a:cs typeface="Droid Sans Devanagari" pitchFamily="2"/>
                </a:rPr>
                <a:t>Allocation</a:t>
              </a:r>
            </a:p>
          </p:txBody>
        </p:sp>
        <p:sp>
          <p:nvSpPr>
            <p:cNvPr id="33" name="TextBox 32">
              <a:extLst>
                <a:ext uri="{FF2B5EF4-FFF2-40B4-BE49-F238E27FC236}">
                  <a16:creationId xmlns:a16="http://schemas.microsoft.com/office/drawing/2014/main" id="{CA7F336E-8CEC-534B-BA8F-F83A1260887F}"/>
                </a:ext>
              </a:extLst>
            </p:cNvPr>
            <p:cNvSpPr txBox="1"/>
            <p:nvPr/>
          </p:nvSpPr>
          <p:spPr>
            <a:xfrm>
              <a:off x="5324475" y="4393993"/>
              <a:ext cx="626369" cy="346975"/>
            </a:xfrm>
            <a:prstGeom prst="rect">
              <a:avLst/>
            </a:prstGeom>
            <a:noFill/>
            <a:ln cap="rnd">
              <a:noFill/>
            </a:ln>
          </p:spPr>
          <p:txBody>
            <a:bodyPr wrap="none" lIns="61235" tIns="30617" rIns="61235" bIns="30617" anchorCtr="0" compatLnSpc="0">
              <a:spAutoFit/>
            </a:bodyPr>
            <a:lstStyle/>
            <a:p>
              <a:pPr algn="r" hangingPunct="0"/>
              <a:r>
                <a:rPr lang="en-US" sz="1769" dirty="0">
                  <a:latin typeface="Seravek Light" panose="020B0503040000020004" pitchFamily="34" charset="0"/>
                  <a:ea typeface="Tahoma" pitchFamily="2"/>
                  <a:cs typeface="Droid Sans Devanagari" pitchFamily="2"/>
                </a:rPr>
                <a:t>Flash</a:t>
              </a:r>
            </a:p>
          </p:txBody>
        </p:sp>
        <p:sp>
          <p:nvSpPr>
            <p:cNvPr id="35" name="Freeform 34">
              <a:extLst>
                <a:ext uri="{FF2B5EF4-FFF2-40B4-BE49-F238E27FC236}">
                  <a16:creationId xmlns:a16="http://schemas.microsoft.com/office/drawing/2014/main" id="{6492F7B2-6595-044B-83C4-F9631F461830}"/>
                </a:ext>
              </a:extLst>
            </p:cNvPr>
            <p:cNvSpPr/>
            <p:nvPr/>
          </p:nvSpPr>
          <p:spPr>
            <a:xfrm>
              <a:off x="6676065" y="2346057"/>
              <a:ext cx="1689650" cy="589404"/>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007AC2"/>
            </a:solidFill>
            <a:ln w="19050" cap="rnd">
              <a:solidFill>
                <a:srgbClr val="000000"/>
              </a:solidFill>
              <a:prstDash val="solid"/>
            </a:ln>
          </p:spPr>
          <p:txBody>
            <a:bodyPr wrap="square" lIns="61235" tIns="30617" rIns="61235" bIns="30617" anchor="ctr" anchorCtr="0" compatLnSpc="0">
              <a:spAutoFit/>
            </a:bodyPr>
            <a:lstStyle/>
            <a:p>
              <a:pPr algn="ctr" hangingPunct="0"/>
              <a:r>
                <a:rPr lang="en-US" sz="1497" b="1" dirty="0">
                  <a:solidFill>
                    <a:srgbClr val="FFFFFF"/>
                  </a:solidFill>
                  <a:latin typeface="Seravek Light" panose="020B0503040000020004" pitchFamily="34" charset="0"/>
                  <a:ea typeface="Tahoma" pitchFamily="2"/>
                  <a:cs typeface="Droid Sans Devanagari" pitchFamily="2"/>
                </a:rPr>
                <a:t>Heap</a:t>
              </a:r>
            </a:p>
            <a:p>
              <a:pPr algn="ctr" hangingPunct="0"/>
              <a:r>
                <a:rPr lang="en-US" sz="1497" b="1" i="1" dirty="0">
                  <a:solidFill>
                    <a:srgbClr val="FFFFFF"/>
                  </a:solidFill>
                  <a:latin typeface="Seravek Light" panose="020B0503040000020004" pitchFamily="34" charset="0"/>
                  <a:ea typeface="Tahoma" pitchFamily="2"/>
                  <a:cs typeface="Droid Sans Devanagari" pitchFamily="2"/>
                </a:rPr>
                <a:t>P1 timer allocation</a:t>
              </a:r>
            </a:p>
          </p:txBody>
        </p:sp>
        <p:sp>
          <p:nvSpPr>
            <p:cNvPr id="36" name="Left Brace 35">
              <a:extLst>
                <a:ext uri="{FF2B5EF4-FFF2-40B4-BE49-F238E27FC236}">
                  <a16:creationId xmlns:a16="http://schemas.microsoft.com/office/drawing/2014/main" id="{193C9506-FC24-694B-86F6-54657AD51363}"/>
                </a:ext>
              </a:extLst>
            </p:cNvPr>
            <p:cNvSpPr/>
            <p:nvPr/>
          </p:nvSpPr>
          <p:spPr>
            <a:xfrm>
              <a:off x="6090671" y="1391375"/>
              <a:ext cx="315443" cy="2674952"/>
            </a:xfrm>
            <a:prstGeom prst="leftBrace">
              <a:avLst>
                <a:gd name="adj1" fmla="val 55438"/>
                <a:gd name="adj2" fmla="val 50000"/>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8" name="Left Brace 37">
              <a:extLst>
                <a:ext uri="{FF2B5EF4-FFF2-40B4-BE49-F238E27FC236}">
                  <a16:creationId xmlns:a16="http://schemas.microsoft.com/office/drawing/2014/main" id="{E3323BA9-A8DA-BF42-ABFF-6A62C81C595C}"/>
                </a:ext>
              </a:extLst>
            </p:cNvPr>
            <p:cNvSpPr/>
            <p:nvPr/>
          </p:nvSpPr>
          <p:spPr>
            <a:xfrm>
              <a:off x="6173227" y="4412274"/>
              <a:ext cx="205575" cy="309750"/>
            </a:xfrm>
            <a:prstGeom prst="leftBrace">
              <a:avLst>
                <a:gd name="adj1" fmla="val 19185"/>
                <a:gd name="adj2" fmla="val 50000"/>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34" name="Group 33">
            <a:extLst>
              <a:ext uri="{FF2B5EF4-FFF2-40B4-BE49-F238E27FC236}">
                <a16:creationId xmlns:a16="http://schemas.microsoft.com/office/drawing/2014/main" id="{AB44CBBC-CC74-904A-9B07-0447D8159606}"/>
              </a:ext>
            </a:extLst>
          </p:cNvPr>
          <p:cNvGrpSpPr/>
          <p:nvPr/>
        </p:nvGrpSpPr>
        <p:grpSpPr>
          <a:xfrm>
            <a:off x="6576649" y="1582715"/>
            <a:ext cx="1977969" cy="3323013"/>
            <a:chOff x="1388514" y="1423762"/>
            <a:chExt cx="1977969" cy="3323013"/>
          </a:xfrm>
        </p:grpSpPr>
        <p:sp>
          <p:nvSpPr>
            <p:cNvPr id="37" name="Freeform 36">
              <a:extLst>
                <a:ext uri="{FF2B5EF4-FFF2-40B4-BE49-F238E27FC236}">
                  <a16:creationId xmlns:a16="http://schemas.microsoft.com/office/drawing/2014/main" id="{8B9FDC31-4C99-5947-B28C-2CC7762199E5}"/>
                </a:ext>
              </a:extLst>
            </p:cNvPr>
            <p:cNvSpPr/>
            <p:nvPr/>
          </p:nvSpPr>
          <p:spPr>
            <a:xfrm>
              <a:off x="1526210" y="2960705"/>
              <a:ext cx="1692322" cy="335363"/>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66BB6A"/>
            </a:solidFill>
            <a:ln w="19050" cap="rnd">
              <a:solidFill>
                <a:srgbClr val="000000"/>
              </a:solidFill>
              <a:prstDash val="solid"/>
            </a:ln>
          </p:spPr>
          <p:txBody>
            <a:bodyPr wrap="square" lIns="61235" tIns="30617" rIns="61235" bIns="30617" anchor="ctr" anchorCtr="0" compatLnSpc="0">
              <a:spAutoFit/>
            </a:bodyPr>
            <a:lstStyle/>
            <a:p>
              <a:pPr algn="ctr" hangingPunct="0"/>
              <a:r>
                <a:rPr lang="en-US" sz="1497" b="1">
                  <a:solidFill>
                    <a:srgbClr val="FFFFFF"/>
                  </a:solidFill>
                  <a:latin typeface="Seravek Light" panose="020B0503040000020004" pitchFamily="34" charset="0"/>
                  <a:ea typeface="Tahoma" pitchFamily="2"/>
                  <a:cs typeface="Droid Sans Devanagari" pitchFamily="2"/>
                </a:rPr>
                <a:t>Data</a:t>
              </a:r>
            </a:p>
          </p:txBody>
        </p:sp>
        <p:sp>
          <p:nvSpPr>
            <p:cNvPr id="39" name="Freeform 38">
              <a:extLst>
                <a:ext uri="{FF2B5EF4-FFF2-40B4-BE49-F238E27FC236}">
                  <a16:creationId xmlns:a16="http://schemas.microsoft.com/office/drawing/2014/main" id="{80D0C1EE-7448-824E-B17E-F165B3252033}"/>
                </a:ext>
              </a:extLst>
            </p:cNvPr>
            <p:cNvSpPr/>
            <p:nvPr/>
          </p:nvSpPr>
          <p:spPr>
            <a:xfrm>
              <a:off x="1522142" y="3302124"/>
              <a:ext cx="1696389" cy="328907"/>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66BB6A"/>
            </a:solidFill>
            <a:ln w="19050" cap="rnd">
              <a:solidFill>
                <a:srgbClr val="000000"/>
              </a:solidFill>
              <a:prstDash val="solid"/>
            </a:ln>
          </p:spPr>
          <p:txBody>
            <a:bodyPr wrap="square" lIns="61235" tIns="30617" rIns="61235" bIns="30617" anchor="ctr" anchorCtr="0" compatLnSpc="0">
              <a:spAutoFit/>
            </a:bodyPr>
            <a:lstStyle/>
            <a:p>
              <a:pPr algn="ctr" hangingPunct="0"/>
              <a:r>
                <a:rPr lang="en-US" sz="1497" b="1">
                  <a:solidFill>
                    <a:srgbClr val="FFFFFF"/>
                  </a:solidFill>
                  <a:latin typeface="Seravek Light" panose="020B0503040000020004" pitchFamily="34" charset="0"/>
                  <a:ea typeface="Tahoma" pitchFamily="2"/>
                  <a:cs typeface="Droid Sans Devanagari" pitchFamily="2"/>
                </a:rPr>
                <a:t>Stack</a:t>
              </a:r>
            </a:p>
          </p:txBody>
        </p:sp>
        <p:sp>
          <p:nvSpPr>
            <p:cNvPr id="40" name="Freeform 39">
              <a:extLst>
                <a:ext uri="{FF2B5EF4-FFF2-40B4-BE49-F238E27FC236}">
                  <a16:creationId xmlns:a16="http://schemas.microsoft.com/office/drawing/2014/main" id="{443B60C0-87DB-A349-97D5-2D9ACE046A77}"/>
                </a:ext>
              </a:extLst>
            </p:cNvPr>
            <p:cNvSpPr/>
            <p:nvPr/>
          </p:nvSpPr>
          <p:spPr>
            <a:xfrm flipH="1" flipV="1">
              <a:off x="2223928" y="2251687"/>
              <a:ext cx="296883" cy="361543"/>
            </a:xfrm>
            <a:custGeom>
              <a:avLst>
                <a:gd name="f0" fmla="val 11678"/>
                <a:gd name="f1" fmla="val 5411"/>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0 f8 1"/>
                <a:gd name="f17" fmla="+- 21600 0 f12"/>
                <a:gd name="f18" fmla="*/ f11 f7 1"/>
                <a:gd name="f19" fmla="*/ f13 f7 1"/>
                <a:gd name="f20" fmla="*/ f17 f11 1"/>
                <a:gd name="f21" fmla="*/ f20 1 10800"/>
                <a:gd name="f22" fmla="+- f12 f21 0"/>
                <a:gd name="f23" fmla="*/ f22 f8 1"/>
              </a:gdLst>
              <a:ahLst>
                <a:ahXY gdRefX="f1" minX="f4" maxX="f6" gdRefY="f0" minY="f4" maxY="f5">
                  <a:pos x="f14" y="f15"/>
                </a:ahXY>
              </a:ahLst>
              <a:cxnLst>
                <a:cxn ang="3cd4">
                  <a:pos x="hc" y="t"/>
                </a:cxn>
                <a:cxn ang="0">
                  <a:pos x="r" y="vc"/>
                </a:cxn>
                <a:cxn ang="cd4">
                  <a:pos x="hc" y="b"/>
                </a:cxn>
                <a:cxn ang="cd2">
                  <a:pos x="l" y="vc"/>
                </a:cxn>
              </a:cxnLst>
              <a:rect l="f18" t="f16" r="f19" b="f23"/>
              <a:pathLst>
                <a:path w="21600" h="21600">
                  <a:moveTo>
                    <a:pt x="f11" y="f4"/>
                  </a:moveTo>
                  <a:lnTo>
                    <a:pt x="f11" y="f12"/>
                  </a:lnTo>
                  <a:lnTo>
                    <a:pt x="f4" y="f12"/>
                  </a:lnTo>
                  <a:lnTo>
                    <a:pt x="f6" y="f5"/>
                  </a:lnTo>
                  <a:lnTo>
                    <a:pt x="f5" y="f12"/>
                  </a:lnTo>
                  <a:lnTo>
                    <a:pt x="f13" y="f12"/>
                  </a:lnTo>
                  <a:lnTo>
                    <a:pt x="f13" y="f4"/>
                  </a:lnTo>
                  <a:close/>
                </a:path>
              </a:pathLst>
            </a:custGeom>
            <a:noFill/>
            <a:ln w="38160" cap="rnd">
              <a:solidFill>
                <a:srgbClr val="4E342E"/>
              </a:solidFill>
              <a:prstDash val="solid"/>
            </a:ln>
          </p:spPr>
          <p:txBody>
            <a:bodyPr wrap="none" lIns="73972" tIns="43354" rIns="73972" bIns="43354" anchor="ctr" anchorCtr="0" compatLnSpc="0">
              <a:spAutoFit/>
            </a:bodyPr>
            <a:lstStyle/>
            <a:p>
              <a:pPr hangingPunct="0"/>
              <a:endParaRPr lang="en-US" sz="1225">
                <a:latin typeface="Seravek Light" panose="020B0503040000020004" pitchFamily="34" charset="0"/>
                <a:ea typeface="Tahoma" pitchFamily="2"/>
                <a:cs typeface="Droid Sans Devanagari" pitchFamily="2"/>
              </a:endParaRPr>
            </a:p>
          </p:txBody>
        </p:sp>
        <p:sp>
          <p:nvSpPr>
            <p:cNvPr id="41" name="Freeform 40">
              <a:extLst>
                <a:ext uri="{FF2B5EF4-FFF2-40B4-BE49-F238E27FC236}">
                  <a16:creationId xmlns:a16="http://schemas.microsoft.com/office/drawing/2014/main" id="{912C761B-A86F-7C4E-AD43-32939DAD5FB7}"/>
                </a:ext>
              </a:extLst>
            </p:cNvPr>
            <p:cNvSpPr/>
            <p:nvPr/>
          </p:nvSpPr>
          <p:spPr>
            <a:xfrm flipH="1">
              <a:off x="2223928" y="3633760"/>
              <a:ext cx="296883" cy="361543"/>
            </a:xfrm>
            <a:custGeom>
              <a:avLst>
                <a:gd name="f0" fmla="val 11678"/>
                <a:gd name="f1" fmla="val 5411"/>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0 f8 1"/>
                <a:gd name="f17" fmla="+- 21600 0 f12"/>
                <a:gd name="f18" fmla="*/ f11 f7 1"/>
                <a:gd name="f19" fmla="*/ f13 f7 1"/>
                <a:gd name="f20" fmla="*/ f17 f11 1"/>
                <a:gd name="f21" fmla="*/ f20 1 10800"/>
                <a:gd name="f22" fmla="+- f12 f21 0"/>
                <a:gd name="f23" fmla="*/ f22 f8 1"/>
              </a:gdLst>
              <a:ahLst>
                <a:ahXY gdRefX="f1" minX="f4" maxX="f6" gdRefY="f0" minY="f4" maxY="f5">
                  <a:pos x="f14" y="f15"/>
                </a:ahXY>
              </a:ahLst>
              <a:cxnLst>
                <a:cxn ang="3cd4">
                  <a:pos x="hc" y="t"/>
                </a:cxn>
                <a:cxn ang="0">
                  <a:pos x="r" y="vc"/>
                </a:cxn>
                <a:cxn ang="cd4">
                  <a:pos x="hc" y="b"/>
                </a:cxn>
                <a:cxn ang="cd2">
                  <a:pos x="l" y="vc"/>
                </a:cxn>
              </a:cxnLst>
              <a:rect l="f18" t="f16" r="f19" b="f23"/>
              <a:pathLst>
                <a:path w="21600" h="21600">
                  <a:moveTo>
                    <a:pt x="f11" y="f4"/>
                  </a:moveTo>
                  <a:lnTo>
                    <a:pt x="f11" y="f12"/>
                  </a:lnTo>
                  <a:lnTo>
                    <a:pt x="f4" y="f12"/>
                  </a:lnTo>
                  <a:lnTo>
                    <a:pt x="f6" y="f5"/>
                  </a:lnTo>
                  <a:lnTo>
                    <a:pt x="f5" y="f12"/>
                  </a:lnTo>
                  <a:lnTo>
                    <a:pt x="f13" y="f12"/>
                  </a:lnTo>
                  <a:lnTo>
                    <a:pt x="f13" y="f4"/>
                  </a:lnTo>
                  <a:close/>
                </a:path>
              </a:pathLst>
            </a:custGeom>
            <a:noFill/>
            <a:ln w="38160" cap="rnd">
              <a:solidFill>
                <a:srgbClr val="4E342E"/>
              </a:solidFill>
              <a:prstDash val="solid"/>
            </a:ln>
          </p:spPr>
          <p:txBody>
            <a:bodyPr wrap="none" lIns="73972" tIns="43354" rIns="73972" bIns="43354" anchor="ctr" anchorCtr="0" compatLnSpc="0">
              <a:spAutoFit/>
            </a:bodyPr>
            <a:lstStyle/>
            <a:p>
              <a:pPr hangingPunct="0"/>
              <a:endParaRPr lang="en-US" sz="1225">
                <a:latin typeface="Seravek Light" panose="020B0503040000020004" pitchFamily="34" charset="0"/>
                <a:ea typeface="Tahoma" pitchFamily="2"/>
                <a:cs typeface="Droid Sans Devanagari" pitchFamily="2"/>
              </a:endParaRPr>
            </a:p>
          </p:txBody>
        </p:sp>
        <p:sp>
          <p:nvSpPr>
            <p:cNvPr id="42" name="Freeform 41">
              <a:extLst>
                <a:ext uri="{FF2B5EF4-FFF2-40B4-BE49-F238E27FC236}">
                  <a16:creationId xmlns:a16="http://schemas.microsoft.com/office/drawing/2014/main" id="{C5E7BB1C-1D61-A841-A53D-D9BC35614099}"/>
                </a:ext>
              </a:extLst>
            </p:cNvPr>
            <p:cNvSpPr/>
            <p:nvPr/>
          </p:nvSpPr>
          <p:spPr>
            <a:xfrm>
              <a:off x="1522142" y="4411412"/>
              <a:ext cx="1696389" cy="335363"/>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66BB6A"/>
            </a:solidFill>
            <a:ln w="19050" cap="rnd">
              <a:solidFill>
                <a:srgbClr val="4E342E"/>
              </a:solidFill>
              <a:prstDash val="solid"/>
            </a:ln>
          </p:spPr>
          <p:txBody>
            <a:bodyPr wrap="square" lIns="61235" tIns="30617" rIns="61235" bIns="30617" anchor="ctr" anchorCtr="0" compatLnSpc="0">
              <a:spAutoFit/>
            </a:bodyPr>
            <a:lstStyle/>
            <a:p>
              <a:pPr algn="ctr" hangingPunct="0"/>
              <a:r>
                <a:rPr lang="en-US" sz="1497" b="1" dirty="0">
                  <a:solidFill>
                    <a:srgbClr val="FFFFFF"/>
                  </a:solidFill>
                  <a:latin typeface="Seravek Light" panose="020B0503040000020004" pitchFamily="34" charset="0"/>
                  <a:ea typeface="Tahoma" pitchFamily="2"/>
                  <a:cs typeface="Droid Sans Devanagari" pitchFamily="2"/>
                </a:rPr>
                <a:t>Code</a:t>
              </a:r>
            </a:p>
          </p:txBody>
        </p:sp>
        <p:sp>
          <p:nvSpPr>
            <p:cNvPr id="43" name="Freeform 42">
              <a:extLst>
                <a:ext uri="{FF2B5EF4-FFF2-40B4-BE49-F238E27FC236}">
                  <a16:creationId xmlns:a16="http://schemas.microsoft.com/office/drawing/2014/main" id="{761E286A-3CCC-2C47-A9CB-F97195970A35}"/>
                </a:ext>
              </a:extLst>
            </p:cNvPr>
            <p:cNvSpPr/>
            <p:nvPr/>
          </p:nvSpPr>
          <p:spPr>
            <a:xfrm>
              <a:off x="1388514" y="1423762"/>
              <a:ext cx="1977969" cy="2674950"/>
            </a:xfrm>
            <a:custGeom>
              <a:avLst>
                <a:gd name="f0" fmla="val 2291"/>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noFill/>
            <a:ln w="38160" cap="rnd">
              <a:solidFill>
                <a:srgbClr val="4E342E"/>
              </a:solidFill>
              <a:prstDash val="solid"/>
            </a:ln>
          </p:spPr>
          <p:txBody>
            <a:bodyPr wrap="square" lIns="74217" tIns="43599" rIns="74217" bIns="43599" anchor="ctr" anchorCtr="0" compatLnSpc="0">
              <a:noAutofit/>
            </a:bodyPr>
            <a:lstStyle/>
            <a:p>
              <a:pPr hangingPunct="0"/>
              <a:endParaRPr lang="en-US" sz="1225">
                <a:latin typeface="Seravek Light" panose="020B0503040000020004" pitchFamily="34" charset="0"/>
                <a:ea typeface="Tahoma" pitchFamily="2"/>
                <a:cs typeface="Droid Sans Devanagari" pitchFamily="2"/>
              </a:endParaRPr>
            </a:p>
          </p:txBody>
        </p:sp>
        <p:sp>
          <p:nvSpPr>
            <p:cNvPr id="44" name="Freeform 43">
              <a:extLst>
                <a:ext uri="{FF2B5EF4-FFF2-40B4-BE49-F238E27FC236}">
                  <a16:creationId xmlns:a16="http://schemas.microsoft.com/office/drawing/2014/main" id="{33DAB978-3D24-D745-863E-F991A8BA215B}"/>
                </a:ext>
              </a:extLst>
            </p:cNvPr>
            <p:cNvSpPr/>
            <p:nvPr/>
          </p:nvSpPr>
          <p:spPr>
            <a:xfrm>
              <a:off x="1528882" y="2619286"/>
              <a:ext cx="1689650" cy="335363"/>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66BB6A"/>
            </a:solidFill>
            <a:ln w="19050" cap="rnd">
              <a:solidFill>
                <a:srgbClr val="000000"/>
              </a:solidFill>
              <a:prstDash val="solid"/>
            </a:ln>
          </p:spPr>
          <p:txBody>
            <a:bodyPr wrap="square" lIns="61235" tIns="30617" rIns="61235" bIns="30617" anchor="ctr" anchorCtr="0" compatLnSpc="0">
              <a:spAutoFit/>
            </a:bodyPr>
            <a:lstStyle/>
            <a:p>
              <a:pPr algn="ctr" hangingPunct="0"/>
              <a:r>
                <a:rPr lang="en-US" sz="1497" b="1">
                  <a:solidFill>
                    <a:srgbClr val="FFFFFF"/>
                  </a:solidFill>
                  <a:latin typeface="Seravek Light" panose="020B0503040000020004" pitchFamily="34" charset="0"/>
                  <a:ea typeface="Tahoma" pitchFamily="2"/>
                  <a:cs typeface="Droid Sans Devanagari" pitchFamily="2"/>
                </a:rPr>
                <a:t>Heap</a:t>
              </a:r>
            </a:p>
          </p:txBody>
        </p:sp>
      </p:grpSp>
      <p:sp>
        <p:nvSpPr>
          <p:cNvPr id="4" name="Slide Number Placeholder 3">
            <a:extLst>
              <a:ext uri="{FF2B5EF4-FFF2-40B4-BE49-F238E27FC236}">
                <a16:creationId xmlns:a16="http://schemas.microsoft.com/office/drawing/2014/main" id="{7C9A0B7A-04A9-C940-BCD1-210902FA9830}"/>
              </a:ext>
            </a:extLst>
          </p:cNvPr>
          <p:cNvSpPr>
            <a:spLocks noGrp="1"/>
          </p:cNvSpPr>
          <p:nvPr>
            <p:ph type="sldNum" sz="quarter" idx="12"/>
          </p:nvPr>
        </p:nvSpPr>
        <p:spPr/>
        <p:txBody>
          <a:bodyPr/>
          <a:lstStyle/>
          <a:p>
            <a:fld id="{5E6A3C3A-A029-4573-BC04-5DA27903A743}" type="slidenum">
              <a:rPr lang="en-US" smtClean="0"/>
              <a:t>39</a:t>
            </a:fld>
            <a:endParaRPr lang="en-US"/>
          </a:p>
        </p:txBody>
      </p:sp>
    </p:spTree>
    <p:extLst>
      <p:ext uri="{BB962C8B-B14F-4D97-AF65-F5344CB8AC3E}">
        <p14:creationId xmlns:p14="http://schemas.microsoft.com/office/powerpoint/2010/main" val="2413562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8DD3B-E1FB-FE4F-9C85-0D556ECA0BFD}"/>
              </a:ext>
            </a:extLst>
          </p:cNvPr>
          <p:cNvSpPr>
            <a:spLocks noGrp="1"/>
          </p:cNvSpPr>
          <p:nvPr>
            <p:ph type="title"/>
          </p:nvPr>
        </p:nvSpPr>
        <p:spPr/>
        <p:txBody>
          <a:bodyPr/>
          <a:lstStyle/>
          <a:p>
            <a:r>
              <a:rPr lang="en-US" dirty="0"/>
              <a:t>This week</a:t>
            </a:r>
          </a:p>
        </p:txBody>
      </p:sp>
      <p:sp>
        <p:nvSpPr>
          <p:cNvPr id="3" name="Content Placeholder 2">
            <a:extLst>
              <a:ext uri="{FF2B5EF4-FFF2-40B4-BE49-F238E27FC236}">
                <a16:creationId xmlns:a16="http://schemas.microsoft.com/office/drawing/2014/main" id="{3F53D879-EAFB-834C-85F7-6B07A2C53884}"/>
              </a:ext>
            </a:extLst>
          </p:cNvPr>
          <p:cNvSpPr>
            <a:spLocks noGrp="1"/>
          </p:cNvSpPr>
          <p:nvPr>
            <p:ph idx="1"/>
          </p:nvPr>
        </p:nvSpPr>
        <p:spPr/>
        <p:txBody>
          <a:bodyPr>
            <a:normAutofit fontScale="92500" lnSpcReduction="20000"/>
          </a:bodyPr>
          <a:lstStyle/>
          <a:p>
            <a:r>
              <a:rPr lang="en-US" dirty="0"/>
              <a:t>How do OSes differ on resource constrained devices deployed in the physical world?</a:t>
            </a:r>
          </a:p>
          <a:p>
            <a:r>
              <a:rPr lang="en-US" dirty="0"/>
              <a:t>Challenges</a:t>
            </a:r>
          </a:p>
          <a:p>
            <a:pPr lvl="1"/>
            <a:r>
              <a:rPr lang="en-US" dirty="0"/>
              <a:t>Limited HW capability, time, energy</a:t>
            </a:r>
          </a:p>
          <a:p>
            <a:pPr lvl="1"/>
            <a:r>
              <a:rPr lang="en-US" dirty="0"/>
              <a:t>Limited space to store OS code</a:t>
            </a:r>
          </a:p>
          <a:p>
            <a:pPr lvl="1"/>
            <a:r>
              <a:rPr lang="en-US" dirty="0"/>
              <a:t>No virtual memory</a:t>
            </a:r>
          </a:p>
          <a:p>
            <a:pPr lvl="1"/>
            <a:r>
              <a:rPr lang="en-US" dirty="0"/>
              <a:t>No user monitor</a:t>
            </a:r>
          </a:p>
          <a:p>
            <a:r>
              <a:rPr lang="en-US" dirty="0"/>
              <a:t>Opportunities</a:t>
            </a:r>
          </a:p>
          <a:p>
            <a:pPr lvl="1"/>
            <a:r>
              <a:rPr lang="en-US" dirty="0"/>
              <a:t>Simpler hardware</a:t>
            </a:r>
          </a:p>
          <a:p>
            <a:pPr lvl="1"/>
            <a:r>
              <a:rPr lang="en-US" dirty="0"/>
              <a:t>Fixed tasks?</a:t>
            </a:r>
          </a:p>
          <a:p>
            <a:pPr lvl="1"/>
            <a:r>
              <a:rPr lang="en-US" dirty="0"/>
              <a:t>Relaxed latency requirements?</a:t>
            </a:r>
          </a:p>
          <a:p>
            <a:pPr lvl="1"/>
            <a:endParaRPr lang="en-US" dirty="0"/>
          </a:p>
        </p:txBody>
      </p:sp>
      <p:sp>
        <p:nvSpPr>
          <p:cNvPr id="5" name="Slide Number Placeholder 4">
            <a:extLst>
              <a:ext uri="{FF2B5EF4-FFF2-40B4-BE49-F238E27FC236}">
                <a16:creationId xmlns:a16="http://schemas.microsoft.com/office/drawing/2014/main" id="{5B844050-DFD8-BA42-B350-FA186AB560DE}"/>
              </a:ext>
            </a:extLst>
          </p:cNvPr>
          <p:cNvSpPr>
            <a:spLocks noGrp="1"/>
          </p:cNvSpPr>
          <p:nvPr>
            <p:ph type="sldNum" sz="quarter" idx="12"/>
          </p:nvPr>
        </p:nvSpPr>
        <p:spPr/>
        <p:txBody>
          <a:bodyPr/>
          <a:lstStyle/>
          <a:p>
            <a:fld id="{5E6A3C3A-A029-4573-BC04-5DA27903A743}" type="slidenum">
              <a:rPr lang="en-US" smtClean="0"/>
              <a:t>4</a:t>
            </a:fld>
            <a:endParaRPr lang="en-US"/>
          </a:p>
        </p:txBody>
      </p:sp>
    </p:spTree>
    <p:extLst>
      <p:ext uri="{BB962C8B-B14F-4D97-AF65-F5344CB8AC3E}">
        <p14:creationId xmlns:p14="http://schemas.microsoft.com/office/powerpoint/2010/main" val="33013090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CE199-ADE5-244F-BA95-C35B622F7FCB}"/>
              </a:ext>
            </a:extLst>
          </p:cNvPr>
          <p:cNvSpPr>
            <a:spLocks noGrp="1"/>
          </p:cNvSpPr>
          <p:nvPr>
            <p:ph type="title"/>
          </p:nvPr>
        </p:nvSpPr>
        <p:spPr/>
        <p:txBody>
          <a:bodyPr>
            <a:normAutofit fontScale="90000"/>
          </a:bodyPr>
          <a:lstStyle/>
          <a:p>
            <a:r>
              <a:rPr lang="en-US" dirty="0"/>
              <a:t>Allocating state for app requests in kernel memory works for a little while…</a:t>
            </a:r>
          </a:p>
        </p:txBody>
      </p:sp>
      <p:grpSp>
        <p:nvGrpSpPr>
          <p:cNvPr id="19" name="Group 18">
            <a:extLst>
              <a:ext uri="{FF2B5EF4-FFF2-40B4-BE49-F238E27FC236}">
                <a16:creationId xmlns:a16="http://schemas.microsoft.com/office/drawing/2014/main" id="{1988C9BA-64DB-3E44-8F20-B5220679A5BD}"/>
              </a:ext>
            </a:extLst>
          </p:cNvPr>
          <p:cNvGrpSpPr/>
          <p:nvPr/>
        </p:nvGrpSpPr>
        <p:grpSpPr>
          <a:xfrm>
            <a:off x="4322177" y="1582715"/>
            <a:ext cx="1977969" cy="3355399"/>
            <a:chOff x="1388514" y="1391376"/>
            <a:chExt cx="1977969" cy="3355399"/>
          </a:xfrm>
        </p:grpSpPr>
        <p:sp>
          <p:nvSpPr>
            <p:cNvPr id="7" name="Freeform 6">
              <a:extLst>
                <a:ext uri="{FF2B5EF4-FFF2-40B4-BE49-F238E27FC236}">
                  <a16:creationId xmlns:a16="http://schemas.microsoft.com/office/drawing/2014/main" id="{CC1C88D6-5D75-254A-B624-8E1DE7442E1F}"/>
                </a:ext>
              </a:extLst>
            </p:cNvPr>
            <p:cNvSpPr/>
            <p:nvPr/>
          </p:nvSpPr>
          <p:spPr>
            <a:xfrm>
              <a:off x="1526210" y="2960705"/>
              <a:ext cx="1692322" cy="335363"/>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66BB6A"/>
            </a:solidFill>
            <a:ln w="19050" cap="rnd">
              <a:solidFill>
                <a:srgbClr val="000000"/>
              </a:solidFill>
              <a:prstDash val="solid"/>
            </a:ln>
          </p:spPr>
          <p:txBody>
            <a:bodyPr wrap="square" lIns="61235" tIns="30617" rIns="61235" bIns="30617" anchor="ctr" anchorCtr="0" compatLnSpc="0">
              <a:spAutoFit/>
            </a:bodyPr>
            <a:lstStyle/>
            <a:p>
              <a:pPr algn="ctr" hangingPunct="0"/>
              <a:r>
                <a:rPr lang="en-US" sz="1497" b="1">
                  <a:solidFill>
                    <a:srgbClr val="FFFFFF"/>
                  </a:solidFill>
                  <a:latin typeface="Seravek Light" panose="020B0503040000020004" pitchFamily="34" charset="0"/>
                  <a:ea typeface="Tahoma" pitchFamily="2"/>
                  <a:cs typeface="Droid Sans Devanagari" pitchFamily="2"/>
                </a:rPr>
                <a:t>Data</a:t>
              </a:r>
            </a:p>
          </p:txBody>
        </p:sp>
        <p:sp>
          <p:nvSpPr>
            <p:cNvPr id="8" name="Freeform 7">
              <a:extLst>
                <a:ext uri="{FF2B5EF4-FFF2-40B4-BE49-F238E27FC236}">
                  <a16:creationId xmlns:a16="http://schemas.microsoft.com/office/drawing/2014/main" id="{7E951F3E-CE6C-4942-BEB7-BA23C948DFE5}"/>
                </a:ext>
              </a:extLst>
            </p:cNvPr>
            <p:cNvSpPr/>
            <p:nvPr/>
          </p:nvSpPr>
          <p:spPr>
            <a:xfrm>
              <a:off x="1522142" y="3302124"/>
              <a:ext cx="1696389" cy="328907"/>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66BB6A"/>
            </a:solidFill>
            <a:ln w="19050" cap="rnd">
              <a:solidFill>
                <a:srgbClr val="000000"/>
              </a:solidFill>
              <a:prstDash val="solid"/>
            </a:ln>
          </p:spPr>
          <p:txBody>
            <a:bodyPr wrap="square" lIns="61235" tIns="30617" rIns="61235" bIns="30617" anchor="ctr" anchorCtr="0" compatLnSpc="0">
              <a:spAutoFit/>
            </a:bodyPr>
            <a:lstStyle/>
            <a:p>
              <a:pPr algn="ctr" hangingPunct="0"/>
              <a:r>
                <a:rPr lang="en-US" sz="1497" b="1">
                  <a:solidFill>
                    <a:srgbClr val="FFFFFF"/>
                  </a:solidFill>
                  <a:latin typeface="Seravek Light" panose="020B0503040000020004" pitchFamily="34" charset="0"/>
                  <a:ea typeface="Tahoma" pitchFamily="2"/>
                  <a:cs typeface="Droid Sans Devanagari" pitchFamily="2"/>
                </a:rPr>
                <a:t>Stack</a:t>
              </a:r>
            </a:p>
          </p:txBody>
        </p:sp>
        <p:sp>
          <p:nvSpPr>
            <p:cNvPr id="10" name="Freeform 9">
              <a:extLst>
                <a:ext uri="{FF2B5EF4-FFF2-40B4-BE49-F238E27FC236}">
                  <a16:creationId xmlns:a16="http://schemas.microsoft.com/office/drawing/2014/main" id="{C38B2987-B300-EE44-9985-61F6CBFADD0E}"/>
                </a:ext>
              </a:extLst>
            </p:cNvPr>
            <p:cNvSpPr/>
            <p:nvPr/>
          </p:nvSpPr>
          <p:spPr>
            <a:xfrm flipH="1" flipV="1">
              <a:off x="2223928" y="2251687"/>
              <a:ext cx="296883" cy="361543"/>
            </a:xfrm>
            <a:custGeom>
              <a:avLst>
                <a:gd name="f0" fmla="val 11678"/>
                <a:gd name="f1" fmla="val 5411"/>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0 f8 1"/>
                <a:gd name="f17" fmla="+- 21600 0 f12"/>
                <a:gd name="f18" fmla="*/ f11 f7 1"/>
                <a:gd name="f19" fmla="*/ f13 f7 1"/>
                <a:gd name="f20" fmla="*/ f17 f11 1"/>
                <a:gd name="f21" fmla="*/ f20 1 10800"/>
                <a:gd name="f22" fmla="+- f12 f21 0"/>
                <a:gd name="f23" fmla="*/ f22 f8 1"/>
              </a:gdLst>
              <a:ahLst>
                <a:ahXY gdRefX="f1" minX="f4" maxX="f6" gdRefY="f0" minY="f4" maxY="f5">
                  <a:pos x="f14" y="f15"/>
                </a:ahXY>
              </a:ahLst>
              <a:cxnLst>
                <a:cxn ang="3cd4">
                  <a:pos x="hc" y="t"/>
                </a:cxn>
                <a:cxn ang="0">
                  <a:pos x="r" y="vc"/>
                </a:cxn>
                <a:cxn ang="cd4">
                  <a:pos x="hc" y="b"/>
                </a:cxn>
                <a:cxn ang="cd2">
                  <a:pos x="l" y="vc"/>
                </a:cxn>
              </a:cxnLst>
              <a:rect l="f18" t="f16" r="f19" b="f23"/>
              <a:pathLst>
                <a:path w="21600" h="21600">
                  <a:moveTo>
                    <a:pt x="f11" y="f4"/>
                  </a:moveTo>
                  <a:lnTo>
                    <a:pt x="f11" y="f12"/>
                  </a:lnTo>
                  <a:lnTo>
                    <a:pt x="f4" y="f12"/>
                  </a:lnTo>
                  <a:lnTo>
                    <a:pt x="f6" y="f5"/>
                  </a:lnTo>
                  <a:lnTo>
                    <a:pt x="f5" y="f12"/>
                  </a:lnTo>
                  <a:lnTo>
                    <a:pt x="f13" y="f12"/>
                  </a:lnTo>
                  <a:lnTo>
                    <a:pt x="f13" y="f4"/>
                  </a:lnTo>
                  <a:close/>
                </a:path>
              </a:pathLst>
            </a:custGeom>
            <a:noFill/>
            <a:ln w="38160" cap="rnd">
              <a:solidFill>
                <a:srgbClr val="4E342E"/>
              </a:solidFill>
              <a:prstDash val="solid"/>
            </a:ln>
          </p:spPr>
          <p:txBody>
            <a:bodyPr wrap="none" lIns="73972" tIns="43354" rIns="73972" bIns="43354" anchor="ctr" anchorCtr="0" compatLnSpc="0">
              <a:spAutoFit/>
            </a:bodyPr>
            <a:lstStyle/>
            <a:p>
              <a:pPr hangingPunct="0"/>
              <a:endParaRPr lang="en-US" sz="1225">
                <a:latin typeface="Seravek Light" panose="020B0503040000020004" pitchFamily="34" charset="0"/>
                <a:ea typeface="Tahoma" pitchFamily="2"/>
                <a:cs typeface="Droid Sans Devanagari" pitchFamily="2"/>
              </a:endParaRPr>
            </a:p>
          </p:txBody>
        </p:sp>
        <p:sp>
          <p:nvSpPr>
            <p:cNvPr id="11" name="Freeform 10">
              <a:extLst>
                <a:ext uri="{FF2B5EF4-FFF2-40B4-BE49-F238E27FC236}">
                  <a16:creationId xmlns:a16="http://schemas.microsoft.com/office/drawing/2014/main" id="{7F988229-3DC9-074B-ACCA-CE1754A98CB6}"/>
                </a:ext>
              </a:extLst>
            </p:cNvPr>
            <p:cNvSpPr/>
            <p:nvPr/>
          </p:nvSpPr>
          <p:spPr>
            <a:xfrm flipH="1">
              <a:off x="2223928" y="3633760"/>
              <a:ext cx="296883" cy="361543"/>
            </a:xfrm>
            <a:custGeom>
              <a:avLst>
                <a:gd name="f0" fmla="val 11678"/>
                <a:gd name="f1" fmla="val 5411"/>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0 f8 1"/>
                <a:gd name="f17" fmla="+- 21600 0 f12"/>
                <a:gd name="f18" fmla="*/ f11 f7 1"/>
                <a:gd name="f19" fmla="*/ f13 f7 1"/>
                <a:gd name="f20" fmla="*/ f17 f11 1"/>
                <a:gd name="f21" fmla="*/ f20 1 10800"/>
                <a:gd name="f22" fmla="+- f12 f21 0"/>
                <a:gd name="f23" fmla="*/ f22 f8 1"/>
              </a:gdLst>
              <a:ahLst>
                <a:ahXY gdRefX="f1" minX="f4" maxX="f6" gdRefY="f0" minY="f4" maxY="f5">
                  <a:pos x="f14" y="f15"/>
                </a:ahXY>
              </a:ahLst>
              <a:cxnLst>
                <a:cxn ang="3cd4">
                  <a:pos x="hc" y="t"/>
                </a:cxn>
                <a:cxn ang="0">
                  <a:pos x="r" y="vc"/>
                </a:cxn>
                <a:cxn ang="cd4">
                  <a:pos x="hc" y="b"/>
                </a:cxn>
                <a:cxn ang="cd2">
                  <a:pos x="l" y="vc"/>
                </a:cxn>
              </a:cxnLst>
              <a:rect l="f18" t="f16" r="f19" b="f23"/>
              <a:pathLst>
                <a:path w="21600" h="21600">
                  <a:moveTo>
                    <a:pt x="f11" y="f4"/>
                  </a:moveTo>
                  <a:lnTo>
                    <a:pt x="f11" y="f12"/>
                  </a:lnTo>
                  <a:lnTo>
                    <a:pt x="f4" y="f12"/>
                  </a:lnTo>
                  <a:lnTo>
                    <a:pt x="f6" y="f5"/>
                  </a:lnTo>
                  <a:lnTo>
                    <a:pt x="f5" y="f12"/>
                  </a:lnTo>
                  <a:lnTo>
                    <a:pt x="f13" y="f12"/>
                  </a:lnTo>
                  <a:lnTo>
                    <a:pt x="f13" y="f4"/>
                  </a:lnTo>
                  <a:close/>
                </a:path>
              </a:pathLst>
            </a:custGeom>
            <a:noFill/>
            <a:ln w="38160" cap="rnd">
              <a:solidFill>
                <a:srgbClr val="4E342E"/>
              </a:solidFill>
              <a:prstDash val="solid"/>
            </a:ln>
          </p:spPr>
          <p:txBody>
            <a:bodyPr wrap="none" lIns="73972" tIns="43354" rIns="73972" bIns="43354" anchor="ctr" anchorCtr="0" compatLnSpc="0">
              <a:spAutoFit/>
            </a:bodyPr>
            <a:lstStyle/>
            <a:p>
              <a:pPr hangingPunct="0"/>
              <a:endParaRPr lang="en-US" sz="1225">
                <a:latin typeface="Seravek Light" panose="020B0503040000020004" pitchFamily="34" charset="0"/>
                <a:ea typeface="Tahoma" pitchFamily="2"/>
                <a:cs typeface="Droid Sans Devanagari" pitchFamily="2"/>
              </a:endParaRPr>
            </a:p>
          </p:txBody>
        </p:sp>
        <p:sp>
          <p:nvSpPr>
            <p:cNvPr id="13" name="Freeform 12">
              <a:extLst>
                <a:ext uri="{FF2B5EF4-FFF2-40B4-BE49-F238E27FC236}">
                  <a16:creationId xmlns:a16="http://schemas.microsoft.com/office/drawing/2014/main" id="{0E2E7D82-2208-3846-8EC2-0B06FCAAD29F}"/>
                </a:ext>
              </a:extLst>
            </p:cNvPr>
            <p:cNvSpPr/>
            <p:nvPr/>
          </p:nvSpPr>
          <p:spPr>
            <a:xfrm>
              <a:off x="1522142" y="4411412"/>
              <a:ext cx="1696389" cy="335363"/>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66BB6A"/>
            </a:solidFill>
            <a:ln w="19050" cap="rnd">
              <a:solidFill>
                <a:srgbClr val="4E342E"/>
              </a:solidFill>
              <a:prstDash val="solid"/>
            </a:ln>
          </p:spPr>
          <p:txBody>
            <a:bodyPr wrap="square" lIns="61235" tIns="30617" rIns="61235" bIns="30617" anchor="ctr" anchorCtr="0" compatLnSpc="0">
              <a:spAutoFit/>
            </a:bodyPr>
            <a:lstStyle/>
            <a:p>
              <a:pPr algn="ctr" hangingPunct="0"/>
              <a:r>
                <a:rPr lang="en-US" sz="1497" b="1" dirty="0">
                  <a:solidFill>
                    <a:srgbClr val="FFFFFF"/>
                  </a:solidFill>
                  <a:latin typeface="Seravek Light" panose="020B0503040000020004" pitchFamily="34" charset="0"/>
                  <a:ea typeface="Tahoma" pitchFamily="2"/>
                  <a:cs typeface="Droid Sans Devanagari" pitchFamily="2"/>
                </a:rPr>
                <a:t>Code</a:t>
              </a:r>
            </a:p>
          </p:txBody>
        </p:sp>
        <p:sp>
          <p:nvSpPr>
            <p:cNvPr id="14" name="Freeform 13">
              <a:extLst>
                <a:ext uri="{FF2B5EF4-FFF2-40B4-BE49-F238E27FC236}">
                  <a16:creationId xmlns:a16="http://schemas.microsoft.com/office/drawing/2014/main" id="{F9058247-19AD-354B-B318-E6BF1E57DD1D}"/>
                </a:ext>
              </a:extLst>
            </p:cNvPr>
            <p:cNvSpPr/>
            <p:nvPr/>
          </p:nvSpPr>
          <p:spPr>
            <a:xfrm>
              <a:off x="1388514" y="1391376"/>
              <a:ext cx="1977969" cy="2674950"/>
            </a:xfrm>
            <a:custGeom>
              <a:avLst>
                <a:gd name="f0" fmla="val 2291"/>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noFill/>
            <a:ln w="38160" cap="rnd">
              <a:solidFill>
                <a:srgbClr val="4E342E"/>
              </a:solidFill>
              <a:prstDash val="solid"/>
            </a:ln>
          </p:spPr>
          <p:txBody>
            <a:bodyPr wrap="square" lIns="74217" tIns="43599" rIns="74217" bIns="43599" anchor="ctr" anchorCtr="0" compatLnSpc="0">
              <a:noAutofit/>
            </a:bodyPr>
            <a:lstStyle/>
            <a:p>
              <a:pPr hangingPunct="0"/>
              <a:endParaRPr lang="en-US" sz="1225">
                <a:latin typeface="Seravek Light" panose="020B0503040000020004" pitchFamily="34" charset="0"/>
                <a:ea typeface="Tahoma" pitchFamily="2"/>
                <a:cs typeface="Droid Sans Devanagari" pitchFamily="2"/>
              </a:endParaRPr>
            </a:p>
          </p:txBody>
        </p:sp>
        <p:sp>
          <p:nvSpPr>
            <p:cNvPr id="6" name="Freeform 5">
              <a:extLst>
                <a:ext uri="{FF2B5EF4-FFF2-40B4-BE49-F238E27FC236}">
                  <a16:creationId xmlns:a16="http://schemas.microsoft.com/office/drawing/2014/main" id="{DB2468BE-97F7-B84F-BE64-73BDC45939CC}"/>
                </a:ext>
              </a:extLst>
            </p:cNvPr>
            <p:cNvSpPr/>
            <p:nvPr/>
          </p:nvSpPr>
          <p:spPr>
            <a:xfrm>
              <a:off x="1528882" y="2619286"/>
              <a:ext cx="1689650" cy="335363"/>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66BB6A"/>
            </a:solidFill>
            <a:ln w="19050" cap="rnd">
              <a:solidFill>
                <a:srgbClr val="000000"/>
              </a:solidFill>
              <a:prstDash val="solid"/>
            </a:ln>
          </p:spPr>
          <p:txBody>
            <a:bodyPr wrap="square" lIns="61235" tIns="30617" rIns="61235" bIns="30617" anchor="ctr" anchorCtr="0" compatLnSpc="0">
              <a:spAutoFit/>
            </a:bodyPr>
            <a:lstStyle/>
            <a:p>
              <a:pPr algn="ctr" hangingPunct="0"/>
              <a:r>
                <a:rPr lang="en-US" sz="1497" b="1">
                  <a:solidFill>
                    <a:srgbClr val="FFFFFF"/>
                  </a:solidFill>
                  <a:latin typeface="Seravek Light" panose="020B0503040000020004" pitchFamily="34" charset="0"/>
                  <a:ea typeface="Tahoma" pitchFamily="2"/>
                  <a:cs typeface="Droid Sans Devanagari" pitchFamily="2"/>
                </a:rPr>
                <a:t>Heap</a:t>
              </a:r>
            </a:p>
          </p:txBody>
        </p:sp>
      </p:grpSp>
      <p:grpSp>
        <p:nvGrpSpPr>
          <p:cNvPr id="18" name="Group 17">
            <a:extLst>
              <a:ext uri="{FF2B5EF4-FFF2-40B4-BE49-F238E27FC236}">
                <a16:creationId xmlns:a16="http://schemas.microsoft.com/office/drawing/2014/main" id="{45E2686C-AD41-7745-81AE-AEB1D1E1309E}"/>
              </a:ext>
            </a:extLst>
          </p:cNvPr>
          <p:cNvGrpSpPr/>
          <p:nvPr/>
        </p:nvGrpSpPr>
        <p:grpSpPr>
          <a:xfrm>
            <a:off x="39660" y="1582714"/>
            <a:ext cx="3447102" cy="3355400"/>
            <a:chOff x="5066564" y="1391375"/>
            <a:chExt cx="3447102" cy="3355400"/>
          </a:xfrm>
        </p:grpSpPr>
        <p:sp>
          <p:nvSpPr>
            <p:cNvPr id="25" name="Freeform 24">
              <a:extLst>
                <a:ext uri="{FF2B5EF4-FFF2-40B4-BE49-F238E27FC236}">
                  <a16:creationId xmlns:a16="http://schemas.microsoft.com/office/drawing/2014/main" id="{BD76A93F-4261-7B42-9B6D-179D63D92423}"/>
                </a:ext>
              </a:extLst>
            </p:cNvPr>
            <p:cNvSpPr/>
            <p:nvPr/>
          </p:nvSpPr>
          <p:spPr>
            <a:xfrm>
              <a:off x="6673393" y="2960705"/>
              <a:ext cx="1692322" cy="335363"/>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007AC2"/>
            </a:solidFill>
            <a:ln w="19050" cap="rnd">
              <a:solidFill>
                <a:srgbClr val="000000"/>
              </a:solidFill>
              <a:prstDash val="solid"/>
            </a:ln>
          </p:spPr>
          <p:txBody>
            <a:bodyPr wrap="square" lIns="61235" tIns="30617" rIns="61235" bIns="30617" anchor="ctr" anchorCtr="0" compatLnSpc="0">
              <a:spAutoFit/>
            </a:bodyPr>
            <a:lstStyle/>
            <a:p>
              <a:pPr algn="ctr" hangingPunct="0"/>
              <a:r>
                <a:rPr lang="en-US" sz="1497" b="1">
                  <a:solidFill>
                    <a:srgbClr val="FFFFFF"/>
                  </a:solidFill>
                  <a:latin typeface="Seravek Light" panose="020B0503040000020004" pitchFamily="34" charset="0"/>
                  <a:ea typeface="Tahoma" pitchFamily="2"/>
                  <a:cs typeface="Droid Sans Devanagari" pitchFamily="2"/>
                </a:rPr>
                <a:t>Data</a:t>
              </a:r>
            </a:p>
          </p:txBody>
        </p:sp>
        <p:sp>
          <p:nvSpPr>
            <p:cNvPr id="26" name="Freeform 25">
              <a:extLst>
                <a:ext uri="{FF2B5EF4-FFF2-40B4-BE49-F238E27FC236}">
                  <a16:creationId xmlns:a16="http://schemas.microsoft.com/office/drawing/2014/main" id="{C1D5DBFD-5037-C74F-B9A2-472C9FD9FC27}"/>
                </a:ext>
              </a:extLst>
            </p:cNvPr>
            <p:cNvSpPr/>
            <p:nvPr/>
          </p:nvSpPr>
          <p:spPr>
            <a:xfrm>
              <a:off x="6669325" y="3302124"/>
              <a:ext cx="1696389" cy="328907"/>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007AC2"/>
            </a:solidFill>
            <a:ln w="19050" cap="rnd">
              <a:solidFill>
                <a:srgbClr val="000000"/>
              </a:solidFill>
              <a:prstDash val="solid"/>
            </a:ln>
          </p:spPr>
          <p:txBody>
            <a:bodyPr wrap="square" lIns="61235" tIns="30617" rIns="61235" bIns="30617" anchor="ctr" anchorCtr="0" compatLnSpc="0">
              <a:spAutoFit/>
            </a:bodyPr>
            <a:lstStyle/>
            <a:p>
              <a:pPr algn="ctr" hangingPunct="0"/>
              <a:r>
                <a:rPr lang="en-US" sz="1497" b="1">
                  <a:solidFill>
                    <a:srgbClr val="FFFFFF"/>
                  </a:solidFill>
                  <a:latin typeface="Seravek Light" panose="020B0503040000020004" pitchFamily="34" charset="0"/>
                  <a:ea typeface="Tahoma" pitchFamily="2"/>
                  <a:cs typeface="Droid Sans Devanagari" pitchFamily="2"/>
                </a:rPr>
                <a:t>Stack</a:t>
              </a:r>
            </a:p>
          </p:txBody>
        </p:sp>
        <p:sp>
          <p:nvSpPr>
            <p:cNvPr id="28" name="Freeform 27">
              <a:extLst>
                <a:ext uri="{FF2B5EF4-FFF2-40B4-BE49-F238E27FC236}">
                  <a16:creationId xmlns:a16="http://schemas.microsoft.com/office/drawing/2014/main" id="{E0233AA0-54ED-1A44-AB17-553871699A5A}"/>
                </a:ext>
              </a:extLst>
            </p:cNvPr>
            <p:cNvSpPr/>
            <p:nvPr/>
          </p:nvSpPr>
          <p:spPr>
            <a:xfrm flipH="1" flipV="1">
              <a:off x="7371111" y="1737150"/>
              <a:ext cx="296883" cy="361543"/>
            </a:xfrm>
            <a:custGeom>
              <a:avLst>
                <a:gd name="f0" fmla="val 11678"/>
                <a:gd name="f1" fmla="val 5411"/>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0 f8 1"/>
                <a:gd name="f17" fmla="+- 21600 0 f12"/>
                <a:gd name="f18" fmla="*/ f11 f7 1"/>
                <a:gd name="f19" fmla="*/ f13 f7 1"/>
                <a:gd name="f20" fmla="*/ f17 f11 1"/>
                <a:gd name="f21" fmla="*/ f20 1 10800"/>
                <a:gd name="f22" fmla="+- f12 f21 0"/>
                <a:gd name="f23" fmla="*/ f22 f8 1"/>
              </a:gdLst>
              <a:ahLst>
                <a:ahXY gdRefX="f1" minX="f4" maxX="f6" gdRefY="f0" minY="f4" maxY="f5">
                  <a:pos x="f14" y="f15"/>
                </a:ahXY>
              </a:ahLst>
              <a:cxnLst>
                <a:cxn ang="3cd4">
                  <a:pos x="hc" y="t"/>
                </a:cxn>
                <a:cxn ang="0">
                  <a:pos x="r" y="vc"/>
                </a:cxn>
                <a:cxn ang="cd4">
                  <a:pos x="hc" y="b"/>
                </a:cxn>
                <a:cxn ang="cd2">
                  <a:pos x="l" y="vc"/>
                </a:cxn>
              </a:cxnLst>
              <a:rect l="f18" t="f16" r="f19" b="f23"/>
              <a:pathLst>
                <a:path w="21600" h="21600">
                  <a:moveTo>
                    <a:pt x="f11" y="f4"/>
                  </a:moveTo>
                  <a:lnTo>
                    <a:pt x="f11" y="f12"/>
                  </a:lnTo>
                  <a:lnTo>
                    <a:pt x="f4" y="f12"/>
                  </a:lnTo>
                  <a:lnTo>
                    <a:pt x="f6" y="f5"/>
                  </a:lnTo>
                  <a:lnTo>
                    <a:pt x="f5" y="f12"/>
                  </a:lnTo>
                  <a:lnTo>
                    <a:pt x="f13" y="f12"/>
                  </a:lnTo>
                  <a:lnTo>
                    <a:pt x="f13" y="f4"/>
                  </a:lnTo>
                  <a:close/>
                </a:path>
              </a:pathLst>
            </a:custGeom>
            <a:noFill/>
            <a:ln w="38160" cap="rnd">
              <a:solidFill>
                <a:srgbClr val="4E342E"/>
              </a:solidFill>
              <a:prstDash val="solid"/>
            </a:ln>
          </p:spPr>
          <p:txBody>
            <a:bodyPr wrap="none" lIns="73972" tIns="43354" rIns="73972" bIns="43354" anchor="ctr" anchorCtr="0" compatLnSpc="0">
              <a:spAutoFit/>
            </a:bodyPr>
            <a:lstStyle/>
            <a:p>
              <a:pPr hangingPunct="0"/>
              <a:endParaRPr lang="en-US" sz="1225">
                <a:latin typeface="Seravek Light" panose="020B0503040000020004" pitchFamily="34" charset="0"/>
                <a:ea typeface="Tahoma" pitchFamily="2"/>
                <a:cs typeface="Droid Sans Devanagari" pitchFamily="2"/>
              </a:endParaRPr>
            </a:p>
          </p:txBody>
        </p:sp>
        <p:sp>
          <p:nvSpPr>
            <p:cNvPr id="29" name="Freeform 28">
              <a:extLst>
                <a:ext uri="{FF2B5EF4-FFF2-40B4-BE49-F238E27FC236}">
                  <a16:creationId xmlns:a16="http://schemas.microsoft.com/office/drawing/2014/main" id="{1CED943D-193B-8C4B-ABB3-46B499955738}"/>
                </a:ext>
              </a:extLst>
            </p:cNvPr>
            <p:cNvSpPr/>
            <p:nvPr/>
          </p:nvSpPr>
          <p:spPr>
            <a:xfrm flipH="1">
              <a:off x="7371111" y="3633760"/>
              <a:ext cx="296883" cy="361543"/>
            </a:xfrm>
            <a:custGeom>
              <a:avLst>
                <a:gd name="f0" fmla="val 11678"/>
                <a:gd name="f1" fmla="val 5411"/>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0 f8 1"/>
                <a:gd name="f17" fmla="+- 21600 0 f12"/>
                <a:gd name="f18" fmla="*/ f11 f7 1"/>
                <a:gd name="f19" fmla="*/ f13 f7 1"/>
                <a:gd name="f20" fmla="*/ f17 f11 1"/>
                <a:gd name="f21" fmla="*/ f20 1 10800"/>
                <a:gd name="f22" fmla="+- f12 f21 0"/>
                <a:gd name="f23" fmla="*/ f22 f8 1"/>
              </a:gdLst>
              <a:ahLst>
                <a:ahXY gdRefX="f1" minX="f4" maxX="f6" gdRefY="f0" minY="f4" maxY="f5">
                  <a:pos x="f14" y="f15"/>
                </a:ahXY>
              </a:ahLst>
              <a:cxnLst>
                <a:cxn ang="3cd4">
                  <a:pos x="hc" y="t"/>
                </a:cxn>
                <a:cxn ang="0">
                  <a:pos x="r" y="vc"/>
                </a:cxn>
                <a:cxn ang="cd4">
                  <a:pos x="hc" y="b"/>
                </a:cxn>
                <a:cxn ang="cd2">
                  <a:pos x="l" y="vc"/>
                </a:cxn>
              </a:cxnLst>
              <a:rect l="f18" t="f16" r="f19" b="f23"/>
              <a:pathLst>
                <a:path w="21600" h="21600">
                  <a:moveTo>
                    <a:pt x="f11" y="f4"/>
                  </a:moveTo>
                  <a:lnTo>
                    <a:pt x="f11" y="f12"/>
                  </a:lnTo>
                  <a:lnTo>
                    <a:pt x="f4" y="f12"/>
                  </a:lnTo>
                  <a:lnTo>
                    <a:pt x="f6" y="f5"/>
                  </a:lnTo>
                  <a:lnTo>
                    <a:pt x="f5" y="f12"/>
                  </a:lnTo>
                  <a:lnTo>
                    <a:pt x="f13" y="f12"/>
                  </a:lnTo>
                  <a:lnTo>
                    <a:pt x="f13" y="f4"/>
                  </a:lnTo>
                  <a:close/>
                </a:path>
              </a:pathLst>
            </a:custGeom>
            <a:noFill/>
            <a:ln w="38160" cap="rnd">
              <a:solidFill>
                <a:srgbClr val="4E342E"/>
              </a:solidFill>
              <a:prstDash val="solid"/>
            </a:ln>
          </p:spPr>
          <p:txBody>
            <a:bodyPr wrap="none" lIns="73972" tIns="43354" rIns="73972" bIns="43354" anchor="ctr" anchorCtr="0" compatLnSpc="0">
              <a:spAutoFit/>
            </a:bodyPr>
            <a:lstStyle/>
            <a:p>
              <a:pPr hangingPunct="0"/>
              <a:endParaRPr lang="en-US" sz="1225">
                <a:latin typeface="Seravek Light" panose="020B0503040000020004" pitchFamily="34" charset="0"/>
                <a:ea typeface="Tahoma" pitchFamily="2"/>
                <a:cs typeface="Droid Sans Devanagari" pitchFamily="2"/>
              </a:endParaRPr>
            </a:p>
          </p:txBody>
        </p:sp>
        <p:sp>
          <p:nvSpPr>
            <p:cNvPr id="30" name="Freeform 29">
              <a:extLst>
                <a:ext uri="{FF2B5EF4-FFF2-40B4-BE49-F238E27FC236}">
                  <a16:creationId xmlns:a16="http://schemas.microsoft.com/office/drawing/2014/main" id="{A9EA5EBD-BEBC-C941-9B4E-E4C7B2728447}"/>
                </a:ext>
              </a:extLst>
            </p:cNvPr>
            <p:cNvSpPr/>
            <p:nvPr/>
          </p:nvSpPr>
          <p:spPr>
            <a:xfrm>
              <a:off x="6669325" y="4411412"/>
              <a:ext cx="1696389" cy="335363"/>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007AC2"/>
            </a:solidFill>
            <a:ln w="19050" cap="rnd">
              <a:solidFill>
                <a:srgbClr val="4E342E"/>
              </a:solidFill>
              <a:prstDash val="solid"/>
            </a:ln>
          </p:spPr>
          <p:txBody>
            <a:bodyPr wrap="square" lIns="61235" tIns="30617" rIns="61235" bIns="30617" anchor="ctr" anchorCtr="0" compatLnSpc="0">
              <a:spAutoFit/>
            </a:bodyPr>
            <a:lstStyle/>
            <a:p>
              <a:pPr algn="ctr" hangingPunct="0"/>
              <a:r>
                <a:rPr lang="en-US" sz="1497" b="1" dirty="0">
                  <a:solidFill>
                    <a:srgbClr val="FFFFFF"/>
                  </a:solidFill>
                  <a:latin typeface="Seravek Light" panose="020B0503040000020004" pitchFamily="34" charset="0"/>
                  <a:ea typeface="Tahoma" pitchFamily="2"/>
                  <a:cs typeface="Droid Sans Devanagari" pitchFamily="2"/>
                </a:rPr>
                <a:t>Code</a:t>
              </a:r>
            </a:p>
          </p:txBody>
        </p:sp>
        <p:sp>
          <p:nvSpPr>
            <p:cNvPr id="31" name="Freeform 30">
              <a:extLst>
                <a:ext uri="{FF2B5EF4-FFF2-40B4-BE49-F238E27FC236}">
                  <a16:creationId xmlns:a16="http://schemas.microsoft.com/office/drawing/2014/main" id="{907AFBFA-963C-2F48-9BBA-7D73C988249C}"/>
                </a:ext>
              </a:extLst>
            </p:cNvPr>
            <p:cNvSpPr/>
            <p:nvPr/>
          </p:nvSpPr>
          <p:spPr>
            <a:xfrm>
              <a:off x="6535697" y="1391375"/>
              <a:ext cx="1977969" cy="2674951"/>
            </a:xfrm>
            <a:custGeom>
              <a:avLst>
                <a:gd name="f0" fmla="val 2291"/>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noFill/>
            <a:ln w="38160" cap="rnd">
              <a:solidFill>
                <a:srgbClr val="4E342E"/>
              </a:solidFill>
              <a:prstDash val="solid"/>
            </a:ln>
          </p:spPr>
          <p:txBody>
            <a:bodyPr wrap="square" lIns="74217" tIns="43599" rIns="74217" bIns="43599" anchor="ctr" anchorCtr="0" compatLnSpc="0">
              <a:noAutofit/>
            </a:bodyPr>
            <a:lstStyle/>
            <a:p>
              <a:pPr hangingPunct="0"/>
              <a:endParaRPr lang="en-US" sz="1225">
                <a:noFill/>
                <a:latin typeface="Seravek Light" panose="020B0503040000020004" pitchFamily="34" charset="0"/>
                <a:ea typeface="Tahoma" pitchFamily="2"/>
                <a:cs typeface="Droid Sans Devanagari" pitchFamily="2"/>
              </a:endParaRPr>
            </a:p>
          </p:txBody>
        </p:sp>
        <p:sp>
          <p:nvSpPr>
            <p:cNvPr id="32" name="TextBox 31">
              <a:extLst>
                <a:ext uri="{FF2B5EF4-FFF2-40B4-BE49-F238E27FC236}">
                  <a16:creationId xmlns:a16="http://schemas.microsoft.com/office/drawing/2014/main" id="{2582D852-AC32-2746-B949-4C6283A437A4}"/>
                </a:ext>
              </a:extLst>
            </p:cNvPr>
            <p:cNvSpPr txBox="1"/>
            <p:nvPr/>
          </p:nvSpPr>
          <p:spPr>
            <a:xfrm>
              <a:off x="5066564" y="2338629"/>
              <a:ext cx="1125607" cy="896676"/>
            </a:xfrm>
            <a:prstGeom prst="rect">
              <a:avLst/>
            </a:prstGeom>
            <a:noFill/>
            <a:ln cap="rnd">
              <a:noFill/>
            </a:ln>
          </p:spPr>
          <p:txBody>
            <a:bodyPr wrap="none" lIns="61235" tIns="30617" rIns="61235" bIns="30617" anchorCtr="0" compatLnSpc="0">
              <a:spAutoFit/>
            </a:bodyPr>
            <a:lstStyle/>
            <a:p>
              <a:pPr algn="ctr" hangingPunct="0"/>
              <a:r>
                <a:rPr lang="en-US" sz="1769" dirty="0">
                  <a:latin typeface="Seravek Light" panose="020B0503040000020004" pitchFamily="34" charset="0"/>
                  <a:ea typeface="Tahoma" pitchFamily="2"/>
                  <a:cs typeface="Droid Sans Devanagari" pitchFamily="2"/>
                </a:rPr>
                <a:t>Kernel</a:t>
              </a:r>
            </a:p>
            <a:p>
              <a:pPr algn="ctr" hangingPunct="0"/>
              <a:r>
                <a:rPr lang="en-US" sz="1769" dirty="0">
                  <a:latin typeface="Seravek Light" panose="020B0503040000020004" pitchFamily="34" charset="0"/>
                  <a:ea typeface="Tahoma" pitchFamily="2"/>
                  <a:cs typeface="Droid Sans Devanagari" pitchFamily="2"/>
                </a:rPr>
                <a:t>RAM</a:t>
              </a:r>
            </a:p>
            <a:p>
              <a:pPr algn="ctr" hangingPunct="0"/>
              <a:r>
                <a:rPr lang="en-US" sz="1769" dirty="0">
                  <a:latin typeface="Seravek Light" panose="020B0503040000020004" pitchFamily="34" charset="0"/>
                  <a:ea typeface="Tahoma" pitchFamily="2"/>
                  <a:cs typeface="Droid Sans Devanagari" pitchFamily="2"/>
                </a:rPr>
                <a:t>Allocation</a:t>
              </a:r>
            </a:p>
          </p:txBody>
        </p:sp>
        <p:sp>
          <p:nvSpPr>
            <p:cNvPr id="33" name="TextBox 32">
              <a:extLst>
                <a:ext uri="{FF2B5EF4-FFF2-40B4-BE49-F238E27FC236}">
                  <a16:creationId xmlns:a16="http://schemas.microsoft.com/office/drawing/2014/main" id="{CA7F336E-8CEC-534B-BA8F-F83A1260887F}"/>
                </a:ext>
              </a:extLst>
            </p:cNvPr>
            <p:cNvSpPr txBox="1"/>
            <p:nvPr/>
          </p:nvSpPr>
          <p:spPr>
            <a:xfrm>
              <a:off x="5324475" y="4393993"/>
              <a:ext cx="626369" cy="346975"/>
            </a:xfrm>
            <a:prstGeom prst="rect">
              <a:avLst/>
            </a:prstGeom>
            <a:noFill/>
            <a:ln cap="rnd">
              <a:noFill/>
            </a:ln>
          </p:spPr>
          <p:txBody>
            <a:bodyPr wrap="none" lIns="61235" tIns="30617" rIns="61235" bIns="30617" anchorCtr="0" compatLnSpc="0">
              <a:spAutoFit/>
            </a:bodyPr>
            <a:lstStyle/>
            <a:p>
              <a:pPr algn="r" hangingPunct="0"/>
              <a:r>
                <a:rPr lang="en-US" sz="1769" dirty="0">
                  <a:latin typeface="Seravek Light" panose="020B0503040000020004" pitchFamily="34" charset="0"/>
                  <a:ea typeface="Tahoma" pitchFamily="2"/>
                  <a:cs typeface="Droid Sans Devanagari" pitchFamily="2"/>
                </a:rPr>
                <a:t>Flash</a:t>
              </a:r>
            </a:p>
          </p:txBody>
        </p:sp>
        <p:sp>
          <p:nvSpPr>
            <p:cNvPr id="35" name="Freeform 34">
              <a:extLst>
                <a:ext uri="{FF2B5EF4-FFF2-40B4-BE49-F238E27FC236}">
                  <a16:creationId xmlns:a16="http://schemas.microsoft.com/office/drawing/2014/main" id="{6492F7B2-6595-044B-83C4-F9631F461830}"/>
                </a:ext>
              </a:extLst>
            </p:cNvPr>
            <p:cNvSpPr/>
            <p:nvPr/>
          </p:nvSpPr>
          <p:spPr>
            <a:xfrm>
              <a:off x="6676065" y="2104749"/>
              <a:ext cx="1689650" cy="84990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007AC2"/>
            </a:solidFill>
            <a:ln w="19050" cap="rnd">
              <a:solidFill>
                <a:srgbClr val="000000"/>
              </a:solidFill>
              <a:prstDash val="solid"/>
            </a:ln>
          </p:spPr>
          <p:txBody>
            <a:bodyPr wrap="square" lIns="61235" tIns="30617" rIns="61235" bIns="30617" anchor="ctr" anchorCtr="0" compatLnSpc="0">
              <a:spAutoFit/>
            </a:bodyPr>
            <a:lstStyle/>
            <a:p>
              <a:pPr algn="ctr" hangingPunct="0"/>
              <a:r>
                <a:rPr lang="en-US" sz="1497" b="1" dirty="0">
                  <a:solidFill>
                    <a:srgbClr val="FFFFFF"/>
                  </a:solidFill>
                  <a:latin typeface="Seravek Light" panose="020B0503040000020004" pitchFamily="34" charset="0"/>
                  <a:ea typeface="Tahoma" pitchFamily="2"/>
                  <a:cs typeface="Droid Sans Devanagari" pitchFamily="2"/>
                </a:rPr>
                <a:t>Heap</a:t>
              </a:r>
            </a:p>
            <a:p>
              <a:pPr algn="ctr" hangingPunct="0"/>
              <a:r>
                <a:rPr lang="en-US" sz="1497" b="1" i="1" dirty="0">
                  <a:solidFill>
                    <a:srgbClr val="FFFFFF"/>
                  </a:solidFill>
                  <a:latin typeface="Seravek Light" panose="020B0503040000020004" pitchFamily="34" charset="0"/>
                  <a:ea typeface="Tahoma" pitchFamily="2"/>
                  <a:cs typeface="Droid Sans Devanagari" pitchFamily="2"/>
                </a:rPr>
                <a:t>P1 allocation</a:t>
              </a:r>
            </a:p>
            <a:p>
              <a:pPr algn="ctr" hangingPunct="0"/>
              <a:r>
                <a:rPr lang="en-US" sz="1497" b="1" i="1" dirty="0">
                  <a:solidFill>
                    <a:srgbClr val="FFFFFF"/>
                  </a:solidFill>
                  <a:latin typeface="Seravek Light" panose="020B0503040000020004" pitchFamily="34" charset="0"/>
                  <a:ea typeface="Tahoma" pitchFamily="2"/>
                  <a:cs typeface="Droid Sans Devanagari" pitchFamily="2"/>
                </a:rPr>
                <a:t>P2 allocation</a:t>
              </a:r>
            </a:p>
          </p:txBody>
        </p:sp>
        <p:sp>
          <p:nvSpPr>
            <p:cNvPr id="36" name="Left Brace 35">
              <a:extLst>
                <a:ext uri="{FF2B5EF4-FFF2-40B4-BE49-F238E27FC236}">
                  <a16:creationId xmlns:a16="http://schemas.microsoft.com/office/drawing/2014/main" id="{193C9506-FC24-694B-86F6-54657AD51363}"/>
                </a:ext>
              </a:extLst>
            </p:cNvPr>
            <p:cNvSpPr/>
            <p:nvPr/>
          </p:nvSpPr>
          <p:spPr>
            <a:xfrm>
              <a:off x="6090671" y="1391375"/>
              <a:ext cx="315443" cy="2674952"/>
            </a:xfrm>
            <a:prstGeom prst="leftBrace">
              <a:avLst>
                <a:gd name="adj1" fmla="val 55438"/>
                <a:gd name="adj2" fmla="val 50000"/>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8" name="Left Brace 37">
              <a:extLst>
                <a:ext uri="{FF2B5EF4-FFF2-40B4-BE49-F238E27FC236}">
                  <a16:creationId xmlns:a16="http://schemas.microsoft.com/office/drawing/2014/main" id="{E3323BA9-A8DA-BF42-ABFF-6A62C81C595C}"/>
                </a:ext>
              </a:extLst>
            </p:cNvPr>
            <p:cNvSpPr/>
            <p:nvPr/>
          </p:nvSpPr>
          <p:spPr>
            <a:xfrm>
              <a:off x="6173227" y="4412274"/>
              <a:ext cx="205575" cy="309750"/>
            </a:xfrm>
            <a:prstGeom prst="leftBrace">
              <a:avLst>
                <a:gd name="adj1" fmla="val 19185"/>
                <a:gd name="adj2" fmla="val 50000"/>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34" name="Group 33">
            <a:extLst>
              <a:ext uri="{FF2B5EF4-FFF2-40B4-BE49-F238E27FC236}">
                <a16:creationId xmlns:a16="http://schemas.microsoft.com/office/drawing/2014/main" id="{AB44CBBC-CC74-904A-9B07-0447D8159606}"/>
              </a:ext>
            </a:extLst>
          </p:cNvPr>
          <p:cNvGrpSpPr/>
          <p:nvPr/>
        </p:nvGrpSpPr>
        <p:grpSpPr>
          <a:xfrm>
            <a:off x="6576649" y="1582715"/>
            <a:ext cx="1977969" cy="3323013"/>
            <a:chOff x="1388514" y="1423762"/>
            <a:chExt cx="1977969" cy="3323013"/>
          </a:xfrm>
        </p:grpSpPr>
        <p:sp>
          <p:nvSpPr>
            <p:cNvPr id="37" name="Freeform 36">
              <a:extLst>
                <a:ext uri="{FF2B5EF4-FFF2-40B4-BE49-F238E27FC236}">
                  <a16:creationId xmlns:a16="http://schemas.microsoft.com/office/drawing/2014/main" id="{8B9FDC31-4C99-5947-B28C-2CC7762199E5}"/>
                </a:ext>
              </a:extLst>
            </p:cNvPr>
            <p:cNvSpPr/>
            <p:nvPr/>
          </p:nvSpPr>
          <p:spPr>
            <a:xfrm>
              <a:off x="1526210" y="2960705"/>
              <a:ext cx="1692322" cy="335363"/>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66BB6A"/>
            </a:solidFill>
            <a:ln w="19050" cap="rnd">
              <a:solidFill>
                <a:srgbClr val="000000"/>
              </a:solidFill>
              <a:prstDash val="solid"/>
            </a:ln>
          </p:spPr>
          <p:txBody>
            <a:bodyPr wrap="square" lIns="61235" tIns="30617" rIns="61235" bIns="30617" anchor="ctr" anchorCtr="0" compatLnSpc="0">
              <a:spAutoFit/>
            </a:bodyPr>
            <a:lstStyle/>
            <a:p>
              <a:pPr algn="ctr" hangingPunct="0"/>
              <a:r>
                <a:rPr lang="en-US" sz="1497" b="1">
                  <a:solidFill>
                    <a:srgbClr val="FFFFFF"/>
                  </a:solidFill>
                  <a:latin typeface="Seravek Light" panose="020B0503040000020004" pitchFamily="34" charset="0"/>
                  <a:ea typeface="Tahoma" pitchFamily="2"/>
                  <a:cs typeface="Droid Sans Devanagari" pitchFamily="2"/>
                </a:rPr>
                <a:t>Data</a:t>
              </a:r>
            </a:p>
          </p:txBody>
        </p:sp>
        <p:sp>
          <p:nvSpPr>
            <p:cNvPr id="39" name="Freeform 38">
              <a:extLst>
                <a:ext uri="{FF2B5EF4-FFF2-40B4-BE49-F238E27FC236}">
                  <a16:creationId xmlns:a16="http://schemas.microsoft.com/office/drawing/2014/main" id="{80D0C1EE-7448-824E-B17E-F165B3252033}"/>
                </a:ext>
              </a:extLst>
            </p:cNvPr>
            <p:cNvSpPr/>
            <p:nvPr/>
          </p:nvSpPr>
          <p:spPr>
            <a:xfrm>
              <a:off x="1522142" y="3302124"/>
              <a:ext cx="1696389" cy="328907"/>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66BB6A"/>
            </a:solidFill>
            <a:ln w="19050" cap="rnd">
              <a:solidFill>
                <a:srgbClr val="000000"/>
              </a:solidFill>
              <a:prstDash val="solid"/>
            </a:ln>
          </p:spPr>
          <p:txBody>
            <a:bodyPr wrap="square" lIns="61235" tIns="30617" rIns="61235" bIns="30617" anchor="ctr" anchorCtr="0" compatLnSpc="0">
              <a:spAutoFit/>
            </a:bodyPr>
            <a:lstStyle/>
            <a:p>
              <a:pPr algn="ctr" hangingPunct="0"/>
              <a:r>
                <a:rPr lang="en-US" sz="1497" b="1">
                  <a:solidFill>
                    <a:srgbClr val="FFFFFF"/>
                  </a:solidFill>
                  <a:latin typeface="Seravek Light" panose="020B0503040000020004" pitchFamily="34" charset="0"/>
                  <a:ea typeface="Tahoma" pitchFamily="2"/>
                  <a:cs typeface="Droid Sans Devanagari" pitchFamily="2"/>
                </a:rPr>
                <a:t>Stack</a:t>
              </a:r>
            </a:p>
          </p:txBody>
        </p:sp>
        <p:sp>
          <p:nvSpPr>
            <p:cNvPr id="40" name="Freeform 39">
              <a:extLst>
                <a:ext uri="{FF2B5EF4-FFF2-40B4-BE49-F238E27FC236}">
                  <a16:creationId xmlns:a16="http://schemas.microsoft.com/office/drawing/2014/main" id="{443B60C0-87DB-A349-97D5-2D9ACE046A77}"/>
                </a:ext>
              </a:extLst>
            </p:cNvPr>
            <p:cNvSpPr/>
            <p:nvPr/>
          </p:nvSpPr>
          <p:spPr>
            <a:xfrm flipH="1" flipV="1">
              <a:off x="2223928" y="2251687"/>
              <a:ext cx="296883" cy="361543"/>
            </a:xfrm>
            <a:custGeom>
              <a:avLst>
                <a:gd name="f0" fmla="val 11678"/>
                <a:gd name="f1" fmla="val 5411"/>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0 f8 1"/>
                <a:gd name="f17" fmla="+- 21600 0 f12"/>
                <a:gd name="f18" fmla="*/ f11 f7 1"/>
                <a:gd name="f19" fmla="*/ f13 f7 1"/>
                <a:gd name="f20" fmla="*/ f17 f11 1"/>
                <a:gd name="f21" fmla="*/ f20 1 10800"/>
                <a:gd name="f22" fmla="+- f12 f21 0"/>
                <a:gd name="f23" fmla="*/ f22 f8 1"/>
              </a:gdLst>
              <a:ahLst>
                <a:ahXY gdRefX="f1" minX="f4" maxX="f6" gdRefY="f0" minY="f4" maxY="f5">
                  <a:pos x="f14" y="f15"/>
                </a:ahXY>
              </a:ahLst>
              <a:cxnLst>
                <a:cxn ang="3cd4">
                  <a:pos x="hc" y="t"/>
                </a:cxn>
                <a:cxn ang="0">
                  <a:pos x="r" y="vc"/>
                </a:cxn>
                <a:cxn ang="cd4">
                  <a:pos x="hc" y="b"/>
                </a:cxn>
                <a:cxn ang="cd2">
                  <a:pos x="l" y="vc"/>
                </a:cxn>
              </a:cxnLst>
              <a:rect l="f18" t="f16" r="f19" b="f23"/>
              <a:pathLst>
                <a:path w="21600" h="21600">
                  <a:moveTo>
                    <a:pt x="f11" y="f4"/>
                  </a:moveTo>
                  <a:lnTo>
                    <a:pt x="f11" y="f12"/>
                  </a:lnTo>
                  <a:lnTo>
                    <a:pt x="f4" y="f12"/>
                  </a:lnTo>
                  <a:lnTo>
                    <a:pt x="f6" y="f5"/>
                  </a:lnTo>
                  <a:lnTo>
                    <a:pt x="f5" y="f12"/>
                  </a:lnTo>
                  <a:lnTo>
                    <a:pt x="f13" y="f12"/>
                  </a:lnTo>
                  <a:lnTo>
                    <a:pt x="f13" y="f4"/>
                  </a:lnTo>
                  <a:close/>
                </a:path>
              </a:pathLst>
            </a:custGeom>
            <a:noFill/>
            <a:ln w="38160" cap="rnd">
              <a:solidFill>
                <a:srgbClr val="4E342E"/>
              </a:solidFill>
              <a:prstDash val="solid"/>
            </a:ln>
          </p:spPr>
          <p:txBody>
            <a:bodyPr wrap="none" lIns="73972" tIns="43354" rIns="73972" bIns="43354" anchor="ctr" anchorCtr="0" compatLnSpc="0">
              <a:spAutoFit/>
            </a:bodyPr>
            <a:lstStyle/>
            <a:p>
              <a:pPr hangingPunct="0"/>
              <a:endParaRPr lang="en-US" sz="1225">
                <a:latin typeface="Seravek Light" panose="020B0503040000020004" pitchFamily="34" charset="0"/>
                <a:ea typeface="Tahoma" pitchFamily="2"/>
                <a:cs typeface="Droid Sans Devanagari" pitchFamily="2"/>
              </a:endParaRPr>
            </a:p>
          </p:txBody>
        </p:sp>
        <p:sp>
          <p:nvSpPr>
            <p:cNvPr id="41" name="Freeform 40">
              <a:extLst>
                <a:ext uri="{FF2B5EF4-FFF2-40B4-BE49-F238E27FC236}">
                  <a16:creationId xmlns:a16="http://schemas.microsoft.com/office/drawing/2014/main" id="{912C761B-A86F-7C4E-AD43-32939DAD5FB7}"/>
                </a:ext>
              </a:extLst>
            </p:cNvPr>
            <p:cNvSpPr/>
            <p:nvPr/>
          </p:nvSpPr>
          <p:spPr>
            <a:xfrm flipH="1">
              <a:off x="2223928" y="3633760"/>
              <a:ext cx="296883" cy="361543"/>
            </a:xfrm>
            <a:custGeom>
              <a:avLst>
                <a:gd name="f0" fmla="val 11678"/>
                <a:gd name="f1" fmla="val 5411"/>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0 f8 1"/>
                <a:gd name="f17" fmla="+- 21600 0 f12"/>
                <a:gd name="f18" fmla="*/ f11 f7 1"/>
                <a:gd name="f19" fmla="*/ f13 f7 1"/>
                <a:gd name="f20" fmla="*/ f17 f11 1"/>
                <a:gd name="f21" fmla="*/ f20 1 10800"/>
                <a:gd name="f22" fmla="+- f12 f21 0"/>
                <a:gd name="f23" fmla="*/ f22 f8 1"/>
              </a:gdLst>
              <a:ahLst>
                <a:ahXY gdRefX="f1" minX="f4" maxX="f6" gdRefY="f0" minY="f4" maxY="f5">
                  <a:pos x="f14" y="f15"/>
                </a:ahXY>
              </a:ahLst>
              <a:cxnLst>
                <a:cxn ang="3cd4">
                  <a:pos x="hc" y="t"/>
                </a:cxn>
                <a:cxn ang="0">
                  <a:pos x="r" y="vc"/>
                </a:cxn>
                <a:cxn ang="cd4">
                  <a:pos x="hc" y="b"/>
                </a:cxn>
                <a:cxn ang="cd2">
                  <a:pos x="l" y="vc"/>
                </a:cxn>
              </a:cxnLst>
              <a:rect l="f18" t="f16" r="f19" b="f23"/>
              <a:pathLst>
                <a:path w="21600" h="21600">
                  <a:moveTo>
                    <a:pt x="f11" y="f4"/>
                  </a:moveTo>
                  <a:lnTo>
                    <a:pt x="f11" y="f12"/>
                  </a:lnTo>
                  <a:lnTo>
                    <a:pt x="f4" y="f12"/>
                  </a:lnTo>
                  <a:lnTo>
                    <a:pt x="f6" y="f5"/>
                  </a:lnTo>
                  <a:lnTo>
                    <a:pt x="f5" y="f12"/>
                  </a:lnTo>
                  <a:lnTo>
                    <a:pt x="f13" y="f12"/>
                  </a:lnTo>
                  <a:lnTo>
                    <a:pt x="f13" y="f4"/>
                  </a:lnTo>
                  <a:close/>
                </a:path>
              </a:pathLst>
            </a:custGeom>
            <a:noFill/>
            <a:ln w="38160" cap="rnd">
              <a:solidFill>
                <a:srgbClr val="4E342E"/>
              </a:solidFill>
              <a:prstDash val="solid"/>
            </a:ln>
          </p:spPr>
          <p:txBody>
            <a:bodyPr wrap="none" lIns="73972" tIns="43354" rIns="73972" bIns="43354" anchor="ctr" anchorCtr="0" compatLnSpc="0">
              <a:spAutoFit/>
            </a:bodyPr>
            <a:lstStyle/>
            <a:p>
              <a:pPr hangingPunct="0"/>
              <a:endParaRPr lang="en-US" sz="1225">
                <a:latin typeface="Seravek Light" panose="020B0503040000020004" pitchFamily="34" charset="0"/>
                <a:ea typeface="Tahoma" pitchFamily="2"/>
                <a:cs typeface="Droid Sans Devanagari" pitchFamily="2"/>
              </a:endParaRPr>
            </a:p>
          </p:txBody>
        </p:sp>
        <p:sp>
          <p:nvSpPr>
            <p:cNvPr id="42" name="Freeform 41">
              <a:extLst>
                <a:ext uri="{FF2B5EF4-FFF2-40B4-BE49-F238E27FC236}">
                  <a16:creationId xmlns:a16="http://schemas.microsoft.com/office/drawing/2014/main" id="{C5E7BB1C-1D61-A841-A53D-D9BC35614099}"/>
                </a:ext>
              </a:extLst>
            </p:cNvPr>
            <p:cNvSpPr/>
            <p:nvPr/>
          </p:nvSpPr>
          <p:spPr>
            <a:xfrm>
              <a:off x="1522142" y="4411412"/>
              <a:ext cx="1696389" cy="335363"/>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66BB6A"/>
            </a:solidFill>
            <a:ln w="19050" cap="rnd">
              <a:solidFill>
                <a:srgbClr val="4E342E"/>
              </a:solidFill>
              <a:prstDash val="solid"/>
            </a:ln>
          </p:spPr>
          <p:txBody>
            <a:bodyPr wrap="square" lIns="61235" tIns="30617" rIns="61235" bIns="30617" anchor="ctr" anchorCtr="0" compatLnSpc="0">
              <a:spAutoFit/>
            </a:bodyPr>
            <a:lstStyle/>
            <a:p>
              <a:pPr algn="ctr" hangingPunct="0"/>
              <a:r>
                <a:rPr lang="en-US" sz="1497" b="1" dirty="0">
                  <a:solidFill>
                    <a:srgbClr val="FFFFFF"/>
                  </a:solidFill>
                  <a:latin typeface="Seravek Light" panose="020B0503040000020004" pitchFamily="34" charset="0"/>
                  <a:ea typeface="Tahoma" pitchFamily="2"/>
                  <a:cs typeface="Droid Sans Devanagari" pitchFamily="2"/>
                </a:rPr>
                <a:t>Code</a:t>
              </a:r>
            </a:p>
          </p:txBody>
        </p:sp>
        <p:sp>
          <p:nvSpPr>
            <p:cNvPr id="43" name="Freeform 42">
              <a:extLst>
                <a:ext uri="{FF2B5EF4-FFF2-40B4-BE49-F238E27FC236}">
                  <a16:creationId xmlns:a16="http://schemas.microsoft.com/office/drawing/2014/main" id="{761E286A-3CCC-2C47-A9CB-F97195970A35}"/>
                </a:ext>
              </a:extLst>
            </p:cNvPr>
            <p:cNvSpPr/>
            <p:nvPr/>
          </p:nvSpPr>
          <p:spPr>
            <a:xfrm>
              <a:off x="1388514" y="1423762"/>
              <a:ext cx="1977969" cy="2674950"/>
            </a:xfrm>
            <a:custGeom>
              <a:avLst>
                <a:gd name="f0" fmla="val 2291"/>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noFill/>
            <a:ln w="38160" cap="rnd">
              <a:solidFill>
                <a:srgbClr val="4E342E"/>
              </a:solidFill>
              <a:prstDash val="solid"/>
            </a:ln>
          </p:spPr>
          <p:txBody>
            <a:bodyPr wrap="square" lIns="74217" tIns="43599" rIns="74217" bIns="43599" anchor="ctr" anchorCtr="0" compatLnSpc="0">
              <a:noAutofit/>
            </a:bodyPr>
            <a:lstStyle/>
            <a:p>
              <a:pPr hangingPunct="0"/>
              <a:endParaRPr lang="en-US" sz="1225">
                <a:latin typeface="Seravek Light" panose="020B0503040000020004" pitchFamily="34" charset="0"/>
                <a:ea typeface="Tahoma" pitchFamily="2"/>
                <a:cs typeface="Droid Sans Devanagari" pitchFamily="2"/>
              </a:endParaRPr>
            </a:p>
          </p:txBody>
        </p:sp>
        <p:sp>
          <p:nvSpPr>
            <p:cNvPr id="44" name="Freeform 43">
              <a:extLst>
                <a:ext uri="{FF2B5EF4-FFF2-40B4-BE49-F238E27FC236}">
                  <a16:creationId xmlns:a16="http://schemas.microsoft.com/office/drawing/2014/main" id="{33DAB978-3D24-D745-863E-F991A8BA215B}"/>
                </a:ext>
              </a:extLst>
            </p:cNvPr>
            <p:cNvSpPr/>
            <p:nvPr/>
          </p:nvSpPr>
          <p:spPr>
            <a:xfrm>
              <a:off x="1528882" y="2619286"/>
              <a:ext cx="1689650" cy="335363"/>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66BB6A"/>
            </a:solidFill>
            <a:ln w="19050" cap="rnd">
              <a:solidFill>
                <a:srgbClr val="000000"/>
              </a:solidFill>
              <a:prstDash val="solid"/>
            </a:ln>
          </p:spPr>
          <p:txBody>
            <a:bodyPr wrap="square" lIns="61235" tIns="30617" rIns="61235" bIns="30617" anchor="ctr" anchorCtr="0" compatLnSpc="0">
              <a:spAutoFit/>
            </a:bodyPr>
            <a:lstStyle/>
            <a:p>
              <a:pPr algn="ctr" hangingPunct="0"/>
              <a:r>
                <a:rPr lang="en-US" sz="1497" b="1">
                  <a:solidFill>
                    <a:srgbClr val="FFFFFF"/>
                  </a:solidFill>
                  <a:latin typeface="Seravek Light" panose="020B0503040000020004" pitchFamily="34" charset="0"/>
                  <a:ea typeface="Tahoma" pitchFamily="2"/>
                  <a:cs typeface="Droid Sans Devanagari" pitchFamily="2"/>
                </a:rPr>
                <a:t>Heap</a:t>
              </a:r>
            </a:p>
          </p:txBody>
        </p:sp>
      </p:grpSp>
      <p:sp>
        <p:nvSpPr>
          <p:cNvPr id="4" name="Slide Number Placeholder 3">
            <a:extLst>
              <a:ext uri="{FF2B5EF4-FFF2-40B4-BE49-F238E27FC236}">
                <a16:creationId xmlns:a16="http://schemas.microsoft.com/office/drawing/2014/main" id="{55FD0CED-B4E2-7441-904C-0ED5B19A7EAC}"/>
              </a:ext>
            </a:extLst>
          </p:cNvPr>
          <p:cNvSpPr>
            <a:spLocks noGrp="1"/>
          </p:cNvSpPr>
          <p:nvPr>
            <p:ph type="sldNum" sz="quarter" idx="12"/>
          </p:nvPr>
        </p:nvSpPr>
        <p:spPr/>
        <p:txBody>
          <a:bodyPr/>
          <a:lstStyle/>
          <a:p>
            <a:fld id="{5E6A3C3A-A029-4573-BC04-5DA27903A743}" type="slidenum">
              <a:rPr lang="en-US" smtClean="0"/>
              <a:t>40</a:t>
            </a:fld>
            <a:endParaRPr lang="en-US"/>
          </a:p>
        </p:txBody>
      </p:sp>
    </p:spTree>
    <p:extLst>
      <p:ext uri="{BB962C8B-B14F-4D97-AF65-F5344CB8AC3E}">
        <p14:creationId xmlns:p14="http://schemas.microsoft.com/office/powerpoint/2010/main" val="32508326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CE199-ADE5-244F-BA95-C35B622F7FCB}"/>
              </a:ext>
            </a:extLst>
          </p:cNvPr>
          <p:cNvSpPr>
            <a:spLocks noGrp="1"/>
          </p:cNvSpPr>
          <p:nvPr>
            <p:ph type="title"/>
          </p:nvPr>
        </p:nvSpPr>
        <p:spPr/>
        <p:txBody>
          <a:bodyPr>
            <a:normAutofit fontScale="90000"/>
          </a:bodyPr>
          <a:lstStyle/>
          <a:p>
            <a:r>
              <a:rPr lang="en-US" sz="2000" dirty="0"/>
              <a:t>But what happens when the kernel no longer has room for all of the requests? What is the kernel’s recourse? Reboot and hope it doesn’t happen again?</a:t>
            </a:r>
          </a:p>
        </p:txBody>
      </p:sp>
      <p:grpSp>
        <p:nvGrpSpPr>
          <p:cNvPr id="19" name="Group 18">
            <a:extLst>
              <a:ext uri="{FF2B5EF4-FFF2-40B4-BE49-F238E27FC236}">
                <a16:creationId xmlns:a16="http://schemas.microsoft.com/office/drawing/2014/main" id="{1988C9BA-64DB-3E44-8F20-B5220679A5BD}"/>
              </a:ext>
            </a:extLst>
          </p:cNvPr>
          <p:cNvGrpSpPr/>
          <p:nvPr/>
        </p:nvGrpSpPr>
        <p:grpSpPr>
          <a:xfrm>
            <a:off x="4322177" y="1565529"/>
            <a:ext cx="1977969" cy="3372585"/>
            <a:chOff x="1388514" y="1374190"/>
            <a:chExt cx="1977969" cy="3372585"/>
          </a:xfrm>
        </p:grpSpPr>
        <p:sp>
          <p:nvSpPr>
            <p:cNvPr id="7" name="Freeform 6">
              <a:extLst>
                <a:ext uri="{FF2B5EF4-FFF2-40B4-BE49-F238E27FC236}">
                  <a16:creationId xmlns:a16="http://schemas.microsoft.com/office/drawing/2014/main" id="{CC1C88D6-5D75-254A-B624-8E1DE7442E1F}"/>
                </a:ext>
              </a:extLst>
            </p:cNvPr>
            <p:cNvSpPr/>
            <p:nvPr/>
          </p:nvSpPr>
          <p:spPr>
            <a:xfrm>
              <a:off x="1526210" y="2960705"/>
              <a:ext cx="1692322" cy="335363"/>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66BB6A"/>
            </a:solidFill>
            <a:ln w="19050" cap="rnd">
              <a:solidFill>
                <a:srgbClr val="000000"/>
              </a:solidFill>
              <a:prstDash val="solid"/>
            </a:ln>
          </p:spPr>
          <p:txBody>
            <a:bodyPr wrap="square" lIns="61235" tIns="30617" rIns="61235" bIns="30617" anchor="ctr" anchorCtr="0" compatLnSpc="0">
              <a:spAutoFit/>
            </a:bodyPr>
            <a:lstStyle/>
            <a:p>
              <a:pPr algn="ctr" hangingPunct="0"/>
              <a:r>
                <a:rPr lang="en-US" sz="1497" b="1">
                  <a:solidFill>
                    <a:srgbClr val="FFFFFF"/>
                  </a:solidFill>
                  <a:latin typeface="Seravek Light" panose="020B0503040000020004" pitchFamily="34" charset="0"/>
                  <a:ea typeface="Tahoma" pitchFamily="2"/>
                  <a:cs typeface="Droid Sans Devanagari" pitchFamily="2"/>
                </a:rPr>
                <a:t>Data</a:t>
              </a:r>
            </a:p>
          </p:txBody>
        </p:sp>
        <p:sp>
          <p:nvSpPr>
            <p:cNvPr id="8" name="Freeform 7">
              <a:extLst>
                <a:ext uri="{FF2B5EF4-FFF2-40B4-BE49-F238E27FC236}">
                  <a16:creationId xmlns:a16="http://schemas.microsoft.com/office/drawing/2014/main" id="{7E951F3E-CE6C-4942-BEB7-BA23C948DFE5}"/>
                </a:ext>
              </a:extLst>
            </p:cNvPr>
            <p:cNvSpPr/>
            <p:nvPr/>
          </p:nvSpPr>
          <p:spPr>
            <a:xfrm>
              <a:off x="1522142" y="3302124"/>
              <a:ext cx="1696389" cy="328907"/>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66BB6A"/>
            </a:solidFill>
            <a:ln w="19050" cap="rnd">
              <a:solidFill>
                <a:srgbClr val="000000"/>
              </a:solidFill>
              <a:prstDash val="solid"/>
            </a:ln>
          </p:spPr>
          <p:txBody>
            <a:bodyPr wrap="square" lIns="61235" tIns="30617" rIns="61235" bIns="30617" anchor="ctr" anchorCtr="0" compatLnSpc="0">
              <a:spAutoFit/>
            </a:bodyPr>
            <a:lstStyle/>
            <a:p>
              <a:pPr algn="ctr" hangingPunct="0"/>
              <a:r>
                <a:rPr lang="en-US" sz="1497" b="1">
                  <a:solidFill>
                    <a:srgbClr val="FFFFFF"/>
                  </a:solidFill>
                  <a:latin typeface="Seravek Light" panose="020B0503040000020004" pitchFamily="34" charset="0"/>
                  <a:ea typeface="Tahoma" pitchFamily="2"/>
                  <a:cs typeface="Droid Sans Devanagari" pitchFamily="2"/>
                </a:rPr>
                <a:t>Stack</a:t>
              </a:r>
            </a:p>
          </p:txBody>
        </p:sp>
        <p:sp>
          <p:nvSpPr>
            <p:cNvPr id="10" name="Freeform 9">
              <a:extLst>
                <a:ext uri="{FF2B5EF4-FFF2-40B4-BE49-F238E27FC236}">
                  <a16:creationId xmlns:a16="http://schemas.microsoft.com/office/drawing/2014/main" id="{C38B2987-B300-EE44-9985-61F6CBFADD0E}"/>
                </a:ext>
              </a:extLst>
            </p:cNvPr>
            <p:cNvSpPr/>
            <p:nvPr/>
          </p:nvSpPr>
          <p:spPr>
            <a:xfrm flipH="1" flipV="1">
              <a:off x="2223928" y="2251687"/>
              <a:ext cx="296883" cy="361543"/>
            </a:xfrm>
            <a:custGeom>
              <a:avLst>
                <a:gd name="f0" fmla="val 11678"/>
                <a:gd name="f1" fmla="val 5411"/>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0 f8 1"/>
                <a:gd name="f17" fmla="+- 21600 0 f12"/>
                <a:gd name="f18" fmla="*/ f11 f7 1"/>
                <a:gd name="f19" fmla="*/ f13 f7 1"/>
                <a:gd name="f20" fmla="*/ f17 f11 1"/>
                <a:gd name="f21" fmla="*/ f20 1 10800"/>
                <a:gd name="f22" fmla="+- f12 f21 0"/>
                <a:gd name="f23" fmla="*/ f22 f8 1"/>
              </a:gdLst>
              <a:ahLst>
                <a:ahXY gdRefX="f1" minX="f4" maxX="f6" gdRefY="f0" minY="f4" maxY="f5">
                  <a:pos x="f14" y="f15"/>
                </a:ahXY>
              </a:ahLst>
              <a:cxnLst>
                <a:cxn ang="3cd4">
                  <a:pos x="hc" y="t"/>
                </a:cxn>
                <a:cxn ang="0">
                  <a:pos x="r" y="vc"/>
                </a:cxn>
                <a:cxn ang="cd4">
                  <a:pos x="hc" y="b"/>
                </a:cxn>
                <a:cxn ang="cd2">
                  <a:pos x="l" y="vc"/>
                </a:cxn>
              </a:cxnLst>
              <a:rect l="f18" t="f16" r="f19" b="f23"/>
              <a:pathLst>
                <a:path w="21600" h="21600">
                  <a:moveTo>
                    <a:pt x="f11" y="f4"/>
                  </a:moveTo>
                  <a:lnTo>
                    <a:pt x="f11" y="f12"/>
                  </a:lnTo>
                  <a:lnTo>
                    <a:pt x="f4" y="f12"/>
                  </a:lnTo>
                  <a:lnTo>
                    <a:pt x="f6" y="f5"/>
                  </a:lnTo>
                  <a:lnTo>
                    <a:pt x="f5" y="f12"/>
                  </a:lnTo>
                  <a:lnTo>
                    <a:pt x="f13" y="f12"/>
                  </a:lnTo>
                  <a:lnTo>
                    <a:pt x="f13" y="f4"/>
                  </a:lnTo>
                  <a:close/>
                </a:path>
              </a:pathLst>
            </a:custGeom>
            <a:noFill/>
            <a:ln w="38160" cap="rnd">
              <a:solidFill>
                <a:srgbClr val="4E342E"/>
              </a:solidFill>
              <a:prstDash val="solid"/>
            </a:ln>
          </p:spPr>
          <p:txBody>
            <a:bodyPr wrap="none" lIns="73972" tIns="43354" rIns="73972" bIns="43354" anchor="ctr" anchorCtr="0" compatLnSpc="0">
              <a:spAutoFit/>
            </a:bodyPr>
            <a:lstStyle/>
            <a:p>
              <a:pPr hangingPunct="0"/>
              <a:endParaRPr lang="en-US" sz="1225">
                <a:latin typeface="Seravek Light" panose="020B0503040000020004" pitchFamily="34" charset="0"/>
                <a:ea typeface="Tahoma" pitchFamily="2"/>
                <a:cs typeface="Droid Sans Devanagari" pitchFamily="2"/>
              </a:endParaRPr>
            </a:p>
          </p:txBody>
        </p:sp>
        <p:sp>
          <p:nvSpPr>
            <p:cNvPr id="11" name="Freeform 10">
              <a:extLst>
                <a:ext uri="{FF2B5EF4-FFF2-40B4-BE49-F238E27FC236}">
                  <a16:creationId xmlns:a16="http://schemas.microsoft.com/office/drawing/2014/main" id="{7F988229-3DC9-074B-ACCA-CE1754A98CB6}"/>
                </a:ext>
              </a:extLst>
            </p:cNvPr>
            <p:cNvSpPr/>
            <p:nvPr/>
          </p:nvSpPr>
          <p:spPr>
            <a:xfrm flipH="1">
              <a:off x="2223928" y="3633760"/>
              <a:ext cx="296883" cy="361543"/>
            </a:xfrm>
            <a:custGeom>
              <a:avLst>
                <a:gd name="f0" fmla="val 11678"/>
                <a:gd name="f1" fmla="val 5411"/>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0 f8 1"/>
                <a:gd name="f17" fmla="+- 21600 0 f12"/>
                <a:gd name="f18" fmla="*/ f11 f7 1"/>
                <a:gd name="f19" fmla="*/ f13 f7 1"/>
                <a:gd name="f20" fmla="*/ f17 f11 1"/>
                <a:gd name="f21" fmla="*/ f20 1 10800"/>
                <a:gd name="f22" fmla="+- f12 f21 0"/>
                <a:gd name="f23" fmla="*/ f22 f8 1"/>
              </a:gdLst>
              <a:ahLst>
                <a:ahXY gdRefX="f1" minX="f4" maxX="f6" gdRefY="f0" minY="f4" maxY="f5">
                  <a:pos x="f14" y="f15"/>
                </a:ahXY>
              </a:ahLst>
              <a:cxnLst>
                <a:cxn ang="3cd4">
                  <a:pos x="hc" y="t"/>
                </a:cxn>
                <a:cxn ang="0">
                  <a:pos x="r" y="vc"/>
                </a:cxn>
                <a:cxn ang="cd4">
                  <a:pos x="hc" y="b"/>
                </a:cxn>
                <a:cxn ang="cd2">
                  <a:pos x="l" y="vc"/>
                </a:cxn>
              </a:cxnLst>
              <a:rect l="f18" t="f16" r="f19" b="f23"/>
              <a:pathLst>
                <a:path w="21600" h="21600">
                  <a:moveTo>
                    <a:pt x="f11" y="f4"/>
                  </a:moveTo>
                  <a:lnTo>
                    <a:pt x="f11" y="f12"/>
                  </a:lnTo>
                  <a:lnTo>
                    <a:pt x="f4" y="f12"/>
                  </a:lnTo>
                  <a:lnTo>
                    <a:pt x="f6" y="f5"/>
                  </a:lnTo>
                  <a:lnTo>
                    <a:pt x="f5" y="f12"/>
                  </a:lnTo>
                  <a:lnTo>
                    <a:pt x="f13" y="f12"/>
                  </a:lnTo>
                  <a:lnTo>
                    <a:pt x="f13" y="f4"/>
                  </a:lnTo>
                  <a:close/>
                </a:path>
              </a:pathLst>
            </a:custGeom>
            <a:noFill/>
            <a:ln w="38160" cap="rnd">
              <a:solidFill>
                <a:srgbClr val="4E342E"/>
              </a:solidFill>
              <a:prstDash val="solid"/>
            </a:ln>
          </p:spPr>
          <p:txBody>
            <a:bodyPr wrap="none" lIns="73972" tIns="43354" rIns="73972" bIns="43354" anchor="ctr" anchorCtr="0" compatLnSpc="0">
              <a:spAutoFit/>
            </a:bodyPr>
            <a:lstStyle/>
            <a:p>
              <a:pPr hangingPunct="0"/>
              <a:endParaRPr lang="en-US" sz="1225">
                <a:latin typeface="Seravek Light" panose="020B0503040000020004" pitchFamily="34" charset="0"/>
                <a:ea typeface="Tahoma" pitchFamily="2"/>
                <a:cs typeface="Droid Sans Devanagari" pitchFamily="2"/>
              </a:endParaRPr>
            </a:p>
          </p:txBody>
        </p:sp>
        <p:sp>
          <p:nvSpPr>
            <p:cNvPr id="13" name="Freeform 12">
              <a:extLst>
                <a:ext uri="{FF2B5EF4-FFF2-40B4-BE49-F238E27FC236}">
                  <a16:creationId xmlns:a16="http://schemas.microsoft.com/office/drawing/2014/main" id="{0E2E7D82-2208-3846-8EC2-0B06FCAAD29F}"/>
                </a:ext>
              </a:extLst>
            </p:cNvPr>
            <p:cNvSpPr/>
            <p:nvPr/>
          </p:nvSpPr>
          <p:spPr>
            <a:xfrm>
              <a:off x="1522142" y="4411412"/>
              <a:ext cx="1696389" cy="335363"/>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66BB6A"/>
            </a:solidFill>
            <a:ln w="19050" cap="rnd">
              <a:solidFill>
                <a:srgbClr val="4E342E"/>
              </a:solidFill>
              <a:prstDash val="solid"/>
            </a:ln>
          </p:spPr>
          <p:txBody>
            <a:bodyPr wrap="square" lIns="61235" tIns="30617" rIns="61235" bIns="30617" anchor="ctr" anchorCtr="0" compatLnSpc="0">
              <a:spAutoFit/>
            </a:bodyPr>
            <a:lstStyle/>
            <a:p>
              <a:pPr algn="ctr" hangingPunct="0"/>
              <a:r>
                <a:rPr lang="en-US" sz="1497" b="1" dirty="0">
                  <a:solidFill>
                    <a:srgbClr val="FFFFFF"/>
                  </a:solidFill>
                  <a:latin typeface="Seravek Light" panose="020B0503040000020004" pitchFamily="34" charset="0"/>
                  <a:ea typeface="Tahoma" pitchFamily="2"/>
                  <a:cs typeface="Droid Sans Devanagari" pitchFamily="2"/>
                </a:rPr>
                <a:t>Code</a:t>
              </a:r>
            </a:p>
          </p:txBody>
        </p:sp>
        <p:sp>
          <p:nvSpPr>
            <p:cNvPr id="14" name="Freeform 13">
              <a:extLst>
                <a:ext uri="{FF2B5EF4-FFF2-40B4-BE49-F238E27FC236}">
                  <a16:creationId xmlns:a16="http://schemas.microsoft.com/office/drawing/2014/main" id="{F9058247-19AD-354B-B318-E6BF1E57DD1D}"/>
                </a:ext>
              </a:extLst>
            </p:cNvPr>
            <p:cNvSpPr/>
            <p:nvPr/>
          </p:nvSpPr>
          <p:spPr>
            <a:xfrm>
              <a:off x="1388514" y="1374190"/>
              <a:ext cx="1977969" cy="2692137"/>
            </a:xfrm>
            <a:custGeom>
              <a:avLst>
                <a:gd name="f0" fmla="val 2291"/>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noFill/>
            <a:ln w="38160" cap="rnd">
              <a:solidFill>
                <a:srgbClr val="4E342E"/>
              </a:solidFill>
              <a:prstDash val="solid"/>
            </a:ln>
          </p:spPr>
          <p:txBody>
            <a:bodyPr wrap="square" lIns="74217" tIns="43599" rIns="74217" bIns="43599" anchor="ctr" anchorCtr="0" compatLnSpc="0">
              <a:noAutofit/>
            </a:bodyPr>
            <a:lstStyle/>
            <a:p>
              <a:pPr hangingPunct="0"/>
              <a:endParaRPr lang="en-US" sz="1225">
                <a:latin typeface="Seravek Light" panose="020B0503040000020004" pitchFamily="34" charset="0"/>
                <a:ea typeface="Tahoma" pitchFamily="2"/>
                <a:cs typeface="Droid Sans Devanagari" pitchFamily="2"/>
              </a:endParaRPr>
            </a:p>
          </p:txBody>
        </p:sp>
        <p:sp>
          <p:nvSpPr>
            <p:cNvPr id="6" name="Freeform 5">
              <a:extLst>
                <a:ext uri="{FF2B5EF4-FFF2-40B4-BE49-F238E27FC236}">
                  <a16:creationId xmlns:a16="http://schemas.microsoft.com/office/drawing/2014/main" id="{DB2468BE-97F7-B84F-BE64-73BDC45939CC}"/>
                </a:ext>
              </a:extLst>
            </p:cNvPr>
            <p:cNvSpPr/>
            <p:nvPr/>
          </p:nvSpPr>
          <p:spPr>
            <a:xfrm>
              <a:off x="1528882" y="2619286"/>
              <a:ext cx="1689650" cy="335363"/>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66BB6A"/>
            </a:solidFill>
            <a:ln w="19050" cap="rnd">
              <a:solidFill>
                <a:srgbClr val="000000"/>
              </a:solidFill>
              <a:prstDash val="solid"/>
            </a:ln>
          </p:spPr>
          <p:txBody>
            <a:bodyPr wrap="square" lIns="61235" tIns="30617" rIns="61235" bIns="30617" anchor="ctr" anchorCtr="0" compatLnSpc="0">
              <a:spAutoFit/>
            </a:bodyPr>
            <a:lstStyle/>
            <a:p>
              <a:pPr algn="ctr" hangingPunct="0"/>
              <a:r>
                <a:rPr lang="en-US" sz="1497" b="1">
                  <a:solidFill>
                    <a:srgbClr val="FFFFFF"/>
                  </a:solidFill>
                  <a:latin typeface="Seravek Light" panose="020B0503040000020004" pitchFamily="34" charset="0"/>
                  <a:ea typeface="Tahoma" pitchFamily="2"/>
                  <a:cs typeface="Droid Sans Devanagari" pitchFamily="2"/>
                </a:rPr>
                <a:t>Heap</a:t>
              </a:r>
            </a:p>
          </p:txBody>
        </p:sp>
      </p:grpSp>
      <p:grpSp>
        <p:nvGrpSpPr>
          <p:cNvPr id="18" name="Group 17">
            <a:extLst>
              <a:ext uri="{FF2B5EF4-FFF2-40B4-BE49-F238E27FC236}">
                <a16:creationId xmlns:a16="http://schemas.microsoft.com/office/drawing/2014/main" id="{45E2686C-AD41-7745-81AE-AEB1D1E1309E}"/>
              </a:ext>
            </a:extLst>
          </p:cNvPr>
          <p:cNvGrpSpPr/>
          <p:nvPr/>
        </p:nvGrpSpPr>
        <p:grpSpPr>
          <a:xfrm>
            <a:off x="39660" y="1203986"/>
            <a:ext cx="3447102" cy="3734128"/>
            <a:chOff x="5066564" y="1012647"/>
            <a:chExt cx="3447102" cy="3734128"/>
          </a:xfrm>
        </p:grpSpPr>
        <p:sp>
          <p:nvSpPr>
            <p:cNvPr id="25" name="Freeform 24">
              <a:extLst>
                <a:ext uri="{FF2B5EF4-FFF2-40B4-BE49-F238E27FC236}">
                  <a16:creationId xmlns:a16="http://schemas.microsoft.com/office/drawing/2014/main" id="{BD76A93F-4261-7B42-9B6D-179D63D92423}"/>
                </a:ext>
              </a:extLst>
            </p:cNvPr>
            <p:cNvSpPr/>
            <p:nvPr/>
          </p:nvSpPr>
          <p:spPr>
            <a:xfrm>
              <a:off x="6673393" y="2960705"/>
              <a:ext cx="1692322" cy="335363"/>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007AC2"/>
            </a:solidFill>
            <a:ln w="19050" cap="rnd">
              <a:solidFill>
                <a:srgbClr val="000000"/>
              </a:solidFill>
              <a:prstDash val="solid"/>
            </a:ln>
          </p:spPr>
          <p:txBody>
            <a:bodyPr wrap="square" lIns="61235" tIns="30617" rIns="61235" bIns="30617" anchor="ctr" anchorCtr="0" compatLnSpc="0">
              <a:spAutoFit/>
            </a:bodyPr>
            <a:lstStyle/>
            <a:p>
              <a:pPr algn="ctr" hangingPunct="0"/>
              <a:r>
                <a:rPr lang="en-US" sz="1497" b="1">
                  <a:solidFill>
                    <a:srgbClr val="FFFFFF"/>
                  </a:solidFill>
                  <a:latin typeface="Seravek Light" panose="020B0503040000020004" pitchFamily="34" charset="0"/>
                  <a:ea typeface="Tahoma" pitchFamily="2"/>
                  <a:cs typeface="Droid Sans Devanagari" pitchFamily="2"/>
                </a:rPr>
                <a:t>Data</a:t>
              </a:r>
            </a:p>
          </p:txBody>
        </p:sp>
        <p:sp>
          <p:nvSpPr>
            <p:cNvPr id="26" name="Freeform 25">
              <a:extLst>
                <a:ext uri="{FF2B5EF4-FFF2-40B4-BE49-F238E27FC236}">
                  <a16:creationId xmlns:a16="http://schemas.microsoft.com/office/drawing/2014/main" id="{C1D5DBFD-5037-C74F-B9A2-472C9FD9FC27}"/>
                </a:ext>
              </a:extLst>
            </p:cNvPr>
            <p:cNvSpPr/>
            <p:nvPr/>
          </p:nvSpPr>
          <p:spPr>
            <a:xfrm>
              <a:off x="6669325" y="3302124"/>
              <a:ext cx="1696389" cy="328907"/>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007AC2"/>
            </a:solidFill>
            <a:ln w="19050" cap="rnd">
              <a:solidFill>
                <a:srgbClr val="000000"/>
              </a:solidFill>
              <a:prstDash val="solid"/>
            </a:ln>
          </p:spPr>
          <p:txBody>
            <a:bodyPr wrap="square" lIns="61235" tIns="30617" rIns="61235" bIns="30617" anchor="ctr" anchorCtr="0" compatLnSpc="0">
              <a:spAutoFit/>
            </a:bodyPr>
            <a:lstStyle/>
            <a:p>
              <a:pPr algn="ctr" hangingPunct="0"/>
              <a:r>
                <a:rPr lang="en-US" sz="1497" b="1">
                  <a:solidFill>
                    <a:srgbClr val="FFFFFF"/>
                  </a:solidFill>
                  <a:latin typeface="Seravek Light" panose="020B0503040000020004" pitchFamily="34" charset="0"/>
                  <a:ea typeface="Tahoma" pitchFamily="2"/>
                  <a:cs typeface="Droid Sans Devanagari" pitchFamily="2"/>
                </a:rPr>
                <a:t>Stack</a:t>
              </a:r>
            </a:p>
          </p:txBody>
        </p:sp>
        <p:sp>
          <p:nvSpPr>
            <p:cNvPr id="28" name="Freeform 27">
              <a:extLst>
                <a:ext uri="{FF2B5EF4-FFF2-40B4-BE49-F238E27FC236}">
                  <a16:creationId xmlns:a16="http://schemas.microsoft.com/office/drawing/2014/main" id="{E0233AA0-54ED-1A44-AB17-553871699A5A}"/>
                </a:ext>
              </a:extLst>
            </p:cNvPr>
            <p:cNvSpPr/>
            <p:nvPr/>
          </p:nvSpPr>
          <p:spPr>
            <a:xfrm flipH="1" flipV="1">
              <a:off x="7371111" y="1012647"/>
              <a:ext cx="296883" cy="361543"/>
            </a:xfrm>
            <a:custGeom>
              <a:avLst>
                <a:gd name="f0" fmla="val 11678"/>
                <a:gd name="f1" fmla="val 5411"/>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0 f8 1"/>
                <a:gd name="f17" fmla="+- 21600 0 f12"/>
                <a:gd name="f18" fmla="*/ f11 f7 1"/>
                <a:gd name="f19" fmla="*/ f13 f7 1"/>
                <a:gd name="f20" fmla="*/ f17 f11 1"/>
                <a:gd name="f21" fmla="*/ f20 1 10800"/>
                <a:gd name="f22" fmla="+- f12 f21 0"/>
                <a:gd name="f23" fmla="*/ f22 f8 1"/>
              </a:gdLst>
              <a:ahLst>
                <a:ahXY gdRefX="f1" minX="f4" maxX="f6" gdRefY="f0" minY="f4" maxY="f5">
                  <a:pos x="f14" y="f15"/>
                </a:ahXY>
              </a:ahLst>
              <a:cxnLst>
                <a:cxn ang="3cd4">
                  <a:pos x="hc" y="t"/>
                </a:cxn>
                <a:cxn ang="0">
                  <a:pos x="r" y="vc"/>
                </a:cxn>
                <a:cxn ang="cd4">
                  <a:pos x="hc" y="b"/>
                </a:cxn>
                <a:cxn ang="cd2">
                  <a:pos x="l" y="vc"/>
                </a:cxn>
              </a:cxnLst>
              <a:rect l="f18" t="f16" r="f19" b="f23"/>
              <a:pathLst>
                <a:path w="21600" h="21600">
                  <a:moveTo>
                    <a:pt x="f11" y="f4"/>
                  </a:moveTo>
                  <a:lnTo>
                    <a:pt x="f11" y="f12"/>
                  </a:lnTo>
                  <a:lnTo>
                    <a:pt x="f4" y="f12"/>
                  </a:lnTo>
                  <a:lnTo>
                    <a:pt x="f6" y="f5"/>
                  </a:lnTo>
                  <a:lnTo>
                    <a:pt x="f5" y="f12"/>
                  </a:lnTo>
                  <a:lnTo>
                    <a:pt x="f13" y="f12"/>
                  </a:lnTo>
                  <a:lnTo>
                    <a:pt x="f13" y="f4"/>
                  </a:lnTo>
                  <a:close/>
                </a:path>
              </a:pathLst>
            </a:custGeom>
            <a:noFill/>
            <a:ln w="38160" cap="rnd">
              <a:solidFill>
                <a:srgbClr val="4E342E"/>
              </a:solidFill>
              <a:prstDash val="solid"/>
            </a:ln>
          </p:spPr>
          <p:txBody>
            <a:bodyPr wrap="none" lIns="73972" tIns="43354" rIns="73972" bIns="43354" anchor="ctr" anchorCtr="0" compatLnSpc="0">
              <a:spAutoFit/>
            </a:bodyPr>
            <a:lstStyle/>
            <a:p>
              <a:pPr hangingPunct="0"/>
              <a:endParaRPr lang="en-US" sz="1225">
                <a:latin typeface="Seravek Light" panose="020B0503040000020004" pitchFamily="34" charset="0"/>
                <a:ea typeface="Tahoma" pitchFamily="2"/>
                <a:cs typeface="Droid Sans Devanagari" pitchFamily="2"/>
              </a:endParaRPr>
            </a:p>
          </p:txBody>
        </p:sp>
        <p:sp>
          <p:nvSpPr>
            <p:cNvPr id="29" name="Freeform 28">
              <a:extLst>
                <a:ext uri="{FF2B5EF4-FFF2-40B4-BE49-F238E27FC236}">
                  <a16:creationId xmlns:a16="http://schemas.microsoft.com/office/drawing/2014/main" id="{1CED943D-193B-8C4B-ABB3-46B499955738}"/>
                </a:ext>
              </a:extLst>
            </p:cNvPr>
            <p:cNvSpPr/>
            <p:nvPr/>
          </p:nvSpPr>
          <p:spPr>
            <a:xfrm flipH="1">
              <a:off x="7371111" y="3633760"/>
              <a:ext cx="296883" cy="361543"/>
            </a:xfrm>
            <a:custGeom>
              <a:avLst>
                <a:gd name="f0" fmla="val 11678"/>
                <a:gd name="f1" fmla="val 5411"/>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0 f8 1"/>
                <a:gd name="f17" fmla="+- 21600 0 f12"/>
                <a:gd name="f18" fmla="*/ f11 f7 1"/>
                <a:gd name="f19" fmla="*/ f13 f7 1"/>
                <a:gd name="f20" fmla="*/ f17 f11 1"/>
                <a:gd name="f21" fmla="*/ f20 1 10800"/>
                <a:gd name="f22" fmla="+- f12 f21 0"/>
                <a:gd name="f23" fmla="*/ f22 f8 1"/>
              </a:gdLst>
              <a:ahLst>
                <a:ahXY gdRefX="f1" minX="f4" maxX="f6" gdRefY="f0" minY="f4" maxY="f5">
                  <a:pos x="f14" y="f15"/>
                </a:ahXY>
              </a:ahLst>
              <a:cxnLst>
                <a:cxn ang="3cd4">
                  <a:pos x="hc" y="t"/>
                </a:cxn>
                <a:cxn ang="0">
                  <a:pos x="r" y="vc"/>
                </a:cxn>
                <a:cxn ang="cd4">
                  <a:pos x="hc" y="b"/>
                </a:cxn>
                <a:cxn ang="cd2">
                  <a:pos x="l" y="vc"/>
                </a:cxn>
              </a:cxnLst>
              <a:rect l="f18" t="f16" r="f19" b="f23"/>
              <a:pathLst>
                <a:path w="21600" h="21600">
                  <a:moveTo>
                    <a:pt x="f11" y="f4"/>
                  </a:moveTo>
                  <a:lnTo>
                    <a:pt x="f11" y="f12"/>
                  </a:lnTo>
                  <a:lnTo>
                    <a:pt x="f4" y="f12"/>
                  </a:lnTo>
                  <a:lnTo>
                    <a:pt x="f6" y="f5"/>
                  </a:lnTo>
                  <a:lnTo>
                    <a:pt x="f5" y="f12"/>
                  </a:lnTo>
                  <a:lnTo>
                    <a:pt x="f13" y="f12"/>
                  </a:lnTo>
                  <a:lnTo>
                    <a:pt x="f13" y="f4"/>
                  </a:lnTo>
                  <a:close/>
                </a:path>
              </a:pathLst>
            </a:custGeom>
            <a:noFill/>
            <a:ln w="38160" cap="rnd">
              <a:solidFill>
                <a:srgbClr val="4E342E"/>
              </a:solidFill>
              <a:prstDash val="solid"/>
            </a:ln>
          </p:spPr>
          <p:txBody>
            <a:bodyPr wrap="none" lIns="73972" tIns="43354" rIns="73972" bIns="43354" anchor="ctr" anchorCtr="0" compatLnSpc="0">
              <a:spAutoFit/>
            </a:bodyPr>
            <a:lstStyle/>
            <a:p>
              <a:pPr hangingPunct="0"/>
              <a:endParaRPr lang="en-US" sz="1225">
                <a:latin typeface="Seravek Light" panose="020B0503040000020004" pitchFamily="34" charset="0"/>
                <a:ea typeface="Tahoma" pitchFamily="2"/>
                <a:cs typeface="Droid Sans Devanagari" pitchFamily="2"/>
              </a:endParaRPr>
            </a:p>
          </p:txBody>
        </p:sp>
        <p:sp>
          <p:nvSpPr>
            <p:cNvPr id="30" name="Freeform 29">
              <a:extLst>
                <a:ext uri="{FF2B5EF4-FFF2-40B4-BE49-F238E27FC236}">
                  <a16:creationId xmlns:a16="http://schemas.microsoft.com/office/drawing/2014/main" id="{A9EA5EBD-BEBC-C941-9B4E-E4C7B2728447}"/>
                </a:ext>
              </a:extLst>
            </p:cNvPr>
            <p:cNvSpPr/>
            <p:nvPr/>
          </p:nvSpPr>
          <p:spPr>
            <a:xfrm>
              <a:off x="6669325" y="4411412"/>
              <a:ext cx="1696389" cy="335363"/>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007AC2"/>
            </a:solidFill>
            <a:ln w="19050" cap="rnd">
              <a:solidFill>
                <a:srgbClr val="4E342E"/>
              </a:solidFill>
              <a:prstDash val="solid"/>
            </a:ln>
          </p:spPr>
          <p:txBody>
            <a:bodyPr wrap="square" lIns="61235" tIns="30617" rIns="61235" bIns="30617" anchor="ctr" anchorCtr="0" compatLnSpc="0">
              <a:spAutoFit/>
            </a:bodyPr>
            <a:lstStyle/>
            <a:p>
              <a:pPr algn="ctr" hangingPunct="0"/>
              <a:r>
                <a:rPr lang="en-US" sz="1497" b="1" dirty="0">
                  <a:solidFill>
                    <a:srgbClr val="FFFFFF"/>
                  </a:solidFill>
                  <a:latin typeface="Seravek Light" panose="020B0503040000020004" pitchFamily="34" charset="0"/>
                  <a:ea typeface="Tahoma" pitchFamily="2"/>
                  <a:cs typeface="Droid Sans Devanagari" pitchFamily="2"/>
                </a:rPr>
                <a:t>Code</a:t>
              </a:r>
            </a:p>
          </p:txBody>
        </p:sp>
        <p:sp>
          <p:nvSpPr>
            <p:cNvPr id="31" name="Freeform 30">
              <a:extLst>
                <a:ext uri="{FF2B5EF4-FFF2-40B4-BE49-F238E27FC236}">
                  <a16:creationId xmlns:a16="http://schemas.microsoft.com/office/drawing/2014/main" id="{907AFBFA-963C-2F48-9BBA-7D73C988249C}"/>
                </a:ext>
              </a:extLst>
            </p:cNvPr>
            <p:cNvSpPr/>
            <p:nvPr/>
          </p:nvSpPr>
          <p:spPr>
            <a:xfrm>
              <a:off x="6535697" y="1374190"/>
              <a:ext cx="1977969" cy="2692137"/>
            </a:xfrm>
            <a:custGeom>
              <a:avLst>
                <a:gd name="f0" fmla="val 2291"/>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noFill/>
            <a:ln w="38160" cap="rnd">
              <a:solidFill>
                <a:srgbClr val="4E342E"/>
              </a:solidFill>
              <a:prstDash val="solid"/>
            </a:ln>
          </p:spPr>
          <p:txBody>
            <a:bodyPr wrap="square" lIns="74217" tIns="43599" rIns="74217" bIns="43599" anchor="ctr" anchorCtr="0" compatLnSpc="0">
              <a:noAutofit/>
            </a:bodyPr>
            <a:lstStyle/>
            <a:p>
              <a:pPr hangingPunct="0"/>
              <a:endParaRPr lang="en-US" sz="1225">
                <a:latin typeface="Seravek Light" panose="020B0503040000020004" pitchFamily="34" charset="0"/>
                <a:ea typeface="Tahoma" pitchFamily="2"/>
                <a:cs typeface="Droid Sans Devanagari" pitchFamily="2"/>
              </a:endParaRPr>
            </a:p>
          </p:txBody>
        </p:sp>
        <p:sp>
          <p:nvSpPr>
            <p:cNvPr id="32" name="TextBox 31">
              <a:extLst>
                <a:ext uri="{FF2B5EF4-FFF2-40B4-BE49-F238E27FC236}">
                  <a16:creationId xmlns:a16="http://schemas.microsoft.com/office/drawing/2014/main" id="{2582D852-AC32-2746-B949-4C6283A437A4}"/>
                </a:ext>
              </a:extLst>
            </p:cNvPr>
            <p:cNvSpPr txBox="1"/>
            <p:nvPr/>
          </p:nvSpPr>
          <p:spPr>
            <a:xfrm>
              <a:off x="5066564" y="2338629"/>
              <a:ext cx="1125607" cy="896676"/>
            </a:xfrm>
            <a:prstGeom prst="rect">
              <a:avLst/>
            </a:prstGeom>
            <a:noFill/>
            <a:ln cap="rnd">
              <a:noFill/>
            </a:ln>
          </p:spPr>
          <p:txBody>
            <a:bodyPr wrap="none" lIns="61235" tIns="30617" rIns="61235" bIns="30617" anchorCtr="0" compatLnSpc="0">
              <a:spAutoFit/>
            </a:bodyPr>
            <a:lstStyle/>
            <a:p>
              <a:pPr algn="ctr" hangingPunct="0"/>
              <a:r>
                <a:rPr lang="en-US" sz="1769" dirty="0">
                  <a:latin typeface="Seravek Light" panose="020B0503040000020004" pitchFamily="34" charset="0"/>
                  <a:ea typeface="Tahoma" pitchFamily="2"/>
                  <a:cs typeface="Droid Sans Devanagari" pitchFamily="2"/>
                </a:rPr>
                <a:t>Kernel</a:t>
              </a:r>
            </a:p>
            <a:p>
              <a:pPr algn="ctr" hangingPunct="0"/>
              <a:r>
                <a:rPr lang="en-US" sz="1769" dirty="0">
                  <a:latin typeface="Seravek Light" panose="020B0503040000020004" pitchFamily="34" charset="0"/>
                  <a:ea typeface="Tahoma" pitchFamily="2"/>
                  <a:cs typeface="Droid Sans Devanagari" pitchFamily="2"/>
                </a:rPr>
                <a:t>RAM</a:t>
              </a:r>
            </a:p>
            <a:p>
              <a:pPr algn="ctr" hangingPunct="0"/>
              <a:r>
                <a:rPr lang="en-US" sz="1769" dirty="0">
                  <a:latin typeface="Seravek Light" panose="020B0503040000020004" pitchFamily="34" charset="0"/>
                  <a:ea typeface="Tahoma" pitchFamily="2"/>
                  <a:cs typeface="Droid Sans Devanagari" pitchFamily="2"/>
                </a:rPr>
                <a:t>Allocation</a:t>
              </a:r>
            </a:p>
          </p:txBody>
        </p:sp>
        <p:sp>
          <p:nvSpPr>
            <p:cNvPr id="33" name="TextBox 32">
              <a:extLst>
                <a:ext uri="{FF2B5EF4-FFF2-40B4-BE49-F238E27FC236}">
                  <a16:creationId xmlns:a16="http://schemas.microsoft.com/office/drawing/2014/main" id="{CA7F336E-8CEC-534B-BA8F-F83A1260887F}"/>
                </a:ext>
              </a:extLst>
            </p:cNvPr>
            <p:cNvSpPr txBox="1"/>
            <p:nvPr/>
          </p:nvSpPr>
          <p:spPr>
            <a:xfrm>
              <a:off x="5324475" y="4393993"/>
              <a:ext cx="626369" cy="346975"/>
            </a:xfrm>
            <a:prstGeom prst="rect">
              <a:avLst/>
            </a:prstGeom>
            <a:noFill/>
            <a:ln cap="rnd">
              <a:noFill/>
            </a:ln>
          </p:spPr>
          <p:txBody>
            <a:bodyPr wrap="none" lIns="61235" tIns="30617" rIns="61235" bIns="30617" anchorCtr="0" compatLnSpc="0">
              <a:spAutoFit/>
            </a:bodyPr>
            <a:lstStyle/>
            <a:p>
              <a:pPr algn="r" hangingPunct="0"/>
              <a:r>
                <a:rPr lang="en-US" sz="1769" dirty="0">
                  <a:latin typeface="Seravek Light" panose="020B0503040000020004" pitchFamily="34" charset="0"/>
                  <a:ea typeface="Tahoma" pitchFamily="2"/>
                  <a:cs typeface="Droid Sans Devanagari" pitchFamily="2"/>
                </a:rPr>
                <a:t>Flash</a:t>
              </a:r>
            </a:p>
          </p:txBody>
        </p:sp>
        <p:sp>
          <p:nvSpPr>
            <p:cNvPr id="35" name="Freeform 34">
              <a:extLst>
                <a:ext uri="{FF2B5EF4-FFF2-40B4-BE49-F238E27FC236}">
                  <a16:creationId xmlns:a16="http://schemas.microsoft.com/office/drawing/2014/main" id="{6492F7B2-6595-044B-83C4-F9631F461830}"/>
                </a:ext>
              </a:extLst>
            </p:cNvPr>
            <p:cNvSpPr/>
            <p:nvPr/>
          </p:nvSpPr>
          <p:spPr>
            <a:xfrm>
              <a:off x="6676065" y="1098376"/>
              <a:ext cx="1689650" cy="1859789"/>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007AC2"/>
            </a:solidFill>
            <a:ln w="19050" cap="rnd">
              <a:solidFill>
                <a:srgbClr val="000000"/>
              </a:solidFill>
              <a:prstDash val="solid"/>
            </a:ln>
          </p:spPr>
          <p:txBody>
            <a:bodyPr wrap="square" lIns="61235" tIns="30617" rIns="61235" bIns="30617" anchor="ctr" anchorCtr="0" compatLnSpc="0">
              <a:spAutoFit/>
            </a:bodyPr>
            <a:lstStyle/>
            <a:p>
              <a:pPr algn="ctr" hangingPunct="0"/>
              <a:r>
                <a:rPr lang="en-US" sz="1497" b="1" dirty="0">
                  <a:solidFill>
                    <a:srgbClr val="FFFFFF"/>
                  </a:solidFill>
                  <a:latin typeface="Seravek Light" panose="020B0503040000020004" pitchFamily="34" charset="0"/>
                  <a:ea typeface="Tahoma" pitchFamily="2"/>
                  <a:cs typeface="Droid Sans Devanagari" pitchFamily="2"/>
                </a:rPr>
                <a:t>Heap</a:t>
              </a:r>
            </a:p>
            <a:p>
              <a:pPr algn="ctr" hangingPunct="0"/>
              <a:r>
                <a:rPr lang="en-US" sz="1497" b="1" i="1" dirty="0">
                  <a:solidFill>
                    <a:srgbClr val="FFFFFF"/>
                  </a:solidFill>
                  <a:latin typeface="Seravek Light" panose="020B0503040000020004" pitchFamily="34" charset="0"/>
                  <a:ea typeface="Tahoma" pitchFamily="2"/>
                  <a:cs typeface="Droid Sans Devanagari" pitchFamily="2"/>
                </a:rPr>
                <a:t>P1 allocation</a:t>
              </a:r>
            </a:p>
            <a:p>
              <a:pPr algn="ctr" hangingPunct="0"/>
              <a:r>
                <a:rPr lang="en-US" sz="1497" b="1" i="1" dirty="0">
                  <a:solidFill>
                    <a:srgbClr val="FFFFFF"/>
                  </a:solidFill>
                  <a:latin typeface="Seravek Light" panose="020B0503040000020004" pitchFamily="34" charset="0"/>
                  <a:ea typeface="Tahoma" pitchFamily="2"/>
                  <a:cs typeface="Droid Sans Devanagari" pitchFamily="2"/>
                </a:rPr>
                <a:t>P2 allocation</a:t>
              </a:r>
            </a:p>
            <a:p>
              <a:pPr algn="ctr" hangingPunct="0"/>
              <a:r>
                <a:rPr lang="en-US" sz="1497" b="1" i="1" dirty="0">
                  <a:solidFill>
                    <a:srgbClr val="FFFFFF"/>
                  </a:solidFill>
                  <a:latin typeface="Seravek Light" panose="020B0503040000020004" pitchFamily="34" charset="0"/>
                  <a:ea typeface="Tahoma" pitchFamily="2"/>
                  <a:cs typeface="Droid Sans Devanagari" pitchFamily="2"/>
                </a:rPr>
                <a:t>P2 allocation</a:t>
              </a:r>
            </a:p>
            <a:p>
              <a:pPr algn="ctr" hangingPunct="0"/>
              <a:r>
                <a:rPr lang="en-US" sz="1497" b="1" i="1" dirty="0">
                  <a:solidFill>
                    <a:srgbClr val="FFFFFF"/>
                  </a:solidFill>
                  <a:latin typeface="Seravek Light" panose="020B0503040000020004" pitchFamily="34" charset="0"/>
                  <a:ea typeface="Tahoma" pitchFamily="2"/>
                  <a:cs typeface="Droid Sans Devanagari" pitchFamily="2"/>
                </a:rPr>
                <a:t>P2 allocation</a:t>
              </a:r>
            </a:p>
            <a:p>
              <a:pPr algn="ctr" hangingPunct="0"/>
              <a:r>
                <a:rPr lang="en-US" sz="1497" b="1" i="1" dirty="0">
                  <a:solidFill>
                    <a:srgbClr val="FFFFFF"/>
                  </a:solidFill>
                  <a:latin typeface="Seravek Light" panose="020B0503040000020004" pitchFamily="34" charset="0"/>
                  <a:ea typeface="Tahoma" pitchFamily="2"/>
                  <a:cs typeface="Droid Sans Devanagari" pitchFamily="2"/>
                </a:rPr>
                <a:t>P2 allocation</a:t>
              </a:r>
            </a:p>
            <a:p>
              <a:pPr algn="ctr" hangingPunct="0"/>
              <a:r>
                <a:rPr lang="en-US" sz="1497" b="1" i="1" dirty="0">
                  <a:solidFill>
                    <a:srgbClr val="FFFFFF"/>
                  </a:solidFill>
                  <a:latin typeface="Seravek Light" panose="020B0503040000020004" pitchFamily="34" charset="0"/>
                  <a:ea typeface="Tahoma" pitchFamily="2"/>
                  <a:cs typeface="Droid Sans Devanagari" pitchFamily="2"/>
                </a:rPr>
                <a:t>P2 allocation</a:t>
              </a:r>
            </a:p>
          </p:txBody>
        </p:sp>
        <p:sp>
          <p:nvSpPr>
            <p:cNvPr id="36" name="Left Brace 35">
              <a:extLst>
                <a:ext uri="{FF2B5EF4-FFF2-40B4-BE49-F238E27FC236}">
                  <a16:creationId xmlns:a16="http://schemas.microsoft.com/office/drawing/2014/main" id="{193C9506-FC24-694B-86F6-54657AD51363}"/>
                </a:ext>
              </a:extLst>
            </p:cNvPr>
            <p:cNvSpPr/>
            <p:nvPr/>
          </p:nvSpPr>
          <p:spPr>
            <a:xfrm>
              <a:off x="6090671" y="1391375"/>
              <a:ext cx="315443" cy="2674952"/>
            </a:xfrm>
            <a:prstGeom prst="leftBrace">
              <a:avLst>
                <a:gd name="adj1" fmla="val 55438"/>
                <a:gd name="adj2" fmla="val 50000"/>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8" name="Left Brace 37">
              <a:extLst>
                <a:ext uri="{FF2B5EF4-FFF2-40B4-BE49-F238E27FC236}">
                  <a16:creationId xmlns:a16="http://schemas.microsoft.com/office/drawing/2014/main" id="{E3323BA9-A8DA-BF42-ABFF-6A62C81C595C}"/>
                </a:ext>
              </a:extLst>
            </p:cNvPr>
            <p:cNvSpPr/>
            <p:nvPr/>
          </p:nvSpPr>
          <p:spPr>
            <a:xfrm>
              <a:off x="6173227" y="4412274"/>
              <a:ext cx="205575" cy="309750"/>
            </a:xfrm>
            <a:prstGeom prst="leftBrace">
              <a:avLst>
                <a:gd name="adj1" fmla="val 19185"/>
                <a:gd name="adj2" fmla="val 50000"/>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34" name="Group 33">
            <a:extLst>
              <a:ext uri="{FF2B5EF4-FFF2-40B4-BE49-F238E27FC236}">
                <a16:creationId xmlns:a16="http://schemas.microsoft.com/office/drawing/2014/main" id="{AB44CBBC-CC74-904A-9B07-0447D8159606}"/>
              </a:ext>
            </a:extLst>
          </p:cNvPr>
          <p:cNvGrpSpPr/>
          <p:nvPr/>
        </p:nvGrpSpPr>
        <p:grpSpPr>
          <a:xfrm>
            <a:off x="6576649" y="1565530"/>
            <a:ext cx="1977969" cy="3340198"/>
            <a:chOff x="1388514" y="1406577"/>
            <a:chExt cx="1977969" cy="3340198"/>
          </a:xfrm>
        </p:grpSpPr>
        <p:sp>
          <p:nvSpPr>
            <p:cNvPr id="37" name="Freeform 36">
              <a:extLst>
                <a:ext uri="{FF2B5EF4-FFF2-40B4-BE49-F238E27FC236}">
                  <a16:creationId xmlns:a16="http://schemas.microsoft.com/office/drawing/2014/main" id="{8B9FDC31-4C99-5947-B28C-2CC7762199E5}"/>
                </a:ext>
              </a:extLst>
            </p:cNvPr>
            <p:cNvSpPr/>
            <p:nvPr/>
          </p:nvSpPr>
          <p:spPr>
            <a:xfrm>
              <a:off x="1526210" y="2960705"/>
              <a:ext cx="1692322" cy="335363"/>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66BB6A"/>
            </a:solidFill>
            <a:ln w="19050" cap="rnd">
              <a:solidFill>
                <a:srgbClr val="000000"/>
              </a:solidFill>
              <a:prstDash val="solid"/>
            </a:ln>
          </p:spPr>
          <p:txBody>
            <a:bodyPr wrap="square" lIns="61235" tIns="30617" rIns="61235" bIns="30617" anchor="ctr" anchorCtr="0" compatLnSpc="0">
              <a:spAutoFit/>
            </a:bodyPr>
            <a:lstStyle/>
            <a:p>
              <a:pPr algn="ctr" hangingPunct="0"/>
              <a:r>
                <a:rPr lang="en-US" sz="1497" b="1">
                  <a:solidFill>
                    <a:srgbClr val="FFFFFF"/>
                  </a:solidFill>
                  <a:latin typeface="Seravek Light" panose="020B0503040000020004" pitchFamily="34" charset="0"/>
                  <a:ea typeface="Tahoma" pitchFamily="2"/>
                  <a:cs typeface="Droid Sans Devanagari" pitchFamily="2"/>
                </a:rPr>
                <a:t>Data</a:t>
              </a:r>
            </a:p>
          </p:txBody>
        </p:sp>
        <p:sp>
          <p:nvSpPr>
            <p:cNvPr id="39" name="Freeform 38">
              <a:extLst>
                <a:ext uri="{FF2B5EF4-FFF2-40B4-BE49-F238E27FC236}">
                  <a16:creationId xmlns:a16="http://schemas.microsoft.com/office/drawing/2014/main" id="{80D0C1EE-7448-824E-B17E-F165B3252033}"/>
                </a:ext>
              </a:extLst>
            </p:cNvPr>
            <p:cNvSpPr/>
            <p:nvPr/>
          </p:nvSpPr>
          <p:spPr>
            <a:xfrm>
              <a:off x="1522142" y="3302124"/>
              <a:ext cx="1696389" cy="328907"/>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66BB6A"/>
            </a:solidFill>
            <a:ln w="19050" cap="rnd">
              <a:solidFill>
                <a:srgbClr val="000000"/>
              </a:solidFill>
              <a:prstDash val="solid"/>
            </a:ln>
          </p:spPr>
          <p:txBody>
            <a:bodyPr wrap="square" lIns="61235" tIns="30617" rIns="61235" bIns="30617" anchor="ctr" anchorCtr="0" compatLnSpc="0">
              <a:spAutoFit/>
            </a:bodyPr>
            <a:lstStyle/>
            <a:p>
              <a:pPr algn="ctr" hangingPunct="0"/>
              <a:r>
                <a:rPr lang="en-US" sz="1497" b="1">
                  <a:solidFill>
                    <a:srgbClr val="FFFFFF"/>
                  </a:solidFill>
                  <a:latin typeface="Seravek Light" panose="020B0503040000020004" pitchFamily="34" charset="0"/>
                  <a:ea typeface="Tahoma" pitchFamily="2"/>
                  <a:cs typeface="Droid Sans Devanagari" pitchFamily="2"/>
                </a:rPr>
                <a:t>Stack</a:t>
              </a:r>
            </a:p>
          </p:txBody>
        </p:sp>
        <p:sp>
          <p:nvSpPr>
            <p:cNvPr id="40" name="Freeform 39">
              <a:extLst>
                <a:ext uri="{FF2B5EF4-FFF2-40B4-BE49-F238E27FC236}">
                  <a16:creationId xmlns:a16="http://schemas.microsoft.com/office/drawing/2014/main" id="{443B60C0-87DB-A349-97D5-2D9ACE046A77}"/>
                </a:ext>
              </a:extLst>
            </p:cNvPr>
            <p:cNvSpPr/>
            <p:nvPr/>
          </p:nvSpPr>
          <p:spPr>
            <a:xfrm flipH="1" flipV="1">
              <a:off x="2223928" y="2251687"/>
              <a:ext cx="296883" cy="361543"/>
            </a:xfrm>
            <a:custGeom>
              <a:avLst>
                <a:gd name="f0" fmla="val 11678"/>
                <a:gd name="f1" fmla="val 5411"/>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0 f8 1"/>
                <a:gd name="f17" fmla="+- 21600 0 f12"/>
                <a:gd name="f18" fmla="*/ f11 f7 1"/>
                <a:gd name="f19" fmla="*/ f13 f7 1"/>
                <a:gd name="f20" fmla="*/ f17 f11 1"/>
                <a:gd name="f21" fmla="*/ f20 1 10800"/>
                <a:gd name="f22" fmla="+- f12 f21 0"/>
                <a:gd name="f23" fmla="*/ f22 f8 1"/>
              </a:gdLst>
              <a:ahLst>
                <a:ahXY gdRefX="f1" minX="f4" maxX="f6" gdRefY="f0" minY="f4" maxY="f5">
                  <a:pos x="f14" y="f15"/>
                </a:ahXY>
              </a:ahLst>
              <a:cxnLst>
                <a:cxn ang="3cd4">
                  <a:pos x="hc" y="t"/>
                </a:cxn>
                <a:cxn ang="0">
                  <a:pos x="r" y="vc"/>
                </a:cxn>
                <a:cxn ang="cd4">
                  <a:pos x="hc" y="b"/>
                </a:cxn>
                <a:cxn ang="cd2">
                  <a:pos x="l" y="vc"/>
                </a:cxn>
              </a:cxnLst>
              <a:rect l="f18" t="f16" r="f19" b="f23"/>
              <a:pathLst>
                <a:path w="21600" h="21600">
                  <a:moveTo>
                    <a:pt x="f11" y="f4"/>
                  </a:moveTo>
                  <a:lnTo>
                    <a:pt x="f11" y="f12"/>
                  </a:lnTo>
                  <a:lnTo>
                    <a:pt x="f4" y="f12"/>
                  </a:lnTo>
                  <a:lnTo>
                    <a:pt x="f6" y="f5"/>
                  </a:lnTo>
                  <a:lnTo>
                    <a:pt x="f5" y="f12"/>
                  </a:lnTo>
                  <a:lnTo>
                    <a:pt x="f13" y="f12"/>
                  </a:lnTo>
                  <a:lnTo>
                    <a:pt x="f13" y="f4"/>
                  </a:lnTo>
                  <a:close/>
                </a:path>
              </a:pathLst>
            </a:custGeom>
            <a:noFill/>
            <a:ln w="38160" cap="rnd">
              <a:solidFill>
                <a:srgbClr val="4E342E"/>
              </a:solidFill>
              <a:prstDash val="solid"/>
            </a:ln>
          </p:spPr>
          <p:txBody>
            <a:bodyPr wrap="none" lIns="73972" tIns="43354" rIns="73972" bIns="43354" anchor="ctr" anchorCtr="0" compatLnSpc="0">
              <a:spAutoFit/>
            </a:bodyPr>
            <a:lstStyle/>
            <a:p>
              <a:pPr hangingPunct="0"/>
              <a:endParaRPr lang="en-US" sz="1225">
                <a:latin typeface="Seravek Light" panose="020B0503040000020004" pitchFamily="34" charset="0"/>
                <a:ea typeface="Tahoma" pitchFamily="2"/>
                <a:cs typeface="Droid Sans Devanagari" pitchFamily="2"/>
              </a:endParaRPr>
            </a:p>
          </p:txBody>
        </p:sp>
        <p:sp>
          <p:nvSpPr>
            <p:cNvPr id="41" name="Freeform 40">
              <a:extLst>
                <a:ext uri="{FF2B5EF4-FFF2-40B4-BE49-F238E27FC236}">
                  <a16:creationId xmlns:a16="http://schemas.microsoft.com/office/drawing/2014/main" id="{912C761B-A86F-7C4E-AD43-32939DAD5FB7}"/>
                </a:ext>
              </a:extLst>
            </p:cNvPr>
            <p:cNvSpPr/>
            <p:nvPr/>
          </p:nvSpPr>
          <p:spPr>
            <a:xfrm flipH="1">
              <a:off x="2223928" y="3633760"/>
              <a:ext cx="296883" cy="361543"/>
            </a:xfrm>
            <a:custGeom>
              <a:avLst>
                <a:gd name="f0" fmla="val 11678"/>
                <a:gd name="f1" fmla="val 5411"/>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0 f8 1"/>
                <a:gd name="f17" fmla="+- 21600 0 f12"/>
                <a:gd name="f18" fmla="*/ f11 f7 1"/>
                <a:gd name="f19" fmla="*/ f13 f7 1"/>
                <a:gd name="f20" fmla="*/ f17 f11 1"/>
                <a:gd name="f21" fmla="*/ f20 1 10800"/>
                <a:gd name="f22" fmla="+- f12 f21 0"/>
                <a:gd name="f23" fmla="*/ f22 f8 1"/>
              </a:gdLst>
              <a:ahLst>
                <a:ahXY gdRefX="f1" minX="f4" maxX="f6" gdRefY="f0" minY="f4" maxY="f5">
                  <a:pos x="f14" y="f15"/>
                </a:ahXY>
              </a:ahLst>
              <a:cxnLst>
                <a:cxn ang="3cd4">
                  <a:pos x="hc" y="t"/>
                </a:cxn>
                <a:cxn ang="0">
                  <a:pos x="r" y="vc"/>
                </a:cxn>
                <a:cxn ang="cd4">
                  <a:pos x="hc" y="b"/>
                </a:cxn>
                <a:cxn ang="cd2">
                  <a:pos x="l" y="vc"/>
                </a:cxn>
              </a:cxnLst>
              <a:rect l="f18" t="f16" r="f19" b="f23"/>
              <a:pathLst>
                <a:path w="21600" h="21600">
                  <a:moveTo>
                    <a:pt x="f11" y="f4"/>
                  </a:moveTo>
                  <a:lnTo>
                    <a:pt x="f11" y="f12"/>
                  </a:lnTo>
                  <a:lnTo>
                    <a:pt x="f4" y="f12"/>
                  </a:lnTo>
                  <a:lnTo>
                    <a:pt x="f6" y="f5"/>
                  </a:lnTo>
                  <a:lnTo>
                    <a:pt x="f5" y="f12"/>
                  </a:lnTo>
                  <a:lnTo>
                    <a:pt x="f13" y="f12"/>
                  </a:lnTo>
                  <a:lnTo>
                    <a:pt x="f13" y="f4"/>
                  </a:lnTo>
                  <a:close/>
                </a:path>
              </a:pathLst>
            </a:custGeom>
            <a:noFill/>
            <a:ln w="38160" cap="rnd">
              <a:solidFill>
                <a:srgbClr val="4E342E"/>
              </a:solidFill>
              <a:prstDash val="solid"/>
            </a:ln>
          </p:spPr>
          <p:txBody>
            <a:bodyPr wrap="none" lIns="73972" tIns="43354" rIns="73972" bIns="43354" anchor="ctr" anchorCtr="0" compatLnSpc="0">
              <a:spAutoFit/>
            </a:bodyPr>
            <a:lstStyle/>
            <a:p>
              <a:pPr hangingPunct="0"/>
              <a:endParaRPr lang="en-US" sz="1225">
                <a:latin typeface="Seravek Light" panose="020B0503040000020004" pitchFamily="34" charset="0"/>
                <a:ea typeface="Tahoma" pitchFamily="2"/>
                <a:cs typeface="Droid Sans Devanagari" pitchFamily="2"/>
              </a:endParaRPr>
            </a:p>
          </p:txBody>
        </p:sp>
        <p:sp>
          <p:nvSpPr>
            <p:cNvPr id="42" name="Freeform 41">
              <a:extLst>
                <a:ext uri="{FF2B5EF4-FFF2-40B4-BE49-F238E27FC236}">
                  <a16:creationId xmlns:a16="http://schemas.microsoft.com/office/drawing/2014/main" id="{C5E7BB1C-1D61-A841-A53D-D9BC35614099}"/>
                </a:ext>
              </a:extLst>
            </p:cNvPr>
            <p:cNvSpPr/>
            <p:nvPr/>
          </p:nvSpPr>
          <p:spPr>
            <a:xfrm>
              <a:off x="1522142" y="4411412"/>
              <a:ext cx="1696389" cy="335363"/>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66BB6A"/>
            </a:solidFill>
            <a:ln w="19050" cap="rnd">
              <a:solidFill>
                <a:srgbClr val="4E342E"/>
              </a:solidFill>
              <a:prstDash val="solid"/>
            </a:ln>
          </p:spPr>
          <p:txBody>
            <a:bodyPr wrap="square" lIns="61235" tIns="30617" rIns="61235" bIns="30617" anchor="ctr" anchorCtr="0" compatLnSpc="0">
              <a:spAutoFit/>
            </a:bodyPr>
            <a:lstStyle/>
            <a:p>
              <a:pPr algn="ctr" hangingPunct="0"/>
              <a:r>
                <a:rPr lang="en-US" sz="1497" b="1" dirty="0">
                  <a:solidFill>
                    <a:srgbClr val="FFFFFF"/>
                  </a:solidFill>
                  <a:latin typeface="Seravek Light" panose="020B0503040000020004" pitchFamily="34" charset="0"/>
                  <a:ea typeface="Tahoma" pitchFamily="2"/>
                  <a:cs typeface="Droid Sans Devanagari" pitchFamily="2"/>
                </a:rPr>
                <a:t>Code</a:t>
              </a:r>
            </a:p>
          </p:txBody>
        </p:sp>
        <p:sp>
          <p:nvSpPr>
            <p:cNvPr id="43" name="Freeform 42">
              <a:extLst>
                <a:ext uri="{FF2B5EF4-FFF2-40B4-BE49-F238E27FC236}">
                  <a16:creationId xmlns:a16="http://schemas.microsoft.com/office/drawing/2014/main" id="{761E286A-3CCC-2C47-A9CB-F97195970A35}"/>
                </a:ext>
              </a:extLst>
            </p:cNvPr>
            <p:cNvSpPr/>
            <p:nvPr/>
          </p:nvSpPr>
          <p:spPr>
            <a:xfrm>
              <a:off x="1388514" y="1406577"/>
              <a:ext cx="1977969" cy="2692136"/>
            </a:xfrm>
            <a:custGeom>
              <a:avLst>
                <a:gd name="f0" fmla="val 2291"/>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noFill/>
            <a:ln w="38160" cap="rnd">
              <a:solidFill>
                <a:srgbClr val="4E342E"/>
              </a:solidFill>
              <a:prstDash val="solid"/>
            </a:ln>
          </p:spPr>
          <p:txBody>
            <a:bodyPr wrap="square" lIns="74217" tIns="43599" rIns="74217" bIns="43599" anchor="ctr" anchorCtr="0" compatLnSpc="0">
              <a:noAutofit/>
            </a:bodyPr>
            <a:lstStyle/>
            <a:p>
              <a:pPr hangingPunct="0"/>
              <a:endParaRPr lang="en-US" sz="1225">
                <a:latin typeface="Seravek Light" panose="020B0503040000020004" pitchFamily="34" charset="0"/>
                <a:ea typeface="Tahoma" pitchFamily="2"/>
                <a:cs typeface="Droid Sans Devanagari" pitchFamily="2"/>
              </a:endParaRPr>
            </a:p>
          </p:txBody>
        </p:sp>
        <p:sp>
          <p:nvSpPr>
            <p:cNvPr id="44" name="Freeform 43">
              <a:extLst>
                <a:ext uri="{FF2B5EF4-FFF2-40B4-BE49-F238E27FC236}">
                  <a16:creationId xmlns:a16="http://schemas.microsoft.com/office/drawing/2014/main" id="{33DAB978-3D24-D745-863E-F991A8BA215B}"/>
                </a:ext>
              </a:extLst>
            </p:cNvPr>
            <p:cNvSpPr/>
            <p:nvPr/>
          </p:nvSpPr>
          <p:spPr>
            <a:xfrm>
              <a:off x="1528882" y="2619286"/>
              <a:ext cx="1689650" cy="335363"/>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66BB6A"/>
            </a:solidFill>
            <a:ln w="19050" cap="rnd">
              <a:solidFill>
                <a:srgbClr val="000000"/>
              </a:solidFill>
              <a:prstDash val="solid"/>
            </a:ln>
          </p:spPr>
          <p:txBody>
            <a:bodyPr wrap="square" lIns="61235" tIns="30617" rIns="61235" bIns="30617" anchor="ctr" anchorCtr="0" compatLnSpc="0">
              <a:spAutoFit/>
            </a:bodyPr>
            <a:lstStyle/>
            <a:p>
              <a:pPr algn="ctr" hangingPunct="0"/>
              <a:r>
                <a:rPr lang="en-US" sz="1497" b="1">
                  <a:solidFill>
                    <a:srgbClr val="FFFFFF"/>
                  </a:solidFill>
                  <a:latin typeface="Seravek Light" panose="020B0503040000020004" pitchFamily="34" charset="0"/>
                  <a:ea typeface="Tahoma" pitchFamily="2"/>
                  <a:cs typeface="Droid Sans Devanagari" pitchFamily="2"/>
                </a:rPr>
                <a:t>Heap</a:t>
              </a:r>
            </a:p>
          </p:txBody>
        </p:sp>
      </p:grpSp>
      <p:sp>
        <p:nvSpPr>
          <p:cNvPr id="45" name="Cross 44">
            <a:extLst>
              <a:ext uri="{FF2B5EF4-FFF2-40B4-BE49-F238E27FC236}">
                <a16:creationId xmlns:a16="http://schemas.microsoft.com/office/drawing/2014/main" id="{B0F6FBB1-6597-AA4C-9A0E-C586C46496E9}"/>
              </a:ext>
            </a:extLst>
          </p:cNvPr>
          <p:cNvSpPr/>
          <p:nvPr/>
        </p:nvSpPr>
        <p:spPr>
          <a:xfrm rot="2700000">
            <a:off x="1959330" y="868762"/>
            <a:ext cx="1062569" cy="1062569"/>
          </a:xfrm>
          <a:prstGeom prst="plus">
            <a:avLst>
              <a:gd name="adj" fmla="val 43564"/>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sz="1350"/>
          </a:p>
        </p:txBody>
      </p:sp>
      <p:sp>
        <p:nvSpPr>
          <p:cNvPr id="46" name="Cross 45">
            <a:extLst>
              <a:ext uri="{FF2B5EF4-FFF2-40B4-BE49-F238E27FC236}">
                <a16:creationId xmlns:a16="http://schemas.microsoft.com/office/drawing/2014/main" id="{2AED3C5A-15B0-854D-84DC-9668E1B3ADBD}"/>
              </a:ext>
            </a:extLst>
          </p:cNvPr>
          <p:cNvSpPr/>
          <p:nvPr/>
        </p:nvSpPr>
        <p:spPr>
          <a:xfrm rot="2700000">
            <a:off x="7034349" y="1020804"/>
            <a:ext cx="1062569" cy="1062569"/>
          </a:xfrm>
          <a:prstGeom prst="plus">
            <a:avLst>
              <a:gd name="adj" fmla="val 43564"/>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sz="1350"/>
          </a:p>
        </p:txBody>
      </p:sp>
      <p:sp>
        <p:nvSpPr>
          <p:cNvPr id="47" name="Cross 46">
            <a:extLst>
              <a:ext uri="{FF2B5EF4-FFF2-40B4-BE49-F238E27FC236}">
                <a16:creationId xmlns:a16="http://schemas.microsoft.com/office/drawing/2014/main" id="{BBD3674B-F0E0-8E43-B80C-D7597D7D691C}"/>
              </a:ext>
            </a:extLst>
          </p:cNvPr>
          <p:cNvSpPr/>
          <p:nvPr/>
        </p:nvSpPr>
        <p:spPr>
          <a:xfrm rot="2700000">
            <a:off x="4766617" y="1028304"/>
            <a:ext cx="1062569" cy="1062569"/>
          </a:xfrm>
          <a:prstGeom prst="plus">
            <a:avLst>
              <a:gd name="adj" fmla="val 43564"/>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sz="1350"/>
          </a:p>
        </p:txBody>
      </p:sp>
      <p:sp>
        <p:nvSpPr>
          <p:cNvPr id="4" name="Slide Number Placeholder 3">
            <a:extLst>
              <a:ext uri="{FF2B5EF4-FFF2-40B4-BE49-F238E27FC236}">
                <a16:creationId xmlns:a16="http://schemas.microsoft.com/office/drawing/2014/main" id="{A0845C2E-33D9-1F48-BC7D-D2CB09CDD8DF}"/>
              </a:ext>
            </a:extLst>
          </p:cNvPr>
          <p:cNvSpPr>
            <a:spLocks noGrp="1"/>
          </p:cNvSpPr>
          <p:nvPr>
            <p:ph type="sldNum" sz="quarter" idx="12"/>
          </p:nvPr>
        </p:nvSpPr>
        <p:spPr/>
        <p:txBody>
          <a:bodyPr/>
          <a:lstStyle/>
          <a:p>
            <a:fld id="{5E6A3C3A-A029-4573-BC04-5DA27903A743}" type="slidenum">
              <a:rPr lang="en-US" smtClean="0"/>
              <a:t>41</a:t>
            </a:fld>
            <a:endParaRPr lang="en-US"/>
          </a:p>
        </p:txBody>
      </p:sp>
    </p:spTree>
    <p:extLst>
      <p:ext uri="{BB962C8B-B14F-4D97-AF65-F5344CB8AC3E}">
        <p14:creationId xmlns:p14="http://schemas.microsoft.com/office/powerpoint/2010/main" val="36981499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CE199-ADE5-244F-BA95-C35B622F7FCB}"/>
              </a:ext>
            </a:extLst>
          </p:cNvPr>
          <p:cNvSpPr>
            <a:spLocks noGrp="1"/>
          </p:cNvSpPr>
          <p:nvPr>
            <p:ph type="title"/>
          </p:nvPr>
        </p:nvSpPr>
        <p:spPr/>
        <p:txBody>
          <a:bodyPr>
            <a:noAutofit/>
          </a:bodyPr>
          <a:lstStyle/>
          <a:p>
            <a:r>
              <a:rPr lang="en-US" sz="1600" dirty="0"/>
              <a:t>To address this, Tock introduces grants, which are regions of application memory space that the kernel uses to store the app-specific kernel state. The grant region is not accessible to the process, and the kernel does not support dynamic memory allocation.</a:t>
            </a:r>
          </a:p>
        </p:txBody>
      </p:sp>
      <p:grpSp>
        <p:nvGrpSpPr>
          <p:cNvPr id="21" name="Group 20">
            <a:extLst>
              <a:ext uri="{FF2B5EF4-FFF2-40B4-BE49-F238E27FC236}">
                <a16:creationId xmlns:a16="http://schemas.microsoft.com/office/drawing/2014/main" id="{BE31311B-6600-2248-9A1E-AC35888CEFE3}"/>
              </a:ext>
            </a:extLst>
          </p:cNvPr>
          <p:cNvGrpSpPr/>
          <p:nvPr/>
        </p:nvGrpSpPr>
        <p:grpSpPr>
          <a:xfrm>
            <a:off x="103862" y="1659169"/>
            <a:ext cx="3447102" cy="3358024"/>
            <a:chOff x="5066564" y="1388751"/>
            <a:chExt cx="3447102" cy="3358024"/>
          </a:xfrm>
        </p:grpSpPr>
        <p:sp>
          <p:nvSpPr>
            <p:cNvPr id="25" name="Freeform 24">
              <a:extLst>
                <a:ext uri="{FF2B5EF4-FFF2-40B4-BE49-F238E27FC236}">
                  <a16:creationId xmlns:a16="http://schemas.microsoft.com/office/drawing/2014/main" id="{99C7132A-F016-F444-86D2-1E5AD8589184}"/>
                </a:ext>
              </a:extLst>
            </p:cNvPr>
            <p:cNvSpPr/>
            <p:nvPr/>
          </p:nvSpPr>
          <p:spPr>
            <a:xfrm>
              <a:off x="6673393" y="1391375"/>
              <a:ext cx="1692322" cy="335363"/>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007AC2"/>
            </a:solidFill>
            <a:ln w="19050" cap="rnd">
              <a:solidFill>
                <a:srgbClr val="000000"/>
              </a:solidFill>
              <a:prstDash val="solid"/>
            </a:ln>
          </p:spPr>
          <p:txBody>
            <a:bodyPr wrap="square" lIns="61235" tIns="30617" rIns="61235" bIns="30617" anchor="ctr" anchorCtr="0" compatLnSpc="0">
              <a:spAutoFit/>
            </a:bodyPr>
            <a:lstStyle/>
            <a:p>
              <a:pPr algn="ctr" hangingPunct="0"/>
              <a:r>
                <a:rPr lang="en-US" sz="1497" b="1">
                  <a:solidFill>
                    <a:srgbClr val="FFFFFF"/>
                  </a:solidFill>
                  <a:latin typeface="Seravek Light" panose="020B0503040000020004" pitchFamily="34" charset="0"/>
                  <a:ea typeface="Tahoma" pitchFamily="2"/>
                  <a:cs typeface="Droid Sans Devanagari" pitchFamily="2"/>
                </a:rPr>
                <a:t>Data</a:t>
              </a:r>
            </a:p>
          </p:txBody>
        </p:sp>
        <p:sp>
          <p:nvSpPr>
            <p:cNvPr id="26" name="Freeform 25">
              <a:extLst>
                <a:ext uri="{FF2B5EF4-FFF2-40B4-BE49-F238E27FC236}">
                  <a16:creationId xmlns:a16="http://schemas.microsoft.com/office/drawing/2014/main" id="{4D74AFBD-7ED6-EF43-931F-31DEB6F784E8}"/>
                </a:ext>
              </a:extLst>
            </p:cNvPr>
            <p:cNvSpPr/>
            <p:nvPr/>
          </p:nvSpPr>
          <p:spPr>
            <a:xfrm>
              <a:off x="6669325" y="1732794"/>
              <a:ext cx="1696389" cy="328907"/>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007AC2"/>
            </a:solidFill>
            <a:ln w="19050" cap="rnd">
              <a:solidFill>
                <a:srgbClr val="000000"/>
              </a:solidFill>
              <a:prstDash val="solid"/>
            </a:ln>
          </p:spPr>
          <p:txBody>
            <a:bodyPr wrap="square" lIns="61235" tIns="30617" rIns="61235" bIns="30617" anchor="ctr" anchorCtr="0" compatLnSpc="0">
              <a:spAutoFit/>
            </a:bodyPr>
            <a:lstStyle/>
            <a:p>
              <a:pPr algn="ctr" hangingPunct="0"/>
              <a:r>
                <a:rPr lang="en-US" sz="1497" b="1">
                  <a:solidFill>
                    <a:srgbClr val="FFFFFF"/>
                  </a:solidFill>
                  <a:latin typeface="Seravek Light" panose="020B0503040000020004" pitchFamily="34" charset="0"/>
                  <a:ea typeface="Tahoma" pitchFamily="2"/>
                  <a:cs typeface="Droid Sans Devanagari" pitchFamily="2"/>
                </a:rPr>
                <a:t>Stack</a:t>
              </a:r>
            </a:p>
          </p:txBody>
        </p:sp>
        <p:sp>
          <p:nvSpPr>
            <p:cNvPr id="28" name="Freeform 27">
              <a:extLst>
                <a:ext uri="{FF2B5EF4-FFF2-40B4-BE49-F238E27FC236}">
                  <a16:creationId xmlns:a16="http://schemas.microsoft.com/office/drawing/2014/main" id="{01353988-7453-5C4C-9FAE-A4A19CFCEF5F}"/>
                </a:ext>
              </a:extLst>
            </p:cNvPr>
            <p:cNvSpPr/>
            <p:nvPr/>
          </p:nvSpPr>
          <p:spPr>
            <a:xfrm flipH="1">
              <a:off x="7371111" y="2064430"/>
              <a:ext cx="296883" cy="361543"/>
            </a:xfrm>
            <a:custGeom>
              <a:avLst>
                <a:gd name="f0" fmla="val 11678"/>
                <a:gd name="f1" fmla="val 5411"/>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0 f8 1"/>
                <a:gd name="f17" fmla="+- 21600 0 f12"/>
                <a:gd name="f18" fmla="*/ f11 f7 1"/>
                <a:gd name="f19" fmla="*/ f13 f7 1"/>
                <a:gd name="f20" fmla="*/ f17 f11 1"/>
                <a:gd name="f21" fmla="*/ f20 1 10800"/>
                <a:gd name="f22" fmla="+- f12 f21 0"/>
                <a:gd name="f23" fmla="*/ f22 f8 1"/>
              </a:gdLst>
              <a:ahLst>
                <a:ahXY gdRefX="f1" minX="f4" maxX="f6" gdRefY="f0" minY="f4" maxY="f5">
                  <a:pos x="f14" y="f15"/>
                </a:ahXY>
              </a:ahLst>
              <a:cxnLst>
                <a:cxn ang="3cd4">
                  <a:pos x="hc" y="t"/>
                </a:cxn>
                <a:cxn ang="0">
                  <a:pos x="r" y="vc"/>
                </a:cxn>
                <a:cxn ang="cd4">
                  <a:pos x="hc" y="b"/>
                </a:cxn>
                <a:cxn ang="cd2">
                  <a:pos x="l" y="vc"/>
                </a:cxn>
              </a:cxnLst>
              <a:rect l="f18" t="f16" r="f19" b="f23"/>
              <a:pathLst>
                <a:path w="21600" h="21600">
                  <a:moveTo>
                    <a:pt x="f11" y="f4"/>
                  </a:moveTo>
                  <a:lnTo>
                    <a:pt x="f11" y="f12"/>
                  </a:lnTo>
                  <a:lnTo>
                    <a:pt x="f4" y="f12"/>
                  </a:lnTo>
                  <a:lnTo>
                    <a:pt x="f6" y="f5"/>
                  </a:lnTo>
                  <a:lnTo>
                    <a:pt x="f5" y="f12"/>
                  </a:lnTo>
                  <a:lnTo>
                    <a:pt x="f13" y="f12"/>
                  </a:lnTo>
                  <a:lnTo>
                    <a:pt x="f13" y="f4"/>
                  </a:lnTo>
                  <a:close/>
                </a:path>
              </a:pathLst>
            </a:custGeom>
            <a:noFill/>
            <a:ln w="38160" cap="rnd">
              <a:solidFill>
                <a:srgbClr val="4E342E"/>
              </a:solidFill>
              <a:prstDash val="solid"/>
            </a:ln>
          </p:spPr>
          <p:txBody>
            <a:bodyPr wrap="none" lIns="73972" tIns="43354" rIns="73972" bIns="43354" anchor="ctr" anchorCtr="0" compatLnSpc="0">
              <a:spAutoFit/>
            </a:bodyPr>
            <a:lstStyle/>
            <a:p>
              <a:pPr hangingPunct="0"/>
              <a:endParaRPr lang="en-US" sz="1225">
                <a:latin typeface="Seravek Light" panose="020B0503040000020004" pitchFamily="34" charset="0"/>
                <a:ea typeface="Tahoma" pitchFamily="2"/>
                <a:cs typeface="Droid Sans Devanagari" pitchFamily="2"/>
              </a:endParaRPr>
            </a:p>
          </p:txBody>
        </p:sp>
        <p:sp>
          <p:nvSpPr>
            <p:cNvPr id="29" name="Freeform 28">
              <a:extLst>
                <a:ext uri="{FF2B5EF4-FFF2-40B4-BE49-F238E27FC236}">
                  <a16:creationId xmlns:a16="http://schemas.microsoft.com/office/drawing/2014/main" id="{38837C81-467B-6C47-AB06-0A69B8E7B4C6}"/>
                </a:ext>
              </a:extLst>
            </p:cNvPr>
            <p:cNvSpPr/>
            <p:nvPr/>
          </p:nvSpPr>
          <p:spPr>
            <a:xfrm>
              <a:off x="6669325" y="4411412"/>
              <a:ext cx="1696389" cy="335363"/>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007AC2"/>
            </a:solidFill>
            <a:ln w="19050" cap="rnd">
              <a:solidFill>
                <a:srgbClr val="4E342E"/>
              </a:solidFill>
              <a:prstDash val="solid"/>
            </a:ln>
          </p:spPr>
          <p:txBody>
            <a:bodyPr wrap="square" lIns="61235" tIns="30617" rIns="61235" bIns="30617" anchor="ctr" anchorCtr="0" compatLnSpc="0">
              <a:spAutoFit/>
            </a:bodyPr>
            <a:lstStyle/>
            <a:p>
              <a:pPr algn="ctr" hangingPunct="0"/>
              <a:r>
                <a:rPr lang="en-US" sz="1497" b="1" dirty="0">
                  <a:solidFill>
                    <a:srgbClr val="FFFFFF"/>
                  </a:solidFill>
                  <a:latin typeface="Seravek Light" panose="020B0503040000020004" pitchFamily="34" charset="0"/>
                  <a:ea typeface="Tahoma" pitchFamily="2"/>
                  <a:cs typeface="Droid Sans Devanagari" pitchFamily="2"/>
                </a:rPr>
                <a:t>Code</a:t>
              </a:r>
            </a:p>
          </p:txBody>
        </p:sp>
        <p:sp>
          <p:nvSpPr>
            <p:cNvPr id="30" name="Freeform 29">
              <a:extLst>
                <a:ext uri="{FF2B5EF4-FFF2-40B4-BE49-F238E27FC236}">
                  <a16:creationId xmlns:a16="http://schemas.microsoft.com/office/drawing/2014/main" id="{41A2C650-E49B-1E42-A408-B201B8A1ACEC}"/>
                </a:ext>
              </a:extLst>
            </p:cNvPr>
            <p:cNvSpPr/>
            <p:nvPr/>
          </p:nvSpPr>
          <p:spPr>
            <a:xfrm>
              <a:off x="6535697" y="1388751"/>
              <a:ext cx="1977969" cy="2677575"/>
            </a:xfrm>
            <a:custGeom>
              <a:avLst>
                <a:gd name="f0" fmla="val 2291"/>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noFill/>
            <a:ln w="38160" cap="rnd">
              <a:solidFill>
                <a:srgbClr val="4E342E"/>
              </a:solidFill>
              <a:prstDash val="solid"/>
            </a:ln>
          </p:spPr>
          <p:txBody>
            <a:bodyPr wrap="square" lIns="74217" tIns="43599" rIns="74217" bIns="43599" anchor="ctr" anchorCtr="0" compatLnSpc="0">
              <a:noAutofit/>
            </a:bodyPr>
            <a:lstStyle/>
            <a:p>
              <a:pPr hangingPunct="0"/>
              <a:endParaRPr lang="en-US" sz="1225">
                <a:latin typeface="Seravek Light" panose="020B0503040000020004" pitchFamily="34" charset="0"/>
                <a:ea typeface="Tahoma" pitchFamily="2"/>
                <a:cs typeface="Droid Sans Devanagari" pitchFamily="2"/>
              </a:endParaRPr>
            </a:p>
          </p:txBody>
        </p:sp>
        <p:sp>
          <p:nvSpPr>
            <p:cNvPr id="31" name="TextBox 30">
              <a:extLst>
                <a:ext uri="{FF2B5EF4-FFF2-40B4-BE49-F238E27FC236}">
                  <a16:creationId xmlns:a16="http://schemas.microsoft.com/office/drawing/2014/main" id="{F7387F75-9074-2443-A303-FA2822D710C8}"/>
                </a:ext>
              </a:extLst>
            </p:cNvPr>
            <p:cNvSpPr txBox="1"/>
            <p:nvPr/>
          </p:nvSpPr>
          <p:spPr>
            <a:xfrm>
              <a:off x="5066564" y="2338629"/>
              <a:ext cx="1125607" cy="896676"/>
            </a:xfrm>
            <a:prstGeom prst="rect">
              <a:avLst/>
            </a:prstGeom>
            <a:noFill/>
            <a:ln cap="rnd">
              <a:noFill/>
            </a:ln>
          </p:spPr>
          <p:txBody>
            <a:bodyPr wrap="none" lIns="61235" tIns="30617" rIns="61235" bIns="30617" anchorCtr="0" compatLnSpc="0">
              <a:spAutoFit/>
            </a:bodyPr>
            <a:lstStyle/>
            <a:p>
              <a:pPr algn="ctr" hangingPunct="0"/>
              <a:r>
                <a:rPr lang="en-US" sz="1769" dirty="0">
                  <a:latin typeface="Seravek Light" panose="020B0503040000020004" pitchFamily="34" charset="0"/>
                  <a:ea typeface="Tahoma" pitchFamily="2"/>
                  <a:cs typeface="Droid Sans Devanagari" pitchFamily="2"/>
                </a:rPr>
                <a:t>Kernel</a:t>
              </a:r>
            </a:p>
            <a:p>
              <a:pPr algn="ctr" hangingPunct="0"/>
              <a:r>
                <a:rPr lang="en-US" sz="1769" dirty="0">
                  <a:latin typeface="Seravek Light" panose="020B0503040000020004" pitchFamily="34" charset="0"/>
                  <a:ea typeface="Tahoma" pitchFamily="2"/>
                  <a:cs typeface="Droid Sans Devanagari" pitchFamily="2"/>
                </a:rPr>
                <a:t>RAM</a:t>
              </a:r>
            </a:p>
            <a:p>
              <a:pPr algn="ctr" hangingPunct="0"/>
              <a:r>
                <a:rPr lang="en-US" sz="1769" dirty="0">
                  <a:latin typeface="Seravek Light" panose="020B0503040000020004" pitchFamily="34" charset="0"/>
                  <a:ea typeface="Tahoma" pitchFamily="2"/>
                  <a:cs typeface="Droid Sans Devanagari" pitchFamily="2"/>
                </a:rPr>
                <a:t>Allocation</a:t>
              </a:r>
            </a:p>
          </p:txBody>
        </p:sp>
        <p:sp>
          <p:nvSpPr>
            <p:cNvPr id="32" name="TextBox 31">
              <a:extLst>
                <a:ext uri="{FF2B5EF4-FFF2-40B4-BE49-F238E27FC236}">
                  <a16:creationId xmlns:a16="http://schemas.microsoft.com/office/drawing/2014/main" id="{C43E1EDD-1CDB-5448-ACD4-8E1354850474}"/>
                </a:ext>
              </a:extLst>
            </p:cNvPr>
            <p:cNvSpPr txBox="1"/>
            <p:nvPr/>
          </p:nvSpPr>
          <p:spPr>
            <a:xfrm>
              <a:off x="5324475" y="4393993"/>
              <a:ext cx="626369" cy="346975"/>
            </a:xfrm>
            <a:prstGeom prst="rect">
              <a:avLst/>
            </a:prstGeom>
            <a:noFill/>
            <a:ln cap="rnd">
              <a:noFill/>
            </a:ln>
          </p:spPr>
          <p:txBody>
            <a:bodyPr wrap="none" lIns="61235" tIns="30617" rIns="61235" bIns="30617" anchorCtr="0" compatLnSpc="0">
              <a:spAutoFit/>
            </a:bodyPr>
            <a:lstStyle/>
            <a:p>
              <a:pPr algn="r" hangingPunct="0"/>
              <a:r>
                <a:rPr lang="en-US" sz="1769" dirty="0">
                  <a:latin typeface="Seravek Light" panose="020B0503040000020004" pitchFamily="34" charset="0"/>
                  <a:ea typeface="Tahoma" pitchFamily="2"/>
                  <a:cs typeface="Droid Sans Devanagari" pitchFamily="2"/>
                </a:rPr>
                <a:t>Flash</a:t>
              </a:r>
            </a:p>
          </p:txBody>
        </p:sp>
        <p:sp>
          <p:nvSpPr>
            <p:cNvPr id="34" name="Left Brace 33">
              <a:extLst>
                <a:ext uri="{FF2B5EF4-FFF2-40B4-BE49-F238E27FC236}">
                  <a16:creationId xmlns:a16="http://schemas.microsoft.com/office/drawing/2014/main" id="{3C209461-CED9-9C40-B8C9-D1B029D93169}"/>
                </a:ext>
              </a:extLst>
            </p:cNvPr>
            <p:cNvSpPr/>
            <p:nvPr/>
          </p:nvSpPr>
          <p:spPr>
            <a:xfrm>
              <a:off x="6090671" y="1391375"/>
              <a:ext cx="315443" cy="2674952"/>
            </a:xfrm>
            <a:prstGeom prst="leftBrace">
              <a:avLst>
                <a:gd name="adj1" fmla="val 55438"/>
                <a:gd name="adj2" fmla="val 50000"/>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5" name="Left Brace 34">
              <a:extLst>
                <a:ext uri="{FF2B5EF4-FFF2-40B4-BE49-F238E27FC236}">
                  <a16:creationId xmlns:a16="http://schemas.microsoft.com/office/drawing/2014/main" id="{254B330E-F5E7-EB44-B5A8-6ECEDBB108BF}"/>
                </a:ext>
              </a:extLst>
            </p:cNvPr>
            <p:cNvSpPr/>
            <p:nvPr/>
          </p:nvSpPr>
          <p:spPr>
            <a:xfrm>
              <a:off x="6173227" y="4412274"/>
              <a:ext cx="205575" cy="309750"/>
            </a:xfrm>
            <a:prstGeom prst="leftBrace">
              <a:avLst>
                <a:gd name="adj1" fmla="val 19185"/>
                <a:gd name="adj2" fmla="val 50000"/>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841DCD5D-5341-4D4B-A076-843196884DB9}"/>
              </a:ext>
            </a:extLst>
          </p:cNvPr>
          <p:cNvGrpSpPr/>
          <p:nvPr/>
        </p:nvGrpSpPr>
        <p:grpSpPr>
          <a:xfrm>
            <a:off x="3751411" y="1658922"/>
            <a:ext cx="5166591" cy="3364078"/>
            <a:chOff x="3751410" y="1373172"/>
            <a:chExt cx="5166591" cy="3364078"/>
          </a:xfrm>
        </p:grpSpPr>
        <p:sp>
          <p:nvSpPr>
            <p:cNvPr id="7" name="Freeform 6">
              <a:extLst>
                <a:ext uri="{FF2B5EF4-FFF2-40B4-BE49-F238E27FC236}">
                  <a16:creationId xmlns:a16="http://schemas.microsoft.com/office/drawing/2014/main" id="{CC1C88D6-5D75-254A-B624-8E1DE7442E1F}"/>
                </a:ext>
              </a:extLst>
            </p:cNvPr>
            <p:cNvSpPr/>
            <p:nvPr/>
          </p:nvSpPr>
          <p:spPr>
            <a:xfrm>
              <a:off x="5328242" y="2951180"/>
              <a:ext cx="1692322" cy="335363"/>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66BB6A"/>
            </a:solidFill>
            <a:ln w="19050" cap="rnd">
              <a:solidFill>
                <a:srgbClr val="000000"/>
              </a:solidFill>
              <a:prstDash val="solid"/>
            </a:ln>
          </p:spPr>
          <p:txBody>
            <a:bodyPr wrap="square" lIns="61235" tIns="30617" rIns="61235" bIns="30617" anchor="ctr" anchorCtr="0" compatLnSpc="0">
              <a:spAutoFit/>
            </a:bodyPr>
            <a:lstStyle/>
            <a:p>
              <a:pPr algn="ctr" hangingPunct="0"/>
              <a:r>
                <a:rPr lang="en-US" sz="1497" b="1">
                  <a:solidFill>
                    <a:srgbClr val="FFFFFF"/>
                  </a:solidFill>
                  <a:latin typeface="Seravek Light" panose="020B0503040000020004" pitchFamily="34" charset="0"/>
                  <a:ea typeface="Tahoma" pitchFamily="2"/>
                  <a:cs typeface="Droid Sans Devanagari" pitchFamily="2"/>
                </a:rPr>
                <a:t>Data</a:t>
              </a:r>
            </a:p>
          </p:txBody>
        </p:sp>
        <p:sp>
          <p:nvSpPr>
            <p:cNvPr id="8" name="Freeform 7">
              <a:extLst>
                <a:ext uri="{FF2B5EF4-FFF2-40B4-BE49-F238E27FC236}">
                  <a16:creationId xmlns:a16="http://schemas.microsoft.com/office/drawing/2014/main" id="{7E951F3E-CE6C-4942-BEB7-BA23C948DFE5}"/>
                </a:ext>
              </a:extLst>
            </p:cNvPr>
            <p:cNvSpPr/>
            <p:nvPr/>
          </p:nvSpPr>
          <p:spPr>
            <a:xfrm>
              <a:off x="5324174" y="3292599"/>
              <a:ext cx="1696389" cy="328907"/>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66BB6A"/>
            </a:solidFill>
            <a:ln w="19050" cap="rnd">
              <a:solidFill>
                <a:srgbClr val="000000"/>
              </a:solidFill>
              <a:prstDash val="solid"/>
            </a:ln>
          </p:spPr>
          <p:txBody>
            <a:bodyPr wrap="square" lIns="61235" tIns="30617" rIns="61235" bIns="30617" anchor="ctr" anchorCtr="0" compatLnSpc="0">
              <a:spAutoFit/>
            </a:bodyPr>
            <a:lstStyle/>
            <a:p>
              <a:pPr algn="ctr" hangingPunct="0"/>
              <a:r>
                <a:rPr lang="en-US" sz="1497" b="1">
                  <a:solidFill>
                    <a:srgbClr val="FFFFFF"/>
                  </a:solidFill>
                  <a:latin typeface="Seravek Light" panose="020B0503040000020004" pitchFamily="34" charset="0"/>
                  <a:ea typeface="Tahoma" pitchFamily="2"/>
                  <a:cs typeface="Droid Sans Devanagari" pitchFamily="2"/>
                </a:rPr>
                <a:t>Stack</a:t>
              </a:r>
            </a:p>
          </p:txBody>
        </p:sp>
        <p:sp>
          <p:nvSpPr>
            <p:cNvPr id="10" name="Freeform 9">
              <a:extLst>
                <a:ext uri="{FF2B5EF4-FFF2-40B4-BE49-F238E27FC236}">
                  <a16:creationId xmlns:a16="http://schemas.microsoft.com/office/drawing/2014/main" id="{C38B2987-B300-EE44-9985-61F6CBFADD0E}"/>
                </a:ext>
              </a:extLst>
            </p:cNvPr>
            <p:cNvSpPr/>
            <p:nvPr/>
          </p:nvSpPr>
          <p:spPr>
            <a:xfrm flipH="1" flipV="1">
              <a:off x="6025960" y="2242162"/>
              <a:ext cx="296883" cy="361543"/>
            </a:xfrm>
            <a:custGeom>
              <a:avLst>
                <a:gd name="f0" fmla="val 11678"/>
                <a:gd name="f1" fmla="val 5411"/>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0 f8 1"/>
                <a:gd name="f17" fmla="+- 21600 0 f12"/>
                <a:gd name="f18" fmla="*/ f11 f7 1"/>
                <a:gd name="f19" fmla="*/ f13 f7 1"/>
                <a:gd name="f20" fmla="*/ f17 f11 1"/>
                <a:gd name="f21" fmla="*/ f20 1 10800"/>
                <a:gd name="f22" fmla="+- f12 f21 0"/>
                <a:gd name="f23" fmla="*/ f22 f8 1"/>
              </a:gdLst>
              <a:ahLst>
                <a:ahXY gdRefX="f1" minX="f4" maxX="f6" gdRefY="f0" minY="f4" maxY="f5">
                  <a:pos x="f14" y="f15"/>
                </a:ahXY>
              </a:ahLst>
              <a:cxnLst>
                <a:cxn ang="3cd4">
                  <a:pos x="hc" y="t"/>
                </a:cxn>
                <a:cxn ang="0">
                  <a:pos x="r" y="vc"/>
                </a:cxn>
                <a:cxn ang="cd4">
                  <a:pos x="hc" y="b"/>
                </a:cxn>
                <a:cxn ang="cd2">
                  <a:pos x="l" y="vc"/>
                </a:cxn>
              </a:cxnLst>
              <a:rect l="f18" t="f16" r="f19" b="f23"/>
              <a:pathLst>
                <a:path w="21600" h="21600">
                  <a:moveTo>
                    <a:pt x="f11" y="f4"/>
                  </a:moveTo>
                  <a:lnTo>
                    <a:pt x="f11" y="f12"/>
                  </a:lnTo>
                  <a:lnTo>
                    <a:pt x="f4" y="f12"/>
                  </a:lnTo>
                  <a:lnTo>
                    <a:pt x="f6" y="f5"/>
                  </a:lnTo>
                  <a:lnTo>
                    <a:pt x="f5" y="f12"/>
                  </a:lnTo>
                  <a:lnTo>
                    <a:pt x="f13" y="f12"/>
                  </a:lnTo>
                  <a:lnTo>
                    <a:pt x="f13" y="f4"/>
                  </a:lnTo>
                  <a:close/>
                </a:path>
              </a:pathLst>
            </a:custGeom>
            <a:noFill/>
            <a:ln w="38160" cap="rnd">
              <a:solidFill>
                <a:srgbClr val="4E342E"/>
              </a:solidFill>
              <a:prstDash val="solid"/>
            </a:ln>
          </p:spPr>
          <p:txBody>
            <a:bodyPr wrap="none" lIns="73972" tIns="43354" rIns="73972" bIns="43354" anchor="ctr" anchorCtr="0" compatLnSpc="0">
              <a:spAutoFit/>
            </a:bodyPr>
            <a:lstStyle/>
            <a:p>
              <a:pPr hangingPunct="0"/>
              <a:endParaRPr lang="en-US" sz="1225">
                <a:latin typeface="Seravek Light" panose="020B0503040000020004" pitchFamily="34" charset="0"/>
                <a:ea typeface="Tahoma" pitchFamily="2"/>
                <a:cs typeface="Droid Sans Devanagari" pitchFamily="2"/>
              </a:endParaRPr>
            </a:p>
          </p:txBody>
        </p:sp>
        <p:sp>
          <p:nvSpPr>
            <p:cNvPr id="11" name="Freeform 10">
              <a:extLst>
                <a:ext uri="{FF2B5EF4-FFF2-40B4-BE49-F238E27FC236}">
                  <a16:creationId xmlns:a16="http://schemas.microsoft.com/office/drawing/2014/main" id="{7F988229-3DC9-074B-ACCA-CE1754A98CB6}"/>
                </a:ext>
              </a:extLst>
            </p:cNvPr>
            <p:cNvSpPr/>
            <p:nvPr/>
          </p:nvSpPr>
          <p:spPr>
            <a:xfrm flipH="1">
              <a:off x="6025960" y="3624235"/>
              <a:ext cx="296883" cy="361543"/>
            </a:xfrm>
            <a:custGeom>
              <a:avLst>
                <a:gd name="f0" fmla="val 11678"/>
                <a:gd name="f1" fmla="val 5411"/>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0 f8 1"/>
                <a:gd name="f17" fmla="+- 21600 0 f12"/>
                <a:gd name="f18" fmla="*/ f11 f7 1"/>
                <a:gd name="f19" fmla="*/ f13 f7 1"/>
                <a:gd name="f20" fmla="*/ f17 f11 1"/>
                <a:gd name="f21" fmla="*/ f20 1 10800"/>
                <a:gd name="f22" fmla="+- f12 f21 0"/>
                <a:gd name="f23" fmla="*/ f22 f8 1"/>
              </a:gdLst>
              <a:ahLst>
                <a:ahXY gdRefX="f1" minX="f4" maxX="f6" gdRefY="f0" minY="f4" maxY="f5">
                  <a:pos x="f14" y="f15"/>
                </a:ahXY>
              </a:ahLst>
              <a:cxnLst>
                <a:cxn ang="3cd4">
                  <a:pos x="hc" y="t"/>
                </a:cxn>
                <a:cxn ang="0">
                  <a:pos x="r" y="vc"/>
                </a:cxn>
                <a:cxn ang="cd4">
                  <a:pos x="hc" y="b"/>
                </a:cxn>
                <a:cxn ang="cd2">
                  <a:pos x="l" y="vc"/>
                </a:cxn>
              </a:cxnLst>
              <a:rect l="f18" t="f16" r="f19" b="f23"/>
              <a:pathLst>
                <a:path w="21600" h="21600">
                  <a:moveTo>
                    <a:pt x="f11" y="f4"/>
                  </a:moveTo>
                  <a:lnTo>
                    <a:pt x="f11" y="f12"/>
                  </a:lnTo>
                  <a:lnTo>
                    <a:pt x="f4" y="f12"/>
                  </a:lnTo>
                  <a:lnTo>
                    <a:pt x="f6" y="f5"/>
                  </a:lnTo>
                  <a:lnTo>
                    <a:pt x="f5" y="f12"/>
                  </a:lnTo>
                  <a:lnTo>
                    <a:pt x="f13" y="f12"/>
                  </a:lnTo>
                  <a:lnTo>
                    <a:pt x="f13" y="f4"/>
                  </a:lnTo>
                  <a:close/>
                </a:path>
              </a:pathLst>
            </a:custGeom>
            <a:noFill/>
            <a:ln w="38160" cap="rnd">
              <a:solidFill>
                <a:srgbClr val="4E342E"/>
              </a:solidFill>
              <a:prstDash val="solid"/>
            </a:ln>
          </p:spPr>
          <p:txBody>
            <a:bodyPr wrap="none" lIns="73972" tIns="43354" rIns="73972" bIns="43354" anchor="ctr" anchorCtr="0" compatLnSpc="0">
              <a:spAutoFit/>
            </a:bodyPr>
            <a:lstStyle/>
            <a:p>
              <a:pPr hangingPunct="0"/>
              <a:endParaRPr lang="en-US" sz="1225">
                <a:latin typeface="Seravek Light" panose="020B0503040000020004" pitchFamily="34" charset="0"/>
                <a:ea typeface="Tahoma" pitchFamily="2"/>
                <a:cs typeface="Droid Sans Devanagari" pitchFamily="2"/>
              </a:endParaRPr>
            </a:p>
          </p:txBody>
        </p:sp>
        <p:sp>
          <p:nvSpPr>
            <p:cNvPr id="13" name="Freeform 12">
              <a:extLst>
                <a:ext uri="{FF2B5EF4-FFF2-40B4-BE49-F238E27FC236}">
                  <a16:creationId xmlns:a16="http://schemas.microsoft.com/office/drawing/2014/main" id="{0E2E7D82-2208-3846-8EC2-0B06FCAAD29F}"/>
                </a:ext>
              </a:extLst>
            </p:cNvPr>
            <p:cNvSpPr/>
            <p:nvPr/>
          </p:nvSpPr>
          <p:spPr>
            <a:xfrm>
              <a:off x="5324174" y="4401887"/>
              <a:ext cx="1696389" cy="335363"/>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66BB6A"/>
            </a:solidFill>
            <a:ln w="19050" cap="rnd">
              <a:solidFill>
                <a:srgbClr val="4E342E"/>
              </a:solidFill>
              <a:prstDash val="solid"/>
            </a:ln>
          </p:spPr>
          <p:txBody>
            <a:bodyPr wrap="square" lIns="61235" tIns="30617" rIns="61235" bIns="30617" anchor="ctr" anchorCtr="0" compatLnSpc="0">
              <a:spAutoFit/>
            </a:bodyPr>
            <a:lstStyle/>
            <a:p>
              <a:pPr algn="ctr" hangingPunct="0"/>
              <a:r>
                <a:rPr lang="en-US" sz="1497" b="1" dirty="0">
                  <a:solidFill>
                    <a:srgbClr val="FFFFFF"/>
                  </a:solidFill>
                  <a:latin typeface="Seravek Light" panose="020B0503040000020004" pitchFamily="34" charset="0"/>
                  <a:ea typeface="Tahoma" pitchFamily="2"/>
                  <a:cs typeface="Droid Sans Devanagari" pitchFamily="2"/>
                </a:rPr>
                <a:t>Code</a:t>
              </a:r>
            </a:p>
          </p:txBody>
        </p:sp>
        <p:sp>
          <p:nvSpPr>
            <p:cNvPr id="14" name="Freeform 13">
              <a:extLst>
                <a:ext uri="{FF2B5EF4-FFF2-40B4-BE49-F238E27FC236}">
                  <a16:creationId xmlns:a16="http://schemas.microsoft.com/office/drawing/2014/main" id="{F9058247-19AD-354B-B318-E6BF1E57DD1D}"/>
                </a:ext>
              </a:extLst>
            </p:cNvPr>
            <p:cNvSpPr/>
            <p:nvPr/>
          </p:nvSpPr>
          <p:spPr>
            <a:xfrm>
              <a:off x="5190546" y="1373172"/>
              <a:ext cx="1977969" cy="2677821"/>
            </a:xfrm>
            <a:custGeom>
              <a:avLst>
                <a:gd name="f0" fmla="val 2291"/>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noFill/>
            <a:ln w="38160" cap="rnd">
              <a:solidFill>
                <a:srgbClr val="4E342E"/>
              </a:solidFill>
              <a:prstDash val="solid"/>
            </a:ln>
          </p:spPr>
          <p:txBody>
            <a:bodyPr wrap="square" lIns="74217" tIns="43599" rIns="74217" bIns="43599" anchor="ctr" anchorCtr="0" compatLnSpc="0">
              <a:noAutofit/>
            </a:bodyPr>
            <a:lstStyle/>
            <a:p>
              <a:pPr hangingPunct="0"/>
              <a:endParaRPr lang="en-US" sz="1225">
                <a:latin typeface="Seravek Light" panose="020B0503040000020004" pitchFamily="34" charset="0"/>
                <a:ea typeface="Tahoma" pitchFamily="2"/>
                <a:cs typeface="Droid Sans Devanagari" pitchFamily="2"/>
              </a:endParaRPr>
            </a:p>
          </p:txBody>
        </p:sp>
        <p:sp>
          <p:nvSpPr>
            <p:cNvPr id="15" name="TextBox 14">
              <a:extLst>
                <a:ext uri="{FF2B5EF4-FFF2-40B4-BE49-F238E27FC236}">
                  <a16:creationId xmlns:a16="http://schemas.microsoft.com/office/drawing/2014/main" id="{49A1A17F-FF30-1E46-B751-6B1DA2D2BD20}"/>
                </a:ext>
              </a:extLst>
            </p:cNvPr>
            <p:cNvSpPr txBox="1"/>
            <p:nvPr/>
          </p:nvSpPr>
          <p:spPr>
            <a:xfrm>
              <a:off x="3751410" y="2265181"/>
              <a:ext cx="1114707" cy="896676"/>
            </a:xfrm>
            <a:prstGeom prst="rect">
              <a:avLst/>
            </a:prstGeom>
            <a:noFill/>
            <a:ln cap="rnd">
              <a:noFill/>
            </a:ln>
          </p:spPr>
          <p:txBody>
            <a:bodyPr wrap="none" lIns="61235" tIns="30617" rIns="61235" bIns="30617" anchorCtr="0" compatLnSpc="0">
              <a:spAutoFit/>
            </a:bodyPr>
            <a:lstStyle/>
            <a:p>
              <a:pPr algn="ctr" hangingPunct="0"/>
              <a:r>
                <a:rPr lang="en-US" sz="1769" dirty="0">
                  <a:latin typeface="Seravek Light" panose="020B0503040000020004" pitchFamily="34" charset="0"/>
                  <a:ea typeface="Tahoma" pitchFamily="2"/>
                  <a:cs typeface="Droid Sans Devanagari" pitchFamily="2"/>
                </a:rPr>
                <a:t>Process</a:t>
              </a:r>
            </a:p>
            <a:p>
              <a:pPr algn="ctr" hangingPunct="0"/>
              <a:r>
                <a:rPr lang="en-US" sz="1769" dirty="0">
                  <a:latin typeface="Seravek Light" panose="020B0503040000020004" pitchFamily="34" charset="0"/>
                  <a:ea typeface="Tahoma" pitchFamily="2"/>
                  <a:cs typeface="Droid Sans Devanagari" pitchFamily="2"/>
                </a:rPr>
                <a:t>RAM</a:t>
              </a:r>
            </a:p>
            <a:p>
              <a:pPr algn="ctr" hangingPunct="0"/>
              <a:r>
                <a:rPr lang="en-US" sz="1769" dirty="0">
                  <a:latin typeface="Seravek Light" panose="020B0503040000020004" pitchFamily="34" charset="0"/>
                  <a:ea typeface="Tahoma" pitchFamily="2"/>
                  <a:cs typeface="Droid Sans Devanagari" pitchFamily="2"/>
                </a:rPr>
                <a:t>Allocation</a:t>
              </a:r>
            </a:p>
          </p:txBody>
        </p:sp>
        <p:sp>
          <p:nvSpPr>
            <p:cNvPr id="17" name="TextBox 16">
              <a:extLst>
                <a:ext uri="{FF2B5EF4-FFF2-40B4-BE49-F238E27FC236}">
                  <a16:creationId xmlns:a16="http://schemas.microsoft.com/office/drawing/2014/main" id="{2305111A-A638-E54C-8402-C19A2B2B6230}"/>
                </a:ext>
              </a:extLst>
            </p:cNvPr>
            <p:cNvSpPr txBox="1"/>
            <p:nvPr/>
          </p:nvSpPr>
          <p:spPr>
            <a:xfrm>
              <a:off x="3979324" y="4384468"/>
              <a:ext cx="626369" cy="346975"/>
            </a:xfrm>
            <a:prstGeom prst="rect">
              <a:avLst/>
            </a:prstGeom>
            <a:noFill/>
            <a:ln cap="rnd">
              <a:noFill/>
            </a:ln>
          </p:spPr>
          <p:txBody>
            <a:bodyPr wrap="none" lIns="61235" tIns="30617" rIns="61235" bIns="30617" anchorCtr="0" compatLnSpc="0">
              <a:spAutoFit/>
            </a:bodyPr>
            <a:lstStyle/>
            <a:p>
              <a:pPr algn="r" hangingPunct="0"/>
              <a:r>
                <a:rPr lang="en-US" sz="1769" dirty="0">
                  <a:latin typeface="Seravek Light" panose="020B0503040000020004" pitchFamily="34" charset="0"/>
                  <a:ea typeface="Tahoma" pitchFamily="2"/>
                  <a:cs typeface="Droid Sans Devanagari" pitchFamily="2"/>
                </a:rPr>
                <a:t>Flash</a:t>
              </a:r>
            </a:p>
          </p:txBody>
        </p:sp>
        <p:sp>
          <p:nvSpPr>
            <p:cNvPr id="20" name="TextBox 19">
              <a:extLst>
                <a:ext uri="{FF2B5EF4-FFF2-40B4-BE49-F238E27FC236}">
                  <a16:creationId xmlns:a16="http://schemas.microsoft.com/office/drawing/2014/main" id="{2C82C7EB-13ED-9948-B369-9E01E8120B6A}"/>
                </a:ext>
              </a:extLst>
            </p:cNvPr>
            <p:cNvSpPr txBox="1"/>
            <p:nvPr/>
          </p:nvSpPr>
          <p:spPr>
            <a:xfrm>
              <a:off x="7809835" y="2660231"/>
              <a:ext cx="1108166" cy="917259"/>
            </a:xfrm>
            <a:prstGeom prst="rect">
              <a:avLst/>
            </a:prstGeom>
            <a:noFill/>
            <a:ln cap="rnd">
              <a:noFill/>
            </a:ln>
          </p:spPr>
          <p:txBody>
            <a:bodyPr wrap="none" lIns="61235" tIns="30617" rIns="61235" bIns="30617" anchor="ctr" anchorCtr="0" compatLnSpc="0">
              <a:spAutoFit/>
            </a:bodyPr>
            <a:lstStyle/>
            <a:p>
              <a:pPr hangingPunct="0"/>
              <a:r>
                <a:rPr lang="en-US" sz="1769" dirty="0">
                  <a:latin typeface="Seravek Light" panose="020B0503040000020004" pitchFamily="34" charset="0"/>
                  <a:ea typeface="Tahoma" pitchFamily="2"/>
                  <a:cs typeface="Droid Sans Devanagari" pitchFamily="2"/>
                </a:rPr>
                <a:t>Process</a:t>
              </a:r>
            </a:p>
            <a:p>
              <a:pPr hangingPunct="0"/>
              <a:r>
                <a:rPr lang="en-US" sz="1769" dirty="0">
                  <a:latin typeface="Seravek Light" panose="020B0503040000020004" pitchFamily="34" charset="0"/>
                  <a:ea typeface="Tahoma" pitchFamily="2"/>
                  <a:cs typeface="Droid Sans Devanagari" pitchFamily="2"/>
                </a:rPr>
                <a:t>Accessible</a:t>
              </a:r>
            </a:p>
            <a:p>
              <a:pPr hangingPunct="0"/>
              <a:r>
                <a:rPr lang="en-US" sz="1769" dirty="0">
                  <a:latin typeface="Seravek Light" panose="020B0503040000020004" pitchFamily="34" charset="0"/>
                  <a:ea typeface="Tahoma" pitchFamily="2"/>
                  <a:cs typeface="Droid Sans Devanagari" pitchFamily="2"/>
                </a:rPr>
                <a:t>Memory</a:t>
              </a:r>
            </a:p>
          </p:txBody>
        </p:sp>
        <p:sp>
          <p:nvSpPr>
            <p:cNvPr id="6" name="Freeform 5">
              <a:extLst>
                <a:ext uri="{FF2B5EF4-FFF2-40B4-BE49-F238E27FC236}">
                  <a16:creationId xmlns:a16="http://schemas.microsoft.com/office/drawing/2014/main" id="{DB2468BE-97F7-B84F-BE64-73BDC45939CC}"/>
                </a:ext>
              </a:extLst>
            </p:cNvPr>
            <p:cNvSpPr/>
            <p:nvPr/>
          </p:nvSpPr>
          <p:spPr>
            <a:xfrm>
              <a:off x="5330914" y="2609761"/>
              <a:ext cx="1689650" cy="335363"/>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66BB6A"/>
            </a:solidFill>
            <a:ln w="19050" cap="rnd">
              <a:solidFill>
                <a:srgbClr val="000000"/>
              </a:solidFill>
              <a:prstDash val="solid"/>
            </a:ln>
          </p:spPr>
          <p:txBody>
            <a:bodyPr wrap="square" lIns="61235" tIns="30617" rIns="61235" bIns="30617" anchor="ctr" anchorCtr="0" compatLnSpc="0">
              <a:spAutoFit/>
            </a:bodyPr>
            <a:lstStyle/>
            <a:p>
              <a:pPr algn="ctr" hangingPunct="0"/>
              <a:r>
                <a:rPr lang="en-US" sz="1497" b="1">
                  <a:solidFill>
                    <a:srgbClr val="FFFFFF"/>
                  </a:solidFill>
                  <a:latin typeface="Seravek Light" panose="020B0503040000020004" pitchFamily="34" charset="0"/>
                  <a:ea typeface="Tahoma" pitchFamily="2"/>
                  <a:cs typeface="Droid Sans Devanagari" pitchFamily="2"/>
                </a:rPr>
                <a:t>Heap</a:t>
              </a:r>
            </a:p>
          </p:txBody>
        </p:sp>
        <p:sp>
          <p:nvSpPr>
            <p:cNvPr id="22" name="Left Brace 21">
              <a:extLst>
                <a:ext uri="{FF2B5EF4-FFF2-40B4-BE49-F238E27FC236}">
                  <a16:creationId xmlns:a16="http://schemas.microsoft.com/office/drawing/2014/main" id="{2B679F5C-D6EA-E24E-A42E-F018C6C9A799}"/>
                </a:ext>
              </a:extLst>
            </p:cNvPr>
            <p:cNvSpPr/>
            <p:nvPr/>
          </p:nvSpPr>
          <p:spPr>
            <a:xfrm>
              <a:off x="4745520" y="1381850"/>
              <a:ext cx="315443" cy="2674952"/>
            </a:xfrm>
            <a:prstGeom prst="leftBrace">
              <a:avLst>
                <a:gd name="adj1" fmla="val 55438"/>
                <a:gd name="adj2" fmla="val 50000"/>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3" name="Left Brace 22">
              <a:extLst>
                <a:ext uri="{FF2B5EF4-FFF2-40B4-BE49-F238E27FC236}">
                  <a16:creationId xmlns:a16="http://schemas.microsoft.com/office/drawing/2014/main" id="{26083656-BA27-D349-B2DC-7E2F5229AD77}"/>
                </a:ext>
              </a:extLst>
            </p:cNvPr>
            <p:cNvSpPr/>
            <p:nvPr/>
          </p:nvSpPr>
          <p:spPr>
            <a:xfrm rot="10800000">
              <a:off x="7357088" y="2584285"/>
              <a:ext cx="315443" cy="1037221"/>
            </a:xfrm>
            <a:prstGeom prst="leftBrace">
              <a:avLst>
                <a:gd name="adj1" fmla="val 55438"/>
                <a:gd name="adj2" fmla="val 50000"/>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Left Brace 23">
              <a:extLst>
                <a:ext uri="{FF2B5EF4-FFF2-40B4-BE49-F238E27FC236}">
                  <a16:creationId xmlns:a16="http://schemas.microsoft.com/office/drawing/2014/main" id="{B014CA5C-868B-794F-9EAF-ADC0528FE9FC}"/>
                </a:ext>
              </a:extLst>
            </p:cNvPr>
            <p:cNvSpPr/>
            <p:nvPr/>
          </p:nvSpPr>
          <p:spPr>
            <a:xfrm>
              <a:off x="4828076" y="4402749"/>
              <a:ext cx="205575" cy="309750"/>
            </a:xfrm>
            <a:prstGeom prst="leftBrace">
              <a:avLst>
                <a:gd name="adj1" fmla="val 19185"/>
                <a:gd name="adj2" fmla="val 50000"/>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514A5F08-F6C3-FB45-912D-010653601BD4}"/>
              </a:ext>
            </a:extLst>
          </p:cNvPr>
          <p:cNvGrpSpPr/>
          <p:nvPr/>
        </p:nvGrpSpPr>
        <p:grpSpPr>
          <a:xfrm>
            <a:off x="5328242" y="1376650"/>
            <a:ext cx="3535538" cy="981692"/>
            <a:chOff x="5328242" y="1090900"/>
            <a:chExt cx="3535538" cy="981692"/>
          </a:xfrm>
        </p:grpSpPr>
        <p:sp>
          <p:nvSpPr>
            <p:cNvPr id="5" name="Freeform 4">
              <a:extLst>
                <a:ext uri="{FF2B5EF4-FFF2-40B4-BE49-F238E27FC236}">
                  <a16:creationId xmlns:a16="http://schemas.microsoft.com/office/drawing/2014/main" id="{CF311CCC-36D5-A047-A671-32534F45EF2A}"/>
                </a:ext>
              </a:extLst>
            </p:cNvPr>
            <p:cNvSpPr/>
            <p:nvPr/>
          </p:nvSpPr>
          <p:spPr>
            <a:xfrm>
              <a:off x="5328242" y="1381849"/>
              <a:ext cx="1692322" cy="335363"/>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A3238E"/>
            </a:solidFill>
            <a:ln w="19050" cap="rnd">
              <a:solidFill>
                <a:srgbClr val="000000"/>
              </a:solidFill>
              <a:prstDash val="solid"/>
            </a:ln>
          </p:spPr>
          <p:txBody>
            <a:bodyPr wrap="square" lIns="61235" tIns="30617" rIns="61235" bIns="30617" anchor="ctr" anchorCtr="0" compatLnSpc="0">
              <a:spAutoFit/>
            </a:bodyPr>
            <a:lstStyle/>
            <a:p>
              <a:pPr algn="ctr" hangingPunct="0"/>
              <a:r>
                <a:rPr lang="en-US" sz="1497" b="1" dirty="0">
                  <a:solidFill>
                    <a:srgbClr val="FFFFFF"/>
                  </a:solidFill>
                  <a:latin typeface="Seravek Light" panose="020B0503040000020004" pitchFamily="34" charset="0"/>
                  <a:ea typeface="Tahoma" pitchFamily="2"/>
                  <a:cs typeface="Droid Sans Devanagari" pitchFamily="2"/>
                </a:rPr>
                <a:t>Grant section</a:t>
              </a:r>
            </a:p>
          </p:txBody>
        </p:sp>
        <p:sp>
          <p:nvSpPr>
            <p:cNvPr id="9" name="Freeform 8">
              <a:extLst>
                <a:ext uri="{FF2B5EF4-FFF2-40B4-BE49-F238E27FC236}">
                  <a16:creationId xmlns:a16="http://schemas.microsoft.com/office/drawing/2014/main" id="{801515F1-7003-3D44-A8EA-67E041E797AA}"/>
                </a:ext>
              </a:extLst>
            </p:cNvPr>
            <p:cNvSpPr/>
            <p:nvPr/>
          </p:nvSpPr>
          <p:spPr>
            <a:xfrm flipH="1">
              <a:off x="6031088" y="1711049"/>
              <a:ext cx="296883" cy="361543"/>
            </a:xfrm>
            <a:custGeom>
              <a:avLst>
                <a:gd name="f0" fmla="val 11678"/>
                <a:gd name="f1" fmla="val 5411"/>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0 f8 1"/>
                <a:gd name="f17" fmla="+- 21600 0 f12"/>
                <a:gd name="f18" fmla="*/ f11 f7 1"/>
                <a:gd name="f19" fmla="*/ f13 f7 1"/>
                <a:gd name="f20" fmla="*/ f17 f11 1"/>
                <a:gd name="f21" fmla="*/ f20 1 10800"/>
                <a:gd name="f22" fmla="+- f12 f21 0"/>
                <a:gd name="f23" fmla="*/ f22 f8 1"/>
              </a:gdLst>
              <a:ahLst>
                <a:ahXY gdRefX="f1" minX="f4" maxX="f6" gdRefY="f0" minY="f4" maxY="f5">
                  <a:pos x="f14" y="f15"/>
                </a:ahXY>
              </a:ahLst>
              <a:cxnLst>
                <a:cxn ang="3cd4">
                  <a:pos x="hc" y="t"/>
                </a:cxn>
                <a:cxn ang="0">
                  <a:pos x="r" y="vc"/>
                </a:cxn>
                <a:cxn ang="cd4">
                  <a:pos x="hc" y="b"/>
                </a:cxn>
                <a:cxn ang="cd2">
                  <a:pos x="l" y="vc"/>
                </a:cxn>
              </a:cxnLst>
              <a:rect l="f18" t="f16" r="f19" b="f23"/>
              <a:pathLst>
                <a:path w="21600" h="21600">
                  <a:moveTo>
                    <a:pt x="f11" y="f4"/>
                  </a:moveTo>
                  <a:lnTo>
                    <a:pt x="f11" y="f12"/>
                  </a:lnTo>
                  <a:lnTo>
                    <a:pt x="f4" y="f12"/>
                  </a:lnTo>
                  <a:lnTo>
                    <a:pt x="f6" y="f5"/>
                  </a:lnTo>
                  <a:lnTo>
                    <a:pt x="f5" y="f12"/>
                  </a:lnTo>
                  <a:lnTo>
                    <a:pt x="f13" y="f12"/>
                  </a:lnTo>
                  <a:lnTo>
                    <a:pt x="f13" y="f4"/>
                  </a:lnTo>
                  <a:close/>
                </a:path>
              </a:pathLst>
            </a:custGeom>
            <a:noFill/>
            <a:ln w="38160" cap="rnd">
              <a:solidFill>
                <a:srgbClr val="4E342E"/>
              </a:solidFill>
              <a:prstDash val="solid"/>
            </a:ln>
          </p:spPr>
          <p:txBody>
            <a:bodyPr wrap="none" lIns="73972" tIns="43354" rIns="73972" bIns="43354" anchor="ctr" anchorCtr="0" compatLnSpc="0">
              <a:spAutoFit/>
            </a:bodyPr>
            <a:lstStyle/>
            <a:p>
              <a:pPr hangingPunct="0"/>
              <a:endParaRPr lang="en-US" sz="1225">
                <a:latin typeface="Seravek Light" panose="020B0503040000020004" pitchFamily="34" charset="0"/>
                <a:ea typeface="Tahoma" pitchFamily="2"/>
                <a:cs typeface="Droid Sans Devanagari" pitchFamily="2"/>
              </a:endParaRPr>
            </a:p>
          </p:txBody>
        </p:sp>
        <p:sp>
          <p:nvSpPr>
            <p:cNvPr id="36" name="TextBox 35">
              <a:extLst>
                <a:ext uri="{FF2B5EF4-FFF2-40B4-BE49-F238E27FC236}">
                  <a16:creationId xmlns:a16="http://schemas.microsoft.com/office/drawing/2014/main" id="{913D22C3-CC0C-3340-8218-A0A7C86E0E0E}"/>
                </a:ext>
              </a:extLst>
            </p:cNvPr>
            <p:cNvSpPr txBox="1"/>
            <p:nvPr/>
          </p:nvSpPr>
          <p:spPr>
            <a:xfrm>
              <a:off x="7755614" y="1090900"/>
              <a:ext cx="1108166" cy="917259"/>
            </a:xfrm>
            <a:prstGeom prst="rect">
              <a:avLst/>
            </a:prstGeom>
            <a:noFill/>
            <a:ln cap="rnd">
              <a:noFill/>
            </a:ln>
          </p:spPr>
          <p:txBody>
            <a:bodyPr wrap="none" lIns="61235" tIns="30617" rIns="61235" bIns="30617" anchor="ctr" anchorCtr="0" compatLnSpc="0">
              <a:spAutoFit/>
            </a:bodyPr>
            <a:lstStyle/>
            <a:p>
              <a:pPr hangingPunct="0"/>
              <a:r>
                <a:rPr lang="en-US" sz="1769" dirty="0">
                  <a:latin typeface="Seravek Light" panose="020B0503040000020004" pitchFamily="34" charset="0"/>
                  <a:ea typeface="Tahoma" pitchFamily="2"/>
                  <a:cs typeface="Droid Sans Devanagari" pitchFamily="2"/>
                </a:rPr>
                <a:t>Kernel</a:t>
              </a:r>
            </a:p>
            <a:p>
              <a:pPr hangingPunct="0"/>
              <a:r>
                <a:rPr lang="en-US" sz="1769" dirty="0">
                  <a:latin typeface="Seravek Light" panose="020B0503040000020004" pitchFamily="34" charset="0"/>
                  <a:ea typeface="Tahoma" pitchFamily="2"/>
                  <a:cs typeface="Droid Sans Devanagari" pitchFamily="2"/>
                </a:rPr>
                <a:t>Accessible</a:t>
              </a:r>
            </a:p>
            <a:p>
              <a:pPr hangingPunct="0"/>
              <a:r>
                <a:rPr lang="en-US" sz="1769" dirty="0">
                  <a:latin typeface="Seravek Light" panose="020B0503040000020004" pitchFamily="34" charset="0"/>
                  <a:ea typeface="Tahoma" pitchFamily="2"/>
                  <a:cs typeface="Droid Sans Devanagari" pitchFamily="2"/>
                </a:rPr>
                <a:t>Memory</a:t>
              </a:r>
            </a:p>
          </p:txBody>
        </p:sp>
        <p:sp>
          <p:nvSpPr>
            <p:cNvPr id="37" name="Left Brace 36">
              <a:extLst>
                <a:ext uri="{FF2B5EF4-FFF2-40B4-BE49-F238E27FC236}">
                  <a16:creationId xmlns:a16="http://schemas.microsoft.com/office/drawing/2014/main" id="{460D320F-69C4-1049-B98A-2C01C7E3F818}"/>
                </a:ext>
              </a:extLst>
            </p:cNvPr>
            <p:cNvSpPr/>
            <p:nvPr/>
          </p:nvSpPr>
          <p:spPr>
            <a:xfrm rot="10800000">
              <a:off x="7367145" y="1373419"/>
              <a:ext cx="166829" cy="337630"/>
            </a:xfrm>
            <a:prstGeom prst="leftBrace">
              <a:avLst>
                <a:gd name="adj1" fmla="val 55438"/>
                <a:gd name="adj2" fmla="val 50000"/>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4" name="Slide Number Placeholder 3">
            <a:extLst>
              <a:ext uri="{FF2B5EF4-FFF2-40B4-BE49-F238E27FC236}">
                <a16:creationId xmlns:a16="http://schemas.microsoft.com/office/drawing/2014/main" id="{676D5AE6-E324-814B-B066-3A0D13C17E0C}"/>
              </a:ext>
            </a:extLst>
          </p:cNvPr>
          <p:cNvSpPr>
            <a:spLocks noGrp="1"/>
          </p:cNvSpPr>
          <p:nvPr>
            <p:ph type="sldNum" sz="quarter" idx="12"/>
          </p:nvPr>
        </p:nvSpPr>
        <p:spPr/>
        <p:txBody>
          <a:bodyPr/>
          <a:lstStyle/>
          <a:p>
            <a:fld id="{5E6A3C3A-A029-4573-BC04-5DA27903A743}" type="slidenum">
              <a:rPr lang="en-US" smtClean="0"/>
              <a:t>42</a:t>
            </a:fld>
            <a:endParaRPr lang="en-US"/>
          </a:p>
        </p:txBody>
      </p:sp>
    </p:spTree>
    <p:extLst>
      <p:ext uri="{BB962C8B-B14F-4D97-AF65-F5344CB8AC3E}">
        <p14:creationId xmlns:p14="http://schemas.microsoft.com/office/powerpoint/2010/main" val="31340748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CE199-ADE5-244F-BA95-C35B622F7FCB}"/>
              </a:ext>
            </a:extLst>
          </p:cNvPr>
          <p:cNvSpPr>
            <a:spLocks noGrp="1"/>
          </p:cNvSpPr>
          <p:nvPr>
            <p:ph type="title"/>
          </p:nvPr>
        </p:nvSpPr>
        <p:spPr/>
        <p:txBody>
          <a:bodyPr>
            <a:noAutofit/>
          </a:bodyPr>
          <a:lstStyle/>
          <a:p>
            <a:r>
              <a:rPr lang="en-US" sz="2000" dirty="0"/>
              <a:t>As processes want to use kernel resources, the state for those resources is allocated from the grant region in each process.</a:t>
            </a:r>
          </a:p>
        </p:txBody>
      </p:sp>
      <p:grpSp>
        <p:nvGrpSpPr>
          <p:cNvPr id="21" name="Group 20">
            <a:extLst>
              <a:ext uri="{FF2B5EF4-FFF2-40B4-BE49-F238E27FC236}">
                <a16:creationId xmlns:a16="http://schemas.microsoft.com/office/drawing/2014/main" id="{BE31311B-6600-2248-9A1E-AC35888CEFE3}"/>
              </a:ext>
            </a:extLst>
          </p:cNvPr>
          <p:cNvGrpSpPr/>
          <p:nvPr/>
        </p:nvGrpSpPr>
        <p:grpSpPr>
          <a:xfrm>
            <a:off x="103862" y="1655737"/>
            <a:ext cx="3447102" cy="3361456"/>
            <a:chOff x="5066564" y="1385319"/>
            <a:chExt cx="3447102" cy="3361456"/>
          </a:xfrm>
        </p:grpSpPr>
        <p:sp>
          <p:nvSpPr>
            <p:cNvPr id="25" name="Freeform 24">
              <a:extLst>
                <a:ext uri="{FF2B5EF4-FFF2-40B4-BE49-F238E27FC236}">
                  <a16:creationId xmlns:a16="http://schemas.microsoft.com/office/drawing/2014/main" id="{99C7132A-F016-F444-86D2-1E5AD8589184}"/>
                </a:ext>
              </a:extLst>
            </p:cNvPr>
            <p:cNvSpPr/>
            <p:nvPr/>
          </p:nvSpPr>
          <p:spPr>
            <a:xfrm>
              <a:off x="6673393" y="1391375"/>
              <a:ext cx="1692322" cy="335363"/>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007AC2"/>
            </a:solidFill>
            <a:ln w="19050" cap="rnd">
              <a:solidFill>
                <a:srgbClr val="000000"/>
              </a:solidFill>
              <a:prstDash val="solid"/>
            </a:ln>
          </p:spPr>
          <p:txBody>
            <a:bodyPr wrap="square" lIns="61235" tIns="30617" rIns="61235" bIns="30617" anchor="ctr" anchorCtr="0" compatLnSpc="0">
              <a:spAutoFit/>
            </a:bodyPr>
            <a:lstStyle/>
            <a:p>
              <a:pPr algn="ctr" hangingPunct="0"/>
              <a:r>
                <a:rPr lang="en-US" sz="1497" b="1">
                  <a:solidFill>
                    <a:srgbClr val="FFFFFF"/>
                  </a:solidFill>
                  <a:latin typeface="Seravek Light" panose="020B0503040000020004" pitchFamily="34" charset="0"/>
                  <a:ea typeface="Tahoma" pitchFamily="2"/>
                  <a:cs typeface="Droid Sans Devanagari" pitchFamily="2"/>
                </a:rPr>
                <a:t>Data</a:t>
              </a:r>
            </a:p>
          </p:txBody>
        </p:sp>
        <p:sp>
          <p:nvSpPr>
            <p:cNvPr id="26" name="Freeform 25">
              <a:extLst>
                <a:ext uri="{FF2B5EF4-FFF2-40B4-BE49-F238E27FC236}">
                  <a16:creationId xmlns:a16="http://schemas.microsoft.com/office/drawing/2014/main" id="{4D74AFBD-7ED6-EF43-931F-31DEB6F784E8}"/>
                </a:ext>
              </a:extLst>
            </p:cNvPr>
            <p:cNvSpPr/>
            <p:nvPr/>
          </p:nvSpPr>
          <p:spPr>
            <a:xfrm>
              <a:off x="6669325" y="1732794"/>
              <a:ext cx="1696389" cy="328907"/>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007AC2"/>
            </a:solidFill>
            <a:ln w="19050" cap="rnd">
              <a:solidFill>
                <a:srgbClr val="000000"/>
              </a:solidFill>
              <a:prstDash val="solid"/>
            </a:ln>
          </p:spPr>
          <p:txBody>
            <a:bodyPr wrap="square" lIns="61235" tIns="30617" rIns="61235" bIns="30617" anchor="ctr" anchorCtr="0" compatLnSpc="0">
              <a:spAutoFit/>
            </a:bodyPr>
            <a:lstStyle/>
            <a:p>
              <a:pPr algn="ctr" hangingPunct="0"/>
              <a:r>
                <a:rPr lang="en-US" sz="1497" b="1">
                  <a:solidFill>
                    <a:srgbClr val="FFFFFF"/>
                  </a:solidFill>
                  <a:latin typeface="Seravek Light" panose="020B0503040000020004" pitchFamily="34" charset="0"/>
                  <a:ea typeface="Tahoma" pitchFamily="2"/>
                  <a:cs typeface="Droid Sans Devanagari" pitchFamily="2"/>
                </a:rPr>
                <a:t>Stack</a:t>
              </a:r>
            </a:p>
          </p:txBody>
        </p:sp>
        <p:sp>
          <p:nvSpPr>
            <p:cNvPr id="28" name="Freeform 27">
              <a:extLst>
                <a:ext uri="{FF2B5EF4-FFF2-40B4-BE49-F238E27FC236}">
                  <a16:creationId xmlns:a16="http://schemas.microsoft.com/office/drawing/2014/main" id="{01353988-7453-5C4C-9FAE-A4A19CFCEF5F}"/>
                </a:ext>
              </a:extLst>
            </p:cNvPr>
            <p:cNvSpPr/>
            <p:nvPr/>
          </p:nvSpPr>
          <p:spPr>
            <a:xfrm flipH="1">
              <a:off x="7371111" y="2064430"/>
              <a:ext cx="296883" cy="361543"/>
            </a:xfrm>
            <a:custGeom>
              <a:avLst>
                <a:gd name="f0" fmla="val 11678"/>
                <a:gd name="f1" fmla="val 5411"/>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0 f8 1"/>
                <a:gd name="f17" fmla="+- 21600 0 f12"/>
                <a:gd name="f18" fmla="*/ f11 f7 1"/>
                <a:gd name="f19" fmla="*/ f13 f7 1"/>
                <a:gd name="f20" fmla="*/ f17 f11 1"/>
                <a:gd name="f21" fmla="*/ f20 1 10800"/>
                <a:gd name="f22" fmla="+- f12 f21 0"/>
                <a:gd name="f23" fmla="*/ f22 f8 1"/>
              </a:gdLst>
              <a:ahLst>
                <a:ahXY gdRefX="f1" minX="f4" maxX="f6" gdRefY="f0" minY="f4" maxY="f5">
                  <a:pos x="f14" y="f15"/>
                </a:ahXY>
              </a:ahLst>
              <a:cxnLst>
                <a:cxn ang="3cd4">
                  <a:pos x="hc" y="t"/>
                </a:cxn>
                <a:cxn ang="0">
                  <a:pos x="r" y="vc"/>
                </a:cxn>
                <a:cxn ang="cd4">
                  <a:pos x="hc" y="b"/>
                </a:cxn>
                <a:cxn ang="cd2">
                  <a:pos x="l" y="vc"/>
                </a:cxn>
              </a:cxnLst>
              <a:rect l="f18" t="f16" r="f19" b="f23"/>
              <a:pathLst>
                <a:path w="21600" h="21600">
                  <a:moveTo>
                    <a:pt x="f11" y="f4"/>
                  </a:moveTo>
                  <a:lnTo>
                    <a:pt x="f11" y="f12"/>
                  </a:lnTo>
                  <a:lnTo>
                    <a:pt x="f4" y="f12"/>
                  </a:lnTo>
                  <a:lnTo>
                    <a:pt x="f6" y="f5"/>
                  </a:lnTo>
                  <a:lnTo>
                    <a:pt x="f5" y="f12"/>
                  </a:lnTo>
                  <a:lnTo>
                    <a:pt x="f13" y="f12"/>
                  </a:lnTo>
                  <a:lnTo>
                    <a:pt x="f13" y="f4"/>
                  </a:lnTo>
                  <a:close/>
                </a:path>
              </a:pathLst>
            </a:custGeom>
            <a:noFill/>
            <a:ln w="38160" cap="rnd">
              <a:solidFill>
                <a:srgbClr val="4E342E"/>
              </a:solidFill>
              <a:prstDash val="solid"/>
            </a:ln>
          </p:spPr>
          <p:txBody>
            <a:bodyPr wrap="none" lIns="73972" tIns="43354" rIns="73972" bIns="43354" anchor="ctr" anchorCtr="0" compatLnSpc="0">
              <a:spAutoFit/>
            </a:bodyPr>
            <a:lstStyle/>
            <a:p>
              <a:pPr hangingPunct="0"/>
              <a:endParaRPr lang="en-US" sz="1225">
                <a:latin typeface="Seravek Light" panose="020B0503040000020004" pitchFamily="34" charset="0"/>
                <a:ea typeface="Tahoma" pitchFamily="2"/>
                <a:cs typeface="Droid Sans Devanagari" pitchFamily="2"/>
              </a:endParaRPr>
            </a:p>
          </p:txBody>
        </p:sp>
        <p:sp>
          <p:nvSpPr>
            <p:cNvPr id="29" name="Freeform 28">
              <a:extLst>
                <a:ext uri="{FF2B5EF4-FFF2-40B4-BE49-F238E27FC236}">
                  <a16:creationId xmlns:a16="http://schemas.microsoft.com/office/drawing/2014/main" id="{38837C81-467B-6C47-AB06-0A69B8E7B4C6}"/>
                </a:ext>
              </a:extLst>
            </p:cNvPr>
            <p:cNvSpPr/>
            <p:nvPr/>
          </p:nvSpPr>
          <p:spPr>
            <a:xfrm>
              <a:off x="6669325" y="4411412"/>
              <a:ext cx="1696389" cy="335363"/>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007AC2"/>
            </a:solidFill>
            <a:ln w="19050" cap="rnd">
              <a:solidFill>
                <a:srgbClr val="4E342E"/>
              </a:solidFill>
              <a:prstDash val="solid"/>
            </a:ln>
          </p:spPr>
          <p:txBody>
            <a:bodyPr wrap="square" lIns="61235" tIns="30617" rIns="61235" bIns="30617" anchor="ctr" anchorCtr="0" compatLnSpc="0">
              <a:spAutoFit/>
            </a:bodyPr>
            <a:lstStyle/>
            <a:p>
              <a:pPr algn="ctr" hangingPunct="0"/>
              <a:r>
                <a:rPr lang="en-US" sz="1497" b="1" dirty="0">
                  <a:solidFill>
                    <a:srgbClr val="FFFFFF"/>
                  </a:solidFill>
                  <a:latin typeface="Seravek Light" panose="020B0503040000020004" pitchFamily="34" charset="0"/>
                  <a:ea typeface="Tahoma" pitchFamily="2"/>
                  <a:cs typeface="Droid Sans Devanagari" pitchFamily="2"/>
                </a:rPr>
                <a:t>Code</a:t>
              </a:r>
            </a:p>
          </p:txBody>
        </p:sp>
        <p:sp>
          <p:nvSpPr>
            <p:cNvPr id="30" name="Freeform 29">
              <a:extLst>
                <a:ext uri="{FF2B5EF4-FFF2-40B4-BE49-F238E27FC236}">
                  <a16:creationId xmlns:a16="http://schemas.microsoft.com/office/drawing/2014/main" id="{41A2C650-E49B-1E42-A408-B201B8A1ACEC}"/>
                </a:ext>
              </a:extLst>
            </p:cNvPr>
            <p:cNvSpPr/>
            <p:nvPr/>
          </p:nvSpPr>
          <p:spPr>
            <a:xfrm>
              <a:off x="6535697" y="1385319"/>
              <a:ext cx="1977969" cy="2681007"/>
            </a:xfrm>
            <a:custGeom>
              <a:avLst>
                <a:gd name="f0" fmla="val 2291"/>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noFill/>
            <a:ln w="38160" cap="rnd">
              <a:solidFill>
                <a:srgbClr val="4E342E"/>
              </a:solidFill>
              <a:prstDash val="solid"/>
            </a:ln>
          </p:spPr>
          <p:txBody>
            <a:bodyPr wrap="square" lIns="74217" tIns="43599" rIns="74217" bIns="43599" anchor="ctr" anchorCtr="0" compatLnSpc="0">
              <a:noAutofit/>
            </a:bodyPr>
            <a:lstStyle/>
            <a:p>
              <a:pPr hangingPunct="0"/>
              <a:endParaRPr lang="en-US" sz="1225">
                <a:latin typeface="Seravek Light" panose="020B0503040000020004" pitchFamily="34" charset="0"/>
                <a:ea typeface="Tahoma" pitchFamily="2"/>
                <a:cs typeface="Droid Sans Devanagari" pitchFamily="2"/>
              </a:endParaRPr>
            </a:p>
          </p:txBody>
        </p:sp>
        <p:sp>
          <p:nvSpPr>
            <p:cNvPr id="31" name="TextBox 30">
              <a:extLst>
                <a:ext uri="{FF2B5EF4-FFF2-40B4-BE49-F238E27FC236}">
                  <a16:creationId xmlns:a16="http://schemas.microsoft.com/office/drawing/2014/main" id="{F7387F75-9074-2443-A303-FA2822D710C8}"/>
                </a:ext>
              </a:extLst>
            </p:cNvPr>
            <p:cNvSpPr txBox="1"/>
            <p:nvPr/>
          </p:nvSpPr>
          <p:spPr>
            <a:xfrm>
              <a:off x="5066564" y="2338629"/>
              <a:ext cx="1125607" cy="896676"/>
            </a:xfrm>
            <a:prstGeom prst="rect">
              <a:avLst/>
            </a:prstGeom>
            <a:noFill/>
            <a:ln cap="rnd">
              <a:noFill/>
            </a:ln>
          </p:spPr>
          <p:txBody>
            <a:bodyPr wrap="none" lIns="61235" tIns="30617" rIns="61235" bIns="30617" anchorCtr="0" compatLnSpc="0">
              <a:spAutoFit/>
            </a:bodyPr>
            <a:lstStyle/>
            <a:p>
              <a:pPr algn="ctr" hangingPunct="0"/>
              <a:r>
                <a:rPr lang="en-US" sz="1769" dirty="0">
                  <a:latin typeface="Seravek Light" panose="020B0503040000020004" pitchFamily="34" charset="0"/>
                  <a:ea typeface="Tahoma" pitchFamily="2"/>
                  <a:cs typeface="Droid Sans Devanagari" pitchFamily="2"/>
                </a:rPr>
                <a:t>Kernel</a:t>
              </a:r>
            </a:p>
            <a:p>
              <a:pPr algn="ctr" hangingPunct="0"/>
              <a:r>
                <a:rPr lang="en-US" sz="1769" dirty="0">
                  <a:latin typeface="Seravek Light" panose="020B0503040000020004" pitchFamily="34" charset="0"/>
                  <a:ea typeface="Tahoma" pitchFamily="2"/>
                  <a:cs typeface="Droid Sans Devanagari" pitchFamily="2"/>
                </a:rPr>
                <a:t>RAM</a:t>
              </a:r>
            </a:p>
            <a:p>
              <a:pPr algn="ctr" hangingPunct="0"/>
              <a:r>
                <a:rPr lang="en-US" sz="1769" dirty="0">
                  <a:latin typeface="Seravek Light" panose="020B0503040000020004" pitchFamily="34" charset="0"/>
                  <a:ea typeface="Tahoma" pitchFamily="2"/>
                  <a:cs typeface="Droid Sans Devanagari" pitchFamily="2"/>
                </a:rPr>
                <a:t>Allocation</a:t>
              </a:r>
            </a:p>
          </p:txBody>
        </p:sp>
        <p:sp>
          <p:nvSpPr>
            <p:cNvPr id="32" name="TextBox 31">
              <a:extLst>
                <a:ext uri="{FF2B5EF4-FFF2-40B4-BE49-F238E27FC236}">
                  <a16:creationId xmlns:a16="http://schemas.microsoft.com/office/drawing/2014/main" id="{C43E1EDD-1CDB-5448-ACD4-8E1354850474}"/>
                </a:ext>
              </a:extLst>
            </p:cNvPr>
            <p:cNvSpPr txBox="1"/>
            <p:nvPr/>
          </p:nvSpPr>
          <p:spPr>
            <a:xfrm>
              <a:off x="5324475" y="4393993"/>
              <a:ext cx="626369" cy="346975"/>
            </a:xfrm>
            <a:prstGeom prst="rect">
              <a:avLst/>
            </a:prstGeom>
            <a:noFill/>
            <a:ln cap="rnd">
              <a:noFill/>
            </a:ln>
          </p:spPr>
          <p:txBody>
            <a:bodyPr wrap="none" lIns="61235" tIns="30617" rIns="61235" bIns="30617" anchorCtr="0" compatLnSpc="0">
              <a:spAutoFit/>
            </a:bodyPr>
            <a:lstStyle/>
            <a:p>
              <a:pPr algn="r" hangingPunct="0"/>
              <a:r>
                <a:rPr lang="en-US" sz="1769" dirty="0">
                  <a:latin typeface="Seravek Light" panose="020B0503040000020004" pitchFamily="34" charset="0"/>
                  <a:ea typeface="Tahoma" pitchFamily="2"/>
                  <a:cs typeface="Droid Sans Devanagari" pitchFamily="2"/>
                </a:rPr>
                <a:t>Flash</a:t>
              </a:r>
            </a:p>
          </p:txBody>
        </p:sp>
        <p:sp>
          <p:nvSpPr>
            <p:cNvPr id="34" name="Left Brace 33">
              <a:extLst>
                <a:ext uri="{FF2B5EF4-FFF2-40B4-BE49-F238E27FC236}">
                  <a16:creationId xmlns:a16="http://schemas.microsoft.com/office/drawing/2014/main" id="{3C209461-CED9-9C40-B8C9-D1B029D93169}"/>
                </a:ext>
              </a:extLst>
            </p:cNvPr>
            <p:cNvSpPr/>
            <p:nvPr/>
          </p:nvSpPr>
          <p:spPr>
            <a:xfrm>
              <a:off x="6090671" y="1391375"/>
              <a:ext cx="315443" cy="2674952"/>
            </a:xfrm>
            <a:prstGeom prst="leftBrace">
              <a:avLst>
                <a:gd name="adj1" fmla="val 55438"/>
                <a:gd name="adj2" fmla="val 50000"/>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5" name="Left Brace 34">
              <a:extLst>
                <a:ext uri="{FF2B5EF4-FFF2-40B4-BE49-F238E27FC236}">
                  <a16:creationId xmlns:a16="http://schemas.microsoft.com/office/drawing/2014/main" id="{254B330E-F5E7-EB44-B5A8-6ECEDBB108BF}"/>
                </a:ext>
              </a:extLst>
            </p:cNvPr>
            <p:cNvSpPr/>
            <p:nvPr/>
          </p:nvSpPr>
          <p:spPr>
            <a:xfrm>
              <a:off x="6173227" y="4412274"/>
              <a:ext cx="205575" cy="309750"/>
            </a:xfrm>
            <a:prstGeom prst="leftBrace">
              <a:avLst>
                <a:gd name="adj1" fmla="val 19185"/>
                <a:gd name="adj2" fmla="val 50000"/>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3" name="Group 2">
            <a:extLst>
              <a:ext uri="{FF2B5EF4-FFF2-40B4-BE49-F238E27FC236}">
                <a16:creationId xmlns:a16="http://schemas.microsoft.com/office/drawing/2014/main" id="{CE5EC175-585C-B441-AF8B-5C451E2CA352}"/>
              </a:ext>
            </a:extLst>
          </p:cNvPr>
          <p:cNvGrpSpPr/>
          <p:nvPr/>
        </p:nvGrpSpPr>
        <p:grpSpPr>
          <a:xfrm>
            <a:off x="3854114" y="1655737"/>
            <a:ext cx="1977969" cy="3367263"/>
            <a:chOff x="3854113" y="1369987"/>
            <a:chExt cx="1977969" cy="3367263"/>
          </a:xfrm>
        </p:grpSpPr>
        <p:grpSp>
          <p:nvGrpSpPr>
            <p:cNvPr id="16" name="Group 15">
              <a:extLst>
                <a:ext uri="{FF2B5EF4-FFF2-40B4-BE49-F238E27FC236}">
                  <a16:creationId xmlns:a16="http://schemas.microsoft.com/office/drawing/2014/main" id="{841DCD5D-5341-4D4B-A076-843196884DB9}"/>
                </a:ext>
              </a:extLst>
            </p:cNvPr>
            <p:cNvGrpSpPr/>
            <p:nvPr/>
          </p:nvGrpSpPr>
          <p:grpSpPr>
            <a:xfrm>
              <a:off x="3854113" y="1369987"/>
              <a:ext cx="1977969" cy="3367263"/>
              <a:chOff x="5190546" y="1369987"/>
              <a:chExt cx="1977969" cy="3367263"/>
            </a:xfrm>
          </p:grpSpPr>
          <p:sp>
            <p:nvSpPr>
              <p:cNvPr id="7" name="Freeform 6">
                <a:extLst>
                  <a:ext uri="{FF2B5EF4-FFF2-40B4-BE49-F238E27FC236}">
                    <a16:creationId xmlns:a16="http://schemas.microsoft.com/office/drawing/2014/main" id="{CC1C88D6-5D75-254A-B624-8E1DE7442E1F}"/>
                  </a:ext>
                </a:extLst>
              </p:cNvPr>
              <p:cNvSpPr/>
              <p:nvPr/>
            </p:nvSpPr>
            <p:spPr>
              <a:xfrm>
                <a:off x="5328242" y="2951180"/>
                <a:ext cx="1692322" cy="335363"/>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66BB6A"/>
              </a:solidFill>
              <a:ln w="19050" cap="rnd">
                <a:solidFill>
                  <a:srgbClr val="000000"/>
                </a:solidFill>
                <a:prstDash val="solid"/>
              </a:ln>
            </p:spPr>
            <p:txBody>
              <a:bodyPr wrap="square" lIns="61235" tIns="30617" rIns="61235" bIns="30617" anchor="ctr" anchorCtr="0" compatLnSpc="0">
                <a:spAutoFit/>
              </a:bodyPr>
              <a:lstStyle/>
              <a:p>
                <a:pPr algn="ctr" hangingPunct="0"/>
                <a:r>
                  <a:rPr lang="en-US" sz="1497" b="1">
                    <a:solidFill>
                      <a:srgbClr val="FFFFFF"/>
                    </a:solidFill>
                    <a:latin typeface="Seravek Light" panose="020B0503040000020004" pitchFamily="34" charset="0"/>
                    <a:ea typeface="Tahoma" pitchFamily="2"/>
                    <a:cs typeface="Droid Sans Devanagari" pitchFamily="2"/>
                  </a:rPr>
                  <a:t>Data</a:t>
                </a:r>
              </a:p>
            </p:txBody>
          </p:sp>
          <p:sp>
            <p:nvSpPr>
              <p:cNvPr id="8" name="Freeform 7">
                <a:extLst>
                  <a:ext uri="{FF2B5EF4-FFF2-40B4-BE49-F238E27FC236}">
                    <a16:creationId xmlns:a16="http://schemas.microsoft.com/office/drawing/2014/main" id="{7E951F3E-CE6C-4942-BEB7-BA23C948DFE5}"/>
                  </a:ext>
                </a:extLst>
              </p:cNvPr>
              <p:cNvSpPr/>
              <p:nvPr/>
            </p:nvSpPr>
            <p:spPr>
              <a:xfrm>
                <a:off x="5324174" y="3292599"/>
                <a:ext cx="1696389" cy="328907"/>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66BB6A"/>
              </a:solidFill>
              <a:ln w="19050" cap="rnd">
                <a:solidFill>
                  <a:srgbClr val="000000"/>
                </a:solidFill>
                <a:prstDash val="solid"/>
              </a:ln>
            </p:spPr>
            <p:txBody>
              <a:bodyPr wrap="square" lIns="61235" tIns="30617" rIns="61235" bIns="30617" anchor="ctr" anchorCtr="0" compatLnSpc="0">
                <a:spAutoFit/>
              </a:bodyPr>
              <a:lstStyle/>
              <a:p>
                <a:pPr algn="ctr" hangingPunct="0"/>
                <a:r>
                  <a:rPr lang="en-US" sz="1497" b="1">
                    <a:solidFill>
                      <a:srgbClr val="FFFFFF"/>
                    </a:solidFill>
                    <a:latin typeface="Seravek Light" panose="020B0503040000020004" pitchFamily="34" charset="0"/>
                    <a:ea typeface="Tahoma" pitchFamily="2"/>
                    <a:cs typeface="Droid Sans Devanagari" pitchFamily="2"/>
                  </a:rPr>
                  <a:t>Stack</a:t>
                </a:r>
              </a:p>
            </p:txBody>
          </p:sp>
          <p:sp>
            <p:nvSpPr>
              <p:cNvPr id="10" name="Freeform 9">
                <a:extLst>
                  <a:ext uri="{FF2B5EF4-FFF2-40B4-BE49-F238E27FC236}">
                    <a16:creationId xmlns:a16="http://schemas.microsoft.com/office/drawing/2014/main" id="{C38B2987-B300-EE44-9985-61F6CBFADD0E}"/>
                  </a:ext>
                </a:extLst>
              </p:cNvPr>
              <p:cNvSpPr/>
              <p:nvPr/>
            </p:nvSpPr>
            <p:spPr>
              <a:xfrm flipH="1" flipV="1">
                <a:off x="6307314" y="2242162"/>
                <a:ext cx="296883" cy="361543"/>
              </a:xfrm>
              <a:custGeom>
                <a:avLst>
                  <a:gd name="f0" fmla="val 11678"/>
                  <a:gd name="f1" fmla="val 5411"/>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0 f8 1"/>
                  <a:gd name="f17" fmla="+- 21600 0 f12"/>
                  <a:gd name="f18" fmla="*/ f11 f7 1"/>
                  <a:gd name="f19" fmla="*/ f13 f7 1"/>
                  <a:gd name="f20" fmla="*/ f17 f11 1"/>
                  <a:gd name="f21" fmla="*/ f20 1 10800"/>
                  <a:gd name="f22" fmla="+- f12 f21 0"/>
                  <a:gd name="f23" fmla="*/ f22 f8 1"/>
                </a:gdLst>
                <a:ahLst>
                  <a:ahXY gdRefX="f1" minX="f4" maxX="f6" gdRefY="f0" minY="f4" maxY="f5">
                    <a:pos x="f14" y="f15"/>
                  </a:ahXY>
                </a:ahLst>
                <a:cxnLst>
                  <a:cxn ang="3cd4">
                    <a:pos x="hc" y="t"/>
                  </a:cxn>
                  <a:cxn ang="0">
                    <a:pos x="r" y="vc"/>
                  </a:cxn>
                  <a:cxn ang="cd4">
                    <a:pos x="hc" y="b"/>
                  </a:cxn>
                  <a:cxn ang="cd2">
                    <a:pos x="l" y="vc"/>
                  </a:cxn>
                </a:cxnLst>
                <a:rect l="f18" t="f16" r="f19" b="f23"/>
                <a:pathLst>
                  <a:path w="21600" h="21600">
                    <a:moveTo>
                      <a:pt x="f11" y="f4"/>
                    </a:moveTo>
                    <a:lnTo>
                      <a:pt x="f11" y="f12"/>
                    </a:lnTo>
                    <a:lnTo>
                      <a:pt x="f4" y="f12"/>
                    </a:lnTo>
                    <a:lnTo>
                      <a:pt x="f6" y="f5"/>
                    </a:lnTo>
                    <a:lnTo>
                      <a:pt x="f5" y="f12"/>
                    </a:lnTo>
                    <a:lnTo>
                      <a:pt x="f13" y="f12"/>
                    </a:lnTo>
                    <a:lnTo>
                      <a:pt x="f13" y="f4"/>
                    </a:lnTo>
                    <a:close/>
                  </a:path>
                </a:pathLst>
              </a:custGeom>
              <a:noFill/>
              <a:ln w="38160" cap="rnd">
                <a:solidFill>
                  <a:srgbClr val="4E342E"/>
                </a:solidFill>
                <a:prstDash val="solid"/>
              </a:ln>
            </p:spPr>
            <p:txBody>
              <a:bodyPr wrap="none" lIns="73972" tIns="43354" rIns="73972" bIns="43354" anchor="ctr" anchorCtr="0" compatLnSpc="0">
                <a:spAutoFit/>
              </a:bodyPr>
              <a:lstStyle/>
              <a:p>
                <a:pPr hangingPunct="0"/>
                <a:endParaRPr lang="en-US" sz="1225">
                  <a:latin typeface="Seravek Light" panose="020B0503040000020004" pitchFamily="34" charset="0"/>
                  <a:ea typeface="Tahoma" pitchFamily="2"/>
                  <a:cs typeface="Droid Sans Devanagari" pitchFamily="2"/>
                </a:endParaRPr>
              </a:p>
            </p:txBody>
          </p:sp>
          <p:sp>
            <p:nvSpPr>
              <p:cNvPr id="11" name="Freeform 10">
                <a:extLst>
                  <a:ext uri="{FF2B5EF4-FFF2-40B4-BE49-F238E27FC236}">
                    <a16:creationId xmlns:a16="http://schemas.microsoft.com/office/drawing/2014/main" id="{7F988229-3DC9-074B-ACCA-CE1754A98CB6}"/>
                  </a:ext>
                </a:extLst>
              </p:cNvPr>
              <p:cNvSpPr/>
              <p:nvPr/>
            </p:nvSpPr>
            <p:spPr>
              <a:xfrm flipH="1">
                <a:off x="6025960" y="3624235"/>
                <a:ext cx="296883" cy="361543"/>
              </a:xfrm>
              <a:custGeom>
                <a:avLst>
                  <a:gd name="f0" fmla="val 11678"/>
                  <a:gd name="f1" fmla="val 5411"/>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0 f8 1"/>
                  <a:gd name="f17" fmla="+- 21600 0 f12"/>
                  <a:gd name="f18" fmla="*/ f11 f7 1"/>
                  <a:gd name="f19" fmla="*/ f13 f7 1"/>
                  <a:gd name="f20" fmla="*/ f17 f11 1"/>
                  <a:gd name="f21" fmla="*/ f20 1 10800"/>
                  <a:gd name="f22" fmla="+- f12 f21 0"/>
                  <a:gd name="f23" fmla="*/ f22 f8 1"/>
                </a:gdLst>
                <a:ahLst>
                  <a:ahXY gdRefX="f1" minX="f4" maxX="f6" gdRefY="f0" minY="f4" maxY="f5">
                    <a:pos x="f14" y="f15"/>
                  </a:ahXY>
                </a:ahLst>
                <a:cxnLst>
                  <a:cxn ang="3cd4">
                    <a:pos x="hc" y="t"/>
                  </a:cxn>
                  <a:cxn ang="0">
                    <a:pos x="r" y="vc"/>
                  </a:cxn>
                  <a:cxn ang="cd4">
                    <a:pos x="hc" y="b"/>
                  </a:cxn>
                  <a:cxn ang="cd2">
                    <a:pos x="l" y="vc"/>
                  </a:cxn>
                </a:cxnLst>
                <a:rect l="f18" t="f16" r="f19" b="f23"/>
                <a:pathLst>
                  <a:path w="21600" h="21600">
                    <a:moveTo>
                      <a:pt x="f11" y="f4"/>
                    </a:moveTo>
                    <a:lnTo>
                      <a:pt x="f11" y="f12"/>
                    </a:lnTo>
                    <a:lnTo>
                      <a:pt x="f4" y="f12"/>
                    </a:lnTo>
                    <a:lnTo>
                      <a:pt x="f6" y="f5"/>
                    </a:lnTo>
                    <a:lnTo>
                      <a:pt x="f5" y="f12"/>
                    </a:lnTo>
                    <a:lnTo>
                      <a:pt x="f13" y="f12"/>
                    </a:lnTo>
                    <a:lnTo>
                      <a:pt x="f13" y="f4"/>
                    </a:lnTo>
                    <a:close/>
                  </a:path>
                </a:pathLst>
              </a:custGeom>
              <a:noFill/>
              <a:ln w="38160" cap="rnd">
                <a:solidFill>
                  <a:srgbClr val="4E342E"/>
                </a:solidFill>
                <a:prstDash val="solid"/>
              </a:ln>
            </p:spPr>
            <p:txBody>
              <a:bodyPr wrap="none" lIns="73972" tIns="43354" rIns="73972" bIns="43354" anchor="ctr" anchorCtr="0" compatLnSpc="0">
                <a:spAutoFit/>
              </a:bodyPr>
              <a:lstStyle/>
              <a:p>
                <a:pPr hangingPunct="0"/>
                <a:endParaRPr lang="en-US" sz="1225">
                  <a:latin typeface="Seravek Light" panose="020B0503040000020004" pitchFamily="34" charset="0"/>
                  <a:ea typeface="Tahoma" pitchFamily="2"/>
                  <a:cs typeface="Droid Sans Devanagari" pitchFamily="2"/>
                </a:endParaRPr>
              </a:p>
            </p:txBody>
          </p:sp>
          <p:sp>
            <p:nvSpPr>
              <p:cNvPr id="13" name="Freeform 12">
                <a:extLst>
                  <a:ext uri="{FF2B5EF4-FFF2-40B4-BE49-F238E27FC236}">
                    <a16:creationId xmlns:a16="http://schemas.microsoft.com/office/drawing/2014/main" id="{0E2E7D82-2208-3846-8EC2-0B06FCAAD29F}"/>
                  </a:ext>
                </a:extLst>
              </p:cNvPr>
              <p:cNvSpPr/>
              <p:nvPr/>
            </p:nvSpPr>
            <p:spPr>
              <a:xfrm>
                <a:off x="5324174" y="4401887"/>
                <a:ext cx="1696389" cy="335363"/>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66BB6A"/>
              </a:solidFill>
              <a:ln w="19050" cap="rnd">
                <a:solidFill>
                  <a:srgbClr val="4E342E"/>
                </a:solidFill>
                <a:prstDash val="solid"/>
              </a:ln>
            </p:spPr>
            <p:txBody>
              <a:bodyPr wrap="square" lIns="61235" tIns="30617" rIns="61235" bIns="30617" anchor="ctr" anchorCtr="0" compatLnSpc="0">
                <a:spAutoFit/>
              </a:bodyPr>
              <a:lstStyle/>
              <a:p>
                <a:pPr algn="ctr" hangingPunct="0"/>
                <a:r>
                  <a:rPr lang="en-US" sz="1497" b="1" dirty="0">
                    <a:solidFill>
                      <a:srgbClr val="FFFFFF"/>
                    </a:solidFill>
                    <a:latin typeface="Seravek Light" panose="020B0503040000020004" pitchFamily="34" charset="0"/>
                    <a:ea typeface="Tahoma" pitchFamily="2"/>
                    <a:cs typeface="Droid Sans Devanagari" pitchFamily="2"/>
                  </a:rPr>
                  <a:t>Code</a:t>
                </a:r>
              </a:p>
            </p:txBody>
          </p:sp>
          <p:sp>
            <p:nvSpPr>
              <p:cNvPr id="14" name="Freeform 13">
                <a:extLst>
                  <a:ext uri="{FF2B5EF4-FFF2-40B4-BE49-F238E27FC236}">
                    <a16:creationId xmlns:a16="http://schemas.microsoft.com/office/drawing/2014/main" id="{F9058247-19AD-354B-B318-E6BF1E57DD1D}"/>
                  </a:ext>
                </a:extLst>
              </p:cNvPr>
              <p:cNvSpPr/>
              <p:nvPr/>
            </p:nvSpPr>
            <p:spPr>
              <a:xfrm>
                <a:off x="5190546" y="1369987"/>
                <a:ext cx="1977969" cy="2681007"/>
              </a:xfrm>
              <a:custGeom>
                <a:avLst>
                  <a:gd name="f0" fmla="val 2291"/>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noFill/>
              <a:ln w="38160" cap="rnd">
                <a:solidFill>
                  <a:srgbClr val="4E342E"/>
                </a:solidFill>
                <a:prstDash val="solid"/>
              </a:ln>
            </p:spPr>
            <p:txBody>
              <a:bodyPr wrap="square" lIns="74217" tIns="43599" rIns="74217" bIns="43599" anchor="ctr" anchorCtr="0" compatLnSpc="0">
                <a:noAutofit/>
              </a:bodyPr>
              <a:lstStyle/>
              <a:p>
                <a:pPr hangingPunct="0"/>
                <a:endParaRPr lang="en-US" sz="1225">
                  <a:latin typeface="Seravek Light" panose="020B0503040000020004" pitchFamily="34" charset="0"/>
                  <a:ea typeface="Tahoma" pitchFamily="2"/>
                  <a:cs typeface="Droid Sans Devanagari" pitchFamily="2"/>
                </a:endParaRPr>
              </a:p>
            </p:txBody>
          </p:sp>
          <p:sp>
            <p:nvSpPr>
              <p:cNvPr id="6" name="Freeform 5">
                <a:extLst>
                  <a:ext uri="{FF2B5EF4-FFF2-40B4-BE49-F238E27FC236}">
                    <a16:creationId xmlns:a16="http://schemas.microsoft.com/office/drawing/2014/main" id="{DB2468BE-97F7-B84F-BE64-73BDC45939CC}"/>
                  </a:ext>
                </a:extLst>
              </p:cNvPr>
              <p:cNvSpPr/>
              <p:nvPr/>
            </p:nvSpPr>
            <p:spPr>
              <a:xfrm>
                <a:off x="5330914" y="2609761"/>
                <a:ext cx="1689650" cy="335363"/>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66BB6A"/>
              </a:solidFill>
              <a:ln w="19050" cap="rnd">
                <a:solidFill>
                  <a:srgbClr val="000000"/>
                </a:solidFill>
                <a:prstDash val="solid"/>
              </a:ln>
            </p:spPr>
            <p:txBody>
              <a:bodyPr wrap="square" lIns="61235" tIns="30617" rIns="61235" bIns="30617" anchor="ctr" anchorCtr="0" compatLnSpc="0">
                <a:spAutoFit/>
              </a:bodyPr>
              <a:lstStyle/>
              <a:p>
                <a:pPr algn="ctr" hangingPunct="0"/>
                <a:r>
                  <a:rPr lang="en-US" sz="1497" b="1">
                    <a:solidFill>
                      <a:srgbClr val="FFFFFF"/>
                    </a:solidFill>
                    <a:latin typeface="Seravek Light" panose="020B0503040000020004" pitchFamily="34" charset="0"/>
                    <a:ea typeface="Tahoma" pitchFamily="2"/>
                    <a:cs typeface="Droid Sans Devanagari" pitchFamily="2"/>
                  </a:rPr>
                  <a:t>Heap</a:t>
                </a:r>
              </a:p>
            </p:txBody>
          </p:sp>
        </p:grpSp>
        <p:grpSp>
          <p:nvGrpSpPr>
            <p:cNvPr id="18" name="Group 17">
              <a:extLst>
                <a:ext uri="{FF2B5EF4-FFF2-40B4-BE49-F238E27FC236}">
                  <a16:creationId xmlns:a16="http://schemas.microsoft.com/office/drawing/2014/main" id="{514A5F08-F6C3-FB45-912D-010653601BD4}"/>
                </a:ext>
              </a:extLst>
            </p:cNvPr>
            <p:cNvGrpSpPr/>
            <p:nvPr/>
          </p:nvGrpSpPr>
          <p:grpSpPr>
            <a:xfrm>
              <a:off x="3991809" y="1381848"/>
              <a:ext cx="1692322" cy="1112777"/>
              <a:chOff x="5328242" y="1381848"/>
              <a:chExt cx="1692322" cy="1112777"/>
            </a:xfrm>
          </p:grpSpPr>
          <p:sp>
            <p:nvSpPr>
              <p:cNvPr id="5" name="Freeform 4">
                <a:extLst>
                  <a:ext uri="{FF2B5EF4-FFF2-40B4-BE49-F238E27FC236}">
                    <a16:creationId xmlns:a16="http://schemas.microsoft.com/office/drawing/2014/main" id="{CF311CCC-36D5-A047-A671-32534F45EF2A}"/>
                  </a:ext>
                </a:extLst>
              </p:cNvPr>
              <p:cNvSpPr/>
              <p:nvPr/>
            </p:nvSpPr>
            <p:spPr>
              <a:xfrm>
                <a:off x="5328242" y="1381848"/>
                <a:ext cx="1692322" cy="721387"/>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A3238E"/>
              </a:solidFill>
              <a:ln w="19050" cap="rnd">
                <a:solidFill>
                  <a:srgbClr val="000000"/>
                </a:solidFill>
                <a:prstDash val="solid"/>
              </a:ln>
            </p:spPr>
            <p:txBody>
              <a:bodyPr wrap="square" lIns="61235" tIns="30617" rIns="61235" bIns="30617" anchor="ctr" anchorCtr="0" compatLnSpc="0">
                <a:noAutofit/>
              </a:bodyPr>
              <a:lstStyle/>
              <a:p>
                <a:pPr algn="ctr" hangingPunct="0"/>
                <a:r>
                  <a:rPr lang="en-US" sz="1497" b="1" dirty="0">
                    <a:solidFill>
                      <a:srgbClr val="FFFFFF"/>
                    </a:solidFill>
                    <a:latin typeface="Seravek Light" panose="020B0503040000020004" pitchFamily="34" charset="0"/>
                    <a:ea typeface="Tahoma" pitchFamily="2"/>
                    <a:cs typeface="Droid Sans Devanagari" pitchFamily="2"/>
                  </a:rPr>
                  <a:t>Grant section</a:t>
                </a:r>
              </a:p>
              <a:p>
                <a:pPr algn="ctr" hangingPunct="0"/>
                <a:r>
                  <a:rPr lang="en-US" sz="1497" b="1" i="1" dirty="0">
                    <a:solidFill>
                      <a:srgbClr val="FFFFFF"/>
                    </a:solidFill>
                    <a:latin typeface="Seravek Light" panose="020B0503040000020004" pitchFamily="34" charset="0"/>
                    <a:ea typeface="Tahoma" pitchFamily="2"/>
                    <a:cs typeface="Droid Sans Devanagari" pitchFamily="2"/>
                  </a:rPr>
                  <a:t>Timer1 allocation</a:t>
                </a:r>
              </a:p>
              <a:p>
                <a:pPr algn="ctr" hangingPunct="0"/>
                <a:r>
                  <a:rPr lang="en-US" sz="1497" b="1" i="1" dirty="0">
                    <a:solidFill>
                      <a:srgbClr val="FFFFFF"/>
                    </a:solidFill>
                    <a:latin typeface="Seravek Light" panose="020B0503040000020004" pitchFamily="34" charset="0"/>
                    <a:ea typeface="Tahoma" pitchFamily="2"/>
                    <a:cs typeface="Droid Sans Devanagari" pitchFamily="2"/>
                  </a:rPr>
                  <a:t>BLE allocation</a:t>
                </a:r>
              </a:p>
            </p:txBody>
          </p:sp>
          <p:sp>
            <p:nvSpPr>
              <p:cNvPr id="9" name="Freeform 8">
                <a:extLst>
                  <a:ext uri="{FF2B5EF4-FFF2-40B4-BE49-F238E27FC236}">
                    <a16:creationId xmlns:a16="http://schemas.microsoft.com/office/drawing/2014/main" id="{801515F1-7003-3D44-A8EA-67E041E797AA}"/>
                  </a:ext>
                </a:extLst>
              </p:cNvPr>
              <p:cNvSpPr/>
              <p:nvPr/>
            </p:nvSpPr>
            <p:spPr>
              <a:xfrm flipH="1">
                <a:off x="5749733" y="2133082"/>
                <a:ext cx="296883" cy="361543"/>
              </a:xfrm>
              <a:custGeom>
                <a:avLst>
                  <a:gd name="f0" fmla="val 11678"/>
                  <a:gd name="f1" fmla="val 5411"/>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0 f8 1"/>
                  <a:gd name="f17" fmla="+- 21600 0 f12"/>
                  <a:gd name="f18" fmla="*/ f11 f7 1"/>
                  <a:gd name="f19" fmla="*/ f13 f7 1"/>
                  <a:gd name="f20" fmla="*/ f17 f11 1"/>
                  <a:gd name="f21" fmla="*/ f20 1 10800"/>
                  <a:gd name="f22" fmla="+- f12 f21 0"/>
                  <a:gd name="f23" fmla="*/ f22 f8 1"/>
                </a:gdLst>
                <a:ahLst>
                  <a:ahXY gdRefX="f1" minX="f4" maxX="f6" gdRefY="f0" minY="f4" maxY="f5">
                    <a:pos x="f14" y="f15"/>
                  </a:ahXY>
                </a:ahLst>
                <a:cxnLst>
                  <a:cxn ang="3cd4">
                    <a:pos x="hc" y="t"/>
                  </a:cxn>
                  <a:cxn ang="0">
                    <a:pos x="r" y="vc"/>
                  </a:cxn>
                  <a:cxn ang="cd4">
                    <a:pos x="hc" y="b"/>
                  </a:cxn>
                  <a:cxn ang="cd2">
                    <a:pos x="l" y="vc"/>
                  </a:cxn>
                </a:cxnLst>
                <a:rect l="f18" t="f16" r="f19" b="f23"/>
                <a:pathLst>
                  <a:path w="21600" h="21600">
                    <a:moveTo>
                      <a:pt x="f11" y="f4"/>
                    </a:moveTo>
                    <a:lnTo>
                      <a:pt x="f11" y="f12"/>
                    </a:lnTo>
                    <a:lnTo>
                      <a:pt x="f4" y="f12"/>
                    </a:lnTo>
                    <a:lnTo>
                      <a:pt x="f6" y="f5"/>
                    </a:lnTo>
                    <a:lnTo>
                      <a:pt x="f5" y="f12"/>
                    </a:lnTo>
                    <a:lnTo>
                      <a:pt x="f13" y="f12"/>
                    </a:lnTo>
                    <a:lnTo>
                      <a:pt x="f13" y="f4"/>
                    </a:lnTo>
                    <a:close/>
                  </a:path>
                </a:pathLst>
              </a:custGeom>
              <a:noFill/>
              <a:ln w="38160" cap="rnd">
                <a:solidFill>
                  <a:srgbClr val="4E342E"/>
                </a:solidFill>
                <a:prstDash val="solid"/>
              </a:ln>
            </p:spPr>
            <p:txBody>
              <a:bodyPr wrap="none" lIns="73972" tIns="43354" rIns="73972" bIns="43354" anchor="ctr" anchorCtr="0" compatLnSpc="0">
                <a:spAutoFit/>
              </a:bodyPr>
              <a:lstStyle/>
              <a:p>
                <a:pPr hangingPunct="0"/>
                <a:endParaRPr lang="en-US" sz="1225">
                  <a:latin typeface="Seravek Light" panose="020B0503040000020004" pitchFamily="34" charset="0"/>
                  <a:ea typeface="Tahoma" pitchFamily="2"/>
                  <a:cs typeface="Droid Sans Devanagari" pitchFamily="2"/>
                </a:endParaRPr>
              </a:p>
            </p:txBody>
          </p:sp>
        </p:grpSp>
      </p:grpSp>
      <p:grpSp>
        <p:nvGrpSpPr>
          <p:cNvPr id="45" name="Group 44">
            <a:extLst>
              <a:ext uri="{FF2B5EF4-FFF2-40B4-BE49-F238E27FC236}">
                <a16:creationId xmlns:a16="http://schemas.microsoft.com/office/drawing/2014/main" id="{EE45D5C6-4CDA-9C41-89BB-5484D9573C59}"/>
              </a:ext>
            </a:extLst>
          </p:cNvPr>
          <p:cNvGrpSpPr/>
          <p:nvPr/>
        </p:nvGrpSpPr>
        <p:grpSpPr>
          <a:xfrm>
            <a:off x="6319799" y="1655738"/>
            <a:ext cx="1977969" cy="3367263"/>
            <a:chOff x="3854113" y="1369987"/>
            <a:chExt cx="1977969" cy="3367263"/>
          </a:xfrm>
        </p:grpSpPr>
        <p:grpSp>
          <p:nvGrpSpPr>
            <p:cNvPr id="46" name="Group 45">
              <a:extLst>
                <a:ext uri="{FF2B5EF4-FFF2-40B4-BE49-F238E27FC236}">
                  <a16:creationId xmlns:a16="http://schemas.microsoft.com/office/drawing/2014/main" id="{9C3EF9B4-D9F1-4C47-9FF9-19B62E7A6B39}"/>
                </a:ext>
              </a:extLst>
            </p:cNvPr>
            <p:cNvGrpSpPr/>
            <p:nvPr/>
          </p:nvGrpSpPr>
          <p:grpSpPr>
            <a:xfrm>
              <a:off x="3854113" y="1369987"/>
              <a:ext cx="1977969" cy="3367263"/>
              <a:chOff x="5190546" y="1369987"/>
              <a:chExt cx="1977969" cy="3367263"/>
            </a:xfrm>
          </p:grpSpPr>
          <p:sp>
            <p:nvSpPr>
              <p:cNvPr id="50" name="Freeform 49">
                <a:extLst>
                  <a:ext uri="{FF2B5EF4-FFF2-40B4-BE49-F238E27FC236}">
                    <a16:creationId xmlns:a16="http://schemas.microsoft.com/office/drawing/2014/main" id="{C674651B-9EB9-9E47-869D-EC9E1940E0EF}"/>
                  </a:ext>
                </a:extLst>
              </p:cNvPr>
              <p:cNvSpPr/>
              <p:nvPr/>
            </p:nvSpPr>
            <p:spPr>
              <a:xfrm>
                <a:off x="5328242" y="2951180"/>
                <a:ext cx="1692322" cy="335363"/>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66BB6A"/>
              </a:solidFill>
              <a:ln w="19050" cap="rnd">
                <a:solidFill>
                  <a:srgbClr val="000000"/>
                </a:solidFill>
                <a:prstDash val="solid"/>
              </a:ln>
            </p:spPr>
            <p:txBody>
              <a:bodyPr wrap="square" lIns="61235" tIns="30617" rIns="61235" bIns="30617" anchor="ctr" anchorCtr="0" compatLnSpc="0">
                <a:spAutoFit/>
              </a:bodyPr>
              <a:lstStyle/>
              <a:p>
                <a:pPr algn="ctr" hangingPunct="0"/>
                <a:r>
                  <a:rPr lang="en-US" sz="1497" b="1">
                    <a:solidFill>
                      <a:srgbClr val="FFFFFF"/>
                    </a:solidFill>
                    <a:latin typeface="Seravek Light" panose="020B0503040000020004" pitchFamily="34" charset="0"/>
                    <a:ea typeface="Tahoma" pitchFamily="2"/>
                    <a:cs typeface="Droid Sans Devanagari" pitchFamily="2"/>
                  </a:rPr>
                  <a:t>Data</a:t>
                </a:r>
              </a:p>
            </p:txBody>
          </p:sp>
          <p:sp>
            <p:nvSpPr>
              <p:cNvPr id="51" name="Freeform 50">
                <a:extLst>
                  <a:ext uri="{FF2B5EF4-FFF2-40B4-BE49-F238E27FC236}">
                    <a16:creationId xmlns:a16="http://schemas.microsoft.com/office/drawing/2014/main" id="{659B9EEA-FC94-9743-B344-1F7A7D05FED0}"/>
                  </a:ext>
                </a:extLst>
              </p:cNvPr>
              <p:cNvSpPr/>
              <p:nvPr/>
            </p:nvSpPr>
            <p:spPr>
              <a:xfrm>
                <a:off x="5324174" y="3292599"/>
                <a:ext cx="1696389" cy="328907"/>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66BB6A"/>
              </a:solidFill>
              <a:ln w="19050" cap="rnd">
                <a:solidFill>
                  <a:srgbClr val="000000"/>
                </a:solidFill>
                <a:prstDash val="solid"/>
              </a:ln>
            </p:spPr>
            <p:txBody>
              <a:bodyPr wrap="square" lIns="61235" tIns="30617" rIns="61235" bIns="30617" anchor="ctr" anchorCtr="0" compatLnSpc="0">
                <a:spAutoFit/>
              </a:bodyPr>
              <a:lstStyle/>
              <a:p>
                <a:pPr algn="ctr" hangingPunct="0"/>
                <a:r>
                  <a:rPr lang="en-US" sz="1497" b="1">
                    <a:solidFill>
                      <a:srgbClr val="FFFFFF"/>
                    </a:solidFill>
                    <a:latin typeface="Seravek Light" panose="020B0503040000020004" pitchFamily="34" charset="0"/>
                    <a:ea typeface="Tahoma" pitchFamily="2"/>
                    <a:cs typeface="Droid Sans Devanagari" pitchFamily="2"/>
                  </a:rPr>
                  <a:t>Stack</a:t>
                </a:r>
              </a:p>
            </p:txBody>
          </p:sp>
          <p:sp>
            <p:nvSpPr>
              <p:cNvPr id="52" name="Freeform 51">
                <a:extLst>
                  <a:ext uri="{FF2B5EF4-FFF2-40B4-BE49-F238E27FC236}">
                    <a16:creationId xmlns:a16="http://schemas.microsoft.com/office/drawing/2014/main" id="{354CE11F-E35C-B642-A728-2C50121628A5}"/>
                  </a:ext>
                </a:extLst>
              </p:cNvPr>
              <p:cNvSpPr/>
              <p:nvPr/>
            </p:nvSpPr>
            <p:spPr>
              <a:xfrm flipH="1" flipV="1">
                <a:off x="6349897" y="2242162"/>
                <a:ext cx="296883" cy="361543"/>
              </a:xfrm>
              <a:custGeom>
                <a:avLst>
                  <a:gd name="f0" fmla="val 11678"/>
                  <a:gd name="f1" fmla="val 5411"/>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0 f8 1"/>
                  <a:gd name="f17" fmla="+- 21600 0 f12"/>
                  <a:gd name="f18" fmla="*/ f11 f7 1"/>
                  <a:gd name="f19" fmla="*/ f13 f7 1"/>
                  <a:gd name="f20" fmla="*/ f17 f11 1"/>
                  <a:gd name="f21" fmla="*/ f20 1 10800"/>
                  <a:gd name="f22" fmla="+- f12 f21 0"/>
                  <a:gd name="f23" fmla="*/ f22 f8 1"/>
                </a:gdLst>
                <a:ahLst>
                  <a:ahXY gdRefX="f1" minX="f4" maxX="f6" gdRefY="f0" minY="f4" maxY="f5">
                    <a:pos x="f14" y="f15"/>
                  </a:ahXY>
                </a:ahLst>
                <a:cxnLst>
                  <a:cxn ang="3cd4">
                    <a:pos x="hc" y="t"/>
                  </a:cxn>
                  <a:cxn ang="0">
                    <a:pos x="r" y="vc"/>
                  </a:cxn>
                  <a:cxn ang="cd4">
                    <a:pos x="hc" y="b"/>
                  </a:cxn>
                  <a:cxn ang="cd2">
                    <a:pos x="l" y="vc"/>
                  </a:cxn>
                </a:cxnLst>
                <a:rect l="f18" t="f16" r="f19" b="f23"/>
                <a:pathLst>
                  <a:path w="21600" h="21600">
                    <a:moveTo>
                      <a:pt x="f11" y="f4"/>
                    </a:moveTo>
                    <a:lnTo>
                      <a:pt x="f11" y="f12"/>
                    </a:lnTo>
                    <a:lnTo>
                      <a:pt x="f4" y="f12"/>
                    </a:lnTo>
                    <a:lnTo>
                      <a:pt x="f6" y="f5"/>
                    </a:lnTo>
                    <a:lnTo>
                      <a:pt x="f5" y="f12"/>
                    </a:lnTo>
                    <a:lnTo>
                      <a:pt x="f13" y="f12"/>
                    </a:lnTo>
                    <a:lnTo>
                      <a:pt x="f13" y="f4"/>
                    </a:lnTo>
                    <a:close/>
                  </a:path>
                </a:pathLst>
              </a:custGeom>
              <a:noFill/>
              <a:ln w="38160" cap="rnd">
                <a:solidFill>
                  <a:srgbClr val="4E342E"/>
                </a:solidFill>
                <a:prstDash val="solid"/>
              </a:ln>
            </p:spPr>
            <p:txBody>
              <a:bodyPr wrap="none" lIns="73972" tIns="43354" rIns="73972" bIns="43354" anchor="ctr" anchorCtr="0" compatLnSpc="0">
                <a:spAutoFit/>
              </a:bodyPr>
              <a:lstStyle/>
              <a:p>
                <a:pPr hangingPunct="0"/>
                <a:endParaRPr lang="en-US" sz="1225">
                  <a:latin typeface="Seravek Light" panose="020B0503040000020004" pitchFamily="34" charset="0"/>
                  <a:ea typeface="Tahoma" pitchFamily="2"/>
                  <a:cs typeface="Droid Sans Devanagari" pitchFamily="2"/>
                </a:endParaRPr>
              </a:p>
            </p:txBody>
          </p:sp>
          <p:sp>
            <p:nvSpPr>
              <p:cNvPr id="53" name="Freeform 52">
                <a:extLst>
                  <a:ext uri="{FF2B5EF4-FFF2-40B4-BE49-F238E27FC236}">
                    <a16:creationId xmlns:a16="http://schemas.microsoft.com/office/drawing/2014/main" id="{FDE2F22E-629D-3A49-8477-7FE73AB5A500}"/>
                  </a:ext>
                </a:extLst>
              </p:cNvPr>
              <p:cNvSpPr/>
              <p:nvPr/>
            </p:nvSpPr>
            <p:spPr>
              <a:xfrm flipH="1">
                <a:off x="6025960" y="3624235"/>
                <a:ext cx="296883" cy="361543"/>
              </a:xfrm>
              <a:custGeom>
                <a:avLst>
                  <a:gd name="f0" fmla="val 11678"/>
                  <a:gd name="f1" fmla="val 5411"/>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0 f8 1"/>
                  <a:gd name="f17" fmla="+- 21600 0 f12"/>
                  <a:gd name="f18" fmla="*/ f11 f7 1"/>
                  <a:gd name="f19" fmla="*/ f13 f7 1"/>
                  <a:gd name="f20" fmla="*/ f17 f11 1"/>
                  <a:gd name="f21" fmla="*/ f20 1 10800"/>
                  <a:gd name="f22" fmla="+- f12 f21 0"/>
                  <a:gd name="f23" fmla="*/ f22 f8 1"/>
                </a:gdLst>
                <a:ahLst>
                  <a:ahXY gdRefX="f1" minX="f4" maxX="f6" gdRefY="f0" minY="f4" maxY="f5">
                    <a:pos x="f14" y="f15"/>
                  </a:ahXY>
                </a:ahLst>
                <a:cxnLst>
                  <a:cxn ang="3cd4">
                    <a:pos x="hc" y="t"/>
                  </a:cxn>
                  <a:cxn ang="0">
                    <a:pos x="r" y="vc"/>
                  </a:cxn>
                  <a:cxn ang="cd4">
                    <a:pos x="hc" y="b"/>
                  </a:cxn>
                  <a:cxn ang="cd2">
                    <a:pos x="l" y="vc"/>
                  </a:cxn>
                </a:cxnLst>
                <a:rect l="f18" t="f16" r="f19" b="f23"/>
                <a:pathLst>
                  <a:path w="21600" h="21600">
                    <a:moveTo>
                      <a:pt x="f11" y="f4"/>
                    </a:moveTo>
                    <a:lnTo>
                      <a:pt x="f11" y="f12"/>
                    </a:lnTo>
                    <a:lnTo>
                      <a:pt x="f4" y="f12"/>
                    </a:lnTo>
                    <a:lnTo>
                      <a:pt x="f6" y="f5"/>
                    </a:lnTo>
                    <a:lnTo>
                      <a:pt x="f5" y="f12"/>
                    </a:lnTo>
                    <a:lnTo>
                      <a:pt x="f13" y="f12"/>
                    </a:lnTo>
                    <a:lnTo>
                      <a:pt x="f13" y="f4"/>
                    </a:lnTo>
                    <a:close/>
                  </a:path>
                </a:pathLst>
              </a:custGeom>
              <a:noFill/>
              <a:ln w="38160" cap="rnd">
                <a:solidFill>
                  <a:srgbClr val="4E342E"/>
                </a:solidFill>
                <a:prstDash val="solid"/>
              </a:ln>
            </p:spPr>
            <p:txBody>
              <a:bodyPr wrap="none" lIns="73972" tIns="43354" rIns="73972" bIns="43354" anchor="ctr" anchorCtr="0" compatLnSpc="0">
                <a:spAutoFit/>
              </a:bodyPr>
              <a:lstStyle/>
              <a:p>
                <a:pPr hangingPunct="0"/>
                <a:endParaRPr lang="en-US" sz="1225">
                  <a:latin typeface="Seravek Light" panose="020B0503040000020004" pitchFamily="34" charset="0"/>
                  <a:ea typeface="Tahoma" pitchFamily="2"/>
                  <a:cs typeface="Droid Sans Devanagari" pitchFamily="2"/>
                </a:endParaRPr>
              </a:p>
            </p:txBody>
          </p:sp>
          <p:sp>
            <p:nvSpPr>
              <p:cNvPr id="54" name="Freeform 53">
                <a:extLst>
                  <a:ext uri="{FF2B5EF4-FFF2-40B4-BE49-F238E27FC236}">
                    <a16:creationId xmlns:a16="http://schemas.microsoft.com/office/drawing/2014/main" id="{4D2BD234-D94F-3D4F-A9BD-DE4CDF274171}"/>
                  </a:ext>
                </a:extLst>
              </p:cNvPr>
              <p:cNvSpPr/>
              <p:nvPr/>
            </p:nvSpPr>
            <p:spPr>
              <a:xfrm>
                <a:off x="5324174" y="4401887"/>
                <a:ext cx="1696389" cy="335363"/>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66BB6A"/>
              </a:solidFill>
              <a:ln w="19050" cap="rnd">
                <a:solidFill>
                  <a:srgbClr val="4E342E"/>
                </a:solidFill>
                <a:prstDash val="solid"/>
              </a:ln>
            </p:spPr>
            <p:txBody>
              <a:bodyPr wrap="square" lIns="61235" tIns="30617" rIns="61235" bIns="30617" anchor="ctr" anchorCtr="0" compatLnSpc="0">
                <a:spAutoFit/>
              </a:bodyPr>
              <a:lstStyle/>
              <a:p>
                <a:pPr algn="ctr" hangingPunct="0"/>
                <a:r>
                  <a:rPr lang="en-US" sz="1497" b="1" dirty="0">
                    <a:solidFill>
                      <a:srgbClr val="FFFFFF"/>
                    </a:solidFill>
                    <a:latin typeface="Seravek Light" panose="020B0503040000020004" pitchFamily="34" charset="0"/>
                    <a:ea typeface="Tahoma" pitchFamily="2"/>
                    <a:cs typeface="Droid Sans Devanagari" pitchFamily="2"/>
                  </a:rPr>
                  <a:t>Code</a:t>
                </a:r>
              </a:p>
            </p:txBody>
          </p:sp>
          <p:sp>
            <p:nvSpPr>
              <p:cNvPr id="55" name="Freeform 54">
                <a:extLst>
                  <a:ext uri="{FF2B5EF4-FFF2-40B4-BE49-F238E27FC236}">
                    <a16:creationId xmlns:a16="http://schemas.microsoft.com/office/drawing/2014/main" id="{5BCEEF32-7862-5B43-B17E-5AEADA0489C8}"/>
                  </a:ext>
                </a:extLst>
              </p:cNvPr>
              <p:cNvSpPr/>
              <p:nvPr/>
            </p:nvSpPr>
            <p:spPr>
              <a:xfrm>
                <a:off x="5190546" y="1369987"/>
                <a:ext cx="1977969" cy="2681006"/>
              </a:xfrm>
              <a:custGeom>
                <a:avLst>
                  <a:gd name="f0" fmla="val 2291"/>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noFill/>
              <a:ln w="38160" cap="rnd">
                <a:solidFill>
                  <a:srgbClr val="4E342E"/>
                </a:solidFill>
                <a:prstDash val="solid"/>
              </a:ln>
            </p:spPr>
            <p:txBody>
              <a:bodyPr wrap="square" lIns="74217" tIns="43599" rIns="74217" bIns="43599" anchor="ctr" anchorCtr="0" compatLnSpc="0">
                <a:noAutofit/>
              </a:bodyPr>
              <a:lstStyle/>
              <a:p>
                <a:pPr hangingPunct="0"/>
                <a:endParaRPr lang="en-US" sz="1225">
                  <a:latin typeface="Seravek Light" panose="020B0503040000020004" pitchFamily="34" charset="0"/>
                  <a:ea typeface="Tahoma" pitchFamily="2"/>
                  <a:cs typeface="Droid Sans Devanagari" pitchFamily="2"/>
                </a:endParaRPr>
              </a:p>
            </p:txBody>
          </p:sp>
          <p:sp>
            <p:nvSpPr>
              <p:cNvPr id="56" name="Freeform 55">
                <a:extLst>
                  <a:ext uri="{FF2B5EF4-FFF2-40B4-BE49-F238E27FC236}">
                    <a16:creationId xmlns:a16="http://schemas.microsoft.com/office/drawing/2014/main" id="{F3D12C6A-5A1F-724A-B121-3A33DEBC6D16}"/>
                  </a:ext>
                </a:extLst>
              </p:cNvPr>
              <p:cNvSpPr/>
              <p:nvPr/>
            </p:nvSpPr>
            <p:spPr>
              <a:xfrm>
                <a:off x="5330914" y="2609761"/>
                <a:ext cx="1689650" cy="335363"/>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66BB6A"/>
              </a:solidFill>
              <a:ln w="19050" cap="rnd">
                <a:solidFill>
                  <a:srgbClr val="000000"/>
                </a:solidFill>
                <a:prstDash val="solid"/>
              </a:ln>
            </p:spPr>
            <p:txBody>
              <a:bodyPr wrap="square" lIns="61235" tIns="30617" rIns="61235" bIns="30617" anchor="ctr" anchorCtr="0" compatLnSpc="0">
                <a:spAutoFit/>
              </a:bodyPr>
              <a:lstStyle/>
              <a:p>
                <a:pPr algn="ctr" hangingPunct="0"/>
                <a:r>
                  <a:rPr lang="en-US" sz="1497" b="1">
                    <a:solidFill>
                      <a:srgbClr val="FFFFFF"/>
                    </a:solidFill>
                    <a:latin typeface="Seravek Light" panose="020B0503040000020004" pitchFamily="34" charset="0"/>
                    <a:ea typeface="Tahoma" pitchFamily="2"/>
                    <a:cs typeface="Droid Sans Devanagari" pitchFamily="2"/>
                  </a:rPr>
                  <a:t>Heap</a:t>
                </a:r>
              </a:p>
            </p:txBody>
          </p:sp>
        </p:grpSp>
        <p:grpSp>
          <p:nvGrpSpPr>
            <p:cNvPr id="47" name="Group 46">
              <a:extLst>
                <a:ext uri="{FF2B5EF4-FFF2-40B4-BE49-F238E27FC236}">
                  <a16:creationId xmlns:a16="http://schemas.microsoft.com/office/drawing/2014/main" id="{2990FFC9-56F8-6C48-9B07-28E3D78247E8}"/>
                </a:ext>
              </a:extLst>
            </p:cNvPr>
            <p:cNvGrpSpPr/>
            <p:nvPr/>
          </p:nvGrpSpPr>
          <p:grpSpPr>
            <a:xfrm>
              <a:off x="3991809" y="1381849"/>
              <a:ext cx="1692322" cy="1121946"/>
              <a:chOff x="5328242" y="1381849"/>
              <a:chExt cx="1692322" cy="1121946"/>
            </a:xfrm>
          </p:grpSpPr>
          <p:sp>
            <p:nvSpPr>
              <p:cNvPr id="48" name="Freeform 47">
                <a:extLst>
                  <a:ext uri="{FF2B5EF4-FFF2-40B4-BE49-F238E27FC236}">
                    <a16:creationId xmlns:a16="http://schemas.microsoft.com/office/drawing/2014/main" id="{45B5C8CF-7309-F84D-A2D0-869A77388F71}"/>
                  </a:ext>
                </a:extLst>
              </p:cNvPr>
              <p:cNvSpPr/>
              <p:nvPr/>
            </p:nvSpPr>
            <p:spPr>
              <a:xfrm>
                <a:off x="5328242" y="1381849"/>
                <a:ext cx="1692322" cy="741773"/>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A3238E"/>
              </a:solidFill>
              <a:ln w="19050" cap="rnd">
                <a:solidFill>
                  <a:srgbClr val="000000"/>
                </a:solidFill>
                <a:prstDash val="solid"/>
              </a:ln>
            </p:spPr>
            <p:txBody>
              <a:bodyPr wrap="square" lIns="61235" tIns="30617" rIns="61235" bIns="30617" anchor="ctr" anchorCtr="0" compatLnSpc="0">
                <a:noAutofit/>
              </a:bodyPr>
              <a:lstStyle/>
              <a:p>
                <a:pPr algn="ctr" hangingPunct="0"/>
                <a:r>
                  <a:rPr lang="en-US" sz="1497" b="1" dirty="0">
                    <a:solidFill>
                      <a:srgbClr val="FFFFFF"/>
                    </a:solidFill>
                    <a:latin typeface="Seravek Light" panose="020B0503040000020004" pitchFamily="34" charset="0"/>
                    <a:ea typeface="Tahoma" pitchFamily="2"/>
                    <a:cs typeface="Droid Sans Devanagari" pitchFamily="2"/>
                  </a:rPr>
                  <a:t>Grant section</a:t>
                </a:r>
              </a:p>
              <a:p>
                <a:pPr algn="ctr" hangingPunct="0"/>
                <a:r>
                  <a:rPr lang="en-US" sz="1497" b="1" i="1" dirty="0">
                    <a:solidFill>
                      <a:srgbClr val="FFFFFF"/>
                    </a:solidFill>
                    <a:latin typeface="Seravek Light" panose="020B0503040000020004" pitchFamily="34" charset="0"/>
                    <a:ea typeface="Tahoma" pitchFamily="2"/>
                    <a:cs typeface="Droid Sans Devanagari" pitchFamily="2"/>
                  </a:rPr>
                  <a:t>Timer1 allocation</a:t>
                </a:r>
              </a:p>
              <a:p>
                <a:pPr algn="ctr" hangingPunct="0"/>
                <a:r>
                  <a:rPr lang="en-US" sz="1497" b="1" i="1" dirty="0">
                    <a:solidFill>
                      <a:srgbClr val="FFFFFF"/>
                    </a:solidFill>
                    <a:latin typeface="Seravek Light" panose="020B0503040000020004" pitchFamily="34" charset="0"/>
                    <a:ea typeface="Tahoma" pitchFamily="2"/>
                    <a:cs typeface="Droid Sans Devanagari" pitchFamily="2"/>
                  </a:rPr>
                  <a:t>Timer2 allocation</a:t>
                </a:r>
              </a:p>
            </p:txBody>
          </p:sp>
          <p:sp>
            <p:nvSpPr>
              <p:cNvPr id="49" name="Freeform 48">
                <a:extLst>
                  <a:ext uri="{FF2B5EF4-FFF2-40B4-BE49-F238E27FC236}">
                    <a16:creationId xmlns:a16="http://schemas.microsoft.com/office/drawing/2014/main" id="{6EAA5C47-B7A0-BE41-AFA0-B9DFAD670305}"/>
                  </a:ext>
                </a:extLst>
              </p:cNvPr>
              <p:cNvSpPr/>
              <p:nvPr/>
            </p:nvSpPr>
            <p:spPr>
              <a:xfrm flipH="1">
                <a:off x="5679230" y="2142252"/>
                <a:ext cx="296883" cy="361543"/>
              </a:xfrm>
              <a:custGeom>
                <a:avLst>
                  <a:gd name="f0" fmla="val 11678"/>
                  <a:gd name="f1" fmla="val 5411"/>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0 f8 1"/>
                  <a:gd name="f17" fmla="+- 21600 0 f12"/>
                  <a:gd name="f18" fmla="*/ f11 f7 1"/>
                  <a:gd name="f19" fmla="*/ f13 f7 1"/>
                  <a:gd name="f20" fmla="*/ f17 f11 1"/>
                  <a:gd name="f21" fmla="*/ f20 1 10800"/>
                  <a:gd name="f22" fmla="+- f12 f21 0"/>
                  <a:gd name="f23" fmla="*/ f22 f8 1"/>
                </a:gdLst>
                <a:ahLst>
                  <a:ahXY gdRefX="f1" minX="f4" maxX="f6" gdRefY="f0" minY="f4" maxY="f5">
                    <a:pos x="f14" y="f15"/>
                  </a:ahXY>
                </a:ahLst>
                <a:cxnLst>
                  <a:cxn ang="3cd4">
                    <a:pos x="hc" y="t"/>
                  </a:cxn>
                  <a:cxn ang="0">
                    <a:pos x="r" y="vc"/>
                  </a:cxn>
                  <a:cxn ang="cd4">
                    <a:pos x="hc" y="b"/>
                  </a:cxn>
                  <a:cxn ang="cd2">
                    <a:pos x="l" y="vc"/>
                  </a:cxn>
                </a:cxnLst>
                <a:rect l="f18" t="f16" r="f19" b="f23"/>
                <a:pathLst>
                  <a:path w="21600" h="21600">
                    <a:moveTo>
                      <a:pt x="f11" y="f4"/>
                    </a:moveTo>
                    <a:lnTo>
                      <a:pt x="f11" y="f12"/>
                    </a:lnTo>
                    <a:lnTo>
                      <a:pt x="f4" y="f12"/>
                    </a:lnTo>
                    <a:lnTo>
                      <a:pt x="f6" y="f5"/>
                    </a:lnTo>
                    <a:lnTo>
                      <a:pt x="f5" y="f12"/>
                    </a:lnTo>
                    <a:lnTo>
                      <a:pt x="f13" y="f12"/>
                    </a:lnTo>
                    <a:lnTo>
                      <a:pt x="f13" y="f4"/>
                    </a:lnTo>
                    <a:close/>
                  </a:path>
                </a:pathLst>
              </a:custGeom>
              <a:noFill/>
              <a:ln w="38160" cap="rnd">
                <a:solidFill>
                  <a:srgbClr val="4E342E"/>
                </a:solidFill>
                <a:prstDash val="solid"/>
              </a:ln>
            </p:spPr>
            <p:txBody>
              <a:bodyPr wrap="none" lIns="73972" tIns="43354" rIns="73972" bIns="43354" anchor="ctr" anchorCtr="0" compatLnSpc="0">
                <a:spAutoFit/>
              </a:bodyPr>
              <a:lstStyle/>
              <a:p>
                <a:pPr hangingPunct="0"/>
                <a:endParaRPr lang="en-US" sz="1225">
                  <a:latin typeface="Seravek Light" panose="020B0503040000020004" pitchFamily="34" charset="0"/>
                  <a:ea typeface="Tahoma" pitchFamily="2"/>
                  <a:cs typeface="Droid Sans Devanagari" pitchFamily="2"/>
                </a:endParaRPr>
              </a:p>
            </p:txBody>
          </p:sp>
        </p:grpSp>
      </p:grpSp>
      <p:sp>
        <p:nvSpPr>
          <p:cNvPr id="4" name="Slide Number Placeholder 3">
            <a:extLst>
              <a:ext uri="{FF2B5EF4-FFF2-40B4-BE49-F238E27FC236}">
                <a16:creationId xmlns:a16="http://schemas.microsoft.com/office/drawing/2014/main" id="{EDE4352B-A579-3A42-BDE1-8760D40CB881}"/>
              </a:ext>
            </a:extLst>
          </p:cNvPr>
          <p:cNvSpPr>
            <a:spLocks noGrp="1"/>
          </p:cNvSpPr>
          <p:nvPr>
            <p:ph type="sldNum" sz="quarter" idx="12"/>
          </p:nvPr>
        </p:nvSpPr>
        <p:spPr/>
        <p:txBody>
          <a:bodyPr/>
          <a:lstStyle/>
          <a:p>
            <a:fld id="{5E6A3C3A-A029-4573-BC04-5DA27903A743}" type="slidenum">
              <a:rPr lang="en-US" smtClean="0"/>
              <a:t>43</a:t>
            </a:fld>
            <a:endParaRPr lang="en-US"/>
          </a:p>
        </p:txBody>
      </p:sp>
    </p:spTree>
    <p:extLst>
      <p:ext uri="{BB962C8B-B14F-4D97-AF65-F5344CB8AC3E}">
        <p14:creationId xmlns:p14="http://schemas.microsoft.com/office/powerpoint/2010/main" val="12109405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CE199-ADE5-244F-BA95-C35B622F7FCB}"/>
              </a:ext>
            </a:extLst>
          </p:cNvPr>
          <p:cNvSpPr>
            <a:spLocks noGrp="1"/>
          </p:cNvSpPr>
          <p:nvPr>
            <p:ph type="title"/>
          </p:nvPr>
        </p:nvSpPr>
        <p:spPr/>
        <p:txBody>
          <a:bodyPr>
            <a:noAutofit/>
          </a:bodyPr>
          <a:lstStyle/>
          <a:p>
            <a:r>
              <a:rPr lang="en-US" sz="2000" dirty="0"/>
              <a:t>If one process requests too many resources, its grant section will exhaust its available memory, and the kernel can safely terminate just that process.</a:t>
            </a:r>
          </a:p>
        </p:txBody>
      </p:sp>
      <p:grpSp>
        <p:nvGrpSpPr>
          <p:cNvPr id="21" name="Group 20">
            <a:extLst>
              <a:ext uri="{FF2B5EF4-FFF2-40B4-BE49-F238E27FC236}">
                <a16:creationId xmlns:a16="http://schemas.microsoft.com/office/drawing/2014/main" id="{BE31311B-6600-2248-9A1E-AC35888CEFE3}"/>
              </a:ext>
            </a:extLst>
          </p:cNvPr>
          <p:cNvGrpSpPr/>
          <p:nvPr/>
        </p:nvGrpSpPr>
        <p:grpSpPr>
          <a:xfrm>
            <a:off x="103862" y="1661793"/>
            <a:ext cx="3447102" cy="3355400"/>
            <a:chOff x="5066564" y="1391375"/>
            <a:chExt cx="3447102" cy="3355400"/>
          </a:xfrm>
        </p:grpSpPr>
        <p:sp>
          <p:nvSpPr>
            <p:cNvPr id="25" name="Freeform 24">
              <a:extLst>
                <a:ext uri="{FF2B5EF4-FFF2-40B4-BE49-F238E27FC236}">
                  <a16:creationId xmlns:a16="http://schemas.microsoft.com/office/drawing/2014/main" id="{99C7132A-F016-F444-86D2-1E5AD8589184}"/>
                </a:ext>
              </a:extLst>
            </p:cNvPr>
            <p:cNvSpPr/>
            <p:nvPr/>
          </p:nvSpPr>
          <p:spPr>
            <a:xfrm>
              <a:off x="6673393" y="1391375"/>
              <a:ext cx="1692322" cy="335363"/>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007AC2"/>
            </a:solidFill>
            <a:ln w="19050" cap="rnd">
              <a:solidFill>
                <a:srgbClr val="000000"/>
              </a:solidFill>
              <a:prstDash val="solid"/>
            </a:ln>
          </p:spPr>
          <p:txBody>
            <a:bodyPr wrap="square" lIns="61235" tIns="30617" rIns="61235" bIns="30617" anchor="ctr" anchorCtr="0" compatLnSpc="0">
              <a:spAutoFit/>
            </a:bodyPr>
            <a:lstStyle/>
            <a:p>
              <a:pPr algn="ctr" hangingPunct="0"/>
              <a:r>
                <a:rPr lang="en-US" sz="1497" b="1">
                  <a:solidFill>
                    <a:srgbClr val="FFFFFF"/>
                  </a:solidFill>
                  <a:latin typeface="Seravek Light" panose="020B0503040000020004" pitchFamily="34" charset="0"/>
                  <a:ea typeface="Tahoma" pitchFamily="2"/>
                  <a:cs typeface="Droid Sans Devanagari" pitchFamily="2"/>
                </a:rPr>
                <a:t>Data</a:t>
              </a:r>
            </a:p>
          </p:txBody>
        </p:sp>
        <p:sp>
          <p:nvSpPr>
            <p:cNvPr id="26" name="Freeform 25">
              <a:extLst>
                <a:ext uri="{FF2B5EF4-FFF2-40B4-BE49-F238E27FC236}">
                  <a16:creationId xmlns:a16="http://schemas.microsoft.com/office/drawing/2014/main" id="{4D74AFBD-7ED6-EF43-931F-31DEB6F784E8}"/>
                </a:ext>
              </a:extLst>
            </p:cNvPr>
            <p:cNvSpPr/>
            <p:nvPr/>
          </p:nvSpPr>
          <p:spPr>
            <a:xfrm>
              <a:off x="6669325" y="1732794"/>
              <a:ext cx="1696389" cy="328907"/>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007AC2"/>
            </a:solidFill>
            <a:ln w="19050" cap="rnd">
              <a:solidFill>
                <a:srgbClr val="000000"/>
              </a:solidFill>
              <a:prstDash val="solid"/>
            </a:ln>
          </p:spPr>
          <p:txBody>
            <a:bodyPr wrap="square" lIns="61235" tIns="30617" rIns="61235" bIns="30617" anchor="ctr" anchorCtr="0" compatLnSpc="0">
              <a:spAutoFit/>
            </a:bodyPr>
            <a:lstStyle/>
            <a:p>
              <a:pPr algn="ctr" hangingPunct="0"/>
              <a:r>
                <a:rPr lang="en-US" sz="1497" b="1">
                  <a:solidFill>
                    <a:srgbClr val="FFFFFF"/>
                  </a:solidFill>
                  <a:latin typeface="Seravek Light" panose="020B0503040000020004" pitchFamily="34" charset="0"/>
                  <a:ea typeface="Tahoma" pitchFamily="2"/>
                  <a:cs typeface="Droid Sans Devanagari" pitchFamily="2"/>
                </a:rPr>
                <a:t>Stack</a:t>
              </a:r>
            </a:p>
          </p:txBody>
        </p:sp>
        <p:sp>
          <p:nvSpPr>
            <p:cNvPr id="28" name="Freeform 27">
              <a:extLst>
                <a:ext uri="{FF2B5EF4-FFF2-40B4-BE49-F238E27FC236}">
                  <a16:creationId xmlns:a16="http://schemas.microsoft.com/office/drawing/2014/main" id="{01353988-7453-5C4C-9FAE-A4A19CFCEF5F}"/>
                </a:ext>
              </a:extLst>
            </p:cNvPr>
            <p:cNvSpPr/>
            <p:nvPr/>
          </p:nvSpPr>
          <p:spPr>
            <a:xfrm flipH="1">
              <a:off x="7371111" y="2064430"/>
              <a:ext cx="296883" cy="361543"/>
            </a:xfrm>
            <a:custGeom>
              <a:avLst>
                <a:gd name="f0" fmla="val 11678"/>
                <a:gd name="f1" fmla="val 5411"/>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0 f8 1"/>
                <a:gd name="f17" fmla="+- 21600 0 f12"/>
                <a:gd name="f18" fmla="*/ f11 f7 1"/>
                <a:gd name="f19" fmla="*/ f13 f7 1"/>
                <a:gd name="f20" fmla="*/ f17 f11 1"/>
                <a:gd name="f21" fmla="*/ f20 1 10800"/>
                <a:gd name="f22" fmla="+- f12 f21 0"/>
                <a:gd name="f23" fmla="*/ f22 f8 1"/>
              </a:gdLst>
              <a:ahLst>
                <a:ahXY gdRefX="f1" minX="f4" maxX="f6" gdRefY="f0" minY="f4" maxY="f5">
                  <a:pos x="f14" y="f15"/>
                </a:ahXY>
              </a:ahLst>
              <a:cxnLst>
                <a:cxn ang="3cd4">
                  <a:pos x="hc" y="t"/>
                </a:cxn>
                <a:cxn ang="0">
                  <a:pos x="r" y="vc"/>
                </a:cxn>
                <a:cxn ang="cd4">
                  <a:pos x="hc" y="b"/>
                </a:cxn>
                <a:cxn ang="cd2">
                  <a:pos x="l" y="vc"/>
                </a:cxn>
              </a:cxnLst>
              <a:rect l="f18" t="f16" r="f19" b="f23"/>
              <a:pathLst>
                <a:path w="21600" h="21600">
                  <a:moveTo>
                    <a:pt x="f11" y="f4"/>
                  </a:moveTo>
                  <a:lnTo>
                    <a:pt x="f11" y="f12"/>
                  </a:lnTo>
                  <a:lnTo>
                    <a:pt x="f4" y="f12"/>
                  </a:lnTo>
                  <a:lnTo>
                    <a:pt x="f6" y="f5"/>
                  </a:lnTo>
                  <a:lnTo>
                    <a:pt x="f5" y="f12"/>
                  </a:lnTo>
                  <a:lnTo>
                    <a:pt x="f13" y="f12"/>
                  </a:lnTo>
                  <a:lnTo>
                    <a:pt x="f13" y="f4"/>
                  </a:lnTo>
                  <a:close/>
                </a:path>
              </a:pathLst>
            </a:custGeom>
            <a:noFill/>
            <a:ln w="38160" cap="rnd">
              <a:solidFill>
                <a:srgbClr val="4E342E"/>
              </a:solidFill>
              <a:prstDash val="solid"/>
            </a:ln>
          </p:spPr>
          <p:txBody>
            <a:bodyPr wrap="none" lIns="73972" tIns="43354" rIns="73972" bIns="43354" anchor="ctr" anchorCtr="0" compatLnSpc="0">
              <a:spAutoFit/>
            </a:bodyPr>
            <a:lstStyle/>
            <a:p>
              <a:pPr hangingPunct="0"/>
              <a:endParaRPr lang="en-US" sz="1225">
                <a:latin typeface="Seravek Light" panose="020B0503040000020004" pitchFamily="34" charset="0"/>
                <a:ea typeface="Tahoma" pitchFamily="2"/>
                <a:cs typeface="Droid Sans Devanagari" pitchFamily="2"/>
              </a:endParaRPr>
            </a:p>
          </p:txBody>
        </p:sp>
        <p:sp>
          <p:nvSpPr>
            <p:cNvPr id="29" name="Freeform 28">
              <a:extLst>
                <a:ext uri="{FF2B5EF4-FFF2-40B4-BE49-F238E27FC236}">
                  <a16:creationId xmlns:a16="http://schemas.microsoft.com/office/drawing/2014/main" id="{38837C81-467B-6C47-AB06-0A69B8E7B4C6}"/>
                </a:ext>
              </a:extLst>
            </p:cNvPr>
            <p:cNvSpPr/>
            <p:nvPr/>
          </p:nvSpPr>
          <p:spPr>
            <a:xfrm>
              <a:off x="6669325" y="4411412"/>
              <a:ext cx="1696389" cy="335363"/>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007AC2"/>
            </a:solidFill>
            <a:ln w="19050" cap="rnd">
              <a:solidFill>
                <a:srgbClr val="4E342E"/>
              </a:solidFill>
              <a:prstDash val="solid"/>
            </a:ln>
          </p:spPr>
          <p:txBody>
            <a:bodyPr wrap="square" lIns="61235" tIns="30617" rIns="61235" bIns="30617" anchor="ctr" anchorCtr="0" compatLnSpc="0">
              <a:spAutoFit/>
            </a:bodyPr>
            <a:lstStyle/>
            <a:p>
              <a:pPr algn="ctr" hangingPunct="0"/>
              <a:r>
                <a:rPr lang="en-US" sz="1497" b="1" dirty="0">
                  <a:solidFill>
                    <a:srgbClr val="FFFFFF"/>
                  </a:solidFill>
                  <a:latin typeface="Seravek Light" panose="020B0503040000020004" pitchFamily="34" charset="0"/>
                  <a:ea typeface="Tahoma" pitchFamily="2"/>
                  <a:cs typeface="Droid Sans Devanagari" pitchFamily="2"/>
                </a:rPr>
                <a:t>Code</a:t>
              </a:r>
            </a:p>
          </p:txBody>
        </p:sp>
        <p:sp>
          <p:nvSpPr>
            <p:cNvPr id="30" name="Freeform 29">
              <a:extLst>
                <a:ext uri="{FF2B5EF4-FFF2-40B4-BE49-F238E27FC236}">
                  <a16:creationId xmlns:a16="http://schemas.microsoft.com/office/drawing/2014/main" id="{41A2C650-E49B-1E42-A408-B201B8A1ACEC}"/>
                </a:ext>
              </a:extLst>
            </p:cNvPr>
            <p:cNvSpPr/>
            <p:nvPr/>
          </p:nvSpPr>
          <p:spPr>
            <a:xfrm>
              <a:off x="6535697" y="1397180"/>
              <a:ext cx="1977969" cy="2669147"/>
            </a:xfrm>
            <a:custGeom>
              <a:avLst>
                <a:gd name="f0" fmla="val 2291"/>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noFill/>
            <a:ln w="38160" cap="rnd">
              <a:solidFill>
                <a:srgbClr val="4E342E"/>
              </a:solidFill>
              <a:prstDash val="solid"/>
            </a:ln>
          </p:spPr>
          <p:txBody>
            <a:bodyPr wrap="square" lIns="74217" tIns="43599" rIns="74217" bIns="43599" anchor="ctr" anchorCtr="0" compatLnSpc="0">
              <a:noAutofit/>
            </a:bodyPr>
            <a:lstStyle/>
            <a:p>
              <a:pPr hangingPunct="0"/>
              <a:endParaRPr lang="en-US" sz="1225">
                <a:latin typeface="Seravek Light" panose="020B0503040000020004" pitchFamily="34" charset="0"/>
                <a:ea typeface="Tahoma" pitchFamily="2"/>
                <a:cs typeface="Droid Sans Devanagari" pitchFamily="2"/>
              </a:endParaRPr>
            </a:p>
          </p:txBody>
        </p:sp>
        <p:sp>
          <p:nvSpPr>
            <p:cNvPr id="31" name="TextBox 30">
              <a:extLst>
                <a:ext uri="{FF2B5EF4-FFF2-40B4-BE49-F238E27FC236}">
                  <a16:creationId xmlns:a16="http://schemas.microsoft.com/office/drawing/2014/main" id="{F7387F75-9074-2443-A303-FA2822D710C8}"/>
                </a:ext>
              </a:extLst>
            </p:cNvPr>
            <p:cNvSpPr txBox="1"/>
            <p:nvPr/>
          </p:nvSpPr>
          <p:spPr>
            <a:xfrm>
              <a:off x="5066564" y="2338629"/>
              <a:ext cx="1125607" cy="896676"/>
            </a:xfrm>
            <a:prstGeom prst="rect">
              <a:avLst/>
            </a:prstGeom>
            <a:noFill/>
            <a:ln cap="rnd">
              <a:noFill/>
            </a:ln>
          </p:spPr>
          <p:txBody>
            <a:bodyPr wrap="none" lIns="61235" tIns="30617" rIns="61235" bIns="30617" anchorCtr="0" compatLnSpc="0">
              <a:spAutoFit/>
            </a:bodyPr>
            <a:lstStyle/>
            <a:p>
              <a:pPr algn="ctr" hangingPunct="0"/>
              <a:r>
                <a:rPr lang="en-US" sz="1769" dirty="0">
                  <a:latin typeface="Seravek Light" panose="020B0503040000020004" pitchFamily="34" charset="0"/>
                  <a:ea typeface="Tahoma" pitchFamily="2"/>
                  <a:cs typeface="Droid Sans Devanagari" pitchFamily="2"/>
                </a:rPr>
                <a:t>Kernel</a:t>
              </a:r>
            </a:p>
            <a:p>
              <a:pPr algn="ctr" hangingPunct="0"/>
              <a:r>
                <a:rPr lang="en-US" sz="1769" dirty="0">
                  <a:latin typeface="Seravek Light" panose="020B0503040000020004" pitchFamily="34" charset="0"/>
                  <a:ea typeface="Tahoma" pitchFamily="2"/>
                  <a:cs typeface="Droid Sans Devanagari" pitchFamily="2"/>
                </a:rPr>
                <a:t>RAM</a:t>
              </a:r>
            </a:p>
            <a:p>
              <a:pPr algn="ctr" hangingPunct="0"/>
              <a:r>
                <a:rPr lang="en-US" sz="1769" dirty="0">
                  <a:latin typeface="Seravek Light" panose="020B0503040000020004" pitchFamily="34" charset="0"/>
                  <a:ea typeface="Tahoma" pitchFamily="2"/>
                  <a:cs typeface="Droid Sans Devanagari" pitchFamily="2"/>
                </a:rPr>
                <a:t>Allocation</a:t>
              </a:r>
            </a:p>
          </p:txBody>
        </p:sp>
        <p:sp>
          <p:nvSpPr>
            <p:cNvPr id="32" name="TextBox 31">
              <a:extLst>
                <a:ext uri="{FF2B5EF4-FFF2-40B4-BE49-F238E27FC236}">
                  <a16:creationId xmlns:a16="http://schemas.microsoft.com/office/drawing/2014/main" id="{C43E1EDD-1CDB-5448-ACD4-8E1354850474}"/>
                </a:ext>
              </a:extLst>
            </p:cNvPr>
            <p:cNvSpPr txBox="1"/>
            <p:nvPr/>
          </p:nvSpPr>
          <p:spPr>
            <a:xfrm>
              <a:off x="5324475" y="4393993"/>
              <a:ext cx="626369" cy="346975"/>
            </a:xfrm>
            <a:prstGeom prst="rect">
              <a:avLst/>
            </a:prstGeom>
            <a:noFill/>
            <a:ln cap="rnd">
              <a:noFill/>
            </a:ln>
          </p:spPr>
          <p:txBody>
            <a:bodyPr wrap="none" lIns="61235" tIns="30617" rIns="61235" bIns="30617" anchorCtr="0" compatLnSpc="0">
              <a:spAutoFit/>
            </a:bodyPr>
            <a:lstStyle/>
            <a:p>
              <a:pPr algn="r" hangingPunct="0"/>
              <a:r>
                <a:rPr lang="en-US" sz="1769" dirty="0">
                  <a:latin typeface="Seravek Light" panose="020B0503040000020004" pitchFamily="34" charset="0"/>
                  <a:ea typeface="Tahoma" pitchFamily="2"/>
                  <a:cs typeface="Droid Sans Devanagari" pitchFamily="2"/>
                </a:rPr>
                <a:t>Flash</a:t>
              </a:r>
            </a:p>
          </p:txBody>
        </p:sp>
        <p:sp>
          <p:nvSpPr>
            <p:cNvPr id="34" name="Left Brace 33">
              <a:extLst>
                <a:ext uri="{FF2B5EF4-FFF2-40B4-BE49-F238E27FC236}">
                  <a16:creationId xmlns:a16="http://schemas.microsoft.com/office/drawing/2014/main" id="{3C209461-CED9-9C40-B8C9-D1B029D93169}"/>
                </a:ext>
              </a:extLst>
            </p:cNvPr>
            <p:cNvSpPr/>
            <p:nvPr/>
          </p:nvSpPr>
          <p:spPr>
            <a:xfrm>
              <a:off x="6090671" y="1391375"/>
              <a:ext cx="315443" cy="2674952"/>
            </a:xfrm>
            <a:prstGeom prst="leftBrace">
              <a:avLst>
                <a:gd name="adj1" fmla="val 55438"/>
                <a:gd name="adj2" fmla="val 50000"/>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5" name="Left Brace 34">
              <a:extLst>
                <a:ext uri="{FF2B5EF4-FFF2-40B4-BE49-F238E27FC236}">
                  <a16:creationId xmlns:a16="http://schemas.microsoft.com/office/drawing/2014/main" id="{254B330E-F5E7-EB44-B5A8-6ECEDBB108BF}"/>
                </a:ext>
              </a:extLst>
            </p:cNvPr>
            <p:cNvSpPr/>
            <p:nvPr/>
          </p:nvSpPr>
          <p:spPr>
            <a:xfrm>
              <a:off x="6173227" y="4412274"/>
              <a:ext cx="205575" cy="309750"/>
            </a:xfrm>
            <a:prstGeom prst="leftBrace">
              <a:avLst>
                <a:gd name="adj1" fmla="val 19185"/>
                <a:gd name="adj2" fmla="val 50000"/>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3" name="Group 2">
            <a:extLst>
              <a:ext uri="{FF2B5EF4-FFF2-40B4-BE49-F238E27FC236}">
                <a16:creationId xmlns:a16="http://schemas.microsoft.com/office/drawing/2014/main" id="{CE5EC175-585C-B441-AF8B-5C451E2CA352}"/>
              </a:ext>
            </a:extLst>
          </p:cNvPr>
          <p:cNvGrpSpPr/>
          <p:nvPr/>
        </p:nvGrpSpPr>
        <p:grpSpPr>
          <a:xfrm>
            <a:off x="3854114" y="1658923"/>
            <a:ext cx="1977969" cy="3364077"/>
            <a:chOff x="3854113" y="1373173"/>
            <a:chExt cx="1977969" cy="3364077"/>
          </a:xfrm>
        </p:grpSpPr>
        <p:grpSp>
          <p:nvGrpSpPr>
            <p:cNvPr id="16" name="Group 15">
              <a:extLst>
                <a:ext uri="{FF2B5EF4-FFF2-40B4-BE49-F238E27FC236}">
                  <a16:creationId xmlns:a16="http://schemas.microsoft.com/office/drawing/2014/main" id="{841DCD5D-5341-4D4B-A076-843196884DB9}"/>
                </a:ext>
              </a:extLst>
            </p:cNvPr>
            <p:cNvGrpSpPr/>
            <p:nvPr/>
          </p:nvGrpSpPr>
          <p:grpSpPr>
            <a:xfrm>
              <a:off x="3854113" y="1373173"/>
              <a:ext cx="1977969" cy="3364077"/>
              <a:chOff x="5190546" y="1373173"/>
              <a:chExt cx="1977969" cy="3364077"/>
            </a:xfrm>
          </p:grpSpPr>
          <p:sp>
            <p:nvSpPr>
              <p:cNvPr id="7" name="Freeform 6">
                <a:extLst>
                  <a:ext uri="{FF2B5EF4-FFF2-40B4-BE49-F238E27FC236}">
                    <a16:creationId xmlns:a16="http://schemas.microsoft.com/office/drawing/2014/main" id="{CC1C88D6-5D75-254A-B624-8E1DE7442E1F}"/>
                  </a:ext>
                </a:extLst>
              </p:cNvPr>
              <p:cNvSpPr/>
              <p:nvPr/>
            </p:nvSpPr>
            <p:spPr>
              <a:xfrm>
                <a:off x="5328242" y="2951180"/>
                <a:ext cx="1692322" cy="335363"/>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66BB6A"/>
              </a:solidFill>
              <a:ln w="19050" cap="rnd">
                <a:solidFill>
                  <a:srgbClr val="000000"/>
                </a:solidFill>
                <a:prstDash val="solid"/>
              </a:ln>
            </p:spPr>
            <p:txBody>
              <a:bodyPr wrap="square" lIns="61235" tIns="30617" rIns="61235" bIns="30617" anchor="ctr" anchorCtr="0" compatLnSpc="0">
                <a:spAutoFit/>
              </a:bodyPr>
              <a:lstStyle/>
              <a:p>
                <a:pPr algn="ctr" hangingPunct="0"/>
                <a:r>
                  <a:rPr lang="en-US" sz="1497" b="1">
                    <a:solidFill>
                      <a:srgbClr val="FFFFFF"/>
                    </a:solidFill>
                    <a:latin typeface="Seravek Light" panose="020B0503040000020004" pitchFamily="34" charset="0"/>
                    <a:ea typeface="Tahoma" pitchFamily="2"/>
                    <a:cs typeface="Droid Sans Devanagari" pitchFamily="2"/>
                  </a:rPr>
                  <a:t>Data</a:t>
                </a:r>
              </a:p>
            </p:txBody>
          </p:sp>
          <p:sp>
            <p:nvSpPr>
              <p:cNvPr id="8" name="Freeform 7">
                <a:extLst>
                  <a:ext uri="{FF2B5EF4-FFF2-40B4-BE49-F238E27FC236}">
                    <a16:creationId xmlns:a16="http://schemas.microsoft.com/office/drawing/2014/main" id="{7E951F3E-CE6C-4942-BEB7-BA23C948DFE5}"/>
                  </a:ext>
                </a:extLst>
              </p:cNvPr>
              <p:cNvSpPr/>
              <p:nvPr/>
            </p:nvSpPr>
            <p:spPr>
              <a:xfrm>
                <a:off x="5324174" y="3292599"/>
                <a:ext cx="1696389" cy="328907"/>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66BB6A"/>
              </a:solidFill>
              <a:ln w="19050" cap="rnd">
                <a:solidFill>
                  <a:srgbClr val="000000"/>
                </a:solidFill>
                <a:prstDash val="solid"/>
              </a:ln>
            </p:spPr>
            <p:txBody>
              <a:bodyPr wrap="square" lIns="61235" tIns="30617" rIns="61235" bIns="30617" anchor="ctr" anchorCtr="0" compatLnSpc="0">
                <a:spAutoFit/>
              </a:bodyPr>
              <a:lstStyle/>
              <a:p>
                <a:pPr algn="ctr" hangingPunct="0"/>
                <a:r>
                  <a:rPr lang="en-US" sz="1497" b="1">
                    <a:solidFill>
                      <a:srgbClr val="FFFFFF"/>
                    </a:solidFill>
                    <a:latin typeface="Seravek Light" panose="020B0503040000020004" pitchFamily="34" charset="0"/>
                    <a:ea typeface="Tahoma" pitchFamily="2"/>
                    <a:cs typeface="Droid Sans Devanagari" pitchFamily="2"/>
                  </a:rPr>
                  <a:t>Stack</a:t>
                </a:r>
              </a:p>
            </p:txBody>
          </p:sp>
          <p:sp>
            <p:nvSpPr>
              <p:cNvPr id="10" name="Freeform 9">
                <a:extLst>
                  <a:ext uri="{FF2B5EF4-FFF2-40B4-BE49-F238E27FC236}">
                    <a16:creationId xmlns:a16="http://schemas.microsoft.com/office/drawing/2014/main" id="{C38B2987-B300-EE44-9985-61F6CBFADD0E}"/>
                  </a:ext>
                </a:extLst>
              </p:cNvPr>
              <p:cNvSpPr/>
              <p:nvPr/>
            </p:nvSpPr>
            <p:spPr>
              <a:xfrm flipH="1" flipV="1">
                <a:off x="6307314" y="2242162"/>
                <a:ext cx="296883" cy="361543"/>
              </a:xfrm>
              <a:custGeom>
                <a:avLst>
                  <a:gd name="f0" fmla="val 11678"/>
                  <a:gd name="f1" fmla="val 5411"/>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0 f8 1"/>
                  <a:gd name="f17" fmla="+- 21600 0 f12"/>
                  <a:gd name="f18" fmla="*/ f11 f7 1"/>
                  <a:gd name="f19" fmla="*/ f13 f7 1"/>
                  <a:gd name="f20" fmla="*/ f17 f11 1"/>
                  <a:gd name="f21" fmla="*/ f20 1 10800"/>
                  <a:gd name="f22" fmla="+- f12 f21 0"/>
                  <a:gd name="f23" fmla="*/ f22 f8 1"/>
                </a:gdLst>
                <a:ahLst>
                  <a:ahXY gdRefX="f1" minX="f4" maxX="f6" gdRefY="f0" minY="f4" maxY="f5">
                    <a:pos x="f14" y="f15"/>
                  </a:ahXY>
                </a:ahLst>
                <a:cxnLst>
                  <a:cxn ang="3cd4">
                    <a:pos x="hc" y="t"/>
                  </a:cxn>
                  <a:cxn ang="0">
                    <a:pos x="r" y="vc"/>
                  </a:cxn>
                  <a:cxn ang="cd4">
                    <a:pos x="hc" y="b"/>
                  </a:cxn>
                  <a:cxn ang="cd2">
                    <a:pos x="l" y="vc"/>
                  </a:cxn>
                </a:cxnLst>
                <a:rect l="f18" t="f16" r="f19" b="f23"/>
                <a:pathLst>
                  <a:path w="21600" h="21600">
                    <a:moveTo>
                      <a:pt x="f11" y="f4"/>
                    </a:moveTo>
                    <a:lnTo>
                      <a:pt x="f11" y="f12"/>
                    </a:lnTo>
                    <a:lnTo>
                      <a:pt x="f4" y="f12"/>
                    </a:lnTo>
                    <a:lnTo>
                      <a:pt x="f6" y="f5"/>
                    </a:lnTo>
                    <a:lnTo>
                      <a:pt x="f5" y="f12"/>
                    </a:lnTo>
                    <a:lnTo>
                      <a:pt x="f13" y="f12"/>
                    </a:lnTo>
                    <a:lnTo>
                      <a:pt x="f13" y="f4"/>
                    </a:lnTo>
                    <a:close/>
                  </a:path>
                </a:pathLst>
              </a:custGeom>
              <a:noFill/>
              <a:ln w="38160" cap="rnd">
                <a:solidFill>
                  <a:srgbClr val="4E342E"/>
                </a:solidFill>
                <a:prstDash val="solid"/>
              </a:ln>
            </p:spPr>
            <p:txBody>
              <a:bodyPr wrap="none" lIns="73972" tIns="43354" rIns="73972" bIns="43354" anchor="ctr" anchorCtr="0" compatLnSpc="0">
                <a:spAutoFit/>
              </a:bodyPr>
              <a:lstStyle/>
              <a:p>
                <a:pPr hangingPunct="0"/>
                <a:endParaRPr lang="en-US" sz="1225">
                  <a:latin typeface="Seravek Light" panose="020B0503040000020004" pitchFamily="34" charset="0"/>
                  <a:ea typeface="Tahoma" pitchFamily="2"/>
                  <a:cs typeface="Droid Sans Devanagari" pitchFamily="2"/>
                </a:endParaRPr>
              </a:p>
            </p:txBody>
          </p:sp>
          <p:sp>
            <p:nvSpPr>
              <p:cNvPr id="11" name="Freeform 10">
                <a:extLst>
                  <a:ext uri="{FF2B5EF4-FFF2-40B4-BE49-F238E27FC236}">
                    <a16:creationId xmlns:a16="http://schemas.microsoft.com/office/drawing/2014/main" id="{7F988229-3DC9-074B-ACCA-CE1754A98CB6}"/>
                  </a:ext>
                </a:extLst>
              </p:cNvPr>
              <p:cNvSpPr/>
              <p:nvPr/>
            </p:nvSpPr>
            <p:spPr>
              <a:xfrm flipH="1">
                <a:off x="6025960" y="3624235"/>
                <a:ext cx="296883" cy="361543"/>
              </a:xfrm>
              <a:custGeom>
                <a:avLst>
                  <a:gd name="f0" fmla="val 11678"/>
                  <a:gd name="f1" fmla="val 5411"/>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0 f8 1"/>
                  <a:gd name="f17" fmla="+- 21600 0 f12"/>
                  <a:gd name="f18" fmla="*/ f11 f7 1"/>
                  <a:gd name="f19" fmla="*/ f13 f7 1"/>
                  <a:gd name="f20" fmla="*/ f17 f11 1"/>
                  <a:gd name="f21" fmla="*/ f20 1 10800"/>
                  <a:gd name="f22" fmla="+- f12 f21 0"/>
                  <a:gd name="f23" fmla="*/ f22 f8 1"/>
                </a:gdLst>
                <a:ahLst>
                  <a:ahXY gdRefX="f1" minX="f4" maxX="f6" gdRefY="f0" minY="f4" maxY="f5">
                    <a:pos x="f14" y="f15"/>
                  </a:ahXY>
                </a:ahLst>
                <a:cxnLst>
                  <a:cxn ang="3cd4">
                    <a:pos x="hc" y="t"/>
                  </a:cxn>
                  <a:cxn ang="0">
                    <a:pos x="r" y="vc"/>
                  </a:cxn>
                  <a:cxn ang="cd4">
                    <a:pos x="hc" y="b"/>
                  </a:cxn>
                  <a:cxn ang="cd2">
                    <a:pos x="l" y="vc"/>
                  </a:cxn>
                </a:cxnLst>
                <a:rect l="f18" t="f16" r="f19" b="f23"/>
                <a:pathLst>
                  <a:path w="21600" h="21600">
                    <a:moveTo>
                      <a:pt x="f11" y="f4"/>
                    </a:moveTo>
                    <a:lnTo>
                      <a:pt x="f11" y="f12"/>
                    </a:lnTo>
                    <a:lnTo>
                      <a:pt x="f4" y="f12"/>
                    </a:lnTo>
                    <a:lnTo>
                      <a:pt x="f6" y="f5"/>
                    </a:lnTo>
                    <a:lnTo>
                      <a:pt x="f5" y="f12"/>
                    </a:lnTo>
                    <a:lnTo>
                      <a:pt x="f13" y="f12"/>
                    </a:lnTo>
                    <a:lnTo>
                      <a:pt x="f13" y="f4"/>
                    </a:lnTo>
                    <a:close/>
                  </a:path>
                </a:pathLst>
              </a:custGeom>
              <a:noFill/>
              <a:ln w="38160" cap="rnd">
                <a:solidFill>
                  <a:srgbClr val="4E342E"/>
                </a:solidFill>
                <a:prstDash val="solid"/>
              </a:ln>
            </p:spPr>
            <p:txBody>
              <a:bodyPr wrap="none" lIns="73972" tIns="43354" rIns="73972" bIns="43354" anchor="ctr" anchorCtr="0" compatLnSpc="0">
                <a:spAutoFit/>
              </a:bodyPr>
              <a:lstStyle/>
              <a:p>
                <a:pPr hangingPunct="0"/>
                <a:endParaRPr lang="en-US" sz="1225">
                  <a:latin typeface="Seravek Light" panose="020B0503040000020004" pitchFamily="34" charset="0"/>
                  <a:ea typeface="Tahoma" pitchFamily="2"/>
                  <a:cs typeface="Droid Sans Devanagari" pitchFamily="2"/>
                </a:endParaRPr>
              </a:p>
            </p:txBody>
          </p:sp>
          <p:sp>
            <p:nvSpPr>
              <p:cNvPr id="13" name="Freeform 12">
                <a:extLst>
                  <a:ext uri="{FF2B5EF4-FFF2-40B4-BE49-F238E27FC236}">
                    <a16:creationId xmlns:a16="http://schemas.microsoft.com/office/drawing/2014/main" id="{0E2E7D82-2208-3846-8EC2-0B06FCAAD29F}"/>
                  </a:ext>
                </a:extLst>
              </p:cNvPr>
              <p:cNvSpPr/>
              <p:nvPr/>
            </p:nvSpPr>
            <p:spPr>
              <a:xfrm>
                <a:off x="5324174" y="4401887"/>
                <a:ext cx="1696389" cy="335363"/>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66BB6A"/>
              </a:solidFill>
              <a:ln w="19050" cap="rnd">
                <a:solidFill>
                  <a:srgbClr val="4E342E"/>
                </a:solidFill>
                <a:prstDash val="solid"/>
              </a:ln>
            </p:spPr>
            <p:txBody>
              <a:bodyPr wrap="square" lIns="61235" tIns="30617" rIns="61235" bIns="30617" anchor="ctr" anchorCtr="0" compatLnSpc="0">
                <a:spAutoFit/>
              </a:bodyPr>
              <a:lstStyle/>
              <a:p>
                <a:pPr algn="ctr" hangingPunct="0"/>
                <a:r>
                  <a:rPr lang="en-US" sz="1497" b="1" dirty="0">
                    <a:solidFill>
                      <a:srgbClr val="FFFFFF"/>
                    </a:solidFill>
                    <a:latin typeface="Seravek Light" panose="020B0503040000020004" pitchFamily="34" charset="0"/>
                    <a:ea typeface="Tahoma" pitchFamily="2"/>
                    <a:cs typeface="Droid Sans Devanagari" pitchFamily="2"/>
                  </a:rPr>
                  <a:t>Code</a:t>
                </a:r>
              </a:p>
            </p:txBody>
          </p:sp>
          <p:sp>
            <p:nvSpPr>
              <p:cNvPr id="14" name="Freeform 13">
                <a:extLst>
                  <a:ext uri="{FF2B5EF4-FFF2-40B4-BE49-F238E27FC236}">
                    <a16:creationId xmlns:a16="http://schemas.microsoft.com/office/drawing/2014/main" id="{F9058247-19AD-354B-B318-E6BF1E57DD1D}"/>
                  </a:ext>
                </a:extLst>
              </p:cNvPr>
              <p:cNvSpPr/>
              <p:nvPr/>
            </p:nvSpPr>
            <p:spPr>
              <a:xfrm>
                <a:off x="5190546" y="1373173"/>
                <a:ext cx="1977969" cy="2677822"/>
              </a:xfrm>
              <a:custGeom>
                <a:avLst>
                  <a:gd name="f0" fmla="val 2291"/>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noFill/>
              <a:ln w="38160" cap="rnd">
                <a:solidFill>
                  <a:srgbClr val="4E342E"/>
                </a:solidFill>
                <a:prstDash val="solid"/>
              </a:ln>
            </p:spPr>
            <p:txBody>
              <a:bodyPr wrap="square" lIns="74217" tIns="43599" rIns="74217" bIns="43599" anchor="ctr" anchorCtr="0" compatLnSpc="0">
                <a:noAutofit/>
              </a:bodyPr>
              <a:lstStyle/>
              <a:p>
                <a:pPr hangingPunct="0"/>
                <a:endParaRPr lang="en-US" sz="1225">
                  <a:latin typeface="Seravek Light" panose="020B0503040000020004" pitchFamily="34" charset="0"/>
                  <a:ea typeface="Tahoma" pitchFamily="2"/>
                  <a:cs typeface="Droid Sans Devanagari" pitchFamily="2"/>
                </a:endParaRPr>
              </a:p>
            </p:txBody>
          </p:sp>
          <p:sp>
            <p:nvSpPr>
              <p:cNvPr id="6" name="Freeform 5">
                <a:extLst>
                  <a:ext uri="{FF2B5EF4-FFF2-40B4-BE49-F238E27FC236}">
                    <a16:creationId xmlns:a16="http://schemas.microsoft.com/office/drawing/2014/main" id="{DB2468BE-97F7-B84F-BE64-73BDC45939CC}"/>
                  </a:ext>
                </a:extLst>
              </p:cNvPr>
              <p:cNvSpPr/>
              <p:nvPr/>
            </p:nvSpPr>
            <p:spPr>
              <a:xfrm>
                <a:off x="5330914" y="2609761"/>
                <a:ext cx="1689650" cy="335363"/>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66BB6A"/>
              </a:solidFill>
              <a:ln w="19050" cap="rnd">
                <a:solidFill>
                  <a:srgbClr val="000000"/>
                </a:solidFill>
                <a:prstDash val="solid"/>
              </a:ln>
            </p:spPr>
            <p:txBody>
              <a:bodyPr wrap="square" lIns="61235" tIns="30617" rIns="61235" bIns="30617" anchor="ctr" anchorCtr="0" compatLnSpc="0">
                <a:spAutoFit/>
              </a:bodyPr>
              <a:lstStyle/>
              <a:p>
                <a:pPr algn="ctr" hangingPunct="0"/>
                <a:r>
                  <a:rPr lang="en-US" sz="1497" b="1">
                    <a:solidFill>
                      <a:srgbClr val="FFFFFF"/>
                    </a:solidFill>
                    <a:latin typeface="Seravek Light" panose="020B0503040000020004" pitchFamily="34" charset="0"/>
                    <a:ea typeface="Tahoma" pitchFamily="2"/>
                    <a:cs typeface="Droid Sans Devanagari" pitchFamily="2"/>
                  </a:rPr>
                  <a:t>Heap</a:t>
                </a:r>
              </a:p>
            </p:txBody>
          </p:sp>
        </p:grpSp>
        <p:grpSp>
          <p:nvGrpSpPr>
            <p:cNvPr id="18" name="Group 17">
              <a:extLst>
                <a:ext uri="{FF2B5EF4-FFF2-40B4-BE49-F238E27FC236}">
                  <a16:creationId xmlns:a16="http://schemas.microsoft.com/office/drawing/2014/main" id="{514A5F08-F6C3-FB45-912D-010653601BD4}"/>
                </a:ext>
              </a:extLst>
            </p:cNvPr>
            <p:cNvGrpSpPr/>
            <p:nvPr/>
          </p:nvGrpSpPr>
          <p:grpSpPr>
            <a:xfrm>
              <a:off x="3991809" y="1381848"/>
              <a:ext cx="1692322" cy="1211253"/>
              <a:chOff x="5328242" y="1381848"/>
              <a:chExt cx="1692322" cy="1211253"/>
            </a:xfrm>
          </p:grpSpPr>
          <p:sp>
            <p:nvSpPr>
              <p:cNvPr id="5" name="Freeform 4">
                <a:extLst>
                  <a:ext uri="{FF2B5EF4-FFF2-40B4-BE49-F238E27FC236}">
                    <a16:creationId xmlns:a16="http://schemas.microsoft.com/office/drawing/2014/main" id="{CF311CCC-36D5-A047-A671-32534F45EF2A}"/>
                  </a:ext>
                </a:extLst>
              </p:cNvPr>
              <p:cNvSpPr/>
              <p:nvPr/>
            </p:nvSpPr>
            <p:spPr>
              <a:xfrm>
                <a:off x="5328242" y="1381848"/>
                <a:ext cx="1692322" cy="854257"/>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A3238E"/>
              </a:solidFill>
              <a:ln w="19050" cap="rnd">
                <a:solidFill>
                  <a:srgbClr val="000000"/>
                </a:solidFill>
                <a:prstDash val="solid"/>
              </a:ln>
            </p:spPr>
            <p:txBody>
              <a:bodyPr wrap="square" lIns="61235" tIns="30617" rIns="61235" bIns="30617" anchor="ctr" anchorCtr="0" compatLnSpc="0">
                <a:noAutofit/>
              </a:bodyPr>
              <a:lstStyle/>
              <a:p>
                <a:pPr algn="ctr" hangingPunct="0"/>
                <a:r>
                  <a:rPr lang="en-US" sz="1497" b="1" dirty="0">
                    <a:solidFill>
                      <a:srgbClr val="FFFFFF"/>
                    </a:solidFill>
                    <a:latin typeface="Seravek Light" panose="020B0503040000020004" pitchFamily="34" charset="0"/>
                    <a:ea typeface="Tahoma" pitchFamily="2"/>
                    <a:cs typeface="Droid Sans Devanagari" pitchFamily="2"/>
                  </a:rPr>
                  <a:t>Grant section</a:t>
                </a:r>
              </a:p>
              <a:p>
                <a:pPr algn="ctr" hangingPunct="0"/>
                <a:r>
                  <a:rPr lang="en-US" sz="1497" b="1" i="1" dirty="0">
                    <a:solidFill>
                      <a:srgbClr val="FFFFFF"/>
                    </a:solidFill>
                    <a:latin typeface="Seravek Light" panose="020B0503040000020004" pitchFamily="34" charset="0"/>
                    <a:ea typeface="Tahoma" pitchFamily="2"/>
                    <a:cs typeface="Droid Sans Devanagari" pitchFamily="2"/>
                  </a:rPr>
                  <a:t>Timer1 allocation</a:t>
                </a:r>
              </a:p>
              <a:p>
                <a:pPr algn="ctr" hangingPunct="0"/>
                <a:r>
                  <a:rPr lang="en-US" sz="1497" b="1" i="1" dirty="0">
                    <a:solidFill>
                      <a:srgbClr val="FFFFFF"/>
                    </a:solidFill>
                    <a:latin typeface="Seravek Light" panose="020B0503040000020004" pitchFamily="34" charset="0"/>
                    <a:ea typeface="Tahoma" pitchFamily="2"/>
                    <a:cs typeface="Droid Sans Devanagari" pitchFamily="2"/>
                  </a:rPr>
                  <a:t>BLE allocation</a:t>
                </a:r>
              </a:p>
            </p:txBody>
          </p:sp>
          <p:sp>
            <p:nvSpPr>
              <p:cNvPr id="9" name="Freeform 8">
                <a:extLst>
                  <a:ext uri="{FF2B5EF4-FFF2-40B4-BE49-F238E27FC236}">
                    <a16:creationId xmlns:a16="http://schemas.microsoft.com/office/drawing/2014/main" id="{801515F1-7003-3D44-A8EA-67E041E797AA}"/>
                  </a:ext>
                </a:extLst>
              </p:cNvPr>
              <p:cNvSpPr/>
              <p:nvPr/>
            </p:nvSpPr>
            <p:spPr>
              <a:xfrm flipH="1">
                <a:off x="5749733" y="2231558"/>
                <a:ext cx="296883" cy="361543"/>
              </a:xfrm>
              <a:custGeom>
                <a:avLst>
                  <a:gd name="f0" fmla="val 11678"/>
                  <a:gd name="f1" fmla="val 5411"/>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0 f8 1"/>
                  <a:gd name="f17" fmla="+- 21600 0 f12"/>
                  <a:gd name="f18" fmla="*/ f11 f7 1"/>
                  <a:gd name="f19" fmla="*/ f13 f7 1"/>
                  <a:gd name="f20" fmla="*/ f17 f11 1"/>
                  <a:gd name="f21" fmla="*/ f20 1 10800"/>
                  <a:gd name="f22" fmla="+- f12 f21 0"/>
                  <a:gd name="f23" fmla="*/ f22 f8 1"/>
                </a:gdLst>
                <a:ahLst>
                  <a:ahXY gdRefX="f1" minX="f4" maxX="f6" gdRefY="f0" minY="f4" maxY="f5">
                    <a:pos x="f14" y="f15"/>
                  </a:ahXY>
                </a:ahLst>
                <a:cxnLst>
                  <a:cxn ang="3cd4">
                    <a:pos x="hc" y="t"/>
                  </a:cxn>
                  <a:cxn ang="0">
                    <a:pos x="r" y="vc"/>
                  </a:cxn>
                  <a:cxn ang="cd4">
                    <a:pos x="hc" y="b"/>
                  </a:cxn>
                  <a:cxn ang="cd2">
                    <a:pos x="l" y="vc"/>
                  </a:cxn>
                </a:cxnLst>
                <a:rect l="f18" t="f16" r="f19" b="f23"/>
                <a:pathLst>
                  <a:path w="21600" h="21600">
                    <a:moveTo>
                      <a:pt x="f11" y="f4"/>
                    </a:moveTo>
                    <a:lnTo>
                      <a:pt x="f11" y="f12"/>
                    </a:lnTo>
                    <a:lnTo>
                      <a:pt x="f4" y="f12"/>
                    </a:lnTo>
                    <a:lnTo>
                      <a:pt x="f6" y="f5"/>
                    </a:lnTo>
                    <a:lnTo>
                      <a:pt x="f5" y="f12"/>
                    </a:lnTo>
                    <a:lnTo>
                      <a:pt x="f13" y="f12"/>
                    </a:lnTo>
                    <a:lnTo>
                      <a:pt x="f13" y="f4"/>
                    </a:lnTo>
                    <a:close/>
                  </a:path>
                </a:pathLst>
              </a:custGeom>
              <a:noFill/>
              <a:ln w="38160" cap="rnd">
                <a:solidFill>
                  <a:srgbClr val="4E342E"/>
                </a:solidFill>
                <a:prstDash val="solid"/>
              </a:ln>
            </p:spPr>
            <p:txBody>
              <a:bodyPr wrap="none" lIns="73972" tIns="43354" rIns="73972" bIns="43354" anchor="ctr" anchorCtr="0" compatLnSpc="0">
                <a:spAutoFit/>
              </a:bodyPr>
              <a:lstStyle/>
              <a:p>
                <a:pPr hangingPunct="0"/>
                <a:endParaRPr lang="en-US" sz="1225">
                  <a:latin typeface="Seravek Light" panose="020B0503040000020004" pitchFamily="34" charset="0"/>
                  <a:ea typeface="Tahoma" pitchFamily="2"/>
                  <a:cs typeface="Droid Sans Devanagari" pitchFamily="2"/>
                </a:endParaRPr>
              </a:p>
            </p:txBody>
          </p:sp>
        </p:grpSp>
      </p:grpSp>
      <p:grpSp>
        <p:nvGrpSpPr>
          <p:cNvPr id="45" name="Group 44">
            <a:extLst>
              <a:ext uri="{FF2B5EF4-FFF2-40B4-BE49-F238E27FC236}">
                <a16:creationId xmlns:a16="http://schemas.microsoft.com/office/drawing/2014/main" id="{EE45D5C6-4CDA-9C41-89BB-5484D9573C59}"/>
              </a:ext>
            </a:extLst>
          </p:cNvPr>
          <p:cNvGrpSpPr/>
          <p:nvPr/>
        </p:nvGrpSpPr>
        <p:grpSpPr>
          <a:xfrm>
            <a:off x="6319799" y="1658922"/>
            <a:ext cx="1977969" cy="3364079"/>
            <a:chOff x="3854113" y="1373171"/>
            <a:chExt cx="1977969" cy="3364079"/>
          </a:xfrm>
        </p:grpSpPr>
        <p:grpSp>
          <p:nvGrpSpPr>
            <p:cNvPr id="46" name="Group 45">
              <a:extLst>
                <a:ext uri="{FF2B5EF4-FFF2-40B4-BE49-F238E27FC236}">
                  <a16:creationId xmlns:a16="http://schemas.microsoft.com/office/drawing/2014/main" id="{9C3EF9B4-D9F1-4C47-9FF9-19B62E7A6B39}"/>
                </a:ext>
              </a:extLst>
            </p:cNvPr>
            <p:cNvGrpSpPr/>
            <p:nvPr/>
          </p:nvGrpSpPr>
          <p:grpSpPr>
            <a:xfrm>
              <a:off x="3854113" y="1373171"/>
              <a:ext cx="1977969" cy="3364079"/>
              <a:chOff x="5190546" y="1373171"/>
              <a:chExt cx="1977969" cy="3364079"/>
            </a:xfrm>
          </p:grpSpPr>
          <p:sp>
            <p:nvSpPr>
              <p:cNvPr id="50" name="Freeform 49">
                <a:extLst>
                  <a:ext uri="{FF2B5EF4-FFF2-40B4-BE49-F238E27FC236}">
                    <a16:creationId xmlns:a16="http://schemas.microsoft.com/office/drawing/2014/main" id="{C674651B-9EB9-9E47-869D-EC9E1940E0EF}"/>
                  </a:ext>
                </a:extLst>
              </p:cNvPr>
              <p:cNvSpPr/>
              <p:nvPr/>
            </p:nvSpPr>
            <p:spPr>
              <a:xfrm>
                <a:off x="5328242" y="2951180"/>
                <a:ext cx="1692322" cy="335363"/>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66BB6A"/>
              </a:solidFill>
              <a:ln w="19050" cap="rnd">
                <a:solidFill>
                  <a:srgbClr val="000000"/>
                </a:solidFill>
                <a:prstDash val="solid"/>
              </a:ln>
            </p:spPr>
            <p:txBody>
              <a:bodyPr wrap="square" lIns="61235" tIns="30617" rIns="61235" bIns="30617" anchor="ctr" anchorCtr="0" compatLnSpc="0">
                <a:spAutoFit/>
              </a:bodyPr>
              <a:lstStyle/>
              <a:p>
                <a:pPr algn="ctr" hangingPunct="0"/>
                <a:r>
                  <a:rPr lang="en-US" sz="1497" b="1">
                    <a:solidFill>
                      <a:srgbClr val="FFFFFF"/>
                    </a:solidFill>
                    <a:latin typeface="Seravek Light" panose="020B0503040000020004" pitchFamily="34" charset="0"/>
                    <a:ea typeface="Tahoma" pitchFamily="2"/>
                    <a:cs typeface="Droid Sans Devanagari" pitchFamily="2"/>
                  </a:rPr>
                  <a:t>Data</a:t>
                </a:r>
              </a:p>
            </p:txBody>
          </p:sp>
          <p:sp>
            <p:nvSpPr>
              <p:cNvPr id="51" name="Freeform 50">
                <a:extLst>
                  <a:ext uri="{FF2B5EF4-FFF2-40B4-BE49-F238E27FC236}">
                    <a16:creationId xmlns:a16="http://schemas.microsoft.com/office/drawing/2014/main" id="{659B9EEA-FC94-9743-B344-1F7A7D05FED0}"/>
                  </a:ext>
                </a:extLst>
              </p:cNvPr>
              <p:cNvSpPr/>
              <p:nvPr/>
            </p:nvSpPr>
            <p:spPr>
              <a:xfrm>
                <a:off x="5324174" y="3292599"/>
                <a:ext cx="1696389" cy="328907"/>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66BB6A"/>
              </a:solidFill>
              <a:ln w="19050" cap="rnd">
                <a:solidFill>
                  <a:srgbClr val="000000"/>
                </a:solidFill>
                <a:prstDash val="solid"/>
              </a:ln>
            </p:spPr>
            <p:txBody>
              <a:bodyPr wrap="square" lIns="61235" tIns="30617" rIns="61235" bIns="30617" anchor="ctr" anchorCtr="0" compatLnSpc="0">
                <a:spAutoFit/>
              </a:bodyPr>
              <a:lstStyle/>
              <a:p>
                <a:pPr algn="ctr" hangingPunct="0"/>
                <a:r>
                  <a:rPr lang="en-US" sz="1497" b="1">
                    <a:solidFill>
                      <a:srgbClr val="FFFFFF"/>
                    </a:solidFill>
                    <a:latin typeface="Seravek Light" panose="020B0503040000020004" pitchFamily="34" charset="0"/>
                    <a:ea typeface="Tahoma" pitchFamily="2"/>
                    <a:cs typeface="Droid Sans Devanagari" pitchFamily="2"/>
                  </a:rPr>
                  <a:t>Stack</a:t>
                </a:r>
              </a:p>
            </p:txBody>
          </p:sp>
          <p:sp>
            <p:nvSpPr>
              <p:cNvPr id="52" name="Freeform 51">
                <a:extLst>
                  <a:ext uri="{FF2B5EF4-FFF2-40B4-BE49-F238E27FC236}">
                    <a16:creationId xmlns:a16="http://schemas.microsoft.com/office/drawing/2014/main" id="{354CE11F-E35C-B642-A728-2C50121628A5}"/>
                  </a:ext>
                </a:extLst>
              </p:cNvPr>
              <p:cNvSpPr/>
              <p:nvPr/>
            </p:nvSpPr>
            <p:spPr>
              <a:xfrm flipH="1" flipV="1">
                <a:off x="6349897" y="2242162"/>
                <a:ext cx="296883" cy="361543"/>
              </a:xfrm>
              <a:custGeom>
                <a:avLst>
                  <a:gd name="f0" fmla="val 11678"/>
                  <a:gd name="f1" fmla="val 5411"/>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0 f8 1"/>
                  <a:gd name="f17" fmla="+- 21600 0 f12"/>
                  <a:gd name="f18" fmla="*/ f11 f7 1"/>
                  <a:gd name="f19" fmla="*/ f13 f7 1"/>
                  <a:gd name="f20" fmla="*/ f17 f11 1"/>
                  <a:gd name="f21" fmla="*/ f20 1 10800"/>
                  <a:gd name="f22" fmla="+- f12 f21 0"/>
                  <a:gd name="f23" fmla="*/ f22 f8 1"/>
                </a:gdLst>
                <a:ahLst>
                  <a:ahXY gdRefX="f1" minX="f4" maxX="f6" gdRefY="f0" minY="f4" maxY="f5">
                    <a:pos x="f14" y="f15"/>
                  </a:ahXY>
                </a:ahLst>
                <a:cxnLst>
                  <a:cxn ang="3cd4">
                    <a:pos x="hc" y="t"/>
                  </a:cxn>
                  <a:cxn ang="0">
                    <a:pos x="r" y="vc"/>
                  </a:cxn>
                  <a:cxn ang="cd4">
                    <a:pos x="hc" y="b"/>
                  </a:cxn>
                  <a:cxn ang="cd2">
                    <a:pos x="l" y="vc"/>
                  </a:cxn>
                </a:cxnLst>
                <a:rect l="f18" t="f16" r="f19" b="f23"/>
                <a:pathLst>
                  <a:path w="21600" h="21600">
                    <a:moveTo>
                      <a:pt x="f11" y="f4"/>
                    </a:moveTo>
                    <a:lnTo>
                      <a:pt x="f11" y="f12"/>
                    </a:lnTo>
                    <a:lnTo>
                      <a:pt x="f4" y="f12"/>
                    </a:lnTo>
                    <a:lnTo>
                      <a:pt x="f6" y="f5"/>
                    </a:lnTo>
                    <a:lnTo>
                      <a:pt x="f5" y="f12"/>
                    </a:lnTo>
                    <a:lnTo>
                      <a:pt x="f13" y="f12"/>
                    </a:lnTo>
                    <a:lnTo>
                      <a:pt x="f13" y="f4"/>
                    </a:lnTo>
                    <a:close/>
                  </a:path>
                </a:pathLst>
              </a:custGeom>
              <a:noFill/>
              <a:ln w="38160" cap="rnd">
                <a:solidFill>
                  <a:srgbClr val="4E342E"/>
                </a:solidFill>
                <a:prstDash val="solid"/>
              </a:ln>
            </p:spPr>
            <p:txBody>
              <a:bodyPr wrap="none" lIns="73972" tIns="43354" rIns="73972" bIns="43354" anchor="ctr" anchorCtr="0" compatLnSpc="0">
                <a:spAutoFit/>
              </a:bodyPr>
              <a:lstStyle/>
              <a:p>
                <a:pPr hangingPunct="0"/>
                <a:endParaRPr lang="en-US" sz="1225">
                  <a:latin typeface="Seravek Light" panose="020B0503040000020004" pitchFamily="34" charset="0"/>
                  <a:ea typeface="Tahoma" pitchFamily="2"/>
                  <a:cs typeface="Droid Sans Devanagari" pitchFamily="2"/>
                </a:endParaRPr>
              </a:p>
            </p:txBody>
          </p:sp>
          <p:sp>
            <p:nvSpPr>
              <p:cNvPr id="53" name="Freeform 52">
                <a:extLst>
                  <a:ext uri="{FF2B5EF4-FFF2-40B4-BE49-F238E27FC236}">
                    <a16:creationId xmlns:a16="http://schemas.microsoft.com/office/drawing/2014/main" id="{FDE2F22E-629D-3A49-8477-7FE73AB5A500}"/>
                  </a:ext>
                </a:extLst>
              </p:cNvPr>
              <p:cNvSpPr/>
              <p:nvPr/>
            </p:nvSpPr>
            <p:spPr>
              <a:xfrm flipH="1">
                <a:off x="6025960" y="3624235"/>
                <a:ext cx="296883" cy="361543"/>
              </a:xfrm>
              <a:custGeom>
                <a:avLst>
                  <a:gd name="f0" fmla="val 11678"/>
                  <a:gd name="f1" fmla="val 5411"/>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0 f8 1"/>
                  <a:gd name="f17" fmla="+- 21600 0 f12"/>
                  <a:gd name="f18" fmla="*/ f11 f7 1"/>
                  <a:gd name="f19" fmla="*/ f13 f7 1"/>
                  <a:gd name="f20" fmla="*/ f17 f11 1"/>
                  <a:gd name="f21" fmla="*/ f20 1 10800"/>
                  <a:gd name="f22" fmla="+- f12 f21 0"/>
                  <a:gd name="f23" fmla="*/ f22 f8 1"/>
                </a:gdLst>
                <a:ahLst>
                  <a:ahXY gdRefX="f1" minX="f4" maxX="f6" gdRefY="f0" minY="f4" maxY="f5">
                    <a:pos x="f14" y="f15"/>
                  </a:ahXY>
                </a:ahLst>
                <a:cxnLst>
                  <a:cxn ang="3cd4">
                    <a:pos x="hc" y="t"/>
                  </a:cxn>
                  <a:cxn ang="0">
                    <a:pos x="r" y="vc"/>
                  </a:cxn>
                  <a:cxn ang="cd4">
                    <a:pos x="hc" y="b"/>
                  </a:cxn>
                  <a:cxn ang="cd2">
                    <a:pos x="l" y="vc"/>
                  </a:cxn>
                </a:cxnLst>
                <a:rect l="f18" t="f16" r="f19" b="f23"/>
                <a:pathLst>
                  <a:path w="21600" h="21600">
                    <a:moveTo>
                      <a:pt x="f11" y="f4"/>
                    </a:moveTo>
                    <a:lnTo>
                      <a:pt x="f11" y="f12"/>
                    </a:lnTo>
                    <a:lnTo>
                      <a:pt x="f4" y="f12"/>
                    </a:lnTo>
                    <a:lnTo>
                      <a:pt x="f6" y="f5"/>
                    </a:lnTo>
                    <a:lnTo>
                      <a:pt x="f5" y="f12"/>
                    </a:lnTo>
                    <a:lnTo>
                      <a:pt x="f13" y="f12"/>
                    </a:lnTo>
                    <a:lnTo>
                      <a:pt x="f13" y="f4"/>
                    </a:lnTo>
                    <a:close/>
                  </a:path>
                </a:pathLst>
              </a:custGeom>
              <a:noFill/>
              <a:ln w="38160" cap="rnd">
                <a:solidFill>
                  <a:srgbClr val="4E342E"/>
                </a:solidFill>
                <a:prstDash val="solid"/>
              </a:ln>
            </p:spPr>
            <p:txBody>
              <a:bodyPr wrap="none" lIns="73972" tIns="43354" rIns="73972" bIns="43354" anchor="ctr" anchorCtr="0" compatLnSpc="0">
                <a:spAutoFit/>
              </a:bodyPr>
              <a:lstStyle/>
              <a:p>
                <a:pPr hangingPunct="0"/>
                <a:endParaRPr lang="en-US" sz="1225">
                  <a:latin typeface="Seravek Light" panose="020B0503040000020004" pitchFamily="34" charset="0"/>
                  <a:ea typeface="Tahoma" pitchFamily="2"/>
                  <a:cs typeface="Droid Sans Devanagari" pitchFamily="2"/>
                </a:endParaRPr>
              </a:p>
            </p:txBody>
          </p:sp>
          <p:sp>
            <p:nvSpPr>
              <p:cNvPr id="54" name="Freeform 53">
                <a:extLst>
                  <a:ext uri="{FF2B5EF4-FFF2-40B4-BE49-F238E27FC236}">
                    <a16:creationId xmlns:a16="http://schemas.microsoft.com/office/drawing/2014/main" id="{4D2BD234-D94F-3D4F-A9BD-DE4CDF274171}"/>
                  </a:ext>
                </a:extLst>
              </p:cNvPr>
              <p:cNvSpPr/>
              <p:nvPr/>
            </p:nvSpPr>
            <p:spPr>
              <a:xfrm>
                <a:off x="5324174" y="4401887"/>
                <a:ext cx="1696389" cy="335363"/>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66BB6A"/>
              </a:solidFill>
              <a:ln w="19050" cap="rnd">
                <a:solidFill>
                  <a:srgbClr val="4E342E"/>
                </a:solidFill>
                <a:prstDash val="solid"/>
              </a:ln>
            </p:spPr>
            <p:txBody>
              <a:bodyPr wrap="square" lIns="61235" tIns="30617" rIns="61235" bIns="30617" anchor="ctr" anchorCtr="0" compatLnSpc="0">
                <a:spAutoFit/>
              </a:bodyPr>
              <a:lstStyle/>
              <a:p>
                <a:pPr algn="ctr" hangingPunct="0"/>
                <a:r>
                  <a:rPr lang="en-US" sz="1497" b="1" dirty="0">
                    <a:solidFill>
                      <a:srgbClr val="FFFFFF"/>
                    </a:solidFill>
                    <a:latin typeface="Seravek Light" panose="020B0503040000020004" pitchFamily="34" charset="0"/>
                    <a:ea typeface="Tahoma" pitchFamily="2"/>
                    <a:cs typeface="Droid Sans Devanagari" pitchFamily="2"/>
                  </a:rPr>
                  <a:t>Code</a:t>
                </a:r>
              </a:p>
            </p:txBody>
          </p:sp>
          <p:sp>
            <p:nvSpPr>
              <p:cNvPr id="55" name="Freeform 54">
                <a:extLst>
                  <a:ext uri="{FF2B5EF4-FFF2-40B4-BE49-F238E27FC236}">
                    <a16:creationId xmlns:a16="http://schemas.microsoft.com/office/drawing/2014/main" id="{5BCEEF32-7862-5B43-B17E-5AEADA0489C8}"/>
                  </a:ext>
                </a:extLst>
              </p:cNvPr>
              <p:cNvSpPr/>
              <p:nvPr/>
            </p:nvSpPr>
            <p:spPr>
              <a:xfrm>
                <a:off x="5190546" y="1373171"/>
                <a:ext cx="1977969" cy="2677823"/>
              </a:xfrm>
              <a:custGeom>
                <a:avLst>
                  <a:gd name="f0" fmla="val 2291"/>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noFill/>
              <a:ln w="38160" cap="rnd">
                <a:solidFill>
                  <a:srgbClr val="4E342E"/>
                </a:solidFill>
                <a:prstDash val="solid"/>
              </a:ln>
            </p:spPr>
            <p:txBody>
              <a:bodyPr wrap="square" lIns="74217" tIns="43599" rIns="74217" bIns="43599" anchor="ctr" anchorCtr="0" compatLnSpc="0">
                <a:noAutofit/>
              </a:bodyPr>
              <a:lstStyle/>
              <a:p>
                <a:pPr hangingPunct="0"/>
                <a:endParaRPr lang="en-US" sz="1225">
                  <a:latin typeface="Seravek Light" panose="020B0503040000020004" pitchFamily="34" charset="0"/>
                  <a:ea typeface="Tahoma" pitchFamily="2"/>
                  <a:cs typeface="Droid Sans Devanagari" pitchFamily="2"/>
                </a:endParaRPr>
              </a:p>
            </p:txBody>
          </p:sp>
          <p:sp>
            <p:nvSpPr>
              <p:cNvPr id="56" name="Freeform 55">
                <a:extLst>
                  <a:ext uri="{FF2B5EF4-FFF2-40B4-BE49-F238E27FC236}">
                    <a16:creationId xmlns:a16="http://schemas.microsoft.com/office/drawing/2014/main" id="{F3D12C6A-5A1F-724A-B121-3A33DEBC6D16}"/>
                  </a:ext>
                </a:extLst>
              </p:cNvPr>
              <p:cNvSpPr/>
              <p:nvPr/>
            </p:nvSpPr>
            <p:spPr>
              <a:xfrm>
                <a:off x="5330914" y="2609761"/>
                <a:ext cx="1689650" cy="335363"/>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66BB6A"/>
              </a:solidFill>
              <a:ln w="19050" cap="rnd">
                <a:solidFill>
                  <a:srgbClr val="000000"/>
                </a:solidFill>
                <a:prstDash val="solid"/>
              </a:ln>
            </p:spPr>
            <p:txBody>
              <a:bodyPr wrap="square" lIns="61235" tIns="30617" rIns="61235" bIns="30617" anchor="ctr" anchorCtr="0" compatLnSpc="0">
                <a:spAutoFit/>
              </a:bodyPr>
              <a:lstStyle/>
              <a:p>
                <a:pPr algn="ctr" hangingPunct="0"/>
                <a:r>
                  <a:rPr lang="en-US" sz="1497" b="1">
                    <a:solidFill>
                      <a:srgbClr val="FFFFFF"/>
                    </a:solidFill>
                    <a:latin typeface="Seravek Light" panose="020B0503040000020004" pitchFamily="34" charset="0"/>
                    <a:ea typeface="Tahoma" pitchFamily="2"/>
                    <a:cs typeface="Droid Sans Devanagari" pitchFamily="2"/>
                  </a:rPr>
                  <a:t>Heap</a:t>
                </a:r>
              </a:p>
            </p:txBody>
          </p:sp>
        </p:grpSp>
        <p:grpSp>
          <p:nvGrpSpPr>
            <p:cNvPr id="47" name="Group 46">
              <a:extLst>
                <a:ext uri="{FF2B5EF4-FFF2-40B4-BE49-F238E27FC236}">
                  <a16:creationId xmlns:a16="http://schemas.microsoft.com/office/drawing/2014/main" id="{2990FFC9-56F8-6C48-9B07-28E3D78247E8}"/>
                </a:ext>
              </a:extLst>
            </p:cNvPr>
            <p:cNvGrpSpPr/>
            <p:nvPr/>
          </p:nvGrpSpPr>
          <p:grpSpPr>
            <a:xfrm>
              <a:off x="3991809" y="1381849"/>
              <a:ext cx="1692322" cy="1809711"/>
              <a:chOff x="5328242" y="1381849"/>
              <a:chExt cx="1692322" cy="1809711"/>
            </a:xfrm>
          </p:grpSpPr>
          <p:sp>
            <p:nvSpPr>
              <p:cNvPr id="48" name="Freeform 47">
                <a:extLst>
                  <a:ext uri="{FF2B5EF4-FFF2-40B4-BE49-F238E27FC236}">
                    <a16:creationId xmlns:a16="http://schemas.microsoft.com/office/drawing/2014/main" id="{45B5C8CF-7309-F84D-A2D0-869A77388F71}"/>
                  </a:ext>
                </a:extLst>
              </p:cNvPr>
              <p:cNvSpPr/>
              <p:nvPr/>
            </p:nvSpPr>
            <p:spPr>
              <a:xfrm>
                <a:off x="5328242" y="1381849"/>
                <a:ext cx="1692322" cy="1418155"/>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A3238E"/>
              </a:solidFill>
              <a:ln w="19050" cap="rnd">
                <a:solidFill>
                  <a:srgbClr val="000000"/>
                </a:solidFill>
                <a:prstDash val="solid"/>
              </a:ln>
            </p:spPr>
            <p:txBody>
              <a:bodyPr wrap="square" lIns="61235" tIns="30617" rIns="61235" bIns="30617" anchor="ctr" anchorCtr="0" compatLnSpc="0">
                <a:noAutofit/>
              </a:bodyPr>
              <a:lstStyle/>
              <a:p>
                <a:pPr algn="ctr" hangingPunct="0"/>
                <a:r>
                  <a:rPr lang="en-US" sz="1497" b="1" dirty="0">
                    <a:solidFill>
                      <a:srgbClr val="FFFFFF"/>
                    </a:solidFill>
                    <a:latin typeface="Seravek Light" panose="020B0503040000020004" pitchFamily="34" charset="0"/>
                    <a:ea typeface="Tahoma" pitchFamily="2"/>
                    <a:cs typeface="Droid Sans Devanagari" pitchFamily="2"/>
                  </a:rPr>
                  <a:t>Grant section</a:t>
                </a:r>
              </a:p>
              <a:p>
                <a:pPr algn="ctr" hangingPunct="0"/>
                <a:r>
                  <a:rPr lang="en-US" sz="1497" b="1" i="1" dirty="0">
                    <a:solidFill>
                      <a:srgbClr val="FFFFFF"/>
                    </a:solidFill>
                    <a:latin typeface="Seravek Light" panose="020B0503040000020004" pitchFamily="34" charset="0"/>
                    <a:ea typeface="Tahoma" pitchFamily="2"/>
                    <a:cs typeface="Droid Sans Devanagari" pitchFamily="2"/>
                  </a:rPr>
                  <a:t>Timer1 allocation</a:t>
                </a:r>
              </a:p>
              <a:p>
                <a:pPr algn="ctr" hangingPunct="0"/>
                <a:r>
                  <a:rPr lang="en-US" sz="1497" b="1" i="1" dirty="0">
                    <a:solidFill>
                      <a:srgbClr val="FFFFFF"/>
                    </a:solidFill>
                    <a:latin typeface="Seravek Light" panose="020B0503040000020004" pitchFamily="34" charset="0"/>
                    <a:ea typeface="Tahoma" pitchFamily="2"/>
                    <a:cs typeface="Droid Sans Devanagari" pitchFamily="2"/>
                  </a:rPr>
                  <a:t>Timer2 allocation</a:t>
                </a:r>
              </a:p>
              <a:p>
                <a:pPr algn="ctr" hangingPunct="0"/>
                <a:r>
                  <a:rPr lang="en-US" sz="1497" b="1" i="1" dirty="0">
                    <a:solidFill>
                      <a:srgbClr val="FFFFFF"/>
                    </a:solidFill>
                    <a:latin typeface="Seravek Light" panose="020B0503040000020004" pitchFamily="34" charset="0"/>
                    <a:ea typeface="Tahoma" pitchFamily="2"/>
                    <a:cs typeface="Droid Sans Devanagari" pitchFamily="2"/>
                  </a:rPr>
                  <a:t>Timer3 allocation</a:t>
                </a:r>
              </a:p>
              <a:p>
                <a:pPr algn="ctr" hangingPunct="0"/>
                <a:r>
                  <a:rPr lang="en-US" sz="1497" b="1" i="1" dirty="0">
                    <a:solidFill>
                      <a:srgbClr val="FFFFFF"/>
                    </a:solidFill>
                    <a:latin typeface="Seravek Light" panose="020B0503040000020004" pitchFamily="34" charset="0"/>
                    <a:ea typeface="Tahoma" pitchFamily="2"/>
                    <a:cs typeface="Droid Sans Devanagari" pitchFamily="2"/>
                  </a:rPr>
                  <a:t>Timer4 allocation</a:t>
                </a:r>
              </a:p>
              <a:p>
                <a:pPr algn="ctr" hangingPunct="0"/>
                <a:r>
                  <a:rPr lang="en-US" sz="1497" b="1" i="1" dirty="0">
                    <a:solidFill>
                      <a:srgbClr val="FFFFFF"/>
                    </a:solidFill>
                    <a:latin typeface="Seravek Light" panose="020B0503040000020004" pitchFamily="34" charset="0"/>
                    <a:ea typeface="Tahoma" pitchFamily="2"/>
                    <a:cs typeface="Droid Sans Devanagari" pitchFamily="2"/>
                  </a:rPr>
                  <a:t>Timer5 allocation</a:t>
                </a:r>
              </a:p>
            </p:txBody>
          </p:sp>
          <p:sp>
            <p:nvSpPr>
              <p:cNvPr id="49" name="Freeform 48">
                <a:extLst>
                  <a:ext uri="{FF2B5EF4-FFF2-40B4-BE49-F238E27FC236}">
                    <a16:creationId xmlns:a16="http://schemas.microsoft.com/office/drawing/2014/main" id="{6EAA5C47-B7A0-BE41-AFA0-B9DFAD670305}"/>
                  </a:ext>
                </a:extLst>
              </p:cNvPr>
              <p:cNvSpPr/>
              <p:nvPr/>
            </p:nvSpPr>
            <p:spPr>
              <a:xfrm flipH="1">
                <a:off x="5622959" y="2830017"/>
                <a:ext cx="296883" cy="361543"/>
              </a:xfrm>
              <a:custGeom>
                <a:avLst>
                  <a:gd name="f0" fmla="val 11678"/>
                  <a:gd name="f1" fmla="val 5411"/>
                </a:avLst>
                <a:gdLst>
                  <a:gd name="f2" fmla="val w"/>
                  <a:gd name="f3" fmla="val h"/>
                  <a:gd name="f4" fmla="val 0"/>
                  <a:gd name="f5" fmla="val 21600"/>
                  <a:gd name="f6" fmla="val 10800"/>
                  <a:gd name="f7" fmla="*/ f2 1 21600"/>
                  <a:gd name="f8" fmla="*/ f3 1 21600"/>
                  <a:gd name="f9" fmla="pin 0 f1 10800"/>
                  <a:gd name="f10" fmla="pin 0 f0 21600"/>
                  <a:gd name="f11" fmla="val f9"/>
                  <a:gd name="f12" fmla="val f10"/>
                  <a:gd name="f13" fmla="+- 21600 0 f9"/>
                  <a:gd name="f14" fmla="*/ f9 f7 1"/>
                  <a:gd name="f15" fmla="*/ f10 f8 1"/>
                  <a:gd name="f16" fmla="*/ 0 f8 1"/>
                  <a:gd name="f17" fmla="+- 21600 0 f12"/>
                  <a:gd name="f18" fmla="*/ f11 f7 1"/>
                  <a:gd name="f19" fmla="*/ f13 f7 1"/>
                  <a:gd name="f20" fmla="*/ f17 f11 1"/>
                  <a:gd name="f21" fmla="*/ f20 1 10800"/>
                  <a:gd name="f22" fmla="+- f12 f21 0"/>
                  <a:gd name="f23" fmla="*/ f22 f8 1"/>
                </a:gdLst>
                <a:ahLst>
                  <a:ahXY gdRefX="f1" minX="f4" maxX="f6" gdRefY="f0" minY="f4" maxY="f5">
                    <a:pos x="f14" y="f15"/>
                  </a:ahXY>
                </a:ahLst>
                <a:cxnLst>
                  <a:cxn ang="3cd4">
                    <a:pos x="hc" y="t"/>
                  </a:cxn>
                  <a:cxn ang="0">
                    <a:pos x="r" y="vc"/>
                  </a:cxn>
                  <a:cxn ang="cd4">
                    <a:pos x="hc" y="b"/>
                  </a:cxn>
                  <a:cxn ang="cd2">
                    <a:pos x="l" y="vc"/>
                  </a:cxn>
                </a:cxnLst>
                <a:rect l="f18" t="f16" r="f19" b="f23"/>
                <a:pathLst>
                  <a:path w="21600" h="21600">
                    <a:moveTo>
                      <a:pt x="f11" y="f4"/>
                    </a:moveTo>
                    <a:lnTo>
                      <a:pt x="f11" y="f12"/>
                    </a:lnTo>
                    <a:lnTo>
                      <a:pt x="f4" y="f12"/>
                    </a:lnTo>
                    <a:lnTo>
                      <a:pt x="f6" y="f5"/>
                    </a:lnTo>
                    <a:lnTo>
                      <a:pt x="f5" y="f12"/>
                    </a:lnTo>
                    <a:lnTo>
                      <a:pt x="f13" y="f12"/>
                    </a:lnTo>
                    <a:lnTo>
                      <a:pt x="f13" y="f4"/>
                    </a:lnTo>
                    <a:close/>
                  </a:path>
                </a:pathLst>
              </a:custGeom>
              <a:noFill/>
              <a:ln w="38160" cap="rnd">
                <a:solidFill>
                  <a:srgbClr val="4E342E"/>
                </a:solidFill>
                <a:prstDash val="solid"/>
              </a:ln>
            </p:spPr>
            <p:txBody>
              <a:bodyPr wrap="none" lIns="73972" tIns="43354" rIns="73972" bIns="43354" anchor="ctr" anchorCtr="0" compatLnSpc="0">
                <a:spAutoFit/>
              </a:bodyPr>
              <a:lstStyle/>
              <a:p>
                <a:pPr hangingPunct="0"/>
                <a:endParaRPr lang="en-US" sz="1225">
                  <a:latin typeface="Seravek Light" panose="020B0503040000020004" pitchFamily="34" charset="0"/>
                  <a:ea typeface="Tahoma" pitchFamily="2"/>
                  <a:cs typeface="Droid Sans Devanagari" pitchFamily="2"/>
                </a:endParaRPr>
              </a:p>
            </p:txBody>
          </p:sp>
        </p:grpSp>
      </p:grpSp>
      <p:sp>
        <p:nvSpPr>
          <p:cNvPr id="38" name="Cross 37">
            <a:extLst>
              <a:ext uri="{FF2B5EF4-FFF2-40B4-BE49-F238E27FC236}">
                <a16:creationId xmlns:a16="http://schemas.microsoft.com/office/drawing/2014/main" id="{F48C0965-4EC0-4149-B8AD-03983DC19A7B}"/>
              </a:ext>
            </a:extLst>
          </p:cNvPr>
          <p:cNvSpPr/>
          <p:nvPr/>
        </p:nvSpPr>
        <p:spPr>
          <a:xfrm rot="2700000">
            <a:off x="6806048" y="2535307"/>
            <a:ext cx="1062569" cy="1062569"/>
          </a:xfrm>
          <a:prstGeom prst="plus">
            <a:avLst>
              <a:gd name="adj" fmla="val 43564"/>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sz="1350"/>
          </a:p>
        </p:txBody>
      </p:sp>
      <p:sp>
        <p:nvSpPr>
          <p:cNvPr id="4" name="Slide Number Placeholder 3">
            <a:extLst>
              <a:ext uri="{FF2B5EF4-FFF2-40B4-BE49-F238E27FC236}">
                <a16:creationId xmlns:a16="http://schemas.microsoft.com/office/drawing/2014/main" id="{23A6D6C3-6151-8647-B7CB-F8B3A5A57984}"/>
              </a:ext>
            </a:extLst>
          </p:cNvPr>
          <p:cNvSpPr>
            <a:spLocks noGrp="1"/>
          </p:cNvSpPr>
          <p:nvPr>
            <p:ph type="sldNum" sz="quarter" idx="12"/>
          </p:nvPr>
        </p:nvSpPr>
        <p:spPr/>
        <p:txBody>
          <a:bodyPr/>
          <a:lstStyle/>
          <a:p>
            <a:fld id="{5E6A3C3A-A029-4573-BC04-5DA27903A743}" type="slidenum">
              <a:rPr lang="en-US" smtClean="0"/>
              <a:t>44</a:t>
            </a:fld>
            <a:endParaRPr lang="en-US"/>
          </a:p>
        </p:txBody>
      </p:sp>
    </p:spTree>
    <p:extLst>
      <p:ext uri="{BB962C8B-B14F-4D97-AF65-F5344CB8AC3E}">
        <p14:creationId xmlns:p14="http://schemas.microsoft.com/office/powerpoint/2010/main" val="4303547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B1D1-040B-524C-8BE5-D689D74A1702}"/>
              </a:ext>
            </a:extLst>
          </p:cNvPr>
          <p:cNvSpPr>
            <a:spLocks noGrp="1"/>
          </p:cNvSpPr>
          <p:nvPr>
            <p:ph type="title"/>
          </p:nvPr>
        </p:nvSpPr>
        <p:spPr/>
        <p:txBody>
          <a:bodyPr>
            <a:noAutofit/>
          </a:bodyPr>
          <a:lstStyle/>
          <a:p>
            <a:r>
              <a:rPr lang="en-US" sz="2800" dirty="0"/>
              <a:t>The Rust type system and closures prevents using the grant region of terminated processes.</a:t>
            </a:r>
          </a:p>
        </p:txBody>
      </p:sp>
      <p:sp>
        <p:nvSpPr>
          <p:cNvPr id="36" name="TextBox 35">
            <a:extLst>
              <a:ext uri="{FF2B5EF4-FFF2-40B4-BE49-F238E27FC236}">
                <a16:creationId xmlns:a16="http://schemas.microsoft.com/office/drawing/2014/main" id="{E4EA068B-B003-BB40-B40C-9ED58F9B865B}"/>
              </a:ext>
            </a:extLst>
          </p:cNvPr>
          <p:cNvSpPr txBox="1"/>
          <p:nvPr/>
        </p:nvSpPr>
        <p:spPr>
          <a:xfrm>
            <a:off x="880322" y="1593134"/>
            <a:ext cx="7513765" cy="691556"/>
          </a:xfrm>
          <a:prstGeom prst="rect">
            <a:avLst/>
          </a:prstGeom>
          <a:noFill/>
          <a:ln cap="rnd">
            <a:noFill/>
          </a:ln>
        </p:spPr>
        <p:txBody>
          <a:bodyPr wrap="none" lIns="90000" tIns="45000" rIns="90000" bIns="45000" anchorCtr="0" compatLnSpc="0">
            <a:spAutoFit/>
          </a:bodyPr>
          <a:lstStyle/>
          <a:p>
            <a:pPr hangingPunct="0"/>
            <a:r>
              <a:rPr lang="en-US" sz="2000" b="1" dirty="0" err="1">
                <a:solidFill>
                  <a:srgbClr val="33691E"/>
                </a:solidFill>
                <a:latin typeface="Source Code Pro" pitchFamily="17"/>
                <a:ea typeface="Tahoma" pitchFamily="2"/>
                <a:cs typeface="Droid Sans Devanagari" pitchFamily="2"/>
              </a:rPr>
              <a:t>fn</a:t>
            </a:r>
            <a:r>
              <a:rPr lang="en-US" sz="2000" b="1" dirty="0">
                <a:solidFill>
                  <a:srgbClr val="7CB342"/>
                </a:solidFill>
                <a:latin typeface="Source Code Pro" pitchFamily="17"/>
                <a:ea typeface="Tahoma" pitchFamily="2"/>
                <a:cs typeface="Droid Sans Devanagari" pitchFamily="2"/>
              </a:rPr>
              <a:t> </a:t>
            </a:r>
            <a:r>
              <a:rPr lang="en-US" sz="2000" b="1" dirty="0">
                <a:solidFill>
                  <a:srgbClr val="0D47A1"/>
                </a:solidFill>
                <a:latin typeface="Source Code Pro" pitchFamily="17"/>
                <a:ea typeface="Tahoma" pitchFamily="2"/>
                <a:cs typeface="Droid Sans Devanagari" pitchFamily="2"/>
              </a:rPr>
              <a:t>enter</a:t>
            </a:r>
            <a:r>
              <a:rPr lang="en-US" sz="2000" b="1" dirty="0">
                <a:solidFill>
                  <a:srgbClr val="212121"/>
                </a:solidFill>
                <a:latin typeface="Source Code Pro" pitchFamily="17"/>
                <a:ea typeface="Tahoma" pitchFamily="2"/>
                <a:cs typeface="Droid Sans Devanagari" pitchFamily="2"/>
              </a:rPr>
              <a:t>&lt;</a:t>
            </a:r>
            <a:r>
              <a:rPr lang="en-US" sz="2000" b="1" dirty="0">
                <a:solidFill>
                  <a:srgbClr val="33691E"/>
                </a:solidFill>
                <a:latin typeface="Source Code Pro" pitchFamily="17"/>
                <a:ea typeface="Tahoma" pitchFamily="2"/>
                <a:cs typeface="Droid Sans Devanagari" pitchFamily="2"/>
              </a:rPr>
              <a:t>'a</a:t>
            </a:r>
            <a:r>
              <a:rPr lang="en-US" sz="2000" b="1" dirty="0">
                <a:solidFill>
                  <a:srgbClr val="212121"/>
                </a:solidFill>
                <a:latin typeface="Source Code Pro" pitchFamily="17"/>
                <a:ea typeface="Tahoma" pitchFamily="2"/>
                <a:cs typeface="Droid Sans Devanagari" pitchFamily="2"/>
              </a:rPr>
              <a:t>, F&gt;(&amp;</a:t>
            </a:r>
            <a:r>
              <a:rPr lang="en-US" sz="2000" b="1" dirty="0">
                <a:solidFill>
                  <a:srgbClr val="33691E"/>
                </a:solidFill>
                <a:latin typeface="Source Code Pro" pitchFamily="17"/>
                <a:ea typeface="Tahoma" pitchFamily="2"/>
                <a:cs typeface="Droid Sans Devanagari" pitchFamily="2"/>
              </a:rPr>
              <a:t>'a</a:t>
            </a:r>
            <a:r>
              <a:rPr lang="en-US" sz="2000" b="1" dirty="0">
                <a:solidFill>
                  <a:srgbClr val="7CB342"/>
                </a:solidFill>
                <a:latin typeface="Source Code Pro" pitchFamily="17"/>
                <a:ea typeface="Tahoma" pitchFamily="2"/>
                <a:cs typeface="Droid Sans Devanagari" pitchFamily="2"/>
              </a:rPr>
              <a:t> self</a:t>
            </a:r>
            <a:r>
              <a:rPr lang="en-US" sz="2000" b="1" dirty="0">
                <a:solidFill>
                  <a:srgbClr val="212121"/>
                </a:solidFill>
                <a:latin typeface="Source Code Pro" pitchFamily="17"/>
                <a:ea typeface="Tahoma" pitchFamily="2"/>
                <a:cs typeface="Droid Sans Devanagari" pitchFamily="2"/>
              </a:rPr>
              <a:t>,</a:t>
            </a:r>
            <a:r>
              <a:rPr lang="en-US" sz="2000" b="1" dirty="0">
                <a:solidFill>
                  <a:srgbClr val="7CB342"/>
                </a:solidFill>
                <a:latin typeface="Source Code Pro" pitchFamily="17"/>
                <a:ea typeface="Tahoma" pitchFamily="2"/>
                <a:cs typeface="Droid Sans Devanagari" pitchFamily="2"/>
              </a:rPr>
              <a:t> </a:t>
            </a:r>
            <a:r>
              <a:rPr lang="en-US" sz="2000" b="1" dirty="0" err="1">
                <a:solidFill>
                  <a:srgbClr val="212121"/>
                </a:solidFill>
                <a:latin typeface="Source Code Pro" pitchFamily="17"/>
                <a:ea typeface="Tahoma" pitchFamily="2"/>
                <a:cs typeface="Droid Sans Devanagari" pitchFamily="2"/>
              </a:rPr>
              <a:t>pid</a:t>
            </a:r>
            <a:r>
              <a:rPr lang="en-US" sz="2000" b="1" dirty="0">
                <a:solidFill>
                  <a:srgbClr val="212121"/>
                </a:solidFill>
                <a:latin typeface="Source Code Pro" pitchFamily="17"/>
                <a:ea typeface="Tahoma" pitchFamily="2"/>
                <a:cs typeface="Droid Sans Devanagari" pitchFamily="2"/>
              </a:rPr>
              <a:t>:</a:t>
            </a:r>
            <a:r>
              <a:rPr lang="en-US" sz="2000" b="1" dirty="0">
                <a:solidFill>
                  <a:srgbClr val="7CB342"/>
                </a:solidFill>
                <a:latin typeface="Source Code Pro" pitchFamily="17"/>
                <a:ea typeface="Tahoma" pitchFamily="2"/>
                <a:cs typeface="Droid Sans Devanagari" pitchFamily="2"/>
              </a:rPr>
              <a:t> </a:t>
            </a:r>
            <a:r>
              <a:rPr lang="en-US" sz="2000" b="1" dirty="0" err="1">
                <a:solidFill>
                  <a:srgbClr val="0D47A1"/>
                </a:solidFill>
                <a:latin typeface="Source Code Pro" pitchFamily="17"/>
                <a:ea typeface="Tahoma" pitchFamily="2"/>
                <a:cs typeface="Droid Sans Devanagari" pitchFamily="2"/>
              </a:rPr>
              <a:t>ProcId</a:t>
            </a:r>
            <a:r>
              <a:rPr lang="en-US" sz="2000" b="1" dirty="0">
                <a:solidFill>
                  <a:srgbClr val="212121"/>
                </a:solidFill>
                <a:latin typeface="Source Code Pro" pitchFamily="17"/>
                <a:ea typeface="Tahoma" pitchFamily="2"/>
                <a:cs typeface="Droid Sans Devanagari" pitchFamily="2"/>
              </a:rPr>
              <a:t>, f:</a:t>
            </a:r>
            <a:r>
              <a:rPr lang="en-US" sz="2000" b="1" dirty="0">
                <a:solidFill>
                  <a:srgbClr val="7CB342"/>
                </a:solidFill>
                <a:latin typeface="Source Code Pro" pitchFamily="17"/>
                <a:ea typeface="Tahoma" pitchFamily="2"/>
                <a:cs typeface="Droid Sans Devanagari" pitchFamily="2"/>
              </a:rPr>
              <a:t> </a:t>
            </a:r>
            <a:r>
              <a:rPr lang="en-US" sz="2000" b="1" dirty="0">
                <a:solidFill>
                  <a:srgbClr val="0D47A1"/>
                </a:solidFill>
                <a:latin typeface="Source Code Pro" pitchFamily="17"/>
                <a:ea typeface="Tahoma" pitchFamily="2"/>
                <a:cs typeface="Droid Sans Devanagari" pitchFamily="2"/>
              </a:rPr>
              <a:t>F</a:t>
            </a:r>
            <a:r>
              <a:rPr lang="en-US" sz="2000" b="1" dirty="0">
                <a:solidFill>
                  <a:srgbClr val="212121"/>
                </a:solidFill>
                <a:latin typeface="Source Code Pro" pitchFamily="17"/>
                <a:ea typeface="Tahoma" pitchFamily="2"/>
                <a:cs typeface="Droid Sans Devanagari" pitchFamily="2"/>
              </a:rPr>
              <a:t>)</a:t>
            </a:r>
            <a:r>
              <a:rPr lang="en-US" sz="2000" b="1" dirty="0">
                <a:solidFill>
                  <a:srgbClr val="7CB342"/>
                </a:solidFill>
                <a:latin typeface="Source Code Pro" pitchFamily="17"/>
                <a:ea typeface="Tahoma" pitchFamily="2"/>
                <a:cs typeface="Droid Sans Devanagari" pitchFamily="2"/>
              </a:rPr>
              <a:t> </a:t>
            </a:r>
            <a:r>
              <a:rPr lang="en-US" sz="2000" b="1" dirty="0">
                <a:solidFill>
                  <a:srgbClr val="212121"/>
                </a:solidFill>
                <a:latin typeface="Source Code Pro" pitchFamily="17"/>
                <a:ea typeface="Tahoma" pitchFamily="2"/>
                <a:cs typeface="Droid Sans Devanagari" pitchFamily="2"/>
              </a:rPr>
              <a:t>→</a:t>
            </a:r>
            <a:r>
              <a:rPr lang="en-US" sz="2000" b="1" dirty="0">
                <a:solidFill>
                  <a:srgbClr val="7CB342"/>
                </a:solidFill>
                <a:latin typeface="Source Code Pro" pitchFamily="17"/>
                <a:ea typeface="Tahoma" pitchFamily="2"/>
                <a:cs typeface="Droid Sans Devanagari" pitchFamily="2"/>
              </a:rPr>
              <a:t> </a:t>
            </a:r>
            <a:r>
              <a:rPr lang="en-US" sz="2000" b="1" dirty="0">
                <a:solidFill>
                  <a:srgbClr val="33691E"/>
                </a:solidFill>
                <a:latin typeface="Source Code Pro" pitchFamily="17"/>
                <a:ea typeface="Tahoma" pitchFamily="2"/>
                <a:cs typeface="Droid Sans Devanagari" pitchFamily="2"/>
              </a:rPr>
              <a:t>where</a:t>
            </a:r>
          </a:p>
          <a:p>
            <a:pPr hangingPunct="0"/>
            <a:r>
              <a:rPr lang="en-US" sz="2000" b="1" dirty="0">
                <a:solidFill>
                  <a:srgbClr val="7CB342"/>
                </a:solidFill>
                <a:latin typeface="Source Code Pro" pitchFamily="17"/>
                <a:ea typeface="Tahoma" pitchFamily="2"/>
                <a:cs typeface="Droid Sans Devanagari" pitchFamily="2"/>
              </a:rPr>
              <a:t>    </a:t>
            </a:r>
            <a:r>
              <a:rPr lang="en-US" sz="2000" b="1" dirty="0">
                <a:solidFill>
                  <a:srgbClr val="212121"/>
                </a:solidFill>
                <a:latin typeface="Source Code Pro" pitchFamily="17"/>
                <a:ea typeface="Tahoma" pitchFamily="2"/>
                <a:cs typeface="Droid Sans Devanagari" pitchFamily="2"/>
              </a:rPr>
              <a:t>F: </a:t>
            </a:r>
            <a:r>
              <a:rPr lang="en-US" sz="2000" b="1" dirty="0">
                <a:solidFill>
                  <a:srgbClr val="0D47A1"/>
                </a:solidFill>
                <a:latin typeface="Source Code Pro" pitchFamily="17"/>
                <a:ea typeface="Tahoma" pitchFamily="2"/>
                <a:cs typeface="Droid Sans Devanagari" pitchFamily="2"/>
              </a:rPr>
              <a:t>for</a:t>
            </a:r>
            <a:r>
              <a:rPr lang="en-US" sz="2000" b="1" dirty="0">
                <a:solidFill>
                  <a:srgbClr val="212121"/>
                </a:solidFill>
                <a:latin typeface="Source Code Pro" pitchFamily="17"/>
                <a:ea typeface="Tahoma" pitchFamily="2"/>
                <a:cs typeface="Droid Sans Devanagari" pitchFamily="2"/>
              </a:rPr>
              <a:t>&lt;</a:t>
            </a:r>
            <a:r>
              <a:rPr lang="en-US" sz="2000" b="1" dirty="0">
                <a:solidFill>
                  <a:srgbClr val="33691E"/>
                </a:solidFill>
                <a:latin typeface="Source Code Pro" pitchFamily="17"/>
                <a:ea typeface="Tahoma" pitchFamily="2"/>
                <a:cs typeface="Droid Sans Devanagari" pitchFamily="2"/>
              </a:rPr>
              <a:t>'b</a:t>
            </a:r>
            <a:r>
              <a:rPr lang="en-US" sz="2000" b="1" dirty="0">
                <a:solidFill>
                  <a:srgbClr val="212121"/>
                </a:solidFill>
                <a:latin typeface="Source Code Pro" pitchFamily="17"/>
                <a:ea typeface="Tahoma" pitchFamily="2"/>
                <a:cs typeface="Droid Sans Devanagari" pitchFamily="2"/>
              </a:rPr>
              <a:t>&gt; </a:t>
            </a:r>
            <a:r>
              <a:rPr lang="en-US" sz="2000" b="1" dirty="0" err="1">
                <a:solidFill>
                  <a:srgbClr val="33691E"/>
                </a:solidFill>
                <a:latin typeface="Source Code Pro" pitchFamily="17"/>
                <a:ea typeface="Tahoma" pitchFamily="2"/>
                <a:cs typeface="Droid Sans Devanagari" pitchFamily="2"/>
              </a:rPr>
              <a:t>FnOnce</a:t>
            </a:r>
            <a:r>
              <a:rPr lang="en-US" sz="2000" b="1" dirty="0">
                <a:solidFill>
                  <a:srgbClr val="212121"/>
                </a:solidFill>
                <a:latin typeface="Source Code Pro" pitchFamily="17"/>
                <a:ea typeface="Tahoma" pitchFamily="2"/>
                <a:cs typeface="Droid Sans Devanagari" pitchFamily="2"/>
              </a:rPr>
              <a:t>(&amp;</a:t>
            </a:r>
            <a:r>
              <a:rPr lang="en-US" sz="2000" b="1" dirty="0">
                <a:solidFill>
                  <a:srgbClr val="33691E"/>
                </a:solidFill>
                <a:latin typeface="Source Code Pro" pitchFamily="17"/>
                <a:ea typeface="Tahoma" pitchFamily="2"/>
                <a:cs typeface="Droid Sans Devanagari" pitchFamily="2"/>
              </a:rPr>
              <a:t>'b</a:t>
            </a:r>
            <a:r>
              <a:rPr lang="en-US" sz="2000" b="1" dirty="0">
                <a:solidFill>
                  <a:srgbClr val="212121"/>
                </a:solidFill>
                <a:latin typeface="Source Code Pro" pitchFamily="17"/>
                <a:ea typeface="Tahoma" pitchFamily="2"/>
                <a:cs typeface="Droid Sans Devanagari" pitchFamily="2"/>
              </a:rPr>
              <a:t> </a:t>
            </a:r>
            <a:r>
              <a:rPr lang="en-US" sz="2000" b="1" dirty="0" err="1">
                <a:solidFill>
                  <a:srgbClr val="33691E"/>
                </a:solidFill>
                <a:latin typeface="Source Code Pro" pitchFamily="17"/>
                <a:ea typeface="Tahoma" pitchFamily="2"/>
                <a:cs typeface="Droid Sans Devanagari" pitchFamily="2"/>
              </a:rPr>
              <a:t>mut</a:t>
            </a:r>
            <a:r>
              <a:rPr lang="en-US" sz="2000" b="1" dirty="0">
                <a:solidFill>
                  <a:srgbClr val="33691E"/>
                </a:solidFill>
                <a:latin typeface="Source Code Pro" pitchFamily="17"/>
                <a:ea typeface="Tahoma" pitchFamily="2"/>
                <a:cs typeface="Droid Sans Devanagari" pitchFamily="2"/>
              </a:rPr>
              <a:t> </a:t>
            </a:r>
            <a:r>
              <a:rPr lang="en-US" sz="2000" b="1" dirty="0">
                <a:solidFill>
                  <a:srgbClr val="212121"/>
                </a:solidFill>
                <a:latin typeface="Source Code Pro" pitchFamily="17"/>
                <a:ea typeface="Tahoma" pitchFamily="2"/>
                <a:cs typeface="Droid Sans Devanagari" pitchFamily="2"/>
              </a:rPr>
              <a:t>T)</a:t>
            </a:r>
          </a:p>
        </p:txBody>
      </p:sp>
      <p:sp>
        <p:nvSpPr>
          <p:cNvPr id="37" name="TextBox 36">
            <a:extLst>
              <a:ext uri="{FF2B5EF4-FFF2-40B4-BE49-F238E27FC236}">
                <a16:creationId xmlns:a16="http://schemas.microsoft.com/office/drawing/2014/main" id="{3E025362-1721-3541-A9D1-D6F2DC62797D}"/>
              </a:ext>
            </a:extLst>
          </p:cNvPr>
          <p:cNvSpPr txBox="1"/>
          <p:nvPr/>
        </p:nvSpPr>
        <p:spPr>
          <a:xfrm>
            <a:off x="1422588" y="2258831"/>
            <a:ext cx="5130613" cy="2794183"/>
          </a:xfrm>
          <a:prstGeom prst="rect">
            <a:avLst/>
          </a:prstGeom>
          <a:noFill/>
          <a:ln cap="rnd">
            <a:noFill/>
          </a:ln>
        </p:spPr>
        <p:txBody>
          <a:bodyPr wrap="none" lIns="90000" tIns="45000" rIns="90000" bIns="45000" anchorCtr="0" compatLnSpc="0">
            <a:spAutoFit/>
          </a:bodyPr>
          <a:lstStyle/>
          <a:p>
            <a:pPr hangingPunct="0"/>
            <a:r>
              <a:rPr lang="en-US" dirty="0">
                <a:solidFill>
                  <a:srgbClr val="7CB342"/>
                </a:solidFill>
                <a:latin typeface="Source Code Pro" pitchFamily="17"/>
                <a:ea typeface="Tahoma" pitchFamily="2"/>
                <a:cs typeface="Droid Sans Devanagari" pitchFamily="2"/>
              </a:rPr>
              <a:t>// Can’t operate on timer data here</a:t>
            </a:r>
          </a:p>
          <a:p>
            <a:pPr hangingPunct="0"/>
            <a:endParaRPr lang="en-US" b="1" dirty="0">
              <a:latin typeface="Source Code Pro" pitchFamily="17"/>
              <a:ea typeface="Tahoma" pitchFamily="2"/>
              <a:cs typeface="Droid Sans Devanagari" pitchFamily="2"/>
            </a:endParaRPr>
          </a:p>
          <a:p>
            <a:pPr hangingPunct="0"/>
            <a:r>
              <a:rPr lang="en-US" b="1" dirty="0" err="1">
                <a:latin typeface="Source Code Pro" pitchFamily="17"/>
                <a:ea typeface="Tahoma" pitchFamily="2"/>
                <a:cs typeface="Droid Sans Devanagari" pitchFamily="2"/>
              </a:rPr>
              <a:t>timer_grant.</a:t>
            </a:r>
            <a:r>
              <a:rPr lang="en-US" b="1" dirty="0" err="1">
                <a:solidFill>
                  <a:srgbClr val="0D47A1"/>
                </a:solidFill>
                <a:latin typeface="Source Code Pro" pitchFamily="17"/>
                <a:ea typeface="Tahoma" pitchFamily="2"/>
                <a:cs typeface="Droid Sans Devanagari" pitchFamily="2"/>
              </a:rPr>
              <a:t>enter</a:t>
            </a:r>
            <a:r>
              <a:rPr lang="en-US" b="1" dirty="0">
                <a:latin typeface="Source Code Pro" pitchFamily="17"/>
                <a:ea typeface="Tahoma" pitchFamily="2"/>
                <a:cs typeface="Droid Sans Devanagari" pitchFamily="2"/>
              </a:rPr>
              <a:t>(</a:t>
            </a:r>
            <a:r>
              <a:rPr lang="en-US" b="1" dirty="0" err="1">
                <a:latin typeface="Source Code Pro" pitchFamily="17"/>
                <a:ea typeface="Tahoma" pitchFamily="2"/>
                <a:cs typeface="Droid Sans Devanagari" pitchFamily="2"/>
              </a:rPr>
              <a:t>process_id</a:t>
            </a:r>
            <a:r>
              <a:rPr lang="en-US" b="1" dirty="0">
                <a:latin typeface="Source Code Pro" pitchFamily="17"/>
                <a:ea typeface="Tahoma" pitchFamily="2"/>
                <a:cs typeface="Droid Sans Devanagari" pitchFamily="2"/>
              </a:rPr>
              <a:t>, |timer| {</a:t>
            </a:r>
          </a:p>
          <a:p>
            <a:pPr hangingPunct="0"/>
            <a:r>
              <a:rPr lang="en-US" b="1" dirty="0">
                <a:solidFill>
                  <a:srgbClr val="7CB342"/>
                </a:solidFill>
                <a:latin typeface="Source Code Pro" pitchFamily="17"/>
                <a:ea typeface="Tahoma" pitchFamily="2"/>
                <a:cs typeface="Droid Sans Devanagari" pitchFamily="2"/>
              </a:rPr>
              <a:t>    </a:t>
            </a:r>
            <a:r>
              <a:rPr lang="en-US" dirty="0">
                <a:solidFill>
                  <a:srgbClr val="7CB342"/>
                </a:solidFill>
                <a:latin typeface="Source Code Pro" pitchFamily="17"/>
                <a:ea typeface="Tahoma" pitchFamily="2"/>
                <a:cs typeface="Droid Sans Devanagari" pitchFamily="2"/>
              </a:rPr>
              <a:t>// Can operate on timer data here</a:t>
            </a:r>
          </a:p>
          <a:p>
            <a:pPr hangingPunct="0"/>
            <a:r>
              <a:rPr lang="en-US" b="1" dirty="0">
                <a:solidFill>
                  <a:srgbClr val="000000"/>
                </a:solidFill>
                <a:latin typeface="Source Code Pro" pitchFamily="17"/>
                <a:ea typeface="Tahoma" pitchFamily="2"/>
                <a:cs typeface="Droid Sans Devanagari" pitchFamily="2"/>
              </a:rPr>
              <a:t>    </a:t>
            </a:r>
            <a:r>
              <a:rPr lang="en-US" b="1" dirty="0">
                <a:solidFill>
                  <a:srgbClr val="1B5E20"/>
                </a:solidFill>
                <a:latin typeface="Source Code Pro" pitchFamily="17"/>
                <a:ea typeface="Tahoma" pitchFamily="2"/>
                <a:cs typeface="Droid Sans Devanagari" pitchFamily="2"/>
              </a:rPr>
              <a:t>if</a:t>
            </a:r>
            <a:r>
              <a:rPr lang="en-US" b="1" dirty="0">
                <a:solidFill>
                  <a:srgbClr val="000000"/>
                </a:solidFill>
                <a:latin typeface="Source Code Pro" pitchFamily="17"/>
                <a:ea typeface="Tahoma" pitchFamily="2"/>
                <a:cs typeface="Droid Sans Devanagari" pitchFamily="2"/>
              </a:rPr>
              <a:t> </a:t>
            </a:r>
            <a:r>
              <a:rPr lang="en-US" b="1" dirty="0" err="1">
                <a:solidFill>
                  <a:srgbClr val="000000"/>
                </a:solidFill>
                <a:latin typeface="Source Code Pro" pitchFamily="17"/>
                <a:ea typeface="Tahoma" pitchFamily="2"/>
                <a:cs typeface="Droid Sans Devanagari" pitchFamily="2"/>
              </a:rPr>
              <a:t>timer.expiration</a:t>
            </a:r>
            <a:r>
              <a:rPr lang="en-US" b="1" dirty="0">
                <a:solidFill>
                  <a:srgbClr val="000000"/>
                </a:solidFill>
                <a:latin typeface="Source Code Pro" pitchFamily="17"/>
                <a:ea typeface="Tahoma" pitchFamily="2"/>
                <a:cs typeface="Droid Sans Devanagari" pitchFamily="2"/>
              </a:rPr>
              <a:t> </a:t>
            </a:r>
            <a:r>
              <a:rPr lang="en-US" b="1" dirty="0">
                <a:solidFill>
                  <a:srgbClr val="212121"/>
                </a:solidFill>
                <a:latin typeface="Source Code Pro" pitchFamily="17"/>
                <a:ea typeface="Tahoma" pitchFamily="2"/>
                <a:cs typeface="Droid Sans Devanagari" pitchFamily="2"/>
              </a:rPr>
              <a:t>&gt;</a:t>
            </a:r>
            <a:r>
              <a:rPr lang="en-US" b="1" dirty="0">
                <a:solidFill>
                  <a:srgbClr val="000000"/>
                </a:solidFill>
                <a:latin typeface="Source Code Pro" pitchFamily="17"/>
                <a:ea typeface="Tahoma" pitchFamily="2"/>
                <a:cs typeface="Droid Sans Devanagari" pitchFamily="2"/>
              </a:rPr>
              <a:t> </a:t>
            </a:r>
            <a:r>
              <a:rPr lang="en-US" b="1" dirty="0" err="1">
                <a:solidFill>
                  <a:srgbClr val="000000"/>
                </a:solidFill>
                <a:latin typeface="Source Code Pro" pitchFamily="17"/>
                <a:ea typeface="Tahoma" pitchFamily="2"/>
                <a:cs typeface="Droid Sans Devanagari" pitchFamily="2"/>
              </a:rPr>
              <a:t>cur_time</a:t>
            </a:r>
            <a:r>
              <a:rPr lang="en-US" b="1" dirty="0">
                <a:solidFill>
                  <a:srgbClr val="000000"/>
                </a:solidFill>
                <a:latin typeface="Source Code Pro" pitchFamily="17"/>
                <a:ea typeface="Tahoma" pitchFamily="2"/>
                <a:cs typeface="Droid Sans Devanagari" pitchFamily="2"/>
              </a:rPr>
              <a:t> {</a:t>
            </a:r>
          </a:p>
          <a:p>
            <a:pPr hangingPunct="0"/>
            <a:r>
              <a:rPr lang="en-US" b="1" dirty="0">
                <a:solidFill>
                  <a:srgbClr val="000000"/>
                </a:solidFill>
                <a:latin typeface="Source Code Pro" pitchFamily="17"/>
                <a:ea typeface="Tahoma" pitchFamily="2"/>
                <a:cs typeface="Droid Sans Devanagari" pitchFamily="2"/>
              </a:rPr>
              <a:t>        </a:t>
            </a:r>
            <a:r>
              <a:rPr lang="en-US" b="1" dirty="0" err="1">
                <a:solidFill>
                  <a:srgbClr val="000000"/>
                </a:solidFill>
                <a:latin typeface="Source Code Pro" pitchFamily="17"/>
                <a:ea typeface="Tahoma" pitchFamily="2"/>
                <a:cs typeface="Droid Sans Devanagari" pitchFamily="2"/>
              </a:rPr>
              <a:t>timer.fired</a:t>
            </a:r>
            <a:r>
              <a:rPr lang="en-US" b="1" dirty="0">
                <a:solidFill>
                  <a:srgbClr val="000000"/>
                </a:solidFill>
                <a:latin typeface="Source Code Pro" pitchFamily="17"/>
                <a:ea typeface="Tahoma" pitchFamily="2"/>
                <a:cs typeface="Droid Sans Devanagari" pitchFamily="2"/>
              </a:rPr>
              <a:t> = true;</a:t>
            </a:r>
          </a:p>
          <a:p>
            <a:pPr hangingPunct="0"/>
            <a:r>
              <a:rPr lang="en-US" b="1" dirty="0">
                <a:solidFill>
                  <a:srgbClr val="000000"/>
                </a:solidFill>
                <a:latin typeface="Source Code Pro" pitchFamily="17"/>
                <a:ea typeface="Tahoma" pitchFamily="2"/>
                <a:cs typeface="Droid Sans Devanagari" pitchFamily="2"/>
              </a:rPr>
              <a:t>    }</a:t>
            </a:r>
          </a:p>
          <a:p>
            <a:pPr hangingPunct="0"/>
            <a:r>
              <a:rPr lang="en-US" b="1" dirty="0">
                <a:latin typeface="Source Code Pro" pitchFamily="17"/>
                <a:ea typeface="Tahoma" pitchFamily="2"/>
                <a:cs typeface="Droid Sans Devanagari" pitchFamily="2"/>
              </a:rPr>
              <a:t>});</a:t>
            </a:r>
          </a:p>
          <a:p>
            <a:pPr hangingPunct="0"/>
            <a:endParaRPr lang="en-US" b="1" dirty="0">
              <a:latin typeface="Source Code Pro" pitchFamily="17"/>
              <a:ea typeface="Tahoma" pitchFamily="2"/>
              <a:cs typeface="Droid Sans Devanagari" pitchFamily="2"/>
            </a:endParaRPr>
          </a:p>
          <a:p>
            <a:pPr hangingPunct="0"/>
            <a:r>
              <a:rPr lang="en-US" dirty="0">
                <a:solidFill>
                  <a:srgbClr val="7CB342"/>
                </a:solidFill>
                <a:latin typeface="Source Code Pro" pitchFamily="17"/>
                <a:ea typeface="Tahoma" pitchFamily="2"/>
                <a:cs typeface="Droid Sans Devanagari" pitchFamily="2"/>
              </a:rPr>
              <a:t>// timer data can’t escape here</a:t>
            </a:r>
          </a:p>
        </p:txBody>
      </p:sp>
      <p:sp>
        <p:nvSpPr>
          <p:cNvPr id="4" name="Slide Number Placeholder 3">
            <a:extLst>
              <a:ext uri="{FF2B5EF4-FFF2-40B4-BE49-F238E27FC236}">
                <a16:creationId xmlns:a16="http://schemas.microsoft.com/office/drawing/2014/main" id="{F2558058-5092-0949-8542-51538F28153B}"/>
              </a:ext>
            </a:extLst>
          </p:cNvPr>
          <p:cNvSpPr>
            <a:spLocks noGrp="1"/>
          </p:cNvSpPr>
          <p:nvPr>
            <p:ph type="sldNum" sz="quarter" idx="12"/>
          </p:nvPr>
        </p:nvSpPr>
        <p:spPr/>
        <p:txBody>
          <a:bodyPr/>
          <a:lstStyle/>
          <a:p>
            <a:fld id="{5E6A3C3A-A029-4573-BC04-5DA27903A743}" type="slidenum">
              <a:rPr lang="en-US" smtClean="0"/>
              <a:t>45</a:t>
            </a:fld>
            <a:endParaRPr lang="en-US"/>
          </a:p>
        </p:txBody>
      </p:sp>
    </p:spTree>
    <p:extLst>
      <p:ext uri="{BB962C8B-B14F-4D97-AF65-F5344CB8AC3E}">
        <p14:creationId xmlns:p14="http://schemas.microsoft.com/office/powerpoint/2010/main" val="646965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A57B9-C934-714E-AA6E-4149FE59DF80}"/>
              </a:ext>
            </a:extLst>
          </p:cNvPr>
          <p:cNvSpPr>
            <a:spLocks noGrp="1"/>
          </p:cNvSpPr>
          <p:nvPr>
            <p:ph type="title"/>
          </p:nvPr>
        </p:nvSpPr>
        <p:spPr/>
        <p:txBody>
          <a:bodyPr/>
          <a:lstStyle/>
          <a:p>
            <a:r>
              <a:rPr lang="en-US" dirty="0"/>
              <a:t>Tock</a:t>
            </a:r>
          </a:p>
        </p:txBody>
      </p:sp>
      <p:sp>
        <p:nvSpPr>
          <p:cNvPr id="3" name="Content Placeholder 2">
            <a:extLst>
              <a:ext uri="{FF2B5EF4-FFF2-40B4-BE49-F238E27FC236}">
                <a16:creationId xmlns:a16="http://schemas.microsoft.com/office/drawing/2014/main" id="{2FF02F89-281E-CB4F-AA5E-DA50EB2037B5}"/>
              </a:ext>
            </a:extLst>
          </p:cNvPr>
          <p:cNvSpPr>
            <a:spLocks noGrp="1"/>
          </p:cNvSpPr>
          <p:nvPr>
            <p:ph idx="1"/>
          </p:nvPr>
        </p:nvSpPr>
        <p:spPr/>
        <p:txBody>
          <a:bodyPr>
            <a:normAutofit/>
          </a:bodyPr>
          <a:lstStyle/>
          <a:p>
            <a:r>
              <a:rPr lang="en-US" sz="2400" dirty="0"/>
              <a:t>Pushing towards a general purpose OS on embedded HW</a:t>
            </a:r>
          </a:p>
          <a:p>
            <a:r>
              <a:rPr lang="en-US" sz="2400" dirty="0"/>
              <a:t>“Users” not statically known at compile time</a:t>
            </a:r>
          </a:p>
          <a:p>
            <a:r>
              <a:rPr lang="en-US" sz="2400" dirty="0"/>
              <a:t>Grants enable dynamic memory without crashing the kernel</a:t>
            </a:r>
          </a:p>
        </p:txBody>
      </p:sp>
      <p:sp>
        <p:nvSpPr>
          <p:cNvPr id="5" name="Slide Number Placeholder 4">
            <a:extLst>
              <a:ext uri="{FF2B5EF4-FFF2-40B4-BE49-F238E27FC236}">
                <a16:creationId xmlns:a16="http://schemas.microsoft.com/office/drawing/2014/main" id="{1B97BC6C-0DFC-1A4B-B78D-F74679AA976F}"/>
              </a:ext>
            </a:extLst>
          </p:cNvPr>
          <p:cNvSpPr>
            <a:spLocks noGrp="1"/>
          </p:cNvSpPr>
          <p:nvPr>
            <p:ph type="sldNum" sz="quarter" idx="12"/>
          </p:nvPr>
        </p:nvSpPr>
        <p:spPr/>
        <p:txBody>
          <a:bodyPr/>
          <a:lstStyle/>
          <a:p>
            <a:fld id="{5E6A3C3A-A029-4573-BC04-5DA27903A743}" type="slidenum">
              <a:rPr lang="en-US" smtClean="0"/>
              <a:t>46</a:t>
            </a:fld>
            <a:endParaRPr lang="en-US"/>
          </a:p>
        </p:txBody>
      </p:sp>
    </p:spTree>
    <p:extLst>
      <p:ext uri="{BB962C8B-B14F-4D97-AF65-F5344CB8AC3E}">
        <p14:creationId xmlns:p14="http://schemas.microsoft.com/office/powerpoint/2010/main" val="4105890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58553-9FB3-834A-A3DE-BED6563DB1BC}"/>
              </a:ext>
            </a:extLst>
          </p:cNvPr>
          <p:cNvSpPr>
            <a:spLocks noGrp="1"/>
          </p:cNvSpPr>
          <p:nvPr>
            <p:ph type="title"/>
          </p:nvPr>
        </p:nvSpPr>
        <p:spPr/>
        <p:txBody>
          <a:bodyPr/>
          <a:lstStyle/>
          <a:p>
            <a:r>
              <a:rPr lang="en-US" dirty="0"/>
              <a:t>Today</a:t>
            </a:r>
          </a:p>
        </p:txBody>
      </p:sp>
      <p:sp>
        <p:nvSpPr>
          <p:cNvPr id="3" name="Content Placeholder 2">
            <a:extLst>
              <a:ext uri="{FF2B5EF4-FFF2-40B4-BE49-F238E27FC236}">
                <a16:creationId xmlns:a16="http://schemas.microsoft.com/office/drawing/2014/main" id="{37CF6446-3A42-6D42-B7B8-AFC046FE1873}"/>
              </a:ext>
            </a:extLst>
          </p:cNvPr>
          <p:cNvSpPr>
            <a:spLocks noGrp="1"/>
          </p:cNvSpPr>
          <p:nvPr>
            <p:ph idx="1"/>
          </p:nvPr>
        </p:nvSpPr>
        <p:spPr/>
        <p:txBody>
          <a:bodyPr/>
          <a:lstStyle/>
          <a:p>
            <a:r>
              <a:rPr lang="en-US" dirty="0"/>
              <a:t>Three embedded operating systems</a:t>
            </a:r>
          </a:p>
          <a:p>
            <a:pPr lvl="1"/>
            <a:r>
              <a:rPr lang="en-US" dirty="0" err="1">
                <a:solidFill>
                  <a:schemeClr val="tx1">
                    <a:lumMod val="50000"/>
                    <a:lumOff val="50000"/>
                  </a:schemeClr>
                </a:solidFill>
              </a:rPr>
              <a:t>TinyOS</a:t>
            </a:r>
            <a:endParaRPr lang="en-US" dirty="0">
              <a:solidFill>
                <a:schemeClr val="tx1">
                  <a:lumMod val="50000"/>
                  <a:lumOff val="50000"/>
                </a:schemeClr>
              </a:solidFill>
            </a:endParaRPr>
          </a:p>
          <a:p>
            <a:pPr lvl="1"/>
            <a:r>
              <a:rPr lang="en-US" dirty="0">
                <a:solidFill>
                  <a:schemeClr val="tx1">
                    <a:lumMod val="50000"/>
                    <a:lumOff val="50000"/>
                  </a:schemeClr>
                </a:solidFill>
              </a:rPr>
              <a:t>Contiki</a:t>
            </a:r>
          </a:p>
          <a:p>
            <a:pPr lvl="1"/>
            <a:r>
              <a:rPr lang="en-US" dirty="0"/>
              <a:t>Tock</a:t>
            </a:r>
          </a:p>
          <a:p>
            <a:r>
              <a:rPr lang="en-US" dirty="0"/>
              <a:t>Three questions</a:t>
            </a:r>
          </a:p>
          <a:p>
            <a:pPr lvl="1"/>
            <a:r>
              <a:rPr lang="en-US" dirty="0"/>
              <a:t>How do they enable resource sharing?</a:t>
            </a:r>
          </a:p>
          <a:p>
            <a:pPr lvl="1"/>
            <a:r>
              <a:rPr lang="en-US" dirty="0"/>
              <a:t>How do they manage concurrency?</a:t>
            </a:r>
          </a:p>
          <a:p>
            <a:pPr lvl="1"/>
            <a:r>
              <a:rPr lang="en-US" dirty="0"/>
              <a:t>How do they manage limited resources?</a:t>
            </a:r>
          </a:p>
        </p:txBody>
      </p:sp>
      <p:sp>
        <p:nvSpPr>
          <p:cNvPr id="5" name="Slide Number Placeholder 4">
            <a:extLst>
              <a:ext uri="{FF2B5EF4-FFF2-40B4-BE49-F238E27FC236}">
                <a16:creationId xmlns:a16="http://schemas.microsoft.com/office/drawing/2014/main" id="{1535F913-5DE9-7745-AB04-9D016028447A}"/>
              </a:ext>
            </a:extLst>
          </p:cNvPr>
          <p:cNvSpPr>
            <a:spLocks noGrp="1"/>
          </p:cNvSpPr>
          <p:nvPr>
            <p:ph type="sldNum" sz="quarter" idx="12"/>
          </p:nvPr>
        </p:nvSpPr>
        <p:spPr/>
        <p:txBody>
          <a:bodyPr/>
          <a:lstStyle/>
          <a:p>
            <a:fld id="{5E6A3C3A-A029-4573-BC04-5DA27903A743}" type="slidenum">
              <a:rPr lang="en-US" smtClean="0"/>
              <a:t>47</a:t>
            </a:fld>
            <a:endParaRPr lang="en-US"/>
          </a:p>
        </p:txBody>
      </p:sp>
    </p:spTree>
    <p:extLst>
      <p:ext uri="{BB962C8B-B14F-4D97-AF65-F5344CB8AC3E}">
        <p14:creationId xmlns:p14="http://schemas.microsoft.com/office/powerpoint/2010/main" val="3896349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F8850-5F28-A849-AEBA-96A832BF9343}"/>
              </a:ext>
            </a:extLst>
          </p:cNvPr>
          <p:cNvSpPr>
            <a:spLocks noGrp="1"/>
          </p:cNvSpPr>
          <p:nvPr>
            <p:ph type="title"/>
          </p:nvPr>
        </p:nvSpPr>
        <p:spPr/>
        <p:txBody>
          <a:bodyPr/>
          <a:lstStyle/>
          <a:p>
            <a:r>
              <a:rPr lang="en-US" dirty="0"/>
              <a:t>Real Time OS</a:t>
            </a:r>
          </a:p>
        </p:txBody>
      </p:sp>
      <p:sp>
        <p:nvSpPr>
          <p:cNvPr id="3" name="Text Placeholder 2">
            <a:extLst>
              <a:ext uri="{FF2B5EF4-FFF2-40B4-BE49-F238E27FC236}">
                <a16:creationId xmlns:a16="http://schemas.microsoft.com/office/drawing/2014/main" id="{6C3E8A11-480C-F94E-AA4E-7A308BE9A64B}"/>
              </a:ext>
            </a:extLst>
          </p:cNvPr>
          <p:cNvSpPr>
            <a:spLocks noGrp="1"/>
          </p:cNvSpPr>
          <p:nvPr>
            <p:ph type="body" idx="1"/>
          </p:nvPr>
        </p:nvSpPr>
        <p:spPr/>
        <p:txBody>
          <a:bodyPr/>
          <a:lstStyle/>
          <a:p>
            <a:endParaRPr lang="en-US"/>
          </a:p>
        </p:txBody>
      </p:sp>
      <p:sp>
        <p:nvSpPr>
          <p:cNvPr id="5" name="Slide Number Placeholder 4">
            <a:extLst>
              <a:ext uri="{FF2B5EF4-FFF2-40B4-BE49-F238E27FC236}">
                <a16:creationId xmlns:a16="http://schemas.microsoft.com/office/drawing/2014/main" id="{484E6CFE-44CF-8842-82F9-5A166645C386}"/>
              </a:ext>
            </a:extLst>
          </p:cNvPr>
          <p:cNvSpPr>
            <a:spLocks noGrp="1"/>
          </p:cNvSpPr>
          <p:nvPr>
            <p:ph type="sldNum" sz="quarter" idx="12"/>
          </p:nvPr>
        </p:nvSpPr>
        <p:spPr/>
        <p:txBody>
          <a:bodyPr/>
          <a:lstStyle/>
          <a:p>
            <a:fld id="{5E6A3C3A-A029-4573-BC04-5DA27903A743}" type="slidenum">
              <a:rPr lang="en-US" smtClean="0"/>
              <a:t>48</a:t>
            </a:fld>
            <a:endParaRPr lang="en-US"/>
          </a:p>
        </p:txBody>
      </p:sp>
    </p:spTree>
    <p:extLst>
      <p:ext uri="{BB962C8B-B14F-4D97-AF65-F5344CB8AC3E}">
        <p14:creationId xmlns:p14="http://schemas.microsoft.com/office/powerpoint/2010/main" val="22793621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does “Real Time” mean?</a:t>
            </a:r>
          </a:p>
        </p:txBody>
      </p:sp>
      <p:sp>
        <p:nvSpPr>
          <p:cNvPr id="3" name="Content Placeholder 2"/>
          <p:cNvSpPr>
            <a:spLocks noGrp="1"/>
          </p:cNvSpPr>
          <p:nvPr>
            <p:ph idx="1"/>
          </p:nvPr>
        </p:nvSpPr>
        <p:spPr/>
        <p:txBody>
          <a:bodyPr>
            <a:normAutofit/>
          </a:bodyPr>
          <a:lstStyle/>
          <a:p>
            <a:r>
              <a:rPr lang="en-GB" sz="2400" dirty="0"/>
              <a:t>In computing broadly</a:t>
            </a:r>
          </a:p>
          <a:p>
            <a:pPr lvl="1"/>
            <a:r>
              <a:rPr lang="en-GB" sz="2000" dirty="0"/>
              <a:t>Real time = the time measured by a physical clock</a:t>
            </a:r>
          </a:p>
          <a:p>
            <a:pPr lvl="1"/>
            <a:r>
              <a:rPr lang="en-GB" sz="2000" dirty="0"/>
              <a:t>Real time operation generally means the execution keeps up with the pace of events</a:t>
            </a:r>
          </a:p>
          <a:p>
            <a:pPr lvl="2"/>
            <a:r>
              <a:rPr lang="en-GB" sz="1600" dirty="0"/>
              <a:t>A speech or video sample of 1 second, if processed in 1 second or in less</a:t>
            </a:r>
          </a:p>
          <a:p>
            <a:pPr lvl="2"/>
            <a:endParaRPr lang="en-GB" sz="1600" dirty="0"/>
          </a:p>
          <a:p>
            <a:r>
              <a:rPr lang="en-GB" sz="2400" dirty="0"/>
              <a:t>In real time systems</a:t>
            </a:r>
          </a:p>
          <a:p>
            <a:pPr lvl="1"/>
            <a:r>
              <a:rPr lang="en-GB" sz="2000" dirty="0"/>
              <a:t>Task execution meets specific deadlines</a:t>
            </a:r>
          </a:p>
          <a:p>
            <a:endParaRPr lang="en-GB" dirty="0"/>
          </a:p>
        </p:txBody>
      </p:sp>
      <p:sp>
        <p:nvSpPr>
          <p:cNvPr id="5" name="Slide Number Placeholder 4">
            <a:extLst>
              <a:ext uri="{FF2B5EF4-FFF2-40B4-BE49-F238E27FC236}">
                <a16:creationId xmlns:a16="http://schemas.microsoft.com/office/drawing/2014/main" id="{5EF03193-6584-904E-8BE1-9DDBAA37F1D2}"/>
              </a:ext>
            </a:extLst>
          </p:cNvPr>
          <p:cNvSpPr>
            <a:spLocks noGrp="1"/>
          </p:cNvSpPr>
          <p:nvPr>
            <p:ph type="sldNum" sz="quarter" idx="12"/>
          </p:nvPr>
        </p:nvSpPr>
        <p:spPr/>
        <p:txBody>
          <a:bodyPr/>
          <a:lstStyle/>
          <a:p>
            <a:fld id="{5E6A3C3A-A029-4573-BC04-5DA27903A743}" type="slidenum">
              <a:rPr lang="en-US" smtClean="0"/>
              <a:t>49</a:t>
            </a:fld>
            <a:endParaRPr lang="en-US"/>
          </a:p>
        </p:txBody>
      </p:sp>
    </p:spTree>
    <p:extLst>
      <p:ext uri="{BB962C8B-B14F-4D97-AF65-F5344CB8AC3E}">
        <p14:creationId xmlns:p14="http://schemas.microsoft.com/office/powerpoint/2010/main" val="3724127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58553-9FB3-834A-A3DE-BED6563DB1BC}"/>
              </a:ext>
            </a:extLst>
          </p:cNvPr>
          <p:cNvSpPr>
            <a:spLocks noGrp="1"/>
          </p:cNvSpPr>
          <p:nvPr>
            <p:ph type="title"/>
          </p:nvPr>
        </p:nvSpPr>
        <p:spPr/>
        <p:txBody>
          <a:bodyPr>
            <a:normAutofit fontScale="90000"/>
          </a:bodyPr>
          <a:lstStyle/>
          <a:p>
            <a:r>
              <a:rPr lang="en-US" dirty="0"/>
              <a:t>Embedded General Purpose OS Exploration</a:t>
            </a:r>
          </a:p>
        </p:txBody>
      </p:sp>
      <p:sp>
        <p:nvSpPr>
          <p:cNvPr id="3" name="Content Placeholder 2">
            <a:extLst>
              <a:ext uri="{FF2B5EF4-FFF2-40B4-BE49-F238E27FC236}">
                <a16:creationId xmlns:a16="http://schemas.microsoft.com/office/drawing/2014/main" id="{37CF6446-3A42-6D42-B7B8-AFC046FE1873}"/>
              </a:ext>
            </a:extLst>
          </p:cNvPr>
          <p:cNvSpPr>
            <a:spLocks noGrp="1"/>
          </p:cNvSpPr>
          <p:nvPr>
            <p:ph idx="1"/>
          </p:nvPr>
        </p:nvSpPr>
        <p:spPr/>
        <p:txBody>
          <a:bodyPr/>
          <a:lstStyle/>
          <a:p>
            <a:r>
              <a:rPr lang="en-US" dirty="0"/>
              <a:t>Two embedded operating systems</a:t>
            </a:r>
          </a:p>
          <a:p>
            <a:pPr lvl="1"/>
            <a:r>
              <a:rPr lang="en-US" dirty="0" err="1"/>
              <a:t>TinyOS</a:t>
            </a:r>
            <a:endParaRPr lang="en-US" dirty="0"/>
          </a:p>
          <a:p>
            <a:pPr lvl="1"/>
            <a:r>
              <a:rPr lang="en-US" dirty="0"/>
              <a:t>Tock</a:t>
            </a:r>
          </a:p>
          <a:p>
            <a:r>
              <a:rPr lang="en-US" dirty="0"/>
              <a:t>Three questions</a:t>
            </a:r>
          </a:p>
          <a:p>
            <a:pPr lvl="1"/>
            <a:r>
              <a:rPr lang="en-US" dirty="0"/>
              <a:t>How do they enable resource sharing?</a:t>
            </a:r>
          </a:p>
          <a:p>
            <a:pPr lvl="1"/>
            <a:r>
              <a:rPr lang="en-US" dirty="0"/>
              <a:t>How do they manage concurrency?</a:t>
            </a:r>
          </a:p>
          <a:p>
            <a:pPr lvl="1"/>
            <a:r>
              <a:rPr lang="en-US" dirty="0"/>
              <a:t>How do they manage limited resources?</a:t>
            </a:r>
          </a:p>
        </p:txBody>
      </p:sp>
      <p:sp>
        <p:nvSpPr>
          <p:cNvPr id="4" name="Slide Number Placeholder 3">
            <a:extLst>
              <a:ext uri="{FF2B5EF4-FFF2-40B4-BE49-F238E27FC236}">
                <a16:creationId xmlns:a16="http://schemas.microsoft.com/office/drawing/2014/main" id="{F837688E-2814-5145-881F-F80F0803EAC5}"/>
              </a:ext>
            </a:extLst>
          </p:cNvPr>
          <p:cNvSpPr>
            <a:spLocks noGrp="1"/>
          </p:cNvSpPr>
          <p:nvPr>
            <p:ph type="sldNum" sz="quarter" idx="12"/>
          </p:nvPr>
        </p:nvSpPr>
        <p:spPr/>
        <p:txBody>
          <a:bodyPr/>
          <a:lstStyle/>
          <a:p>
            <a:fld id="{5E6A3C3A-A029-4573-BC04-5DA27903A743}" type="slidenum">
              <a:rPr lang="en-US" smtClean="0"/>
              <a:t>5</a:t>
            </a:fld>
            <a:endParaRPr lang="en-US"/>
          </a:p>
        </p:txBody>
      </p:sp>
    </p:spTree>
    <p:extLst>
      <p:ext uri="{BB962C8B-B14F-4D97-AF65-F5344CB8AC3E}">
        <p14:creationId xmlns:p14="http://schemas.microsoft.com/office/powerpoint/2010/main" val="7279109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pPr eaLnBrk="1" hangingPunct="1"/>
            <a:r>
              <a:rPr lang="en-IN" sz="3000" dirty="0"/>
              <a:t>Real Time Operating System</a:t>
            </a:r>
          </a:p>
        </p:txBody>
      </p:sp>
      <p:sp>
        <p:nvSpPr>
          <p:cNvPr id="53251" name="Content Placeholder 2"/>
          <p:cNvSpPr>
            <a:spLocks noGrp="1"/>
          </p:cNvSpPr>
          <p:nvPr>
            <p:ph idx="1"/>
          </p:nvPr>
        </p:nvSpPr>
        <p:spPr/>
        <p:txBody>
          <a:bodyPr>
            <a:normAutofit/>
          </a:bodyPr>
          <a:lstStyle/>
          <a:p>
            <a:pPr eaLnBrk="1" hangingPunct="1"/>
            <a:r>
              <a:rPr lang="en-IN" dirty="0"/>
              <a:t>Real Time Tasks</a:t>
            </a:r>
          </a:p>
          <a:p>
            <a:pPr lvl="1" eaLnBrk="1" hangingPunct="1"/>
            <a:r>
              <a:rPr lang="en-IN" sz="2000" dirty="0"/>
              <a:t>Process control in industrial plants</a:t>
            </a:r>
          </a:p>
          <a:p>
            <a:pPr lvl="1" eaLnBrk="1" hangingPunct="1"/>
            <a:r>
              <a:rPr lang="en-IN" sz="2000" dirty="0"/>
              <a:t>Robotics</a:t>
            </a:r>
          </a:p>
          <a:p>
            <a:pPr lvl="1" eaLnBrk="1" hangingPunct="1"/>
            <a:r>
              <a:rPr lang="en-IN" sz="2000" dirty="0"/>
              <a:t>Air Traffic control</a:t>
            </a:r>
          </a:p>
          <a:p>
            <a:pPr lvl="1" eaLnBrk="1" hangingPunct="1"/>
            <a:r>
              <a:rPr lang="en-IN" sz="2000" dirty="0"/>
              <a:t>Telecommunications</a:t>
            </a:r>
          </a:p>
          <a:p>
            <a:pPr lvl="1" eaLnBrk="1" hangingPunct="1"/>
            <a:r>
              <a:rPr lang="en-IN" sz="2000" dirty="0"/>
              <a:t>Weapon guidance system e.g. Guided missiles</a:t>
            </a:r>
          </a:p>
          <a:p>
            <a:pPr lvl="1" eaLnBrk="1" hangingPunct="1"/>
            <a:r>
              <a:rPr lang="en-IN" sz="2000" dirty="0"/>
              <a:t>Medical diagnostic and life support system</a:t>
            </a:r>
          </a:p>
          <a:p>
            <a:pPr lvl="1" eaLnBrk="1" hangingPunct="1"/>
            <a:r>
              <a:rPr lang="en-IN" sz="2000" dirty="0"/>
              <a:t>Automatic engine control system</a:t>
            </a:r>
          </a:p>
          <a:p>
            <a:pPr lvl="1" eaLnBrk="1" hangingPunct="1"/>
            <a:r>
              <a:rPr lang="en-IN" sz="2000" dirty="0"/>
              <a:t>Real time data base</a:t>
            </a:r>
          </a:p>
          <a:p>
            <a:pPr lvl="1" eaLnBrk="1" hangingPunct="1"/>
            <a:r>
              <a:rPr lang="en-IN" sz="2000" dirty="0"/>
              <a:t>Mars Rovers</a:t>
            </a:r>
          </a:p>
          <a:p>
            <a:pPr lvl="2"/>
            <a:r>
              <a:rPr lang="en-IN" sz="1667" dirty="0"/>
              <a:t>Curiosity : OS – </a:t>
            </a:r>
            <a:r>
              <a:rPr lang="en-IN" sz="1667" dirty="0" err="1"/>
              <a:t>VxWorks</a:t>
            </a:r>
            <a:r>
              <a:rPr lang="en-IN" sz="1667" dirty="0"/>
              <a:t>, Processor BEA’s RAD 750</a:t>
            </a:r>
          </a:p>
          <a:p>
            <a:pPr lvl="2" eaLnBrk="1" hangingPunct="1"/>
            <a:endParaRPr lang="en-IN" sz="1667" dirty="0"/>
          </a:p>
          <a:p>
            <a:pPr lvl="1" eaLnBrk="1" hangingPunct="1"/>
            <a:endParaRPr lang="en-IN" dirty="0"/>
          </a:p>
          <a:p>
            <a:pPr lvl="1" eaLnBrk="1" hangingPunct="1"/>
            <a:endParaRPr lang="en-IN" dirty="0"/>
          </a:p>
        </p:txBody>
      </p:sp>
      <p:sp>
        <p:nvSpPr>
          <p:cNvPr id="3" name="Slide Number Placeholder 2">
            <a:extLst>
              <a:ext uri="{FF2B5EF4-FFF2-40B4-BE49-F238E27FC236}">
                <a16:creationId xmlns:a16="http://schemas.microsoft.com/office/drawing/2014/main" id="{6FEDA3F0-EF39-1943-B1CC-09195088915E}"/>
              </a:ext>
            </a:extLst>
          </p:cNvPr>
          <p:cNvSpPr>
            <a:spLocks noGrp="1"/>
          </p:cNvSpPr>
          <p:nvPr>
            <p:ph type="sldNum" sz="quarter" idx="12"/>
          </p:nvPr>
        </p:nvSpPr>
        <p:spPr/>
        <p:txBody>
          <a:bodyPr/>
          <a:lstStyle/>
          <a:p>
            <a:fld id="{5E6A3C3A-A029-4573-BC04-5DA27903A743}" type="slidenum">
              <a:rPr lang="en-US" smtClean="0"/>
              <a:t>50</a:t>
            </a:fld>
            <a:endParaRPr lang="en-US"/>
          </a:p>
        </p:txBody>
      </p:sp>
    </p:spTree>
    <p:extLst>
      <p:ext uri="{BB962C8B-B14F-4D97-AF65-F5344CB8AC3E}">
        <p14:creationId xmlns:p14="http://schemas.microsoft.com/office/powerpoint/2010/main" val="38408020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Terms and definitions</a:t>
            </a:r>
          </a:p>
        </p:txBody>
      </p:sp>
      <p:sp>
        <p:nvSpPr>
          <p:cNvPr id="3" name="Content Placeholder 2"/>
          <p:cNvSpPr>
            <a:spLocks noGrp="1"/>
          </p:cNvSpPr>
          <p:nvPr>
            <p:ph idx="1"/>
          </p:nvPr>
        </p:nvSpPr>
        <p:spPr/>
        <p:txBody>
          <a:bodyPr vert="horz" lIns="91440" tIns="45720" rIns="91440" bIns="45720" rtlCol="0">
            <a:normAutofit fontScale="85000" lnSpcReduction="20000"/>
          </a:bodyPr>
          <a:lstStyle/>
          <a:p>
            <a:r>
              <a:rPr lang="en-GB" sz="2400" dirty="0"/>
              <a:t>Release time (or ready time): This is the time instant at which a task(process) is ready or eligible for execution</a:t>
            </a:r>
          </a:p>
          <a:p>
            <a:endParaRPr lang="en-GB" sz="2400" dirty="0"/>
          </a:p>
          <a:p>
            <a:r>
              <a:rPr lang="en-GB" sz="2400" dirty="0"/>
              <a:t>Schedule Time: This is the time instant when a task gets its chance to execute</a:t>
            </a:r>
          </a:p>
          <a:p>
            <a:endParaRPr lang="en-GB" sz="2400" dirty="0"/>
          </a:p>
          <a:p>
            <a:r>
              <a:rPr lang="en-GB" sz="2400" dirty="0"/>
              <a:t>Completion time: This is the time instant when task completes its execution</a:t>
            </a:r>
          </a:p>
          <a:p>
            <a:endParaRPr lang="en-GB" sz="2400" dirty="0"/>
          </a:p>
          <a:p>
            <a:r>
              <a:rPr lang="en-GB" sz="2400" dirty="0"/>
              <a:t>Deadline: This is the instant of time by which the execution of task should be completed</a:t>
            </a:r>
          </a:p>
          <a:p>
            <a:endParaRPr lang="en-GB" sz="2400" dirty="0"/>
          </a:p>
          <a:p>
            <a:r>
              <a:rPr lang="en-GB" sz="2400" dirty="0"/>
              <a:t>Runtime: The time taken without interruption to complete the task, after the task is released</a:t>
            </a:r>
          </a:p>
          <a:p>
            <a:endParaRPr lang="en-GB" sz="2400" dirty="0"/>
          </a:p>
          <a:p>
            <a:endParaRPr lang="en-GB" sz="2400" dirty="0"/>
          </a:p>
        </p:txBody>
      </p:sp>
      <p:sp>
        <p:nvSpPr>
          <p:cNvPr id="5" name="Slide Number Placeholder 4">
            <a:extLst>
              <a:ext uri="{FF2B5EF4-FFF2-40B4-BE49-F238E27FC236}">
                <a16:creationId xmlns:a16="http://schemas.microsoft.com/office/drawing/2014/main" id="{7F6E2B72-040D-A84A-95CF-EA000C4405F3}"/>
              </a:ext>
            </a:extLst>
          </p:cNvPr>
          <p:cNvSpPr>
            <a:spLocks noGrp="1"/>
          </p:cNvSpPr>
          <p:nvPr>
            <p:ph type="sldNum" sz="quarter" idx="12"/>
          </p:nvPr>
        </p:nvSpPr>
        <p:spPr/>
        <p:txBody>
          <a:bodyPr/>
          <a:lstStyle/>
          <a:p>
            <a:fld id="{5E6A3C3A-A029-4573-BC04-5DA27903A743}" type="slidenum">
              <a:rPr lang="en-US" smtClean="0"/>
              <a:t>51</a:t>
            </a:fld>
            <a:endParaRPr lang="en-US"/>
          </a:p>
        </p:txBody>
      </p:sp>
    </p:spTree>
    <p:extLst>
      <p:ext uri="{BB962C8B-B14F-4D97-AF65-F5344CB8AC3E}">
        <p14:creationId xmlns:p14="http://schemas.microsoft.com/office/powerpoint/2010/main" val="33184037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Terms and Definitions</a:t>
            </a:r>
          </a:p>
        </p:txBody>
      </p:sp>
      <p:sp>
        <p:nvSpPr>
          <p:cNvPr id="3" name="Content Placeholder 2"/>
          <p:cNvSpPr>
            <a:spLocks noGrp="1"/>
          </p:cNvSpPr>
          <p:nvPr>
            <p:ph idx="1"/>
          </p:nvPr>
        </p:nvSpPr>
        <p:spPr/>
        <p:txBody>
          <a:bodyPr>
            <a:normAutofit/>
          </a:bodyPr>
          <a:lstStyle/>
          <a:p>
            <a:r>
              <a:rPr lang="en-GB" dirty="0"/>
              <a:t>Tardiness: Specifies the amount of time by which a task misses its deadline. Its is equal to the difference between completion time and deadline</a:t>
            </a:r>
          </a:p>
          <a:p>
            <a:endParaRPr lang="en-GB" dirty="0"/>
          </a:p>
          <a:p>
            <a:r>
              <a:rPr lang="en-GB" dirty="0"/>
              <a:t>Laxity: Is defined as deadline minus remaining computation time. The laxity of task is the maximum amount of time it can wait and still meets its deadline</a:t>
            </a:r>
          </a:p>
          <a:p>
            <a:endParaRPr lang="en-GB" dirty="0"/>
          </a:p>
          <a:p>
            <a:endParaRPr lang="en-GB" dirty="0"/>
          </a:p>
        </p:txBody>
      </p:sp>
      <p:sp>
        <p:nvSpPr>
          <p:cNvPr id="5" name="Slide Number Placeholder 4">
            <a:extLst>
              <a:ext uri="{FF2B5EF4-FFF2-40B4-BE49-F238E27FC236}">
                <a16:creationId xmlns:a16="http://schemas.microsoft.com/office/drawing/2014/main" id="{AD43D17C-C013-7A45-A64F-209AC0081F24}"/>
              </a:ext>
            </a:extLst>
          </p:cNvPr>
          <p:cNvSpPr>
            <a:spLocks noGrp="1"/>
          </p:cNvSpPr>
          <p:nvPr>
            <p:ph type="sldNum" sz="quarter" idx="12"/>
          </p:nvPr>
        </p:nvSpPr>
        <p:spPr/>
        <p:txBody>
          <a:bodyPr/>
          <a:lstStyle/>
          <a:p>
            <a:fld id="{5E6A3C3A-A029-4573-BC04-5DA27903A743}" type="slidenum">
              <a:rPr lang="en-US" smtClean="0"/>
              <a:t>52</a:t>
            </a:fld>
            <a:endParaRPr lang="en-US"/>
          </a:p>
        </p:txBody>
      </p:sp>
    </p:spTree>
    <p:extLst>
      <p:ext uri="{BB962C8B-B14F-4D97-AF65-F5344CB8AC3E}">
        <p14:creationId xmlns:p14="http://schemas.microsoft.com/office/powerpoint/2010/main" val="17418681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Soft and Hard Real Time tasks</a:t>
            </a:r>
          </a:p>
        </p:txBody>
      </p:sp>
      <p:sp>
        <p:nvSpPr>
          <p:cNvPr id="3" name="Content Placeholder 2"/>
          <p:cNvSpPr>
            <a:spLocks noGrp="1"/>
          </p:cNvSpPr>
          <p:nvPr>
            <p:ph idx="1"/>
          </p:nvPr>
        </p:nvSpPr>
        <p:spPr/>
        <p:txBody>
          <a:bodyPr/>
          <a:lstStyle/>
          <a:p>
            <a:r>
              <a:rPr lang="en-GB" dirty="0"/>
              <a:t>Hard real time task: </a:t>
            </a:r>
          </a:p>
          <a:p>
            <a:pPr lvl="1"/>
            <a:r>
              <a:rPr lang="en-GB" dirty="0"/>
              <a:t>Task must complete before or at deadline.</a:t>
            </a:r>
          </a:p>
          <a:p>
            <a:pPr lvl="1"/>
            <a:r>
              <a:rPr lang="en-GB" dirty="0"/>
              <a:t>Value of completing the task after deadline is zero.</a:t>
            </a:r>
          </a:p>
          <a:p>
            <a:endParaRPr lang="en-GB" dirty="0"/>
          </a:p>
          <a:p>
            <a:r>
              <a:rPr lang="en-GB" dirty="0"/>
              <a:t>Software real time</a:t>
            </a:r>
          </a:p>
          <a:p>
            <a:pPr lvl="1"/>
            <a:r>
              <a:rPr lang="en-GB" dirty="0"/>
              <a:t>Missing deadline incurs a penalty</a:t>
            </a:r>
          </a:p>
          <a:p>
            <a:pPr lvl="1"/>
            <a:r>
              <a:rPr lang="en-GB" dirty="0"/>
              <a:t>Penalty increases as tardiness increases</a:t>
            </a:r>
          </a:p>
        </p:txBody>
      </p:sp>
      <p:sp>
        <p:nvSpPr>
          <p:cNvPr id="5" name="Slide Number Placeholder 4">
            <a:extLst>
              <a:ext uri="{FF2B5EF4-FFF2-40B4-BE49-F238E27FC236}">
                <a16:creationId xmlns:a16="http://schemas.microsoft.com/office/drawing/2014/main" id="{4A6EC597-CB87-D748-BA61-C0C6044C98F0}"/>
              </a:ext>
            </a:extLst>
          </p:cNvPr>
          <p:cNvSpPr>
            <a:spLocks noGrp="1"/>
          </p:cNvSpPr>
          <p:nvPr>
            <p:ph type="sldNum" sz="quarter" idx="12"/>
          </p:nvPr>
        </p:nvSpPr>
        <p:spPr/>
        <p:txBody>
          <a:bodyPr/>
          <a:lstStyle/>
          <a:p>
            <a:fld id="{5E6A3C3A-A029-4573-BC04-5DA27903A743}" type="slidenum">
              <a:rPr lang="en-US" smtClean="0"/>
              <a:t>53</a:t>
            </a:fld>
            <a:endParaRPr lang="en-US"/>
          </a:p>
        </p:txBody>
      </p:sp>
    </p:spTree>
    <p:extLst>
      <p:ext uri="{BB962C8B-B14F-4D97-AF65-F5344CB8AC3E}">
        <p14:creationId xmlns:p14="http://schemas.microsoft.com/office/powerpoint/2010/main" val="31994085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pPr eaLnBrk="1" hangingPunct="1"/>
            <a:r>
              <a:rPr lang="en-IN" sz="3000" dirty="0"/>
              <a:t>Examples</a:t>
            </a:r>
          </a:p>
        </p:txBody>
      </p:sp>
      <p:sp>
        <p:nvSpPr>
          <p:cNvPr id="54275" name="Content Placeholder 2"/>
          <p:cNvSpPr>
            <a:spLocks noGrp="1"/>
          </p:cNvSpPr>
          <p:nvPr>
            <p:ph idx="1"/>
          </p:nvPr>
        </p:nvSpPr>
        <p:spPr/>
        <p:txBody>
          <a:bodyPr>
            <a:normAutofit fontScale="92500" lnSpcReduction="20000"/>
          </a:bodyPr>
          <a:lstStyle/>
          <a:p>
            <a:pPr eaLnBrk="1" hangingPunct="1"/>
            <a:r>
              <a:rPr lang="en-IN" dirty="0"/>
              <a:t>Types of Real Time Tasks</a:t>
            </a:r>
          </a:p>
          <a:p>
            <a:pPr lvl="1" eaLnBrk="1" hangingPunct="1"/>
            <a:r>
              <a:rPr lang="en-IN" sz="2000" dirty="0"/>
              <a:t>Hard Real-time task</a:t>
            </a:r>
          </a:p>
          <a:p>
            <a:pPr lvl="2" eaLnBrk="1" hangingPunct="1"/>
            <a:r>
              <a:rPr lang="en-IN" sz="1667" dirty="0"/>
              <a:t>Air traffic control</a:t>
            </a:r>
          </a:p>
          <a:p>
            <a:pPr lvl="2" eaLnBrk="1" hangingPunct="1"/>
            <a:r>
              <a:rPr lang="en-IN" sz="1667" dirty="0"/>
              <a:t>Vehicle subsystems control </a:t>
            </a:r>
          </a:p>
          <a:p>
            <a:pPr lvl="2" eaLnBrk="1" hangingPunct="1"/>
            <a:r>
              <a:rPr lang="en-IN" sz="1667" dirty="0"/>
              <a:t> Nuclear power plant control</a:t>
            </a:r>
          </a:p>
          <a:p>
            <a:pPr lvl="1" eaLnBrk="1" hangingPunct="1"/>
            <a:r>
              <a:rPr lang="en-IN" sz="2000" dirty="0"/>
              <a:t>Soft Real-time Task</a:t>
            </a:r>
          </a:p>
          <a:p>
            <a:pPr lvl="2" eaLnBrk="1" hangingPunct="1"/>
            <a:r>
              <a:rPr lang="en-IN" sz="1667" dirty="0"/>
              <a:t>Multimedia transmission and reception</a:t>
            </a:r>
          </a:p>
          <a:p>
            <a:pPr lvl="2" eaLnBrk="1" hangingPunct="1"/>
            <a:r>
              <a:rPr lang="en-IN" sz="1667" dirty="0"/>
              <a:t>Networking, telecom (cellular) networks</a:t>
            </a:r>
          </a:p>
          <a:p>
            <a:pPr lvl="2" eaLnBrk="1" hangingPunct="1"/>
            <a:r>
              <a:rPr lang="en-IN" sz="1667" dirty="0"/>
              <a:t>Web sites and services </a:t>
            </a:r>
          </a:p>
          <a:p>
            <a:pPr lvl="2" eaLnBrk="1" hangingPunct="1"/>
            <a:r>
              <a:rPr lang="en-IN" sz="1667" dirty="0"/>
              <a:t>Computer games.</a:t>
            </a:r>
          </a:p>
          <a:p>
            <a:pPr lvl="1" eaLnBrk="1" hangingPunct="1"/>
            <a:r>
              <a:rPr lang="en-IN" sz="2000" dirty="0"/>
              <a:t>Firm Real Task</a:t>
            </a:r>
          </a:p>
          <a:p>
            <a:pPr lvl="1" eaLnBrk="1" hangingPunct="1"/>
            <a:r>
              <a:rPr lang="en-IN" sz="2000" dirty="0"/>
              <a:t>Periodic Task </a:t>
            </a:r>
          </a:p>
          <a:p>
            <a:pPr lvl="1" eaLnBrk="1" hangingPunct="1"/>
            <a:r>
              <a:rPr lang="en-IN" sz="2000" dirty="0" err="1"/>
              <a:t>Aperiodic</a:t>
            </a:r>
            <a:r>
              <a:rPr lang="en-IN" sz="2000" dirty="0"/>
              <a:t> Task</a:t>
            </a:r>
          </a:p>
          <a:p>
            <a:pPr lvl="1" eaLnBrk="1" hangingPunct="1"/>
            <a:r>
              <a:rPr lang="en-IN" sz="2000" dirty="0"/>
              <a:t>Sporadic Task </a:t>
            </a:r>
          </a:p>
          <a:p>
            <a:pPr lvl="1" eaLnBrk="1" hangingPunct="1"/>
            <a:r>
              <a:rPr lang="en-IN" sz="2000" dirty="0" err="1"/>
              <a:t>Preemptible</a:t>
            </a:r>
            <a:r>
              <a:rPr lang="en-IN" sz="2000" dirty="0"/>
              <a:t>/Non-</a:t>
            </a:r>
            <a:r>
              <a:rPr lang="en-IN" sz="2000" dirty="0" err="1"/>
              <a:t>Preemptible</a:t>
            </a:r>
            <a:r>
              <a:rPr lang="en-IN" sz="2000" dirty="0"/>
              <a:t> Tasks</a:t>
            </a:r>
          </a:p>
          <a:p>
            <a:pPr lvl="2" eaLnBrk="1" hangingPunct="1"/>
            <a:endParaRPr lang="en-IN" sz="1667" dirty="0"/>
          </a:p>
          <a:p>
            <a:pPr lvl="1" eaLnBrk="1" hangingPunct="1"/>
            <a:endParaRPr lang="en-IN" dirty="0"/>
          </a:p>
          <a:p>
            <a:pPr lvl="1" eaLnBrk="1" hangingPunct="1"/>
            <a:endParaRPr lang="en-IN" dirty="0"/>
          </a:p>
        </p:txBody>
      </p:sp>
      <p:sp>
        <p:nvSpPr>
          <p:cNvPr id="3" name="Slide Number Placeholder 2">
            <a:extLst>
              <a:ext uri="{FF2B5EF4-FFF2-40B4-BE49-F238E27FC236}">
                <a16:creationId xmlns:a16="http://schemas.microsoft.com/office/drawing/2014/main" id="{95CFB127-A505-C745-89F2-DA57BC9378CD}"/>
              </a:ext>
            </a:extLst>
          </p:cNvPr>
          <p:cNvSpPr>
            <a:spLocks noGrp="1"/>
          </p:cNvSpPr>
          <p:nvPr>
            <p:ph type="sldNum" sz="quarter" idx="12"/>
          </p:nvPr>
        </p:nvSpPr>
        <p:spPr/>
        <p:txBody>
          <a:bodyPr/>
          <a:lstStyle/>
          <a:p>
            <a:fld id="{5E6A3C3A-A029-4573-BC04-5DA27903A743}" type="slidenum">
              <a:rPr lang="en-US" smtClean="0"/>
              <a:t>54</a:t>
            </a:fld>
            <a:endParaRPr lang="en-US"/>
          </a:p>
        </p:txBody>
      </p:sp>
    </p:spTree>
    <p:extLst>
      <p:ext uri="{BB962C8B-B14F-4D97-AF65-F5344CB8AC3E}">
        <p14:creationId xmlns:p14="http://schemas.microsoft.com/office/powerpoint/2010/main" val="23303371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pPr eaLnBrk="1" hangingPunct="1"/>
            <a:r>
              <a:rPr lang="en-IN" sz="3000" dirty="0"/>
              <a:t>Scheduling concerns</a:t>
            </a:r>
          </a:p>
        </p:txBody>
      </p:sp>
      <p:sp>
        <p:nvSpPr>
          <p:cNvPr id="58371" name="Content Placeholder 2"/>
          <p:cNvSpPr>
            <a:spLocks noGrp="1"/>
          </p:cNvSpPr>
          <p:nvPr>
            <p:ph idx="1"/>
          </p:nvPr>
        </p:nvSpPr>
        <p:spPr/>
        <p:txBody>
          <a:bodyPr>
            <a:normAutofit lnSpcReduction="10000"/>
          </a:bodyPr>
          <a:lstStyle/>
          <a:p>
            <a:pPr eaLnBrk="1" hangingPunct="1"/>
            <a:r>
              <a:rPr lang="en-IN" sz="2400" dirty="0"/>
              <a:t>Scheduling constraints for real time operating systems: </a:t>
            </a:r>
          </a:p>
          <a:p>
            <a:pPr lvl="1" eaLnBrk="1" hangingPunct="1"/>
            <a:r>
              <a:rPr lang="en-IN" sz="2000" dirty="0"/>
              <a:t>Number of tasks </a:t>
            </a:r>
          </a:p>
          <a:p>
            <a:pPr lvl="1" eaLnBrk="1" hangingPunct="1"/>
            <a:r>
              <a:rPr lang="en-IN" sz="2000" dirty="0"/>
              <a:t>Resource Requirements </a:t>
            </a:r>
          </a:p>
          <a:p>
            <a:pPr lvl="1" eaLnBrk="1" hangingPunct="1"/>
            <a:r>
              <a:rPr lang="en-IN" sz="2000" dirty="0"/>
              <a:t>Release Time </a:t>
            </a:r>
          </a:p>
          <a:p>
            <a:pPr lvl="1" eaLnBrk="1" hangingPunct="1"/>
            <a:r>
              <a:rPr lang="en-IN" sz="2000" dirty="0"/>
              <a:t>Execution time </a:t>
            </a:r>
          </a:p>
          <a:p>
            <a:pPr lvl="1" eaLnBrk="1" hangingPunct="1"/>
            <a:r>
              <a:rPr lang="en-IN" sz="2000" dirty="0"/>
              <a:t>Deadlines</a:t>
            </a:r>
          </a:p>
          <a:p>
            <a:pPr lvl="1" eaLnBrk="1" hangingPunct="1"/>
            <a:r>
              <a:rPr lang="en-IN" sz="2000" dirty="0"/>
              <a:t>Period</a:t>
            </a:r>
          </a:p>
          <a:p>
            <a:pPr eaLnBrk="1" hangingPunct="1"/>
            <a:r>
              <a:rPr lang="en-IN" sz="2400" dirty="0"/>
              <a:t>Simplifying assumption: execution time and deadline known, tasks execute at fixed intervals</a:t>
            </a:r>
          </a:p>
          <a:p>
            <a:pPr eaLnBrk="1" hangingPunct="1"/>
            <a:r>
              <a:rPr lang="en-IN" sz="2400" dirty="0"/>
              <a:t>Goal: determine a schedule where all tasks meet their deadlines</a:t>
            </a:r>
            <a:endParaRPr lang="en-IN" sz="2000" dirty="0"/>
          </a:p>
        </p:txBody>
      </p:sp>
      <p:sp>
        <p:nvSpPr>
          <p:cNvPr id="3" name="Slide Number Placeholder 2">
            <a:extLst>
              <a:ext uri="{FF2B5EF4-FFF2-40B4-BE49-F238E27FC236}">
                <a16:creationId xmlns:a16="http://schemas.microsoft.com/office/drawing/2014/main" id="{68A2B9C1-131A-024E-96E7-84A3D92858A7}"/>
              </a:ext>
            </a:extLst>
          </p:cNvPr>
          <p:cNvSpPr>
            <a:spLocks noGrp="1"/>
          </p:cNvSpPr>
          <p:nvPr>
            <p:ph type="sldNum" sz="quarter" idx="12"/>
          </p:nvPr>
        </p:nvSpPr>
        <p:spPr/>
        <p:txBody>
          <a:bodyPr/>
          <a:lstStyle/>
          <a:p>
            <a:fld id="{5E6A3C3A-A029-4573-BC04-5DA27903A743}" type="slidenum">
              <a:rPr lang="en-US" smtClean="0"/>
              <a:t>55</a:t>
            </a:fld>
            <a:endParaRPr lang="en-US"/>
          </a:p>
        </p:txBody>
      </p:sp>
    </p:spTree>
    <p:extLst>
      <p:ext uri="{BB962C8B-B14F-4D97-AF65-F5344CB8AC3E}">
        <p14:creationId xmlns:p14="http://schemas.microsoft.com/office/powerpoint/2010/main" val="22289220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2800" dirty="0"/>
              <a:t>Off Line Scheduling (Pre runtime scheduling)</a:t>
            </a:r>
          </a:p>
        </p:txBody>
      </p:sp>
      <p:sp>
        <p:nvSpPr>
          <p:cNvPr id="3" name="Content Placeholder 2"/>
          <p:cNvSpPr>
            <a:spLocks noGrp="1"/>
          </p:cNvSpPr>
          <p:nvPr>
            <p:ph idx="1"/>
          </p:nvPr>
        </p:nvSpPr>
        <p:spPr>
          <a:xfrm>
            <a:off x="107208" y="959224"/>
            <a:ext cx="4596768" cy="4188245"/>
          </a:xfrm>
        </p:spPr>
        <p:txBody>
          <a:bodyPr>
            <a:normAutofit/>
          </a:bodyPr>
          <a:lstStyle/>
          <a:p>
            <a:r>
              <a:rPr lang="en-GB" sz="2000" dirty="0"/>
              <a:t>Generate scheduling information prior to system execution</a:t>
            </a:r>
            <a:br>
              <a:rPr lang="en-GB" sz="2000" dirty="0"/>
            </a:br>
            <a:r>
              <a:rPr lang="en-GB" sz="2000" dirty="0"/>
              <a:t>(Deterministic System Model)</a:t>
            </a:r>
          </a:p>
          <a:p>
            <a:r>
              <a:rPr lang="en-GB" sz="2000" dirty="0"/>
              <a:t>This scheduling is based on:</a:t>
            </a:r>
          </a:p>
          <a:p>
            <a:pPr lvl="1"/>
            <a:r>
              <a:rPr lang="en-GB" sz="1800" dirty="0"/>
              <a:t>Release time</a:t>
            </a:r>
          </a:p>
          <a:p>
            <a:pPr lvl="1"/>
            <a:r>
              <a:rPr lang="en-GB" sz="1800" dirty="0"/>
              <a:t>Deadlines </a:t>
            </a:r>
          </a:p>
          <a:p>
            <a:pPr lvl="1"/>
            <a:r>
              <a:rPr lang="en-GB" sz="1800" dirty="0"/>
              <a:t>Execution</a:t>
            </a:r>
          </a:p>
          <a:p>
            <a:r>
              <a:rPr lang="en-GB" sz="2000" dirty="0"/>
              <a:t>Disadvantage: Inflexibility, if any parameter changes, the policy will have to be recomputed</a:t>
            </a:r>
          </a:p>
          <a:p>
            <a:pPr lvl="1">
              <a:buNone/>
            </a:pPr>
            <a:endParaRPr lang="en-GB" sz="1800" b="1" i="1" dirty="0"/>
          </a:p>
          <a:p>
            <a:endParaRPr lang="en-GB" sz="2000" dirty="0"/>
          </a:p>
        </p:txBody>
      </p:sp>
      <p:graphicFrame>
        <p:nvGraphicFramePr>
          <p:cNvPr id="5" name="Content Placeholder 3">
            <a:extLst>
              <a:ext uri="{FF2B5EF4-FFF2-40B4-BE49-F238E27FC236}">
                <a16:creationId xmlns:a16="http://schemas.microsoft.com/office/drawing/2014/main" id="{FEA0E452-ED4A-9646-9D31-5FF3B09F988E}"/>
              </a:ext>
            </a:extLst>
          </p:cNvPr>
          <p:cNvGraphicFramePr>
            <a:graphicFrameLocks/>
          </p:cNvGraphicFramePr>
          <p:nvPr>
            <p:extLst>
              <p:ext uri="{D42A27DB-BD31-4B8C-83A1-F6EECF244321}">
                <p14:modId xmlns:p14="http://schemas.microsoft.com/office/powerpoint/2010/main" val="4260176199"/>
              </p:ext>
            </p:extLst>
          </p:nvPr>
        </p:nvGraphicFramePr>
        <p:xfrm>
          <a:off x="4892511" y="1435156"/>
          <a:ext cx="3856152" cy="2361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lide Number Placeholder 5">
            <a:extLst>
              <a:ext uri="{FF2B5EF4-FFF2-40B4-BE49-F238E27FC236}">
                <a16:creationId xmlns:a16="http://schemas.microsoft.com/office/drawing/2014/main" id="{39E0492B-86B2-2142-90C9-A9F4BD27E6A2}"/>
              </a:ext>
            </a:extLst>
          </p:cNvPr>
          <p:cNvSpPr>
            <a:spLocks noGrp="1"/>
          </p:cNvSpPr>
          <p:nvPr>
            <p:ph type="sldNum" sz="quarter" idx="12"/>
          </p:nvPr>
        </p:nvSpPr>
        <p:spPr/>
        <p:txBody>
          <a:bodyPr/>
          <a:lstStyle/>
          <a:p>
            <a:fld id="{5E6A3C3A-A029-4573-BC04-5DA27903A743}" type="slidenum">
              <a:rPr lang="en-US" smtClean="0"/>
              <a:t>56</a:t>
            </a:fld>
            <a:endParaRPr lang="en-US"/>
          </a:p>
        </p:txBody>
      </p:sp>
    </p:spTree>
    <p:extLst>
      <p:ext uri="{BB962C8B-B14F-4D97-AF65-F5344CB8AC3E}">
        <p14:creationId xmlns:p14="http://schemas.microsoft.com/office/powerpoint/2010/main" val="29862031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On-Line Scheduling</a:t>
            </a:r>
          </a:p>
        </p:txBody>
      </p:sp>
      <p:sp>
        <p:nvSpPr>
          <p:cNvPr id="3" name="Content Placeholder 2"/>
          <p:cNvSpPr>
            <a:spLocks noGrp="1"/>
          </p:cNvSpPr>
          <p:nvPr>
            <p:ph idx="1"/>
          </p:nvPr>
        </p:nvSpPr>
        <p:spPr>
          <a:xfrm>
            <a:off x="107207" y="959224"/>
            <a:ext cx="4766451" cy="4188245"/>
          </a:xfrm>
        </p:spPr>
        <p:txBody>
          <a:bodyPr>
            <a:normAutofit/>
          </a:bodyPr>
          <a:lstStyle/>
          <a:p>
            <a:r>
              <a:rPr lang="en-GB" sz="2400" dirty="0"/>
              <a:t>Number and types of tasks, associated parameters are not known in advance.</a:t>
            </a:r>
          </a:p>
          <a:p>
            <a:r>
              <a:rPr lang="en-GB" sz="2400" dirty="0"/>
              <a:t>Scheduling must accommodate dynamic changes</a:t>
            </a:r>
          </a:p>
          <a:p>
            <a:endParaRPr lang="en-GB" sz="2400" dirty="0"/>
          </a:p>
          <a:p>
            <a:r>
              <a:rPr lang="en-GB" sz="2400" dirty="0"/>
              <a:t>Online Scheduling are of two types:</a:t>
            </a:r>
          </a:p>
          <a:p>
            <a:pPr lvl="1"/>
            <a:r>
              <a:rPr lang="en-GB" sz="2000" dirty="0"/>
              <a:t>Static Priority</a:t>
            </a:r>
          </a:p>
          <a:p>
            <a:pPr lvl="1"/>
            <a:r>
              <a:rPr lang="en-GB" sz="2000" dirty="0"/>
              <a:t>Dynamic Priority</a:t>
            </a:r>
          </a:p>
        </p:txBody>
      </p:sp>
      <p:graphicFrame>
        <p:nvGraphicFramePr>
          <p:cNvPr id="5" name="Content Placeholder 3">
            <a:extLst>
              <a:ext uri="{FF2B5EF4-FFF2-40B4-BE49-F238E27FC236}">
                <a16:creationId xmlns:a16="http://schemas.microsoft.com/office/drawing/2014/main" id="{344DC625-08DD-A548-B879-AE81F6036896}"/>
              </a:ext>
            </a:extLst>
          </p:cNvPr>
          <p:cNvGraphicFramePr>
            <a:graphicFrameLocks/>
          </p:cNvGraphicFramePr>
          <p:nvPr>
            <p:extLst>
              <p:ext uri="{D42A27DB-BD31-4B8C-83A1-F6EECF244321}">
                <p14:modId xmlns:p14="http://schemas.microsoft.com/office/powerpoint/2010/main" val="1527438967"/>
              </p:ext>
            </p:extLst>
          </p:nvPr>
        </p:nvGraphicFramePr>
        <p:xfrm>
          <a:off x="4892511" y="1435156"/>
          <a:ext cx="3856152" cy="2361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lide Number Placeholder 5">
            <a:extLst>
              <a:ext uri="{FF2B5EF4-FFF2-40B4-BE49-F238E27FC236}">
                <a16:creationId xmlns:a16="http://schemas.microsoft.com/office/drawing/2014/main" id="{2BCEB1B2-0CAA-5F4B-9EA3-7EFB412BE625}"/>
              </a:ext>
            </a:extLst>
          </p:cNvPr>
          <p:cNvSpPr>
            <a:spLocks noGrp="1"/>
          </p:cNvSpPr>
          <p:nvPr>
            <p:ph type="sldNum" sz="quarter" idx="12"/>
          </p:nvPr>
        </p:nvSpPr>
        <p:spPr/>
        <p:txBody>
          <a:bodyPr/>
          <a:lstStyle/>
          <a:p>
            <a:fld id="{5E6A3C3A-A029-4573-BC04-5DA27903A743}" type="slidenum">
              <a:rPr lang="en-US" smtClean="0"/>
              <a:t>57</a:t>
            </a:fld>
            <a:endParaRPr lang="en-US"/>
          </a:p>
        </p:txBody>
      </p:sp>
    </p:spTree>
    <p:extLst>
      <p:ext uri="{BB962C8B-B14F-4D97-AF65-F5344CB8AC3E}">
        <p14:creationId xmlns:p14="http://schemas.microsoft.com/office/powerpoint/2010/main" val="18857360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Real-Time Scheduling</a:t>
            </a:r>
          </a:p>
        </p:txBody>
      </p:sp>
      <p:sp>
        <p:nvSpPr>
          <p:cNvPr id="50" name="Content Placeholder 2"/>
          <p:cNvSpPr txBox="1">
            <a:spLocks/>
          </p:cNvSpPr>
          <p:nvPr/>
        </p:nvSpPr>
        <p:spPr>
          <a:xfrm>
            <a:off x="514896" y="1044517"/>
            <a:ext cx="7803604" cy="955146"/>
          </a:xfrm>
          <a:prstGeom prst="rect">
            <a:avLst/>
          </a:prstGeom>
        </p:spPr>
        <p:txBody>
          <a:bodyPr vert="horz" lIns="76200" tIns="38100" rIns="76200" bIns="3810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333" i="1" dirty="0">
                <a:latin typeface="Helvetica" pitchFamily="2" charset="0"/>
              </a:rPr>
              <a:t>Real-time tasks</a:t>
            </a:r>
            <a:r>
              <a:rPr lang="en-US" sz="2333" dirty="0">
                <a:latin typeface="Helvetica" pitchFamily="2" charset="0"/>
              </a:rPr>
              <a:t> execute repeatedly (usually are </a:t>
            </a:r>
            <a:r>
              <a:rPr lang="en-US" sz="2333" i="1" dirty="0">
                <a:latin typeface="Helvetica" pitchFamily="2" charset="0"/>
              </a:rPr>
              <a:t>periodic</a:t>
            </a:r>
            <a:r>
              <a:rPr lang="en-US" sz="2333" dirty="0">
                <a:latin typeface="Helvetica" pitchFamily="2" charset="0"/>
              </a:rPr>
              <a:t>) under some time constraint</a:t>
            </a:r>
          </a:p>
        </p:txBody>
      </p:sp>
      <p:grpSp>
        <p:nvGrpSpPr>
          <p:cNvPr id="51" name="Group 50"/>
          <p:cNvGrpSpPr/>
          <p:nvPr/>
        </p:nvGrpSpPr>
        <p:grpSpPr>
          <a:xfrm>
            <a:off x="3041507" y="2262184"/>
            <a:ext cx="3070662" cy="1068917"/>
            <a:chOff x="860425" y="2847975"/>
            <a:chExt cx="3940175" cy="1371600"/>
          </a:xfrm>
        </p:grpSpPr>
        <p:cxnSp>
          <p:nvCxnSpPr>
            <p:cNvPr id="52" name="Straight Arrow Connector 51"/>
            <p:cNvCxnSpPr/>
            <p:nvPr/>
          </p:nvCxnSpPr>
          <p:spPr>
            <a:xfrm>
              <a:off x="860425" y="3457575"/>
              <a:ext cx="3940175"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3" name="Rectangle 52"/>
            <p:cNvSpPr/>
            <p:nvPr/>
          </p:nvSpPr>
          <p:spPr>
            <a:xfrm>
              <a:off x="860425" y="2847975"/>
              <a:ext cx="9144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latin typeface="Helvetica" pitchFamily="2" charset="0"/>
                </a:rPr>
                <a:t>Task</a:t>
              </a:r>
            </a:p>
          </p:txBody>
        </p:sp>
        <p:cxnSp>
          <p:nvCxnSpPr>
            <p:cNvPr id="54" name="Straight Arrow Connector 53"/>
            <p:cNvCxnSpPr/>
            <p:nvPr/>
          </p:nvCxnSpPr>
          <p:spPr>
            <a:xfrm rot="5400000" flipH="1" flipV="1">
              <a:off x="518319" y="3875881"/>
              <a:ext cx="685800" cy="15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rot="5400000" flipH="1" flipV="1">
              <a:off x="1791494" y="3875881"/>
              <a:ext cx="685800" cy="15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rot="5400000" flipH="1" flipV="1">
              <a:off x="3086894" y="3875881"/>
              <a:ext cx="685800" cy="15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57" name="Rectangle 56"/>
            <p:cNvSpPr/>
            <p:nvPr/>
          </p:nvSpPr>
          <p:spPr>
            <a:xfrm>
              <a:off x="2133600" y="2847975"/>
              <a:ext cx="9144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latin typeface="Helvetica" pitchFamily="2" charset="0"/>
                </a:rPr>
                <a:t>Task</a:t>
              </a:r>
            </a:p>
          </p:txBody>
        </p:sp>
        <p:sp>
          <p:nvSpPr>
            <p:cNvPr id="58" name="Rectangle 57"/>
            <p:cNvSpPr/>
            <p:nvPr/>
          </p:nvSpPr>
          <p:spPr>
            <a:xfrm>
              <a:off x="3429000" y="2847975"/>
              <a:ext cx="914400" cy="533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latin typeface="Helvetica" pitchFamily="2" charset="0"/>
                </a:rPr>
                <a:t>Task</a:t>
              </a:r>
            </a:p>
          </p:txBody>
        </p:sp>
      </p:grpSp>
      <p:sp>
        <p:nvSpPr>
          <p:cNvPr id="59" name="Content Placeholder 2"/>
          <p:cNvSpPr txBox="1">
            <a:spLocks/>
          </p:cNvSpPr>
          <p:nvPr/>
        </p:nvSpPr>
        <p:spPr>
          <a:xfrm>
            <a:off x="292963" y="3427645"/>
            <a:ext cx="8025537" cy="2004223"/>
          </a:xfrm>
          <a:prstGeom prst="rect">
            <a:avLst/>
          </a:prstGeom>
        </p:spPr>
        <p:txBody>
          <a:bodyPr vert="horz" lIns="76200" tIns="38100" rIns="76200" bIns="3810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333" dirty="0">
                <a:latin typeface="Helvetica" pitchFamily="2" charset="0"/>
              </a:rPr>
              <a:t>E.g., a task is </a:t>
            </a:r>
            <a:r>
              <a:rPr lang="en-US" sz="2333" i="1" dirty="0">
                <a:latin typeface="Helvetica" pitchFamily="2" charset="0"/>
              </a:rPr>
              <a:t>released</a:t>
            </a:r>
            <a:r>
              <a:rPr lang="en-US" sz="2333" dirty="0">
                <a:latin typeface="Helvetica" pitchFamily="2" charset="0"/>
              </a:rPr>
              <a:t> to execute every 5 </a:t>
            </a:r>
            <a:r>
              <a:rPr lang="en-US" sz="2333" dirty="0" err="1">
                <a:latin typeface="Helvetica" pitchFamily="2" charset="0"/>
              </a:rPr>
              <a:t>msec</a:t>
            </a:r>
            <a:r>
              <a:rPr lang="en-US" sz="2333" dirty="0">
                <a:latin typeface="Helvetica" pitchFamily="2" charset="0"/>
              </a:rPr>
              <a:t>,</a:t>
            </a:r>
          </a:p>
          <a:p>
            <a:pPr marL="0" indent="0">
              <a:buNone/>
            </a:pPr>
            <a:r>
              <a:rPr lang="en-US" sz="2333" dirty="0">
                <a:latin typeface="Helvetica" pitchFamily="2" charset="0"/>
              </a:rPr>
              <a:t>and each invocation has a </a:t>
            </a:r>
            <a:r>
              <a:rPr lang="en-US" sz="2333" i="1" dirty="0">
                <a:latin typeface="Helvetica" pitchFamily="2" charset="0"/>
              </a:rPr>
              <a:t>deadline</a:t>
            </a:r>
            <a:r>
              <a:rPr lang="en-US" sz="2333" dirty="0">
                <a:latin typeface="Helvetica" pitchFamily="2" charset="0"/>
              </a:rPr>
              <a:t> of 5 </a:t>
            </a:r>
            <a:r>
              <a:rPr lang="en-US" sz="2333" dirty="0" err="1">
                <a:latin typeface="Helvetica" pitchFamily="2" charset="0"/>
              </a:rPr>
              <a:t>msec</a:t>
            </a:r>
            <a:endParaRPr lang="en-US" sz="833" dirty="0">
              <a:latin typeface="Helvetica" pitchFamily="2" charset="0"/>
            </a:endParaRPr>
          </a:p>
          <a:p>
            <a:pPr marL="0" indent="0">
              <a:buNone/>
            </a:pPr>
            <a:endParaRPr lang="en-US" sz="833" dirty="0">
              <a:latin typeface="Helvetica" pitchFamily="2" charset="0"/>
            </a:endParaRPr>
          </a:p>
          <a:p>
            <a:pPr marL="0" indent="0">
              <a:buNone/>
            </a:pPr>
            <a:r>
              <a:rPr lang="en-US" sz="2333" dirty="0">
                <a:latin typeface="Helvetica" pitchFamily="2" charset="0"/>
              </a:rPr>
              <a:t>Separate priority range from the nice priorities for CFS:</a:t>
            </a:r>
          </a:p>
          <a:p>
            <a:r>
              <a:rPr lang="en-US" sz="2333" dirty="0">
                <a:latin typeface="Helvetica" pitchFamily="2" charset="0"/>
              </a:rPr>
              <a:t>Priorities are from 1 (low) to 99 (high), highest ones need root</a:t>
            </a:r>
          </a:p>
        </p:txBody>
      </p:sp>
      <p:sp>
        <p:nvSpPr>
          <p:cNvPr id="60" name="TextBox 59"/>
          <p:cNvSpPr txBox="1"/>
          <p:nvPr/>
        </p:nvSpPr>
        <p:spPr>
          <a:xfrm>
            <a:off x="3076616" y="3023325"/>
            <a:ext cx="548548" cy="323165"/>
          </a:xfrm>
          <a:prstGeom prst="rect">
            <a:avLst/>
          </a:prstGeom>
          <a:noFill/>
        </p:spPr>
        <p:txBody>
          <a:bodyPr wrap="none" rtlCol="0">
            <a:spAutoFit/>
          </a:bodyPr>
          <a:lstStyle/>
          <a:p>
            <a:r>
              <a:rPr lang="en-US" sz="1500" dirty="0">
                <a:solidFill>
                  <a:srgbClr val="000000"/>
                </a:solidFill>
                <a:latin typeface="Helvetica" pitchFamily="2" charset="0"/>
              </a:rPr>
              <a:t>0ms</a:t>
            </a:r>
          </a:p>
        </p:txBody>
      </p:sp>
      <p:sp>
        <p:nvSpPr>
          <p:cNvPr id="61" name="TextBox 60"/>
          <p:cNvSpPr txBox="1"/>
          <p:nvPr/>
        </p:nvSpPr>
        <p:spPr>
          <a:xfrm>
            <a:off x="4060182" y="3023325"/>
            <a:ext cx="548548" cy="323165"/>
          </a:xfrm>
          <a:prstGeom prst="rect">
            <a:avLst/>
          </a:prstGeom>
          <a:noFill/>
        </p:spPr>
        <p:txBody>
          <a:bodyPr wrap="none" rtlCol="0">
            <a:spAutoFit/>
          </a:bodyPr>
          <a:lstStyle/>
          <a:p>
            <a:r>
              <a:rPr lang="en-US" sz="1500" dirty="0">
                <a:solidFill>
                  <a:srgbClr val="000000"/>
                </a:solidFill>
                <a:latin typeface="Helvetica" pitchFamily="2" charset="0"/>
              </a:rPr>
              <a:t>5ms</a:t>
            </a:r>
          </a:p>
        </p:txBody>
      </p:sp>
      <p:sp>
        <p:nvSpPr>
          <p:cNvPr id="62" name="TextBox 61"/>
          <p:cNvSpPr txBox="1"/>
          <p:nvPr/>
        </p:nvSpPr>
        <p:spPr>
          <a:xfrm>
            <a:off x="5069320" y="3023325"/>
            <a:ext cx="655949" cy="323165"/>
          </a:xfrm>
          <a:prstGeom prst="rect">
            <a:avLst/>
          </a:prstGeom>
          <a:noFill/>
        </p:spPr>
        <p:txBody>
          <a:bodyPr wrap="none" rtlCol="0">
            <a:spAutoFit/>
          </a:bodyPr>
          <a:lstStyle/>
          <a:p>
            <a:r>
              <a:rPr lang="en-US" sz="1500" dirty="0">
                <a:solidFill>
                  <a:srgbClr val="000000"/>
                </a:solidFill>
                <a:latin typeface="Helvetica" pitchFamily="2" charset="0"/>
              </a:rPr>
              <a:t>10ms</a:t>
            </a:r>
          </a:p>
        </p:txBody>
      </p:sp>
      <p:sp>
        <p:nvSpPr>
          <p:cNvPr id="63" name="TextBox 62"/>
          <p:cNvSpPr txBox="1"/>
          <p:nvPr/>
        </p:nvSpPr>
        <p:spPr>
          <a:xfrm>
            <a:off x="6112170" y="2796642"/>
            <a:ext cx="605615" cy="323165"/>
          </a:xfrm>
          <a:prstGeom prst="rect">
            <a:avLst/>
          </a:prstGeom>
          <a:noFill/>
        </p:spPr>
        <p:txBody>
          <a:bodyPr wrap="none" rtlCol="0">
            <a:spAutoFit/>
          </a:bodyPr>
          <a:lstStyle/>
          <a:p>
            <a:r>
              <a:rPr lang="en-US" sz="1500" dirty="0">
                <a:solidFill>
                  <a:srgbClr val="000000"/>
                </a:solidFill>
                <a:latin typeface="Helvetica" pitchFamily="2" charset="0"/>
              </a:rPr>
              <a:t>Time</a:t>
            </a:r>
          </a:p>
        </p:txBody>
      </p:sp>
      <p:sp>
        <p:nvSpPr>
          <p:cNvPr id="3" name="Slide Number Placeholder 2">
            <a:extLst>
              <a:ext uri="{FF2B5EF4-FFF2-40B4-BE49-F238E27FC236}">
                <a16:creationId xmlns:a16="http://schemas.microsoft.com/office/drawing/2014/main" id="{2A99C30B-B7B7-EE4B-8229-9B861BC92755}"/>
              </a:ext>
            </a:extLst>
          </p:cNvPr>
          <p:cNvSpPr>
            <a:spLocks noGrp="1"/>
          </p:cNvSpPr>
          <p:nvPr>
            <p:ph type="sldNum" sz="quarter" idx="12"/>
          </p:nvPr>
        </p:nvSpPr>
        <p:spPr/>
        <p:txBody>
          <a:bodyPr/>
          <a:lstStyle/>
          <a:p>
            <a:fld id="{5E6A3C3A-A029-4573-BC04-5DA27903A743}" type="slidenum">
              <a:rPr lang="en-US" smtClean="0"/>
              <a:t>58</a:t>
            </a:fld>
            <a:endParaRPr lang="en-US"/>
          </a:p>
        </p:txBody>
      </p:sp>
    </p:spTree>
    <p:extLst>
      <p:ext uri="{BB962C8B-B14F-4D97-AF65-F5344CB8AC3E}">
        <p14:creationId xmlns:p14="http://schemas.microsoft.com/office/powerpoint/2010/main" val="61044539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CC7AA-D77A-6B42-8E95-74D177E7C006}"/>
              </a:ext>
            </a:extLst>
          </p:cNvPr>
          <p:cNvSpPr>
            <a:spLocks noGrp="1"/>
          </p:cNvSpPr>
          <p:nvPr>
            <p:ph type="title"/>
          </p:nvPr>
        </p:nvSpPr>
        <p:spPr/>
        <p:txBody>
          <a:bodyPr>
            <a:normAutofit fontScale="90000"/>
          </a:bodyPr>
          <a:lstStyle/>
          <a:p>
            <a:r>
              <a:rPr lang="en-US" dirty="0"/>
              <a:t>Conflicts with traditional kernel scheduling</a:t>
            </a:r>
          </a:p>
        </p:txBody>
      </p:sp>
      <p:sp>
        <p:nvSpPr>
          <p:cNvPr id="3" name="Content Placeholder 2">
            <a:extLst>
              <a:ext uri="{FF2B5EF4-FFF2-40B4-BE49-F238E27FC236}">
                <a16:creationId xmlns:a16="http://schemas.microsoft.com/office/drawing/2014/main" id="{A4900CA2-C917-4D42-AB3D-CA05A1FB187B}"/>
              </a:ext>
            </a:extLst>
          </p:cNvPr>
          <p:cNvSpPr>
            <a:spLocks noGrp="1"/>
          </p:cNvSpPr>
          <p:nvPr>
            <p:ph idx="1"/>
          </p:nvPr>
        </p:nvSpPr>
        <p:spPr/>
        <p:txBody>
          <a:bodyPr>
            <a:normAutofit fontScale="92500" lnSpcReduction="20000"/>
          </a:bodyPr>
          <a:lstStyle/>
          <a:p>
            <a:r>
              <a:rPr lang="en-US" dirty="0"/>
              <a:t>Deadlines vs. fairness</a:t>
            </a:r>
          </a:p>
          <a:p>
            <a:endParaRPr lang="en-US" dirty="0"/>
          </a:p>
          <a:p>
            <a:r>
              <a:rPr lang="en-US" dirty="0"/>
              <a:t>For example, if a user accessed the kernel: “can you guarantee my task will run for 1 second at every 5 second interval?”</a:t>
            </a:r>
          </a:p>
          <a:p>
            <a:pPr marL="0" indent="0">
              <a:buNone/>
            </a:pPr>
            <a:endParaRPr lang="en-US" dirty="0"/>
          </a:p>
          <a:p>
            <a:r>
              <a:rPr lang="en-US" dirty="0"/>
              <a:t>Challenges:</a:t>
            </a:r>
          </a:p>
          <a:p>
            <a:pPr lvl="1"/>
            <a:r>
              <a:rPr lang="en-US" dirty="0"/>
              <a:t>Linux uses proportional sharing – so the answer is highly dependent on other system activity</a:t>
            </a:r>
          </a:p>
          <a:p>
            <a:pPr lvl="1"/>
            <a:r>
              <a:rPr lang="en-US" dirty="0"/>
              <a:t>What if another process boosts its priority?</a:t>
            </a:r>
          </a:p>
          <a:p>
            <a:pPr lvl="1"/>
            <a:r>
              <a:rPr lang="en-US" dirty="0"/>
              <a:t>What if another process is starved? </a:t>
            </a:r>
          </a:p>
        </p:txBody>
      </p:sp>
      <p:sp>
        <p:nvSpPr>
          <p:cNvPr id="4" name="Slide Number Placeholder 3">
            <a:extLst>
              <a:ext uri="{FF2B5EF4-FFF2-40B4-BE49-F238E27FC236}">
                <a16:creationId xmlns:a16="http://schemas.microsoft.com/office/drawing/2014/main" id="{9A50F9D7-79C5-004F-9B7D-6A0BF5D341A6}"/>
              </a:ext>
            </a:extLst>
          </p:cNvPr>
          <p:cNvSpPr>
            <a:spLocks noGrp="1"/>
          </p:cNvSpPr>
          <p:nvPr>
            <p:ph type="sldNum" sz="quarter" idx="12"/>
          </p:nvPr>
        </p:nvSpPr>
        <p:spPr/>
        <p:txBody>
          <a:bodyPr/>
          <a:lstStyle/>
          <a:p>
            <a:fld id="{5E6A3C3A-A029-4573-BC04-5DA27903A743}" type="slidenum">
              <a:rPr lang="en-US" smtClean="0"/>
              <a:t>59</a:t>
            </a:fld>
            <a:endParaRPr lang="en-US"/>
          </a:p>
        </p:txBody>
      </p:sp>
    </p:spTree>
    <p:extLst>
      <p:ext uri="{BB962C8B-B14F-4D97-AF65-F5344CB8AC3E}">
        <p14:creationId xmlns:p14="http://schemas.microsoft.com/office/powerpoint/2010/main" val="4200775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4D4E3-BD9E-4B4D-A35F-0FCA676DB2DC}"/>
              </a:ext>
            </a:extLst>
          </p:cNvPr>
          <p:cNvSpPr>
            <a:spLocks noGrp="1"/>
          </p:cNvSpPr>
          <p:nvPr>
            <p:ph type="title"/>
          </p:nvPr>
        </p:nvSpPr>
        <p:spPr/>
        <p:txBody>
          <a:bodyPr/>
          <a:lstStyle/>
          <a:p>
            <a:r>
              <a:rPr lang="en-US" dirty="0" err="1"/>
              <a:t>TinyOS</a:t>
            </a:r>
            <a:endParaRPr lang="en-US" dirty="0"/>
          </a:p>
        </p:txBody>
      </p:sp>
      <p:sp>
        <p:nvSpPr>
          <p:cNvPr id="3" name="Text Placeholder 2">
            <a:extLst>
              <a:ext uri="{FF2B5EF4-FFF2-40B4-BE49-F238E27FC236}">
                <a16:creationId xmlns:a16="http://schemas.microsoft.com/office/drawing/2014/main" id="{2680746C-A0B4-3446-8A9E-B89A9EF1F7F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0F89A0C-FCC1-D849-A6DC-D218B36BB64C}"/>
              </a:ext>
            </a:extLst>
          </p:cNvPr>
          <p:cNvSpPr>
            <a:spLocks noGrp="1"/>
          </p:cNvSpPr>
          <p:nvPr>
            <p:ph type="sldNum" sz="quarter" idx="12"/>
          </p:nvPr>
        </p:nvSpPr>
        <p:spPr/>
        <p:txBody>
          <a:bodyPr/>
          <a:lstStyle/>
          <a:p>
            <a:fld id="{5E6A3C3A-A029-4573-BC04-5DA27903A743}" type="slidenum">
              <a:rPr lang="en-US" smtClean="0"/>
              <a:t>6</a:t>
            </a:fld>
            <a:endParaRPr lang="en-US"/>
          </a:p>
        </p:txBody>
      </p:sp>
    </p:spTree>
    <p:extLst>
      <p:ext uri="{BB962C8B-B14F-4D97-AF65-F5344CB8AC3E}">
        <p14:creationId xmlns:p14="http://schemas.microsoft.com/office/powerpoint/2010/main" val="269804628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Real-Time OS Support</a:t>
            </a:r>
          </a:p>
        </p:txBody>
      </p:sp>
      <p:sp>
        <p:nvSpPr>
          <p:cNvPr id="3" name="Content Placeholder 2"/>
          <p:cNvSpPr>
            <a:spLocks noGrp="1"/>
          </p:cNvSpPr>
          <p:nvPr>
            <p:ph idx="1"/>
          </p:nvPr>
        </p:nvSpPr>
        <p:spPr>
          <a:xfrm>
            <a:off x="284085" y="1448914"/>
            <a:ext cx="8097915" cy="3771636"/>
          </a:xfrm>
        </p:spPr>
        <p:txBody>
          <a:bodyPr>
            <a:normAutofit fontScale="92500" lnSpcReduction="20000"/>
          </a:bodyPr>
          <a:lstStyle/>
          <a:p>
            <a:pPr marL="0" indent="0">
              <a:buNone/>
            </a:pPr>
            <a:r>
              <a:rPr lang="en-US" dirty="0"/>
              <a:t>Goal is to achieve predictable execution:</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Other sources of uncertainty (and solutions):</a:t>
            </a:r>
          </a:p>
          <a:p>
            <a:pPr lvl="1"/>
            <a:r>
              <a:rPr lang="en-US" dirty="0"/>
              <a:t>Interrupts (can mask some interrupts)</a:t>
            </a:r>
          </a:p>
          <a:p>
            <a:pPr lvl="1"/>
            <a:r>
              <a:rPr lang="en-US" dirty="0"/>
              <a:t>Migrations (can pin tasks to cores)</a:t>
            </a:r>
          </a:p>
          <a:p>
            <a:pPr lvl="1"/>
            <a:r>
              <a:rPr lang="en-US" dirty="0">
                <a:solidFill>
                  <a:srgbClr val="FF0000"/>
                </a:solidFill>
              </a:rPr>
              <a:t>OS latency, jitter, and kernel non-</a:t>
            </a:r>
            <a:r>
              <a:rPr lang="en-US" dirty="0" err="1">
                <a:solidFill>
                  <a:srgbClr val="FF0000"/>
                </a:solidFill>
              </a:rPr>
              <a:t>preemptibility</a:t>
            </a:r>
            <a:r>
              <a:rPr lang="en-US" dirty="0">
                <a:solidFill>
                  <a:srgbClr val="FF0000"/>
                </a:solidFill>
              </a:rPr>
              <a:t> (real-time scheduling)</a:t>
            </a:r>
          </a:p>
          <a:p>
            <a:pPr lvl="1"/>
            <a:endParaRPr lang="en-US" dirty="0"/>
          </a:p>
        </p:txBody>
      </p:sp>
      <p:grpSp>
        <p:nvGrpSpPr>
          <p:cNvPr id="28" name="Group 27"/>
          <p:cNvGrpSpPr/>
          <p:nvPr/>
        </p:nvGrpSpPr>
        <p:grpSpPr>
          <a:xfrm>
            <a:off x="1270000" y="2159000"/>
            <a:ext cx="6312505" cy="1102465"/>
            <a:chOff x="576179" y="2457508"/>
            <a:chExt cx="7575006" cy="1322958"/>
          </a:xfrm>
        </p:grpSpPr>
        <p:sp>
          <p:nvSpPr>
            <p:cNvPr id="29" name="TextBox 28"/>
            <p:cNvSpPr txBox="1"/>
            <p:nvPr/>
          </p:nvSpPr>
          <p:spPr>
            <a:xfrm>
              <a:off x="576179" y="2457508"/>
              <a:ext cx="740972" cy="387798"/>
            </a:xfrm>
            <a:prstGeom prst="rect">
              <a:avLst/>
            </a:prstGeom>
            <a:noFill/>
          </p:spPr>
          <p:txBody>
            <a:bodyPr wrap="none" rtlCol="0">
              <a:spAutoFit/>
            </a:bodyPr>
            <a:lstStyle/>
            <a:p>
              <a:r>
                <a:rPr lang="en-US" sz="1500" dirty="0"/>
                <a:t>Ideal:</a:t>
              </a:r>
            </a:p>
          </p:txBody>
        </p:sp>
        <p:sp>
          <p:nvSpPr>
            <p:cNvPr id="30" name="TextBox 29"/>
            <p:cNvSpPr txBox="1"/>
            <p:nvPr/>
          </p:nvSpPr>
          <p:spPr>
            <a:xfrm>
              <a:off x="4737579" y="2457508"/>
              <a:ext cx="1275272" cy="387798"/>
            </a:xfrm>
            <a:prstGeom prst="rect">
              <a:avLst/>
            </a:prstGeom>
            <a:noFill/>
          </p:spPr>
          <p:txBody>
            <a:bodyPr wrap="none" rtlCol="0">
              <a:spAutoFit/>
            </a:bodyPr>
            <a:lstStyle/>
            <a:p>
              <a:r>
                <a:rPr lang="en-US" sz="1500" dirty="0"/>
                <a:t>Real world:</a:t>
              </a:r>
            </a:p>
          </p:txBody>
        </p:sp>
        <p:grpSp>
          <p:nvGrpSpPr>
            <p:cNvPr id="31" name="Group 30"/>
            <p:cNvGrpSpPr/>
            <p:nvPr/>
          </p:nvGrpSpPr>
          <p:grpSpPr>
            <a:xfrm>
              <a:off x="685800" y="2895600"/>
              <a:ext cx="3300291" cy="876178"/>
              <a:chOff x="860425" y="2847975"/>
              <a:chExt cx="3940175" cy="1046058"/>
            </a:xfrm>
          </p:grpSpPr>
          <p:cxnSp>
            <p:nvCxnSpPr>
              <p:cNvPr id="43" name="Straight Arrow Connector 42"/>
              <p:cNvCxnSpPr/>
              <p:nvPr/>
            </p:nvCxnSpPr>
            <p:spPr>
              <a:xfrm>
                <a:off x="860425" y="3457575"/>
                <a:ext cx="3940175"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44" name="Rectangle 43"/>
              <p:cNvSpPr/>
              <p:nvPr/>
            </p:nvSpPr>
            <p:spPr>
              <a:xfrm>
                <a:off x="860425" y="2847975"/>
                <a:ext cx="607536" cy="53340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dirty="0"/>
              </a:p>
            </p:txBody>
          </p:sp>
          <p:cxnSp>
            <p:nvCxnSpPr>
              <p:cNvPr id="45" name="Straight Arrow Connector 44"/>
              <p:cNvCxnSpPr/>
              <p:nvPr/>
            </p:nvCxnSpPr>
            <p:spPr>
              <a:xfrm rot="5400000" flipH="1" flipV="1">
                <a:off x="681090" y="3713110"/>
                <a:ext cx="360258" cy="1588"/>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rot="5400000" flipH="1" flipV="1">
                <a:off x="1954266" y="3713110"/>
                <a:ext cx="360258" cy="1588"/>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rot="5400000" flipH="1" flipV="1">
                <a:off x="3249665" y="3713110"/>
                <a:ext cx="360258" cy="1588"/>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48" name="Rectangle 47"/>
              <p:cNvSpPr/>
              <p:nvPr/>
            </p:nvSpPr>
            <p:spPr>
              <a:xfrm>
                <a:off x="2133600" y="2847975"/>
                <a:ext cx="627250" cy="53340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dirty="0"/>
              </a:p>
            </p:txBody>
          </p:sp>
          <p:sp>
            <p:nvSpPr>
              <p:cNvPr id="49" name="Rectangle 48"/>
              <p:cNvSpPr/>
              <p:nvPr/>
            </p:nvSpPr>
            <p:spPr>
              <a:xfrm>
                <a:off x="3428999" y="2847975"/>
                <a:ext cx="624741" cy="53340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dirty="0"/>
              </a:p>
            </p:txBody>
          </p:sp>
        </p:grpSp>
        <p:grpSp>
          <p:nvGrpSpPr>
            <p:cNvPr id="32" name="Group 31"/>
            <p:cNvGrpSpPr/>
            <p:nvPr/>
          </p:nvGrpSpPr>
          <p:grpSpPr>
            <a:xfrm>
              <a:off x="4842730" y="2904287"/>
              <a:ext cx="3308455" cy="876179"/>
              <a:chOff x="5937747" y="2447252"/>
              <a:chExt cx="2573046" cy="681420"/>
            </a:xfrm>
          </p:grpSpPr>
          <p:cxnSp>
            <p:nvCxnSpPr>
              <p:cNvPr id="33" name="Straight Arrow Connector 32"/>
              <p:cNvCxnSpPr/>
              <p:nvPr/>
            </p:nvCxnSpPr>
            <p:spPr>
              <a:xfrm>
                <a:off x="5944096" y="2844356"/>
                <a:ext cx="2566697" cy="0"/>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rot="5400000" flipH="1" flipV="1">
                <a:off x="5827273" y="3010816"/>
                <a:ext cx="234678" cy="1034"/>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rot="5400000" flipH="1" flipV="1">
                <a:off x="6656643" y="3010816"/>
                <a:ext cx="234678" cy="1034"/>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rot="5400000" flipH="1" flipV="1">
                <a:off x="7500488" y="3010816"/>
                <a:ext cx="234678" cy="1034"/>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37" name="Rectangle 36"/>
              <p:cNvSpPr/>
              <p:nvPr/>
            </p:nvSpPr>
            <p:spPr>
              <a:xfrm>
                <a:off x="6991226" y="2447252"/>
                <a:ext cx="408601" cy="347466"/>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17" dirty="0"/>
              </a:p>
            </p:txBody>
          </p:sp>
          <p:sp>
            <p:nvSpPr>
              <p:cNvPr id="38" name="Rectangle 37"/>
              <p:cNvSpPr/>
              <p:nvPr/>
            </p:nvSpPr>
            <p:spPr>
              <a:xfrm>
                <a:off x="8047505" y="2447253"/>
                <a:ext cx="406967" cy="347466"/>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17" dirty="0"/>
              </a:p>
            </p:txBody>
          </p:sp>
          <p:sp>
            <p:nvSpPr>
              <p:cNvPr id="39" name="Rectangle 38"/>
              <p:cNvSpPr/>
              <p:nvPr/>
            </p:nvSpPr>
            <p:spPr>
              <a:xfrm>
                <a:off x="6132975" y="2447252"/>
                <a:ext cx="547084" cy="347466"/>
              </a:xfrm>
              <a:prstGeom prst="rect">
                <a:avLst/>
              </a:prstGeom>
              <a:solidFill>
                <a:schemeClr val="accent3">
                  <a:lumMod val="75000"/>
                </a:schemeClr>
              </a:solidFill>
              <a:ln>
                <a:solidFill>
                  <a:schemeClr val="accent3">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17" dirty="0"/>
                  <a:t>Preempt</a:t>
                </a:r>
              </a:p>
            </p:txBody>
          </p:sp>
          <p:sp>
            <p:nvSpPr>
              <p:cNvPr id="40" name="Rectangle 39"/>
              <p:cNvSpPr/>
              <p:nvPr/>
            </p:nvSpPr>
            <p:spPr>
              <a:xfrm>
                <a:off x="7493403" y="2447252"/>
                <a:ext cx="547084" cy="347466"/>
              </a:xfrm>
              <a:prstGeom prst="rect">
                <a:avLst/>
              </a:prstGeom>
              <a:solidFill>
                <a:schemeClr val="accent2">
                  <a:lumMod val="75000"/>
                </a:schemeClr>
              </a:solidFill>
              <a:ln>
                <a:solidFill>
                  <a:schemeClr val="accent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17" dirty="0"/>
                  <a:t>Migrate</a:t>
                </a:r>
              </a:p>
            </p:txBody>
          </p:sp>
          <p:sp>
            <p:nvSpPr>
              <p:cNvPr id="41" name="Rectangle 40"/>
              <p:cNvSpPr/>
              <p:nvPr/>
            </p:nvSpPr>
            <p:spPr>
              <a:xfrm>
                <a:off x="6686409" y="2447252"/>
                <a:ext cx="188878" cy="347466"/>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17" dirty="0"/>
              </a:p>
            </p:txBody>
          </p:sp>
          <p:sp>
            <p:nvSpPr>
              <p:cNvPr id="42" name="Rectangle 41"/>
              <p:cNvSpPr/>
              <p:nvPr/>
            </p:nvSpPr>
            <p:spPr>
              <a:xfrm>
                <a:off x="5937747" y="2447252"/>
                <a:ext cx="188878" cy="347466"/>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17" dirty="0"/>
              </a:p>
            </p:txBody>
          </p:sp>
        </p:grpSp>
      </p:grpSp>
      <p:sp>
        <p:nvSpPr>
          <p:cNvPr id="4" name="Slide Number Placeholder 3">
            <a:extLst>
              <a:ext uri="{FF2B5EF4-FFF2-40B4-BE49-F238E27FC236}">
                <a16:creationId xmlns:a16="http://schemas.microsoft.com/office/drawing/2014/main" id="{EF85C3ED-1FD3-2B47-A9BD-444701547428}"/>
              </a:ext>
            </a:extLst>
          </p:cNvPr>
          <p:cNvSpPr>
            <a:spLocks noGrp="1"/>
          </p:cNvSpPr>
          <p:nvPr>
            <p:ph type="sldNum" sz="quarter" idx="12"/>
          </p:nvPr>
        </p:nvSpPr>
        <p:spPr/>
        <p:txBody>
          <a:bodyPr/>
          <a:lstStyle/>
          <a:p>
            <a:fld id="{5E6A3C3A-A029-4573-BC04-5DA27903A743}" type="slidenum">
              <a:rPr lang="en-US" smtClean="0"/>
              <a:t>60</a:t>
            </a:fld>
            <a:endParaRPr lang="en-US"/>
          </a:p>
        </p:txBody>
      </p:sp>
    </p:spTree>
    <p:extLst>
      <p:ext uri="{BB962C8B-B14F-4D97-AF65-F5344CB8AC3E}">
        <p14:creationId xmlns:p14="http://schemas.microsoft.com/office/powerpoint/2010/main" val="98352531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23989-67F2-2C4D-A19D-23528BBD55B9}"/>
              </a:ext>
            </a:extLst>
          </p:cNvPr>
          <p:cNvSpPr>
            <a:spLocks noGrp="1"/>
          </p:cNvSpPr>
          <p:nvPr>
            <p:ph type="title"/>
          </p:nvPr>
        </p:nvSpPr>
        <p:spPr/>
        <p:txBody>
          <a:bodyPr/>
          <a:lstStyle/>
          <a:p>
            <a:r>
              <a:rPr lang="en-US" dirty="0"/>
              <a:t>Five real-time scheduling classes</a:t>
            </a:r>
          </a:p>
        </p:txBody>
      </p:sp>
      <p:sp>
        <p:nvSpPr>
          <p:cNvPr id="3" name="Content Placeholder 2">
            <a:extLst>
              <a:ext uri="{FF2B5EF4-FFF2-40B4-BE49-F238E27FC236}">
                <a16:creationId xmlns:a16="http://schemas.microsoft.com/office/drawing/2014/main" id="{8C3AA041-154E-E545-A628-67460B0AA7F6}"/>
              </a:ext>
            </a:extLst>
          </p:cNvPr>
          <p:cNvSpPr>
            <a:spLocks noGrp="1"/>
          </p:cNvSpPr>
          <p:nvPr>
            <p:ph idx="1"/>
          </p:nvPr>
        </p:nvSpPr>
        <p:spPr/>
        <p:txBody>
          <a:bodyPr>
            <a:normAutofit/>
          </a:bodyPr>
          <a:lstStyle/>
          <a:p>
            <a:r>
              <a:rPr lang="en-US" sz="2067" dirty="0"/>
              <a:t>First-in, First-out scheduling</a:t>
            </a:r>
          </a:p>
          <a:p>
            <a:r>
              <a:rPr lang="en-US" sz="2067" dirty="0"/>
              <a:t>Round robin scheduling</a:t>
            </a:r>
          </a:p>
          <a:p>
            <a:r>
              <a:rPr lang="en-US" sz="2067" dirty="0"/>
              <a:t>Preemptive fixed priority scheduling</a:t>
            </a:r>
          </a:p>
          <a:p>
            <a:r>
              <a:rPr lang="en-US" sz="2067" dirty="0"/>
              <a:t>Most frequent first</a:t>
            </a:r>
          </a:p>
          <a:p>
            <a:r>
              <a:rPr lang="en-US" sz="2067" dirty="0"/>
              <a:t>Earliest deadline first</a:t>
            </a:r>
          </a:p>
        </p:txBody>
      </p:sp>
      <p:sp>
        <p:nvSpPr>
          <p:cNvPr id="4" name="Slide Number Placeholder 3">
            <a:extLst>
              <a:ext uri="{FF2B5EF4-FFF2-40B4-BE49-F238E27FC236}">
                <a16:creationId xmlns:a16="http://schemas.microsoft.com/office/drawing/2014/main" id="{F964564E-A0D1-744B-854B-EFA6BB4CF56D}"/>
              </a:ext>
            </a:extLst>
          </p:cNvPr>
          <p:cNvSpPr>
            <a:spLocks noGrp="1"/>
          </p:cNvSpPr>
          <p:nvPr>
            <p:ph type="sldNum" sz="quarter" idx="12"/>
          </p:nvPr>
        </p:nvSpPr>
        <p:spPr/>
        <p:txBody>
          <a:bodyPr/>
          <a:lstStyle/>
          <a:p>
            <a:fld id="{5E6A3C3A-A029-4573-BC04-5DA27903A743}" type="slidenum">
              <a:rPr lang="en-US" smtClean="0"/>
              <a:t>61</a:t>
            </a:fld>
            <a:endParaRPr lang="en-US"/>
          </a:p>
        </p:txBody>
      </p:sp>
    </p:spTree>
    <p:extLst>
      <p:ext uri="{BB962C8B-B14F-4D97-AF65-F5344CB8AC3E}">
        <p14:creationId xmlns:p14="http://schemas.microsoft.com/office/powerpoint/2010/main" val="33058391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rebuchet MS" panose="020B0703020202090204" pitchFamily="34" charset="0"/>
                <a:cs typeface="Courier New"/>
              </a:rPr>
              <a:t>FIFO Scheduling</a:t>
            </a:r>
          </a:p>
        </p:txBody>
      </p:sp>
      <p:sp>
        <p:nvSpPr>
          <p:cNvPr id="3" name="Content Placeholder 2"/>
          <p:cNvSpPr>
            <a:spLocks noGrp="1"/>
          </p:cNvSpPr>
          <p:nvPr>
            <p:ph idx="1"/>
          </p:nvPr>
        </p:nvSpPr>
        <p:spPr/>
        <p:txBody>
          <a:bodyPr>
            <a:normAutofit/>
          </a:bodyPr>
          <a:lstStyle/>
          <a:p>
            <a:pPr marL="0" indent="0">
              <a:buNone/>
            </a:pPr>
            <a:r>
              <a:rPr lang="en-US" i="1" dirty="0"/>
              <a:t>First-in, First-out </a:t>
            </a:r>
            <a:r>
              <a:rPr lang="en-US" dirty="0"/>
              <a:t>scheduling</a:t>
            </a:r>
          </a:p>
          <a:p>
            <a:pPr marL="0" indent="0">
              <a:buNone/>
            </a:pPr>
            <a:endParaRPr lang="en-US" i="1" dirty="0"/>
          </a:p>
          <a:p>
            <a:r>
              <a:rPr lang="en-US" sz="1667" dirty="0"/>
              <a:t>The first enqueued task of highest priority executes to completion</a:t>
            </a:r>
          </a:p>
          <a:p>
            <a:r>
              <a:rPr lang="en-US" sz="1667" dirty="0"/>
              <a:t>A task will only relinquish a processor when it completes, yields, or blocks</a:t>
            </a:r>
          </a:p>
          <a:p>
            <a:endParaRPr lang="en-US" sz="1667" dirty="0"/>
          </a:p>
          <a:p>
            <a:endParaRPr lang="en-US" sz="1667" dirty="0"/>
          </a:p>
          <a:p>
            <a:endParaRPr lang="en-US" sz="1667" dirty="0"/>
          </a:p>
          <a:p>
            <a:endParaRPr lang="en-US" sz="1167" dirty="0"/>
          </a:p>
          <a:p>
            <a:endParaRPr lang="en-US" sz="1167" dirty="0"/>
          </a:p>
          <a:p>
            <a:r>
              <a:rPr lang="en-US" sz="1667" dirty="0"/>
              <a:t>Only a higher priority </a:t>
            </a:r>
            <a:r>
              <a:rPr lang="en-US" sz="1667" dirty="0">
                <a:latin typeface="Courier New" panose="02070309020205020404" pitchFamily="49" charset="0"/>
                <a:cs typeface="Courier New" panose="02070309020205020404" pitchFamily="49" charset="0"/>
              </a:rPr>
              <a:t>SCHED_FIFO</a:t>
            </a:r>
            <a:r>
              <a:rPr lang="en-US" sz="1667" dirty="0"/>
              <a:t> or </a:t>
            </a:r>
            <a:r>
              <a:rPr lang="en-US" sz="1667" dirty="0">
                <a:latin typeface="Courier New" panose="02070309020205020404" pitchFamily="49" charset="0"/>
                <a:cs typeface="Courier New" panose="02070309020205020404" pitchFamily="49" charset="0"/>
              </a:rPr>
              <a:t>SCHED_RR</a:t>
            </a:r>
            <a:r>
              <a:rPr lang="en-US" sz="1667" dirty="0"/>
              <a:t> task can preempt a </a:t>
            </a:r>
            <a:r>
              <a:rPr lang="en-US" sz="1667" dirty="0">
                <a:latin typeface="Courier New" panose="02070309020205020404" pitchFamily="49" charset="0"/>
                <a:cs typeface="Courier New" panose="02070309020205020404" pitchFamily="49" charset="0"/>
              </a:rPr>
              <a:t>SCHED_FIFO </a:t>
            </a:r>
            <a:r>
              <a:rPr lang="en-US" sz="1667" dirty="0"/>
              <a:t>task</a:t>
            </a:r>
          </a:p>
          <a:p>
            <a:pPr lvl="1"/>
            <a:r>
              <a:rPr lang="en-US" sz="1267" dirty="0"/>
              <a:t>all others will be starved as it runs</a:t>
            </a:r>
          </a:p>
        </p:txBody>
      </p:sp>
      <p:grpSp>
        <p:nvGrpSpPr>
          <p:cNvPr id="22" name="Group 21"/>
          <p:cNvGrpSpPr/>
          <p:nvPr/>
        </p:nvGrpSpPr>
        <p:grpSpPr>
          <a:xfrm>
            <a:off x="1348678" y="3365502"/>
            <a:ext cx="6478093" cy="894665"/>
            <a:chOff x="990600" y="4495800"/>
            <a:chExt cx="7773712" cy="1073598"/>
          </a:xfrm>
        </p:grpSpPr>
        <p:cxnSp>
          <p:nvCxnSpPr>
            <p:cNvPr id="7" name="Straight Arrow Connector 6"/>
            <p:cNvCxnSpPr/>
            <p:nvPr/>
          </p:nvCxnSpPr>
          <p:spPr>
            <a:xfrm>
              <a:off x="990600" y="5065890"/>
              <a:ext cx="7696200" cy="3951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990600" y="4495800"/>
              <a:ext cx="2514599" cy="498828"/>
            </a:xfrm>
            <a:prstGeom prst="rect">
              <a:avLst/>
            </a:prstGeom>
            <a:solidFill>
              <a:schemeClr val="accent2"/>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solidFill>
                    <a:srgbClr val="000000"/>
                  </a:solidFill>
                </a:rPr>
                <a:t>Task 1</a:t>
              </a:r>
            </a:p>
          </p:txBody>
        </p:sp>
        <p:sp>
          <p:nvSpPr>
            <p:cNvPr id="12" name="Rectangle 11"/>
            <p:cNvSpPr/>
            <p:nvPr/>
          </p:nvSpPr>
          <p:spPr>
            <a:xfrm>
              <a:off x="3505200" y="4495800"/>
              <a:ext cx="2514600" cy="498828"/>
            </a:xfrm>
            <a:prstGeom prst="rect">
              <a:avLst/>
            </a:prstGeom>
            <a:solidFill>
              <a:schemeClr val="accent3"/>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solidFill>
                    <a:srgbClr val="000000"/>
                  </a:solidFill>
                </a:rPr>
                <a:t>Task 2</a:t>
              </a:r>
            </a:p>
          </p:txBody>
        </p:sp>
        <p:sp>
          <p:nvSpPr>
            <p:cNvPr id="13" name="Rectangle 12"/>
            <p:cNvSpPr/>
            <p:nvPr/>
          </p:nvSpPr>
          <p:spPr>
            <a:xfrm>
              <a:off x="6019800" y="4495800"/>
              <a:ext cx="2531533" cy="498828"/>
            </a:xfrm>
            <a:prstGeom prst="rect">
              <a:avLst/>
            </a:prstGeom>
            <a:solidFill>
              <a:schemeClr val="accent4"/>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solidFill>
                    <a:srgbClr val="000000"/>
                  </a:solidFill>
                </a:rPr>
                <a:t>Task 3</a:t>
              </a:r>
            </a:p>
          </p:txBody>
        </p:sp>
        <p:sp>
          <p:nvSpPr>
            <p:cNvPr id="14" name="TextBox 13"/>
            <p:cNvSpPr txBox="1"/>
            <p:nvPr/>
          </p:nvSpPr>
          <p:spPr>
            <a:xfrm>
              <a:off x="8077200" y="5181600"/>
              <a:ext cx="687112" cy="387798"/>
            </a:xfrm>
            <a:prstGeom prst="rect">
              <a:avLst/>
            </a:prstGeom>
            <a:noFill/>
          </p:spPr>
          <p:txBody>
            <a:bodyPr wrap="none" rtlCol="0">
              <a:spAutoFit/>
            </a:bodyPr>
            <a:lstStyle/>
            <a:p>
              <a:r>
                <a:rPr lang="en-US" sz="1500" dirty="0">
                  <a:solidFill>
                    <a:srgbClr val="000000"/>
                  </a:solidFill>
                </a:rPr>
                <a:t>Time</a:t>
              </a:r>
            </a:p>
          </p:txBody>
        </p:sp>
      </p:grpSp>
      <p:sp>
        <p:nvSpPr>
          <p:cNvPr id="4" name="Slide Number Placeholder 3">
            <a:extLst>
              <a:ext uri="{FF2B5EF4-FFF2-40B4-BE49-F238E27FC236}">
                <a16:creationId xmlns:a16="http://schemas.microsoft.com/office/drawing/2014/main" id="{9488D291-E962-3B4F-941F-F6376768EB6F}"/>
              </a:ext>
            </a:extLst>
          </p:cNvPr>
          <p:cNvSpPr>
            <a:spLocks noGrp="1"/>
          </p:cNvSpPr>
          <p:nvPr>
            <p:ph type="sldNum" sz="quarter" idx="12"/>
          </p:nvPr>
        </p:nvSpPr>
        <p:spPr/>
        <p:txBody>
          <a:bodyPr/>
          <a:lstStyle/>
          <a:p>
            <a:fld id="{5E6A3C3A-A029-4573-BC04-5DA27903A743}" type="slidenum">
              <a:rPr lang="en-US" smtClean="0"/>
              <a:t>62</a:t>
            </a:fld>
            <a:endParaRPr lang="en-US"/>
          </a:p>
        </p:txBody>
      </p:sp>
    </p:spTree>
    <p:extLst>
      <p:ext uri="{BB962C8B-B14F-4D97-AF65-F5344CB8AC3E}">
        <p14:creationId xmlns:p14="http://schemas.microsoft.com/office/powerpoint/2010/main" val="15033466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rebuchet MS" panose="020B0703020202090204" pitchFamily="34" charset="0"/>
                <a:cs typeface="Courier New"/>
              </a:rPr>
              <a:t>Round Robin Scheduling</a:t>
            </a:r>
          </a:p>
        </p:txBody>
      </p:sp>
      <p:sp>
        <p:nvSpPr>
          <p:cNvPr id="3" name="Content Placeholder 2"/>
          <p:cNvSpPr>
            <a:spLocks noGrp="1"/>
          </p:cNvSpPr>
          <p:nvPr>
            <p:ph idx="1"/>
          </p:nvPr>
        </p:nvSpPr>
        <p:spPr/>
        <p:txBody>
          <a:bodyPr>
            <a:normAutofit fontScale="70000" lnSpcReduction="20000"/>
          </a:bodyPr>
          <a:lstStyle/>
          <a:p>
            <a:pPr marL="0" indent="0">
              <a:buNone/>
            </a:pPr>
            <a:r>
              <a:rPr lang="en-US" i="1" dirty="0"/>
              <a:t>Round-robin </a:t>
            </a:r>
            <a:r>
              <a:rPr lang="en-US" dirty="0"/>
              <a:t>scheduling</a:t>
            </a:r>
          </a:p>
          <a:p>
            <a:pPr marL="0" indent="0">
              <a:buNone/>
            </a:pPr>
            <a:r>
              <a:rPr lang="en-US" dirty="0"/>
              <a:t>Same as </a:t>
            </a:r>
            <a:r>
              <a:rPr lang="en-US" dirty="0">
                <a:latin typeface="Courier New" panose="02070309020205020404" pitchFamily="49" charset="0"/>
                <a:cs typeface="Courier New" panose="02070309020205020404" pitchFamily="49" charset="0"/>
              </a:rPr>
              <a:t>SCHED_FIFO </a:t>
            </a:r>
            <a:r>
              <a:rPr lang="en-US" dirty="0"/>
              <a:t>but with </a:t>
            </a:r>
            <a:r>
              <a:rPr lang="en-US" dirty="0" err="1"/>
              <a:t>timeslices</a:t>
            </a:r>
            <a:endParaRPr lang="en-US" dirty="0"/>
          </a:p>
          <a:p>
            <a:pPr marL="0" indent="0">
              <a:buNone/>
            </a:pPr>
            <a:endParaRPr lang="en-US" i="1" dirty="0"/>
          </a:p>
          <a:p>
            <a:pPr marL="0" indent="0">
              <a:buNone/>
            </a:pPr>
            <a:r>
              <a:rPr lang="en-US" dirty="0"/>
              <a:t>Among tasks of equal priority:</a:t>
            </a:r>
          </a:p>
          <a:p>
            <a:r>
              <a:rPr lang="en-US" dirty="0"/>
              <a:t>Rotate through all tasks</a:t>
            </a:r>
          </a:p>
          <a:p>
            <a:r>
              <a:rPr lang="en-US" dirty="0"/>
              <a:t>Each task gets a fixed time slice</a:t>
            </a:r>
          </a:p>
          <a:p>
            <a:endParaRPr lang="en-US" dirty="0"/>
          </a:p>
          <a:p>
            <a:endParaRPr lang="en-US" dirty="0"/>
          </a:p>
          <a:p>
            <a:pPr marL="0" indent="0">
              <a:buNone/>
            </a:pPr>
            <a:endParaRPr lang="en-US" dirty="0"/>
          </a:p>
          <a:p>
            <a:r>
              <a:rPr lang="en-US" dirty="0"/>
              <a:t>Only a higher priority </a:t>
            </a:r>
            <a:r>
              <a:rPr lang="en-US" dirty="0">
                <a:latin typeface="Courier New" panose="02070309020205020404" pitchFamily="49" charset="0"/>
                <a:cs typeface="Courier New" panose="02070309020205020404" pitchFamily="49" charset="0"/>
              </a:rPr>
              <a:t>SCHED_FIFO</a:t>
            </a:r>
            <a:r>
              <a:rPr lang="en-US" dirty="0"/>
              <a:t> or </a:t>
            </a:r>
            <a:r>
              <a:rPr lang="en-US" dirty="0">
                <a:latin typeface="Courier New" panose="02070309020205020404" pitchFamily="49" charset="0"/>
                <a:cs typeface="Courier New" panose="02070309020205020404" pitchFamily="49" charset="0"/>
              </a:rPr>
              <a:t>SCHED_RR</a:t>
            </a:r>
            <a:r>
              <a:rPr lang="en-US" dirty="0"/>
              <a:t> task can preempt a </a:t>
            </a:r>
            <a:r>
              <a:rPr lang="en-US" dirty="0">
                <a:latin typeface="Courier New" panose="02070309020205020404" pitchFamily="49" charset="0"/>
                <a:cs typeface="Courier New" panose="02070309020205020404" pitchFamily="49" charset="0"/>
              </a:rPr>
              <a:t>SCHED_FIFO</a:t>
            </a:r>
          </a:p>
          <a:p>
            <a:r>
              <a:rPr lang="en-US" dirty="0"/>
              <a:t>Tasks of equal priority preempt each other after </a:t>
            </a:r>
            <a:r>
              <a:rPr lang="en-US" dirty="0" err="1"/>
              <a:t>timeslice</a:t>
            </a:r>
            <a:r>
              <a:rPr lang="en-US" dirty="0"/>
              <a:t> expiration</a:t>
            </a:r>
          </a:p>
        </p:txBody>
      </p:sp>
      <p:grpSp>
        <p:nvGrpSpPr>
          <p:cNvPr id="22" name="Group 21"/>
          <p:cNvGrpSpPr/>
          <p:nvPr/>
        </p:nvGrpSpPr>
        <p:grpSpPr>
          <a:xfrm>
            <a:off x="1270000" y="3238502"/>
            <a:ext cx="6478093" cy="894665"/>
            <a:chOff x="990600" y="4495800"/>
            <a:chExt cx="7773712" cy="1073598"/>
          </a:xfrm>
        </p:grpSpPr>
        <p:cxnSp>
          <p:nvCxnSpPr>
            <p:cNvPr id="7" name="Straight Arrow Connector 6"/>
            <p:cNvCxnSpPr/>
            <p:nvPr/>
          </p:nvCxnSpPr>
          <p:spPr>
            <a:xfrm>
              <a:off x="990600" y="5065890"/>
              <a:ext cx="7696200" cy="3951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990600" y="4495800"/>
              <a:ext cx="855133" cy="498828"/>
            </a:xfrm>
            <a:prstGeom prst="rect">
              <a:avLst/>
            </a:prstGeom>
            <a:solidFill>
              <a:schemeClr val="accent2"/>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solidFill>
                    <a:schemeClr val="tx1"/>
                  </a:solidFill>
                </a:rPr>
                <a:t>Task 1</a:t>
              </a:r>
            </a:p>
          </p:txBody>
        </p:sp>
        <p:sp>
          <p:nvSpPr>
            <p:cNvPr id="12" name="Rectangle 11"/>
            <p:cNvSpPr/>
            <p:nvPr/>
          </p:nvSpPr>
          <p:spPr>
            <a:xfrm>
              <a:off x="1828800" y="4495800"/>
              <a:ext cx="855133" cy="498828"/>
            </a:xfrm>
            <a:prstGeom prst="rect">
              <a:avLst/>
            </a:prstGeom>
            <a:solidFill>
              <a:schemeClr val="accent3"/>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solidFill>
                    <a:schemeClr val="tx1"/>
                  </a:solidFill>
                </a:rPr>
                <a:t>Task 2</a:t>
              </a:r>
            </a:p>
          </p:txBody>
        </p:sp>
        <p:sp>
          <p:nvSpPr>
            <p:cNvPr id="13" name="Rectangle 12"/>
            <p:cNvSpPr/>
            <p:nvPr/>
          </p:nvSpPr>
          <p:spPr>
            <a:xfrm>
              <a:off x="2667000" y="4495800"/>
              <a:ext cx="855133" cy="498828"/>
            </a:xfrm>
            <a:prstGeom prst="rect">
              <a:avLst/>
            </a:prstGeom>
            <a:solidFill>
              <a:schemeClr val="accent4"/>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solidFill>
                    <a:schemeClr val="tx1"/>
                  </a:solidFill>
                </a:rPr>
                <a:t>Task 3</a:t>
              </a:r>
            </a:p>
          </p:txBody>
        </p:sp>
        <p:sp>
          <p:nvSpPr>
            <p:cNvPr id="14" name="TextBox 13"/>
            <p:cNvSpPr txBox="1"/>
            <p:nvPr/>
          </p:nvSpPr>
          <p:spPr>
            <a:xfrm>
              <a:off x="8077200" y="5181600"/>
              <a:ext cx="687112" cy="387798"/>
            </a:xfrm>
            <a:prstGeom prst="rect">
              <a:avLst/>
            </a:prstGeom>
            <a:noFill/>
          </p:spPr>
          <p:txBody>
            <a:bodyPr wrap="none" rtlCol="0">
              <a:spAutoFit/>
            </a:bodyPr>
            <a:lstStyle/>
            <a:p>
              <a:r>
                <a:rPr lang="en-US" sz="1500" dirty="0"/>
                <a:t>Time</a:t>
              </a:r>
            </a:p>
          </p:txBody>
        </p:sp>
        <p:sp>
          <p:nvSpPr>
            <p:cNvPr id="16" name="Rectangle 15"/>
            <p:cNvSpPr/>
            <p:nvPr/>
          </p:nvSpPr>
          <p:spPr>
            <a:xfrm>
              <a:off x="3505200" y="4495800"/>
              <a:ext cx="855133" cy="498828"/>
            </a:xfrm>
            <a:prstGeom prst="rect">
              <a:avLst/>
            </a:prstGeom>
            <a:solidFill>
              <a:schemeClr val="accent2"/>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solidFill>
                    <a:schemeClr val="tx1"/>
                  </a:solidFill>
                </a:rPr>
                <a:t>Task 1</a:t>
              </a:r>
            </a:p>
          </p:txBody>
        </p:sp>
        <p:sp>
          <p:nvSpPr>
            <p:cNvPr id="17" name="Rectangle 16"/>
            <p:cNvSpPr/>
            <p:nvPr/>
          </p:nvSpPr>
          <p:spPr>
            <a:xfrm>
              <a:off x="4343400" y="4495800"/>
              <a:ext cx="855133" cy="498828"/>
            </a:xfrm>
            <a:prstGeom prst="rect">
              <a:avLst/>
            </a:prstGeom>
            <a:solidFill>
              <a:schemeClr val="accent3"/>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solidFill>
                    <a:schemeClr val="tx1"/>
                  </a:solidFill>
                </a:rPr>
                <a:t>Task 2</a:t>
              </a:r>
            </a:p>
          </p:txBody>
        </p:sp>
        <p:sp>
          <p:nvSpPr>
            <p:cNvPr id="18" name="Rectangle 17"/>
            <p:cNvSpPr/>
            <p:nvPr/>
          </p:nvSpPr>
          <p:spPr>
            <a:xfrm>
              <a:off x="5181600" y="4495800"/>
              <a:ext cx="855133" cy="498828"/>
            </a:xfrm>
            <a:prstGeom prst="rect">
              <a:avLst/>
            </a:prstGeom>
            <a:solidFill>
              <a:schemeClr val="accent4"/>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solidFill>
                    <a:schemeClr val="tx1"/>
                  </a:solidFill>
                </a:rPr>
                <a:t>Task 3</a:t>
              </a:r>
            </a:p>
          </p:txBody>
        </p:sp>
        <p:sp>
          <p:nvSpPr>
            <p:cNvPr id="19" name="Rectangle 18"/>
            <p:cNvSpPr/>
            <p:nvPr/>
          </p:nvSpPr>
          <p:spPr>
            <a:xfrm>
              <a:off x="6019800" y="4495800"/>
              <a:ext cx="855133" cy="498828"/>
            </a:xfrm>
            <a:prstGeom prst="rect">
              <a:avLst/>
            </a:prstGeom>
            <a:solidFill>
              <a:schemeClr val="accent2"/>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solidFill>
                    <a:schemeClr val="tx1"/>
                  </a:solidFill>
                </a:rPr>
                <a:t>Task 1</a:t>
              </a:r>
            </a:p>
          </p:txBody>
        </p:sp>
        <p:sp>
          <p:nvSpPr>
            <p:cNvPr id="20" name="Rectangle 19"/>
            <p:cNvSpPr/>
            <p:nvPr/>
          </p:nvSpPr>
          <p:spPr>
            <a:xfrm>
              <a:off x="6858000" y="4495800"/>
              <a:ext cx="855133" cy="498828"/>
            </a:xfrm>
            <a:prstGeom prst="rect">
              <a:avLst/>
            </a:prstGeom>
            <a:solidFill>
              <a:schemeClr val="accent3"/>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solidFill>
                    <a:schemeClr val="tx1"/>
                  </a:solidFill>
                </a:rPr>
                <a:t>Task 2</a:t>
              </a:r>
            </a:p>
          </p:txBody>
        </p:sp>
        <p:sp>
          <p:nvSpPr>
            <p:cNvPr id="21" name="Rectangle 20"/>
            <p:cNvSpPr/>
            <p:nvPr/>
          </p:nvSpPr>
          <p:spPr>
            <a:xfrm>
              <a:off x="7696200" y="4495800"/>
              <a:ext cx="855133" cy="498828"/>
            </a:xfrm>
            <a:prstGeom prst="rect">
              <a:avLst/>
            </a:prstGeom>
            <a:solidFill>
              <a:schemeClr val="accent4"/>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solidFill>
                    <a:schemeClr val="tx1"/>
                  </a:solidFill>
                </a:rPr>
                <a:t>Task 3</a:t>
              </a:r>
            </a:p>
          </p:txBody>
        </p:sp>
      </p:grpSp>
      <p:sp>
        <p:nvSpPr>
          <p:cNvPr id="4" name="Slide Number Placeholder 3">
            <a:extLst>
              <a:ext uri="{FF2B5EF4-FFF2-40B4-BE49-F238E27FC236}">
                <a16:creationId xmlns:a16="http://schemas.microsoft.com/office/drawing/2014/main" id="{63F05C23-3F43-0340-869A-0D3E598455D8}"/>
              </a:ext>
            </a:extLst>
          </p:cNvPr>
          <p:cNvSpPr>
            <a:spLocks noGrp="1"/>
          </p:cNvSpPr>
          <p:nvPr>
            <p:ph type="sldNum" sz="quarter" idx="12"/>
          </p:nvPr>
        </p:nvSpPr>
        <p:spPr/>
        <p:txBody>
          <a:bodyPr/>
          <a:lstStyle/>
          <a:p>
            <a:fld id="{5E6A3C3A-A029-4573-BC04-5DA27903A743}" type="slidenum">
              <a:rPr lang="en-US" smtClean="0"/>
              <a:t>63</a:t>
            </a:fld>
            <a:endParaRPr lang="en-US"/>
          </a:p>
        </p:txBody>
      </p:sp>
    </p:spTree>
    <p:extLst>
      <p:ext uri="{BB962C8B-B14F-4D97-AF65-F5344CB8AC3E}">
        <p14:creationId xmlns:p14="http://schemas.microsoft.com/office/powerpoint/2010/main" val="181946321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Line 2"/>
          <p:cNvSpPr>
            <a:spLocks noChangeShapeType="1"/>
          </p:cNvSpPr>
          <p:nvPr/>
        </p:nvSpPr>
        <p:spPr bwMode="auto">
          <a:xfrm>
            <a:off x="3016746" y="2329160"/>
            <a:ext cx="3352353" cy="0"/>
          </a:xfrm>
          <a:prstGeom prst="line">
            <a:avLst/>
          </a:prstGeom>
          <a:noFill/>
          <a:ln w="12700" cap="flat">
            <a:solidFill>
              <a:schemeClr val="tx1"/>
            </a:solidFill>
            <a:prstDash val="solid"/>
            <a:miter lim="800000"/>
            <a:headEnd type="none" w="med" len="med"/>
            <a:tailEnd type="triangle" w="med" len="med"/>
          </a:ln>
        </p:spPr>
        <p:txBody>
          <a:bodyPr lIns="0" tIns="0" rIns="0" bIns="0"/>
          <a:lstStyle/>
          <a:p>
            <a:endParaRPr lang="en-US" sz="1500"/>
          </a:p>
        </p:txBody>
      </p:sp>
      <p:sp>
        <p:nvSpPr>
          <p:cNvPr id="23555" name="Line 3"/>
          <p:cNvSpPr>
            <a:spLocks noChangeShapeType="1"/>
          </p:cNvSpPr>
          <p:nvPr/>
        </p:nvSpPr>
        <p:spPr bwMode="auto">
          <a:xfrm>
            <a:off x="3016746" y="3400723"/>
            <a:ext cx="3352353" cy="0"/>
          </a:xfrm>
          <a:prstGeom prst="line">
            <a:avLst/>
          </a:prstGeom>
          <a:noFill/>
          <a:ln w="12700" cap="flat">
            <a:solidFill>
              <a:schemeClr val="tx1"/>
            </a:solidFill>
            <a:prstDash val="solid"/>
            <a:miter lim="800000"/>
            <a:headEnd type="none" w="med" len="med"/>
            <a:tailEnd type="triangle" w="med" len="med"/>
          </a:ln>
        </p:spPr>
        <p:txBody>
          <a:bodyPr lIns="0" tIns="0" rIns="0" bIns="0"/>
          <a:lstStyle/>
          <a:p>
            <a:endParaRPr lang="en-US" sz="1500"/>
          </a:p>
        </p:txBody>
      </p:sp>
      <p:sp>
        <p:nvSpPr>
          <p:cNvPr id="23556" name="Line 4"/>
          <p:cNvSpPr>
            <a:spLocks noChangeShapeType="1"/>
          </p:cNvSpPr>
          <p:nvPr/>
        </p:nvSpPr>
        <p:spPr bwMode="auto">
          <a:xfrm>
            <a:off x="3016746" y="2686348"/>
            <a:ext cx="3352353" cy="0"/>
          </a:xfrm>
          <a:prstGeom prst="line">
            <a:avLst/>
          </a:prstGeom>
          <a:noFill/>
          <a:ln w="12700" cap="flat">
            <a:solidFill>
              <a:srgbClr val="CECECE"/>
            </a:solidFill>
            <a:prstDash val="solid"/>
            <a:miter lim="800000"/>
            <a:headEnd type="none" w="med" len="med"/>
            <a:tailEnd type="none" w="med" len="med"/>
          </a:ln>
        </p:spPr>
        <p:txBody>
          <a:bodyPr lIns="0" tIns="0" rIns="0" bIns="0"/>
          <a:lstStyle/>
          <a:p>
            <a:endParaRPr lang="en-US" sz="1500"/>
          </a:p>
        </p:txBody>
      </p:sp>
      <p:sp>
        <p:nvSpPr>
          <p:cNvPr id="23557" name="Line 5"/>
          <p:cNvSpPr>
            <a:spLocks noChangeShapeType="1"/>
          </p:cNvSpPr>
          <p:nvPr/>
        </p:nvSpPr>
        <p:spPr bwMode="auto">
          <a:xfrm rot="10800000" flipH="1">
            <a:off x="3016746" y="3042605"/>
            <a:ext cx="3352353" cy="0"/>
          </a:xfrm>
          <a:prstGeom prst="line">
            <a:avLst/>
          </a:prstGeom>
          <a:noFill/>
          <a:ln w="12700" cap="flat">
            <a:solidFill>
              <a:srgbClr val="CECECE"/>
            </a:solidFill>
            <a:prstDash val="solid"/>
            <a:miter lim="800000"/>
            <a:headEnd type="none" w="med" len="med"/>
            <a:tailEnd type="none" w="med" len="med"/>
          </a:ln>
        </p:spPr>
        <p:txBody>
          <a:bodyPr lIns="0" tIns="0" rIns="0" bIns="0"/>
          <a:lstStyle/>
          <a:p>
            <a:endParaRPr lang="en-US" sz="1500"/>
          </a:p>
        </p:txBody>
      </p:sp>
      <p:sp>
        <p:nvSpPr>
          <p:cNvPr id="23558" name="Line 6"/>
          <p:cNvSpPr>
            <a:spLocks noChangeShapeType="1"/>
          </p:cNvSpPr>
          <p:nvPr/>
        </p:nvSpPr>
        <p:spPr bwMode="auto">
          <a:xfrm>
            <a:off x="3091160" y="2158008"/>
            <a:ext cx="0" cy="1413868"/>
          </a:xfrm>
          <a:prstGeom prst="line">
            <a:avLst/>
          </a:prstGeom>
          <a:noFill/>
          <a:ln w="12700" cap="flat">
            <a:solidFill>
              <a:schemeClr val="tx1"/>
            </a:solidFill>
            <a:prstDash val="sysDot"/>
            <a:miter lim="800000"/>
            <a:headEnd type="none" w="med" len="med"/>
            <a:tailEnd type="none" w="med" len="med"/>
          </a:ln>
        </p:spPr>
        <p:txBody>
          <a:bodyPr lIns="0" tIns="0" rIns="0" bIns="0"/>
          <a:lstStyle/>
          <a:p>
            <a:endParaRPr lang="en-US" sz="1500"/>
          </a:p>
        </p:txBody>
      </p:sp>
      <p:sp>
        <p:nvSpPr>
          <p:cNvPr id="23561" name="Rectangle 9"/>
          <p:cNvSpPr>
            <a:spLocks/>
          </p:cNvSpPr>
          <p:nvPr/>
        </p:nvSpPr>
        <p:spPr bwMode="auto">
          <a:xfrm>
            <a:off x="3098602" y="2329160"/>
            <a:ext cx="133945" cy="357188"/>
          </a:xfrm>
          <a:prstGeom prst="rect">
            <a:avLst/>
          </a:prstGeom>
          <a:solidFill>
            <a:schemeClr val="accent1"/>
          </a:solidFill>
          <a:ln w="12700" cap="flat">
            <a:solidFill>
              <a:schemeClr val="tx1"/>
            </a:solidFill>
            <a:prstDash val="solid"/>
            <a:miter lim="800000"/>
            <a:headEnd type="none" w="med" len="med"/>
            <a:tailEnd type="none" w="med" len="med"/>
          </a:ln>
        </p:spPr>
        <p:txBody>
          <a:bodyPr lIns="0" tIns="0" rIns="0" bIns="0"/>
          <a:lstStyle/>
          <a:p>
            <a:endParaRPr lang="en-US" sz="1500"/>
          </a:p>
        </p:txBody>
      </p:sp>
      <p:sp>
        <p:nvSpPr>
          <p:cNvPr id="23562" name="Line 10"/>
          <p:cNvSpPr>
            <a:spLocks noChangeShapeType="1"/>
          </p:cNvSpPr>
          <p:nvPr/>
        </p:nvSpPr>
        <p:spPr bwMode="auto">
          <a:xfrm>
            <a:off x="3850183" y="2158008"/>
            <a:ext cx="0" cy="1413868"/>
          </a:xfrm>
          <a:prstGeom prst="line">
            <a:avLst/>
          </a:prstGeom>
          <a:noFill/>
          <a:ln w="12700" cap="flat">
            <a:solidFill>
              <a:schemeClr val="tx1"/>
            </a:solidFill>
            <a:prstDash val="sysDot"/>
            <a:miter lim="800000"/>
            <a:headEnd type="none" w="med" len="med"/>
            <a:tailEnd type="none" w="med" len="med"/>
          </a:ln>
        </p:spPr>
        <p:txBody>
          <a:bodyPr lIns="0" tIns="0" rIns="0" bIns="0"/>
          <a:lstStyle/>
          <a:p>
            <a:endParaRPr lang="en-US" sz="1500"/>
          </a:p>
        </p:txBody>
      </p:sp>
      <p:sp>
        <p:nvSpPr>
          <p:cNvPr id="23563" name="Line 11"/>
          <p:cNvSpPr>
            <a:spLocks noChangeShapeType="1"/>
          </p:cNvSpPr>
          <p:nvPr/>
        </p:nvSpPr>
        <p:spPr bwMode="auto">
          <a:xfrm>
            <a:off x="4609207" y="2158008"/>
            <a:ext cx="0" cy="1413868"/>
          </a:xfrm>
          <a:prstGeom prst="line">
            <a:avLst/>
          </a:prstGeom>
          <a:noFill/>
          <a:ln w="12700" cap="flat">
            <a:solidFill>
              <a:schemeClr val="tx1"/>
            </a:solidFill>
            <a:prstDash val="sysDot"/>
            <a:miter lim="800000"/>
            <a:headEnd type="none" w="med" len="med"/>
            <a:tailEnd type="none" w="med" len="med"/>
          </a:ln>
        </p:spPr>
        <p:txBody>
          <a:bodyPr lIns="0" tIns="0" rIns="0" bIns="0"/>
          <a:lstStyle/>
          <a:p>
            <a:endParaRPr lang="en-US" sz="1500"/>
          </a:p>
        </p:txBody>
      </p:sp>
      <p:sp>
        <p:nvSpPr>
          <p:cNvPr id="23564" name="Line 12"/>
          <p:cNvSpPr>
            <a:spLocks noChangeShapeType="1"/>
          </p:cNvSpPr>
          <p:nvPr/>
        </p:nvSpPr>
        <p:spPr bwMode="auto">
          <a:xfrm>
            <a:off x="5368231" y="2158008"/>
            <a:ext cx="0" cy="1413868"/>
          </a:xfrm>
          <a:prstGeom prst="line">
            <a:avLst/>
          </a:prstGeom>
          <a:noFill/>
          <a:ln w="12700" cap="flat">
            <a:solidFill>
              <a:schemeClr val="tx1"/>
            </a:solidFill>
            <a:prstDash val="sysDot"/>
            <a:miter lim="800000"/>
            <a:headEnd type="none" w="med" len="med"/>
            <a:tailEnd type="none" w="med" len="med"/>
          </a:ln>
        </p:spPr>
        <p:txBody>
          <a:bodyPr lIns="0" tIns="0" rIns="0" bIns="0"/>
          <a:lstStyle/>
          <a:p>
            <a:endParaRPr lang="en-US" sz="1500"/>
          </a:p>
        </p:txBody>
      </p:sp>
      <p:sp>
        <p:nvSpPr>
          <p:cNvPr id="23565" name="Line 13"/>
          <p:cNvSpPr>
            <a:spLocks noChangeShapeType="1"/>
          </p:cNvSpPr>
          <p:nvPr/>
        </p:nvSpPr>
        <p:spPr bwMode="auto">
          <a:xfrm>
            <a:off x="6119813" y="2158008"/>
            <a:ext cx="0" cy="1413868"/>
          </a:xfrm>
          <a:prstGeom prst="line">
            <a:avLst/>
          </a:prstGeom>
          <a:noFill/>
          <a:ln w="12700" cap="flat">
            <a:solidFill>
              <a:schemeClr val="tx1"/>
            </a:solidFill>
            <a:prstDash val="sysDot"/>
            <a:miter lim="800000"/>
            <a:headEnd type="none" w="med" len="med"/>
            <a:tailEnd type="none" w="med" len="med"/>
          </a:ln>
        </p:spPr>
        <p:txBody>
          <a:bodyPr lIns="0" tIns="0" rIns="0" bIns="0"/>
          <a:lstStyle/>
          <a:p>
            <a:endParaRPr lang="en-US" sz="1500"/>
          </a:p>
        </p:txBody>
      </p:sp>
      <p:sp>
        <p:nvSpPr>
          <p:cNvPr id="16" name="Title 15"/>
          <p:cNvSpPr>
            <a:spLocks noGrp="1"/>
          </p:cNvSpPr>
          <p:nvPr>
            <p:ph type="title"/>
          </p:nvPr>
        </p:nvSpPr>
        <p:spPr/>
        <p:txBody>
          <a:bodyPr/>
          <a:lstStyle/>
          <a:p>
            <a:r>
              <a:rPr lang="en-US" dirty="0"/>
              <a:t>Preemptive Fixed Priority Scheduling</a:t>
            </a:r>
          </a:p>
        </p:txBody>
      </p:sp>
      <p:sp>
        <p:nvSpPr>
          <p:cNvPr id="17" name="Rectangle 8"/>
          <p:cNvSpPr>
            <a:spLocks/>
          </p:cNvSpPr>
          <p:nvPr/>
        </p:nvSpPr>
        <p:spPr bwMode="auto">
          <a:xfrm>
            <a:off x="2347950" y="1841500"/>
            <a:ext cx="1652550" cy="190748"/>
          </a:xfrm>
          <a:prstGeom prst="rect">
            <a:avLst/>
          </a:prstGeom>
          <a:noFill/>
          <a:ln w="12700" cap="flat">
            <a:noFill/>
            <a:miter lim="800000"/>
            <a:headEnd type="none" w="med" len="med"/>
            <a:tailEnd type="none" w="med" len="med"/>
          </a:ln>
        </p:spPr>
        <p:txBody>
          <a:bodyPr lIns="0" tIns="0" rIns="0" bIns="0" anchor="ctr"/>
          <a:lstStyle/>
          <a:p>
            <a:r>
              <a:rPr lang="en-US" sz="1333" dirty="0">
                <a:ea typeface="Gill Sans" charset="0"/>
                <a:cs typeface="Gill Sans" charset="0"/>
              </a:rPr>
              <a:t>High Priority Task</a:t>
            </a:r>
          </a:p>
        </p:txBody>
      </p:sp>
      <p:sp>
        <p:nvSpPr>
          <p:cNvPr id="18" name="Rectangle 9"/>
          <p:cNvSpPr>
            <a:spLocks/>
          </p:cNvSpPr>
          <p:nvPr/>
        </p:nvSpPr>
        <p:spPr bwMode="auto">
          <a:xfrm>
            <a:off x="2376785" y="3619252"/>
            <a:ext cx="1652550" cy="190748"/>
          </a:xfrm>
          <a:prstGeom prst="rect">
            <a:avLst/>
          </a:prstGeom>
          <a:noFill/>
          <a:ln w="12700" cap="flat">
            <a:noFill/>
            <a:miter lim="800000"/>
            <a:headEnd type="none" w="med" len="med"/>
            <a:tailEnd type="none" w="med" len="med"/>
          </a:ln>
        </p:spPr>
        <p:txBody>
          <a:bodyPr lIns="0" tIns="0" rIns="0" bIns="0" anchor="ctr"/>
          <a:lstStyle/>
          <a:p>
            <a:r>
              <a:rPr lang="en-US" sz="1333" dirty="0">
                <a:ea typeface="Gill Sans" charset="0"/>
                <a:cs typeface="Gill Sans" charset="0"/>
              </a:rPr>
              <a:t>Low Priority Task</a:t>
            </a:r>
          </a:p>
        </p:txBody>
      </p:sp>
      <p:sp>
        <p:nvSpPr>
          <p:cNvPr id="19" name="Rectangle 22"/>
          <p:cNvSpPr>
            <a:spLocks/>
          </p:cNvSpPr>
          <p:nvPr/>
        </p:nvSpPr>
        <p:spPr bwMode="auto">
          <a:xfrm>
            <a:off x="6223992" y="3482082"/>
            <a:ext cx="662788" cy="190748"/>
          </a:xfrm>
          <a:prstGeom prst="rect">
            <a:avLst/>
          </a:prstGeom>
          <a:noFill/>
          <a:ln w="12700" cap="flat">
            <a:noFill/>
            <a:miter lim="800000"/>
            <a:headEnd type="none" w="med" len="med"/>
            <a:tailEnd type="none" w="med" len="med"/>
          </a:ln>
        </p:spPr>
        <p:txBody>
          <a:bodyPr lIns="0" tIns="0" rIns="0" bIns="0" anchor="ctr"/>
          <a:lstStyle/>
          <a:p>
            <a:r>
              <a:rPr lang="en-US" sz="1333" dirty="0">
                <a:ea typeface="Gill Sans" charset="0"/>
                <a:cs typeface="Gill Sans" charset="0"/>
              </a:rPr>
              <a:t>Time</a:t>
            </a:r>
            <a:endParaRPr lang="en-US" sz="1000" dirty="0">
              <a:ea typeface="Gill Sans" charset="0"/>
              <a:cs typeface="Gill Sans" charset="0"/>
            </a:endParaRPr>
          </a:p>
        </p:txBody>
      </p:sp>
      <p:sp>
        <p:nvSpPr>
          <p:cNvPr id="3" name="Slide Number Placeholder 2">
            <a:extLst>
              <a:ext uri="{FF2B5EF4-FFF2-40B4-BE49-F238E27FC236}">
                <a16:creationId xmlns:a16="http://schemas.microsoft.com/office/drawing/2014/main" id="{E79BABFB-801E-2E49-93BD-EE178A5B16DE}"/>
              </a:ext>
            </a:extLst>
          </p:cNvPr>
          <p:cNvSpPr>
            <a:spLocks noGrp="1"/>
          </p:cNvSpPr>
          <p:nvPr>
            <p:ph type="sldNum" sz="quarter" idx="12"/>
          </p:nvPr>
        </p:nvSpPr>
        <p:spPr/>
        <p:txBody>
          <a:bodyPr/>
          <a:lstStyle/>
          <a:p>
            <a:fld id="{5E6A3C3A-A029-4573-BC04-5DA27903A743}" type="slidenum">
              <a:rPr lang="en-US" smtClean="0"/>
              <a:t>64</a:t>
            </a:fld>
            <a:endParaRPr lang="en-US"/>
          </a:p>
        </p:txBody>
      </p:sp>
    </p:spTree>
    <p:extLst>
      <p:ext uri="{BB962C8B-B14F-4D97-AF65-F5344CB8AC3E}">
        <p14:creationId xmlns:p14="http://schemas.microsoft.com/office/powerpoint/2010/main" val="351442315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Line 2"/>
          <p:cNvSpPr>
            <a:spLocks noChangeShapeType="1"/>
          </p:cNvSpPr>
          <p:nvPr/>
        </p:nvSpPr>
        <p:spPr bwMode="auto">
          <a:xfrm>
            <a:off x="3016746" y="2329160"/>
            <a:ext cx="3352353" cy="0"/>
          </a:xfrm>
          <a:prstGeom prst="line">
            <a:avLst/>
          </a:prstGeom>
          <a:noFill/>
          <a:ln w="12700" cap="flat">
            <a:solidFill>
              <a:schemeClr val="tx1"/>
            </a:solidFill>
            <a:prstDash val="solid"/>
            <a:miter lim="800000"/>
            <a:headEnd type="none" w="med" len="med"/>
            <a:tailEnd type="triangle" w="med" len="med"/>
          </a:ln>
        </p:spPr>
        <p:txBody>
          <a:bodyPr lIns="0" tIns="0" rIns="0" bIns="0"/>
          <a:lstStyle/>
          <a:p>
            <a:endParaRPr lang="en-US" sz="1500"/>
          </a:p>
        </p:txBody>
      </p:sp>
      <p:sp>
        <p:nvSpPr>
          <p:cNvPr id="24579" name="Line 3"/>
          <p:cNvSpPr>
            <a:spLocks noChangeShapeType="1"/>
          </p:cNvSpPr>
          <p:nvPr/>
        </p:nvSpPr>
        <p:spPr bwMode="auto">
          <a:xfrm>
            <a:off x="3016746" y="3400723"/>
            <a:ext cx="3352353" cy="0"/>
          </a:xfrm>
          <a:prstGeom prst="line">
            <a:avLst/>
          </a:prstGeom>
          <a:noFill/>
          <a:ln w="12700" cap="flat">
            <a:solidFill>
              <a:schemeClr val="tx1"/>
            </a:solidFill>
            <a:prstDash val="solid"/>
            <a:miter lim="800000"/>
            <a:headEnd type="none" w="med" len="med"/>
            <a:tailEnd type="triangle" w="med" len="med"/>
          </a:ln>
        </p:spPr>
        <p:txBody>
          <a:bodyPr lIns="0" tIns="0" rIns="0" bIns="0"/>
          <a:lstStyle/>
          <a:p>
            <a:endParaRPr lang="en-US" sz="1500"/>
          </a:p>
        </p:txBody>
      </p:sp>
      <p:sp>
        <p:nvSpPr>
          <p:cNvPr id="24580" name="Line 4"/>
          <p:cNvSpPr>
            <a:spLocks noChangeShapeType="1"/>
          </p:cNvSpPr>
          <p:nvPr/>
        </p:nvSpPr>
        <p:spPr bwMode="auto">
          <a:xfrm>
            <a:off x="3016746" y="2686348"/>
            <a:ext cx="3352353" cy="0"/>
          </a:xfrm>
          <a:prstGeom prst="line">
            <a:avLst/>
          </a:prstGeom>
          <a:noFill/>
          <a:ln w="12700" cap="flat">
            <a:solidFill>
              <a:srgbClr val="CECECE"/>
            </a:solidFill>
            <a:prstDash val="solid"/>
            <a:miter lim="800000"/>
            <a:headEnd type="none" w="med" len="med"/>
            <a:tailEnd type="none" w="med" len="med"/>
          </a:ln>
        </p:spPr>
        <p:txBody>
          <a:bodyPr lIns="0" tIns="0" rIns="0" bIns="0"/>
          <a:lstStyle/>
          <a:p>
            <a:endParaRPr lang="en-US" sz="1500"/>
          </a:p>
        </p:txBody>
      </p:sp>
      <p:sp>
        <p:nvSpPr>
          <p:cNvPr id="24581" name="Line 5"/>
          <p:cNvSpPr>
            <a:spLocks noChangeShapeType="1"/>
          </p:cNvSpPr>
          <p:nvPr/>
        </p:nvSpPr>
        <p:spPr bwMode="auto">
          <a:xfrm rot="10800000" flipH="1">
            <a:off x="3016746" y="3042605"/>
            <a:ext cx="3352353" cy="0"/>
          </a:xfrm>
          <a:prstGeom prst="line">
            <a:avLst/>
          </a:prstGeom>
          <a:noFill/>
          <a:ln w="12700" cap="flat">
            <a:solidFill>
              <a:srgbClr val="CECECE"/>
            </a:solidFill>
            <a:prstDash val="solid"/>
            <a:miter lim="800000"/>
            <a:headEnd type="none" w="med" len="med"/>
            <a:tailEnd type="none" w="med" len="med"/>
          </a:ln>
        </p:spPr>
        <p:txBody>
          <a:bodyPr lIns="0" tIns="0" rIns="0" bIns="0"/>
          <a:lstStyle/>
          <a:p>
            <a:endParaRPr lang="en-US" sz="1500"/>
          </a:p>
        </p:txBody>
      </p:sp>
      <p:sp>
        <p:nvSpPr>
          <p:cNvPr id="24582" name="Line 6"/>
          <p:cNvSpPr>
            <a:spLocks noChangeShapeType="1"/>
          </p:cNvSpPr>
          <p:nvPr/>
        </p:nvSpPr>
        <p:spPr bwMode="auto">
          <a:xfrm>
            <a:off x="3091160" y="2158008"/>
            <a:ext cx="0" cy="1413868"/>
          </a:xfrm>
          <a:prstGeom prst="line">
            <a:avLst/>
          </a:prstGeom>
          <a:noFill/>
          <a:ln w="12700" cap="flat">
            <a:solidFill>
              <a:schemeClr val="tx1"/>
            </a:solidFill>
            <a:prstDash val="sysDot"/>
            <a:miter lim="800000"/>
            <a:headEnd type="none" w="med" len="med"/>
            <a:tailEnd type="none" w="med" len="med"/>
          </a:ln>
        </p:spPr>
        <p:txBody>
          <a:bodyPr lIns="0" tIns="0" rIns="0" bIns="0"/>
          <a:lstStyle/>
          <a:p>
            <a:endParaRPr lang="en-US" sz="1500"/>
          </a:p>
        </p:txBody>
      </p:sp>
      <p:sp>
        <p:nvSpPr>
          <p:cNvPr id="24585" name="Rectangle 9"/>
          <p:cNvSpPr>
            <a:spLocks/>
          </p:cNvSpPr>
          <p:nvPr/>
        </p:nvSpPr>
        <p:spPr bwMode="auto">
          <a:xfrm>
            <a:off x="3098602" y="2329160"/>
            <a:ext cx="133945" cy="357188"/>
          </a:xfrm>
          <a:prstGeom prst="rect">
            <a:avLst/>
          </a:prstGeom>
          <a:solidFill>
            <a:schemeClr val="accent1"/>
          </a:solidFill>
          <a:ln w="12700" cap="flat">
            <a:solidFill>
              <a:schemeClr val="tx1"/>
            </a:solidFill>
            <a:prstDash val="solid"/>
            <a:miter lim="800000"/>
            <a:headEnd type="none" w="med" len="med"/>
            <a:tailEnd type="none" w="med" len="med"/>
          </a:ln>
        </p:spPr>
        <p:txBody>
          <a:bodyPr lIns="0" tIns="0" rIns="0" bIns="0"/>
          <a:lstStyle/>
          <a:p>
            <a:endParaRPr lang="en-US" sz="1500"/>
          </a:p>
        </p:txBody>
      </p:sp>
      <p:sp>
        <p:nvSpPr>
          <p:cNvPr id="24586" name="Rectangle 10"/>
          <p:cNvSpPr>
            <a:spLocks/>
          </p:cNvSpPr>
          <p:nvPr/>
        </p:nvSpPr>
        <p:spPr bwMode="auto">
          <a:xfrm>
            <a:off x="3478113" y="2686348"/>
            <a:ext cx="372070" cy="357188"/>
          </a:xfrm>
          <a:prstGeom prst="rect">
            <a:avLst/>
          </a:prstGeom>
          <a:solidFill>
            <a:srgbClr val="D6881C"/>
          </a:solidFill>
          <a:ln w="12700" cap="flat">
            <a:solidFill>
              <a:schemeClr val="tx1"/>
            </a:solidFill>
            <a:prstDash val="solid"/>
            <a:miter lim="800000"/>
            <a:headEnd type="none" w="med" len="med"/>
            <a:tailEnd type="none" w="med" len="med"/>
          </a:ln>
        </p:spPr>
        <p:txBody>
          <a:bodyPr lIns="0" tIns="0" rIns="0" bIns="0"/>
          <a:lstStyle/>
          <a:p>
            <a:endParaRPr lang="en-US" sz="1500"/>
          </a:p>
        </p:txBody>
      </p:sp>
      <p:sp>
        <p:nvSpPr>
          <p:cNvPr id="24587" name="Line 11"/>
          <p:cNvSpPr>
            <a:spLocks noChangeShapeType="1"/>
          </p:cNvSpPr>
          <p:nvPr/>
        </p:nvSpPr>
        <p:spPr bwMode="auto">
          <a:xfrm>
            <a:off x="3850183" y="2158008"/>
            <a:ext cx="0" cy="1413868"/>
          </a:xfrm>
          <a:prstGeom prst="line">
            <a:avLst/>
          </a:prstGeom>
          <a:noFill/>
          <a:ln w="12700" cap="flat">
            <a:solidFill>
              <a:schemeClr val="tx1"/>
            </a:solidFill>
            <a:prstDash val="sysDot"/>
            <a:miter lim="800000"/>
            <a:headEnd type="none" w="med" len="med"/>
            <a:tailEnd type="none" w="med" len="med"/>
          </a:ln>
        </p:spPr>
        <p:txBody>
          <a:bodyPr lIns="0" tIns="0" rIns="0" bIns="0"/>
          <a:lstStyle/>
          <a:p>
            <a:endParaRPr lang="en-US" sz="1500"/>
          </a:p>
        </p:txBody>
      </p:sp>
      <p:sp>
        <p:nvSpPr>
          <p:cNvPr id="24588" name="Line 12"/>
          <p:cNvSpPr>
            <a:spLocks noChangeShapeType="1"/>
          </p:cNvSpPr>
          <p:nvPr/>
        </p:nvSpPr>
        <p:spPr bwMode="auto">
          <a:xfrm>
            <a:off x="4609207" y="2158008"/>
            <a:ext cx="0" cy="1413868"/>
          </a:xfrm>
          <a:prstGeom prst="line">
            <a:avLst/>
          </a:prstGeom>
          <a:noFill/>
          <a:ln w="12700" cap="flat">
            <a:solidFill>
              <a:schemeClr val="tx1"/>
            </a:solidFill>
            <a:prstDash val="sysDot"/>
            <a:miter lim="800000"/>
            <a:headEnd type="none" w="med" len="med"/>
            <a:tailEnd type="none" w="med" len="med"/>
          </a:ln>
        </p:spPr>
        <p:txBody>
          <a:bodyPr lIns="0" tIns="0" rIns="0" bIns="0"/>
          <a:lstStyle/>
          <a:p>
            <a:endParaRPr lang="en-US" sz="1500"/>
          </a:p>
        </p:txBody>
      </p:sp>
      <p:sp>
        <p:nvSpPr>
          <p:cNvPr id="24589" name="Line 13"/>
          <p:cNvSpPr>
            <a:spLocks noChangeShapeType="1"/>
          </p:cNvSpPr>
          <p:nvPr/>
        </p:nvSpPr>
        <p:spPr bwMode="auto">
          <a:xfrm>
            <a:off x="5368231" y="2158008"/>
            <a:ext cx="0" cy="1413868"/>
          </a:xfrm>
          <a:prstGeom prst="line">
            <a:avLst/>
          </a:prstGeom>
          <a:noFill/>
          <a:ln w="12700" cap="flat">
            <a:solidFill>
              <a:schemeClr val="tx1"/>
            </a:solidFill>
            <a:prstDash val="sysDot"/>
            <a:miter lim="800000"/>
            <a:headEnd type="none" w="med" len="med"/>
            <a:tailEnd type="none" w="med" len="med"/>
          </a:ln>
        </p:spPr>
        <p:txBody>
          <a:bodyPr lIns="0" tIns="0" rIns="0" bIns="0"/>
          <a:lstStyle/>
          <a:p>
            <a:endParaRPr lang="en-US" sz="1500"/>
          </a:p>
        </p:txBody>
      </p:sp>
      <p:sp>
        <p:nvSpPr>
          <p:cNvPr id="24590" name="Line 14"/>
          <p:cNvSpPr>
            <a:spLocks noChangeShapeType="1"/>
          </p:cNvSpPr>
          <p:nvPr/>
        </p:nvSpPr>
        <p:spPr bwMode="auto">
          <a:xfrm>
            <a:off x="6119813" y="2158008"/>
            <a:ext cx="0" cy="1413868"/>
          </a:xfrm>
          <a:prstGeom prst="line">
            <a:avLst/>
          </a:prstGeom>
          <a:noFill/>
          <a:ln w="12700" cap="flat">
            <a:solidFill>
              <a:schemeClr val="tx1"/>
            </a:solidFill>
            <a:prstDash val="sysDot"/>
            <a:miter lim="800000"/>
            <a:headEnd type="none" w="med" len="med"/>
            <a:tailEnd type="none" w="med" len="med"/>
          </a:ln>
        </p:spPr>
        <p:txBody>
          <a:bodyPr lIns="0" tIns="0" rIns="0" bIns="0"/>
          <a:lstStyle/>
          <a:p>
            <a:endParaRPr lang="en-US" sz="1500"/>
          </a:p>
        </p:txBody>
      </p:sp>
      <p:sp>
        <p:nvSpPr>
          <p:cNvPr id="17" name="Title 16"/>
          <p:cNvSpPr>
            <a:spLocks noGrp="1"/>
          </p:cNvSpPr>
          <p:nvPr>
            <p:ph type="title"/>
          </p:nvPr>
        </p:nvSpPr>
        <p:spPr/>
        <p:txBody>
          <a:bodyPr/>
          <a:lstStyle/>
          <a:p>
            <a:r>
              <a:rPr lang="en-US" dirty="0"/>
              <a:t>Preemptive Fixed Priority Scheduling</a:t>
            </a:r>
          </a:p>
        </p:txBody>
      </p:sp>
      <p:sp>
        <p:nvSpPr>
          <p:cNvPr id="18" name="Rectangle 8"/>
          <p:cNvSpPr>
            <a:spLocks/>
          </p:cNvSpPr>
          <p:nvPr/>
        </p:nvSpPr>
        <p:spPr bwMode="auto">
          <a:xfrm>
            <a:off x="2347950" y="1841500"/>
            <a:ext cx="1652550" cy="190748"/>
          </a:xfrm>
          <a:prstGeom prst="rect">
            <a:avLst/>
          </a:prstGeom>
          <a:noFill/>
          <a:ln w="12700" cap="flat">
            <a:noFill/>
            <a:miter lim="800000"/>
            <a:headEnd type="none" w="med" len="med"/>
            <a:tailEnd type="none" w="med" len="med"/>
          </a:ln>
        </p:spPr>
        <p:txBody>
          <a:bodyPr lIns="0" tIns="0" rIns="0" bIns="0" anchor="ctr"/>
          <a:lstStyle/>
          <a:p>
            <a:r>
              <a:rPr lang="en-US" sz="1333" dirty="0">
                <a:ea typeface="Gill Sans" charset="0"/>
                <a:cs typeface="Gill Sans" charset="0"/>
              </a:rPr>
              <a:t>High Priority Task</a:t>
            </a:r>
          </a:p>
        </p:txBody>
      </p:sp>
      <p:sp>
        <p:nvSpPr>
          <p:cNvPr id="19" name="Rectangle 9"/>
          <p:cNvSpPr>
            <a:spLocks/>
          </p:cNvSpPr>
          <p:nvPr/>
        </p:nvSpPr>
        <p:spPr bwMode="auto">
          <a:xfrm>
            <a:off x="2376785" y="3619252"/>
            <a:ext cx="1652550" cy="190748"/>
          </a:xfrm>
          <a:prstGeom prst="rect">
            <a:avLst/>
          </a:prstGeom>
          <a:noFill/>
          <a:ln w="12700" cap="flat">
            <a:noFill/>
            <a:miter lim="800000"/>
            <a:headEnd type="none" w="med" len="med"/>
            <a:tailEnd type="none" w="med" len="med"/>
          </a:ln>
        </p:spPr>
        <p:txBody>
          <a:bodyPr lIns="0" tIns="0" rIns="0" bIns="0" anchor="ctr"/>
          <a:lstStyle/>
          <a:p>
            <a:r>
              <a:rPr lang="en-US" sz="1333" dirty="0">
                <a:ea typeface="Gill Sans" charset="0"/>
                <a:cs typeface="Gill Sans" charset="0"/>
              </a:rPr>
              <a:t>Low Priority Task</a:t>
            </a:r>
          </a:p>
        </p:txBody>
      </p:sp>
      <p:sp>
        <p:nvSpPr>
          <p:cNvPr id="20" name="Rectangle 22"/>
          <p:cNvSpPr>
            <a:spLocks/>
          </p:cNvSpPr>
          <p:nvPr/>
        </p:nvSpPr>
        <p:spPr bwMode="auto">
          <a:xfrm>
            <a:off x="6223992" y="3482082"/>
            <a:ext cx="662788" cy="190748"/>
          </a:xfrm>
          <a:prstGeom prst="rect">
            <a:avLst/>
          </a:prstGeom>
          <a:noFill/>
          <a:ln w="12700" cap="flat">
            <a:noFill/>
            <a:miter lim="800000"/>
            <a:headEnd type="none" w="med" len="med"/>
            <a:tailEnd type="none" w="med" len="med"/>
          </a:ln>
        </p:spPr>
        <p:txBody>
          <a:bodyPr lIns="0" tIns="0" rIns="0" bIns="0" anchor="ctr"/>
          <a:lstStyle/>
          <a:p>
            <a:r>
              <a:rPr lang="en-US" sz="1333" dirty="0">
                <a:ea typeface="Gill Sans" charset="0"/>
                <a:cs typeface="Gill Sans" charset="0"/>
              </a:rPr>
              <a:t>Time</a:t>
            </a:r>
            <a:endParaRPr lang="en-US" sz="1000" dirty="0">
              <a:ea typeface="Gill Sans" charset="0"/>
              <a:cs typeface="Gill Sans" charset="0"/>
            </a:endParaRPr>
          </a:p>
        </p:txBody>
      </p:sp>
      <p:sp>
        <p:nvSpPr>
          <p:cNvPr id="3" name="Slide Number Placeholder 2">
            <a:extLst>
              <a:ext uri="{FF2B5EF4-FFF2-40B4-BE49-F238E27FC236}">
                <a16:creationId xmlns:a16="http://schemas.microsoft.com/office/drawing/2014/main" id="{FD6A9384-5B41-AE4E-B33D-4D34D4EF2A80}"/>
              </a:ext>
            </a:extLst>
          </p:cNvPr>
          <p:cNvSpPr>
            <a:spLocks noGrp="1"/>
          </p:cNvSpPr>
          <p:nvPr>
            <p:ph type="sldNum" sz="quarter" idx="12"/>
          </p:nvPr>
        </p:nvSpPr>
        <p:spPr/>
        <p:txBody>
          <a:bodyPr/>
          <a:lstStyle/>
          <a:p>
            <a:fld id="{5E6A3C3A-A029-4573-BC04-5DA27903A743}" type="slidenum">
              <a:rPr lang="en-US" smtClean="0"/>
              <a:t>65</a:t>
            </a:fld>
            <a:endParaRPr lang="en-US"/>
          </a:p>
        </p:txBody>
      </p:sp>
    </p:spTree>
    <p:extLst>
      <p:ext uri="{BB962C8B-B14F-4D97-AF65-F5344CB8AC3E}">
        <p14:creationId xmlns:p14="http://schemas.microsoft.com/office/powerpoint/2010/main" val="329065654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Line 2"/>
          <p:cNvSpPr>
            <a:spLocks noChangeShapeType="1"/>
          </p:cNvSpPr>
          <p:nvPr/>
        </p:nvSpPr>
        <p:spPr bwMode="auto">
          <a:xfrm>
            <a:off x="3016746" y="2329160"/>
            <a:ext cx="3352353" cy="0"/>
          </a:xfrm>
          <a:prstGeom prst="line">
            <a:avLst/>
          </a:prstGeom>
          <a:noFill/>
          <a:ln w="12700" cap="flat">
            <a:solidFill>
              <a:schemeClr val="tx1"/>
            </a:solidFill>
            <a:prstDash val="solid"/>
            <a:miter lim="800000"/>
            <a:headEnd type="none" w="med" len="med"/>
            <a:tailEnd type="triangle" w="med" len="med"/>
          </a:ln>
        </p:spPr>
        <p:txBody>
          <a:bodyPr lIns="0" tIns="0" rIns="0" bIns="0"/>
          <a:lstStyle/>
          <a:p>
            <a:endParaRPr lang="en-US" sz="1500"/>
          </a:p>
        </p:txBody>
      </p:sp>
      <p:sp>
        <p:nvSpPr>
          <p:cNvPr id="25603" name="Line 3"/>
          <p:cNvSpPr>
            <a:spLocks noChangeShapeType="1"/>
          </p:cNvSpPr>
          <p:nvPr/>
        </p:nvSpPr>
        <p:spPr bwMode="auto">
          <a:xfrm>
            <a:off x="3016746" y="3400723"/>
            <a:ext cx="3352353" cy="0"/>
          </a:xfrm>
          <a:prstGeom prst="line">
            <a:avLst/>
          </a:prstGeom>
          <a:noFill/>
          <a:ln w="12700" cap="flat">
            <a:solidFill>
              <a:schemeClr val="tx1"/>
            </a:solidFill>
            <a:prstDash val="solid"/>
            <a:miter lim="800000"/>
            <a:headEnd type="none" w="med" len="med"/>
            <a:tailEnd type="triangle" w="med" len="med"/>
          </a:ln>
        </p:spPr>
        <p:txBody>
          <a:bodyPr lIns="0" tIns="0" rIns="0" bIns="0"/>
          <a:lstStyle/>
          <a:p>
            <a:endParaRPr lang="en-US" sz="1500"/>
          </a:p>
        </p:txBody>
      </p:sp>
      <p:sp>
        <p:nvSpPr>
          <p:cNvPr id="25604" name="Line 4"/>
          <p:cNvSpPr>
            <a:spLocks noChangeShapeType="1"/>
          </p:cNvSpPr>
          <p:nvPr/>
        </p:nvSpPr>
        <p:spPr bwMode="auto">
          <a:xfrm>
            <a:off x="3016746" y="2686348"/>
            <a:ext cx="3352353" cy="0"/>
          </a:xfrm>
          <a:prstGeom prst="line">
            <a:avLst/>
          </a:prstGeom>
          <a:noFill/>
          <a:ln w="12700" cap="flat">
            <a:solidFill>
              <a:srgbClr val="CECECE"/>
            </a:solidFill>
            <a:prstDash val="solid"/>
            <a:miter lim="800000"/>
            <a:headEnd type="none" w="med" len="med"/>
            <a:tailEnd type="none" w="med" len="med"/>
          </a:ln>
        </p:spPr>
        <p:txBody>
          <a:bodyPr lIns="0" tIns="0" rIns="0" bIns="0"/>
          <a:lstStyle/>
          <a:p>
            <a:endParaRPr lang="en-US" sz="1500"/>
          </a:p>
        </p:txBody>
      </p:sp>
      <p:sp>
        <p:nvSpPr>
          <p:cNvPr id="25605" name="Line 5"/>
          <p:cNvSpPr>
            <a:spLocks noChangeShapeType="1"/>
          </p:cNvSpPr>
          <p:nvPr/>
        </p:nvSpPr>
        <p:spPr bwMode="auto">
          <a:xfrm rot="10800000" flipH="1">
            <a:off x="3016746" y="3042605"/>
            <a:ext cx="3352353" cy="0"/>
          </a:xfrm>
          <a:prstGeom prst="line">
            <a:avLst/>
          </a:prstGeom>
          <a:noFill/>
          <a:ln w="12700" cap="flat">
            <a:solidFill>
              <a:srgbClr val="CECECE"/>
            </a:solidFill>
            <a:prstDash val="solid"/>
            <a:miter lim="800000"/>
            <a:headEnd type="none" w="med" len="med"/>
            <a:tailEnd type="none" w="med" len="med"/>
          </a:ln>
        </p:spPr>
        <p:txBody>
          <a:bodyPr lIns="0" tIns="0" rIns="0" bIns="0"/>
          <a:lstStyle/>
          <a:p>
            <a:endParaRPr lang="en-US" sz="1500"/>
          </a:p>
        </p:txBody>
      </p:sp>
      <p:sp>
        <p:nvSpPr>
          <p:cNvPr id="25606" name="Line 6"/>
          <p:cNvSpPr>
            <a:spLocks noChangeShapeType="1"/>
          </p:cNvSpPr>
          <p:nvPr/>
        </p:nvSpPr>
        <p:spPr bwMode="auto">
          <a:xfrm>
            <a:off x="3091160" y="2158008"/>
            <a:ext cx="0" cy="1413868"/>
          </a:xfrm>
          <a:prstGeom prst="line">
            <a:avLst/>
          </a:prstGeom>
          <a:noFill/>
          <a:ln w="12700" cap="flat">
            <a:solidFill>
              <a:schemeClr val="tx1"/>
            </a:solidFill>
            <a:prstDash val="sysDot"/>
            <a:miter lim="800000"/>
            <a:headEnd type="none" w="med" len="med"/>
            <a:tailEnd type="none" w="med" len="med"/>
          </a:ln>
        </p:spPr>
        <p:txBody>
          <a:bodyPr lIns="0" tIns="0" rIns="0" bIns="0"/>
          <a:lstStyle/>
          <a:p>
            <a:endParaRPr lang="en-US" sz="1500"/>
          </a:p>
        </p:txBody>
      </p:sp>
      <p:sp>
        <p:nvSpPr>
          <p:cNvPr id="25609" name="Rectangle 9"/>
          <p:cNvSpPr>
            <a:spLocks/>
          </p:cNvSpPr>
          <p:nvPr/>
        </p:nvSpPr>
        <p:spPr bwMode="auto">
          <a:xfrm>
            <a:off x="3098602" y="2329160"/>
            <a:ext cx="133945" cy="357188"/>
          </a:xfrm>
          <a:prstGeom prst="rect">
            <a:avLst/>
          </a:prstGeom>
          <a:solidFill>
            <a:schemeClr val="accent1"/>
          </a:solidFill>
          <a:ln w="12700" cap="flat">
            <a:solidFill>
              <a:schemeClr val="tx1"/>
            </a:solidFill>
            <a:prstDash val="solid"/>
            <a:miter lim="800000"/>
            <a:headEnd type="none" w="med" len="med"/>
            <a:tailEnd type="none" w="med" len="med"/>
          </a:ln>
        </p:spPr>
        <p:txBody>
          <a:bodyPr lIns="0" tIns="0" rIns="0" bIns="0"/>
          <a:lstStyle/>
          <a:p>
            <a:endParaRPr lang="en-US" sz="1500"/>
          </a:p>
        </p:txBody>
      </p:sp>
      <p:sp>
        <p:nvSpPr>
          <p:cNvPr id="25610" name="Rectangle 10"/>
          <p:cNvSpPr>
            <a:spLocks/>
          </p:cNvSpPr>
          <p:nvPr/>
        </p:nvSpPr>
        <p:spPr bwMode="auto">
          <a:xfrm>
            <a:off x="3478113" y="2686348"/>
            <a:ext cx="372070" cy="357188"/>
          </a:xfrm>
          <a:prstGeom prst="rect">
            <a:avLst/>
          </a:prstGeom>
          <a:solidFill>
            <a:srgbClr val="D6881C"/>
          </a:solidFill>
          <a:ln w="12700" cap="flat">
            <a:solidFill>
              <a:schemeClr val="tx1"/>
            </a:solidFill>
            <a:prstDash val="solid"/>
            <a:miter lim="800000"/>
            <a:headEnd type="none" w="med" len="med"/>
            <a:tailEnd type="none" w="med" len="med"/>
          </a:ln>
        </p:spPr>
        <p:txBody>
          <a:bodyPr lIns="0" tIns="0" rIns="0" bIns="0"/>
          <a:lstStyle/>
          <a:p>
            <a:endParaRPr lang="en-US" sz="1500"/>
          </a:p>
        </p:txBody>
      </p:sp>
      <p:sp>
        <p:nvSpPr>
          <p:cNvPr id="25611" name="Rectangle 11"/>
          <p:cNvSpPr>
            <a:spLocks/>
          </p:cNvSpPr>
          <p:nvPr/>
        </p:nvSpPr>
        <p:spPr bwMode="auto">
          <a:xfrm>
            <a:off x="3850184" y="3043535"/>
            <a:ext cx="759023" cy="357188"/>
          </a:xfrm>
          <a:prstGeom prst="rect">
            <a:avLst/>
          </a:prstGeom>
          <a:solidFill>
            <a:srgbClr val="EBD05D"/>
          </a:solidFill>
          <a:ln w="12700" cap="flat">
            <a:solidFill>
              <a:schemeClr val="tx1"/>
            </a:solidFill>
            <a:prstDash val="solid"/>
            <a:miter lim="800000"/>
            <a:headEnd type="none" w="med" len="med"/>
            <a:tailEnd type="none" w="med" len="med"/>
          </a:ln>
        </p:spPr>
        <p:txBody>
          <a:bodyPr lIns="0" tIns="0" rIns="0" bIns="0"/>
          <a:lstStyle/>
          <a:p>
            <a:endParaRPr lang="en-US" sz="1500"/>
          </a:p>
        </p:txBody>
      </p:sp>
      <p:sp>
        <p:nvSpPr>
          <p:cNvPr id="25612" name="Line 12"/>
          <p:cNvSpPr>
            <a:spLocks noChangeShapeType="1"/>
          </p:cNvSpPr>
          <p:nvPr/>
        </p:nvSpPr>
        <p:spPr bwMode="auto">
          <a:xfrm>
            <a:off x="3850183" y="2158008"/>
            <a:ext cx="0" cy="1413868"/>
          </a:xfrm>
          <a:prstGeom prst="line">
            <a:avLst/>
          </a:prstGeom>
          <a:noFill/>
          <a:ln w="12700" cap="flat">
            <a:solidFill>
              <a:schemeClr val="tx1"/>
            </a:solidFill>
            <a:prstDash val="sysDot"/>
            <a:miter lim="800000"/>
            <a:headEnd type="none" w="med" len="med"/>
            <a:tailEnd type="none" w="med" len="med"/>
          </a:ln>
        </p:spPr>
        <p:txBody>
          <a:bodyPr lIns="0" tIns="0" rIns="0" bIns="0"/>
          <a:lstStyle/>
          <a:p>
            <a:endParaRPr lang="en-US" sz="1500"/>
          </a:p>
        </p:txBody>
      </p:sp>
      <p:sp>
        <p:nvSpPr>
          <p:cNvPr id="25613" name="Line 13"/>
          <p:cNvSpPr>
            <a:spLocks noChangeShapeType="1"/>
          </p:cNvSpPr>
          <p:nvPr/>
        </p:nvSpPr>
        <p:spPr bwMode="auto">
          <a:xfrm>
            <a:off x="4609207" y="2158008"/>
            <a:ext cx="0" cy="1413868"/>
          </a:xfrm>
          <a:prstGeom prst="line">
            <a:avLst/>
          </a:prstGeom>
          <a:noFill/>
          <a:ln w="12700" cap="flat">
            <a:solidFill>
              <a:schemeClr val="tx1"/>
            </a:solidFill>
            <a:prstDash val="sysDot"/>
            <a:miter lim="800000"/>
            <a:headEnd type="none" w="med" len="med"/>
            <a:tailEnd type="none" w="med" len="med"/>
          </a:ln>
        </p:spPr>
        <p:txBody>
          <a:bodyPr lIns="0" tIns="0" rIns="0" bIns="0"/>
          <a:lstStyle/>
          <a:p>
            <a:endParaRPr lang="en-US" sz="1500"/>
          </a:p>
        </p:txBody>
      </p:sp>
      <p:sp>
        <p:nvSpPr>
          <p:cNvPr id="25614" name="Line 14"/>
          <p:cNvSpPr>
            <a:spLocks noChangeShapeType="1"/>
          </p:cNvSpPr>
          <p:nvPr/>
        </p:nvSpPr>
        <p:spPr bwMode="auto">
          <a:xfrm>
            <a:off x="5368231" y="2158008"/>
            <a:ext cx="0" cy="1413868"/>
          </a:xfrm>
          <a:prstGeom prst="line">
            <a:avLst/>
          </a:prstGeom>
          <a:noFill/>
          <a:ln w="12700" cap="flat">
            <a:solidFill>
              <a:schemeClr val="tx1"/>
            </a:solidFill>
            <a:prstDash val="sysDot"/>
            <a:miter lim="800000"/>
            <a:headEnd type="none" w="med" len="med"/>
            <a:tailEnd type="none" w="med" len="med"/>
          </a:ln>
        </p:spPr>
        <p:txBody>
          <a:bodyPr lIns="0" tIns="0" rIns="0" bIns="0"/>
          <a:lstStyle/>
          <a:p>
            <a:endParaRPr lang="en-US" sz="1500"/>
          </a:p>
        </p:txBody>
      </p:sp>
      <p:sp>
        <p:nvSpPr>
          <p:cNvPr id="25615" name="Line 15"/>
          <p:cNvSpPr>
            <a:spLocks noChangeShapeType="1"/>
          </p:cNvSpPr>
          <p:nvPr/>
        </p:nvSpPr>
        <p:spPr bwMode="auto">
          <a:xfrm>
            <a:off x="6119813" y="2158008"/>
            <a:ext cx="0" cy="1413868"/>
          </a:xfrm>
          <a:prstGeom prst="line">
            <a:avLst/>
          </a:prstGeom>
          <a:noFill/>
          <a:ln w="12700" cap="flat">
            <a:solidFill>
              <a:schemeClr val="tx1"/>
            </a:solidFill>
            <a:prstDash val="sysDot"/>
            <a:miter lim="800000"/>
            <a:headEnd type="none" w="med" len="med"/>
            <a:tailEnd type="none" w="med" len="med"/>
          </a:ln>
        </p:spPr>
        <p:txBody>
          <a:bodyPr lIns="0" tIns="0" rIns="0" bIns="0"/>
          <a:lstStyle/>
          <a:p>
            <a:endParaRPr lang="en-US" sz="1500"/>
          </a:p>
        </p:txBody>
      </p:sp>
      <p:sp>
        <p:nvSpPr>
          <p:cNvPr id="25616" name="Rectangle 16"/>
          <p:cNvSpPr>
            <a:spLocks/>
          </p:cNvSpPr>
          <p:nvPr/>
        </p:nvSpPr>
        <p:spPr bwMode="auto">
          <a:xfrm>
            <a:off x="3850184" y="2329160"/>
            <a:ext cx="133945" cy="357188"/>
          </a:xfrm>
          <a:prstGeom prst="rect">
            <a:avLst/>
          </a:prstGeom>
          <a:solidFill>
            <a:schemeClr val="accent1"/>
          </a:solidFill>
          <a:ln w="12700" cap="flat">
            <a:solidFill>
              <a:schemeClr val="tx1"/>
            </a:solidFill>
            <a:prstDash val="solid"/>
            <a:miter lim="800000"/>
            <a:headEnd type="none" w="med" len="med"/>
            <a:tailEnd type="none" w="med" len="med"/>
          </a:ln>
        </p:spPr>
        <p:txBody>
          <a:bodyPr lIns="0" tIns="0" rIns="0" bIns="0"/>
          <a:lstStyle/>
          <a:p>
            <a:endParaRPr lang="en-US" sz="1500"/>
          </a:p>
        </p:txBody>
      </p:sp>
      <p:sp>
        <p:nvSpPr>
          <p:cNvPr id="20" name="AutoShape 13"/>
          <p:cNvSpPr>
            <a:spLocks/>
          </p:cNvSpPr>
          <p:nvPr/>
        </p:nvSpPr>
        <p:spPr bwMode="auto">
          <a:xfrm>
            <a:off x="3619500" y="1587500"/>
            <a:ext cx="1968500" cy="439043"/>
          </a:xfrm>
          <a:prstGeom prst="wedgeEllipseCallout">
            <a:avLst>
              <a:gd name="adj1" fmla="val -33510"/>
              <a:gd name="adj2" fmla="val 158631"/>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a:r>
              <a:rPr lang="en-US" sz="1083" dirty="0">
                <a:ea typeface="Gill Sans" charset="0"/>
                <a:cs typeface="Gill Sans" charset="0"/>
              </a:rPr>
              <a:t>High &amp; low priority jobs arrived together</a:t>
            </a:r>
          </a:p>
        </p:txBody>
      </p:sp>
      <p:sp>
        <p:nvSpPr>
          <p:cNvPr id="21" name="AutoShape 13"/>
          <p:cNvSpPr>
            <a:spLocks/>
          </p:cNvSpPr>
          <p:nvPr/>
        </p:nvSpPr>
        <p:spPr bwMode="auto">
          <a:xfrm>
            <a:off x="3619500" y="1587500"/>
            <a:ext cx="1968500" cy="439043"/>
          </a:xfrm>
          <a:prstGeom prst="wedgeEllipseCallout">
            <a:avLst>
              <a:gd name="adj1" fmla="val -22366"/>
              <a:gd name="adj2" fmla="val 311153"/>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a:r>
              <a:rPr lang="en-US" sz="1083" dirty="0">
                <a:ea typeface="Gill Sans" charset="0"/>
                <a:cs typeface="Gill Sans" charset="0"/>
              </a:rPr>
              <a:t>High &amp; low priority jobs arrived together</a:t>
            </a:r>
          </a:p>
        </p:txBody>
      </p:sp>
      <p:sp>
        <p:nvSpPr>
          <p:cNvPr id="22" name="Title 21"/>
          <p:cNvSpPr>
            <a:spLocks noGrp="1"/>
          </p:cNvSpPr>
          <p:nvPr>
            <p:ph type="title"/>
          </p:nvPr>
        </p:nvSpPr>
        <p:spPr/>
        <p:txBody>
          <a:bodyPr/>
          <a:lstStyle/>
          <a:p>
            <a:r>
              <a:rPr lang="en-US" dirty="0"/>
              <a:t>Preemptive Fixed Priority Scheduling</a:t>
            </a:r>
          </a:p>
        </p:txBody>
      </p:sp>
      <p:sp>
        <p:nvSpPr>
          <p:cNvPr id="23" name="Rectangle 8"/>
          <p:cNvSpPr>
            <a:spLocks/>
          </p:cNvSpPr>
          <p:nvPr/>
        </p:nvSpPr>
        <p:spPr bwMode="auto">
          <a:xfrm>
            <a:off x="2347950" y="1841500"/>
            <a:ext cx="1652550" cy="190748"/>
          </a:xfrm>
          <a:prstGeom prst="rect">
            <a:avLst/>
          </a:prstGeom>
          <a:noFill/>
          <a:ln w="12700" cap="flat">
            <a:noFill/>
            <a:miter lim="800000"/>
            <a:headEnd type="none" w="med" len="med"/>
            <a:tailEnd type="none" w="med" len="med"/>
          </a:ln>
        </p:spPr>
        <p:txBody>
          <a:bodyPr lIns="0" tIns="0" rIns="0" bIns="0" anchor="ctr"/>
          <a:lstStyle/>
          <a:p>
            <a:r>
              <a:rPr lang="en-US" sz="1333" dirty="0">
                <a:ea typeface="Gill Sans" charset="0"/>
                <a:cs typeface="Gill Sans" charset="0"/>
              </a:rPr>
              <a:t>High Priority Task</a:t>
            </a:r>
          </a:p>
        </p:txBody>
      </p:sp>
      <p:sp>
        <p:nvSpPr>
          <p:cNvPr id="24" name="Rectangle 9"/>
          <p:cNvSpPr>
            <a:spLocks/>
          </p:cNvSpPr>
          <p:nvPr/>
        </p:nvSpPr>
        <p:spPr bwMode="auto">
          <a:xfrm>
            <a:off x="2376785" y="3619252"/>
            <a:ext cx="1652550" cy="190748"/>
          </a:xfrm>
          <a:prstGeom prst="rect">
            <a:avLst/>
          </a:prstGeom>
          <a:noFill/>
          <a:ln w="12700" cap="flat">
            <a:noFill/>
            <a:miter lim="800000"/>
            <a:headEnd type="none" w="med" len="med"/>
            <a:tailEnd type="none" w="med" len="med"/>
          </a:ln>
        </p:spPr>
        <p:txBody>
          <a:bodyPr lIns="0" tIns="0" rIns="0" bIns="0" anchor="ctr"/>
          <a:lstStyle/>
          <a:p>
            <a:r>
              <a:rPr lang="en-US" sz="1333" dirty="0">
                <a:ea typeface="Gill Sans" charset="0"/>
                <a:cs typeface="Gill Sans" charset="0"/>
              </a:rPr>
              <a:t>Low Priority Task</a:t>
            </a:r>
          </a:p>
        </p:txBody>
      </p:sp>
      <p:sp>
        <p:nvSpPr>
          <p:cNvPr id="25" name="Rectangle 22"/>
          <p:cNvSpPr>
            <a:spLocks/>
          </p:cNvSpPr>
          <p:nvPr/>
        </p:nvSpPr>
        <p:spPr bwMode="auto">
          <a:xfrm>
            <a:off x="6223992" y="3482082"/>
            <a:ext cx="662788" cy="190748"/>
          </a:xfrm>
          <a:prstGeom prst="rect">
            <a:avLst/>
          </a:prstGeom>
          <a:noFill/>
          <a:ln w="12700" cap="flat">
            <a:noFill/>
            <a:miter lim="800000"/>
            <a:headEnd type="none" w="med" len="med"/>
            <a:tailEnd type="none" w="med" len="med"/>
          </a:ln>
        </p:spPr>
        <p:txBody>
          <a:bodyPr lIns="0" tIns="0" rIns="0" bIns="0" anchor="ctr"/>
          <a:lstStyle/>
          <a:p>
            <a:r>
              <a:rPr lang="en-US" sz="1333" dirty="0">
                <a:ea typeface="Gill Sans" charset="0"/>
                <a:cs typeface="Gill Sans" charset="0"/>
              </a:rPr>
              <a:t>Time</a:t>
            </a:r>
            <a:endParaRPr lang="en-US" sz="1000" dirty="0">
              <a:ea typeface="Gill Sans" charset="0"/>
              <a:cs typeface="Gill Sans" charset="0"/>
            </a:endParaRPr>
          </a:p>
        </p:txBody>
      </p:sp>
      <p:sp>
        <p:nvSpPr>
          <p:cNvPr id="3" name="Slide Number Placeholder 2">
            <a:extLst>
              <a:ext uri="{FF2B5EF4-FFF2-40B4-BE49-F238E27FC236}">
                <a16:creationId xmlns:a16="http://schemas.microsoft.com/office/drawing/2014/main" id="{5190522E-C4E9-484C-8E44-7D5CD088A956}"/>
              </a:ext>
            </a:extLst>
          </p:cNvPr>
          <p:cNvSpPr>
            <a:spLocks noGrp="1"/>
          </p:cNvSpPr>
          <p:nvPr>
            <p:ph type="sldNum" sz="quarter" idx="12"/>
          </p:nvPr>
        </p:nvSpPr>
        <p:spPr/>
        <p:txBody>
          <a:bodyPr/>
          <a:lstStyle/>
          <a:p>
            <a:fld id="{5E6A3C3A-A029-4573-BC04-5DA27903A743}" type="slidenum">
              <a:rPr lang="en-US" smtClean="0"/>
              <a:t>66</a:t>
            </a:fld>
            <a:endParaRPr lang="en-US"/>
          </a:p>
        </p:txBody>
      </p:sp>
    </p:spTree>
    <p:extLst>
      <p:ext uri="{BB962C8B-B14F-4D97-AF65-F5344CB8AC3E}">
        <p14:creationId xmlns:p14="http://schemas.microsoft.com/office/powerpoint/2010/main" val="68391807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Line 2"/>
          <p:cNvSpPr>
            <a:spLocks noChangeShapeType="1"/>
          </p:cNvSpPr>
          <p:nvPr/>
        </p:nvSpPr>
        <p:spPr bwMode="auto">
          <a:xfrm>
            <a:off x="3016746" y="2329160"/>
            <a:ext cx="3352353" cy="0"/>
          </a:xfrm>
          <a:prstGeom prst="line">
            <a:avLst/>
          </a:prstGeom>
          <a:noFill/>
          <a:ln w="12700" cap="flat">
            <a:solidFill>
              <a:schemeClr val="tx1"/>
            </a:solidFill>
            <a:prstDash val="solid"/>
            <a:miter lim="800000"/>
            <a:headEnd type="none" w="med" len="med"/>
            <a:tailEnd type="triangle" w="med" len="med"/>
          </a:ln>
        </p:spPr>
        <p:txBody>
          <a:bodyPr lIns="0" tIns="0" rIns="0" bIns="0"/>
          <a:lstStyle/>
          <a:p>
            <a:endParaRPr lang="en-US" sz="1500"/>
          </a:p>
        </p:txBody>
      </p:sp>
      <p:sp>
        <p:nvSpPr>
          <p:cNvPr id="26627" name="Line 3"/>
          <p:cNvSpPr>
            <a:spLocks noChangeShapeType="1"/>
          </p:cNvSpPr>
          <p:nvPr/>
        </p:nvSpPr>
        <p:spPr bwMode="auto">
          <a:xfrm>
            <a:off x="3016746" y="3400723"/>
            <a:ext cx="3352353" cy="0"/>
          </a:xfrm>
          <a:prstGeom prst="line">
            <a:avLst/>
          </a:prstGeom>
          <a:noFill/>
          <a:ln w="12700" cap="flat">
            <a:solidFill>
              <a:schemeClr val="tx1"/>
            </a:solidFill>
            <a:prstDash val="solid"/>
            <a:miter lim="800000"/>
            <a:headEnd type="none" w="med" len="med"/>
            <a:tailEnd type="triangle" w="med" len="med"/>
          </a:ln>
        </p:spPr>
        <p:txBody>
          <a:bodyPr lIns="0" tIns="0" rIns="0" bIns="0"/>
          <a:lstStyle/>
          <a:p>
            <a:endParaRPr lang="en-US" sz="1500"/>
          </a:p>
        </p:txBody>
      </p:sp>
      <p:sp>
        <p:nvSpPr>
          <p:cNvPr id="26628" name="Line 4"/>
          <p:cNvSpPr>
            <a:spLocks noChangeShapeType="1"/>
          </p:cNvSpPr>
          <p:nvPr/>
        </p:nvSpPr>
        <p:spPr bwMode="auto">
          <a:xfrm>
            <a:off x="3016746" y="2686348"/>
            <a:ext cx="3352353" cy="0"/>
          </a:xfrm>
          <a:prstGeom prst="line">
            <a:avLst/>
          </a:prstGeom>
          <a:noFill/>
          <a:ln w="12700" cap="flat">
            <a:solidFill>
              <a:srgbClr val="CECECE"/>
            </a:solidFill>
            <a:prstDash val="solid"/>
            <a:miter lim="800000"/>
            <a:headEnd type="none" w="med" len="med"/>
            <a:tailEnd type="none" w="med" len="med"/>
          </a:ln>
        </p:spPr>
        <p:txBody>
          <a:bodyPr lIns="0" tIns="0" rIns="0" bIns="0"/>
          <a:lstStyle/>
          <a:p>
            <a:endParaRPr lang="en-US" sz="1500"/>
          </a:p>
        </p:txBody>
      </p:sp>
      <p:sp>
        <p:nvSpPr>
          <p:cNvPr id="26629" name="Line 5"/>
          <p:cNvSpPr>
            <a:spLocks noChangeShapeType="1"/>
          </p:cNvSpPr>
          <p:nvPr/>
        </p:nvSpPr>
        <p:spPr bwMode="auto">
          <a:xfrm rot="10800000" flipH="1">
            <a:off x="3016746" y="3042605"/>
            <a:ext cx="3352353" cy="0"/>
          </a:xfrm>
          <a:prstGeom prst="line">
            <a:avLst/>
          </a:prstGeom>
          <a:noFill/>
          <a:ln w="12700" cap="flat">
            <a:solidFill>
              <a:srgbClr val="CECECE"/>
            </a:solidFill>
            <a:prstDash val="solid"/>
            <a:miter lim="800000"/>
            <a:headEnd type="none" w="med" len="med"/>
            <a:tailEnd type="none" w="med" len="med"/>
          </a:ln>
        </p:spPr>
        <p:txBody>
          <a:bodyPr lIns="0" tIns="0" rIns="0" bIns="0"/>
          <a:lstStyle/>
          <a:p>
            <a:endParaRPr lang="en-US" sz="1500"/>
          </a:p>
        </p:txBody>
      </p:sp>
      <p:sp>
        <p:nvSpPr>
          <p:cNvPr id="26630" name="Line 6"/>
          <p:cNvSpPr>
            <a:spLocks noChangeShapeType="1"/>
          </p:cNvSpPr>
          <p:nvPr/>
        </p:nvSpPr>
        <p:spPr bwMode="auto">
          <a:xfrm>
            <a:off x="3091160" y="2158008"/>
            <a:ext cx="0" cy="1413868"/>
          </a:xfrm>
          <a:prstGeom prst="line">
            <a:avLst/>
          </a:prstGeom>
          <a:noFill/>
          <a:ln w="12700" cap="flat">
            <a:solidFill>
              <a:schemeClr val="tx1"/>
            </a:solidFill>
            <a:prstDash val="sysDot"/>
            <a:miter lim="800000"/>
            <a:headEnd type="none" w="med" len="med"/>
            <a:tailEnd type="none" w="med" len="med"/>
          </a:ln>
        </p:spPr>
        <p:txBody>
          <a:bodyPr lIns="0" tIns="0" rIns="0" bIns="0"/>
          <a:lstStyle/>
          <a:p>
            <a:endParaRPr lang="en-US" sz="1500"/>
          </a:p>
        </p:txBody>
      </p:sp>
      <p:sp>
        <p:nvSpPr>
          <p:cNvPr id="26633" name="Rectangle 9"/>
          <p:cNvSpPr>
            <a:spLocks/>
          </p:cNvSpPr>
          <p:nvPr/>
        </p:nvSpPr>
        <p:spPr bwMode="auto">
          <a:xfrm>
            <a:off x="3098602" y="2329160"/>
            <a:ext cx="133945" cy="357188"/>
          </a:xfrm>
          <a:prstGeom prst="rect">
            <a:avLst/>
          </a:prstGeom>
          <a:solidFill>
            <a:schemeClr val="accent1"/>
          </a:solidFill>
          <a:ln w="12700" cap="flat">
            <a:solidFill>
              <a:schemeClr val="tx1"/>
            </a:solidFill>
            <a:prstDash val="solid"/>
            <a:miter lim="800000"/>
            <a:headEnd type="none" w="med" len="med"/>
            <a:tailEnd type="none" w="med" len="med"/>
          </a:ln>
        </p:spPr>
        <p:txBody>
          <a:bodyPr lIns="0" tIns="0" rIns="0" bIns="0"/>
          <a:lstStyle/>
          <a:p>
            <a:endParaRPr lang="en-US" sz="1500"/>
          </a:p>
        </p:txBody>
      </p:sp>
      <p:sp>
        <p:nvSpPr>
          <p:cNvPr id="26634" name="Rectangle 10"/>
          <p:cNvSpPr>
            <a:spLocks/>
          </p:cNvSpPr>
          <p:nvPr/>
        </p:nvSpPr>
        <p:spPr bwMode="auto">
          <a:xfrm>
            <a:off x="3478113" y="2686348"/>
            <a:ext cx="372070" cy="357188"/>
          </a:xfrm>
          <a:prstGeom prst="rect">
            <a:avLst/>
          </a:prstGeom>
          <a:solidFill>
            <a:srgbClr val="D6881C"/>
          </a:solidFill>
          <a:ln w="12700" cap="flat">
            <a:solidFill>
              <a:schemeClr val="tx1"/>
            </a:solidFill>
            <a:prstDash val="solid"/>
            <a:miter lim="800000"/>
            <a:headEnd type="none" w="med" len="med"/>
            <a:tailEnd type="none" w="med" len="med"/>
          </a:ln>
        </p:spPr>
        <p:txBody>
          <a:bodyPr lIns="0" tIns="0" rIns="0" bIns="0"/>
          <a:lstStyle/>
          <a:p>
            <a:endParaRPr lang="en-US" sz="1500"/>
          </a:p>
        </p:txBody>
      </p:sp>
      <p:sp>
        <p:nvSpPr>
          <p:cNvPr id="26635" name="Line 11"/>
          <p:cNvSpPr>
            <a:spLocks noChangeShapeType="1"/>
          </p:cNvSpPr>
          <p:nvPr/>
        </p:nvSpPr>
        <p:spPr bwMode="auto">
          <a:xfrm>
            <a:off x="3850183" y="2158008"/>
            <a:ext cx="0" cy="1413868"/>
          </a:xfrm>
          <a:prstGeom prst="line">
            <a:avLst/>
          </a:prstGeom>
          <a:noFill/>
          <a:ln w="12700" cap="flat">
            <a:solidFill>
              <a:schemeClr val="tx1"/>
            </a:solidFill>
            <a:prstDash val="sysDot"/>
            <a:miter lim="800000"/>
            <a:headEnd type="none" w="med" len="med"/>
            <a:tailEnd type="none" w="med" len="med"/>
          </a:ln>
        </p:spPr>
        <p:txBody>
          <a:bodyPr lIns="0" tIns="0" rIns="0" bIns="0"/>
          <a:lstStyle/>
          <a:p>
            <a:endParaRPr lang="en-US" sz="1500"/>
          </a:p>
        </p:txBody>
      </p:sp>
      <p:sp>
        <p:nvSpPr>
          <p:cNvPr id="26636" name="Line 12"/>
          <p:cNvSpPr>
            <a:spLocks noChangeShapeType="1"/>
          </p:cNvSpPr>
          <p:nvPr/>
        </p:nvSpPr>
        <p:spPr bwMode="auto">
          <a:xfrm>
            <a:off x="4609207" y="2158008"/>
            <a:ext cx="0" cy="1413868"/>
          </a:xfrm>
          <a:prstGeom prst="line">
            <a:avLst/>
          </a:prstGeom>
          <a:noFill/>
          <a:ln w="12700" cap="flat">
            <a:solidFill>
              <a:schemeClr val="tx1"/>
            </a:solidFill>
            <a:prstDash val="sysDot"/>
            <a:miter lim="800000"/>
            <a:headEnd type="none" w="med" len="med"/>
            <a:tailEnd type="none" w="med" len="med"/>
          </a:ln>
        </p:spPr>
        <p:txBody>
          <a:bodyPr lIns="0" tIns="0" rIns="0" bIns="0"/>
          <a:lstStyle/>
          <a:p>
            <a:endParaRPr lang="en-US" sz="1500"/>
          </a:p>
        </p:txBody>
      </p:sp>
      <p:sp>
        <p:nvSpPr>
          <p:cNvPr id="26637" name="Line 13"/>
          <p:cNvSpPr>
            <a:spLocks noChangeShapeType="1"/>
          </p:cNvSpPr>
          <p:nvPr/>
        </p:nvSpPr>
        <p:spPr bwMode="auto">
          <a:xfrm>
            <a:off x="5368231" y="2158008"/>
            <a:ext cx="0" cy="1413868"/>
          </a:xfrm>
          <a:prstGeom prst="line">
            <a:avLst/>
          </a:prstGeom>
          <a:noFill/>
          <a:ln w="12700" cap="flat">
            <a:solidFill>
              <a:schemeClr val="tx1"/>
            </a:solidFill>
            <a:prstDash val="sysDot"/>
            <a:miter lim="800000"/>
            <a:headEnd type="none" w="med" len="med"/>
            <a:tailEnd type="none" w="med" len="med"/>
          </a:ln>
        </p:spPr>
        <p:txBody>
          <a:bodyPr lIns="0" tIns="0" rIns="0" bIns="0"/>
          <a:lstStyle/>
          <a:p>
            <a:endParaRPr lang="en-US" sz="1500"/>
          </a:p>
        </p:txBody>
      </p:sp>
      <p:sp>
        <p:nvSpPr>
          <p:cNvPr id="26638" name="Line 14"/>
          <p:cNvSpPr>
            <a:spLocks noChangeShapeType="1"/>
          </p:cNvSpPr>
          <p:nvPr/>
        </p:nvSpPr>
        <p:spPr bwMode="auto">
          <a:xfrm>
            <a:off x="6119813" y="2158008"/>
            <a:ext cx="0" cy="1413868"/>
          </a:xfrm>
          <a:prstGeom prst="line">
            <a:avLst/>
          </a:prstGeom>
          <a:noFill/>
          <a:ln w="12700" cap="flat">
            <a:solidFill>
              <a:schemeClr val="tx1"/>
            </a:solidFill>
            <a:prstDash val="sysDot"/>
            <a:miter lim="800000"/>
            <a:headEnd type="none" w="med" len="med"/>
            <a:tailEnd type="none" w="med" len="med"/>
          </a:ln>
        </p:spPr>
        <p:txBody>
          <a:bodyPr lIns="0" tIns="0" rIns="0" bIns="0"/>
          <a:lstStyle/>
          <a:p>
            <a:endParaRPr lang="en-US" sz="1500"/>
          </a:p>
        </p:txBody>
      </p:sp>
      <p:sp>
        <p:nvSpPr>
          <p:cNvPr id="26639" name="Rectangle 15"/>
          <p:cNvSpPr>
            <a:spLocks/>
          </p:cNvSpPr>
          <p:nvPr/>
        </p:nvSpPr>
        <p:spPr bwMode="auto">
          <a:xfrm>
            <a:off x="3850184" y="2329160"/>
            <a:ext cx="133945" cy="357188"/>
          </a:xfrm>
          <a:prstGeom prst="rect">
            <a:avLst/>
          </a:prstGeom>
          <a:solidFill>
            <a:schemeClr val="accent1"/>
          </a:solidFill>
          <a:ln w="12700" cap="flat">
            <a:solidFill>
              <a:schemeClr val="tx1"/>
            </a:solidFill>
            <a:prstDash val="solid"/>
            <a:miter lim="800000"/>
            <a:headEnd type="none" w="med" len="med"/>
            <a:tailEnd type="none" w="med" len="med"/>
          </a:ln>
        </p:spPr>
        <p:txBody>
          <a:bodyPr lIns="0" tIns="0" rIns="0" bIns="0"/>
          <a:lstStyle/>
          <a:p>
            <a:endParaRPr lang="en-US" sz="1500"/>
          </a:p>
        </p:txBody>
      </p:sp>
      <p:sp>
        <p:nvSpPr>
          <p:cNvPr id="19" name="AutoShape 13"/>
          <p:cNvSpPr>
            <a:spLocks/>
          </p:cNvSpPr>
          <p:nvPr/>
        </p:nvSpPr>
        <p:spPr bwMode="auto">
          <a:xfrm>
            <a:off x="3683000" y="1524000"/>
            <a:ext cx="1968500" cy="439043"/>
          </a:xfrm>
          <a:prstGeom prst="wedgeEllipseCallout">
            <a:avLst>
              <a:gd name="adj1" fmla="val -37616"/>
              <a:gd name="adj2" fmla="val 150743"/>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a:r>
              <a:rPr lang="en-US" sz="1083" dirty="0">
                <a:ea typeface="Gill Sans" charset="0"/>
                <a:cs typeface="Gill Sans" charset="0"/>
              </a:rPr>
              <a:t>High priority job is executed first</a:t>
            </a:r>
          </a:p>
        </p:txBody>
      </p:sp>
      <p:sp>
        <p:nvSpPr>
          <p:cNvPr id="20" name="Title 19"/>
          <p:cNvSpPr>
            <a:spLocks noGrp="1"/>
          </p:cNvSpPr>
          <p:nvPr>
            <p:ph type="title"/>
          </p:nvPr>
        </p:nvSpPr>
        <p:spPr/>
        <p:txBody>
          <a:bodyPr/>
          <a:lstStyle/>
          <a:p>
            <a:r>
              <a:rPr lang="en-US" dirty="0"/>
              <a:t>Preemptive Fixed Priority Scheduling</a:t>
            </a:r>
          </a:p>
        </p:txBody>
      </p:sp>
      <p:sp>
        <p:nvSpPr>
          <p:cNvPr id="21" name="Rectangle 8"/>
          <p:cNvSpPr>
            <a:spLocks/>
          </p:cNvSpPr>
          <p:nvPr/>
        </p:nvSpPr>
        <p:spPr bwMode="auto">
          <a:xfrm>
            <a:off x="2347950" y="1841500"/>
            <a:ext cx="1652550" cy="190748"/>
          </a:xfrm>
          <a:prstGeom prst="rect">
            <a:avLst/>
          </a:prstGeom>
          <a:noFill/>
          <a:ln w="12700" cap="flat">
            <a:noFill/>
            <a:miter lim="800000"/>
            <a:headEnd type="none" w="med" len="med"/>
            <a:tailEnd type="none" w="med" len="med"/>
          </a:ln>
        </p:spPr>
        <p:txBody>
          <a:bodyPr lIns="0" tIns="0" rIns="0" bIns="0" anchor="ctr"/>
          <a:lstStyle/>
          <a:p>
            <a:r>
              <a:rPr lang="en-US" sz="1333" dirty="0">
                <a:ea typeface="Gill Sans" charset="0"/>
                <a:cs typeface="Gill Sans" charset="0"/>
              </a:rPr>
              <a:t>High Priority Task</a:t>
            </a:r>
          </a:p>
        </p:txBody>
      </p:sp>
      <p:sp>
        <p:nvSpPr>
          <p:cNvPr id="22" name="Rectangle 9"/>
          <p:cNvSpPr>
            <a:spLocks/>
          </p:cNvSpPr>
          <p:nvPr/>
        </p:nvSpPr>
        <p:spPr bwMode="auto">
          <a:xfrm>
            <a:off x="2376785" y="3619252"/>
            <a:ext cx="1652550" cy="190748"/>
          </a:xfrm>
          <a:prstGeom prst="rect">
            <a:avLst/>
          </a:prstGeom>
          <a:noFill/>
          <a:ln w="12700" cap="flat">
            <a:noFill/>
            <a:miter lim="800000"/>
            <a:headEnd type="none" w="med" len="med"/>
            <a:tailEnd type="none" w="med" len="med"/>
          </a:ln>
        </p:spPr>
        <p:txBody>
          <a:bodyPr lIns="0" tIns="0" rIns="0" bIns="0" anchor="ctr"/>
          <a:lstStyle/>
          <a:p>
            <a:r>
              <a:rPr lang="en-US" sz="1333" dirty="0">
                <a:ea typeface="Gill Sans" charset="0"/>
                <a:cs typeface="Gill Sans" charset="0"/>
              </a:rPr>
              <a:t>Low Priority Task</a:t>
            </a:r>
          </a:p>
        </p:txBody>
      </p:sp>
      <p:sp>
        <p:nvSpPr>
          <p:cNvPr id="23" name="Rectangle 22"/>
          <p:cNvSpPr>
            <a:spLocks/>
          </p:cNvSpPr>
          <p:nvPr/>
        </p:nvSpPr>
        <p:spPr bwMode="auto">
          <a:xfrm>
            <a:off x="6223992" y="3482082"/>
            <a:ext cx="662788" cy="190748"/>
          </a:xfrm>
          <a:prstGeom prst="rect">
            <a:avLst/>
          </a:prstGeom>
          <a:noFill/>
          <a:ln w="12700" cap="flat">
            <a:noFill/>
            <a:miter lim="800000"/>
            <a:headEnd type="none" w="med" len="med"/>
            <a:tailEnd type="none" w="med" len="med"/>
          </a:ln>
        </p:spPr>
        <p:txBody>
          <a:bodyPr lIns="0" tIns="0" rIns="0" bIns="0" anchor="ctr"/>
          <a:lstStyle/>
          <a:p>
            <a:r>
              <a:rPr lang="en-US" sz="1333" dirty="0">
                <a:ea typeface="Gill Sans" charset="0"/>
                <a:cs typeface="Gill Sans" charset="0"/>
              </a:rPr>
              <a:t>Time</a:t>
            </a:r>
            <a:endParaRPr lang="en-US" sz="1000" dirty="0">
              <a:ea typeface="Gill Sans" charset="0"/>
              <a:cs typeface="Gill Sans" charset="0"/>
            </a:endParaRPr>
          </a:p>
        </p:txBody>
      </p:sp>
      <p:sp>
        <p:nvSpPr>
          <p:cNvPr id="3" name="Slide Number Placeholder 2">
            <a:extLst>
              <a:ext uri="{FF2B5EF4-FFF2-40B4-BE49-F238E27FC236}">
                <a16:creationId xmlns:a16="http://schemas.microsoft.com/office/drawing/2014/main" id="{49839BB6-A605-634F-86BD-EC2A0082EE6D}"/>
              </a:ext>
            </a:extLst>
          </p:cNvPr>
          <p:cNvSpPr>
            <a:spLocks noGrp="1"/>
          </p:cNvSpPr>
          <p:nvPr>
            <p:ph type="sldNum" sz="quarter" idx="12"/>
          </p:nvPr>
        </p:nvSpPr>
        <p:spPr/>
        <p:txBody>
          <a:bodyPr/>
          <a:lstStyle/>
          <a:p>
            <a:fld id="{5E6A3C3A-A029-4573-BC04-5DA27903A743}" type="slidenum">
              <a:rPr lang="en-US" smtClean="0"/>
              <a:t>67</a:t>
            </a:fld>
            <a:endParaRPr lang="en-US"/>
          </a:p>
        </p:txBody>
      </p:sp>
    </p:spTree>
    <p:extLst>
      <p:ext uri="{BB962C8B-B14F-4D97-AF65-F5344CB8AC3E}">
        <p14:creationId xmlns:p14="http://schemas.microsoft.com/office/powerpoint/2010/main" val="266280108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Line 2"/>
          <p:cNvSpPr>
            <a:spLocks noChangeShapeType="1"/>
          </p:cNvSpPr>
          <p:nvPr/>
        </p:nvSpPr>
        <p:spPr bwMode="auto">
          <a:xfrm>
            <a:off x="3016746" y="2329160"/>
            <a:ext cx="3352353" cy="0"/>
          </a:xfrm>
          <a:prstGeom prst="line">
            <a:avLst/>
          </a:prstGeom>
          <a:noFill/>
          <a:ln w="12700" cap="flat">
            <a:solidFill>
              <a:schemeClr val="tx1"/>
            </a:solidFill>
            <a:prstDash val="solid"/>
            <a:miter lim="800000"/>
            <a:headEnd type="none" w="med" len="med"/>
            <a:tailEnd type="triangle" w="med" len="med"/>
          </a:ln>
        </p:spPr>
        <p:txBody>
          <a:bodyPr lIns="0" tIns="0" rIns="0" bIns="0"/>
          <a:lstStyle/>
          <a:p>
            <a:endParaRPr lang="en-US" sz="1500"/>
          </a:p>
        </p:txBody>
      </p:sp>
      <p:sp>
        <p:nvSpPr>
          <p:cNvPr id="27651" name="Line 3"/>
          <p:cNvSpPr>
            <a:spLocks noChangeShapeType="1"/>
          </p:cNvSpPr>
          <p:nvPr/>
        </p:nvSpPr>
        <p:spPr bwMode="auto">
          <a:xfrm>
            <a:off x="3016746" y="3400723"/>
            <a:ext cx="3352353" cy="0"/>
          </a:xfrm>
          <a:prstGeom prst="line">
            <a:avLst/>
          </a:prstGeom>
          <a:noFill/>
          <a:ln w="12700" cap="flat">
            <a:solidFill>
              <a:schemeClr val="tx1"/>
            </a:solidFill>
            <a:prstDash val="solid"/>
            <a:miter lim="800000"/>
            <a:headEnd type="none" w="med" len="med"/>
            <a:tailEnd type="triangle" w="med" len="med"/>
          </a:ln>
        </p:spPr>
        <p:txBody>
          <a:bodyPr lIns="0" tIns="0" rIns="0" bIns="0"/>
          <a:lstStyle/>
          <a:p>
            <a:endParaRPr lang="en-US" sz="1500"/>
          </a:p>
        </p:txBody>
      </p:sp>
      <p:sp>
        <p:nvSpPr>
          <p:cNvPr id="27652" name="Line 4"/>
          <p:cNvSpPr>
            <a:spLocks noChangeShapeType="1"/>
          </p:cNvSpPr>
          <p:nvPr/>
        </p:nvSpPr>
        <p:spPr bwMode="auto">
          <a:xfrm>
            <a:off x="3016746" y="2686348"/>
            <a:ext cx="3352353" cy="0"/>
          </a:xfrm>
          <a:prstGeom prst="line">
            <a:avLst/>
          </a:prstGeom>
          <a:noFill/>
          <a:ln w="12700" cap="flat">
            <a:solidFill>
              <a:srgbClr val="CECECE"/>
            </a:solidFill>
            <a:prstDash val="solid"/>
            <a:miter lim="800000"/>
            <a:headEnd type="none" w="med" len="med"/>
            <a:tailEnd type="none" w="med" len="med"/>
          </a:ln>
        </p:spPr>
        <p:txBody>
          <a:bodyPr lIns="0" tIns="0" rIns="0" bIns="0"/>
          <a:lstStyle/>
          <a:p>
            <a:endParaRPr lang="en-US" sz="1500"/>
          </a:p>
        </p:txBody>
      </p:sp>
      <p:sp>
        <p:nvSpPr>
          <p:cNvPr id="27653" name="Line 5"/>
          <p:cNvSpPr>
            <a:spLocks noChangeShapeType="1"/>
          </p:cNvSpPr>
          <p:nvPr/>
        </p:nvSpPr>
        <p:spPr bwMode="auto">
          <a:xfrm rot="10800000" flipH="1">
            <a:off x="3016746" y="3042605"/>
            <a:ext cx="3352353" cy="0"/>
          </a:xfrm>
          <a:prstGeom prst="line">
            <a:avLst/>
          </a:prstGeom>
          <a:noFill/>
          <a:ln w="12700" cap="flat">
            <a:solidFill>
              <a:srgbClr val="CECECE"/>
            </a:solidFill>
            <a:prstDash val="solid"/>
            <a:miter lim="800000"/>
            <a:headEnd type="none" w="med" len="med"/>
            <a:tailEnd type="none" w="med" len="med"/>
          </a:ln>
        </p:spPr>
        <p:txBody>
          <a:bodyPr lIns="0" tIns="0" rIns="0" bIns="0"/>
          <a:lstStyle/>
          <a:p>
            <a:endParaRPr lang="en-US" sz="1500"/>
          </a:p>
        </p:txBody>
      </p:sp>
      <p:sp>
        <p:nvSpPr>
          <p:cNvPr id="27654" name="Line 6"/>
          <p:cNvSpPr>
            <a:spLocks noChangeShapeType="1"/>
          </p:cNvSpPr>
          <p:nvPr/>
        </p:nvSpPr>
        <p:spPr bwMode="auto">
          <a:xfrm>
            <a:off x="3091160" y="2158008"/>
            <a:ext cx="0" cy="1413868"/>
          </a:xfrm>
          <a:prstGeom prst="line">
            <a:avLst/>
          </a:prstGeom>
          <a:noFill/>
          <a:ln w="12700" cap="flat">
            <a:solidFill>
              <a:schemeClr val="tx1"/>
            </a:solidFill>
            <a:prstDash val="sysDot"/>
            <a:miter lim="800000"/>
            <a:headEnd type="none" w="med" len="med"/>
            <a:tailEnd type="none" w="med" len="med"/>
          </a:ln>
        </p:spPr>
        <p:txBody>
          <a:bodyPr lIns="0" tIns="0" rIns="0" bIns="0"/>
          <a:lstStyle/>
          <a:p>
            <a:endParaRPr lang="en-US" sz="1500"/>
          </a:p>
        </p:txBody>
      </p:sp>
      <p:sp>
        <p:nvSpPr>
          <p:cNvPr id="27657" name="Rectangle 9"/>
          <p:cNvSpPr>
            <a:spLocks/>
          </p:cNvSpPr>
          <p:nvPr/>
        </p:nvSpPr>
        <p:spPr bwMode="auto">
          <a:xfrm>
            <a:off x="3098602" y="2329160"/>
            <a:ext cx="133945" cy="357188"/>
          </a:xfrm>
          <a:prstGeom prst="rect">
            <a:avLst/>
          </a:prstGeom>
          <a:solidFill>
            <a:schemeClr val="accent1"/>
          </a:solidFill>
          <a:ln w="12700" cap="flat">
            <a:solidFill>
              <a:schemeClr val="tx1"/>
            </a:solidFill>
            <a:prstDash val="solid"/>
            <a:miter lim="800000"/>
            <a:headEnd type="none" w="med" len="med"/>
            <a:tailEnd type="none" w="med" len="med"/>
          </a:ln>
        </p:spPr>
        <p:txBody>
          <a:bodyPr lIns="0" tIns="0" rIns="0" bIns="0"/>
          <a:lstStyle/>
          <a:p>
            <a:endParaRPr lang="en-US" sz="1500"/>
          </a:p>
        </p:txBody>
      </p:sp>
      <p:sp>
        <p:nvSpPr>
          <p:cNvPr id="27658" name="Rectangle 10"/>
          <p:cNvSpPr>
            <a:spLocks/>
          </p:cNvSpPr>
          <p:nvPr/>
        </p:nvSpPr>
        <p:spPr bwMode="auto">
          <a:xfrm>
            <a:off x="3478113" y="2686348"/>
            <a:ext cx="372070" cy="357188"/>
          </a:xfrm>
          <a:prstGeom prst="rect">
            <a:avLst/>
          </a:prstGeom>
          <a:solidFill>
            <a:srgbClr val="D6881C"/>
          </a:solidFill>
          <a:ln w="12700" cap="flat">
            <a:solidFill>
              <a:schemeClr val="tx1"/>
            </a:solidFill>
            <a:prstDash val="solid"/>
            <a:miter lim="800000"/>
            <a:headEnd type="none" w="med" len="med"/>
            <a:tailEnd type="none" w="med" len="med"/>
          </a:ln>
        </p:spPr>
        <p:txBody>
          <a:bodyPr lIns="0" tIns="0" rIns="0" bIns="0"/>
          <a:lstStyle/>
          <a:p>
            <a:endParaRPr lang="en-US" sz="1500"/>
          </a:p>
        </p:txBody>
      </p:sp>
      <p:sp>
        <p:nvSpPr>
          <p:cNvPr id="27659" name="Line 11"/>
          <p:cNvSpPr>
            <a:spLocks noChangeShapeType="1"/>
          </p:cNvSpPr>
          <p:nvPr/>
        </p:nvSpPr>
        <p:spPr bwMode="auto">
          <a:xfrm>
            <a:off x="3850183" y="2158008"/>
            <a:ext cx="0" cy="1413868"/>
          </a:xfrm>
          <a:prstGeom prst="line">
            <a:avLst/>
          </a:prstGeom>
          <a:noFill/>
          <a:ln w="12700" cap="flat">
            <a:solidFill>
              <a:schemeClr val="tx1"/>
            </a:solidFill>
            <a:prstDash val="sysDot"/>
            <a:miter lim="800000"/>
            <a:headEnd type="none" w="med" len="med"/>
            <a:tailEnd type="none" w="med" len="med"/>
          </a:ln>
        </p:spPr>
        <p:txBody>
          <a:bodyPr lIns="0" tIns="0" rIns="0" bIns="0"/>
          <a:lstStyle/>
          <a:p>
            <a:endParaRPr lang="en-US" sz="1500"/>
          </a:p>
        </p:txBody>
      </p:sp>
      <p:sp>
        <p:nvSpPr>
          <p:cNvPr id="27660" name="Line 12"/>
          <p:cNvSpPr>
            <a:spLocks noChangeShapeType="1"/>
          </p:cNvSpPr>
          <p:nvPr/>
        </p:nvSpPr>
        <p:spPr bwMode="auto">
          <a:xfrm>
            <a:off x="4609207" y="2158008"/>
            <a:ext cx="0" cy="1413868"/>
          </a:xfrm>
          <a:prstGeom prst="line">
            <a:avLst/>
          </a:prstGeom>
          <a:noFill/>
          <a:ln w="12700" cap="flat">
            <a:solidFill>
              <a:schemeClr val="tx1"/>
            </a:solidFill>
            <a:prstDash val="sysDot"/>
            <a:miter lim="800000"/>
            <a:headEnd type="none" w="med" len="med"/>
            <a:tailEnd type="none" w="med" len="med"/>
          </a:ln>
        </p:spPr>
        <p:txBody>
          <a:bodyPr lIns="0" tIns="0" rIns="0" bIns="0"/>
          <a:lstStyle/>
          <a:p>
            <a:endParaRPr lang="en-US" sz="1500"/>
          </a:p>
        </p:txBody>
      </p:sp>
      <p:sp>
        <p:nvSpPr>
          <p:cNvPr id="27661" name="Line 13"/>
          <p:cNvSpPr>
            <a:spLocks noChangeShapeType="1"/>
          </p:cNvSpPr>
          <p:nvPr/>
        </p:nvSpPr>
        <p:spPr bwMode="auto">
          <a:xfrm>
            <a:off x="5368231" y="2158008"/>
            <a:ext cx="0" cy="1413868"/>
          </a:xfrm>
          <a:prstGeom prst="line">
            <a:avLst/>
          </a:prstGeom>
          <a:noFill/>
          <a:ln w="12700" cap="flat">
            <a:solidFill>
              <a:schemeClr val="tx1"/>
            </a:solidFill>
            <a:prstDash val="sysDot"/>
            <a:miter lim="800000"/>
            <a:headEnd type="none" w="med" len="med"/>
            <a:tailEnd type="none" w="med" len="med"/>
          </a:ln>
        </p:spPr>
        <p:txBody>
          <a:bodyPr lIns="0" tIns="0" rIns="0" bIns="0"/>
          <a:lstStyle/>
          <a:p>
            <a:endParaRPr lang="en-US" sz="1500"/>
          </a:p>
        </p:txBody>
      </p:sp>
      <p:sp>
        <p:nvSpPr>
          <p:cNvPr id="27662" name="Line 14"/>
          <p:cNvSpPr>
            <a:spLocks noChangeShapeType="1"/>
          </p:cNvSpPr>
          <p:nvPr/>
        </p:nvSpPr>
        <p:spPr bwMode="auto">
          <a:xfrm>
            <a:off x="6119813" y="2158008"/>
            <a:ext cx="0" cy="1413868"/>
          </a:xfrm>
          <a:prstGeom prst="line">
            <a:avLst/>
          </a:prstGeom>
          <a:noFill/>
          <a:ln w="12700" cap="flat">
            <a:solidFill>
              <a:schemeClr val="tx1"/>
            </a:solidFill>
            <a:prstDash val="sysDot"/>
            <a:miter lim="800000"/>
            <a:headEnd type="none" w="med" len="med"/>
            <a:tailEnd type="none" w="med" len="med"/>
          </a:ln>
        </p:spPr>
        <p:txBody>
          <a:bodyPr lIns="0" tIns="0" rIns="0" bIns="0"/>
          <a:lstStyle/>
          <a:p>
            <a:endParaRPr lang="en-US" sz="1500"/>
          </a:p>
        </p:txBody>
      </p:sp>
      <p:sp>
        <p:nvSpPr>
          <p:cNvPr id="27663" name="Rectangle 15"/>
          <p:cNvSpPr>
            <a:spLocks/>
          </p:cNvSpPr>
          <p:nvPr/>
        </p:nvSpPr>
        <p:spPr bwMode="auto">
          <a:xfrm>
            <a:off x="3850184" y="2329160"/>
            <a:ext cx="133945" cy="357188"/>
          </a:xfrm>
          <a:prstGeom prst="rect">
            <a:avLst/>
          </a:prstGeom>
          <a:solidFill>
            <a:schemeClr val="accent1"/>
          </a:solidFill>
          <a:ln w="12700" cap="flat">
            <a:solidFill>
              <a:schemeClr val="tx1"/>
            </a:solidFill>
            <a:prstDash val="solid"/>
            <a:miter lim="800000"/>
            <a:headEnd type="none" w="med" len="med"/>
            <a:tailEnd type="none" w="med" len="med"/>
          </a:ln>
        </p:spPr>
        <p:txBody>
          <a:bodyPr lIns="0" tIns="0" rIns="0" bIns="0"/>
          <a:lstStyle/>
          <a:p>
            <a:endParaRPr lang="en-US" sz="1500"/>
          </a:p>
        </p:txBody>
      </p:sp>
      <p:sp>
        <p:nvSpPr>
          <p:cNvPr id="27665" name="Rectangle 17"/>
          <p:cNvSpPr>
            <a:spLocks/>
          </p:cNvSpPr>
          <p:nvPr/>
        </p:nvSpPr>
        <p:spPr bwMode="auto">
          <a:xfrm>
            <a:off x="4006454" y="3043535"/>
            <a:ext cx="759023" cy="357188"/>
          </a:xfrm>
          <a:prstGeom prst="rect">
            <a:avLst/>
          </a:prstGeom>
          <a:solidFill>
            <a:srgbClr val="EBD05D"/>
          </a:solidFill>
          <a:ln w="12700" cap="flat">
            <a:solidFill>
              <a:schemeClr val="tx1"/>
            </a:solidFill>
            <a:prstDash val="solid"/>
            <a:miter lim="800000"/>
            <a:headEnd type="none" w="med" len="med"/>
            <a:tailEnd type="none" w="med" len="med"/>
          </a:ln>
        </p:spPr>
        <p:txBody>
          <a:bodyPr lIns="0" tIns="0" rIns="0" bIns="0"/>
          <a:lstStyle/>
          <a:p>
            <a:endParaRPr lang="en-US" sz="1500"/>
          </a:p>
        </p:txBody>
      </p:sp>
      <p:sp>
        <p:nvSpPr>
          <p:cNvPr id="20" name="AutoShape 13"/>
          <p:cNvSpPr>
            <a:spLocks/>
          </p:cNvSpPr>
          <p:nvPr/>
        </p:nvSpPr>
        <p:spPr bwMode="auto">
          <a:xfrm>
            <a:off x="4191000" y="2413000"/>
            <a:ext cx="1968500" cy="439043"/>
          </a:xfrm>
          <a:prstGeom prst="wedgeEllipseCallout">
            <a:avLst>
              <a:gd name="adj1" fmla="val -35269"/>
              <a:gd name="adj2" fmla="val 11392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a:r>
              <a:rPr lang="en-US" sz="1083" dirty="0">
                <a:ea typeface="Gill Sans" charset="0"/>
                <a:cs typeface="Gill Sans" charset="0"/>
              </a:rPr>
              <a:t>Low priority job is executed later</a:t>
            </a:r>
          </a:p>
        </p:txBody>
      </p:sp>
      <p:sp>
        <p:nvSpPr>
          <p:cNvPr id="22" name="Title 21"/>
          <p:cNvSpPr>
            <a:spLocks noGrp="1"/>
          </p:cNvSpPr>
          <p:nvPr>
            <p:ph type="title"/>
          </p:nvPr>
        </p:nvSpPr>
        <p:spPr/>
        <p:txBody>
          <a:bodyPr/>
          <a:lstStyle/>
          <a:p>
            <a:r>
              <a:rPr lang="en-US" dirty="0"/>
              <a:t>Preemptive Fixed Priority Scheduling</a:t>
            </a:r>
          </a:p>
        </p:txBody>
      </p:sp>
      <p:sp>
        <p:nvSpPr>
          <p:cNvPr id="23" name="Rectangle 8"/>
          <p:cNvSpPr>
            <a:spLocks/>
          </p:cNvSpPr>
          <p:nvPr/>
        </p:nvSpPr>
        <p:spPr bwMode="auto">
          <a:xfrm>
            <a:off x="2347950" y="1841500"/>
            <a:ext cx="1652550" cy="190748"/>
          </a:xfrm>
          <a:prstGeom prst="rect">
            <a:avLst/>
          </a:prstGeom>
          <a:noFill/>
          <a:ln w="12700" cap="flat">
            <a:noFill/>
            <a:miter lim="800000"/>
            <a:headEnd type="none" w="med" len="med"/>
            <a:tailEnd type="none" w="med" len="med"/>
          </a:ln>
        </p:spPr>
        <p:txBody>
          <a:bodyPr lIns="0" tIns="0" rIns="0" bIns="0" anchor="ctr"/>
          <a:lstStyle/>
          <a:p>
            <a:r>
              <a:rPr lang="en-US" sz="1333" dirty="0">
                <a:ea typeface="Gill Sans" charset="0"/>
                <a:cs typeface="Gill Sans" charset="0"/>
              </a:rPr>
              <a:t>High Priority Task</a:t>
            </a:r>
          </a:p>
        </p:txBody>
      </p:sp>
      <p:sp>
        <p:nvSpPr>
          <p:cNvPr id="24" name="Rectangle 9"/>
          <p:cNvSpPr>
            <a:spLocks/>
          </p:cNvSpPr>
          <p:nvPr/>
        </p:nvSpPr>
        <p:spPr bwMode="auto">
          <a:xfrm>
            <a:off x="2376785" y="3619252"/>
            <a:ext cx="1652550" cy="190748"/>
          </a:xfrm>
          <a:prstGeom prst="rect">
            <a:avLst/>
          </a:prstGeom>
          <a:noFill/>
          <a:ln w="12700" cap="flat">
            <a:noFill/>
            <a:miter lim="800000"/>
            <a:headEnd type="none" w="med" len="med"/>
            <a:tailEnd type="none" w="med" len="med"/>
          </a:ln>
        </p:spPr>
        <p:txBody>
          <a:bodyPr lIns="0" tIns="0" rIns="0" bIns="0" anchor="ctr"/>
          <a:lstStyle/>
          <a:p>
            <a:r>
              <a:rPr lang="en-US" sz="1333" dirty="0">
                <a:ea typeface="Gill Sans" charset="0"/>
                <a:cs typeface="Gill Sans" charset="0"/>
              </a:rPr>
              <a:t>Low Priority Task</a:t>
            </a:r>
          </a:p>
        </p:txBody>
      </p:sp>
      <p:sp>
        <p:nvSpPr>
          <p:cNvPr id="25" name="Rectangle 22"/>
          <p:cNvSpPr>
            <a:spLocks/>
          </p:cNvSpPr>
          <p:nvPr/>
        </p:nvSpPr>
        <p:spPr bwMode="auto">
          <a:xfrm>
            <a:off x="6223992" y="3482082"/>
            <a:ext cx="662788" cy="190748"/>
          </a:xfrm>
          <a:prstGeom prst="rect">
            <a:avLst/>
          </a:prstGeom>
          <a:noFill/>
          <a:ln w="12700" cap="flat">
            <a:noFill/>
            <a:miter lim="800000"/>
            <a:headEnd type="none" w="med" len="med"/>
            <a:tailEnd type="none" w="med" len="med"/>
          </a:ln>
        </p:spPr>
        <p:txBody>
          <a:bodyPr lIns="0" tIns="0" rIns="0" bIns="0" anchor="ctr"/>
          <a:lstStyle/>
          <a:p>
            <a:r>
              <a:rPr lang="en-US" sz="1333" dirty="0">
                <a:ea typeface="Gill Sans" charset="0"/>
                <a:cs typeface="Gill Sans" charset="0"/>
              </a:rPr>
              <a:t>Time</a:t>
            </a:r>
            <a:endParaRPr lang="en-US" sz="1000" dirty="0">
              <a:ea typeface="Gill Sans" charset="0"/>
              <a:cs typeface="Gill Sans" charset="0"/>
            </a:endParaRPr>
          </a:p>
        </p:txBody>
      </p:sp>
      <p:sp>
        <p:nvSpPr>
          <p:cNvPr id="3" name="Slide Number Placeholder 2">
            <a:extLst>
              <a:ext uri="{FF2B5EF4-FFF2-40B4-BE49-F238E27FC236}">
                <a16:creationId xmlns:a16="http://schemas.microsoft.com/office/drawing/2014/main" id="{0BE7DEE6-A22E-2247-AA89-6ED96D6E7390}"/>
              </a:ext>
            </a:extLst>
          </p:cNvPr>
          <p:cNvSpPr>
            <a:spLocks noGrp="1"/>
          </p:cNvSpPr>
          <p:nvPr>
            <p:ph type="sldNum" sz="quarter" idx="12"/>
          </p:nvPr>
        </p:nvSpPr>
        <p:spPr/>
        <p:txBody>
          <a:bodyPr/>
          <a:lstStyle/>
          <a:p>
            <a:fld id="{5E6A3C3A-A029-4573-BC04-5DA27903A743}" type="slidenum">
              <a:rPr lang="en-US" smtClean="0"/>
              <a:t>68</a:t>
            </a:fld>
            <a:endParaRPr lang="en-US"/>
          </a:p>
        </p:txBody>
      </p:sp>
    </p:spTree>
    <p:extLst>
      <p:ext uri="{BB962C8B-B14F-4D97-AF65-F5344CB8AC3E}">
        <p14:creationId xmlns:p14="http://schemas.microsoft.com/office/powerpoint/2010/main" val="167109248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Line 2"/>
          <p:cNvSpPr>
            <a:spLocks noChangeShapeType="1"/>
          </p:cNvSpPr>
          <p:nvPr/>
        </p:nvSpPr>
        <p:spPr bwMode="auto">
          <a:xfrm>
            <a:off x="3016746" y="2329160"/>
            <a:ext cx="3352353" cy="0"/>
          </a:xfrm>
          <a:prstGeom prst="line">
            <a:avLst/>
          </a:prstGeom>
          <a:noFill/>
          <a:ln w="12700" cap="flat">
            <a:solidFill>
              <a:schemeClr val="tx1"/>
            </a:solidFill>
            <a:prstDash val="solid"/>
            <a:miter lim="800000"/>
            <a:headEnd type="none" w="med" len="med"/>
            <a:tailEnd type="triangle" w="med" len="med"/>
          </a:ln>
        </p:spPr>
        <p:txBody>
          <a:bodyPr lIns="0" tIns="0" rIns="0" bIns="0"/>
          <a:lstStyle/>
          <a:p>
            <a:endParaRPr lang="en-US" sz="1500"/>
          </a:p>
        </p:txBody>
      </p:sp>
      <p:sp>
        <p:nvSpPr>
          <p:cNvPr id="28675" name="Line 3"/>
          <p:cNvSpPr>
            <a:spLocks noChangeShapeType="1"/>
          </p:cNvSpPr>
          <p:nvPr/>
        </p:nvSpPr>
        <p:spPr bwMode="auto">
          <a:xfrm>
            <a:off x="3016746" y="3400723"/>
            <a:ext cx="3352353" cy="0"/>
          </a:xfrm>
          <a:prstGeom prst="line">
            <a:avLst/>
          </a:prstGeom>
          <a:noFill/>
          <a:ln w="12700" cap="flat">
            <a:solidFill>
              <a:schemeClr val="tx1"/>
            </a:solidFill>
            <a:prstDash val="solid"/>
            <a:miter lim="800000"/>
            <a:headEnd type="none" w="med" len="med"/>
            <a:tailEnd type="triangle" w="med" len="med"/>
          </a:ln>
        </p:spPr>
        <p:txBody>
          <a:bodyPr lIns="0" tIns="0" rIns="0" bIns="0"/>
          <a:lstStyle/>
          <a:p>
            <a:endParaRPr lang="en-US" sz="1500"/>
          </a:p>
        </p:txBody>
      </p:sp>
      <p:sp>
        <p:nvSpPr>
          <p:cNvPr id="28676" name="Line 4"/>
          <p:cNvSpPr>
            <a:spLocks noChangeShapeType="1"/>
          </p:cNvSpPr>
          <p:nvPr/>
        </p:nvSpPr>
        <p:spPr bwMode="auto">
          <a:xfrm>
            <a:off x="3016746" y="2686348"/>
            <a:ext cx="3352353" cy="0"/>
          </a:xfrm>
          <a:prstGeom prst="line">
            <a:avLst/>
          </a:prstGeom>
          <a:noFill/>
          <a:ln w="12700" cap="flat">
            <a:solidFill>
              <a:srgbClr val="CECECE"/>
            </a:solidFill>
            <a:prstDash val="solid"/>
            <a:miter lim="800000"/>
            <a:headEnd type="none" w="med" len="med"/>
            <a:tailEnd type="none" w="med" len="med"/>
          </a:ln>
        </p:spPr>
        <p:txBody>
          <a:bodyPr lIns="0" tIns="0" rIns="0" bIns="0"/>
          <a:lstStyle/>
          <a:p>
            <a:endParaRPr lang="en-US" sz="1500"/>
          </a:p>
        </p:txBody>
      </p:sp>
      <p:sp>
        <p:nvSpPr>
          <p:cNvPr id="28677" name="Line 5"/>
          <p:cNvSpPr>
            <a:spLocks noChangeShapeType="1"/>
          </p:cNvSpPr>
          <p:nvPr/>
        </p:nvSpPr>
        <p:spPr bwMode="auto">
          <a:xfrm rot="10800000" flipH="1">
            <a:off x="3016746" y="3042605"/>
            <a:ext cx="3352353" cy="0"/>
          </a:xfrm>
          <a:prstGeom prst="line">
            <a:avLst/>
          </a:prstGeom>
          <a:noFill/>
          <a:ln w="12700" cap="flat">
            <a:solidFill>
              <a:srgbClr val="CECECE"/>
            </a:solidFill>
            <a:prstDash val="solid"/>
            <a:miter lim="800000"/>
            <a:headEnd type="none" w="med" len="med"/>
            <a:tailEnd type="none" w="med" len="med"/>
          </a:ln>
        </p:spPr>
        <p:txBody>
          <a:bodyPr lIns="0" tIns="0" rIns="0" bIns="0"/>
          <a:lstStyle/>
          <a:p>
            <a:endParaRPr lang="en-US" sz="1500"/>
          </a:p>
        </p:txBody>
      </p:sp>
      <p:sp>
        <p:nvSpPr>
          <p:cNvPr id="28678" name="Line 6"/>
          <p:cNvSpPr>
            <a:spLocks noChangeShapeType="1"/>
          </p:cNvSpPr>
          <p:nvPr/>
        </p:nvSpPr>
        <p:spPr bwMode="auto">
          <a:xfrm>
            <a:off x="3091160" y="2158008"/>
            <a:ext cx="0" cy="1413868"/>
          </a:xfrm>
          <a:prstGeom prst="line">
            <a:avLst/>
          </a:prstGeom>
          <a:noFill/>
          <a:ln w="12700" cap="flat">
            <a:solidFill>
              <a:schemeClr val="tx1"/>
            </a:solidFill>
            <a:prstDash val="sysDot"/>
            <a:miter lim="800000"/>
            <a:headEnd type="none" w="med" len="med"/>
            <a:tailEnd type="none" w="med" len="med"/>
          </a:ln>
        </p:spPr>
        <p:txBody>
          <a:bodyPr lIns="0" tIns="0" rIns="0" bIns="0"/>
          <a:lstStyle/>
          <a:p>
            <a:endParaRPr lang="en-US" sz="1500"/>
          </a:p>
        </p:txBody>
      </p:sp>
      <p:sp>
        <p:nvSpPr>
          <p:cNvPr id="28681" name="Rectangle 9"/>
          <p:cNvSpPr>
            <a:spLocks/>
          </p:cNvSpPr>
          <p:nvPr/>
        </p:nvSpPr>
        <p:spPr bwMode="auto">
          <a:xfrm>
            <a:off x="3098602" y="2329160"/>
            <a:ext cx="133945" cy="357188"/>
          </a:xfrm>
          <a:prstGeom prst="rect">
            <a:avLst/>
          </a:prstGeom>
          <a:solidFill>
            <a:schemeClr val="accent1"/>
          </a:solidFill>
          <a:ln w="12700" cap="flat">
            <a:solidFill>
              <a:schemeClr val="tx1"/>
            </a:solidFill>
            <a:prstDash val="solid"/>
            <a:miter lim="800000"/>
            <a:headEnd type="none" w="med" len="med"/>
            <a:tailEnd type="none" w="med" len="med"/>
          </a:ln>
        </p:spPr>
        <p:txBody>
          <a:bodyPr lIns="0" tIns="0" rIns="0" bIns="0"/>
          <a:lstStyle/>
          <a:p>
            <a:endParaRPr lang="en-US" sz="1500"/>
          </a:p>
        </p:txBody>
      </p:sp>
      <p:sp>
        <p:nvSpPr>
          <p:cNvPr id="28682" name="Rectangle 10"/>
          <p:cNvSpPr>
            <a:spLocks/>
          </p:cNvSpPr>
          <p:nvPr/>
        </p:nvSpPr>
        <p:spPr bwMode="auto">
          <a:xfrm>
            <a:off x="3478113" y="2686348"/>
            <a:ext cx="372070" cy="357188"/>
          </a:xfrm>
          <a:prstGeom prst="rect">
            <a:avLst/>
          </a:prstGeom>
          <a:solidFill>
            <a:srgbClr val="D6881C"/>
          </a:solidFill>
          <a:ln w="12700" cap="flat">
            <a:solidFill>
              <a:schemeClr val="tx1"/>
            </a:solidFill>
            <a:prstDash val="solid"/>
            <a:miter lim="800000"/>
            <a:headEnd type="none" w="med" len="med"/>
            <a:tailEnd type="none" w="med" len="med"/>
          </a:ln>
        </p:spPr>
        <p:txBody>
          <a:bodyPr lIns="0" tIns="0" rIns="0" bIns="0"/>
          <a:lstStyle/>
          <a:p>
            <a:endParaRPr lang="en-US" sz="1500"/>
          </a:p>
        </p:txBody>
      </p:sp>
      <p:sp>
        <p:nvSpPr>
          <p:cNvPr id="28683" name="Line 11"/>
          <p:cNvSpPr>
            <a:spLocks noChangeShapeType="1"/>
          </p:cNvSpPr>
          <p:nvPr/>
        </p:nvSpPr>
        <p:spPr bwMode="auto">
          <a:xfrm>
            <a:off x="3850183" y="2158008"/>
            <a:ext cx="0" cy="1413868"/>
          </a:xfrm>
          <a:prstGeom prst="line">
            <a:avLst/>
          </a:prstGeom>
          <a:noFill/>
          <a:ln w="12700" cap="flat">
            <a:solidFill>
              <a:schemeClr val="tx1"/>
            </a:solidFill>
            <a:prstDash val="sysDot"/>
            <a:miter lim="800000"/>
            <a:headEnd type="none" w="med" len="med"/>
            <a:tailEnd type="none" w="med" len="med"/>
          </a:ln>
        </p:spPr>
        <p:txBody>
          <a:bodyPr lIns="0" tIns="0" rIns="0" bIns="0"/>
          <a:lstStyle/>
          <a:p>
            <a:endParaRPr lang="en-US" sz="1500"/>
          </a:p>
        </p:txBody>
      </p:sp>
      <p:sp>
        <p:nvSpPr>
          <p:cNvPr id="28684" name="Line 12"/>
          <p:cNvSpPr>
            <a:spLocks noChangeShapeType="1"/>
          </p:cNvSpPr>
          <p:nvPr/>
        </p:nvSpPr>
        <p:spPr bwMode="auto">
          <a:xfrm>
            <a:off x="4609207" y="2158008"/>
            <a:ext cx="0" cy="1413868"/>
          </a:xfrm>
          <a:prstGeom prst="line">
            <a:avLst/>
          </a:prstGeom>
          <a:noFill/>
          <a:ln w="12700" cap="flat">
            <a:solidFill>
              <a:schemeClr val="tx1"/>
            </a:solidFill>
            <a:prstDash val="sysDot"/>
            <a:miter lim="800000"/>
            <a:headEnd type="none" w="med" len="med"/>
            <a:tailEnd type="none" w="med" len="med"/>
          </a:ln>
        </p:spPr>
        <p:txBody>
          <a:bodyPr lIns="0" tIns="0" rIns="0" bIns="0"/>
          <a:lstStyle/>
          <a:p>
            <a:endParaRPr lang="en-US" sz="1500"/>
          </a:p>
        </p:txBody>
      </p:sp>
      <p:sp>
        <p:nvSpPr>
          <p:cNvPr id="28685" name="Line 13"/>
          <p:cNvSpPr>
            <a:spLocks noChangeShapeType="1"/>
          </p:cNvSpPr>
          <p:nvPr/>
        </p:nvSpPr>
        <p:spPr bwMode="auto">
          <a:xfrm>
            <a:off x="5368231" y="2158008"/>
            <a:ext cx="0" cy="1413868"/>
          </a:xfrm>
          <a:prstGeom prst="line">
            <a:avLst/>
          </a:prstGeom>
          <a:noFill/>
          <a:ln w="12700" cap="flat">
            <a:solidFill>
              <a:schemeClr val="tx1"/>
            </a:solidFill>
            <a:prstDash val="sysDot"/>
            <a:miter lim="800000"/>
            <a:headEnd type="none" w="med" len="med"/>
            <a:tailEnd type="none" w="med" len="med"/>
          </a:ln>
        </p:spPr>
        <p:txBody>
          <a:bodyPr lIns="0" tIns="0" rIns="0" bIns="0"/>
          <a:lstStyle/>
          <a:p>
            <a:endParaRPr lang="en-US" sz="1500"/>
          </a:p>
        </p:txBody>
      </p:sp>
      <p:sp>
        <p:nvSpPr>
          <p:cNvPr id="28686" name="Line 14"/>
          <p:cNvSpPr>
            <a:spLocks noChangeShapeType="1"/>
          </p:cNvSpPr>
          <p:nvPr/>
        </p:nvSpPr>
        <p:spPr bwMode="auto">
          <a:xfrm>
            <a:off x="6119813" y="2158008"/>
            <a:ext cx="0" cy="1413868"/>
          </a:xfrm>
          <a:prstGeom prst="line">
            <a:avLst/>
          </a:prstGeom>
          <a:noFill/>
          <a:ln w="12700" cap="flat">
            <a:solidFill>
              <a:schemeClr val="tx1"/>
            </a:solidFill>
            <a:prstDash val="sysDot"/>
            <a:miter lim="800000"/>
            <a:headEnd type="none" w="med" len="med"/>
            <a:tailEnd type="none" w="med" len="med"/>
          </a:ln>
        </p:spPr>
        <p:txBody>
          <a:bodyPr lIns="0" tIns="0" rIns="0" bIns="0"/>
          <a:lstStyle/>
          <a:p>
            <a:endParaRPr lang="en-US" sz="1500"/>
          </a:p>
        </p:txBody>
      </p:sp>
      <p:sp>
        <p:nvSpPr>
          <p:cNvPr id="28687" name="Rectangle 15"/>
          <p:cNvSpPr>
            <a:spLocks/>
          </p:cNvSpPr>
          <p:nvPr/>
        </p:nvSpPr>
        <p:spPr bwMode="auto">
          <a:xfrm>
            <a:off x="3850184" y="2329160"/>
            <a:ext cx="133945" cy="357188"/>
          </a:xfrm>
          <a:prstGeom prst="rect">
            <a:avLst/>
          </a:prstGeom>
          <a:solidFill>
            <a:schemeClr val="accent1"/>
          </a:solidFill>
          <a:ln w="12700" cap="flat">
            <a:solidFill>
              <a:schemeClr val="tx1"/>
            </a:solidFill>
            <a:prstDash val="solid"/>
            <a:miter lim="800000"/>
            <a:headEnd type="none" w="med" len="med"/>
            <a:tailEnd type="none" w="med" len="med"/>
          </a:ln>
        </p:spPr>
        <p:txBody>
          <a:bodyPr lIns="0" tIns="0" rIns="0" bIns="0"/>
          <a:lstStyle/>
          <a:p>
            <a:endParaRPr lang="en-US" sz="1500"/>
          </a:p>
        </p:txBody>
      </p:sp>
      <p:sp>
        <p:nvSpPr>
          <p:cNvPr id="28688" name="Rectangle 16"/>
          <p:cNvSpPr>
            <a:spLocks/>
          </p:cNvSpPr>
          <p:nvPr/>
        </p:nvSpPr>
        <p:spPr bwMode="auto">
          <a:xfrm>
            <a:off x="4609208" y="2329160"/>
            <a:ext cx="133945" cy="357188"/>
          </a:xfrm>
          <a:prstGeom prst="rect">
            <a:avLst/>
          </a:prstGeom>
          <a:solidFill>
            <a:schemeClr val="accent1"/>
          </a:solidFill>
          <a:ln w="12700" cap="flat">
            <a:solidFill>
              <a:schemeClr val="tx1"/>
            </a:solidFill>
            <a:prstDash val="solid"/>
            <a:miter lim="800000"/>
            <a:headEnd type="none" w="med" len="med"/>
            <a:tailEnd type="none" w="med" len="med"/>
          </a:ln>
        </p:spPr>
        <p:txBody>
          <a:bodyPr lIns="0" tIns="0" rIns="0" bIns="0"/>
          <a:lstStyle/>
          <a:p>
            <a:endParaRPr lang="en-US" sz="1500"/>
          </a:p>
        </p:txBody>
      </p:sp>
      <p:sp>
        <p:nvSpPr>
          <p:cNvPr id="28690" name="Rectangle 18"/>
          <p:cNvSpPr>
            <a:spLocks/>
          </p:cNvSpPr>
          <p:nvPr/>
        </p:nvSpPr>
        <p:spPr bwMode="auto">
          <a:xfrm>
            <a:off x="4006454" y="3043535"/>
            <a:ext cx="759023" cy="357188"/>
          </a:xfrm>
          <a:prstGeom prst="rect">
            <a:avLst/>
          </a:prstGeom>
          <a:solidFill>
            <a:srgbClr val="EBD05D"/>
          </a:solidFill>
          <a:ln w="12700" cap="flat">
            <a:solidFill>
              <a:schemeClr val="tx1"/>
            </a:solidFill>
            <a:prstDash val="solid"/>
            <a:miter lim="800000"/>
            <a:headEnd type="none" w="med" len="med"/>
            <a:tailEnd type="none" w="med" len="med"/>
          </a:ln>
        </p:spPr>
        <p:txBody>
          <a:bodyPr lIns="0" tIns="0" rIns="0" bIns="0"/>
          <a:lstStyle/>
          <a:p>
            <a:endParaRPr lang="en-US" sz="1500"/>
          </a:p>
        </p:txBody>
      </p:sp>
      <p:sp>
        <p:nvSpPr>
          <p:cNvPr id="21" name="AutoShape 13"/>
          <p:cNvSpPr>
            <a:spLocks/>
          </p:cNvSpPr>
          <p:nvPr/>
        </p:nvSpPr>
        <p:spPr bwMode="auto">
          <a:xfrm>
            <a:off x="4445000" y="1714500"/>
            <a:ext cx="1968500" cy="439043"/>
          </a:xfrm>
          <a:prstGeom prst="wedgeEllipseCallout">
            <a:avLst>
              <a:gd name="adj1" fmla="val -35269"/>
              <a:gd name="adj2" fmla="val 11392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a:r>
              <a:rPr lang="en-US" sz="1083" dirty="0">
                <a:ea typeface="Gill Sans" charset="0"/>
                <a:cs typeface="Gill Sans" charset="0"/>
              </a:rPr>
              <a:t>High priority job arrived</a:t>
            </a:r>
          </a:p>
        </p:txBody>
      </p:sp>
      <p:sp>
        <p:nvSpPr>
          <p:cNvPr id="22" name="Title 21"/>
          <p:cNvSpPr>
            <a:spLocks noGrp="1"/>
          </p:cNvSpPr>
          <p:nvPr>
            <p:ph type="title"/>
          </p:nvPr>
        </p:nvSpPr>
        <p:spPr/>
        <p:txBody>
          <a:bodyPr/>
          <a:lstStyle/>
          <a:p>
            <a:r>
              <a:rPr lang="en-US" dirty="0"/>
              <a:t>Preemptive Fixed Priority Scheduling</a:t>
            </a:r>
          </a:p>
        </p:txBody>
      </p:sp>
      <p:sp>
        <p:nvSpPr>
          <p:cNvPr id="23" name="Rectangle 8"/>
          <p:cNvSpPr>
            <a:spLocks/>
          </p:cNvSpPr>
          <p:nvPr/>
        </p:nvSpPr>
        <p:spPr bwMode="auto">
          <a:xfrm>
            <a:off x="2347950" y="1841500"/>
            <a:ext cx="1652550" cy="190748"/>
          </a:xfrm>
          <a:prstGeom prst="rect">
            <a:avLst/>
          </a:prstGeom>
          <a:noFill/>
          <a:ln w="12700" cap="flat">
            <a:noFill/>
            <a:miter lim="800000"/>
            <a:headEnd type="none" w="med" len="med"/>
            <a:tailEnd type="none" w="med" len="med"/>
          </a:ln>
        </p:spPr>
        <p:txBody>
          <a:bodyPr lIns="0" tIns="0" rIns="0" bIns="0" anchor="ctr"/>
          <a:lstStyle/>
          <a:p>
            <a:r>
              <a:rPr lang="en-US" sz="1333" dirty="0">
                <a:ea typeface="Gill Sans" charset="0"/>
                <a:cs typeface="Gill Sans" charset="0"/>
              </a:rPr>
              <a:t>High Priority Task</a:t>
            </a:r>
          </a:p>
        </p:txBody>
      </p:sp>
      <p:sp>
        <p:nvSpPr>
          <p:cNvPr id="24" name="Rectangle 9"/>
          <p:cNvSpPr>
            <a:spLocks/>
          </p:cNvSpPr>
          <p:nvPr/>
        </p:nvSpPr>
        <p:spPr bwMode="auto">
          <a:xfrm>
            <a:off x="2376785" y="3619252"/>
            <a:ext cx="1652550" cy="190748"/>
          </a:xfrm>
          <a:prstGeom prst="rect">
            <a:avLst/>
          </a:prstGeom>
          <a:noFill/>
          <a:ln w="12700" cap="flat">
            <a:noFill/>
            <a:miter lim="800000"/>
            <a:headEnd type="none" w="med" len="med"/>
            <a:tailEnd type="none" w="med" len="med"/>
          </a:ln>
        </p:spPr>
        <p:txBody>
          <a:bodyPr lIns="0" tIns="0" rIns="0" bIns="0" anchor="ctr"/>
          <a:lstStyle/>
          <a:p>
            <a:r>
              <a:rPr lang="en-US" sz="1333" dirty="0">
                <a:ea typeface="Gill Sans" charset="0"/>
                <a:cs typeface="Gill Sans" charset="0"/>
              </a:rPr>
              <a:t>Low Priority Task</a:t>
            </a:r>
          </a:p>
        </p:txBody>
      </p:sp>
      <p:sp>
        <p:nvSpPr>
          <p:cNvPr id="25" name="Rectangle 22"/>
          <p:cNvSpPr>
            <a:spLocks/>
          </p:cNvSpPr>
          <p:nvPr/>
        </p:nvSpPr>
        <p:spPr bwMode="auto">
          <a:xfrm>
            <a:off x="6223992" y="3482082"/>
            <a:ext cx="662788" cy="190748"/>
          </a:xfrm>
          <a:prstGeom prst="rect">
            <a:avLst/>
          </a:prstGeom>
          <a:noFill/>
          <a:ln w="12700" cap="flat">
            <a:noFill/>
            <a:miter lim="800000"/>
            <a:headEnd type="none" w="med" len="med"/>
            <a:tailEnd type="none" w="med" len="med"/>
          </a:ln>
        </p:spPr>
        <p:txBody>
          <a:bodyPr lIns="0" tIns="0" rIns="0" bIns="0" anchor="ctr"/>
          <a:lstStyle/>
          <a:p>
            <a:r>
              <a:rPr lang="en-US" sz="1333" dirty="0">
                <a:ea typeface="Gill Sans" charset="0"/>
                <a:cs typeface="Gill Sans" charset="0"/>
              </a:rPr>
              <a:t>Time</a:t>
            </a:r>
            <a:endParaRPr lang="en-US" sz="1000" dirty="0">
              <a:ea typeface="Gill Sans" charset="0"/>
              <a:cs typeface="Gill Sans" charset="0"/>
            </a:endParaRPr>
          </a:p>
        </p:txBody>
      </p:sp>
      <p:sp>
        <p:nvSpPr>
          <p:cNvPr id="3" name="Slide Number Placeholder 2">
            <a:extLst>
              <a:ext uri="{FF2B5EF4-FFF2-40B4-BE49-F238E27FC236}">
                <a16:creationId xmlns:a16="http://schemas.microsoft.com/office/drawing/2014/main" id="{3179FEBA-A4AC-0E45-9025-63186FDC6755}"/>
              </a:ext>
            </a:extLst>
          </p:cNvPr>
          <p:cNvSpPr>
            <a:spLocks noGrp="1"/>
          </p:cNvSpPr>
          <p:nvPr>
            <p:ph type="sldNum" sz="quarter" idx="12"/>
          </p:nvPr>
        </p:nvSpPr>
        <p:spPr/>
        <p:txBody>
          <a:bodyPr/>
          <a:lstStyle/>
          <a:p>
            <a:fld id="{5E6A3C3A-A029-4573-BC04-5DA27903A743}" type="slidenum">
              <a:rPr lang="en-US" smtClean="0"/>
              <a:t>69</a:t>
            </a:fld>
            <a:endParaRPr lang="en-US"/>
          </a:p>
        </p:txBody>
      </p:sp>
    </p:spTree>
    <p:extLst>
      <p:ext uri="{BB962C8B-B14F-4D97-AF65-F5344CB8AC3E}">
        <p14:creationId xmlns:p14="http://schemas.microsoft.com/office/powerpoint/2010/main" val="1488381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a:extLst>
              <a:ext uri="{FF2B5EF4-FFF2-40B4-BE49-F238E27FC236}">
                <a16:creationId xmlns:a16="http://schemas.microsoft.com/office/drawing/2014/main" id="{0C285219-0B93-C247-B749-B34AF1974D4D}"/>
              </a:ext>
            </a:extLst>
          </p:cNvPr>
          <p:cNvSpPr>
            <a:spLocks noGrp="1" noChangeArrowheads="1"/>
          </p:cNvSpPr>
          <p:nvPr>
            <p:ph type="title"/>
          </p:nvPr>
        </p:nvSpPr>
        <p:spPr/>
        <p:txBody>
          <a:bodyPr/>
          <a:lstStyle/>
          <a:p>
            <a:r>
              <a:rPr lang="en-US" altLang="en-US"/>
              <a:t>TinyOS solution</a:t>
            </a:r>
          </a:p>
        </p:txBody>
      </p:sp>
      <p:sp>
        <p:nvSpPr>
          <p:cNvPr id="391171" name="Rectangle 3">
            <a:extLst>
              <a:ext uri="{FF2B5EF4-FFF2-40B4-BE49-F238E27FC236}">
                <a16:creationId xmlns:a16="http://schemas.microsoft.com/office/drawing/2014/main" id="{7373F848-7395-874E-8ECF-BBBE765579CD}"/>
              </a:ext>
            </a:extLst>
          </p:cNvPr>
          <p:cNvSpPr>
            <a:spLocks noGrp="1" noChangeArrowheads="1"/>
          </p:cNvSpPr>
          <p:nvPr>
            <p:ph type="body" idx="1"/>
          </p:nvPr>
        </p:nvSpPr>
        <p:spPr/>
        <p:txBody>
          <a:bodyPr/>
          <a:lstStyle/>
          <a:p>
            <a:pPr>
              <a:buFont typeface="Wingdings" pitchFamily="2" charset="2"/>
              <a:buChar char="§"/>
            </a:pPr>
            <a:r>
              <a:rPr lang="en-US" altLang="en-US" dirty="0"/>
              <a:t>Support concurrency </a:t>
            </a:r>
          </a:p>
          <a:p>
            <a:pPr lvl="1"/>
            <a:r>
              <a:rPr lang="en-US" altLang="en-US" dirty="0"/>
              <a:t>event-driven architecture</a:t>
            </a:r>
          </a:p>
          <a:p>
            <a:pPr>
              <a:buFont typeface="Wingdings" pitchFamily="2" charset="2"/>
              <a:buChar char="§"/>
            </a:pPr>
            <a:r>
              <a:rPr lang="en-US" altLang="en-US" dirty="0"/>
              <a:t>Software modularity </a:t>
            </a:r>
          </a:p>
          <a:p>
            <a:pPr lvl="1"/>
            <a:r>
              <a:rPr lang="en-US" altLang="en-US" dirty="0"/>
              <a:t>application = scheduler + graph of components</a:t>
            </a:r>
          </a:p>
          <a:p>
            <a:pPr lvl="1"/>
            <a:r>
              <a:rPr lang="en-US" altLang="en-US" dirty="0"/>
              <a:t>A component contains commands, event handlers, internal storage, tasks</a:t>
            </a:r>
          </a:p>
          <a:p>
            <a:pPr lvl="1"/>
            <a:r>
              <a:rPr lang="en-US" altLang="en-US" dirty="0" err="1"/>
              <a:t>nesC</a:t>
            </a:r>
            <a:r>
              <a:rPr lang="en-US" altLang="en-US" dirty="0"/>
              <a:t> language to facilitate this</a:t>
            </a:r>
          </a:p>
          <a:p>
            <a:pPr>
              <a:buFont typeface="Wingdings" pitchFamily="2" charset="2"/>
              <a:buChar char="§"/>
            </a:pPr>
            <a:r>
              <a:rPr lang="en-US" altLang="en-US" dirty="0"/>
              <a:t>Efficiency: get done quickly and then sleep</a:t>
            </a:r>
          </a:p>
          <a:p>
            <a:pPr>
              <a:buFont typeface="Wingdings" pitchFamily="2" charset="2"/>
              <a:buChar char="§"/>
            </a:pPr>
            <a:r>
              <a:rPr lang="en-US" altLang="en-US" dirty="0"/>
              <a:t>Static memory allocation</a:t>
            </a:r>
          </a:p>
        </p:txBody>
      </p:sp>
      <p:sp>
        <p:nvSpPr>
          <p:cNvPr id="3" name="Slide Number Placeholder 2">
            <a:extLst>
              <a:ext uri="{FF2B5EF4-FFF2-40B4-BE49-F238E27FC236}">
                <a16:creationId xmlns:a16="http://schemas.microsoft.com/office/drawing/2014/main" id="{A9A7FC01-D5B2-4749-B3F7-EC01AAA3DD4D}"/>
              </a:ext>
            </a:extLst>
          </p:cNvPr>
          <p:cNvSpPr>
            <a:spLocks noGrp="1"/>
          </p:cNvSpPr>
          <p:nvPr>
            <p:ph type="sldNum" sz="quarter" idx="12"/>
          </p:nvPr>
        </p:nvSpPr>
        <p:spPr/>
        <p:txBody>
          <a:bodyPr/>
          <a:lstStyle/>
          <a:p>
            <a:fld id="{5E6A3C3A-A029-4573-BC04-5DA27903A743}" type="slidenum">
              <a:rPr lang="en-US" smtClean="0"/>
              <a:t>7</a:t>
            </a:fld>
            <a:endParaRPr lang="en-US"/>
          </a:p>
        </p:txBody>
      </p:sp>
    </p:spTree>
    <p:extLst>
      <p:ext uri="{BB962C8B-B14F-4D97-AF65-F5344CB8AC3E}">
        <p14:creationId xmlns:p14="http://schemas.microsoft.com/office/powerpoint/2010/main" val="126434026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Line 2"/>
          <p:cNvSpPr>
            <a:spLocks noChangeShapeType="1"/>
          </p:cNvSpPr>
          <p:nvPr/>
        </p:nvSpPr>
        <p:spPr bwMode="auto">
          <a:xfrm>
            <a:off x="3016746" y="2329160"/>
            <a:ext cx="3352353" cy="0"/>
          </a:xfrm>
          <a:prstGeom prst="line">
            <a:avLst/>
          </a:prstGeom>
          <a:noFill/>
          <a:ln w="12700" cap="flat">
            <a:solidFill>
              <a:schemeClr val="tx1"/>
            </a:solidFill>
            <a:prstDash val="solid"/>
            <a:miter lim="800000"/>
            <a:headEnd type="none" w="med" len="med"/>
            <a:tailEnd type="triangle" w="med" len="med"/>
          </a:ln>
        </p:spPr>
        <p:txBody>
          <a:bodyPr lIns="0" tIns="0" rIns="0" bIns="0"/>
          <a:lstStyle/>
          <a:p>
            <a:endParaRPr lang="en-US" sz="1500"/>
          </a:p>
        </p:txBody>
      </p:sp>
      <p:sp>
        <p:nvSpPr>
          <p:cNvPr id="29699" name="Line 3"/>
          <p:cNvSpPr>
            <a:spLocks noChangeShapeType="1"/>
          </p:cNvSpPr>
          <p:nvPr/>
        </p:nvSpPr>
        <p:spPr bwMode="auto">
          <a:xfrm>
            <a:off x="3016746" y="3400723"/>
            <a:ext cx="3352353" cy="0"/>
          </a:xfrm>
          <a:prstGeom prst="line">
            <a:avLst/>
          </a:prstGeom>
          <a:noFill/>
          <a:ln w="12700" cap="flat">
            <a:solidFill>
              <a:schemeClr val="tx1"/>
            </a:solidFill>
            <a:prstDash val="solid"/>
            <a:miter lim="800000"/>
            <a:headEnd type="none" w="med" len="med"/>
            <a:tailEnd type="triangle" w="med" len="med"/>
          </a:ln>
        </p:spPr>
        <p:txBody>
          <a:bodyPr lIns="0" tIns="0" rIns="0" bIns="0"/>
          <a:lstStyle/>
          <a:p>
            <a:endParaRPr lang="en-US" sz="1500"/>
          </a:p>
        </p:txBody>
      </p:sp>
      <p:sp>
        <p:nvSpPr>
          <p:cNvPr id="29700" name="Line 4"/>
          <p:cNvSpPr>
            <a:spLocks noChangeShapeType="1"/>
          </p:cNvSpPr>
          <p:nvPr/>
        </p:nvSpPr>
        <p:spPr bwMode="auto">
          <a:xfrm>
            <a:off x="3016746" y="2686348"/>
            <a:ext cx="3352353" cy="0"/>
          </a:xfrm>
          <a:prstGeom prst="line">
            <a:avLst/>
          </a:prstGeom>
          <a:noFill/>
          <a:ln w="12700" cap="flat">
            <a:solidFill>
              <a:srgbClr val="CECECE"/>
            </a:solidFill>
            <a:prstDash val="solid"/>
            <a:miter lim="800000"/>
            <a:headEnd type="none" w="med" len="med"/>
            <a:tailEnd type="none" w="med" len="med"/>
          </a:ln>
        </p:spPr>
        <p:txBody>
          <a:bodyPr lIns="0" tIns="0" rIns="0" bIns="0"/>
          <a:lstStyle/>
          <a:p>
            <a:endParaRPr lang="en-US" sz="1500"/>
          </a:p>
        </p:txBody>
      </p:sp>
      <p:sp>
        <p:nvSpPr>
          <p:cNvPr id="29701" name="Line 5"/>
          <p:cNvSpPr>
            <a:spLocks noChangeShapeType="1"/>
          </p:cNvSpPr>
          <p:nvPr/>
        </p:nvSpPr>
        <p:spPr bwMode="auto">
          <a:xfrm rot="10800000" flipH="1">
            <a:off x="3016746" y="3042605"/>
            <a:ext cx="3352353" cy="0"/>
          </a:xfrm>
          <a:prstGeom prst="line">
            <a:avLst/>
          </a:prstGeom>
          <a:noFill/>
          <a:ln w="12700" cap="flat">
            <a:solidFill>
              <a:srgbClr val="CECECE"/>
            </a:solidFill>
            <a:prstDash val="solid"/>
            <a:miter lim="800000"/>
            <a:headEnd type="none" w="med" len="med"/>
            <a:tailEnd type="none" w="med" len="med"/>
          </a:ln>
        </p:spPr>
        <p:txBody>
          <a:bodyPr lIns="0" tIns="0" rIns="0" bIns="0"/>
          <a:lstStyle/>
          <a:p>
            <a:endParaRPr lang="en-US" sz="1500"/>
          </a:p>
        </p:txBody>
      </p:sp>
      <p:sp>
        <p:nvSpPr>
          <p:cNvPr id="29702" name="Line 6"/>
          <p:cNvSpPr>
            <a:spLocks noChangeShapeType="1"/>
          </p:cNvSpPr>
          <p:nvPr/>
        </p:nvSpPr>
        <p:spPr bwMode="auto">
          <a:xfrm>
            <a:off x="3091160" y="2158008"/>
            <a:ext cx="0" cy="1413868"/>
          </a:xfrm>
          <a:prstGeom prst="line">
            <a:avLst/>
          </a:prstGeom>
          <a:noFill/>
          <a:ln w="12700" cap="flat">
            <a:solidFill>
              <a:schemeClr val="tx1"/>
            </a:solidFill>
            <a:prstDash val="sysDot"/>
            <a:miter lim="800000"/>
            <a:headEnd type="none" w="med" len="med"/>
            <a:tailEnd type="none" w="med" len="med"/>
          </a:ln>
        </p:spPr>
        <p:txBody>
          <a:bodyPr lIns="0" tIns="0" rIns="0" bIns="0"/>
          <a:lstStyle/>
          <a:p>
            <a:endParaRPr lang="en-US" sz="1500"/>
          </a:p>
        </p:txBody>
      </p:sp>
      <p:sp>
        <p:nvSpPr>
          <p:cNvPr id="29705" name="Rectangle 9"/>
          <p:cNvSpPr>
            <a:spLocks/>
          </p:cNvSpPr>
          <p:nvPr/>
        </p:nvSpPr>
        <p:spPr bwMode="auto">
          <a:xfrm>
            <a:off x="3098602" y="2329160"/>
            <a:ext cx="133945" cy="357188"/>
          </a:xfrm>
          <a:prstGeom prst="rect">
            <a:avLst/>
          </a:prstGeom>
          <a:solidFill>
            <a:schemeClr val="accent1"/>
          </a:solidFill>
          <a:ln w="12700" cap="flat">
            <a:solidFill>
              <a:schemeClr val="tx1"/>
            </a:solidFill>
            <a:prstDash val="solid"/>
            <a:miter lim="800000"/>
            <a:headEnd type="none" w="med" len="med"/>
            <a:tailEnd type="none" w="med" len="med"/>
          </a:ln>
        </p:spPr>
        <p:txBody>
          <a:bodyPr lIns="0" tIns="0" rIns="0" bIns="0"/>
          <a:lstStyle/>
          <a:p>
            <a:endParaRPr lang="en-US" sz="1500"/>
          </a:p>
        </p:txBody>
      </p:sp>
      <p:sp>
        <p:nvSpPr>
          <p:cNvPr id="29706" name="Rectangle 10"/>
          <p:cNvSpPr>
            <a:spLocks/>
          </p:cNvSpPr>
          <p:nvPr/>
        </p:nvSpPr>
        <p:spPr bwMode="auto">
          <a:xfrm>
            <a:off x="3478113" y="2686348"/>
            <a:ext cx="372070" cy="357188"/>
          </a:xfrm>
          <a:prstGeom prst="rect">
            <a:avLst/>
          </a:prstGeom>
          <a:solidFill>
            <a:srgbClr val="D6881C"/>
          </a:solidFill>
          <a:ln w="12700" cap="flat">
            <a:solidFill>
              <a:schemeClr val="tx1"/>
            </a:solidFill>
            <a:prstDash val="solid"/>
            <a:miter lim="800000"/>
            <a:headEnd type="none" w="med" len="med"/>
            <a:tailEnd type="none" w="med" len="med"/>
          </a:ln>
        </p:spPr>
        <p:txBody>
          <a:bodyPr lIns="0" tIns="0" rIns="0" bIns="0"/>
          <a:lstStyle/>
          <a:p>
            <a:endParaRPr lang="en-US" sz="1500"/>
          </a:p>
        </p:txBody>
      </p:sp>
      <p:sp>
        <p:nvSpPr>
          <p:cNvPr id="29707" name="Line 11"/>
          <p:cNvSpPr>
            <a:spLocks noChangeShapeType="1"/>
          </p:cNvSpPr>
          <p:nvPr/>
        </p:nvSpPr>
        <p:spPr bwMode="auto">
          <a:xfrm>
            <a:off x="3850183" y="2158008"/>
            <a:ext cx="0" cy="1413868"/>
          </a:xfrm>
          <a:prstGeom prst="line">
            <a:avLst/>
          </a:prstGeom>
          <a:noFill/>
          <a:ln w="12700" cap="flat">
            <a:solidFill>
              <a:schemeClr val="tx1"/>
            </a:solidFill>
            <a:prstDash val="sysDot"/>
            <a:miter lim="800000"/>
            <a:headEnd type="none" w="med" len="med"/>
            <a:tailEnd type="none" w="med" len="med"/>
          </a:ln>
        </p:spPr>
        <p:txBody>
          <a:bodyPr lIns="0" tIns="0" rIns="0" bIns="0"/>
          <a:lstStyle/>
          <a:p>
            <a:endParaRPr lang="en-US" sz="1500"/>
          </a:p>
        </p:txBody>
      </p:sp>
      <p:sp>
        <p:nvSpPr>
          <p:cNvPr id="29708" name="Line 12"/>
          <p:cNvSpPr>
            <a:spLocks noChangeShapeType="1"/>
          </p:cNvSpPr>
          <p:nvPr/>
        </p:nvSpPr>
        <p:spPr bwMode="auto">
          <a:xfrm>
            <a:off x="4609207" y="2158008"/>
            <a:ext cx="0" cy="1413868"/>
          </a:xfrm>
          <a:prstGeom prst="line">
            <a:avLst/>
          </a:prstGeom>
          <a:noFill/>
          <a:ln w="12700" cap="flat">
            <a:solidFill>
              <a:schemeClr val="tx1"/>
            </a:solidFill>
            <a:prstDash val="sysDot"/>
            <a:miter lim="800000"/>
            <a:headEnd type="none" w="med" len="med"/>
            <a:tailEnd type="none" w="med" len="med"/>
          </a:ln>
        </p:spPr>
        <p:txBody>
          <a:bodyPr lIns="0" tIns="0" rIns="0" bIns="0"/>
          <a:lstStyle/>
          <a:p>
            <a:endParaRPr lang="en-US" sz="1500"/>
          </a:p>
        </p:txBody>
      </p:sp>
      <p:sp>
        <p:nvSpPr>
          <p:cNvPr id="29709" name="Line 13"/>
          <p:cNvSpPr>
            <a:spLocks noChangeShapeType="1"/>
          </p:cNvSpPr>
          <p:nvPr/>
        </p:nvSpPr>
        <p:spPr bwMode="auto">
          <a:xfrm>
            <a:off x="5368231" y="2158008"/>
            <a:ext cx="0" cy="1413868"/>
          </a:xfrm>
          <a:prstGeom prst="line">
            <a:avLst/>
          </a:prstGeom>
          <a:noFill/>
          <a:ln w="12700" cap="flat">
            <a:solidFill>
              <a:schemeClr val="tx1"/>
            </a:solidFill>
            <a:prstDash val="sysDot"/>
            <a:miter lim="800000"/>
            <a:headEnd type="none" w="med" len="med"/>
            <a:tailEnd type="none" w="med" len="med"/>
          </a:ln>
        </p:spPr>
        <p:txBody>
          <a:bodyPr lIns="0" tIns="0" rIns="0" bIns="0"/>
          <a:lstStyle/>
          <a:p>
            <a:endParaRPr lang="en-US" sz="1500"/>
          </a:p>
        </p:txBody>
      </p:sp>
      <p:sp>
        <p:nvSpPr>
          <p:cNvPr id="29710" name="Line 14"/>
          <p:cNvSpPr>
            <a:spLocks noChangeShapeType="1"/>
          </p:cNvSpPr>
          <p:nvPr/>
        </p:nvSpPr>
        <p:spPr bwMode="auto">
          <a:xfrm>
            <a:off x="6119813" y="2158008"/>
            <a:ext cx="0" cy="1413868"/>
          </a:xfrm>
          <a:prstGeom prst="line">
            <a:avLst/>
          </a:prstGeom>
          <a:noFill/>
          <a:ln w="12700" cap="flat">
            <a:solidFill>
              <a:schemeClr val="tx1"/>
            </a:solidFill>
            <a:prstDash val="sysDot"/>
            <a:miter lim="800000"/>
            <a:headEnd type="none" w="med" len="med"/>
            <a:tailEnd type="none" w="med" len="med"/>
          </a:ln>
        </p:spPr>
        <p:txBody>
          <a:bodyPr lIns="0" tIns="0" rIns="0" bIns="0"/>
          <a:lstStyle/>
          <a:p>
            <a:endParaRPr lang="en-US" sz="1500"/>
          </a:p>
        </p:txBody>
      </p:sp>
      <p:sp>
        <p:nvSpPr>
          <p:cNvPr id="29711" name="Rectangle 15"/>
          <p:cNvSpPr>
            <a:spLocks/>
          </p:cNvSpPr>
          <p:nvPr/>
        </p:nvSpPr>
        <p:spPr bwMode="auto">
          <a:xfrm>
            <a:off x="3850184" y="2329160"/>
            <a:ext cx="133945" cy="357188"/>
          </a:xfrm>
          <a:prstGeom prst="rect">
            <a:avLst/>
          </a:prstGeom>
          <a:solidFill>
            <a:schemeClr val="accent1"/>
          </a:solidFill>
          <a:ln w="12700" cap="flat">
            <a:solidFill>
              <a:schemeClr val="tx1"/>
            </a:solidFill>
            <a:prstDash val="solid"/>
            <a:miter lim="800000"/>
            <a:headEnd type="none" w="med" len="med"/>
            <a:tailEnd type="none" w="med" len="med"/>
          </a:ln>
        </p:spPr>
        <p:txBody>
          <a:bodyPr lIns="0" tIns="0" rIns="0" bIns="0"/>
          <a:lstStyle/>
          <a:p>
            <a:endParaRPr lang="en-US" sz="1500"/>
          </a:p>
        </p:txBody>
      </p:sp>
      <p:sp>
        <p:nvSpPr>
          <p:cNvPr id="29712" name="Rectangle 16"/>
          <p:cNvSpPr>
            <a:spLocks/>
          </p:cNvSpPr>
          <p:nvPr/>
        </p:nvSpPr>
        <p:spPr bwMode="auto">
          <a:xfrm>
            <a:off x="4609208" y="2329160"/>
            <a:ext cx="133945" cy="357188"/>
          </a:xfrm>
          <a:prstGeom prst="rect">
            <a:avLst/>
          </a:prstGeom>
          <a:solidFill>
            <a:schemeClr val="accent1"/>
          </a:solidFill>
          <a:ln w="12700" cap="flat">
            <a:solidFill>
              <a:schemeClr val="tx1"/>
            </a:solidFill>
            <a:prstDash val="solid"/>
            <a:miter lim="800000"/>
            <a:headEnd type="none" w="med" len="med"/>
            <a:tailEnd type="none" w="med" len="med"/>
          </a:ln>
        </p:spPr>
        <p:txBody>
          <a:bodyPr lIns="0" tIns="0" rIns="0" bIns="0"/>
          <a:lstStyle/>
          <a:p>
            <a:endParaRPr lang="en-US" sz="1500"/>
          </a:p>
        </p:txBody>
      </p:sp>
      <p:sp>
        <p:nvSpPr>
          <p:cNvPr id="29714" name="Rectangle 18"/>
          <p:cNvSpPr>
            <a:spLocks/>
          </p:cNvSpPr>
          <p:nvPr/>
        </p:nvSpPr>
        <p:spPr bwMode="auto">
          <a:xfrm>
            <a:off x="4006454" y="3043535"/>
            <a:ext cx="602754" cy="357188"/>
          </a:xfrm>
          <a:prstGeom prst="rect">
            <a:avLst/>
          </a:prstGeom>
          <a:solidFill>
            <a:srgbClr val="EBD05D"/>
          </a:solidFill>
          <a:ln w="12700" cap="flat">
            <a:solidFill>
              <a:schemeClr val="tx1"/>
            </a:solidFill>
            <a:prstDash val="sysDot"/>
            <a:miter lim="800000"/>
            <a:headEnd type="none" w="med" len="med"/>
            <a:tailEnd type="none" w="med" len="med"/>
          </a:ln>
        </p:spPr>
        <p:txBody>
          <a:bodyPr lIns="0" tIns="0" rIns="0" bIns="0"/>
          <a:lstStyle/>
          <a:p>
            <a:endParaRPr lang="en-US" sz="1500"/>
          </a:p>
        </p:txBody>
      </p:sp>
      <p:sp>
        <p:nvSpPr>
          <p:cNvPr id="21" name="AutoShape 13"/>
          <p:cNvSpPr>
            <a:spLocks/>
          </p:cNvSpPr>
          <p:nvPr/>
        </p:nvSpPr>
        <p:spPr bwMode="auto">
          <a:xfrm>
            <a:off x="4445000" y="1714500"/>
            <a:ext cx="1968500" cy="439043"/>
          </a:xfrm>
          <a:prstGeom prst="wedgeEllipseCallout">
            <a:avLst>
              <a:gd name="adj1" fmla="val -35269"/>
              <a:gd name="adj2" fmla="val 11392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a:r>
              <a:rPr lang="en-US" sz="1083" dirty="0">
                <a:ea typeface="Gill Sans" charset="0"/>
                <a:cs typeface="Gill Sans" charset="0"/>
              </a:rPr>
              <a:t>Preempts low priority job</a:t>
            </a:r>
          </a:p>
        </p:txBody>
      </p:sp>
      <p:sp>
        <p:nvSpPr>
          <p:cNvPr id="22" name="Title 21"/>
          <p:cNvSpPr>
            <a:spLocks noGrp="1"/>
          </p:cNvSpPr>
          <p:nvPr>
            <p:ph type="title"/>
          </p:nvPr>
        </p:nvSpPr>
        <p:spPr/>
        <p:txBody>
          <a:bodyPr/>
          <a:lstStyle/>
          <a:p>
            <a:r>
              <a:rPr lang="en-US" dirty="0"/>
              <a:t>Preemptive Fixed Priority Scheduling</a:t>
            </a:r>
          </a:p>
        </p:txBody>
      </p:sp>
      <p:sp>
        <p:nvSpPr>
          <p:cNvPr id="23" name="Rectangle 8"/>
          <p:cNvSpPr>
            <a:spLocks/>
          </p:cNvSpPr>
          <p:nvPr/>
        </p:nvSpPr>
        <p:spPr bwMode="auto">
          <a:xfrm>
            <a:off x="2347950" y="1841500"/>
            <a:ext cx="1652550" cy="190748"/>
          </a:xfrm>
          <a:prstGeom prst="rect">
            <a:avLst/>
          </a:prstGeom>
          <a:noFill/>
          <a:ln w="12700" cap="flat">
            <a:noFill/>
            <a:miter lim="800000"/>
            <a:headEnd type="none" w="med" len="med"/>
            <a:tailEnd type="none" w="med" len="med"/>
          </a:ln>
        </p:spPr>
        <p:txBody>
          <a:bodyPr lIns="0" tIns="0" rIns="0" bIns="0" anchor="ctr"/>
          <a:lstStyle/>
          <a:p>
            <a:r>
              <a:rPr lang="en-US" sz="1333" dirty="0">
                <a:ea typeface="Gill Sans" charset="0"/>
                <a:cs typeface="Gill Sans" charset="0"/>
              </a:rPr>
              <a:t>High Priority Task</a:t>
            </a:r>
          </a:p>
        </p:txBody>
      </p:sp>
      <p:sp>
        <p:nvSpPr>
          <p:cNvPr id="24" name="Rectangle 9"/>
          <p:cNvSpPr>
            <a:spLocks/>
          </p:cNvSpPr>
          <p:nvPr/>
        </p:nvSpPr>
        <p:spPr bwMode="auto">
          <a:xfrm>
            <a:off x="2376785" y="3619252"/>
            <a:ext cx="1652550" cy="190748"/>
          </a:xfrm>
          <a:prstGeom prst="rect">
            <a:avLst/>
          </a:prstGeom>
          <a:noFill/>
          <a:ln w="12700" cap="flat">
            <a:noFill/>
            <a:miter lim="800000"/>
            <a:headEnd type="none" w="med" len="med"/>
            <a:tailEnd type="none" w="med" len="med"/>
          </a:ln>
        </p:spPr>
        <p:txBody>
          <a:bodyPr lIns="0" tIns="0" rIns="0" bIns="0" anchor="ctr"/>
          <a:lstStyle/>
          <a:p>
            <a:r>
              <a:rPr lang="en-US" sz="1333" dirty="0">
                <a:ea typeface="Gill Sans" charset="0"/>
                <a:cs typeface="Gill Sans" charset="0"/>
              </a:rPr>
              <a:t>Low Priority Task</a:t>
            </a:r>
          </a:p>
        </p:txBody>
      </p:sp>
      <p:sp>
        <p:nvSpPr>
          <p:cNvPr id="25" name="Rectangle 22"/>
          <p:cNvSpPr>
            <a:spLocks/>
          </p:cNvSpPr>
          <p:nvPr/>
        </p:nvSpPr>
        <p:spPr bwMode="auto">
          <a:xfrm>
            <a:off x="6223992" y="3482082"/>
            <a:ext cx="662788" cy="190748"/>
          </a:xfrm>
          <a:prstGeom prst="rect">
            <a:avLst/>
          </a:prstGeom>
          <a:noFill/>
          <a:ln w="12700" cap="flat">
            <a:noFill/>
            <a:miter lim="800000"/>
            <a:headEnd type="none" w="med" len="med"/>
            <a:tailEnd type="none" w="med" len="med"/>
          </a:ln>
        </p:spPr>
        <p:txBody>
          <a:bodyPr lIns="0" tIns="0" rIns="0" bIns="0" anchor="ctr"/>
          <a:lstStyle/>
          <a:p>
            <a:r>
              <a:rPr lang="en-US" sz="1333" dirty="0">
                <a:ea typeface="Gill Sans" charset="0"/>
                <a:cs typeface="Gill Sans" charset="0"/>
              </a:rPr>
              <a:t>Time</a:t>
            </a:r>
            <a:endParaRPr lang="en-US" sz="1000" dirty="0">
              <a:ea typeface="Gill Sans" charset="0"/>
              <a:cs typeface="Gill Sans" charset="0"/>
            </a:endParaRPr>
          </a:p>
        </p:txBody>
      </p:sp>
      <p:sp>
        <p:nvSpPr>
          <p:cNvPr id="3" name="Slide Number Placeholder 2">
            <a:extLst>
              <a:ext uri="{FF2B5EF4-FFF2-40B4-BE49-F238E27FC236}">
                <a16:creationId xmlns:a16="http://schemas.microsoft.com/office/drawing/2014/main" id="{FAC2CD5E-5EF3-424E-96CC-472526378BA3}"/>
              </a:ext>
            </a:extLst>
          </p:cNvPr>
          <p:cNvSpPr>
            <a:spLocks noGrp="1"/>
          </p:cNvSpPr>
          <p:nvPr>
            <p:ph type="sldNum" sz="quarter" idx="12"/>
          </p:nvPr>
        </p:nvSpPr>
        <p:spPr/>
        <p:txBody>
          <a:bodyPr/>
          <a:lstStyle/>
          <a:p>
            <a:fld id="{5E6A3C3A-A029-4573-BC04-5DA27903A743}" type="slidenum">
              <a:rPr lang="en-US" smtClean="0"/>
              <a:t>70</a:t>
            </a:fld>
            <a:endParaRPr lang="en-US"/>
          </a:p>
        </p:txBody>
      </p:sp>
    </p:spTree>
    <p:extLst>
      <p:ext uri="{BB962C8B-B14F-4D97-AF65-F5344CB8AC3E}">
        <p14:creationId xmlns:p14="http://schemas.microsoft.com/office/powerpoint/2010/main" val="9495654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Line 2"/>
          <p:cNvSpPr>
            <a:spLocks noChangeShapeType="1"/>
          </p:cNvSpPr>
          <p:nvPr/>
        </p:nvSpPr>
        <p:spPr bwMode="auto">
          <a:xfrm>
            <a:off x="3016746" y="2329160"/>
            <a:ext cx="3352353" cy="0"/>
          </a:xfrm>
          <a:prstGeom prst="line">
            <a:avLst/>
          </a:prstGeom>
          <a:noFill/>
          <a:ln w="12700" cap="flat">
            <a:solidFill>
              <a:schemeClr val="tx1"/>
            </a:solidFill>
            <a:prstDash val="solid"/>
            <a:miter lim="800000"/>
            <a:headEnd type="none" w="med" len="med"/>
            <a:tailEnd type="triangle" w="med" len="med"/>
          </a:ln>
        </p:spPr>
        <p:txBody>
          <a:bodyPr lIns="0" tIns="0" rIns="0" bIns="0"/>
          <a:lstStyle/>
          <a:p>
            <a:endParaRPr lang="en-US" sz="1500"/>
          </a:p>
        </p:txBody>
      </p:sp>
      <p:sp>
        <p:nvSpPr>
          <p:cNvPr id="30723" name="Line 3"/>
          <p:cNvSpPr>
            <a:spLocks noChangeShapeType="1"/>
          </p:cNvSpPr>
          <p:nvPr/>
        </p:nvSpPr>
        <p:spPr bwMode="auto">
          <a:xfrm>
            <a:off x="3016746" y="3400723"/>
            <a:ext cx="3352353" cy="0"/>
          </a:xfrm>
          <a:prstGeom prst="line">
            <a:avLst/>
          </a:prstGeom>
          <a:noFill/>
          <a:ln w="12700" cap="flat">
            <a:solidFill>
              <a:schemeClr val="tx1"/>
            </a:solidFill>
            <a:prstDash val="solid"/>
            <a:miter lim="800000"/>
            <a:headEnd type="none" w="med" len="med"/>
            <a:tailEnd type="triangle" w="med" len="med"/>
          </a:ln>
        </p:spPr>
        <p:txBody>
          <a:bodyPr lIns="0" tIns="0" rIns="0" bIns="0"/>
          <a:lstStyle/>
          <a:p>
            <a:endParaRPr lang="en-US" sz="1500"/>
          </a:p>
        </p:txBody>
      </p:sp>
      <p:sp>
        <p:nvSpPr>
          <p:cNvPr id="30724" name="Line 4"/>
          <p:cNvSpPr>
            <a:spLocks noChangeShapeType="1"/>
          </p:cNvSpPr>
          <p:nvPr/>
        </p:nvSpPr>
        <p:spPr bwMode="auto">
          <a:xfrm>
            <a:off x="3016746" y="2686348"/>
            <a:ext cx="3352353" cy="0"/>
          </a:xfrm>
          <a:prstGeom prst="line">
            <a:avLst/>
          </a:prstGeom>
          <a:noFill/>
          <a:ln w="12700" cap="flat">
            <a:solidFill>
              <a:srgbClr val="CECECE"/>
            </a:solidFill>
            <a:prstDash val="solid"/>
            <a:miter lim="800000"/>
            <a:headEnd type="none" w="med" len="med"/>
            <a:tailEnd type="none" w="med" len="med"/>
          </a:ln>
        </p:spPr>
        <p:txBody>
          <a:bodyPr lIns="0" tIns="0" rIns="0" bIns="0"/>
          <a:lstStyle/>
          <a:p>
            <a:endParaRPr lang="en-US" sz="1500"/>
          </a:p>
        </p:txBody>
      </p:sp>
      <p:sp>
        <p:nvSpPr>
          <p:cNvPr id="30725" name="Line 5"/>
          <p:cNvSpPr>
            <a:spLocks noChangeShapeType="1"/>
          </p:cNvSpPr>
          <p:nvPr/>
        </p:nvSpPr>
        <p:spPr bwMode="auto">
          <a:xfrm rot="10800000" flipH="1">
            <a:off x="3016746" y="3042605"/>
            <a:ext cx="3352353" cy="0"/>
          </a:xfrm>
          <a:prstGeom prst="line">
            <a:avLst/>
          </a:prstGeom>
          <a:noFill/>
          <a:ln w="12700" cap="flat">
            <a:solidFill>
              <a:srgbClr val="CECECE"/>
            </a:solidFill>
            <a:prstDash val="solid"/>
            <a:miter lim="800000"/>
            <a:headEnd type="none" w="med" len="med"/>
            <a:tailEnd type="none" w="med" len="med"/>
          </a:ln>
        </p:spPr>
        <p:txBody>
          <a:bodyPr lIns="0" tIns="0" rIns="0" bIns="0"/>
          <a:lstStyle/>
          <a:p>
            <a:endParaRPr lang="en-US" sz="1500"/>
          </a:p>
        </p:txBody>
      </p:sp>
      <p:sp>
        <p:nvSpPr>
          <p:cNvPr id="30726" name="Line 6"/>
          <p:cNvSpPr>
            <a:spLocks noChangeShapeType="1"/>
          </p:cNvSpPr>
          <p:nvPr/>
        </p:nvSpPr>
        <p:spPr bwMode="auto">
          <a:xfrm>
            <a:off x="3091160" y="2158008"/>
            <a:ext cx="0" cy="1413868"/>
          </a:xfrm>
          <a:prstGeom prst="line">
            <a:avLst/>
          </a:prstGeom>
          <a:noFill/>
          <a:ln w="12700" cap="flat">
            <a:solidFill>
              <a:schemeClr val="tx1"/>
            </a:solidFill>
            <a:prstDash val="sysDot"/>
            <a:miter lim="800000"/>
            <a:headEnd type="none" w="med" len="med"/>
            <a:tailEnd type="none" w="med" len="med"/>
          </a:ln>
        </p:spPr>
        <p:txBody>
          <a:bodyPr lIns="0" tIns="0" rIns="0" bIns="0"/>
          <a:lstStyle/>
          <a:p>
            <a:endParaRPr lang="en-US" sz="1500"/>
          </a:p>
        </p:txBody>
      </p:sp>
      <p:sp>
        <p:nvSpPr>
          <p:cNvPr id="30729" name="Rectangle 9"/>
          <p:cNvSpPr>
            <a:spLocks/>
          </p:cNvSpPr>
          <p:nvPr/>
        </p:nvSpPr>
        <p:spPr bwMode="auto">
          <a:xfrm>
            <a:off x="3098602" y="2329160"/>
            <a:ext cx="133945" cy="357188"/>
          </a:xfrm>
          <a:prstGeom prst="rect">
            <a:avLst/>
          </a:prstGeom>
          <a:solidFill>
            <a:schemeClr val="accent1"/>
          </a:solidFill>
          <a:ln w="12700" cap="flat">
            <a:solidFill>
              <a:schemeClr val="tx1"/>
            </a:solidFill>
            <a:prstDash val="solid"/>
            <a:miter lim="800000"/>
            <a:headEnd type="none" w="med" len="med"/>
            <a:tailEnd type="none" w="med" len="med"/>
          </a:ln>
        </p:spPr>
        <p:txBody>
          <a:bodyPr lIns="0" tIns="0" rIns="0" bIns="0"/>
          <a:lstStyle/>
          <a:p>
            <a:endParaRPr lang="en-US" sz="1500"/>
          </a:p>
        </p:txBody>
      </p:sp>
      <p:sp>
        <p:nvSpPr>
          <p:cNvPr id="30730" name="Rectangle 10"/>
          <p:cNvSpPr>
            <a:spLocks/>
          </p:cNvSpPr>
          <p:nvPr/>
        </p:nvSpPr>
        <p:spPr bwMode="auto">
          <a:xfrm>
            <a:off x="3478113" y="2686348"/>
            <a:ext cx="372070" cy="357188"/>
          </a:xfrm>
          <a:prstGeom prst="rect">
            <a:avLst/>
          </a:prstGeom>
          <a:solidFill>
            <a:srgbClr val="D6881C"/>
          </a:solidFill>
          <a:ln w="12700" cap="flat">
            <a:solidFill>
              <a:schemeClr val="tx1"/>
            </a:solidFill>
            <a:prstDash val="solid"/>
            <a:miter lim="800000"/>
            <a:headEnd type="none" w="med" len="med"/>
            <a:tailEnd type="none" w="med" len="med"/>
          </a:ln>
        </p:spPr>
        <p:txBody>
          <a:bodyPr lIns="0" tIns="0" rIns="0" bIns="0"/>
          <a:lstStyle/>
          <a:p>
            <a:endParaRPr lang="en-US" sz="1500"/>
          </a:p>
        </p:txBody>
      </p:sp>
      <p:sp>
        <p:nvSpPr>
          <p:cNvPr id="30731" name="Line 11"/>
          <p:cNvSpPr>
            <a:spLocks noChangeShapeType="1"/>
          </p:cNvSpPr>
          <p:nvPr/>
        </p:nvSpPr>
        <p:spPr bwMode="auto">
          <a:xfrm>
            <a:off x="3850183" y="2158008"/>
            <a:ext cx="0" cy="1413868"/>
          </a:xfrm>
          <a:prstGeom prst="line">
            <a:avLst/>
          </a:prstGeom>
          <a:noFill/>
          <a:ln w="12700" cap="flat">
            <a:solidFill>
              <a:schemeClr val="tx1"/>
            </a:solidFill>
            <a:prstDash val="sysDot"/>
            <a:miter lim="800000"/>
            <a:headEnd type="none" w="med" len="med"/>
            <a:tailEnd type="none" w="med" len="med"/>
          </a:ln>
        </p:spPr>
        <p:txBody>
          <a:bodyPr lIns="0" tIns="0" rIns="0" bIns="0"/>
          <a:lstStyle/>
          <a:p>
            <a:endParaRPr lang="en-US" sz="1500"/>
          </a:p>
        </p:txBody>
      </p:sp>
      <p:sp>
        <p:nvSpPr>
          <p:cNvPr id="30732" name="Line 12"/>
          <p:cNvSpPr>
            <a:spLocks noChangeShapeType="1"/>
          </p:cNvSpPr>
          <p:nvPr/>
        </p:nvSpPr>
        <p:spPr bwMode="auto">
          <a:xfrm>
            <a:off x="4609207" y="2158008"/>
            <a:ext cx="0" cy="1413868"/>
          </a:xfrm>
          <a:prstGeom prst="line">
            <a:avLst/>
          </a:prstGeom>
          <a:noFill/>
          <a:ln w="12700" cap="flat">
            <a:solidFill>
              <a:schemeClr val="tx1"/>
            </a:solidFill>
            <a:prstDash val="sysDot"/>
            <a:miter lim="800000"/>
            <a:headEnd type="none" w="med" len="med"/>
            <a:tailEnd type="none" w="med" len="med"/>
          </a:ln>
        </p:spPr>
        <p:txBody>
          <a:bodyPr lIns="0" tIns="0" rIns="0" bIns="0"/>
          <a:lstStyle/>
          <a:p>
            <a:endParaRPr lang="en-US" sz="1500"/>
          </a:p>
        </p:txBody>
      </p:sp>
      <p:sp>
        <p:nvSpPr>
          <p:cNvPr id="30733" name="Line 13"/>
          <p:cNvSpPr>
            <a:spLocks noChangeShapeType="1"/>
          </p:cNvSpPr>
          <p:nvPr/>
        </p:nvSpPr>
        <p:spPr bwMode="auto">
          <a:xfrm>
            <a:off x="5368231" y="2158008"/>
            <a:ext cx="0" cy="1413868"/>
          </a:xfrm>
          <a:prstGeom prst="line">
            <a:avLst/>
          </a:prstGeom>
          <a:noFill/>
          <a:ln w="12700" cap="flat">
            <a:solidFill>
              <a:schemeClr val="tx1"/>
            </a:solidFill>
            <a:prstDash val="sysDot"/>
            <a:miter lim="800000"/>
            <a:headEnd type="none" w="med" len="med"/>
            <a:tailEnd type="none" w="med" len="med"/>
          </a:ln>
        </p:spPr>
        <p:txBody>
          <a:bodyPr lIns="0" tIns="0" rIns="0" bIns="0"/>
          <a:lstStyle/>
          <a:p>
            <a:endParaRPr lang="en-US" sz="1500"/>
          </a:p>
        </p:txBody>
      </p:sp>
      <p:sp>
        <p:nvSpPr>
          <p:cNvPr id="30734" name="Line 14"/>
          <p:cNvSpPr>
            <a:spLocks noChangeShapeType="1"/>
          </p:cNvSpPr>
          <p:nvPr/>
        </p:nvSpPr>
        <p:spPr bwMode="auto">
          <a:xfrm>
            <a:off x="6119813" y="2158008"/>
            <a:ext cx="0" cy="1413868"/>
          </a:xfrm>
          <a:prstGeom prst="line">
            <a:avLst/>
          </a:prstGeom>
          <a:noFill/>
          <a:ln w="12700" cap="flat">
            <a:solidFill>
              <a:schemeClr val="tx1"/>
            </a:solidFill>
            <a:prstDash val="sysDot"/>
            <a:miter lim="800000"/>
            <a:headEnd type="none" w="med" len="med"/>
            <a:tailEnd type="none" w="med" len="med"/>
          </a:ln>
        </p:spPr>
        <p:txBody>
          <a:bodyPr lIns="0" tIns="0" rIns="0" bIns="0"/>
          <a:lstStyle/>
          <a:p>
            <a:endParaRPr lang="en-US" sz="1500"/>
          </a:p>
        </p:txBody>
      </p:sp>
      <p:sp>
        <p:nvSpPr>
          <p:cNvPr id="30735" name="Rectangle 15"/>
          <p:cNvSpPr>
            <a:spLocks/>
          </p:cNvSpPr>
          <p:nvPr/>
        </p:nvSpPr>
        <p:spPr bwMode="auto">
          <a:xfrm>
            <a:off x="3850184" y="2329160"/>
            <a:ext cx="133945" cy="357188"/>
          </a:xfrm>
          <a:prstGeom prst="rect">
            <a:avLst/>
          </a:prstGeom>
          <a:solidFill>
            <a:schemeClr val="accent1"/>
          </a:solidFill>
          <a:ln w="12700" cap="flat">
            <a:solidFill>
              <a:schemeClr val="tx1"/>
            </a:solidFill>
            <a:prstDash val="solid"/>
            <a:miter lim="800000"/>
            <a:headEnd type="none" w="med" len="med"/>
            <a:tailEnd type="none" w="med" len="med"/>
          </a:ln>
        </p:spPr>
        <p:txBody>
          <a:bodyPr lIns="0" tIns="0" rIns="0" bIns="0"/>
          <a:lstStyle/>
          <a:p>
            <a:endParaRPr lang="en-US" sz="1500"/>
          </a:p>
        </p:txBody>
      </p:sp>
      <p:sp>
        <p:nvSpPr>
          <p:cNvPr id="30736" name="Rectangle 16"/>
          <p:cNvSpPr>
            <a:spLocks/>
          </p:cNvSpPr>
          <p:nvPr/>
        </p:nvSpPr>
        <p:spPr bwMode="auto">
          <a:xfrm>
            <a:off x="4609208" y="2329160"/>
            <a:ext cx="133945" cy="357188"/>
          </a:xfrm>
          <a:prstGeom prst="rect">
            <a:avLst/>
          </a:prstGeom>
          <a:solidFill>
            <a:schemeClr val="accent1"/>
          </a:solidFill>
          <a:ln w="12700" cap="flat">
            <a:solidFill>
              <a:schemeClr val="tx1"/>
            </a:solidFill>
            <a:prstDash val="solid"/>
            <a:miter lim="800000"/>
            <a:headEnd type="none" w="med" len="med"/>
            <a:tailEnd type="none" w="med" len="med"/>
          </a:ln>
        </p:spPr>
        <p:txBody>
          <a:bodyPr lIns="0" tIns="0" rIns="0" bIns="0"/>
          <a:lstStyle/>
          <a:p>
            <a:endParaRPr lang="en-US" sz="1500"/>
          </a:p>
        </p:txBody>
      </p:sp>
      <p:sp>
        <p:nvSpPr>
          <p:cNvPr id="30738" name="Rectangle 18"/>
          <p:cNvSpPr>
            <a:spLocks/>
          </p:cNvSpPr>
          <p:nvPr/>
        </p:nvSpPr>
        <p:spPr bwMode="auto">
          <a:xfrm>
            <a:off x="4006454" y="3043535"/>
            <a:ext cx="602754" cy="357188"/>
          </a:xfrm>
          <a:prstGeom prst="rect">
            <a:avLst/>
          </a:prstGeom>
          <a:solidFill>
            <a:srgbClr val="EBD05D"/>
          </a:solidFill>
          <a:ln w="12700" cap="flat">
            <a:solidFill>
              <a:schemeClr val="tx1"/>
            </a:solidFill>
            <a:prstDash val="sysDot"/>
            <a:miter lim="800000"/>
            <a:headEnd type="none" w="med" len="med"/>
            <a:tailEnd type="none" w="med" len="med"/>
          </a:ln>
        </p:spPr>
        <p:txBody>
          <a:bodyPr lIns="0" tIns="0" rIns="0" bIns="0"/>
          <a:lstStyle/>
          <a:p>
            <a:endParaRPr lang="en-US" sz="1500"/>
          </a:p>
        </p:txBody>
      </p:sp>
      <p:sp>
        <p:nvSpPr>
          <p:cNvPr id="30739" name="Rectangle 19"/>
          <p:cNvSpPr>
            <a:spLocks/>
          </p:cNvSpPr>
          <p:nvPr/>
        </p:nvSpPr>
        <p:spPr bwMode="auto">
          <a:xfrm>
            <a:off x="4750594" y="3043535"/>
            <a:ext cx="133945" cy="357188"/>
          </a:xfrm>
          <a:prstGeom prst="rect">
            <a:avLst/>
          </a:prstGeom>
          <a:solidFill>
            <a:srgbClr val="EBD05D"/>
          </a:solidFill>
          <a:ln w="12700" cap="flat">
            <a:solidFill>
              <a:schemeClr val="tx1"/>
            </a:solidFill>
            <a:prstDash val="sysDot"/>
            <a:miter lim="800000"/>
            <a:headEnd type="none" w="med" len="med"/>
            <a:tailEnd type="none" w="med" len="med"/>
          </a:ln>
        </p:spPr>
        <p:txBody>
          <a:bodyPr lIns="0" tIns="0" rIns="0" bIns="0"/>
          <a:lstStyle/>
          <a:p>
            <a:endParaRPr lang="en-US" sz="1500"/>
          </a:p>
        </p:txBody>
      </p:sp>
      <p:sp>
        <p:nvSpPr>
          <p:cNvPr id="22" name="AutoShape 13"/>
          <p:cNvSpPr>
            <a:spLocks/>
          </p:cNvSpPr>
          <p:nvPr/>
        </p:nvSpPr>
        <p:spPr bwMode="auto">
          <a:xfrm>
            <a:off x="5143500" y="2667000"/>
            <a:ext cx="1968500" cy="439043"/>
          </a:xfrm>
          <a:prstGeom prst="wedgeEllipseCallout">
            <a:avLst>
              <a:gd name="adj1" fmla="val -67527"/>
              <a:gd name="adj2" fmla="val 58704"/>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tIns="0" rIns="0" bIns="0" anchor="ctr"/>
          <a:lstStyle/>
          <a:p>
            <a:pPr algn="ctr"/>
            <a:r>
              <a:rPr lang="en-US" sz="1083" dirty="0">
                <a:ea typeface="Gill Sans" charset="0"/>
                <a:cs typeface="Gill Sans" charset="0"/>
              </a:rPr>
              <a:t>Lower priority job resumes later</a:t>
            </a:r>
          </a:p>
        </p:txBody>
      </p:sp>
      <p:sp>
        <p:nvSpPr>
          <p:cNvPr id="23" name="Title 22"/>
          <p:cNvSpPr>
            <a:spLocks noGrp="1"/>
          </p:cNvSpPr>
          <p:nvPr>
            <p:ph type="title"/>
          </p:nvPr>
        </p:nvSpPr>
        <p:spPr/>
        <p:txBody>
          <a:bodyPr/>
          <a:lstStyle/>
          <a:p>
            <a:r>
              <a:rPr lang="en-US" dirty="0"/>
              <a:t>Preemptive Fixed Priority Scheduling</a:t>
            </a:r>
          </a:p>
        </p:txBody>
      </p:sp>
      <p:sp>
        <p:nvSpPr>
          <p:cNvPr id="24" name="Rectangle 8"/>
          <p:cNvSpPr>
            <a:spLocks/>
          </p:cNvSpPr>
          <p:nvPr/>
        </p:nvSpPr>
        <p:spPr bwMode="auto">
          <a:xfrm>
            <a:off x="2347950" y="1841500"/>
            <a:ext cx="1652550" cy="190748"/>
          </a:xfrm>
          <a:prstGeom prst="rect">
            <a:avLst/>
          </a:prstGeom>
          <a:noFill/>
          <a:ln w="12700" cap="flat">
            <a:noFill/>
            <a:miter lim="800000"/>
            <a:headEnd type="none" w="med" len="med"/>
            <a:tailEnd type="none" w="med" len="med"/>
          </a:ln>
        </p:spPr>
        <p:txBody>
          <a:bodyPr lIns="0" tIns="0" rIns="0" bIns="0" anchor="ctr"/>
          <a:lstStyle/>
          <a:p>
            <a:r>
              <a:rPr lang="en-US" sz="1333" dirty="0">
                <a:ea typeface="Gill Sans" charset="0"/>
                <a:cs typeface="Gill Sans" charset="0"/>
              </a:rPr>
              <a:t>High Priority Task</a:t>
            </a:r>
          </a:p>
        </p:txBody>
      </p:sp>
      <p:sp>
        <p:nvSpPr>
          <p:cNvPr id="25" name="Rectangle 9"/>
          <p:cNvSpPr>
            <a:spLocks/>
          </p:cNvSpPr>
          <p:nvPr/>
        </p:nvSpPr>
        <p:spPr bwMode="auto">
          <a:xfrm>
            <a:off x="2376785" y="3619252"/>
            <a:ext cx="1652550" cy="190748"/>
          </a:xfrm>
          <a:prstGeom prst="rect">
            <a:avLst/>
          </a:prstGeom>
          <a:noFill/>
          <a:ln w="12700" cap="flat">
            <a:noFill/>
            <a:miter lim="800000"/>
            <a:headEnd type="none" w="med" len="med"/>
            <a:tailEnd type="none" w="med" len="med"/>
          </a:ln>
        </p:spPr>
        <p:txBody>
          <a:bodyPr lIns="0" tIns="0" rIns="0" bIns="0" anchor="ctr"/>
          <a:lstStyle/>
          <a:p>
            <a:r>
              <a:rPr lang="en-US" sz="1333" dirty="0">
                <a:ea typeface="Gill Sans" charset="0"/>
                <a:cs typeface="Gill Sans" charset="0"/>
              </a:rPr>
              <a:t>Low Priority Task</a:t>
            </a:r>
          </a:p>
        </p:txBody>
      </p:sp>
      <p:sp>
        <p:nvSpPr>
          <p:cNvPr id="26" name="Rectangle 22"/>
          <p:cNvSpPr>
            <a:spLocks/>
          </p:cNvSpPr>
          <p:nvPr/>
        </p:nvSpPr>
        <p:spPr bwMode="auto">
          <a:xfrm>
            <a:off x="6223992" y="3482082"/>
            <a:ext cx="662788" cy="190748"/>
          </a:xfrm>
          <a:prstGeom prst="rect">
            <a:avLst/>
          </a:prstGeom>
          <a:noFill/>
          <a:ln w="12700" cap="flat">
            <a:noFill/>
            <a:miter lim="800000"/>
            <a:headEnd type="none" w="med" len="med"/>
            <a:tailEnd type="none" w="med" len="med"/>
          </a:ln>
        </p:spPr>
        <p:txBody>
          <a:bodyPr lIns="0" tIns="0" rIns="0" bIns="0" anchor="ctr"/>
          <a:lstStyle/>
          <a:p>
            <a:r>
              <a:rPr lang="en-US" sz="1333" dirty="0">
                <a:ea typeface="Gill Sans" charset="0"/>
                <a:cs typeface="Gill Sans" charset="0"/>
              </a:rPr>
              <a:t>Time</a:t>
            </a:r>
            <a:endParaRPr lang="en-US" sz="1000" dirty="0">
              <a:ea typeface="Gill Sans" charset="0"/>
              <a:cs typeface="Gill Sans" charset="0"/>
            </a:endParaRPr>
          </a:p>
        </p:txBody>
      </p:sp>
      <p:sp>
        <p:nvSpPr>
          <p:cNvPr id="3" name="Slide Number Placeholder 2">
            <a:extLst>
              <a:ext uri="{FF2B5EF4-FFF2-40B4-BE49-F238E27FC236}">
                <a16:creationId xmlns:a16="http://schemas.microsoft.com/office/drawing/2014/main" id="{C388F9B6-0BE5-B445-B1C1-3424FDE5CCA8}"/>
              </a:ext>
            </a:extLst>
          </p:cNvPr>
          <p:cNvSpPr>
            <a:spLocks noGrp="1"/>
          </p:cNvSpPr>
          <p:nvPr>
            <p:ph type="sldNum" sz="quarter" idx="12"/>
          </p:nvPr>
        </p:nvSpPr>
        <p:spPr/>
        <p:txBody>
          <a:bodyPr/>
          <a:lstStyle/>
          <a:p>
            <a:fld id="{5E6A3C3A-A029-4573-BC04-5DA27903A743}" type="slidenum">
              <a:rPr lang="en-US" smtClean="0"/>
              <a:t>71</a:t>
            </a:fld>
            <a:endParaRPr lang="en-US"/>
          </a:p>
        </p:txBody>
      </p:sp>
    </p:spTree>
    <p:extLst>
      <p:ext uri="{BB962C8B-B14F-4D97-AF65-F5344CB8AC3E}">
        <p14:creationId xmlns:p14="http://schemas.microsoft.com/office/powerpoint/2010/main" val="419354094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Line 2"/>
          <p:cNvSpPr>
            <a:spLocks noChangeShapeType="1"/>
          </p:cNvSpPr>
          <p:nvPr/>
        </p:nvSpPr>
        <p:spPr bwMode="auto">
          <a:xfrm>
            <a:off x="3016746" y="2329160"/>
            <a:ext cx="3352353" cy="0"/>
          </a:xfrm>
          <a:prstGeom prst="line">
            <a:avLst/>
          </a:prstGeom>
          <a:noFill/>
          <a:ln w="12700" cap="flat">
            <a:solidFill>
              <a:schemeClr val="tx1"/>
            </a:solidFill>
            <a:prstDash val="solid"/>
            <a:miter lim="800000"/>
            <a:headEnd type="none" w="med" len="med"/>
            <a:tailEnd type="triangle" w="med" len="med"/>
          </a:ln>
        </p:spPr>
        <p:txBody>
          <a:bodyPr lIns="0" tIns="0" rIns="0" bIns="0"/>
          <a:lstStyle/>
          <a:p>
            <a:endParaRPr lang="en-US" sz="1500"/>
          </a:p>
        </p:txBody>
      </p:sp>
      <p:sp>
        <p:nvSpPr>
          <p:cNvPr id="31747" name="Line 3"/>
          <p:cNvSpPr>
            <a:spLocks noChangeShapeType="1"/>
          </p:cNvSpPr>
          <p:nvPr/>
        </p:nvSpPr>
        <p:spPr bwMode="auto">
          <a:xfrm>
            <a:off x="3016746" y="3400723"/>
            <a:ext cx="3352353" cy="0"/>
          </a:xfrm>
          <a:prstGeom prst="line">
            <a:avLst/>
          </a:prstGeom>
          <a:noFill/>
          <a:ln w="12700" cap="flat">
            <a:solidFill>
              <a:schemeClr val="tx1"/>
            </a:solidFill>
            <a:prstDash val="solid"/>
            <a:miter lim="800000"/>
            <a:headEnd type="none" w="med" len="med"/>
            <a:tailEnd type="triangle" w="med" len="med"/>
          </a:ln>
        </p:spPr>
        <p:txBody>
          <a:bodyPr lIns="0" tIns="0" rIns="0" bIns="0"/>
          <a:lstStyle/>
          <a:p>
            <a:endParaRPr lang="en-US" sz="1500"/>
          </a:p>
        </p:txBody>
      </p:sp>
      <p:sp>
        <p:nvSpPr>
          <p:cNvPr id="31748" name="Line 4"/>
          <p:cNvSpPr>
            <a:spLocks noChangeShapeType="1"/>
          </p:cNvSpPr>
          <p:nvPr/>
        </p:nvSpPr>
        <p:spPr bwMode="auto">
          <a:xfrm>
            <a:off x="3016746" y="2686348"/>
            <a:ext cx="3352353" cy="0"/>
          </a:xfrm>
          <a:prstGeom prst="line">
            <a:avLst/>
          </a:prstGeom>
          <a:noFill/>
          <a:ln w="12700" cap="flat">
            <a:solidFill>
              <a:srgbClr val="CECECE"/>
            </a:solidFill>
            <a:prstDash val="solid"/>
            <a:miter lim="800000"/>
            <a:headEnd type="none" w="med" len="med"/>
            <a:tailEnd type="none" w="med" len="med"/>
          </a:ln>
        </p:spPr>
        <p:txBody>
          <a:bodyPr lIns="0" tIns="0" rIns="0" bIns="0"/>
          <a:lstStyle/>
          <a:p>
            <a:endParaRPr lang="en-US" sz="1500"/>
          </a:p>
        </p:txBody>
      </p:sp>
      <p:sp>
        <p:nvSpPr>
          <p:cNvPr id="31749" name="Line 5"/>
          <p:cNvSpPr>
            <a:spLocks noChangeShapeType="1"/>
          </p:cNvSpPr>
          <p:nvPr/>
        </p:nvSpPr>
        <p:spPr bwMode="auto">
          <a:xfrm rot="10800000" flipH="1">
            <a:off x="3016746" y="3042605"/>
            <a:ext cx="3352353" cy="0"/>
          </a:xfrm>
          <a:prstGeom prst="line">
            <a:avLst/>
          </a:prstGeom>
          <a:noFill/>
          <a:ln w="12700" cap="flat">
            <a:solidFill>
              <a:srgbClr val="CECECE"/>
            </a:solidFill>
            <a:prstDash val="solid"/>
            <a:miter lim="800000"/>
            <a:headEnd type="none" w="med" len="med"/>
            <a:tailEnd type="none" w="med" len="med"/>
          </a:ln>
        </p:spPr>
        <p:txBody>
          <a:bodyPr lIns="0" tIns="0" rIns="0" bIns="0"/>
          <a:lstStyle/>
          <a:p>
            <a:endParaRPr lang="en-US" sz="1500"/>
          </a:p>
        </p:txBody>
      </p:sp>
      <p:sp>
        <p:nvSpPr>
          <p:cNvPr id="31750" name="Line 6"/>
          <p:cNvSpPr>
            <a:spLocks noChangeShapeType="1"/>
          </p:cNvSpPr>
          <p:nvPr/>
        </p:nvSpPr>
        <p:spPr bwMode="auto">
          <a:xfrm>
            <a:off x="3091160" y="2158008"/>
            <a:ext cx="0" cy="1413868"/>
          </a:xfrm>
          <a:prstGeom prst="line">
            <a:avLst/>
          </a:prstGeom>
          <a:noFill/>
          <a:ln w="12700" cap="flat">
            <a:solidFill>
              <a:schemeClr val="tx1"/>
            </a:solidFill>
            <a:prstDash val="sysDot"/>
            <a:miter lim="800000"/>
            <a:headEnd type="none" w="med" len="med"/>
            <a:tailEnd type="none" w="med" len="med"/>
          </a:ln>
        </p:spPr>
        <p:txBody>
          <a:bodyPr lIns="0" tIns="0" rIns="0" bIns="0"/>
          <a:lstStyle/>
          <a:p>
            <a:endParaRPr lang="en-US" sz="1500"/>
          </a:p>
        </p:txBody>
      </p:sp>
      <p:sp>
        <p:nvSpPr>
          <p:cNvPr id="31753" name="Rectangle 9"/>
          <p:cNvSpPr>
            <a:spLocks/>
          </p:cNvSpPr>
          <p:nvPr/>
        </p:nvSpPr>
        <p:spPr bwMode="auto">
          <a:xfrm>
            <a:off x="3098602" y="2329160"/>
            <a:ext cx="133945" cy="357188"/>
          </a:xfrm>
          <a:prstGeom prst="rect">
            <a:avLst/>
          </a:prstGeom>
          <a:solidFill>
            <a:schemeClr val="accent1"/>
          </a:solidFill>
          <a:ln w="12700" cap="flat">
            <a:solidFill>
              <a:schemeClr val="tx1"/>
            </a:solidFill>
            <a:prstDash val="solid"/>
            <a:miter lim="800000"/>
            <a:headEnd type="none" w="med" len="med"/>
            <a:tailEnd type="none" w="med" len="med"/>
          </a:ln>
        </p:spPr>
        <p:txBody>
          <a:bodyPr lIns="0" tIns="0" rIns="0" bIns="0"/>
          <a:lstStyle/>
          <a:p>
            <a:endParaRPr lang="en-US" sz="1500"/>
          </a:p>
        </p:txBody>
      </p:sp>
      <p:sp>
        <p:nvSpPr>
          <p:cNvPr id="31754" name="Rectangle 10"/>
          <p:cNvSpPr>
            <a:spLocks/>
          </p:cNvSpPr>
          <p:nvPr/>
        </p:nvSpPr>
        <p:spPr bwMode="auto">
          <a:xfrm>
            <a:off x="3478113" y="2686348"/>
            <a:ext cx="372070" cy="357188"/>
          </a:xfrm>
          <a:prstGeom prst="rect">
            <a:avLst/>
          </a:prstGeom>
          <a:solidFill>
            <a:srgbClr val="D6881C"/>
          </a:solidFill>
          <a:ln w="12700" cap="flat">
            <a:solidFill>
              <a:schemeClr val="tx1"/>
            </a:solidFill>
            <a:prstDash val="solid"/>
            <a:miter lim="800000"/>
            <a:headEnd type="none" w="med" len="med"/>
            <a:tailEnd type="none" w="med" len="med"/>
          </a:ln>
        </p:spPr>
        <p:txBody>
          <a:bodyPr lIns="0" tIns="0" rIns="0" bIns="0"/>
          <a:lstStyle/>
          <a:p>
            <a:endParaRPr lang="en-US" sz="1500"/>
          </a:p>
        </p:txBody>
      </p:sp>
      <p:sp>
        <p:nvSpPr>
          <p:cNvPr id="31755" name="Line 11"/>
          <p:cNvSpPr>
            <a:spLocks noChangeShapeType="1"/>
          </p:cNvSpPr>
          <p:nvPr/>
        </p:nvSpPr>
        <p:spPr bwMode="auto">
          <a:xfrm>
            <a:off x="3850183" y="2158008"/>
            <a:ext cx="0" cy="1413868"/>
          </a:xfrm>
          <a:prstGeom prst="line">
            <a:avLst/>
          </a:prstGeom>
          <a:noFill/>
          <a:ln w="12700" cap="flat">
            <a:solidFill>
              <a:schemeClr val="tx1"/>
            </a:solidFill>
            <a:prstDash val="sysDot"/>
            <a:miter lim="800000"/>
            <a:headEnd type="none" w="med" len="med"/>
            <a:tailEnd type="none" w="med" len="med"/>
          </a:ln>
        </p:spPr>
        <p:txBody>
          <a:bodyPr lIns="0" tIns="0" rIns="0" bIns="0"/>
          <a:lstStyle/>
          <a:p>
            <a:endParaRPr lang="en-US" sz="1500"/>
          </a:p>
        </p:txBody>
      </p:sp>
      <p:sp>
        <p:nvSpPr>
          <p:cNvPr id="31756" name="Line 12"/>
          <p:cNvSpPr>
            <a:spLocks noChangeShapeType="1"/>
          </p:cNvSpPr>
          <p:nvPr/>
        </p:nvSpPr>
        <p:spPr bwMode="auto">
          <a:xfrm>
            <a:off x="4609207" y="2158008"/>
            <a:ext cx="0" cy="1413868"/>
          </a:xfrm>
          <a:prstGeom prst="line">
            <a:avLst/>
          </a:prstGeom>
          <a:noFill/>
          <a:ln w="12700" cap="flat">
            <a:solidFill>
              <a:schemeClr val="tx1"/>
            </a:solidFill>
            <a:prstDash val="sysDot"/>
            <a:miter lim="800000"/>
            <a:headEnd type="none" w="med" len="med"/>
            <a:tailEnd type="none" w="med" len="med"/>
          </a:ln>
        </p:spPr>
        <p:txBody>
          <a:bodyPr lIns="0" tIns="0" rIns="0" bIns="0"/>
          <a:lstStyle/>
          <a:p>
            <a:endParaRPr lang="en-US" sz="1500"/>
          </a:p>
        </p:txBody>
      </p:sp>
      <p:sp>
        <p:nvSpPr>
          <p:cNvPr id="31757" name="Line 13"/>
          <p:cNvSpPr>
            <a:spLocks noChangeShapeType="1"/>
          </p:cNvSpPr>
          <p:nvPr/>
        </p:nvSpPr>
        <p:spPr bwMode="auto">
          <a:xfrm>
            <a:off x="5368231" y="2158008"/>
            <a:ext cx="0" cy="1413868"/>
          </a:xfrm>
          <a:prstGeom prst="line">
            <a:avLst/>
          </a:prstGeom>
          <a:noFill/>
          <a:ln w="12700" cap="flat">
            <a:solidFill>
              <a:schemeClr val="tx1"/>
            </a:solidFill>
            <a:prstDash val="sysDot"/>
            <a:miter lim="800000"/>
            <a:headEnd type="none" w="med" len="med"/>
            <a:tailEnd type="none" w="med" len="med"/>
          </a:ln>
        </p:spPr>
        <p:txBody>
          <a:bodyPr lIns="0" tIns="0" rIns="0" bIns="0"/>
          <a:lstStyle/>
          <a:p>
            <a:endParaRPr lang="en-US" sz="1500"/>
          </a:p>
        </p:txBody>
      </p:sp>
      <p:sp>
        <p:nvSpPr>
          <p:cNvPr id="31758" name="Line 14"/>
          <p:cNvSpPr>
            <a:spLocks noChangeShapeType="1"/>
          </p:cNvSpPr>
          <p:nvPr/>
        </p:nvSpPr>
        <p:spPr bwMode="auto">
          <a:xfrm>
            <a:off x="6119813" y="2158008"/>
            <a:ext cx="0" cy="1413868"/>
          </a:xfrm>
          <a:prstGeom prst="line">
            <a:avLst/>
          </a:prstGeom>
          <a:noFill/>
          <a:ln w="12700" cap="flat">
            <a:solidFill>
              <a:schemeClr val="tx1"/>
            </a:solidFill>
            <a:prstDash val="sysDot"/>
            <a:miter lim="800000"/>
            <a:headEnd type="none" w="med" len="med"/>
            <a:tailEnd type="none" w="med" len="med"/>
          </a:ln>
        </p:spPr>
        <p:txBody>
          <a:bodyPr lIns="0" tIns="0" rIns="0" bIns="0"/>
          <a:lstStyle/>
          <a:p>
            <a:endParaRPr lang="en-US" sz="1500"/>
          </a:p>
        </p:txBody>
      </p:sp>
      <p:sp>
        <p:nvSpPr>
          <p:cNvPr id="31759" name="Rectangle 15"/>
          <p:cNvSpPr>
            <a:spLocks/>
          </p:cNvSpPr>
          <p:nvPr/>
        </p:nvSpPr>
        <p:spPr bwMode="auto">
          <a:xfrm>
            <a:off x="3850184" y="2329160"/>
            <a:ext cx="133945" cy="357188"/>
          </a:xfrm>
          <a:prstGeom prst="rect">
            <a:avLst/>
          </a:prstGeom>
          <a:solidFill>
            <a:schemeClr val="accent1"/>
          </a:solidFill>
          <a:ln w="12700" cap="flat">
            <a:solidFill>
              <a:schemeClr val="tx1"/>
            </a:solidFill>
            <a:prstDash val="solid"/>
            <a:miter lim="800000"/>
            <a:headEnd type="none" w="med" len="med"/>
            <a:tailEnd type="none" w="med" len="med"/>
          </a:ln>
        </p:spPr>
        <p:txBody>
          <a:bodyPr lIns="0" tIns="0" rIns="0" bIns="0"/>
          <a:lstStyle/>
          <a:p>
            <a:endParaRPr lang="en-US" sz="1500"/>
          </a:p>
        </p:txBody>
      </p:sp>
      <p:sp>
        <p:nvSpPr>
          <p:cNvPr id="31760" name="Rectangle 16"/>
          <p:cNvSpPr>
            <a:spLocks/>
          </p:cNvSpPr>
          <p:nvPr/>
        </p:nvSpPr>
        <p:spPr bwMode="auto">
          <a:xfrm>
            <a:off x="4609208" y="2329160"/>
            <a:ext cx="133945" cy="357188"/>
          </a:xfrm>
          <a:prstGeom prst="rect">
            <a:avLst/>
          </a:prstGeom>
          <a:solidFill>
            <a:schemeClr val="accent1"/>
          </a:solidFill>
          <a:ln w="12700" cap="flat">
            <a:solidFill>
              <a:schemeClr val="tx1"/>
            </a:solidFill>
            <a:prstDash val="solid"/>
            <a:miter lim="800000"/>
            <a:headEnd type="none" w="med" len="med"/>
            <a:tailEnd type="none" w="med" len="med"/>
          </a:ln>
        </p:spPr>
        <p:txBody>
          <a:bodyPr lIns="0" tIns="0" rIns="0" bIns="0"/>
          <a:lstStyle/>
          <a:p>
            <a:endParaRPr lang="en-US" sz="1500"/>
          </a:p>
        </p:txBody>
      </p:sp>
      <p:sp>
        <p:nvSpPr>
          <p:cNvPr id="31761" name="Rectangle 17"/>
          <p:cNvSpPr>
            <a:spLocks/>
          </p:cNvSpPr>
          <p:nvPr/>
        </p:nvSpPr>
        <p:spPr bwMode="auto">
          <a:xfrm>
            <a:off x="4996160" y="2686348"/>
            <a:ext cx="372070" cy="357188"/>
          </a:xfrm>
          <a:prstGeom prst="rect">
            <a:avLst/>
          </a:prstGeom>
          <a:solidFill>
            <a:srgbClr val="D6881C"/>
          </a:solidFill>
          <a:ln w="12700" cap="flat">
            <a:solidFill>
              <a:schemeClr val="tx1"/>
            </a:solidFill>
            <a:prstDash val="solid"/>
            <a:miter lim="800000"/>
            <a:headEnd type="none" w="med" len="med"/>
            <a:tailEnd type="none" w="med" len="med"/>
          </a:ln>
        </p:spPr>
        <p:txBody>
          <a:bodyPr lIns="0" tIns="0" rIns="0" bIns="0"/>
          <a:lstStyle/>
          <a:p>
            <a:endParaRPr lang="en-US" sz="1500"/>
          </a:p>
        </p:txBody>
      </p:sp>
      <p:sp>
        <p:nvSpPr>
          <p:cNvPr id="31763" name="Rectangle 19"/>
          <p:cNvSpPr>
            <a:spLocks/>
          </p:cNvSpPr>
          <p:nvPr/>
        </p:nvSpPr>
        <p:spPr bwMode="auto">
          <a:xfrm>
            <a:off x="4006454" y="3043535"/>
            <a:ext cx="602754" cy="357188"/>
          </a:xfrm>
          <a:prstGeom prst="rect">
            <a:avLst/>
          </a:prstGeom>
          <a:solidFill>
            <a:srgbClr val="EBD05D"/>
          </a:solidFill>
          <a:ln w="12700" cap="flat">
            <a:solidFill>
              <a:schemeClr val="tx1"/>
            </a:solidFill>
            <a:prstDash val="sysDot"/>
            <a:miter lim="800000"/>
            <a:headEnd type="none" w="med" len="med"/>
            <a:tailEnd type="none" w="med" len="med"/>
          </a:ln>
        </p:spPr>
        <p:txBody>
          <a:bodyPr lIns="0" tIns="0" rIns="0" bIns="0"/>
          <a:lstStyle/>
          <a:p>
            <a:endParaRPr lang="en-US" sz="1500"/>
          </a:p>
        </p:txBody>
      </p:sp>
      <p:sp>
        <p:nvSpPr>
          <p:cNvPr id="31764" name="Rectangle 20"/>
          <p:cNvSpPr>
            <a:spLocks/>
          </p:cNvSpPr>
          <p:nvPr/>
        </p:nvSpPr>
        <p:spPr bwMode="auto">
          <a:xfrm>
            <a:off x="4750594" y="3043535"/>
            <a:ext cx="133945" cy="357188"/>
          </a:xfrm>
          <a:prstGeom prst="rect">
            <a:avLst/>
          </a:prstGeom>
          <a:solidFill>
            <a:srgbClr val="EBD05D"/>
          </a:solidFill>
          <a:ln w="12700" cap="flat">
            <a:solidFill>
              <a:schemeClr val="tx1"/>
            </a:solidFill>
            <a:prstDash val="sysDot"/>
            <a:miter lim="800000"/>
            <a:headEnd type="none" w="med" len="med"/>
            <a:tailEnd type="none" w="med" len="med"/>
          </a:ln>
        </p:spPr>
        <p:txBody>
          <a:bodyPr lIns="0" tIns="0" rIns="0" bIns="0"/>
          <a:lstStyle/>
          <a:p>
            <a:endParaRPr lang="en-US" sz="1500"/>
          </a:p>
        </p:txBody>
      </p:sp>
      <p:sp>
        <p:nvSpPr>
          <p:cNvPr id="22" name="Title 21"/>
          <p:cNvSpPr>
            <a:spLocks noGrp="1"/>
          </p:cNvSpPr>
          <p:nvPr>
            <p:ph type="title"/>
          </p:nvPr>
        </p:nvSpPr>
        <p:spPr/>
        <p:txBody>
          <a:bodyPr/>
          <a:lstStyle/>
          <a:p>
            <a:r>
              <a:rPr lang="en-US" dirty="0"/>
              <a:t>Preemptive Fixed Priority Scheduling</a:t>
            </a:r>
          </a:p>
        </p:txBody>
      </p:sp>
      <p:sp>
        <p:nvSpPr>
          <p:cNvPr id="23" name="Rectangle 8"/>
          <p:cNvSpPr>
            <a:spLocks/>
          </p:cNvSpPr>
          <p:nvPr/>
        </p:nvSpPr>
        <p:spPr bwMode="auto">
          <a:xfrm>
            <a:off x="2347950" y="1841500"/>
            <a:ext cx="1652550" cy="190748"/>
          </a:xfrm>
          <a:prstGeom prst="rect">
            <a:avLst/>
          </a:prstGeom>
          <a:noFill/>
          <a:ln w="12700" cap="flat">
            <a:noFill/>
            <a:miter lim="800000"/>
            <a:headEnd type="none" w="med" len="med"/>
            <a:tailEnd type="none" w="med" len="med"/>
          </a:ln>
        </p:spPr>
        <p:txBody>
          <a:bodyPr lIns="0" tIns="0" rIns="0" bIns="0" anchor="ctr"/>
          <a:lstStyle/>
          <a:p>
            <a:r>
              <a:rPr lang="en-US" sz="1333" dirty="0">
                <a:ea typeface="Gill Sans" charset="0"/>
                <a:cs typeface="Gill Sans" charset="0"/>
              </a:rPr>
              <a:t>High Priority Task</a:t>
            </a:r>
          </a:p>
        </p:txBody>
      </p:sp>
      <p:sp>
        <p:nvSpPr>
          <p:cNvPr id="24" name="Rectangle 9"/>
          <p:cNvSpPr>
            <a:spLocks/>
          </p:cNvSpPr>
          <p:nvPr/>
        </p:nvSpPr>
        <p:spPr bwMode="auto">
          <a:xfrm>
            <a:off x="2376785" y="3619252"/>
            <a:ext cx="1652550" cy="190748"/>
          </a:xfrm>
          <a:prstGeom prst="rect">
            <a:avLst/>
          </a:prstGeom>
          <a:noFill/>
          <a:ln w="12700" cap="flat">
            <a:noFill/>
            <a:miter lim="800000"/>
            <a:headEnd type="none" w="med" len="med"/>
            <a:tailEnd type="none" w="med" len="med"/>
          </a:ln>
        </p:spPr>
        <p:txBody>
          <a:bodyPr lIns="0" tIns="0" rIns="0" bIns="0" anchor="ctr"/>
          <a:lstStyle/>
          <a:p>
            <a:r>
              <a:rPr lang="en-US" sz="1333" dirty="0">
                <a:ea typeface="Gill Sans" charset="0"/>
                <a:cs typeface="Gill Sans" charset="0"/>
              </a:rPr>
              <a:t>Low Priority Task</a:t>
            </a:r>
          </a:p>
        </p:txBody>
      </p:sp>
      <p:sp>
        <p:nvSpPr>
          <p:cNvPr id="25" name="Rectangle 22"/>
          <p:cNvSpPr>
            <a:spLocks/>
          </p:cNvSpPr>
          <p:nvPr/>
        </p:nvSpPr>
        <p:spPr bwMode="auto">
          <a:xfrm>
            <a:off x="6223992" y="3482082"/>
            <a:ext cx="662788" cy="190748"/>
          </a:xfrm>
          <a:prstGeom prst="rect">
            <a:avLst/>
          </a:prstGeom>
          <a:noFill/>
          <a:ln w="12700" cap="flat">
            <a:noFill/>
            <a:miter lim="800000"/>
            <a:headEnd type="none" w="med" len="med"/>
            <a:tailEnd type="none" w="med" len="med"/>
          </a:ln>
        </p:spPr>
        <p:txBody>
          <a:bodyPr lIns="0" tIns="0" rIns="0" bIns="0" anchor="ctr"/>
          <a:lstStyle/>
          <a:p>
            <a:r>
              <a:rPr lang="en-US" sz="1333" dirty="0">
                <a:ea typeface="Gill Sans" charset="0"/>
                <a:cs typeface="Gill Sans" charset="0"/>
              </a:rPr>
              <a:t>Time</a:t>
            </a:r>
            <a:endParaRPr lang="en-US" sz="1000" dirty="0">
              <a:ea typeface="Gill Sans" charset="0"/>
              <a:cs typeface="Gill Sans" charset="0"/>
            </a:endParaRPr>
          </a:p>
        </p:txBody>
      </p:sp>
      <p:sp>
        <p:nvSpPr>
          <p:cNvPr id="3" name="Slide Number Placeholder 2">
            <a:extLst>
              <a:ext uri="{FF2B5EF4-FFF2-40B4-BE49-F238E27FC236}">
                <a16:creationId xmlns:a16="http://schemas.microsoft.com/office/drawing/2014/main" id="{84FF031B-8E93-C340-8702-A02A4C8156A1}"/>
              </a:ext>
            </a:extLst>
          </p:cNvPr>
          <p:cNvSpPr>
            <a:spLocks noGrp="1"/>
          </p:cNvSpPr>
          <p:nvPr>
            <p:ph type="sldNum" sz="quarter" idx="12"/>
          </p:nvPr>
        </p:nvSpPr>
        <p:spPr/>
        <p:txBody>
          <a:bodyPr/>
          <a:lstStyle/>
          <a:p>
            <a:fld id="{5E6A3C3A-A029-4573-BC04-5DA27903A743}" type="slidenum">
              <a:rPr lang="en-US" smtClean="0"/>
              <a:t>72</a:t>
            </a:fld>
            <a:endParaRPr lang="en-US"/>
          </a:p>
        </p:txBody>
      </p:sp>
    </p:spTree>
    <p:extLst>
      <p:ext uri="{BB962C8B-B14F-4D97-AF65-F5344CB8AC3E}">
        <p14:creationId xmlns:p14="http://schemas.microsoft.com/office/powerpoint/2010/main" val="416171605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Line 2"/>
          <p:cNvSpPr>
            <a:spLocks noChangeShapeType="1"/>
          </p:cNvSpPr>
          <p:nvPr/>
        </p:nvSpPr>
        <p:spPr bwMode="auto">
          <a:xfrm>
            <a:off x="3016746" y="2329160"/>
            <a:ext cx="3352353" cy="0"/>
          </a:xfrm>
          <a:prstGeom prst="line">
            <a:avLst/>
          </a:prstGeom>
          <a:noFill/>
          <a:ln w="12700" cap="flat">
            <a:solidFill>
              <a:schemeClr val="tx1"/>
            </a:solidFill>
            <a:prstDash val="solid"/>
            <a:miter lim="800000"/>
            <a:headEnd type="none" w="med" len="med"/>
            <a:tailEnd type="triangle" w="med" len="med"/>
          </a:ln>
        </p:spPr>
        <p:txBody>
          <a:bodyPr lIns="0" tIns="0" rIns="0" bIns="0"/>
          <a:lstStyle/>
          <a:p>
            <a:endParaRPr lang="en-US" sz="1500"/>
          </a:p>
        </p:txBody>
      </p:sp>
      <p:sp>
        <p:nvSpPr>
          <p:cNvPr id="32771" name="Line 3"/>
          <p:cNvSpPr>
            <a:spLocks noChangeShapeType="1"/>
          </p:cNvSpPr>
          <p:nvPr/>
        </p:nvSpPr>
        <p:spPr bwMode="auto">
          <a:xfrm>
            <a:off x="3016746" y="3400723"/>
            <a:ext cx="3352353" cy="0"/>
          </a:xfrm>
          <a:prstGeom prst="line">
            <a:avLst/>
          </a:prstGeom>
          <a:noFill/>
          <a:ln w="12700" cap="flat">
            <a:solidFill>
              <a:schemeClr val="tx1"/>
            </a:solidFill>
            <a:prstDash val="solid"/>
            <a:miter lim="800000"/>
            <a:headEnd type="none" w="med" len="med"/>
            <a:tailEnd type="triangle" w="med" len="med"/>
          </a:ln>
        </p:spPr>
        <p:txBody>
          <a:bodyPr lIns="0" tIns="0" rIns="0" bIns="0"/>
          <a:lstStyle/>
          <a:p>
            <a:endParaRPr lang="en-US" sz="1500"/>
          </a:p>
        </p:txBody>
      </p:sp>
      <p:sp>
        <p:nvSpPr>
          <p:cNvPr id="32772" name="Line 4"/>
          <p:cNvSpPr>
            <a:spLocks noChangeShapeType="1"/>
          </p:cNvSpPr>
          <p:nvPr/>
        </p:nvSpPr>
        <p:spPr bwMode="auto">
          <a:xfrm>
            <a:off x="3016746" y="2686348"/>
            <a:ext cx="3352353" cy="0"/>
          </a:xfrm>
          <a:prstGeom prst="line">
            <a:avLst/>
          </a:prstGeom>
          <a:noFill/>
          <a:ln w="12700" cap="flat">
            <a:solidFill>
              <a:srgbClr val="CECECE"/>
            </a:solidFill>
            <a:prstDash val="solid"/>
            <a:miter lim="800000"/>
            <a:headEnd type="none" w="med" len="med"/>
            <a:tailEnd type="none" w="med" len="med"/>
          </a:ln>
        </p:spPr>
        <p:txBody>
          <a:bodyPr lIns="0" tIns="0" rIns="0" bIns="0"/>
          <a:lstStyle/>
          <a:p>
            <a:endParaRPr lang="en-US" sz="1500"/>
          </a:p>
        </p:txBody>
      </p:sp>
      <p:sp>
        <p:nvSpPr>
          <p:cNvPr id="32773" name="Line 5"/>
          <p:cNvSpPr>
            <a:spLocks noChangeShapeType="1"/>
          </p:cNvSpPr>
          <p:nvPr/>
        </p:nvSpPr>
        <p:spPr bwMode="auto">
          <a:xfrm rot="10800000" flipH="1">
            <a:off x="3016746" y="3042605"/>
            <a:ext cx="3352353" cy="0"/>
          </a:xfrm>
          <a:prstGeom prst="line">
            <a:avLst/>
          </a:prstGeom>
          <a:noFill/>
          <a:ln w="12700" cap="flat">
            <a:solidFill>
              <a:srgbClr val="CECECE"/>
            </a:solidFill>
            <a:prstDash val="solid"/>
            <a:miter lim="800000"/>
            <a:headEnd type="none" w="med" len="med"/>
            <a:tailEnd type="none" w="med" len="med"/>
          </a:ln>
        </p:spPr>
        <p:txBody>
          <a:bodyPr lIns="0" tIns="0" rIns="0" bIns="0"/>
          <a:lstStyle/>
          <a:p>
            <a:endParaRPr lang="en-US" sz="1500"/>
          </a:p>
        </p:txBody>
      </p:sp>
      <p:sp>
        <p:nvSpPr>
          <p:cNvPr id="32774" name="Line 6"/>
          <p:cNvSpPr>
            <a:spLocks noChangeShapeType="1"/>
          </p:cNvSpPr>
          <p:nvPr/>
        </p:nvSpPr>
        <p:spPr bwMode="auto">
          <a:xfrm>
            <a:off x="3091160" y="2158008"/>
            <a:ext cx="0" cy="1413868"/>
          </a:xfrm>
          <a:prstGeom prst="line">
            <a:avLst/>
          </a:prstGeom>
          <a:noFill/>
          <a:ln w="12700" cap="flat">
            <a:solidFill>
              <a:schemeClr val="tx1"/>
            </a:solidFill>
            <a:prstDash val="sysDot"/>
            <a:miter lim="800000"/>
            <a:headEnd type="none" w="med" len="med"/>
            <a:tailEnd type="none" w="med" len="med"/>
          </a:ln>
        </p:spPr>
        <p:txBody>
          <a:bodyPr lIns="0" tIns="0" rIns="0" bIns="0"/>
          <a:lstStyle/>
          <a:p>
            <a:endParaRPr lang="en-US" sz="1500"/>
          </a:p>
        </p:txBody>
      </p:sp>
      <p:sp>
        <p:nvSpPr>
          <p:cNvPr id="32777" name="Rectangle 9"/>
          <p:cNvSpPr>
            <a:spLocks/>
          </p:cNvSpPr>
          <p:nvPr/>
        </p:nvSpPr>
        <p:spPr bwMode="auto">
          <a:xfrm>
            <a:off x="3098602" y="2329160"/>
            <a:ext cx="133945" cy="357188"/>
          </a:xfrm>
          <a:prstGeom prst="rect">
            <a:avLst/>
          </a:prstGeom>
          <a:solidFill>
            <a:schemeClr val="accent1"/>
          </a:solidFill>
          <a:ln w="12700" cap="flat">
            <a:solidFill>
              <a:schemeClr val="tx1"/>
            </a:solidFill>
            <a:prstDash val="solid"/>
            <a:miter lim="800000"/>
            <a:headEnd type="none" w="med" len="med"/>
            <a:tailEnd type="none" w="med" len="med"/>
          </a:ln>
        </p:spPr>
        <p:txBody>
          <a:bodyPr lIns="0" tIns="0" rIns="0" bIns="0"/>
          <a:lstStyle/>
          <a:p>
            <a:endParaRPr lang="en-US" sz="1500"/>
          </a:p>
        </p:txBody>
      </p:sp>
      <p:sp>
        <p:nvSpPr>
          <p:cNvPr id="32778" name="Rectangle 10"/>
          <p:cNvSpPr>
            <a:spLocks/>
          </p:cNvSpPr>
          <p:nvPr/>
        </p:nvSpPr>
        <p:spPr bwMode="auto">
          <a:xfrm>
            <a:off x="3478113" y="2686348"/>
            <a:ext cx="372070" cy="357188"/>
          </a:xfrm>
          <a:prstGeom prst="rect">
            <a:avLst/>
          </a:prstGeom>
          <a:solidFill>
            <a:srgbClr val="D6881C"/>
          </a:solidFill>
          <a:ln w="12700" cap="flat">
            <a:solidFill>
              <a:schemeClr val="tx1"/>
            </a:solidFill>
            <a:prstDash val="solid"/>
            <a:miter lim="800000"/>
            <a:headEnd type="none" w="med" len="med"/>
            <a:tailEnd type="none" w="med" len="med"/>
          </a:ln>
        </p:spPr>
        <p:txBody>
          <a:bodyPr lIns="0" tIns="0" rIns="0" bIns="0"/>
          <a:lstStyle/>
          <a:p>
            <a:endParaRPr lang="en-US" sz="1500"/>
          </a:p>
        </p:txBody>
      </p:sp>
      <p:sp>
        <p:nvSpPr>
          <p:cNvPr id="32779" name="Line 11"/>
          <p:cNvSpPr>
            <a:spLocks noChangeShapeType="1"/>
          </p:cNvSpPr>
          <p:nvPr/>
        </p:nvSpPr>
        <p:spPr bwMode="auto">
          <a:xfrm>
            <a:off x="3850183" y="2158008"/>
            <a:ext cx="0" cy="1413868"/>
          </a:xfrm>
          <a:prstGeom prst="line">
            <a:avLst/>
          </a:prstGeom>
          <a:noFill/>
          <a:ln w="12700" cap="flat">
            <a:solidFill>
              <a:schemeClr val="tx1"/>
            </a:solidFill>
            <a:prstDash val="sysDot"/>
            <a:miter lim="800000"/>
            <a:headEnd type="none" w="med" len="med"/>
            <a:tailEnd type="none" w="med" len="med"/>
          </a:ln>
        </p:spPr>
        <p:txBody>
          <a:bodyPr lIns="0" tIns="0" rIns="0" bIns="0"/>
          <a:lstStyle/>
          <a:p>
            <a:endParaRPr lang="en-US" sz="1500"/>
          </a:p>
        </p:txBody>
      </p:sp>
      <p:sp>
        <p:nvSpPr>
          <p:cNvPr id="32780" name="Line 12"/>
          <p:cNvSpPr>
            <a:spLocks noChangeShapeType="1"/>
          </p:cNvSpPr>
          <p:nvPr/>
        </p:nvSpPr>
        <p:spPr bwMode="auto">
          <a:xfrm>
            <a:off x="4609207" y="2158008"/>
            <a:ext cx="0" cy="1413868"/>
          </a:xfrm>
          <a:prstGeom prst="line">
            <a:avLst/>
          </a:prstGeom>
          <a:noFill/>
          <a:ln w="12700" cap="flat">
            <a:solidFill>
              <a:schemeClr val="tx1"/>
            </a:solidFill>
            <a:prstDash val="sysDot"/>
            <a:miter lim="800000"/>
            <a:headEnd type="none" w="med" len="med"/>
            <a:tailEnd type="none" w="med" len="med"/>
          </a:ln>
        </p:spPr>
        <p:txBody>
          <a:bodyPr lIns="0" tIns="0" rIns="0" bIns="0"/>
          <a:lstStyle/>
          <a:p>
            <a:endParaRPr lang="en-US" sz="1500"/>
          </a:p>
        </p:txBody>
      </p:sp>
      <p:sp>
        <p:nvSpPr>
          <p:cNvPr id="32781" name="Line 13"/>
          <p:cNvSpPr>
            <a:spLocks noChangeShapeType="1"/>
          </p:cNvSpPr>
          <p:nvPr/>
        </p:nvSpPr>
        <p:spPr bwMode="auto">
          <a:xfrm>
            <a:off x="5368231" y="2158008"/>
            <a:ext cx="0" cy="1413868"/>
          </a:xfrm>
          <a:prstGeom prst="line">
            <a:avLst/>
          </a:prstGeom>
          <a:noFill/>
          <a:ln w="12700" cap="flat">
            <a:solidFill>
              <a:schemeClr val="tx1"/>
            </a:solidFill>
            <a:prstDash val="sysDot"/>
            <a:miter lim="800000"/>
            <a:headEnd type="none" w="med" len="med"/>
            <a:tailEnd type="none" w="med" len="med"/>
          </a:ln>
        </p:spPr>
        <p:txBody>
          <a:bodyPr lIns="0" tIns="0" rIns="0" bIns="0"/>
          <a:lstStyle/>
          <a:p>
            <a:endParaRPr lang="en-US" sz="1500"/>
          </a:p>
        </p:txBody>
      </p:sp>
      <p:sp>
        <p:nvSpPr>
          <p:cNvPr id="32782" name="Line 14"/>
          <p:cNvSpPr>
            <a:spLocks noChangeShapeType="1"/>
          </p:cNvSpPr>
          <p:nvPr/>
        </p:nvSpPr>
        <p:spPr bwMode="auto">
          <a:xfrm>
            <a:off x="6119813" y="2158008"/>
            <a:ext cx="0" cy="1413868"/>
          </a:xfrm>
          <a:prstGeom prst="line">
            <a:avLst/>
          </a:prstGeom>
          <a:noFill/>
          <a:ln w="12700" cap="flat">
            <a:solidFill>
              <a:schemeClr val="tx1"/>
            </a:solidFill>
            <a:prstDash val="sysDot"/>
            <a:miter lim="800000"/>
            <a:headEnd type="none" w="med" len="med"/>
            <a:tailEnd type="none" w="med" len="med"/>
          </a:ln>
        </p:spPr>
        <p:txBody>
          <a:bodyPr lIns="0" tIns="0" rIns="0" bIns="0"/>
          <a:lstStyle/>
          <a:p>
            <a:endParaRPr lang="en-US" sz="1500"/>
          </a:p>
        </p:txBody>
      </p:sp>
      <p:sp>
        <p:nvSpPr>
          <p:cNvPr id="32783" name="Rectangle 15"/>
          <p:cNvSpPr>
            <a:spLocks/>
          </p:cNvSpPr>
          <p:nvPr/>
        </p:nvSpPr>
        <p:spPr bwMode="auto">
          <a:xfrm>
            <a:off x="3850184" y="2329160"/>
            <a:ext cx="133945" cy="357188"/>
          </a:xfrm>
          <a:prstGeom prst="rect">
            <a:avLst/>
          </a:prstGeom>
          <a:solidFill>
            <a:schemeClr val="accent1"/>
          </a:solidFill>
          <a:ln w="12700" cap="flat">
            <a:solidFill>
              <a:schemeClr val="tx1"/>
            </a:solidFill>
            <a:prstDash val="solid"/>
            <a:miter lim="800000"/>
            <a:headEnd type="none" w="med" len="med"/>
            <a:tailEnd type="none" w="med" len="med"/>
          </a:ln>
        </p:spPr>
        <p:txBody>
          <a:bodyPr lIns="0" tIns="0" rIns="0" bIns="0"/>
          <a:lstStyle/>
          <a:p>
            <a:endParaRPr lang="en-US" sz="1500"/>
          </a:p>
        </p:txBody>
      </p:sp>
      <p:sp>
        <p:nvSpPr>
          <p:cNvPr id="32784" name="Rectangle 16"/>
          <p:cNvSpPr>
            <a:spLocks/>
          </p:cNvSpPr>
          <p:nvPr/>
        </p:nvSpPr>
        <p:spPr bwMode="auto">
          <a:xfrm>
            <a:off x="4609208" y="2329160"/>
            <a:ext cx="133945" cy="357188"/>
          </a:xfrm>
          <a:prstGeom prst="rect">
            <a:avLst/>
          </a:prstGeom>
          <a:solidFill>
            <a:schemeClr val="accent1"/>
          </a:solidFill>
          <a:ln w="12700" cap="flat">
            <a:solidFill>
              <a:schemeClr val="tx1"/>
            </a:solidFill>
            <a:prstDash val="solid"/>
            <a:miter lim="800000"/>
            <a:headEnd type="none" w="med" len="med"/>
            <a:tailEnd type="none" w="med" len="med"/>
          </a:ln>
        </p:spPr>
        <p:txBody>
          <a:bodyPr lIns="0" tIns="0" rIns="0" bIns="0"/>
          <a:lstStyle/>
          <a:p>
            <a:endParaRPr lang="en-US" sz="1500"/>
          </a:p>
        </p:txBody>
      </p:sp>
      <p:sp>
        <p:nvSpPr>
          <p:cNvPr id="32785" name="Rectangle 17"/>
          <p:cNvSpPr>
            <a:spLocks/>
          </p:cNvSpPr>
          <p:nvPr/>
        </p:nvSpPr>
        <p:spPr bwMode="auto">
          <a:xfrm>
            <a:off x="5368231" y="2329160"/>
            <a:ext cx="133945" cy="357188"/>
          </a:xfrm>
          <a:prstGeom prst="rect">
            <a:avLst/>
          </a:prstGeom>
          <a:solidFill>
            <a:schemeClr val="accent1"/>
          </a:solidFill>
          <a:ln w="12700" cap="flat">
            <a:solidFill>
              <a:schemeClr val="tx1"/>
            </a:solidFill>
            <a:prstDash val="solid"/>
            <a:miter lim="800000"/>
            <a:headEnd type="none" w="med" len="med"/>
            <a:tailEnd type="none" w="med" len="med"/>
          </a:ln>
        </p:spPr>
        <p:txBody>
          <a:bodyPr lIns="0" tIns="0" rIns="0" bIns="0"/>
          <a:lstStyle/>
          <a:p>
            <a:endParaRPr lang="en-US" sz="1500"/>
          </a:p>
        </p:txBody>
      </p:sp>
      <p:sp>
        <p:nvSpPr>
          <p:cNvPr id="32786" name="Rectangle 18"/>
          <p:cNvSpPr>
            <a:spLocks/>
          </p:cNvSpPr>
          <p:nvPr/>
        </p:nvSpPr>
        <p:spPr bwMode="auto">
          <a:xfrm>
            <a:off x="4996160" y="2686348"/>
            <a:ext cx="372070" cy="357188"/>
          </a:xfrm>
          <a:prstGeom prst="rect">
            <a:avLst/>
          </a:prstGeom>
          <a:solidFill>
            <a:srgbClr val="D6881C"/>
          </a:solidFill>
          <a:ln w="12700" cap="flat">
            <a:solidFill>
              <a:schemeClr val="tx1"/>
            </a:solidFill>
            <a:prstDash val="solid"/>
            <a:miter lim="800000"/>
            <a:headEnd type="none" w="med" len="med"/>
            <a:tailEnd type="none" w="med" len="med"/>
          </a:ln>
        </p:spPr>
        <p:txBody>
          <a:bodyPr lIns="0" tIns="0" rIns="0" bIns="0"/>
          <a:lstStyle/>
          <a:p>
            <a:endParaRPr lang="en-US" sz="1500"/>
          </a:p>
        </p:txBody>
      </p:sp>
      <p:sp>
        <p:nvSpPr>
          <p:cNvPr id="32788" name="Rectangle 20"/>
          <p:cNvSpPr>
            <a:spLocks/>
          </p:cNvSpPr>
          <p:nvPr/>
        </p:nvSpPr>
        <p:spPr bwMode="auto">
          <a:xfrm>
            <a:off x="4006454" y="3043535"/>
            <a:ext cx="602754" cy="357188"/>
          </a:xfrm>
          <a:prstGeom prst="rect">
            <a:avLst/>
          </a:prstGeom>
          <a:solidFill>
            <a:srgbClr val="EBD05D"/>
          </a:solidFill>
          <a:ln w="12700" cap="flat">
            <a:solidFill>
              <a:schemeClr val="tx1"/>
            </a:solidFill>
            <a:prstDash val="sysDot"/>
            <a:miter lim="800000"/>
            <a:headEnd type="none" w="med" len="med"/>
            <a:tailEnd type="none" w="med" len="med"/>
          </a:ln>
        </p:spPr>
        <p:txBody>
          <a:bodyPr lIns="0" tIns="0" rIns="0" bIns="0"/>
          <a:lstStyle/>
          <a:p>
            <a:endParaRPr lang="en-US" sz="1500"/>
          </a:p>
        </p:txBody>
      </p:sp>
      <p:sp>
        <p:nvSpPr>
          <p:cNvPr id="32789" name="Rectangle 21"/>
          <p:cNvSpPr>
            <a:spLocks/>
          </p:cNvSpPr>
          <p:nvPr/>
        </p:nvSpPr>
        <p:spPr bwMode="auto">
          <a:xfrm>
            <a:off x="4750594" y="3043535"/>
            <a:ext cx="133945" cy="357188"/>
          </a:xfrm>
          <a:prstGeom prst="rect">
            <a:avLst/>
          </a:prstGeom>
          <a:solidFill>
            <a:srgbClr val="EBD05D"/>
          </a:solidFill>
          <a:ln w="12700" cap="flat">
            <a:solidFill>
              <a:schemeClr val="tx1"/>
            </a:solidFill>
            <a:prstDash val="sysDot"/>
            <a:miter lim="800000"/>
            <a:headEnd type="none" w="med" len="med"/>
            <a:tailEnd type="none" w="med" len="med"/>
          </a:ln>
        </p:spPr>
        <p:txBody>
          <a:bodyPr lIns="0" tIns="0" rIns="0" bIns="0"/>
          <a:lstStyle/>
          <a:p>
            <a:endParaRPr lang="en-US" sz="1500"/>
          </a:p>
        </p:txBody>
      </p:sp>
      <p:sp>
        <p:nvSpPr>
          <p:cNvPr id="23" name="Title 22"/>
          <p:cNvSpPr>
            <a:spLocks noGrp="1"/>
          </p:cNvSpPr>
          <p:nvPr>
            <p:ph type="title"/>
          </p:nvPr>
        </p:nvSpPr>
        <p:spPr/>
        <p:txBody>
          <a:bodyPr/>
          <a:lstStyle/>
          <a:p>
            <a:r>
              <a:rPr lang="en-US" dirty="0"/>
              <a:t>Preemptive Fixed Priority Scheduling</a:t>
            </a:r>
          </a:p>
        </p:txBody>
      </p:sp>
      <p:sp>
        <p:nvSpPr>
          <p:cNvPr id="24" name="Rectangle 8"/>
          <p:cNvSpPr>
            <a:spLocks/>
          </p:cNvSpPr>
          <p:nvPr/>
        </p:nvSpPr>
        <p:spPr bwMode="auto">
          <a:xfrm>
            <a:off x="2347950" y="1841500"/>
            <a:ext cx="1652550" cy="190748"/>
          </a:xfrm>
          <a:prstGeom prst="rect">
            <a:avLst/>
          </a:prstGeom>
          <a:noFill/>
          <a:ln w="12700" cap="flat">
            <a:noFill/>
            <a:miter lim="800000"/>
            <a:headEnd type="none" w="med" len="med"/>
            <a:tailEnd type="none" w="med" len="med"/>
          </a:ln>
        </p:spPr>
        <p:txBody>
          <a:bodyPr lIns="0" tIns="0" rIns="0" bIns="0" anchor="ctr"/>
          <a:lstStyle/>
          <a:p>
            <a:r>
              <a:rPr lang="en-US" sz="1333" dirty="0">
                <a:ea typeface="Gill Sans" charset="0"/>
                <a:cs typeface="Gill Sans" charset="0"/>
              </a:rPr>
              <a:t>High Priority Task</a:t>
            </a:r>
          </a:p>
        </p:txBody>
      </p:sp>
      <p:sp>
        <p:nvSpPr>
          <p:cNvPr id="25" name="Rectangle 9"/>
          <p:cNvSpPr>
            <a:spLocks/>
          </p:cNvSpPr>
          <p:nvPr/>
        </p:nvSpPr>
        <p:spPr bwMode="auto">
          <a:xfrm>
            <a:off x="2376785" y="3619252"/>
            <a:ext cx="1652550" cy="190748"/>
          </a:xfrm>
          <a:prstGeom prst="rect">
            <a:avLst/>
          </a:prstGeom>
          <a:noFill/>
          <a:ln w="12700" cap="flat">
            <a:noFill/>
            <a:miter lim="800000"/>
            <a:headEnd type="none" w="med" len="med"/>
            <a:tailEnd type="none" w="med" len="med"/>
          </a:ln>
        </p:spPr>
        <p:txBody>
          <a:bodyPr lIns="0" tIns="0" rIns="0" bIns="0" anchor="ctr"/>
          <a:lstStyle/>
          <a:p>
            <a:r>
              <a:rPr lang="en-US" sz="1333" dirty="0">
                <a:ea typeface="Gill Sans" charset="0"/>
                <a:cs typeface="Gill Sans" charset="0"/>
              </a:rPr>
              <a:t>Low Priority Task</a:t>
            </a:r>
          </a:p>
        </p:txBody>
      </p:sp>
      <p:sp>
        <p:nvSpPr>
          <p:cNvPr id="26" name="Rectangle 22"/>
          <p:cNvSpPr>
            <a:spLocks/>
          </p:cNvSpPr>
          <p:nvPr/>
        </p:nvSpPr>
        <p:spPr bwMode="auto">
          <a:xfrm>
            <a:off x="6223992" y="3482082"/>
            <a:ext cx="662788" cy="190748"/>
          </a:xfrm>
          <a:prstGeom prst="rect">
            <a:avLst/>
          </a:prstGeom>
          <a:noFill/>
          <a:ln w="12700" cap="flat">
            <a:noFill/>
            <a:miter lim="800000"/>
            <a:headEnd type="none" w="med" len="med"/>
            <a:tailEnd type="none" w="med" len="med"/>
          </a:ln>
        </p:spPr>
        <p:txBody>
          <a:bodyPr lIns="0" tIns="0" rIns="0" bIns="0" anchor="ctr"/>
          <a:lstStyle/>
          <a:p>
            <a:r>
              <a:rPr lang="en-US" sz="1333" dirty="0">
                <a:ea typeface="Gill Sans" charset="0"/>
                <a:cs typeface="Gill Sans" charset="0"/>
              </a:rPr>
              <a:t>Time</a:t>
            </a:r>
            <a:endParaRPr lang="en-US" sz="1000" dirty="0">
              <a:ea typeface="Gill Sans" charset="0"/>
              <a:cs typeface="Gill Sans" charset="0"/>
            </a:endParaRPr>
          </a:p>
        </p:txBody>
      </p:sp>
      <p:sp>
        <p:nvSpPr>
          <p:cNvPr id="3" name="Slide Number Placeholder 2">
            <a:extLst>
              <a:ext uri="{FF2B5EF4-FFF2-40B4-BE49-F238E27FC236}">
                <a16:creationId xmlns:a16="http://schemas.microsoft.com/office/drawing/2014/main" id="{6B41C4F1-8257-6D47-B5F9-12A7B74CFF0C}"/>
              </a:ext>
            </a:extLst>
          </p:cNvPr>
          <p:cNvSpPr>
            <a:spLocks noGrp="1"/>
          </p:cNvSpPr>
          <p:nvPr>
            <p:ph type="sldNum" sz="quarter" idx="12"/>
          </p:nvPr>
        </p:nvSpPr>
        <p:spPr/>
        <p:txBody>
          <a:bodyPr/>
          <a:lstStyle/>
          <a:p>
            <a:fld id="{5E6A3C3A-A029-4573-BC04-5DA27903A743}" type="slidenum">
              <a:rPr lang="en-US" smtClean="0"/>
              <a:t>73</a:t>
            </a:fld>
            <a:endParaRPr lang="en-US"/>
          </a:p>
        </p:txBody>
      </p:sp>
    </p:spTree>
    <p:extLst>
      <p:ext uri="{BB962C8B-B14F-4D97-AF65-F5344CB8AC3E}">
        <p14:creationId xmlns:p14="http://schemas.microsoft.com/office/powerpoint/2010/main" val="183971712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p:cNvSpPr>
            <a:spLocks noGrp="1" noChangeArrowheads="1"/>
          </p:cNvSpPr>
          <p:nvPr>
            <p:ph type="title"/>
          </p:nvPr>
        </p:nvSpPr>
        <p:spPr/>
        <p:txBody>
          <a:bodyPr>
            <a:normAutofit/>
          </a:bodyPr>
          <a:lstStyle/>
          <a:p>
            <a:pPr eaLnBrk="1" hangingPunct="1"/>
            <a:r>
              <a:rPr lang="en-US"/>
              <a:t>Rate Montonic Scheduling</a:t>
            </a:r>
          </a:p>
        </p:txBody>
      </p:sp>
      <p:sp>
        <p:nvSpPr>
          <p:cNvPr id="86018" name="Rectangle 4"/>
          <p:cNvSpPr>
            <a:spLocks noGrp="1" noChangeArrowheads="1"/>
          </p:cNvSpPr>
          <p:nvPr>
            <p:ph idx="1"/>
          </p:nvPr>
        </p:nvSpPr>
        <p:spPr/>
        <p:txBody>
          <a:bodyPr>
            <a:normAutofit/>
          </a:bodyPr>
          <a:lstStyle/>
          <a:p>
            <a:r>
              <a:rPr lang="en-US" sz="2333" dirty="0"/>
              <a:t>A priority is assigned based on the inverse of its period</a:t>
            </a:r>
          </a:p>
          <a:p>
            <a:endParaRPr lang="en-US" sz="583" dirty="0"/>
          </a:p>
          <a:p>
            <a:r>
              <a:rPr lang="en-US" sz="2333" dirty="0"/>
              <a:t>Shorter periods = higher priority</a:t>
            </a:r>
          </a:p>
          <a:p>
            <a:endParaRPr lang="en-US" sz="583" dirty="0"/>
          </a:p>
          <a:p>
            <a:r>
              <a:rPr lang="en-US" sz="2333" dirty="0"/>
              <a:t>Longer periods = lower priority</a:t>
            </a:r>
          </a:p>
          <a:p>
            <a:endParaRPr lang="en-US" sz="583" dirty="0"/>
          </a:p>
          <a:p>
            <a:r>
              <a:rPr lang="en-US" sz="2333" dirty="0"/>
              <a:t>P</a:t>
            </a:r>
            <a:r>
              <a:rPr lang="en-US" sz="2333" baseline="-25000" dirty="0"/>
              <a:t>1</a:t>
            </a:r>
            <a:r>
              <a:rPr lang="en-US" sz="2333" dirty="0"/>
              <a:t> is assigned a higher priority than P</a:t>
            </a:r>
            <a:r>
              <a:rPr lang="en-US" sz="2333" baseline="-25000" dirty="0"/>
              <a:t>2</a:t>
            </a:r>
            <a:r>
              <a:rPr lang="en-US" sz="2333" dirty="0"/>
              <a:t>.</a:t>
            </a:r>
            <a:br>
              <a:rPr lang="en-US" sz="2333" dirty="0"/>
            </a:br>
            <a:endParaRPr lang="en-US" sz="2333" dirty="0"/>
          </a:p>
        </p:txBody>
      </p:sp>
      <p:pic>
        <p:nvPicPr>
          <p:cNvPr id="86019" name="Picture 5"/>
          <p:cNvPicPr>
            <a:picLocks noChangeAspect="1" noChangeArrowheads="1"/>
          </p:cNvPicPr>
          <p:nvPr/>
        </p:nvPicPr>
        <p:blipFill>
          <a:blip r:embed="rId3" cstate="print"/>
          <a:srcRect/>
          <a:stretch>
            <a:fillRect/>
          </a:stretch>
        </p:blipFill>
        <p:spPr bwMode="auto">
          <a:xfrm>
            <a:off x="1714500" y="4000500"/>
            <a:ext cx="5722938" cy="1062633"/>
          </a:xfrm>
          <a:prstGeom prst="rect">
            <a:avLst/>
          </a:prstGeom>
          <a:noFill/>
          <a:ln w="9525">
            <a:noFill/>
            <a:miter lim="800000"/>
            <a:headEnd/>
            <a:tailEnd/>
          </a:ln>
        </p:spPr>
      </p:pic>
      <p:sp>
        <p:nvSpPr>
          <p:cNvPr id="3" name="Slide Number Placeholder 2">
            <a:extLst>
              <a:ext uri="{FF2B5EF4-FFF2-40B4-BE49-F238E27FC236}">
                <a16:creationId xmlns:a16="http://schemas.microsoft.com/office/drawing/2014/main" id="{9D05BC0C-A99F-BE49-A576-99D351D12094}"/>
              </a:ext>
            </a:extLst>
          </p:cNvPr>
          <p:cNvSpPr>
            <a:spLocks noGrp="1"/>
          </p:cNvSpPr>
          <p:nvPr>
            <p:ph type="sldNum" sz="quarter" idx="12"/>
          </p:nvPr>
        </p:nvSpPr>
        <p:spPr/>
        <p:txBody>
          <a:bodyPr/>
          <a:lstStyle/>
          <a:p>
            <a:fld id="{5E6A3C3A-A029-4573-BC04-5DA27903A743}" type="slidenum">
              <a:rPr lang="en-US" smtClean="0"/>
              <a:t>74</a:t>
            </a:fld>
            <a:endParaRPr lang="en-US"/>
          </a:p>
        </p:txBody>
      </p:sp>
    </p:spTree>
    <p:extLst>
      <p:ext uri="{BB962C8B-B14F-4D97-AF65-F5344CB8AC3E}">
        <p14:creationId xmlns:p14="http://schemas.microsoft.com/office/powerpoint/2010/main" val="398595121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noChangeArrowheads="1"/>
          </p:cNvSpPr>
          <p:nvPr>
            <p:ph type="title"/>
          </p:nvPr>
        </p:nvSpPr>
        <p:spPr/>
        <p:txBody>
          <a:bodyPr>
            <a:normAutofit/>
          </a:bodyPr>
          <a:lstStyle/>
          <a:p>
            <a:pPr eaLnBrk="1" hangingPunct="1"/>
            <a:r>
              <a:rPr lang="en-US" sz="2333" dirty="0"/>
              <a:t>Missed Deadlines with Rate Monotonic Scheduling</a:t>
            </a:r>
          </a:p>
        </p:txBody>
      </p:sp>
      <p:pic>
        <p:nvPicPr>
          <p:cNvPr id="88066" name="Picture 3"/>
          <p:cNvPicPr>
            <a:picLocks noChangeAspect="1" noChangeArrowheads="1"/>
          </p:cNvPicPr>
          <p:nvPr/>
        </p:nvPicPr>
        <p:blipFill>
          <a:blip r:embed="rId3" cstate="print"/>
          <a:srcRect l="662" t="40077" r="664" b="40047"/>
          <a:stretch>
            <a:fillRect/>
          </a:stretch>
        </p:blipFill>
        <p:spPr bwMode="auto">
          <a:xfrm>
            <a:off x="1434042" y="1805782"/>
            <a:ext cx="6664854" cy="1007071"/>
          </a:xfrm>
          <a:prstGeom prst="rect">
            <a:avLst/>
          </a:prstGeom>
          <a:noFill/>
          <a:ln w="38100" cmpd="dbl">
            <a:noFill/>
            <a:miter lim="800000"/>
            <a:headEnd/>
            <a:tailEnd/>
          </a:ln>
        </p:spPr>
      </p:pic>
      <p:sp>
        <p:nvSpPr>
          <p:cNvPr id="3" name="Slide Number Placeholder 2">
            <a:extLst>
              <a:ext uri="{FF2B5EF4-FFF2-40B4-BE49-F238E27FC236}">
                <a16:creationId xmlns:a16="http://schemas.microsoft.com/office/drawing/2014/main" id="{E767D4D8-2FD6-DC43-8AD3-9FB0211E7725}"/>
              </a:ext>
            </a:extLst>
          </p:cNvPr>
          <p:cNvSpPr>
            <a:spLocks noGrp="1"/>
          </p:cNvSpPr>
          <p:nvPr>
            <p:ph type="sldNum" sz="quarter" idx="12"/>
          </p:nvPr>
        </p:nvSpPr>
        <p:spPr/>
        <p:txBody>
          <a:bodyPr/>
          <a:lstStyle/>
          <a:p>
            <a:fld id="{5E6A3C3A-A029-4573-BC04-5DA27903A743}" type="slidenum">
              <a:rPr lang="en-US" smtClean="0"/>
              <a:t>75</a:t>
            </a:fld>
            <a:endParaRPr lang="en-US"/>
          </a:p>
        </p:txBody>
      </p:sp>
    </p:spTree>
    <p:extLst>
      <p:ext uri="{BB962C8B-B14F-4D97-AF65-F5344CB8AC3E}">
        <p14:creationId xmlns:p14="http://schemas.microsoft.com/office/powerpoint/2010/main" val="16002387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rebuchet MS" panose="020B0703020202090204" pitchFamily="34" charset="0"/>
                <a:cs typeface="Courier New"/>
              </a:rPr>
              <a:t>EDF Scheduling</a:t>
            </a:r>
            <a:endParaRPr lang="en-US" dirty="0">
              <a:latin typeface="Trebuchet MS" panose="020B0703020202090204" pitchFamily="34" charset="0"/>
              <a:cs typeface="Verdana"/>
            </a:endParaRPr>
          </a:p>
        </p:txBody>
      </p:sp>
      <p:sp>
        <p:nvSpPr>
          <p:cNvPr id="3" name="Content Placeholder 2"/>
          <p:cNvSpPr>
            <a:spLocks noGrp="1"/>
          </p:cNvSpPr>
          <p:nvPr>
            <p:ph idx="1"/>
          </p:nvPr>
        </p:nvSpPr>
        <p:spPr/>
        <p:txBody>
          <a:bodyPr>
            <a:normAutofit/>
          </a:bodyPr>
          <a:lstStyle/>
          <a:p>
            <a:pPr marL="0" indent="0">
              <a:buNone/>
            </a:pPr>
            <a:r>
              <a:rPr lang="en-US" sz="2000" i="1" dirty="0"/>
              <a:t>Earliest Deadline First</a:t>
            </a:r>
            <a:r>
              <a:rPr lang="en-US" sz="2000" dirty="0"/>
              <a:t> (EDF)</a:t>
            </a:r>
            <a:r>
              <a:rPr lang="en-US" sz="2000" i="1" dirty="0"/>
              <a:t> </a:t>
            </a:r>
            <a:r>
              <a:rPr lang="en-US" sz="2000" dirty="0"/>
              <a:t>scheduling</a:t>
            </a:r>
          </a:p>
          <a:p>
            <a:pPr lvl="1"/>
            <a:r>
              <a:rPr lang="en-US" sz="1600" dirty="0"/>
              <a:t>Simple, yet effective</a:t>
            </a:r>
            <a:endParaRPr lang="en-US" sz="500" i="1" dirty="0"/>
          </a:p>
          <a:p>
            <a:pPr marL="0" indent="0">
              <a:buNone/>
            </a:pPr>
            <a:endParaRPr lang="en-US" sz="500" i="1" dirty="0"/>
          </a:p>
          <a:p>
            <a:r>
              <a:rPr lang="en-US" sz="2000" dirty="0"/>
              <a:t>Whichever task has next deadline gets to run</a:t>
            </a:r>
            <a:endParaRPr lang="en-US" sz="3200" dirty="0"/>
          </a:p>
          <a:p>
            <a:endParaRPr lang="en-US" sz="3200" dirty="0"/>
          </a:p>
          <a:p>
            <a:endParaRPr lang="en-US" sz="2000" dirty="0"/>
          </a:p>
          <a:p>
            <a:endParaRPr lang="en-US" sz="2000" dirty="0"/>
          </a:p>
          <a:p>
            <a:r>
              <a:rPr lang="en-US" sz="2000" dirty="0"/>
              <a:t>Theory exists to analyze such systems</a:t>
            </a:r>
          </a:p>
        </p:txBody>
      </p:sp>
      <p:grpSp>
        <p:nvGrpSpPr>
          <p:cNvPr id="23" name="Group 22"/>
          <p:cNvGrpSpPr/>
          <p:nvPr/>
        </p:nvGrpSpPr>
        <p:grpSpPr>
          <a:xfrm>
            <a:off x="1333500" y="2382389"/>
            <a:ext cx="6566409" cy="553998"/>
            <a:chOff x="533401" y="3124200"/>
            <a:chExt cx="7879691" cy="664798"/>
          </a:xfrm>
        </p:grpSpPr>
        <p:grpSp>
          <p:nvGrpSpPr>
            <p:cNvPr id="10" name="Group 9"/>
            <p:cNvGrpSpPr/>
            <p:nvPr/>
          </p:nvGrpSpPr>
          <p:grpSpPr>
            <a:xfrm>
              <a:off x="6172200" y="3124200"/>
              <a:ext cx="2240892" cy="664798"/>
              <a:chOff x="5410200" y="3124200"/>
              <a:chExt cx="2240892" cy="664798"/>
            </a:xfrm>
          </p:grpSpPr>
          <p:sp>
            <p:nvSpPr>
              <p:cNvPr id="17" name="Rectangle 16"/>
              <p:cNvSpPr/>
              <p:nvPr/>
            </p:nvSpPr>
            <p:spPr>
              <a:xfrm>
                <a:off x="5410200" y="3200400"/>
                <a:ext cx="838200" cy="498828"/>
              </a:xfrm>
              <a:prstGeom prst="rect">
                <a:avLst/>
              </a:prstGeom>
              <a:solidFill>
                <a:schemeClr val="accent4"/>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solidFill>
                      <a:srgbClr val="000000"/>
                    </a:solidFill>
                  </a:rPr>
                  <a:t>Task 3</a:t>
                </a:r>
              </a:p>
            </p:txBody>
          </p:sp>
          <p:sp>
            <p:nvSpPr>
              <p:cNvPr id="9" name="TextBox 8"/>
              <p:cNvSpPr txBox="1"/>
              <p:nvPr/>
            </p:nvSpPr>
            <p:spPr>
              <a:xfrm>
                <a:off x="6248400" y="3124200"/>
                <a:ext cx="1402692" cy="664798"/>
              </a:xfrm>
              <a:prstGeom prst="rect">
                <a:avLst/>
              </a:prstGeom>
              <a:noFill/>
            </p:spPr>
            <p:txBody>
              <a:bodyPr wrap="none" rtlCol="0">
                <a:spAutoFit/>
              </a:bodyPr>
              <a:lstStyle/>
              <a:p>
                <a:r>
                  <a:rPr lang="en-US" sz="1500" dirty="0">
                    <a:solidFill>
                      <a:srgbClr val="000000"/>
                    </a:solidFill>
                  </a:rPr>
                  <a:t>Deadline: 12</a:t>
                </a:r>
                <a:br>
                  <a:rPr lang="en-US" sz="1500" dirty="0">
                    <a:solidFill>
                      <a:srgbClr val="000000"/>
                    </a:solidFill>
                  </a:rPr>
                </a:br>
                <a:r>
                  <a:rPr lang="en-US" sz="1500" dirty="0">
                    <a:solidFill>
                      <a:srgbClr val="000000"/>
                    </a:solidFill>
                  </a:rPr>
                  <a:t>Exec time: 2</a:t>
                </a:r>
              </a:p>
            </p:txBody>
          </p:sp>
        </p:grpSp>
        <p:grpSp>
          <p:nvGrpSpPr>
            <p:cNvPr id="11" name="Group 10"/>
            <p:cNvGrpSpPr/>
            <p:nvPr/>
          </p:nvGrpSpPr>
          <p:grpSpPr>
            <a:xfrm>
              <a:off x="3331498" y="3124200"/>
              <a:ext cx="2194418" cy="664798"/>
              <a:chOff x="2971800" y="3124200"/>
              <a:chExt cx="2194418" cy="664798"/>
            </a:xfrm>
          </p:grpSpPr>
          <p:sp>
            <p:nvSpPr>
              <p:cNvPr id="16" name="Rectangle 15"/>
              <p:cNvSpPr/>
              <p:nvPr/>
            </p:nvSpPr>
            <p:spPr>
              <a:xfrm>
                <a:off x="2971800" y="3200400"/>
                <a:ext cx="838200" cy="498828"/>
              </a:xfrm>
              <a:prstGeom prst="rect">
                <a:avLst/>
              </a:prstGeom>
              <a:solidFill>
                <a:schemeClr val="accent3"/>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solidFill>
                      <a:srgbClr val="000000"/>
                    </a:solidFill>
                  </a:rPr>
                  <a:t>Task 2</a:t>
                </a:r>
              </a:p>
            </p:txBody>
          </p:sp>
          <p:sp>
            <p:nvSpPr>
              <p:cNvPr id="19" name="TextBox 18"/>
              <p:cNvSpPr txBox="1"/>
              <p:nvPr/>
            </p:nvSpPr>
            <p:spPr>
              <a:xfrm>
                <a:off x="3810000" y="3124200"/>
                <a:ext cx="1356218" cy="664798"/>
              </a:xfrm>
              <a:prstGeom prst="rect">
                <a:avLst/>
              </a:prstGeom>
              <a:noFill/>
            </p:spPr>
            <p:txBody>
              <a:bodyPr wrap="none" rtlCol="0">
                <a:spAutoFit/>
              </a:bodyPr>
              <a:lstStyle/>
              <a:p>
                <a:r>
                  <a:rPr lang="en-US" sz="1500" dirty="0">
                    <a:solidFill>
                      <a:srgbClr val="000000"/>
                    </a:solidFill>
                  </a:rPr>
                  <a:t>Deadline: 8</a:t>
                </a:r>
                <a:br>
                  <a:rPr lang="en-US" sz="1500" dirty="0">
                    <a:solidFill>
                      <a:srgbClr val="000000"/>
                    </a:solidFill>
                  </a:rPr>
                </a:br>
                <a:r>
                  <a:rPr lang="en-US" sz="1500" dirty="0">
                    <a:solidFill>
                      <a:srgbClr val="000000"/>
                    </a:solidFill>
                  </a:rPr>
                  <a:t>Exec time: 3</a:t>
                </a:r>
              </a:p>
            </p:txBody>
          </p:sp>
        </p:grpSp>
        <p:grpSp>
          <p:nvGrpSpPr>
            <p:cNvPr id="21" name="Group 20"/>
            <p:cNvGrpSpPr/>
            <p:nvPr/>
          </p:nvGrpSpPr>
          <p:grpSpPr>
            <a:xfrm>
              <a:off x="533401" y="3124200"/>
              <a:ext cx="2194416" cy="664798"/>
              <a:chOff x="533401" y="3124200"/>
              <a:chExt cx="2194416" cy="664798"/>
            </a:xfrm>
          </p:grpSpPr>
          <p:sp>
            <p:nvSpPr>
              <p:cNvPr id="15" name="Rectangle 14"/>
              <p:cNvSpPr/>
              <p:nvPr/>
            </p:nvSpPr>
            <p:spPr>
              <a:xfrm>
                <a:off x="533401" y="3200400"/>
                <a:ext cx="838200" cy="498828"/>
              </a:xfrm>
              <a:prstGeom prst="rect">
                <a:avLst/>
              </a:prstGeom>
              <a:solidFill>
                <a:schemeClr val="accent2"/>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solidFill>
                      <a:srgbClr val="000000"/>
                    </a:solidFill>
                  </a:rPr>
                  <a:t>Task 1</a:t>
                </a:r>
              </a:p>
            </p:txBody>
          </p:sp>
          <p:sp>
            <p:nvSpPr>
              <p:cNvPr id="20" name="TextBox 19"/>
              <p:cNvSpPr txBox="1"/>
              <p:nvPr/>
            </p:nvSpPr>
            <p:spPr>
              <a:xfrm>
                <a:off x="1371600" y="3124200"/>
                <a:ext cx="1356217" cy="664798"/>
              </a:xfrm>
              <a:prstGeom prst="rect">
                <a:avLst/>
              </a:prstGeom>
              <a:noFill/>
            </p:spPr>
            <p:txBody>
              <a:bodyPr wrap="none" rtlCol="0">
                <a:spAutoFit/>
              </a:bodyPr>
              <a:lstStyle/>
              <a:p>
                <a:r>
                  <a:rPr lang="en-US" sz="1500" dirty="0">
                    <a:solidFill>
                      <a:srgbClr val="000000"/>
                    </a:solidFill>
                  </a:rPr>
                  <a:t>Deadline: 5</a:t>
                </a:r>
                <a:br>
                  <a:rPr lang="en-US" sz="1500" dirty="0">
                    <a:solidFill>
                      <a:srgbClr val="000000"/>
                    </a:solidFill>
                  </a:rPr>
                </a:br>
                <a:r>
                  <a:rPr lang="en-US" sz="1500" dirty="0">
                    <a:solidFill>
                      <a:srgbClr val="000000"/>
                    </a:solidFill>
                  </a:rPr>
                  <a:t>Exec time: 4</a:t>
                </a:r>
              </a:p>
            </p:txBody>
          </p:sp>
        </p:grpSp>
      </p:grpSp>
      <p:grpSp>
        <p:nvGrpSpPr>
          <p:cNvPr id="52" name="Group 51"/>
          <p:cNvGrpSpPr/>
          <p:nvPr/>
        </p:nvGrpSpPr>
        <p:grpSpPr>
          <a:xfrm>
            <a:off x="1270000" y="4273948"/>
            <a:ext cx="6413500" cy="948442"/>
            <a:chOff x="609600" y="4888468"/>
            <a:chExt cx="7696200" cy="1138130"/>
          </a:xfrm>
        </p:grpSpPr>
        <p:sp>
          <p:nvSpPr>
            <p:cNvPr id="14" name="TextBox 13"/>
            <p:cNvSpPr txBox="1"/>
            <p:nvPr/>
          </p:nvSpPr>
          <p:spPr>
            <a:xfrm>
              <a:off x="609600" y="5638800"/>
              <a:ext cx="856388" cy="387798"/>
            </a:xfrm>
            <a:prstGeom prst="rect">
              <a:avLst/>
            </a:prstGeom>
            <a:noFill/>
          </p:spPr>
          <p:txBody>
            <a:bodyPr wrap="none" rtlCol="0">
              <a:spAutoFit/>
            </a:bodyPr>
            <a:lstStyle/>
            <a:p>
              <a:r>
                <a:rPr lang="en-US" sz="1500" dirty="0">
                  <a:solidFill>
                    <a:srgbClr val="000000"/>
                  </a:solidFill>
                </a:rPr>
                <a:t>Time 0</a:t>
              </a:r>
            </a:p>
          </p:txBody>
        </p:sp>
        <p:grpSp>
          <p:nvGrpSpPr>
            <p:cNvPr id="51" name="Group 50"/>
            <p:cNvGrpSpPr/>
            <p:nvPr/>
          </p:nvGrpSpPr>
          <p:grpSpPr>
            <a:xfrm>
              <a:off x="609600" y="4888468"/>
              <a:ext cx="7696200" cy="978932"/>
              <a:chOff x="609600" y="4888468"/>
              <a:chExt cx="7696200" cy="978932"/>
            </a:xfrm>
          </p:grpSpPr>
          <p:cxnSp>
            <p:nvCxnSpPr>
              <p:cNvPr id="7" name="Straight Arrow Connector 6"/>
              <p:cNvCxnSpPr/>
              <p:nvPr/>
            </p:nvCxnSpPr>
            <p:spPr>
              <a:xfrm>
                <a:off x="609600" y="5458558"/>
                <a:ext cx="7696200" cy="3951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609600" y="4888468"/>
                <a:ext cx="1981200" cy="498828"/>
              </a:xfrm>
              <a:prstGeom prst="rect">
                <a:avLst/>
              </a:prstGeom>
              <a:solidFill>
                <a:schemeClr val="accent2"/>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solidFill>
                      <a:srgbClr val="000000"/>
                    </a:solidFill>
                  </a:rPr>
                  <a:t>Task 1</a:t>
                </a:r>
              </a:p>
            </p:txBody>
          </p:sp>
          <p:sp>
            <p:nvSpPr>
              <p:cNvPr id="12" name="Rectangle 11"/>
              <p:cNvSpPr/>
              <p:nvPr/>
            </p:nvSpPr>
            <p:spPr>
              <a:xfrm>
                <a:off x="2590800" y="4888468"/>
                <a:ext cx="1676400" cy="498828"/>
              </a:xfrm>
              <a:prstGeom prst="rect">
                <a:avLst/>
              </a:prstGeom>
              <a:solidFill>
                <a:schemeClr val="accent3"/>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solidFill>
                      <a:srgbClr val="000000"/>
                    </a:solidFill>
                  </a:rPr>
                  <a:t>Task 2</a:t>
                </a:r>
              </a:p>
            </p:txBody>
          </p:sp>
          <p:sp>
            <p:nvSpPr>
              <p:cNvPr id="13" name="Rectangle 12"/>
              <p:cNvSpPr/>
              <p:nvPr/>
            </p:nvSpPr>
            <p:spPr>
              <a:xfrm>
                <a:off x="4267200" y="4888468"/>
                <a:ext cx="1143000" cy="498828"/>
              </a:xfrm>
              <a:prstGeom prst="rect">
                <a:avLst/>
              </a:prstGeom>
              <a:solidFill>
                <a:schemeClr val="accent4"/>
              </a:solidFill>
              <a:ln>
                <a:solidFill>
                  <a:schemeClr val="accent4">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solidFill>
                      <a:srgbClr val="000000"/>
                    </a:solidFill>
                  </a:rPr>
                  <a:t>Task 3</a:t>
                </a:r>
              </a:p>
            </p:txBody>
          </p:sp>
          <p:cxnSp>
            <p:nvCxnSpPr>
              <p:cNvPr id="18" name="Straight Arrow Connector 17"/>
              <p:cNvCxnSpPr/>
              <p:nvPr/>
            </p:nvCxnSpPr>
            <p:spPr>
              <a:xfrm flipV="1">
                <a:off x="609600" y="5498068"/>
                <a:ext cx="1485" cy="36933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flipV="1">
                <a:off x="3124200" y="5498068"/>
                <a:ext cx="1485" cy="36933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V="1">
                <a:off x="4800600" y="5498068"/>
                <a:ext cx="1485" cy="36933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flipV="1">
                <a:off x="7010400" y="5498068"/>
                <a:ext cx="1485" cy="36933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
          <p:nvSpPr>
            <p:cNvPr id="27" name="TextBox 26"/>
            <p:cNvSpPr txBox="1"/>
            <p:nvPr/>
          </p:nvSpPr>
          <p:spPr>
            <a:xfrm>
              <a:off x="3124200" y="5638800"/>
              <a:ext cx="338940" cy="387798"/>
            </a:xfrm>
            <a:prstGeom prst="rect">
              <a:avLst/>
            </a:prstGeom>
            <a:noFill/>
          </p:spPr>
          <p:txBody>
            <a:bodyPr wrap="none" rtlCol="0">
              <a:spAutoFit/>
            </a:bodyPr>
            <a:lstStyle/>
            <a:p>
              <a:r>
                <a:rPr lang="en-US" sz="1500" dirty="0">
                  <a:solidFill>
                    <a:srgbClr val="000000"/>
                  </a:solidFill>
                </a:rPr>
                <a:t>5</a:t>
              </a:r>
            </a:p>
          </p:txBody>
        </p:sp>
        <p:sp>
          <p:nvSpPr>
            <p:cNvPr id="28" name="TextBox 27"/>
            <p:cNvSpPr txBox="1"/>
            <p:nvPr/>
          </p:nvSpPr>
          <p:spPr>
            <a:xfrm>
              <a:off x="4800600" y="5638800"/>
              <a:ext cx="338940" cy="387798"/>
            </a:xfrm>
            <a:prstGeom prst="rect">
              <a:avLst/>
            </a:prstGeom>
            <a:noFill/>
          </p:spPr>
          <p:txBody>
            <a:bodyPr wrap="none" rtlCol="0">
              <a:spAutoFit/>
            </a:bodyPr>
            <a:lstStyle/>
            <a:p>
              <a:r>
                <a:rPr lang="en-US" sz="1500" dirty="0">
                  <a:solidFill>
                    <a:srgbClr val="000000"/>
                  </a:solidFill>
                </a:rPr>
                <a:t>8</a:t>
              </a:r>
            </a:p>
          </p:txBody>
        </p:sp>
        <p:sp>
          <p:nvSpPr>
            <p:cNvPr id="29" name="TextBox 28"/>
            <p:cNvSpPr txBox="1"/>
            <p:nvPr/>
          </p:nvSpPr>
          <p:spPr>
            <a:xfrm>
              <a:off x="7010400" y="5638800"/>
              <a:ext cx="456278" cy="387798"/>
            </a:xfrm>
            <a:prstGeom prst="rect">
              <a:avLst/>
            </a:prstGeom>
            <a:noFill/>
          </p:spPr>
          <p:txBody>
            <a:bodyPr wrap="none" rtlCol="0">
              <a:spAutoFit/>
            </a:bodyPr>
            <a:lstStyle/>
            <a:p>
              <a:r>
                <a:rPr lang="en-US" sz="1500" dirty="0">
                  <a:solidFill>
                    <a:srgbClr val="000000"/>
                  </a:solidFill>
                </a:rPr>
                <a:t>12</a:t>
              </a:r>
            </a:p>
          </p:txBody>
        </p:sp>
      </p:grpSp>
      <p:sp>
        <p:nvSpPr>
          <p:cNvPr id="4" name="Slide Number Placeholder 3">
            <a:extLst>
              <a:ext uri="{FF2B5EF4-FFF2-40B4-BE49-F238E27FC236}">
                <a16:creationId xmlns:a16="http://schemas.microsoft.com/office/drawing/2014/main" id="{22DA1621-15B9-B547-AF72-5F9862EFE1D9}"/>
              </a:ext>
            </a:extLst>
          </p:cNvPr>
          <p:cNvSpPr>
            <a:spLocks noGrp="1"/>
          </p:cNvSpPr>
          <p:nvPr>
            <p:ph type="sldNum" sz="quarter" idx="12"/>
          </p:nvPr>
        </p:nvSpPr>
        <p:spPr/>
        <p:txBody>
          <a:bodyPr/>
          <a:lstStyle/>
          <a:p>
            <a:fld id="{5E6A3C3A-A029-4573-BC04-5DA27903A743}" type="slidenum">
              <a:rPr lang="en-US" smtClean="0"/>
              <a:t>76</a:t>
            </a:fld>
            <a:endParaRPr lang="en-US"/>
          </a:p>
        </p:txBody>
      </p:sp>
    </p:spTree>
    <p:extLst>
      <p:ext uri="{BB962C8B-B14F-4D97-AF65-F5344CB8AC3E}">
        <p14:creationId xmlns:p14="http://schemas.microsoft.com/office/powerpoint/2010/main" val="211489044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Earliest Deadline First</a:t>
            </a:r>
          </a:p>
        </p:txBody>
      </p:sp>
      <p:sp>
        <p:nvSpPr>
          <p:cNvPr id="3" name="Content Placeholder 2"/>
          <p:cNvSpPr>
            <a:spLocks noGrp="1"/>
          </p:cNvSpPr>
          <p:nvPr>
            <p:ph idx="1"/>
          </p:nvPr>
        </p:nvSpPr>
        <p:spPr/>
        <p:txBody>
          <a:bodyPr>
            <a:normAutofit/>
          </a:bodyPr>
          <a:lstStyle/>
          <a:p>
            <a:r>
              <a:rPr lang="en-US" dirty="0"/>
              <a:t>EDF is also optimal</a:t>
            </a:r>
          </a:p>
          <a:p>
            <a:pPr lvl="1"/>
            <a:r>
              <a:rPr lang="en-US" dirty="0"/>
              <a:t>If the utility is &lt;= 1 then EDF will create a schedule</a:t>
            </a:r>
          </a:p>
          <a:p>
            <a:pPr lvl="1"/>
            <a:r>
              <a:rPr lang="en-US" dirty="0"/>
              <a:t>Can transform any feasible schedule into an EDF one</a:t>
            </a:r>
          </a:p>
          <a:p>
            <a:r>
              <a:rPr lang="en-US" dirty="0"/>
              <a:t>But this is based on assumptions</a:t>
            </a:r>
          </a:p>
          <a:p>
            <a:pPr lvl="1"/>
            <a:r>
              <a:rPr lang="en-US" dirty="0"/>
              <a:t>Perfect periodic tasks, zero overhead, independence</a:t>
            </a:r>
          </a:p>
        </p:txBody>
      </p:sp>
      <p:sp>
        <p:nvSpPr>
          <p:cNvPr id="10" name="Slide Number Placeholder 9">
            <a:extLst>
              <a:ext uri="{FF2B5EF4-FFF2-40B4-BE49-F238E27FC236}">
                <a16:creationId xmlns:a16="http://schemas.microsoft.com/office/drawing/2014/main" id="{C81102F7-D95F-274A-A6A2-283AC8B4329E}"/>
              </a:ext>
            </a:extLst>
          </p:cNvPr>
          <p:cNvSpPr>
            <a:spLocks noGrp="1"/>
          </p:cNvSpPr>
          <p:nvPr>
            <p:ph type="sldNum" sz="quarter" idx="12"/>
          </p:nvPr>
        </p:nvSpPr>
        <p:spPr/>
        <p:txBody>
          <a:bodyPr/>
          <a:lstStyle/>
          <a:p>
            <a:fld id="{5E6A3C3A-A029-4573-BC04-5DA27903A743}" type="slidenum">
              <a:rPr lang="en-US" smtClean="0"/>
              <a:t>77</a:t>
            </a:fld>
            <a:endParaRPr lang="en-US"/>
          </a:p>
        </p:txBody>
      </p:sp>
      <p:sp>
        <p:nvSpPr>
          <p:cNvPr id="7" name="AutoShape 2" descr="Image result for earliest deadline first"/>
          <p:cNvSpPr>
            <a:spLocks noChangeAspect="1" noChangeArrowheads="1"/>
          </p:cNvSpPr>
          <p:nvPr/>
        </p:nvSpPr>
        <p:spPr bwMode="auto">
          <a:xfrm>
            <a:off x="155575" y="1412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4" descr="Image result for earliest deadline first"/>
          <p:cNvSpPr>
            <a:spLocks noChangeAspect="1" noChangeArrowheads="1"/>
          </p:cNvSpPr>
          <p:nvPr/>
        </p:nvSpPr>
        <p:spPr bwMode="auto">
          <a:xfrm>
            <a:off x="307975" y="2936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descr="Image result for earliest deadline first"/>
          <p:cNvSpPr>
            <a:spLocks noChangeAspect="1" noChangeArrowheads="1"/>
          </p:cNvSpPr>
          <p:nvPr/>
        </p:nvSpPr>
        <p:spPr bwMode="auto">
          <a:xfrm>
            <a:off x="460375" y="4460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33632472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EDF Seem Ideal</a:t>
            </a:r>
          </a:p>
        </p:txBody>
      </p:sp>
      <p:sp>
        <p:nvSpPr>
          <p:cNvPr id="3" name="Content Placeholder 2"/>
          <p:cNvSpPr>
            <a:spLocks noGrp="1"/>
          </p:cNvSpPr>
          <p:nvPr>
            <p:ph idx="1"/>
          </p:nvPr>
        </p:nvSpPr>
        <p:spPr/>
        <p:txBody>
          <a:bodyPr>
            <a:normAutofit/>
          </a:bodyPr>
          <a:lstStyle/>
          <a:p>
            <a:r>
              <a:rPr lang="en-US" dirty="0"/>
              <a:t>Easy to implement, optimal, …</a:t>
            </a:r>
          </a:p>
          <a:p>
            <a:r>
              <a:rPr lang="en-US" dirty="0"/>
              <a:t>But only in an ideal world</a:t>
            </a:r>
          </a:p>
          <a:p>
            <a:pPr lvl="1"/>
            <a:r>
              <a:rPr lang="en-US" dirty="0"/>
              <a:t>If the workload is briefly non-schedulable </a:t>
            </a:r>
          </a:p>
          <a:p>
            <a:pPr lvl="2"/>
            <a:r>
              <a:rPr lang="en-US" dirty="0"/>
              <a:t>Then both fail dramatically and unpredictably</a:t>
            </a:r>
          </a:p>
          <a:p>
            <a:pPr lvl="1"/>
            <a:r>
              <a:rPr lang="en-US" dirty="0"/>
              <a:t>Choices are based on deadlines, not importance</a:t>
            </a:r>
          </a:p>
          <a:p>
            <a:pPr lvl="2"/>
            <a:r>
              <a:rPr lang="en-US" dirty="0"/>
              <a:t>Work hard to display MPG rather than firing airbag</a:t>
            </a:r>
          </a:p>
          <a:p>
            <a:r>
              <a:rPr lang="en-US" dirty="0"/>
              <a:t>Work only with idealized situations</a:t>
            </a:r>
          </a:p>
          <a:p>
            <a:pPr lvl="1"/>
            <a:r>
              <a:rPr lang="en-US" dirty="0"/>
              <a:t>We need to relax the simplifying conditions</a:t>
            </a:r>
          </a:p>
        </p:txBody>
      </p:sp>
      <p:sp>
        <p:nvSpPr>
          <p:cNvPr id="7" name="Slide Number Placeholder 6">
            <a:extLst>
              <a:ext uri="{FF2B5EF4-FFF2-40B4-BE49-F238E27FC236}">
                <a16:creationId xmlns:a16="http://schemas.microsoft.com/office/drawing/2014/main" id="{C08D0922-A07F-C047-8247-1352E5C6898C}"/>
              </a:ext>
            </a:extLst>
          </p:cNvPr>
          <p:cNvSpPr>
            <a:spLocks noGrp="1"/>
          </p:cNvSpPr>
          <p:nvPr>
            <p:ph type="sldNum" sz="quarter" idx="12"/>
          </p:nvPr>
        </p:nvSpPr>
        <p:spPr/>
        <p:txBody>
          <a:bodyPr/>
          <a:lstStyle/>
          <a:p>
            <a:fld id="{5E6A3C3A-A029-4573-BC04-5DA27903A743}" type="slidenum">
              <a:rPr lang="en-US" smtClean="0"/>
              <a:t>78</a:t>
            </a:fld>
            <a:endParaRPr lang="en-US"/>
          </a:p>
        </p:txBody>
      </p:sp>
    </p:spTree>
    <p:extLst>
      <p:ext uri="{BB962C8B-B14F-4D97-AF65-F5344CB8AC3E}">
        <p14:creationId xmlns:p14="http://schemas.microsoft.com/office/powerpoint/2010/main" val="198139030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The ARPA-MT Embedded Project</a:t>
            </a:r>
          </a:p>
        </p:txBody>
      </p:sp>
      <p:sp>
        <p:nvSpPr>
          <p:cNvPr id="3" name="Content Placeholder 2"/>
          <p:cNvSpPr>
            <a:spLocks noGrp="1"/>
          </p:cNvSpPr>
          <p:nvPr>
            <p:ph idx="1"/>
          </p:nvPr>
        </p:nvSpPr>
        <p:spPr/>
        <p:txBody>
          <a:bodyPr>
            <a:normAutofit fontScale="70000" lnSpcReduction="20000"/>
          </a:bodyPr>
          <a:lstStyle/>
          <a:p>
            <a:r>
              <a:rPr lang="en-CA" dirty="0"/>
              <a:t>Focuses on providing specialized, time predictable, power efficient systems for hard real time systems</a:t>
            </a:r>
          </a:p>
          <a:p>
            <a:endParaRPr lang="en-CA" dirty="0"/>
          </a:p>
          <a:p>
            <a:r>
              <a:rPr lang="en-CA" dirty="0"/>
              <a:t>Uses a multiprocessor based implementation </a:t>
            </a:r>
          </a:p>
          <a:p>
            <a:endParaRPr lang="en-CA" dirty="0"/>
          </a:p>
          <a:p>
            <a:r>
              <a:rPr lang="en-CA" dirty="0"/>
              <a:t>Design process focused on WCET determinism, task scheduling and resource assignment</a:t>
            </a:r>
          </a:p>
          <a:p>
            <a:endParaRPr lang="en-CA" dirty="0"/>
          </a:p>
          <a:p>
            <a:r>
              <a:rPr lang="en-CA" dirty="0"/>
              <a:t>Xilinx XC3S1500 Spartan-3 FPGA used in implementation</a:t>
            </a:r>
          </a:p>
          <a:p>
            <a:endParaRPr lang="en-CA" dirty="0"/>
          </a:p>
          <a:p>
            <a:r>
              <a:rPr lang="en-CA" sz="2300" dirty="0">
                <a:solidFill>
                  <a:schemeClr val="tx1">
                    <a:lumMod val="50000"/>
                    <a:lumOff val="50000"/>
                  </a:schemeClr>
                </a:solidFill>
              </a:rPr>
              <a:t>Oliveira, A. S. R.; Almeida, L; Ferrari, A. B.; , "The ARPA-MT Embedded SMT Processor and Its RTOS Hardware Accelerator," </a:t>
            </a:r>
            <a:r>
              <a:rPr lang="en-CA" sz="2300" i="1" dirty="0">
                <a:solidFill>
                  <a:schemeClr val="tx1">
                    <a:lumMod val="50000"/>
                    <a:lumOff val="50000"/>
                  </a:schemeClr>
                </a:solidFill>
              </a:rPr>
              <a:t> IEEE Transactions on Industrial Electronics</a:t>
            </a:r>
            <a:endParaRPr lang="en-CA" sz="2300" dirty="0">
              <a:solidFill>
                <a:schemeClr val="tx1">
                  <a:lumMod val="50000"/>
                  <a:lumOff val="50000"/>
                </a:schemeClr>
              </a:solidFill>
            </a:endParaRPr>
          </a:p>
        </p:txBody>
      </p:sp>
      <p:sp>
        <p:nvSpPr>
          <p:cNvPr id="5" name="Slide Number Placeholder 4">
            <a:extLst>
              <a:ext uri="{FF2B5EF4-FFF2-40B4-BE49-F238E27FC236}">
                <a16:creationId xmlns:a16="http://schemas.microsoft.com/office/drawing/2014/main" id="{5FA23474-15CE-9247-B281-6387723912F5}"/>
              </a:ext>
            </a:extLst>
          </p:cNvPr>
          <p:cNvSpPr>
            <a:spLocks noGrp="1"/>
          </p:cNvSpPr>
          <p:nvPr>
            <p:ph type="sldNum" sz="quarter" idx="12"/>
          </p:nvPr>
        </p:nvSpPr>
        <p:spPr/>
        <p:txBody>
          <a:bodyPr/>
          <a:lstStyle/>
          <a:p>
            <a:fld id="{5E6A3C3A-A029-4573-BC04-5DA27903A743}" type="slidenum">
              <a:rPr lang="en-US" smtClean="0"/>
              <a:t>79</a:t>
            </a:fld>
            <a:endParaRPr lang="en-US"/>
          </a:p>
        </p:txBody>
      </p:sp>
    </p:spTree>
    <p:extLst>
      <p:ext uri="{BB962C8B-B14F-4D97-AF65-F5344CB8AC3E}">
        <p14:creationId xmlns:p14="http://schemas.microsoft.com/office/powerpoint/2010/main" val="1138087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2">
            <a:extLst>
              <a:ext uri="{FF2B5EF4-FFF2-40B4-BE49-F238E27FC236}">
                <a16:creationId xmlns:a16="http://schemas.microsoft.com/office/drawing/2014/main" id="{B2A4CA4B-6060-DD46-88A0-DD0D1E5CEDE9}"/>
              </a:ext>
            </a:extLst>
          </p:cNvPr>
          <p:cNvSpPr>
            <a:spLocks noGrp="1" noChangeArrowheads="1"/>
          </p:cNvSpPr>
          <p:nvPr>
            <p:ph type="title"/>
          </p:nvPr>
        </p:nvSpPr>
        <p:spPr/>
        <p:txBody>
          <a:bodyPr/>
          <a:lstStyle/>
          <a:p>
            <a:r>
              <a:rPr lang="en-US" altLang="en-US"/>
              <a:t>TinyOS computational concepts</a:t>
            </a:r>
          </a:p>
        </p:txBody>
      </p:sp>
      <p:sp>
        <p:nvSpPr>
          <p:cNvPr id="374787" name="Rectangle 3">
            <a:extLst>
              <a:ext uri="{FF2B5EF4-FFF2-40B4-BE49-F238E27FC236}">
                <a16:creationId xmlns:a16="http://schemas.microsoft.com/office/drawing/2014/main" id="{0D77DE94-B811-A54F-85D8-72A27EAB65DA}"/>
              </a:ext>
            </a:extLst>
          </p:cNvPr>
          <p:cNvSpPr>
            <a:spLocks noGrp="1" noChangeArrowheads="1"/>
          </p:cNvSpPr>
          <p:nvPr>
            <p:ph type="body" idx="1"/>
          </p:nvPr>
        </p:nvSpPr>
        <p:spPr>
          <a:xfrm>
            <a:off x="319596" y="813594"/>
            <a:ext cx="8062404" cy="4422510"/>
          </a:xfrm>
        </p:spPr>
        <p:txBody>
          <a:bodyPr>
            <a:normAutofit lnSpcReduction="10000"/>
          </a:bodyPr>
          <a:lstStyle/>
          <a:p>
            <a:pPr marL="330716" indent="-330716">
              <a:lnSpc>
                <a:spcPct val="90000"/>
              </a:lnSpc>
              <a:buFont typeface="Wingdings" pitchFamily="2" charset="2"/>
              <a:buAutoNum type="arabicPeriod"/>
            </a:pPr>
            <a:r>
              <a:rPr lang="en-US" altLang="en-US" sz="1667" dirty="0"/>
              <a:t>Events</a:t>
            </a:r>
          </a:p>
          <a:p>
            <a:pPr marL="718315" lvl="1" indent="-235470">
              <a:lnSpc>
                <a:spcPct val="90000"/>
              </a:lnSpc>
            </a:pPr>
            <a:r>
              <a:rPr lang="en-US" altLang="en-US" sz="1500" dirty="0"/>
              <a:t>Time critical</a:t>
            </a:r>
          </a:p>
          <a:p>
            <a:pPr marL="718315" lvl="1" indent="-235470">
              <a:lnSpc>
                <a:spcPct val="90000"/>
              </a:lnSpc>
            </a:pPr>
            <a:r>
              <a:rPr lang="en-US" altLang="en-US" sz="1500" dirty="0"/>
              <a:t>Caused by interrupts (Timer, ADC, Sensors)</a:t>
            </a:r>
          </a:p>
          <a:p>
            <a:pPr marL="718315" lvl="1" indent="-235470">
              <a:lnSpc>
                <a:spcPct val="90000"/>
              </a:lnSpc>
            </a:pPr>
            <a:r>
              <a:rPr lang="en-US" altLang="en-US" sz="1500" dirty="0"/>
              <a:t>Short duration</a:t>
            </a:r>
          </a:p>
          <a:p>
            <a:pPr marL="330716" indent="-330716">
              <a:lnSpc>
                <a:spcPct val="90000"/>
              </a:lnSpc>
              <a:buFont typeface="Wingdings" pitchFamily="2" charset="2"/>
              <a:buAutoNum type="arabicPeriod"/>
            </a:pPr>
            <a:endParaRPr lang="en-US" altLang="en-US" sz="1667" dirty="0"/>
          </a:p>
          <a:p>
            <a:pPr marL="330716" indent="-330716">
              <a:lnSpc>
                <a:spcPct val="90000"/>
              </a:lnSpc>
              <a:buFont typeface="Wingdings" pitchFamily="2" charset="2"/>
              <a:buAutoNum type="arabicPeriod"/>
            </a:pPr>
            <a:r>
              <a:rPr lang="en-US" altLang="en-US" sz="1667" dirty="0"/>
              <a:t>Commands</a:t>
            </a:r>
          </a:p>
          <a:p>
            <a:pPr marL="718315" lvl="1" indent="-235470">
              <a:lnSpc>
                <a:spcPct val="90000"/>
              </a:lnSpc>
            </a:pPr>
            <a:r>
              <a:rPr lang="en-US" altLang="en-US" sz="1500" dirty="0"/>
              <a:t>Request to a component to perform service (</a:t>
            </a:r>
            <a:r>
              <a:rPr lang="en-US" altLang="en-US" sz="1500" dirty="0" err="1"/>
              <a:t>e.g</a:t>
            </a:r>
            <a:r>
              <a:rPr lang="en-US" altLang="en-US" sz="1500" dirty="0"/>
              <a:t>, start sensor reading)</a:t>
            </a:r>
          </a:p>
          <a:p>
            <a:pPr marL="718315" lvl="1" indent="-235470">
              <a:lnSpc>
                <a:spcPct val="90000"/>
              </a:lnSpc>
            </a:pPr>
            <a:r>
              <a:rPr lang="en-US" altLang="en-US" sz="1500" dirty="0"/>
              <a:t>Non-blocking, need to return status </a:t>
            </a:r>
          </a:p>
          <a:p>
            <a:pPr marL="718315" lvl="1" indent="-235470">
              <a:lnSpc>
                <a:spcPct val="90000"/>
              </a:lnSpc>
            </a:pPr>
            <a:r>
              <a:rPr lang="en-US" altLang="en-US" sz="1500" dirty="0"/>
              <a:t>Postpone time-consuming work by posting a task (split phase w/ callback event)</a:t>
            </a:r>
          </a:p>
          <a:p>
            <a:pPr marL="718315" lvl="1" indent="-235470">
              <a:lnSpc>
                <a:spcPct val="90000"/>
              </a:lnSpc>
            </a:pPr>
            <a:r>
              <a:rPr lang="en-US" altLang="en-US" sz="1500" dirty="0"/>
              <a:t>Can call lower-level commands</a:t>
            </a:r>
          </a:p>
          <a:p>
            <a:pPr marL="330716" indent="-330716">
              <a:lnSpc>
                <a:spcPct val="90000"/>
              </a:lnSpc>
              <a:buFont typeface="Wingdings" pitchFamily="2" charset="2"/>
              <a:buAutoNum type="arabicPeriod"/>
            </a:pPr>
            <a:endParaRPr lang="en-US" altLang="en-US" sz="2000" dirty="0"/>
          </a:p>
          <a:p>
            <a:pPr marL="330716" indent="-330716">
              <a:lnSpc>
                <a:spcPct val="90000"/>
              </a:lnSpc>
              <a:buFont typeface="Wingdings" pitchFamily="2" charset="2"/>
              <a:buAutoNum type="arabicPeriod"/>
            </a:pPr>
            <a:r>
              <a:rPr lang="en-US" altLang="en-US" sz="1667" dirty="0"/>
              <a:t>Tasks</a:t>
            </a:r>
          </a:p>
          <a:p>
            <a:pPr marL="718315" lvl="1" indent="-235470">
              <a:lnSpc>
                <a:spcPct val="90000"/>
              </a:lnSpc>
            </a:pPr>
            <a:r>
              <a:rPr lang="en-US" altLang="en-US" sz="1500" dirty="0"/>
              <a:t>Time flexible (delayed processing)</a:t>
            </a:r>
          </a:p>
          <a:p>
            <a:pPr marL="718315" lvl="1" indent="-235470">
              <a:lnSpc>
                <a:spcPct val="90000"/>
              </a:lnSpc>
            </a:pPr>
            <a:r>
              <a:rPr lang="en-US" altLang="en-US" sz="1500" dirty="0"/>
              <a:t>Run sequentially by TOS Scheduler</a:t>
            </a:r>
          </a:p>
          <a:p>
            <a:pPr marL="718315" lvl="1" indent="-235470">
              <a:lnSpc>
                <a:spcPct val="90000"/>
              </a:lnSpc>
            </a:pPr>
            <a:r>
              <a:rPr lang="en-US" altLang="en-US" sz="1500" dirty="0"/>
              <a:t>Run to completion with respect to other tasks</a:t>
            </a:r>
          </a:p>
          <a:p>
            <a:pPr marL="718315" lvl="1" indent="-235470">
              <a:lnSpc>
                <a:spcPct val="90000"/>
              </a:lnSpc>
            </a:pPr>
            <a:r>
              <a:rPr lang="en-US" altLang="en-US" sz="1500" dirty="0"/>
              <a:t>Can be preempted by events</a:t>
            </a:r>
          </a:p>
        </p:txBody>
      </p:sp>
      <p:sp>
        <p:nvSpPr>
          <p:cNvPr id="3" name="Slide Number Placeholder 2">
            <a:extLst>
              <a:ext uri="{FF2B5EF4-FFF2-40B4-BE49-F238E27FC236}">
                <a16:creationId xmlns:a16="http://schemas.microsoft.com/office/drawing/2014/main" id="{DD032DE2-0E2B-D141-B7EA-BB80490B30D7}"/>
              </a:ext>
            </a:extLst>
          </p:cNvPr>
          <p:cNvSpPr>
            <a:spLocks noGrp="1"/>
          </p:cNvSpPr>
          <p:nvPr>
            <p:ph type="sldNum" sz="quarter" idx="12"/>
          </p:nvPr>
        </p:nvSpPr>
        <p:spPr/>
        <p:txBody>
          <a:bodyPr/>
          <a:lstStyle/>
          <a:p>
            <a:fld id="{5E6A3C3A-A029-4573-BC04-5DA27903A743}" type="slidenum">
              <a:rPr lang="en-US" smtClean="0"/>
              <a:t>8</a:t>
            </a:fld>
            <a:endParaRPr lang="en-US"/>
          </a:p>
        </p:txBody>
      </p:sp>
    </p:spTree>
    <p:extLst>
      <p:ext uri="{BB962C8B-B14F-4D97-AF65-F5344CB8AC3E}">
        <p14:creationId xmlns:p14="http://schemas.microsoft.com/office/powerpoint/2010/main" val="123439557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Increasing Execution Time Determinism</a:t>
            </a:r>
          </a:p>
        </p:txBody>
      </p:sp>
      <p:sp>
        <p:nvSpPr>
          <p:cNvPr id="3" name="Content Placeholder 2"/>
          <p:cNvSpPr>
            <a:spLocks noGrp="1"/>
          </p:cNvSpPr>
          <p:nvPr>
            <p:ph idx="1"/>
          </p:nvPr>
        </p:nvSpPr>
        <p:spPr/>
        <p:txBody>
          <a:bodyPr>
            <a:normAutofit fontScale="70000" lnSpcReduction="20000"/>
          </a:bodyPr>
          <a:lstStyle/>
          <a:p>
            <a:r>
              <a:rPr lang="en-CA" dirty="0"/>
              <a:t>Uses a simple pipelining for instructions from </a:t>
            </a:r>
            <a:r>
              <a:rPr lang="en-CA" i="1" dirty="0"/>
              <a:t>each</a:t>
            </a:r>
            <a:r>
              <a:rPr lang="en-CA" dirty="0"/>
              <a:t> task and avoids complex superscalar techniques</a:t>
            </a:r>
          </a:p>
          <a:p>
            <a:endParaRPr lang="en-CA" dirty="0"/>
          </a:p>
          <a:p>
            <a:r>
              <a:rPr lang="en-CA" dirty="0"/>
              <a:t>Simultaneous task execution using SMT</a:t>
            </a:r>
          </a:p>
          <a:p>
            <a:pPr lvl="1"/>
            <a:r>
              <a:rPr lang="en-CA" dirty="0"/>
              <a:t>Fine-grained time sharing of the processor</a:t>
            </a:r>
          </a:p>
          <a:p>
            <a:pPr lvl="1"/>
            <a:r>
              <a:rPr lang="en-CA" dirty="0"/>
              <a:t>Interleaving order of issued instructions from tasks reduces global processor stalls caused by data and control hazards</a:t>
            </a:r>
          </a:p>
          <a:p>
            <a:endParaRPr lang="en-CA" dirty="0"/>
          </a:p>
          <a:p>
            <a:r>
              <a:rPr lang="en-CA" dirty="0"/>
              <a:t>Increasing processor availability by reducing context switching and operating system overhead using an “Operating System Co-Processor”</a:t>
            </a:r>
          </a:p>
          <a:p>
            <a:endParaRPr lang="en-CA" dirty="0"/>
          </a:p>
          <a:p>
            <a:r>
              <a:rPr lang="en-CA" dirty="0"/>
              <a:t>Insight: push scheduling logic into hardware</a:t>
            </a:r>
          </a:p>
        </p:txBody>
      </p:sp>
      <p:sp>
        <p:nvSpPr>
          <p:cNvPr id="5" name="Slide Number Placeholder 4">
            <a:extLst>
              <a:ext uri="{FF2B5EF4-FFF2-40B4-BE49-F238E27FC236}">
                <a16:creationId xmlns:a16="http://schemas.microsoft.com/office/drawing/2014/main" id="{7FBB6012-01A7-5B49-B6A4-4593270C93F9}"/>
              </a:ext>
            </a:extLst>
          </p:cNvPr>
          <p:cNvSpPr>
            <a:spLocks noGrp="1"/>
          </p:cNvSpPr>
          <p:nvPr>
            <p:ph type="sldNum" sz="quarter" idx="12"/>
          </p:nvPr>
        </p:nvSpPr>
        <p:spPr/>
        <p:txBody>
          <a:bodyPr/>
          <a:lstStyle/>
          <a:p>
            <a:fld id="{5E6A3C3A-A029-4573-BC04-5DA27903A743}" type="slidenum">
              <a:rPr lang="en-US" smtClean="0"/>
              <a:t>80</a:t>
            </a:fld>
            <a:endParaRPr lang="en-US"/>
          </a:p>
        </p:txBody>
      </p:sp>
    </p:spTree>
    <p:extLst>
      <p:ext uri="{BB962C8B-B14F-4D97-AF65-F5344CB8AC3E}">
        <p14:creationId xmlns:p14="http://schemas.microsoft.com/office/powerpoint/2010/main" val="71082194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dirty="0"/>
              <a:t>The ARPA-MT Processors</a:t>
            </a:r>
          </a:p>
        </p:txBody>
      </p:sp>
      <p:sp>
        <p:nvSpPr>
          <p:cNvPr id="6" name="Content Placeholder 5"/>
          <p:cNvSpPr>
            <a:spLocks noGrp="1"/>
          </p:cNvSpPr>
          <p:nvPr>
            <p:ph idx="1"/>
          </p:nvPr>
        </p:nvSpPr>
        <p:spPr/>
        <p:txBody>
          <a:bodyPr>
            <a:normAutofit/>
          </a:bodyPr>
          <a:lstStyle/>
          <a:p>
            <a:r>
              <a:rPr lang="en-CA" dirty="0"/>
              <a:t>Three Processors:</a:t>
            </a:r>
          </a:p>
          <a:p>
            <a:pPr lvl="1"/>
            <a:r>
              <a:rPr lang="en-CA" dirty="0"/>
              <a:t>Design based off the MIPS32 architecture using SMT</a:t>
            </a:r>
          </a:p>
          <a:p>
            <a:pPr lvl="1"/>
            <a:r>
              <a:rPr lang="en-CA" dirty="0"/>
              <a:t>Focus will be on Co-Processor-2</a:t>
            </a:r>
          </a:p>
          <a:p>
            <a:endParaRPr lang="en-CA" dirty="0"/>
          </a:p>
          <a:p>
            <a:pPr lvl="2"/>
            <a:endParaRPr lang="en-CA" dirty="0"/>
          </a:p>
          <a:p>
            <a:endParaRPr lang="en-CA" dirty="0"/>
          </a:p>
          <a:p>
            <a:endParaRPr lang="en-CA" dirty="0"/>
          </a:p>
          <a:p>
            <a:endParaRPr lang="en-CA" dirty="0"/>
          </a:p>
        </p:txBody>
      </p:sp>
      <p:sp>
        <p:nvSpPr>
          <p:cNvPr id="17" name="Content Placeholder 5"/>
          <p:cNvSpPr txBox="1">
            <a:spLocks/>
          </p:cNvSpPr>
          <p:nvPr/>
        </p:nvSpPr>
        <p:spPr>
          <a:xfrm>
            <a:off x="3251853" y="3554760"/>
            <a:ext cx="2520280" cy="1620180"/>
          </a:xfrm>
          <a:prstGeom prst="rect">
            <a:avLst/>
          </a:prstGeom>
        </p:spPr>
        <p:txBody>
          <a:bodyPr vert="horz">
            <a:normAutofit/>
          </a:bodyPr>
          <a:lstStyle/>
          <a:p>
            <a:pPr lvl="1"/>
            <a:endParaRPr lang="en-CA" sz="1500" dirty="0"/>
          </a:p>
        </p:txBody>
      </p:sp>
      <p:graphicFrame>
        <p:nvGraphicFramePr>
          <p:cNvPr id="20" name="Diagram 19"/>
          <p:cNvGraphicFramePr/>
          <p:nvPr>
            <p:extLst/>
          </p:nvPr>
        </p:nvGraphicFramePr>
        <p:xfrm>
          <a:off x="911594" y="3337553"/>
          <a:ext cx="7350393" cy="19802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5766ED2F-74FF-5E43-BC10-D3037F0984F2}"/>
              </a:ext>
            </a:extLst>
          </p:cNvPr>
          <p:cNvSpPr>
            <a:spLocks noGrp="1"/>
          </p:cNvSpPr>
          <p:nvPr>
            <p:ph type="sldNum" sz="quarter" idx="12"/>
          </p:nvPr>
        </p:nvSpPr>
        <p:spPr/>
        <p:txBody>
          <a:bodyPr/>
          <a:lstStyle/>
          <a:p>
            <a:fld id="{5E6A3C3A-A029-4573-BC04-5DA27903A743}" type="slidenum">
              <a:rPr lang="en-US" smtClean="0"/>
              <a:t>81</a:t>
            </a:fld>
            <a:endParaRPr lang="en-US"/>
          </a:p>
        </p:txBody>
      </p:sp>
    </p:spTree>
    <p:extLst>
      <p:ext uri="{BB962C8B-B14F-4D97-AF65-F5344CB8AC3E}">
        <p14:creationId xmlns:p14="http://schemas.microsoft.com/office/powerpoint/2010/main" val="365640164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Processor Architecture</a:t>
            </a:r>
          </a:p>
        </p:txBody>
      </p:sp>
      <p:pic>
        <p:nvPicPr>
          <p:cNvPr id="1027" name="Picture 3" descr="C:\Users\Jake\Desktop\processor.png"/>
          <p:cNvPicPr>
            <a:picLocks noChangeAspect="1" noChangeArrowheads="1"/>
          </p:cNvPicPr>
          <p:nvPr/>
        </p:nvPicPr>
        <p:blipFill>
          <a:blip r:embed="rId2" cstate="print"/>
          <a:srcRect/>
          <a:stretch>
            <a:fillRect/>
          </a:stretch>
        </p:blipFill>
        <p:spPr bwMode="auto">
          <a:xfrm>
            <a:off x="837932" y="1537353"/>
            <a:ext cx="7454482" cy="3767535"/>
          </a:xfrm>
          <a:prstGeom prst="rect">
            <a:avLst/>
          </a:prstGeom>
          <a:noFill/>
        </p:spPr>
      </p:pic>
      <p:sp>
        <p:nvSpPr>
          <p:cNvPr id="4" name="Slide Number Placeholder 3">
            <a:extLst>
              <a:ext uri="{FF2B5EF4-FFF2-40B4-BE49-F238E27FC236}">
                <a16:creationId xmlns:a16="http://schemas.microsoft.com/office/drawing/2014/main" id="{EC3333C0-512E-3845-BADF-90A0FAE7614D}"/>
              </a:ext>
            </a:extLst>
          </p:cNvPr>
          <p:cNvSpPr>
            <a:spLocks noGrp="1"/>
          </p:cNvSpPr>
          <p:nvPr>
            <p:ph type="sldNum" sz="quarter" idx="12"/>
          </p:nvPr>
        </p:nvSpPr>
        <p:spPr/>
        <p:txBody>
          <a:bodyPr/>
          <a:lstStyle/>
          <a:p>
            <a:fld id="{5E6A3C3A-A029-4573-BC04-5DA27903A743}" type="slidenum">
              <a:rPr lang="en-US" smtClean="0"/>
              <a:t>82</a:t>
            </a:fld>
            <a:endParaRPr lang="en-US"/>
          </a:p>
        </p:txBody>
      </p:sp>
    </p:spTree>
    <p:extLst>
      <p:ext uri="{BB962C8B-B14F-4D97-AF65-F5344CB8AC3E}">
        <p14:creationId xmlns:p14="http://schemas.microsoft.com/office/powerpoint/2010/main" val="231097789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a:t>Co-Processor-2: The Task Handling Unit</a:t>
            </a:r>
          </a:p>
        </p:txBody>
      </p:sp>
      <p:sp>
        <p:nvSpPr>
          <p:cNvPr id="3" name="Content Placeholder 2"/>
          <p:cNvSpPr>
            <a:spLocks noGrp="1"/>
          </p:cNvSpPr>
          <p:nvPr>
            <p:ph idx="1"/>
          </p:nvPr>
        </p:nvSpPr>
        <p:spPr/>
        <p:txBody>
          <a:bodyPr>
            <a:normAutofit fontScale="92500" lnSpcReduction="20000"/>
          </a:bodyPr>
          <a:lstStyle/>
          <a:p>
            <a:r>
              <a:rPr lang="en-CA" dirty="0"/>
              <a:t>All tasks are managed by a module called the Task Handling Unit</a:t>
            </a:r>
          </a:p>
          <a:p>
            <a:endParaRPr lang="en-CA" dirty="0"/>
          </a:p>
          <a:p>
            <a:r>
              <a:rPr lang="en-CA" dirty="0"/>
              <a:t>The Task Handling Unit performs the following: </a:t>
            </a:r>
          </a:p>
          <a:p>
            <a:pPr lvl="1"/>
            <a:r>
              <a:rPr lang="en-CA" dirty="0"/>
              <a:t>Task handling</a:t>
            </a:r>
          </a:p>
          <a:p>
            <a:pPr lvl="1"/>
            <a:r>
              <a:rPr lang="en-CA" dirty="0"/>
              <a:t>Implementation of specialized instructions</a:t>
            </a:r>
          </a:p>
          <a:p>
            <a:pPr lvl="1"/>
            <a:r>
              <a:rPr lang="en-CA" dirty="0"/>
              <a:t>Scheduling</a:t>
            </a:r>
          </a:p>
          <a:p>
            <a:pPr lvl="1"/>
            <a:r>
              <a:rPr lang="en-CA" dirty="0"/>
              <a:t>Dispatching</a:t>
            </a:r>
          </a:p>
          <a:p>
            <a:pPr lvl="1"/>
            <a:r>
              <a:rPr lang="en-CA" dirty="0"/>
              <a:t>Management of interrupts</a:t>
            </a:r>
          </a:p>
          <a:p>
            <a:pPr lvl="1"/>
            <a:r>
              <a:rPr lang="en-CA" dirty="0"/>
              <a:t>Timing constraints verification</a:t>
            </a:r>
          </a:p>
          <a:p>
            <a:pPr lvl="1"/>
            <a:r>
              <a:rPr lang="en-CA" dirty="0"/>
              <a:t>Table storage for task parameters (TCB)</a:t>
            </a:r>
          </a:p>
        </p:txBody>
      </p:sp>
      <p:sp>
        <p:nvSpPr>
          <p:cNvPr id="5" name="Slide Number Placeholder 4">
            <a:extLst>
              <a:ext uri="{FF2B5EF4-FFF2-40B4-BE49-F238E27FC236}">
                <a16:creationId xmlns:a16="http://schemas.microsoft.com/office/drawing/2014/main" id="{6042ECE5-2B1E-714E-989D-EB9A46FEE806}"/>
              </a:ext>
            </a:extLst>
          </p:cNvPr>
          <p:cNvSpPr>
            <a:spLocks noGrp="1"/>
          </p:cNvSpPr>
          <p:nvPr>
            <p:ph type="sldNum" sz="quarter" idx="12"/>
          </p:nvPr>
        </p:nvSpPr>
        <p:spPr/>
        <p:txBody>
          <a:bodyPr/>
          <a:lstStyle/>
          <a:p>
            <a:fld id="{5E6A3C3A-A029-4573-BC04-5DA27903A743}" type="slidenum">
              <a:rPr lang="en-US" smtClean="0"/>
              <a:t>83</a:t>
            </a:fld>
            <a:endParaRPr lang="en-US"/>
          </a:p>
        </p:txBody>
      </p:sp>
    </p:spTree>
    <p:extLst>
      <p:ext uri="{BB962C8B-B14F-4D97-AF65-F5344CB8AC3E}">
        <p14:creationId xmlns:p14="http://schemas.microsoft.com/office/powerpoint/2010/main" val="101703447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Co-Processor-2: Block Diagram</a:t>
            </a:r>
          </a:p>
        </p:txBody>
      </p:sp>
      <p:pic>
        <p:nvPicPr>
          <p:cNvPr id="5122" name="Picture 2"/>
          <p:cNvPicPr>
            <a:picLocks noChangeAspect="1" noChangeArrowheads="1"/>
          </p:cNvPicPr>
          <p:nvPr/>
        </p:nvPicPr>
        <p:blipFill>
          <a:blip r:embed="rId3" cstate="print"/>
          <a:srcRect/>
          <a:stretch>
            <a:fillRect/>
          </a:stretch>
        </p:blipFill>
        <p:spPr bwMode="auto">
          <a:xfrm>
            <a:off x="889558" y="1433115"/>
            <a:ext cx="7342849" cy="4064679"/>
          </a:xfrm>
          <a:prstGeom prst="rect">
            <a:avLst/>
          </a:prstGeom>
          <a:noFill/>
          <a:ln w="9525">
            <a:noFill/>
            <a:miter lim="800000"/>
            <a:headEnd/>
            <a:tailEnd/>
          </a:ln>
        </p:spPr>
      </p:pic>
      <p:sp>
        <p:nvSpPr>
          <p:cNvPr id="6" name="Rounded Rectangle 5"/>
          <p:cNvSpPr/>
          <p:nvPr/>
        </p:nvSpPr>
        <p:spPr>
          <a:xfrm>
            <a:off x="4872033" y="3097527"/>
            <a:ext cx="1500167" cy="1440160"/>
          </a:xfrm>
          <a:prstGeom prst="roundRect">
            <a:avLst/>
          </a:prstGeom>
          <a:solidFill>
            <a:schemeClr val="accent1">
              <a:alpha val="0"/>
            </a:schemeClr>
          </a:solid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500"/>
          </a:p>
        </p:txBody>
      </p:sp>
      <p:sp>
        <p:nvSpPr>
          <p:cNvPr id="4" name="Slide Number Placeholder 3">
            <a:extLst>
              <a:ext uri="{FF2B5EF4-FFF2-40B4-BE49-F238E27FC236}">
                <a16:creationId xmlns:a16="http://schemas.microsoft.com/office/drawing/2014/main" id="{CE6BF30D-4CAE-464B-8022-69F0A51FE38C}"/>
              </a:ext>
            </a:extLst>
          </p:cNvPr>
          <p:cNvSpPr>
            <a:spLocks noGrp="1"/>
          </p:cNvSpPr>
          <p:nvPr>
            <p:ph type="sldNum" sz="quarter" idx="12"/>
          </p:nvPr>
        </p:nvSpPr>
        <p:spPr/>
        <p:txBody>
          <a:bodyPr/>
          <a:lstStyle/>
          <a:p>
            <a:fld id="{5E6A3C3A-A029-4573-BC04-5DA27903A743}" type="slidenum">
              <a:rPr lang="en-US" smtClean="0"/>
              <a:t>84</a:t>
            </a:fld>
            <a:endParaRPr lang="en-US"/>
          </a:p>
        </p:txBody>
      </p:sp>
    </p:spTree>
    <p:extLst>
      <p:ext uri="{BB962C8B-B14F-4D97-AF65-F5344CB8AC3E}">
        <p14:creationId xmlns:p14="http://schemas.microsoft.com/office/powerpoint/2010/main" val="172951481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000" dirty="0"/>
              <a:t>Co-Processor-2: Time &amp; Event Management</a:t>
            </a:r>
          </a:p>
        </p:txBody>
      </p:sp>
      <p:sp>
        <p:nvSpPr>
          <p:cNvPr id="3" name="Content Placeholder 2"/>
          <p:cNvSpPr>
            <a:spLocks noGrp="1"/>
          </p:cNvSpPr>
          <p:nvPr>
            <p:ph idx="1"/>
          </p:nvPr>
        </p:nvSpPr>
        <p:spPr/>
        <p:txBody>
          <a:bodyPr>
            <a:normAutofit lnSpcReduction="10000"/>
          </a:bodyPr>
          <a:lstStyle/>
          <a:p>
            <a:r>
              <a:rPr lang="en-CA" dirty="0"/>
              <a:t>A task can be event or time triggered</a:t>
            </a:r>
          </a:p>
          <a:p>
            <a:endParaRPr lang="en-CA" dirty="0"/>
          </a:p>
          <a:p>
            <a:r>
              <a:rPr lang="en-CA" dirty="0"/>
              <a:t>The Real-time Clock Unit</a:t>
            </a:r>
          </a:p>
          <a:p>
            <a:pPr lvl="1"/>
            <a:r>
              <a:rPr lang="en-CA" dirty="0"/>
              <a:t>Generates periodic events assigned by the programmer</a:t>
            </a:r>
          </a:p>
          <a:p>
            <a:pPr lvl="1"/>
            <a:r>
              <a:rPr lang="en-CA" dirty="0"/>
              <a:t>Triggers other scheduled tasks (most likely garbage handling)</a:t>
            </a:r>
          </a:p>
          <a:p>
            <a:endParaRPr lang="en-CA" dirty="0"/>
          </a:p>
          <a:p>
            <a:r>
              <a:rPr lang="en-CA" dirty="0"/>
              <a:t>External events are managed again by the Task Handling unit</a:t>
            </a:r>
          </a:p>
        </p:txBody>
      </p:sp>
      <p:sp>
        <p:nvSpPr>
          <p:cNvPr id="5" name="Slide Number Placeholder 4">
            <a:extLst>
              <a:ext uri="{FF2B5EF4-FFF2-40B4-BE49-F238E27FC236}">
                <a16:creationId xmlns:a16="http://schemas.microsoft.com/office/drawing/2014/main" id="{9D6F5ACF-27D6-0646-A92F-BFDE6EE71F68}"/>
              </a:ext>
            </a:extLst>
          </p:cNvPr>
          <p:cNvSpPr>
            <a:spLocks noGrp="1"/>
          </p:cNvSpPr>
          <p:nvPr>
            <p:ph type="sldNum" sz="quarter" idx="12"/>
          </p:nvPr>
        </p:nvSpPr>
        <p:spPr/>
        <p:txBody>
          <a:bodyPr/>
          <a:lstStyle/>
          <a:p>
            <a:fld id="{5E6A3C3A-A029-4573-BC04-5DA27903A743}" type="slidenum">
              <a:rPr lang="en-US" smtClean="0"/>
              <a:t>85</a:t>
            </a:fld>
            <a:endParaRPr lang="en-US"/>
          </a:p>
        </p:txBody>
      </p:sp>
    </p:spTree>
    <p:extLst>
      <p:ext uri="{BB962C8B-B14F-4D97-AF65-F5344CB8AC3E}">
        <p14:creationId xmlns:p14="http://schemas.microsoft.com/office/powerpoint/2010/main" val="151522544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Co-Processor-2: Task Management [5]</a:t>
            </a:r>
          </a:p>
        </p:txBody>
      </p:sp>
      <p:sp>
        <p:nvSpPr>
          <p:cNvPr id="3" name="Content Placeholder 2"/>
          <p:cNvSpPr>
            <a:spLocks noGrp="1"/>
          </p:cNvSpPr>
          <p:nvPr>
            <p:ph idx="1"/>
          </p:nvPr>
        </p:nvSpPr>
        <p:spPr/>
        <p:txBody>
          <a:bodyPr>
            <a:normAutofit/>
          </a:bodyPr>
          <a:lstStyle/>
          <a:p>
            <a:r>
              <a:rPr lang="en-CA" dirty="0"/>
              <a:t>Application timing constraints are transparent to this processor allowing for real-time task management</a:t>
            </a:r>
          </a:p>
          <a:p>
            <a:endParaRPr lang="en-CA" dirty="0"/>
          </a:p>
          <a:p>
            <a:r>
              <a:rPr lang="en-CA" dirty="0"/>
              <a:t>Hard real-time tasks can be periodic or </a:t>
            </a:r>
            <a:r>
              <a:rPr lang="en-CA" dirty="0" err="1"/>
              <a:t>aperiodic</a:t>
            </a:r>
            <a:endParaRPr lang="en-CA" dirty="0"/>
          </a:p>
          <a:p>
            <a:endParaRPr lang="en-CA" dirty="0"/>
          </a:p>
          <a:p>
            <a:r>
              <a:rPr lang="en-CA" dirty="0"/>
              <a:t>Task are synchronized using:</a:t>
            </a:r>
          </a:p>
          <a:p>
            <a:pPr lvl="1"/>
            <a:r>
              <a:rPr lang="en-CA" dirty="0"/>
              <a:t>Pre-emption (LIFO or stack resource synchronization)</a:t>
            </a:r>
          </a:p>
          <a:p>
            <a:pPr lvl="1"/>
            <a:r>
              <a:rPr lang="en-CA" dirty="0"/>
              <a:t>Binary semaphores (for simple access to shared resources)</a:t>
            </a:r>
          </a:p>
          <a:p>
            <a:endParaRPr lang="en-CA" dirty="0"/>
          </a:p>
        </p:txBody>
      </p:sp>
      <p:sp>
        <p:nvSpPr>
          <p:cNvPr id="5" name="Slide Number Placeholder 4">
            <a:extLst>
              <a:ext uri="{FF2B5EF4-FFF2-40B4-BE49-F238E27FC236}">
                <a16:creationId xmlns:a16="http://schemas.microsoft.com/office/drawing/2014/main" id="{0ED2BED0-1B52-1A40-B46F-7DD76C13CE4A}"/>
              </a:ext>
            </a:extLst>
          </p:cNvPr>
          <p:cNvSpPr>
            <a:spLocks noGrp="1"/>
          </p:cNvSpPr>
          <p:nvPr>
            <p:ph type="sldNum" sz="quarter" idx="12"/>
          </p:nvPr>
        </p:nvSpPr>
        <p:spPr/>
        <p:txBody>
          <a:bodyPr/>
          <a:lstStyle/>
          <a:p>
            <a:fld id="{5E6A3C3A-A029-4573-BC04-5DA27903A743}" type="slidenum">
              <a:rPr lang="en-US" smtClean="0"/>
              <a:t>86</a:t>
            </a:fld>
            <a:endParaRPr lang="en-US"/>
          </a:p>
        </p:txBody>
      </p:sp>
    </p:spTree>
    <p:extLst>
      <p:ext uri="{BB962C8B-B14F-4D97-AF65-F5344CB8AC3E}">
        <p14:creationId xmlns:p14="http://schemas.microsoft.com/office/powerpoint/2010/main" val="372345928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sz="3000" dirty="0"/>
              <a:t>Co-Processor-2: Task States and Transitions [5]</a:t>
            </a:r>
          </a:p>
        </p:txBody>
      </p:sp>
      <p:sp>
        <p:nvSpPr>
          <p:cNvPr id="7" name="Content Placeholder 6"/>
          <p:cNvSpPr>
            <a:spLocks noGrp="1"/>
          </p:cNvSpPr>
          <p:nvPr>
            <p:ph idx="1"/>
          </p:nvPr>
        </p:nvSpPr>
        <p:spPr/>
        <p:txBody>
          <a:bodyPr>
            <a:normAutofit/>
          </a:bodyPr>
          <a:lstStyle/>
          <a:p>
            <a:r>
              <a:rPr lang="en-CA" dirty="0"/>
              <a:t>Two important states are excluded from this processors design</a:t>
            </a:r>
          </a:p>
          <a:p>
            <a:pPr lvl="1"/>
            <a:r>
              <a:rPr lang="en-CA" dirty="0"/>
              <a:t>Blocked</a:t>
            </a:r>
          </a:p>
          <a:p>
            <a:pPr lvl="1"/>
            <a:r>
              <a:rPr lang="en-CA" dirty="0"/>
              <a:t>Suspended/sleeping</a:t>
            </a:r>
          </a:p>
          <a:p>
            <a:pPr lvl="1"/>
            <a:endParaRPr lang="en-CA" dirty="0"/>
          </a:p>
          <a:p>
            <a:r>
              <a:rPr lang="en-CA" dirty="0"/>
              <a:t>Blocking is bad</a:t>
            </a:r>
          </a:p>
          <a:p>
            <a:endParaRPr lang="en-CA" dirty="0"/>
          </a:p>
          <a:p>
            <a:r>
              <a:rPr lang="en-CA" dirty="0"/>
              <a:t>Wait/Sleep states can be simulated using timers</a:t>
            </a:r>
          </a:p>
          <a:p>
            <a:endParaRPr lang="en-CA" dirty="0"/>
          </a:p>
        </p:txBody>
      </p:sp>
      <p:pic>
        <p:nvPicPr>
          <p:cNvPr id="6146" name="Picture 2"/>
          <p:cNvPicPr>
            <a:picLocks noChangeAspect="1" noChangeArrowheads="1"/>
          </p:cNvPicPr>
          <p:nvPr/>
        </p:nvPicPr>
        <p:blipFill>
          <a:blip r:embed="rId3" cstate="print"/>
          <a:srcRect/>
          <a:stretch>
            <a:fillRect/>
          </a:stretch>
        </p:blipFill>
        <p:spPr bwMode="auto">
          <a:xfrm>
            <a:off x="5352087" y="1597360"/>
            <a:ext cx="2940327" cy="3313380"/>
          </a:xfrm>
          <a:prstGeom prst="rect">
            <a:avLst/>
          </a:prstGeom>
          <a:noFill/>
          <a:ln w="9525">
            <a:noFill/>
            <a:miter lim="800000"/>
            <a:headEnd/>
            <a:tailEnd/>
          </a:ln>
        </p:spPr>
      </p:pic>
      <p:sp>
        <p:nvSpPr>
          <p:cNvPr id="4" name="Slide Number Placeholder 3">
            <a:extLst>
              <a:ext uri="{FF2B5EF4-FFF2-40B4-BE49-F238E27FC236}">
                <a16:creationId xmlns:a16="http://schemas.microsoft.com/office/drawing/2014/main" id="{51992BC1-F0B0-624A-A763-9128CB3F44B9}"/>
              </a:ext>
            </a:extLst>
          </p:cNvPr>
          <p:cNvSpPr>
            <a:spLocks noGrp="1"/>
          </p:cNvSpPr>
          <p:nvPr>
            <p:ph type="sldNum" sz="quarter" idx="12"/>
          </p:nvPr>
        </p:nvSpPr>
        <p:spPr/>
        <p:txBody>
          <a:bodyPr/>
          <a:lstStyle/>
          <a:p>
            <a:fld id="{5E6A3C3A-A029-4573-BC04-5DA27903A743}" type="slidenum">
              <a:rPr lang="en-US" smtClean="0"/>
              <a:t>87</a:t>
            </a:fld>
            <a:endParaRPr lang="en-US"/>
          </a:p>
        </p:txBody>
      </p:sp>
    </p:spTree>
    <p:extLst>
      <p:ext uri="{BB962C8B-B14F-4D97-AF65-F5344CB8AC3E}">
        <p14:creationId xmlns:p14="http://schemas.microsoft.com/office/powerpoint/2010/main" val="54591721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Co-Processor-2: Scheduling [5]</a:t>
            </a:r>
          </a:p>
        </p:txBody>
      </p:sp>
      <p:sp>
        <p:nvSpPr>
          <p:cNvPr id="3" name="Content Placeholder 2"/>
          <p:cNvSpPr>
            <a:spLocks noGrp="1"/>
          </p:cNvSpPr>
          <p:nvPr>
            <p:ph idx="1"/>
          </p:nvPr>
        </p:nvSpPr>
        <p:spPr/>
        <p:txBody>
          <a:bodyPr>
            <a:normAutofit fontScale="92500" lnSpcReduction="10000"/>
          </a:bodyPr>
          <a:lstStyle/>
          <a:p>
            <a:r>
              <a:rPr lang="en-CA" i="1" dirty="0"/>
              <a:t>Scheduling is done in hardware using priority criticality</a:t>
            </a:r>
          </a:p>
          <a:p>
            <a:endParaRPr lang="en-CA" dirty="0"/>
          </a:p>
          <a:p>
            <a:r>
              <a:rPr lang="en-CA" dirty="0"/>
              <a:t>Scheduling Decisions (in ascending order of priority):</a:t>
            </a:r>
          </a:p>
          <a:p>
            <a:pPr lvl="1"/>
            <a:r>
              <a:rPr lang="en-CA" dirty="0"/>
              <a:t>Non real-time: First Come First Serve (FCFS)</a:t>
            </a:r>
          </a:p>
          <a:p>
            <a:pPr lvl="1"/>
            <a:r>
              <a:rPr lang="en-CA" dirty="0"/>
              <a:t>Soft real-time: Rate Monotonic policy (RM)</a:t>
            </a:r>
          </a:p>
          <a:p>
            <a:pPr lvl="1"/>
            <a:r>
              <a:rPr lang="en-CA" dirty="0"/>
              <a:t>Hard real-time: Earliest Deadline First (EDF)</a:t>
            </a:r>
          </a:p>
          <a:p>
            <a:pPr lvl="1"/>
            <a:endParaRPr lang="en-CA" dirty="0"/>
          </a:p>
          <a:p>
            <a:r>
              <a:rPr lang="en-CA" dirty="0"/>
              <a:t>In the case of EDF:</a:t>
            </a:r>
          </a:p>
          <a:p>
            <a:pPr lvl="1"/>
            <a:r>
              <a:rPr lang="en-CA" dirty="0"/>
              <a:t>As a task comes closer to its deadline, its priority is raised</a:t>
            </a:r>
          </a:p>
          <a:p>
            <a:pPr lvl="1"/>
            <a:r>
              <a:rPr lang="en-CA" dirty="0"/>
              <a:t>Maximizes processor utilization and ensure deadlines met</a:t>
            </a:r>
          </a:p>
        </p:txBody>
      </p:sp>
      <p:sp>
        <p:nvSpPr>
          <p:cNvPr id="5" name="Slide Number Placeholder 4">
            <a:extLst>
              <a:ext uri="{FF2B5EF4-FFF2-40B4-BE49-F238E27FC236}">
                <a16:creationId xmlns:a16="http://schemas.microsoft.com/office/drawing/2014/main" id="{0F561045-6D30-444A-A44E-0DEF3F4CB242}"/>
              </a:ext>
            </a:extLst>
          </p:cNvPr>
          <p:cNvSpPr>
            <a:spLocks noGrp="1"/>
          </p:cNvSpPr>
          <p:nvPr>
            <p:ph type="sldNum" sz="quarter" idx="12"/>
          </p:nvPr>
        </p:nvSpPr>
        <p:spPr/>
        <p:txBody>
          <a:bodyPr/>
          <a:lstStyle/>
          <a:p>
            <a:fld id="{5E6A3C3A-A029-4573-BC04-5DA27903A743}" type="slidenum">
              <a:rPr lang="en-US" smtClean="0"/>
              <a:t>88</a:t>
            </a:fld>
            <a:endParaRPr lang="en-US"/>
          </a:p>
        </p:txBody>
      </p:sp>
    </p:spTree>
    <p:extLst>
      <p:ext uri="{BB962C8B-B14F-4D97-AF65-F5344CB8AC3E}">
        <p14:creationId xmlns:p14="http://schemas.microsoft.com/office/powerpoint/2010/main" val="175906393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sz="3000" dirty="0"/>
              <a:t>Co-Processor-2: Time &amp; Event Management</a:t>
            </a:r>
            <a:r>
              <a:rPr lang="en-CA" dirty="0"/>
              <a:t> [5]</a:t>
            </a:r>
            <a:endParaRPr lang="en-CA" sz="3000" dirty="0"/>
          </a:p>
        </p:txBody>
      </p:sp>
      <p:sp>
        <p:nvSpPr>
          <p:cNvPr id="3" name="Content Placeholder 2"/>
          <p:cNvSpPr>
            <a:spLocks noGrp="1"/>
          </p:cNvSpPr>
          <p:nvPr>
            <p:ph idx="1"/>
          </p:nvPr>
        </p:nvSpPr>
        <p:spPr/>
        <p:txBody>
          <a:bodyPr>
            <a:normAutofit lnSpcReduction="10000"/>
          </a:bodyPr>
          <a:lstStyle/>
          <a:p>
            <a:r>
              <a:rPr lang="en-CA" dirty="0"/>
              <a:t>A task can be event or time triggered</a:t>
            </a:r>
          </a:p>
          <a:p>
            <a:endParaRPr lang="en-CA" dirty="0"/>
          </a:p>
          <a:p>
            <a:r>
              <a:rPr lang="en-CA" dirty="0"/>
              <a:t>The Real-time Clock Unit</a:t>
            </a:r>
          </a:p>
          <a:p>
            <a:pPr lvl="1"/>
            <a:r>
              <a:rPr lang="en-CA" dirty="0"/>
              <a:t>Generates periodic events assigned by the programmer</a:t>
            </a:r>
          </a:p>
          <a:p>
            <a:pPr lvl="1"/>
            <a:r>
              <a:rPr lang="en-CA" dirty="0"/>
              <a:t>Triggers other scheduled tasks (most likely garbage handling)</a:t>
            </a:r>
          </a:p>
          <a:p>
            <a:endParaRPr lang="en-CA" dirty="0"/>
          </a:p>
          <a:p>
            <a:r>
              <a:rPr lang="en-CA" dirty="0"/>
              <a:t>External events are managed again by the Task Handling unit</a:t>
            </a:r>
          </a:p>
        </p:txBody>
      </p:sp>
      <p:sp>
        <p:nvSpPr>
          <p:cNvPr id="5" name="Slide Number Placeholder 4">
            <a:extLst>
              <a:ext uri="{FF2B5EF4-FFF2-40B4-BE49-F238E27FC236}">
                <a16:creationId xmlns:a16="http://schemas.microsoft.com/office/drawing/2014/main" id="{90BDACCA-2185-BD43-B138-A08EC412CFF9}"/>
              </a:ext>
            </a:extLst>
          </p:cNvPr>
          <p:cNvSpPr>
            <a:spLocks noGrp="1"/>
          </p:cNvSpPr>
          <p:nvPr>
            <p:ph type="sldNum" sz="quarter" idx="12"/>
          </p:nvPr>
        </p:nvSpPr>
        <p:spPr/>
        <p:txBody>
          <a:bodyPr/>
          <a:lstStyle/>
          <a:p>
            <a:fld id="{5E6A3C3A-A029-4573-BC04-5DA27903A743}" type="slidenum">
              <a:rPr lang="en-US" smtClean="0"/>
              <a:t>89</a:t>
            </a:fld>
            <a:endParaRPr lang="en-US"/>
          </a:p>
        </p:txBody>
      </p:sp>
    </p:spTree>
    <p:extLst>
      <p:ext uri="{BB962C8B-B14F-4D97-AF65-F5344CB8AC3E}">
        <p14:creationId xmlns:p14="http://schemas.microsoft.com/office/powerpoint/2010/main" val="2730474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a:extLst>
              <a:ext uri="{FF2B5EF4-FFF2-40B4-BE49-F238E27FC236}">
                <a16:creationId xmlns:a16="http://schemas.microsoft.com/office/drawing/2014/main" id="{EA562519-7768-DD4B-861A-F33595DDD216}"/>
              </a:ext>
            </a:extLst>
          </p:cNvPr>
          <p:cNvSpPr>
            <a:spLocks noGrp="1" noChangeArrowheads="1"/>
          </p:cNvSpPr>
          <p:nvPr>
            <p:ph type="title"/>
          </p:nvPr>
        </p:nvSpPr>
        <p:spPr/>
        <p:txBody>
          <a:bodyPr/>
          <a:lstStyle/>
          <a:p>
            <a:r>
              <a:rPr lang="en-US" altLang="en-US"/>
              <a:t>TinyOS Execution Model</a:t>
            </a:r>
          </a:p>
        </p:txBody>
      </p:sp>
      <p:graphicFrame>
        <p:nvGraphicFramePr>
          <p:cNvPr id="199683" name="Object 3">
            <a:extLst>
              <a:ext uri="{FF2B5EF4-FFF2-40B4-BE49-F238E27FC236}">
                <a16:creationId xmlns:a16="http://schemas.microsoft.com/office/drawing/2014/main" id="{E02DEFDA-541A-1947-979E-5C14BEE9EC1D}"/>
              </a:ext>
            </a:extLst>
          </p:cNvPr>
          <p:cNvGraphicFramePr>
            <a:graphicFrameLocks noGrp="1" noChangeAspect="1"/>
          </p:cNvGraphicFramePr>
          <p:nvPr>
            <p:ph idx="4294967295"/>
            <p:extLst>
              <p:ext uri="{D42A27DB-BD31-4B8C-83A1-F6EECF244321}">
                <p14:modId xmlns:p14="http://schemas.microsoft.com/office/powerpoint/2010/main" val="1430964307"/>
              </p:ext>
            </p:extLst>
          </p:nvPr>
        </p:nvGraphicFramePr>
        <p:xfrm>
          <a:off x="798990" y="1274763"/>
          <a:ext cx="7302500" cy="3690937"/>
        </p:xfrm>
        <a:graphic>
          <a:graphicData uri="http://schemas.openxmlformats.org/presentationml/2006/ole">
            <mc:AlternateContent xmlns:mc="http://schemas.openxmlformats.org/markup-compatibility/2006">
              <mc:Choice xmlns:v="urn:schemas-microsoft-com:vml" Requires="v">
                <p:oleObj spid="_x0000_s1068" name="Visio" r:id="rId4" imgW="4756150" imgH="2406650" progId="Visio.Drawing.11">
                  <p:embed/>
                </p:oleObj>
              </mc:Choice>
              <mc:Fallback>
                <p:oleObj name="Visio" r:id="rId4" imgW="4756150" imgH="2406650" progId="Visio.Drawing.11">
                  <p:embed/>
                  <p:pic>
                    <p:nvPicPr>
                      <p:cNvPr id="199683" name="Object 3">
                        <a:extLst>
                          <a:ext uri="{FF2B5EF4-FFF2-40B4-BE49-F238E27FC236}">
                            <a16:creationId xmlns:a16="http://schemas.microsoft.com/office/drawing/2014/main" id="{E02DEFDA-541A-1947-979E-5C14BEE9EC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8990" y="1274763"/>
                        <a:ext cx="7302500" cy="3690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Slide Number Placeholder 2">
            <a:extLst>
              <a:ext uri="{FF2B5EF4-FFF2-40B4-BE49-F238E27FC236}">
                <a16:creationId xmlns:a16="http://schemas.microsoft.com/office/drawing/2014/main" id="{A1B752AD-9DEF-C042-AC27-5D340A3D187F}"/>
              </a:ext>
            </a:extLst>
          </p:cNvPr>
          <p:cNvSpPr>
            <a:spLocks noGrp="1"/>
          </p:cNvSpPr>
          <p:nvPr>
            <p:ph type="sldNum" sz="quarter" idx="12"/>
          </p:nvPr>
        </p:nvSpPr>
        <p:spPr/>
        <p:txBody>
          <a:bodyPr/>
          <a:lstStyle/>
          <a:p>
            <a:fld id="{5E6A3C3A-A029-4573-BC04-5DA27903A743}" type="slidenum">
              <a:rPr lang="en-US" smtClean="0"/>
              <a:t>9</a:t>
            </a:fld>
            <a:endParaRPr lang="en-US"/>
          </a:p>
        </p:txBody>
      </p:sp>
    </p:spTree>
    <p:extLst>
      <p:ext uri="{BB962C8B-B14F-4D97-AF65-F5344CB8AC3E}">
        <p14:creationId xmlns:p14="http://schemas.microsoft.com/office/powerpoint/2010/main" val="166337424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B9F21-336C-3241-BF54-FD0F95754450}"/>
              </a:ext>
            </a:extLst>
          </p:cNvPr>
          <p:cNvSpPr>
            <a:spLocks noGrp="1"/>
          </p:cNvSpPr>
          <p:nvPr>
            <p:ph type="title"/>
          </p:nvPr>
        </p:nvSpPr>
        <p:spPr/>
        <p:txBody>
          <a:bodyPr/>
          <a:lstStyle/>
          <a:p>
            <a:r>
              <a:rPr lang="en-US" dirty="0"/>
              <a:t>Mixed Criticality</a:t>
            </a:r>
          </a:p>
        </p:txBody>
      </p:sp>
      <p:sp>
        <p:nvSpPr>
          <p:cNvPr id="3" name="Text Placeholder 2">
            <a:extLst>
              <a:ext uri="{FF2B5EF4-FFF2-40B4-BE49-F238E27FC236}">
                <a16:creationId xmlns:a16="http://schemas.microsoft.com/office/drawing/2014/main" id="{8A6B3696-05D8-0044-88CA-80D3DD9464D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767D92C-B2DA-E544-B16E-EC0FF99C26D5}"/>
              </a:ext>
            </a:extLst>
          </p:cNvPr>
          <p:cNvSpPr>
            <a:spLocks noGrp="1"/>
          </p:cNvSpPr>
          <p:nvPr>
            <p:ph type="sldNum" sz="quarter" idx="12"/>
          </p:nvPr>
        </p:nvSpPr>
        <p:spPr/>
        <p:txBody>
          <a:bodyPr/>
          <a:lstStyle/>
          <a:p>
            <a:fld id="{5E6A3C3A-A029-4573-BC04-5DA27903A743}" type="slidenum">
              <a:rPr lang="en-US" smtClean="0"/>
              <a:t>90</a:t>
            </a:fld>
            <a:endParaRPr lang="en-US"/>
          </a:p>
        </p:txBody>
      </p:sp>
    </p:spTree>
    <p:extLst>
      <p:ext uri="{BB962C8B-B14F-4D97-AF65-F5344CB8AC3E}">
        <p14:creationId xmlns:p14="http://schemas.microsoft.com/office/powerpoint/2010/main" val="227679586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F4AFE-AD56-3C41-9BA6-27112481D7C2}"/>
              </a:ext>
            </a:extLst>
          </p:cNvPr>
          <p:cNvSpPr>
            <a:spLocks noGrp="1"/>
          </p:cNvSpPr>
          <p:nvPr>
            <p:ph type="title"/>
          </p:nvPr>
        </p:nvSpPr>
        <p:spPr/>
        <p:txBody>
          <a:bodyPr/>
          <a:lstStyle/>
          <a:p>
            <a:r>
              <a:rPr lang="en-US" dirty="0"/>
              <a:t>Real time systems: all about guarantees</a:t>
            </a:r>
          </a:p>
        </p:txBody>
      </p:sp>
      <p:sp>
        <p:nvSpPr>
          <p:cNvPr id="3" name="Content Placeholder 2">
            <a:extLst>
              <a:ext uri="{FF2B5EF4-FFF2-40B4-BE49-F238E27FC236}">
                <a16:creationId xmlns:a16="http://schemas.microsoft.com/office/drawing/2014/main" id="{9F2D2E3D-FBAA-A643-A2E6-72E77FF56E4E}"/>
              </a:ext>
            </a:extLst>
          </p:cNvPr>
          <p:cNvSpPr>
            <a:spLocks noGrp="1"/>
          </p:cNvSpPr>
          <p:nvPr>
            <p:ph idx="1"/>
          </p:nvPr>
        </p:nvSpPr>
        <p:spPr/>
        <p:txBody>
          <a:bodyPr>
            <a:normAutofit/>
          </a:bodyPr>
          <a:lstStyle/>
          <a:p>
            <a:r>
              <a:rPr lang="en-US" sz="2000" dirty="0"/>
              <a:t>A lot of real time scheduling is based on assumptions</a:t>
            </a:r>
          </a:p>
          <a:p>
            <a:pPr lvl="1"/>
            <a:r>
              <a:rPr lang="en-US" sz="1800" dirty="0"/>
              <a:t>Periodic tasks</a:t>
            </a:r>
          </a:p>
          <a:p>
            <a:pPr lvl="1"/>
            <a:r>
              <a:rPr lang="en-US" sz="1800" dirty="0"/>
              <a:t>Known priorities</a:t>
            </a:r>
          </a:p>
          <a:p>
            <a:pPr lvl="1"/>
            <a:r>
              <a:rPr lang="en-US" sz="1800" dirty="0"/>
              <a:t>Known runtimes</a:t>
            </a:r>
          </a:p>
          <a:p>
            <a:r>
              <a:rPr lang="en-US" sz="2000" dirty="0"/>
              <a:t>What happens when we don’t know how long something will execute?</a:t>
            </a:r>
          </a:p>
          <a:p>
            <a:pPr lvl="1"/>
            <a:r>
              <a:rPr lang="en-US" sz="1800" dirty="0"/>
              <a:t>Runtime can vary</a:t>
            </a:r>
          </a:p>
          <a:p>
            <a:pPr lvl="1"/>
            <a:r>
              <a:rPr lang="en-US" sz="1800" dirty="0"/>
              <a:t>Still want to meet</a:t>
            </a:r>
            <a:br>
              <a:rPr lang="en-US" sz="1800" dirty="0"/>
            </a:br>
            <a:r>
              <a:rPr lang="en-US" sz="1800" dirty="0"/>
              <a:t>deadlines</a:t>
            </a:r>
          </a:p>
          <a:p>
            <a:r>
              <a:rPr lang="en-US" sz="2200" dirty="0"/>
              <a:t>Mixed criticality embraces</a:t>
            </a:r>
            <a:br>
              <a:rPr lang="en-US" sz="2200" dirty="0"/>
            </a:br>
            <a:r>
              <a:rPr lang="en-US" sz="2200" dirty="0"/>
              <a:t>this uncertainty</a:t>
            </a:r>
          </a:p>
        </p:txBody>
      </p:sp>
      <p:pic>
        <p:nvPicPr>
          <p:cNvPr id="5" name="Picture 4">
            <a:extLst>
              <a:ext uri="{FF2B5EF4-FFF2-40B4-BE49-F238E27FC236}">
                <a16:creationId xmlns:a16="http://schemas.microsoft.com/office/drawing/2014/main" id="{DB7E95ED-D4AB-634D-9B5D-E9679A6FA15F}"/>
              </a:ext>
            </a:extLst>
          </p:cNvPr>
          <p:cNvPicPr>
            <a:picLocks noChangeAspect="1"/>
          </p:cNvPicPr>
          <p:nvPr/>
        </p:nvPicPr>
        <p:blipFill>
          <a:blip r:embed="rId2"/>
          <a:stretch>
            <a:fillRect/>
          </a:stretch>
        </p:blipFill>
        <p:spPr>
          <a:xfrm>
            <a:off x="3667778" y="2799884"/>
            <a:ext cx="5223353" cy="2047960"/>
          </a:xfrm>
          <a:prstGeom prst="rect">
            <a:avLst/>
          </a:prstGeom>
        </p:spPr>
      </p:pic>
      <p:sp>
        <p:nvSpPr>
          <p:cNvPr id="6" name="Slide Number Placeholder 5">
            <a:extLst>
              <a:ext uri="{FF2B5EF4-FFF2-40B4-BE49-F238E27FC236}">
                <a16:creationId xmlns:a16="http://schemas.microsoft.com/office/drawing/2014/main" id="{1A6C23C2-6ACA-3842-8BE9-6B23986D73D0}"/>
              </a:ext>
            </a:extLst>
          </p:cNvPr>
          <p:cNvSpPr>
            <a:spLocks noGrp="1"/>
          </p:cNvSpPr>
          <p:nvPr>
            <p:ph type="sldNum" sz="quarter" idx="12"/>
          </p:nvPr>
        </p:nvSpPr>
        <p:spPr/>
        <p:txBody>
          <a:bodyPr/>
          <a:lstStyle/>
          <a:p>
            <a:fld id="{5E6A3C3A-A029-4573-BC04-5DA27903A743}" type="slidenum">
              <a:rPr lang="en-US" smtClean="0"/>
              <a:t>91</a:t>
            </a:fld>
            <a:endParaRPr lang="en-US"/>
          </a:p>
        </p:txBody>
      </p:sp>
    </p:spTree>
    <p:extLst>
      <p:ext uri="{BB962C8B-B14F-4D97-AF65-F5344CB8AC3E}">
        <p14:creationId xmlns:p14="http://schemas.microsoft.com/office/powerpoint/2010/main" val="1682231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Shape 186"/>
          <p:cNvSpPr txBox="1">
            <a:spLocks noGrp="1"/>
          </p:cNvSpPr>
          <p:nvPr>
            <p:ph type="title"/>
          </p:nvPr>
        </p:nvSpPr>
        <p:spPr>
          <a:prstGeom prst="rect">
            <a:avLst/>
          </a:prstGeom>
          <a:noFill/>
          <a:ln>
            <a:noFill/>
          </a:ln>
        </p:spPr>
        <p:txBody>
          <a:bodyPr vert="horz" wrap="square" lIns="76188" tIns="76188" rIns="76188" bIns="76188" rtlCol="0" anchor="t" anchorCtr="0">
            <a:noAutofit/>
          </a:bodyPr>
          <a:lstStyle/>
          <a:p>
            <a:pPr indent="-153452">
              <a:buClr>
                <a:schemeClr val="accent2"/>
              </a:buClr>
              <a:buSzPct val="100000"/>
            </a:pPr>
            <a:r>
              <a:rPr lang="en-GB"/>
              <a:t>Mixed Criticality - The Vestal Model</a:t>
            </a:r>
            <a:endParaRPr lang="en-GB" dirty="0"/>
          </a:p>
        </p:txBody>
      </p:sp>
      <p:sp>
        <p:nvSpPr>
          <p:cNvPr id="187" name="Shape 187"/>
          <p:cNvSpPr txBox="1">
            <a:spLocks noGrp="1"/>
          </p:cNvSpPr>
          <p:nvPr>
            <p:ph idx="1"/>
          </p:nvPr>
        </p:nvSpPr>
        <p:spPr>
          <a:prstGeom prst="rect">
            <a:avLst/>
          </a:prstGeom>
        </p:spPr>
        <p:txBody>
          <a:bodyPr vert="horz" lIns="91440" tIns="45720" rIns="91440" bIns="45720" rtlCol="0">
            <a:normAutofit lnSpcReduction="10000"/>
          </a:bodyPr>
          <a:lstStyle/>
          <a:p>
            <a:r>
              <a:rPr lang="en-GB" sz="2000" dirty="0"/>
              <a:t>Introduces the notion that confidence in a software task’s</a:t>
            </a:r>
            <a:br>
              <a:rPr lang="en-GB" sz="2000" dirty="0"/>
            </a:br>
            <a:r>
              <a:rPr lang="en-GB" sz="2000" dirty="0"/>
              <a:t>Worst Case Execution Time (WCET) C is proportional to its criticality</a:t>
            </a:r>
          </a:p>
          <a:p>
            <a:pPr lvl="1"/>
            <a:r>
              <a:rPr lang="en-GB" sz="1800" dirty="0"/>
              <a:t>Higher criticality. Higher analysis effort. More pessimistic WCET.</a:t>
            </a:r>
          </a:p>
          <a:p>
            <a:pPr lvl="1"/>
            <a:r>
              <a:rPr lang="en-GB" sz="1800" dirty="0"/>
              <a:t>CA ≥ CB ≥ CC ≥ CD ≥ CE</a:t>
            </a:r>
            <a:endParaRPr lang="en-GB" sz="2000" dirty="0"/>
          </a:p>
          <a:p>
            <a:endParaRPr lang="en-GB" sz="2000" dirty="0"/>
          </a:p>
          <a:p>
            <a:r>
              <a:rPr lang="en-GB" sz="2000" dirty="0"/>
              <a:t>Focusing on a dual criticality system…academic works and models that build off Vestal’s seminal work essentially treat each task as having a WCET for each criticality.</a:t>
            </a:r>
          </a:p>
          <a:p>
            <a:pPr lvl="1"/>
            <a:r>
              <a:rPr lang="en-GB" sz="1800" dirty="0"/>
              <a:t>High DAL tasks =&gt;  C</a:t>
            </a:r>
            <a:r>
              <a:rPr lang="en-GB" sz="1800" baseline="-25000" dirty="0"/>
              <a:t>HI</a:t>
            </a:r>
            <a:r>
              <a:rPr lang="en-GB" sz="1800" dirty="0"/>
              <a:t>  and C</a:t>
            </a:r>
            <a:r>
              <a:rPr lang="en-GB" sz="1800" baseline="-25000" dirty="0"/>
              <a:t>LO</a:t>
            </a:r>
            <a:r>
              <a:rPr lang="en-GB" sz="1800" dirty="0"/>
              <a:t> </a:t>
            </a:r>
          </a:p>
          <a:p>
            <a:pPr lvl="1"/>
            <a:r>
              <a:rPr lang="en-GB" sz="1800" dirty="0"/>
              <a:t>Low DAL tasks =&gt;  C</a:t>
            </a:r>
            <a:r>
              <a:rPr lang="en-GB" sz="1800" baseline="-25000" dirty="0"/>
              <a:t>LO</a:t>
            </a:r>
            <a:r>
              <a:rPr lang="en-GB" sz="1800" dirty="0"/>
              <a:t> </a:t>
            </a:r>
          </a:p>
          <a:p>
            <a:endParaRPr lang="en-GB" sz="2000" dirty="0"/>
          </a:p>
          <a:p>
            <a:r>
              <a:rPr lang="en-GB" sz="2000" dirty="0"/>
              <a:t>The question is how to utilise the spare execution time – [CHI  - CLO]</a:t>
            </a:r>
            <a:endParaRPr sz="2000" dirty="0"/>
          </a:p>
        </p:txBody>
      </p:sp>
      <p:sp>
        <p:nvSpPr>
          <p:cNvPr id="3" name="Slide Number Placeholder 2">
            <a:extLst>
              <a:ext uri="{FF2B5EF4-FFF2-40B4-BE49-F238E27FC236}">
                <a16:creationId xmlns:a16="http://schemas.microsoft.com/office/drawing/2014/main" id="{4C394900-1895-E048-98A6-38661BBB308F}"/>
              </a:ext>
            </a:extLst>
          </p:cNvPr>
          <p:cNvSpPr>
            <a:spLocks noGrp="1"/>
          </p:cNvSpPr>
          <p:nvPr>
            <p:ph type="sldNum" sz="quarter" idx="12"/>
          </p:nvPr>
        </p:nvSpPr>
        <p:spPr/>
        <p:txBody>
          <a:bodyPr/>
          <a:lstStyle/>
          <a:p>
            <a:fld id="{5E6A3C3A-A029-4573-BC04-5DA27903A743}" type="slidenum">
              <a:rPr lang="en-US" smtClean="0"/>
              <a:t>92</a:t>
            </a:fld>
            <a:endParaRPr lang="en-US"/>
          </a:p>
        </p:txBody>
      </p:sp>
    </p:spTree>
    <p:extLst>
      <p:ext uri="{BB962C8B-B14F-4D97-AF65-F5344CB8AC3E}">
        <p14:creationId xmlns:p14="http://schemas.microsoft.com/office/powerpoint/2010/main" val="97186784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0B66D-FB91-D442-B847-F731F2461694}"/>
              </a:ext>
            </a:extLst>
          </p:cNvPr>
          <p:cNvSpPr>
            <a:spLocks noGrp="1"/>
          </p:cNvSpPr>
          <p:nvPr>
            <p:ph type="title"/>
          </p:nvPr>
        </p:nvSpPr>
        <p:spPr/>
        <p:txBody>
          <a:bodyPr/>
          <a:lstStyle/>
          <a:p>
            <a:r>
              <a:rPr lang="en-US" dirty="0"/>
              <a:t>Mixed Criticality intuition</a:t>
            </a:r>
          </a:p>
        </p:txBody>
      </p:sp>
      <p:cxnSp>
        <p:nvCxnSpPr>
          <p:cNvPr id="5" name="Straight Arrow Connector 4">
            <a:extLst>
              <a:ext uri="{FF2B5EF4-FFF2-40B4-BE49-F238E27FC236}">
                <a16:creationId xmlns:a16="http://schemas.microsoft.com/office/drawing/2014/main" id="{E5D3C869-5452-3442-B9E3-4BC30F156ECC}"/>
              </a:ext>
            </a:extLst>
          </p:cNvPr>
          <p:cNvCxnSpPr/>
          <p:nvPr/>
        </p:nvCxnSpPr>
        <p:spPr>
          <a:xfrm>
            <a:off x="1348678" y="3840577"/>
            <a:ext cx="6413500" cy="32925"/>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6" name="Rectangle 5">
            <a:extLst>
              <a:ext uri="{FF2B5EF4-FFF2-40B4-BE49-F238E27FC236}">
                <a16:creationId xmlns:a16="http://schemas.microsoft.com/office/drawing/2014/main" id="{31E96C7C-0EB9-B742-B2D9-6A5CEF53F13F}"/>
              </a:ext>
            </a:extLst>
          </p:cNvPr>
          <p:cNvSpPr/>
          <p:nvPr/>
        </p:nvSpPr>
        <p:spPr>
          <a:xfrm>
            <a:off x="1348678" y="3365502"/>
            <a:ext cx="2095499" cy="415690"/>
          </a:xfrm>
          <a:prstGeom prst="rect">
            <a:avLst/>
          </a:prstGeom>
          <a:solidFill>
            <a:schemeClr val="accent2"/>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solidFill>
                  <a:srgbClr val="000000"/>
                </a:solidFill>
              </a:rPr>
              <a:t>Task 1</a:t>
            </a:r>
          </a:p>
        </p:txBody>
      </p:sp>
      <p:sp>
        <p:nvSpPr>
          <p:cNvPr id="9" name="TextBox 8">
            <a:extLst>
              <a:ext uri="{FF2B5EF4-FFF2-40B4-BE49-F238E27FC236}">
                <a16:creationId xmlns:a16="http://schemas.microsoft.com/office/drawing/2014/main" id="{C0B1F750-4C85-154C-9621-D9112C834FAF}"/>
              </a:ext>
            </a:extLst>
          </p:cNvPr>
          <p:cNvSpPr txBox="1"/>
          <p:nvPr/>
        </p:nvSpPr>
        <p:spPr>
          <a:xfrm>
            <a:off x="7254178" y="3937002"/>
            <a:ext cx="572593" cy="323165"/>
          </a:xfrm>
          <a:prstGeom prst="rect">
            <a:avLst/>
          </a:prstGeom>
          <a:noFill/>
        </p:spPr>
        <p:txBody>
          <a:bodyPr wrap="none" rtlCol="0">
            <a:spAutoFit/>
          </a:bodyPr>
          <a:lstStyle/>
          <a:p>
            <a:r>
              <a:rPr lang="en-US" sz="1500" dirty="0">
                <a:solidFill>
                  <a:srgbClr val="000000"/>
                </a:solidFill>
              </a:rPr>
              <a:t>Time</a:t>
            </a:r>
          </a:p>
        </p:txBody>
      </p:sp>
      <p:cxnSp>
        <p:nvCxnSpPr>
          <p:cNvPr id="11" name="Straight Arrow Connector 10">
            <a:extLst>
              <a:ext uri="{FF2B5EF4-FFF2-40B4-BE49-F238E27FC236}">
                <a16:creationId xmlns:a16="http://schemas.microsoft.com/office/drawing/2014/main" id="{0EB1F48E-F847-C84B-B8A8-BF422299E8CC}"/>
              </a:ext>
            </a:extLst>
          </p:cNvPr>
          <p:cNvCxnSpPr>
            <a:cxnSpLocks/>
          </p:cNvCxnSpPr>
          <p:nvPr/>
        </p:nvCxnSpPr>
        <p:spPr>
          <a:xfrm>
            <a:off x="2734322" y="2902998"/>
            <a:ext cx="0" cy="462504"/>
          </a:xfrm>
          <a:prstGeom prst="straightConnector1">
            <a:avLst/>
          </a:prstGeom>
          <a:ln w="28575" cap="sq">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3A2991C8-960E-AF4E-B305-532ECCB61FDE}"/>
              </a:ext>
            </a:extLst>
          </p:cNvPr>
          <p:cNvSpPr txBox="1"/>
          <p:nvPr/>
        </p:nvSpPr>
        <p:spPr>
          <a:xfrm>
            <a:off x="2123982" y="2256667"/>
            <a:ext cx="1220680" cy="646331"/>
          </a:xfrm>
          <a:prstGeom prst="rect">
            <a:avLst/>
          </a:prstGeom>
          <a:noFill/>
        </p:spPr>
        <p:txBody>
          <a:bodyPr wrap="square" rtlCol="0">
            <a:spAutoFit/>
          </a:bodyPr>
          <a:lstStyle/>
          <a:p>
            <a:r>
              <a:rPr lang="en-US" sz="1200" dirty="0">
                <a:latin typeface="Helvetica" panose="020B0604020202020204" pitchFamily="34" charset="0"/>
                <a:cs typeface="Helvetica" panose="020B0604020202020204" pitchFamily="34" charset="0"/>
              </a:rPr>
              <a:t>Typically only requires this amount of time</a:t>
            </a:r>
          </a:p>
        </p:txBody>
      </p:sp>
      <p:sp>
        <p:nvSpPr>
          <p:cNvPr id="14" name="TextBox 13">
            <a:extLst>
              <a:ext uri="{FF2B5EF4-FFF2-40B4-BE49-F238E27FC236}">
                <a16:creationId xmlns:a16="http://schemas.microsoft.com/office/drawing/2014/main" id="{61DEC426-8552-584B-902B-08FA4CF8E584}"/>
              </a:ext>
            </a:extLst>
          </p:cNvPr>
          <p:cNvSpPr txBox="1"/>
          <p:nvPr/>
        </p:nvSpPr>
        <p:spPr>
          <a:xfrm>
            <a:off x="3767831" y="2012874"/>
            <a:ext cx="1220680" cy="646331"/>
          </a:xfrm>
          <a:prstGeom prst="rect">
            <a:avLst/>
          </a:prstGeom>
          <a:noFill/>
        </p:spPr>
        <p:txBody>
          <a:bodyPr wrap="square" rtlCol="0">
            <a:spAutoFit/>
          </a:bodyPr>
          <a:lstStyle/>
          <a:p>
            <a:r>
              <a:rPr lang="en-US" sz="1200" dirty="0">
                <a:latin typeface="Helvetica" panose="020B0604020202020204" pitchFamily="34" charset="0"/>
                <a:cs typeface="Helvetica" panose="020B0604020202020204" pitchFamily="34" charset="0"/>
              </a:rPr>
              <a:t>Sometimes requires this much time</a:t>
            </a:r>
          </a:p>
        </p:txBody>
      </p:sp>
      <p:cxnSp>
        <p:nvCxnSpPr>
          <p:cNvPr id="15" name="Straight Arrow Connector 14">
            <a:extLst>
              <a:ext uri="{FF2B5EF4-FFF2-40B4-BE49-F238E27FC236}">
                <a16:creationId xmlns:a16="http://schemas.microsoft.com/office/drawing/2014/main" id="{6A465860-5111-B34F-BAE8-49FA4E0C2014}"/>
              </a:ext>
            </a:extLst>
          </p:cNvPr>
          <p:cNvCxnSpPr>
            <a:cxnSpLocks/>
          </p:cNvCxnSpPr>
          <p:nvPr/>
        </p:nvCxnSpPr>
        <p:spPr>
          <a:xfrm flipH="1">
            <a:off x="3099786" y="2659205"/>
            <a:ext cx="1019453" cy="706297"/>
          </a:xfrm>
          <a:prstGeom prst="straightConnector1">
            <a:avLst/>
          </a:prstGeom>
          <a:ln w="28575" cap="sq">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B1E14C6-28A0-144E-B862-D9313A417053}"/>
              </a:ext>
            </a:extLst>
          </p:cNvPr>
          <p:cNvCxnSpPr>
            <a:cxnSpLocks/>
          </p:cNvCxnSpPr>
          <p:nvPr/>
        </p:nvCxnSpPr>
        <p:spPr>
          <a:xfrm flipH="1">
            <a:off x="3465250" y="3134250"/>
            <a:ext cx="760521" cy="231251"/>
          </a:xfrm>
          <a:prstGeom prst="straightConnector1">
            <a:avLst/>
          </a:prstGeom>
          <a:ln w="28575" cap="sq">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4938D8DE-1578-9E4D-8346-F6A972667DB4}"/>
              </a:ext>
            </a:extLst>
          </p:cNvPr>
          <p:cNvSpPr txBox="1"/>
          <p:nvPr/>
        </p:nvSpPr>
        <p:spPr>
          <a:xfrm>
            <a:off x="4211894" y="2742350"/>
            <a:ext cx="1553234" cy="830997"/>
          </a:xfrm>
          <a:prstGeom prst="rect">
            <a:avLst/>
          </a:prstGeom>
          <a:noFill/>
        </p:spPr>
        <p:txBody>
          <a:bodyPr wrap="square" rtlCol="0">
            <a:spAutoFit/>
          </a:bodyPr>
          <a:lstStyle/>
          <a:p>
            <a:r>
              <a:rPr lang="en-US" sz="1200" dirty="0">
                <a:latin typeface="Helvetica" panose="020B0604020202020204" pitchFamily="34" charset="0"/>
                <a:cs typeface="Helvetica" panose="020B0604020202020204" pitchFamily="34" charset="0"/>
              </a:rPr>
              <a:t>However we don’t want to be wrong, so we say it needs this much time</a:t>
            </a:r>
          </a:p>
        </p:txBody>
      </p:sp>
      <p:cxnSp>
        <p:nvCxnSpPr>
          <p:cNvPr id="21" name="Straight Connector 20">
            <a:extLst>
              <a:ext uri="{FF2B5EF4-FFF2-40B4-BE49-F238E27FC236}">
                <a16:creationId xmlns:a16="http://schemas.microsoft.com/office/drawing/2014/main" id="{D1AA667F-9DE6-744E-A789-ECF0489CD526}"/>
              </a:ext>
            </a:extLst>
          </p:cNvPr>
          <p:cNvCxnSpPr/>
          <p:nvPr/>
        </p:nvCxnSpPr>
        <p:spPr>
          <a:xfrm>
            <a:off x="2734322" y="4021584"/>
            <a:ext cx="709855" cy="0"/>
          </a:xfrm>
          <a:prstGeom prst="line">
            <a:avLst/>
          </a:prstGeom>
          <a:ln w="28575" cap="sq"/>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E3251DC6-57C0-AE41-A284-CABD89F868F8}"/>
              </a:ext>
            </a:extLst>
          </p:cNvPr>
          <p:cNvSpPr txBox="1"/>
          <p:nvPr/>
        </p:nvSpPr>
        <p:spPr>
          <a:xfrm>
            <a:off x="2484925" y="4098584"/>
            <a:ext cx="1553234" cy="830997"/>
          </a:xfrm>
          <a:prstGeom prst="rect">
            <a:avLst/>
          </a:prstGeom>
          <a:noFill/>
        </p:spPr>
        <p:txBody>
          <a:bodyPr wrap="square" rtlCol="0">
            <a:spAutoFit/>
          </a:bodyPr>
          <a:lstStyle/>
          <a:p>
            <a:r>
              <a:rPr lang="en-US" sz="1200" dirty="0">
                <a:latin typeface="Helvetica" panose="020B0604020202020204" pitchFamily="34" charset="0"/>
                <a:cs typeface="Helvetica" panose="020B0604020202020204" pitchFamily="34" charset="0"/>
              </a:rPr>
              <a:t>The longer the difference here, then implicitly the higher the criticality</a:t>
            </a:r>
          </a:p>
        </p:txBody>
      </p:sp>
      <p:sp>
        <p:nvSpPr>
          <p:cNvPr id="4" name="Slide Number Placeholder 3">
            <a:extLst>
              <a:ext uri="{FF2B5EF4-FFF2-40B4-BE49-F238E27FC236}">
                <a16:creationId xmlns:a16="http://schemas.microsoft.com/office/drawing/2014/main" id="{638793E1-57C4-1449-9DDE-17D39013C4CE}"/>
              </a:ext>
            </a:extLst>
          </p:cNvPr>
          <p:cNvSpPr>
            <a:spLocks noGrp="1"/>
          </p:cNvSpPr>
          <p:nvPr>
            <p:ph type="sldNum" sz="quarter" idx="12"/>
          </p:nvPr>
        </p:nvSpPr>
        <p:spPr/>
        <p:txBody>
          <a:bodyPr/>
          <a:lstStyle/>
          <a:p>
            <a:fld id="{5E6A3C3A-A029-4573-BC04-5DA27903A743}" type="slidenum">
              <a:rPr lang="en-US" smtClean="0"/>
              <a:t>93</a:t>
            </a:fld>
            <a:endParaRPr lang="en-US"/>
          </a:p>
        </p:txBody>
      </p:sp>
    </p:spTree>
    <p:extLst>
      <p:ext uri="{BB962C8B-B14F-4D97-AF65-F5344CB8AC3E}">
        <p14:creationId xmlns:p14="http://schemas.microsoft.com/office/powerpoint/2010/main" val="4178672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9" grpId="0"/>
      <p:bldP spid="22"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99793-C89F-F74D-B303-93D372D6524E}"/>
              </a:ext>
            </a:extLst>
          </p:cNvPr>
          <p:cNvSpPr>
            <a:spLocks noGrp="1"/>
          </p:cNvSpPr>
          <p:nvPr>
            <p:ph type="title"/>
          </p:nvPr>
        </p:nvSpPr>
        <p:spPr/>
        <p:txBody>
          <a:bodyPr/>
          <a:lstStyle/>
          <a:p>
            <a:r>
              <a:rPr lang="en-US" dirty="0"/>
              <a:t>LO and HI criticality modes</a:t>
            </a:r>
          </a:p>
        </p:txBody>
      </p:sp>
      <p:sp>
        <p:nvSpPr>
          <p:cNvPr id="5" name="Content Placeholder 4">
            <a:extLst>
              <a:ext uri="{FF2B5EF4-FFF2-40B4-BE49-F238E27FC236}">
                <a16:creationId xmlns:a16="http://schemas.microsoft.com/office/drawing/2014/main" id="{F712E8EC-31F7-F248-8333-8B95333B8F41}"/>
              </a:ext>
            </a:extLst>
          </p:cNvPr>
          <p:cNvSpPr>
            <a:spLocks noGrp="1"/>
          </p:cNvSpPr>
          <p:nvPr>
            <p:ph idx="1"/>
          </p:nvPr>
        </p:nvSpPr>
        <p:spPr/>
        <p:txBody>
          <a:bodyPr>
            <a:normAutofit/>
          </a:bodyPr>
          <a:lstStyle/>
          <a:p>
            <a:r>
              <a:rPr lang="en-US" sz="2400" dirty="0"/>
              <a:t>Ci(LO): Max. observed execution time (system designers).</a:t>
            </a:r>
          </a:p>
          <a:p>
            <a:r>
              <a:rPr lang="en-US" sz="2400" dirty="0"/>
              <a:t>Ci(HI): Upper-bounded execution time (static analysis).</a:t>
            </a:r>
          </a:p>
        </p:txBody>
      </p:sp>
      <p:pic>
        <p:nvPicPr>
          <p:cNvPr id="4" name="Picture 3">
            <a:extLst>
              <a:ext uri="{FF2B5EF4-FFF2-40B4-BE49-F238E27FC236}">
                <a16:creationId xmlns:a16="http://schemas.microsoft.com/office/drawing/2014/main" id="{014B7119-433B-CF49-9089-7F535777DB84}"/>
              </a:ext>
            </a:extLst>
          </p:cNvPr>
          <p:cNvPicPr>
            <a:picLocks noChangeAspect="1"/>
          </p:cNvPicPr>
          <p:nvPr/>
        </p:nvPicPr>
        <p:blipFill>
          <a:blip r:embed="rId2"/>
          <a:stretch>
            <a:fillRect/>
          </a:stretch>
        </p:blipFill>
        <p:spPr>
          <a:xfrm>
            <a:off x="1458268" y="2300225"/>
            <a:ext cx="5492576" cy="1947993"/>
          </a:xfrm>
          <a:prstGeom prst="rect">
            <a:avLst/>
          </a:prstGeom>
        </p:spPr>
      </p:pic>
      <p:sp>
        <p:nvSpPr>
          <p:cNvPr id="6" name="Slide Number Placeholder 5">
            <a:extLst>
              <a:ext uri="{FF2B5EF4-FFF2-40B4-BE49-F238E27FC236}">
                <a16:creationId xmlns:a16="http://schemas.microsoft.com/office/drawing/2014/main" id="{A5DF4B7D-9E2F-884F-A347-4649CE3C76BB}"/>
              </a:ext>
            </a:extLst>
          </p:cNvPr>
          <p:cNvSpPr>
            <a:spLocks noGrp="1"/>
          </p:cNvSpPr>
          <p:nvPr>
            <p:ph type="sldNum" sz="quarter" idx="12"/>
          </p:nvPr>
        </p:nvSpPr>
        <p:spPr/>
        <p:txBody>
          <a:bodyPr/>
          <a:lstStyle/>
          <a:p>
            <a:fld id="{5E6A3C3A-A029-4573-BC04-5DA27903A743}" type="slidenum">
              <a:rPr lang="en-US" smtClean="0"/>
              <a:t>94</a:t>
            </a:fld>
            <a:endParaRPr lang="en-US"/>
          </a:p>
        </p:txBody>
      </p:sp>
    </p:spTree>
    <p:extLst>
      <p:ext uri="{BB962C8B-B14F-4D97-AF65-F5344CB8AC3E}">
        <p14:creationId xmlns:p14="http://schemas.microsoft.com/office/powerpoint/2010/main" val="342211087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14F3-63D3-CA49-B4FF-33BB133445EE}"/>
              </a:ext>
            </a:extLst>
          </p:cNvPr>
          <p:cNvSpPr>
            <a:spLocks noGrp="1"/>
          </p:cNvSpPr>
          <p:nvPr>
            <p:ph type="title"/>
          </p:nvPr>
        </p:nvSpPr>
        <p:spPr/>
        <p:txBody>
          <a:bodyPr/>
          <a:lstStyle/>
          <a:p>
            <a:r>
              <a:rPr lang="en-US" dirty="0"/>
              <a:t>Scheduling with mode changes</a:t>
            </a:r>
          </a:p>
        </p:txBody>
      </p:sp>
      <p:pic>
        <p:nvPicPr>
          <p:cNvPr id="5" name="Picture 4">
            <a:extLst>
              <a:ext uri="{FF2B5EF4-FFF2-40B4-BE49-F238E27FC236}">
                <a16:creationId xmlns:a16="http://schemas.microsoft.com/office/drawing/2014/main" id="{D731ECC2-B769-F044-867B-D900D06CF9D8}"/>
              </a:ext>
            </a:extLst>
          </p:cNvPr>
          <p:cNvPicPr>
            <a:picLocks noChangeAspect="1"/>
          </p:cNvPicPr>
          <p:nvPr/>
        </p:nvPicPr>
        <p:blipFill>
          <a:blip r:embed="rId2"/>
          <a:stretch>
            <a:fillRect/>
          </a:stretch>
        </p:blipFill>
        <p:spPr>
          <a:xfrm>
            <a:off x="1361148" y="959224"/>
            <a:ext cx="5285984" cy="2150641"/>
          </a:xfrm>
          <a:prstGeom prst="rect">
            <a:avLst/>
          </a:prstGeom>
        </p:spPr>
      </p:pic>
      <p:pic>
        <p:nvPicPr>
          <p:cNvPr id="6" name="Picture 5">
            <a:extLst>
              <a:ext uri="{FF2B5EF4-FFF2-40B4-BE49-F238E27FC236}">
                <a16:creationId xmlns:a16="http://schemas.microsoft.com/office/drawing/2014/main" id="{2B2DA124-35E2-6040-BBB9-F8037EEBAB75}"/>
              </a:ext>
            </a:extLst>
          </p:cNvPr>
          <p:cNvPicPr>
            <a:picLocks noChangeAspect="1"/>
          </p:cNvPicPr>
          <p:nvPr/>
        </p:nvPicPr>
        <p:blipFill>
          <a:blip r:embed="rId3"/>
          <a:stretch>
            <a:fillRect/>
          </a:stretch>
        </p:blipFill>
        <p:spPr>
          <a:xfrm>
            <a:off x="1699882" y="3616433"/>
            <a:ext cx="5786768" cy="1393978"/>
          </a:xfrm>
          <a:prstGeom prst="rect">
            <a:avLst/>
          </a:prstGeom>
        </p:spPr>
      </p:pic>
      <p:sp>
        <p:nvSpPr>
          <p:cNvPr id="3" name="Slide Number Placeholder 2">
            <a:extLst>
              <a:ext uri="{FF2B5EF4-FFF2-40B4-BE49-F238E27FC236}">
                <a16:creationId xmlns:a16="http://schemas.microsoft.com/office/drawing/2014/main" id="{60867AD0-FAC7-7940-8E58-4CECC0D66789}"/>
              </a:ext>
            </a:extLst>
          </p:cNvPr>
          <p:cNvSpPr>
            <a:spLocks noGrp="1"/>
          </p:cNvSpPr>
          <p:nvPr>
            <p:ph type="sldNum" sz="quarter" idx="12"/>
          </p:nvPr>
        </p:nvSpPr>
        <p:spPr/>
        <p:txBody>
          <a:bodyPr/>
          <a:lstStyle/>
          <a:p>
            <a:fld id="{5E6A3C3A-A029-4573-BC04-5DA27903A743}" type="slidenum">
              <a:rPr lang="en-US" smtClean="0"/>
              <a:t>95</a:t>
            </a:fld>
            <a:endParaRPr lang="en-US"/>
          </a:p>
        </p:txBody>
      </p:sp>
    </p:spTree>
    <p:extLst>
      <p:ext uri="{BB962C8B-B14F-4D97-AF65-F5344CB8AC3E}">
        <p14:creationId xmlns:p14="http://schemas.microsoft.com/office/powerpoint/2010/main" val="234117377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0DDEC-68DA-E042-A13A-9052385D711E}"/>
              </a:ext>
            </a:extLst>
          </p:cNvPr>
          <p:cNvSpPr>
            <a:spLocks noGrp="1"/>
          </p:cNvSpPr>
          <p:nvPr>
            <p:ph type="title"/>
          </p:nvPr>
        </p:nvSpPr>
        <p:spPr/>
        <p:txBody>
          <a:bodyPr/>
          <a:lstStyle/>
          <a:p>
            <a:r>
              <a:rPr lang="en-US" dirty="0"/>
              <a:t>Mixed criticality systems</a:t>
            </a:r>
          </a:p>
        </p:txBody>
      </p:sp>
      <p:sp>
        <p:nvSpPr>
          <p:cNvPr id="3" name="Content Placeholder 2">
            <a:extLst>
              <a:ext uri="{FF2B5EF4-FFF2-40B4-BE49-F238E27FC236}">
                <a16:creationId xmlns:a16="http://schemas.microsoft.com/office/drawing/2014/main" id="{A8BBFC9A-B53B-3249-A891-7BFF3990466D}"/>
              </a:ext>
            </a:extLst>
          </p:cNvPr>
          <p:cNvSpPr>
            <a:spLocks noGrp="1"/>
          </p:cNvSpPr>
          <p:nvPr>
            <p:ph idx="1"/>
          </p:nvPr>
        </p:nvSpPr>
        <p:spPr/>
        <p:txBody>
          <a:bodyPr/>
          <a:lstStyle/>
          <a:p>
            <a:r>
              <a:rPr lang="en-US" dirty="0"/>
              <a:t>Integrating real-world issues into real time systems</a:t>
            </a:r>
          </a:p>
          <a:p>
            <a:r>
              <a:rPr lang="en-US" dirty="0"/>
              <a:t>Interesting use of uncertainty to guide design decisions</a:t>
            </a:r>
          </a:p>
        </p:txBody>
      </p:sp>
      <p:sp>
        <p:nvSpPr>
          <p:cNvPr id="4" name="Slide Number Placeholder 3">
            <a:extLst>
              <a:ext uri="{FF2B5EF4-FFF2-40B4-BE49-F238E27FC236}">
                <a16:creationId xmlns:a16="http://schemas.microsoft.com/office/drawing/2014/main" id="{5584D74C-CE98-8741-A237-4B27BD2002E9}"/>
              </a:ext>
            </a:extLst>
          </p:cNvPr>
          <p:cNvSpPr>
            <a:spLocks noGrp="1"/>
          </p:cNvSpPr>
          <p:nvPr>
            <p:ph type="sldNum" sz="quarter" idx="12"/>
          </p:nvPr>
        </p:nvSpPr>
        <p:spPr/>
        <p:txBody>
          <a:bodyPr/>
          <a:lstStyle/>
          <a:p>
            <a:fld id="{5E6A3C3A-A029-4573-BC04-5DA27903A743}" type="slidenum">
              <a:rPr lang="en-US" smtClean="0"/>
              <a:t>96</a:t>
            </a:fld>
            <a:endParaRPr lang="en-US"/>
          </a:p>
        </p:txBody>
      </p:sp>
    </p:spTree>
    <p:extLst>
      <p:ext uri="{BB962C8B-B14F-4D97-AF65-F5344CB8AC3E}">
        <p14:creationId xmlns:p14="http://schemas.microsoft.com/office/powerpoint/2010/main" val="48722929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562B2-EDB0-A543-ABA9-E1A4850C9EED}"/>
              </a:ext>
            </a:extLst>
          </p:cNvPr>
          <p:cNvSpPr>
            <a:spLocks noGrp="1"/>
          </p:cNvSpPr>
          <p:nvPr>
            <p:ph type="title"/>
          </p:nvPr>
        </p:nvSpPr>
        <p:spPr/>
        <p:txBody>
          <a:bodyPr/>
          <a:lstStyle/>
          <a:p>
            <a:r>
              <a:rPr lang="en-US" dirty="0"/>
              <a:t>Robust Mixed-Criticality</a:t>
            </a:r>
          </a:p>
        </p:txBody>
      </p:sp>
      <p:sp>
        <p:nvSpPr>
          <p:cNvPr id="3" name="Text Placeholder 2">
            <a:extLst>
              <a:ext uri="{FF2B5EF4-FFF2-40B4-BE49-F238E27FC236}">
                <a16:creationId xmlns:a16="http://schemas.microsoft.com/office/drawing/2014/main" id="{5EF10A22-E898-6E4E-8E1C-5E78B8A9B39D}"/>
              </a:ext>
            </a:extLst>
          </p:cNvPr>
          <p:cNvSpPr>
            <a:spLocks noGrp="1"/>
          </p:cNvSpPr>
          <p:nvPr>
            <p:ph idx="1"/>
          </p:nvPr>
        </p:nvSpPr>
        <p:spPr/>
        <p:txBody>
          <a:bodyPr>
            <a:normAutofit fontScale="70000" lnSpcReduction="20000"/>
          </a:bodyPr>
          <a:lstStyle/>
          <a:p>
            <a:r>
              <a:rPr lang="en-US" dirty="0"/>
              <a:t>Normal mode</a:t>
            </a:r>
          </a:p>
          <a:p>
            <a:pPr lvl="1"/>
            <a:r>
              <a:rPr lang="en-US" dirty="0"/>
              <a:t>F hi-criticality tasks can exceed </a:t>
            </a:r>
            <a:r>
              <a:rPr lang="en-GB" sz="2000" dirty="0">
                <a:solidFill>
                  <a:schemeClr val="dk1"/>
                </a:solidFill>
              </a:rPr>
              <a:t>C</a:t>
            </a:r>
            <a:r>
              <a:rPr lang="en-GB" sz="2000" baseline="-25000" dirty="0">
                <a:solidFill>
                  <a:schemeClr val="dk1"/>
                </a:solidFill>
              </a:rPr>
              <a:t>LO</a:t>
            </a:r>
            <a:endParaRPr lang="en-US" dirty="0"/>
          </a:p>
          <a:p>
            <a:endParaRPr lang="en-US" dirty="0"/>
          </a:p>
          <a:p>
            <a:r>
              <a:rPr lang="en-US" dirty="0"/>
              <a:t>Resilient mode</a:t>
            </a:r>
          </a:p>
          <a:p>
            <a:pPr lvl="1"/>
            <a:r>
              <a:rPr lang="en-US" dirty="0"/>
              <a:t>Up to M tasks can exceed </a:t>
            </a:r>
            <a:r>
              <a:rPr lang="en-GB" sz="2000" dirty="0">
                <a:solidFill>
                  <a:schemeClr val="dk1"/>
                </a:solidFill>
              </a:rPr>
              <a:t>C</a:t>
            </a:r>
            <a:r>
              <a:rPr lang="en-GB" sz="2000" baseline="-25000" dirty="0">
                <a:solidFill>
                  <a:schemeClr val="dk1"/>
                </a:solidFill>
              </a:rPr>
              <a:t>LO</a:t>
            </a:r>
            <a:endParaRPr lang="en-US" dirty="0"/>
          </a:p>
          <a:p>
            <a:pPr lvl="1"/>
            <a:r>
              <a:rPr lang="en-US" dirty="0"/>
              <a:t>Each robust task can skip up to S jobs</a:t>
            </a:r>
          </a:p>
          <a:p>
            <a:pPr lvl="1"/>
            <a:endParaRPr lang="en-US" dirty="0"/>
          </a:p>
          <a:p>
            <a:r>
              <a:rPr lang="en-US" dirty="0"/>
              <a:t>High-criticality mode</a:t>
            </a:r>
          </a:p>
          <a:p>
            <a:pPr lvl="1"/>
            <a:r>
              <a:rPr lang="en-US" dirty="0"/>
              <a:t>Low-criticality tasks are not released</a:t>
            </a:r>
          </a:p>
          <a:p>
            <a:pPr lvl="1"/>
            <a:endParaRPr lang="en-US" dirty="0"/>
          </a:p>
          <a:p>
            <a:r>
              <a:rPr lang="en-US" dirty="0"/>
              <a:t>On an idle tick the counters for jobs skipped (JF) are reset</a:t>
            </a:r>
          </a:p>
          <a:p>
            <a:endParaRPr lang="en-US" dirty="0"/>
          </a:p>
          <a:p>
            <a:r>
              <a:rPr lang="en-US" dirty="0"/>
              <a:t>If </a:t>
            </a:r>
            <a:r>
              <a:rPr lang="en-GB" dirty="0" err="1">
                <a:solidFill>
                  <a:schemeClr val="dk1"/>
                </a:solidFill>
              </a:rPr>
              <a:t>C</a:t>
            </a:r>
            <a:r>
              <a:rPr lang="en-GB" baseline="-25000" dirty="0" err="1">
                <a:solidFill>
                  <a:schemeClr val="dk1"/>
                </a:solidFill>
              </a:rPr>
              <a:t>Hi</a:t>
            </a:r>
            <a:r>
              <a:rPr lang="en-US" dirty="0"/>
              <a:t> </a:t>
            </a:r>
            <a:r>
              <a:rPr lang="en-GB" dirty="0">
                <a:solidFill>
                  <a:schemeClr val="dk1"/>
                </a:solidFill>
              </a:rPr>
              <a:t>is exceeded then there is a power cycle</a:t>
            </a:r>
            <a:endParaRPr lang="en-US" dirty="0"/>
          </a:p>
        </p:txBody>
      </p:sp>
      <p:sp>
        <p:nvSpPr>
          <p:cNvPr id="5" name="Slide Number Placeholder 4">
            <a:extLst>
              <a:ext uri="{FF2B5EF4-FFF2-40B4-BE49-F238E27FC236}">
                <a16:creationId xmlns:a16="http://schemas.microsoft.com/office/drawing/2014/main" id="{A7892FC7-4042-6246-A537-5372F77ECE3E}"/>
              </a:ext>
            </a:extLst>
          </p:cNvPr>
          <p:cNvSpPr>
            <a:spLocks noGrp="1"/>
          </p:cNvSpPr>
          <p:nvPr>
            <p:ph type="sldNum" sz="quarter" idx="12"/>
          </p:nvPr>
        </p:nvSpPr>
        <p:spPr/>
        <p:txBody>
          <a:bodyPr/>
          <a:lstStyle/>
          <a:p>
            <a:fld id="{5E6A3C3A-A029-4573-BC04-5DA27903A743}" type="slidenum">
              <a:rPr lang="en-US" smtClean="0"/>
              <a:t>97</a:t>
            </a:fld>
            <a:endParaRPr lang="en-US"/>
          </a:p>
        </p:txBody>
      </p:sp>
    </p:spTree>
    <p:extLst>
      <p:ext uri="{BB962C8B-B14F-4D97-AF65-F5344CB8AC3E}">
        <p14:creationId xmlns:p14="http://schemas.microsoft.com/office/powerpoint/2010/main" val="68734558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2" name="Title 1">
            <a:extLst>
              <a:ext uri="{FF2B5EF4-FFF2-40B4-BE49-F238E27FC236}">
                <a16:creationId xmlns:a16="http://schemas.microsoft.com/office/drawing/2014/main" id="{2B52188A-429D-6F46-82C0-1004F1F640E5}"/>
              </a:ext>
            </a:extLst>
          </p:cNvPr>
          <p:cNvSpPr>
            <a:spLocks noGrp="1"/>
          </p:cNvSpPr>
          <p:nvPr>
            <p:ph type="title"/>
          </p:nvPr>
        </p:nvSpPr>
        <p:spPr/>
        <p:txBody>
          <a:bodyPr/>
          <a:lstStyle/>
          <a:p>
            <a:r>
              <a:rPr lang="en-US" dirty="0"/>
              <a:t>Robust Mixed Criticality</a:t>
            </a:r>
          </a:p>
        </p:txBody>
      </p:sp>
      <p:sp>
        <p:nvSpPr>
          <p:cNvPr id="199" name="Shape 199"/>
          <p:cNvSpPr txBox="1">
            <a:spLocks noGrp="1"/>
          </p:cNvSpPr>
          <p:nvPr>
            <p:ph idx="1"/>
          </p:nvPr>
        </p:nvSpPr>
        <p:spPr>
          <a:prstGeom prst="rect">
            <a:avLst/>
          </a:prstGeom>
          <a:noFill/>
          <a:ln>
            <a:noFill/>
          </a:ln>
        </p:spPr>
        <p:txBody>
          <a:bodyPr vert="horz" wrap="square" lIns="76188" tIns="76188" rIns="76188" bIns="76188" rtlCol="0" anchor="t" anchorCtr="0">
            <a:noAutofit/>
          </a:bodyPr>
          <a:lstStyle/>
          <a:p>
            <a:pPr marL="465648" indent="-285739"/>
            <a:r>
              <a:rPr lang="en-GB" sz="1667" dirty="0"/>
              <a:t>A </a:t>
            </a:r>
            <a:r>
              <a:rPr lang="en-GB" sz="1667" b="1" i="1" dirty="0"/>
              <a:t>robust task </a:t>
            </a:r>
            <a:r>
              <a:rPr lang="en-GB" sz="1667" dirty="0"/>
              <a:t>is one that can safely drop a non-started job</a:t>
            </a:r>
          </a:p>
          <a:p>
            <a:pPr marL="465648" indent="-285739"/>
            <a:r>
              <a:rPr lang="en-GB" sz="1667" dirty="0"/>
              <a:t>A </a:t>
            </a:r>
            <a:r>
              <a:rPr lang="en-GB" sz="1667" b="1" i="1" dirty="0"/>
              <a:t>fault</a:t>
            </a:r>
            <a:r>
              <a:rPr lang="en-GB" sz="1667" dirty="0"/>
              <a:t> is measured when one task overruns its </a:t>
            </a:r>
            <a:r>
              <a:rPr lang="en-GB" sz="1667" dirty="0">
                <a:solidFill>
                  <a:schemeClr val="dk1"/>
                </a:solidFill>
              </a:rPr>
              <a:t>C</a:t>
            </a:r>
            <a:r>
              <a:rPr lang="en-GB" sz="1667" baseline="-25000" dirty="0">
                <a:solidFill>
                  <a:schemeClr val="dk1"/>
                </a:solidFill>
              </a:rPr>
              <a:t>LO</a:t>
            </a:r>
          </a:p>
          <a:p>
            <a:pPr marL="777844" lvl="1" indent="-285739"/>
            <a:r>
              <a:rPr lang="en-GB" sz="1667" dirty="0">
                <a:solidFill>
                  <a:srgbClr val="FF0000"/>
                </a:solidFill>
              </a:rPr>
              <a:t>JF Records the number of Job Failures</a:t>
            </a:r>
          </a:p>
          <a:p>
            <a:pPr marL="465648" indent="-285739"/>
            <a:r>
              <a:rPr lang="en-GB" sz="1667" dirty="0"/>
              <a:t>An </a:t>
            </a:r>
            <a:r>
              <a:rPr lang="en-GB" sz="1667" b="1" i="1" dirty="0"/>
              <a:t>error</a:t>
            </a:r>
            <a:r>
              <a:rPr lang="en-GB" sz="1667" dirty="0"/>
              <a:t> is registered when one or many tasks fail to comply with their timing requirements</a:t>
            </a:r>
          </a:p>
          <a:p>
            <a:pPr marL="465648" indent="-285739"/>
            <a:r>
              <a:rPr lang="en-GB" sz="1667" dirty="0"/>
              <a:t>A </a:t>
            </a:r>
            <a:r>
              <a:rPr lang="en-GB" sz="1667" b="1" i="1" dirty="0"/>
              <a:t>resilient system </a:t>
            </a:r>
            <a:r>
              <a:rPr lang="en-GB" sz="1667" dirty="0"/>
              <a:t>is one which employs graceful degradation (</a:t>
            </a:r>
            <a:r>
              <a:rPr lang="en-GB" sz="1667" i="1" dirty="0"/>
              <a:t>if necessary through the control of </a:t>
            </a:r>
            <a:r>
              <a:rPr lang="en-GB" sz="1667" b="1" i="1" dirty="0"/>
              <a:t>robust tasks</a:t>
            </a:r>
            <a:r>
              <a:rPr lang="en-GB" sz="1667" dirty="0"/>
              <a:t>) in order to cope with one or many </a:t>
            </a:r>
            <a:r>
              <a:rPr lang="en-GB" sz="1667" b="1" i="1" dirty="0"/>
              <a:t>faults</a:t>
            </a:r>
            <a:r>
              <a:rPr lang="en-GB" sz="1667" dirty="0"/>
              <a:t>, thus aiming to avoid </a:t>
            </a:r>
            <a:r>
              <a:rPr lang="en-GB" sz="1667" b="1" i="1" dirty="0"/>
              <a:t>errors</a:t>
            </a:r>
            <a:r>
              <a:rPr lang="en-GB" sz="1667" dirty="0"/>
              <a:t>.</a:t>
            </a:r>
            <a:endParaRPr sz="1667"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1363" y="3385625"/>
            <a:ext cx="3700903" cy="19582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a:extLst>
              <a:ext uri="{FF2B5EF4-FFF2-40B4-BE49-F238E27FC236}">
                <a16:creationId xmlns:a16="http://schemas.microsoft.com/office/drawing/2014/main" id="{50F00E52-0482-4F45-B835-8D5606A77499}"/>
              </a:ext>
            </a:extLst>
          </p:cNvPr>
          <p:cNvSpPr>
            <a:spLocks noGrp="1"/>
          </p:cNvSpPr>
          <p:nvPr>
            <p:ph type="sldNum" sz="quarter" idx="12"/>
          </p:nvPr>
        </p:nvSpPr>
        <p:spPr/>
        <p:txBody>
          <a:bodyPr/>
          <a:lstStyle/>
          <a:p>
            <a:fld id="{5E6A3C3A-A029-4573-BC04-5DA27903A743}" type="slidenum">
              <a:rPr lang="en-US" smtClean="0"/>
              <a:t>98</a:t>
            </a:fld>
            <a:endParaRPr lang="en-US"/>
          </a:p>
        </p:txBody>
      </p:sp>
    </p:spTree>
    <p:extLst>
      <p:ext uri="{BB962C8B-B14F-4D97-AF65-F5344CB8AC3E}">
        <p14:creationId xmlns:p14="http://schemas.microsoft.com/office/powerpoint/2010/main" val="259885927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0C5E63A-C767-9D49-B0A3-C046B07120CB}"/>
              </a:ext>
            </a:extLst>
          </p:cNvPr>
          <p:cNvPicPr>
            <a:picLocks noChangeAspect="1"/>
          </p:cNvPicPr>
          <p:nvPr/>
        </p:nvPicPr>
        <p:blipFill>
          <a:blip r:embed="rId2"/>
          <a:stretch>
            <a:fillRect/>
          </a:stretch>
        </p:blipFill>
        <p:spPr>
          <a:xfrm>
            <a:off x="450850" y="2235200"/>
            <a:ext cx="8242300" cy="1244600"/>
          </a:xfrm>
          <a:prstGeom prst="rect">
            <a:avLst/>
          </a:prstGeom>
        </p:spPr>
      </p:pic>
      <p:sp>
        <p:nvSpPr>
          <p:cNvPr id="4" name="Slide Number Placeholder 3">
            <a:extLst>
              <a:ext uri="{FF2B5EF4-FFF2-40B4-BE49-F238E27FC236}">
                <a16:creationId xmlns:a16="http://schemas.microsoft.com/office/drawing/2014/main" id="{F69967EC-4FAB-034D-9FDD-3F34093ED46B}"/>
              </a:ext>
            </a:extLst>
          </p:cNvPr>
          <p:cNvSpPr>
            <a:spLocks noGrp="1"/>
          </p:cNvSpPr>
          <p:nvPr>
            <p:ph type="sldNum" sz="quarter" idx="12"/>
          </p:nvPr>
        </p:nvSpPr>
        <p:spPr/>
        <p:txBody>
          <a:bodyPr/>
          <a:lstStyle/>
          <a:p>
            <a:fld id="{5E6A3C3A-A029-4573-BC04-5DA27903A743}" type="slidenum">
              <a:rPr lang="en-US" smtClean="0"/>
              <a:t>99</a:t>
            </a:fld>
            <a:endParaRPr lang="en-US"/>
          </a:p>
        </p:txBody>
      </p:sp>
    </p:spTree>
    <p:extLst>
      <p:ext uri="{BB962C8B-B14F-4D97-AF65-F5344CB8AC3E}">
        <p14:creationId xmlns:p14="http://schemas.microsoft.com/office/powerpoint/2010/main" val="3772974571"/>
      </p:ext>
    </p:extLst>
  </p:cSld>
  <p:clrMapOvr>
    <a:masterClrMapping/>
  </p:clrMapOvr>
</p:sld>
</file>

<file path=ppt/theme/theme1.xml><?xml version="1.0" encoding="utf-8"?>
<a:theme xmlns:a="http://schemas.openxmlformats.org/drawingml/2006/main" name="Office Theme">
  <a:themeElements>
    <a:clrScheme name="UVA">
      <a:dk1>
        <a:sysClr val="windowText" lastClr="000000"/>
      </a:dk1>
      <a:lt1>
        <a:sysClr val="window" lastClr="FFFFFF"/>
      </a:lt1>
      <a:dk2>
        <a:srgbClr val="44546A"/>
      </a:dk2>
      <a:lt2>
        <a:srgbClr val="E7E6E6"/>
      </a:lt2>
      <a:accent1>
        <a:srgbClr val="4472C4"/>
      </a:accent1>
      <a:accent2>
        <a:srgbClr val="E57200"/>
      </a:accent2>
      <a:accent3>
        <a:srgbClr val="A5A5A5"/>
      </a:accent3>
      <a:accent4>
        <a:srgbClr val="FFC000"/>
      </a:accent4>
      <a:accent5>
        <a:srgbClr val="DF1E43"/>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8575">
          <a:solidFill>
            <a:schemeClr val="accent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8575" cap="sq"/>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smtClean="0">
            <a:latin typeface="Helvetica" panose="020B0604020202020204" pitchFamily="34" charset="0"/>
            <a:cs typeface="Helvetica" panose="020B0604020202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32191</TotalTime>
  <Words>4910</Words>
  <Application>Microsoft Macintosh PowerPoint</Application>
  <PresentationFormat>On-screen Show (16:10)</PresentationFormat>
  <Paragraphs>1217</Paragraphs>
  <Slides>100</Slides>
  <Notes>32</Notes>
  <HiddenSlides>26</HiddenSlides>
  <MMClips>0</MMClips>
  <ScaleCrop>false</ScaleCrop>
  <HeadingPairs>
    <vt:vector size="8" baseType="variant">
      <vt:variant>
        <vt:lpstr>Fonts Used</vt:lpstr>
      </vt:variant>
      <vt:variant>
        <vt:i4>17</vt:i4>
      </vt:variant>
      <vt:variant>
        <vt:lpstr>Theme</vt:lpstr>
      </vt:variant>
      <vt:variant>
        <vt:i4>1</vt:i4>
      </vt:variant>
      <vt:variant>
        <vt:lpstr>Embedded OLE Servers</vt:lpstr>
      </vt:variant>
      <vt:variant>
        <vt:i4>1</vt:i4>
      </vt:variant>
      <vt:variant>
        <vt:lpstr>Slide Titles</vt:lpstr>
      </vt:variant>
      <vt:variant>
        <vt:i4>100</vt:i4>
      </vt:variant>
    </vt:vector>
  </HeadingPairs>
  <TitlesOfParts>
    <vt:vector size="119" baseType="lpstr">
      <vt:lpstr>Arial</vt:lpstr>
      <vt:lpstr>Calibri</vt:lpstr>
      <vt:lpstr>Consolas</vt:lpstr>
      <vt:lpstr>Courier New</vt:lpstr>
      <vt:lpstr>Droid Sans Devanagari</vt:lpstr>
      <vt:lpstr>Franklin Gothic Book</vt:lpstr>
      <vt:lpstr>Gill Sans</vt:lpstr>
      <vt:lpstr>Helvetica</vt:lpstr>
      <vt:lpstr>Seravek Light</vt:lpstr>
      <vt:lpstr>SFMono-Regular</vt:lpstr>
      <vt:lpstr>Source Code Pro</vt:lpstr>
      <vt:lpstr>Source Sans Pro</vt:lpstr>
      <vt:lpstr>StarSymbol</vt:lpstr>
      <vt:lpstr>Tahoma</vt:lpstr>
      <vt:lpstr>Trebuchet MS</vt:lpstr>
      <vt:lpstr>Verdana</vt:lpstr>
      <vt:lpstr>Wingdings</vt:lpstr>
      <vt:lpstr>Office Theme</vt:lpstr>
      <vt:lpstr>Visio</vt:lpstr>
      <vt:lpstr>CS6456: Graduate Operating Systems</vt:lpstr>
      <vt:lpstr>Embedded OS: Three Key Requirements</vt:lpstr>
      <vt:lpstr>Embedded hardware characteristics</vt:lpstr>
      <vt:lpstr>This week</vt:lpstr>
      <vt:lpstr>Embedded General Purpose OS Exploration</vt:lpstr>
      <vt:lpstr>TinyOS</vt:lpstr>
      <vt:lpstr>TinyOS solution</vt:lpstr>
      <vt:lpstr>TinyOS computational concepts</vt:lpstr>
      <vt:lpstr>TinyOS Execution Model</vt:lpstr>
      <vt:lpstr>Concurrency</vt:lpstr>
      <vt:lpstr>TinyOS Execution Model (revisited)</vt:lpstr>
      <vt:lpstr>TinyOS Theory of Execution: Events &amp; Tasks</vt:lpstr>
      <vt:lpstr>Interface : provides &amp; uses</vt:lpstr>
      <vt:lpstr>Applications consist of components “wired” together</vt:lpstr>
      <vt:lpstr>Example: Blink Configuration</vt:lpstr>
      <vt:lpstr>Example: Blink Module</vt:lpstr>
      <vt:lpstr>TinyOS Compilation</vt:lpstr>
      <vt:lpstr>TinyOS summary</vt:lpstr>
      <vt:lpstr>Contiki</vt:lpstr>
      <vt:lpstr>Events vs. Threads</vt:lpstr>
      <vt:lpstr>Protothreads</vt:lpstr>
      <vt:lpstr>Hello World in Contiki</vt:lpstr>
      <vt:lpstr>Ad-hoc software libraries</vt:lpstr>
      <vt:lpstr>Interfaces exist through function pointers</vt:lpstr>
      <vt:lpstr>Contiki</vt:lpstr>
      <vt:lpstr>Today</vt:lpstr>
      <vt:lpstr>PowerPoint Presentation</vt:lpstr>
      <vt:lpstr>Tock</vt:lpstr>
      <vt:lpstr>Tock: Embedded Devices are Multiprogrammed</vt:lpstr>
      <vt:lpstr>Syscall interface allows kernel to manage application access to resources</vt:lpstr>
      <vt:lpstr>Different isolation primitives for an embedded OS</vt:lpstr>
      <vt:lpstr>Tock’s Isolation Mechanisms</vt:lpstr>
      <vt:lpstr>Multiple capsules enable resource sharing</vt:lpstr>
      <vt:lpstr>Multiple applications presents a new challenge: resource exhaustion</vt:lpstr>
      <vt:lpstr>The kernel and processes have separate memory allocations. A kernel that allows allocations would have a heap, as shown.</vt:lpstr>
      <vt:lpstr>Tock supports multiple applications, each with their own memory allocations.</vt:lpstr>
      <vt:lpstr>Apps are allowed to use their memory region as they see fit. For example, one app may need more heap space, another may need more stack space.</vt:lpstr>
      <vt:lpstr>If one app exhausts its memory space, for example by making its heap too large, it will fault and the kernel can terminate just that app.</vt:lpstr>
      <vt:lpstr>However, what happens when the app requests services from the kernel? For example, if process #1 wants the kernel to schedule a timer for it, the kernel must allocate state for that.</vt:lpstr>
      <vt:lpstr>Allocating state for app requests in kernel memory works for a little while…</vt:lpstr>
      <vt:lpstr>But what happens when the kernel no longer has room for all of the requests? What is the kernel’s recourse? Reboot and hope it doesn’t happen again?</vt:lpstr>
      <vt:lpstr>To address this, Tock introduces grants, which are regions of application memory space that the kernel uses to store the app-specific kernel state. The grant region is not accessible to the process, and the kernel does not support dynamic memory allocation.</vt:lpstr>
      <vt:lpstr>As processes want to use kernel resources, the state for those resources is allocated from the grant region in each process.</vt:lpstr>
      <vt:lpstr>If one process requests too many resources, its grant section will exhaust its available memory, and the kernel can safely terminate just that process.</vt:lpstr>
      <vt:lpstr>The Rust type system and closures prevents using the grant region of terminated processes.</vt:lpstr>
      <vt:lpstr>Tock</vt:lpstr>
      <vt:lpstr>Today</vt:lpstr>
      <vt:lpstr>Real Time OS</vt:lpstr>
      <vt:lpstr>What does “Real Time” mean?</vt:lpstr>
      <vt:lpstr>Real Time Operating System</vt:lpstr>
      <vt:lpstr>Terms and definitions</vt:lpstr>
      <vt:lpstr>Terms and Definitions</vt:lpstr>
      <vt:lpstr>Soft and Hard Real Time tasks</vt:lpstr>
      <vt:lpstr>Examples</vt:lpstr>
      <vt:lpstr>Scheduling concerns</vt:lpstr>
      <vt:lpstr>Off Line Scheduling (Pre runtime scheduling)</vt:lpstr>
      <vt:lpstr>On-Line Scheduling</vt:lpstr>
      <vt:lpstr>Real-Time Scheduling</vt:lpstr>
      <vt:lpstr>Conflicts with traditional kernel scheduling</vt:lpstr>
      <vt:lpstr>Real-Time OS Support</vt:lpstr>
      <vt:lpstr>Five real-time scheduling classes</vt:lpstr>
      <vt:lpstr>FIFO Scheduling</vt:lpstr>
      <vt:lpstr>Round Robin Scheduling</vt:lpstr>
      <vt:lpstr>Preemptive Fixed Priority Scheduling</vt:lpstr>
      <vt:lpstr>Preemptive Fixed Priority Scheduling</vt:lpstr>
      <vt:lpstr>Preemptive Fixed Priority Scheduling</vt:lpstr>
      <vt:lpstr>Preemptive Fixed Priority Scheduling</vt:lpstr>
      <vt:lpstr>Preemptive Fixed Priority Scheduling</vt:lpstr>
      <vt:lpstr>Preemptive Fixed Priority Scheduling</vt:lpstr>
      <vt:lpstr>Preemptive Fixed Priority Scheduling</vt:lpstr>
      <vt:lpstr>Preemptive Fixed Priority Scheduling</vt:lpstr>
      <vt:lpstr>Preemptive Fixed Priority Scheduling</vt:lpstr>
      <vt:lpstr>Preemptive Fixed Priority Scheduling</vt:lpstr>
      <vt:lpstr>Rate Montonic Scheduling</vt:lpstr>
      <vt:lpstr>Missed Deadlines with Rate Monotonic Scheduling</vt:lpstr>
      <vt:lpstr>EDF Scheduling</vt:lpstr>
      <vt:lpstr>Earliest Deadline First</vt:lpstr>
      <vt:lpstr>EDF Seem Ideal</vt:lpstr>
      <vt:lpstr>The ARPA-MT Embedded Project</vt:lpstr>
      <vt:lpstr>Increasing Execution Time Determinism</vt:lpstr>
      <vt:lpstr>The ARPA-MT Processors</vt:lpstr>
      <vt:lpstr>Processor Architecture</vt:lpstr>
      <vt:lpstr>Co-Processor-2: The Task Handling Unit</vt:lpstr>
      <vt:lpstr>Co-Processor-2: Block Diagram</vt:lpstr>
      <vt:lpstr>Co-Processor-2: Time &amp; Event Management</vt:lpstr>
      <vt:lpstr>Co-Processor-2: Task Management [5]</vt:lpstr>
      <vt:lpstr>Co-Processor-2: Task States and Transitions [5]</vt:lpstr>
      <vt:lpstr>Co-Processor-2: Scheduling [5]</vt:lpstr>
      <vt:lpstr>Co-Processor-2: Time &amp; Event Management [5]</vt:lpstr>
      <vt:lpstr>Mixed Criticality</vt:lpstr>
      <vt:lpstr>Real time systems: all about guarantees</vt:lpstr>
      <vt:lpstr>Mixed Criticality - The Vestal Model</vt:lpstr>
      <vt:lpstr>Mixed Criticality intuition</vt:lpstr>
      <vt:lpstr>LO and HI criticality modes</vt:lpstr>
      <vt:lpstr>Scheduling with mode changes</vt:lpstr>
      <vt:lpstr>Mixed criticality systems</vt:lpstr>
      <vt:lpstr>Robust Mixed-Criticality</vt:lpstr>
      <vt:lpstr>Robust Mixed Criticality</vt:lpstr>
      <vt:lpstr>PowerPoint Presentation</vt:lpstr>
      <vt:lpstr>RTOS Publications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Kai-Wei Chang</dc:creator>
  <cp:lastModifiedBy>Brad Campbell</cp:lastModifiedBy>
  <cp:revision>424</cp:revision>
  <dcterms:created xsi:type="dcterms:W3CDTF">2015-09-15T19:03:29Z</dcterms:created>
  <dcterms:modified xsi:type="dcterms:W3CDTF">2020-04-20T23:52:27Z</dcterms:modified>
</cp:coreProperties>
</file>