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0"/>
  </p:notesMasterIdLst>
  <p:sldIdLst>
    <p:sldId id="256" r:id="rId2"/>
    <p:sldId id="278" r:id="rId3"/>
    <p:sldId id="822" r:id="rId4"/>
    <p:sldId id="664" r:id="rId5"/>
    <p:sldId id="670" r:id="rId6"/>
    <p:sldId id="800" r:id="rId7"/>
    <p:sldId id="789" r:id="rId8"/>
    <p:sldId id="766" r:id="rId9"/>
    <p:sldId id="767" r:id="rId10"/>
    <p:sldId id="768" r:id="rId11"/>
    <p:sldId id="769" r:id="rId12"/>
    <p:sldId id="786" r:id="rId13"/>
    <p:sldId id="790" r:id="rId14"/>
    <p:sldId id="787" r:id="rId15"/>
    <p:sldId id="791" r:id="rId16"/>
    <p:sldId id="792" r:id="rId17"/>
    <p:sldId id="793" r:id="rId18"/>
    <p:sldId id="736" r:id="rId19"/>
    <p:sldId id="794" r:id="rId20"/>
    <p:sldId id="639" r:id="rId21"/>
    <p:sldId id="771" r:id="rId22"/>
    <p:sldId id="774" r:id="rId23"/>
    <p:sldId id="775" r:id="rId24"/>
    <p:sldId id="796" r:id="rId25"/>
    <p:sldId id="797" r:id="rId26"/>
    <p:sldId id="799" r:id="rId27"/>
    <p:sldId id="801" r:id="rId28"/>
    <p:sldId id="802" r:id="rId29"/>
    <p:sldId id="803" r:id="rId30"/>
    <p:sldId id="804" r:id="rId31"/>
    <p:sldId id="805" r:id="rId32"/>
    <p:sldId id="806" r:id="rId33"/>
    <p:sldId id="807" r:id="rId34"/>
    <p:sldId id="808" r:id="rId35"/>
    <p:sldId id="809" r:id="rId36"/>
    <p:sldId id="810" r:id="rId37"/>
    <p:sldId id="811" r:id="rId38"/>
    <p:sldId id="812" r:id="rId39"/>
    <p:sldId id="813" r:id="rId40"/>
    <p:sldId id="814" r:id="rId41"/>
    <p:sldId id="816" r:id="rId42"/>
    <p:sldId id="817" r:id="rId43"/>
    <p:sldId id="818" r:id="rId44"/>
    <p:sldId id="819" r:id="rId45"/>
    <p:sldId id="820" r:id="rId46"/>
    <p:sldId id="1028" r:id="rId47"/>
    <p:sldId id="1030" r:id="rId48"/>
    <p:sldId id="852" r:id="rId49"/>
    <p:sldId id="1031" r:id="rId50"/>
    <p:sldId id="1033" r:id="rId51"/>
    <p:sldId id="1034" r:id="rId52"/>
    <p:sldId id="1035" r:id="rId53"/>
    <p:sldId id="1036" r:id="rId54"/>
    <p:sldId id="1037" r:id="rId55"/>
    <p:sldId id="1038" r:id="rId56"/>
    <p:sldId id="1039" r:id="rId57"/>
    <p:sldId id="1040" r:id="rId58"/>
    <p:sldId id="1041" r:id="rId5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8" autoAdjust="0"/>
    <p:restoredTop sz="95309"/>
  </p:normalViewPr>
  <p:slideViewPr>
    <p:cSldViewPr snapToGrid="0">
      <p:cViewPr varScale="1">
        <p:scale>
          <a:sx n="127" d="100"/>
          <a:sy n="127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33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01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09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988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6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4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87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0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5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5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2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0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1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5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736990" y="1265596"/>
            <a:ext cx="2405337" cy="12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1667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3614082" y="1254535"/>
            <a:ext cx="1849438" cy="862542"/>
            <a:chOff x="2093" y="903"/>
            <a:chExt cx="1398" cy="652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75" y="903"/>
              <a:ext cx="1109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1667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1667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3535041" y="3344281"/>
            <a:ext cx="1905000" cy="784490"/>
            <a:chOff x="2064" y="2467"/>
            <a:chExt cx="1440" cy="593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241" y="2467"/>
              <a:ext cx="1030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1667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1667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5191127" y="796403"/>
            <a:ext cx="3065200" cy="3862917"/>
            <a:chOff x="3398" y="423"/>
            <a:chExt cx="2317" cy="2920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423"/>
              <a:ext cx="1980" cy="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	from hardware</a:t>
              </a:r>
              <a:b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3" y="1759"/>
              <a:ext cx="170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747607" y="294761"/>
            <a:ext cx="6283854" cy="66288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029229" y="4601113"/>
            <a:ext cx="7112000" cy="12700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842698" y="1492258"/>
            <a:ext cx="3144575" cy="2203981"/>
            <a:chOff x="113" y="939"/>
            <a:chExt cx="2377" cy="1666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13" y="939"/>
              <a:ext cx="712" cy="1666"/>
              <a:chOff x="134" y="939"/>
              <a:chExt cx="712" cy="1666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67" y="1640"/>
                <a:ext cx="166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67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2"/>
              <a:ext cx="167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333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736990" y="2714255"/>
            <a:ext cx="2405337" cy="139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1667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1667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4FE0-20E4-384B-8D5F-40E9D7C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2968" y="232420"/>
            <a:ext cx="6477000" cy="57149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Switching Threads from Interrupts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793754"/>
            <a:ext cx="6858000" cy="48114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Prevent thread from running forever with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timer interrupt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Same thing from IO interrupts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Example: immediately start process waiting for keypress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2352147" y="1555754"/>
            <a:ext cx="3627438" cy="1480344"/>
            <a:chOff x="1094" y="576"/>
            <a:chExt cx="2742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094" y="736"/>
              <a:ext cx="2362" cy="959"/>
              <a:chOff x="1279" y="1056"/>
              <a:chExt cx="236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79" y="1152"/>
                <a:ext cx="67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2" y="627"/>
              <a:ext cx="244" cy="1046"/>
              <a:chOff x="4599" y="816"/>
              <a:chExt cx="245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221" y="1267"/>
                <a:ext cx="100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70C8-270A-6249-BB42-38D8368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00" y="76869"/>
            <a:ext cx="7281336" cy="61051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758821"/>
            <a:ext cx="7102654" cy="4060697"/>
          </a:xfrm>
        </p:spPr>
        <p:txBody>
          <a:bodyPr/>
          <a:lstStyle/>
          <a:p>
            <a:r>
              <a:rPr lang="en-US" dirty="0"/>
              <a:t>Can't call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switch() </a:t>
            </a:r>
            <a:r>
              <a:rPr lang="en-US" dirty="0"/>
              <a:t>without starting a thread</a:t>
            </a:r>
          </a:p>
          <a:p>
            <a:r>
              <a:rPr lang="en-US" dirty="0"/>
              <a:t>How 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thread?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487956" y="5156730"/>
            <a:ext cx="1198562" cy="4445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4886567" y="2198688"/>
            <a:ext cx="2177522" cy="2958042"/>
            <a:chOff x="1143" y="620"/>
            <a:chExt cx="1646" cy="2236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3" y="1309"/>
              <a:ext cx="302" cy="1165"/>
              <a:chOff x="4594" y="805"/>
              <a:chExt cx="302" cy="1165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62" y="1237"/>
                <a:ext cx="116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68" y="620"/>
              <a:ext cx="122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7193075" y="4366295"/>
            <a:ext cx="1788583" cy="804333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1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306705" y="3080942"/>
            <a:ext cx="5205047" cy="137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newStack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474" y="2602836"/>
            <a:ext cx="1651001" cy="3333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5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sz="15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5D65C-03E7-094F-9A61-E47332B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4" y="90436"/>
            <a:ext cx="7412360" cy="7277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015999"/>
            <a:ext cx="7048003" cy="3809345"/>
          </a:xfrm>
        </p:spPr>
        <p:txBody>
          <a:bodyPr/>
          <a:lstStyle/>
          <a:p>
            <a:r>
              <a:rPr lang="en-US" dirty="0"/>
              <a:t>So when does the new thread really start executing?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718965" y="4654690"/>
            <a:ext cx="1198562" cy="4445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4011738" y="1684742"/>
            <a:ext cx="2177522" cy="2958042"/>
            <a:chOff x="1143" y="620"/>
            <a:chExt cx="1646" cy="2236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3" y="1309"/>
              <a:ext cx="302" cy="1165"/>
              <a:chOff x="4594" y="805"/>
              <a:chExt cx="302" cy="1165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62" y="1237"/>
                <a:ext cx="116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68" y="620"/>
              <a:ext cx="122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318246" y="3852349"/>
            <a:ext cx="1788583" cy="804333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1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44046" y="2596893"/>
            <a:ext cx="3278183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run_new_thread</a:t>
            </a: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333" dirty="0">
                <a:cs typeface="Consolas" panose="020B0609020204030204" pitchFamily="49" charset="0"/>
              </a:rPr>
              <a:t>selects this thread's TCB, "returns" into beginning of </a:t>
            </a:r>
            <a:r>
              <a:rPr lang="en-US" sz="2333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endParaRPr lang="en-US" sz="2333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45" y="2088889"/>
            <a:ext cx="1651001" cy="3333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5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sz="15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85AFC-2261-4345-A7F1-82BDF71C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97660"/>
            <a:ext cx="6921500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Bootstrapping Threads: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ThreadRoot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015" y="1059657"/>
            <a:ext cx="7133167" cy="3746499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execution of thread</a:t>
            </a:r>
            <a:endParaRPr lang="en-US" altLang="ko-KR" sz="1333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ThreadRoot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  <a:r>
              <a:rPr lang="en-US" altLang="ko-KR" sz="2000" b="1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never returns</a:t>
            </a:r>
          </a:p>
          <a:p>
            <a:pPr lvl="1">
              <a:lnSpc>
                <a:spcPct val="80000"/>
              </a:lnSpc>
            </a:pPr>
            <a:r>
              <a:rPr lang="en-US" altLang="ko-KR" sz="1667" b="1" dirty="0" err="1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ThreadFinish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destroys thread, invokes scheduler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894914" y="1027908"/>
            <a:ext cx="2371990" cy="1828272"/>
            <a:chOff x="2136" y="2694"/>
            <a:chExt cx="1793" cy="1382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2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26" y="2694"/>
              <a:ext cx="303" cy="1165"/>
              <a:chOff x="4571" y="749"/>
              <a:chExt cx="304" cy="128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81" y="1239"/>
                <a:ext cx="1283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sz="1500" dirty="0" err="1">
                  <a:latin typeface="Consolas" charset="0"/>
                  <a:ea typeface="Consolas" charset="0"/>
                  <a:cs typeface="Consolas" charset="0"/>
                </a:rPr>
                <a:t>fcnPtr</a:t>
              </a:r>
              <a:endParaRPr lang="en-US" altLang="en-US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DB5D9-870A-9B43-9F8E-DFFCA2A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084-3F10-2D4B-9A78-2BF4C60B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Far: Kernel-Supported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4665-3D07-A845-B6AD-6B4442AE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4" y="878541"/>
            <a:ext cx="7456191" cy="3626115"/>
          </a:xfrm>
        </p:spPr>
        <p:txBody>
          <a:bodyPr>
            <a:normAutofit/>
          </a:bodyPr>
          <a:lstStyle/>
          <a:p>
            <a:r>
              <a:rPr lang="en-US" sz="2400" dirty="0"/>
              <a:t>Each thread has a </a:t>
            </a:r>
            <a:r>
              <a:rPr lang="en-US" sz="2400" b="1" dirty="0"/>
              <a:t>thread control block</a:t>
            </a:r>
          </a:p>
          <a:p>
            <a:pPr lvl="1"/>
            <a:r>
              <a:rPr lang="en-US" sz="2000" dirty="0"/>
              <a:t>CPU registers, including PC, pointer to stack</a:t>
            </a:r>
          </a:p>
          <a:p>
            <a:pPr lvl="1"/>
            <a:r>
              <a:rPr lang="en-US" sz="2000" dirty="0"/>
              <a:t>Scheduling info: priority, etc.</a:t>
            </a:r>
          </a:p>
          <a:p>
            <a:pPr lvl="1"/>
            <a:r>
              <a:rPr lang="en-US" sz="2000" dirty="0"/>
              <a:t>Pointer to </a:t>
            </a:r>
            <a:r>
              <a:rPr lang="en-US" sz="2000" b="1" dirty="0"/>
              <a:t>Process control block</a:t>
            </a:r>
          </a:p>
          <a:p>
            <a:r>
              <a:rPr lang="en-US" sz="2400" dirty="0"/>
              <a:t>OS scheduler uses TCBs, not PCBs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4368C-0085-4E49-BAA1-8851042F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02" y="3029508"/>
            <a:ext cx="5495396" cy="2435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AAA2E-D8A9-514F-B8E6-CFA894BD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244-474E-134D-A32E-CC6479AF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05" y="95254"/>
            <a:ext cx="6572250" cy="1104636"/>
          </a:xfrm>
        </p:spPr>
        <p:txBody>
          <a:bodyPr/>
          <a:lstStyle/>
          <a:p>
            <a:r>
              <a:rPr lang="en-US" dirty="0"/>
              <a:t>Kernel-Supported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CB266-FA8F-4441-9E85-19F786429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"/>
          <a:stretch/>
        </p:blipFill>
        <p:spPr>
          <a:xfrm>
            <a:off x="1725745" y="1048326"/>
            <a:ext cx="5692510" cy="459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96364-0CC3-8F46-B0D1-53BDBC88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2CF8-03AE-1C41-8F3E-F980DBE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Kernel-Supported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F29-2F02-0B4A-9607-467A7CA2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209628"/>
            <a:ext cx="7345659" cy="3626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Threads run and block (e.g., on I/O) independently</a:t>
            </a:r>
          </a:p>
          <a:p>
            <a:r>
              <a:rPr lang="en-US" dirty="0"/>
              <a:t>One process may have multiple threads waiting on different things</a:t>
            </a:r>
          </a:p>
          <a:p>
            <a:r>
              <a:rPr lang="en-US" dirty="0"/>
              <a:t>Two mode switches for every context switch (expensive)</a:t>
            </a:r>
          </a:p>
          <a:p>
            <a:r>
              <a:rPr lang="en-US" dirty="0"/>
              <a:t>Create threads with </a:t>
            </a:r>
            <a:r>
              <a:rPr lang="en-US" dirty="0" err="1"/>
              <a:t>syscalls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Alternative: multiplex several streams of execution (at user level) on top of a single kernel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F738-3A08-CD45-9224-0B0AE559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19067"/>
            <a:ext cx="6572250" cy="1104636"/>
          </a:xfrm>
        </p:spPr>
        <p:txBody>
          <a:bodyPr/>
          <a:lstStyle/>
          <a:p>
            <a:r>
              <a:rPr lang="en-US" altLang="ko-KR" dirty="0"/>
              <a:t>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77" y="1223702"/>
            <a:ext cx="7304698" cy="4479637"/>
          </a:xfrm>
        </p:spPr>
        <p:txBody>
          <a:bodyPr>
            <a:normAutofit/>
          </a:bodyPr>
          <a:lstStyle/>
          <a:p>
            <a:r>
              <a:rPr lang="en-US" altLang="ko-KR" dirty="0"/>
              <a:t>User program contains its own</a:t>
            </a:r>
            <a:br>
              <a:rPr lang="en-US" altLang="ko-KR" dirty="0"/>
            </a:br>
            <a:r>
              <a:rPr lang="en-US" altLang="ko-KR" dirty="0"/>
              <a:t>scheduler</a:t>
            </a:r>
            <a:endParaRPr lang="en-US" altLang="ko-KR" sz="1667" dirty="0"/>
          </a:p>
          <a:p>
            <a:r>
              <a:rPr lang="en-US" altLang="ko-KR" dirty="0"/>
              <a:t>Several user threads per kernel </a:t>
            </a:r>
            <a:r>
              <a:rPr lang="en-US" altLang="ko-KR" dirty="0" err="1"/>
              <a:t>thd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 threads may be scheduled</a:t>
            </a:r>
            <a:br>
              <a:rPr lang="en-US" altLang="ko-KR" dirty="0"/>
            </a:br>
            <a:r>
              <a:rPr lang="en-US" altLang="ko-KR" dirty="0"/>
              <a:t>non-preemptively</a:t>
            </a:r>
          </a:p>
          <a:p>
            <a:pPr lvl="1"/>
            <a:r>
              <a:rPr lang="en-US" altLang="ko-KR" dirty="0"/>
              <a:t>Only switch on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</a:p>
          <a:p>
            <a:r>
              <a:rPr lang="en-US" altLang="ko-KR" dirty="0">
                <a:cs typeface="Consolas" panose="020B0609020204030204" pitchFamily="49" charset="0"/>
              </a:rPr>
              <a:t>Context switches cheaper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Copy registers and jump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ko-KR" dirty="0">
                <a:cs typeface="Consolas" panose="020B0609020204030204" pitchFamily="49" charset="0"/>
              </a:rPr>
              <a:t> in </a:t>
            </a:r>
            <a:r>
              <a:rPr lang="en-US" altLang="ko-KR" dirty="0" err="1">
                <a:cs typeface="Consolas" panose="020B0609020204030204" pitchFamily="49" charset="0"/>
              </a:rPr>
              <a:t>userspace</a:t>
            </a:r>
            <a:r>
              <a:rPr lang="en-US" altLang="ko-KR" dirty="0"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6457950" y="1098145"/>
            <a:ext cx="2413000" cy="236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C865B-630C-484D-A4DB-4D28ECB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19067"/>
            <a:ext cx="6572250" cy="1104636"/>
          </a:xfrm>
        </p:spPr>
        <p:txBody>
          <a:bodyPr/>
          <a:lstStyle/>
          <a:p>
            <a:r>
              <a:rPr lang="en-US" altLang="ko-KR" dirty="0"/>
              <a:t>User-Mode Threads: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223702"/>
            <a:ext cx="7988439" cy="447963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One user-level thread blocks on I/O: they all do</a:t>
            </a:r>
            <a:endParaRPr lang="en-US" altLang="ko-KR" sz="1600" dirty="0"/>
          </a:p>
          <a:p>
            <a:pPr lvl="1"/>
            <a:r>
              <a:rPr lang="en-US" altLang="ko-KR" sz="2000" dirty="0"/>
              <a:t>Kernel cannot adjust scheduling among threads it doesn’t know about</a:t>
            </a:r>
          </a:p>
          <a:p>
            <a:r>
              <a:rPr lang="en-US" altLang="ko-KR" sz="2400" dirty="0"/>
              <a:t>Multiple Cores?</a:t>
            </a:r>
          </a:p>
          <a:p>
            <a:r>
              <a:rPr lang="en-US" altLang="ko-KR" sz="2400" dirty="0"/>
              <a:t>Can't completely avoid blocking (</a:t>
            </a:r>
            <a:r>
              <a:rPr lang="en-US" altLang="ko-KR" sz="2400" dirty="0" err="1"/>
              <a:t>syscalls</a:t>
            </a:r>
            <a:r>
              <a:rPr lang="en-US" altLang="ko-KR" sz="2400" dirty="0"/>
              <a:t>, page fault)</a:t>
            </a: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>
                <a:cs typeface="Consolas" panose="020B0609020204030204" pitchFamily="49" charset="0"/>
              </a:rPr>
              <a:t>Solution: </a:t>
            </a:r>
            <a:r>
              <a:rPr lang="en-US" altLang="ko-KR" sz="2400" i="1" dirty="0">
                <a:cs typeface="Consolas" panose="020B0609020204030204" pitchFamily="49" charset="0"/>
              </a:rPr>
              <a:t>Scheduler Activations</a:t>
            </a:r>
          </a:p>
          <a:p>
            <a:pPr lvl="1"/>
            <a:r>
              <a:rPr lang="en-US" altLang="ko-KR" sz="2000" dirty="0">
                <a:cs typeface="Consolas" panose="020B0609020204030204" pitchFamily="49" charset="0"/>
              </a:rPr>
              <a:t>Have kernel inform user-level scheduler when a thread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C9F58-B3BA-0E48-BB92-E1B3F93F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5352-8465-4846-B9CF-1E47A22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43FBC-E436-764B-8682-7B9F81A8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5" y="463600"/>
            <a:ext cx="5046392" cy="3714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15A03-C71A-A846-B01F-973AAC73161B}"/>
              </a:ext>
            </a:extLst>
          </p:cNvPr>
          <p:cNvSpPr/>
          <p:nvPr/>
        </p:nvSpPr>
        <p:spPr>
          <a:xfrm>
            <a:off x="1287966" y="4601027"/>
            <a:ext cx="656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/scwang251/status/1034057440583712768</a:t>
            </a:r>
          </a:p>
        </p:txBody>
      </p:sp>
    </p:spTree>
    <p:extLst>
      <p:ext uri="{BB962C8B-B14F-4D97-AF65-F5344CB8AC3E}">
        <p14:creationId xmlns:p14="http://schemas.microsoft.com/office/powerpoint/2010/main" val="11868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402" y="0"/>
            <a:ext cx="7104364" cy="108649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841500" y="2796173"/>
            <a:ext cx="2413000" cy="236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619500" y="1208674"/>
            <a:ext cx="3746500" cy="140096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143500" y="2796174"/>
            <a:ext cx="2730500" cy="237860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079500" y="1589673"/>
            <a:ext cx="22525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095500" y="5209173"/>
            <a:ext cx="15853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566834" y="5232986"/>
            <a:ext cx="1666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53EC4-D9AF-C041-9528-108887D83F0E}"/>
              </a:ext>
            </a:extLst>
          </p:cNvPr>
          <p:cNvSpPr/>
          <p:nvPr/>
        </p:nvSpPr>
        <p:spPr>
          <a:xfrm>
            <a:off x="1079500" y="948895"/>
            <a:ext cx="6436591" cy="17549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48D75-55FE-E147-9801-2A6905D50D42}"/>
              </a:ext>
            </a:extLst>
          </p:cNvPr>
          <p:cNvSpPr txBox="1"/>
          <p:nvPr/>
        </p:nvSpPr>
        <p:spPr>
          <a:xfrm>
            <a:off x="1189181" y="2259079"/>
            <a:ext cx="4294909" cy="40011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Almost all current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32086-DC04-9A44-8D55-8233775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39" y="4077228"/>
            <a:ext cx="7417123" cy="1333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964877" y="664320"/>
            <a:ext cx="6858000" cy="37716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13CF71-B757-B24F-B57E-D201538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84" y="77090"/>
            <a:ext cx="6572250" cy="1104636"/>
          </a:xfrm>
        </p:spPr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1277A-E107-BE45-9E3B-FD4940DA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4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05"/>
            <a:ext cx="6572250" cy="1104636"/>
          </a:xfrm>
        </p:spPr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79" r="-1487" b="12642"/>
          <a:stretch/>
        </p:blipFill>
        <p:spPr>
          <a:xfrm>
            <a:off x="1042737" y="1165541"/>
            <a:ext cx="7018421" cy="418182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6F38-F13F-F449-9B4F-490EE74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58" y="130482"/>
            <a:ext cx="6572250" cy="1104636"/>
          </a:xfrm>
        </p:spPr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3" r="4148"/>
          <a:stretch/>
        </p:blipFill>
        <p:spPr>
          <a:xfrm>
            <a:off x="1438283" y="1235118"/>
            <a:ext cx="6267434" cy="40512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579D7-E09B-F748-9209-8EC1068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18-5790-8340-9C4D-3F73FBC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97" y="73160"/>
            <a:ext cx="7285789" cy="1104636"/>
          </a:xfrm>
        </p:spPr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71C-A90C-1C41-A265-F207AC7F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66" y="1237476"/>
            <a:ext cx="7285789" cy="3999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58EFB-DF43-DF44-8B15-B0039E40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35" y="7939"/>
            <a:ext cx="7098771" cy="1104636"/>
          </a:xfrm>
        </p:spPr>
        <p:txBody>
          <a:bodyPr>
            <a:normAutofit/>
          </a:bodyPr>
          <a:lstStyle/>
          <a:p>
            <a:r>
              <a:rPr lang="en-US" altLang="ko-KR" sz="3333" dirty="0">
                <a:ea typeface="Gulim" panose="020B0600000101010101" pitchFamily="34" charset="-127"/>
              </a:rPr>
              <a:t>Remember: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323" y="2286004"/>
            <a:ext cx="7258843" cy="222646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can run threads in any order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And with multiple cores: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Even more 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Could truly be running at the same time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1311010" y="964410"/>
            <a:ext cx="6701896" cy="10795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4"/>
              <a:chOff x="2208" y="3105"/>
              <a:chExt cx="2640" cy="244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41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Multiprogramming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690C2-7B15-4345-8CD4-01AD2CE0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8A9-DD23-7D42-8D65-6CB0C83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55E6-4ADC-204C-95F2-40C3D2D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6572250" cy="883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the possible values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below?</a:t>
            </a:r>
          </a:p>
          <a:p>
            <a:r>
              <a:rPr lang="en-US" dirty="0"/>
              <a:t>Initially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y = 0;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067F4-1879-D54B-9F13-949205AAACAF}"/>
              </a:ext>
            </a:extLst>
          </p:cNvPr>
          <p:cNvSpPr txBox="1">
            <a:spLocks/>
          </p:cNvSpPr>
          <p:nvPr/>
        </p:nvSpPr>
        <p:spPr>
          <a:xfrm>
            <a:off x="1285875" y="2517509"/>
            <a:ext cx="2774157" cy="100674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6CEB3-3420-BA4D-9965-19EFF0940422}"/>
              </a:ext>
            </a:extLst>
          </p:cNvPr>
          <p:cNvSpPr txBox="1">
            <a:spLocks/>
          </p:cNvSpPr>
          <p:nvPr/>
        </p:nvSpPr>
        <p:spPr>
          <a:xfrm>
            <a:off x="4488656" y="2501632"/>
            <a:ext cx="3012282" cy="135599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  <a:p>
            <a:pPr marL="0" indent="0">
              <a:buNone/>
            </a:pPr>
            <a:endParaRPr lang="en-US" sz="2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BB511-8BEF-8D44-ABFB-D4A683C7073A}"/>
              </a:ext>
            </a:extLst>
          </p:cNvPr>
          <p:cNvSpPr txBox="1">
            <a:spLocks/>
          </p:cNvSpPr>
          <p:nvPr/>
        </p:nvSpPr>
        <p:spPr>
          <a:xfrm>
            <a:off x="1333500" y="3970071"/>
            <a:ext cx="6572250" cy="883708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333" dirty="0">
                <a:cs typeface="Consolas" panose="020B0609020204030204" pitchFamily="49" charset="0"/>
              </a:rPr>
              <a:t> or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333" dirty="0">
                <a:cs typeface="Consolas" panose="020B0609020204030204" pitchFamily="49" charset="0"/>
              </a:rPr>
              <a:t> or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333" dirty="0">
                <a:cs typeface="Consolas" panose="020B0609020204030204" pitchFamily="49" charset="0"/>
              </a:rPr>
              <a:t> (non-deterministic)</a:t>
            </a:r>
          </a:p>
          <a:p>
            <a:r>
              <a:rPr lang="en-US" sz="2333" dirty="0">
                <a:solidFill>
                  <a:srgbClr val="FF0000"/>
                </a:solidFill>
                <a:cs typeface="Consolas" panose="020B0609020204030204" pitchFamily="49" charset="0"/>
              </a:rPr>
              <a:t>Race Condition: Thread A races against Thread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198-A914-4943-B546-F58D941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8A9-DD23-7D42-8D65-6CB0C83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55E6-4ADC-204C-95F2-40C3D2D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6572250" cy="883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the possible values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below?</a:t>
            </a:r>
          </a:p>
          <a:p>
            <a:r>
              <a:rPr lang="en-US" dirty="0"/>
              <a:t>Initially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0;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067F4-1879-D54B-9F13-949205AAACAF}"/>
              </a:ext>
            </a:extLst>
          </p:cNvPr>
          <p:cNvSpPr txBox="1">
            <a:spLocks/>
          </p:cNvSpPr>
          <p:nvPr/>
        </p:nvSpPr>
        <p:spPr>
          <a:xfrm>
            <a:off x="1285875" y="2517509"/>
            <a:ext cx="2774157" cy="100674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6CEB3-3420-BA4D-9965-19EFF0940422}"/>
              </a:ext>
            </a:extLst>
          </p:cNvPr>
          <p:cNvSpPr txBox="1">
            <a:spLocks/>
          </p:cNvSpPr>
          <p:nvPr/>
        </p:nvSpPr>
        <p:spPr>
          <a:xfrm>
            <a:off x="4488656" y="2501632"/>
            <a:ext cx="3012282" cy="88370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2;</a:t>
            </a:r>
          </a:p>
          <a:p>
            <a:pPr marL="0" indent="0">
              <a:buNone/>
            </a:pPr>
            <a:endParaRPr lang="en-US" sz="2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BB511-8BEF-8D44-ABFB-D4A683C7073A}"/>
              </a:ext>
            </a:extLst>
          </p:cNvPr>
          <p:cNvSpPr txBox="1">
            <a:spLocks/>
          </p:cNvSpPr>
          <p:nvPr/>
        </p:nvSpPr>
        <p:spPr>
          <a:xfrm>
            <a:off x="1333500" y="3970071"/>
            <a:ext cx="6572250" cy="883708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33" dirty="0">
                <a:cs typeface="Consolas" panose="020B0609020204030204" pitchFamily="49" charset="0"/>
              </a:rPr>
              <a:t>Why not 3?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Write a bit at a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841F-4202-CC41-98CC-08E6EAE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C92D-A9B2-4475-956D-5A07AF75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C4BF-C60D-4DB2-83AC-61B3CFC8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b="1" dirty="0"/>
              <a:t>An operation that runs to completion or not at all</a:t>
            </a:r>
          </a:p>
          <a:p>
            <a:pPr lvl="1"/>
            <a:r>
              <a:rPr lang="en-US" dirty="0"/>
              <a:t>Need some to allow threads to work together</a:t>
            </a:r>
          </a:p>
          <a:p>
            <a:pPr lvl="1"/>
            <a:endParaRPr lang="en-US" dirty="0"/>
          </a:p>
          <a:p>
            <a:r>
              <a:rPr lang="en-US" dirty="0"/>
              <a:t>Example: Loading or storing words</a:t>
            </a:r>
          </a:p>
          <a:p>
            <a:pPr lvl="1"/>
            <a:r>
              <a:rPr lang="en-US" b="1" dirty="0"/>
              <a:t>Result of 3 is not possible on most machines</a:t>
            </a:r>
          </a:p>
          <a:p>
            <a:pPr lvl="1"/>
            <a:endParaRPr lang="en-US" b="1" dirty="0"/>
          </a:p>
          <a:p>
            <a:r>
              <a:rPr lang="en-US" dirty="0"/>
              <a:t>Some instructions are not atomic</a:t>
            </a:r>
          </a:p>
          <a:p>
            <a:pPr lvl="1"/>
            <a:r>
              <a:rPr lang="en-US" dirty="0"/>
              <a:t>Ex: double-precision floating point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3CE4-735D-0A49-A538-91D476DE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533F-13AB-454A-BB1E-88403AF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Analogy: Too Much Milk</a:t>
            </a: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135A1728-DFB9-4CAF-BA4A-8324B9527ADB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955899"/>
            <a:ext cx="7175500" cy="304271"/>
            <a:chOff x="192" y="3484"/>
            <a:chExt cx="5424" cy="230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854F190B-92D8-4CF9-83C9-2E29836D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CDE0F30-F226-4D93-B6FB-5A34837F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F0262373-CD49-41C4-807D-9AF27838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24" name="Group 71">
            <a:extLst>
              <a:ext uri="{FF2B5EF4-FFF2-40B4-BE49-F238E27FC236}">
                <a16:creationId xmlns:a16="http://schemas.microsoft.com/office/drawing/2014/main" id="{8E67D97F-4FD3-4616-A82A-8ED5B3EE7FFE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651628"/>
            <a:ext cx="7175500" cy="304271"/>
            <a:chOff x="192" y="3254"/>
            <a:chExt cx="5424" cy="230"/>
          </a:xfrm>
        </p:grpSpPr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E6B01B4C-4FDE-4B8E-89CD-CB091111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2B02363-BD2B-4A8E-B757-BBFD35E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81022BF-6B58-41F8-83CF-FEAC9703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28" name="Group 70">
            <a:extLst>
              <a:ext uri="{FF2B5EF4-FFF2-40B4-BE49-F238E27FC236}">
                <a16:creationId xmlns:a16="http://schemas.microsoft.com/office/drawing/2014/main" id="{B90A4316-3B5B-49B6-B206-29A87AD627B6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347357"/>
            <a:ext cx="7175500" cy="304271"/>
            <a:chOff x="192" y="3024"/>
            <a:chExt cx="5424" cy="230"/>
          </a:xfrm>
        </p:grpSpPr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4CF19E0-F154-4153-9267-1C7F52F1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7B3ED126-21FC-4F0B-9EF5-30C915FA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7805A769-502E-49CC-B5DF-1A6745D5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32" name="Group 69">
            <a:extLst>
              <a:ext uri="{FF2B5EF4-FFF2-40B4-BE49-F238E27FC236}">
                <a16:creationId xmlns:a16="http://schemas.microsoft.com/office/drawing/2014/main" id="{833ACD01-6703-4941-AA5D-46005DA0BB0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043086"/>
            <a:ext cx="7175500" cy="304271"/>
            <a:chOff x="192" y="2794"/>
            <a:chExt cx="5424" cy="230"/>
          </a:xfrm>
        </p:grpSpPr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CEED1106-73E1-4131-8B77-26DDFBBD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67D2D6E6-D299-46A6-890A-CA12682C9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C392EC0C-C3A4-4463-9E03-81172E74E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36" name="Group 74">
            <a:extLst>
              <a:ext uri="{FF2B5EF4-FFF2-40B4-BE49-F238E27FC236}">
                <a16:creationId xmlns:a16="http://schemas.microsoft.com/office/drawing/2014/main" id="{CC10927A-EF5E-4E88-82A4-3AE43BEBFE71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434545"/>
            <a:ext cx="7175500" cy="304271"/>
            <a:chOff x="192" y="2334"/>
            <a:chExt cx="5424" cy="230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33E16023-3820-4045-9956-2EED6DFA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D52F763C-40A3-42A6-8114-312786AC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8395A4C0-CC65-4CBD-BA9F-27AAE9BA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0" name="Group 73">
            <a:extLst>
              <a:ext uri="{FF2B5EF4-FFF2-40B4-BE49-F238E27FC236}">
                <a16:creationId xmlns:a16="http://schemas.microsoft.com/office/drawing/2014/main" id="{1E08A0B1-0863-48D0-A009-F34E64C0837A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130274"/>
            <a:ext cx="7175500" cy="304271"/>
            <a:chOff x="192" y="2104"/>
            <a:chExt cx="5424" cy="230"/>
          </a:xfrm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251199F0-6314-4F5D-9B81-D8B46C1D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57DB21E3-7653-4364-96EF-9ED3B39F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AB20E166-ADED-471C-A326-876F5CD1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4" name="Group 68">
            <a:extLst>
              <a:ext uri="{FF2B5EF4-FFF2-40B4-BE49-F238E27FC236}">
                <a16:creationId xmlns:a16="http://schemas.microsoft.com/office/drawing/2014/main" id="{0C456D9A-591A-4A67-8584-FE379365A5E0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738815"/>
            <a:ext cx="7175500" cy="304271"/>
            <a:chOff x="192" y="2564"/>
            <a:chExt cx="5424" cy="230"/>
          </a:xfrm>
        </p:grpSpPr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8384B6E5-DB8A-46A8-B4EF-462D90FB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8510E63-A7D3-490A-A8E1-621CFF6B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47" name="Rectangle 14">
              <a:extLst>
                <a:ext uri="{FF2B5EF4-FFF2-40B4-BE49-F238E27FC236}">
                  <a16:creationId xmlns:a16="http://schemas.microsoft.com/office/drawing/2014/main" id="{9A4BA982-CC87-480A-82D4-4164A59B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92EDF5CE-0E63-489D-AC80-9BC267E6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75">
            <a:extLst>
              <a:ext uri="{FF2B5EF4-FFF2-40B4-BE49-F238E27FC236}">
                <a16:creationId xmlns:a16="http://schemas.microsoft.com/office/drawing/2014/main" id="{BCB8114A-16FA-44C6-90A2-86D5C485DDA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1826002"/>
            <a:ext cx="7175500" cy="2434167"/>
            <a:chOff x="192" y="1874"/>
            <a:chExt cx="5424" cy="1840"/>
          </a:xfrm>
        </p:grpSpPr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F9DAC3A6-A1AC-4B20-A9DC-D2D352FB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946E01A8-DEAE-4CB0-9F41-0FCA6AD6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6B39EC5B-B298-4589-A5EC-4F78869D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3F2A3730-394A-436B-B4E1-7D2CCFAA9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17669B56-3938-473D-841F-5A21B02EB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CDF4003-F7D3-4F73-9B16-D4D3CF8E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5A0B005-57F2-4AD1-B191-07C7F9D3F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81AC1B31-7E3F-41F5-88F4-93EC7B15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A5D2C226-3F06-4E67-815C-E8B8D7C0F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36">
              <a:extLst>
                <a:ext uri="{FF2B5EF4-FFF2-40B4-BE49-F238E27FC236}">
                  <a16:creationId xmlns:a16="http://schemas.microsoft.com/office/drawing/2014/main" id="{A7CCCD92-4B56-4EAD-BAA3-1C1BF286A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8BC24868-651A-4853-82D8-77B73021F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34E9A67D-7573-4C93-8050-67CE472A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F82672CD-04E6-462F-85AA-BF8A6F456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49830FED-08AF-4E39-956A-1440E930B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00E66880-7FF8-406D-A764-5F5BC194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3BC6C-C8D6-8B4E-BAB6-C98A3B1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91C6-EF19-904D-8B0D-CD2D05DF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2427-955E-BA43-B2FE-2A76A924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people excel at projecting confidence and hiding their uncertainties</a:t>
            </a:r>
          </a:p>
          <a:p>
            <a:pPr lvl="1"/>
            <a:r>
              <a:rPr lang="en-US" sz="1600" dirty="0"/>
              <a:t>Or they don’t know what they don’t know</a:t>
            </a:r>
          </a:p>
          <a:p>
            <a:r>
              <a:rPr lang="en-US" sz="1800" dirty="0"/>
              <a:t>Everyone comes from different backgrounds with different experiences and different skills</a:t>
            </a:r>
          </a:p>
          <a:p>
            <a:r>
              <a:rPr lang="en-US" sz="1800" dirty="0"/>
              <a:t>Positive outcome: find environment where you can learn from others (and teach as well!)</a:t>
            </a:r>
          </a:p>
          <a:p>
            <a:r>
              <a:rPr lang="en-US" sz="1800" dirty="0"/>
              <a:t>It is normal to feel jealous or inferior or unqualified when others succeed</a:t>
            </a:r>
          </a:p>
          <a:p>
            <a:pPr lvl="1"/>
            <a:r>
              <a:rPr lang="en-US" sz="1600" dirty="0"/>
              <a:t>I remind myself that its important to support others, and that their success does not imply anything about me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F08E-2015-3C40-8C26-0D1AAED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7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7362-1C67-4203-AA09-D78061D9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DA2B-EF20-4600-B864-7BDB19C3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At most one person buys milk</a:t>
            </a:r>
          </a:p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At least one person buys milk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67A0-62A3-B341-9D9E-FAFF5214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Leave a note</a:t>
            </a:r>
          </a:p>
          <a:p>
            <a:pPr lvl="1"/>
            <a:r>
              <a:rPr lang="en-US" dirty="0"/>
              <a:t>Place on fridge before buying</a:t>
            </a:r>
          </a:p>
          <a:p>
            <a:pPr lvl="1"/>
            <a:r>
              <a:rPr lang="en-US" dirty="0"/>
              <a:t>Remove after buying</a:t>
            </a:r>
          </a:p>
          <a:p>
            <a:pPr lvl="1"/>
            <a:r>
              <a:rPr lang="en-US" dirty="0"/>
              <a:t>Don’t go to store if there’s already a note</a:t>
            </a:r>
          </a:p>
          <a:p>
            <a:pPr lvl="1"/>
            <a:endParaRPr lang="en-US" dirty="0"/>
          </a:p>
          <a:p>
            <a:r>
              <a:rPr lang="en-US" dirty="0"/>
              <a:t>Leaving/checking a note is atomic (word load/store)</a:t>
            </a:r>
          </a:p>
          <a:p>
            <a:endParaRPr lang="en-US" dirty="0"/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B474-0643-8940-A3E4-E12D5EF8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4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13B-654E-422E-A0AE-28FD786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1243491"/>
          </a:xfrm>
        </p:spPr>
        <p:txBody>
          <a:bodyPr/>
          <a:lstStyle/>
          <a:p>
            <a:r>
              <a:rPr lang="en-US" dirty="0"/>
              <a:t>Attempt #1in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DEBC-9B19-480C-874E-CA015FCB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875" y="1521354"/>
            <a:ext cx="3238500" cy="40819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F513D-CB31-41C2-8D6A-69CF0678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521354"/>
            <a:ext cx="3238500" cy="40819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FAB7F-F700-2F4A-BAA6-F747956F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675E7-43E9-416C-BFC5-C155225BE021}"/>
              </a:ext>
            </a:extLst>
          </p:cNvPr>
          <p:cNvSpPr/>
          <p:nvPr/>
        </p:nvSpPr>
        <p:spPr>
          <a:xfrm>
            <a:off x="822303" y="1870368"/>
            <a:ext cx="2074015" cy="389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8902E9-D299-47DE-99A4-B42C296BD8F0}"/>
              </a:ext>
            </a:extLst>
          </p:cNvPr>
          <p:cNvCxnSpPr>
            <a:cxnSpLocks/>
          </p:cNvCxnSpPr>
          <p:nvPr/>
        </p:nvCxnSpPr>
        <p:spPr>
          <a:xfrm flipH="1" flipV="1">
            <a:off x="2984360" y="2259962"/>
            <a:ext cx="2372559" cy="106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381A0-14BF-41B6-AC6E-330AF9C81C3A}"/>
              </a:ext>
            </a:extLst>
          </p:cNvPr>
          <p:cNvSpPr txBox="1"/>
          <p:nvPr/>
        </p:nvSpPr>
        <p:spPr>
          <a:xfrm>
            <a:off x="5356918" y="2159955"/>
            <a:ext cx="2360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But there’s always a note – you just left one!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E90D4-C3CB-46FD-9783-226E9BD39836}"/>
              </a:ext>
            </a:extLst>
          </p:cNvPr>
          <p:cNvSpPr txBox="1"/>
          <p:nvPr/>
        </p:nvSpPr>
        <p:spPr>
          <a:xfrm>
            <a:off x="4956820" y="3197172"/>
            <a:ext cx="236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you don’t buy milk twice…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E7EE-0210-9B4F-A000-1D2B11DC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5"/>
            <a:ext cx="6572250" cy="38078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Leave a named note – each person ignores their own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8F0E67-FDBA-43DB-A3A8-177B01F604B1}"/>
              </a:ext>
            </a:extLst>
          </p:cNvPr>
          <p:cNvSpPr txBox="1">
            <a:spLocks/>
          </p:cNvSpPr>
          <p:nvPr/>
        </p:nvSpPr>
        <p:spPr>
          <a:xfrm>
            <a:off x="1285875" y="1902135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Bob)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Alice;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E89D66F-BBC7-49B3-9362-6E12F4D10550}"/>
              </a:ext>
            </a:extLst>
          </p:cNvPr>
          <p:cNvSpPr txBox="1">
            <a:spLocks/>
          </p:cNvSpPr>
          <p:nvPr/>
        </p:nvSpPr>
        <p:spPr>
          <a:xfrm>
            <a:off x="4524375" y="1902135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Bob;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CAA0-1C43-6540-99EA-ED282925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13B-654E-422E-A0AE-28FD786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1243491"/>
          </a:xfrm>
        </p:spPr>
        <p:txBody>
          <a:bodyPr/>
          <a:lstStyle/>
          <a:p>
            <a:r>
              <a:rPr lang="en-US" dirty="0"/>
              <a:t>Attempt #3 in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DEBC-9B19-480C-874E-CA015FCB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875" y="1521354"/>
            <a:ext cx="3238500" cy="40819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 Bob)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latin typeface="Consolas" panose="020B0609020204030204" pitchFamily="49" charset="0"/>
              </a:rPr>
              <a:t>buy milk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 Alice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F513D-CB31-41C2-8D6A-69CF0678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521354"/>
            <a:ext cx="3238500" cy="40819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latin typeface="Consolas" panose="020B0609020204030204" pitchFamily="49" charset="0"/>
              </a:rPr>
              <a:t>buy milk 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 Bob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58DF7-0670-2845-99EF-FF84F3AC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9CD3D-B921-4F49-A4A9-F39E55C19272}"/>
              </a:ext>
            </a:extLst>
          </p:cNvPr>
          <p:cNvSpPr txBox="1"/>
          <p:nvPr/>
        </p:nvSpPr>
        <p:spPr>
          <a:xfrm>
            <a:off x="7084402" y="2499031"/>
            <a:ext cx="154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 least you didn’t buy too much!</a:t>
            </a:r>
          </a:p>
        </p:txBody>
      </p:sp>
    </p:spTree>
    <p:extLst>
      <p:ext uri="{BB962C8B-B14F-4D97-AF65-F5344CB8AC3E}">
        <p14:creationId xmlns:p14="http://schemas.microsoft.com/office/powerpoint/2010/main" val="26900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#4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8F0E67-FDBA-43DB-A3A8-177B01F604B1}"/>
              </a:ext>
            </a:extLst>
          </p:cNvPr>
          <p:cNvSpPr txBox="1">
            <a:spLocks/>
          </p:cNvSpPr>
          <p:nvPr/>
        </p:nvSpPr>
        <p:spPr>
          <a:xfrm>
            <a:off x="1381125" y="1082843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while (note Bob)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do nothing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Alice;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E89D66F-BBC7-49B3-9362-6E12F4D10550}"/>
              </a:ext>
            </a:extLst>
          </p:cNvPr>
          <p:cNvSpPr txBox="1">
            <a:spLocks/>
          </p:cNvSpPr>
          <p:nvPr/>
        </p:nvSpPr>
        <p:spPr>
          <a:xfrm>
            <a:off x="4619625" y="1082843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Bob;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1EBBB-9390-4E00-9535-7AD04327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15" y="4593595"/>
            <a:ext cx="6572250" cy="38078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is a correct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83E6D-3F5E-9A42-B3B9-878303DC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8ACE-2324-4B33-93F1-123FDCCD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Solution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0D9-ACAB-487C-81A4-70793086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Proving that it works is hard</a:t>
            </a:r>
          </a:p>
          <a:p>
            <a:pPr lvl="1"/>
            <a:r>
              <a:rPr lang="en-US" dirty="0"/>
              <a:t>How do you add another thread?</a:t>
            </a:r>
          </a:p>
          <a:p>
            <a:endParaRPr lang="en-US" dirty="0"/>
          </a:p>
          <a:p>
            <a:r>
              <a:rPr lang="en-US" dirty="0"/>
              <a:t>Busy-waiting</a:t>
            </a:r>
          </a:p>
          <a:p>
            <a:pPr lvl="1"/>
            <a:r>
              <a:rPr lang="en-US" dirty="0"/>
              <a:t>Alice </a:t>
            </a:r>
            <a:r>
              <a:rPr lang="en-US" b="1" dirty="0"/>
              <a:t>consumes CPU time to 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F87E0-E77E-134E-87F4-B7D8E8B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0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DE64-C4C1-4FFB-85FC-633E2076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AA75-AA67-4D8B-AE57-CF6811FE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Exclusion:</a:t>
            </a:r>
            <a:r>
              <a:rPr lang="en-US" dirty="0"/>
              <a:t> 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endParaRPr lang="en-US" b="1" dirty="0"/>
          </a:p>
          <a:p>
            <a:r>
              <a:rPr lang="en-US" b="1" dirty="0"/>
              <a:t>Critical Section:</a:t>
            </a:r>
            <a:r>
              <a:rPr lang="en-US" dirty="0"/>
              <a:t> 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AFD9F-E941-9440-9B8C-5ADE5B6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8D2F-B081-4BEF-BE53-3E3B50E1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9EB1-9B06-4D6D-A38F-EC9F95D0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Lock:</a:t>
            </a:r>
            <a:r>
              <a:rPr lang="en-US" dirty="0"/>
              <a:t> An object only one thread can hold at a time</a:t>
            </a:r>
          </a:p>
          <a:p>
            <a:pPr lvl="1"/>
            <a:r>
              <a:rPr lang="en-US" b="1" dirty="0"/>
              <a:t>Provides</a:t>
            </a:r>
            <a:r>
              <a:rPr lang="en-US" dirty="0"/>
              <a:t> mutual exclusion</a:t>
            </a:r>
          </a:p>
          <a:p>
            <a:endParaRPr lang="en-US" b="1" dirty="0"/>
          </a:p>
          <a:p>
            <a:r>
              <a:rPr lang="en-US" dirty="0"/>
              <a:t>Offers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wait until lock is free; then grab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Unlock, wake up waiters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44AB-7DE2-2B48-ACC9-29A81178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16000" y="127000"/>
            <a:ext cx="7175500" cy="4445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896317" y="786141"/>
            <a:ext cx="989373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004921" y="3580141"/>
            <a:ext cx="1841500" cy="5080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385921" y="3580141"/>
            <a:ext cx="1079500" cy="50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sz="150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846421" y="3643641"/>
            <a:ext cx="46198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144596" y="4835539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1557346" y="4088141"/>
            <a:ext cx="1368325" cy="7473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178674" y="4066924"/>
            <a:ext cx="1016000" cy="5715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4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512671" y="1103641"/>
            <a:ext cx="1968500" cy="20955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82671" y="20561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167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82671" y="16116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639671" y="1548141"/>
            <a:ext cx="381000" cy="15240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274671" y="1548141"/>
            <a:ext cx="381000" cy="15240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957171" y="211964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766671" y="1112902"/>
            <a:ext cx="739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830171" y="1436067"/>
            <a:ext cx="306153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136324" y="1436067"/>
            <a:ext cx="328847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404567" y="786141"/>
            <a:ext cx="1047082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020921" y="1103641"/>
            <a:ext cx="1968500" cy="20955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290921" y="20561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167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290921" y="16116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147921" y="1548141"/>
            <a:ext cx="381000" cy="15240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782921" y="1548141"/>
            <a:ext cx="381000" cy="15240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465421" y="211964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274921" y="1112902"/>
            <a:ext cx="739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338421" y="1436067"/>
            <a:ext cx="306153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3644574" y="1436067"/>
            <a:ext cx="328847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76421" y="2056141"/>
            <a:ext cx="48442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333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2925671" y="3072141"/>
            <a:ext cx="412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830171" y="3072141"/>
            <a:ext cx="2190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465171" y="3072141"/>
            <a:ext cx="1555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2925671" y="3072141"/>
            <a:ext cx="1047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63967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27467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78292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14792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2097096" y="4842204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3052671" y="4842204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4008246" y="4835539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2509846" y="4088141"/>
            <a:ext cx="415825" cy="754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2925671" y="4088141"/>
            <a:ext cx="539750" cy="754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2925671" y="4088141"/>
            <a:ext cx="1495325" cy="7473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2163228" y="4226411"/>
            <a:ext cx="1625341" cy="19510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C6808-C965-9F44-8870-747004FE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2A4E96CD-FF33-494D-AA8E-8799B2103E9A}"/>
              </a:ext>
            </a:extLst>
          </p:cNvPr>
          <p:cNvSpPr txBox="1">
            <a:spLocks/>
          </p:cNvSpPr>
          <p:nvPr/>
        </p:nvSpPr>
        <p:spPr>
          <a:xfrm>
            <a:off x="5135302" y="1042868"/>
            <a:ext cx="3405448" cy="406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ea typeface="ＭＳ Ｐゴシック" charset="-128"/>
              </a:rPr>
              <a:t>Switch overhead: </a:t>
            </a:r>
          </a:p>
          <a:p>
            <a:pPr lvl="1">
              <a:defRPr/>
            </a:pPr>
            <a:r>
              <a:rPr lang="en-US">
                <a:ea typeface="ＭＳ Ｐゴシック" charset="-128"/>
              </a:rPr>
              <a:t>Same process:  </a:t>
            </a:r>
            <a:r>
              <a:rPr lang="en-US" b="1"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>
                <a:ea typeface="ＭＳ Ｐゴシック" charset="-128"/>
              </a:rPr>
              <a:t>Different proc.: </a:t>
            </a:r>
            <a:r>
              <a:rPr lang="en-US" b="1">
                <a:ea typeface="ＭＳ Ｐゴシック" charset="-128"/>
              </a:rPr>
              <a:t>high</a:t>
            </a:r>
            <a:endParaRPr lang="en-US">
              <a:ea typeface="ＭＳ Ｐゴシック" charset="-128"/>
            </a:endParaRPr>
          </a:p>
          <a:p>
            <a:pPr>
              <a:defRPr/>
            </a:pPr>
            <a:r>
              <a:rPr lang="en-US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>
                <a:ea typeface="ＭＳ Ｐゴシック" charset="-128"/>
              </a:rPr>
              <a:t>Same proc: </a:t>
            </a:r>
            <a:r>
              <a:rPr lang="en-US" b="1">
                <a:ea typeface="ＭＳ Ｐゴシック" charset="-128"/>
              </a:rPr>
              <a:t>low</a:t>
            </a:r>
            <a:endParaRPr lang="en-US" i="1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defRPr/>
            </a:pPr>
            <a:r>
              <a:rPr lang="en-US">
                <a:ea typeface="ＭＳ Ｐゴシック" charset="-128"/>
              </a:rPr>
              <a:t>Different proc: </a:t>
            </a:r>
            <a:r>
              <a:rPr lang="en-US" b="1">
                <a:ea typeface="ＭＳ Ｐゴシック" charset="-128"/>
              </a:rPr>
              <a:t>high</a:t>
            </a:r>
            <a:endParaRPr lang="en-US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>
                <a:ea typeface="ＭＳ Ｐゴシック" charset="-128"/>
              </a:rPr>
              <a:t>Sharing overhead</a:t>
            </a:r>
          </a:p>
          <a:p>
            <a:pPr lvl="1">
              <a:defRPr/>
            </a:pPr>
            <a:r>
              <a:rPr lang="en-US">
                <a:ea typeface="ＭＳ Ｐゴシック" charset="-128"/>
              </a:rPr>
              <a:t>Same proc: </a:t>
            </a:r>
            <a:r>
              <a:rPr lang="en-US" b="1"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>
                <a:ea typeface="ＭＳ Ｐゴシック" charset="-128"/>
              </a:rPr>
              <a:t>Different proc: </a:t>
            </a:r>
            <a:r>
              <a:rPr lang="en-US" b="1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210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7A58-927B-4FF7-8377-3956D35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B870-BB0B-4EAD-9476-2A3189C3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MilkLock.Acquire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buy milk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MilkLock.Release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But how do we implement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DEC-ED31-4B48-A3D0-707CEE36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Locks: Single 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 context switch can only happen (assuming threads don’t yield) if there’s an </a:t>
            </a:r>
            <a:r>
              <a:rPr lang="en-US" b="1" dirty="0"/>
              <a:t>interrupt</a:t>
            </a:r>
          </a:p>
          <a:p>
            <a:endParaRPr lang="en-US" dirty="0"/>
          </a:p>
          <a:p>
            <a:r>
              <a:rPr lang="en-US" dirty="0"/>
              <a:t>“Solution”: </a:t>
            </a:r>
            <a:r>
              <a:rPr lang="en-US" b="1" dirty="0"/>
              <a:t>Disable interrupts </a:t>
            </a:r>
            <a:r>
              <a:rPr lang="en-US" dirty="0"/>
              <a:t>while holding 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E8806-1750-4444-90C5-230997A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D77C-24E3-43DC-99D0-E277C903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Interrupt Enable/Disable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CDF3-DD4F-47B4-A196-EB248A83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079744"/>
            <a:ext cx="6572250" cy="31765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User can stall the entire system</a:t>
            </a:r>
          </a:p>
          <a:p>
            <a:pPr marL="38098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(1) {}</a:t>
            </a:r>
          </a:p>
          <a:p>
            <a:endParaRPr lang="en-US" dirty="0"/>
          </a:p>
          <a:p>
            <a:r>
              <a:rPr lang="en-US" dirty="0"/>
              <a:t>Problem: What if we want to do I/O?</a:t>
            </a:r>
          </a:p>
          <a:p>
            <a:pPr marL="38098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Read from disk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/* OS waits for (disabled) interrupt)! */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159FD-1B04-4B0E-855B-35BF44DC6081}"/>
              </a:ext>
            </a:extLst>
          </p:cNvPr>
          <p:cNvSpPr txBox="1"/>
          <p:nvPr/>
        </p:nvSpPr>
        <p:spPr>
          <a:xfrm>
            <a:off x="1285875" y="1146819"/>
            <a:ext cx="3286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Acquire() {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disable interrupts;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D7DE3-844E-4D49-8ADE-E196559A5F08}"/>
              </a:ext>
            </a:extLst>
          </p:cNvPr>
          <p:cNvSpPr txBox="1"/>
          <p:nvPr/>
        </p:nvSpPr>
        <p:spPr>
          <a:xfrm>
            <a:off x="4572000" y="1144712"/>
            <a:ext cx="3286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Release() {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enable interrupts;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C5ED-E90B-E046-8F67-ADBDCEA4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8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Locks: Single 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6" y="1199811"/>
            <a:ext cx="6572250" cy="73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Idea: Disable interrupts for </a:t>
            </a:r>
            <a:r>
              <a:rPr lang="en-US" b="1" dirty="0"/>
              <a:t>mutual exclusion</a:t>
            </a:r>
            <a:r>
              <a:rPr lang="en-US" dirty="0"/>
              <a:t> on accesses to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/>
              <a:t> indicating lock status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778226" y="2296757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// Enable interrupts?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0F9A9D-4B64-4620-BF69-8D810F9F04D0}"/>
              </a:ext>
            </a:extLst>
          </p:cNvPr>
          <p:cNvSpPr txBox="1">
            <a:spLocks/>
          </p:cNvSpPr>
          <p:nvPr/>
        </p:nvSpPr>
        <p:spPr>
          <a:xfrm>
            <a:off x="4016726" y="2296757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Release() {</a:t>
            </a:r>
          </a:p>
          <a:p>
            <a:pPr marL="0" indent="0">
              <a:buNone/>
            </a:pP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if (anyone waiting)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take a thread off queue;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Value = FREE;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17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5B6CA-7872-4043-BE95-14AE3E99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8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Reenabling Interrupts When Waiting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4858824" y="993786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DE2-0C3F-44B7-8250-A922A026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875634"/>
            <a:ext cx="6572250" cy="1709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on the queue?</a:t>
            </a:r>
          </a:p>
          <a:p>
            <a:pPr lvl="1"/>
            <a:r>
              <a:rPr lang="en-US" dirty="0"/>
              <a:t>Release might not wake up this thread!</a:t>
            </a:r>
          </a:p>
          <a:p>
            <a:r>
              <a:rPr lang="en-US" dirty="0"/>
              <a:t>After putting the thread on the queue?</a:t>
            </a:r>
          </a:p>
          <a:p>
            <a:pPr lvl="1"/>
            <a:r>
              <a:rPr lang="en-US" dirty="0"/>
              <a:t>Gets woken up, but immediately switches away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6CED1-5C61-423E-AC66-99841789029C}"/>
              </a:ext>
            </a:extLst>
          </p:cNvPr>
          <p:cNvCxnSpPr/>
          <p:nvPr/>
        </p:nvCxnSpPr>
        <p:spPr>
          <a:xfrm>
            <a:off x="4216782" y="1775659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70355-3B16-4311-AD8A-72548B091791}"/>
              </a:ext>
            </a:extLst>
          </p:cNvPr>
          <p:cNvSpPr txBox="1"/>
          <p:nvPr/>
        </p:nvSpPr>
        <p:spPr>
          <a:xfrm>
            <a:off x="3477521" y="1269091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E6088-905F-4147-86BB-8542F7605954}"/>
              </a:ext>
            </a:extLst>
          </p:cNvPr>
          <p:cNvCxnSpPr/>
          <p:nvPr/>
        </p:nvCxnSpPr>
        <p:spPr>
          <a:xfrm>
            <a:off x="4045857" y="2118259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D89F4-7968-4292-92E4-9A1279F46B12}"/>
              </a:ext>
            </a:extLst>
          </p:cNvPr>
          <p:cNvSpPr txBox="1"/>
          <p:nvPr/>
        </p:nvSpPr>
        <p:spPr>
          <a:xfrm>
            <a:off x="3360131" y="2081917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F05CA-E9E8-FB41-93AC-BC7F9955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Reenabling Interrupts When Waiting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4858824" y="993786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DE2-0C3F-44B7-8250-A922A026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875634"/>
            <a:ext cx="6572250" cy="17098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Best solution: after the current thread suspends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run_new_thread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should do it!</a:t>
            </a:r>
          </a:p>
          <a:p>
            <a:pPr lvl="1"/>
            <a:r>
              <a:rPr lang="en-US" dirty="0"/>
              <a:t>Part of returning from </a:t>
            </a:r>
            <a:r>
              <a:rPr lang="en-US" dirty="0">
                <a:latin typeface="Consolas" panose="020B0609020204030204" pitchFamily="49" charset="0"/>
              </a:rPr>
              <a:t>switch()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E6088-905F-4147-86BB-8542F7605954}"/>
              </a:ext>
            </a:extLst>
          </p:cNvPr>
          <p:cNvCxnSpPr/>
          <p:nvPr/>
        </p:nvCxnSpPr>
        <p:spPr>
          <a:xfrm>
            <a:off x="4045857" y="2318783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D89F4-7968-4292-92E4-9A1279F46B12}"/>
              </a:ext>
            </a:extLst>
          </p:cNvPr>
          <p:cNvSpPr txBox="1"/>
          <p:nvPr/>
        </p:nvSpPr>
        <p:spPr>
          <a:xfrm>
            <a:off x="2527230" y="2140743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C7071-B405-6746-8567-B6A5344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4FB-E2E5-7146-83A9-AF491663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8C99-9025-3E4B-A73B-D7128FD0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Interrupt-based solution is ok for single core</a:t>
            </a:r>
          </a:p>
          <a:p>
            <a:r>
              <a:rPr lang="en-US" sz="2667" dirty="0"/>
              <a:t>But doesn't work well on multi-core machines</a:t>
            </a:r>
          </a:p>
          <a:p>
            <a:endParaRPr lang="en-US" sz="2667" dirty="0"/>
          </a:p>
          <a:p>
            <a:r>
              <a:rPr lang="en-US" sz="2667" dirty="0"/>
              <a:t>Solution: Hardware support for </a:t>
            </a:r>
            <a:r>
              <a:rPr lang="en-US" sz="2667" b="1" dirty="0"/>
              <a:t>atomic operations</a:t>
            </a: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7C060-D22C-9444-BB9C-FA37DC25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228-F888-4946-BA37-8E149DA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Powerful Atomic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016F-0054-8F4E-A4EE-BC674377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02532"/>
            <a:ext cx="6572250" cy="3944938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Atomic load/store not good enough to build a lock</a:t>
            </a:r>
          </a:p>
          <a:p>
            <a:endParaRPr lang="en-US" sz="2667" dirty="0"/>
          </a:p>
          <a:p>
            <a:r>
              <a:rPr lang="en-US" sz="2667" dirty="0"/>
              <a:t>Instead: Hardware instructions that atomically read a value from (shared) memory </a:t>
            </a:r>
            <a:r>
              <a:rPr lang="en-US" sz="2667" b="1" dirty="0"/>
              <a:t>and</a:t>
            </a:r>
            <a:r>
              <a:rPr lang="en-US" sz="2667" b="1" i="1" dirty="0"/>
              <a:t> </a:t>
            </a:r>
            <a:r>
              <a:rPr lang="en-US" sz="2667" dirty="0"/>
              <a:t>write a new value</a:t>
            </a:r>
          </a:p>
          <a:p>
            <a:endParaRPr lang="en-US" sz="2667" dirty="0"/>
          </a:p>
          <a:p>
            <a:r>
              <a:rPr lang="en-US" sz="2667" dirty="0"/>
              <a:t>Hardware responsible for making this work in spite of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0A0ED-AAD2-AB48-A16B-A67C14A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8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92365"/>
            <a:ext cx="6572250" cy="1104636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Read/Modify/Write Instructions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97001"/>
            <a:ext cx="7429500" cy="3867773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(&amp;address) {           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swap (&amp;address, register) {     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(&amp;address, reg1, reg2) {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then put reg2 =&gt; memory</a:t>
            </a:r>
            <a:b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10D4B-EC66-4649-B719-A53500F1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80E-0007-C64A-8B9F-AED2851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Test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4E9-70CD-DF44-A9DE-2759A02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7" y="1166812"/>
            <a:ext cx="7203282" cy="4393407"/>
          </a:xfrm>
        </p:spPr>
        <p:txBody>
          <a:bodyPr>
            <a:noAutofit/>
          </a:bodyPr>
          <a:lstStyle/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Acquire()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(value));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  // Do nothing</a:t>
            </a:r>
            <a:b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Release()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value = 0;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2000" b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Lock Free: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</a:t>
            </a:r>
            <a:r>
              <a:rPr lang="en-US" altLang="ko-KR" sz="2000" dirty="0" err="1">
                <a:latin typeface="Gill Sans MT" panose="020B0502020104020203" pitchFamily="34" charset="77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reads 0, sets value to 1, returns 0 (old value), </a:t>
            </a:r>
            <a:r>
              <a:rPr lang="en-US" altLang="ko-KR" sz="20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acquires</a:t>
            </a:r>
            <a:endParaRPr lang="en-US" altLang="ko-KR" sz="2000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2000" b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Lock Busy: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</a:t>
            </a:r>
            <a:r>
              <a:rPr lang="en-US" altLang="ko-KR" sz="2000" dirty="0" err="1">
                <a:latin typeface="Gill Sans MT" panose="020B0502020104020203" pitchFamily="34" charset="77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reads 1, sets value to 1, returns 1 (old value), </a:t>
            </a:r>
            <a:r>
              <a:rPr lang="en-US" altLang="ko-KR" sz="20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repeats</a:t>
            </a:r>
            <a:endParaRPr lang="en-US" altLang="ko-KR" sz="2000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B3611-96D5-DD43-A905-313272AAA797}"/>
              </a:ext>
            </a:extLst>
          </p:cNvPr>
          <p:cNvSpPr txBox="1"/>
          <p:nvPr/>
        </p:nvSpPr>
        <p:spPr>
          <a:xfrm>
            <a:off x="5631657" y="1425062"/>
            <a:ext cx="28694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a typeface="굴림" charset="0"/>
                <a:cs typeface="Courier New" panose="02070309020205020404" pitchFamily="49" charset="0"/>
              </a:rPr>
              <a:t>Remember:</a:t>
            </a:r>
          </a:p>
          <a:p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(&amp;address) {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result = M[address];</a:t>
            </a:r>
          </a:p>
          <a:p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M[address] = 1;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DC33-CE0F-0D40-945D-52EAB958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142875"/>
            <a:ext cx="7662537" cy="1104636"/>
          </a:xfrm>
        </p:spPr>
        <p:txBody>
          <a:bodyPr/>
          <a:lstStyle/>
          <a:p>
            <a:r>
              <a:rPr lang="en-US" dirty="0"/>
              <a:t>Example: Multithreaded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CA28-C4B5-4F7F-ADA1-F4E110A8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834582"/>
            <a:ext cx="6572250" cy="2282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thread per connection</a:t>
            </a:r>
          </a:p>
          <a:p>
            <a:r>
              <a:rPr lang="en-US" dirty="0"/>
              <a:t>Problem: How fast is creating threads?</a:t>
            </a:r>
          </a:p>
          <a:p>
            <a:pPr lvl="1"/>
            <a:r>
              <a:rPr lang="en-US" dirty="0"/>
              <a:t>Better than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, but still overhead</a:t>
            </a:r>
          </a:p>
          <a:p>
            <a:r>
              <a:rPr lang="en-US" dirty="0"/>
              <a:t>Problem: What if we get a lot of requests?</a:t>
            </a:r>
          </a:p>
          <a:p>
            <a:pPr lvl="1"/>
            <a:r>
              <a:rPr lang="en-US" dirty="0"/>
              <a:t>Might run out of memory (thread stacks)</a:t>
            </a:r>
          </a:p>
          <a:p>
            <a:pPr lvl="1"/>
            <a:r>
              <a:rPr lang="en-US" dirty="0"/>
              <a:t>Schedulers usually have trouble with too many threads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8B22F-1F4C-4E14-A04F-835F52DE96E9}"/>
              </a:ext>
            </a:extLst>
          </p:cNvPr>
          <p:cNvSpPr txBox="1">
            <a:spLocks/>
          </p:cNvSpPr>
          <p:nvPr/>
        </p:nvSpPr>
        <p:spPr>
          <a:xfrm>
            <a:off x="1285875" y="1236186"/>
            <a:ext cx="6572250" cy="1598397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 err="1">
                <a:latin typeface="Consolas" panose="020B0609020204030204" pitchFamily="49" charset="0"/>
              </a:rPr>
              <a:t>serverLoop</a:t>
            </a:r>
            <a:r>
              <a:rPr lang="en-US" sz="1667" b="1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connection = </a:t>
            </a:r>
            <a:r>
              <a:rPr lang="en-US" sz="1667" b="1" dirty="0" err="1">
                <a:latin typeface="Consolas" panose="020B0609020204030204" pitchFamily="49" charset="0"/>
              </a:rPr>
              <a:t>AcceptNewConnection</a:t>
            </a:r>
            <a:r>
              <a:rPr lang="en-US" sz="1667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</a:rPr>
              <a:t>thread_fork</a:t>
            </a:r>
            <a:r>
              <a:rPr lang="en-US" sz="1667" b="1" dirty="0">
                <a:latin typeface="Consolas" panose="020B0609020204030204" pitchFamily="49" charset="0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</a:rPr>
              <a:t>ServiceWebPage</a:t>
            </a:r>
            <a:r>
              <a:rPr lang="en-US" sz="1667" b="1" dirty="0">
                <a:latin typeface="Consolas" panose="020B0609020204030204" pitchFamily="49" charset="0"/>
              </a:rPr>
              <a:t>, connection);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8FFCF-4E73-334C-8B32-5607A8CB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80E-0007-C64A-8B9F-AED2851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Test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4E9-70CD-DF44-A9DE-2759A02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7" y="714637"/>
            <a:ext cx="7203282" cy="4393407"/>
          </a:xfrm>
        </p:spPr>
        <p:txBody>
          <a:bodyPr>
            <a:noAutofit/>
          </a:bodyPr>
          <a:lstStyle/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Acquire()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(value));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Do nothing</a:t>
            </a:r>
            <a:b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Release()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value = 0;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b="1" dirty="0"/>
              <a:t>Busy Waiting:</a:t>
            </a:r>
            <a:r>
              <a:rPr lang="en-US" sz="2000" dirty="0"/>
              <a:t> Consumes CPU time while waiting</a:t>
            </a:r>
          </a:p>
          <a:p>
            <a:pPr lvl="1"/>
            <a:r>
              <a:rPr lang="en-US" sz="1667" dirty="0"/>
              <a:t>Keeps other threads from using CPU</a:t>
            </a:r>
          </a:p>
          <a:p>
            <a:pPr lvl="1"/>
            <a:r>
              <a:rPr lang="en-US" sz="1667" dirty="0"/>
              <a:t>Maybe even the thread holding the lock</a:t>
            </a:r>
          </a:p>
          <a:p>
            <a:r>
              <a:rPr lang="en-US" sz="2000" dirty="0"/>
              <a:t>These are known as </a:t>
            </a:r>
            <a:r>
              <a:rPr lang="en-US" sz="2000" b="1" dirty="0"/>
              <a:t>spin locks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A958-9DC6-F74C-8B76-9EB8C96C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6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4833-234B-EC49-84AA-0190F8DC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E25D-BE0C-B04E-B734-4B4E5247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6" y="1521354"/>
            <a:ext cx="7119938" cy="3626115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requires communication among CPU cores</a:t>
            </a:r>
          </a:p>
          <a:p>
            <a:endParaRPr lang="en-US" dirty="0"/>
          </a:p>
          <a:p>
            <a:r>
              <a:rPr lang="en-US" dirty="0"/>
              <a:t>Why? </a:t>
            </a:r>
            <a:r>
              <a:rPr lang="en-US" i="1" dirty="0"/>
              <a:t>Caching</a:t>
            </a:r>
          </a:p>
          <a:p>
            <a:pPr lvl="1"/>
            <a:r>
              <a:rPr lang="en-US" dirty="0"/>
              <a:t>Local cache needs to "own" memory address to write to it</a:t>
            </a:r>
          </a:p>
          <a:p>
            <a:r>
              <a:rPr lang="en-US" dirty="0"/>
              <a:t>So something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(…)); </a:t>
            </a:r>
            <a:r>
              <a:rPr lang="en-US" dirty="0">
                <a:cs typeface="Consolas" panose="020B0609020204030204" pitchFamily="49" charset="0"/>
              </a:rPr>
              <a:t>generates a lot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075F-0BE8-484A-A479-65331F2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2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22F5-7A21-FA44-85A4-8D58AE68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1331-07E2-6042-875B-64921F7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87978"/>
            <a:ext cx="6572250" cy="4431772"/>
          </a:xfrm>
        </p:spPr>
        <p:txBody>
          <a:bodyPr>
            <a:normAutofit lnSpcReduction="10000"/>
          </a:bodyPr>
          <a:lstStyle/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int value = 0; // Free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Acquire()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do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  while(value);   // Wait until </a:t>
            </a:r>
            <a:r>
              <a:rPr lang="en-US" altLang="ko-KR" sz="1667" b="1" i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might</a:t>
            </a: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be free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} while(</a:t>
            </a:r>
            <a:r>
              <a:rPr lang="en-US" altLang="ko-KR" sz="1667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test&amp;set</a:t>
            </a: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(&amp;value)); // exit if get lock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}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kern="0" dirty="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34" charset="-127"/>
              <a:cs typeface="Consolas" panose="020B0609020204030204" pitchFamily="49" charset="0"/>
            </a:endParaRP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Release()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value = 0;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}</a:t>
            </a:r>
            <a:endParaRPr lang="en-US" sz="1500" dirty="0"/>
          </a:p>
          <a:p>
            <a:r>
              <a:rPr lang="en-US" altLang="ko-KR" sz="2000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while(value) </a:t>
            </a:r>
            <a:r>
              <a:rPr lang="en-US" altLang="ko-KR" sz="20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reads from local cache only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Hardware knows that this value is shared with others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Wait for cache invalidation from lock holder</a:t>
            </a:r>
          </a:p>
          <a:p>
            <a:r>
              <a:rPr lang="en-US" sz="1833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Still busy waiting, but fewer </a:t>
            </a:r>
            <a:r>
              <a:rPr lang="en-US" sz="1833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test&amp;set</a:t>
            </a:r>
            <a:r>
              <a:rPr lang="en-US" sz="1833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sz="1833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operations</a:t>
            </a:r>
            <a:endParaRPr lang="en-US" sz="18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AE2B-C2DF-9C43-B534-E8BC65A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Using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34" y="1139518"/>
            <a:ext cx="6572250" cy="73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Idea: Disable interrupts for </a:t>
            </a:r>
            <a:r>
              <a:rPr lang="en-US" b="1" dirty="0"/>
              <a:t>mutual exclusion</a:t>
            </a:r>
            <a:r>
              <a:rPr lang="en-US" dirty="0"/>
              <a:t> on accesses to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/>
              <a:t> indicating lock status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1019384" y="2236464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// Enable interrupts?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0F9A9D-4B64-4620-BF69-8D810F9F04D0}"/>
              </a:ext>
            </a:extLst>
          </p:cNvPr>
          <p:cNvSpPr txBox="1">
            <a:spLocks/>
          </p:cNvSpPr>
          <p:nvPr/>
        </p:nvSpPr>
        <p:spPr>
          <a:xfrm>
            <a:off x="4257884" y="2236464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Release() {</a:t>
            </a:r>
          </a:p>
          <a:p>
            <a:pPr marL="0" indent="0">
              <a:buNone/>
            </a:pP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if (anyone waiting)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take a thread off queue;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Value = FREE;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17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5E860-676C-FF43-9779-2E299AFF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3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7EB5-1C0B-6B4F-A749-DF460994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09BF503-EDEB-6949-B668-47DD89BD7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9" y="2590000"/>
            <a:ext cx="3492499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guard = 0;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// Short busy-wait time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500" dirty="0" err="1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(guard));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== 1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go to sleep() &amp;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1;</a:t>
            </a:r>
            <a:b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B8A7244-E9E0-6F4C-90B7-1B63DABD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2590000"/>
            <a:ext cx="331390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Release()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// Short busy-wait time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500" dirty="0" err="1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(guard));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anyone on wait queue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take thread off wait-queue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Place on ready queue;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0;</a:t>
            </a:r>
            <a:b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86BEF-FBCA-8A48-A0AC-347B3AEC5ECE}"/>
              </a:ext>
            </a:extLst>
          </p:cNvPr>
          <p:cNvSpPr txBox="1"/>
          <p:nvPr/>
        </p:nvSpPr>
        <p:spPr>
          <a:xfrm>
            <a:off x="1051719" y="1297782"/>
            <a:ext cx="7040563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667" dirty="0"/>
              <a:t>Use spin locks rather than interrupts to build the "real" locks everyone will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2CE9-1DE4-F848-A72C-902C57D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5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6CD0-7683-8849-A3D5-D5ED26F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733E-19D7-744E-ADF3-429D02FF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tool for synchronization (generalized lock)</a:t>
            </a:r>
          </a:p>
          <a:p>
            <a:r>
              <a:rPr lang="en-US" b="1" dirty="0"/>
              <a:t>Definition</a:t>
            </a:r>
            <a:r>
              <a:rPr lang="en-US" dirty="0"/>
              <a:t>:  A non-negative integer value with two possible operations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down()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dirty="0"/>
              <a:t>: </a:t>
            </a:r>
            <a:r>
              <a:rPr lang="en-US" i="1" dirty="0"/>
              <a:t>atomically </a:t>
            </a:r>
            <a:r>
              <a:rPr lang="en-US" dirty="0"/>
              <a:t>wait for semaphore to become positive, then decrement it by 1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up()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: </a:t>
            </a:r>
            <a:r>
              <a:rPr lang="en-US" i="1" dirty="0"/>
              <a:t>atomically </a:t>
            </a:r>
            <a:r>
              <a:rPr lang="en-US" dirty="0"/>
              <a:t>increment semaphore (waking up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P() </a:t>
            </a:r>
            <a:r>
              <a:rPr lang="en-US" dirty="0"/>
              <a:t>thread)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56F7-7128-6649-BEB6-A573229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7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FAE-CF69-F948-9996-EAE02A9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Like Integers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AC90-BE6F-FB42-BA52-A9DF215C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Cannot read/write value directly</a:t>
            </a:r>
          </a:p>
          <a:p>
            <a:pPr lvl="1"/>
            <a:r>
              <a:rPr lang="en-US" dirty="0"/>
              <a:t>down() and up() only</a:t>
            </a:r>
          </a:p>
          <a:p>
            <a:pPr lvl="1"/>
            <a:r>
              <a:rPr lang="en-US" dirty="0"/>
              <a:t>Except when initializing semaphore</a:t>
            </a:r>
          </a:p>
          <a:p>
            <a:endParaRPr lang="en-US" dirty="0"/>
          </a:p>
          <a:p>
            <a:r>
              <a:rPr lang="en-US" b="1" dirty="0"/>
              <a:t>Never negative: </a:t>
            </a:r>
            <a:r>
              <a:rPr lang="en-US" dirty="0"/>
              <a:t>-- something waits instead</a:t>
            </a:r>
          </a:p>
          <a:p>
            <a:pPr lvl="1"/>
            <a:r>
              <a:rPr lang="en-US" dirty="0"/>
              <a:t>Two down operations can't go below 0, some thread wins, and the other blocks (atomic)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0B137-0844-0349-8A11-22B03819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0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8083-6766-7F45-9C4A-A3D14729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Semaphore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91B-203B-804B-A597-17D2B3C5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11" y="990926"/>
            <a:ext cx="6572250" cy="41936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Mutual Exclusion: </a:t>
            </a:r>
            <a:r>
              <a:rPr lang="en-US" dirty="0"/>
              <a:t>(Same as lock)</a:t>
            </a:r>
          </a:p>
          <a:p>
            <a:pPr lvl="1"/>
            <a:r>
              <a:rPr lang="en-US" dirty="0"/>
              <a:t>Called a "binary semaphore"</a:t>
            </a:r>
          </a:p>
          <a:p>
            <a:pPr marL="380985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initial value of semaphore = 1;</a:t>
            </a:r>
          </a:p>
          <a:p>
            <a:pPr marL="380985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ea typeface="굴림" charset="0"/>
                <a:cs typeface="Consolas" panose="020B0609020204030204" pitchFamily="49" charset="0"/>
              </a:rPr>
              <a:t>Signaling </a:t>
            </a:r>
            <a:r>
              <a:rPr lang="en-US" altLang="ko-KR" dirty="0">
                <a:ea typeface="굴림" charset="0"/>
                <a:cs typeface="Consolas" panose="020B0609020204030204" pitchFamily="49" charset="0"/>
              </a:rPr>
              <a:t>other threads, e.g.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704F-1B87-CD4F-BC15-2041A499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5006-3F95-7C42-A63C-AE4B6451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5F6F-02A6-C646-B1D4-EEC66B85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 you need to wait for?</a:t>
            </a:r>
          </a:p>
          <a:p>
            <a:pPr lvl="1"/>
            <a:r>
              <a:rPr lang="en-US" dirty="0"/>
              <a:t>Example: Critical section to be finished</a:t>
            </a:r>
          </a:p>
          <a:p>
            <a:pPr lvl="1"/>
            <a:r>
              <a:rPr lang="en-US" dirty="0"/>
              <a:t>Example: Queue to be non-empty</a:t>
            </a:r>
          </a:p>
          <a:p>
            <a:pPr lvl="1"/>
            <a:r>
              <a:rPr lang="en-US" dirty="0"/>
              <a:t>Example: Array to have space for new items</a:t>
            </a:r>
          </a:p>
          <a:p>
            <a:r>
              <a:rPr lang="en-US" dirty="0"/>
              <a:t>What can you count that will be 0 when you need to wait?</a:t>
            </a:r>
          </a:p>
          <a:p>
            <a:pPr lvl="1"/>
            <a:r>
              <a:rPr lang="en-US" dirty="0"/>
              <a:t>Example: # of threads currently in critical section</a:t>
            </a:r>
          </a:p>
          <a:p>
            <a:pPr lvl="1"/>
            <a:r>
              <a:rPr lang="en-US" dirty="0"/>
              <a:t>Example: # of items currently in queue</a:t>
            </a:r>
          </a:p>
          <a:p>
            <a:pPr lvl="1"/>
            <a:r>
              <a:rPr lang="en-US" dirty="0"/>
              <a:t>Example: # of free slots in array</a:t>
            </a:r>
          </a:p>
          <a:p>
            <a:r>
              <a:rPr lang="en-US" dirty="0"/>
              <a:t>Then: Use semaphore operations to maintain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9D0D-E266-7641-A46D-4B6852F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D77-D1D5-471F-A974-494E080E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Server: 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B285-EC7C-4108-8322-9EDB9862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Bounded</a:t>
            </a:r>
            <a:r>
              <a:rPr lang="en-US" dirty="0"/>
              <a:t> pool of worker threads</a:t>
            </a:r>
          </a:p>
          <a:p>
            <a:pPr lvl="1"/>
            <a:r>
              <a:rPr lang="en-US" dirty="0"/>
              <a:t>Allocated in </a:t>
            </a:r>
            <a:r>
              <a:rPr lang="en-US" b="1" dirty="0"/>
              <a:t>advance:</a:t>
            </a:r>
            <a:r>
              <a:rPr lang="en-US" dirty="0"/>
              <a:t> no thread creation overhead</a:t>
            </a:r>
          </a:p>
          <a:p>
            <a:pPr lvl="1"/>
            <a:r>
              <a:rPr lang="en-US" b="1" dirty="0"/>
              <a:t>Queue</a:t>
            </a:r>
            <a:r>
              <a:rPr lang="en-US" dirty="0"/>
              <a:t> of pending requests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13C2E-4FE7-7B49-9BD4-B9C0FECC57A9}"/>
              </a:ext>
            </a:extLst>
          </p:cNvPr>
          <p:cNvSpPr/>
          <p:nvPr/>
        </p:nvSpPr>
        <p:spPr>
          <a:xfrm>
            <a:off x="3985617" y="2726531"/>
            <a:ext cx="1172767" cy="102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Master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36E01-F179-2047-BEB8-1314A8C0BFE4}"/>
              </a:ext>
            </a:extLst>
          </p:cNvPr>
          <p:cNvSpPr/>
          <p:nvPr/>
        </p:nvSpPr>
        <p:spPr>
          <a:xfrm>
            <a:off x="5446117" y="2726531"/>
            <a:ext cx="447478" cy="1021080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AF20F-39A6-7D49-9658-F25A886FF749}"/>
              </a:ext>
            </a:extLst>
          </p:cNvPr>
          <p:cNvSpPr txBox="1"/>
          <p:nvPr/>
        </p:nvSpPr>
        <p:spPr>
          <a:xfrm>
            <a:off x="5325075" y="3728443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3E967-E2A3-624A-98D4-728997C55881}"/>
              </a:ext>
            </a:extLst>
          </p:cNvPr>
          <p:cNvSpPr txBox="1"/>
          <p:nvPr/>
        </p:nvSpPr>
        <p:spPr>
          <a:xfrm>
            <a:off x="1285875" y="4036220"/>
            <a:ext cx="119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1C23-C573-4ABB-B036-A3C91D18B80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158384" y="3237071"/>
            <a:ext cx="287733" cy="1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19077-BBC0-4A23-B3DC-958325B44E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93595" y="3237071"/>
            <a:ext cx="400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3210A-B453-43C5-932D-C5BFBB8F457E}"/>
              </a:ext>
            </a:extLst>
          </p:cNvPr>
          <p:cNvSpPr/>
          <p:nvPr/>
        </p:nvSpPr>
        <p:spPr>
          <a:xfrm>
            <a:off x="6395145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1D82D-20CB-42B5-BF13-45EDBB5A34BD}"/>
              </a:ext>
            </a:extLst>
          </p:cNvPr>
          <p:cNvSpPr/>
          <p:nvPr/>
        </p:nvSpPr>
        <p:spPr>
          <a:xfrm>
            <a:off x="6637970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2BD0A-CD37-4CF8-AC99-85D74C6096EF}"/>
              </a:ext>
            </a:extLst>
          </p:cNvPr>
          <p:cNvSpPr/>
          <p:nvPr/>
        </p:nvSpPr>
        <p:spPr>
          <a:xfrm>
            <a:off x="6865373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00765-D120-4FC3-983C-907F1FD379ED}"/>
              </a:ext>
            </a:extLst>
          </p:cNvPr>
          <p:cNvSpPr/>
          <p:nvPr/>
        </p:nvSpPr>
        <p:spPr>
          <a:xfrm>
            <a:off x="7092775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5500-2FA9-47F9-AAF2-551323607148}"/>
              </a:ext>
            </a:extLst>
          </p:cNvPr>
          <p:cNvSpPr/>
          <p:nvPr/>
        </p:nvSpPr>
        <p:spPr>
          <a:xfrm>
            <a:off x="6294334" y="2629760"/>
            <a:ext cx="1033471" cy="12317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F90D-FBA2-4377-991B-B68593CDE1D6}"/>
              </a:ext>
            </a:extLst>
          </p:cNvPr>
          <p:cNvSpPr txBox="1"/>
          <p:nvPr/>
        </p:nvSpPr>
        <p:spPr>
          <a:xfrm>
            <a:off x="6310519" y="3850098"/>
            <a:ext cx="1117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Thread Pool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72897-88AC-4AF2-B683-738788A5A61B}"/>
              </a:ext>
            </a:extLst>
          </p:cNvPr>
          <p:cNvSpPr/>
          <p:nvPr/>
        </p:nvSpPr>
        <p:spPr>
          <a:xfrm>
            <a:off x="1609940" y="2894025"/>
            <a:ext cx="905233" cy="688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7D134-5C09-475F-B363-5A037F32B922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2515174" y="3238500"/>
            <a:ext cx="1470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E8D653-682F-4DBE-8BD3-835A3BD5A989}"/>
              </a:ext>
            </a:extLst>
          </p:cNvPr>
          <p:cNvSpPr txBox="1"/>
          <p:nvPr/>
        </p:nvSpPr>
        <p:spPr>
          <a:xfrm>
            <a:off x="2802907" y="2937872"/>
            <a:ext cx="8170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Request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66AA99-8DDC-415F-80C6-DA3653403B30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5400000" flipH="1">
            <a:off x="4180608" y="1464924"/>
            <a:ext cx="167493" cy="4403595"/>
          </a:xfrm>
          <a:prstGeom prst="curvedConnector3">
            <a:avLst>
              <a:gd name="adj1" fmla="val -404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7B6172-A936-408B-9531-95F05B86501E}"/>
              </a:ext>
            </a:extLst>
          </p:cNvPr>
          <p:cNvSpPr txBox="1"/>
          <p:nvPr/>
        </p:nvSpPr>
        <p:spPr>
          <a:xfrm>
            <a:off x="3872153" y="4417027"/>
            <a:ext cx="931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CC84-7A5D-B74D-AE36-44CDB8F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5" y="7939"/>
            <a:ext cx="7846651" cy="1104636"/>
          </a:xfrm>
        </p:spPr>
        <p:txBody>
          <a:bodyPr>
            <a:normAutofit/>
          </a:bodyPr>
          <a:lstStyle/>
          <a:p>
            <a:r>
              <a:rPr lang="en-US" altLang="ko-KR" sz="3333" dirty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39" y="885037"/>
            <a:ext cx="7258843" cy="2226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cores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1172105" y="4318000"/>
            <a:ext cx="6701896" cy="10795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4"/>
              <a:chOff x="2208" y="3105"/>
              <a:chExt cx="2640" cy="244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41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1397000" y="3302000"/>
            <a:ext cx="4400021" cy="9525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28"/>
              <a:chOff x="2208" y="2448"/>
              <a:chExt cx="1694" cy="628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dirty="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25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E6554-3A18-5D4B-A7A1-D881C90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30" y="50989"/>
            <a:ext cx="6794500" cy="89504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Switching threads example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1" y="3168506"/>
            <a:ext cx="6731000" cy="198966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User code invokes </a:t>
            </a:r>
            <a:r>
              <a:rPr lang="en-US" altLang="ko-KR" dirty="0" err="1">
                <a:ea typeface="Gulim" panose="020B0600000101010101" pitchFamily="34" charset="-127"/>
              </a:rPr>
              <a:t>syscall</a:t>
            </a: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IO operation initiated (more later)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Run new thread, switch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Really, same thing as before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Just put the thread on a different queue</a:t>
            </a:r>
            <a:endParaRPr lang="ko-KR" altLang="en-US" dirty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35740" y="994840"/>
            <a:ext cx="1651000" cy="5080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500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35740" y="1502840"/>
            <a:ext cx="1651000" cy="4445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500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879715" y="1714507"/>
            <a:ext cx="3207026" cy="1268678"/>
            <a:chOff x="1216" y="1056"/>
            <a:chExt cx="2432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16" y="1152"/>
              <a:ext cx="79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213776" y="1338314"/>
            <a:ext cx="322718" cy="1384256"/>
            <a:chOff x="4600" y="816"/>
            <a:chExt cx="245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222" y="1267"/>
              <a:ext cx="100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81B3C-194D-2E4F-BFE6-6DDF042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844" y="127001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Preempting a Thread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1095375"/>
            <a:ext cx="6604000" cy="416718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b="1" dirty="0">
                <a:ea typeface="Gulim" panose="020B0600000101010101" pitchFamily="34" charset="-127"/>
              </a:rPr>
              <a:t>Interrupts</a:t>
            </a:r>
            <a:r>
              <a:rPr lang="en-US" altLang="ko-KR" dirty="0">
                <a:ea typeface="Gulim" panose="020B0600000101010101" pitchFamily="34" charset="-127"/>
              </a:rPr>
              <a:t>: signals from hardware or software that stop the running code and jump to kernel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Interrupt is a hardware-invoked mode switch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Handled immediately, no scheduling required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6897C-71EF-6143-8680-8D96CBAC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32144</TotalTime>
  <Words>2779</Words>
  <Application>Microsoft Macintosh PowerPoint</Application>
  <PresentationFormat>On-screen Show (16:10)</PresentationFormat>
  <Paragraphs>745</Paragraphs>
  <Slides>58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Gulim</vt:lpstr>
      <vt:lpstr>Gulim</vt:lpstr>
      <vt:lpstr>ＭＳ Ｐゴシック</vt:lpstr>
      <vt:lpstr>ＭＳ Ｐゴシック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Gill Sans MT</vt:lpstr>
      <vt:lpstr>Helvetica</vt:lpstr>
      <vt:lpstr>Symbol</vt:lpstr>
      <vt:lpstr>Trebuchet MS</vt:lpstr>
      <vt:lpstr>Office Theme</vt:lpstr>
      <vt:lpstr>CS6456: Graduate Operating Systems</vt:lpstr>
      <vt:lpstr>PowerPoint Presentation</vt:lpstr>
      <vt:lpstr>My experience...</vt:lpstr>
      <vt:lpstr>Processes vs. Threads</vt:lpstr>
      <vt:lpstr>Example: Multithreaded Server</vt:lpstr>
      <vt:lpstr>Web Server: Thread Pools</vt:lpstr>
      <vt:lpstr>Multiprocessing vs Multiprogramming</vt:lpstr>
      <vt:lpstr>Switching threads example</vt:lpstr>
      <vt:lpstr>Preempting a Thread</vt:lpstr>
      <vt:lpstr>Example: Network Interrupt</vt:lpstr>
      <vt:lpstr>Switching Threads from Interrupts</vt:lpstr>
      <vt:lpstr>How does a thread get started?</vt:lpstr>
      <vt:lpstr>How does a thread get started?</vt:lpstr>
      <vt:lpstr>Bootstrapping Threads: ThreadRoot</vt:lpstr>
      <vt:lpstr>So Far: Kernel-Supported Threads</vt:lpstr>
      <vt:lpstr>Kernel-Supported Threads</vt:lpstr>
      <vt:lpstr>Kernel-Supported Threads</vt:lpstr>
      <vt:lpstr>User-Mode Threads</vt:lpstr>
      <vt:lpstr>User-Mode Threads: Problems</vt:lpstr>
      <vt:lpstr>Some Threading Models</vt:lpstr>
      <vt:lpstr>Thread Abstraction</vt:lpstr>
      <vt:lpstr>Programmer vs. Processor View</vt:lpstr>
      <vt:lpstr>Possible Executions</vt:lpstr>
      <vt:lpstr>Correctness with Concurrent Threads</vt:lpstr>
      <vt:lpstr>Remember: Multiprogramming</vt:lpstr>
      <vt:lpstr>Race Conditions</vt:lpstr>
      <vt:lpstr>Race Conditions</vt:lpstr>
      <vt:lpstr>Atomic Operations</vt:lpstr>
      <vt:lpstr>Real-Life Analogy: Too Much Milk</vt:lpstr>
      <vt:lpstr>Too Much Milk: Correctness</vt:lpstr>
      <vt:lpstr>Solution Attempt #1</vt:lpstr>
      <vt:lpstr>Attempt #1in Action</vt:lpstr>
      <vt:lpstr>Solution Attempt #2</vt:lpstr>
      <vt:lpstr>Solution Attempt #3</vt:lpstr>
      <vt:lpstr>Attempt #3 in Action</vt:lpstr>
      <vt:lpstr>Solution Attempt #4</vt:lpstr>
      <vt:lpstr>Issues with Solution 4</vt:lpstr>
      <vt:lpstr>Relevant Definitions</vt:lpstr>
      <vt:lpstr>Relevant Definitions</vt:lpstr>
      <vt:lpstr>Using Locks</vt:lpstr>
      <vt:lpstr>Implementing Locks: Single Core</vt:lpstr>
      <vt:lpstr>Naïve Interrupt Enable/Disable</vt:lpstr>
      <vt:lpstr>Implementing Locks: Single Core</vt:lpstr>
      <vt:lpstr>Reenabling Interrupts When Waiting</vt:lpstr>
      <vt:lpstr>Reenabling Interrupts When Waiting</vt:lpstr>
      <vt:lpstr>A Better Lock Implementation</vt:lpstr>
      <vt:lpstr>More Powerful Atomic Ops</vt:lpstr>
      <vt:lpstr>Read/Modify/Write Instructions</vt:lpstr>
      <vt:lpstr>Locks with Test &amp; Set</vt:lpstr>
      <vt:lpstr>Locks with Test &amp; Set</vt:lpstr>
      <vt:lpstr>Memory Traffic</vt:lpstr>
      <vt:lpstr>Test, Then Test&amp;Set</vt:lpstr>
      <vt:lpstr>Recall: Using Interrupts</vt:lpstr>
      <vt:lpstr>Locks with test&amp;set</vt:lpstr>
      <vt:lpstr>Semaphore</vt:lpstr>
      <vt:lpstr>Semaphores Like Integers But…</vt:lpstr>
      <vt:lpstr>Simple Semaphore Patterns</vt:lpstr>
      <vt:lpstr>Intuition for Semaphores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406</cp:revision>
  <dcterms:created xsi:type="dcterms:W3CDTF">2015-09-15T19:03:29Z</dcterms:created>
  <dcterms:modified xsi:type="dcterms:W3CDTF">2019-09-04T17:57:01Z</dcterms:modified>
</cp:coreProperties>
</file>