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9"/>
  </p:notesMasterIdLst>
  <p:sldIdLst>
    <p:sldId id="256" r:id="rId2"/>
    <p:sldId id="2102" r:id="rId3"/>
    <p:sldId id="1989" r:id="rId4"/>
    <p:sldId id="1034" r:id="rId5"/>
    <p:sldId id="425" r:id="rId6"/>
    <p:sldId id="1996" r:id="rId7"/>
    <p:sldId id="1997" r:id="rId8"/>
    <p:sldId id="1998" r:id="rId9"/>
    <p:sldId id="1027" r:id="rId10"/>
    <p:sldId id="1999" r:id="rId11"/>
    <p:sldId id="1028" r:id="rId12"/>
    <p:sldId id="1072" r:id="rId13"/>
    <p:sldId id="2000" r:id="rId14"/>
    <p:sldId id="2003" r:id="rId15"/>
    <p:sldId id="2006" r:id="rId16"/>
    <p:sldId id="2005" r:id="rId17"/>
    <p:sldId id="1015" r:id="rId18"/>
    <p:sldId id="2007" r:id="rId19"/>
    <p:sldId id="2008" r:id="rId20"/>
    <p:sldId id="1016" r:id="rId21"/>
    <p:sldId id="1017" r:id="rId22"/>
    <p:sldId id="1020" r:id="rId23"/>
    <p:sldId id="1113" r:id="rId24"/>
    <p:sldId id="2010" r:id="rId25"/>
    <p:sldId id="2011" r:id="rId26"/>
    <p:sldId id="970" r:id="rId27"/>
    <p:sldId id="2042" r:id="rId28"/>
    <p:sldId id="2043" r:id="rId29"/>
    <p:sldId id="1009" r:id="rId30"/>
    <p:sldId id="1010" r:id="rId31"/>
    <p:sldId id="2044" r:id="rId32"/>
    <p:sldId id="2045" r:id="rId33"/>
    <p:sldId id="2046" r:id="rId34"/>
    <p:sldId id="2049" r:id="rId35"/>
    <p:sldId id="969" r:id="rId36"/>
    <p:sldId id="2050" r:id="rId37"/>
    <p:sldId id="1150" r:id="rId38"/>
    <p:sldId id="2051" r:id="rId39"/>
    <p:sldId id="1029" r:id="rId40"/>
    <p:sldId id="2052" r:id="rId41"/>
    <p:sldId id="1140" r:id="rId42"/>
    <p:sldId id="2053" r:id="rId43"/>
    <p:sldId id="2054" r:id="rId44"/>
    <p:sldId id="2058" r:id="rId45"/>
    <p:sldId id="2059" r:id="rId46"/>
    <p:sldId id="1060" r:id="rId47"/>
    <p:sldId id="2074" r:id="rId48"/>
    <p:sldId id="2075" r:id="rId49"/>
    <p:sldId id="2076" r:id="rId50"/>
    <p:sldId id="2077" r:id="rId51"/>
    <p:sldId id="2081" r:id="rId52"/>
    <p:sldId id="2082" r:id="rId53"/>
    <p:sldId id="2084" r:id="rId54"/>
    <p:sldId id="1023" r:id="rId55"/>
    <p:sldId id="1024" r:id="rId56"/>
    <p:sldId id="2085" r:id="rId57"/>
    <p:sldId id="1025" r:id="rId58"/>
    <p:sldId id="1026" r:id="rId59"/>
    <p:sldId id="2086" r:id="rId60"/>
    <p:sldId id="2087" r:id="rId61"/>
    <p:sldId id="2088" r:id="rId62"/>
    <p:sldId id="2089" r:id="rId63"/>
    <p:sldId id="2090" r:id="rId64"/>
    <p:sldId id="2091" r:id="rId65"/>
    <p:sldId id="2092" r:id="rId66"/>
    <p:sldId id="1030" r:id="rId67"/>
    <p:sldId id="1031" r:id="rId68"/>
    <p:sldId id="1032" r:id="rId69"/>
    <p:sldId id="1033" r:id="rId70"/>
    <p:sldId id="2093" r:id="rId71"/>
    <p:sldId id="2094" r:id="rId72"/>
    <p:sldId id="2095" r:id="rId73"/>
    <p:sldId id="2096" r:id="rId74"/>
    <p:sldId id="2097" r:id="rId75"/>
    <p:sldId id="2098" r:id="rId76"/>
    <p:sldId id="2099" r:id="rId77"/>
    <p:sldId id="2100" r:id="rId7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BDBDB"/>
    <a:srgbClr val="002F6C"/>
    <a:srgbClr val="FFC000"/>
    <a:srgbClr val="2F468A"/>
    <a:srgbClr val="3C58AD"/>
    <a:srgbClr val="D55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08" autoAdjust="0"/>
    <p:restoredTop sz="95957"/>
  </p:normalViewPr>
  <p:slideViewPr>
    <p:cSldViewPr snapToGrid="0">
      <p:cViewPr varScale="1">
        <p:scale>
          <a:sx n="127" d="100"/>
          <a:sy n="127" d="100"/>
        </p:scale>
        <p:origin x="200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829A-C801-414B-9062-70F3EA61D97A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A99D1-313B-447B-B1F7-051EC4AE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0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88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129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010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968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971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228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3322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2313" y="3475038"/>
            <a:ext cx="8274050" cy="3292475"/>
          </a:xfrm>
          <a:noFill/>
        </p:spPr>
        <p:txBody>
          <a:bodyPr lIns="95652" tIns="46986" rIns="95652" bIns="46986"/>
          <a:lstStyle/>
          <a:p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90850" y="471488"/>
            <a:ext cx="3640138" cy="2730500"/>
          </a:xfrm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223124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981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2313" y="3475038"/>
            <a:ext cx="8274050" cy="3292475"/>
          </a:xfrm>
          <a:noFill/>
        </p:spPr>
        <p:txBody>
          <a:bodyPr lIns="95652" tIns="46986" rIns="95652" bIns="46986"/>
          <a:lstStyle/>
          <a:p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62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90850" y="471488"/>
            <a:ext cx="3640138" cy="2730500"/>
          </a:xfrm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56006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335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2313" y="3475038"/>
            <a:ext cx="8274050" cy="3292475"/>
          </a:xfrm>
          <a:noFill/>
        </p:spPr>
        <p:txBody>
          <a:bodyPr lIns="95652" tIns="46986" rIns="95652" bIns="46986"/>
          <a:lstStyle/>
          <a:p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27313" y="471488"/>
            <a:ext cx="4367212" cy="2730500"/>
          </a:xfrm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702534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94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3475038"/>
            <a:ext cx="8275638" cy="3290887"/>
          </a:xfrm>
          <a:noFill/>
        </p:spPr>
        <p:txBody>
          <a:bodyPr lIns="95652" tIns="46986" rIns="95652" bIns="46986"/>
          <a:lstStyle/>
          <a:p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66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0488" y="473075"/>
            <a:ext cx="4360862" cy="2727325"/>
          </a:xfrm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424123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3475038"/>
            <a:ext cx="8275638" cy="3290887"/>
          </a:xfrm>
          <a:noFill/>
        </p:spPr>
        <p:txBody>
          <a:bodyPr lIns="95652" tIns="46986" rIns="95652" bIns="46986"/>
          <a:lstStyle/>
          <a:p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66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0488" y="473075"/>
            <a:ext cx="4360862" cy="2727325"/>
          </a:xfrm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694476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3475038"/>
            <a:ext cx="8275638" cy="3290887"/>
          </a:xfrm>
          <a:noFill/>
        </p:spPr>
        <p:txBody>
          <a:bodyPr lIns="95652" tIns="46986" rIns="95652" bIns="46986"/>
          <a:lstStyle/>
          <a:p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675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30488" y="473075"/>
            <a:ext cx="4360862" cy="2727325"/>
          </a:xfrm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29368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3475038"/>
            <a:ext cx="8277225" cy="3290887"/>
          </a:xfrm>
          <a:noFill/>
        </p:spPr>
        <p:txBody>
          <a:bodyPr lIns="95652" tIns="46986" rIns="95652" bIns="46986"/>
          <a:lstStyle/>
          <a:p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686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28900" y="473075"/>
            <a:ext cx="4360863" cy="2727325"/>
          </a:xfrm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507031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625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222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80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67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624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846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846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19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8151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2097"/>
            <a:ext cx="6858000" cy="1803653"/>
          </a:xfrm>
        </p:spPr>
        <p:txBody>
          <a:bodyPr anchor="ctr"/>
          <a:lstStyle>
            <a:lvl1pPr algn="ctr">
              <a:defRPr sz="37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67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25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7000"/>
            <a:ext cx="7162800" cy="444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762000"/>
            <a:ext cx="7924800" cy="42545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805041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207" y="959224"/>
            <a:ext cx="8929217" cy="4188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476" y="177254"/>
            <a:ext cx="997802" cy="6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3" r:id="rId12"/>
    <p:sldLayoutId id="2147483697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2F6C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spcAft>
          <a:spcPts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adjc@virgini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.virginia.edu/~bjc8c/class/cs6456-f19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CS6456: Graduate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21063"/>
            <a:ext cx="6858000" cy="1379802"/>
          </a:xfrm>
        </p:spPr>
        <p:txBody>
          <a:bodyPr>
            <a:normAutofit/>
          </a:bodyPr>
          <a:lstStyle/>
          <a:p>
            <a:r>
              <a:rPr lang="en-US" dirty="0"/>
              <a:t>Brad Campbell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bradjc@virginia.edu</a:t>
            </a:r>
            <a:endParaRPr lang="en-US" dirty="0"/>
          </a:p>
          <a:p>
            <a:r>
              <a:rPr lang="en-US" dirty="0">
                <a:hlinkClick r:id="rId4"/>
              </a:rPr>
              <a:t>https://www.cs.virginia.edu/~bjc8c/class/cs6456-f19/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6FC26-D2F5-A646-80A0-51D951184BBF}"/>
              </a:ext>
            </a:extLst>
          </p:cNvPr>
          <p:cNvSpPr txBox="1"/>
          <p:nvPr/>
        </p:nvSpPr>
        <p:spPr>
          <a:xfrm>
            <a:off x="279609" y="5141317"/>
            <a:ext cx="3033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Slides modified from CS162 at UCB</a:t>
            </a:r>
          </a:p>
        </p:txBody>
      </p:sp>
    </p:spTree>
    <p:extLst>
      <p:ext uri="{BB962C8B-B14F-4D97-AF65-F5344CB8AC3E}">
        <p14:creationId xmlns:p14="http://schemas.microsoft.com/office/powerpoint/2010/main" val="322506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1" y="312731"/>
            <a:ext cx="6794500" cy="681162"/>
          </a:xfrm>
        </p:spPr>
        <p:txBody>
          <a:bodyPr>
            <a:normAutofit/>
          </a:bodyPr>
          <a:lstStyle/>
          <a:p>
            <a:r>
              <a:rPr lang="en-US" altLang="ko-KR" dirty="0"/>
              <a:t>Segmentation Implementation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1" y="3641809"/>
            <a:ext cx="7048500" cy="176045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  <a:spcAft>
                <a:spcPts val="1000"/>
              </a:spcAft>
            </a:pPr>
            <a:r>
              <a:rPr lang="en-US" altLang="ko-KR" b="1" dirty="0"/>
              <a:t>Segment map </a:t>
            </a:r>
            <a:r>
              <a:rPr lang="en-US" altLang="ko-KR" dirty="0"/>
              <a:t>stored in processor</a:t>
            </a: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ts val="1000"/>
              </a:spcAft>
            </a:pPr>
            <a:r>
              <a:rPr lang="en-US" altLang="ko-KR" dirty="0"/>
              <a:t>Segment # extracted from virtual address</a:t>
            </a: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ts val="1000"/>
              </a:spcAft>
            </a:pPr>
            <a:r>
              <a:rPr lang="en-US" altLang="ko-KR" b="1" dirty="0"/>
              <a:t>Base</a:t>
            </a:r>
            <a:r>
              <a:rPr lang="en-US" altLang="ko-KR" dirty="0"/>
              <a:t> added to generate physical address</a:t>
            </a: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ts val="1000"/>
              </a:spcAft>
            </a:pPr>
            <a:r>
              <a:rPr lang="en-US" altLang="ko-KR" b="1" dirty="0"/>
              <a:t>Bound</a:t>
            </a:r>
            <a:r>
              <a:rPr lang="en-US" altLang="ko-KR" dirty="0"/>
              <a:t> checked, </a:t>
            </a:r>
            <a:r>
              <a:rPr lang="en-US" altLang="ko-KR" b="1" dirty="0"/>
              <a:t>error</a:t>
            </a:r>
            <a:r>
              <a:rPr lang="en-US" altLang="ko-KR" dirty="0"/>
              <a:t> if out of range</a:t>
            </a:r>
          </a:p>
        </p:txBody>
      </p:sp>
      <p:grpSp>
        <p:nvGrpSpPr>
          <p:cNvPr id="39939" name="Group 78"/>
          <p:cNvGrpSpPr>
            <a:grpSpLocks/>
          </p:cNvGrpSpPr>
          <p:nvPr/>
        </p:nvGrpSpPr>
        <p:grpSpPr bwMode="auto">
          <a:xfrm>
            <a:off x="3873500" y="1690287"/>
            <a:ext cx="1579563" cy="1727729"/>
            <a:chOff x="2352" y="758"/>
            <a:chExt cx="1194" cy="1306"/>
          </a:xfrm>
        </p:grpSpPr>
        <p:grpSp>
          <p:nvGrpSpPr>
            <p:cNvPr id="39968" name="Group 13"/>
            <p:cNvGrpSpPr>
              <a:grpSpLocks/>
            </p:cNvGrpSpPr>
            <p:nvPr/>
          </p:nvGrpSpPr>
          <p:grpSpPr bwMode="auto">
            <a:xfrm>
              <a:off x="2352" y="758"/>
              <a:ext cx="1194" cy="163"/>
              <a:chOff x="2352" y="960"/>
              <a:chExt cx="1632" cy="288"/>
            </a:xfrm>
          </p:grpSpPr>
          <p:grpSp>
            <p:nvGrpSpPr>
              <p:cNvPr id="40004" name="Group 11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6" name="Rectangle 8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Base0</a:t>
                  </a:r>
                </a:p>
              </p:txBody>
            </p:sp>
            <p:sp>
              <p:nvSpPr>
                <p:cNvPr id="40007" name="Rectangle 1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Limit0</a:t>
                  </a:r>
                </a:p>
              </p:txBody>
            </p:sp>
          </p:grpSp>
          <p:sp>
            <p:nvSpPr>
              <p:cNvPr id="40005" name="Rectangle 12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69" name="Group 14"/>
            <p:cNvGrpSpPr>
              <a:grpSpLocks/>
            </p:cNvGrpSpPr>
            <p:nvPr/>
          </p:nvGrpSpPr>
          <p:grpSpPr bwMode="auto">
            <a:xfrm>
              <a:off x="2352" y="921"/>
              <a:ext cx="1194" cy="164"/>
              <a:chOff x="2352" y="960"/>
              <a:chExt cx="1632" cy="288"/>
            </a:xfrm>
          </p:grpSpPr>
          <p:grpSp>
            <p:nvGrpSpPr>
              <p:cNvPr id="40000" name="Group 1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2" name="Rectangle 1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Base1</a:t>
                  </a:r>
                </a:p>
              </p:txBody>
            </p:sp>
            <p:sp>
              <p:nvSpPr>
                <p:cNvPr id="40003" name="Rectangle 1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Limit1</a:t>
                  </a:r>
                </a:p>
              </p:txBody>
            </p:sp>
          </p:grpSp>
          <p:sp>
            <p:nvSpPr>
              <p:cNvPr id="40001" name="Rectangle 1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0" name="Group 19"/>
            <p:cNvGrpSpPr>
              <a:grpSpLocks/>
            </p:cNvGrpSpPr>
            <p:nvPr/>
          </p:nvGrpSpPr>
          <p:grpSpPr bwMode="auto">
            <a:xfrm>
              <a:off x="2352" y="1085"/>
              <a:ext cx="1194" cy="163"/>
              <a:chOff x="2352" y="960"/>
              <a:chExt cx="1632" cy="288"/>
            </a:xfrm>
          </p:grpSpPr>
          <p:grpSp>
            <p:nvGrpSpPr>
              <p:cNvPr id="39996" name="Group 2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8" name="Rectangle 2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39999" name="Rectangle 2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39997" name="Rectangle 2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1" name="Group 24"/>
            <p:cNvGrpSpPr>
              <a:grpSpLocks/>
            </p:cNvGrpSpPr>
            <p:nvPr/>
          </p:nvGrpSpPr>
          <p:grpSpPr bwMode="auto">
            <a:xfrm>
              <a:off x="2352" y="1248"/>
              <a:ext cx="1194" cy="163"/>
              <a:chOff x="2352" y="960"/>
              <a:chExt cx="1632" cy="288"/>
            </a:xfrm>
          </p:grpSpPr>
          <p:grpSp>
            <p:nvGrpSpPr>
              <p:cNvPr id="39992" name="Group 2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4" name="Rectangle 2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Base3</a:t>
                  </a:r>
                </a:p>
              </p:txBody>
            </p:sp>
            <p:sp>
              <p:nvSpPr>
                <p:cNvPr id="39995" name="Rectangle 2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Limit3</a:t>
                  </a:r>
                </a:p>
              </p:txBody>
            </p:sp>
          </p:grpSp>
          <p:sp>
            <p:nvSpPr>
              <p:cNvPr id="39993" name="Rectangle 2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2" name="Group 29"/>
            <p:cNvGrpSpPr>
              <a:grpSpLocks/>
            </p:cNvGrpSpPr>
            <p:nvPr/>
          </p:nvGrpSpPr>
          <p:grpSpPr bwMode="auto">
            <a:xfrm>
              <a:off x="2352" y="1411"/>
              <a:ext cx="1194" cy="163"/>
              <a:chOff x="2352" y="960"/>
              <a:chExt cx="1632" cy="288"/>
            </a:xfrm>
          </p:grpSpPr>
          <p:grpSp>
            <p:nvGrpSpPr>
              <p:cNvPr id="39988" name="Group 3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0" name="Rectangle 3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Base4</a:t>
                  </a:r>
                </a:p>
              </p:txBody>
            </p:sp>
            <p:sp>
              <p:nvSpPr>
                <p:cNvPr id="39991" name="Rectangle 3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Limit4</a:t>
                  </a:r>
                </a:p>
              </p:txBody>
            </p:sp>
          </p:grpSp>
          <p:sp>
            <p:nvSpPr>
              <p:cNvPr id="39989" name="Rectangle 3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3" name="Group 34"/>
            <p:cNvGrpSpPr>
              <a:grpSpLocks/>
            </p:cNvGrpSpPr>
            <p:nvPr/>
          </p:nvGrpSpPr>
          <p:grpSpPr bwMode="auto">
            <a:xfrm>
              <a:off x="2352" y="1574"/>
              <a:ext cx="1194" cy="164"/>
              <a:chOff x="2352" y="960"/>
              <a:chExt cx="1632" cy="288"/>
            </a:xfrm>
          </p:grpSpPr>
          <p:grpSp>
            <p:nvGrpSpPr>
              <p:cNvPr id="39984" name="Group 3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6" name="Rectangle 3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Base5</a:t>
                  </a:r>
                </a:p>
              </p:txBody>
            </p:sp>
            <p:sp>
              <p:nvSpPr>
                <p:cNvPr id="39987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Limit5</a:t>
                  </a:r>
                </a:p>
              </p:txBody>
            </p:sp>
          </p:grpSp>
          <p:sp>
            <p:nvSpPr>
              <p:cNvPr id="39985" name="Rectangle 3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4" name="Group 39"/>
            <p:cNvGrpSpPr>
              <a:grpSpLocks/>
            </p:cNvGrpSpPr>
            <p:nvPr/>
          </p:nvGrpSpPr>
          <p:grpSpPr bwMode="auto">
            <a:xfrm>
              <a:off x="2352" y="1738"/>
              <a:ext cx="1194" cy="163"/>
              <a:chOff x="2352" y="960"/>
              <a:chExt cx="1632" cy="288"/>
            </a:xfrm>
          </p:grpSpPr>
          <p:grpSp>
            <p:nvGrpSpPr>
              <p:cNvPr id="39980" name="Group 4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2" name="Rectangle 4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Base6</a:t>
                  </a:r>
                </a:p>
              </p:txBody>
            </p:sp>
            <p:sp>
              <p:nvSpPr>
                <p:cNvPr id="39983" name="Rectangle 4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Limit6</a:t>
                  </a:r>
                </a:p>
              </p:txBody>
            </p:sp>
          </p:grpSp>
          <p:sp>
            <p:nvSpPr>
              <p:cNvPr id="39981" name="Rectangle 4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5" name="Group 44"/>
            <p:cNvGrpSpPr>
              <a:grpSpLocks/>
            </p:cNvGrpSpPr>
            <p:nvPr/>
          </p:nvGrpSpPr>
          <p:grpSpPr bwMode="auto">
            <a:xfrm>
              <a:off x="2352" y="1901"/>
              <a:ext cx="1194" cy="163"/>
              <a:chOff x="2352" y="960"/>
              <a:chExt cx="1632" cy="288"/>
            </a:xfrm>
          </p:grpSpPr>
          <p:grpSp>
            <p:nvGrpSpPr>
              <p:cNvPr id="39976" name="Group 4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78" name="Rectangle 4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Base7</a:t>
                  </a:r>
                </a:p>
              </p:txBody>
            </p:sp>
            <p:sp>
              <p:nvSpPr>
                <p:cNvPr id="399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Limit7</a:t>
                  </a:r>
                </a:p>
              </p:txBody>
            </p:sp>
          </p:grpSp>
          <p:sp>
            <p:nvSpPr>
              <p:cNvPr id="39977" name="Rectangle 4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</p:grpSp>
      <p:grpSp>
        <p:nvGrpSpPr>
          <p:cNvPr id="19" name="Group 69"/>
          <p:cNvGrpSpPr>
            <a:grpSpLocks/>
          </p:cNvGrpSpPr>
          <p:nvPr/>
        </p:nvGrpSpPr>
        <p:grpSpPr bwMode="auto">
          <a:xfrm>
            <a:off x="1206500" y="1309287"/>
            <a:ext cx="2588948" cy="587375"/>
            <a:chOff x="336" y="432"/>
            <a:chExt cx="1957" cy="444"/>
          </a:xfrm>
        </p:grpSpPr>
        <p:sp>
          <p:nvSpPr>
            <p:cNvPr id="39965" name="Rectangle 4"/>
            <p:cNvSpPr>
              <a:spLocks noChangeArrowheads="1"/>
            </p:cNvSpPr>
            <p:nvPr/>
          </p:nvSpPr>
          <p:spPr bwMode="auto">
            <a:xfrm>
              <a:off x="1577" y="511"/>
              <a:ext cx="716" cy="199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39966" name="Rectangle 5"/>
            <p:cNvSpPr>
              <a:spLocks noChangeArrowheads="1"/>
            </p:cNvSpPr>
            <p:nvPr/>
          </p:nvSpPr>
          <p:spPr bwMode="auto">
            <a:xfrm>
              <a:off x="1077" y="511"/>
              <a:ext cx="500" cy="199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Seg #</a:t>
              </a:r>
            </a:p>
          </p:txBody>
        </p:sp>
        <p:sp>
          <p:nvSpPr>
            <p:cNvPr id="39967" name="Text Box 59"/>
            <p:cNvSpPr txBox="1">
              <a:spLocks noChangeArrowheads="1"/>
            </p:cNvSpPr>
            <p:nvPr/>
          </p:nvSpPr>
          <p:spPr bwMode="auto">
            <a:xfrm>
              <a:off x="336" y="432"/>
              <a:ext cx="648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20" name="Group 73"/>
          <p:cNvGrpSpPr>
            <a:grpSpLocks/>
          </p:cNvGrpSpPr>
          <p:nvPr/>
        </p:nvGrpSpPr>
        <p:grpSpPr bwMode="auto">
          <a:xfrm>
            <a:off x="3873500" y="2124204"/>
            <a:ext cx="1579563" cy="215636"/>
            <a:chOff x="2352" y="960"/>
            <a:chExt cx="1632" cy="288"/>
          </a:xfrm>
        </p:grpSpPr>
        <p:grpSp>
          <p:nvGrpSpPr>
            <p:cNvPr id="39961" name="Group 74"/>
            <p:cNvGrpSpPr>
              <a:grpSpLocks/>
            </p:cNvGrpSpPr>
            <p:nvPr/>
          </p:nvGrpSpPr>
          <p:grpSpPr bwMode="auto">
            <a:xfrm>
              <a:off x="2352" y="960"/>
              <a:ext cx="1392" cy="288"/>
              <a:chOff x="2352" y="960"/>
              <a:chExt cx="1392" cy="288"/>
            </a:xfrm>
          </p:grpSpPr>
          <p:sp>
            <p:nvSpPr>
              <p:cNvPr id="39963" name="Rectangle 7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 dirty="0">
                    <a:latin typeface="Gill Sans" charset="0"/>
                    <a:ea typeface="Gill Sans" charset="0"/>
                    <a:cs typeface="Gill Sans" charset="0"/>
                  </a:rPr>
                  <a:t>Base2</a:t>
                </a:r>
              </a:p>
            </p:txBody>
          </p:sp>
          <p:sp>
            <p:nvSpPr>
              <p:cNvPr id="39964" name="Rectangle 7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Limit2</a:t>
                </a:r>
              </a:p>
            </p:txBody>
          </p:sp>
        </p:grpSp>
        <p:sp>
          <p:nvSpPr>
            <p:cNvPr id="39962" name="Rectangle 77"/>
            <p:cNvSpPr>
              <a:spLocks noChangeArrowheads="1"/>
            </p:cNvSpPr>
            <p:nvPr/>
          </p:nvSpPr>
          <p:spPr bwMode="auto">
            <a:xfrm>
              <a:off x="3744" y="960"/>
              <a:ext cx="240" cy="288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</p:grpSp>
      <p:grpSp>
        <p:nvGrpSpPr>
          <p:cNvPr id="22" name="Group 71"/>
          <p:cNvGrpSpPr>
            <a:grpSpLocks/>
          </p:cNvGrpSpPr>
          <p:nvPr/>
        </p:nvGrpSpPr>
        <p:grpSpPr bwMode="auto">
          <a:xfrm>
            <a:off x="3774282" y="1550057"/>
            <a:ext cx="4099719" cy="1248834"/>
            <a:chOff x="2277" y="566"/>
            <a:chExt cx="3099" cy="944"/>
          </a:xfrm>
        </p:grpSpPr>
        <p:sp>
          <p:nvSpPr>
            <p:cNvPr id="39956" name="Freeform 67"/>
            <p:cNvSpPr>
              <a:spLocks/>
            </p:cNvSpPr>
            <p:nvPr/>
          </p:nvSpPr>
          <p:spPr bwMode="auto">
            <a:xfrm>
              <a:off x="2277" y="566"/>
              <a:ext cx="1728" cy="576"/>
            </a:xfrm>
            <a:custGeom>
              <a:avLst/>
              <a:gdLst>
                <a:gd name="T0" fmla="*/ 0 w 1728"/>
                <a:gd name="T1" fmla="*/ 0 h 528"/>
                <a:gd name="T2" fmla="*/ 1344 w 1728"/>
                <a:gd name="T3" fmla="*/ 0 h 528"/>
                <a:gd name="T4" fmla="*/ 1728 w 1728"/>
                <a:gd name="T5" fmla="*/ 3901 h 528"/>
                <a:gd name="T6" fmla="*/ 0 60000 65536"/>
                <a:gd name="T7" fmla="*/ 0 60000 65536"/>
                <a:gd name="T8" fmla="*/ 0 60000 65536"/>
                <a:gd name="T9" fmla="*/ 0 w 1728"/>
                <a:gd name="T10" fmla="*/ 0 h 528"/>
                <a:gd name="T11" fmla="*/ 1728 w 1728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528">
                  <a:moveTo>
                    <a:pt x="0" y="0"/>
                  </a:moveTo>
                  <a:lnTo>
                    <a:pt x="1344" y="0"/>
                  </a:lnTo>
                  <a:lnTo>
                    <a:pt x="1728" y="52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7" name="Oval 52"/>
            <p:cNvSpPr>
              <a:spLocks noChangeArrowheads="1"/>
            </p:cNvSpPr>
            <p:nvPr/>
          </p:nvSpPr>
          <p:spPr bwMode="auto">
            <a:xfrm>
              <a:off x="3934" y="1115"/>
              <a:ext cx="358" cy="32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3333" b="0" dirty="0">
                  <a:latin typeface="Gill Sans" charset="0"/>
                  <a:ea typeface="Gill Sans" charset="0"/>
                  <a:cs typeface="Gill Sans" charset="0"/>
                </a:rPr>
                <a:t>+</a:t>
              </a:r>
            </a:p>
          </p:txBody>
        </p:sp>
        <p:sp>
          <p:nvSpPr>
            <p:cNvPr id="39958" name="Line 54"/>
            <p:cNvSpPr>
              <a:spLocks noChangeShapeType="1"/>
            </p:cNvSpPr>
            <p:nvPr/>
          </p:nvSpPr>
          <p:spPr bwMode="auto">
            <a:xfrm>
              <a:off x="2784" y="1104"/>
              <a:ext cx="1140" cy="13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9" name="Line 58"/>
            <p:cNvSpPr>
              <a:spLocks noChangeShapeType="1"/>
            </p:cNvSpPr>
            <p:nvPr/>
          </p:nvSpPr>
          <p:spPr bwMode="auto">
            <a:xfrm>
              <a:off x="4282" y="1279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60" name="Text Box 60"/>
            <p:cNvSpPr txBox="1">
              <a:spLocks noChangeArrowheads="1"/>
            </p:cNvSpPr>
            <p:nvPr/>
          </p:nvSpPr>
          <p:spPr bwMode="auto">
            <a:xfrm>
              <a:off x="4604" y="1066"/>
              <a:ext cx="772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23" name="Group 72"/>
          <p:cNvGrpSpPr>
            <a:grpSpLocks/>
          </p:cNvGrpSpPr>
          <p:nvPr/>
        </p:nvGrpSpPr>
        <p:grpSpPr bwMode="auto">
          <a:xfrm>
            <a:off x="5110427" y="1309287"/>
            <a:ext cx="2323042" cy="867833"/>
            <a:chOff x="3287" y="384"/>
            <a:chExt cx="1756" cy="656"/>
          </a:xfrm>
        </p:grpSpPr>
        <p:sp>
          <p:nvSpPr>
            <p:cNvPr id="39951" name="Oval 51"/>
            <p:cNvSpPr>
              <a:spLocks noChangeArrowheads="1"/>
            </p:cNvSpPr>
            <p:nvPr/>
          </p:nvSpPr>
          <p:spPr bwMode="auto">
            <a:xfrm>
              <a:off x="3934" y="384"/>
              <a:ext cx="358" cy="32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3333" b="0" dirty="0">
                  <a:latin typeface="Gill Sans" charset="0"/>
                  <a:ea typeface="Gill Sans" charset="0"/>
                  <a:cs typeface="Gill Sans" charset="0"/>
                </a:rPr>
                <a:t>&gt;</a:t>
              </a:r>
            </a:p>
          </p:txBody>
        </p:sp>
        <p:sp>
          <p:nvSpPr>
            <p:cNvPr id="39952" name="Line 55"/>
            <p:cNvSpPr>
              <a:spLocks noChangeShapeType="1"/>
            </p:cNvSpPr>
            <p:nvPr/>
          </p:nvSpPr>
          <p:spPr bwMode="auto">
            <a:xfrm flipV="1">
              <a:off x="3287" y="626"/>
              <a:ext cx="677" cy="41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3" name="Line 57"/>
            <p:cNvSpPr>
              <a:spLocks noChangeShapeType="1"/>
            </p:cNvSpPr>
            <p:nvPr/>
          </p:nvSpPr>
          <p:spPr bwMode="auto">
            <a:xfrm>
              <a:off x="4282" y="54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4" name="Text Box 62"/>
            <p:cNvSpPr txBox="1">
              <a:spLocks noChangeArrowheads="1"/>
            </p:cNvSpPr>
            <p:nvPr/>
          </p:nvSpPr>
          <p:spPr bwMode="auto">
            <a:xfrm>
              <a:off x="4570" y="394"/>
              <a:ext cx="4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39955" name="Line 68"/>
            <p:cNvSpPr>
              <a:spLocks noChangeShapeType="1"/>
            </p:cNvSpPr>
            <p:nvPr/>
          </p:nvSpPr>
          <p:spPr bwMode="auto">
            <a:xfrm>
              <a:off x="3621" y="56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2274" name="Freeform 50"/>
          <p:cNvSpPr>
            <a:spLocks/>
          </p:cNvSpPr>
          <p:nvPr/>
        </p:nvSpPr>
        <p:spPr bwMode="auto">
          <a:xfrm>
            <a:off x="2631282" y="1677057"/>
            <a:ext cx="1275292" cy="529167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9945" name="TextBox 1"/>
          <p:cNvSpPr txBox="1">
            <a:spLocks noChangeArrowheads="1"/>
          </p:cNvSpPr>
          <p:nvPr/>
        </p:nvSpPr>
        <p:spPr bwMode="auto">
          <a:xfrm>
            <a:off x="4572000" y="1259016"/>
            <a:ext cx="663964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67" b="0" dirty="0">
                <a:latin typeface="Gill Sans" charset="0"/>
                <a:ea typeface="Gill Sans" charset="0"/>
                <a:cs typeface="Gill Sans" charset="0"/>
              </a:rPr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340017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74" grpId="0" animBg="1"/>
      <p:bldP spid="399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1" y="312731"/>
            <a:ext cx="6794500" cy="681162"/>
          </a:xfrm>
        </p:spPr>
        <p:txBody>
          <a:bodyPr>
            <a:normAutofit/>
          </a:bodyPr>
          <a:lstStyle/>
          <a:p>
            <a:r>
              <a:rPr lang="en-US" altLang="ko-KR" dirty="0"/>
              <a:t>Segmentation Implementation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0" y="4196292"/>
            <a:ext cx="7048500" cy="126470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b="1" dirty="0"/>
              <a:t>Valid Bit</a:t>
            </a:r>
            <a:r>
              <a:rPr lang="en-US" altLang="ko-KR" dirty="0"/>
              <a:t>: Did we actually allocate this region of mem?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Access error if No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Can’t have a negative bound</a:t>
            </a:r>
          </a:p>
        </p:txBody>
      </p:sp>
      <p:grpSp>
        <p:nvGrpSpPr>
          <p:cNvPr id="39939" name="Group 78"/>
          <p:cNvGrpSpPr>
            <a:grpSpLocks/>
          </p:cNvGrpSpPr>
          <p:nvPr/>
        </p:nvGrpSpPr>
        <p:grpSpPr bwMode="auto">
          <a:xfrm>
            <a:off x="3873500" y="1690287"/>
            <a:ext cx="1579563" cy="1727729"/>
            <a:chOff x="2352" y="758"/>
            <a:chExt cx="1194" cy="1306"/>
          </a:xfrm>
        </p:grpSpPr>
        <p:grpSp>
          <p:nvGrpSpPr>
            <p:cNvPr id="39968" name="Group 13"/>
            <p:cNvGrpSpPr>
              <a:grpSpLocks/>
            </p:cNvGrpSpPr>
            <p:nvPr/>
          </p:nvGrpSpPr>
          <p:grpSpPr bwMode="auto">
            <a:xfrm>
              <a:off x="2352" y="758"/>
              <a:ext cx="1194" cy="163"/>
              <a:chOff x="2352" y="960"/>
              <a:chExt cx="1632" cy="288"/>
            </a:xfrm>
          </p:grpSpPr>
          <p:grpSp>
            <p:nvGrpSpPr>
              <p:cNvPr id="40004" name="Group 11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6" name="Rectangle 8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Base0</a:t>
                  </a:r>
                </a:p>
              </p:txBody>
            </p:sp>
            <p:sp>
              <p:nvSpPr>
                <p:cNvPr id="40007" name="Rectangle 1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Limit0</a:t>
                  </a:r>
                </a:p>
              </p:txBody>
            </p:sp>
          </p:grpSp>
          <p:sp>
            <p:nvSpPr>
              <p:cNvPr id="40005" name="Rectangle 12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69" name="Group 14"/>
            <p:cNvGrpSpPr>
              <a:grpSpLocks/>
            </p:cNvGrpSpPr>
            <p:nvPr/>
          </p:nvGrpSpPr>
          <p:grpSpPr bwMode="auto">
            <a:xfrm>
              <a:off x="2352" y="921"/>
              <a:ext cx="1194" cy="164"/>
              <a:chOff x="2352" y="960"/>
              <a:chExt cx="1632" cy="288"/>
            </a:xfrm>
          </p:grpSpPr>
          <p:grpSp>
            <p:nvGrpSpPr>
              <p:cNvPr id="40000" name="Group 1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2" name="Rectangle 1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Base1</a:t>
                  </a:r>
                </a:p>
              </p:txBody>
            </p:sp>
            <p:sp>
              <p:nvSpPr>
                <p:cNvPr id="40003" name="Rectangle 1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Limit1</a:t>
                  </a:r>
                </a:p>
              </p:txBody>
            </p:sp>
          </p:grpSp>
          <p:sp>
            <p:nvSpPr>
              <p:cNvPr id="40001" name="Rectangle 1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0" name="Group 19"/>
            <p:cNvGrpSpPr>
              <a:grpSpLocks/>
            </p:cNvGrpSpPr>
            <p:nvPr/>
          </p:nvGrpSpPr>
          <p:grpSpPr bwMode="auto">
            <a:xfrm>
              <a:off x="2352" y="1085"/>
              <a:ext cx="1194" cy="163"/>
              <a:chOff x="2352" y="960"/>
              <a:chExt cx="1632" cy="288"/>
            </a:xfrm>
          </p:grpSpPr>
          <p:grpSp>
            <p:nvGrpSpPr>
              <p:cNvPr id="39996" name="Group 2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8" name="Rectangle 2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39999" name="Rectangle 2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39997" name="Rectangle 2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1" name="Group 24"/>
            <p:cNvGrpSpPr>
              <a:grpSpLocks/>
            </p:cNvGrpSpPr>
            <p:nvPr/>
          </p:nvGrpSpPr>
          <p:grpSpPr bwMode="auto">
            <a:xfrm>
              <a:off x="2352" y="1248"/>
              <a:ext cx="1194" cy="163"/>
              <a:chOff x="2352" y="960"/>
              <a:chExt cx="1632" cy="288"/>
            </a:xfrm>
          </p:grpSpPr>
          <p:grpSp>
            <p:nvGrpSpPr>
              <p:cNvPr id="39992" name="Group 2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4" name="Rectangle 2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Base3</a:t>
                  </a:r>
                </a:p>
              </p:txBody>
            </p:sp>
            <p:sp>
              <p:nvSpPr>
                <p:cNvPr id="39995" name="Rectangle 2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Limit3</a:t>
                  </a:r>
                </a:p>
              </p:txBody>
            </p:sp>
          </p:grpSp>
          <p:sp>
            <p:nvSpPr>
              <p:cNvPr id="39993" name="Rectangle 2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2" name="Group 29"/>
            <p:cNvGrpSpPr>
              <a:grpSpLocks/>
            </p:cNvGrpSpPr>
            <p:nvPr/>
          </p:nvGrpSpPr>
          <p:grpSpPr bwMode="auto">
            <a:xfrm>
              <a:off x="2352" y="1411"/>
              <a:ext cx="1194" cy="163"/>
              <a:chOff x="2352" y="960"/>
              <a:chExt cx="1632" cy="288"/>
            </a:xfrm>
          </p:grpSpPr>
          <p:grpSp>
            <p:nvGrpSpPr>
              <p:cNvPr id="39988" name="Group 3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0" name="Rectangle 3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Base4</a:t>
                  </a:r>
                </a:p>
              </p:txBody>
            </p:sp>
            <p:sp>
              <p:nvSpPr>
                <p:cNvPr id="39991" name="Rectangle 3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Limit4</a:t>
                  </a:r>
                </a:p>
              </p:txBody>
            </p:sp>
          </p:grpSp>
          <p:sp>
            <p:nvSpPr>
              <p:cNvPr id="39989" name="Rectangle 3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3" name="Group 34"/>
            <p:cNvGrpSpPr>
              <a:grpSpLocks/>
            </p:cNvGrpSpPr>
            <p:nvPr/>
          </p:nvGrpSpPr>
          <p:grpSpPr bwMode="auto">
            <a:xfrm>
              <a:off x="2352" y="1574"/>
              <a:ext cx="1194" cy="164"/>
              <a:chOff x="2352" y="960"/>
              <a:chExt cx="1632" cy="288"/>
            </a:xfrm>
          </p:grpSpPr>
          <p:grpSp>
            <p:nvGrpSpPr>
              <p:cNvPr id="39984" name="Group 3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6" name="Rectangle 3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Base5</a:t>
                  </a:r>
                </a:p>
              </p:txBody>
            </p:sp>
            <p:sp>
              <p:nvSpPr>
                <p:cNvPr id="39987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Limit5</a:t>
                  </a:r>
                </a:p>
              </p:txBody>
            </p:sp>
          </p:grpSp>
          <p:sp>
            <p:nvSpPr>
              <p:cNvPr id="39985" name="Rectangle 3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4" name="Group 39"/>
            <p:cNvGrpSpPr>
              <a:grpSpLocks/>
            </p:cNvGrpSpPr>
            <p:nvPr/>
          </p:nvGrpSpPr>
          <p:grpSpPr bwMode="auto">
            <a:xfrm>
              <a:off x="2352" y="1738"/>
              <a:ext cx="1194" cy="163"/>
              <a:chOff x="2352" y="960"/>
              <a:chExt cx="1632" cy="288"/>
            </a:xfrm>
          </p:grpSpPr>
          <p:grpSp>
            <p:nvGrpSpPr>
              <p:cNvPr id="39980" name="Group 4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2" name="Rectangle 4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Base6</a:t>
                  </a:r>
                </a:p>
              </p:txBody>
            </p:sp>
            <p:sp>
              <p:nvSpPr>
                <p:cNvPr id="39983" name="Rectangle 4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Limit6</a:t>
                  </a:r>
                </a:p>
              </p:txBody>
            </p:sp>
          </p:grpSp>
          <p:sp>
            <p:nvSpPr>
              <p:cNvPr id="39981" name="Rectangle 4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5" name="Group 44"/>
            <p:cNvGrpSpPr>
              <a:grpSpLocks/>
            </p:cNvGrpSpPr>
            <p:nvPr/>
          </p:nvGrpSpPr>
          <p:grpSpPr bwMode="auto">
            <a:xfrm>
              <a:off x="2352" y="1901"/>
              <a:ext cx="1194" cy="163"/>
              <a:chOff x="2352" y="960"/>
              <a:chExt cx="1632" cy="288"/>
            </a:xfrm>
          </p:grpSpPr>
          <p:grpSp>
            <p:nvGrpSpPr>
              <p:cNvPr id="39976" name="Group 4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78" name="Rectangle 4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Base7</a:t>
                  </a:r>
                </a:p>
              </p:txBody>
            </p:sp>
            <p:sp>
              <p:nvSpPr>
                <p:cNvPr id="399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Limit7</a:t>
                  </a:r>
                </a:p>
              </p:txBody>
            </p:sp>
          </p:grpSp>
          <p:sp>
            <p:nvSpPr>
              <p:cNvPr id="39977" name="Rectangle 4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</p:grpSp>
      <p:grpSp>
        <p:nvGrpSpPr>
          <p:cNvPr id="19" name="Group 69"/>
          <p:cNvGrpSpPr>
            <a:grpSpLocks/>
          </p:cNvGrpSpPr>
          <p:nvPr/>
        </p:nvGrpSpPr>
        <p:grpSpPr bwMode="auto">
          <a:xfrm>
            <a:off x="1206500" y="1309287"/>
            <a:ext cx="2588948" cy="587375"/>
            <a:chOff x="336" y="432"/>
            <a:chExt cx="1957" cy="444"/>
          </a:xfrm>
        </p:grpSpPr>
        <p:sp>
          <p:nvSpPr>
            <p:cNvPr id="39965" name="Rectangle 4"/>
            <p:cNvSpPr>
              <a:spLocks noChangeArrowheads="1"/>
            </p:cNvSpPr>
            <p:nvPr/>
          </p:nvSpPr>
          <p:spPr bwMode="auto">
            <a:xfrm>
              <a:off x="1577" y="511"/>
              <a:ext cx="716" cy="199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39966" name="Rectangle 5"/>
            <p:cNvSpPr>
              <a:spLocks noChangeArrowheads="1"/>
            </p:cNvSpPr>
            <p:nvPr/>
          </p:nvSpPr>
          <p:spPr bwMode="auto">
            <a:xfrm>
              <a:off x="1077" y="511"/>
              <a:ext cx="500" cy="199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Seg #</a:t>
              </a:r>
            </a:p>
          </p:txBody>
        </p:sp>
        <p:sp>
          <p:nvSpPr>
            <p:cNvPr id="39967" name="Text Box 59"/>
            <p:cNvSpPr txBox="1">
              <a:spLocks noChangeArrowheads="1"/>
            </p:cNvSpPr>
            <p:nvPr/>
          </p:nvSpPr>
          <p:spPr bwMode="auto">
            <a:xfrm>
              <a:off x="336" y="432"/>
              <a:ext cx="648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20" name="Group 73"/>
          <p:cNvGrpSpPr>
            <a:grpSpLocks/>
          </p:cNvGrpSpPr>
          <p:nvPr/>
        </p:nvGrpSpPr>
        <p:grpSpPr bwMode="auto">
          <a:xfrm>
            <a:off x="3873500" y="2124204"/>
            <a:ext cx="1579563" cy="215636"/>
            <a:chOff x="2352" y="960"/>
            <a:chExt cx="1632" cy="288"/>
          </a:xfrm>
        </p:grpSpPr>
        <p:grpSp>
          <p:nvGrpSpPr>
            <p:cNvPr id="39961" name="Group 74"/>
            <p:cNvGrpSpPr>
              <a:grpSpLocks/>
            </p:cNvGrpSpPr>
            <p:nvPr/>
          </p:nvGrpSpPr>
          <p:grpSpPr bwMode="auto">
            <a:xfrm>
              <a:off x="2352" y="960"/>
              <a:ext cx="1392" cy="288"/>
              <a:chOff x="2352" y="960"/>
              <a:chExt cx="1392" cy="288"/>
            </a:xfrm>
          </p:grpSpPr>
          <p:sp>
            <p:nvSpPr>
              <p:cNvPr id="39963" name="Rectangle 7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 dirty="0">
                    <a:latin typeface="Gill Sans" charset="0"/>
                    <a:ea typeface="Gill Sans" charset="0"/>
                    <a:cs typeface="Gill Sans" charset="0"/>
                  </a:rPr>
                  <a:t>Base2</a:t>
                </a:r>
              </a:p>
            </p:txBody>
          </p:sp>
          <p:sp>
            <p:nvSpPr>
              <p:cNvPr id="39964" name="Rectangle 7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Limit2</a:t>
                </a:r>
              </a:p>
            </p:txBody>
          </p:sp>
        </p:grpSp>
        <p:sp>
          <p:nvSpPr>
            <p:cNvPr id="39962" name="Rectangle 77"/>
            <p:cNvSpPr>
              <a:spLocks noChangeArrowheads="1"/>
            </p:cNvSpPr>
            <p:nvPr/>
          </p:nvSpPr>
          <p:spPr bwMode="auto">
            <a:xfrm>
              <a:off x="3744" y="960"/>
              <a:ext cx="240" cy="288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</p:grpSp>
      <p:grpSp>
        <p:nvGrpSpPr>
          <p:cNvPr id="22" name="Group 71"/>
          <p:cNvGrpSpPr>
            <a:grpSpLocks/>
          </p:cNvGrpSpPr>
          <p:nvPr/>
        </p:nvGrpSpPr>
        <p:grpSpPr bwMode="auto">
          <a:xfrm>
            <a:off x="3774282" y="1550057"/>
            <a:ext cx="4099719" cy="1248834"/>
            <a:chOff x="2277" y="566"/>
            <a:chExt cx="3099" cy="944"/>
          </a:xfrm>
        </p:grpSpPr>
        <p:sp>
          <p:nvSpPr>
            <p:cNvPr id="39956" name="Freeform 67"/>
            <p:cNvSpPr>
              <a:spLocks/>
            </p:cNvSpPr>
            <p:nvPr/>
          </p:nvSpPr>
          <p:spPr bwMode="auto">
            <a:xfrm>
              <a:off x="2277" y="566"/>
              <a:ext cx="1728" cy="576"/>
            </a:xfrm>
            <a:custGeom>
              <a:avLst/>
              <a:gdLst>
                <a:gd name="T0" fmla="*/ 0 w 1728"/>
                <a:gd name="T1" fmla="*/ 0 h 528"/>
                <a:gd name="T2" fmla="*/ 1344 w 1728"/>
                <a:gd name="T3" fmla="*/ 0 h 528"/>
                <a:gd name="T4" fmla="*/ 1728 w 1728"/>
                <a:gd name="T5" fmla="*/ 3901 h 528"/>
                <a:gd name="T6" fmla="*/ 0 60000 65536"/>
                <a:gd name="T7" fmla="*/ 0 60000 65536"/>
                <a:gd name="T8" fmla="*/ 0 60000 65536"/>
                <a:gd name="T9" fmla="*/ 0 w 1728"/>
                <a:gd name="T10" fmla="*/ 0 h 528"/>
                <a:gd name="T11" fmla="*/ 1728 w 1728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528">
                  <a:moveTo>
                    <a:pt x="0" y="0"/>
                  </a:moveTo>
                  <a:lnTo>
                    <a:pt x="1344" y="0"/>
                  </a:lnTo>
                  <a:lnTo>
                    <a:pt x="1728" y="52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7" name="Oval 52"/>
            <p:cNvSpPr>
              <a:spLocks noChangeArrowheads="1"/>
            </p:cNvSpPr>
            <p:nvPr/>
          </p:nvSpPr>
          <p:spPr bwMode="auto">
            <a:xfrm>
              <a:off x="3934" y="1115"/>
              <a:ext cx="358" cy="32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3333" b="0" dirty="0">
                  <a:latin typeface="Gill Sans" charset="0"/>
                  <a:ea typeface="Gill Sans" charset="0"/>
                  <a:cs typeface="Gill Sans" charset="0"/>
                </a:rPr>
                <a:t>+</a:t>
              </a:r>
            </a:p>
          </p:txBody>
        </p:sp>
        <p:sp>
          <p:nvSpPr>
            <p:cNvPr id="39958" name="Line 54"/>
            <p:cNvSpPr>
              <a:spLocks noChangeShapeType="1"/>
            </p:cNvSpPr>
            <p:nvPr/>
          </p:nvSpPr>
          <p:spPr bwMode="auto">
            <a:xfrm>
              <a:off x="2784" y="1104"/>
              <a:ext cx="1140" cy="13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9" name="Line 58"/>
            <p:cNvSpPr>
              <a:spLocks noChangeShapeType="1"/>
            </p:cNvSpPr>
            <p:nvPr/>
          </p:nvSpPr>
          <p:spPr bwMode="auto">
            <a:xfrm>
              <a:off x="4282" y="1279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60" name="Text Box 60"/>
            <p:cNvSpPr txBox="1">
              <a:spLocks noChangeArrowheads="1"/>
            </p:cNvSpPr>
            <p:nvPr/>
          </p:nvSpPr>
          <p:spPr bwMode="auto">
            <a:xfrm>
              <a:off x="4604" y="1066"/>
              <a:ext cx="772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23" name="Group 72"/>
          <p:cNvGrpSpPr>
            <a:grpSpLocks/>
          </p:cNvGrpSpPr>
          <p:nvPr/>
        </p:nvGrpSpPr>
        <p:grpSpPr bwMode="auto">
          <a:xfrm>
            <a:off x="5110427" y="1309287"/>
            <a:ext cx="2323042" cy="867833"/>
            <a:chOff x="3287" y="384"/>
            <a:chExt cx="1756" cy="656"/>
          </a:xfrm>
        </p:grpSpPr>
        <p:sp>
          <p:nvSpPr>
            <p:cNvPr id="39951" name="Oval 51"/>
            <p:cNvSpPr>
              <a:spLocks noChangeArrowheads="1"/>
            </p:cNvSpPr>
            <p:nvPr/>
          </p:nvSpPr>
          <p:spPr bwMode="auto">
            <a:xfrm>
              <a:off x="3934" y="384"/>
              <a:ext cx="358" cy="32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3333" b="0" dirty="0">
                  <a:latin typeface="Gill Sans" charset="0"/>
                  <a:ea typeface="Gill Sans" charset="0"/>
                  <a:cs typeface="Gill Sans" charset="0"/>
                </a:rPr>
                <a:t>&gt;</a:t>
              </a:r>
            </a:p>
          </p:txBody>
        </p:sp>
        <p:sp>
          <p:nvSpPr>
            <p:cNvPr id="39952" name="Line 55"/>
            <p:cNvSpPr>
              <a:spLocks noChangeShapeType="1"/>
            </p:cNvSpPr>
            <p:nvPr/>
          </p:nvSpPr>
          <p:spPr bwMode="auto">
            <a:xfrm flipV="1">
              <a:off x="3287" y="626"/>
              <a:ext cx="677" cy="41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3" name="Line 57"/>
            <p:cNvSpPr>
              <a:spLocks noChangeShapeType="1"/>
            </p:cNvSpPr>
            <p:nvPr/>
          </p:nvSpPr>
          <p:spPr bwMode="auto">
            <a:xfrm>
              <a:off x="4282" y="54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4" name="Text Box 62"/>
            <p:cNvSpPr txBox="1">
              <a:spLocks noChangeArrowheads="1"/>
            </p:cNvSpPr>
            <p:nvPr/>
          </p:nvSpPr>
          <p:spPr bwMode="auto">
            <a:xfrm>
              <a:off x="4570" y="394"/>
              <a:ext cx="4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39955" name="Line 68"/>
            <p:cNvSpPr>
              <a:spLocks noChangeShapeType="1"/>
            </p:cNvSpPr>
            <p:nvPr/>
          </p:nvSpPr>
          <p:spPr bwMode="auto">
            <a:xfrm>
              <a:off x="3621" y="56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2274" name="Freeform 50"/>
          <p:cNvSpPr>
            <a:spLocks/>
          </p:cNvSpPr>
          <p:nvPr/>
        </p:nvSpPr>
        <p:spPr bwMode="auto">
          <a:xfrm>
            <a:off x="2631282" y="1677057"/>
            <a:ext cx="1275292" cy="529167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9945" name="TextBox 1"/>
          <p:cNvSpPr txBox="1">
            <a:spLocks noChangeArrowheads="1"/>
          </p:cNvSpPr>
          <p:nvPr/>
        </p:nvSpPr>
        <p:spPr bwMode="auto">
          <a:xfrm>
            <a:off x="4572000" y="1259016"/>
            <a:ext cx="663964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67" b="0" dirty="0">
                <a:latin typeface="Gill Sans" charset="0"/>
                <a:ea typeface="Gill Sans" charset="0"/>
                <a:cs typeface="Gill Sans" charset="0"/>
              </a:rPr>
              <a:t>offset</a:t>
            </a:r>
          </a:p>
        </p:txBody>
      </p:sp>
      <p:grpSp>
        <p:nvGrpSpPr>
          <p:cNvPr id="69" name="Group 135"/>
          <p:cNvGrpSpPr>
            <a:grpSpLocks/>
          </p:cNvGrpSpPr>
          <p:nvPr/>
        </p:nvGrpSpPr>
        <p:grpSpPr bwMode="auto">
          <a:xfrm>
            <a:off x="5461000" y="2275016"/>
            <a:ext cx="2730500" cy="1948657"/>
            <a:chOff x="3024" y="672"/>
            <a:chExt cx="2064" cy="1473"/>
          </a:xfrm>
        </p:grpSpPr>
        <p:sp>
          <p:nvSpPr>
            <p:cNvPr id="39947" name="AutoShape 112"/>
            <p:cNvSpPr>
              <a:spLocks noChangeArrowheads="1"/>
            </p:cNvSpPr>
            <p:nvPr/>
          </p:nvSpPr>
          <p:spPr bwMode="auto">
            <a:xfrm>
              <a:off x="4130" y="1351"/>
              <a:ext cx="958" cy="186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 dirty="0">
                  <a:latin typeface="Gill Sans" charset="0"/>
                  <a:ea typeface="Gill Sans" charset="0"/>
                  <a:cs typeface="Gill Sans" charset="0"/>
                </a:rPr>
                <a:t>Check Valid</a:t>
              </a:r>
            </a:p>
          </p:txBody>
        </p:sp>
        <p:sp>
          <p:nvSpPr>
            <p:cNvPr id="39948" name="Line 113"/>
            <p:cNvSpPr>
              <a:spLocks noChangeShapeType="1"/>
            </p:cNvSpPr>
            <p:nvPr/>
          </p:nvSpPr>
          <p:spPr bwMode="auto">
            <a:xfrm>
              <a:off x="3024" y="672"/>
              <a:ext cx="1106" cy="767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49" name="Text Box 114"/>
            <p:cNvSpPr txBox="1">
              <a:spLocks noChangeArrowheads="1"/>
            </p:cNvSpPr>
            <p:nvPr/>
          </p:nvSpPr>
          <p:spPr bwMode="auto">
            <a:xfrm>
              <a:off x="4201" y="1701"/>
              <a:ext cx="56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39950" name="Line 115"/>
            <p:cNvSpPr>
              <a:spLocks noChangeShapeType="1"/>
            </p:cNvSpPr>
            <p:nvPr/>
          </p:nvSpPr>
          <p:spPr bwMode="auto">
            <a:xfrm>
              <a:off x="4535" y="1526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96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250693" y="212017"/>
            <a:ext cx="7620000" cy="68472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Example: Four Segments (16-bit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  <p:extLst/>
          </p:nvPr>
        </p:nvGraphicFramePr>
        <p:xfrm>
          <a:off x="4508500" y="915258"/>
          <a:ext cx="2921000" cy="153639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7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75398" marR="75398" marT="37053" marB="37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75398" marR="75398" marT="37053" marB="37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75398" marR="75398" marT="37053" marB="37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7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75398" marR="75398" marT="37053" marB="37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75398" marR="75398" marT="37053" marB="37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75398" marR="75398" marT="37053" marB="37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7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75398" marR="75398" marT="37053" marB="37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75398" marR="75398" marT="37053" marB="37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75398" marR="75398" marT="37053" marB="37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7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75398" marR="75398" marT="37053" marB="37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75398" marR="75398" marT="37053" marB="37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75398" marR="75398" marT="37053" marB="37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7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75398" marR="75398" marT="37053" marB="370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75398" marR="75398" marT="37053" marB="37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75398" marR="75398" marT="37053" marB="37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1206500" y="1296259"/>
            <a:ext cx="2977886" cy="534458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889000" y="2502759"/>
            <a:ext cx="1906323" cy="3254376"/>
            <a:chOff x="2640" y="672"/>
            <a:chExt cx="1441" cy="2460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6" cy="1604"/>
                <a:chOff x="2299" y="816"/>
                <a:chExt cx="566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398" tIns="37038" rIns="75398" bIns="37038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398" tIns="37038" rIns="75398" bIns="37038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398" tIns="37038" rIns="75398" bIns="37038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398" tIns="37038" rIns="75398" bIns="37038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06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1397000" y="1804259"/>
            <a:ext cx="2164551" cy="33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98" tIns="37038" rIns="75398" bIns="37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67" b="0">
                <a:latin typeface="Gill Sans" charset="0"/>
                <a:ea typeface="Gill Sans" charset="0"/>
                <a:cs typeface="Gill Sans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4517762" y="2439259"/>
            <a:ext cx="1842823" cy="3317876"/>
            <a:chOff x="4176" y="624"/>
            <a:chExt cx="1393" cy="2508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>
                  <a:latin typeface="Helvetica" panose="020B0604020202020204" pitchFamily="34" charset="0"/>
                </a:endParaRPr>
              </a:p>
            </p:txBody>
          </p:sp>
          <p:sp>
            <p:nvSpPr>
              <p:cNvPr id="42029" name="Rectangle 66"/>
              <p:cNvSpPr>
                <a:spLocks noChangeArrowheads="1"/>
              </p:cNvSpPr>
              <p:nvPr/>
            </p:nvSpPr>
            <p:spPr bwMode="auto">
              <a:xfrm>
                <a:off x="4464" y="134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>
                  <a:latin typeface="Helvetica" panose="020B0604020202020204" pitchFamily="34" charset="0"/>
                </a:endParaRPr>
              </a:p>
            </p:txBody>
          </p:sp>
          <p:sp>
            <p:nvSpPr>
              <p:cNvPr id="42030" name="Rectangle 67"/>
              <p:cNvSpPr>
                <a:spLocks noChangeArrowheads="1"/>
              </p:cNvSpPr>
              <p:nvPr/>
            </p:nvSpPr>
            <p:spPr bwMode="auto">
              <a:xfrm>
                <a:off x="4464" y="1440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>
                  <a:latin typeface="Helvetica" panose="020B0604020202020204" pitchFamily="34" charset="0"/>
                </a:endParaRPr>
              </a:p>
            </p:txBody>
          </p:sp>
          <p:sp>
            <p:nvSpPr>
              <p:cNvPr id="42031" name="Rectangle 68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>
                    <a:latin typeface="Helvetica" panose="020B0604020202020204" pitchFamily="34" charset="0"/>
                  </a:rPr>
                  <a:t>0x0000</a:t>
                </a:r>
              </a:p>
            </p:txBody>
          </p:sp>
          <p:sp>
            <p:nvSpPr>
              <p:cNvPr id="42033" name="Text Box 73"/>
              <p:cNvSpPr txBox="1">
                <a:spLocks noChangeArrowheads="1"/>
              </p:cNvSpPr>
              <p:nvPr/>
            </p:nvSpPr>
            <p:spPr bwMode="auto">
              <a:xfrm>
                <a:off x="3883" y="1344"/>
                <a:ext cx="5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>
                    <a:latin typeface="Helvetica" panose="020B0604020202020204" pitchFamily="34" charset="0"/>
                  </a:rPr>
                  <a:t>0x4800</a:t>
                </a:r>
              </a:p>
            </p:txBody>
          </p:sp>
          <p:sp>
            <p:nvSpPr>
              <p:cNvPr id="42034" name="Text Box 74"/>
              <p:cNvSpPr txBox="1">
                <a:spLocks noChangeArrowheads="1"/>
              </p:cNvSpPr>
              <p:nvPr/>
            </p:nvSpPr>
            <p:spPr bwMode="auto">
              <a:xfrm>
                <a:off x="3883" y="1536"/>
                <a:ext cx="56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>
                    <a:latin typeface="Helvetica" panose="020B0604020202020204" pitchFamily="34" charset="0"/>
                  </a:rPr>
                  <a:t>0x5C00</a:t>
                </a:r>
              </a:p>
            </p:txBody>
          </p:sp>
          <p:sp>
            <p:nvSpPr>
              <p:cNvPr id="42035" name="Rectangle 78"/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>
                  <a:latin typeface="Helvetica" panose="020B0604020202020204" pitchFamily="34" charset="0"/>
                </a:endParaRPr>
              </a:p>
            </p:txBody>
          </p:sp>
          <p:sp>
            <p:nvSpPr>
              <p:cNvPr id="42036" name="Text Box 79"/>
              <p:cNvSpPr txBox="1">
                <a:spLocks noChangeArrowheads="1"/>
              </p:cNvSpPr>
              <p:nvPr/>
            </p:nvSpPr>
            <p:spPr bwMode="auto">
              <a:xfrm>
                <a:off x="3883" y="1200"/>
                <a:ext cx="5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>
                    <a:latin typeface="Helvetica" panose="020B0604020202020204" pitchFamily="34" charset="0"/>
                  </a:rPr>
                  <a:t>0x4000</a:t>
                </a:r>
              </a:p>
            </p:txBody>
          </p:sp>
          <p:sp>
            <p:nvSpPr>
              <p:cNvPr id="42037" name="Text Box 85"/>
              <p:cNvSpPr txBox="1">
                <a:spLocks noChangeArrowheads="1"/>
              </p:cNvSpPr>
              <p:nvPr/>
            </p:nvSpPr>
            <p:spPr bwMode="auto">
              <a:xfrm>
                <a:off x="3888" y="2496"/>
                <a:ext cx="5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>
                    <a:latin typeface="Helvetica" panose="020B0604020202020204" pitchFamily="34" charset="0"/>
                  </a:rPr>
                  <a:t>0xF000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06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6" name="AutoShape 109"/>
          <p:cNvSpPr>
            <a:spLocks/>
          </p:cNvSpPr>
          <p:nvPr/>
        </p:nvSpPr>
        <p:spPr bwMode="auto">
          <a:xfrm>
            <a:off x="6359261" y="3645758"/>
            <a:ext cx="444500" cy="1270000"/>
          </a:xfrm>
          <a:prstGeom prst="rightBrace">
            <a:avLst>
              <a:gd name="adj1" fmla="val 2381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75398" tIns="37038" rIns="75398" bIns="37038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000">
              <a:latin typeface="Helvetica" panose="020B0604020202020204" pitchFamily="34" charset="0"/>
            </a:endParaRPr>
          </a:p>
        </p:txBody>
      </p:sp>
      <p:sp>
        <p:nvSpPr>
          <p:cNvPr id="42017" name="Text Box 110"/>
          <p:cNvSpPr txBox="1">
            <a:spLocks noChangeArrowheads="1"/>
          </p:cNvSpPr>
          <p:nvPr/>
        </p:nvSpPr>
        <p:spPr bwMode="auto">
          <a:xfrm>
            <a:off x="6799792" y="3962874"/>
            <a:ext cx="1171202" cy="587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98" tIns="37038" rIns="75398" bIns="37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67" b="0">
                <a:latin typeface="Gill Sans" charset="0"/>
                <a:ea typeface="Gill Sans" charset="0"/>
                <a:cs typeface="Gill Sans" charset="0"/>
              </a:rPr>
              <a:t>Space for</a:t>
            </a:r>
          </a:p>
          <a:p>
            <a:pPr eaLnBrk="1" hangingPunct="1"/>
            <a:r>
              <a:rPr lang="en-US" altLang="en-US" sz="1667" b="0">
                <a:latin typeface="Gill Sans" charset="0"/>
                <a:ea typeface="Gill Sans" charset="0"/>
                <a:cs typeface="Gill Sans" charset="0"/>
              </a:rPr>
              <a:t>Other Apps</a:t>
            </a:r>
          </a:p>
        </p:txBody>
      </p:sp>
      <p:cxnSp>
        <p:nvCxnSpPr>
          <p:cNvPr id="42022" name="Elbow Connector 4"/>
          <p:cNvCxnSpPr>
            <a:cxnSpLocks noChangeShapeType="1"/>
            <a:stCxn id="42041" idx="3"/>
          </p:cNvCxnSpPr>
          <p:nvPr/>
        </p:nvCxnSpPr>
        <p:spPr bwMode="auto">
          <a:xfrm>
            <a:off x="2673615" y="2629758"/>
            <a:ext cx="1834885" cy="635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23" name="TextBox 11"/>
          <p:cNvSpPr txBox="1">
            <a:spLocks noChangeArrowheads="1"/>
          </p:cNvSpPr>
          <p:nvPr/>
        </p:nvSpPr>
        <p:spPr bwMode="auto">
          <a:xfrm>
            <a:off x="2667000" y="2347978"/>
            <a:ext cx="958917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SegID = 0</a:t>
            </a:r>
          </a:p>
        </p:txBody>
      </p:sp>
      <p:cxnSp>
        <p:nvCxnSpPr>
          <p:cNvPr id="42024" name="Elbow Connector 60"/>
          <p:cNvCxnSpPr>
            <a:cxnSpLocks noChangeShapeType="1"/>
          </p:cNvCxnSpPr>
          <p:nvPr/>
        </p:nvCxnSpPr>
        <p:spPr bwMode="auto">
          <a:xfrm>
            <a:off x="2667000" y="3315030"/>
            <a:ext cx="1841500" cy="203729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25" name="TextBox 64"/>
          <p:cNvSpPr txBox="1">
            <a:spLocks noChangeArrowheads="1"/>
          </p:cNvSpPr>
          <p:nvPr/>
        </p:nvSpPr>
        <p:spPr bwMode="auto">
          <a:xfrm>
            <a:off x="2690813" y="3046478"/>
            <a:ext cx="958917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SegID = 1</a:t>
            </a:r>
          </a:p>
        </p:txBody>
      </p:sp>
    </p:spTree>
    <p:extLst>
      <p:ext uri="{BB962C8B-B14F-4D97-AF65-F5344CB8AC3E}">
        <p14:creationId xmlns:p14="http://schemas.microsoft.com/office/powerpoint/2010/main" val="160915290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04F8-87A8-4DC6-971E-F9481ED6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443DF-AE08-4B38-B3A7-D047E17CC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68" y="982414"/>
            <a:ext cx="6929791" cy="416505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Internal fragmentation?</a:t>
            </a:r>
          </a:p>
          <a:p>
            <a:pPr lvl="1"/>
            <a:r>
              <a:rPr lang="en-US" dirty="0"/>
              <a:t>We can have large, unused gaps in virtual address space that don’t correspond to any allocated segment</a:t>
            </a:r>
          </a:p>
          <a:p>
            <a:pPr lvl="1"/>
            <a:r>
              <a:rPr lang="en-US" dirty="0"/>
              <a:t>But segments must be contiguous in physical memory</a:t>
            </a:r>
          </a:p>
          <a:p>
            <a:pPr lvl="2"/>
            <a:r>
              <a:rPr lang="en-US" dirty="0"/>
              <a:t>Reserve extra space at beginning?</a:t>
            </a:r>
          </a:p>
          <a:p>
            <a:pPr lvl="2"/>
            <a:r>
              <a:rPr lang="en-US" dirty="0"/>
              <a:t>Expansion is difficult</a:t>
            </a:r>
          </a:p>
          <a:p>
            <a:r>
              <a:rPr lang="en-US" dirty="0"/>
              <a:t>External fragmentation?</a:t>
            </a:r>
          </a:p>
          <a:p>
            <a:pPr lvl="1"/>
            <a:r>
              <a:rPr lang="en-US" dirty="0"/>
              <a:t>Yes – may need to rearrange chunks of memory</a:t>
            </a:r>
          </a:p>
          <a:p>
            <a:pPr lvl="1"/>
            <a:r>
              <a:rPr lang="en-US" dirty="0"/>
              <a:t>Segments are smaller than full process memory image, hopefully less work</a:t>
            </a:r>
          </a:p>
          <a:p>
            <a:r>
              <a:rPr lang="en-US" dirty="0"/>
              <a:t>Sharing?</a:t>
            </a:r>
          </a:p>
          <a:p>
            <a:pPr lvl="1"/>
            <a:r>
              <a:rPr lang="en-US" dirty="0"/>
              <a:t>Yes! Allow virtual addresses in two processes to map to same segment in physical mem.</a:t>
            </a:r>
          </a:p>
          <a:p>
            <a:pPr lvl="1"/>
            <a:r>
              <a:rPr lang="en-US" dirty="0"/>
              <a:t>But can only share at segment granularity</a:t>
            </a:r>
          </a:p>
          <a:p>
            <a:pPr lvl="2"/>
            <a:r>
              <a:rPr lang="en-US" dirty="0"/>
              <a:t>One shared library per segment?</a:t>
            </a:r>
          </a:p>
          <a:p>
            <a:pPr lvl="2"/>
            <a:r>
              <a:rPr lang="en-US" dirty="0"/>
              <a:t>Will we run out of segments?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D2F83D-DA21-204C-9B5F-309D9F6534D8}"/>
              </a:ext>
            </a:extLst>
          </p:cNvPr>
          <p:cNvGrpSpPr/>
          <p:nvPr/>
        </p:nvGrpSpPr>
        <p:grpSpPr>
          <a:xfrm>
            <a:off x="7239387" y="1406004"/>
            <a:ext cx="1842823" cy="3317876"/>
            <a:chOff x="5841337" y="1521355"/>
            <a:chExt cx="1842823" cy="3317876"/>
          </a:xfrm>
        </p:grpSpPr>
        <p:grpSp>
          <p:nvGrpSpPr>
            <p:cNvPr id="4" name="Group 104">
              <a:extLst>
                <a:ext uri="{FF2B5EF4-FFF2-40B4-BE49-F238E27FC236}">
                  <a16:creationId xmlns:a16="http://schemas.microsoft.com/office/drawing/2014/main" id="{4A732567-FC0D-4B60-9EDE-B125E5FE4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41337" y="1521355"/>
              <a:ext cx="1842823" cy="3317876"/>
              <a:chOff x="4176" y="624"/>
              <a:chExt cx="1393" cy="2508"/>
            </a:xfrm>
          </p:grpSpPr>
          <p:grpSp>
            <p:nvGrpSpPr>
              <p:cNvPr id="5" name="Group 89">
                <a:extLst>
                  <a:ext uri="{FF2B5EF4-FFF2-40B4-BE49-F238E27FC236}">
                    <a16:creationId xmlns:a16="http://schemas.microsoft.com/office/drawing/2014/main" id="{8AD9E72C-5B56-4ABB-A6C1-E545DEB23C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624"/>
                <a:ext cx="1349" cy="2016"/>
                <a:chOff x="3883" y="768"/>
                <a:chExt cx="1349" cy="2016"/>
              </a:xfrm>
            </p:grpSpPr>
            <p:sp>
              <p:nvSpPr>
                <p:cNvPr id="7" name="Rectangle 64">
                  <a:extLst>
                    <a:ext uri="{FF2B5EF4-FFF2-40B4-BE49-F238E27FC236}">
                      <a16:creationId xmlns:a16="http://schemas.microsoft.com/office/drawing/2014/main" id="{FECC4BD3-45A5-4C79-9291-587FB58E51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4" y="864"/>
                  <a:ext cx="768" cy="19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 sz="2000">
                    <a:latin typeface="Helvetica" panose="020B0604020202020204" pitchFamily="34" charset="0"/>
                  </a:endParaRPr>
                </a:p>
              </p:txBody>
            </p:sp>
            <p:sp>
              <p:nvSpPr>
                <p:cNvPr id="8" name="Rectangle 66">
                  <a:extLst>
                    <a:ext uri="{FF2B5EF4-FFF2-40B4-BE49-F238E27FC236}">
                      <a16:creationId xmlns:a16="http://schemas.microsoft.com/office/drawing/2014/main" id="{F4246093-FCCF-41AE-8888-9BB6247402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4" y="1344"/>
                  <a:ext cx="768" cy="96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 sz="2000">
                    <a:latin typeface="Helvetica" panose="020B0604020202020204" pitchFamily="34" charset="0"/>
                  </a:endParaRPr>
                </a:p>
              </p:txBody>
            </p:sp>
            <p:sp>
              <p:nvSpPr>
                <p:cNvPr id="9" name="Rectangle 67">
                  <a:extLst>
                    <a:ext uri="{FF2B5EF4-FFF2-40B4-BE49-F238E27FC236}">
                      <a16:creationId xmlns:a16="http://schemas.microsoft.com/office/drawing/2014/main" id="{C5B08271-9A71-4A71-A4F8-4094DB2A08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4" y="1440"/>
                  <a:ext cx="768" cy="192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 sz="2000">
                    <a:latin typeface="Helvetica" panose="020B0604020202020204" pitchFamily="34" charset="0"/>
                  </a:endParaRPr>
                </a:p>
              </p:txBody>
            </p:sp>
            <p:sp>
              <p:nvSpPr>
                <p:cNvPr id="10" name="Rectangle 68">
                  <a:extLst>
                    <a:ext uri="{FF2B5EF4-FFF2-40B4-BE49-F238E27FC236}">
                      <a16:creationId xmlns:a16="http://schemas.microsoft.com/office/drawing/2014/main" id="{8C5039F5-559D-4F36-9AB6-F0FA8F005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4" y="864"/>
                  <a:ext cx="768" cy="336"/>
                </a:xfrm>
                <a:prstGeom prst="rect">
                  <a:avLst/>
                </a:prstGeom>
                <a:solidFill>
                  <a:srgbClr val="53FB25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 sz="2000">
                    <a:latin typeface="Helvetica" panose="020B0604020202020204" pitchFamily="34" charset="0"/>
                  </a:endParaRPr>
                </a:p>
              </p:txBody>
            </p:sp>
            <p:sp>
              <p:nvSpPr>
                <p:cNvPr id="11" name="Text Box 71">
                  <a:extLst>
                    <a:ext uri="{FF2B5EF4-FFF2-40B4-BE49-F238E27FC236}">
                      <a16:creationId xmlns:a16="http://schemas.microsoft.com/office/drawing/2014/main" id="{FAF245E0-EB9B-4718-B301-7DA772D3A0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3" y="768"/>
                  <a:ext cx="5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398" tIns="37038" rIns="75398" bIns="37038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12" name="Text Box 73">
                  <a:extLst>
                    <a:ext uri="{FF2B5EF4-FFF2-40B4-BE49-F238E27FC236}">
                      <a16:creationId xmlns:a16="http://schemas.microsoft.com/office/drawing/2014/main" id="{CBB2568A-C655-41A6-AA6F-A89A028465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3" y="1344"/>
                  <a:ext cx="5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398" tIns="37038" rIns="75398" bIns="37038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>
                      <a:latin typeface="Helvetica" panose="020B0604020202020204" pitchFamily="34" charset="0"/>
                    </a:rPr>
                    <a:t>0x4800</a:t>
                  </a:r>
                </a:p>
              </p:txBody>
            </p:sp>
            <p:sp>
              <p:nvSpPr>
                <p:cNvPr id="13" name="Text Box 74">
                  <a:extLst>
                    <a:ext uri="{FF2B5EF4-FFF2-40B4-BE49-F238E27FC236}">
                      <a16:creationId xmlns:a16="http://schemas.microsoft.com/office/drawing/2014/main" id="{1A1921D1-8676-4372-9CB3-DAB8CF4E3F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3" y="1536"/>
                  <a:ext cx="56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398" tIns="37038" rIns="75398" bIns="37038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>
                      <a:latin typeface="Helvetica" panose="020B0604020202020204" pitchFamily="34" charset="0"/>
                    </a:rPr>
                    <a:t>0x5C00</a:t>
                  </a:r>
                </a:p>
              </p:txBody>
            </p:sp>
            <p:sp>
              <p:nvSpPr>
                <p:cNvPr id="14" name="Rectangle 78">
                  <a:extLst>
                    <a:ext uri="{FF2B5EF4-FFF2-40B4-BE49-F238E27FC236}">
                      <a16:creationId xmlns:a16="http://schemas.microsoft.com/office/drawing/2014/main" id="{A63C50A7-8373-42E4-A29E-599D89BC97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4" y="2640"/>
                  <a:ext cx="768" cy="144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 sz="2000">
                    <a:latin typeface="Helvetica" panose="020B0604020202020204" pitchFamily="34" charset="0"/>
                  </a:endParaRPr>
                </a:p>
              </p:txBody>
            </p:sp>
            <p:sp>
              <p:nvSpPr>
                <p:cNvPr id="15" name="Text Box 79">
                  <a:extLst>
                    <a:ext uri="{FF2B5EF4-FFF2-40B4-BE49-F238E27FC236}">
                      <a16:creationId xmlns:a16="http://schemas.microsoft.com/office/drawing/2014/main" id="{D2D2E22C-3DE0-4AB9-AD38-78A845C475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3" y="1200"/>
                  <a:ext cx="5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398" tIns="37038" rIns="75398" bIns="37038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16" name="Text Box 85">
                  <a:extLst>
                    <a:ext uri="{FF2B5EF4-FFF2-40B4-BE49-F238E27FC236}">
                      <a16:creationId xmlns:a16="http://schemas.microsoft.com/office/drawing/2014/main" id="{4016B4E9-29D1-4D99-AEBB-A84ECBA0DC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2496"/>
                  <a:ext cx="55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398" tIns="37038" rIns="75398" bIns="37038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>
                      <a:latin typeface="Helvetica" panose="020B0604020202020204" pitchFamily="34" charset="0"/>
                    </a:rPr>
                    <a:t>0xF000</a:t>
                  </a:r>
                </a:p>
              </p:txBody>
            </p:sp>
          </p:grpSp>
          <p:sp>
            <p:nvSpPr>
              <p:cNvPr id="6" name="Text Box 102">
                <a:extLst>
                  <a:ext uri="{FF2B5EF4-FFF2-40B4-BE49-F238E27FC236}">
                    <a16:creationId xmlns:a16="http://schemas.microsoft.com/office/drawing/2014/main" id="{1615A0BD-AAB2-4676-998F-8C75F0B767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4" y="2688"/>
                <a:ext cx="1065" cy="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/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Address Space</a:t>
                </a:r>
              </a:p>
            </p:txBody>
          </p:sp>
        </p:grpSp>
        <p:sp>
          <p:nvSpPr>
            <p:cNvPr id="17" name="Rectangle 68">
              <a:extLst>
                <a:ext uri="{FF2B5EF4-FFF2-40B4-BE49-F238E27FC236}">
                  <a16:creationId xmlns:a16="http://schemas.microsoft.com/office/drawing/2014/main" id="{15518A61-D8D0-41CD-B9B8-A6A4DD476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9953" y="2081614"/>
              <a:ext cx="1016000" cy="127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000">
                <a:latin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811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C66C-8B72-4E74-A9AC-B0D5C75C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71C4-848C-469C-B008-7AD197BE6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What if all segments don’t fit in memory?</a:t>
            </a:r>
          </a:p>
          <a:p>
            <a:pPr lvl="1"/>
            <a:r>
              <a:rPr lang="en-US" dirty="0"/>
              <a:t>Breaks the </a:t>
            </a:r>
            <a:r>
              <a:rPr lang="en-US" i="1" dirty="0"/>
              <a:t>illusion of a dedicated machine</a:t>
            </a:r>
          </a:p>
          <a:p>
            <a:r>
              <a:rPr lang="en-US" dirty="0"/>
              <a:t>Potential solution: When process isn’t running, move one or more segments to disk</a:t>
            </a:r>
          </a:p>
          <a:p>
            <a:pPr lvl="1"/>
            <a:r>
              <a:rPr lang="en-US" dirty="0"/>
              <a:t>Load segment back into main memory before resuming</a:t>
            </a:r>
          </a:p>
          <a:p>
            <a:pPr lvl="1"/>
            <a:r>
              <a:rPr lang="en-US" dirty="0"/>
              <a:t>An “extreme context switch”</a:t>
            </a:r>
          </a:p>
          <a:p>
            <a:r>
              <a:rPr lang="en-US" dirty="0"/>
              <a:t>Need to track whether or not a segment is resident in memory in processor segment map</a:t>
            </a:r>
          </a:p>
          <a:p>
            <a:r>
              <a:rPr lang="en-US" dirty="0"/>
              <a:t>For modern systems, swapping performance is unacceptable</a:t>
            </a:r>
          </a:p>
          <a:p>
            <a:pPr lvl="1"/>
            <a:r>
              <a:rPr lang="en-US" i="1" dirty="0"/>
              <a:t>Maybe</a:t>
            </a:r>
            <a:r>
              <a:rPr lang="en-US" dirty="0"/>
              <a:t> swap some idle memory to disk, but never something active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D409-8718-4D07-AAB4-D19645C9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do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0C86E-9BF9-457E-AACB-5CDDE7C0C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053" y="977248"/>
            <a:ext cx="8599893" cy="3889374"/>
          </a:xfrm>
        </p:spPr>
        <p:txBody>
          <a:bodyPr>
            <a:normAutofit/>
          </a:bodyPr>
          <a:lstStyle/>
          <a:p>
            <a:r>
              <a:rPr lang="en-US" sz="2400" dirty="0"/>
              <a:t>Allocate at </a:t>
            </a:r>
            <a:r>
              <a:rPr lang="en-US" sz="2400" i="1" dirty="0"/>
              <a:t>finer granularity</a:t>
            </a:r>
            <a:r>
              <a:rPr lang="en-US" sz="2400" dirty="0"/>
              <a:t> than segments</a:t>
            </a:r>
          </a:p>
          <a:p>
            <a:r>
              <a:rPr lang="en-US" sz="2400" dirty="0"/>
              <a:t>Allocate memory in fixed-size chunks: </a:t>
            </a:r>
            <a:r>
              <a:rPr lang="en-US" sz="2400" b="1" dirty="0"/>
              <a:t>pages</a:t>
            </a:r>
            <a:endParaRPr lang="en-US" sz="2400" dirty="0"/>
          </a:p>
          <a:p>
            <a:pPr lvl="1"/>
            <a:r>
              <a:rPr lang="en-US" sz="2000" dirty="0"/>
              <a:t>All allocations are full pages</a:t>
            </a:r>
          </a:p>
          <a:p>
            <a:pPr lvl="1"/>
            <a:r>
              <a:rPr lang="en-US" sz="2000" dirty="0"/>
              <a:t>All holes are multiples of a page size</a:t>
            </a:r>
          </a:p>
          <a:p>
            <a:r>
              <a:rPr lang="en-US" sz="2400" dirty="0"/>
              <a:t>Expanding memory footprint: allocate new page</a:t>
            </a:r>
          </a:p>
          <a:p>
            <a:pPr lvl="1"/>
            <a:r>
              <a:rPr lang="en-US" sz="2000" dirty="0"/>
              <a:t>No need to relocate existing allocations</a:t>
            </a:r>
          </a:p>
          <a:p>
            <a:pPr lvl="1"/>
            <a:r>
              <a:rPr lang="en-US" sz="2000" dirty="0"/>
              <a:t>No struggle to find free region of proper size</a:t>
            </a:r>
          </a:p>
        </p:txBody>
      </p:sp>
    </p:spTree>
    <p:extLst>
      <p:ext uri="{BB962C8B-B14F-4D97-AF65-F5344CB8AC3E}">
        <p14:creationId xmlns:p14="http://schemas.microsoft.com/office/powerpoint/2010/main" val="1012685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D409-8718-4D07-AAB4-D19645C9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catch?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0C86E-9BF9-457E-AACB-5CDDE7C0C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92" y="1045261"/>
            <a:ext cx="8206929" cy="3889374"/>
          </a:xfrm>
        </p:spPr>
        <p:txBody>
          <a:bodyPr>
            <a:normAutofit/>
          </a:bodyPr>
          <a:lstStyle/>
          <a:p>
            <a:r>
              <a:rPr lang="en-US" sz="2400" dirty="0"/>
              <a:t>More bookkeeping</a:t>
            </a:r>
          </a:p>
          <a:p>
            <a:pPr lvl="1"/>
            <a:r>
              <a:rPr lang="en-US" sz="2000" dirty="0"/>
              <a:t>Need to track physical memory location of each page</a:t>
            </a:r>
          </a:p>
          <a:p>
            <a:pPr lvl="1"/>
            <a:r>
              <a:rPr lang="en-US" sz="2000" dirty="0"/>
              <a:t>Need to track metadata (valid, permissions) per page</a:t>
            </a:r>
          </a:p>
          <a:p>
            <a:r>
              <a:rPr lang="en-US" sz="2400" dirty="0"/>
              <a:t>Page size represents a tradeoff</a:t>
            </a:r>
          </a:p>
          <a:p>
            <a:pPr lvl="1"/>
            <a:r>
              <a:rPr lang="en-US" sz="2000" dirty="0"/>
              <a:t>Larger: Fewer pages to keep track of, more internal fragmentation</a:t>
            </a:r>
          </a:p>
          <a:p>
            <a:pPr lvl="1"/>
            <a:r>
              <a:rPr lang="en-US" sz="2000" dirty="0"/>
              <a:t>Smaller: Less wasted space, more pages to track</a:t>
            </a:r>
          </a:p>
          <a:p>
            <a:r>
              <a:rPr lang="en-US" sz="2400" dirty="0"/>
              <a:t>Less locality: Sequential access in virtual space is not necessarily sequential in physical space</a:t>
            </a:r>
          </a:p>
          <a:p>
            <a:pPr lvl="1"/>
            <a:r>
              <a:rPr lang="en-US" sz="2000" dirty="0"/>
              <a:t>Jumping across page boundaries</a:t>
            </a:r>
          </a:p>
        </p:txBody>
      </p:sp>
    </p:spTree>
    <p:extLst>
      <p:ext uri="{BB962C8B-B14F-4D97-AF65-F5344CB8AC3E}">
        <p14:creationId xmlns:p14="http://schemas.microsoft.com/office/powerpoint/2010/main" val="1389732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076938" y="1327449"/>
            <a:ext cx="3074458" cy="1113896"/>
            <a:chOff x="3292" y="576"/>
            <a:chExt cx="2324" cy="842"/>
          </a:xfrm>
        </p:grpSpPr>
        <p:sp>
          <p:nvSpPr>
            <p:cNvPr id="52269" name="Freeform 86"/>
            <p:cNvSpPr>
              <a:spLocks/>
            </p:cNvSpPr>
            <p:nvPr/>
          </p:nvSpPr>
          <p:spPr bwMode="auto">
            <a:xfrm>
              <a:off x="3292" y="576"/>
              <a:ext cx="1829" cy="315"/>
            </a:xfrm>
            <a:custGeom>
              <a:avLst/>
              <a:gdLst>
                <a:gd name="T0" fmla="*/ 0 w 1824"/>
                <a:gd name="T1" fmla="*/ 0 h 288"/>
                <a:gd name="T2" fmla="*/ 1964 w 1824"/>
                <a:gd name="T3" fmla="*/ 0 h 288"/>
                <a:gd name="T4" fmla="*/ 1964 w 1824"/>
                <a:gd name="T5" fmla="*/ 3536 h 288"/>
                <a:gd name="T6" fmla="*/ 0 60000 65536"/>
                <a:gd name="T7" fmla="*/ 0 60000 65536"/>
                <a:gd name="T8" fmla="*/ 0 60000 65536"/>
                <a:gd name="T9" fmla="*/ 0 w 1824"/>
                <a:gd name="T10" fmla="*/ 0 h 288"/>
                <a:gd name="T11" fmla="*/ 1824 w 182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4" h="288">
                  <a:moveTo>
                    <a:pt x="0" y="0"/>
                  </a:moveTo>
                  <a:lnTo>
                    <a:pt x="1824" y="0"/>
                  </a:lnTo>
                  <a:lnTo>
                    <a:pt x="1824" y="28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70" name="Text Box 87"/>
            <p:cNvSpPr txBox="1">
              <a:spLocks noChangeArrowheads="1"/>
            </p:cNvSpPr>
            <p:nvPr/>
          </p:nvSpPr>
          <p:spPr bwMode="auto">
            <a:xfrm>
              <a:off x="4112" y="1168"/>
              <a:ext cx="11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Physical Address</a:t>
              </a:r>
            </a:p>
          </p:txBody>
        </p:sp>
        <p:grpSp>
          <p:nvGrpSpPr>
            <p:cNvPr id="52271" name="Group 140"/>
            <p:cNvGrpSpPr>
              <a:grpSpLocks/>
            </p:cNvGrpSpPr>
            <p:nvPr/>
          </p:nvGrpSpPr>
          <p:grpSpPr bwMode="auto">
            <a:xfrm>
              <a:off x="4026" y="920"/>
              <a:ext cx="1590" cy="238"/>
              <a:chOff x="4026" y="920"/>
              <a:chExt cx="1590" cy="238"/>
            </a:xfrm>
          </p:grpSpPr>
          <p:sp>
            <p:nvSpPr>
              <p:cNvPr id="52272" name="Rectangle 84"/>
              <p:cNvSpPr>
                <a:spLocks noChangeArrowheads="1"/>
              </p:cNvSpPr>
              <p:nvPr/>
            </p:nvSpPr>
            <p:spPr bwMode="auto">
              <a:xfrm>
                <a:off x="4631" y="920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2273" name="Rectangle 137"/>
              <p:cNvSpPr>
                <a:spLocks noChangeArrowheads="1"/>
              </p:cNvSpPr>
              <p:nvPr/>
            </p:nvSpPr>
            <p:spPr bwMode="auto">
              <a:xfrm>
                <a:off x="4026" y="920"/>
                <a:ext cx="630" cy="23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endParaRPr lang="en-US" altLang="en-US" sz="15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1042" y="148761"/>
            <a:ext cx="6283635" cy="688549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Implementing Paging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135" y="3745741"/>
            <a:ext cx="7429500" cy="160972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ko-KR" sz="2000" dirty="0">
                <a:sym typeface="Symbol" panose="05050102010706020507" pitchFamily="18" charset="2"/>
              </a:rPr>
              <a:t>Page Table: </a:t>
            </a:r>
            <a:r>
              <a:rPr lang="en-US" altLang="ko-KR" sz="2000" i="1" dirty="0">
                <a:sym typeface="Symbol" panose="05050102010706020507" pitchFamily="18" charset="2"/>
              </a:rPr>
              <a:t>Process-Specific</a:t>
            </a:r>
            <a:r>
              <a:rPr lang="en-US" altLang="ko-KR" sz="2000" dirty="0">
                <a:sym typeface="Symbol" panose="05050102010706020507" pitchFamily="18" charset="2"/>
              </a:rPr>
              <a:t> map for bookkeeping</a:t>
            </a:r>
          </a:p>
          <a:p>
            <a:pPr lvl="1">
              <a:spcBef>
                <a:spcPct val="0"/>
              </a:spcBef>
            </a:pPr>
            <a:r>
              <a:rPr lang="en-US" altLang="ko-KR" sz="1800" dirty="0">
                <a:sym typeface="Symbol" panose="05050102010706020507" pitchFamily="18" charset="2"/>
              </a:rPr>
              <a:t>Tells us in which physical page frame our virtual page is stored</a:t>
            </a:r>
          </a:p>
          <a:p>
            <a:pPr lvl="1">
              <a:spcBef>
                <a:spcPct val="0"/>
              </a:spcBef>
            </a:pPr>
            <a:r>
              <a:rPr lang="en-US" altLang="ko-KR" sz="1800" dirty="0">
                <a:sym typeface="Symbol" panose="05050102010706020507" pitchFamily="18" charset="2"/>
              </a:rPr>
              <a:t>Virtual page number is index into table</a:t>
            </a:r>
          </a:p>
          <a:p>
            <a:pPr lvl="1">
              <a:spcBef>
                <a:spcPct val="0"/>
              </a:spcBef>
            </a:pPr>
            <a:r>
              <a:rPr lang="en-US" altLang="ko-KR" sz="1800" dirty="0">
                <a:sym typeface="Symbol" panose="05050102010706020507" pitchFamily="18" charset="2"/>
              </a:rPr>
              <a:t>Table itself resides in physical memory</a:t>
            </a:r>
          </a:p>
          <a:p>
            <a:pPr lvl="1">
              <a:spcBef>
                <a:spcPct val="0"/>
              </a:spcBef>
            </a:pPr>
            <a:r>
              <a:rPr lang="en-US" altLang="ko-KR" sz="1800" dirty="0">
                <a:sym typeface="Symbol" panose="05050102010706020507" pitchFamily="18" charset="2"/>
              </a:rPr>
              <a:t>Trigger </a:t>
            </a:r>
            <a:r>
              <a:rPr lang="en-US" altLang="ko-KR" sz="1800" b="1" dirty="0">
                <a:sym typeface="Symbol" panose="05050102010706020507" pitchFamily="18" charset="2"/>
              </a:rPr>
              <a:t>fault</a:t>
            </a:r>
            <a:r>
              <a:rPr lang="en-US" altLang="ko-KR" sz="1800" dirty="0">
                <a:sym typeface="Symbol" panose="05050102010706020507" pitchFamily="18" charset="2"/>
              </a:rPr>
              <a:t> if page access is not permitted</a:t>
            </a:r>
          </a:p>
        </p:txBody>
      </p:sp>
      <p:sp>
        <p:nvSpPr>
          <p:cNvPr id="700486" name="Freeform 70"/>
          <p:cNvSpPr>
            <a:spLocks/>
          </p:cNvSpPr>
          <p:nvPr/>
        </p:nvSpPr>
        <p:spPr bwMode="auto">
          <a:xfrm>
            <a:off x="3276449" y="1517949"/>
            <a:ext cx="705114" cy="570178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" name="Group 127"/>
          <p:cNvGrpSpPr>
            <a:grpSpLocks/>
          </p:cNvGrpSpPr>
          <p:nvPr/>
        </p:nvGrpSpPr>
        <p:grpSpPr bwMode="auto">
          <a:xfrm>
            <a:off x="1102896" y="1200451"/>
            <a:ext cx="3974042" cy="330730"/>
            <a:chOff x="160" y="559"/>
            <a:chExt cx="3004" cy="250"/>
          </a:xfrm>
        </p:grpSpPr>
        <p:grpSp>
          <p:nvGrpSpPr>
            <p:cNvPr id="52265" name="Group 11"/>
            <p:cNvGrpSpPr>
              <a:grpSpLocks/>
            </p:cNvGrpSpPr>
            <p:nvPr/>
          </p:nvGrpSpPr>
          <p:grpSpPr bwMode="auto">
            <a:xfrm>
              <a:off x="1548" y="566"/>
              <a:ext cx="1616" cy="238"/>
              <a:chOff x="480" y="624"/>
              <a:chExt cx="1968" cy="336"/>
            </a:xfrm>
          </p:grpSpPr>
          <p:sp>
            <p:nvSpPr>
              <p:cNvPr id="52267" name="Rectangle 5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2268" name="Rectangle 6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200" b="0" dirty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200" b="0" dirty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2266" name="Text Box 80"/>
            <p:cNvSpPr txBox="1">
              <a:spLocks noChangeArrowheads="1"/>
            </p:cNvSpPr>
            <p:nvPr/>
          </p:nvSpPr>
          <p:spPr bwMode="auto">
            <a:xfrm>
              <a:off x="160" y="559"/>
              <a:ext cx="11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Virtual Address:</a:t>
              </a:r>
            </a:p>
          </p:txBody>
        </p:sp>
      </p:grp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1356896" y="2088126"/>
            <a:ext cx="2730501" cy="1075531"/>
            <a:chOff x="352" y="1375"/>
            <a:chExt cx="2064" cy="813"/>
          </a:xfrm>
        </p:grpSpPr>
        <p:sp>
          <p:nvSpPr>
            <p:cNvPr id="52259" name="Text Box 82"/>
            <p:cNvSpPr txBox="1">
              <a:spLocks noChangeArrowheads="1"/>
            </p:cNvSpPr>
            <p:nvPr/>
          </p:nvSpPr>
          <p:spPr bwMode="auto">
            <a:xfrm>
              <a:off x="1389" y="1938"/>
              <a:ext cx="10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Access Error</a:t>
              </a:r>
              <a:endParaRPr lang="en-US" altLang="en-US" sz="1667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0" name="Oval 71"/>
            <p:cNvSpPr>
              <a:spLocks noChangeArrowheads="1"/>
            </p:cNvSpPr>
            <p:nvPr/>
          </p:nvSpPr>
          <p:spPr bwMode="auto">
            <a:xfrm>
              <a:off x="1760" y="1544"/>
              <a:ext cx="317" cy="269"/>
            </a:xfrm>
            <a:prstGeom prst="ellipse">
              <a:avLst/>
            </a:prstGeom>
            <a:solidFill>
              <a:srgbClr val="03920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3333" b="0" dirty="0">
                  <a:latin typeface="Gill Sans" charset="0"/>
                  <a:ea typeface="Gill Sans" charset="0"/>
                  <a:cs typeface="Gill Sans" charset="0"/>
                </a:rPr>
                <a:t>&gt;</a:t>
              </a:r>
            </a:p>
          </p:txBody>
        </p:sp>
        <p:sp>
          <p:nvSpPr>
            <p:cNvPr id="52261" name="Line 88"/>
            <p:cNvSpPr>
              <a:spLocks noChangeShapeType="1"/>
            </p:cNvSpPr>
            <p:nvPr/>
          </p:nvSpPr>
          <p:spPr bwMode="auto">
            <a:xfrm>
              <a:off x="1936" y="1375"/>
              <a:ext cx="0" cy="17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2" name="Line 90"/>
            <p:cNvSpPr>
              <a:spLocks noChangeShapeType="1"/>
            </p:cNvSpPr>
            <p:nvPr/>
          </p:nvSpPr>
          <p:spPr bwMode="auto">
            <a:xfrm>
              <a:off x="1936" y="1832"/>
              <a:ext cx="0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3" name="Rectangle 92"/>
            <p:cNvSpPr>
              <a:spLocks noChangeArrowheads="1"/>
            </p:cNvSpPr>
            <p:nvPr/>
          </p:nvSpPr>
          <p:spPr bwMode="auto">
            <a:xfrm>
              <a:off x="352" y="1586"/>
              <a:ext cx="1196" cy="222"/>
            </a:xfrm>
            <a:prstGeom prst="rect">
              <a:avLst/>
            </a:prstGeom>
            <a:solidFill>
              <a:srgbClr val="03920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 dirty="0" err="1">
                  <a:latin typeface="Gill Sans" charset="0"/>
                  <a:ea typeface="Gill Sans" charset="0"/>
                  <a:cs typeface="Gill Sans" charset="0"/>
                </a:rPr>
                <a:t>PageTableSize</a:t>
              </a:r>
              <a:endParaRPr lang="en-US" altLang="en-US" sz="1667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4" name="Line 95"/>
            <p:cNvSpPr>
              <a:spLocks noChangeShapeType="1"/>
            </p:cNvSpPr>
            <p:nvPr/>
          </p:nvSpPr>
          <p:spPr bwMode="auto">
            <a:xfrm>
              <a:off x="1548" y="1677"/>
              <a:ext cx="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1356896" y="1685960"/>
            <a:ext cx="4173803" cy="1531938"/>
            <a:chOff x="480" y="847"/>
            <a:chExt cx="3155" cy="1158"/>
          </a:xfrm>
        </p:grpSpPr>
        <p:sp>
          <p:nvSpPr>
            <p:cNvPr id="52243" name="Rectangle 93"/>
            <p:cNvSpPr>
              <a:spLocks noChangeArrowheads="1"/>
            </p:cNvSpPr>
            <p:nvPr/>
          </p:nvSpPr>
          <p:spPr bwMode="auto">
            <a:xfrm>
              <a:off x="480" y="847"/>
              <a:ext cx="1196" cy="209"/>
            </a:xfrm>
            <a:prstGeom prst="rect">
              <a:avLst/>
            </a:prstGeom>
            <a:solidFill>
              <a:srgbClr val="03920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 dirty="0" err="1">
                  <a:latin typeface="Gill Sans" charset="0"/>
                  <a:ea typeface="Gill Sans" charset="0"/>
                  <a:cs typeface="Gill Sans" charset="0"/>
                </a:rPr>
                <a:t>PageTablePtr</a:t>
              </a:r>
              <a:endParaRPr lang="en-US" altLang="en-US" sz="1667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44" name="Line 94"/>
            <p:cNvSpPr>
              <a:spLocks noChangeShapeType="1"/>
            </p:cNvSpPr>
            <p:nvPr/>
          </p:nvSpPr>
          <p:spPr bwMode="auto">
            <a:xfrm>
              <a:off x="1676" y="946"/>
              <a:ext cx="788" cy="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2245" name="Group 147"/>
            <p:cNvGrpSpPr>
              <a:grpSpLocks/>
            </p:cNvGrpSpPr>
            <p:nvPr/>
          </p:nvGrpSpPr>
          <p:grpSpPr bwMode="auto">
            <a:xfrm>
              <a:off x="2464" y="876"/>
              <a:ext cx="1171" cy="1129"/>
              <a:chOff x="2464" y="876"/>
              <a:chExt cx="1171" cy="1129"/>
            </a:xfrm>
          </p:grpSpPr>
          <p:sp>
            <p:nvSpPr>
              <p:cNvPr id="52246" name="Rectangle 14"/>
              <p:cNvSpPr>
                <a:spLocks noChangeArrowheads="1"/>
              </p:cNvSpPr>
              <p:nvPr/>
            </p:nvSpPr>
            <p:spPr bwMode="auto">
              <a:xfrm>
                <a:off x="2464" y="876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2247" name="Rectangle 16"/>
              <p:cNvSpPr>
                <a:spLocks noChangeArrowheads="1"/>
              </p:cNvSpPr>
              <p:nvPr/>
            </p:nvSpPr>
            <p:spPr bwMode="auto">
              <a:xfrm>
                <a:off x="2464" y="1252"/>
                <a:ext cx="753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52248" name="Rectangle 17"/>
              <p:cNvSpPr>
                <a:spLocks noChangeArrowheads="1"/>
              </p:cNvSpPr>
              <p:nvPr/>
            </p:nvSpPr>
            <p:spPr bwMode="auto">
              <a:xfrm>
                <a:off x="2464" y="1441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2249" name="Rectangle 18"/>
              <p:cNvSpPr>
                <a:spLocks noChangeArrowheads="1"/>
              </p:cNvSpPr>
              <p:nvPr/>
            </p:nvSpPr>
            <p:spPr bwMode="auto">
              <a:xfrm>
                <a:off x="2464" y="1629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52250" name="Rectangle 19"/>
              <p:cNvSpPr>
                <a:spLocks noChangeArrowheads="1"/>
              </p:cNvSpPr>
              <p:nvPr/>
            </p:nvSpPr>
            <p:spPr bwMode="auto">
              <a:xfrm>
                <a:off x="2464" y="1817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 dirty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2251" name="Rectangle 102"/>
              <p:cNvSpPr>
                <a:spLocks noChangeArrowheads="1"/>
              </p:cNvSpPr>
              <p:nvPr/>
            </p:nvSpPr>
            <p:spPr bwMode="auto">
              <a:xfrm>
                <a:off x="3215" y="876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grpSp>
            <p:nvGrpSpPr>
              <p:cNvPr id="52252" name="Group 143"/>
              <p:cNvGrpSpPr>
                <a:grpSpLocks/>
              </p:cNvGrpSpPr>
              <p:nvPr/>
            </p:nvGrpSpPr>
            <p:grpSpPr bwMode="auto">
              <a:xfrm>
                <a:off x="2464" y="1064"/>
                <a:ext cx="1171" cy="188"/>
                <a:chOff x="2464" y="1064"/>
                <a:chExt cx="1171" cy="188"/>
              </a:xfrm>
            </p:grpSpPr>
            <p:sp>
              <p:nvSpPr>
                <p:cNvPr id="52257" name="Rectangle 15"/>
                <p:cNvSpPr>
                  <a:spLocks noChangeArrowheads="1"/>
                </p:cNvSpPr>
                <p:nvPr/>
              </p:nvSpPr>
              <p:spPr bwMode="auto">
                <a:xfrm>
                  <a:off x="2464" y="1064"/>
                  <a:ext cx="753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page #1</a:t>
                  </a:r>
                </a:p>
              </p:txBody>
            </p:sp>
            <p:sp>
              <p:nvSpPr>
                <p:cNvPr id="52258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15" y="1064"/>
                  <a:ext cx="420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</p:grpSp>
          <p:sp>
            <p:nvSpPr>
              <p:cNvPr id="52253" name="Rectangle 104"/>
              <p:cNvSpPr>
                <a:spLocks noChangeArrowheads="1"/>
              </p:cNvSpPr>
              <p:nvPr/>
            </p:nvSpPr>
            <p:spPr bwMode="auto">
              <a:xfrm>
                <a:off x="3215" y="1252"/>
                <a:ext cx="420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2254" name="Rectangle 105"/>
              <p:cNvSpPr>
                <a:spLocks noChangeArrowheads="1"/>
              </p:cNvSpPr>
              <p:nvPr/>
            </p:nvSpPr>
            <p:spPr bwMode="auto">
              <a:xfrm>
                <a:off x="3215" y="1441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2255" name="Rectangle 106"/>
              <p:cNvSpPr>
                <a:spLocks noChangeArrowheads="1"/>
              </p:cNvSpPr>
              <p:nvPr/>
            </p:nvSpPr>
            <p:spPr bwMode="auto">
              <a:xfrm>
                <a:off x="3215" y="1629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2256" name="Rectangle 107"/>
              <p:cNvSpPr>
                <a:spLocks noChangeArrowheads="1"/>
              </p:cNvSpPr>
              <p:nvPr/>
            </p:nvSpPr>
            <p:spPr bwMode="auto">
              <a:xfrm>
                <a:off x="3215" y="1817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10" name="Group 144"/>
          <p:cNvGrpSpPr>
            <a:grpSpLocks/>
          </p:cNvGrpSpPr>
          <p:nvPr/>
        </p:nvGrpSpPr>
        <p:grpSpPr bwMode="auto">
          <a:xfrm>
            <a:off x="3981563" y="1970387"/>
            <a:ext cx="1549136" cy="248708"/>
            <a:chOff x="2464" y="1064"/>
            <a:chExt cx="1171" cy="188"/>
          </a:xfrm>
        </p:grpSpPr>
        <p:sp>
          <p:nvSpPr>
            <p:cNvPr id="52241" name="Rectangle 145"/>
            <p:cNvSpPr>
              <a:spLocks noChangeArrowheads="1"/>
            </p:cNvSpPr>
            <p:nvPr/>
          </p:nvSpPr>
          <p:spPr bwMode="auto">
            <a:xfrm>
              <a:off x="2464" y="1064"/>
              <a:ext cx="753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page #1</a:t>
              </a:r>
            </a:p>
          </p:txBody>
        </p:sp>
        <p:sp>
          <p:nvSpPr>
            <p:cNvPr id="52242" name="Rectangle 146"/>
            <p:cNvSpPr>
              <a:spLocks noChangeArrowheads="1"/>
            </p:cNvSpPr>
            <p:nvPr/>
          </p:nvSpPr>
          <p:spPr bwMode="auto">
            <a:xfrm>
              <a:off x="3215" y="1064"/>
              <a:ext cx="420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 b="0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</p:grpSp>
      <p:grpSp>
        <p:nvGrpSpPr>
          <p:cNvPr id="11" name="Group 135"/>
          <p:cNvGrpSpPr>
            <a:grpSpLocks/>
          </p:cNvGrpSpPr>
          <p:nvPr/>
        </p:nvGrpSpPr>
        <p:grpSpPr bwMode="auto">
          <a:xfrm>
            <a:off x="5547896" y="2151627"/>
            <a:ext cx="1905000" cy="1377156"/>
            <a:chOff x="3648" y="1104"/>
            <a:chExt cx="1440" cy="1041"/>
          </a:xfrm>
        </p:grpSpPr>
        <p:sp>
          <p:nvSpPr>
            <p:cNvPr id="52237" name="AutoShape 112"/>
            <p:cNvSpPr>
              <a:spLocks noChangeArrowheads="1"/>
            </p:cNvSpPr>
            <p:nvPr/>
          </p:nvSpPr>
          <p:spPr bwMode="auto">
            <a:xfrm>
              <a:off x="4130" y="1351"/>
              <a:ext cx="958" cy="186"/>
            </a:xfrm>
            <a:prstGeom prst="roundRect">
              <a:avLst>
                <a:gd name="adj" fmla="val 16667"/>
              </a:avLst>
            </a:prstGeom>
            <a:solidFill>
              <a:srgbClr val="03920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 dirty="0">
                  <a:latin typeface="Gill Sans" charset="0"/>
                  <a:ea typeface="Gill Sans" charset="0"/>
                  <a:cs typeface="Gill Sans" charset="0"/>
                </a:rPr>
                <a:t>Check Perm</a:t>
              </a:r>
            </a:p>
          </p:txBody>
        </p:sp>
        <p:sp>
          <p:nvSpPr>
            <p:cNvPr id="52238" name="Line 113"/>
            <p:cNvSpPr>
              <a:spLocks noChangeShapeType="1"/>
            </p:cNvSpPr>
            <p:nvPr/>
          </p:nvSpPr>
          <p:spPr bwMode="auto">
            <a:xfrm>
              <a:off x="3648" y="1104"/>
              <a:ext cx="482" cy="335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39" name="Text Box 114"/>
            <p:cNvSpPr txBox="1">
              <a:spLocks noChangeArrowheads="1"/>
            </p:cNvSpPr>
            <p:nvPr/>
          </p:nvSpPr>
          <p:spPr bwMode="auto">
            <a:xfrm>
              <a:off x="4201" y="1701"/>
              <a:ext cx="56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52240" name="Line 115"/>
            <p:cNvSpPr>
              <a:spLocks noChangeShapeType="1"/>
            </p:cNvSpPr>
            <p:nvPr/>
          </p:nvSpPr>
          <p:spPr bwMode="auto">
            <a:xfrm>
              <a:off x="4535" y="1526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4912896" y="1782533"/>
            <a:ext cx="1968500" cy="314854"/>
            <a:chOff x="3168" y="920"/>
            <a:chExt cx="1488" cy="238"/>
          </a:xfrm>
        </p:grpSpPr>
        <p:sp>
          <p:nvSpPr>
            <p:cNvPr id="52235" name="Rectangle 85"/>
            <p:cNvSpPr>
              <a:spLocks noChangeArrowheads="1"/>
            </p:cNvSpPr>
            <p:nvPr/>
          </p:nvSpPr>
          <p:spPr bwMode="auto">
            <a:xfrm>
              <a:off x="4026" y="920"/>
              <a:ext cx="630" cy="238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75000"/>
                </a:lnSpc>
              </a:pPr>
              <a:r>
                <a:rPr lang="en-US" altLang="en-US" sz="1200" b="0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en-US" sz="1200" b="0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Frame #</a:t>
              </a:r>
            </a:p>
          </p:txBody>
        </p:sp>
        <p:sp>
          <p:nvSpPr>
            <p:cNvPr id="52236" name="Line 75"/>
            <p:cNvSpPr>
              <a:spLocks noChangeShapeType="1"/>
            </p:cNvSpPr>
            <p:nvPr/>
          </p:nvSpPr>
          <p:spPr bwMode="auto">
            <a:xfrm flipV="1">
              <a:off x="3168" y="1052"/>
              <a:ext cx="827" cy="9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477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8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076938" y="1327449"/>
            <a:ext cx="3074458" cy="1113896"/>
            <a:chOff x="3292" y="576"/>
            <a:chExt cx="2324" cy="842"/>
          </a:xfrm>
        </p:grpSpPr>
        <p:sp>
          <p:nvSpPr>
            <p:cNvPr id="52269" name="Freeform 86"/>
            <p:cNvSpPr>
              <a:spLocks/>
            </p:cNvSpPr>
            <p:nvPr/>
          </p:nvSpPr>
          <p:spPr bwMode="auto">
            <a:xfrm>
              <a:off x="3292" y="576"/>
              <a:ext cx="1829" cy="315"/>
            </a:xfrm>
            <a:custGeom>
              <a:avLst/>
              <a:gdLst>
                <a:gd name="T0" fmla="*/ 0 w 1824"/>
                <a:gd name="T1" fmla="*/ 0 h 288"/>
                <a:gd name="T2" fmla="*/ 1964 w 1824"/>
                <a:gd name="T3" fmla="*/ 0 h 288"/>
                <a:gd name="T4" fmla="*/ 1964 w 1824"/>
                <a:gd name="T5" fmla="*/ 3536 h 288"/>
                <a:gd name="T6" fmla="*/ 0 60000 65536"/>
                <a:gd name="T7" fmla="*/ 0 60000 65536"/>
                <a:gd name="T8" fmla="*/ 0 60000 65536"/>
                <a:gd name="T9" fmla="*/ 0 w 1824"/>
                <a:gd name="T10" fmla="*/ 0 h 288"/>
                <a:gd name="T11" fmla="*/ 1824 w 182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4" h="288">
                  <a:moveTo>
                    <a:pt x="0" y="0"/>
                  </a:moveTo>
                  <a:lnTo>
                    <a:pt x="1824" y="0"/>
                  </a:lnTo>
                  <a:lnTo>
                    <a:pt x="1824" y="28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70" name="Text Box 87"/>
            <p:cNvSpPr txBox="1">
              <a:spLocks noChangeArrowheads="1"/>
            </p:cNvSpPr>
            <p:nvPr/>
          </p:nvSpPr>
          <p:spPr bwMode="auto">
            <a:xfrm>
              <a:off x="4112" y="1168"/>
              <a:ext cx="11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Physical Address</a:t>
              </a:r>
            </a:p>
          </p:txBody>
        </p:sp>
        <p:grpSp>
          <p:nvGrpSpPr>
            <p:cNvPr id="52271" name="Group 140"/>
            <p:cNvGrpSpPr>
              <a:grpSpLocks/>
            </p:cNvGrpSpPr>
            <p:nvPr/>
          </p:nvGrpSpPr>
          <p:grpSpPr bwMode="auto">
            <a:xfrm>
              <a:off x="4026" y="920"/>
              <a:ext cx="1590" cy="238"/>
              <a:chOff x="4026" y="920"/>
              <a:chExt cx="1590" cy="238"/>
            </a:xfrm>
          </p:grpSpPr>
          <p:sp>
            <p:nvSpPr>
              <p:cNvPr id="52272" name="Rectangle 84"/>
              <p:cNvSpPr>
                <a:spLocks noChangeArrowheads="1"/>
              </p:cNvSpPr>
              <p:nvPr/>
            </p:nvSpPr>
            <p:spPr bwMode="auto">
              <a:xfrm>
                <a:off x="4631" y="920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2273" name="Rectangle 137"/>
              <p:cNvSpPr>
                <a:spLocks noChangeArrowheads="1"/>
              </p:cNvSpPr>
              <p:nvPr/>
            </p:nvSpPr>
            <p:spPr bwMode="auto">
              <a:xfrm>
                <a:off x="4026" y="920"/>
                <a:ext cx="630" cy="23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endParaRPr lang="en-US" altLang="en-US" sz="15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90396"/>
            <a:ext cx="6283635" cy="688549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Paging: Address Mapping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135" y="3745741"/>
            <a:ext cx="7429500" cy="1609728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2000" dirty="0">
                <a:sym typeface="Symbol" panose="05050102010706020507" pitchFamily="18" charset="2"/>
              </a:rPr>
              <a:t>Offset: copied from virtual </a:t>
            </a:r>
            <a:r>
              <a:rPr lang="en-US" altLang="ko-KR" sz="2000" dirty="0" err="1">
                <a:sym typeface="Symbol" panose="05050102010706020507" pitchFamily="18" charset="2"/>
              </a:rPr>
              <a:t>addr</a:t>
            </a:r>
            <a:r>
              <a:rPr lang="en-US" altLang="ko-KR" sz="2000" dirty="0">
                <a:sym typeface="Symbol" panose="05050102010706020507" pitchFamily="18" charset="2"/>
              </a:rPr>
              <a:t> to physical </a:t>
            </a:r>
            <a:r>
              <a:rPr lang="en-US" altLang="ko-KR" sz="2000" dirty="0" err="1">
                <a:sym typeface="Symbol" panose="05050102010706020507" pitchFamily="18" charset="2"/>
              </a:rPr>
              <a:t>addr</a:t>
            </a:r>
            <a:endParaRPr lang="en-US" altLang="ko-KR" sz="2000" dirty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r>
              <a:rPr lang="en-US" altLang="ko-KR" sz="1667" dirty="0">
                <a:sym typeface="Symbol" panose="05050102010706020507" pitchFamily="18" charset="2"/>
              </a:rPr>
              <a:t>Example: 4K pages require a 12-bit offset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sym typeface="Symbol" panose="05050102010706020507" pitchFamily="18" charset="2"/>
              </a:rPr>
              <a:t>Virtual page # is all remaining bits</a:t>
            </a:r>
          </a:p>
          <a:p>
            <a:pPr lvl="1">
              <a:spcBef>
                <a:spcPct val="0"/>
              </a:spcBef>
            </a:pPr>
            <a:r>
              <a:rPr lang="en-US" altLang="ko-KR" sz="1667" dirty="0">
                <a:sym typeface="Symbol" panose="05050102010706020507" pitchFamily="18" charset="2"/>
              </a:rPr>
              <a:t>32-bit address space with 4K Pages: 2</a:t>
            </a:r>
            <a:r>
              <a:rPr lang="en-US" altLang="ko-KR" sz="1667" baseline="30000" dirty="0">
                <a:sym typeface="Symbol" panose="05050102010706020507" pitchFamily="18" charset="2"/>
              </a:rPr>
              <a:t>20</a:t>
            </a:r>
            <a:r>
              <a:rPr lang="en-US" altLang="ko-KR" sz="1667" dirty="0">
                <a:sym typeface="Symbol" panose="05050102010706020507" pitchFamily="18" charset="2"/>
              </a:rPr>
              <a:t> = 1 Million pages</a:t>
            </a:r>
          </a:p>
          <a:p>
            <a:pPr>
              <a:spcBef>
                <a:spcPct val="0"/>
              </a:spcBef>
            </a:pPr>
            <a:r>
              <a:rPr lang="en-US" altLang="ko-KR" sz="2000" dirty="0">
                <a:sym typeface="Symbol" panose="05050102010706020507" pitchFamily="18" charset="2"/>
              </a:rPr>
              <a:t>Physical page # </a:t>
            </a:r>
            <a:r>
              <a:rPr lang="en-US" altLang="ko-KR" sz="2000" b="1" dirty="0">
                <a:sym typeface="Symbol" panose="05050102010706020507" pitchFamily="18" charset="2"/>
              </a:rPr>
              <a:t>replaces</a:t>
            </a:r>
            <a:r>
              <a:rPr lang="en-US" altLang="ko-KR" sz="2000" dirty="0">
                <a:sym typeface="Symbol" panose="05050102010706020507" pitchFamily="18" charset="2"/>
              </a:rPr>
              <a:t> virtual page # to form physical </a:t>
            </a:r>
            <a:r>
              <a:rPr lang="en-US" altLang="ko-KR" sz="2000" dirty="0" err="1">
                <a:sym typeface="Symbol" panose="05050102010706020507" pitchFamily="18" charset="2"/>
              </a:rPr>
              <a:t>addr</a:t>
            </a:r>
            <a:endParaRPr lang="en-US" altLang="ko-KR" sz="2000" dirty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r>
              <a:rPr lang="en-US" altLang="ko-KR" sz="1667" dirty="0">
                <a:sym typeface="Symbol" panose="05050102010706020507" pitchFamily="18" charset="2"/>
              </a:rPr>
              <a:t>May be different length (fewer physical frames than virtual pages)</a:t>
            </a:r>
          </a:p>
        </p:txBody>
      </p:sp>
      <p:sp>
        <p:nvSpPr>
          <p:cNvPr id="700486" name="Freeform 70"/>
          <p:cNvSpPr>
            <a:spLocks/>
          </p:cNvSpPr>
          <p:nvPr/>
        </p:nvSpPr>
        <p:spPr bwMode="auto">
          <a:xfrm>
            <a:off x="3276449" y="1517949"/>
            <a:ext cx="705114" cy="570178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" name="Group 127"/>
          <p:cNvGrpSpPr>
            <a:grpSpLocks/>
          </p:cNvGrpSpPr>
          <p:nvPr/>
        </p:nvGrpSpPr>
        <p:grpSpPr bwMode="auto">
          <a:xfrm>
            <a:off x="1102896" y="1200451"/>
            <a:ext cx="3974042" cy="330730"/>
            <a:chOff x="160" y="559"/>
            <a:chExt cx="3004" cy="250"/>
          </a:xfrm>
        </p:grpSpPr>
        <p:grpSp>
          <p:nvGrpSpPr>
            <p:cNvPr id="52265" name="Group 11"/>
            <p:cNvGrpSpPr>
              <a:grpSpLocks/>
            </p:cNvGrpSpPr>
            <p:nvPr/>
          </p:nvGrpSpPr>
          <p:grpSpPr bwMode="auto">
            <a:xfrm>
              <a:off x="1548" y="566"/>
              <a:ext cx="1616" cy="238"/>
              <a:chOff x="480" y="624"/>
              <a:chExt cx="1968" cy="336"/>
            </a:xfrm>
          </p:grpSpPr>
          <p:sp>
            <p:nvSpPr>
              <p:cNvPr id="52267" name="Rectangle 5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2268" name="Rectangle 6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333" b="0" dirty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333" b="0" dirty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2266" name="Text Box 80"/>
            <p:cNvSpPr txBox="1">
              <a:spLocks noChangeArrowheads="1"/>
            </p:cNvSpPr>
            <p:nvPr/>
          </p:nvSpPr>
          <p:spPr bwMode="auto">
            <a:xfrm>
              <a:off x="160" y="559"/>
              <a:ext cx="11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Virtual Address:</a:t>
              </a:r>
            </a:p>
          </p:txBody>
        </p:sp>
      </p:grp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1356896" y="2088126"/>
            <a:ext cx="2730501" cy="1075531"/>
            <a:chOff x="352" y="1375"/>
            <a:chExt cx="2064" cy="813"/>
          </a:xfrm>
        </p:grpSpPr>
        <p:sp>
          <p:nvSpPr>
            <p:cNvPr id="52259" name="Text Box 82"/>
            <p:cNvSpPr txBox="1">
              <a:spLocks noChangeArrowheads="1"/>
            </p:cNvSpPr>
            <p:nvPr/>
          </p:nvSpPr>
          <p:spPr bwMode="auto">
            <a:xfrm>
              <a:off x="1389" y="1938"/>
              <a:ext cx="10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Access Error</a:t>
              </a:r>
              <a:endParaRPr lang="en-US" altLang="en-US" sz="1667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0" name="Oval 71"/>
            <p:cNvSpPr>
              <a:spLocks noChangeArrowheads="1"/>
            </p:cNvSpPr>
            <p:nvPr/>
          </p:nvSpPr>
          <p:spPr bwMode="auto">
            <a:xfrm>
              <a:off x="1760" y="1544"/>
              <a:ext cx="317" cy="269"/>
            </a:xfrm>
            <a:prstGeom prst="ellipse">
              <a:avLst/>
            </a:prstGeom>
            <a:solidFill>
              <a:srgbClr val="03920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3333" b="0" dirty="0">
                  <a:latin typeface="Gill Sans" charset="0"/>
                  <a:ea typeface="Gill Sans" charset="0"/>
                  <a:cs typeface="Gill Sans" charset="0"/>
                </a:rPr>
                <a:t>&gt;</a:t>
              </a:r>
            </a:p>
          </p:txBody>
        </p:sp>
        <p:sp>
          <p:nvSpPr>
            <p:cNvPr id="52261" name="Line 88"/>
            <p:cNvSpPr>
              <a:spLocks noChangeShapeType="1"/>
            </p:cNvSpPr>
            <p:nvPr/>
          </p:nvSpPr>
          <p:spPr bwMode="auto">
            <a:xfrm>
              <a:off x="1936" y="1375"/>
              <a:ext cx="0" cy="17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2" name="Line 90"/>
            <p:cNvSpPr>
              <a:spLocks noChangeShapeType="1"/>
            </p:cNvSpPr>
            <p:nvPr/>
          </p:nvSpPr>
          <p:spPr bwMode="auto">
            <a:xfrm>
              <a:off x="1936" y="1832"/>
              <a:ext cx="0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3" name="Rectangle 92"/>
            <p:cNvSpPr>
              <a:spLocks noChangeArrowheads="1"/>
            </p:cNvSpPr>
            <p:nvPr/>
          </p:nvSpPr>
          <p:spPr bwMode="auto">
            <a:xfrm>
              <a:off x="352" y="1586"/>
              <a:ext cx="1196" cy="222"/>
            </a:xfrm>
            <a:prstGeom prst="rect">
              <a:avLst/>
            </a:prstGeom>
            <a:solidFill>
              <a:srgbClr val="03920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 dirty="0" err="1">
                  <a:latin typeface="Gill Sans" charset="0"/>
                  <a:ea typeface="Gill Sans" charset="0"/>
                  <a:cs typeface="Gill Sans" charset="0"/>
                </a:rPr>
                <a:t>PageTableSize</a:t>
              </a:r>
              <a:endParaRPr lang="en-US" altLang="en-US" sz="1667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4" name="Line 95"/>
            <p:cNvSpPr>
              <a:spLocks noChangeShapeType="1"/>
            </p:cNvSpPr>
            <p:nvPr/>
          </p:nvSpPr>
          <p:spPr bwMode="auto">
            <a:xfrm>
              <a:off x="1548" y="1677"/>
              <a:ext cx="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1356896" y="1685960"/>
            <a:ext cx="4173803" cy="1531938"/>
            <a:chOff x="480" y="847"/>
            <a:chExt cx="3155" cy="1158"/>
          </a:xfrm>
        </p:grpSpPr>
        <p:sp>
          <p:nvSpPr>
            <p:cNvPr id="52243" name="Rectangle 93"/>
            <p:cNvSpPr>
              <a:spLocks noChangeArrowheads="1"/>
            </p:cNvSpPr>
            <p:nvPr/>
          </p:nvSpPr>
          <p:spPr bwMode="auto">
            <a:xfrm>
              <a:off x="480" y="847"/>
              <a:ext cx="1196" cy="209"/>
            </a:xfrm>
            <a:prstGeom prst="rect">
              <a:avLst/>
            </a:prstGeom>
            <a:solidFill>
              <a:srgbClr val="03920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 dirty="0" err="1">
                  <a:latin typeface="Gill Sans" charset="0"/>
                  <a:ea typeface="Gill Sans" charset="0"/>
                  <a:cs typeface="Gill Sans" charset="0"/>
                </a:rPr>
                <a:t>PageTablePtr</a:t>
              </a:r>
              <a:endParaRPr lang="en-US" altLang="en-US" sz="1667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44" name="Line 94"/>
            <p:cNvSpPr>
              <a:spLocks noChangeShapeType="1"/>
            </p:cNvSpPr>
            <p:nvPr/>
          </p:nvSpPr>
          <p:spPr bwMode="auto">
            <a:xfrm>
              <a:off x="1676" y="946"/>
              <a:ext cx="788" cy="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2245" name="Group 147"/>
            <p:cNvGrpSpPr>
              <a:grpSpLocks/>
            </p:cNvGrpSpPr>
            <p:nvPr/>
          </p:nvGrpSpPr>
          <p:grpSpPr bwMode="auto">
            <a:xfrm>
              <a:off x="2464" y="876"/>
              <a:ext cx="1171" cy="1129"/>
              <a:chOff x="2464" y="876"/>
              <a:chExt cx="1171" cy="1129"/>
            </a:xfrm>
          </p:grpSpPr>
          <p:sp>
            <p:nvSpPr>
              <p:cNvPr id="52246" name="Rectangle 14"/>
              <p:cNvSpPr>
                <a:spLocks noChangeArrowheads="1"/>
              </p:cNvSpPr>
              <p:nvPr/>
            </p:nvSpPr>
            <p:spPr bwMode="auto">
              <a:xfrm>
                <a:off x="2464" y="876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2247" name="Rectangle 16"/>
              <p:cNvSpPr>
                <a:spLocks noChangeArrowheads="1"/>
              </p:cNvSpPr>
              <p:nvPr/>
            </p:nvSpPr>
            <p:spPr bwMode="auto">
              <a:xfrm>
                <a:off x="2464" y="1252"/>
                <a:ext cx="753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52248" name="Rectangle 17"/>
              <p:cNvSpPr>
                <a:spLocks noChangeArrowheads="1"/>
              </p:cNvSpPr>
              <p:nvPr/>
            </p:nvSpPr>
            <p:spPr bwMode="auto">
              <a:xfrm>
                <a:off x="2464" y="1441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2249" name="Rectangle 18"/>
              <p:cNvSpPr>
                <a:spLocks noChangeArrowheads="1"/>
              </p:cNvSpPr>
              <p:nvPr/>
            </p:nvSpPr>
            <p:spPr bwMode="auto">
              <a:xfrm>
                <a:off x="2464" y="1629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52250" name="Rectangle 19"/>
              <p:cNvSpPr>
                <a:spLocks noChangeArrowheads="1"/>
              </p:cNvSpPr>
              <p:nvPr/>
            </p:nvSpPr>
            <p:spPr bwMode="auto">
              <a:xfrm>
                <a:off x="2464" y="1817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 dirty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2251" name="Rectangle 102"/>
              <p:cNvSpPr>
                <a:spLocks noChangeArrowheads="1"/>
              </p:cNvSpPr>
              <p:nvPr/>
            </p:nvSpPr>
            <p:spPr bwMode="auto">
              <a:xfrm>
                <a:off x="3215" y="876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grpSp>
            <p:nvGrpSpPr>
              <p:cNvPr id="52252" name="Group 143"/>
              <p:cNvGrpSpPr>
                <a:grpSpLocks/>
              </p:cNvGrpSpPr>
              <p:nvPr/>
            </p:nvGrpSpPr>
            <p:grpSpPr bwMode="auto">
              <a:xfrm>
                <a:off x="2464" y="1064"/>
                <a:ext cx="1171" cy="188"/>
                <a:chOff x="2464" y="1064"/>
                <a:chExt cx="1171" cy="188"/>
              </a:xfrm>
            </p:grpSpPr>
            <p:sp>
              <p:nvSpPr>
                <p:cNvPr id="52257" name="Rectangle 15"/>
                <p:cNvSpPr>
                  <a:spLocks noChangeArrowheads="1"/>
                </p:cNvSpPr>
                <p:nvPr/>
              </p:nvSpPr>
              <p:spPr bwMode="auto">
                <a:xfrm>
                  <a:off x="2464" y="1064"/>
                  <a:ext cx="753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page #1</a:t>
                  </a:r>
                </a:p>
              </p:txBody>
            </p:sp>
            <p:sp>
              <p:nvSpPr>
                <p:cNvPr id="52258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15" y="1064"/>
                  <a:ext cx="420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</p:grpSp>
          <p:sp>
            <p:nvSpPr>
              <p:cNvPr id="52253" name="Rectangle 104"/>
              <p:cNvSpPr>
                <a:spLocks noChangeArrowheads="1"/>
              </p:cNvSpPr>
              <p:nvPr/>
            </p:nvSpPr>
            <p:spPr bwMode="auto">
              <a:xfrm>
                <a:off x="3215" y="1252"/>
                <a:ext cx="420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2254" name="Rectangle 105"/>
              <p:cNvSpPr>
                <a:spLocks noChangeArrowheads="1"/>
              </p:cNvSpPr>
              <p:nvPr/>
            </p:nvSpPr>
            <p:spPr bwMode="auto">
              <a:xfrm>
                <a:off x="3215" y="1441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2255" name="Rectangle 106"/>
              <p:cNvSpPr>
                <a:spLocks noChangeArrowheads="1"/>
              </p:cNvSpPr>
              <p:nvPr/>
            </p:nvSpPr>
            <p:spPr bwMode="auto">
              <a:xfrm>
                <a:off x="3215" y="1629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2256" name="Rectangle 107"/>
              <p:cNvSpPr>
                <a:spLocks noChangeArrowheads="1"/>
              </p:cNvSpPr>
              <p:nvPr/>
            </p:nvSpPr>
            <p:spPr bwMode="auto">
              <a:xfrm>
                <a:off x="3215" y="1817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10" name="Group 144"/>
          <p:cNvGrpSpPr>
            <a:grpSpLocks/>
          </p:cNvGrpSpPr>
          <p:nvPr/>
        </p:nvGrpSpPr>
        <p:grpSpPr bwMode="auto">
          <a:xfrm>
            <a:off x="3981563" y="1970387"/>
            <a:ext cx="1549136" cy="248708"/>
            <a:chOff x="2464" y="1064"/>
            <a:chExt cx="1171" cy="188"/>
          </a:xfrm>
        </p:grpSpPr>
        <p:sp>
          <p:nvSpPr>
            <p:cNvPr id="52241" name="Rectangle 145"/>
            <p:cNvSpPr>
              <a:spLocks noChangeArrowheads="1"/>
            </p:cNvSpPr>
            <p:nvPr/>
          </p:nvSpPr>
          <p:spPr bwMode="auto">
            <a:xfrm>
              <a:off x="2464" y="1064"/>
              <a:ext cx="753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page #1</a:t>
              </a:r>
            </a:p>
          </p:txBody>
        </p:sp>
        <p:sp>
          <p:nvSpPr>
            <p:cNvPr id="52242" name="Rectangle 146"/>
            <p:cNvSpPr>
              <a:spLocks noChangeArrowheads="1"/>
            </p:cNvSpPr>
            <p:nvPr/>
          </p:nvSpPr>
          <p:spPr bwMode="auto">
            <a:xfrm>
              <a:off x="3215" y="1064"/>
              <a:ext cx="420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 b="0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</p:grpSp>
      <p:grpSp>
        <p:nvGrpSpPr>
          <p:cNvPr id="11" name="Group 135"/>
          <p:cNvGrpSpPr>
            <a:grpSpLocks/>
          </p:cNvGrpSpPr>
          <p:nvPr/>
        </p:nvGrpSpPr>
        <p:grpSpPr bwMode="auto">
          <a:xfrm>
            <a:off x="5547896" y="2151627"/>
            <a:ext cx="1905000" cy="1377156"/>
            <a:chOff x="3648" y="1104"/>
            <a:chExt cx="1440" cy="1041"/>
          </a:xfrm>
        </p:grpSpPr>
        <p:sp>
          <p:nvSpPr>
            <p:cNvPr id="52237" name="AutoShape 112"/>
            <p:cNvSpPr>
              <a:spLocks noChangeArrowheads="1"/>
            </p:cNvSpPr>
            <p:nvPr/>
          </p:nvSpPr>
          <p:spPr bwMode="auto">
            <a:xfrm>
              <a:off x="4130" y="1351"/>
              <a:ext cx="958" cy="186"/>
            </a:xfrm>
            <a:prstGeom prst="roundRect">
              <a:avLst>
                <a:gd name="adj" fmla="val 16667"/>
              </a:avLst>
            </a:prstGeom>
            <a:solidFill>
              <a:srgbClr val="039202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 dirty="0">
                  <a:latin typeface="Gill Sans" charset="0"/>
                  <a:ea typeface="Gill Sans" charset="0"/>
                  <a:cs typeface="Gill Sans" charset="0"/>
                </a:rPr>
                <a:t>Check Perm</a:t>
              </a:r>
            </a:p>
          </p:txBody>
        </p:sp>
        <p:sp>
          <p:nvSpPr>
            <p:cNvPr id="52238" name="Line 113"/>
            <p:cNvSpPr>
              <a:spLocks noChangeShapeType="1"/>
            </p:cNvSpPr>
            <p:nvPr/>
          </p:nvSpPr>
          <p:spPr bwMode="auto">
            <a:xfrm>
              <a:off x="3648" y="1104"/>
              <a:ext cx="482" cy="335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39" name="Text Box 114"/>
            <p:cNvSpPr txBox="1">
              <a:spLocks noChangeArrowheads="1"/>
            </p:cNvSpPr>
            <p:nvPr/>
          </p:nvSpPr>
          <p:spPr bwMode="auto">
            <a:xfrm>
              <a:off x="4201" y="1701"/>
              <a:ext cx="56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52240" name="Line 115"/>
            <p:cNvSpPr>
              <a:spLocks noChangeShapeType="1"/>
            </p:cNvSpPr>
            <p:nvPr/>
          </p:nvSpPr>
          <p:spPr bwMode="auto">
            <a:xfrm>
              <a:off x="4535" y="1526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4912896" y="1782533"/>
            <a:ext cx="1968500" cy="314854"/>
            <a:chOff x="3168" y="920"/>
            <a:chExt cx="1488" cy="238"/>
          </a:xfrm>
        </p:grpSpPr>
        <p:sp>
          <p:nvSpPr>
            <p:cNvPr id="52235" name="Rectangle 85"/>
            <p:cNvSpPr>
              <a:spLocks noChangeArrowheads="1"/>
            </p:cNvSpPr>
            <p:nvPr/>
          </p:nvSpPr>
          <p:spPr bwMode="auto">
            <a:xfrm>
              <a:off x="4026" y="920"/>
              <a:ext cx="630" cy="238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75000"/>
                </a:lnSpc>
              </a:pPr>
              <a:r>
                <a:rPr lang="en-US" altLang="en-US" sz="1333" b="0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en-US" sz="1333" b="0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Frame #</a:t>
              </a:r>
            </a:p>
          </p:txBody>
        </p:sp>
        <p:sp>
          <p:nvSpPr>
            <p:cNvPr id="52236" name="Line 75"/>
            <p:cNvSpPr>
              <a:spLocks noChangeShapeType="1"/>
            </p:cNvSpPr>
            <p:nvPr/>
          </p:nvSpPr>
          <p:spPr bwMode="auto">
            <a:xfrm flipV="1">
              <a:off x="3168" y="1052"/>
              <a:ext cx="827" cy="9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110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B40D-6C40-48F3-83A3-CF5B85EE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Translation: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607C5-136B-46E1-9B81-B29486DB8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246" y="878541"/>
            <a:ext cx="7949990" cy="4696091"/>
          </a:xfrm>
        </p:spPr>
        <p:txBody>
          <a:bodyPr>
            <a:normAutofit/>
          </a:bodyPr>
          <a:lstStyle/>
          <a:p>
            <a:r>
              <a:rPr lang="en-US" sz="2400" dirty="0"/>
              <a:t>Segmentation: Segment Table</a:t>
            </a:r>
          </a:p>
          <a:p>
            <a:pPr lvl="1"/>
            <a:r>
              <a:rPr lang="en-US" sz="2000" dirty="0"/>
              <a:t>One table entry per segment</a:t>
            </a:r>
          </a:p>
          <a:p>
            <a:pPr lvl="1"/>
            <a:r>
              <a:rPr lang="en-US" sz="2000" dirty="0"/>
              <a:t>Few segments, so typically small</a:t>
            </a:r>
          </a:p>
          <a:p>
            <a:pPr lvl="1"/>
            <a:r>
              <a:rPr lang="en-US" sz="2000" dirty="0"/>
              <a:t>Potentially store in registers</a:t>
            </a:r>
          </a:p>
          <a:p>
            <a:pPr lvl="1"/>
            <a:endParaRPr lang="en-US" sz="2000" dirty="0"/>
          </a:p>
          <a:p>
            <a:r>
              <a:rPr lang="en-US" sz="2400" dirty="0"/>
              <a:t>Paging: Page Table</a:t>
            </a:r>
          </a:p>
          <a:p>
            <a:pPr lvl="1"/>
            <a:r>
              <a:rPr lang="en-US" sz="2000" dirty="0"/>
              <a:t>Allocate physical memory to store table</a:t>
            </a:r>
          </a:p>
          <a:p>
            <a:pPr lvl="1"/>
            <a:r>
              <a:rPr lang="en-US" sz="2000" b="1" dirty="0"/>
              <a:t>Extra memory access</a:t>
            </a:r>
            <a:r>
              <a:rPr lang="en-US" sz="2000" dirty="0"/>
              <a:t> per operation</a:t>
            </a:r>
          </a:p>
          <a:p>
            <a:pPr lvl="2"/>
            <a:r>
              <a:rPr lang="en-US" sz="1600" dirty="0"/>
              <a:t>Once to translate address, second to do actual work</a:t>
            </a:r>
          </a:p>
          <a:p>
            <a:pPr lvl="1"/>
            <a:r>
              <a:rPr lang="en-US" sz="2000" dirty="0"/>
              <a:t>Tables can get large (1 million entries on 32-bit machine)</a:t>
            </a:r>
          </a:p>
        </p:txBody>
      </p:sp>
    </p:spTree>
    <p:extLst>
      <p:ext uri="{BB962C8B-B14F-4D97-AF65-F5344CB8AC3E}">
        <p14:creationId xmlns:p14="http://schemas.microsoft.com/office/powerpoint/2010/main" val="365253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C50FB2-0CF3-2B49-9DA0-CFD0CA29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D171B-7FF3-E94A-B3B0-6175DC6D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203" y="785930"/>
            <a:ext cx="5087841" cy="34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79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910519" y="144198"/>
            <a:ext cx="5969000" cy="4445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Simple Page Table Example</a:t>
            </a:r>
          </a:p>
        </p:txBody>
      </p:sp>
      <p:grpSp>
        <p:nvGrpSpPr>
          <p:cNvPr id="56322" name="Group 56"/>
          <p:cNvGrpSpPr>
            <a:grpSpLocks/>
          </p:cNvGrpSpPr>
          <p:nvPr/>
        </p:nvGrpSpPr>
        <p:grpSpPr bwMode="auto">
          <a:xfrm>
            <a:off x="974991" y="1064949"/>
            <a:ext cx="1304484" cy="3093343"/>
            <a:chOff x="2712" y="480"/>
            <a:chExt cx="1094" cy="2572"/>
          </a:xfrm>
        </p:grpSpPr>
        <p:grpSp>
          <p:nvGrpSpPr>
            <p:cNvPr id="56382" name="Group 50"/>
            <p:cNvGrpSpPr>
              <a:grpSpLocks/>
            </p:cNvGrpSpPr>
            <p:nvPr/>
          </p:nvGrpSpPr>
          <p:grpSpPr bwMode="auto">
            <a:xfrm>
              <a:off x="2712" y="480"/>
              <a:ext cx="840" cy="1968"/>
              <a:chOff x="3240" y="480"/>
              <a:chExt cx="840" cy="1968"/>
            </a:xfrm>
          </p:grpSpPr>
          <p:grpSp>
            <p:nvGrpSpPr>
              <p:cNvPr id="56384" name="Group 16"/>
              <p:cNvGrpSpPr>
                <a:grpSpLocks/>
              </p:cNvGrpSpPr>
              <p:nvPr/>
            </p:nvGrpSpPr>
            <p:grpSpPr bwMode="auto">
              <a:xfrm>
                <a:off x="3744" y="528"/>
                <a:ext cx="336" cy="1920"/>
                <a:chOff x="1392" y="528"/>
                <a:chExt cx="336" cy="2160"/>
              </a:xfrm>
            </p:grpSpPr>
            <p:sp>
              <p:nvSpPr>
                <p:cNvPr id="56388" name="Rectangle 6"/>
                <p:cNvSpPr>
                  <a:spLocks noChangeArrowheads="1"/>
                </p:cNvSpPr>
                <p:nvPr/>
              </p:nvSpPr>
              <p:spPr bwMode="auto">
                <a:xfrm>
                  <a:off x="1392" y="528"/>
                  <a:ext cx="336" cy="720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a</a:t>
                  </a:r>
                </a:p>
                <a:p>
                  <a:pPr eaLnBrk="1" hangingPunct="1"/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b</a:t>
                  </a:r>
                </a:p>
                <a:p>
                  <a:pPr eaLnBrk="1" hangingPunct="1"/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c</a:t>
                  </a:r>
                </a:p>
                <a:p>
                  <a:pPr eaLnBrk="1" hangingPunct="1"/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d</a:t>
                  </a:r>
                </a:p>
              </p:txBody>
            </p:sp>
            <p:sp>
              <p:nvSpPr>
                <p:cNvPr id="56389" name="Rectangle 7"/>
                <p:cNvSpPr>
                  <a:spLocks noChangeArrowheads="1"/>
                </p:cNvSpPr>
                <p:nvPr/>
              </p:nvSpPr>
              <p:spPr bwMode="auto">
                <a:xfrm>
                  <a:off x="1392" y="1248"/>
                  <a:ext cx="336" cy="72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e</a:t>
                  </a:r>
                </a:p>
                <a:p>
                  <a:pPr eaLnBrk="1" hangingPunct="1"/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f</a:t>
                  </a:r>
                </a:p>
                <a:p>
                  <a:pPr eaLnBrk="1" hangingPunct="1"/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g</a:t>
                  </a:r>
                </a:p>
                <a:p>
                  <a:pPr eaLnBrk="1" hangingPunct="1"/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h</a:t>
                  </a:r>
                </a:p>
              </p:txBody>
            </p:sp>
            <p:sp>
              <p:nvSpPr>
                <p:cNvPr id="56390" name="Rectangle 8"/>
                <p:cNvSpPr>
                  <a:spLocks noChangeArrowheads="1"/>
                </p:cNvSpPr>
                <p:nvPr/>
              </p:nvSpPr>
              <p:spPr bwMode="auto">
                <a:xfrm>
                  <a:off x="1392" y="1968"/>
                  <a:ext cx="336" cy="720"/>
                </a:xfrm>
                <a:prstGeom prst="rect">
                  <a:avLst/>
                </a:prstGeom>
                <a:solidFill>
                  <a:srgbClr val="53FB25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i</a:t>
                  </a:r>
                </a:p>
                <a:p>
                  <a:pPr eaLnBrk="1" hangingPunct="1"/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j</a:t>
                  </a:r>
                </a:p>
                <a:p>
                  <a:pPr eaLnBrk="1" hangingPunct="1"/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k</a:t>
                  </a:r>
                </a:p>
                <a:p>
                  <a:pPr eaLnBrk="1" hangingPunct="1"/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l</a:t>
                  </a:r>
                </a:p>
              </p:txBody>
            </p:sp>
          </p:grpSp>
          <p:sp>
            <p:nvSpPr>
              <p:cNvPr id="56385" name="Text Box 47"/>
              <p:cNvSpPr txBox="1">
                <a:spLocks noChangeArrowheads="1"/>
              </p:cNvSpPr>
              <p:nvPr/>
            </p:nvSpPr>
            <p:spPr bwMode="auto">
              <a:xfrm>
                <a:off x="3240" y="480"/>
                <a:ext cx="44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>
                    <a:latin typeface="Helvetica" panose="020B0604020202020204" pitchFamily="34" charset="0"/>
                  </a:rPr>
                  <a:t>0x00</a:t>
                </a:r>
              </a:p>
            </p:txBody>
          </p:sp>
          <p:sp>
            <p:nvSpPr>
              <p:cNvPr id="56386" name="Text Box 48"/>
              <p:cNvSpPr txBox="1">
                <a:spLocks noChangeArrowheads="1"/>
              </p:cNvSpPr>
              <p:nvPr/>
            </p:nvSpPr>
            <p:spPr bwMode="auto">
              <a:xfrm>
                <a:off x="3240" y="1056"/>
                <a:ext cx="44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>
                    <a:latin typeface="Helvetica" panose="020B0604020202020204" pitchFamily="34" charset="0"/>
                  </a:rPr>
                  <a:t>0x04</a:t>
                </a:r>
              </a:p>
            </p:txBody>
          </p:sp>
          <p:sp>
            <p:nvSpPr>
              <p:cNvPr id="56387" name="Text Box 49"/>
              <p:cNvSpPr txBox="1">
                <a:spLocks noChangeArrowheads="1"/>
              </p:cNvSpPr>
              <p:nvPr/>
            </p:nvSpPr>
            <p:spPr bwMode="auto">
              <a:xfrm>
                <a:off x="3240" y="1679"/>
                <a:ext cx="44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>
                    <a:latin typeface="Helvetica" panose="020B0604020202020204" pitchFamily="34" charset="0"/>
                  </a:rPr>
                  <a:t>0x08</a:t>
                </a:r>
              </a:p>
            </p:txBody>
          </p:sp>
        </p:grpSp>
        <p:sp>
          <p:nvSpPr>
            <p:cNvPr id="56383" name="Text Box 51"/>
            <p:cNvSpPr txBox="1">
              <a:spLocks noChangeArrowheads="1"/>
            </p:cNvSpPr>
            <p:nvPr/>
          </p:nvSpPr>
          <p:spPr bwMode="auto">
            <a:xfrm>
              <a:off x="2938" y="2478"/>
              <a:ext cx="868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</p:grpSp>
      <p:sp>
        <p:nvSpPr>
          <p:cNvPr id="56323" name="Text Box 27"/>
          <p:cNvSpPr txBox="1">
            <a:spLocks noChangeArrowheads="1"/>
          </p:cNvSpPr>
          <p:nvPr/>
        </p:nvSpPr>
        <p:spPr bwMode="auto">
          <a:xfrm>
            <a:off x="5627687" y="1016000"/>
            <a:ext cx="530577" cy="27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98" tIns="37038" rIns="75398" bIns="37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0x00</a:t>
            </a:r>
          </a:p>
        </p:txBody>
      </p:sp>
      <p:grpSp>
        <p:nvGrpSpPr>
          <p:cNvPr id="26671" name="Group 26670"/>
          <p:cNvGrpSpPr>
            <a:grpSpLocks/>
          </p:cNvGrpSpPr>
          <p:nvPr/>
        </p:nvGrpSpPr>
        <p:grpSpPr bwMode="auto">
          <a:xfrm>
            <a:off x="5627688" y="1432719"/>
            <a:ext cx="976313" cy="1031250"/>
            <a:chOff x="5838218" y="1719848"/>
            <a:chExt cx="1172182" cy="1236886"/>
          </a:xfrm>
        </p:grpSpPr>
        <p:sp>
          <p:nvSpPr>
            <p:cNvPr id="56379" name="Rectangle 20"/>
            <p:cNvSpPr>
              <a:spLocks noChangeArrowheads="1"/>
            </p:cNvSpPr>
            <p:nvPr/>
          </p:nvSpPr>
          <p:spPr bwMode="auto">
            <a:xfrm>
              <a:off x="6529165" y="1841156"/>
              <a:ext cx="481235" cy="924255"/>
            </a:xfrm>
            <a:prstGeom prst="rect">
              <a:avLst/>
            </a:pr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 b="0">
                  <a:latin typeface="Gill Sans Light" charset="0"/>
                  <a:ea typeface="Gill Sans Light" charset="0"/>
                  <a:cs typeface="Gill Sans Light" charset="0"/>
                </a:rPr>
                <a:t>i</a:t>
              </a:r>
            </a:p>
            <a:p>
              <a:pPr eaLnBrk="1" hangingPunct="1"/>
              <a:r>
                <a:rPr lang="en-US" altLang="en-US" sz="1333" b="0">
                  <a:latin typeface="Gill Sans Light" charset="0"/>
                  <a:ea typeface="Gill Sans Light" charset="0"/>
                  <a:cs typeface="Gill Sans Light" charset="0"/>
                </a:rPr>
                <a:t>j</a:t>
              </a:r>
            </a:p>
            <a:p>
              <a:pPr eaLnBrk="1" hangingPunct="1"/>
              <a:r>
                <a:rPr lang="en-US" altLang="en-US" sz="1333" b="0">
                  <a:latin typeface="Gill Sans Light" charset="0"/>
                  <a:ea typeface="Gill Sans Light" charset="0"/>
                  <a:cs typeface="Gill Sans Light" charset="0"/>
                </a:rPr>
                <a:t>k</a:t>
              </a:r>
            </a:p>
            <a:p>
              <a:pPr eaLnBrk="1" hangingPunct="1"/>
              <a:r>
                <a:rPr lang="en-US" altLang="en-US" sz="1333" b="0">
                  <a:latin typeface="Gill Sans Light" charset="0"/>
                  <a:ea typeface="Gill Sans Light" charset="0"/>
                  <a:cs typeface="Gill Sans Light" charset="0"/>
                </a:rPr>
                <a:t>l</a:t>
              </a:r>
            </a:p>
          </p:txBody>
        </p:sp>
        <p:sp>
          <p:nvSpPr>
            <p:cNvPr id="56380" name="Text Box 28"/>
            <p:cNvSpPr txBox="1">
              <a:spLocks noChangeArrowheads="1"/>
            </p:cNvSpPr>
            <p:nvPr/>
          </p:nvSpPr>
          <p:spPr bwMode="auto">
            <a:xfrm>
              <a:off x="5838218" y="1719848"/>
              <a:ext cx="637022" cy="33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latin typeface="Helvetica" panose="020B0604020202020204" pitchFamily="34" charset="0"/>
                </a:rPr>
                <a:t>0x04</a:t>
              </a:r>
            </a:p>
          </p:txBody>
        </p:sp>
        <p:sp>
          <p:nvSpPr>
            <p:cNvPr id="56381" name="Text Box 29"/>
            <p:cNvSpPr txBox="1">
              <a:spLocks noChangeArrowheads="1"/>
            </p:cNvSpPr>
            <p:nvPr/>
          </p:nvSpPr>
          <p:spPr bwMode="auto">
            <a:xfrm>
              <a:off x="5838218" y="2620997"/>
              <a:ext cx="637022" cy="33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latin typeface="Helvetica" panose="020B0604020202020204" pitchFamily="34" charset="0"/>
                </a:rPr>
                <a:t>0x08</a:t>
              </a:r>
            </a:p>
          </p:txBody>
        </p:sp>
      </p:grpSp>
      <p:grpSp>
        <p:nvGrpSpPr>
          <p:cNvPr id="26663" name="Group 26662"/>
          <p:cNvGrpSpPr>
            <a:grpSpLocks/>
          </p:cNvGrpSpPr>
          <p:nvPr/>
        </p:nvGrpSpPr>
        <p:grpSpPr bwMode="auto">
          <a:xfrm>
            <a:off x="5598583" y="2588949"/>
            <a:ext cx="1005417" cy="870479"/>
            <a:chOff x="5803844" y="3106231"/>
            <a:chExt cx="1206556" cy="1045563"/>
          </a:xfrm>
        </p:grpSpPr>
        <p:sp>
          <p:nvSpPr>
            <p:cNvPr id="56377" name="Rectangle 19"/>
            <p:cNvSpPr>
              <a:spLocks noChangeArrowheads="1"/>
            </p:cNvSpPr>
            <p:nvPr/>
          </p:nvSpPr>
          <p:spPr bwMode="auto">
            <a:xfrm>
              <a:off x="6529165" y="3227539"/>
              <a:ext cx="481235" cy="924255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 b="0">
                  <a:latin typeface="Gill Sans Light" charset="0"/>
                  <a:ea typeface="Gill Sans Light" charset="0"/>
                  <a:cs typeface="Gill Sans Light" charset="0"/>
                </a:rPr>
                <a:t>e</a:t>
              </a:r>
            </a:p>
            <a:p>
              <a:pPr eaLnBrk="1" hangingPunct="1"/>
              <a:r>
                <a:rPr lang="en-US" altLang="en-US" sz="1333" b="0">
                  <a:latin typeface="Gill Sans Light" charset="0"/>
                  <a:ea typeface="Gill Sans Light" charset="0"/>
                  <a:cs typeface="Gill Sans Light" charset="0"/>
                </a:rPr>
                <a:t>f</a:t>
              </a:r>
            </a:p>
            <a:p>
              <a:pPr eaLnBrk="1" hangingPunct="1"/>
              <a:r>
                <a:rPr lang="en-US" altLang="en-US" sz="1333" b="0">
                  <a:latin typeface="Gill Sans Light" charset="0"/>
                  <a:ea typeface="Gill Sans Light" charset="0"/>
                  <a:cs typeface="Gill Sans Light" charset="0"/>
                </a:rPr>
                <a:t>g</a:t>
              </a:r>
            </a:p>
            <a:p>
              <a:pPr eaLnBrk="1" hangingPunct="1"/>
              <a:r>
                <a:rPr lang="en-US" altLang="en-US" sz="1333" b="0">
                  <a:latin typeface="Gill Sans Light" charset="0"/>
                  <a:ea typeface="Gill Sans Light" charset="0"/>
                  <a:cs typeface="Gill Sans Light" charset="0"/>
                </a:rPr>
                <a:t>h</a:t>
              </a:r>
            </a:p>
          </p:txBody>
        </p:sp>
        <p:sp>
          <p:nvSpPr>
            <p:cNvPr id="56378" name="Text Box 30"/>
            <p:cNvSpPr txBox="1">
              <a:spLocks noChangeArrowheads="1"/>
            </p:cNvSpPr>
            <p:nvPr/>
          </p:nvSpPr>
          <p:spPr bwMode="auto">
            <a:xfrm>
              <a:off x="5803844" y="3106231"/>
              <a:ext cx="671348" cy="336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latin typeface="Helvetica" panose="020B0604020202020204" pitchFamily="34" charset="0"/>
                </a:rPr>
                <a:t>0x0C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627688" y="3339042"/>
            <a:ext cx="976313" cy="902229"/>
            <a:chOff x="5838218" y="4007380"/>
            <a:chExt cx="1172182" cy="1081667"/>
          </a:xfrm>
        </p:grpSpPr>
        <p:sp>
          <p:nvSpPr>
            <p:cNvPr id="56375" name="Rectangle 18"/>
            <p:cNvSpPr>
              <a:spLocks noChangeArrowheads="1"/>
            </p:cNvSpPr>
            <p:nvPr/>
          </p:nvSpPr>
          <p:spPr bwMode="auto">
            <a:xfrm>
              <a:off x="6529165" y="4164792"/>
              <a:ext cx="481235" cy="924255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 b="0">
                  <a:latin typeface="Gill Sans Light" charset="0"/>
                  <a:ea typeface="Gill Sans Light" charset="0"/>
                  <a:cs typeface="Gill Sans Light" charset="0"/>
                </a:rPr>
                <a:t>a</a:t>
              </a:r>
            </a:p>
            <a:p>
              <a:pPr eaLnBrk="1" hangingPunct="1"/>
              <a:r>
                <a:rPr lang="en-US" altLang="en-US" sz="1333" b="0">
                  <a:latin typeface="Gill Sans Light" charset="0"/>
                  <a:ea typeface="Gill Sans Light" charset="0"/>
                  <a:cs typeface="Gill Sans Light" charset="0"/>
                </a:rPr>
                <a:t>b</a:t>
              </a:r>
            </a:p>
            <a:p>
              <a:pPr eaLnBrk="1" hangingPunct="1"/>
              <a:r>
                <a:rPr lang="en-US" altLang="en-US" sz="1333" b="0">
                  <a:latin typeface="Gill Sans Light" charset="0"/>
                  <a:ea typeface="Gill Sans Light" charset="0"/>
                  <a:cs typeface="Gill Sans Light" charset="0"/>
                </a:rPr>
                <a:t>c</a:t>
              </a:r>
            </a:p>
            <a:p>
              <a:pPr eaLnBrk="1" hangingPunct="1"/>
              <a:r>
                <a:rPr lang="en-US" altLang="en-US" sz="1333" b="0">
                  <a:latin typeface="Gill Sans Light" charset="0"/>
                  <a:ea typeface="Gill Sans Light" charset="0"/>
                  <a:cs typeface="Gill Sans Light" charset="0"/>
                </a:rPr>
                <a:t>d</a:t>
              </a:r>
            </a:p>
          </p:txBody>
        </p:sp>
        <p:sp>
          <p:nvSpPr>
            <p:cNvPr id="56376" name="Text Box 31"/>
            <p:cNvSpPr txBox="1">
              <a:spLocks noChangeArrowheads="1"/>
            </p:cNvSpPr>
            <p:nvPr/>
          </p:nvSpPr>
          <p:spPr bwMode="auto">
            <a:xfrm>
              <a:off x="5838218" y="4007380"/>
              <a:ext cx="637022" cy="335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latin typeface="Helvetica" panose="020B0604020202020204" pitchFamily="34" charset="0"/>
                </a:rPr>
                <a:t>0x10</a:t>
              </a:r>
            </a:p>
          </p:txBody>
        </p:sp>
      </p:grpSp>
      <p:sp>
        <p:nvSpPr>
          <p:cNvPr id="56327" name="Text Box 52"/>
          <p:cNvSpPr txBox="1">
            <a:spLocks noChangeArrowheads="1"/>
          </p:cNvSpPr>
          <p:nvPr/>
        </p:nvSpPr>
        <p:spPr bwMode="auto">
          <a:xfrm>
            <a:off x="5902854" y="4191001"/>
            <a:ext cx="1035139" cy="69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98" tIns="37038" rIns="75398" bIns="37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Physical</a:t>
            </a:r>
          </a:p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56328" name="Rectangle 57"/>
          <p:cNvSpPr>
            <a:spLocks noChangeArrowheads="1"/>
          </p:cNvSpPr>
          <p:nvPr/>
        </p:nvSpPr>
        <p:spPr bwMode="auto">
          <a:xfrm>
            <a:off x="889000" y="952500"/>
            <a:ext cx="6794500" cy="38735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75398" tIns="37038" rIns="75398" bIns="37038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333">
              <a:latin typeface="Helvetica" panose="020B0604020202020204" pitchFamily="34" charset="0"/>
            </a:endParaRPr>
          </a:p>
        </p:txBody>
      </p:sp>
      <p:sp>
        <p:nvSpPr>
          <p:cNvPr id="56329" name="Text Box 59"/>
          <p:cNvSpPr txBox="1">
            <a:spLocks noChangeArrowheads="1"/>
          </p:cNvSpPr>
          <p:nvPr/>
        </p:nvSpPr>
        <p:spPr bwMode="auto">
          <a:xfrm>
            <a:off x="895615" y="571501"/>
            <a:ext cx="2557479" cy="38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98" tIns="37038" rIns="75398" bIns="37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Example (4-byte pages)</a:t>
            </a:r>
          </a:p>
        </p:txBody>
      </p:sp>
      <p:grpSp>
        <p:nvGrpSpPr>
          <p:cNvPr id="56330" name="Group 19"/>
          <p:cNvGrpSpPr>
            <a:grpSpLocks/>
          </p:cNvGrpSpPr>
          <p:nvPr/>
        </p:nvGrpSpPr>
        <p:grpSpPr bwMode="auto">
          <a:xfrm>
            <a:off x="3413127" y="1497542"/>
            <a:ext cx="773102" cy="1700437"/>
            <a:chOff x="3181349" y="1797621"/>
            <a:chExt cx="927723" cy="2039917"/>
          </a:xfrm>
        </p:grpSpPr>
        <p:grpSp>
          <p:nvGrpSpPr>
            <p:cNvPr id="56366" name="Group 54"/>
            <p:cNvGrpSpPr>
              <a:grpSpLocks/>
            </p:cNvGrpSpPr>
            <p:nvPr/>
          </p:nvGrpSpPr>
          <p:grpSpPr bwMode="auto">
            <a:xfrm>
              <a:off x="3278189" y="1901825"/>
              <a:ext cx="830883" cy="1935713"/>
              <a:chOff x="3752" y="864"/>
              <a:chExt cx="580" cy="1340"/>
            </a:xfrm>
          </p:grpSpPr>
          <p:grpSp>
            <p:nvGrpSpPr>
              <p:cNvPr id="56370" name="Group 26"/>
              <p:cNvGrpSpPr>
                <a:grpSpLocks/>
              </p:cNvGrpSpPr>
              <p:nvPr/>
            </p:nvGrpSpPr>
            <p:grpSpPr bwMode="auto">
              <a:xfrm>
                <a:off x="3888" y="864"/>
                <a:ext cx="336" cy="720"/>
                <a:chOff x="2976" y="1248"/>
                <a:chExt cx="336" cy="720"/>
              </a:xfrm>
            </p:grpSpPr>
            <p:sp>
              <p:nvSpPr>
                <p:cNvPr id="56372" name="Rectangle 9"/>
                <p:cNvSpPr>
                  <a:spLocks noChangeArrowheads="1"/>
                </p:cNvSpPr>
                <p:nvPr/>
              </p:nvSpPr>
              <p:spPr bwMode="auto">
                <a:xfrm>
                  <a:off x="2976" y="1248"/>
                  <a:ext cx="336" cy="240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>
                      <a:latin typeface="Helvetica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56373" name="Rectangle 10"/>
                <p:cNvSpPr>
                  <a:spLocks noChangeArrowheads="1"/>
                </p:cNvSpPr>
                <p:nvPr/>
              </p:nvSpPr>
              <p:spPr bwMode="auto">
                <a:xfrm>
                  <a:off x="2976" y="1488"/>
                  <a:ext cx="336" cy="24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>
                      <a:latin typeface="Helvetica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56374" name="Rectangle 11"/>
                <p:cNvSpPr>
                  <a:spLocks noChangeArrowheads="1"/>
                </p:cNvSpPr>
                <p:nvPr/>
              </p:nvSpPr>
              <p:spPr bwMode="auto">
                <a:xfrm>
                  <a:off x="2976" y="1728"/>
                  <a:ext cx="336" cy="240"/>
                </a:xfrm>
                <a:prstGeom prst="rect">
                  <a:avLst/>
                </a:prstGeom>
                <a:solidFill>
                  <a:srgbClr val="53FB25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>
                      <a:latin typeface="Helvetica" panose="020B0604020202020204" pitchFamily="34" charset="0"/>
                    </a:rPr>
                    <a:t>1</a:t>
                  </a:r>
                </a:p>
              </p:txBody>
            </p:sp>
          </p:grpSp>
          <p:sp>
            <p:nvSpPr>
              <p:cNvPr id="56371" name="Text Box 53"/>
              <p:cNvSpPr txBox="1">
                <a:spLocks noChangeArrowheads="1"/>
              </p:cNvSpPr>
              <p:nvPr/>
            </p:nvSpPr>
            <p:spPr bwMode="auto">
              <a:xfrm>
                <a:off x="3752" y="1631"/>
                <a:ext cx="580" cy="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Page</a:t>
                </a:r>
              </a:p>
              <a:p>
                <a:pPr eaLnBrk="1" hangingPunct="1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Table</a:t>
                </a:r>
              </a:p>
            </p:txBody>
          </p:sp>
        </p:grpSp>
        <p:sp>
          <p:nvSpPr>
            <p:cNvPr id="56367" name="Text Box 47"/>
            <p:cNvSpPr txBox="1">
              <a:spLocks noChangeArrowheads="1"/>
            </p:cNvSpPr>
            <p:nvPr/>
          </p:nvSpPr>
          <p:spPr bwMode="auto">
            <a:xfrm>
              <a:off x="3181349" y="1797621"/>
              <a:ext cx="296215" cy="335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56368" name="Text Box 47"/>
            <p:cNvSpPr txBox="1">
              <a:spLocks noChangeArrowheads="1"/>
            </p:cNvSpPr>
            <p:nvPr/>
          </p:nvSpPr>
          <p:spPr bwMode="auto">
            <a:xfrm>
              <a:off x="3181349" y="2178622"/>
              <a:ext cx="296215" cy="335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56369" name="Text Box 47"/>
            <p:cNvSpPr txBox="1">
              <a:spLocks noChangeArrowheads="1"/>
            </p:cNvSpPr>
            <p:nvPr/>
          </p:nvSpPr>
          <p:spPr bwMode="auto">
            <a:xfrm>
              <a:off x="3181349" y="2559621"/>
              <a:ext cx="296215" cy="335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latin typeface="Helvetica" panose="020B0604020202020204" pitchFamily="34" charset="0"/>
                </a:rPr>
                <a:t>2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968500" y="952500"/>
            <a:ext cx="1444627" cy="685002"/>
            <a:chOff x="1447800" y="1143000"/>
            <a:chExt cx="1733551" cy="822289"/>
          </a:xfrm>
        </p:grpSpPr>
        <p:cxnSp>
          <p:nvCxnSpPr>
            <p:cNvPr id="56364" name="Elbow Connector 3"/>
            <p:cNvCxnSpPr>
              <a:cxnSpLocks noChangeShapeType="1"/>
              <a:endCxn id="56367" idx="1"/>
            </p:cNvCxnSpPr>
            <p:nvPr/>
          </p:nvCxnSpPr>
          <p:spPr bwMode="auto">
            <a:xfrm>
              <a:off x="1447800" y="1447799"/>
              <a:ext cx="1733551" cy="51749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65" name="TextBox 4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87247" cy="357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solidFill>
                    <a:srgbClr val="FF0000"/>
                  </a:solidFill>
                  <a:latin typeface="Helvetica" panose="020B0604020202020204" pitchFamily="34" charset="0"/>
                </a:rPr>
                <a:t>0000 00</a:t>
              </a:r>
              <a:r>
                <a:rPr lang="en-US" altLang="en-US" sz="1333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4177771" y="1369220"/>
            <a:ext cx="1449918" cy="2109781"/>
            <a:chOff x="4098508" y="1642646"/>
            <a:chExt cx="1739711" cy="2532653"/>
          </a:xfrm>
        </p:grpSpPr>
        <p:cxnSp>
          <p:nvCxnSpPr>
            <p:cNvPr id="56361" name="Elbow Connector 48"/>
            <p:cNvCxnSpPr>
              <a:cxnSpLocks noChangeShapeType="1"/>
              <a:endCxn id="56376" idx="1"/>
            </p:cNvCxnSpPr>
            <p:nvPr/>
          </p:nvCxnSpPr>
          <p:spPr bwMode="auto">
            <a:xfrm rot="16200000" flipH="1">
              <a:off x="4489059" y="2826139"/>
              <a:ext cx="2194102" cy="50421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62" name="Straight Connector 17"/>
            <p:cNvCxnSpPr>
              <a:cxnSpLocks noChangeShapeType="1"/>
            </p:cNvCxnSpPr>
            <p:nvPr/>
          </p:nvCxnSpPr>
          <p:spPr bwMode="auto">
            <a:xfrm>
              <a:off x="4114800" y="19812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63" name="TextBox 58"/>
            <p:cNvSpPr txBox="1">
              <a:spLocks noChangeArrowheads="1"/>
            </p:cNvSpPr>
            <p:nvPr/>
          </p:nvSpPr>
          <p:spPr bwMode="auto">
            <a:xfrm>
              <a:off x="4098508" y="1642646"/>
              <a:ext cx="1187118" cy="357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solidFill>
                    <a:srgbClr val="FF0000"/>
                  </a:solidFill>
                  <a:latin typeface="Helvetica" panose="020B0604020202020204" pitchFamily="34" charset="0"/>
                </a:rPr>
                <a:t>0001 00</a:t>
              </a:r>
              <a:r>
                <a:rPr lang="en-US" altLang="en-US" sz="1333">
                  <a:latin typeface="Helvetica" panose="020B0604020202020204" pitchFamily="34" charset="0"/>
                </a:rPr>
                <a:t>00</a:t>
              </a:r>
            </a:p>
          </p:txBody>
        </p:sp>
      </p:grpSp>
      <p:sp>
        <p:nvSpPr>
          <p:cNvPr id="56334" name="Rectangle 21"/>
          <p:cNvSpPr>
            <a:spLocks noChangeArrowheads="1"/>
          </p:cNvSpPr>
          <p:nvPr/>
        </p:nvSpPr>
        <p:spPr bwMode="auto">
          <a:xfrm>
            <a:off x="6203157" y="1119188"/>
            <a:ext cx="400843" cy="31353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75398" tIns="37038" rIns="75398" bIns="37038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333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1968500" y="1714501"/>
            <a:ext cx="1444627" cy="297454"/>
            <a:chOff x="1447800" y="1143000"/>
            <a:chExt cx="1733551" cy="357384"/>
          </a:xfrm>
        </p:grpSpPr>
        <p:cxnSp>
          <p:nvCxnSpPr>
            <p:cNvPr id="56359" name="Elbow Connector 67"/>
            <p:cNvCxnSpPr>
              <a:cxnSpLocks noChangeShapeType="1"/>
              <a:endCxn id="56368" idx="1"/>
            </p:cNvCxnSpPr>
            <p:nvPr/>
          </p:nvCxnSpPr>
          <p:spPr bwMode="auto">
            <a:xfrm flipV="1">
              <a:off x="1447800" y="1432073"/>
              <a:ext cx="1733551" cy="1573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60" name="TextBox 68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87247" cy="357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333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4191000" y="1750219"/>
            <a:ext cx="1407582" cy="978689"/>
            <a:chOff x="4085618" y="1627270"/>
            <a:chExt cx="1689044" cy="1174305"/>
          </a:xfrm>
        </p:grpSpPr>
        <p:cxnSp>
          <p:nvCxnSpPr>
            <p:cNvPr id="56356" name="Elbow Connector 76"/>
            <p:cNvCxnSpPr>
              <a:cxnSpLocks noChangeShapeType="1"/>
              <a:endCxn id="56378" idx="1"/>
            </p:cNvCxnSpPr>
            <p:nvPr/>
          </p:nvCxnSpPr>
          <p:spPr bwMode="auto">
            <a:xfrm rot="16200000" flipH="1">
              <a:off x="5083767" y="2110679"/>
              <a:ext cx="835750" cy="546041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57" name="Straight Connector 77"/>
            <p:cNvCxnSpPr>
              <a:cxnSpLocks noChangeShapeType="1"/>
            </p:cNvCxnSpPr>
            <p:nvPr/>
          </p:nvCxnSpPr>
          <p:spPr bwMode="auto">
            <a:xfrm>
              <a:off x="4085618" y="1965824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8" name="TextBox 78"/>
            <p:cNvSpPr txBox="1">
              <a:spLocks noChangeArrowheads="1"/>
            </p:cNvSpPr>
            <p:nvPr/>
          </p:nvSpPr>
          <p:spPr bwMode="auto">
            <a:xfrm>
              <a:off x="4098508" y="1627270"/>
              <a:ext cx="1175977" cy="356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solidFill>
                    <a:srgbClr val="FF0000"/>
                  </a:solidFill>
                  <a:latin typeface="Helvetica" panose="020B0604020202020204" pitchFamily="34" charset="0"/>
                </a:rPr>
                <a:t>0000 11</a:t>
              </a:r>
              <a:r>
                <a:rPr lang="en-US" altLang="en-US" sz="1333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1968500" y="2349501"/>
            <a:ext cx="1460500" cy="437409"/>
            <a:chOff x="1447800" y="975011"/>
            <a:chExt cx="1752600" cy="525025"/>
          </a:xfrm>
        </p:grpSpPr>
        <p:cxnSp>
          <p:nvCxnSpPr>
            <p:cNvPr id="56354" name="Elbow Connector 85"/>
            <p:cNvCxnSpPr>
              <a:cxnSpLocks noChangeShapeType="1"/>
            </p:cNvCxnSpPr>
            <p:nvPr/>
          </p:nvCxnSpPr>
          <p:spPr bwMode="auto">
            <a:xfrm flipV="1">
              <a:off x="1447800" y="975011"/>
              <a:ext cx="1752600" cy="472789"/>
            </a:xfrm>
            <a:prstGeom prst="bentConnector3">
              <a:avLst>
                <a:gd name="adj1" fmla="val 67921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5" name="TextBox 86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87248" cy="357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solidFill>
                    <a:srgbClr val="FF0000"/>
                  </a:solidFill>
                  <a:latin typeface="Helvetica" panose="020B0604020202020204" pitchFamily="34" charset="0"/>
                </a:rPr>
                <a:t>0000 10</a:t>
              </a:r>
              <a:r>
                <a:rPr lang="en-US" altLang="en-US" sz="1333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4191000" y="1572678"/>
            <a:ext cx="1436688" cy="819888"/>
            <a:chOff x="4085618" y="1108266"/>
            <a:chExt cx="1723419" cy="983726"/>
          </a:xfrm>
        </p:grpSpPr>
        <p:cxnSp>
          <p:nvCxnSpPr>
            <p:cNvPr id="56351" name="Elbow Connector 92"/>
            <p:cNvCxnSpPr>
              <a:cxnSpLocks noChangeShapeType="1"/>
              <a:endCxn id="56380" idx="1"/>
            </p:cNvCxnSpPr>
            <p:nvPr/>
          </p:nvCxnSpPr>
          <p:spPr bwMode="auto">
            <a:xfrm rot="5400000" flipH="1" flipV="1">
              <a:off x="5014910" y="1245773"/>
              <a:ext cx="931634" cy="656620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52" name="Straight Connector 93"/>
            <p:cNvCxnSpPr>
              <a:cxnSpLocks noChangeShapeType="1"/>
            </p:cNvCxnSpPr>
            <p:nvPr/>
          </p:nvCxnSpPr>
          <p:spPr bwMode="auto">
            <a:xfrm flipV="1">
              <a:off x="4085618" y="2037772"/>
              <a:ext cx="1066800" cy="2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3" name="TextBox 94"/>
            <p:cNvSpPr txBox="1">
              <a:spLocks noChangeArrowheads="1"/>
            </p:cNvSpPr>
            <p:nvPr/>
          </p:nvSpPr>
          <p:spPr bwMode="auto">
            <a:xfrm>
              <a:off x="4098507" y="1735098"/>
              <a:ext cx="1186830" cy="356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333">
                  <a:latin typeface="Helvetica" panose="020B0604020202020204" pitchFamily="34" charset="0"/>
                </a:rPr>
                <a:t>00</a:t>
              </a:r>
            </a:p>
          </p:txBody>
        </p:sp>
      </p:grp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952500" y="2259542"/>
            <a:ext cx="634773" cy="27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98" tIns="37038" rIns="75398" bIns="37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solidFill>
                  <a:srgbClr val="FF0000"/>
                </a:solidFill>
                <a:latin typeface="Helvetica" panose="020B0604020202020204" pitchFamily="34" charset="0"/>
              </a:rPr>
              <a:t>0x06?</a:t>
            </a:r>
          </a:p>
        </p:txBody>
      </p:sp>
      <p:sp>
        <p:nvSpPr>
          <p:cNvPr id="61" name="Text Box 48"/>
          <p:cNvSpPr txBox="1">
            <a:spLocks noChangeArrowheads="1"/>
          </p:cNvSpPr>
          <p:nvPr/>
        </p:nvSpPr>
        <p:spPr bwMode="auto">
          <a:xfrm>
            <a:off x="2540000" y="3492500"/>
            <a:ext cx="947615" cy="27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98" tIns="37038" rIns="75398" bIns="37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solidFill>
                  <a:srgbClr val="FF0000"/>
                </a:solidFill>
                <a:latin typeface="Helvetica" panose="020B0604020202020204" pitchFamily="34" charset="0"/>
              </a:rPr>
              <a:t>0000 01</a:t>
            </a:r>
            <a:r>
              <a:rPr lang="en-US" altLang="en-US" sz="1333">
                <a:latin typeface="Helvetica" panose="020B0604020202020204" pitchFamily="34" charset="0"/>
              </a:rPr>
              <a:t>10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555999" y="3492494"/>
            <a:ext cx="1511105" cy="279920"/>
            <a:chOff x="3352800" y="4191000"/>
            <a:chExt cx="1813218" cy="335334"/>
          </a:xfrm>
        </p:grpSpPr>
        <p:cxnSp>
          <p:nvCxnSpPr>
            <p:cNvPr id="56349" name="Elbow Connector 67"/>
            <p:cNvCxnSpPr>
              <a:cxnSpLocks noChangeShapeType="1"/>
              <a:endCxn id="56350" idx="1"/>
            </p:cNvCxnSpPr>
            <p:nvPr/>
          </p:nvCxnSpPr>
          <p:spPr bwMode="auto">
            <a:xfrm flipV="1">
              <a:off x="3352800" y="4358667"/>
              <a:ext cx="687381" cy="303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0" name="Text Box 48"/>
            <p:cNvSpPr txBox="1">
              <a:spLocks noChangeArrowheads="1"/>
            </p:cNvSpPr>
            <p:nvPr/>
          </p:nvSpPr>
          <p:spPr bwMode="auto">
            <a:xfrm>
              <a:off x="4040181" y="4191000"/>
              <a:ext cx="1125837" cy="335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 u="sng">
                  <a:solidFill>
                    <a:srgbClr val="FF0000"/>
                  </a:solidFill>
                  <a:latin typeface="Helvetica" panose="020B0604020202020204" pitchFamily="34" charset="0"/>
                </a:rPr>
                <a:t>0000 11</a:t>
              </a:r>
              <a:r>
                <a:rPr lang="en-US" altLang="en-US" sz="1333" u="sng">
                  <a:latin typeface="Helvetica" panose="020B0604020202020204" pitchFamily="34" charset="0"/>
                </a:rPr>
                <a:t>10</a:t>
              </a:r>
            </a:p>
          </p:txBody>
        </p:sp>
      </p:grpSp>
      <p:sp>
        <p:nvSpPr>
          <p:cNvPr id="66" name="Text Box 48"/>
          <p:cNvSpPr txBox="1">
            <a:spLocks noChangeArrowheads="1"/>
          </p:cNvSpPr>
          <p:nvPr/>
        </p:nvSpPr>
        <p:spPr bwMode="auto">
          <a:xfrm>
            <a:off x="6731000" y="3048000"/>
            <a:ext cx="607521" cy="27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98" tIns="37038" rIns="75398" bIns="37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solidFill>
                  <a:srgbClr val="FF0000"/>
                </a:solidFill>
                <a:latin typeface="Helvetica" panose="020B0604020202020204" pitchFamily="34" charset="0"/>
              </a:rPr>
              <a:t>0x0E!</a:t>
            </a:r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952500" y="2831042"/>
            <a:ext cx="634773" cy="27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98" tIns="37038" rIns="75398" bIns="37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solidFill>
                  <a:srgbClr val="FF0000"/>
                </a:solidFill>
                <a:latin typeface="Helvetica" panose="020B0604020202020204" pitchFamily="34" charset="0"/>
              </a:rPr>
              <a:t>0x09?</a:t>
            </a:r>
          </a:p>
        </p:txBody>
      </p:sp>
      <p:sp>
        <p:nvSpPr>
          <p:cNvPr id="69" name="Text Box 48"/>
          <p:cNvSpPr txBox="1">
            <a:spLocks noChangeArrowheads="1"/>
          </p:cNvSpPr>
          <p:nvPr/>
        </p:nvSpPr>
        <p:spPr bwMode="auto">
          <a:xfrm>
            <a:off x="2540001" y="3847042"/>
            <a:ext cx="956976" cy="27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98" tIns="37038" rIns="75398" bIns="37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solidFill>
                  <a:srgbClr val="FF0000"/>
                </a:solidFill>
                <a:latin typeface="Helvetica" panose="020B0604020202020204" pitchFamily="34" charset="0"/>
              </a:rPr>
              <a:t>0000 10</a:t>
            </a:r>
            <a:r>
              <a:rPr lang="en-US" altLang="en-US" sz="1333">
                <a:latin typeface="Helvetica" panose="020B0604020202020204" pitchFamily="34" charset="0"/>
              </a:rPr>
              <a:t>01</a:t>
            </a:r>
          </a:p>
        </p:txBody>
      </p: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3556001" y="3847036"/>
            <a:ext cx="1529760" cy="279920"/>
            <a:chOff x="3352800" y="4191000"/>
            <a:chExt cx="1835820" cy="335334"/>
          </a:xfrm>
        </p:grpSpPr>
        <p:cxnSp>
          <p:nvCxnSpPr>
            <p:cNvPr id="56347" name="Elbow Connector 67"/>
            <p:cNvCxnSpPr>
              <a:cxnSpLocks noChangeShapeType="1"/>
              <a:endCxn id="56348" idx="1"/>
            </p:cNvCxnSpPr>
            <p:nvPr/>
          </p:nvCxnSpPr>
          <p:spPr bwMode="auto">
            <a:xfrm flipV="1">
              <a:off x="3352800" y="4358667"/>
              <a:ext cx="687381" cy="303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48" name="Text Box 48"/>
            <p:cNvSpPr txBox="1">
              <a:spLocks noChangeArrowheads="1"/>
            </p:cNvSpPr>
            <p:nvPr/>
          </p:nvSpPr>
          <p:spPr bwMode="auto">
            <a:xfrm>
              <a:off x="4040181" y="4191000"/>
              <a:ext cx="1148439" cy="335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 u="sng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333" u="sng">
                  <a:latin typeface="Helvetica" panose="020B0604020202020204" pitchFamily="34" charset="0"/>
                </a:rPr>
                <a:t>01</a:t>
              </a: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6731000" y="1714500"/>
            <a:ext cx="588285" cy="27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98" tIns="37038" rIns="75398" bIns="37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solidFill>
                  <a:srgbClr val="FF0000"/>
                </a:solidFill>
                <a:latin typeface="Helvetica" panose="020B0604020202020204" pitchFamily="34" charset="0"/>
              </a:rPr>
              <a:t>0x05!</a:t>
            </a:r>
          </a:p>
        </p:txBody>
      </p:sp>
    </p:spTree>
    <p:extLst>
      <p:ext uri="{BB962C8B-B14F-4D97-AF65-F5344CB8AC3E}">
        <p14:creationId xmlns:p14="http://schemas.microsoft.com/office/powerpoint/2010/main" val="79781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1143000" y="3400552"/>
            <a:ext cx="4255823" cy="1531938"/>
            <a:chOff x="288" y="2276"/>
            <a:chExt cx="3217" cy="1158"/>
          </a:xfrm>
        </p:grpSpPr>
        <p:sp>
          <p:nvSpPr>
            <p:cNvPr id="54316" name="Rectangle 56"/>
            <p:cNvSpPr>
              <a:spLocks noChangeArrowheads="1"/>
            </p:cNvSpPr>
            <p:nvPr/>
          </p:nvSpPr>
          <p:spPr bwMode="auto">
            <a:xfrm>
              <a:off x="288" y="2276"/>
              <a:ext cx="1258" cy="220"/>
            </a:xfrm>
            <a:prstGeom prst="rect">
              <a:avLst/>
            </a:prstGeom>
            <a:solidFill>
              <a:srgbClr val="03920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 dirty="0" err="1">
                  <a:latin typeface="+mj-lt"/>
                  <a:ea typeface="Gill Sans" charset="0"/>
                  <a:cs typeface="Gill Sans" charset="0"/>
                </a:rPr>
                <a:t>PageTablePtrB</a:t>
              </a:r>
              <a:endParaRPr lang="en-US" altLang="en-US" sz="1667" b="0" dirty="0">
                <a:latin typeface="+mj-lt"/>
                <a:ea typeface="Gill Sans" charset="0"/>
                <a:cs typeface="Gill Sans" charset="0"/>
              </a:endParaRPr>
            </a:p>
          </p:txBody>
        </p:sp>
        <p:sp>
          <p:nvSpPr>
            <p:cNvPr id="54317" name="Line 57"/>
            <p:cNvSpPr>
              <a:spLocks noChangeShapeType="1"/>
            </p:cNvSpPr>
            <p:nvPr/>
          </p:nvSpPr>
          <p:spPr bwMode="auto">
            <a:xfrm flipV="1">
              <a:off x="1546" y="2290"/>
              <a:ext cx="772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+mj-lt"/>
                <a:ea typeface="Gill Sans" charset="0"/>
                <a:cs typeface="Gill Sans" charset="0"/>
              </a:endParaRPr>
            </a:p>
          </p:txBody>
        </p:sp>
        <p:grpSp>
          <p:nvGrpSpPr>
            <p:cNvPr id="54318" name="Group 98"/>
            <p:cNvGrpSpPr>
              <a:grpSpLocks/>
            </p:cNvGrpSpPr>
            <p:nvPr/>
          </p:nvGrpSpPr>
          <p:grpSpPr bwMode="auto">
            <a:xfrm>
              <a:off x="2334" y="2305"/>
              <a:ext cx="1171" cy="1129"/>
              <a:chOff x="2334" y="2305"/>
              <a:chExt cx="1171" cy="1129"/>
            </a:xfrm>
          </p:grpSpPr>
          <p:sp>
            <p:nvSpPr>
              <p:cNvPr id="54319" name="Rectangle 59"/>
              <p:cNvSpPr>
                <a:spLocks noChangeArrowheads="1"/>
              </p:cNvSpPr>
              <p:nvPr/>
            </p:nvSpPr>
            <p:spPr bwMode="auto">
              <a:xfrm>
                <a:off x="2334" y="2305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+mj-lt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4320" name="Rectangle 60"/>
              <p:cNvSpPr>
                <a:spLocks noChangeArrowheads="1"/>
              </p:cNvSpPr>
              <p:nvPr/>
            </p:nvSpPr>
            <p:spPr bwMode="auto">
              <a:xfrm>
                <a:off x="2334" y="2493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+mj-lt"/>
                    <a:ea typeface="Gill Sans" charset="0"/>
                    <a:cs typeface="Gill Sans" charset="0"/>
                  </a:rPr>
                  <a:t>page #1</a:t>
                </a:r>
              </a:p>
            </p:txBody>
          </p:sp>
          <p:sp>
            <p:nvSpPr>
              <p:cNvPr id="54321" name="Rectangle 61"/>
              <p:cNvSpPr>
                <a:spLocks noChangeArrowheads="1"/>
              </p:cNvSpPr>
              <p:nvPr/>
            </p:nvSpPr>
            <p:spPr bwMode="auto">
              <a:xfrm>
                <a:off x="2334" y="2681"/>
                <a:ext cx="753" cy="18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+mj-lt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54322" name="Rectangle 62"/>
              <p:cNvSpPr>
                <a:spLocks noChangeArrowheads="1"/>
              </p:cNvSpPr>
              <p:nvPr/>
            </p:nvSpPr>
            <p:spPr bwMode="auto">
              <a:xfrm>
                <a:off x="2334" y="2870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+mj-lt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4323" name="Rectangle 64"/>
              <p:cNvSpPr>
                <a:spLocks noChangeArrowheads="1"/>
              </p:cNvSpPr>
              <p:nvPr/>
            </p:nvSpPr>
            <p:spPr bwMode="auto">
              <a:xfrm>
                <a:off x="2334" y="3246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+mj-lt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4324" name="Rectangle 66"/>
              <p:cNvSpPr>
                <a:spLocks noChangeArrowheads="1"/>
              </p:cNvSpPr>
              <p:nvPr/>
            </p:nvSpPr>
            <p:spPr bwMode="auto">
              <a:xfrm>
                <a:off x="3085" y="2305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+mj-lt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sp>
            <p:nvSpPr>
              <p:cNvPr id="54325" name="Rectangle 67"/>
              <p:cNvSpPr>
                <a:spLocks noChangeArrowheads="1"/>
              </p:cNvSpPr>
              <p:nvPr/>
            </p:nvSpPr>
            <p:spPr bwMode="auto">
              <a:xfrm>
                <a:off x="3085" y="2493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+mj-lt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4326" name="Rectangle 68"/>
              <p:cNvSpPr>
                <a:spLocks noChangeArrowheads="1"/>
              </p:cNvSpPr>
              <p:nvPr/>
            </p:nvSpPr>
            <p:spPr bwMode="auto">
              <a:xfrm>
                <a:off x="3085" y="2681"/>
                <a:ext cx="420" cy="18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+mj-lt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4327" name="Rectangle 69"/>
              <p:cNvSpPr>
                <a:spLocks noChangeArrowheads="1"/>
              </p:cNvSpPr>
              <p:nvPr/>
            </p:nvSpPr>
            <p:spPr bwMode="auto">
              <a:xfrm>
                <a:off x="3085" y="2870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+mj-lt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54328" name="Group 94"/>
              <p:cNvGrpSpPr>
                <a:grpSpLocks/>
              </p:cNvGrpSpPr>
              <p:nvPr/>
            </p:nvGrpSpPr>
            <p:grpSpPr bwMode="auto">
              <a:xfrm>
                <a:off x="2334" y="3058"/>
                <a:ext cx="1171" cy="188"/>
                <a:chOff x="2334" y="3058"/>
                <a:chExt cx="1171" cy="188"/>
              </a:xfrm>
            </p:grpSpPr>
            <p:sp>
              <p:nvSpPr>
                <p:cNvPr id="54330" name="Rectangle 63"/>
                <p:cNvSpPr>
                  <a:spLocks noChangeArrowheads="1"/>
                </p:cNvSpPr>
                <p:nvPr/>
              </p:nvSpPr>
              <p:spPr bwMode="auto">
                <a:xfrm>
                  <a:off x="2334" y="3058"/>
                  <a:ext cx="753" cy="188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+mj-lt"/>
                      <a:ea typeface="Gill Sans" charset="0"/>
                      <a:cs typeface="Gill Sans" charset="0"/>
                    </a:rPr>
                    <a:t>page #4</a:t>
                  </a:r>
                </a:p>
              </p:txBody>
            </p:sp>
            <p:sp>
              <p:nvSpPr>
                <p:cNvPr id="54331" name="Rectangle 70"/>
                <p:cNvSpPr>
                  <a:spLocks noChangeArrowheads="1"/>
                </p:cNvSpPr>
                <p:nvPr/>
              </p:nvSpPr>
              <p:spPr bwMode="auto">
                <a:xfrm>
                  <a:off x="3085" y="3058"/>
                  <a:ext cx="420" cy="188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 b="0">
                      <a:latin typeface="+mj-lt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</p:grpSp>
          <p:sp>
            <p:nvSpPr>
              <p:cNvPr id="54329" name="Rectangle 71"/>
              <p:cNvSpPr>
                <a:spLocks noChangeArrowheads="1"/>
              </p:cNvSpPr>
              <p:nvPr/>
            </p:nvSpPr>
            <p:spPr bwMode="auto">
              <a:xfrm>
                <a:off x="3085" y="3246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+mj-lt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3848365" y="4433750"/>
            <a:ext cx="1549135" cy="248708"/>
            <a:chOff x="2334" y="3058"/>
            <a:chExt cx="1171" cy="188"/>
          </a:xfrm>
        </p:grpSpPr>
        <p:sp>
          <p:nvSpPr>
            <p:cNvPr id="54314" name="Rectangle 96"/>
            <p:cNvSpPr>
              <a:spLocks noChangeArrowheads="1"/>
            </p:cNvSpPr>
            <p:nvPr/>
          </p:nvSpPr>
          <p:spPr bwMode="auto">
            <a:xfrm>
              <a:off x="2334" y="3058"/>
              <a:ext cx="753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>
                  <a:latin typeface="+mj-lt"/>
                  <a:ea typeface="Gill Sans" charset="0"/>
                  <a:cs typeface="Gill Sans" charset="0"/>
                </a:rPr>
                <a:t>page #4</a:t>
              </a:r>
            </a:p>
          </p:txBody>
        </p:sp>
        <p:sp>
          <p:nvSpPr>
            <p:cNvPr id="54315" name="Rectangle 97"/>
            <p:cNvSpPr>
              <a:spLocks noChangeArrowheads="1"/>
            </p:cNvSpPr>
            <p:nvPr/>
          </p:nvSpPr>
          <p:spPr bwMode="auto">
            <a:xfrm>
              <a:off x="3085" y="3058"/>
              <a:ext cx="420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 b="0">
                  <a:latin typeface="+mj-lt"/>
                  <a:ea typeface="Gill Sans" charset="0"/>
                  <a:cs typeface="Gill Sans" charset="0"/>
                </a:rPr>
                <a:t>V,R</a:t>
              </a:r>
            </a:p>
          </p:txBody>
        </p:sp>
      </p:grpSp>
      <p:sp>
        <p:nvSpPr>
          <p:cNvPr id="54275" name="Rectangle 8"/>
          <p:cNvSpPr>
            <a:spLocks noGrp="1" noChangeArrowheads="1"/>
          </p:cNvSpPr>
          <p:nvPr>
            <p:ph type="title"/>
          </p:nvPr>
        </p:nvSpPr>
        <p:spPr>
          <a:xfrm>
            <a:off x="31750" y="-137589"/>
            <a:ext cx="6572250" cy="1104636"/>
          </a:xfrm>
        </p:spPr>
        <p:txBody>
          <a:bodyPr/>
          <a:lstStyle/>
          <a:p>
            <a:r>
              <a:rPr lang="en-US" altLang="ko-KR" dirty="0"/>
              <a:t>What about Sharing?</a:t>
            </a:r>
          </a:p>
        </p:txBody>
      </p: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1279259" y="961093"/>
            <a:ext cx="3730625" cy="587375"/>
            <a:chOff x="472" y="296"/>
            <a:chExt cx="2820" cy="444"/>
          </a:xfrm>
        </p:grpSpPr>
        <p:grpSp>
          <p:nvGrpSpPr>
            <p:cNvPr id="54310" name="Group 12"/>
            <p:cNvGrpSpPr>
              <a:grpSpLocks/>
            </p:cNvGrpSpPr>
            <p:nvPr/>
          </p:nvGrpSpPr>
          <p:grpSpPr bwMode="auto">
            <a:xfrm>
              <a:off x="1676" y="447"/>
              <a:ext cx="1616" cy="238"/>
              <a:chOff x="480" y="624"/>
              <a:chExt cx="1968" cy="336"/>
            </a:xfrm>
          </p:grpSpPr>
          <p:sp>
            <p:nvSpPr>
              <p:cNvPr id="54312" name="Rectangle 13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+mj-lt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4313" name="Rectangle 14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333" b="0" dirty="0">
                    <a:solidFill>
                      <a:schemeClr val="bg1"/>
                    </a:solidFill>
                    <a:latin typeface="+mj-lt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333" b="0" dirty="0">
                    <a:solidFill>
                      <a:schemeClr val="bg1"/>
                    </a:solidFill>
                    <a:latin typeface="+mj-lt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4311" name="Text Box 15"/>
            <p:cNvSpPr txBox="1">
              <a:spLocks noChangeArrowheads="1"/>
            </p:cNvSpPr>
            <p:nvPr/>
          </p:nvSpPr>
          <p:spPr bwMode="auto">
            <a:xfrm>
              <a:off x="472" y="296"/>
              <a:ext cx="1098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en-US" sz="1667" b="0" dirty="0">
                  <a:latin typeface="+mj-lt"/>
                  <a:ea typeface="Gill Sans" charset="0"/>
                  <a:cs typeface="Gill Sans" charset="0"/>
                </a:rPr>
                <a:t>Virtual Address</a:t>
              </a:r>
            </a:p>
            <a:p>
              <a:pPr algn="r" eaLnBrk="1" hangingPunct="1"/>
              <a:r>
                <a:rPr lang="en-US" altLang="en-US" sz="1667" b="0" dirty="0">
                  <a:latin typeface="+mj-lt"/>
                  <a:ea typeface="Gill Sans" charset="0"/>
                  <a:cs typeface="Gill Sans" charset="0"/>
                </a:rPr>
                <a:t>(Process A):</a:t>
              </a:r>
            </a:p>
          </p:txBody>
        </p:sp>
      </p:grpSp>
      <p:grpSp>
        <p:nvGrpSpPr>
          <p:cNvPr id="8" name="Group 93"/>
          <p:cNvGrpSpPr>
            <a:grpSpLocks/>
          </p:cNvGrpSpPr>
          <p:nvPr/>
        </p:nvGrpSpPr>
        <p:grpSpPr bwMode="auto">
          <a:xfrm>
            <a:off x="1206500" y="1749552"/>
            <a:ext cx="4192323" cy="1531938"/>
            <a:chOff x="336" y="1028"/>
            <a:chExt cx="3169" cy="1158"/>
          </a:xfrm>
        </p:grpSpPr>
        <p:sp>
          <p:nvSpPr>
            <p:cNvPr id="54294" name="Rectangle 24"/>
            <p:cNvSpPr>
              <a:spLocks noChangeArrowheads="1"/>
            </p:cNvSpPr>
            <p:nvPr/>
          </p:nvSpPr>
          <p:spPr bwMode="auto">
            <a:xfrm>
              <a:off x="336" y="1028"/>
              <a:ext cx="1210" cy="220"/>
            </a:xfrm>
            <a:prstGeom prst="rect">
              <a:avLst/>
            </a:prstGeom>
            <a:solidFill>
              <a:srgbClr val="03920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 dirty="0" err="1">
                  <a:latin typeface="+mj-lt"/>
                  <a:ea typeface="Gill Sans" charset="0"/>
                  <a:cs typeface="Gill Sans" charset="0"/>
                </a:rPr>
                <a:t>PageTablePtrA</a:t>
              </a:r>
              <a:endParaRPr lang="en-US" altLang="en-US" sz="1667" b="0" dirty="0">
                <a:latin typeface="+mj-lt"/>
                <a:ea typeface="Gill Sans" charset="0"/>
                <a:cs typeface="Gill Sans" charset="0"/>
              </a:endParaRPr>
            </a:p>
          </p:txBody>
        </p:sp>
        <p:sp>
          <p:nvSpPr>
            <p:cNvPr id="54295" name="Line 25"/>
            <p:cNvSpPr>
              <a:spLocks noChangeShapeType="1"/>
            </p:cNvSpPr>
            <p:nvPr/>
          </p:nvSpPr>
          <p:spPr bwMode="auto">
            <a:xfrm flipV="1">
              <a:off x="1546" y="1076"/>
              <a:ext cx="772" cy="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+mj-lt"/>
                <a:ea typeface="Gill Sans" charset="0"/>
                <a:cs typeface="Gill Sans" charset="0"/>
              </a:endParaRPr>
            </a:p>
          </p:txBody>
        </p:sp>
        <p:grpSp>
          <p:nvGrpSpPr>
            <p:cNvPr id="54296" name="Group 92"/>
            <p:cNvGrpSpPr>
              <a:grpSpLocks/>
            </p:cNvGrpSpPr>
            <p:nvPr/>
          </p:nvGrpSpPr>
          <p:grpSpPr bwMode="auto">
            <a:xfrm>
              <a:off x="2334" y="1057"/>
              <a:ext cx="1171" cy="1129"/>
              <a:chOff x="2334" y="1057"/>
              <a:chExt cx="1171" cy="1129"/>
            </a:xfrm>
          </p:grpSpPr>
          <p:sp>
            <p:nvSpPr>
              <p:cNvPr id="54297" name="Rectangle 27"/>
              <p:cNvSpPr>
                <a:spLocks noChangeArrowheads="1"/>
              </p:cNvSpPr>
              <p:nvPr/>
            </p:nvSpPr>
            <p:spPr bwMode="auto">
              <a:xfrm>
                <a:off x="2334" y="1057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+mj-lt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4298" name="Rectangle 28"/>
              <p:cNvSpPr>
                <a:spLocks noChangeArrowheads="1"/>
              </p:cNvSpPr>
              <p:nvPr/>
            </p:nvSpPr>
            <p:spPr bwMode="auto">
              <a:xfrm>
                <a:off x="2334" y="1245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+mj-lt"/>
                    <a:ea typeface="Gill Sans" charset="0"/>
                    <a:cs typeface="Gill Sans" charset="0"/>
                  </a:rPr>
                  <a:t>page #1</a:t>
                </a:r>
              </a:p>
            </p:txBody>
          </p:sp>
          <p:sp>
            <p:nvSpPr>
              <p:cNvPr id="54299" name="Rectangle 30"/>
              <p:cNvSpPr>
                <a:spLocks noChangeArrowheads="1"/>
              </p:cNvSpPr>
              <p:nvPr/>
            </p:nvSpPr>
            <p:spPr bwMode="auto">
              <a:xfrm>
                <a:off x="2334" y="1622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+mj-lt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4300" name="Rectangle 31"/>
              <p:cNvSpPr>
                <a:spLocks noChangeArrowheads="1"/>
              </p:cNvSpPr>
              <p:nvPr/>
            </p:nvSpPr>
            <p:spPr bwMode="auto">
              <a:xfrm>
                <a:off x="2334" y="1810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+mj-lt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54301" name="Rectangle 32"/>
              <p:cNvSpPr>
                <a:spLocks noChangeArrowheads="1"/>
              </p:cNvSpPr>
              <p:nvPr/>
            </p:nvSpPr>
            <p:spPr bwMode="auto">
              <a:xfrm>
                <a:off x="2334" y="1998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+mj-lt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4302" name="Rectangle 34"/>
              <p:cNvSpPr>
                <a:spLocks noChangeArrowheads="1"/>
              </p:cNvSpPr>
              <p:nvPr/>
            </p:nvSpPr>
            <p:spPr bwMode="auto">
              <a:xfrm>
                <a:off x="3085" y="1057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+mj-lt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sp>
            <p:nvSpPr>
              <p:cNvPr id="54303" name="Rectangle 35"/>
              <p:cNvSpPr>
                <a:spLocks noChangeArrowheads="1"/>
              </p:cNvSpPr>
              <p:nvPr/>
            </p:nvSpPr>
            <p:spPr bwMode="auto">
              <a:xfrm>
                <a:off x="3085" y="1245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+mj-lt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grpSp>
            <p:nvGrpSpPr>
              <p:cNvPr id="54304" name="Group 88"/>
              <p:cNvGrpSpPr>
                <a:grpSpLocks/>
              </p:cNvGrpSpPr>
              <p:nvPr/>
            </p:nvGrpSpPr>
            <p:grpSpPr bwMode="auto">
              <a:xfrm>
                <a:off x="2334" y="1433"/>
                <a:ext cx="1171" cy="189"/>
                <a:chOff x="2334" y="1433"/>
                <a:chExt cx="1171" cy="189"/>
              </a:xfrm>
            </p:grpSpPr>
            <p:sp>
              <p:nvSpPr>
                <p:cNvPr id="54308" name="Rectangle 29"/>
                <p:cNvSpPr>
                  <a:spLocks noChangeArrowheads="1"/>
                </p:cNvSpPr>
                <p:nvPr/>
              </p:nvSpPr>
              <p:spPr bwMode="auto">
                <a:xfrm>
                  <a:off x="2334" y="1433"/>
                  <a:ext cx="753" cy="189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500" b="0">
                      <a:latin typeface="+mj-lt"/>
                      <a:ea typeface="Gill Sans" charset="0"/>
                      <a:cs typeface="Gill Sans" charset="0"/>
                    </a:rPr>
                    <a:t>page #2</a:t>
                  </a:r>
                </a:p>
              </p:txBody>
            </p:sp>
            <p:sp>
              <p:nvSpPr>
                <p:cNvPr id="54309" name="Rectangle 36"/>
                <p:cNvSpPr>
                  <a:spLocks noChangeArrowheads="1"/>
                </p:cNvSpPr>
                <p:nvPr/>
              </p:nvSpPr>
              <p:spPr bwMode="auto">
                <a:xfrm>
                  <a:off x="3085" y="1433"/>
                  <a:ext cx="420" cy="189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398" tIns="37038" rIns="75398" bIns="37038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333" b="0">
                      <a:latin typeface="+mj-lt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</p:grpSp>
          <p:sp>
            <p:nvSpPr>
              <p:cNvPr id="54305" name="Rectangle 37"/>
              <p:cNvSpPr>
                <a:spLocks noChangeArrowheads="1"/>
              </p:cNvSpPr>
              <p:nvPr/>
            </p:nvSpPr>
            <p:spPr bwMode="auto">
              <a:xfrm>
                <a:off x="3085" y="1622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+mj-lt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4306" name="Rectangle 38"/>
              <p:cNvSpPr>
                <a:spLocks noChangeArrowheads="1"/>
              </p:cNvSpPr>
              <p:nvPr/>
            </p:nvSpPr>
            <p:spPr bwMode="auto">
              <a:xfrm>
                <a:off x="3085" y="1810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+mj-lt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4307" name="Rectangle 39"/>
              <p:cNvSpPr>
                <a:spLocks noChangeArrowheads="1"/>
              </p:cNvSpPr>
              <p:nvPr/>
            </p:nvSpPr>
            <p:spPr bwMode="auto">
              <a:xfrm>
                <a:off x="3085" y="1998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333" b="0">
                    <a:latin typeface="+mj-lt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1277938" y="5025097"/>
            <a:ext cx="3731948" cy="587375"/>
            <a:chOff x="663" y="3436"/>
            <a:chExt cx="2821" cy="444"/>
          </a:xfrm>
        </p:grpSpPr>
        <p:grpSp>
          <p:nvGrpSpPr>
            <p:cNvPr id="54290" name="Group 51"/>
            <p:cNvGrpSpPr>
              <a:grpSpLocks/>
            </p:cNvGrpSpPr>
            <p:nvPr/>
          </p:nvGrpSpPr>
          <p:grpSpPr bwMode="auto">
            <a:xfrm>
              <a:off x="1868" y="3567"/>
              <a:ext cx="1616" cy="238"/>
              <a:chOff x="480" y="624"/>
              <a:chExt cx="1968" cy="336"/>
            </a:xfrm>
          </p:grpSpPr>
          <p:sp>
            <p:nvSpPr>
              <p:cNvPr id="54292" name="Rectangle 52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500" b="0">
                    <a:latin typeface="+mj-lt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4293" name="Rectangle 53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333" b="0" dirty="0">
                    <a:solidFill>
                      <a:schemeClr val="bg1"/>
                    </a:solidFill>
                    <a:latin typeface="+mj-lt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333" b="0" dirty="0">
                    <a:solidFill>
                      <a:schemeClr val="bg1"/>
                    </a:solidFill>
                    <a:latin typeface="+mj-lt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4291" name="Text Box 54"/>
            <p:cNvSpPr txBox="1">
              <a:spLocks noChangeArrowheads="1"/>
            </p:cNvSpPr>
            <p:nvPr/>
          </p:nvSpPr>
          <p:spPr bwMode="auto">
            <a:xfrm>
              <a:off x="663" y="3436"/>
              <a:ext cx="1098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en-US" sz="1667" b="0" dirty="0">
                  <a:latin typeface="+mj-lt"/>
                  <a:ea typeface="Gill Sans" charset="0"/>
                  <a:cs typeface="Gill Sans" charset="0"/>
                </a:rPr>
                <a:t>Virtual Address</a:t>
              </a:r>
            </a:p>
            <a:p>
              <a:pPr algn="r" eaLnBrk="1" hangingPunct="1"/>
              <a:r>
                <a:rPr lang="en-US" altLang="en-US" sz="1667" b="0" dirty="0">
                  <a:latin typeface="+mj-lt"/>
                  <a:ea typeface="Gill Sans" charset="0"/>
                  <a:cs typeface="Gill Sans" charset="0"/>
                </a:rPr>
                <a:t>(Process B):</a:t>
              </a:r>
            </a:p>
          </p:txBody>
        </p:sp>
      </p:grpSp>
      <p:sp>
        <p:nvSpPr>
          <p:cNvPr id="710735" name="Freeform 79"/>
          <p:cNvSpPr>
            <a:spLocks/>
          </p:cNvSpPr>
          <p:nvPr/>
        </p:nvSpPr>
        <p:spPr bwMode="auto">
          <a:xfrm>
            <a:off x="3193521" y="1495552"/>
            <a:ext cx="635000" cy="889000"/>
          </a:xfrm>
          <a:custGeom>
            <a:avLst/>
            <a:gdLst>
              <a:gd name="T0" fmla="*/ 0 w 480"/>
              <a:gd name="T1" fmla="*/ 0 h 720"/>
              <a:gd name="T2" fmla="*/ 0 w 480"/>
              <a:gd name="T3" fmla="*/ 2147483647 h 720"/>
              <a:gd name="T4" fmla="*/ 2147483647 w 480"/>
              <a:gd name="T5" fmla="*/ 2147483647 h 720"/>
              <a:gd name="T6" fmla="*/ 0 60000 65536"/>
              <a:gd name="T7" fmla="*/ 0 60000 65536"/>
              <a:gd name="T8" fmla="*/ 0 60000 65536"/>
              <a:gd name="T9" fmla="*/ 0 w 480"/>
              <a:gd name="T10" fmla="*/ 0 h 720"/>
              <a:gd name="T11" fmla="*/ 480 w 48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720">
                <a:moveTo>
                  <a:pt x="0" y="0"/>
                </a:moveTo>
                <a:lnTo>
                  <a:pt x="0" y="720"/>
                </a:lnTo>
                <a:lnTo>
                  <a:pt x="480" y="72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710736" name="Freeform 80"/>
          <p:cNvSpPr>
            <a:spLocks/>
          </p:cNvSpPr>
          <p:nvPr/>
        </p:nvSpPr>
        <p:spPr bwMode="auto">
          <a:xfrm>
            <a:off x="3193521" y="4543552"/>
            <a:ext cx="635000" cy="635000"/>
          </a:xfrm>
          <a:custGeom>
            <a:avLst/>
            <a:gdLst>
              <a:gd name="T0" fmla="*/ 0 w 480"/>
              <a:gd name="T1" fmla="*/ 2147483647 h 480"/>
              <a:gd name="T2" fmla="*/ 0 w 480"/>
              <a:gd name="T3" fmla="*/ 0 h 480"/>
              <a:gd name="T4" fmla="*/ 2147483647 w 480"/>
              <a:gd name="T5" fmla="*/ 0 h 480"/>
              <a:gd name="T6" fmla="*/ 0 60000 65536"/>
              <a:gd name="T7" fmla="*/ 0 60000 65536"/>
              <a:gd name="T8" fmla="*/ 0 60000 65536"/>
              <a:gd name="T9" fmla="*/ 0 w 480"/>
              <a:gd name="T10" fmla="*/ 0 h 480"/>
              <a:gd name="T11" fmla="*/ 480 w 48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80">
                <a:moveTo>
                  <a:pt x="0" y="480"/>
                </a:moveTo>
                <a:lnTo>
                  <a:pt x="0" y="0"/>
                </a:lnTo>
                <a:lnTo>
                  <a:pt x="480" y="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+mj-lt"/>
              <a:ea typeface="Gill Sans" charset="0"/>
              <a:cs typeface="Gill Sans" charset="0"/>
            </a:endParaRPr>
          </a:p>
        </p:txBody>
      </p:sp>
      <p:grpSp>
        <p:nvGrpSpPr>
          <p:cNvPr id="13" name="Group 87"/>
          <p:cNvGrpSpPr>
            <a:grpSpLocks/>
          </p:cNvGrpSpPr>
          <p:nvPr/>
        </p:nvGrpSpPr>
        <p:grpSpPr bwMode="auto">
          <a:xfrm>
            <a:off x="6432019" y="2067052"/>
            <a:ext cx="1143000" cy="1587500"/>
            <a:chOff x="4286" y="1268"/>
            <a:chExt cx="864" cy="1200"/>
          </a:xfrm>
        </p:grpSpPr>
        <p:sp>
          <p:nvSpPr>
            <p:cNvPr id="54288" name="Rectangle 74"/>
            <p:cNvSpPr>
              <a:spLocks noChangeArrowheads="1"/>
            </p:cNvSpPr>
            <p:nvPr/>
          </p:nvSpPr>
          <p:spPr bwMode="auto">
            <a:xfrm>
              <a:off x="4286" y="1268"/>
              <a:ext cx="864" cy="12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000" b="0">
                <a:latin typeface="+mj-lt"/>
                <a:ea typeface="Gill Sans" charset="0"/>
                <a:cs typeface="Gill Sans" charset="0"/>
              </a:endParaRPr>
            </a:p>
          </p:txBody>
        </p:sp>
        <p:sp>
          <p:nvSpPr>
            <p:cNvPr id="54289" name="Text Box 75"/>
            <p:cNvSpPr txBox="1">
              <a:spLocks noChangeArrowheads="1"/>
            </p:cNvSpPr>
            <p:nvPr/>
          </p:nvSpPr>
          <p:spPr bwMode="auto">
            <a:xfrm>
              <a:off x="4385" y="1667"/>
              <a:ext cx="654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solidFill>
                    <a:schemeClr val="bg1"/>
                  </a:solidFill>
                  <a:latin typeface="+mj-lt"/>
                  <a:ea typeface="Gill Sans" charset="0"/>
                  <a:cs typeface="Gill Sans" charset="0"/>
                </a:rPr>
                <a:t>Shared</a:t>
              </a:r>
            </a:p>
            <a:p>
              <a:pPr eaLnBrk="1" hangingPunct="1"/>
              <a:r>
                <a:rPr lang="en-US" altLang="en-US" sz="2000" b="0" dirty="0">
                  <a:solidFill>
                    <a:schemeClr val="bg1"/>
                  </a:solidFill>
                  <a:latin typeface="+mj-lt"/>
                  <a:ea typeface="Gill Sans" charset="0"/>
                  <a:cs typeface="Gill Sans" charset="0"/>
                </a:rPr>
                <a:t>Page</a:t>
              </a:r>
            </a:p>
          </p:txBody>
        </p:sp>
      </p:grpSp>
      <p:sp>
        <p:nvSpPr>
          <p:cNvPr id="710737" name="Text Box 81"/>
          <p:cNvSpPr txBox="1">
            <a:spLocks noChangeArrowheads="1"/>
          </p:cNvSpPr>
          <p:nvPr/>
        </p:nvSpPr>
        <p:spPr bwMode="auto">
          <a:xfrm>
            <a:off x="5665490" y="3645965"/>
            <a:ext cx="2617495" cy="99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98" tIns="37038" rIns="75398" bIns="37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+mj-lt"/>
                <a:ea typeface="Gill Sans" charset="0"/>
                <a:cs typeface="Gill Sans" charset="0"/>
              </a:rPr>
              <a:t>This physical page</a:t>
            </a:r>
          </a:p>
          <a:p>
            <a:pPr algn="ctr" eaLnBrk="1" hangingPunct="1"/>
            <a:r>
              <a:rPr lang="en-US" altLang="en-US" sz="2000" b="0" dirty="0">
                <a:latin typeface="+mj-lt"/>
                <a:ea typeface="Gill Sans" charset="0"/>
                <a:cs typeface="Gill Sans" charset="0"/>
              </a:rPr>
              <a:t>appears in address</a:t>
            </a:r>
          </a:p>
          <a:p>
            <a:pPr algn="ctr" eaLnBrk="1" hangingPunct="1"/>
            <a:r>
              <a:rPr lang="en-US" altLang="en-US" sz="2000" b="0" dirty="0">
                <a:latin typeface="+mj-lt"/>
                <a:ea typeface="Gill Sans" charset="0"/>
                <a:cs typeface="Gill Sans" charset="0"/>
              </a:rPr>
              <a:t>space of both processes</a:t>
            </a:r>
          </a:p>
        </p:txBody>
      </p:sp>
      <p:grpSp>
        <p:nvGrpSpPr>
          <p:cNvPr id="14" name="Group 89"/>
          <p:cNvGrpSpPr>
            <a:grpSpLocks/>
          </p:cNvGrpSpPr>
          <p:nvPr/>
        </p:nvGrpSpPr>
        <p:grpSpPr bwMode="auto">
          <a:xfrm>
            <a:off x="3849688" y="2286656"/>
            <a:ext cx="1549136" cy="250032"/>
            <a:chOff x="2334" y="1433"/>
            <a:chExt cx="1171" cy="189"/>
          </a:xfrm>
        </p:grpSpPr>
        <p:sp>
          <p:nvSpPr>
            <p:cNvPr id="54286" name="Rectangle 90"/>
            <p:cNvSpPr>
              <a:spLocks noChangeArrowheads="1"/>
            </p:cNvSpPr>
            <p:nvPr/>
          </p:nvSpPr>
          <p:spPr bwMode="auto">
            <a:xfrm>
              <a:off x="2334" y="1433"/>
              <a:ext cx="753" cy="1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 dirty="0">
                  <a:solidFill>
                    <a:schemeClr val="bg1"/>
                  </a:solidFill>
                  <a:latin typeface="+mj-lt"/>
                  <a:ea typeface="Gill Sans" charset="0"/>
                  <a:cs typeface="Gill Sans" charset="0"/>
                </a:rPr>
                <a:t>page #2</a:t>
              </a:r>
            </a:p>
          </p:txBody>
        </p:sp>
        <p:sp>
          <p:nvSpPr>
            <p:cNvPr id="54287" name="Rectangle 91"/>
            <p:cNvSpPr>
              <a:spLocks noChangeArrowheads="1"/>
            </p:cNvSpPr>
            <p:nvPr/>
          </p:nvSpPr>
          <p:spPr bwMode="auto">
            <a:xfrm>
              <a:off x="3085" y="1433"/>
              <a:ext cx="420" cy="1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 b="0" dirty="0">
                  <a:solidFill>
                    <a:schemeClr val="bg1"/>
                  </a:solidFill>
                  <a:latin typeface="+mj-lt"/>
                  <a:ea typeface="Gill Sans" charset="0"/>
                  <a:cs typeface="Gill Sans" charset="0"/>
                </a:rPr>
                <a:t>V,R,W</a:t>
              </a:r>
            </a:p>
          </p:txBody>
        </p:sp>
      </p:grpSp>
      <p:sp>
        <p:nvSpPr>
          <p:cNvPr id="710733" name="Line 77"/>
          <p:cNvSpPr>
            <a:spLocks noChangeShapeType="1"/>
          </p:cNvSpPr>
          <p:nvPr/>
        </p:nvSpPr>
        <p:spPr bwMode="auto">
          <a:xfrm flipV="1">
            <a:off x="4717521" y="2067052"/>
            <a:ext cx="1714500" cy="3175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+mj-lt"/>
              <a:ea typeface="Gill Sans" charset="0"/>
              <a:cs typeface="Gill Sans" charset="0"/>
            </a:endParaRPr>
          </a:p>
        </p:txBody>
      </p:sp>
      <p:sp>
        <p:nvSpPr>
          <p:cNvPr id="710734" name="Line 78"/>
          <p:cNvSpPr>
            <a:spLocks noChangeShapeType="1"/>
          </p:cNvSpPr>
          <p:nvPr/>
        </p:nvSpPr>
        <p:spPr bwMode="auto">
          <a:xfrm flipV="1">
            <a:off x="4717521" y="2130552"/>
            <a:ext cx="1651000" cy="2413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+mj-lt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37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1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735" grpId="0" animBg="1"/>
      <p:bldP spid="710736" grpId="0" animBg="1"/>
      <p:bldP spid="710737" grpId="0"/>
      <p:bldP spid="710733" grpId="0" animBg="1"/>
      <p:bldP spid="7107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6"/>
          <p:cNvSpPr>
            <a:spLocks noChangeArrowheads="1"/>
          </p:cNvSpPr>
          <p:nvPr/>
        </p:nvSpPr>
        <p:spPr bwMode="auto">
          <a:xfrm>
            <a:off x="3111500" y="5270500"/>
            <a:ext cx="2667000" cy="444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27651" name="TextBox 5"/>
          <p:cNvSpPr txBox="1">
            <a:spLocks noChangeArrowheads="1"/>
          </p:cNvSpPr>
          <p:nvPr/>
        </p:nvSpPr>
        <p:spPr bwMode="auto">
          <a:xfrm>
            <a:off x="1252803" y="789781"/>
            <a:ext cx="93320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1111 1111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2159000" y="916781"/>
            <a:ext cx="1079500" cy="508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2159000" y="2567781"/>
            <a:ext cx="1079500" cy="381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159000" y="4472781"/>
            <a:ext cx="1079500" cy="50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67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2159000" y="3456781"/>
            <a:ext cx="1079500" cy="5080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7656" name="Up Arrow 10"/>
          <p:cNvSpPr>
            <a:spLocks noChangeArrowheads="1"/>
          </p:cNvSpPr>
          <p:nvPr/>
        </p:nvSpPr>
        <p:spPr bwMode="auto">
          <a:xfrm flipH="1">
            <a:off x="2603500" y="2313781"/>
            <a:ext cx="88636" cy="2540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27657" name="Up Arrow 11"/>
          <p:cNvSpPr>
            <a:spLocks noChangeArrowheads="1"/>
          </p:cNvSpPr>
          <p:nvPr/>
        </p:nvSpPr>
        <p:spPr bwMode="auto">
          <a:xfrm flipH="1" flipV="1">
            <a:off x="2603500" y="1361281"/>
            <a:ext cx="88636" cy="2540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27658" name="Rectangle 12"/>
          <p:cNvSpPr>
            <a:spLocks noChangeArrowheads="1"/>
          </p:cNvSpPr>
          <p:nvPr/>
        </p:nvSpPr>
        <p:spPr bwMode="auto">
          <a:xfrm>
            <a:off x="2159000" y="916781"/>
            <a:ext cx="1079500" cy="4064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27659" name="TextBox 13"/>
          <p:cNvSpPr txBox="1">
            <a:spLocks noChangeArrowheads="1"/>
          </p:cNvSpPr>
          <p:nvPr/>
        </p:nvSpPr>
        <p:spPr bwMode="auto">
          <a:xfrm>
            <a:off x="1734344" y="599281"/>
            <a:ext cx="1847172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7660" name="Rectangle 14"/>
          <p:cNvSpPr>
            <a:spLocks noChangeArrowheads="1"/>
          </p:cNvSpPr>
          <p:nvPr/>
        </p:nvSpPr>
        <p:spPr bwMode="auto">
          <a:xfrm>
            <a:off x="2159000" y="3964781"/>
            <a:ext cx="1079500" cy="1016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27661" name="Rectangle 15"/>
          <p:cNvSpPr>
            <a:spLocks noChangeArrowheads="1"/>
          </p:cNvSpPr>
          <p:nvPr/>
        </p:nvSpPr>
        <p:spPr bwMode="auto">
          <a:xfrm>
            <a:off x="2159000" y="2948781"/>
            <a:ext cx="1079500" cy="1016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27662" name="Rectangle 16"/>
          <p:cNvSpPr>
            <a:spLocks noChangeArrowheads="1"/>
          </p:cNvSpPr>
          <p:nvPr/>
        </p:nvSpPr>
        <p:spPr bwMode="auto">
          <a:xfrm>
            <a:off x="2159000" y="1932781"/>
            <a:ext cx="1079500" cy="1016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27663" name="TextBox 17"/>
          <p:cNvSpPr txBox="1">
            <a:spLocks noChangeArrowheads="1"/>
          </p:cNvSpPr>
          <p:nvPr/>
        </p:nvSpPr>
        <p:spPr bwMode="auto">
          <a:xfrm>
            <a:off x="1206500" y="4762500"/>
            <a:ext cx="961761" cy="28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333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4" name="TextBox 18"/>
          <p:cNvSpPr txBox="1">
            <a:spLocks noChangeArrowheads="1"/>
          </p:cNvSpPr>
          <p:nvPr/>
        </p:nvSpPr>
        <p:spPr bwMode="auto">
          <a:xfrm>
            <a:off x="1178889" y="3774281"/>
            <a:ext cx="98937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333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5" name="TextBox 19"/>
          <p:cNvSpPr txBox="1">
            <a:spLocks noChangeArrowheads="1"/>
          </p:cNvSpPr>
          <p:nvPr/>
        </p:nvSpPr>
        <p:spPr bwMode="auto">
          <a:xfrm>
            <a:off x="1178889" y="2758281"/>
            <a:ext cx="98937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333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6" name="TextBox 20"/>
          <p:cNvSpPr txBox="1">
            <a:spLocks noChangeArrowheads="1"/>
          </p:cNvSpPr>
          <p:nvPr/>
        </p:nvSpPr>
        <p:spPr bwMode="auto">
          <a:xfrm>
            <a:off x="1188248" y="1714500"/>
            <a:ext cx="98001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333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7" name="Left Brace 22"/>
          <p:cNvSpPr>
            <a:spLocks/>
          </p:cNvSpPr>
          <p:nvPr/>
        </p:nvSpPr>
        <p:spPr bwMode="auto">
          <a:xfrm rot="5400000" flipH="1">
            <a:off x="1443964" y="4806818"/>
            <a:ext cx="160073" cy="5080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/>
          </a:p>
        </p:txBody>
      </p:sp>
      <p:sp>
        <p:nvSpPr>
          <p:cNvPr id="27668" name="TextBox 23"/>
          <p:cNvSpPr txBox="1">
            <a:spLocks noChangeArrowheads="1"/>
          </p:cNvSpPr>
          <p:nvPr/>
        </p:nvSpPr>
        <p:spPr bwMode="auto">
          <a:xfrm>
            <a:off x="1164167" y="5080000"/>
            <a:ext cx="705642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7669" name="TextBox 24"/>
          <p:cNvSpPr txBox="1">
            <a:spLocks noChangeArrowheads="1"/>
          </p:cNvSpPr>
          <p:nvPr/>
        </p:nvSpPr>
        <p:spPr bwMode="auto">
          <a:xfrm>
            <a:off x="1730375" y="5080000"/>
            <a:ext cx="65114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7670" name="Left Brace 25"/>
          <p:cNvSpPr>
            <a:spLocks/>
          </p:cNvSpPr>
          <p:nvPr/>
        </p:nvSpPr>
        <p:spPr bwMode="auto">
          <a:xfrm rot="5400000" flipH="1">
            <a:off x="1884495" y="4937787"/>
            <a:ext cx="168011" cy="2540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/>
          </a:p>
        </p:txBody>
      </p:sp>
      <p:sp>
        <p:nvSpPr>
          <p:cNvPr id="27671" name="TextBox 27"/>
          <p:cNvSpPr txBox="1">
            <a:spLocks noChangeArrowheads="1"/>
          </p:cNvSpPr>
          <p:nvPr/>
        </p:nvSpPr>
        <p:spPr bwMode="auto">
          <a:xfrm>
            <a:off x="5715001" y="635000"/>
            <a:ext cx="200888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27672" name="Rectangle 28"/>
          <p:cNvSpPr>
            <a:spLocks noChangeArrowheads="1"/>
          </p:cNvSpPr>
          <p:nvPr/>
        </p:nvSpPr>
        <p:spPr bwMode="auto">
          <a:xfrm>
            <a:off x="6172729" y="916781"/>
            <a:ext cx="1079500" cy="4064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27673" name="Rectangle 29"/>
          <p:cNvSpPr>
            <a:spLocks noChangeArrowheads="1"/>
          </p:cNvSpPr>
          <p:nvPr/>
        </p:nvSpPr>
        <p:spPr bwMode="auto">
          <a:xfrm>
            <a:off x="6172729" y="3202781"/>
            <a:ext cx="1079500" cy="5080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172729" y="4218781"/>
            <a:ext cx="1079500" cy="50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67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172729" y="916781"/>
            <a:ext cx="1079500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172729" y="4726781"/>
            <a:ext cx="1079500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172729" y="3710781"/>
            <a:ext cx="1079500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78" name="Rectangle 35"/>
          <p:cNvSpPr>
            <a:spLocks noChangeArrowheads="1"/>
          </p:cNvSpPr>
          <p:nvPr/>
        </p:nvSpPr>
        <p:spPr bwMode="auto">
          <a:xfrm>
            <a:off x="6172729" y="2821781"/>
            <a:ext cx="1079500" cy="381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172729" y="2313781"/>
            <a:ext cx="1079500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80" name="Rectangle 39"/>
          <p:cNvSpPr>
            <a:spLocks noChangeArrowheads="1"/>
          </p:cNvSpPr>
          <p:nvPr/>
        </p:nvSpPr>
        <p:spPr bwMode="auto">
          <a:xfrm>
            <a:off x="6172729" y="1170781"/>
            <a:ext cx="1079500" cy="254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172729" y="1551781"/>
            <a:ext cx="10795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82" name="TextBox 42"/>
          <p:cNvSpPr txBox="1">
            <a:spLocks noChangeArrowheads="1"/>
          </p:cNvSpPr>
          <p:nvPr/>
        </p:nvSpPr>
        <p:spPr bwMode="auto">
          <a:xfrm>
            <a:off x="7229740" y="4762500"/>
            <a:ext cx="98937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7683" name="TextBox 43"/>
          <p:cNvSpPr txBox="1">
            <a:spLocks noChangeArrowheads="1"/>
          </p:cNvSpPr>
          <p:nvPr/>
        </p:nvSpPr>
        <p:spPr bwMode="auto">
          <a:xfrm>
            <a:off x="7229740" y="4508500"/>
            <a:ext cx="98937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7684" name="TextBox 44"/>
          <p:cNvSpPr txBox="1">
            <a:spLocks noChangeArrowheads="1"/>
          </p:cNvSpPr>
          <p:nvPr/>
        </p:nvSpPr>
        <p:spPr bwMode="auto">
          <a:xfrm>
            <a:off x="7239001" y="3456781"/>
            <a:ext cx="894797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7685" name="TextBox 45"/>
          <p:cNvSpPr txBox="1">
            <a:spLocks noChangeArrowheads="1"/>
          </p:cNvSpPr>
          <p:nvPr/>
        </p:nvSpPr>
        <p:spPr bwMode="auto">
          <a:xfrm>
            <a:off x="7257521" y="2984500"/>
            <a:ext cx="87607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7686" name="TextBox 46"/>
          <p:cNvSpPr txBox="1">
            <a:spLocks noChangeArrowheads="1"/>
          </p:cNvSpPr>
          <p:nvPr/>
        </p:nvSpPr>
        <p:spPr bwMode="auto">
          <a:xfrm>
            <a:off x="7175500" y="1206500"/>
            <a:ext cx="97065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159000" y="4853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159000" y="4726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159000" y="4599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159000" y="4472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159000" y="3964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159000" y="4091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2159000" y="4218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159000" y="4345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159000" y="3456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2159000" y="3583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159000" y="3710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159000" y="3837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159000" y="2948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159000" y="3075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2159000" y="3202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2159000" y="3329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159000" y="2440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159000" y="2567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159000" y="2694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2159000" y="2821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2159000" y="1932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159000" y="2059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159000" y="2186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159000" y="2313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2159000" y="1424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159000" y="1551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2159000" y="1678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159000" y="1805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159000" y="916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2159000" y="1043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2159000" y="1170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2159000" y="1297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172729" y="2948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172729" y="3075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172729" y="3202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172729" y="3329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172729" y="3456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172729" y="3583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172729" y="3710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172729" y="3837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172729" y="3964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172729" y="4091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172729" y="4218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172729" y="4345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172729" y="4472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172729" y="4599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172729" y="4726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172729" y="4853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172729" y="916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172729" y="1043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172729" y="1170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172729" y="1297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172729" y="1424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172729" y="1551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172729" y="1678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172729" y="1805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172729" y="1932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172729" y="2059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172729" y="2186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172729" y="2313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172729" y="2440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172729" y="2567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172729" y="2694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172729" y="2821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7751" name="Group 134"/>
          <p:cNvGrpSpPr>
            <a:grpSpLocks/>
          </p:cNvGrpSpPr>
          <p:nvPr/>
        </p:nvGrpSpPr>
        <p:grpSpPr bwMode="auto">
          <a:xfrm>
            <a:off x="4251855" y="726281"/>
            <a:ext cx="1152880" cy="5016758"/>
            <a:chOff x="4188007" y="838200"/>
            <a:chExt cx="1383912" cy="6019411"/>
          </a:xfrm>
        </p:grpSpPr>
        <p:sp>
          <p:nvSpPr>
            <p:cNvPr id="27781" name="TextBox 136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383912" cy="6019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11101     null   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11100     null   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01110     null      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00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7782" name="Rectangle 138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000" b="0">
                <a:latin typeface="Helvetica" panose="020B0604020202020204" pitchFamily="34" charset="0"/>
              </a:endParaRPr>
            </a:p>
          </p:txBody>
        </p:sp>
      </p:grpSp>
      <p:cxnSp>
        <p:nvCxnSpPr>
          <p:cNvPr id="27752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238500" y="4917281"/>
            <a:ext cx="1079500" cy="635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3" name="Straight Arrow Connector 143"/>
          <p:cNvCxnSpPr>
            <a:cxnSpLocks noChangeShapeType="1"/>
          </p:cNvCxnSpPr>
          <p:nvPr/>
        </p:nvCxnSpPr>
        <p:spPr bwMode="auto">
          <a:xfrm>
            <a:off x="3238500" y="4790281"/>
            <a:ext cx="1079500" cy="635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4" name="Straight Arrow Connector 144"/>
          <p:cNvCxnSpPr>
            <a:cxnSpLocks noChangeShapeType="1"/>
          </p:cNvCxnSpPr>
          <p:nvPr/>
        </p:nvCxnSpPr>
        <p:spPr bwMode="auto">
          <a:xfrm>
            <a:off x="3238500" y="4663281"/>
            <a:ext cx="1079500" cy="635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5" name="Straight Arrow Connector 145"/>
          <p:cNvCxnSpPr>
            <a:cxnSpLocks noChangeShapeType="1"/>
          </p:cNvCxnSpPr>
          <p:nvPr/>
        </p:nvCxnSpPr>
        <p:spPr bwMode="auto">
          <a:xfrm>
            <a:off x="3238500" y="4536281"/>
            <a:ext cx="1079500" cy="635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6" name="Straight Arrow Connector 146"/>
          <p:cNvCxnSpPr>
            <a:cxnSpLocks noChangeShapeType="1"/>
          </p:cNvCxnSpPr>
          <p:nvPr/>
        </p:nvCxnSpPr>
        <p:spPr bwMode="auto">
          <a:xfrm flipV="1">
            <a:off x="5207000" y="4282281"/>
            <a:ext cx="952500" cy="825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7" name="Straight Arrow Connector 149"/>
          <p:cNvCxnSpPr>
            <a:cxnSpLocks noChangeShapeType="1"/>
          </p:cNvCxnSpPr>
          <p:nvPr/>
        </p:nvCxnSpPr>
        <p:spPr bwMode="auto">
          <a:xfrm flipV="1">
            <a:off x="5207000" y="4409281"/>
            <a:ext cx="952500" cy="825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8" name="Straight Arrow Connector 150"/>
          <p:cNvCxnSpPr>
            <a:cxnSpLocks noChangeShapeType="1"/>
          </p:cNvCxnSpPr>
          <p:nvPr/>
        </p:nvCxnSpPr>
        <p:spPr bwMode="auto">
          <a:xfrm flipV="1">
            <a:off x="5207000" y="4536281"/>
            <a:ext cx="952500" cy="825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9" name="Straight Arrow Connector 151"/>
          <p:cNvCxnSpPr>
            <a:cxnSpLocks noChangeShapeType="1"/>
          </p:cNvCxnSpPr>
          <p:nvPr/>
        </p:nvCxnSpPr>
        <p:spPr bwMode="auto">
          <a:xfrm flipV="1">
            <a:off x="5207000" y="4663281"/>
            <a:ext cx="952500" cy="825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67" name="Straight Arrow Connector 174"/>
          <p:cNvCxnSpPr>
            <a:cxnSpLocks noChangeShapeType="1"/>
          </p:cNvCxnSpPr>
          <p:nvPr/>
        </p:nvCxnSpPr>
        <p:spPr bwMode="auto">
          <a:xfrm flipV="1">
            <a:off x="3238500" y="853281"/>
            <a:ext cx="1079500" cy="127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68" name="Straight Arrow Connector 176"/>
          <p:cNvCxnSpPr>
            <a:cxnSpLocks noChangeShapeType="1"/>
          </p:cNvCxnSpPr>
          <p:nvPr/>
        </p:nvCxnSpPr>
        <p:spPr bwMode="auto">
          <a:xfrm flipV="1">
            <a:off x="3238500" y="980281"/>
            <a:ext cx="1079500" cy="127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76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207001" y="853281"/>
            <a:ext cx="965729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77" name="Straight Arrow Connector 189"/>
          <p:cNvCxnSpPr>
            <a:cxnSpLocks noChangeShapeType="1"/>
          </p:cNvCxnSpPr>
          <p:nvPr/>
        </p:nvCxnSpPr>
        <p:spPr bwMode="auto">
          <a:xfrm>
            <a:off x="5207001" y="980281"/>
            <a:ext cx="965729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778" name="TextBox 191"/>
          <p:cNvSpPr txBox="1">
            <a:spLocks noChangeArrowheads="1"/>
          </p:cNvSpPr>
          <p:nvPr/>
        </p:nvSpPr>
        <p:spPr bwMode="auto">
          <a:xfrm>
            <a:off x="4226719" y="508000"/>
            <a:ext cx="1072922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 dirty="0">
                <a:latin typeface="Helvetica" panose="020B0604020202020204" pitchFamily="34" charset="0"/>
              </a:rPr>
              <a:t>Page Table</a:t>
            </a:r>
          </a:p>
        </p:txBody>
      </p:sp>
      <p:sp>
        <p:nvSpPr>
          <p:cNvPr id="27779" name="TextBox 135"/>
          <p:cNvSpPr txBox="1">
            <a:spLocks noChangeArrowheads="1"/>
          </p:cNvSpPr>
          <p:nvPr/>
        </p:nvSpPr>
        <p:spPr bwMode="auto">
          <a:xfrm>
            <a:off x="1188350" y="1270000"/>
            <a:ext cx="97065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>
                <a:solidFill>
                  <a:srgbClr val="FF0000"/>
                </a:solidFill>
                <a:latin typeface="Helvetica" panose="020B0604020202020204" pitchFamily="34" charset="0"/>
              </a:rPr>
              <a:t>1110 0</a:t>
            </a:r>
            <a:r>
              <a:rPr lang="en-US" altLang="en-US" sz="1333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140" name="Rounded Rectangular Callout 139"/>
          <p:cNvSpPr>
            <a:spLocks noChangeArrowheads="1"/>
          </p:cNvSpPr>
          <p:nvPr/>
        </p:nvSpPr>
        <p:spPr bwMode="auto">
          <a:xfrm>
            <a:off x="1016000" y="1742281"/>
            <a:ext cx="1905000" cy="952500"/>
          </a:xfrm>
          <a:prstGeom prst="wedgeRoundRectCallout">
            <a:avLst>
              <a:gd name="adj1" fmla="val 21153"/>
              <a:gd name="adj2" fmla="val -86569"/>
              <a:gd name="adj3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67" b="0" dirty="0">
                <a:latin typeface="Helvetica" panose="020B0604020202020204" pitchFamily="34" charset="0"/>
              </a:rPr>
              <a:t>What happens if stack grows to 1110 0000?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218282"/>
            <a:ext cx="6572250" cy="1104636"/>
          </a:xfrm>
        </p:spPr>
        <p:txBody>
          <a:bodyPr/>
          <a:lstStyle/>
          <a:p>
            <a:r>
              <a:rPr lang="en-US" altLang="en-US" dirty="0"/>
              <a:t>Paging: Allocation</a:t>
            </a:r>
            <a:endParaRPr lang="en-US" dirty="0"/>
          </a:p>
        </p:txBody>
      </p:sp>
      <p:cxnSp>
        <p:nvCxnSpPr>
          <p:cNvPr id="137" name="Straight Arrow Connector 167"/>
          <p:cNvCxnSpPr>
            <a:cxnSpLocks noChangeShapeType="1"/>
          </p:cNvCxnSpPr>
          <p:nvPr/>
        </p:nvCxnSpPr>
        <p:spPr bwMode="auto">
          <a:xfrm>
            <a:off x="3238500" y="2758281"/>
            <a:ext cx="1079500" cy="2262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8" name="Straight Arrow Connector 172"/>
          <p:cNvCxnSpPr>
            <a:cxnSpLocks noChangeShapeType="1"/>
          </p:cNvCxnSpPr>
          <p:nvPr/>
        </p:nvCxnSpPr>
        <p:spPr bwMode="auto">
          <a:xfrm>
            <a:off x="3238500" y="2885281"/>
            <a:ext cx="1079500" cy="2262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9" name="Straight Arrow Connector 173"/>
          <p:cNvCxnSpPr>
            <a:cxnSpLocks noChangeShapeType="1"/>
          </p:cNvCxnSpPr>
          <p:nvPr/>
        </p:nvCxnSpPr>
        <p:spPr bwMode="auto">
          <a:xfrm>
            <a:off x="3238500" y="2631281"/>
            <a:ext cx="1079500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1" name="Straight Arrow Connector 182"/>
          <p:cNvCxnSpPr>
            <a:cxnSpLocks noChangeShapeType="1"/>
          </p:cNvCxnSpPr>
          <p:nvPr/>
        </p:nvCxnSpPr>
        <p:spPr bwMode="auto">
          <a:xfrm>
            <a:off x="5211826" y="2984499"/>
            <a:ext cx="960904" cy="2778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" name="Straight Arrow Connector 185"/>
          <p:cNvCxnSpPr>
            <a:cxnSpLocks noChangeShapeType="1"/>
          </p:cNvCxnSpPr>
          <p:nvPr/>
        </p:nvCxnSpPr>
        <p:spPr bwMode="auto">
          <a:xfrm>
            <a:off x="5207001" y="3139281"/>
            <a:ext cx="965729" cy="13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" name="Straight Arrow Connector 186"/>
          <p:cNvCxnSpPr>
            <a:cxnSpLocks noChangeShapeType="1"/>
          </p:cNvCxnSpPr>
          <p:nvPr/>
        </p:nvCxnSpPr>
        <p:spPr bwMode="auto">
          <a:xfrm>
            <a:off x="5225521" y="2845306"/>
            <a:ext cx="947208" cy="399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4" name="Straight Arrow Connector 162"/>
          <p:cNvCxnSpPr>
            <a:cxnSpLocks noChangeShapeType="1"/>
          </p:cNvCxnSpPr>
          <p:nvPr/>
        </p:nvCxnSpPr>
        <p:spPr bwMode="auto">
          <a:xfrm>
            <a:off x="3238500" y="3901281"/>
            <a:ext cx="1079500" cy="444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5" name="Straight Arrow Connector 164"/>
          <p:cNvCxnSpPr>
            <a:cxnSpLocks noChangeShapeType="1"/>
          </p:cNvCxnSpPr>
          <p:nvPr/>
        </p:nvCxnSpPr>
        <p:spPr bwMode="auto">
          <a:xfrm>
            <a:off x="3238500" y="3774281"/>
            <a:ext cx="1079500" cy="444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6" name="Straight Arrow Connector 165"/>
          <p:cNvCxnSpPr>
            <a:cxnSpLocks noChangeShapeType="1"/>
          </p:cNvCxnSpPr>
          <p:nvPr/>
        </p:nvCxnSpPr>
        <p:spPr bwMode="auto">
          <a:xfrm>
            <a:off x="3238500" y="3647281"/>
            <a:ext cx="1079500" cy="40878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7" name="Straight Arrow Connector 166"/>
          <p:cNvCxnSpPr>
            <a:cxnSpLocks noChangeShapeType="1"/>
          </p:cNvCxnSpPr>
          <p:nvPr/>
        </p:nvCxnSpPr>
        <p:spPr bwMode="auto">
          <a:xfrm>
            <a:off x="3238500" y="3520281"/>
            <a:ext cx="10795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8" name="Straight Arrow Connector 177"/>
          <p:cNvCxnSpPr>
            <a:cxnSpLocks noChangeShapeType="1"/>
          </p:cNvCxnSpPr>
          <p:nvPr/>
        </p:nvCxnSpPr>
        <p:spPr bwMode="auto">
          <a:xfrm flipV="1">
            <a:off x="5207001" y="3647281"/>
            <a:ext cx="965729" cy="698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9" name="Straight Arrow Connector 179"/>
          <p:cNvCxnSpPr>
            <a:cxnSpLocks noChangeShapeType="1"/>
          </p:cNvCxnSpPr>
          <p:nvPr/>
        </p:nvCxnSpPr>
        <p:spPr bwMode="auto">
          <a:xfrm flipV="1">
            <a:off x="5224096" y="3520281"/>
            <a:ext cx="948633" cy="6487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0" name="Straight Arrow Connector 180"/>
          <p:cNvCxnSpPr>
            <a:cxnSpLocks noChangeShapeType="1"/>
          </p:cNvCxnSpPr>
          <p:nvPr/>
        </p:nvCxnSpPr>
        <p:spPr bwMode="auto">
          <a:xfrm flipV="1">
            <a:off x="5206534" y="3393281"/>
            <a:ext cx="966196" cy="66278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1" name="Straight Arrow Connector 181"/>
          <p:cNvCxnSpPr>
            <a:cxnSpLocks noChangeShapeType="1"/>
          </p:cNvCxnSpPr>
          <p:nvPr/>
        </p:nvCxnSpPr>
        <p:spPr bwMode="auto">
          <a:xfrm flipV="1">
            <a:off x="5211826" y="3266281"/>
            <a:ext cx="960904" cy="635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1750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6"/>
          <p:cNvSpPr>
            <a:spLocks noChangeArrowheads="1"/>
          </p:cNvSpPr>
          <p:nvPr/>
        </p:nvSpPr>
        <p:spPr bwMode="auto">
          <a:xfrm>
            <a:off x="3111500" y="5270500"/>
            <a:ext cx="2667000" cy="444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1587500" y="63500"/>
            <a:ext cx="5969000" cy="4445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Helvetica" panose="020B0604020202020204" pitchFamily="34" charset="0"/>
              </a:rPr>
              <a:t>Summary: Paging</a:t>
            </a:r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1252803" y="789781"/>
            <a:ext cx="93320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1111 1111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2159000" y="916781"/>
            <a:ext cx="1079500" cy="508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2159000" y="2567781"/>
            <a:ext cx="1079500" cy="381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159000" y="4472781"/>
            <a:ext cx="1079500" cy="50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67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2159000" y="3456781"/>
            <a:ext cx="1079500" cy="5080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8681" name="Up Arrow 10"/>
          <p:cNvSpPr>
            <a:spLocks noChangeArrowheads="1"/>
          </p:cNvSpPr>
          <p:nvPr/>
        </p:nvSpPr>
        <p:spPr bwMode="auto">
          <a:xfrm flipH="1">
            <a:off x="2603500" y="2313781"/>
            <a:ext cx="88636" cy="2540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28682" name="Up Arrow 11"/>
          <p:cNvSpPr>
            <a:spLocks noChangeArrowheads="1"/>
          </p:cNvSpPr>
          <p:nvPr/>
        </p:nvSpPr>
        <p:spPr bwMode="auto">
          <a:xfrm flipH="1" flipV="1">
            <a:off x="2603500" y="1424781"/>
            <a:ext cx="88636" cy="2540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2159000" y="916781"/>
            <a:ext cx="1079500" cy="4064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28684" name="TextBox 13"/>
          <p:cNvSpPr txBox="1">
            <a:spLocks noChangeArrowheads="1"/>
          </p:cNvSpPr>
          <p:nvPr/>
        </p:nvSpPr>
        <p:spPr bwMode="auto">
          <a:xfrm>
            <a:off x="1734344" y="599281"/>
            <a:ext cx="1847172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2159000" y="3964781"/>
            <a:ext cx="1079500" cy="1016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2159000" y="2948781"/>
            <a:ext cx="1079500" cy="1016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2159000" y="1932781"/>
            <a:ext cx="1079500" cy="1016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28688" name="TextBox 17"/>
          <p:cNvSpPr txBox="1">
            <a:spLocks noChangeArrowheads="1"/>
          </p:cNvSpPr>
          <p:nvPr/>
        </p:nvSpPr>
        <p:spPr bwMode="auto">
          <a:xfrm>
            <a:off x="1206500" y="4762500"/>
            <a:ext cx="961761" cy="28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333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89" name="TextBox 18"/>
          <p:cNvSpPr txBox="1">
            <a:spLocks noChangeArrowheads="1"/>
          </p:cNvSpPr>
          <p:nvPr/>
        </p:nvSpPr>
        <p:spPr bwMode="auto">
          <a:xfrm>
            <a:off x="1178889" y="3774281"/>
            <a:ext cx="98937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333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0" name="TextBox 19"/>
          <p:cNvSpPr txBox="1">
            <a:spLocks noChangeArrowheads="1"/>
          </p:cNvSpPr>
          <p:nvPr/>
        </p:nvSpPr>
        <p:spPr bwMode="auto">
          <a:xfrm>
            <a:off x="1178889" y="2758281"/>
            <a:ext cx="98937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333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1" name="TextBox 20"/>
          <p:cNvSpPr txBox="1">
            <a:spLocks noChangeArrowheads="1"/>
          </p:cNvSpPr>
          <p:nvPr/>
        </p:nvSpPr>
        <p:spPr bwMode="auto">
          <a:xfrm>
            <a:off x="1188248" y="1714500"/>
            <a:ext cx="98001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333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2" name="Left Brace 22"/>
          <p:cNvSpPr>
            <a:spLocks/>
          </p:cNvSpPr>
          <p:nvPr/>
        </p:nvSpPr>
        <p:spPr bwMode="auto">
          <a:xfrm rot="5400000" flipH="1">
            <a:off x="1443964" y="4806818"/>
            <a:ext cx="160073" cy="5080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/>
          </a:p>
        </p:txBody>
      </p:sp>
      <p:sp>
        <p:nvSpPr>
          <p:cNvPr id="28693" name="TextBox 23"/>
          <p:cNvSpPr txBox="1">
            <a:spLocks noChangeArrowheads="1"/>
          </p:cNvSpPr>
          <p:nvPr/>
        </p:nvSpPr>
        <p:spPr bwMode="auto">
          <a:xfrm>
            <a:off x="1164167" y="5080000"/>
            <a:ext cx="705642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8694" name="TextBox 24"/>
          <p:cNvSpPr txBox="1">
            <a:spLocks noChangeArrowheads="1"/>
          </p:cNvSpPr>
          <p:nvPr/>
        </p:nvSpPr>
        <p:spPr bwMode="auto">
          <a:xfrm>
            <a:off x="1730375" y="5080000"/>
            <a:ext cx="65114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8695" name="Left Brace 25"/>
          <p:cNvSpPr>
            <a:spLocks/>
          </p:cNvSpPr>
          <p:nvPr/>
        </p:nvSpPr>
        <p:spPr bwMode="auto">
          <a:xfrm rot="5400000" flipH="1">
            <a:off x="1884495" y="4937787"/>
            <a:ext cx="168011" cy="2540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/>
          </a:p>
        </p:txBody>
      </p:sp>
      <p:sp>
        <p:nvSpPr>
          <p:cNvPr id="48" name="Rectangle 47"/>
          <p:cNvSpPr/>
          <p:nvPr/>
        </p:nvSpPr>
        <p:spPr bwMode="auto">
          <a:xfrm>
            <a:off x="2159000" y="4853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159000" y="4726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159000" y="4599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159000" y="4472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159000" y="3964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159000" y="4091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2159000" y="4218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159000" y="4345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159000" y="3456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2159000" y="3583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159000" y="3710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159000" y="3837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159000" y="2948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159000" y="3075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2159000" y="3202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2159000" y="3329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159000" y="2440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159000" y="2567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159000" y="2694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2159000" y="2821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2159000" y="1932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159000" y="2059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159000" y="2186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159000" y="2313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2159000" y="1424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159000" y="1551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2159000" y="1678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159000" y="1805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159000" y="916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2159000" y="1043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2159000" y="1170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2159000" y="1297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8739" name="Group 141"/>
          <p:cNvGrpSpPr>
            <a:grpSpLocks/>
          </p:cNvGrpSpPr>
          <p:nvPr/>
        </p:nvGrpSpPr>
        <p:grpSpPr bwMode="auto">
          <a:xfrm>
            <a:off x="4251857" y="726281"/>
            <a:ext cx="1031051" cy="5016758"/>
            <a:chOff x="4188007" y="838200"/>
            <a:chExt cx="1237668" cy="6019411"/>
          </a:xfrm>
        </p:grpSpPr>
        <p:sp>
          <p:nvSpPr>
            <p:cNvPr id="28811" name="TextBox 4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237668" cy="6019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000" dirty="0">
                  <a:solidFill>
                    <a:srgbClr val="FF6600"/>
                  </a:solidFill>
                  <a:latin typeface="Helvetica" panose="020B0604020202020204" pitchFamily="34" charset="0"/>
                </a:rPr>
                <a:t>11101   10111</a:t>
              </a:r>
            </a:p>
            <a:p>
              <a:pPr eaLnBrk="1" hangingPunct="1"/>
              <a:r>
                <a:rPr lang="en-US" altLang="en-US" sz="1000" dirty="0">
                  <a:solidFill>
                    <a:srgbClr val="FF6600"/>
                  </a:solidFill>
                  <a:latin typeface="Helvetica" panose="020B0604020202020204" pitchFamily="34" charset="0"/>
                </a:rPr>
                <a:t>11100   10110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01110     null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000" dirty="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8812" name="Rectangle 85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000" b="0">
                <a:latin typeface="Helvetica" panose="020B0604020202020204" pitchFamily="34" charset="0"/>
              </a:endParaRPr>
            </a:p>
          </p:txBody>
        </p:sp>
      </p:grpSp>
      <p:sp>
        <p:nvSpPr>
          <p:cNvPr id="28772" name="TextBox 140"/>
          <p:cNvSpPr txBox="1">
            <a:spLocks noChangeArrowheads="1"/>
          </p:cNvSpPr>
          <p:nvPr/>
        </p:nvSpPr>
        <p:spPr bwMode="auto">
          <a:xfrm>
            <a:off x="4226719" y="508000"/>
            <a:ext cx="1072922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Page Table</a:t>
            </a:r>
          </a:p>
        </p:txBody>
      </p:sp>
      <p:cxnSp>
        <p:nvCxnSpPr>
          <p:cNvPr id="28773" name="Straight Arrow Connector 142"/>
          <p:cNvCxnSpPr>
            <a:cxnSpLocks noChangeShapeType="1"/>
          </p:cNvCxnSpPr>
          <p:nvPr/>
        </p:nvCxnSpPr>
        <p:spPr bwMode="auto">
          <a:xfrm>
            <a:off x="3238500" y="4917281"/>
            <a:ext cx="1079500" cy="635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74" name="Straight Arrow Connector 143"/>
          <p:cNvCxnSpPr>
            <a:cxnSpLocks noChangeShapeType="1"/>
          </p:cNvCxnSpPr>
          <p:nvPr/>
        </p:nvCxnSpPr>
        <p:spPr bwMode="auto">
          <a:xfrm>
            <a:off x="3238500" y="4790281"/>
            <a:ext cx="1079500" cy="635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75" name="Straight Arrow Connector 144"/>
          <p:cNvCxnSpPr>
            <a:cxnSpLocks noChangeShapeType="1"/>
          </p:cNvCxnSpPr>
          <p:nvPr/>
        </p:nvCxnSpPr>
        <p:spPr bwMode="auto">
          <a:xfrm>
            <a:off x="3238500" y="4663281"/>
            <a:ext cx="1079500" cy="635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76" name="Straight Arrow Connector 145"/>
          <p:cNvCxnSpPr>
            <a:cxnSpLocks noChangeShapeType="1"/>
          </p:cNvCxnSpPr>
          <p:nvPr/>
        </p:nvCxnSpPr>
        <p:spPr bwMode="auto">
          <a:xfrm>
            <a:off x="3238500" y="4536281"/>
            <a:ext cx="1079500" cy="635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4" name="Straight Arrow Connector 153"/>
          <p:cNvCxnSpPr>
            <a:cxnSpLocks noChangeShapeType="1"/>
          </p:cNvCxnSpPr>
          <p:nvPr/>
        </p:nvCxnSpPr>
        <p:spPr bwMode="auto">
          <a:xfrm flipV="1">
            <a:off x="3238500" y="853281"/>
            <a:ext cx="1079500" cy="127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5" name="Straight Arrow Connector 154"/>
          <p:cNvCxnSpPr>
            <a:cxnSpLocks noChangeShapeType="1"/>
          </p:cNvCxnSpPr>
          <p:nvPr/>
        </p:nvCxnSpPr>
        <p:spPr bwMode="auto">
          <a:xfrm flipV="1">
            <a:off x="3238500" y="980281"/>
            <a:ext cx="1079500" cy="127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6" name="Straight Arrow Connector 155"/>
          <p:cNvCxnSpPr>
            <a:cxnSpLocks noChangeShapeType="1"/>
          </p:cNvCxnSpPr>
          <p:nvPr/>
        </p:nvCxnSpPr>
        <p:spPr bwMode="auto">
          <a:xfrm flipV="1">
            <a:off x="5207000" y="4282281"/>
            <a:ext cx="952500" cy="825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7" name="Straight Arrow Connector 156"/>
          <p:cNvCxnSpPr>
            <a:cxnSpLocks noChangeShapeType="1"/>
          </p:cNvCxnSpPr>
          <p:nvPr/>
        </p:nvCxnSpPr>
        <p:spPr bwMode="auto">
          <a:xfrm flipV="1">
            <a:off x="5207000" y="4409281"/>
            <a:ext cx="952500" cy="825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8" name="Straight Arrow Connector 157"/>
          <p:cNvCxnSpPr>
            <a:cxnSpLocks noChangeShapeType="1"/>
          </p:cNvCxnSpPr>
          <p:nvPr/>
        </p:nvCxnSpPr>
        <p:spPr bwMode="auto">
          <a:xfrm flipV="1">
            <a:off x="5207000" y="4536281"/>
            <a:ext cx="952500" cy="825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9" name="Straight Arrow Connector 158"/>
          <p:cNvCxnSpPr>
            <a:cxnSpLocks noChangeShapeType="1"/>
          </p:cNvCxnSpPr>
          <p:nvPr/>
        </p:nvCxnSpPr>
        <p:spPr bwMode="auto">
          <a:xfrm flipV="1">
            <a:off x="5207000" y="4663281"/>
            <a:ext cx="952500" cy="825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97" name="Straight Arrow Connector 166"/>
          <p:cNvCxnSpPr>
            <a:cxnSpLocks noChangeShapeType="1"/>
          </p:cNvCxnSpPr>
          <p:nvPr/>
        </p:nvCxnSpPr>
        <p:spPr bwMode="auto">
          <a:xfrm>
            <a:off x="5207001" y="853281"/>
            <a:ext cx="965729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98" name="Straight Arrow Connector 167"/>
          <p:cNvCxnSpPr>
            <a:cxnSpLocks noChangeShapeType="1"/>
          </p:cNvCxnSpPr>
          <p:nvPr/>
        </p:nvCxnSpPr>
        <p:spPr bwMode="auto">
          <a:xfrm>
            <a:off x="5207001" y="980281"/>
            <a:ext cx="965729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799" name="TextBox 168"/>
          <p:cNvSpPr txBox="1">
            <a:spLocks noChangeArrowheads="1"/>
          </p:cNvSpPr>
          <p:nvPr/>
        </p:nvSpPr>
        <p:spPr bwMode="auto">
          <a:xfrm>
            <a:off x="7229740" y="4762500"/>
            <a:ext cx="98937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8800" name="TextBox 169"/>
          <p:cNvSpPr txBox="1">
            <a:spLocks noChangeArrowheads="1"/>
          </p:cNvSpPr>
          <p:nvPr/>
        </p:nvSpPr>
        <p:spPr bwMode="auto">
          <a:xfrm>
            <a:off x="7229740" y="4508500"/>
            <a:ext cx="98937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8801" name="TextBox 170"/>
          <p:cNvSpPr txBox="1">
            <a:spLocks noChangeArrowheads="1"/>
          </p:cNvSpPr>
          <p:nvPr/>
        </p:nvSpPr>
        <p:spPr bwMode="auto">
          <a:xfrm>
            <a:off x="7239001" y="3456781"/>
            <a:ext cx="894797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8802" name="TextBox 171"/>
          <p:cNvSpPr txBox="1">
            <a:spLocks noChangeArrowheads="1"/>
          </p:cNvSpPr>
          <p:nvPr/>
        </p:nvSpPr>
        <p:spPr bwMode="auto">
          <a:xfrm>
            <a:off x="7257521" y="2984500"/>
            <a:ext cx="87607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8803" name="TextBox 172"/>
          <p:cNvSpPr txBox="1">
            <a:spLocks noChangeArrowheads="1"/>
          </p:cNvSpPr>
          <p:nvPr/>
        </p:nvSpPr>
        <p:spPr bwMode="auto">
          <a:xfrm>
            <a:off x="7175500" y="1206500"/>
            <a:ext cx="97065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1110 0000</a:t>
            </a:r>
          </a:p>
        </p:txBody>
      </p:sp>
      <p:cxnSp>
        <p:nvCxnSpPr>
          <p:cNvPr id="28805" name="Straight Arrow Connector 173"/>
          <p:cNvCxnSpPr>
            <a:cxnSpLocks noChangeShapeType="1"/>
          </p:cNvCxnSpPr>
          <p:nvPr/>
        </p:nvCxnSpPr>
        <p:spPr bwMode="auto">
          <a:xfrm flipV="1">
            <a:off x="3238500" y="1107281"/>
            <a:ext cx="1079500" cy="1270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806" name="Straight Arrow Connector 174"/>
          <p:cNvCxnSpPr>
            <a:cxnSpLocks noChangeShapeType="1"/>
          </p:cNvCxnSpPr>
          <p:nvPr/>
        </p:nvCxnSpPr>
        <p:spPr bwMode="auto">
          <a:xfrm flipV="1">
            <a:off x="3238501" y="1297781"/>
            <a:ext cx="1069009" cy="635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807" name="Straight Arrow Connector 175"/>
          <p:cNvCxnSpPr>
            <a:cxnSpLocks noChangeShapeType="1"/>
          </p:cNvCxnSpPr>
          <p:nvPr/>
        </p:nvCxnSpPr>
        <p:spPr bwMode="auto">
          <a:xfrm>
            <a:off x="5207000" y="1170781"/>
            <a:ext cx="952500" cy="8255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808" name="Straight Arrow Connector 177"/>
          <p:cNvCxnSpPr>
            <a:cxnSpLocks noChangeShapeType="1"/>
          </p:cNvCxnSpPr>
          <p:nvPr/>
        </p:nvCxnSpPr>
        <p:spPr bwMode="auto">
          <a:xfrm>
            <a:off x="5216057" y="1311672"/>
            <a:ext cx="952500" cy="8255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810" name="TextBox 179"/>
          <p:cNvSpPr txBox="1">
            <a:spLocks noChangeArrowheads="1"/>
          </p:cNvSpPr>
          <p:nvPr/>
        </p:nvSpPr>
        <p:spPr bwMode="auto">
          <a:xfrm>
            <a:off x="1188350" y="1270000"/>
            <a:ext cx="97065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>
                <a:solidFill>
                  <a:srgbClr val="FF0000"/>
                </a:solidFill>
                <a:latin typeface="Helvetica" panose="020B0604020202020204" pitchFamily="34" charset="0"/>
              </a:rPr>
              <a:t>1110 0</a:t>
            </a:r>
            <a:r>
              <a:rPr lang="en-US" altLang="en-US" sz="1333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142" name="TextBox 27"/>
          <p:cNvSpPr txBox="1">
            <a:spLocks noChangeArrowheads="1"/>
          </p:cNvSpPr>
          <p:nvPr/>
        </p:nvSpPr>
        <p:spPr bwMode="auto">
          <a:xfrm>
            <a:off x="5715001" y="635000"/>
            <a:ext cx="200888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143" name="Rectangle 28"/>
          <p:cNvSpPr>
            <a:spLocks noChangeArrowheads="1"/>
          </p:cNvSpPr>
          <p:nvPr/>
        </p:nvSpPr>
        <p:spPr bwMode="auto">
          <a:xfrm>
            <a:off x="6172729" y="916781"/>
            <a:ext cx="1079500" cy="4064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144" name="Rectangle 29"/>
          <p:cNvSpPr>
            <a:spLocks noChangeArrowheads="1"/>
          </p:cNvSpPr>
          <p:nvPr/>
        </p:nvSpPr>
        <p:spPr bwMode="auto">
          <a:xfrm>
            <a:off x="6172729" y="3202781"/>
            <a:ext cx="1079500" cy="5080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145" name="Rectangle 144"/>
          <p:cNvSpPr/>
          <p:nvPr/>
        </p:nvSpPr>
        <p:spPr bwMode="auto">
          <a:xfrm>
            <a:off x="6172729" y="4218781"/>
            <a:ext cx="1079500" cy="50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67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6172729" y="916781"/>
            <a:ext cx="1079500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6172729" y="4726781"/>
            <a:ext cx="1079500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6172729" y="3710781"/>
            <a:ext cx="1079500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49" name="Rectangle 35"/>
          <p:cNvSpPr>
            <a:spLocks noChangeArrowheads="1"/>
          </p:cNvSpPr>
          <p:nvPr/>
        </p:nvSpPr>
        <p:spPr bwMode="auto">
          <a:xfrm>
            <a:off x="6172729" y="2821781"/>
            <a:ext cx="1079500" cy="381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6172729" y="2313781"/>
            <a:ext cx="1079500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1" name="Rectangle 39"/>
          <p:cNvSpPr>
            <a:spLocks noChangeArrowheads="1"/>
          </p:cNvSpPr>
          <p:nvPr/>
        </p:nvSpPr>
        <p:spPr bwMode="auto">
          <a:xfrm>
            <a:off x="6172729" y="1170781"/>
            <a:ext cx="1079500" cy="254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6172729" y="1551781"/>
            <a:ext cx="10795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6172729" y="2948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6172729" y="3075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6172729" y="3202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6172729" y="3329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6172729" y="3456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6172729" y="3583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6172729" y="3710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6172729" y="3837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172729" y="3964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6172729" y="4091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6172729" y="4218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6172729" y="4345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6172729" y="4472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6172729" y="4599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6172729" y="4726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6172729" y="4853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6172729" y="916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6172729" y="1043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6172729" y="1170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6172729" y="1297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6172729" y="1424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6172729" y="1551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6172729" y="1678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6172729" y="1805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6172729" y="1932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6172729" y="2059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0" name="Rectangle 179"/>
          <p:cNvSpPr/>
          <p:nvPr/>
        </p:nvSpPr>
        <p:spPr bwMode="auto">
          <a:xfrm>
            <a:off x="6172729" y="2186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1" name="Rectangle 180"/>
          <p:cNvSpPr/>
          <p:nvPr/>
        </p:nvSpPr>
        <p:spPr bwMode="auto">
          <a:xfrm>
            <a:off x="6172729" y="2313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2" name="Rectangle 181"/>
          <p:cNvSpPr/>
          <p:nvPr/>
        </p:nvSpPr>
        <p:spPr bwMode="auto">
          <a:xfrm>
            <a:off x="6172729" y="2440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3" name="Rectangle 182"/>
          <p:cNvSpPr/>
          <p:nvPr/>
        </p:nvSpPr>
        <p:spPr bwMode="auto">
          <a:xfrm>
            <a:off x="6172729" y="2567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4" name="Rectangle 183"/>
          <p:cNvSpPr/>
          <p:nvPr/>
        </p:nvSpPr>
        <p:spPr bwMode="auto">
          <a:xfrm>
            <a:off x="6172729" y="2694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6172729" y="2821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6" name="Rectangle 135"/>
          <p:cNvSpPr>
            <a:spLocks noChangeArrowheads="1"/>
          </p:cNvSpPr>
          <p:nvPr/>
        </p:nvSpPr>
        <p:spPr bwMode="auto">
          <a:xfrm>
            <a:off x="6172729" y="1932781"/>
            <a:ext cx="1079500" cy="254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 dirty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187" name="Rectangle 186"/>
          <p:cNvSpPr/>
          <p:nvPr/>
        </p:nvSpPr>
        <p:spPr bwMode="auto">
          <a:xfrm>
            <a:off x="6172729" y="1932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8" name="Rectangle 187"/>
          <p:cNvSpPr/>
          <p:nvPr/>
        </p:nvSpPr>
        <p:spPr bwMode="auto">
          <a:xfrm>
            <a:off x="6172729" y="2059781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8804" name="Rounded Rectangular Callout 137"/>
          <p:cNvSpPr>
            <a:spLocks noChangeArrowheads="1"/>
          </p:cNvSpPr>
          <p:nvPr/>
        </p:nvSpPr>
        <p:spPr bwMode="auto">
          <a:xfrm>
            <a:off x="6604000" y="2440781"/>
            <a:ext cx="1524000" cy="762000"/>
          </a:xfrm>
          <a:prstGeom prst="wedgeRoundRectCallout">
            <a:avLst>
              <a:gd name="adj1" fmla="val -21194"/>
              <a:gd name="adj2" fmla="val -91648"/>
              <a:gd name="adj3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67" b="0" dirty="0">
                <a:latin typeface="Helvetica" panose="020B0604020202020204" pitchFamily="34" charset="0"/>
              </a:rPr>
              <a:t>Allocate new pages where room!</a:t>
            </a:r>
          </a:p>
        </p:txBody>
      </p:sp>
      <p:cxnSp>
        <p:nvCxnSpPr>
          <p:cNvPr id="189" name="Straight Arrow Connector 167"/>
          <p:cNvCxnSpPr>
            <a:cxnSpLocks noChangeShapeType="1"/>
          </p:cNvCxnSpPr>
          <p:nvPr/>
        </p:nvCxnSpPr>
        <p:spPr bwMode="auto">
          <a:xfrm>
            <a:off x="3238500" y="2758281"/>
            <a:ext cx="1079500" cy="2262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0" name="Straight Arrow Connector 172"/>
          <p:cNvCxnSpPr>
            <a:cxnSpLocks noChangeShapeType="1"/>
          </p:cNvCxnSpPr>
          <p:nvPr/>
        </p:nvCxnSpPr>
        <p:spPr bwMode="auto">
          <a:xfrm>
            <a:off x="3238500" y="2885281"/>
            <a:ext cx="1079500" cy="2262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1" name="Straight Arrow Connector 173"/>
          <p:cNvCxnSpPr>
            <a:cxnSpLocks noChangeShapeType="1"/>
          </p:cNvCxnSpPr>
          <p:nvPr/>
        </p:nvCxnSpPr>
        <p:spPr bwMode="auto">
          <a:xfrm>
            <a:off x="3238500" y="2631281"/>
            <a:ext cx="1079500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2" name="Straight Arrow Connector 182"/>
          <p:cNvCxnSpPr>
            <a:cxnSpLocks noChangeShapeType="1"/>
          </p:cNvCxnSpPr>
          <p:nvPr/>
        </p:nvCxnSpPr>
        <p:spPr bwMode="auto">
          <a:xfrm>
            <a:off x="5211826" y="2984499"/>
            <a:ext cx="960904" cy="2778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3" name="Straight Arrow Connector 185"/>
          <p:cNvCxnSpPr>
            <a:cxnSpLocks noChangeShapeType="1"/>
          </p:cNvCxnSpPr>
          <p:nvPr/>
        </p:nvCxnSpPr>
        <p:spPr bwMode="auto">
          <a:xfrm>
            <a:off x="5207001" y="3139281"/>
            <a:ext cx="965729" cy="13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" name="Straight Arrow Connector 186"/>
          <p:cNvCxnSpPr>
            <a:cxnSpLocks noChangeShapeType="1"/>
          </p:cNvCxnSpPr>
          <p:nvPr/>
        </p:nvCxnSpPr>
        <p:spPr bwMode="auto">
          <a:xfrm>
            <a:off x="5225521" y="2845306"/>
            <a:ext cx="947208" cy="399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" name="Straight Arrow Connector 162"/>
          <p:cNvCxnSpPr>
            <a:cxnSpLocks noChangeShapeType="1"/>
          </p:cNvCxnSpPr>
          <p:nvPr/>
        </p:nvCxnSpPr>
        <p:spPr bwMode="auto">
          <a:xfrm>
            <a:off x="3238500" y="3901281"/>
            <a:ext cx="1079500" cy="444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6" name="Straight Arrow Connector 164"/>
          <p:cNvCxnSpPr>
            <a:cxnSpLocks noChangeShapeType="1"/>
          </p:cNvCxnSpPr>
          <p:nvPr/>
        </p:nvCxnSpPr>
        <p:spPr bwMode="auto">
          <a:xfrm>
            <a:off x="3238500" y="3774281"/>
            <a:ext cx="1079500" cy="444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7" name="Straight Arrow Connector 165"/>
          <p:cNvCxnSpPr>
            <a:cxnSpLocks noChangeShapeType="1"/>
          </p:cNvCxnSpPr>
          <p:nvPr/>
        </p:nvCxnSpPr>
        <p:spPr bwMode="auto">
          <a:xfrm>
            <a:off x="3238500" y="3647281"/>
            <a:ext cx="1079500" cy="40878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8" name="Straight Arrow Connector 166"/>
          <p:cNvCxnSpPr>
            <a:cxnSpLocks noChangeShapeType="1"/>
          </p:cNvCxnSpPr>
          <p:nvPr/>
        </p:nvCxnSpPr>
        <p:spPr bwMode="auto">
          <a:xfrm>
            <a:off x="3238500" y="3520281"/>
            <a:ext cx="10795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9" name="Straight Arrow Connector 177"/>
          <p:cNvCxnSpPr>
            <a:cxnSpLocks noChangeShapeType="1"/>
          </p:cNvCxnSpPr>
          <p:nvPr/>
        </p:nvCxnSpPr>
        <p:spPr bwMode="auto">
          <a:xfrm flipV="1">
            <a:off x="5207001" y="3647281"/>
            <a:ext cx="965729" cy="698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0" name="Straight Arrow Connector 179"/>
          <p:cNvCxnSpPr>
            <a:cxnSpLocks noChangeShapeType="1"/>
          </p:cNvCxnSpPr>
          <p:nvPr/>
        </p:nvCxnSpPr>
        <p:spPr bwMode="auto">
          <a:xfrm flipV="1">
            <a:off x="5224096" y="3520281"/>
            <a:ext cx="948633" cy="6487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1" name="Straight Arrow Connector 180"/>
          <p:cNvCxnSpPr>
            <a:cxnSpLocks noChangeShapeType="1"/>
          </p:cNvCxnSpPr>
          <p:nvPr/>
        </p:nvCxnSpPr>
        <p:spPr bwMode="auto">
          <a:xfrm flipV="1">
            <a:off x="5206534" y="3393281"/>
            <a:ext cx="966196" cy="66278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2" name="Straight Arrow Connector 181"/>
          <p:cNvCxnSpPr>
            <a:cxnSpLocks noChangeShapeType="1"/>
          </p:cNvCxnSpPr>
          <p:nvPr/>
        </p:nvCxnSpPr>
        <p:spPr bwMode="auto">
          <a:xfrm flipV="1">
            <a:off x="5211826" y="3266281"/>
            <a:ext cx="960904" cy="635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58861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B9E3-C7F2-40B8-A1E7-15BC391D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Paging: Hardware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5D499-C757-4048-8BF4-3E2A774D9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Register to store </a:t>
            </a:r>
            <a:r>
              <a:rPr lang="en-US" i="1" dirty="0"/>
              <a:t>page table pointer</a:t>
            </a:r>
            <a:endParaRPr lang="en-US" dirty="0"/>
          </a:p>
          <a:p>
            <a:pPr lvl="1"/>
            <a:r>
              <a:rPr lang="en-US" dirty="0"/>
              <a:t>Modified in </a:t>
            </a:r>
            <a:r>
              <a:rPr lang="en-US" b="1" dirty="0"/>
              <a:t>kernel mode only</a:t>
            </a:r>
            <a:endParaRPr lang="en-US" dirty="0"/>
          </a:p>
          <a:p>
            <a:pPr lvl="1"/>
            <a:r>
              <a:rPr lang="en-US" dirty="0"/>
              <a:t>Change register values on </a:t>
            </a:r>
            <a:r>
              <a:rPr lang="en-US" b="1" dirty="0"/>
              <a:t>context switch</a:t>
            </a:r>
            <a:endParaRPr lang="en-US" dirty="0"/>
          </a:p>
          <a:p>
            <a:pPr lvl="1"/>
            <a:endParaRPr lang="en-US" b="1" dirty="0"/>
          </a:p>
          <a:p>
            <a:r>
              <a:rPr lang="en-US" dirty="0"/>
              <a:t>Page Table Lookup</a:t>
            </a:r>
          </a:p>
          <a:p>
            <a:pPr lvl="1"/>
            <a:r>
              <a:rPr lang="en-US" b="1" dirty="0"/>
              <a:t>Two physical memory</a:t>
            </a:r>
            <a:r>
              <a:rPr lang="en-US" dirty="0"/>
              <a:t> accesses per virtual access</a:t>
            </a:r>
          </a:p>
          <a:p>
            <a:pPr lvl="1"/>
            <a:r>
              <a:rPr lang="en-US" dirty="0"/>
              <a:t>Later: making this faster</a:t>
            </a:r>
          </a:p>
          <a:p>
            <a:pPr lvl="1"/>
            <a:r>
              <a:rPr lang="en-US" dirty="0"/>
              <a:t>Modern systems do all of this in hardware</a:t>
            </a:r>
          </a:p>
        </p:txBody>
      </p:sp>
    </p:spTree>
    <p:extLst>
      <p:ext uri="{BB962C8B-B14F-4D97-AF65-F5344CB8AC3E}">
        <p14:creationId xmlns:p14="http://schemas.microsoft.com/office/powerpoint/2010/main" val="3637978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700E-5522-434F-AE46-967A4D36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5A69-549F-4209-A9B3-29689914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if address space is mostly unused?</a:t>
            </a:r>
          </a:p>
          <a:p>
            <a:r>
              <a:rPr lang="en-US" sz="2000" dirty="0"/>
              <a:t>Say we have 4K pages and 2GB of virtual address space</a:t>
            </a:r>
          </a:p>
          <a:p>
            <a:pPr lvl="1"/>
            <a:r>
              <a:rPr lang="en-US" sz="1667" dirty="0"/>
              <a:t>512K page table entries</a:t>
            </a:r>
          </a:p>
          <a:p>
            <a:pPr lvl="1"/>
            <a:r>
              <a:rPr lang="en-US" sz="1667" b="1" dirty="0"/>
              <a:t>Megabytes</a:t>
            </a:r>
            <a:r>
              <a:rPr lang="en-US" sz="1667" dirty="0"/>
              <a:t> of space for table itself</a:t>
            </a:r>
          </a:p>
          <a:p>
            <a:pPr lvl="1"/>
            <a:endParaRPr lang="en-US" sz="1667" b="1" dirty="0"/>
          </a:p>
          <a:p>
            <a:r>
              <a:rPr lang="en-US" sz="2000" dirty="0"/>
              <a:t>How about 64-bit x86 machine? ~256 TB of </a:t>
            </a:r>
            <a:r>
              <a:rPr lang="en-US" sz="2000" dirty="0" err="1"/>
              <a:t>virt</a:t>
            </a:r>
            <a:r>
              <a:rPr lang="en-US" sz="2000" dirty="0"/>
              <a:t> </a:t>
            </a:r>
            <a:r>
              <a:rPr lang="en-US" sz="2000" dirty="0" err="1"/>
              <a:t>addr</a:t>
            </a:r>
            <a:r>
              <a:rPr lang="en-US" sz="2000" dirty="0"/>
              <a:t> space</a:t>
            </a:r>
          </a:p>
          <a:p>
            <a:pPr lvl="1"/>
            <a:r>
              <a:rPr lang="en-US" sz="1667" dirty="0"/>
              <a:t>64 billion page table entries</a:t>
            </a:r>
          </a:p>
          <a:p>
            <a:pPr lvl="1"/>
            <a:r>
              <a:rPr lang="en-US" sz="1667" b="1" dirty="0"/>
              <a:t>Gigabytes</a:t>
            </a:r>
            <a:r>
              <a:rPr lang="en-US" sz="1667" dirty="0"/>
              <a:t> of space for table itself</a:t>
            </a:r>
          </a:p>
          <a:p>
            <a:pPr lvl="1"/>
            <a:endParaRPr lang="en-US" sz="1667" b="1" dirty="0"/>
          </a:p>
          <a:p>
            <a:r>
              <a:rPr lang="en-US" sz="2000" b="1" dirty="0"/>
              <a:t>Even though most of this address space is unused by the process in its lifetime</a:t>
            </a:r>
          </a:p>
          <a:p>
            <a:pPr lvl="1"/>
            <a:r>
              <a:rPr lang="en-US" sz="1800" dirty="0"/>
              <a:t>Apply tree structure to virtual memory: </a:t>
            </a:r>
            <a:r>
              <a:rPr lang="en-US" sz="1800" i="1" dirty="0"/>
              <a:t>Multilevel Page Tables</a:t>
            </a:r>
            <a:endParaRPr lang="en-US" sz="1800" dirty="0"/>
          </a:p>
          <a:p>
            <a:pPr lvl="1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31178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880" name="Group 136"/>
          <p:cNvGrpSpPr>
            <a:grpSpLocks/>
          </p:cNvGrpSpPr>
          <p:nvPr/>
        </p:nvGrpSpPr>
        <p:grpSpPr bwMode="auto">
          <a:xfrm>
            <a:off x="4962261" y="695157"/>
            <a:ext cx="3153833" cy="5012532"/>
            <a:chOff x="3088" y="384"/>
            <a:chExt cx="2384" cy="3789"/>
          </a:xfrm>
        </p:grpSpPr>
        <p:grpSp>
          <p:nvGrpSpPr>
            <p:cNvPr id="23614" name="Group 107"/>
            <p:cNvGrpSpPr>
              <a:grpSpLocks/>
            </p:cNvGrpSpPr>
            <p:nvPr/>
          </p:nvGrpSpPr>
          <p:grpSpPr bwMode="auto">
            <a:xfrm>
              <a:off x="3088" y="384"/>
              <a:ext cx="2384" cy="444"/>
              <a:chOff x="3065" y="452"/>
              <a:chExt cx="2384" cy="444"/>
            </a:xfrm>
          </p:grpSpPr>
          <p:sp>
            <p:nvSpPr>
              <p:cNvPr id="23626" name="Text Box 100"/>
              <p:cNvSpPr txBox="1">
                <a:spLocks noChangeArrowheads="1"/>
              </p:cNvSpPr>
              <p:nvPr/>
            </p:nvSpPr>
            <p:spPr bwMode="auto">
              <a:xfrm>
                <a:off x="3065" y="452"/>
                <a:ext cx="683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Physical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Address:</a:t>
                </a:r>
              </a:p>
            </p:txBody>
          </p:sp>
          <p:grpSp>
            <p:nvGrpSpPr>
              <p:cNvPr id="23627" name="Group 104"/>
              <p:cNvGrpSpPr>
                <a:grpSpLocks/>
              </p:cNvGrpSpPr>
              <p:nvPr/>
            </p:nvGrpSpPr>
            <p:grpSpPr bwMode="auto">
              <a:xfrm>
                <a:off x="3840" y="528"/>
                <a:ext cx="1609" cy="238"/>
                <a:chOff x="3840" y="384"/>
                <a:chExt cx="1609" cy="238"/>
              </a:xfrm>
            </p:grpSpPr>
            <p:sp>
              <p:nvSpPr>
                <p:cNvPr id="23628" name="Rectangle 98"/>
                <p:cNvSpPr>
                  <a:spLocks noChangeArrowheads="1"/>
                </p:cNvSpPr>
                <p:nvPr/>
              </p:nvSpPr>
              <p:spPr bwMode="auto">
                <a:xfrm>
                  <a:off x="4464" y="384"/>
                  <a:ext cx="985" cy="238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Offset</a:t>
                  </a:r>
                </a:p>
              </p:txBody>
            </p:sp>
            <p:sp>
              <p:nvSpPr>
                <p:cNvPr id="23629" name="Rectangle 102"/>
                <p:cNvSpPr>
                  <a:spLocks noChangeArrowheads="1"/>
                </p:cNvSpPr>
                <p:nvPr/>
              </p:nvSpPr>
              <p:spPr bwMode="auto">
                <a:xfrm>
                  <a:off x="3840" y="384"/>
                  <a:ext cx="630" cy="238"/>
                </a:xfrm>
                <a:prstGeom prst="rect">
                  <a:avLst/>
                </a:prstGeom>
                <a:solidFill>
                  <a:srgbClr val="FF0000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Physical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Page #</a:t>
                  </a:r>
                </a:p>
              </p:txBody>
            </p:sp>
          </p:grpSp>
        </p:grpSp>
        <p:grpSp>
          <p:nvGrpSpPr>
            <p:cNvPr id="23615" name="Group 131"/>
            <p:cNvGrpSpPr>
              <a:grpSpLocks/>
            </p:cNvGrpSpPr>
            <p:nvPr/>
          </p:nvGrpSpPr>
          <p:grpSpPr bwMode="auto">
            <a:xfrm>
              <a:off x="4804" y="756"/>
              <a:ext cx="668" cy="1079"/>
              <a:chOff x="4804" y="756"/>
              <a:chExt cx="668" cy="1079"/>
            </a:xfrm>
          </p:grpSpPr>
          <p:sp useBgFill="1">
            <p:nvSpPr>
              <p:cNvPr id="23623" name="Rectangle 27"/>
              <p:cNvSpPr>
                <a:spLocks noChangeArrowheads="1"/>
              </p:cNvSpPr>
              <p:nvPr/>
            </p:nvSpPr>
            <p:spPr bwMode="auto">
              <a:xfrm>
                <a:off x="4804" y="756"/>
                <a:ext cx="421" cy="8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 useBgFill="1">
            <p:nvSpPr>
              <p:cNvPr id="23624" name="Rectangle 28"/>
              <p:cNvSpPr>
                <a:spLocks noChangeArrowheads="1"/>
              </p:cNvSpPr>
              <p:nvPr/>
            </p:nvSpPr>
            <p:spPr bwMode="auto">
              <a:xfrm>
                <a:off x="4928" y="855"/>
                <a:ext cx="420" cy="8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625" name="Rectangle 29"/>
              <p:cNvSpPr>
                <a:spLocks noChangeArrowheads="1"/>
              </p:cNvSpPr>
              <p:nvPr/>
            </p:nvSpPr>
            <p:spPr bwMode="auto">
              <a:xfrm>
                <a:off x="5051" y="954"/>
                <a:ext cx="421" cy="88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 useBgFill="1">
          <p:nvSpPr>
            <p:cNvPr id="23616" name="Rectangle 23"/>
            <p:cNvSpPr>
              <a:spLocks noChangeArrowheads="1"/>
            </p:cNvSpPr>
            <p:nvPr/>
          </p:nvSpPr>
          <p:spPr bwMode="auto">
            <a:xfrm>
              <a:off x="4681" y="1941"/>
              <a:ext cx="422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17" name="Rectangle 24"/>
            <p:cNvSpPr>
              <a:spLocks noChangeArrowheads="1"/>
            </p:cNvSpPr>
            <p:nvPr/>
          </p:nvSpPr>
          <p:spPr bwMode="auto">
            <a:xfrm>
              <a:off x="4804" y="2040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8" name="Rectangle 53"/>
            <p:cNvSpPr>
              <a:spLocks noChangeArrowheads="1"/>
            </p:cNvSpPr>
            <p:nvPr/>
          </p:nvSpPr>
          <p:spPr bwMode="auto">
            <a:xfrm>
              <a:off x="5113" y="1225"/>
              <a:ext cx="27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167" b="0">
                  <a:latin typeface="Gill Sans" charset="0"/>
                  <a:ea typeface="Gill Sans" charset="0"/>
                  <a:cs typeface="Gill Sans" charset="0"/>
                </a:rPr>
                <a:t>4KB</a:t>
              </a:r>
            </a:p>
          </p:txBody>
        </p:sp>
        <p:sp useBgFill="1">
          <p:nvSpPr>
            <p:cNvPr id="23619" name="Rectangle 121"/>
            <p:cNvSpPr>
              <a:spLocks noChangeArrowheads="1"/>
            </p:cNvSpPr>
            <p:nvPr/>
          </p:nvSpPr>
          <p:spPr bwMode="auto">
            <a:xfrm>
              <a:off x="4560" y="3100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0" name="Rectangle 36"/>
            <p:cNvSpPr>
              <a:spLocks noChangeArrowheads="1"/>
            </p:cNvSpPr>
            <p:nvPr/>
          </p:nvSpPr>
          <p:spPr bwMode="auto">
            <a:xfrm>
              <a:off x="4656" y="3196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1" name="Rectangle 25"/>
            <p:cNvSpPr>
              <a:spLocks noChangeArrowheads="1"/>
            </p:cNvSpPr>
            <p:nvPr/>
          </p:nvSpPr>
          <p:spPr bwMode="auto">
            <a:xfrm>
              <a:off x="4896" y="2140"/>
              <a:ext cx="420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2" name="Rectangle 37"/>
            <p:cNvSpPr>
              <a:spLocks noChangeArrowheads="1"/>
            </p:cNvSpPr>
            <p:nvPr/>
          </p:nvSpPr>
          <p:spPr bwMode="auto">
            <a:xfrm>
              <a:off x="4800" y="3292"/>
              <a:ext cx="420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833046" y="150007"/>
            <a:ext cx="5199865" cy="596745"/>
          </a:xfrm>
          <a:noFill/>
        </p:spPr>
        <p:txBody>
          <a:bodyPr vert="horz" wrap="none" lIns="52917" tIns="21167" rIns="52917" bIns="21167" rtlCol="0" anchor="t">
            <a:spAutoFit/>
          </a:bodyPr>
          <a:lstStyle/>
          <a:p>
            <a:r>
              <a:rPr lang="en-US" altLang="ko-KR" sz="4000" dirty="0"/>
              <a:t>Two-Level Page Tables</a:t>
            </a:r>
          </a:p>
        </p:txBody>
      </p:sp>
      <p:grpSp>
        <p:nvGrpSpPr>
          <p:cNvPr id="671871" name="Group 127"/>
          <p:cNvGrpSpPr>
            <a:grpSpLocks/>
          </p:cNvGrpSpPr>
          <p:nvPr/>
        </p:nvGrpSpPr>
        <p:grpSpPr bwMode="auto">
          <a:xfrm>
            <a:off x="4242595" y="1621199"/>
            <a:ext cx="1345406" cy="2559844"/>
            <a:chOff x="2544" y="1084"/>
            <a:chExt cx="1017" cy="1935"/>
          </a:xfrm>
        </p:grpSpPr>
        <p:sp>
          <p:nvSpPr>
            <p:cNvPr id="23611" name="Line 20"/>
            <p:cNvSpPr>
              <a:spLocks noChangeShapeType="1"/>
            </p:cNvSpPr>
            <p:nvPr/>
          </p:nvSpPr>
          <p:spPr bwMode="auto">
            <a:xfrm flipV="1">
              <a:off x="2544" y="1084"/>
              <a:ext cx="1008" cy="72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2" name="Line 21"/>
            <p:cNvSpPr>
              <a:spLocks noChangeShapeType="1"/>
            </p:cNvSpPr>
            <p:nvPr/>
          </p:nvSpPr>
          <p:spPr bwMode="auto">
            <a:xfrm flipV="1">
              <a:off x="2544" y="2044"/>
              <a:ext cx="1008" cy="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3" name="Line 22"/>
            <p:cNvSpPr>
              <a:spLocks noChangeShapeType="1"/>
            </p:cNvSpPr>
            <p:nvPr/>
          </p:nvSpPr>
          <p:spPr bwMode="auto">
            <a:xfrm>
              <a:off x="2544" y="2184"/>
              <a:ext cx="1017" cy="8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71869" name="Group 125"/>
          <p:cNvGrpSpPr>
            <a:grpSpLocks/>
          </p:cNvGrpSpPr>
          <p:nvPr/>
        </p:nvGrpSpPr>
        <p:grpSpPr bwMode="auto">
          <a:xfrm>
            <a:off x="889001" y="905501"/>
            <a:ext cx="4115594" cy="795073"/>
            <a:chOff x="9" y="543"/>
            <a:chExt cx="3111" cy="601"/>
          </a:xfrm>
        </p:grpSpPr>
        <p:sp>
          <p:nvSpPr>
            <p:cNvPr id="23602" name="Rectangle 54"/>
            <p:cNvSpPr>
              <a:spLocks noChangeArrowheads="1"/>
            </p:cNvSpPr>
            <p:nvPr/>
          </p:nvSpPr>
          <p:spPr bwMode="auto">
            <a:xfrm>
              <a:off x="816" y="543"/>
              <a:ext cx="51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10 bits</a:t>
              </a:r>
            </a:p>
          </p:txBody>
        </p:sp>
        <p:sp>
          <p:nvSpPr>
            <p:cNvPr id="23603" name="Rectangle 55"/>
            <p:cNvSpPr>
              <a:spLocks noChangeArrowheads="1"/>
            </p:cNvSpPr>
            <p:nvPr/>
          </p:nvSpPr>
          <p:spPr bwMode="auto">
            <a:xfrm>
              <a:off x="1488" y="543"/>
              <a:ext cx="51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10 bits</a:t>
              </a:r>
            </a:p>
          </p:txBody>
        </p:sp>
        <p:sp>
          <p:nvSpPr>
            <p:cNvPr id="23604" name="Rectangle 56"/>
            <p:cNvSpPr>
              <a:spLocks noChangeArrowheads="1"/>
            </p:cNvSpPr>
            <p:nvPr/>
          </p:nvSpPr>
          <p:spPr bwMode="auto">
            <a:xfrm>
              <a:off x="2256" y="543"/>
              <a:ext cx="51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12 bits</a:t>
              </a:r>
            </a:p>
          </p:txBody>
        </p:sp>
        <p:grpSp>
          <p:nvGrpSpPr>
            <p:cNvPr id="23605" name="Group 65"/>
            <p:cNvGrpSpPr>
              <a:grpSpLocks/>
            </p:cNvGrpSpPr>
            <p:nvPr/>
          </p:nvGrpSpPr>
          <p:grpSpPr bwMode="auto">
            <a:xfrm>
              <a:off x="9" y="700"/>
              <a:ext cx="3111" cy="444"/>
              <a:chOff x="48" y="1440"/>
              <a:chExt cx="3111" cy="444"/>
            </a:xfrm>
          </p:grpSpPr>
          <p:sp>
            <p:nvSpPr>
              <p:cNvPr id="23606" name="Text Box 66"/>
              <p:cNvSpPr txBox="1">
                <a:spLocks noChangeArrowheads="1"/>
              </p:cNvSpPr>
              <p:nvPr/>
            </p:nvSpPr>
            <p:spPr bwMode="auto">
              <a:xfrm>
                <a:off x="48" y="1440"/>
                <a:ext cx="683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Virtual 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Address:</a:t>
                </a:r>
              </a:p>
            </p:txBody>
          </p:sp>
          <p:grpSp>
            <p:nvGrpSpPr>
              <p:cNvPr id="23607" name="Group 67"/>
              <p:cNvGrpSpPr>
                <a:grpSpLocks/>
              </p:cNvGrpSpPr>
              <p:nvPr/>
            </p:nvGrpSpPr>
            <p:grpSpPr bwMode="auto">
              <a:xfrm>
                <a:off x="912" y="1490"/>
                <a:ext cx="2247" cy="238"/>
                <a:chOff x="1625" y="528"/>
                <a:chExt cx="2247" cy="238"/>
              </a:xfrm>
            </p:grpSpPr>
            <p:sp>
              <p:nvSpPr>
                <p:cNvPr id="23608" name="Rectangle 68"/>
                <p:cNvSpPr>
                  <a:spLocks noChangeArrowheads="1"/>
                </p:cNvSpPr>
                <p:nvPr/>
              </p:nvSpPr>
              <p:spPr bwMode="auto">
                <a:xfrm>
                  <a:off x="2887" y="528"/>
                  <a:ext cx="985" cy="238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 dirty="0">
                      <a:latin typeface="Gill Sans" charset="0"/>
                      <a:ea typeface="Gill Sans" charset="0"/>
                      <a:cs typeface="Gill Sans" charset="0"/>
                    </a:rPr>
                    <a:t>Offset</a:t>
                  </a:r>
                </a:p>
              </p:txBody>
            </p:sp>
            <p:sp>
              <p:nvSpPr>
                <p:cNvPr id="23609" name="Rectangle 69"/>
                <p:cNvSpPr>
                  <a:spLocks noChangeArrowheads="1"/>
                </p:cNvSpPr>
                <p:nvPr/>
              </p:nvSpPr>
              <p:spPr bwMode="auto">
                <a:xfrm>
                  <a:off x="2256" y="528"/>
                  <a:ext cx="631" cy="238"/>
                </a:xfrm>
                <a:prstGeom prst="rect">
                  <a:avLst/>
                </a:prstGeom>
                <a:solidFill>
                  <a:srgbClr val="FF0000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P2 index</a:t>
                  </a:r>
                </a:p>
              </p:txBody>
            </p:sp>
            <p:sp>
              <p:nvSpPr>
                <p:cNvPr id="23610" name="Rectangle 70"/>
                <p:cNvSpPr>
                  <a:spLocks noChangeArrowheads="1"/>
                </p:cNvSpPr>
                <p:nvPr/>
              </p:nvSpPr>
              <p:spPr bwMode="auto">
                <a:xfrm>
                  <a:off x="1625" y="528"/>
                  <a:ext cx="631" cy="238"/>
                </a:xfrm>
                <a:prstGeom prst="rect">
                  <a:avLst/>
                </a:prstGeom>
                <a:solidFill>
                  <a:srgbClr val="FF0000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P1 index</a:t>
                  </a:r>
                </a:p>
              </p:txBody>
            </p:sp>
          </p:grpSp>
        </p:grpSp>
      </p:grpSp>
      <p:grpSp>
        <p:nvGrpSpPr>
          <p:cNvPr id="671870" name="Group 126"/>
          <p:cNvGrpSpPr>
            <a:grpSpLocks/>
          </p:cNvGrpSpPr>
          <p:nvPr/>
        </p:nvGrpSpPr>
        <p:grpSpPr bwMode="auto">
          <a:xfrm>
            <a:off x="1131095" y="2282657"/>
            <a:ext cx="3514989" cy="1461824"/>
            <a:chOff x="192" y="1612"/>
            <a:chExt cx="2657" cy="1105"/>
          </a:xfrm>
        </p:grpSpPr>
        <p:sp>
          <p:nvSpPr>
            <p:cNvPr id="23592" name="Rectangle 4"/>
            <p:cNvSpPr>
              <a:spLocks noChangeArrowheads="1"/>
            </p:cNvSpPr>
            <p:nvPr/>
          </p:nvSpPr>
          <p:spPr bwMode="auto">
            <a:xfrm>
              <a:off x="2112" y="1644"/>
              <a:ext cx="422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3" name="Rectangle 5" descr="80%"/>
            <p:cNvSpPr>
              <a:spLocks noChangeArrowheads="1"/>
            </p:cNvSpPr>
            <p:nvPr/>
          </p:nvSpPr>
          <p:spPr bwMode="auto">
            <a:xfrm>
              <a:off x="2112" y="1776"/>
              <a:ext cx="422" cy="9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4" name="Rectangle 6" descr="75%"/>
            <p:cNvSpPr>
              <a:spLocks noChangeArrowheads="1"/>
            </p:cNvSpPr>
            <p:nvPr/>
          </p:nvSpPr>
          <p:spPr bwMode="auto">
            <a:xfrm>
              <a:off x="2112" y="2072"/>
              <a:ext cx="422" cy="91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5" name="Rectangle 7" descr="75%"/>
            <p:cNvSpPr>
              <a:spLocks noChangeArrowheads="1"/>
            </p:cNvSpPr>
            <p:nvPr/>
          </p:nvSpPr>
          <p:spPr bwMode="auto">
            <a:xfrm>
              <a:off x="2112" y="2171"/>
              <a:ext cx="422" cy="90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3596" name="Group 111"/>
            <p:cNvGrpSpPr>
              <a:grpSpLocks/>
            </p:cNvGrpSpPr>
            <p:nvPr/>
          </p:nvGrpSpPr>
          <p:grpSpPr bwMode="auto">
            <a:xfrm>
              <a:off x="1776" y="2528"/>
              <a:ext cx="1073" cy="189"/>
              <a:chOff x="1872" y="2644"/>
              <a:chExt cx="1073" cy="189"/>
            </a:xfrm>
          </p:grpSpPr>
          <p:sp>
            <p:nvSpPr>
              <p:cNvPr id="23599" name="Rectangle 47"/>
              <p:cNvSpPr>
                <a:spLocks noChangeArrowheads="1"/>
              </p:cNvSpPr>
              <p:nvPr/>
            </p:nvSpPr>
            <p:spPr bwMode="auto">
              <a:xfrm>
                <a:off x="2112" y="2644"/>
                <a:ext cx="502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2917" tIns="21167" rIns="52917" bIns="21167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altLang="en-US" sz="1500" b="0" dirty="0">
                    <a:latin typeface="Gill Sans" charset="0"/>
                    <a:ea typeface="Gill Sans" charset="0"/>
                    <a:cs typeface="Gill Sans" charset="0"/>
                  </a:rPr>
                  <a:t>4 bytes</a:t>
                </a:r>
              </a:p>
            </p:txBody>
          </p:sp>
          <p:sp>
            <p:nvSpPr>
              <p:cNvPr id="23600" name="Line 48"/>
              <p:cNvSpPr>
                <a:spLocks noChangeShapeType="1"/>
              </p:cNvSpPr>
              <p:nvPr/>
            </p:nvSpPr>
            <p:spPr bwMode="auto">
              <a:xfrm>
                <a:off x="1872" y="2740"/>
                <a:ext cx="23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601" name="Line 49"/>
              <p:cNvSpPr>
                <a:spLocks noChangeShapeType="1"/>
              </p:cNvSpPr>
              <p:nvPr/>
            </p:nvSpPr>
            <p:spPr bwMode="auto">
              <a:xfrm flipH="1">
                <a:off x="2688" y="2740"/>
                <a:ext cx="25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3597" name="Rectangle 76"/>
            <p:cNvSpPr>
              <a:spLocks noChangeArrowheads="1"/>
            </p:cNvSpPr>
            <p:nvPr/>
          </p:nvSpPr>
          <p:spPr bwMode="auto">
            <a:xfrm>
              <a:off x="192" y="1612"/>
              <a:ext cx="1148" cy="199"/>
            </a:xfrm>
            <a:prstGeom prst="rect">
              <a:avLst/>
            </a:prstGeom>
            <a:solidFill>
              <a:schemeClr val="accent6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PageTablePtr</a:t>
              </a:r>
            </a:p>
          </p:txBody>
        </p:sp>
        <p:sp>
          <p:nvSpPr>
            <p:cNvPr id="23598" name="Line 92"/>
            <p:cNvSpPr>
              <a:spLocks noChangeShapeType="1"/>
            </p:cNvSpPr>
            <p:nvPr/>
          </p:nvSpPr>
          <p:spPr bwMode="auto">
            <a:xfrm flipV="1">
              <a:off x="1344" y="1660"/>
              <a:ext cx="76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1837" name="Freeform 93"/>
          <p:cNvSpPr>
            <a:spLocks/>
          </p:cNvSpPr>
          <p:nvPr/>
        </p:nvSpPr>
        <p:spPr bwMode="auto">
          <a:xfrm>
            <a:off x="2464594" y="1494198"/>
            <a:ext cx="1206500" cy="1079500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388620 h 960"/>
              <a:gd name="T4" fmla="*/ 838200 w 912"/>
              <a:gd name="T5" fmla="*/ 1295400 h 960"/>
              <a:gd name="T6" fmla="*/ 1447800 w 912"/>
              <a:gd name="T7" fmla="*/ 1295400 h 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71881" name="Group 137"/>
          <p:cNvGrpSpPr>
            <a:grpSpLocks/>
          </p:cNvGrpSpPr>
          <p:nvPr/>
        </p:nvGrpSpPr>
        <p:grpSpPr bwMode="auto">
          <a:xfrm>
            <a:off x="5172604" y="1600032"/>
            <a:ext cx="1419490" cy="3959490"/>
            <a:chOff x="3247" y="1068"/>
            <a:chExt cx="1073" cy="2993"/>
          </a:xfrm>
        </p:grpSpPr>
        <p:grpSp>
          <p:nvGrpSpPr>
            <p:cNvPr id="23574" name="Group 117"/>
            <p:cNvGrpSpPr>
              <a:grpSpLocks/>
            </p:cNvGrpSpPr>
            <p:nvPr/>
          </p:nvGrpSpPr>
          <p:grpSpPr bwMode="auto">
            <a:xfrm>
              <a:off x="3572" y="1068"/>
              <a:ext cx="421" cy="880"/>
              <a:chOff x="3572" y="971"/>
              <a:chExt cx="421" cy="880"/>
            </a:xfrm>
          </p:grpSpPr>
          <p:sp>
            <p:nvSpPr>
              <p:cNvPr id="23588" name="Rectangle 8"/>
              <p:cNvSpPr>
                <a:spLocks noChangeArrowheads="1"/>
              </p:cNvSpPr>
              <p:nvPr/>
            </p:nvSpPr>
            <p:spPr bwMode="auto">
              <a:xfrm>
                <a:off x="3572" y="971"/>
                <a:ext cx="421" cy="8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9" name="Rectangle 9" descr="50%"/>
              <p:cNvSpPr>
                <a:spLocks noChangeArrowheads="1"/>
              </p:cNvSpPr>
              <p:nvPr/>
            </p:nvSpPr>
            <p:spPr bwMode="auto">
              <a:xfrm>
                <a:off x="3572" y="1317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90" name="Rectangle 10" descr="50%"/>
              <p:cNvSpPr>
                <a:spLocks noChangeArrowheads="1"/>
              </p:cNvSpPr>
              <p:nvPr/>
            </p:nvSpPr>
            <p:spPr bwMode="auto">
              <a:xfrm>
                <a:off x="3572" y="1416"/>
                <a:ext cx="421" cy="89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91" name="Rectangle 11" descr="70%"/>
              <p:cNvSpPr>
                <a:spLocks noChangeArrowheads="1"/>
              </p:cNvSpPr>
              <p:nvPr/>
            </p:nvSpPr>
            <p:spPr bwMode="auto">
              <a:xfrm>
                <a:off x="3572" y="1613"/>
                <a:ext cx="421" cy="91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3575" name="Group 118"/>
            <p:cNvGrpSpPr>
              <a:grpSpLocks/>
            </p:cNvGrpSpPr>
            <p:nvPr/>
          </p:nvGrpSpPr>
          <p:grpSpPr bwMode="auto">
            <a:xfrm>
              <a:off x="3572" y="2027"/>
              <a:ext cx="421" cy="881"/>
              <a:chOff x="3572" y="2057"/>
              <a:chExt cx="421" cy="881"/>
            </a:xfrm>
          </p:grpSpPr>
          <p:sp>
            <p:nvSpPr>
              <p:cNvPr id="23584" name="Rectangle 12"/>
              <p:cNvSpPr>
                <a:spLocks noChangeArrowheads="1"/>
              </p:cNvSpPr>
              <p:nvPr/>
            </p:nvSpPr>
            <p:spPr bwMode="auto">
              <a:xfrm>
                <a:off x="3572" y="2057"/>
                <a:ext cx="421" cy="8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5" name="Rectangle 13" descr="50%"/>
              <p:cNvSpPr>
                <a:spLocks noChangeArrowheads="1"/>
              </p:cNvSpPr>
              <p:nvPr/>
            </p:nvSpPr>
            <p:spPr bwMode="auto">
              <a:xfrm>
                <a:off x="3572" y="2304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6" name="Rectangle 14" descr="50%"/>
              <p:cNvSpPr>
                <a:spLocks noChangeArrowheads="1"/>
              </p:cNvSpPr>
              <p:nvPr/>
            </p:nvSpPr>
            <p:spPr bwMode="auto">
              <a:xfrm>
                <a:off x="3572" y="2403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7" name="Rectangle 15" descr="50%"/>
              <p:cNvSpPr>
                <a:spLocks noChangeArrowheads="1"/>
              </p:cNvSpPr>
              <p:nvPr/>
            </p:nvSpPr>
            <p:spPr bwMode="auto">
              <a:xfrm>
                <a:off x="3572" y="2600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3576" name="Group 119"/>
            <p:cNvGrpSpPr>
              <a:grpSpLocks/>
            </p:cNvGrpSpPr>
            <p:nvPr/>
          </p:nvGrpSpPr>
          <p:grpSpPr bwMode="auto">
            <a:xfrm>
              <a:off x="3572" y="2956"/>
              <a:ext cx="421" cy="880"/>
              <a:chOff x="3572" y="3094"/>
              <a:chExt cx="421" cy="880"/>
            </a:xfrm>
          </p:grpSpPr>
          <p:sp>
            <p:nvSpPr>
              <p:cNvPr id="23580" name="Rectangle 16"/>
              <p:cNvSpPr>
                <a:spLocks noChangeArrowheads="1"/>
              </p:cNvSpPr>
              <p:nvPr/>
            </p:nvSpPr>
            <p:spPr bwMode="auto">
              <a:xfrm>
                <a:off x="3572" y="3094"/>
                <a:ext cx="421" cy="8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1" name="Rectangle 17" descr="50%"/>
              <p:cNvSpPr>
                <a:spLocks noChangeArrowheads="1"/>
              </p:cNvSpPr>
              <p:nvPr/>
            </p:nvSpPr>
            <p:spPr bwMode="auto">
              <a:xfrm>
                <a:off x="3572" y="3291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2" name="Rectangle 18" descr="50%"/>
              <p:cNvSpPr>
                <a:spLocks noChangeArrowheads="1"/>
              </p:cNvSpPr>
              <p:nvPr/>
            </p:nvSpPr>
            <p:spPr bwMode="auto">
              <a:xfrm>
                <a:off x="3572" y="3538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3" name="Rectangle 19" descr="50%"/>
              <p:cNvSpPr>
                <a:spLocks noChangeArrowheads="1"/>
              </p:cNvSpPr>
              <p:nvPr/>
            </p:nvSpPr>
            <p:spPr bwMode="auto">
              <a:xfrm>
                <a:off x="3572" y="3736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3577" name="Rectangle 113"/>
            <p:cNvSpPr>
              <a:spLocks noChangeArrowheads="1"/>
            </p:cNvSpPr>
            <p:nvPr/>
          </p:nvSpPr>
          <p:spPr bwMode="auto">
            <a:xfrm>
              <a:off x="3487" y="3872"/>
              <a:ext cx="502" cy="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4 bytes</a:t>
              </a:r>
            </a:p>
          </p:txBody>
        </p:sp>
        <p:sp>
          <p:nvSpPr>
            <p:cNvPr id="23578" name="Line 114"/>
            <p:cNvSpPr>
              <a:spLocks noChangeShapeType="1"/>
            </p:cNvSpPr>
            <p:nvPr/>
          </p:nvSpPr>
          <p:spPr bwMode="auto">
            <a:xfrm>
              <a:off x="3247" y="3968"/>
              <a:ext cx="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9" name="Line 115"/>
            <p:cNvSpPr>
              <a:spLocks noChangeShapeType="1"/>
            </p:cNvSpPr>
            <p:nvPr/>
          </p:nvSpPr>
          <p:spPr bwMode="auto">
            <a:xfrm flipH="1">
              <a:off x="4063" y="3968"/>
              <a:ext cx="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1864" name="Freeform 120"/>
          <p:cNvSpPr>
            <a:spLocks/>
          </p:cNvSpPr>
          <p:nvPr/>
        </p:nvSpPr>
        <p:spPr bwMode="auto">
          <a:xfrm>
            <a:off x="3226594" y="1494198"/>
            <a:ext cx="2349500" cy="1016000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304800 h 768"/>
              <a:gd name="T4" fmla="*/ 2225842 w 1824"/>
              <a:gd name="T5" fmla="*/ 1219200 h 768"/>
              <a:gd name="T6" fmla="*/ 2819400 w 1824"/>
              <a:gd name="T7" fmla="*/ 1219200 h 7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71874" name="Group 130"/>
          <p:cNvGrpSpPr>
            <a:grpSpLocks/>
          </p:cNvGrpSpPr>
          <p:nvPr/>
        </p:nvGrpSpPr>
        <p:grpSpPr bwMode="auto">
          <a:xfrm>
            <a:off x="6147594" y="1113198"/>
            <a:ext cx="1398323" cy="3873500"/>
            <a:chOff x="3984" y="700"/>
            <a:chExt cx="1057" cy="2928"/>
          </a:xfrm>
        </p:grpSpPr>
        <p:sp>
          <p:nvSpPr>
            <p:cNvPr id="23564" name="Line 30"/>
            <p:cNvSpPr>
              <a:spLocks noChangeShapeType="1"/>
            </p:cNvSpPr>
            <p:nvPr/>
          </p:nvSpPr>
          <p:spPr bwMode="auto">
            <a:xfrm flipV="1">
              <a:off x="3984" y="748"/>
              <a:ext cx="81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5" name="Line 31"/>
            <p:cNvSpPr>
              <a:spLocks noChangeShapeType="1"/>
            </p:cNvSpPr>
            <p:nvPr/>
          </p:nvSpPr>
          <p:spPr bwMode="auto">
            <a:xfrm flipV="1">
              <a:off x="3984" y="847"/>
              <a:ext cx="934" cy="7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6" name="Line 32"/>
            <p:cNvSpPr>
              <a:spLocks noChangeShapeType="1"/>
            </p:cNvSpPr>
            <p:nvPr/>
          </p:nvSpPr>
          <p:spPr bwMode="auto">
            <a:xfrm flipV="1">
              <a:off x="3984" y="995"/>
              <a:ext cx="1057" cy="76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7" name="Line 33"/>
            <p:cNvSpPr>
              <a:spLocks noChangeShapeType="1"/>
            </p:cNvSpPr>
            <p:nvPr/>
          </p:nvSpPr>
          <p:spPr bwMode="auto">
            <a:xfrm flipV="1">
              <a:off x="3984" y="1948"/>
              <a:ext cx="72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8" name="Line 34"/>
            <p:cNvSpPr>
              <a:spLocks noChangeShapeType="1"/>
            </p:cNvSpPr>
            <p:nvPr/>
          </p:nvSpPr>
          <p:spPr bwMode="auto">
            <a:xfrm flipV="1">
              <a:off x="3984" y="2044"/>
              <a:ext cx="81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9" name="Line 35"/>
            <p:cNvSpPr>
              <a:spLocks noChangeShapeType="1"/>
            </p:cNvSpPr>
            <p:nvPr/>
          </p:nvSpPr>
          <p:spPr bwMode="auto">
            <a:xfrm flipV="1">
              <a:off x="3984" y="2140"/>
              <a:ext cx="912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0" name="Line 122"/>
            <p:cNvSpPr>
              <a:spLocks noChangeShapeType="1"/>
            </p:cNvSpPr>
            <p:nvPr/>
          </p:nvSpPr>
          <p:spPr bwMode="auto">
            <a:xfrm flipV="1">
              <a:off x="3984" y="3100"/>
              <a:ext cx="576" cy="1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1" name="Line 38"/>
            <p:cNvSpPr>
              <a:spLocks noChangeShapeType="1"/>
            </p:cNvSpPr>
            <p:nvPr/>
          </p:nvSpPr>
          <p:spPr bwMode="auto">
            <a:xfrm flipV="1">
              <a:off x="3984" y="3196"/>
              <a:ext cx="72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2" name="Line 39"/>
            <p:cNvSpPr>
              <a:spLocks noChangeShapeType="1"/>
            </p:cNvSpPr>
            <p:nvPr/>
          </p:nvSpPr>
          <p:spPr bwMode="auto">
            <a:xfrm flipV="1">
              <a:off x="3984" y="3292"/>
              <a:ext cx="81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3" name="Line 123"/>
            <p:cNvSpPr>
              <a:spLocks noChangeShapeType="1"/>
            </p:cNvSpPr>
            <p:nvPr/>
          </p:nvSpPr>
          <p:spPr bwMode="auto">
            <a:xfrm flipH="1" flipV="1">
              <a:off x="4224" y="700"/>
              <a:ext cx="384" cy="57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429F-6B43-504C-935E-6322101AF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417" y="3729266"/>
            <a:ext cx="4037542" cy="190103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tree</a:t>
            </a:r>
            <a:r>
              <a:rPr lang="en-US" dirty="0"/>
              <a:t> of page tables</a:t>
            </a:r>
          </a:p>
          <a:p>
            <a:r>
              <a:rPr lang="en-US" dirty="0"/>
              <a:t>Each "node" has a fixed size</a:t>
            </a:r>
          </a:p>
          <a:p>
            <a:pPr lvl="1"/>
            <a:r>
              <a:rPr lang="en-US" dirty="0"/>
              <a:t>x86: 1024 4-byte entries</a:t>
            </a:r>
          </a:p>
          <a:p>
            <a:r>
              <a:rPr lang="en-US" dirty="0"/>
              <a:t>Still just</a:t>
            </a:r>
            <a:r>
              <a:rPr lang="en-US" b="1" dirty="0"/>
              <a:t> one register</a:t>
            </a:r>
            <a:r>
              <a:rPr lang="en-US" dirty="0"/>
              <a:t> to change on context switch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837" grpId="0" animBg="1"/>
      <p:bldP spid="671864" grpId="0" animBg="1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880" name="Group 136"/>
          <p:cNvGrpSpPr>
            <a:grpSpLocks/>
          </p:cNvGrpSpPr>
          <p:nvPr/>
        </p:nvGrpSpPr>
        <p:grpSpPr bwMode="auto">
          <a:xfrm>
            <a:off x="4962261" y="695157"/>
            <a:ext cx="3153833" cy="5012532"/>
            <a:chOff x="3088" y="384"/>
            <a:chExt cx="2384" cy="3789"/>
          </a:xfrm>
        </p:grpSpPr>
        <p:grpSp>
          <p:nvGrpSpPr>
            <p:cNvPr id="23614" name="Group 107"/>
            <p:cNvGrpSpPr>
              <a:grpSpLocks/>
            </p:cNvGrpSpPr>
            <p:nvPr/>
          </p:nvGrpSpPr>
          <p:grpSpPr bwMode="auto">
            <a:xfrm>
              <a:off x="3088" y="384"/>
              <a:ext cx="2384" cy="444"/>
              <a:chOff x="3065" y="452"/>
              <a:chExt cx="2384" cy="444"/>
            </a:xfrm>
          </p:grpSpPr>
          <p:sp>
            <p:nvSpPr>
              <p:cNvPr id="23626" name="Text Box 100"/>
              <p:cNvSpPr txBox="1">
                <a:spLocks noChangeArrowheads="1"/>
              </p:cNvSpPr>
              <p:nvPr/>
            </p:nvSpPr>
            <p:spPr bwMode="auto">
              <a:xfrm>
                <a:off x="3065" y="452"/>
                <a:ext cx="683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Physical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Address:</a:t>
                </a:r>
              </a:p>
            </p:txBody>
          </p:sp>
          <p:grpSp>
            <p:nvGrpSpPr>
              <p:cNvPr id="23627" name="Group 104"/>
              <p:cNvGrpSpPr>
                <a:grpSpLocks/>
              </p:cNvGrpSpPr>
              <p:nvPr/>
            </p:nvGrpSpPr>
            <p:grpSpPr bwMode="auto">
              <a:xfrm>
                <a:off x="3840" y="528"/>
                <a:ext cx="1609" cy="238"/>
                <a:chOff x="3840" y="384"/>
                <a:chExt cx="1609" cy="238"/>
              </a:xfrm>
            </p:grpSpPr>
            <p:sp>
              <p:nvSpPr>
                <p:cNvPr id="23628" name="Rectangle 98"/>
                <p:cNvSpPr>
                  <a:spLocks noChangeArrowheads="1"/>
                </p:cNvSpPr>
                <p:nvPr/>
              </p:nvSpPr>
              <p:spPr bwMode="auto">
                <a:xfrm>
                  <a:off x="4464" y="384"/>
                  <a:ext cx="985" cy="238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Offset</a:t>
                  </a:r>
                </a:p>
              </p:txBody>
            </p:sp>
            <p:sp>
              <p:nvSpPr>
                <p:cNvPr id="23629" name="Rectangle 102"/>
                <p:cNvSpPr>
                  <a:spLocks noChangeArrowheads="1"/>
                </p:cNvSpPr>
                <p:nvPr/>
              </p:nvSpPr>
              <p:spPr bwMode="auto">
                <a:xfrm>
                  <a:off x="3840" y="384"/>
                  <a:ext cx="630" cy="238"/>
                </a:xfrm>
                <a:prstGeom prst="rect">
                  <a:avLst/>
                </a:prstGeom>
                <a:solidFill>
                  <a:srgbClr val="FF0000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Physical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Page #</a:t>
                  </a:r>
                </a:p>
              </p:txBody>
            </p:sp>
          </p:grpSp>
        </p:grpSp>
        <p:grpSp>
          <p:nvGrpSpPr>
            <p:cNvPr id="23615" name="Group 131"/>
            <p:cNvGrpSpPr>
              <a:grpSpLocks/>
            </p:cNvGrpSpPr>
            <p:nvPr/>
          </p:nvGrpSpPr>
          <p:grpSpPr bwMode="auto">
            <a:xfrm>
              <a:off x="4804" y="756"/>
              <a:ext cx="668" cy="1079"/>
              <a:chOff x="4804" y="756"/>
              <a:chExt cx="668" cy="1079"/>
            </a:xfrm>
          </p:grpSpPr>
          <p:sp useBgFill="1">
            <p:nvSpPr>
              <p:cNvPr id="23623" name="Rectangle 27"/>
              <p:cNvSpPr>
                <a:spLocks noChangeArrowheads="1"/>
              </p:cNvSpPr>
              <p:nvPr/>
            </p:nvSpPr>
            <p:spPr bwMode="auto">
              <a:xfrm>
                <a:off x="4804" y="756"/>
                <a:ext cx="421" cy="8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 useBgFill="1">
            <p:nvSpPr>
              <p:cNvPr id="23624" name="Rectangle 28"/>
              <p:cNvSpPr>
                <a:spLocks noChangeArrowheads="1"/>
              </p:cNvSpPr>
              <p:nvPr/>
            </p:nvSpPr>
            <p:spPr bwMode="auto">
              <a:xfrm>
                <a:off x="4928" y="855"/>
                <a:ext cx="420" cy="8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625" name="Rectangle 29"/>
              <p:cNvSpPr>
                <a:spLocks noChangeArrowheads="1"/>
              </p:cNvSpPr>
              <p:nvPr/>
            </p:nvSpPr>
            <p:spPr bwMode="auto">
              <a:xfrm>
                <a:off x="5051" y="954"/>
                <a:ext cx="421" cy="88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 useBgFill="1">
          <p:nvSpPr>
            <p:cNvPr id="23616" name="Rectangle 23"/>
            <p:cNvSpPr>
              <a:spLocks noChangeArrowheads="1"/>
            </p:cNvSpPr>
            <p:nvPr/>
          </p:nvSpPr>
          <p:spPr bwMode="auto">
            <a:xfrm>
              <a:off x="4681" y="1941"/>
              <a:ext cx="422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17" name="Rectangle 24"/>
            <p:cNvSpPr>
              <a:spLocks noChangeArrowheads="1"/>
            </p:cNvSpPr>
            <p:nvPr/>
          </p:nvSpPr>
          <p:spPr bwMode="auto">
            <a:xfrm>
              <a:off x="4804" y="2040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8" name="Rectangle 53"/>
            <p:cNvSpPr>
              <a:spLocks noChangeArrowheads="1"/>
            </p:cNvSpPr>
            <p:nvPr/>
          </p:nvSpPr>
          <p:spPr bwMode="auto">
            <a:xfrm>
              <a:off x="5113" y="1225"/>
              <a:ext cx="27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167" b="0">
                  <a:latin typeface="Gill Sans" charset="0"/>
                  <a:ea typeface="Gill Sans" charset="0"/>
                  <a:cs typeface="Gill Sans" charset="0"/>
                </a:rPr>
                <a:t>4KB</a:t>
              </a:r>
            </a:p>
          </p:txBody>
        </p:sp>
        <p:sp useBgFill="1">
          <p:nvSpPr>
            <p:cNvPr id="23619" name="Rectangle 121"/>
            <p:cNvSpPr>
              <a:spLocks noChangeArrowheads="1"/>
            </p:cNvSpPr>
            <p:nvPr/>
          </p:nvSpPr>
          <p:spPr bwMode="auto">
            <a:xfrm>
              <a:off x="4560" y="3100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0" name="Rectangle 36"/>
            <p:cNvSpPr>
              <a:spLocks noChangeArrowheads="1"/>
            </p:cNvSpPr>
            <p:nvPr/>
          </p:nvSpPr>
          <p:spPr bwMode="auto">
            <a:xfrm>
              <a:off x="4656" y="3196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1" name="Rectangle 25"/>
            <p:cNvSpPr>
              <a:spLocks noChangeArrowheads="1"/>
            </p:cNvSpPr>
            <p:nvPr/>
          </p:nvSpPr>
          <p:spPr bwMode="auto">
            <a:xfrm>
              <a:off x="4896" y="2140"/>
              <a:ext cx="420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2" name="Rectangle 37"/>
            <p:cNvSpPr>
              <a:spLocks noChangeArrowheads="1"/>
            </p:cNvSpPr>
            <p:nvPr/>
          </p:nvSpPr>
          <p:spPr bwMode="auto">
            <a:xfrm>
              <a:off x="4800" y="3292"/>
              <a:ext cx="420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833046" y="150007"/>
            <a:ext cx="5199865" cy="596745"/>
          </a:xfrm>
          <a:noFill/>
        </p:spPr>
        <p:txBody>
          <a:bodyPr vert="horz" wrap="none" lIns="52917" tIns="21167" rIns="52917" bIns="21167" rtlCol="0" anchor="t">
            <a:spAutoFit/>
          </a:bodyPr>
          <a:lstStyle/>
          <a:p>
            <a:r>
              <a:rPr lang="en-US" altLang="ko-KR" sz="4000" dirty="0"/>
              <a:t>Two-Level Page Tables</a:t>
            </a:r>
          </a:p>
        </p:txBody>
      </p:sp>
      <p:grpSp>
        <p:nvGrpSpPr>
          <p:cNvPr id="671871" name="Group 127"/>
          <p:cNvGrpSpPr>
            <a:grpSpLocks/>
          </p:cNvGrpSpPr>
          <p:nvPr/>
        </p:nvGrpSpPr>
        <p:grpSpPr bwMode="auto">
          <a:xfrm>
            <a:off x="4242595" y="1621199"/>
            <a:ext cx="1345406" cy="2559844"/>
            <a:chOff x="2544" y="1084"/>
            <a:chExt cx="1017" cy="1935"/>
          </a:xfrm>
        </p:grpSpPr>
        <p:sp>
          <p:nvSpPr>
            <p:cNvPr id="23611" name="Line 20"/>
            <p:cNvSpPr>
              <a:spLocks noChangeShapeType="1"/>
            </p:cNvSpPr>
            <p:nvPr/>
          </p:nvSpPr>
          <p:spPr bwMode="auto">
            <a:xfrm flipV="1">
              <a:off x="2544" y="1084"/>
              <a:ext cx="1008" cy="72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2" name="Line 21"/>
            <p:cNvSpPr>
              <a:spLocks noChangeShapeType="1"/>
            </p:cNvSpPr>
            <p:nvPr/>
          </p:nvSpPr>
          <p:spPr bwMode="auto">
            <a:xfrm flipV="1">
              <a:off x="2544" y="2044"/>
              <a:ext cx="1008" cy="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3" name="Line 22"/>
            <p:cNvSpPr>
              <a:spLocks noChangeShapeType="1"/>
            </p:cNvSpPr>
            <p:nvPr/>
          </p:nvSpPr>
          <p:spPr bwMode="auto">
            <a:xfrm>
              <a:off x="2544" y="2184"/>
              <a:ext cx="1017" cy="8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71869" name="Group 125"/>
          <p:cNvGrpSpPr>
            <a:grpSpLocks/>
          </p:cNvGrpSpPr>
          <p:nvPr/>
        </p:nvGrpSpPr>
        <p:grpSpPr bwMode="auto">
          <a:xfrm>
            <a:off x="889001" y="905501"/>
            <a:ext cx="4115594" cy="795073"/>
            <a:chOff x="9" y="543"/>
            <a:chExt cx="3111" cy="601"/>
          </a:xfrm>
        </p:grpSpPr>
        <p:sp>
          <p:nvSpPr>
            <p:cNvPr id="23602" name="Rectangle 54"/>
            <p:cNvSpPr>
              <a:spLocks noChangeArrowheads="1"/>
            </p:cNvSpPr>
            <p:nvPr/>
          </p:nvSpPr>
          <p:spPr bwMode="auto">
            <a:xfrm>
              <a:off x="816" y="543"/>
              <a:ext cx="51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10 bits</a:t>
              </a:r>
            </a:p>
          </p:txBody>
        </p:sp>
        <p:sp>
          <p:nvSpPr>
            <p:cNvPr id="23603" name="Rectangle 55"/>
            <p:cNvSpPr>
              <a:spLocks noChangeArrowheads="1"/>
            </p:cNvSpPr>
            <p:nvPr/>
          </p:nvSpPr>
          <p:spPr bwMode="auto">
            <a:xfrm>
              <a:off x="1488" y="543"/>
              <a:ext cx="51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10 bits</a:t>
              </a:r>
            </a:p>
          </p:txBody>
        </p:sp>
        <p:sp>
          <p:nvSpPr>
            <p:cNvPr id="23604" name="Rectangle 56"/>
            <p:cNvSpPr>
              <a:spLocks noChangeArrowheads="1"/>
            </p:cNvSpPr>
            <p:nvPr/>
          </p:nvSpPr>
          <p:spPr bwMode="auto">
            <a:xfrm>
              <a:off x="2256" y="543"/>
              <a:ext cx="51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12 bits</a:t>
              </a:r>
            </a:p>
          </p:txBody>
        </p:sp>
        <p:grpSp>
          <p:nvGrpSpPr>
            <p:cNvPr id="23605" name="Group 65"/>
            <p:cNvGrpSpPr>
              <a:grpSpLocks/>
            </p:cNvGrpSpPr>
            <p:nvPr/>
          </p:nvGrpSpPr>
          <p:grpSpPr bwMode="auto">
            <a:xfrm>
              <a:off x="9" y="700"/>
              <a:ext cx="3111" cy="444"/>
              <a:chOff x="48" y="1440"/>
              <a:chExt cx="3111" cy="444"/>
            </a:xfrm>
          </p:grpSpPr>
          <p:sp>
            <p:nvSpPr>
              <p:cNvPr id="23606" name="Text Box 66"/>
              <p:cNvSpPr txBox="1">
                <a:spLocks noChangeArrowheads="1"/>
              </p:cNvSpPr>
              <p:nvPr/>
            </p:nvSpPr>
            <p:spPr bwMode="auto">
              <a:xfrm>
                <a:off x="48" y="1440"/>
                <a:ext cx="683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Virtual 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Address:</a:t>
                </a:r>
              </a:p>
            </p:txBody>
          </p:sp>
          <p:grpSp>
            <p:nvGrpSpPr>
              <p:cNvPr id="23607" name="Group 67"/>
              <p:cNvGrpSpPr>
                <a:grpSpLocks/>
              </p:cNvGrpSpPr>
              <p:nvPr/>
            </p:nvGrpSpPr>
            <p:grpSpPr bwMode="auto">
              <a:xfrm>
                <a:off x="912" y="1490"/>
                <a:ext cx="2247" cy="238"/>
                <a:chOff x="1625" y="528"/>
                <a:chExt cx="2247" cy="238"/>
              </a:xfrm>
            </p:grpSpPr>
            <p:sp>
              <p:nvSpPr>
                <p:cNvPr id="23608" name="Rectangle 68"/>
                <p:cNvSpPr>
                  <a:spLocks noChangeArrowheads="1"/>
                </p:cNvSpPr>
                <p:nvPr/>
              </p:nvSpPr>
              <p:spPr bwMode="auto">
                <a:xfrm>
                  <a:off x="2887" y="528"/>
                  <a:ext cx="985" cy="238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 dirty="0">
                      <a:latin typeface="Gill Sans" charset="0"/>
                      <a:ea typeface="Gill Sans" charset="0"/>
                      <a:cs typeface="Gill Sans" charset="0"/>
                    </a:rPr>
                    <a:t>Offset</a:t>
                  </a:r>
                </a:p>
              </p:txBody>
            </p:sp>
            <p:sp>
              <p:nvSpPr>
                <p:cNvPr id="23609" name="Rectangle 69"/>
                <p:cNvSpPr>
                  <a:spLocks noChangeArrowheads="1"/>
                </p:cNvSpPr>
                <p:nvPr/>
              </p:nvSpPr>
              <p:spPr bwMode="auto">
                <a:xfrm>
                  <a:off x="2256" y="528"/>
                  <a:ext cx="631" cy="238"/>
                </a:xfrm>
                <a:prstGeom prst="rect">
                  <a:avLst/>
                </a:prstGeom>
                <a:solidFill>
                  <a:srgbClr val="FF0000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P2 index</a:t>
                  </a:r>
                </a:p>
              </p:txBody>
            </p:sp>
            <p:sp>
              <p:nvSpPr>
                <p:cNvPr id="23610" name="Rectangle 70"/>
                <p:cNvSpPr>
                  <a:spLocks noChangeArrowheads="1"/>
                </p:cNvSpPr>
                <p:nvPr/>
              </p:nvSpPr>
              <p:spPr bwMode="auto">
                <a:xfrm>
                  <a:off x="1625" y="528"/>
                  <a:ext cx="631" cy="238"/>
                </a:xfrm>
                <a:prstGeom prst="rect">
                  <a:avLst/>
                </a:prstGeom>
                <a:solidFill>
                  <a:srgbClr val="FF0000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P1 index</a:t>
                  </a:r>
                </a:p>
              </p:txBody>
            </p:sp>
          </p:grpSp>
        </p:grpSp>
      </p:grpSp>
      <p:grpSp>
        <p:nvGrpSpPr>
          <p:cNvPr id="671870" name="Group 126"/>
          <p:cNvGrpSpPr>
            <a:grpSpLocks/>
          </p:cNvGrpSpPr>
          <p:nvPr/>
        </p:nvGrpSpPr>
        <p:grpSpPr bwMode="auto">
          <a:xfrm>
            <a:off x="1131095" y="2282657"/>
            <a:ext cx="3514989" cy="1461824"/>
            <a:chOff x="192" y="1612"/>
            <a:chExt cx="2657" cy="1105"/>
          </a:xfrm>
        </p:grpSpPr>
        <p:sp>
          <p:nvSpPr>
            <p:cNvPr id="23592" name="Rectangle 4"/>
            <p:cNvSpPr>
              <a:spLocks noChangeArrowheads="1"/>
            </p:cNvSpPr>
            <p:nvPr/>
          </p:nvSpPr>
          <p:spPr bwMode="auto">
            <a:xfrm>
              <a:off x="2112" y="1644"/>
              <a:ext cx="422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3" name="Rectangle 5" descr="80%"/>
            <p:cNvSpPr>
              <a:spLocks noChangeArrowheads="1"/>
            </p:cNvSpPr>
            <p:nvPr/>
          </p:nvSpPr>
          <p:spPr bwMode="auto">
            <a:xfrm>
              <a:off x="2112" y="1776"/>
              <a:ext cx="422" cy="9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4" name="Rectangle 6" descr="75%"/>
            <p:cNvSpPr>
              <a:spLocks noChangeArrowheads="1"/>
            </p:cNvSpPr>
            <p:nvPr/>
          </p:nvSpPr>
          <p:spPr bwMode="auto">
            <a:xfrm>
              <a:off x="2112" y="2072"/>
              <a:ext cx="422" cy="91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5" name="Rectangle 7" descr="75%"/>
            <p:cNvSpPr>
              <a:spLocks noChangeArrowheads="1"/>
            </p:cNvSpPr>
            <p:nvPr/>
          </p:nvSpPr>
          <p:spPr bwMode="auto">
            <a:xfrm>
              <a:off x="2112" y="2171"/>
              <a:ext cx="422" cy="90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3596" name="Group 111"/>
            <p:cNvGrpSpPr>
              <a:grpSpLocks/>
            </p:cNvGrpSpPr>
            <p:nvPr/>
          </p:nvGrpSpPr>
          <p:grpSpPr bwMode="auto">
            <a:xfrm>
              <a:off x="1776" y="2528"/>
              <a:ext cx="1073" cy="189"/>
              <a:chOff x="1872" y="2644"/>
              <a:chExt cx="1073" cy="189"/>
            </a:xfrm>
          </p:grpSpPr>
          <p:sp>
            <p:nvSpPr>
              <p:cNvPr id="23599" name="Rectangle 47"/>
              <p:cNvSpPr>
                <a:spLocks noChangeArrowheads="1"/>
              </p:cNvSpPr>
              <p:nvPr/>
            </p:nvSpPr>
            <p:spPr bwMode="auto">
              <a:xfrm>
                <a:off x="2112" y="2644"/>
                <a:ext cx="502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2917" tIns="21167" rIns="52917" bIns="21167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altLang="en-US" sz="1500" b="0" dirty="0">
                    <a:latin typeface="Gill Sans" charset="0"/>
                    <a:ea typeface="Gill Sans" charset="0"/>
                    <a:cs typeface="Gill Sans" charset="0"/>
                  </a:rPr>
                  <a:t>4 bytes</a:t>
                </a:r>
              </a:p>
            </p:txBody>
          </p:sp>
          <p:sp>
            <p:nvSpPr>
              <p:cNvPr id="23600" name="Line 48"/>
              <p:cNvSpPr>
                <a:spLocks noChangeShapeType="1"/>
              </p:cNvSpPr>
              <p:nvPr/>
            </p:nvSpPr>
            <p:spPr bwMode="auto">
              <a:xfrm>
                <a:off x="1872" y="2740"/>
                <a:ext cx="23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601" name="Line 49"/>
              <p:cNvSpPr>
                <a:spLocks noChangeShapeType="1"/>
              </p:cNvSpPr>
              <p:nvPr/>
            </p:nvSpPr>
            <p:spPr bwMode="auto">
              <a:xfrm flipH="1">
                <a:off x="2688" y="2740"/>
                <a:ext cx="25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3597" name="Rectangle 76"/>
            <p:cNvSpPr>
              <a:spLocks noChangeArrowheads="1"/>
            </p:cNvSpPr>
            <p:nvPr/>
          </p:nvSpPr>
          <p:spPr bwMode="auto">
            <a:xfrm>
              <a:off x="192" y="1612"/>
              <a:ext cx="1148" cy="199"/>
            </a:xfrm>
            <a:prstGeom prst="rect">
              <a:avLst/>
            </a:prstGeom>
            <a:solidFill>
              <a:schemeClr val="accent6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PageTablePtr</a:t>
              </a:r>
            </a:p>
          </p:txBody>
        </p:sp>
        <p:sp>
          <p:nvSpPr>
            <p:cNvPr id="23598" name="Line 92"/>
            <p:cNvSpPr>
              <a:spLocks noChangeShapeType="1"/>
            </p:cNvSpPr>
            <p:nvPr/>
          </p:nvSpPr>
          <p:spPr bwMode="auto">
            <a:xfrm flipV="1">
              <a:off x="1344" y="1660"/>
              <a:ext cx="76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1837" name="Freeform 93"/>
          <p:cNvSpPr>
            <a:spLocks/>
          </p:cNvSpPr>
          <p:nvPr/>
        </p:nvSpPr>
        <p:spPr bwMode="auto">
          <a:xfrm>
            <a:off x="2464594" y="1494198"/>
            <a:ext cx="1206500" cy="1079500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388620 h 960"/>
              <a:gd name="T4" fmla="*/ 838200 w 912"/>
              <a:gd name="T5" fmla="*/ 1295400 h 960"/>
              <a:gd name="T6" fmla="*/ 1447800 w 912"/>
              <a:gd name="T7" fmla="*/ 1295400 h 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71881" name="Group 137"/>
          <p:cNvGrpSpPr>
            <a:grpSpLocks/>
          </p:cNvGrpSpPr>
          <p:nvPr/>
        </p:nvGrpSpPr>
        <p:grpSpPr bwMode="auto">
          <a:xfrm>
            <a:off x="5172604" y="1600032"/>
            <a:ext cx="1419490" cy="3959490"/>
            <a:chOff x="3247" y="1068"/>
            <a:chExt cx="1073" cy="2993"/>
          </a:xfrm>
        </p:grpSpPr>
        <p:grpSp>
          <p:nvGrpSpPr>
            <p:cNvPr id="23574" name="Group 117"/>
            <p:cNvGrpSpPr>
              <a:grpSpLocks/>
            </p:cNvGrpSpPr>
            <p:nvPr/>
          </p:nvGrpSpPr>
          <p:grpSpPr bwMode="auto">
            <a:xfrm>
              <a:off x="3572" y="1068"/>
              <a:ext cx="421" cy="880"/>
              <a:chOff x="3572" y="971"/>
              <a:chExt cx="421" cy="880"/>
            </a:xfrm>
          </p:grpSpPr>
          <p:sp>
            <p:nvSpPr>
              <p:cNvPr id="23588" name="Rectangle 8"/>
              <p:cNvSpPr>
                <a:spLocks noChangeArrowheads="1"/>
              </p:cNvSpPr>
              <p:nvPr/>
            </p:nvSpPr>
            <p:spPr bwMode="auto">
              <a:xfrm>
                <a:off x="3572" y="971"/>
                <a:ext cx="421" cy="8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9" name="Rectangle 9" descr="50%"/>
              <p:cNvSpPr>
                <a:spLocks noChangeArrowheads="1"/>
              </p:cNvSpPr>
              <p:nvPr/>
            </p:nvSpPr>
            <p:spPr bwMode="auto">
              <a:xfrm>
                <a:off x="3572" y="1317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90" name="Rectangle 10" descr="50%"/>
              <p:cNvSpPr>
                <a:spLocks noChangeArrowheads="1"/>
              </p:cNvSpPr>
              <p:nvPr/>
            </p:nvSpPr>
            <p:spPr bwMode="auto">
              <a:xfrm>
                <a:off x="3572" y="1416"/>
                <a:ext cx="421" cy="89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91" name="Rectangle 11" descr="70%"/>
              <p:cNvSpPr>
                <a:spLocks noChangeArrowheads="1"/>
              </p:cNvSpPr>
              <p:nvPr/>
            </p:nvSpPr>
            <p:spPr bwMode="auto">
              <a:xfrm>
                <a:off x="3572" y="1613"/>
                <a:ext cx="421" cy="91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3575" name="Group 118"/>
            <p:cNvGrpSpPr>
              <a:grpSpLocks/>
            </p:cNvGrpSpPr>
            <p:nvPr/>
          </p:nvGrpSpPr>
          <p:grpSpPr bwMode="auto">
            <a:xfrm>
              <a:off x="3572" y="2027"/>
              <a:ext cx="421" cy="881"/>
              <a:chOff x="3572" y="2057"/>
              <a:chExt cx="421" cy="881"/>
            </a:xfrm>
          </p:grpSpPr>
          <p:sp>
            <p:nvSpPr>
              <p:cNvPr id="23584" name="Rectangle 12"/>
              <p:cNvSpPr>
                <a:spLocks noChangeArrowheads="1"/>
              </p:cNvSpPr>
              <p:nvPr/>
            </p:nvSpPr>
            <p:spPr bwMode="auto">
              <a:xfrm>
                <a:off x="3572" y="2057"/>
                <a:ext cx="421" cy="8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5" name="Rectangle 13" descr="50%"/>
              <p:cNvSpPr>
                <a:spLocks noChangeArrowheads="1"/>
              </p:cNvSpPr>
              <p:nvPr/>
            </p:nvSpPr>
            <p:spPr bwMode="auto">
              <a:xfrm>
                <a:off x="3572" y="2304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6" name="Rectangle 14" descr="50%"/>
              <p:cNvSpPr>
                <a:spLocks noChangeArrowheads="1"/>
              </p:cNvSpPr>
              <p:nvPr/>
            </p:nvSpPr>
            <p:spPr bwMode="auto">
              <a:xfrm>
                <a:off x="3572" y="2403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7" name="Rectangle 15" descr="50%"/>
              <p:cNvSpPr>
                <a:spLocks noChangeArrowheads="1"/>
              </p:cNvSpPr>
              <p:nvPr/>
            </p:nvSpPr>
            <p:spPr bwMode="auto">
              <a:xfrm>
                <a:off x="3572" y="2600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3576" name="Group 119"/>
            <p:cNvGrpSpPr>
              <a:grpSpLocks/>
            </p:cNvGrpSpPr>
            <p:nvPr/>
          </p:nvGrpSpPr>
          <p:grpSpPr bwMode="auto">
            <a:xfrm>
              <a:off x="3572" y="2956"/>
              <a:ext cx="421" cy="880"/>
              <a:chOff x="3572" y="3094"/>
              <a:chExt cx="421" cy="880"/>
            </a:xfrm>
          </p:grpSpPr>
          <p:sp>
            <p:nvSpPr>
              <p:cNvPr id="23580" name="Rectangle 16"/>
              <p:cNvSpPr>
                <a:spLocks noChangeArrowheads="1"/>
              </p:cNvSpPr>
              <p:nvPr/>
            </p:nvSpPr>
            <p:spPr bwMode="auto">
              <a:xfrm>
                <a:off x="3572" y="3094"/>
                <a:ext cx="421" cy="8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1" name="Rectangle 17" descr="50%"/>
              <p:cNvSpPr>
                <a:spLocks noChangeArrowheads="1"/>
              </p:cNvSpPr>
              <p:nvPr/>
            </p:nvSpPr>
            <p:spPr bwMode="auto">
              <a:xfrm>
                <a:off x="3572" y="3291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2" name="Rectangle 18" descr="50%"/>
              <p:cNvSpPr>
                <a:spLocks noChangeArrowheads="1"/>
              </p:cNvSpPr>
              <p:nvPr/>
            </p:nvSpPr>
            <p:spPr bwMode="auto">
              <a:xfrm>
                <a:off x="3572" y="3538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3" name="Rectangle 19" descr="50%"/>
              <p:cNvSpPr>
                <a:spLocks noChangeArrowheads="1"/>
              </p:cNvSpPr>
              <p:nvPr/>
            </p:nvSpPr>
            <p:spPr bwMode="auto">
              <a:xfrm>
                <a:off x="3572" y="3736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3577" name="Rectangle 113"/>
            <p:cNvSpPr>
              <a:spLocks noChangeArrowheads="1"/>
            </p:cNvSpPr>
            <p:nvPr/>
          </p:nvSpPr>
          <p:spPr bwMode="auto">
            <a:xfrm>
              <a:off x="3487" y="3872"/>
              <a:ext cx="502" cy="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4 bytes</a:t>
              </a:r>
            </a:p>
          </p:txBody>
        </p:sp>
        <p:sp>
          <p:nvSpPr>
            <p:cNvPr id="23578" name="Line 114"/>
            <p:cNvSpPr>
              <a:spLocks noChangeShapeType="1"/>
            </p:cNvSpPr>
            <p:nvPr/>
          </p:nvSpPr>
          <p:spPr bwMode="auto">
            <a:xfrm>
              <a:off x="3247" y="3968"/>
              <a:ext cx="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9" name="Line 115"/>
            <p:cNvSpPr>
              <a:spLocks noChangeShapeType="1"/>
            </p:cNvSpPr>
            <p:nvPr/>
          </p:nvSpPr>
          <p:spPr bwMode="auto">
            <a:xfrm flipH="1">
              <a:off x="4063" y="3968"/>
              <a:ext cx="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1864" name="Freeform 120"/>
          <p:cNvSpPr>
            <a:spLocks/>
          </p:cNvSpPr>
          <p:nvPr/>
        </p:nvSpPr>
        <p:spPr bwMode="auto">
          <a:xfrm>
            <a:off x="3226594" y="1494198"/>
            <a:ext cx="2349500" cy="1016000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304800 h 768"/>
              <a:gd name="T4" fmla="*/ 2225842 w 1824"/>
              <a:gd name="T5" fmla="*/ 1219200 h 768"/>
              <a:gd name="T6" fmla="*/ 2819400 w 1824"/>
              <a:gd name="T7" fmla="*/ 1219200 h 7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71874" name="Group 130"/>
          <p:cNvGrpSpPr>
            <a:grpSpLocks/>
          </p:cNvGrpSpPr>
          <p:nvPr/>
        </p:nvGrpSpPr>
        <p:grpSpPr bwMode="auto">
          <a:xfrm>
            <a:off x="6147594" y="1113198"/>
            <a:ext cx="1398323" cy="3873500"/>
            <a:chOff x="3984" y="700"/>
            <a:chExt cx="1057" cy="2928"/>
          </a:xfrm>
        </p:grpSpPr>
        <p:sp>
          <p:nvSpPr>
            <p:cNvPr id="23564" name="Line 30"/>
            <p:cNvSpPr>
              <a:spLocks noChangeShapeType="1"/>
            </p:cNvSpPr>
            <p:nvPr/>
          </p:nvSpPr>
          <p:spPr bwMode="auto">
            <a:xfrm flipV="1">
              <a:off x="3984" y="748"/>
              <a:ext cx="81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5" name="Line 31"/>
            <p:cNvSpPr>
              <a:spLocks noChangeShapeType="1"/>
            </p:cNvSpPr>
            <p:nvPr/>
          </p:nvSpPr>
          <p:spPr bwMode="auto">
            <a:xfrm flipV="1">
              <a:off x="3984" y="847"/>
              <a:ext cx="934" cy="7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6" name="Line 32"/>
            <p:cNvSpPr>
              <a:spLocks noChangeShapeType="1"/>
            </p:cNvSpPr>
            <p:nvPr/>
          </p:nvSpPr>
          <p:spPr bwMode="auto">
            <a:xfrm flipV="1">
              <a:off x="3984" y="995"/>
              <a:ext cx="1057" cy="76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7" name="Line 33"/>
            <p:cNvSpPr>
              <a:spLocks noChangeShapeType="1"/>
            </p:cNvSpPr>
            <p:nvPr/>
          </p:nvSpPr>
          <p:spPr bwMode="auto">
            <a:xfrm flipV="1">
              <a:off x="3984" y="1948"/>
              <a:ext cx="72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8" name="Line 34"/>
            <p:cNvSpPr>
              <a:spLocks noChangeShapeType="1"/>
            </p:cNvSpPr>
            <p:nvPr/>
          </p:nvSpPr>
          <p:spPr bwMode="auto">
            <a:xfrm flipV="1">
              <a:off x="3984" y="2044"/>
              <a:ext cx="81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9" name="Line 35"/>
            <p:cNvSpPr>
              <a:spLocks noChangeShapeType="1"/>
            </p:cNvSpPr>
            <p:nvPr/>
          </p:nvSpPr>
          <p:spPr bwMode="auto">
            <a:xfrm flipV="1">
              <a:off x="3984" y="2140"/>
              <a:ext cx="912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0" name="Line 122"/>
            <p:cNvSpPr>
              <a:spLocks noChangeShapeType="1"/>
            </p:cNvSpPr>
            <p:nvPr/>
          </p:nvSpPr>
          <p:spPr bwMode="auto">
            <a:xfrm flipV="1">
              <a:off x="3984" y="3100"/>
              <a:ext cx="576" cy="1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1" name="Line 38"/>
            <p:cNvSpPr>
              <a:spLocks noChangeShapeType="1"/>
            </p:cNvSpPr>
            <p:nvPr/>
          </p:nvSpPr>
          <p:spPr bwMode="auto">
            <a:xfrm flipV="1">
              <a:off x="3984" y="3196"/>
              <a:ext cx="72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2" name="Line 39"/>
            <p:cNvSpPr>
              <a:spLocks noChangeShapeType="1"/>
            </p:cNvSpPr>
            <p:nvPr/>
          </p:nvSpPr>
          <p:spPr bwMode="auto">
            <a:xfrm flipV="1">
              <a:off x="3984" y="3292"/>
              <a:ext cx="81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3" name="Line 123"/>
            <p:cNvSpPr>
              <a:spLocks noChangeShapeType="1"/>
            </p:cNvSpPr>
            <p:nvPr/>
          </p:nvSpPr>
          <p:spPr bwMode="auto">
            <a:xfrm flipH="1" flipV="1">
              <a:off x="4224" y="700"/>
              <a:ext cx="384" cy="57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429F-6B43-504C-935E-6322101AF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674" y="4099439"/>
            <a:ext cx="4037542" cy="1114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Big gaps in virtual address space </a:t>
            </a:r>
            <a:r>
              <a:rPr lang="en-US" b="1" i="1" dirty="0"/>
              <a:t>don't need </a:t>
            </a:r>
            <a:r>
              <a:rPr lang="en-US" b="1" dirty="0"/>
              <a:t>second level page tables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47CA7C-C1C5-FD4C-B01D-8150FEBDFA55}"/>
              </a:ext>
            </a:extLst>
          </p:cNvPr>
          <p:cNvSpPr/>
          <p:nvPr/>
        </p:nvSpPr>
        <p:spPr>
          <a:xfrm>
            <a:off x="3475686" y="2561793"/>
            <a:ext cx="899584" cy="396875"/>
          </a:xfrm>
          <a:prstGeom prst="rect">
            <a:avLst/>
          </a:prstGeom>
          <a:noFill/>
          <a:ln w="76200">
            <a:solidFill>
              <a:srgbClr val="00A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BAE7C10-62FA-3E48-B604-333D4D89F818}"/>
              </a:ext>
            </a:extLst>
          </p:cNvPr>
          <p:cNvSpPr/>
          <p:nvPr/>
        </p:nvSpPr>
        <p:spPr>
          <a:xfrm>
            <a:off x="3500437" y="3129252"/>
            <a:ext cx="899584" cy="396875"/>
          </a:xfrm>
          <a:prstGeom prst="rect">
            <a:avLst/>
          </a:prstGeom>
          <a:noFill/>
          <a:ln w="76200">
            <a:solidFill>
              <a:srgbClr val="00A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348261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880" name="Group 136"/>
          <p:cNvGrpSpPr>
            <a:grpSpLocks/>
          </p:cNvGrpSpPr>
          <p:nvPr/>
        </p:nvGrpSpPr>
        <p:grpSpPr bwMode="auto">
          <a:xfrm>
            <a:off x="4962261" y="695157"/>
            <a:ext cx="3153833" cy="5012532"/>
            <a:chOff x="3088" y="384"/>
            <a:chExt cx="2384" cy="3789"/>
          </a:xfrm>
        </p:grpSpPr>
        <p:grpSp>
          <p:nvGrpSpPr>
            <p:cNvPr id="23614" name="Group 107"/>
            <p:cNvGrpSpPr>
              <a:grpSpLocks/>
            </p:cNvGrpSpPr>
            <p:nvPr/>
          </p:nvGrpSpPr>
          <p:grpSpPr bwMode="auto">
            <a:xfrm>
              <a:off x="3088" y="384"/>
              <a:ext cx="2384" cy="444"/>
              <a:chOff x="3065" y="452"/>
              <a:chExt cx="2384" cy="444"/>
            </a:xfrm>
          </p:grpSpPr>
          <p:sp>
            <p:nvSpPr>
              <p:cNvPr id="23626" name="Text Box 100"/>
              <p:cNvSpPr txBox="1">
                <a:spLocks noChangeArrowheads="1"/>
              </p:cNvSpPr>
              <p:nvPr/>
            </p:nvSpPr>
            <p:spPr bwMode="auto">
              <a:xfrm>
                <a:off x="3065" y="452"/>
                <a:ext cx="683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Physical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Address:</a:t>
                </a:r>
              </a:p>
            </p:txBody>
          </p:sp>
          <p:grpSp>
            <p:nvGrpSpPr>
              <p:cNvPr id="23627" name="Group 104"/>
              <p:cNvGrpSpPr>
                <a:grpSpLocks/>
              </p:cNvGrpSpPr>
              <p:nvPr/>
            </p:nvGrpSpPr>
            <p:grpSpPr bwMode="auto">
              <a:xfrm>
                <a:off x="3840" y="528"/>
                <a:ext cx="1609" cy="238"/>
                <a:chOff x="3840" y="384"/>
                <a:chExt cx="1609" cy="238"/>
              </a:xfrm>
            </p:grpSpPr>
            <p:sp>
              <p:nvSpPr>
                <p:cNvPr id="23628" name="Rectangle 98"/>
                <p:cNvSpPr>
                  <a:spLocks noChangeArrowheads="1"/>
                </p:cNvSpPr>
                <p:nvPr/>
              </p:nvSpPr>
              <p:spPr bwMode="auto">
                <a:xfrm>
                  <a:off x="4464" y="384"/>
                  <a:ext cx="985" cy="238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Offset</a:t>
                  </a:r>
                </a:p>
              </p:txBody>
            </p:sp>
            <p:sp>
              <p:nvSpPr>
                <p:cNvPr id="23629" name="Rectangle 102"/>
                <p:cNvSpPr>
                  <a:spLocks noChangeArrowheads="1"/>
                </p:cNvSpPr>
                <p:nvPr/>
              </p:nvSpPr>
              <p:spPr bwMode="auto">
                <a:xfrm>
                  <a:off x="3840" y="384"/>
                  <a:ext cx="630" cy="238"/>
                </a:xfrm>
                <a:prstGeom prst="rect">
                  <a:avLst/>
                </a:prstGeom>
                <a:solidFill>
                  <a:srgbClr val="FF0000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Physical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Page #</a:t>
                  </a:r>
                </a:p>
              </p:txBody>
            </p:sp>
          </p:grpSp>
        </p:grpSp>
        <p:grpSp>
          <p:nvGrpSpPr>
            <p:cNvPr id="23615" name="Group 131"/>
            <p:cNvGrpSpPr>
              <a:grpSpLocks/>
            </p:cNvGrpSpPr>
            <p:nvPr/>
          </p:nvGrpSpPr>
          <p:grpSpPr bwMode="auto">
            <a:xfrm>
              <a:off x="4804" y="756"/>
              <a:ext cx="668" cy="1079"/>
              <a:chOff x="4804" y="756"/>
              <a:chExt cx="668" cy="1079"/>
            </a:xfrm>
          </p:grpSpPr>
          <p:sp useBgFill="1">
            <p:nvSpPr>
              <p:cNvPr id="23623" name="Rectangle 27"/>
              <p:cNvSpPr>
                <a:spLocks noChangeArrowheads="1"/>
              </p:cNvSpPr>
              <p:nvPr/>
            </p:nvSpPr>
            <p:spPr bwMode="auto">
              <a:xfrm>
                <a:off x="4804" y="756"/>
                <a:ext cx="421" cy="8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 useBgFill="1">
            <p:nvSpPr>
              <p:cNvPr id="23624" name="Rectangle 28"/>
              <p:cNvSpPr>
                <a:spLocks noChangeArrowheads="1"/>
              </p:cNvSpPr>
              <p:nvPr/>
            </p:nvSpPr>
            <p:spPr bwMode="auto">
              <a:xfrm>
                <a:off x="4928" y="855"/>
                <a:ext cx="420" cy="8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625" name="Rectangle 29"/>
              <p:cNvSpPr>
                <a:spLocks noChangeArrowheads="1"/>
              </p:cNvSpPr>
              <p:nvPr/>
            </p:nvSpPr>
            <p:spPr bwMode="auto">
              <a:xfrm>
                <a:off x="5051" y="954"/>
                <a:ext cx="421" cy="88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 useBgFill="1">
          <p:nvSpPr>
            <p:cNvPr id="23616" name="Rectangle 23"/>
            <p:cNvSpPr>
              <a:spLocks noChangeArrowheads="1"/>
            </p:cNvSpPr>
            <p:nvPr/>
          </p:nvSpPr>
          <p:spPr bwMode="auto">
            <a:xfrm>
              <a:off x="4681" y="1941"/>
              <a:ext cx="422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17" name="Rectangle 24"/>
            <p:cNvSpPr>
              <a:spLocks noChangeArrowheads="1"/>
            </p:cNvSpPr>
            <p:nvPr/>
          </p:nvSpPr>
          <p:spPr bwMode="auto">
            <a:xfrm>
              <a:off x="4804" y="2040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8" name="Rectangle 53"/>
            <p:cNvSpPr>
              <a:spLocks noChangeArrowheads="1"/>
            </p:cNvSpPr>
            <p:nvPr/>
          </p:nvSpPr>
          <p:spPr bwMode="auto">
            <a:xfrm>
              <a:off x="5113" y="1225"/>
              <a:ext cx="27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167" b="0">
                  <a:latin typeface="Gill Sans" charset="0"/>
                  <a:ea typeface="Gill Sans" charset="0"/>
                  <a:cs typeface="Gill Sans" charset="0"/>
                </a:rPr>
                <a:t>4KB</a:t>
              </a:r>
            </a:p>
          </p:txBody>
        </p:sp>
        <p:sp useBgFill="1">
          <p:nvSpPr>
            <p:cNvPr id="23619" name="Rectangle 121"/>
            <p:cNvSpPr>
              <a:spLocks noChangeArrowheads="1"/>
            </p:cNvSpPr>
            <p:nvPr/>
          </p:nvSpPr>
          <p:spPr bwMode="auto">
            <a:xfrm>
              <a:off x="4560" y="3100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0" name="Rectangle 36"/>
            <p:cNvSpPr>
              <a:spLocks noChangeArrowheads="1"/>
            </p:cNvSpPr>
            <p:nvPr/>
          </p:nvSpPr>
          <p:spPr bwMode="auto">
            <a:xfrm>
              <a:off x="4656" y="3196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1" name="Rectangle 25"/>
            <p:cNvSpPr>
              <a:spLocks noChangeArrowheads="1"/>
            </p:cNvSpPr>
            <p:nvPr/>
          </p:nvSpPr>
          <p:spPr bwMode="auto">
            <a:xfrm>
              <a:off x="4896" y="2140"/>
              <a:ext cx="420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2" name="Rectangle 37"/>
            <p:cNvSpPr>
              <a:spLocks noChangeArrowheads="1"/>
            </p:cNvSpPr>
            <p:nvPr/>
          </p:nvSpPr>
          <p:spPr bwMode="auto">
            <a:xfrm>
              <a:off x="4800" y="3292"/>
              <a:ext cx="420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833046" y="150007"/>
            <a:ext cx="5199865" cy="596745"/>
          </a:xfrm>
          <a:noFill/>
        </p:spPr>
        <p:txBody>
          <a:bodyPr vert="horz" wrap="none" lIns="52917" tIns="21167" rIns="52917" bIns="21167" rtlCol="0" anchor="t">
            <a:spAutoFit/>
          </a:bodyPr>
          <a:lstStyle/>
          <a:p>
            <a:r>
              <a:rPr lang="en-US" altLang="ko-KR" sz="4000" dirty="0"/>
              <a:t>Two-Level Page Tables</a:t>
            </a:r>
          </a:p>
        </p:txBody>
      </p:sp>
      <p:grpSp>
        <p:nvGrpSpPr>
          <p:cNvPr id="671871" name="Group 127"/>
          <p:cNvGrpSpPr>
            <a:grpSpLocks/>
          </p:cNvGrpSpPr>
          <p:nvPr/>
        </p:nvGrpSpPr>
        <p:grpSpPr bwMode="auto">
          <a:xfrm>
            <a:off x="4242595" y="1621199"/>
            <a:ext cx="1345406" cy="2559844"/>
            <a:chOff x="2544" y="1084"/>
            <a:chExt cx="1017" cy="1935"/>
          </a:xfrm>
        </p:grpSpPr>
        <p:sp>
          <p:nvSpPr>
            <p:cNvPr id="23611" name="Line 20"/>
            <p:cNvSpPr>
              <a:spLocks noChangeShapeType="1"/>
            </p:cNvSpPr>
            <p:nvPr/>
          </p:nvSpPr>
          <p:spPr bwMode="auto">
            <a:xfrm flipV="1">
              <a:off x="2544" y="1084"/>
              <a:ext cx="1008" cy="72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2" name="Line 21"/>
            <p:cNvSpPr>
              <a:spLocks noChangeShapeType="1"/>
            </p:cNvSpPr>
            <p:nvPr/>
          </p:nvSpPr>
          <p:spPr bwMode="auto">
            <a:xfrm flipV="1">
              <a:off x="2544" y="2044"/>
              <a:ext cx="1008" cy="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3" name="Line 22"/>
            <p:cNvSpPr>
              <a:spLocks noChangeShapeType="1"/>
            </p:cNvSpPr>
            <p:nvPr/>
          </p:nvSpPr>
          <p:spPr bwMode="auto">
            <a:xfrm>
              <a:off x="2544" y="2184"/>
              <a:ext cx="1017" cy="8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71869" name="Group 125"/>
          <p:cNvGrpSpPr>
            <a:grpSpLocks/>
          </p:cNvGrpSpPr>
          <p:nvPr/>
        </p:nvGrpSpPr>
        <p:grpSpPr bwMode="auto">
          <a:xfrm>
            <a:off x="889001" y="905501"/>
            <a:ext cx="4115594" cy="795073"/>
            <a:chOff x="9" y="543"/>
            <a:chExt cx="3111" cy="601"/>
          </a:xfrm>
        </p:grpSpPr>
        <p:sp>
          <p:nvSpPr>
            <p:cNvPr id="23602" name="Rectangle 54"/>
            <p:cNvSpPr>
              <a:spLocks noChangeArrowheads="1"/>
            </p:cNvSpPr>
            <p:nvPr/>
          </p:nvSpPr>
          <p:spPr bwMode="auto">
            <a:xfrm>
              <a:off x="816" y="543"/>
              <a:ext cx="51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10 bits</a:t>
              </a:r>
            </a:p>
          </p:txBody>
        </p:sp>
        <p:sp>
          <p:nvSpPr>
            <p:cNvPr id="23603" name="Rectangle 55"/>
            <p:cNvSpPr>
              <a:spLocks noChangeArrowheads="1"/>
            </p:cNvSpPr>
            <p:nvPr/>
          </p:nvSpPr>
          <p:spPr bwMode="auto">
            <a:xfrm>
              <a:off x="1488" y="543"/>
              <a:ext cx="51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10 bits</a:t>
              </a:r>
            </a:p>
          </p:txBody>
        </p:sp>
        <p:sp>
          <p:nvSpPr>
            <p:cNvPr id="23604" name="Rectangle 56"/>
            <p:cNvSpPr>
              <a:spLocks noChangeArrowheads="1"/>
            </p:cNvSpPr>
            <p:nvPr/>
          </p:nvSpPr>
          <p:spPr bwMode="auto">
            <a:xfrm>
              <a:off x="2256" y="543"/>
              <a:ext cx="51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12 bits</a:t>
              </a:r>
            </a:p>
          </p:txBody>
        </p:sp>
        <p:grpSp>
          <p:nvGrpSpPr>
            <p:cNvPr id="23605" name="Group 65"/>
            <p:cNvGrpSpPr>
              <a:grpSpLocks/>
            </p:cNvGrpSpPr>
            <p:nvPr/>
          </p:nvGrpSpPr>
          <p:grpSpPr bwMode="auto">
            <a:xfrm>
              <a:off x="9" y="700"/>
              <a:ext cx="3111" cy="444"/>
              <a:chOff x="48" y="1440"/>
              <a:chExt cx="3111" cy="444"/>
            </a:xfrm>
          </p:grpSpPr>
          <p:sp>
            <p:nvSpPr>
              <p:cNvPr id="23606" name="Text Box 66"/>
              <p:cNvSpPr txBox="1">
                <a:spLocks noChangeArrowheads="1"/>
              </p:cNvSpPr>
              <p:nvPr/>
            </p:nvSpPr>
            <p:spPr bwMode="auto">
              <a:xfrm>
                <a:off x="48" y="1440"/>
                <a:ext cx="683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Virtual 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Address:</a:t>
                </a:r>
              </a:p>
            </p:txBody>
          </p:sp>
          <p:grpSp>
            <p:nvGrpSpPr>
              <p:cNvPr id="23607" name="Group 67"/>
              <p:cNvGrpSpPr>
                <a:grpSpLocks/>
              </p:cNvGrpSpPr>
              <p:nvPr/>
            </p:nvGrpSpPr>
            <p:grpSpPr bwMode="auto">
              <a:xfrm>
                <a:off x="912" y="1490"/>
                <a:ext cx="2247" cy="238"/>
                <a:chOff x="1625" y="528"/>
                <a:chExt cx="2247" cy="238"/>
              </a:xfrm>
            </p:grpSpPr>
            <p:sp>
              <p:nvSpPr>
                <p:cNvPr id="23608" name="Rectangle 68"/>
                <p:cNvSpPr>
                  <a:spLocks noChangeArrowheads="1"/>
                </p:cNvSpPr>
                <p:nvPr/>
              </p:nvSpPr>
              <p:spPr bwMode="auto">
                <a:xfrm>
                  <a:off x="2887" y="528"/>
                  <a:ext cx="985" cy="238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 dirty="0">
                      <a:latin typeface="Gill Sans" charset="0"/>
                      <a:ea typeface="Gill Sans" charset="0"/>
                      <a:cs typeface="Gill Sans" charset="0"/>
                    </a:rPr>
                    <a:t>Offset</a:t>
                  </a:r>
                </a:p>
              </p:txBody>
            </p:sp>
            <p:sp>
              <p:nvSpPr>
                <p:cNvPr id="23609" name="Rectangle 69"/>
                <p:cNvSpPr>
                  <a:spLocks noChangeArrowheads="1"/>
                </p:cNvSpPr>
                <p:nvPr/>
              </p:nvSpPr>
              <p:spPr bwMode="auto">
                <a:xfrm>
                  <a:off x="2256" y="528"/>
                  <a:ext cx="631" cy="238"/>
                </a:xfrm>
                <a:prstGeom prst="rect">
                  <a:avLst/>
                </a:prstGeom>
                <a:solidFill>
                  <a:srgbClr val="FF0000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P2 index</a:t>
                  </a:r>
                </a:p>
              </p:txBody>
            </p:sp>
            <p:sp>
              <p:nvSpPr>
                <p:cNvPr id="23610" name="Rectangle 70"/>
                <p:cNvSpPr>
                  <a:spLocks noChangeArrowheads="1"/>
                </p:cNvSpPr>
                <p:nvPr/>
              </p:nvSpPr>
              <p:spPr bwMode="auto">
                <a:xfrm>
                  <a:off x="1625" y="528"/>
                  <a:ext cx="631" cy="238"/>
                </a:xfrm>
                <a:prstGeom prst="rect">
                  <a:avLst/>
                </a:prstGeom>
                <a:solidFill>
                  <a:srgbClr val="FF0000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333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P1 index</a:t>
                  </a:r>
                </a:p>
              </p:txBody>
            </p:sp>
          </p:grpSp>
        </p:grpSp>
      </p:grpSp>
      <p:grpSp>
        <p:nvGrpSpPr>
          <p:cNvPr id="671870" name="Group 126"/>
          <p:cNvGrpSpPr>
            <a:grpSpLocks/>
          </p:cNvGrpSpPr>
          <p:nvPr/>
        </p:nvGrpSpPr>
        <p:grpSpPr bwMode="auto">
          <a:xfrm>
            <a:off x="1131095" y="2282657"/>
            <a:ext cx="3514989" cy="1461824"/>
            <a:chOff x="192" y="1612"/>
            <a:chExt cx="2657" cy="1105"/>
          </a:xfrm>
        </p:grpSpPr>
        <p:sp>
          <p:nvSpPr>
            <p:cNvPr id="23592" name="Rectangle 4"/>
            <p:cNvSpPr>
              <a:spLocks noChangeArrowheads="1"/>
            </p:cNvSpPr>
            <p:nvPr/>
          </p:nvSpPr>
          <p:spPr bwMode="auto">
            <a:xfrm>
              <a:off x="2112" y="1644"/>
              <a:ext cx="422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3" name="Rectangle 5" descr="80%"/>
            <p:cNvSpPr>
              <a:spLocks noChangeArrowheads="1"/>
            </p:cNvSpPr>
            <p:nvPr/>
          </p:nvSpPr>
          <p:spPr bwMode="auto">
            <a:xfrm>
              <a:off x="2112" y="1776"/>
              <a:ext cx="422" cy="9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4" name="Rectangle 6" descr="75%"/>
            <p:cNvSpPr>
              <a:spLocks noChangeArrowheads="1"/>
            </p:cNvSpPr>
            <p:nvPr/>
          </p:nvSpPr>
          <p:spPr bwMode="auto">
            <a:xfrm>
              <a:off x="2112" y="2072"/>
              <a:ext cx="422" cy="91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5" name="Rectangle 7" descr="75%"/>
            <p:cNvSpPr>
              <a:spLocks noChangeArrowheads="1"/>
            </p:cNvSpPr>
            <p:nvPr/>
          </p:nvSpPr>
          <p:spPr bwMode="auto">
            <a:xfrm>
              <a:off x="2112" y="2171"/>
              <a:ext cx="422" cy="90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3596" name="Group 111"/>
            <p:cNvGrpSpPr>
              <a:grpSpLocks/>
            </p:cNvGrpSpPr>
            <p:nvPr/>
          </p:nvGrpSpPr>
          <p:grpSpPr bwMode="auto">
            <a:xfrm>
              <a:off x="1776" y="2528"/>
              <a:ext cx="1073" cy="189"/>
              <a:chOff x="1872" y="2644"/>
              <a:chExt cx="1073" cy="189"/>
            </a:xfrm>
          </p:grpSpPr>
          <p:sp>
            <p:nvSpPr>
              <p:cNvPr id="23599" name="Rectangle 47"/>
              <p:cNvSpPr>
                <a:spLocks noChangeArrowheads="1"/>
              </p:cNvSpPr>
              <p:nvPr/>
            </p:nvSpPr>
            <p:spPr bwMode="auto">
              <a:xfrm>
                <a:off x="2112" y="2644"/>
                <a:ext cx="502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2917" tIns="21167" rIns="52917" bIns="21167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altLang="en-US" sz="1500" b="0" dirty="0">
                    <a:latin typeface="Gill Sans" charset="0"/>
                    <a:ea typeface="Gill Sans" charset="0"/>
                    <a:cs typeface="Gill Sans" charset="0"/>
                  </a:rPr>
                  <a:t>4 bytes</a:t>
                </a:r>
              </a:p>
            </p:txBody>
          </p:sp>
          <p:sp>
            <p:nvSpPr>
              <p:cNvPr id="23600" name="Line 48"/>
              <p:cNvSpPr>
                <a:spLocks noChangeShapeType="1"/>
              </p:cNvSpPr>
              <p:nvPr/>
            </p:nvSpPr>
            <p:spPr bwMode="auto">
              <a:xfrm>
                <a:off x="1872" y="2740"/>
                <a:ext cx="23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601" name="Line 49"/>
              <p:cNvSpPr>
                <a:spLocks noChangeShapeType="1"/>
              </p:cNvSpPr>
              <p:nvPr/>
            </p:nvSpPr>
            <p:spPr bwMode="auto">
              <a:xfrm flipH="1">
                <a:off x="2688" y="2740"/>
                <a:ext cx="25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3597" name="Rectangle 76"/>
            <p:cNvSpPr>
              <a:spLocks noChangeArrowheads="1"/>
            </p:cNvSpPr>
            <p:nvPr/>
          </p:nvSpPr>
          <p:spPr bwMode="auto">
            <a:xfrm>
              <a:off x="192" y="1612"/>
              <a:ext cx="1148" cy="199"/>
            </a:xfrm>
            <a:prstGeom prst="rect">
              <a:avLst/>
            </a:prstGeom>
            <a:solidFill>
              <a:schemeClr val="accent6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PageTablePtr</a:t>
              </a:r>
            </a:p>
          </p:txBody>
        </p:sp>
        <p:sp>
          <p:nvSpPr>
            <p:cNvPr id="23598" name="Line 92"/>
            <p:cNvSpPr>
              <a:spLocks noChangeShapeType="1"/>
            </p:cNvSpPr>
            <p:nvPr/>
          </p:nvSpPr>
          <p:spPr bwMode="auto">
            <a:xfrm flipV="1">
              <a:off x="1344" y="1660"/>
              <a:ext cx="76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1837" name="Freeform 93"/>
          <p:cNvSpPr>
            <a:spLocks/>
          </p:cNvSpPr>
          <p:nvPr/>
        </p:nvSpPr>
        <p:spPr bwMode="auto">
          <a:xfrm>
            <a:off x="2464594" y="1494198"/>
            <a:ext cx="1206500" cy="1079500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388620 h 960"/>
              <a:gd name="T4" fmla="*/ 838200 w 912"/>
              <a:gd name="T5" fmla="*/ 1295400 h 960"/>
              <a:gd name="T6" fmla="*/ 1447800 w 912"/>
              <a:gd name="T7" fmla="*/ 1295400 h 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71881" name="Group 137"/>
          <p:cNvGrpSpPr>
            <a:grpSpLocks/>
          </p:cNvGrpSpPr>
          <p:nvPr/>
        </p:nvGrpSpPr>
        <p:grpSpPr bwMode="auto">
          <a:xfrm>
            <a:off x="5172604" y="1600032"/>
            <a:ext cx="1419490" cy="3959490"/>
            <a:chOff x="3247" y="1068"/>
            <a:chExt cx="1073" cy="2993"/>
          </a:xfrm>
        </p:grpSpPr>
        <p:grpSp>
          <p:nvGrpSpPr>
            <p:cNvPr id="23574" name="Group 117"/>
            <p:cNvGrpSpPr>
              <a:grpSpLocks/>
            </p:cNvGrpSpPr>
            <p:nvPr/>
          </p:nvGrpSpPr>
          <p:grpSpPr bwMode="auto">
            <a:xfrm>
              <a:off x="3572" y="1068"/>
              <a:ext cx="421" cy="880"/>
              <a:chOff x="3572" y="971"/>
              <a:chExt cx="421" cy="880"/>
            </a:xfrm>
          </p:grpSpPr>
          <p:sp>
            <p:nvSpPr>
              <p:cNvPr id="23588" name="Rectangle 8"/>
              <p:cNvSpPr>
                <a:spLocks noChangeArrowheads="1"/>
              </p:cNvSpPr>
              <p:nvPr/>
            </p:nvSpPr>
            <p:spPr bwMode="auto">
              <a:xfrm>
                <a:off x="3572" y="971"/>
                <a:ext cx="421" cy="8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9" name="Rectangle 9" descr="50%"/>
              <p:cNvSpPr>
                <a:spLocks noChangeArrowheads="1"/>
              </p:cNvSpPr>
              <p:nvPr/>
            </p:nvSpPr>
            <p:spPr bwMode="auto">
              <a:xfrm>
                <a:off x="3572" y="1317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90" name="Rectangle 10" descr="50%"/>
              <p:cNvSpPr>
                <a:spLocks noChangeArrowheads="1"/>
              </p:cNvSpPr>
              <p:nvPr/>
            </p:nvSpPr>
            <p:spPr bwMode="auto">
              <a:xfrm>
                <a:off x="3572" y="1416"/>
                <a:ext cx="421" cy="89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91" name="Rectangle 11" descr="70%"/>
              <p:cNvSpPr>
                <a:spLocks noChangeArrowheads="1"/>
              </p:cNvSpPr>
              <p:nvPr/>
            </p:nvSpPr>
            <p:spPr bwMode="auto">
              <a:xfrm>
                <a:off x="3572" y="1613"/>
                <a:ext cx="421" cy="91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3575" name="Group 118"/>
            <p:cNvGrpSpPr>
              <a:grpSpLocks/>
            </p:cNvGrpSpPr>
            <p:nvPr/>
          </p:nvGrpSpPr>
          <p:grpSpPr bwMode="auto">
            <a:xfrm>
              <a:off x="3572" y="2027"/>
              <a:ext cx="421" cy="881"/>
              <a:chOff x="3572" y="2057"/>
              <a:chExt cx="421" cy="881"/>
            </a:xfrm>
          </p:grpSpPr>
          <p:sp>
            <p:nvSpPr>
              <p:cNvPr id="23584" name="Rectangle 12"/>
              <p:cNvSpPr>
                <a:spLocks noChangeArrowheads="1"/>
              </p:cNvSpPr>
              <p:nvPr/>
            </p:nvSpPr>
            <p:spPr bwMode="auto">
              <a:xfrm>
                <a:off x="3572" y="2057"/>
                <a:ext cx="421" cy="8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5" name="Rectangle 13" descr="50%"/>
              <p:cNvSpPr>
                <a:spLocks noChangeArrowheads="1"/>
              </p:cNvSpPr>
              <p:nvPr/>
            </p:nvSpPr>
            <p:spPr bwMode="auto">
              <a:xfrm>
                <a:off x="3572" y="2304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6" name="Rectangle 14" descr="50%"/>
              <p:cNvSpPr>
                <a:spLocks noChangeArrowheads="1"/>
              </p:cNvSpPr>
              <p:nvPr/>
            </p:nvSpPr>
            <p:spPr bwMode="auto">
              <a:xfrm>
                <a:off x="3572" y="2403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7" name="Rectangle 15" descr="50%"/>
              <p:cNvSpPr>
                <a:spLocks noChangeArrowheads="1"/>
              </p:cNvSpPr>
              <p:nvPr/>
            </p:nvSpPr>
            <p:spPr bwMode="auto">
              <a:xfrm>
                <a:off x="3572" y="2600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3576" name="Group 119"/>
            <p:cNvGrpSpPr>
              <a:grpSpLocks/>
            </p:cNvGrpSpPr>
            <p:nvPr/>
          </p:nvGrpSpPr>
          <p:grpSpPr bwMode="auto">
            <a:xfrm>
              <a:off x="3572" y="2956"/>
              <a:ext cx="421" cy="880"/>
              <a:chOff x="3572" y="3094"/>
              <a:chExt cx="421" cy="880"/>
            </a:xfrm>
          </p:grpSpPr>
          <p:sp>
            <p:nvSpPr>
              <p:cNvPr id="23580" name="Rectangle 16"/>
              <p:cNvSpPr>
                <a:spLocks noChangeArrowheads="1"/>
              </p:cNvSpPr>
              <p:nvPr/>
            </p:nvSpPr>
            <p:spPr bwMode="auto">
              <a:xfrm>
                <a:off x="3572" y="3094"/>
                <a:ext cx="421" cy="8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1" name="Rectangle 17" descr="50%"/>
              <p:cNvSpPr>
                <a:spLocks noChangeArrowheads="1"/>
              </p:cNvSpPr>
              <p:nvPr/>
            </p:nvSpPr>
            <p:spPr bwMode="auto">
              <a:xfrm>
                <a:off x="3572" y="3291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2" name="Rectangle 18" descr="50%"/>
              <p:cNvSpPr>
                <a:spLocks noChangeArrowheads="1"/>
              </p:cNvSpPr>
              <p:nvPr/>
            </p:nvSpPr>
            <p:spPr bwMode="auto">
              <a:xfrm>
                <a:off x="3572" y="3538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3" name="Rectangle 19" descr="50%"/>
              <p:cNvSpPr>
                <a:spLocks noChangeArrowheads="1"/>
              </p:cNvSpPr>
              <p:nvPr/>
            </p:nvSpPr>
            <p:spPr bwMode="auto">
              <a:xfrm>
                <a:off x="3572" y="3736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3577" name="Rectangle 113"/>
            <p:cNvSpPr>
              <a:spLocks noChangeArrowheads="1"/>
            </p:cNvSpPr>
            <p:nvPr/>
          </p:nvSpPr>
          <p:spPr bwMode="auto">
            <a:xfrm>
              <a:off x="3487" y="3872"/>
              <a:ext cx="502" cy="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4 bytes</a:t>
              </a:r>
            </a:p>
          </p:txBody>
        </p:sp>
        <p:sp>
          <p:nvSpPr>
            <p:cNvPr id="23578" name="Line 114"/>
            <p:cNvSpPr>
              <a:spLocks noChangeShapeType="1"/>
            </p:cNvSpPr>
            <p:nvPr/>
          </p:nvSpPr>
          <p:spPr bwMode="auto">
            <a:xfrm>
              <a:off x="3247" y="3968"/>
              <a:ext cx="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9" name="Line 115"/>
            <p:cNvSpPr>
              <a:spLocks noChangeShapeType="1"/>
            </p:cNvSpPr>
            <p:nvPr/>
          </p:nvSpPr>
          <p:spPr bwMode="auto">
            <a:xfrm flipH="1">
              <a:off x="4063" y="3968"/>
              <a:ext cx="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1864" name="Freeform 120"/>
          <p:cNvSpPr>
            <a:spLocks/>
          </p:cNvSpPr>
          <p:nvPr/>
        </p:nvSpPr>
        <p:spPr bwMode="auto">
          <a:xfrm>
            <a:off x="3226594" y="1494198"/>
            <a:ext cx="2349500" cy="1016000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304800 h 768"/>
              <a:gd name="T4" fmla="*/ 2225842 w 1824"/>
              <a:gd name="T5" fmla="*/ 1219200 h 768"/>
              <a:gd name="T6" fmla="*/ 2819400 w 1824"/>
              <a:gd name="T7" fmla="*/ 1219200 h 7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71874" name="Group 130"/>
          <p:cNvGrpSpPr>
            <a:grpSpLocks/>
          </p:cNvGrpSpPr>
          <p:nvPr/>
        </p:nvGrpSpPr>
        <p:grpSpPr bwMode="auto">
          <a:xfrm>
            <a:off x="6147594" y="1113198"/>
            <a:ext cx="1398323" cy="3873500"/>
            <a:chOff x="3984" y="700"/>
            <a:chExt cx="1057" cy="2928"/>
          </a:xfrm>
        </p:grpSpPr>
        <p:sp>
          <p:nvSpPr>
            <p:cNvPr id="23564" name="Line 30"/>
            <p:cNvSpPr>
              <a:spLocks noChangeShapeType="1"/>
            </p:cNvSpPr>
            <p:nvPr/>
          </p:nvSpPr>
          <p:spPr bwMode="auto">
            <a:xfrm flipV="1">
              <a:off x="3984" y="748"/>
              <a:ext cx="81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5" name="Line 31"/>
            <p:cNvSpPr>
              <a:spLocks noChangeShapeType="1"/>
            </p:cNvSpPr>
            <p:nvPr/>
          </p:nvSpPr>
          <p:spPr bwMode="auto">
            <a:xfrm flipV="1">
              <a:off x="3984" y="847"/>
              <a:ext cx="934" cy="7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6" name="Line 32"/>
            <p:cNvSpPr>
              <a:spLocks noChangeShapeType="1"/>
            </p:cNvSpPr>
            <p:nvPr/>
          </p:nvSpPr>
          <p:spPr bwMode="auto">
            <a:xfrm flipV="1">
              <a:off x="3984" y="995"/>
              <a:ext cx="1057" cy="76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7" name="Line 33"/>
            <p:cNvSpPr>
              <a:spLocks noChangeShapeType="1"/>
            </p:cNvSpPr>
            <p:nvPr/>
          </p:nvSpPr>
          <p:spPr bwMode="auto">
            <a:xfrm flipV="1">
              <a:off x="3984" y="1948"/>
              <a:ext cx="72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8" name="Line 34"/>
            <p:cNvSpPr>
              <a:spLocks noChangeShapeType="1"/>
            </p:cNvSpPr>
            <p:nvPr/>
          </p:nvSpPr>
          <p:spPr bwMode="auto">
            <a:xfrm flipV="1">
              <a:off x="3984" y="2044"/>
              <a:ext cx="81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9" name="Line 35"/>
            <p:cNvSpPr>
              <a:spLocks noChangeShapeType="1"/>
            </p:cNvSpPr>
            <p:nvPr/>
          </p:nvSpPr>
          <p:spPr bwMode="auto">
            <a:xfrm flipV="1">
              <a:off x="3984" y="2140"/>
              <a:ext cx="912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0" name="Line 122"/>
            <p:cNvSpPr>
              <a:spLocks noChangeShapeType="1"/>
            </p:cNvSpPr>
            <p:nvPr/>
          </p:nvSpPr>
          <p:spPr bwMode="auto">
            <a:xfrm flipV="1">
              <a:off x="3984" y="3100"/>
              <a:ext cx="576" cy="1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1" name="Line 38"/>
            <p:cNvSpPr>
              <a:spLocks noChangeShapeType="1"/>
            </p:cNvSpPr>
            <p:nvPr/>
          </p:nvSpPr>
          <p:spPr bwMode="auto">
            <a:xfrm flipV="1">
              <a:off x="3984" y="3196"/>
              <a:ext cx="72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2" name="Line 39"/>
            <p:cNvSpPr>
              <a:spLocks noChangeShapeType="1"/>
            </p:cNvSpPr>
            <p:nvPr/>
          </p:nvSpPr>
          <p:spPr bwMode="auto">
            <a:xfrm flipV="1">
              <a:off x="3984" y="3292"/>
              <a:ext cx="81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3" name="Line 123"/>
            <p:cNvSpPr>
              <a:spLocks noChangeShapeType="1"/>
            </p:cNvSpPr>
            <p:nvPr/>
          </p:nvSpPr>
          <p:spPr bwMode="auto">
            <a:xfrm flipH="1" flipV="1">
              <a:off x="4224" y="700"/>
              <a:ext cx="384" cy="57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429F-6B43-504C-935E-6322101AF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674" y="4099439"/>
            <a:ext cx="4037542" cy="11145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But we're also making two memory accesses just for translation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8578C5-0C58-B342-9C4B-665404507C65}"/>
              </a:ext>
            </a:extLst>
          </p:cNvPr>
          <p:cNvSpPr/>
          <p:nvPr/>
        </p:nvSpPr>
        <p:spPr>
          <a:xfrm>
            <a:off x="2299891" y="1449220"/>
            <a:ext cx="1371203" cy="1314979"/>
          </a:xfrm>
          <a:prstGeom prst="rect">
            <a:avLst/>
          </a:prstGeom>
          <a:noFill/>
          <a:ln w="76200">
            <a:solidFill>
              <a:srgbClr val="00A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17BC68E-5E76-B84B-AD04-FF3B0F887FEF}"/>
              </a:ext>
            </a:extLst>
          </p:cNvPr>
          <p:cNvSpPr/>
          <p:nvPr/>
        </p:nvSpPr>
        <p:spPr>
          <a:xfrm>
            <a:off x="3161059" y="1456949"/>
            <a:ext cx="3057973" cy="1104637"/>
          </a:xfrm>
          <a:prstGeom prst="rect">
            <a:avLst/>
          </a:prstGeom>
          <a:noFill/>
          <a:ln w="76200">
            <a:solidFill>
              <a:srgbClr val="00A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01903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35"/>
          <p:cNvSpPr>
            <a:spLocks noChangeArrowheads="1"/>
          </p:cNvSpPr>
          <p:nvPr/>
        </p:nvSpPr>
        <p:spPr bwMode="auto">
          <a:xfrm>
            <a:off x="6334127" y="2262199"/>
            <a:ext cx="1079500" cy="254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767293" y="183237"/>
            <a:ext cx="5969000" cy="789781"/>
          </a:xfrm>
        </p:spPr>
        <p:txBody>
          <a:bodyPr>
            <a:normAutofit/>
          </a:bodyPr>
          <a:lstStyle/>
          <a:p>
            <a:r>
              <a:rPr lang="en-US" altLang="en-US" dirty="0"/>
              <a:t>Two-Level Paging Example</a:t>
            </a:r>
          </a:p>
        </p:txBody>
      </p:sp>
      <p:sp>
        <p:nvSpPr>
          <p:cNvPr id="24580" name="TextBox 5"/>
          <p:cNvSpPr txBox="1">
            <a:spLocks noChangeArrowheads="1"/>
          </p:cNvSpPr>
          <p:nvPr/>
        </p:nvSpPr>
        <p:spPr bwMode="auto">
          <a:xfrm>
            <a:off x="915460" y="1119199"/>
            <a:ext cx="942566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333" i="1" dirty="0">
                <a:solidFill>
                  <a:srgbClr val="FF0000"/>
                </a:solidFill>
                <a:latin typeface="Helvetica" charset="0"/>
                <a:cs typeface="Helvetica" charset="0"/>
              </a:rPr>
              <a:t>111</a:t>
            </a:r>
            <a:r>
              <a:rPr lang="en-US" sz="1333" dirty="0">
                <a:solidFill>
                  <a:srgbClr val="008000"/>
                </a:solidFill>
                <a:latin typeface="Helvetica" charset="0"/>
                <a:cs typeface="Helvetica" charset="0"/>
              </a:rPr>
              <a:t>1 1</a:t>
            </a:r>
            <a:r>
              <a:rPr lang="en-US" sz="1333" dirty="0">
                <a:solidFill>
                  <a:schemeClr val="accent5">
                    <a:lumMod val="50000"/>
                  </a:schemeClr>
                </a:solidFill>
                <a:latin typeface="Helvetica" charset="0"/>
                <a:cs typeface="Helvetica" charset="0"/>
              </a:rPr>
              <a:t>111</a:t>
            </a: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1804460" y="1246199"/>
            <a:ext cx="1079500" cy="508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1804460" y="2897199"/>
            <a:ext cx="1079500" cy="381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804460" y="4802199"/>
            <a:ext cx="1079500" cy="50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67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1804460" y="3786199"/>
            <a:ext cx="1079500" cy="5080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7896" name="Up Arrow 10"/>
          <p:cNvSpPr>
            <a:spLocks noChangeArrowheads="1"/>
          </p:cNvSpPr>
          <p:nvPr/>
        </p:nvSpPr>
        <p:spPr bwMode="auto">
          <a:xfrm flipH="1">
            <a:off x="2248960" y="2643199"/>
            <a:ext cx="88636" cy="2540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7897" name="Up Arrow 11"/>
          <p:cNvSpPr>
            <a:spLocks noChangeArrowheads="1"/>
          </p:cNvSpPr>
          <p:nvPr/>
        </p:nvSpPr>
        <p:spPr bwMode="auto">
          <a:xfrm flipH="1" flipV="1">
            <a:off x="2248960" y="1754199"/>
            <a:ext cx="88636" cy="2540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1804460" y="1246199"/>
            <a:ext cx="1079500" cy="4064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7899" name="TextBox 13"/>
          <p:cNvSpPr txBox="1">
            <a:spLocks noChangeArrowheads="1"/>
          </p:cNvSpPr>
          <p:nvPr/>
        </p:nvSpPr>
        <p:spPr bwMode="auto">
          <a:xfrm>
            <a:off x="1381127" y="928699"/>
            <a:ext cx="1847172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37900" name="Rectangle 14"/>
          <p:cNvSpPr>
            <a:spLocks noChangeArrowheads="1"/>
          </p:cNvSpPr>
          <p:nvPr/>
        </p:nvSpPr>
        <p:spPr bwMode="auto">
          <a:xfrm>
            <a:off x="1804460" y="4294199"/>
            <a:ext cx="1079500" cy="1016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7901" name="Rectangle 15"/>
          <p:cNvSpPr>
            <a:spLocks noChangeArrowheads="1"/>
          </p:cNvSpPr>
          <p:nvPr/>
        </p:nvSpPr>
        <p:spPr bwMode="auto">
          <a:xfrm>
            <a:off x="1804460" y="3278199"/>
            <a:ext cx="1079500" cy="1016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7902" name="Rectangle 16"/>
          <p:cNvSpPr>
            <a:spLocks noChangeArrowheads="1"/>
          </p:cNvSpPr>
          <p:nvPr/>
        </p:nvSpPr>
        <p:spPr bwMode="auto">
          <a:xfrm>
            <a:off x="1804460" y="2262199"/>
            <a:ext cx="1079500" cy="1016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7903" name="TextBox 17"/>
          <p:cNvSpPr txBox="1">
            <a:spLocks noChangeArrowheads="1"/>
          </p:cNvSpPr>
          <p:nvPr/>
        </p:nvSpPr>
        <p:spPr bwMode="auto">
          <a:xfrm>
            <a:off x="851960" y="5091919"/>
            <a:ext cx="961761" cy="28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 i="1">
                <a:solidFill>
                  <a:srgbClr val="FF0000"/>
                </a:solidFill>
                <a:latin typeface="Helvetica" panose="020B0604020202020204" pitchFamily="34" charset="0"/>
              </a:rPr>
              <a:t>000</a:t>
            </a:r>
            <a:r>
              <a:rPr lang="en-US" altLang="en-US" sz="1333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333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4" name="TextBox 18"/>
          <p:cNvSpPr txBox="1">
            <a:spLocks noChangeArrowheads="1"/>
          </p:cNvSpPr>
          <p:nvPr/>
        </p:nvSpPr>
        <p:spPr bwMode="auto">
          <a:xfrm>
            <a:off x="824349" y="4103699"/>
            <a:ext cx="98937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 i="1">
                <a:solidFill>
                  <a:srgbClr val="FF0000"/>
                </a:solidFill>
                <a:latin typeface="Helvetica" panose="020B0604020202020204" pitchFamily="34" charset="0"/>
              </a:rPr>
              <a:t>010</a:t>
            </a:r>
            <a:r>
              <a:rPr lang="en-US" altLang="en-US" sz="1333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333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5" name="TextBox 19"/>
          <p:cNvSpPr txBox="1">
            <a:spLocks noChangeArrowheads="1"/>
          </p:cNvSpPr>
          <p:nvPr/>
        </p:nvSpPr>
        <p:spPr bwMode="auto">
          <a:xfrm>
            <a:off x="824349" y="3087699"/>
            <a:ext cx="98937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 i="1">
                <a:solidFill>
                  <a:srgbClr val="FF0000"/>
                </a:solidFill>
                <a:latin typeface="Helvetica" panose="020B0604020202020204" pitchFamily="34" charset="0"/>
              </a:rPr>
              <a:t>100</a:t>
            </a:r>
            <a:r>
              <a:rPr lang="en-US" altLang="en-US" sz="1333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333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6" name="TextBox 20"/>
          <p:cNvSpPr txBox="1">
            <a:spLocks noChangeArrowheads="1"/>
          </p:cNvSpPr>
          <p:nvPr/>
        </p:nvSpPr>
        <p:spPr bwMode="auto">
          <a:xfrm>
            <a:off x="833708" y="2043919"/>
            <a:ext cx="98001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 i="1">
                <a:solidFill>
                  <a:srgbClr val="FF0000"/>
                </a:solidFill>
                <a:latin typeface="Helvetica" panose="020B0604020202020204" pitchFamily="34" charset="0"/>
              </a:rPr>
              <a:t>110</a:t>
            </a:r>
            <a:r>
              <a:rPr lang="en-US" altLang="en-US" sz="1333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333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7" name="Left Brace 22"/>
          <p:cNvSpPr>
            <a:spLocks/>
          </p:cNvSpPr>
          <p:nvPr/>
        </p:nvSpPr>
        <p:spPr bwMode="auto">
          <a:xfrm rot="5400000" flipH="1">
            <a:off x="984252" y="5245377"/>
            <a:ext cx="156104" cy="293688"/>
          </a:xfrm>
          <a:prstGeom prst="leftBrace">
            <a:avLst>
              <a:gd name="adj1" fmla="val 830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/>
          </a:p>
        </p:txBody>
      </p:sp>
      <p:sp>
        <p:nvSpPr>
          <p:cNvPr id="37908" name="TextBox 23"/>
          <p:cNvSpPr txBox="1">
            <a:spLocks noChangeArrowheads="1"/>
          </p:cNvSpPr>
          <p:nvPr/>
        </p:nvSpPr>
        <p:spPr bwMode="auto">
          <a:xfrm>
            <a:off x="767294" y="5409419"/>
            <a:ext cx="800219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 b="0">
                <a:solidFill>
                  <a:srgbClr val="FF0000"/>
                </a:solidFill>
                <a:latin typeface="Helvetica" panose="020B0604020202020204" pitchFamily="34" charset="0"/>
              </a:rPr>
              <a:t>page1 #</a:t>
            </a:r>
          </a:p>
        </p:txBody>
      </p:sp>
      <p:sp>
        <p:nvSpPr>
          <p:cNvPr id="37909" name="TextBox 24"/>
          <p:cNvSpPr txBox="1">
            <a:spLocks noChangeArrowheads="1"/>
          </p:cNvSpPr>
          <p:nvPr/>
        </p:nvSpPr>
        <p:spPr bwMode="auto">
          <a:xfrm>
            <a:off x="1460502" y="5409419"/>
            <a:ext cx="65114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37910" name="Left Brace 25"/>
          <p:cNvSpPr>
            <a:spLocks/>
          </p:cNvSpPr>
          <p:nvPr/>
        </p:nvSpPr>
        <p:spPr bwMode="auto">
          <a:xfrm rot="5400000" flipH="1">
            <a:off x="1529955" y="5267205"/>
            <a:ext cx="168011" cy="2540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/>
          </a:p>
        </p:txBody>
      </p:sp>
      <p:sp>
        <p:nvSpPr>
          <p:cNvPr id="37911" name="TextBox 27"/>
          <p:cNvSpPr txBox="1">
            <a:spLocks noChangeArrowheads="1"/>
          </p:cNvSpPr>
          <p:nvPr/>
        </p:nvSpPr>
        <p:spPr bwMode="auto">
          <a:xfrm>
            <a:off x="6193898" y="964419"/>
            <a:ext cx="200888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37912" name="Rectangle 28"/>
          <p:cNvSpPr>
            <a:spLocks noChangeArrowheads="1"/>
          </p:cNvSpPr>
          <p:nvPr/>
        </p:nvSpPr>
        <p:spPr bwMode="auto">
          <a:xfrm>
            <a:off x="6334127" y="1246199"/>
            <a:ext cx="1079500" cy="4064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7913" name="Rectangle 29"/>
          <p:cNvSpPr>
            <a:spLocks noChangeArrowheads="1"/>
          </p:cNvSpPr>
          <p:nvPr/>
        </p:nvSpPr>
        <p:spPr bwMode="auto">
          <a:xfrm>
            <a:off x="6334127" y="3532199"/>
            <a:ext cx="1079500" cy="5080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334127" y="4548199"/>
            <a:ext cx="1079500" cy="50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67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334127" y="1246199"/>
            <a:ext cx="1079500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334127" y="5056199"/>
            <a:ext cx="1079500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334127" y="4040199"/>
            <a:ext cx="1079500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18" name="Rectangle 35"/>
          <p:cNvSpPr>
            <a:spLocks noChangeArrowheads="1"/>
          </p:cNvSpPr>
          <p:nvPr/>
        </p:nvSpPr>
        <p:spPr bwMode="auto">
          <a:xfrm>
            <a:off x="6334127" y="3151199"/>
            <a:ext cx="1079500" cy="381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334127" y="2643199"/>
            <a:ext cx="1079500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20" name="Rectangle 39"/>
          <p:cNvSpPr>
            <a:spLocks noChangeArrowheads="1"/>
          </p:cNvSpPr>
          <p:nvPr/>
        </p:nvSpPr>
        <p:spPr bwMode="auto">
          <a:xfrm>
            <a:off x="6334127" y="1500199"/>
            <a:ext cx="1079500" cy="254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334127" y="1881199"/>
            <a:ext cx="10795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804460" y="5183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804460" y="5056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804460" y="4929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804460" y="4802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804460" y="4294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804460" y="4421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804460" y="4548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804460" y="4675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804460" y="3786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804460" y="3913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804460" y="4040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804460" y="4167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804460" y="3278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804460" y="3405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804460" y="3532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804460" y="3659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804460" y="2770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804460" y="2897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804460" y="3024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804460" y="3151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804460" y="2262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804460" y="2389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804460" y="2516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804460" y="2643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804460" y="1754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804460" y="1881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804460" y="2008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804460" y="2135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804460" y="1246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804460" y="1373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804460" y="1500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804460" y="1627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334127" y="3278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334127" y="3405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solidFill>
                <a:schemeClr val="accent2">
                  <a:lumMod val="60000"/>
                  <a:lumOff val="40000"/>
                </a:schemeClr>
              </a:solidFill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334127" y="3532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334127" y="3659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334127" y="3786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334127" y="3913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334127" y="4040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334127" y="4167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334127" y="4294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334127" y="4421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334127" y="4548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334127" y="4675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334127" y="4802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334127" y="4929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334127" y="5056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334127" y="5183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334127" y="1246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334127" y="1373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334127" y="1500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334127" y="1627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334127" y="1754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334127" y="1881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334127" y="2008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334127" y="2135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334127" y="2262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334127" y="2389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334127" y="2516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334127" y="2643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334127" y="2770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334127" y="2897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334127" y="3024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334127" y="3151199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86" name="TextBox 168"/>
          <p:cNvSpPr txBox="1">
            <a:spLocks noChangeArrowheads="1"/>
          </p:cNvSpPr>
          <p:nvPr/>
        </p:nvSpPr>
        <p:spPr bwMode="auto">
          <a:xfrm>
            <a:off x="7404367" y="5091919"/>
            <a:ext cx="98937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37987" name="TextBox 169"/>
          <p:cNvSpPr txBox="1">
            <a:spLocks noChangeArrowheads="1"/>
          </p:cNvSpPr>
          <p:nvPr/>
        </p:nvSpPr>
        <p:spPr bwMode="auto">
          <a:xfrm>
            <a:off x="7404367" y="4837919"/>
            <a:ext cx="98937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37988" name="TextBox 170"/>
          <p:cNvSpPr txBox="1">
            <a:spLocks noChangeArrowheads="1"/>
          </p:cNvSpPr>
          <p:nvPr/>
        </p:nvSpPr>
        <p:spPr bwMode="auto">
          <a:xfrm>
            <a:off x="7413627" y="3786199"/>
            <a:ext cx="894797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37989" name="TextBox 171"/>
          <p:cNvSpPr txBox="1">
            <a:spLocks noChangeArrowheads="1"/>
          </p:cNvSpPr>
          <p:nvPr/>
        </p:nvSpPr>
        <p:spPr bwMode="auto">
          <a:xfrm>
            <a:off x="7432147" y="3313919"/>
            <a:ext cx="87607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37990" name="TextBox 172"/>
          <p:cNvSpPr txBox="1">
            <a:spLocks noChangeArrowheads="1"/>
          </p:cNvSpPr>
          <p:nvPr/>
        </p:nvSpPr>
        <p:spPr bwMode="auto">
          <a:xfrm>
            <a:off x="7350127" y="1535919"/>
            <a:ext cx="97065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37991" name="Left Brace 176"/>
          <p:cNvSpPr>
            <a:spLocks/>
          </p:cNvSpPr>
          <p:nvPr/>
        </p:nvSpPr>
        <p:spPr bwMode="auto">
          <a:xfrm rot="5400000">
            <a:off x="1285877" y="5024449"/>
            <a:ext cx="127000" cy="190500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/>
          </a:p>
        </p:txBody>
      </p:sp>
      <p:sp>
        <p:nvSpPr>
          <p:cNvPr id="37992" name="TextBox 178"/>
          <p:cNvSpPr txBox="1">
            <a:spLocks noChangeArrowheads="1"/>
          </p:cNvSpPr>
          <p:nvPr/>
        </p:nvSpPr>
        <p:spPr bwMode="auto">
          <a:xfrm>
            <a:off x="894294" y="4738699"/>
            <a:ext cx="800219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 b="0">
                <a:solidFill>
                  <a:srgbClr val="008200"/>
                </a:solidFill>
                <a:latin typeface="Helvetica" panose="020B0604020202020204" pitchFamily="34" charset="0"/>
              </a:rPr>
              <a:t>page2 #</a:t>
            </a:r>
          </a:p>
        </p:txBody>
      </p:sp>
      <p:grpSp>
        <p:nvGrpSpPr>
          <p:cNvPr id="37993" name="Group 141"/>
          <p:cNvGrpSpPr>
            <a:grpSpLocks/>
          </p:cNvGrpSpPr>
          <p:nvPr/>
        </p:nvGrpSpPr>
        <p:grpSpPr bwMode="auto">
          <a:xfrm>
            <a:off x="3413127" y="2477835"/>
            <a:ext cx="825500" cy="1323439"/>
            <a:chOff x="4188007" y="838200"/>
            <a:chExt cx="990600" cy="1587745"/>
          </a:xfrm>
        </p:grpSpPr>
        <p:sp>
          <p:nvSpPr>
            <p:cNvPr id="38036" name="TextBox 180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587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 i="1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1000" i="1">
                  <a:latin typeface="Helvetica" panose="020B0604020202020204" pitchFamily="34" charset="0"/>
                </a:rPr>
                <a:t>       </a:t>
              </a:r>
              <a:endParaRPr lang="en-US" altLang="en-US" sz="10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000" i="1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10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000" i="1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10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000" i="1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1000" i="1">
                  <a:latin typeface="Helvetica" panose="020B0604020202020204" pitchFamily="34" charset="0"/>
                </a:rPr>
                <a:t>   </a:t>
              </a:r>
              <a:endParaRPr lang="en-US" altLang="en-US" sz="10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000" i="1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10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000" i="1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1000" i="1">
                  <a:latin typeface="Helvetica" panose="020B0604020202020204" pitchFamily="34" charset="0"/>
                </a:rPr>
                <a:t>   </a:t>
              </a:r>
              <a:endParaRPr lang="en-US" altLang="en-US" sz="10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000" i="1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1000" i="1">
                  <a:latin typeface="Helvetica" panose="020B0604020202020204" pitchFamily="34" charset="0"/>
                </a:rPr>
                <a:t>   null</a:t>
              </a:r>
              <a:endParaRPr lang="en-US" altLang="en-US" sz="10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000" i="1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1000" i="1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38037" name="Rectangle 182"/>
            <p:cNvSpPr>
              <a:spLocks noChangeArrowheads="1"/>
            </p:cNvSpPr>
            <p:nvPr/>
          </p:nvSpPr>
          <p:spPr bwMode="auto">
            <a:xfrm>
              <a:off x="4569007" y="838200"/>
              <a:ext cx="533400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000" b="0">
                <a:latin typeface="Helvetica" panose="020B0604020202020204" pitchFamily="34" charset="0"/>
              </a:endParaRPr>
            </a:p>
          </p:txBody>
        </p:sp>
      </p:grpSp>
      <p:sp>
        <p:nvSpPr>
          <p:cNvPr id="37994" name="TextBox 184"/>
          <p:cNvSpPr txBox="1">
            <a:spLocks noChangeArrowheads="1"/>
          </p:cNvSpPr>
          <p:nvPr/>
        </p:nvSpPr>
        <p:spPr bwMode="auto">
          <a:xfrm>
            <a:off x="4873627" y="1372978"/>
            <a:ext cx="11453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000" dirty="0">
                <a:latin typeface="Helvetica" panose="020B0604020202020204" pitchFamily="34" charset="0"/>
              </a:rPr>
              <a:t>   11101    </a:t>
            </a:r>
            <a:endParaRPr lang="en-US" altLang="en-US" sz="1000" dirty="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000" dirty="0">
                <a:latin typeface="Helvetica" panose="020B0604020202020204" pitchFamily="34" charset="0"/>
              </a:rPr>
              <a:t>   11100</a:t>
            </a:r>
            <a:endParaRPr lang="en-US" altLang="en-US" sz="1000" dirty="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000" dirty="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1000" dirty="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000" dirty="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37995" name="Rectangle 185"/>
          <p:cNvSpPr>
            <a:spLocks noChangeArrowheads="1"/>
          </p:cNvSpPr>
          <p:nvPr/>
        </p:nvSpPr>
        <p:spPr bwMode="auto">
          <a:xfrm>
            <a:off x="5127627" y="1436699"/>
            <a:ext cx="508000" cy="6985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7996" name="TextBox 190"/>
          <p:cNvSpPr txBox="1">
            <a:spLocks noChangeArrowheads="1"/>
          </p:cNvSpPr>
          <p:nvPr/>
        </p:nvSpPr>
        <p:spPr bwMode="auto">
          <a:xfrm>
            <a:off x="4873627" y="3538814"/>
            <a:ext cx="12488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000" dirty="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1000" dirty="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000" dirty="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1000" dirty="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000" dirty="0">
                <a:latin typeface="Helvetica" panose="020B0604020202020204" pitchFamily="34" charset="0"/>
              </a:rPr>
              <a:t>   01011</a:t>
            </a:r>
            <a:endParaRPr lang="en-US" altLang="en-US" sz="1000" dirty="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000" dirty="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37997" name="Rectangle 191"/>
          <p:cNvSpPr>
            <a:spLocks noChangeArrowheads="1"/>
          </p:cNvSpPr>
          <p:nvPr/>
        </p:nvSpPr>
        <p:spPr bwMode="auto">
          <a:xfrm>
            <a:off x="5127627" y="3532199"/>
            <a:ext cx="508000" cy="6985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7998" name="TextBox 193"/>
          <p:cNvSpPr txBox="1">
            <a:spLocks noChangeArrowheads="1"/>
          </p:cNvSpPr>
          <p:nvPr/>
        </p:nvSpPr>
        <p:spPr bwMode="auto">
          <a:xfrm>
            <a:off x="4873627" y="4491314"/>
            <a:ext cx="10026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000" dirty="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1000" dirty="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000" dirty="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1000" dirty="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000" dirty="0">
                <a:latin typeface="Helvetica" panose="020B0604020202020204" pitchFamily="34" charset="0"/>
              </a:rPr>
              <a:t>   00011</a:t>
            </a:r>
            <a:endParaRPr lang="en-US" altLang="en-US" sz="1000" dirty="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000" dirty="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37999" name="Rectangle 194"/>
          <p:cNvSpPr>
            <a:spLocks noChangeArrowheads="1"/>
          </p:cNvSpPr>
          <p:nvPr/>
        </p:nvSpPr>
        <p:spPr bwMode="auto">
          <a:xfrm>
            <a:off x="5127627" y="4484699"/>
            <a:ext cx="508000" cy="6985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8000" name="TextBox 196"/>
          <p:cNvSpPr txBox="1">
            <a:spLocks noChangeArrowheads="1"/>
          </p:cNvSpPr>
          <p:nvPr/>
        </p:nvSpPr>
        <p:spPr bwMode="auto">
          <a:xfrm>
            <a:off x="4873626" y="2459314"/>
            <a:ext cx="12488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000" dirty="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1000" dirty="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000" dirty="0">
                <a:latin typeface="Helvetica" panose="020B0604020202020204" pitchFamily="34" charset="0"/>
              </a:rPr>
              <a:t>   10000</a:t>
            </a:r>
            <a:endParaRPr lang="en-US" altLang="en-US" sz="1000" dirty="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000" dirty="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1000" dirty="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000" dirty="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38001" name="Rectangle 197"/>
          <p:cNvSpPr>
            <a:spLocks noChangeArrowheads="1"/>
          </p:cNvSpPr>
          <p:nvPr/>
        </p:nvSpPr>
        <p:spPr bwMode="auto">
          <a:xfrm>
            <a:off x="5127627" y="2452699"/>
            <a:ext cx="508000" cy="6985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cxnSp>
        <p:nvCxnSpPr>
          <p:cNvPr id="38002" name="Straight Arrow Connector 199"/>
          <p:cNvCxnSpPr>
            <a:cxnSpLocks noChangeShapeType="1"/>
          </p:cNvCxnSpPr>
          <p:nvPr/>
        </p:nvCxnSpPr>
        <p:spPr bwMode="auto">
          <a:xfrm>
            <a:off x="5635627" y="1563699"/>
            <a:ext cx="711729" cy="13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03" name="Straight Arrow Connector 202"/>
          <p:cNvCxnSpPr>
            <a:cxnSpLocks noChangeShapeType="1"/>
          </p:cNvCxnSpPr>
          <p:nvPr/>
        </p:nvCxnSpPr>
        <p:spPr bwMode="auto">
          <a:xfrm>
            <a:off x="5635627" y="1690699"/>
            <a:ext cx="711729" cy="13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04" name="Straight Arrow Connector 203"/>
          <p:cNvCxnSpPr>
            <a:cxnSpLocks noChangeShapeType="1"/>
            <a:endCxn id="127" idx="1"/>
          </p:cNvCxnSpPr>
          <p:nvPr/>
        </p:nvCxnSpPr>
        <p:spPr bwMode="auto">
          <a:xfrm>
            <a:off x="5635627" y="1879877"/>
            <a:ext cx="698500" cy="4458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05" name="Straight Arrow Connector 205"/>
          <p:cNvCxnSpPr>
            <a:cxnSpLocks noChangeShapeType="1"/>
          </p:cNvCxnSpPr>
          <p:nvPr/>
        </p:nvCxnSpPr>
        <p:spPr bwMode="auto">
          <a:xfrm>
            <a:off x="5635627" y="2006877"/>
            <a:ext cx="698500" cy="4458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06" name="Straight Arrow Connector 208"/>
          <p:cNvCxnSpPr>
            <a:cxnSpLocks noChangeShapeType="1"/>
          </p:cNvCxnSpPr>
          <p:nvPr/>
        </p:nvCxnSpPr>
        <p:spPr bwMode="auto">
          <a:xfrm>
            <a:off x="5635627" y="2897199"/>
            <a:ext cx="698500" cy="444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07" name="Straight Arrow Connector 212"/>
          <p:cNvCxnSpPr>
            <a:cxnSpLocks noChangeShapeType="1"/>
          </p:cNvCxnSpPr>
          <p:nvPr/>
        </p:nvCxnSpPr>
        <p:spPr bwMode="auto">
          <a:xfrm>
            <a:off x="5635627" y="3024199"/>
            <a:ext cx="698500" cy="444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08" name="Straight Arrow Connector 213"/>
          <p:cNvCxnSpPr>
            <a:cxnSpLocks noChangeShapeType="1"/>
          </p:cNvCxnSpPr>
          <p:nvPr/>
        </p:nvCxnSpPr>
        <p:spPr bwMode="auto">
          <a:xfrm>
            <a:off x="5635627" y="2770199"/>
            <a:ext cx="698500" cy="444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09" name="Straight Arrow Connector 214"/>
          <p:cNvCxnSpPr>
            <a:cxnSpLocks noChangeShapeType="1"/>
          </p:cNvCxnSpPr>
          <p:nvPr/>
        </p:nvCxnSpPr>
        <p:spPr bwMode="auto">
          <a:xfrm rot="5400000" flipH="1" flipV="1">
            <a:off x="3825877" y="1531949"/>
            <a:ext cx="1143000" cy="952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10" name="Straight Arrow Connector 218"/>
          <p:cNvCxnSpPr>
            <a:cxnSpLocks noChangeShapeType="1"/>
          </p:cNvCxnSpPr>
          <p:nvPr/>
        </p:nvCxnSpPr>
        <p:spPr bwMode="auto">
          <a:xfrm flipV="1">
            <a:off x="3921127" y="2452699"/>
            <a:ext cx="952500" cy="571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11" name="Straight Arrow Connector 220"/>
          <p:cNvCxnSpPr>
            <a:cxnSpLocks noChangeShapeType="1"/>
            <a:stCxn id="38032" idx="5"/>
          </p:cNvCxnSpPr>
          <p:nvPr/>
        </p:nvCxnSpPr>
        <p:spPr bwMode="auto">
          <a:xfrm rot="16200000" flipH="1">
            <a:off x="4324617" y="2983189"/>
            <a:ext cx="136260" cy="9617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12" name="Straight Arrow Connector 222"/>
          <p:cNvCxnSpPr>
            <a:cxnSpLocks noChangeShapeType="1"/>
          </p:cNvCxnSpPr>
          <p:nvPr/>
        </p:nvCxnSpPr>
        <p:spPr bwMode="auto">
          <a:xfrm>
            <a:off x="3921127" y="3659199"/>
            <a:ext cx="952500" cy="825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13" name="Straight Arrow Connector 224"/>
          <p:cNvCxnSpPr>
            <a:cxnSpLocks noChangeShapeType="1"/>
          </p:cNvCxnSpPr>
          <p:nvPr/>
        </p:nvCxnSpPr>
        <p:spPr bwMode="auto">
          <a:xfrm rot="16200000" flipH="1">
            <a:off x="2714627" y="1881199"/>
            <a:ext cx="11430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014" name="Right Brace 227"/>
          <p:cNvSpPr>
            <a:spLocks/>
          </p:cNvSpPr>
          <p:nvPr/>
        </p:nvSpPr>
        <p:spPr bwMode="auto">
          <a:xfrm>
            <a:off x="2905127" y="1246199"/>
            <a:ext cx="190500" cy="5080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/>
          </a:p>
        </p:txBody>
      </p:sp>
      <p:sp>
        <p:nvSpPr>
          <p:cNvPr id="38015" name="Right Brace 229"/>
          <p:cNvSpPr>
            <a:spLocks/>
          </p:cNvSpPr>
          <p:nvPr/>
        </p:nvSpPr>
        <p:spPr bwMode="auto">
          <a:xfrm>
            <a:off x="2905127" y="2897199"/>
            <a:ext cx="190500" cy="3810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/>
          </a:p>
        </p:txBody>
      </p:sp>
      <p:sp>
        <p:nvSpPr>
          <p:cNvPr id="38016" name="Right Brace 230"/>
          <p:cNvSpPr>
            <a:spLocks/>
          </p:cNvSpPr>
          <p:nvPr/>
        </p:nvSpPr>
        <p:spPr bwMode="auto">
          <a:xfrm>
            <a:off x="2905127" y="3786199"/>
            <a:ext cx="190500" cy="5080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/>
          </a:p>
        </p:txBody>
      </p:sp>
      <p:sp>
        <p:nvSpPr>
          <p:cNvPr id="38017" name="Right Brace 231"/>
          <p:cNvSpPr>
            <a:spLocks/>
          </p:cNvSpPr>
          <p:nvPr/>
        </p:nvSpPr>
        <p:spPr bwMode="auto">
          <a:xfrm>
            <a:off x="2905127" y="4802199"/>
            <a:ext cx="190500" cy="5080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/>
          </a:p>
        </p:txBody>
      </p:sp>
      <p:cxnSp>
        <p:nvCxnSpPr>
          <p:cNvPr id="38018" name="Straight Arrow Connector 233"/>
          <p:cNvCxnSpPr>
            <a:cxnSpLocks noChangeShapeType="1"/>
            <a:stCxn id="38015" idx="1"/>
          </p:cNvCxnSpPr>
          <p:nvPr/>
        </p:nvCxnSpPr>
        <p:spPr bwMode="auto">
          <a:xfrm>
            <a:off x="3095627" y="3087699"/>
            <a:ext cx="381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19" name="Straight Arrow Connector 235"/>
          <p:cNvCxnSpPr>
            <a:cxnSpLocks noChangeShapeType="1"/>
          </p:cNvCxnSpPr>
          <p:nvPr/>
        </p:nvCxnSpPr>
        <p:spPr bwMode="auto">
          <a:xfrm rot="5400000" flipH="1" flipV="1">
            <a:off x="2936877" y="3500449"/>
            <a:ext cx="6985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20" name="Straight Arrow Connector 237"/>
          <p:cNvCxnSpPr>
            <a:cxnSpLocks noChangeShapeType="1"/>
          </p:cNvCxnSpPr>
          <p:nvPr/>
        </p:nvCxnSpPr>
        <p:spPr bwMode="auto">
          <a:xfrm rot="5400000" flipH="1" flipV="1">
            <a:off x="2587627" y="4167199"/>
            <a:ext cx="13970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21" name="Straight Arrow Connector 239"/>
          <p:cNvCxnSpPr>
            <a:cxnSpLocks noChangeShapeType="1"/>
            <a:endCxn id="105" idx="1"/>
          </p:cNvCxnSpPr>
          <p:nvPr/>
        </p:nvCxnSpPr>
        <p:spPr bwMode="auto">
          <a:xfrm flipV="1">
            <a:off x="5635627" y="3595699"/>
            <a:ext cx="698500" cy="63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22" name="Straight Arrow Connector 241"/>
          <p:cNvCxnSpPr>
            <a:cxnSpLocks noChangeShapeType="1"/>
          </p:cNvCxnSpPr>
          <p:nvPr/>
        </p:nvCxnSpPr>
        <p:spPr bwMode="auto">
          <a:xfrm flipV="1">
            <a:off x="5635627" y="3722699"/>
            <a:ext cx="698500" cy="63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23" name="Straight Arrow Connector 242"/>
          <p:cNvCxnSpPr>
            <a:cxnSpLocks noChangeShapeType="1"/>
          </p:cNvCxnSpPr>
          <p:nvPr/>
        </p:nvCxnSpPr>
        <p:spPr bwMode="auto">
          <a:xfrm flipV="1">
            <a:off x="5635627" y="3849699"/>
            <a:ext cx="698500" cy="127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24" name="Straight Arrow Connector 243"/>
          <p:cNvCxnSpPr>
            <a:cxnSpLocks noChangeShapeType="1"/>
          </p:cNvCxnSpPr>
          <p:nvPr/>
        </p:nvCxnSpPr>
        <p:spPr bwMode="auto">
          <a:xfrm flipV="1">
            <a:off x="5635627" y="3976699"/>
            <a:ext cx="698500" cy="127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25" name="Straight Arrow Connector 244"/>
          <p:cNvCxnSpPr>
            <a:cxnSpLocks noChangeShapeType="1"/>
            <a:endCxn id="113" idx="1"/>
          </p:cNvCxnSpPr>
          <p:nvPr/>
        </p:nvCxnSpPr>
        <p:spPr bwMode="auto">
          <a:xfrm>
            <a:off x="5635627" y="4611699"/>
            <a:ext cx="698500" cy="13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26" name="Straight Arrow Connector 246"/>
          <p:cNvCxnSpPr>
            <a:cxnSpLocks noChangeShapeType="1"/>
          </p:cNvCxnSpPr>
          <p:nvPr/>
        </p:nvCxnSpPr>
        <p:spPr bwMode="auto">
          <a:xfrm>
            <a:off x="5635627" y="4738699"/>
            <a:ext cx="698500" cy="13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27" name="Straight Arrow Connector 247"/>
          <p:cNvCxnSpPr>
            <a:cxnSpLocks noChangeShapeType="1"/>
            <a:endCxn id="115" idx="1"/>
          </p:cNvCxnSpPr>
          <p:nvPr/>
        </p:nvCxnSpPr>
        <p:spPr bwMode="auto">
          <a:xfrm flipV="1">
            <a:off x="5635627" y="4865699"/>
            <a:ext cx="698500" cy="6217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28" name="Straight Arrow Connector 249"/>
          <p:cNvCxnSpPr>
            <a:cxnSpLocks noChangeShapeType="1"/>
          </p:cNvCxnSpPr>
          <p:nvPr/>
        </p:nvCxnSpPr>
        <p:spPr bwMode="auto">
          <a:xfrm flipV="1">
            <a:off x="5635627" y="4992699"/>
            <a:ext cx="698500" cy="6217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029" name="TextBox 252"/>
          <p:cNvSpPr txBox="1">
            <a:spLocks noChangeArrowheads="1"/>
          </p:cNvSpPr>
          <p:nvPr/>
        </p:nvSpPr>
        <p:spPr bwMode="auto">
          <a:xfrm>
            <a:off x="4746627" y="928700"/>
            <a:ext cx="1206500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333" dirty="0">
                <a:latin typeface="Helvetica" panose="020B0604020202020204" pitchFamily="34" charset="0"/>
              </a:rPr>
              <a:t>Page Tables</a:t>
            </a:r>
          </a:p>
          <a:p>
            <a:pPr algn="ctr" eaLnBrk="1" hangingPunct="1"/>
            <a:r>
              <a:rPr lang="en-US" altLang="en-US" sz="1333" dirty="0">
                <a:latin typeface="Helvetica" panose="020B0604020202020204" pitchFamily="34" charset="0"/>
              </a:rPr>
              <a:t>(level 2)</a:t>
            </a:r>
          </a:p>
        </p:txBody>
      </p:sp>
      <p:sp>
        <p:nvSpPr>
          <p:cNvPr id="38030" name="TextBox 253"/>
          <p:cNvSpPr txBox="1">
            <a:spLocks noChangeArrowheads="1"/>
          </p:cNvSpPr>
          <p:nvPr/>
        </p:nvSpPr>
        <p:spPr bwMode="auto">
          <a:xfrm>
            <a:off x="3349627" y="928700"/>
            <a:ext cx="1206500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333" dirty="0">
                <a:latin typeface="Helvetica" panose="020B0604020202020204" pitchFamily="34" charset="0"/>
              </a:rPr>
              <a:t>Page Table</a:t>
            </a:r>
          </a:p>
          <a:p>
            <a:pPr algn="ctr" eaLnBrk="1" hangingPunct="1"/>
            <a:r>
              <a:rPr lang="en-US" altLang="en-US" sz="1333" dirty="0">
                <a:latin typeface="Helvetica" panose="020B0604020202020204" pitchFamily="34" charset="0"/>
              </a:rPr>
              <a:t>(level 1)</a:t>
            </a:r>
          </a:p>
        </p:txBody>
      </p:sp>
      <p:sp>
        <p:nvSpPr>
          <p:cNvPr id="38031" name="Oval 254"/>
          <p:cNvSpPr>
            <a:spLocks noChangeArrowheads="1"/>
          </p:cNvSpPr>
          <p:nvPr/>
        </p:nvSpPr>
        <p:spPr bwMode="auto">
          <a:xfrm>
            <a:off x="3857627" y="3595699"/>
            <a:ext cx="63500" cy="635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8032" name="Oval 255"/>
          <p:cNvSpPr>
            <a:spLocks noChangeArrowheads="1"/>
          </p:cNvSpPr>
          <p:nvPr/>
        </p:nvSpPr>
        <p:spPr bwMode="auto">
          <a:xfrm>
            <a:off x="3857627" y="3341699"/>
            <a:ext cx="63500" cy="635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8033" name="Oval 256"/>
          <p:cNvSpPr>
            <a:spLocks noChangeArrowheads="1"/>
          </p:cNvSpPr>
          <p:nvPr/>
        </p:nvSpPr>
        <p:spPr bwMode="auto">
          <a:xfrm>
            <a:off x="3857627" y="3024199"/>
            <a:ext cx="63500" cy="635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8034" name="Oval 257"/>
          <p:cNvSpPr>
            <a:spLocks noChangeArrowheads="1"/>
          </p:cNvSpPr>
          <p:nvPr/>
        </p:nvSpPr>
        <p:spPr bwMode="auto">
          <a:xfrm>
            <a:off x="3857627" y="2579699"/>
            <a:ext cx="63500" cy="635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8035" name="TextBox 261"/>
          <p:cNvSpPr txBox="1">
            <a:spLocks noChangeArrowheads="1"/>
          </p:cNvSpPr>
          <p:nvPr/>
        </p:nvSpPr>
        <p:spPr bwMode="auto">
          <a:xfrm>
            <a:off x="845717" y="1599419"/>
            <a:ext cx="97065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 i="1">
                <a:solidFill>
                  <a:srgbClr val="FF0000"/>
                </a:solidFill>
                <a:latin typeface="Helvetica" panose="020B0604020202020204" pitchFamily="34" charset="0"/>
              </a:rPr>
              <a:t>111</a:t>
            </a:r>
            <a:r>
              <a:rPr lang="en-US" altLang="en-US" sz="1333">
                <a:solidFill>
                  <a:srgbClr val="008000"/>
                </a:solidFill>
                <a:latin typeface="Helvetica" panose="020B0604020202020204" pitchFamily="34" charset="0"/>
              </a:rPr>
              <a:t>1 0</a:t>
            </a:r>
            <a:r>
              <a:rPr lang="en-US" altLang="en-US" sz="1333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163099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9C8A-18E3-0F45-A32F-4EA55A83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Multiplexing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CAD41-1310-AD4F-8D49-56071BE00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43" y="1007476"/>
            <a:ext cx="6572250" cy="4193646"/>
          </a:xfrm>
        </p:spPr>
        <p:txBody>
          <a:bodyPr>
            <a:normAutofit fontScale="85000" lnSpcReduction="20000"/>
          </a:bodyPr>
          <a:lstStyle/>
          <a:p>
            <a:pPr marL="428608" indent="-428608">
              <a:buFont typeface="+mj-lt"/>
              <a:buAutoNum type="arabicPeriod"/>
            </a:pPr>
            <a:r>
              <a:rPr lang="en-US" b="1" dirty="0"/>
              <a:t>Protection</a:t>
            </a:r>
          </a:p>
          <a:p>
            <a:pPr lvl="1"/>
            <a:r>
              <a:rPr lang="en-US" dirty="0"/>
              <a:t>Private memory of other processes/OS remains private</a:t>
            </a:r>
          </a:p>
          <a:p>
            <a:pPr lvl="1"/>
            <a:r>
              <a:rPr lang="en-US" dirty="0"/>
              <a:t>Even from </a:t>
            </a:r>
            <a:r>
              <a:rPr lang="en-US" i="1" dirty="0"/>
              <a:t>malicious </a:t>
            </a:r>
            <a:r>
              <a:rPr lang="en-US" dirty="0"/>
              <a:t>processes</a:t>
            </a:r>
          </a:p>
          <a:p>
            <a:pPr marL="428608" indent="-428608">
              <a:buFont typeface="+mj-lt"/>
              <a:buAutoNum type="arabicPeriod"/>
            </a:pPr>
            <a:r>
              <a:rPr lang="en-US" b="1" dirty="0"/>
              <a:t>Controlled Overlap</a:t>
            </a:r>
          </a:p>
          <a:p>
            <a:pPr lvl="1"/>
            <a:r>
              <a:rPr lang="en-US" dirty="0"/>
              <a:t>Want processes and OS to share memory for communication, cooperation</a:t>
            </a:r>
          </a:p>
          <a:p>
            <a:pPr lvl="1"/>
            <a:r>
              <a:rPr lang="en-US" dirty="0"/>
              <a:t>Or just to save space (e.g., shared libraries)</a:t>
            </a:r>
          </a:p>
          <a:p>
            <a:pPr marL="428608" indent="-428608">
              <a:buFont typeface="+mj-lt"/>
              <a:buAutoNum type="arabicPeriod"/>
            </a:pPr>
            <a:r>
              <a:rPr lang="en-US" b="1" dirty="0"/>
              <a:t>Uniform View of Memory</a:t>
            </a:r>
            <a:endParaRPr lang="en-US" dirty="0"/>
          </a:p>
          <a:p>
            <a:pPr lvl="1"/>
            <a:r>
              <a:rPr lang="en-US" dirty="0"/>
              <a:t>No need to change binary file's addresses when we want to execute two instances of it</a:t>
            </a:r>
          </a:p>
          <a:p>
            <a:pPr lvl="1"/>
            <a:r>
              <a:rPr lang="en-US" dirty="0"/>
              <a:t>No need to change a program to let it use more memory</a:t>
            </a:r>
          </a:p>
        </p:txBody>
      </p:sp>
    </p:spTree>
    <p:extLst>
      <p:ext uri="{BB962C8B-B14F-4D97-AF65-F5344CB8AC3E}">
        <p14:creationId xmlns:p14="http://schemas.microsoft.com/office/powerpoint/2010/main" val="3610131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35"/>
          <p:cNvSpPr>
            <a:spLocks noChangeArrowheads="1"/>
          </p:cNvSpPr>
          <p:nvPr/>
        </p:nvSpPr>
        <p:spPr bwMode="auto">
          <a:xfrm>
            <a:off x="6286500" y="2464613"/>
            <a:ext cx="1079500" cy="254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920750" y="234838"/>
            <a:ext cx="5969000" cy="832115"/>
          </a:xfrm>
        </p:spPr>
        <p:txBody>
          <a:bodyPr>
            <a:normAutofit/>
          </a:bodyPr>
          <a:lstStyle/>
          <a:p>
            <a:r>
              <a:rPr lang="en-US" altLang="en-US" dirty="0"/>
              <a:t>Summary: Two-Level Paging</a:t>
            </a:r>
          </a:p>
        </p:txBody>
      </p:sp>
      <p:sp>
        <p:nvSpPr>
          <p:cNvPr id="38915" name="Rectangle 6"/>
          <p:cNvSpPr>
            <a:spLocks noChangeArrowheads="1"/>
          </p:cNvSpPr>
          <p:nvPr/>
        </p:nvSpPr>
        <p:spPr bwMode="auto">
          <a:xfrm>
            <a:off x="1778000" y="1448613"/>
            <a:ext cx="1079500" cy="508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8916" name="Rectangle 7"/>
          <p:cNvSpPr>
            <a:spLocks noChangeArrowheads="1"/>
          </p:cNvSpPr>
          <p:nvPr/>
        </p:nvSpPr>
        <p:spPr bwMode="auto">
          <a:xfrm>
            <a:off x="1778000" y="3099613"/>
            <a:ext cx="1079500" cy="381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778000" y="5004613"/>
            <a:ext cx="1079500" cy="50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67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778000" y="3988613"/>
            <a:ext cx="1079500" cy="5080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8919" name="Up Arrow 10"/>
          <p:cNvSpPr>
            <a:spLocks noChangeArrowheads="1"/>
          </p:cNvSpPr>
          <p:nvPr/>
        </p:nvSpPr>
        <p:spPr bwMode="auto">
          <a:xfrm flipH="1">
            <a:off x="2222500" y="2845613"/>
            <a:ext cx="88636" cy="2540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8920" name="Up Arrow 11"/>
          <p:cNvSpPr>
            <a:spLocks noChangeArrowheads="1"/>
          </p:cNvSpPr>
          <p:nvPr/>
        </p:nvSpPr>
        <p:spPr bwMode="auto">
          <a:xfrm flipH="1" flipV="1">
            <a:off x="2222500" y="1956613"/>
            <a:ext cx="88636" cy="2540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8921" name="Rectangle 12"/>
          <p:cNvSpPr>
            <a:spLocks noChangeArrowheads="1"/>
          </p:cNvSpPr>
          <p:nvPr/>
        </p:nvSpPr>
        <p:spPr bwMode="auto">
          <a:xfrm>
            <a:off x="1778000" y="1448613"/>
            <a:ext cx="1079500" cy="4064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8922" name="TextBox 13"/>
          <p:cNvSpPr txBox="1">
            <a:spLocks noChangeArrowheads="1"/>
          </p:cNvSpPr>
          <p:nvPr/>
        </p:nvSpPr>
        <p:spPr bwMode="auto">
          <a:xfrm>
            <a:off x="1333500" y="1131114"/>
            <a:ext cx="1847172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38923" name="Rectangle 14"/>
          <p:cNvSpPr>
            <a:spLocks noChangeArrowheads="1"/>
          </p:cNvSpPr>
          <p:nvPr/>
        </p:nvSpPr>
        <p:spPr bwMode="auto">
          <a:xfrm>
            <a:off x="1778000" y="4496613"/>
            <a:ext cx="1079500" cy="1016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8924" name="Rectangle 15"/>
          <p:cNvSpPr>
            <a:spLocks noChangeArrowheads="1"/>
          </p:cNvSpPr>
          <p:nvPr/>
        </p:nvSpPr>
        <p:spPr bwMode="auto">
          <a:xfrm>
            <a:off x="1778000" y="3480613"/>
            <a:ext cx="1079500" cy="1016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8925" name="Rectangle 16"/>
          <p:cNvSpPr>
            <a:spLocks noChangeArrowheads="1"/>
          </p:cNvSpPr>
          <p:nvPr/>
        </p:nvSpPr>
        <p:spPr bwMode="auto">
          <a:xfrm>
            <a:off x="1778000" y="2464613"/>
            <a:ext cx="1079500" cy="1016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8926" name="TextBox 19"/>
          <p:cNvSpPr txBox="1">
            <a:spLocks noChangeArrowheads="1"/>
          </p:cNvSpPr>
          <p:nvPr/>
        </p:nvSpPr>
        <p:spPr bwMode="auto">
          <a:xfrm>
            <a:off x="776722" y="3008333"/>
            <a:ext cx="989373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 i="1">
                <a:solidFill>
                  <a:srgbClr val="FF0000"/>
                </a:solidFill>
                <a:latin typeface="Helvetica" panose="020B0604020202020204" pitchFamily="34" charset="0"/>
              </a:rPr>
              <a:t>100</a:t>
            </a:r>
            <a:r>
              <a:rPr lang="en-US" altLang="en-US" sz="1333">
                <a:solidFill>
                  <a:srgbClr val="008200"/>
                </a:solidFill>
                <a:latin typeface="Helvetica" panose="020B0604020202020204" pitchFamily="34" charset="0"/>
              </a:rPr>
              <a:t>1 0</a:t>
            </a:r>
            <a:r>
              <a:rPr lang="en-US" altLang="en-US" sz="1333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  <a:p>
            <a:pPr algn="r" eaLnBrk="1" hangingPunct="1"/>
            <a:r>
              <a:rPr lang="en-US" altLang="en-US" sz="1333">
                <a:latin typeface="Helvetica" panose="020B0604020202020204" pitchFamily="34" charset="0"/>
              </a:rPr>
              <a:t>(0x90)</a:t>
            </a:r>
          </a:p>
        </p:txBody>
      </p:sp>
      <p:sp>
        <p:nvSpPr>
          <p:cNvPr id="38927" name="TextBox 27"/>
          <p:cNvSpPr txBox="1">
            <a:spLocks noChangeArrowheads="1"/>
          </p:cNvSpPr>
          <p:nvPr/>
        </p:nvSpPr>
        <p:spPr bwMode="auto">
          <a:xfrm>
            <a:off x="6146271" y="1166833"/>
            <a:ext cx="200888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38928" name="Rectangle 28"/>
          <p:cNvSpPr>
            <a:spLocks noChangeArrowheads="1"/>
          </p:cNvSpPr>
          <p:nvPr/>
        </p:nvSpPr>
        <p:spPr bwMode="auto">
          <a:xfrm>
            <a:off x="6286500" y="1448613"/>
            <a:ext cx="1079500" cy="40640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8929" name="Rectangle 29"/>
          <p:cNvSpPr>
            <a:spLocks noChangeArrowheads="1"/>
          </p:cNvSpPr>
          <p:nvPr/>
        </p:nvSpPr>
        <p:spPr bwMode="auto">
          <a:xfrm>
            <a:off x="6286500" y="3734613"/>
            <a:ext cx="1079500" cy="5080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86500" y="4750613"/>
            <a:ext cx="1079500" cy="50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67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286500" y="1448613"/>
            <a:ext cx="1079500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286500" y="5258613"/>
            <a:ext cx="1079500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286500" y="4242613"/>
            <a:ext cx="1079500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8934" name="Rectangle 35"/>
          <p:cNvSpPr>
            <a:spLocks noChangeArrowheads="1"/>
          </p:cNvSpPr>
          <p:nvPr/>
        </p:nvSpPr>
        <p:spPr bwMode="auto">
          <a:xfrm>
            <a:off x="6286500" y="3353613"/>
            <a:ext cx="1079500" cy="381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286500" y="2845613"/>
            <a:ext cx="1079500" cy="254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8936" name="Rectangle 39"/>
          <p:cNvSpPr>
            <a:spLocks noChangeArrowheads="1"/>
          </p:cNvSpPr>
          <p:nvPr/>
        </p:nvSpPr>
        <p:spPr bwMode="auto">
          <a:xfrm>
            <a:off x="6286500" y="1702613"/>
            <a:ext cx="1079500" cy="254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67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286500" y="2083613"/>
            <a:ext cx="10795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778000" y="5385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778000" y="5258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778000" y="5131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778000" y="5004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778000" y="4496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778000" y="4623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778000" y="4750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778000" y="4877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778000" y="3988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778000" y="4115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778000" y="4242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778000" y="4369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778000" y="3480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778000" y="3607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778000" y="3734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778000" y="3861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778000" y="2972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778000" y="3099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778000" y="3226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778000" y="3353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778000" y="2464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778000" y="2591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778000" y="2718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778000" y="2845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778000" y="1956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778000" y="2083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778000" y="2210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778000" y="2337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778000" y="1448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778000" y="1575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778000" y="1702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778000" y="1829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286500" y="3480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286500" y="3607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solidFill>
                <a:schemeClr val="accent2">
                  <a:lumMod val="60000"/>
                  <a:lumOff val="40000"/>
                </a:schemeClr>
              </a:solidFill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286500" y="3734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286500" y="3861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286500" y="3988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286500" y="4115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286500" y="4242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286500" y="4369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286500" y="4496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286500" y="4623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286500" y="4750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286500" y="4877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286500" y="5004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286500" y="5131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286500" y="5258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286500" y="5385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286500" y="1448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286500" y="1575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286500" y="1702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286500" y="1829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286500" y="1956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286500" y="2083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286500" y="2210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286500" y="2337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286500" y="2464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286500" y="2591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286500" y="2718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286500" y="2845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286500" y="2972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286500" y="3099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286500" y="3226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286500" y="3353613"/>
            <a:ext cx="1079500" cy="1270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9002" name="TextBox 168"/>
          <p:cNvSpPr txBox="1">
            <a:spLocks noChangeArrowheads="1"/>
          </p:cNvSpPr>
          <p:nvPr/>
        </p:nvSpPr>
        <p:spPr bwMode="auto">
          <a:xfrm>
            <a:off x="7356740" y="5294333"/>
            <a:ext cx="98937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39003" name="TextBox 169"/>
          <p:cNvSpPr txBox="1">
            <a:spLocks noChangeArrowheads="1"/>
          </p:cNvSpPr>
          <p:nvPr/>
        </p:nvSpPr>
        <p:spPr bwMode="auto">
          <a:xfrm>
            <a:off x="7356740" y="5040333"/>
            <a:ext cx="989373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39004" name="TextBox 171"/>
          <p:cNvSpPr txBox="1">
            <a:spLocks noChangeArrowheads="1"/>
          </p:cNvSpPr>
          <p:nvPr/>
        </p:nvSpPr>
        <p:spPr bwMode="auto">
          <a:xfrm>
            <a:off x="7274889" y="3262333"/>
            <a:ext cx="989373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333">
                <a:latin typeface="Helvetica" panose="020B0604020202020204" pitchFamily="34" charset="0"/>
              </a:rPr>
              <a:t>1000 0</a:t>
            </a:r>
            <a:r>
              <a:rPr lang="en-US" altLang="en-US" sz="1333">
                <a:solidFill>
                  <a:srgbClr val="0000FF"/>
                </a:solidFill>
                <a:latin typeface="Helvetica" panose="020B0604020202020204" pitchFamily="34" charset="0"/>
              </a:rPr>
              <a:t>000</a:t>
            </a:r>
          </a:p>
          <a:p>
            <a:pPr algn="r" eaLnBrk="1" hangingPunct="1"/>
            <a:r>
              <a:rPr lang="en-US" altLang="en-US" sz="1333">
                <a:solidFill>
                  <a:srgbClr val="000000"/>
                </a:solidFill>
                <a:latin typeface="Helvetica" panose="020B0604020202020204" pitchFamily="34" charset="0"/>
              </a:rPr>
              <a:t>(0x80)</a:t>
            </a:r>
          </a:p>
        </p:txBody>
      </p:sp>
      <p:sp>
        <p:nvSpPr>
          <p:cNvPr id="39005" name="TextBox 172"/>
          <p:cNvSpPr txBox="1">
            <a:spLocks noChangeArrowheads="1"/>
          </p:cNvSpPr>
          <p:nvPr/>
        </p:nvSpPr>
        <p:spPr bwMode="auto">
          <a:xfrm>
            <a:off x="7302500" y="1738333"/>
            <a:ext cx="97065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Helvetica" panose="020B0604020202020204" pitchFamily="34" charset="0"/>
              </a:rPr>
              <a:t>1110 0000</a:t>
            </a:r>
          </a:p>
        </p:txBody>
      </p:sp>
      <p:grpSp>
        <p:nvGrpSpPr>
          <p:cNvPr id="39006" name="Group 141"/>
          <p:cNvGrpSpPr>
            <a:grpSpLocks/>
          </p:cNvGrpSpPr>
          <p:nvPr/>
        </p:nvGrpSpPr>
        <p:grpSpPr bwMode="auto">
          <a:xfrm>
            <a:off x="3365500" y="2680249"/>
            <a:ext cx="825500" cy="1323439"/>
            <a:chOff x="4188007" y="838200"/>
            <a:chExt cx="990600" cy="1587745"/>
          </a:xfrm>
        </p:grpSpPr>
        <p:sp>
          <p:nvSpPr>
            <p:cNvPr id="39029" name="TextBox 180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587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 i="1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1000" i="1">
                  <a:latin typeface="Helvetica" panose="020B0604020202020204" pitchFamily="34" charset="0"/>
                </a:rPr>
                <a:t>       </a:t>
              </a:r>
              <a:endParaRPr lang="en-US" altLang="en-US" sz="10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000" i="1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10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000" i="1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10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000" i="1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1000" i="1">
                  <a:latin typeface="Helvetica" panose="020B0604020202020204" pitchFamily="34" charset="0"/>
                </a:rPr>
                <a:t>              </a:t>
              </a:r>
              <a:endParaRPr lang="en-US" altLang="en-US" sz="10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000" i="1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10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000" i="1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1000" i="1">
                  <a:latin typeface="Helvetica" panose="020B0604020202020204" pitchFamily="34" charset="0"/>
                </a:rPr>
                <a:t>   </a:t>
              </a:r>
              <a:endParaRPr lang="en-US" altLang="en-US" sz="10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000" i="1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1000" i="1">
                  <a:latin typeface="Helvetica" panose="020B0604020202020204" pitchFamily="34" charset="0"/>
                </a:rPr>
                <a:t>   null</a:t>
              </a:r>
              <a:endParaRPr lang="en-US" altLang="en-US" sz="10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000" i="1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1000" i="1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39030" name="Rectangle 182"/>
            <p:cNvSpPr>
              <a:spLocks noChangeArrowheads="1"/>
            </p:cNvSpPr>
            <p:nvPr/>
          </p:nvSpPr>
          <p:spPr bwMode="auto">
            <a:xfrm>
              <a:off x="4569007" y="838200"/>
              <a:ext cx="533400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000" b="0">
                <a:latin typeface="Helvetica" panose="020B0604020202020204" pitchFamily="34" charset="0"/>
              </a:endParaRPr>
            </a:p>
          </p:txBody>
        </p:sp>
      </p:grpSp>
      <p:sp>
        <p:nvSpPr>
          <p:cNvPr id="39007" name="TextBox 184"/>
          <p:cNvSpPr txBox="1">
            <a:spLocks noChangeArrowheads="1"/>
          </p:cNvSpPr>
          <p:nvPr/>
        </p:nvSpPr>
        <p:spPr bwMode="auto">
          <a:xfrm>
            <a:off x="4826000" y="1645728"/>
            <a:ext cx="762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000">
                <a:latin typeface="Helvetica" panose="020B0604020202020204" pitchFamily="34" charset="0"/>
              </a:rPr>
              <a:t>   11101    </a:t>
            </a:r>
            <a:endParaRPr lang="en-US" altLang="en-US" sz="10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0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000">
                <a:latin typeface="Helvetica" panose="020B0604020202020204" pitchFamily="34" charset="0"/>
              </a:rPr>
              <a:t>   11100</a:t>
            </a:r>
            <a:endParaRPr lang="en-US" altLang="en-US" sz="10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0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0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10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0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39008" name="Rectangle 185"/>
          <p:cNvSpPr>
            <a:spLocks noChangeArrowheads="1"/>
          </p:cNvSpPr>
          <p:nvPr/>
        </p:nvSpPr>
        <p:spPr bwMode="auto">
          <a:xfrm>
            <a:off x="5080000" y="1639113"/>
            <a:ext cx="508000" cy="6985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9009" name="TextBox 190"/>
          <p:cNvSpPr txBox="1">
            <a:spLocks noChangeArrowheads="1"/>
          </p:cNvSpPr>
          <p:nvPr/>
        </p:nvSpPr>
        <p:spPr bwMode="auto">
          <a:xfrm>
            <a:off x="4826000" y="3741228"/>
            <a:ext cx="762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0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10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0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10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000">
                <a:latin typeface="Helvetica" panose="020B0604020202020204" pitchFamily="34" charset="0"/>
              </a:rPr>
              <a:t>   01011</a:t>
            </a:r>
            <a:endParaRPr lang="en-US" altLang="en-US" sz="10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0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0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39010" name="Rectangle 191"/>
          <p:cNvSpPr>
            <a:spLocks noChangeArrowheads="1"/>
          </p:cNvSpPr>
          <p:nvPr/>
        </p:nvSpPr>
        <p:spPr bwMode="auto">
          <a:xfrm>
            <a:off x="5080000" y="3734613"/>
            <a:ext cx="508000" cy="6985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9011" name="TextBox 193"/>
          <p:cNvSpPr txBox="1">
            <a:spLocks noChangeArrowheads="1"/>
          </p:cNvSpPr>
          <p:nvPr/>
        </p:nvSpPr>
        <p:spPr bwMode="auto">
          <a:xfrm>
            <a:off x="4826000" y="4693728"/>
            <a:ext cx="762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0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10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0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10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000">
                <a:latin typeface="Helvetica" panose="020B0604020202020204" pitchFamily="34" charset="0"/>
              </a:rPr>
              <a:t>   00011</a:t>
            </a:r>
            <a:endParaRPr lang="en-US" altLang="en-US" sz="10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0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0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39012" name="Rectangle 194"/>
          <p:cNvSpPr>
            <a:spLocks noChangeArrowheads="1"/>
          </p:cNvSpPr>
          <p:nvPr/>
        </p:nvSpPr>
        <p:spPr bwMode="auto">
          <a:xfrm>
            <a:off x="5080000" y="4687113"/>
            <a:ext cx="508000" cy="6985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9013" name="TextBox 196"/>
          <p:cNvSpPr txBox="1">
            <a:spLocks noChangeArrowheads="1"/>
          </p:cNvSpPr>
          <p:nvPr/>
        </p:nvSpPr>
        <p:spPr bwMode="auto">
          <a:xfrm>
            <a:off x="4826000" y="2661728"/>
            <a:ext cx="7620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0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10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000">
                <a:latin typeface="Helvetica" panose="020B0604020202020204" pitchFamily="34" charset="0"/>
              </a:rPr>
              <a:t>   10000</a:t>
            </a:r>
            <a:endParaRPr lang="en-US" altLang="en-US" sz="10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0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0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10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0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39014" name="Rectangle 197"/>
          <p:cNvSpPr>
            <a:spLocks noChangeArrowheads="1"/>
          </p:cNvSpPr>
          <p:nvPr/>
        </p:nvSpPr>
        <p:spPr bwMode="auto">
          <a:xfrm>
            <a:off x="5080000" y="2655113"/>
            <a:ext cx="508000" cy="6985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cxnSp>
        <p:nvCxnSpPr>
          <p:cNvPr id="25704" name="Straight Arrow Connector 213"/>
          <p:cNvCxnSpPr>
            <a:cxnSpLocks noChangeShapeType="1"/>
          </p:cNvCxnSpPr>
          <p:nvPr/>
        </p:nvCxnSpPr>
        <p:spPr bwMode="auto">
          <a:xfrm>
            <a:off x="5588000" y="2972613"/>
            <a:ext cx="698500" cy="444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016" name="Straight Arrow Connector 218"/>
          <p:cNvCxnSpPr>
            <a:cxnSpLocks noChangeShapeType="1"/>
          </p:cNvCxnSpPr>
          <p:nvPr/>
        </p:nvCxnSpPr>
        <p:spPr bwMode="auto">
          <a:xfrm flipV="1">
            <a:off x="3873500" y="2718613"/>
            <a:ext cx="1016000" cy="508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706" name="Straight Arrow Connector 233"/>
          <p:cNvCxnSpPr>
            <a:cxnSpLocks noChangeShapeType="1"/>
          </p:cNvCxnSpPr>
          <p:nvPr/>
        </p:nvCxnSpPr>
        <p:spPr bwMode="auto">
          <a:xfrm>
            <a:off x="2857500" y="3163113"/>
            <a:ext cx="571500" cy="127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018" name="TextBox 252"/>
          <p:cNvSpPr txBox="1">
            <a:spLocks noChangeArrowheads="1"/>
          </p:cNvSpPr>
          <p:nvPr/>
        </p:nvSpPr>
        <p:spPr bwMode="auto">
          <a:xfrm>
            <a:off x="4699000" y="1131114"/>
            <a:ext cx="1206500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333" dirty="0">
                <a:latin typeface="Helvetica" panose="020B0604020202020204" pitchFamily="34" charset="0"/>
              </a:rPr>
              <a:t>Page Tables</a:t>
            </a:r>
          </a:p>
          <a:p>
            <a:pPr algn="ctr" eaLnBrk="1" hangingPunct="1"/>
            <a:r>
              <a:rPr lang="en-US" altLang="en-US" sz="1333" dirty="0">
                <a:latin typeface="Helvetica" panose="020B0604020202020204" pitchFamily="34" charset="0"/>
              </a:rPr>
              <a:t>(level 2)</a:t>
            </a:r>
          </a:p>
        </p:txBody>
      </p:sp>
      <p:sp>
        <p:nvSpPr>
          <p:cNvPr id="39019" name="TextBox 253"/>
          <p:cNvSpPr txBox="1">
            <a:spLocks noChangeArrowheads="1"/>
          </p:cNvSpPr>
          <p:nvPr/>
        </p:nvSpPr>
        <p:spPr bwMode="auto">
          <a:xfrm>
            <a:off x="3302000" y="1131114"/>
            <a:ext cx="1206500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333" dirty="0">
                <a:latin typeface="Helvetica" panose="020B0604020202020204" pitchFamily="34" charset="0"/>
              </a:rPr>
              <a:t>Page Table</a:t>
            </a:r>
          </a:p>
          <a:p>
            <a:pPr algn="ctr" eaLnBrk="1" hangingPunct="1"/>
            <a:r>
              <a:rPr lang="en-US" altLang="en-US" sz="1333" dirty="0">
                <a:latin typeface="Helvetica" panose="020B0604020202020204" pitchFamily="34" charset="0"/>
              </a:rPr>
              <a:t>(level 1)</a:t>
            </a:r>
          </a:p>
        </p:txBody>
      </p:sp>
      <p:sp>
        <p:nvSpPr>
          <p:cNvPr id="39020" name="Oval 254"/>
          <p:cNvSpPr>
            <a:spLocks noChangeArrowheads="1"/>
          </p:cNvSpPr>
          <p:nvPr/>
        </p:nvSpPr>
        <p:spPr bwMode="auto">
          <a:xfrm>
            <a:off x="3810000" y="3798113"/>
            <a:ext cx="63500" cy="635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9021" name="Oval 255"/>
          <p:cNvSpPr>
            <a:spLocks noChangeArrowheads="1"/>
          </p:cNvSpPr>
          <p:nvPr/>
        </p:nvSpPr>
        <p:spPr bwMode="auto">
          <a:xfrm>
            <a:off x="3810000" y="3544113"/>
            <a:ext cx="63500" cy="635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9022" name="Oval 256"/>
          <p:cNvSpPr>
            <a:spLocks noChangeArrowheads="1"/>
          </p:cNvSpPr>
          <p:nvPr/>
        </p:nvSpPr>
        <p:spPr bwMode="auto">
          <a:xfrm>
            <a:off x="3810000" y="3226613"/>
            <a:ext cx="63500" cy="635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39023" name="Oval 257"/>
          <p:cNvSpPr>
            <a:spLocks noChangeArrowheads="1"/>
          </p:cNvSpPr>
          <p:nvPr/>
        </p:nvSpPr>
        <p:spPr bwMode="auto">
          <a:xfrm>
            <a:off x="3810000" y="2782113"/>
            <a:ext cx="63500" cy="635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 b="0">
              <a:latin typeface="Helvetica" panose="020B0604020202020204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1778000" y="3099613"/>
            <a:ext cx="1079500" cy="127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3429000" y="3200155"/>
            <a:ext cx="698500" cy="127000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4826000" y="2866780"/>
            <a:ext cx="762000" cy="127000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286500" y="3353613"/>
            <a:ext cx="1079500" cy="127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Helvetica"/>
              <a:ea typeface="ＭＳ Ｐゴシック" charset="-128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8214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0" grpId="0" animBg="1"/>
      <p:bldP spid="16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D839-170E-D947-9510-46F2FE22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5A85A-C635-BA4A-8287-A88FF4AFE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33" y="878542"/>
            <a:ext cx="7230892" cy="4657866"/>
          </a:xfrm>
        </p:spPr>
        <p:txBody>
          <a:bodyPr>
            <a:normAutofit fontScale="92500"/>
          </a:bodyPr>
          <a:lstStyle/>
          <a:p>
            <a:r>
              <a:rPr lang="en-US" dirty="0"/>
              <a:t>Good Points:</a:t>
            </a:r>
          </a:p>
          <a:p>
            <a:pPr lvl="1"/>
            <a:r>
              <a:rPr lang="en-US" dirty="0"/>
              <a:t>Easy memory allocation (fixed size chunks)</a:t>
            </a:r>
          </a:p>
          <a:p>
            <a:pPr lvl="1"/>
            <a:r>
              <a:rPr lang="en-US" dirty="0"/>
              <a:t>Easy sharing among processes</a:t>
            </a:r>
          </a:p>
          <a:p>
            <a:pPr lvl="1"/>
            <a:r>
              <a:rPr lang="en-US" dirty="0"/>
              <a:t>No physical memory used for holes in virtual address sp.</a:t>
            </a:r>
          </a:p>
          <a:p>
            <a:pPr lvl="1"/>
            <a:endParaRPr lang="en-US" dirty="0"/>
          </a:p>
          <a:p>
            <a:r>
              <a:rPr lang="en-US" dirty="0"/>
              <a:t>Bad Points:</a:t>
            </a:r>
          </a:p>
          <a:p>
            <a:pPr lvl="1"/>
            <a:r>
              <a:rPr lang="en-US" dirty="0"/>
              <a:t>Overhead: At least 1 pointer per 4K page</a:t>
            </a:r>
          </a:p>
          <a:p>
            <a:pPr lvl="1"/>
            <a:r>
              <a:rPr lang="en-US" dirty="0"/>
              <a:t>Page tables need to be contiguous (tricky allocation)</a:t>
            </a:r>
          </a:p>
          <a:p>
            <a:pPr lvl="2"/>
            <a:r>
              <a:rPr lang="en-US" dirty="0"/>
              <a:t>Clever design (x86) can limit them to one page</a:t>
            </a:r>
          </a:p>
          <a:p>
            <a:pPr lvl="1"/>
            <a:r>
              <a:rPr lang="en-US" dirty="0"/>
              <a:t>Several memory accesses per translation</a:t>
            </a:r>
          </a:p>
          <a:p>
            <a:pPr lvl="2"/>
            <a:r>
              <a:rPr lang="en-US" dirty="0"/>
              <a:t>Later: making this faster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39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DA1F-F416-A44E-8CDC-979E04CC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54" y="54793"/>
            <a:ext cx="7239000" cy="1104636"/>
          </a:xfrm>
        </p:spPr>
        <p:txBody>
          <a:bodyPr/>
          <a:lstStyle/>
          <a:p>
            <a:r>
              <a:rPr lang="en-US" dirty="0"/>
              <a:t>Page Tables for Huge Address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C9CA3-2D82-9645-83D6-E3A882F23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68" y="1084822"/>
            <a:ext cx="7450116" cy="44412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Want full 64 bits of address space?</a:t>
            </a:r>
          </a:p>
          <a:p>
            <a:r>
              <a:rPr lang="en-US" dirty="0"/>
              <a:t>How many levels of indirection needed?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Overhead: Extra space for tables in phys. mem.</a:t>
            </a:r>
          </a:p>
          <a:p>
            <a:r>
              <a:rPr lang="en-US" i="1" dirty="0"/>
              <a:t>And </a:t>
            </a:r>
            <a:r>
              <a:rPr lang="en-US" dirty="0"/>
              <a:t>additional memory accesses per translation</a:t>
            </a:r>
          </a:p>
          <a:p>
            <a:r>
              <a:rPr lang="en-US" dirty="0"/>
              <a:t>64-bit x86 does </a:t>
            </a:r>
            <a:r>
              <a:rPr lang="en-US" b="1" dirty="0"/>
              <a:t>not</a:t>
            </a:r>
            <a:r>
              <a:rPr lang="en-US" dirty="0"/>
              <a:t> do this</a:t>
            </a:r>
          </a:p>
          <a:p>
            <a:pPr lvl="1"/>
            <a:r>
              <a:rPr lang="en-US" dirty="0"/>
              <a:t>Virtual Addresses are 48 bits long</a:t>
            </a:r>
          </a:p>
          <a:p>
            <a:pPr lvl="1"/>
            <a:r>
              <a:rPr lang="en-US" dirty="0"/>
              <a:t>4-level page table</a:t>
            </a:r>
          </a:p>
          <a:p>
            <a:endParaRPr lang="en-US" i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26B770-8BA9-6842-BDE2-FA69D8F3BC43}"/>
              </a:ext>
            </a:extLst>
          </p:cNvPr>
          <p:cNvGrpSpPr/>
          <p:nvPr/>
        </p:nvGrpSpPr>
        <p:grpSpPr>
          <a:xfrm>
            <a:off x="780037" y="2138279"/>
            <a:ext cx="7289757" cy="784921"/>
            <a:chOff x="167693" y="2986609"/>
            <a:chExt cx="8747708" cy="9419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B0CB817-0314-EC48-AD1A-0E538BDA1067}"/>
                </a:ext>
              </a:extLst>
            </p:cNvPr>
            <p:cNvSpPr/>
            <p:nvPr/>
          </p:nvSpPr>
          <p:spPr>
            <a:xfrm>
              <a:off x="7349066" y="3369730"/>
              <a:ext cx="1566333" cy="550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/>
                <a:t>Offset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B0BA08-AC52-AE44-8FD5-A8D2D01D3D9A}"/>
                </a:ext>
              </a:extLst>
            </p:cNvPr>
            <p:cNvSpPr/>
            <p:nvPr/>
          </p:nvSpPr>
          <p:spPr>
            <a:xfrm>
              <a:off x="6057179" y="3369724"/>
              <a:ext cx="1218862" cy="5503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/>
                <a:t>Virtual P6 Index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F5BA6D-9C03-EE4A-BEA2-2D5E530A1F48}"/>
                </a:ext>
              </a:extLst>
            </p:cNvPr>
            <p:cNvSpPr/>
            <p:nvPr/>
          </p:nvSpPr>
          <p:spPr>
            <a:xfrm>
              <a:off x="4768002" y="3378181"/>
              <a:ext cx="1216152" cy="5503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/>
                <a:t>Virtual P5 Index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D9FAE3-7871-FA4C-A1B8-92E559A70851}"/>
                </a:ext>
              </a:extLst>
            </p:cNvPr>
            <p:cNvSpPr/>
            <p:nvPr/>
          </p:nvSpPr>
          <p:spPr>
            <a:xfrm>
              <a:off x="3474653" y="3369723"/>
              <a:ext cx="1216152" cy="5503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/>
                <a:t>Virtual P4 Index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6676E4-62F1-BB4A-90E2-3781B5E2510D}"/>
                </a:ext>
              </a:extLst>
            </p:cNvPr>
            <p:cNvSpPr/>
            <p:nvPr/>
          </p:nvSpPr>
          <p:spPr>
            <a:xfrm>
              <a:off x="2181304" y="3369722"/>
              <a:ext cx="1216152" cy="5503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/>
                <a:t>Virtual P3 Index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420561-32D0-A644-B3F3-8E089722B4F8}"/>
                </a:ext>
              </a:extLst>
            </p:cNvPr>
            <p:cNvSpPr/>
            <p:nvPr/>
          </p:nvSpPr>
          <p:spPr>
            <a:xfrm>
              <a:off x="892127" y="3369703"/>
              <a:ext cx="1216152" cy="5503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/>
                <a:t>Virtual P2 Index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BF2E9B-44DB-384E-97BE-91780EF0BBC0}"/>
                </a:ext>
              </a:extLst>
            </p:cNvPr>
            <p:cNvSpPr/>
            <p:nvPr/>
          </p:nvSpPr>
          <p:spPr>
            <a:xfrm>
              <a:off x="538657" y="3356721"/>
              <a:ext cx="276273" cy="5503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00062A-9832-2543-9DB0-B23064364282}"/>
                </a:ext>
              </a:extLst>
            </p:cNvPr>
            <p:cNvSpPr txBox="1"/>
            <p:nvPr/>
          </p:nvSpPr>
          <p:spPr>
            <a:xfrm>
              <a:off x="7349067" y="3014133"/>
              <a:ext cx="1566334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12 bits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967B70-164D-344D-A037-83F10DEC27A5}"/>
                </a:ext>
              </a:extLst>
            </p:cNvPr>
            <p:cNvSpPr txBox="1"/>
            <p:nvPr/>
          </p:nvSpPr>
          <p:spPr>
            <a:xfrm>
              <a:off x="5963180" y="3000371"/>
              <a:ext cx="1566334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10 bits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3664F5-6134-2C47-86BF-76531928E7D2}"/>
                </a:ext>
              </a:extLst>
            </p:cNvPr>
            <p:cNvSpPr txBox="1"/>
            <p:nvPr/>
          </p:nvSpPr>
          <p:spPr>
            <a:xfrm>
              <a:off x="4669831" y="2986609"/>
              <a:ext cx="1566334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10 bits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2A6AA5-0BFC-294E-BB39-85CFAD0B3AA7}"/>
                </a:ext>
              </a:extLst>
            </p:cNvPr>
            <p:cNvSpPr txBox="1"/>
            <p:nvPr/>
          </p:nvSpPr>
          <p:spPr>
            <a:xfrm>
              <a:off x="3470480" y="3019566"/>
              <a:ext cx="1566334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10 bits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5C8496-B965-5A45-94A1-5A86C28B14E0}"/>
                </a:ext>
              </a:extLst>
            </p:cNvPr>
            <p:cNvSpPr txBox="1"/>
            <p:nvPr/>
          </p:nvSpPr>
          <p:spPr>
            <a:xfrm>
              <a:off x="2108279" y="3019566"/>
              <a:ext cx="1566334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10 bits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F49808-28BE-A44D-A950-0938FD2172F3}"/>
                </a:ext>
              </a:extLst>
            </p:cNvPr>
            <p:cNvSpPr txBox="1"/>
            <p:nvPr/>
          </p:nvSpPr>
          <p:spPr>
            <a:xfrm>
              <a:off x="821685" y="3000371"/>
              <a:ext cx="1566334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10 bits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14FA60-AC65-5A47-9292-095485404276}"/>
                </a:ext>
              </a:extLst>
            </p:cNvPr>
            <p:cNvSpPr txBox="1"/>
            <p:nvPr/>
          </p:nvSpPr>
          <p:spPr>
            <a:xfrm>
              <a:off x="167693" y="3000371"/>
              <a:ext cx="1566334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2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421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1B1D-992B-E949-A064-D99F364C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Inverted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5F47B-CDED-2347-A4C8-685E963E4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Until Now: Size of page table proportional to size of </a:t>
            </a:r>
            <a:r>
              <a:rPr lang="en-US" sz="2400" b="1" dirty="0"/>
              <a:t>virtual address space</a:t>
            </a:r>
            <a:endParaRPr lang="en-US" sz="2400" dirty="0"/>
          </a:p>
          <a:p>
            <a:r>
              <a:rPr lang="en-US" sz="2400" dirty="0"/>
              <a:t>New Structure: Size of page table proportional to size of </a:t>
            </a:r>
            <a:r>
              <a:rPr lang="en-US" sz="2400" b="1" dirty="0"/>
              <a:t>physical address space</a:t>
            </a:r>
          </a:p>
          <a:p>
            <a:pPr lvl="1"/>
            <a:r>
              <a:rPr lang="en-US" sz="2000" dirty="0"/>
              <a:t>Good if most of address space not in use</a:t>
            </a:r>
          </a:p>
          <a:p>
            <a:pPr lvl="1"/>
            <a:r>
              <a:rPr lang="en-US" sz="2000" dirty="0"/>
              <a:t>Particularly 64-bit address space</a:t>
            </a:r>
          </a:p>
          <a:p>
            <a:r>
              <a:rPr lang="en-US" sz="2400" dirty="0"/>
              <a:t>Bad: Complexity</a:t>
            </a:r>
          </a:p>
          <a:p>
            <a:pPr lvl="1"/>
            <a:r>
              <a:rPr lang="en-US" sz="2000" dirty="0"/>
              <a:t>How do we deal with</a:t>
            </a:r>
            <a:br>
              <a:rPr lang="en-US" sz="2000" dirty="0"/>
            </a:br>
            <a:r>
              <a:rPr lang="en-US" sz="2000" dirty="0"/>
              <a:t>hash collisions?</a:t>
            </a:r>
          </a:p>
          <a:p>
            <a:endParaRPr lang="en-US" sz="2400" dirty="0"/>
          </a:p>
        </p:txBody>
      </p:sp>
      <p:grpSp>
        <p:nvGrpSpPr>
          <p:cNvPr id="4" name="Group 20">
            <a:extLst>
              <a:ext uri="{FF2B5EF4-FFF2-40B4-BE49-F238E27FC236}">
                <a16:creationId xmlns:a16="http://schemas.microsoft.com/office/drawing/2014/main" id="{0747511B-0F71-8D40-B9C0-C483A691CA3C}"/>
              </a:ext>
            </a:extLst>
          </p:cNvPr>
          <p:cNvGrpSpPr>
            <a:grpSpLocks/>
          </p:cNvGrpSpPr>
          <p:nvPr/>
        </p:nvGrpSpPr>
        <p:grpSpPr bwMode="auto">
          <a:xfrm>
            <a:off x="4188008" y="3577152"/>
            <a:ext cx="4706938" cy="1651000"/>
            <a:chOff x="1290" y="1584"/>
            <a:chExt cx="3558" cy="1248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3A1D3E21-EE94-1C4E-8B56-88155783F6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0" y="1584"/>
              <a:ext cx="1529" cy="238"/>
              <a:chOff x="480" y="624"/>
              <a:chExt cx="1968" cy="336"/>
            </a:xfrm>
          </p:grpSpPr>
          <p:sp>
            <p:nvSpPr>
              <p:cNvPr id="13" name="Rectangle 6">
                <a:extLst>
                  <a:ext uri="{FF2B5EF4-FFF2-40B4-BE49-F238E27FC236}">
                    <a16:creationId xmlns:a16="http://schemas.microsoft.com/office/drawing/2014/main" id="{36CEF2DA-9B90-9C40-A512-F67C123CF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333">
                    <a:latin typeface="Gill Sans MT" panose="020B0502020104020203" pitchFamily="34" charset="77"/>
                  </a:rPr>
                  <a:t>Offset</a:t>
                </a:r>
              </a:p>
            </p:txBody>
          </p:sp>
          <p:sp>
            <p:nvSpPr>
              <p:cNvPr id="14" name="Rectangle 7">
                <a:extLst>
                  <a:ext uri="{FF2B5EF4-FFF2-40B4-BE49-F238E27FC236}">
                    <a16:creationId xmlns:a16="http://schemas.microsoft.com/office/drawing/2014/main" id="{90643F83-6A61-B744-8BBC-2916DFDFF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rgbClr val="FF00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333" dirty="0">
                    <a:solidFill>
                      <a:schemeClr val="bg1"/>
                    </a:solidFill>
                    <a:latin typeface="Gill Sans MT" panose="020B0502020104020203" pitchFamily="34" charset="77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333" dirty="0">
                    <a:solidFill>
                      <a:schemeClr val="bg1"/>
                    </a:solidFill>
                    <a:latin typeface="Gill Sans MT" panose="020B0502020104020203" pitchFamily="34" charset="77"/>
                  </a:rPr>
                  <a:t>Page #</a:t>
                </a:r>
              </a:p>
            </p:txBody>
          </p:sp>
        </p:grp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113DD79C-BD05-D54A-AC66-3821EBFFB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" y="1968"/>
              <a:ext cx="535" cy="864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dirty="0">
                  <a:latin typeface="Gill Sans MT" panose="020B0502020104020203" pitchFamily="34" charset="77"/>
                </a:rPr>
                <a:t>Hash</a:t>
              </a:r>
            </a:p>
            <a:p>
              <a:r>
                <a:rPr lang="en-US" altLang="en-US" sz="1500" dirty="0">
                  <a:latin typeface="Gill Sans MT" panose="020B0502020104020203" pitchFamily="34" charset="77"/>
                </a:rPr>
                <a:t>Table</a:t>
              </a: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8A00C5C9-31C0-4143-9DDF-34A9F48C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3" y="1824"/>
              <a:ext cx="272" cy="432"/>
            </a:xfrm>
            <a:custGeom>
              <a:avLst/>
              <a:gdLst>
                <a:gd name="T0" fmla="*/ 0 w 288"/>
                <a:gd name="T1" fmla="*/ 0 h 432"/>
                <a:gd name="T2" fmla="*/ 0 w 288"/>
                <a:gd name="T3" fmla="*/ 432 h 432"/>
                <a:gd name="T4" fmla="*/ 272 w 288"/>
                <a:gd name="T5" fmla="*/ 432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432">
                  <a:moveTo>
                    <a:pt x="0" y="0"/>
                  </a:moveTo>
                  <a:lnTo>
                    <a:pt x="0" y="432"/>
                  </a:lnTo>
                  <a:lnTo>
                    <a:pt x="288" y="432"/>
                  </a:lnTo>
                </a:path>
              </a:pathLst>
            </a:cu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333">
                <a:latin typeface="Gill Sans MT" panose="020B0502020104020203" pitchFamily="34" charset="77"/>
              </a:endParaRPr>
            </a:p>
          </p:txBody>
        </p:sp>
        <p:grpSp>
          <p:nvGrpSpPr>
            <p:cNvPr id="8" name="Group 11">
              <a:extLst>
                <a:ext uri="{FF2B5EF4-FFF2-40B4-BE49-F238E27FC236}">
                  <a16:creationId xmlns:a16="http://schemas.microsoft.com/office/drawing/2014/main" id="{DD40BC3E-DF1D-8F48-9EFC-4E504554F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9" y="2160"/>
              <a:ext cx="1529" cy="238"/>
              <a:chOff x="480" y="624"/>
              <a:chExt cx="1968" cy="336"/>
            </a:xfrm>
          </p:grpSpPr>
          <p:sp>
            <p:nvSpPr>
              <p:cNvPr id="11" name="Rectangle 12">
                <a:extLst>
                  <a:ext uri="{FF2B5EF4-FFF2-40B4-BE49-F238E27FC236}">
                    <a16:creationId xmlns:a16="http://schemas.microsoft.com/office/drawing/2014/main" id="{884FBF20-3112-F24D-AC17-86E10F28D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333">
                    <a:latin typeface="Gill Sans MT" panose="020B0502020104020203" pitchFamily="34" charset="77"/>
                  </a:rPr>
                  <a:t>Offset</a:t>
                </a:r>
              </a:p>
            </p:txBody>
          </p:sp>
          <p:sp>
            <p:nvSpPr>
              <p:cNvPr id="12" name="Rectangle 13">
                <a:extLst>
                  <a:ext uri="{FF2B5EF4-FFF2-40B4-BE49-F238E27FC236}">
                    <a16:creationId xmlns:a16="http://schemas.microsoft.com/office/drawing/2014/main" id="{1E910EAE-8DEF-8A47-8240-6B2615F42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rgbClr val="FF00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333">
                    <a:solidFill>
                      <a:schemeClr val="bg1"/>
                    </a:solidFill>
                    <a:latin typeface="Gill Sans MT" panose="020B0502020104020203" pitchFamily="34" charset="77"/>
                  </a:rPr>
                  <a:t>Physical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333">
                    <a:solidFill>
                      <a:schemeClr val="bg1"/>
                    </a:solidFill>
                    <a:latin typeface="Gill Sans MT" panose="020B0502020104020203" pitchFamily="34" charset="77"/>
                  </a:rPr>
                  <a:t>Page #</a:t>
                </a:r>
              </a:p>
            </p:txBody>
          </p:sp>
        </p:grp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C1E0C658-2A97-E241-BB36-6A5486DA3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256"/>
              <a:ext cx="919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333">
                <a:latin typeface="Gill Sans MT" panose="020B0502020104020203" pitchFamily="34" charset="77"/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A6F63430-94C7-C54D-BE03-F132FB7C1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" y="1680"/>
              <a:ext cx="1545" cy="480"/>
            </a:xfrm>
            <a:custGeom>
              <a:avLst/>
              <a:gdLst>
                <a:gd name="T0" fmla="*/ 0 w 1632"/>
                <a:gd name="T1" fmla="*/ 0 h 480"/>
                <a:gd name="T2" fmla="*/ 863 w 1632"/>
                <a:gd name="T3" fmla="*/ 0 h 480"/>
                <a:gd name="T4" fmla="*/ 1545 w 1632"/>
                <a:gd name="T5" fmla="*/ 48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32" h="480">
                  <a:moveTo>
                    <a:pt x="0" y="0"/>
                  </a:moveTo>
                  <a:lnTo>
                    <a:pt x="912" y="0"/>
                  </a:lnTo>
                  <a:lnTo>
                    <a:pt x="1632" y="480"/>
                  </a:ln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333">
                <a:latin typeface="Gill Sans MT" panose="020B05020201040202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9459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1ADEB8-8F05-FD4F-8CB0-48E233AB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Segments &amp; Pages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00332B-B9A2-9844-AE26-A4C4B1C1C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27" y="1165838"/>
            <a:ext cx="8299939" cy="1241869"/>
          </a:xfrm>
        </p:spPr>
        <p:txBody>
          <a:bodyPr>
            <a:normAutofit fontScale="92500"/>
          </a:bodyPr>
          <a:lstStyle/>
          <a:p>
            <a:r>
              <a:rPr lang="en-US" dirty="0"/>
              <a:t>One approach: Each segment has its own page table</a:t>
            </a:r>
          </a:p>
          <a:p>
            <a:r>
              <a:rPr lang="en-US" dirty="0"/>
              <a:t>Fragmentation/allocation advantages of pages</a:t>
            </a:r>
          </a:p>
        </p:txBody>
      </p:sp>
      <p:grpSp>
        <p:nvGrpSpPr>
          <p:cNvPr id="6" name="Group 126">
            <a:extLst>
              <a:ext uri="{FF2B5EF4-FFF2-40B4-BE49-F238E27FC236}">
                <a16:creationId xmlns:a16="http://schemas.microsoft.com/office/drawing/2014/main" id="{606AC47F-D208-D744-B56E-2A3A3C4FB494}"/>
              </a:ext>
            </a:extLst>
          </p:cNvPr>
          <p:cNvGrpSpPr>
            <a:grpSpLocks/>
          </p:cNvGrpSpPr>
          <p:nvPr/>
        </p:nvGrpSpPr>
        <p:grpSpPr bwMode="auto">
          <a:xfrm>
            <a:off x="4021667" y="3144572"/>
            <a:ext cx="1549136" cy="1493573"/>
            <a:chOff x="2512" y="1728"/>
            <a:chExt cx="1171" cy="1129"/>
          </a:xfrm>
        </p:grpSpPr>
        <p:sp>
          <p:nvSpPr>
            <p:cNvPr id="7" name="Rectangle 21">
              <a:extLst>
                <a:ext uri="{FF2B5EF4-FFF2-40B4-BE49-F238E27FC236}">
                  <a16:creationId xmlns:a16="http://schemas.microsoft.com/office/drawing/2014/main" id="{1FE377FF-4FEE-3943-9AC5-09BD70EAC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" y="1728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page #0</a:t>
              </a:r>
            </a:p>
          </p:txBody>
        </p:sp>
        <p:sp>
          <p:nvSpPr>
            <p:cNvPr id="8" name="Rectangle 22">
              <a:extLst>
                <a:ext uri="{FF2B5EF4-FFF2-40B4-BE49-F238E27FC236}">
                  <a16:creationId xmlns:a16="http://schemas.microsoft.com/office/drawing/2014/main" id="{5DED2FB8-8D0D-1C46-BE4D-29EBB1228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" y="1916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page #1</a:t>
              </a:r>
            </a:p>
          </p:txBody>
        </p:sp>
        <p:sp>
          <p:nvSpPr>
            <p:cNvPr id="9" name="Rectangle 24">
              <a:extLst>
                <a:ext uri="{FF2B5EF4-FFF2-40B4-BE49-F238E27FC236}">
                  <a16:creationId xmlns:a16="http://schemas.microsoft.com/office/drawing/2014/main" id="{B3CBA14E-E46E-FD47-9255-20A41DDDD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" y="2293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page #3</a:t>
              </a:r>
            </a:p>
          </p:txBody>
        </p:sp>
        <p:sp>
          <p:nvSpPr>
            <p:cNvPr id="10" name="Rectangle 25">
              <a:extLst>
                <a:ext uri="{FF2B5EF4-FFF2-40B4-BE49-F238E27FC236}">
                  <a16:creationId xmlns:a16="http://schemas.microsoft.com/office/drawing/2014/main" id="{EF38E37A-105C-934E-B89F-396E02BD4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" y="2481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page #4</a:t>
              </a:r>
            </a:p>
          </p:txBody>
        </p:sp>
        <p:sp>
          <p:nvSpPr>
            <p:cNvPr id="11" name="Rectangle 26">
              <a:extLst>
                <a:ext uri="{FF2B5EF4-FFF2-40B4-BE49-F238E27FC236}">
                  <a16:creationId xmlns:a16="http://schemas.microsoft.com/office/drawing/2014/main" id="{C7C8CA57-A087-E944-B110-F63738EE1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" y="2669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page #5</a:t>
              </a:r>
            </a:p>
          </p:txBody>
        </p:sp>
        <p:sp>
          <p:nvSpPr>
            <p:cNvPr id="12" name="Rectangle 28">
              <a:extLst>
                <a:ext uri="{FF2B5EF4-FFF2-40B4-BE49-F238E27FC236}">
                  <a16:creationId xmlns:a16="http://schemas.microsoft.com/office/drawing/2014/main" id="{B2657A7C-EEBF-B24D-88E8-5E9CF07FE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728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333" b="0"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0CF6011A-C4C0-B345-A6BA-70E060170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916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333" b="0"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  <p:grpSp>
          <p:nvGrpSpPr>
            <p:cNvPr id="14" name="Group 119">
              <a:extLst>
                <a:ext uri="{FF2B5EF4-FFF2-40B4-BE49-F238E27FC236}">
                  <a16:creationId xmlns:a16="http://schemas.microsoft.com/office/drawing/2014/main" id="{AEA07017-E369-F449-9B37-E1BDBE186F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2" y="2104"/>
              <a:ext cx="1171" cy="189"/>
              <a:chOff x="2512" y="2104"/>
              <a:chExt cx="1171" cy="189"/>
            </a:xfrm>
          </p:grpSpPr>
          <p:sp>
            <p:nvSpPr>
              <p:cNvPr id="18" name="Rectangle 23">
                <a:extLst>
                  <a:ext uri="{FF2B5EF4-FFF2-40B4-BE49-F238E27FC236}">
                    <a16:creationId xmlns:a16="http://schemas.microsoft.com/office/drawing/2014/main" id="{394CC7F7-064F-3E41-9B9A-8480CC371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2" y="2104"/>
                <a:ext cx="753" cy="189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19" name="Rectangle 30">
                <a:extLst>
                  <a:ext uri="{FF2B5EF4-FFF2-40B4-BE49-F238E27FC236}">
                    <a16:creationId xmlns:a16="http://schemas.microsoft.com/office/drawing/2014/main" id="{D64B5511-986B-C847-B1AE-216BDCA90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3" y="2104"/>
                <a:ext cx="420" cy="189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333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  <p:sp>
          <p:nvSpPr>
            <p:cNvPr id="15" name="Rectangle 31">
              <a:extLst>
                <a:ext uri="{FF2B5EF4-FFF2-40B4-BE49-F238E27FC236}">
                  <a16:creationId xmlns:a16="http://schemas.microsoft.com/office/drawing/2014/main" id="{70B18A39-2F43-0C4A-8FEA-3355E7B1C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2293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333" b="0">
                  <a:latin typeface="Gill Sans" charset="0"/>
                  <a:ea typeface="Gill Sans" charset="0"/>
                  <a:cs typeface="Gill Sans" charset="0"/>
                </a:rPr>
                <a:t>V,R,W</a:t>
              </a:r>
            </a:p>
          </p:txBody>
        </p:sp>
        <p:sp>
          <p:nvSpPr>
            <p:cNvPr id="16" name="Rectangle 32">
              <a:extLst>
                <a:ext uri="{FF2B5EF4-FFF2-40B4-BE49-F238E27FC236}">
                  <a16:creationId xmlns:a16="http://schemas.microsoft.com/office/drawing/2014/main" id="{2C729A08-3AD6-A247-BAC8-F8869CECF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2481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333" b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sp>
          <p:nvSpPr>
            <p:cNvPr id="17" name="Rectangle 33">
              <a:extLst>
                <a:ext uri="{FF2B5EF4-FFF2-40B4-BE49-F238E27FC236}">
                  <a16:creationId xmlns:a16="http://schemas.microsoft.com/office/drawing/2014/main" id="{5CDEDF86-69E1-5643-851F-3DEDFD26A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2669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333" b="0">
                  <a:latin typeface="Gill Sans" charset="0"/>
                  <a:ea typeface="Gill Sans" charset="0"/>
                  <a:cs typeface="Gill Sans" charset="0"/>
                </a:rPr>
                <a:t>V,R,W</a:t>
              </a:r>
            </a:p>
          </p:txBody>
        </p:sp>
      </p:grpSp>
      <p:grpSp>
        <p:nvGrpSpPr>
          <p:cNvPr id="20" name="Group 112">
            <a:extLst>
              <a:ext uri="{FF2B5EF4-FFF2-40B4-BE49-F238E27FC236}">
                <a16:creationId xmlns:a16="http://schemas.microsoft.com/office/drawing/2014/main" id="{5B8C617F-4AD3-AC4F-9E5A-771AEA6F7875}"/>
              </a:ext>
            </a:extLst>
          </p:cNvPr>
          <p:cNvGrpSpPr>
            <a:grpSpLocks/>
          </p:cNvGrpSpPr>
          <p:nvPr/>
        </p:nvGrpSpPr>
        <p:grpSpPr bwMode="auto">
          <a:xfrm>
            <a:off x="4889500" y="2827072"/>
            <a:ext cx="3302000" cy="1240896"/>
            <a:chOff x="3120" y="720"/>
            <a:chExt cx="2496" cy="938"/>
          </a:xfrm>
        </p:grpSpPr>
        <p:sp>
          <p:nvSpPr>
            <p:cNvPr id="21" name="Rectangle 39">
              <a:extLst>
                <a:ext uri="{FF2B5EF4-FFF2-40B4-BE49-F238E27FC236}">
                  <a16:creationId xmlns:a16="http://schemas.microsoft.com/office/drawing/2014/main" id="{88BFA344-0F7F-604A-B8B0-9E800690C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" y="1156"/>
              <a:ext cx="630" cy="23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</a:pPr>
              <a:endParaRPr lang="en-US" altLang="en-US" sz="15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593EADD8-6978-C14A-ABBD-E23AC0A6C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1" y="1156"/>
              <a:ext cx="985" cy="238"/>
            </a:xfrm>
            <a:prstGeom prst="rect">
              <a:avLst/>
            </a:prstGeom>
            <a:solidFill>
              <a:srgbClr val="00CC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23" name="Freeform 36">
              <a:extLst>
                <a:ext uri="{FF2B5EF4-FFF2-40B4-BE49-F238E27FC236}">
                  <a16:creationId xmlns:a16="http://schemas.microsoft.com/office/drawing/2014/main" id="{C4D76DC3-4D1C-9842-AE99-A92DE0A79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720"/>
              <a:ext cx="2001" cy="411"/>
            </a:xfrm>
            <a:custGeom>
              <a:avLst/>
              <a:gdLst>
                <a:gd name="T0" fmla="*/ 0 w 1824"/>
                <a:gd name="T1" fmla="*/ 0 h 288"/>
                <a:gd name="T2" fmla="*/ 2001 w 1824"/>
                <a:gd name="T3" fmla="*/ 0 h 288"/>
                <a:gd name="T4" fmla="*/ 2001 w 1824"/>
                <a:gd name="T5" fmla="*/ 411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4" h="288">
                  <a:moveTo>
                    <a:pt x="0" y="0"/>
                  </a:moveTo>
                  <a:lnTo>
                    <a:pt x="1824" y="0"/>
                  </a:lnTo>
                  <a:lnTo>
                    <a:pt x="1824" y="28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Text Box 37">
              <a:extLst>
                <a:ext uri="{FF2B5EF4-FFF2-40B4-BE49-F238E27FC236}">
                  <a16:creationId xmlns:a16="http://schemas.microsoft.com/office/drawing/2014/main" id="{BA58BF23-B8B1-F44A-B670-844EE4F00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2" y="1408"/>
              <a:ext cx="11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Physical Address</a:t>
              </a:r>
            </a:p>
          </p:txBody>
        </p:sp>
      </p:grpSp>
      <p:grpSp>
        <p:nvGrpSpPr>
          <p:cNvPr id="25" name="Group 118">
            <a:extLst>
              <a:ext uri="{FF2B5EF4-FFF2-40B4-BE49-F238E27FC236}">
                <a16:creationId xmlns:a16="http://schemas.microsoft.com/office/drawing/2014/main" id="{C1D3D7E8-8B49-4740-8CAD-A37F54D9EEEE}"/>
              </a:ext>
            </a:extLst>
          </p:cNvPr>
          <p:cNvGrpSpPr>
            <a:grpSpLocks/>
          </p:cNvGrpSpPr>
          <p:nvPr/>
        </p:nvGrpSpPr>
        <p:grpSpPr bwMode="auto">
          <a:xfrm>
            <a:off x="762001" y="2573073"/>
            <a:ext cx="4115594" cy="587375"/>
            <a:chOff x="48" y="1440"/>
            <a:chExt cx="3111" cy="444"/>
          </a:xfrm>
        </p:grpSpPr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AD87BC85-1C5C-914A-AFCD-C3B664C37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40"/>
              <a:ext cx="683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Virtual 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Address:</a:t>
              </a:r>
            </a:p>
          </p:txBody>
        </p:sp>
        <p:grpSp>
          <p:nvGrpSpPr>
            <p:cNvPr id="27" name="Group 93">
              <a:extLst>
                <a:ext uri="{FF2B5EF4-FFF2-40B4-BE49-F238E27FC236}">
                  <a16:creationId xmlns:a16="http://schemas.microsoft.com/office/drawing/2014/main" id="{D81B012C-730E-D543-8A59-5E168E9FF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490"/>
              <a:ext cx="2247" cy="238"/>
              <a:chOff x="1625" y="528"/>
              <a:chExt cx="2247" cy="238"/>
            </a:xfrm>
          </p:grpSpPr>
          <p:sp>
            <p:nvSpPr>
              <p:cNvPr id="28" name="Rectangle 7">
                <a:extLst>
                  <a:ext uri="{FF2B5EF4-FFF2-40B4-BE49-F238E27FC236}">
                    <a16:creationId xmlns:a16="http://schemas.microsoft.com/office/drawing/2014/main" id="{5D08D302-60A2-5945-B7F1-29708DEF9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" y="528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29" name="Rectangle 8">
                <a:extLst>
                  <a:ext uri="{FF2B5EF4-FFF2-40B4-BE49-F238E27FC236}">
                    <a16:creationId xmlns:a16="http://schemas.microsoft.com/office/drawing/2014/main" id="{ABAB0BD7-72C6-C249-896D-ACA734893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528"/>
                <a:ext cx="631" cy="238"/>
              </a:xfrm>
              <a:prstGeom prst="rect">
                <a:avLst/>
              </a:prstGeom>
              <a:solidFill>
                <a:srgbClr val="FF00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333" b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333" b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  <p:sp>
            <p:nvSpPr>
              <p:cNvPr id="30" name="Rectangle 46">
                <a:extLst>
                  <a:ext uri="{FF2B5EF4-FFF2-40B4-BE49-F238E27FC236}">
                    <a16:creationId xmlns:a16="http://schemas.microsoft.com/office/drawing/2014/main" id="{B99BF4D4-E7F0-E542-9C4D-26592D55E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528"/>
                <a:ext cx="631" cy="238"/>
              </a:xfrm>
              <a:prstGeom prst="rect">
                <a:avLst/>
              </a:prstGeom>
              <a:solidFill>
                <a:srgbClr val="FF00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333" b="0" dirty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333" b="0" dirty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Seg #</a:t>
                </a:r>
              </a:p>
            </p:txBody>
          </p:sp>
        </p:grpSp>
      </p:grpSp>
      <p:grpSp>
        <p:nvGrpSpPr>
          <p:cNvPr id="31" name="Group 106">
            <a:extLst>
              <a:ext uri="{FF2B5EF4-FFF2-40B4-BE49-F238E27FC236}">
                <a16:creationId xmlns:a16="http://schemas.microsoft.com/office/drawing/2014/main" id="{F9EF7683-E56D-1B41-8203-05231F597C4B}"/>
              </a:ext>
            </a:extLst>
          </p:cNvPr>
          <p:cNvGrpSpPr>
            <a:grpSpLocks/>
          </p:cNvGrpSpPr>
          <p:nvPr/>
        </p:nvGrpSpPr>
        <p:grpSpPr bwMode="auto">
          <a:xfrm>
            <a:off x="1778000" y="3462072"/>
            <a:ext cx="1579563" cy="1727729"/>
            <a:chOff x="768" y="1200"/>
            <a:chExt cx="1194" cy="1306"/>
          </a:xfrm>
        </p:grpSpPr>
        <p:grpSp>
          <p:nvGrpSpPr>
            <p:cNvPr id="32" name="Group 49">
              <a:extLst>
                <a:ext uri="{FF2B5EF4-FFF2-40B4-BE49-F238E27FC236}">
                  <a16:creationId xmlns:a16="http://schemas.microsoft.com/office/drawing/2014/main" id="{B6DAF139-A410-3649-8508-9029328FEF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200"/>
              <a:ext cx="1018" cy="163"/>
              <a:chOff x="2352" y="960"/>
              <a:chExt cx="1392" cy="288"/>
            </a:xfrm>
          </p:grpSpPr>
          <p:sp>
            <p:nvSpPr>
              <p:cNvPr id="63" name="Rectangle 50">
                <a:extLst>
                  <a:ext uri="{FF2B5EF4-FFF2-40B4-BE49-F238E27FC236}">
                    <a16:creationId xmlns:a16="http://schemas.microsoft.com/office/drawing/2014/main" id="{A927A6B5-61B8-8549-8EAA-D38266411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Base0</a:t>
                </a:r>
              </a:p>
            </p:txBody>
          </p:sp>
          <p:sp>
            <p:nvSpPr>
              <p:cNvPr id="64" name="Rectangle 51">
                <a:extLst>
                  <a:ext uri="{FF2B5EF4-FFF2-40B4-BE49-F238E27FC236}">
                    <a16:creationId xmlns:a16="http://schemas.microsoft.com/office/drawing/2014/main" id="{E25A3DC4-8F0B-854C-B159-90396397D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Limit0</a:t>
                </a:r>
              </a:p>
            </p:txBody>
          </p:sp>
        </p:grpSp>
        <p:sp>
          <p:nvSpPr>
            <p:cNvPr id="33" name="Rectangle 52">
              <a:extLst>
                <a:ext uri="{FF2B5EF4-FFF2-40B4-BE49-F238E27FC236}">
                  <a16:creationId xmlns:a16="http://schemas.microsoft.com/office/drawing/2014/main" id="{FFE222AA-0904-524B-AEB4-48845CEC6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" y="1200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  <p:grpSp>
          <p:nvGrpSpPr>
            <p:cNvPr id="34" name="Group 54">
              <a:extLst>
                <a:ext uri="{FF2B5EF4-FFF2-40B4-BE49-F238E27FC236}">
                  <a16:creationId xmlns:a16="http://schemas.microsoft.com/office/drawing/2014/main" id="{05742A2B-EDA7-A343-8153-6A35CF6B5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363"/>
              <a:ext cx="1018" cy="164"/>
              <a:chOff x="2352" y="960"/>
              <a:chExt cx="1392" cy="288"/>
            </a:xfrm>
          </p:grpSpPr>
          <p:sp>
            <p:nvSpPr>
              <p:cNvPr id="61" name="Rectangle 55">
                <a:extLst>
                  <a:ext uri="{FF2B5EF4-FFF2-40B4-BE49-F238E27FC236}">
                    <a16:creationId xmlns:a16="http://schemas.microsoft.com/office/drawing/2014/main" id="{6679A602-BDD2-0E4E-928A-6977E9B58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Base1</a:t>
                </a:r>
              </a:p>
            </p:txBody>
          </p:sp>
          <p:sp>
            <p:nvSpPr>
              <p:cNvPr id="62" name="Rectangle 56">
                <a:extLst>
                  <a:ext uri="{FF2B5EF4-FFF2-40B4-BE49-F238E27FC236}">
                    <a16:creationId xmlns:a16="http://schemas.microsoft.com/office/drawing/2014/main" id="{75FDF297-CA78-D844-BDB4-3D489DA69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Limit1</a:t>
                </a:r>
              </a:p>
            </p:txBody>
          </p:sp>
        </p:grpSp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B04C384C-DA60-E745-A512-75D22C968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" y="1363"/>
              <a:ext cx="176" cy="164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  <p:grpSp>
          <p:nvGrpSpPr>
            <p:cNvPr id="36" name="Group 99">
              <a:extLst>
                <a:ext uri="{FF2B5EF4-FFF2-40B4-BE49-F238E27FC236}">
                  <a16:creationId xmlns:a16="http://schemas.microsoft.com/office/drawing/2014/main" id="{088A2A8D-60BF-FE42-9CB5-DFF4A8538B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527"/>
              <a:ext cx="1194" cy="163"/>
              <a:chOff x="768" y="1527"/>
              <a:chExt cx="1194" cy="163"/>
            </a:xfrm>
          </p:grpSpPr>
          <p:grpSp>
            <p:nvGrpSpPr>
              <p:cNvPr id="57" name="Group 59">
                <a:extLst>
                  <a:ext uri="{FF2B5EF4-FFF2-40B4-BE49-F238E27FC236}">
                    <a16:creationId xmlns:a16="http://schemas.microsoft.com/office/drawing/2014/main" id="{C4634740-ABD5-6E4D-B7D3-FFF89FDAD1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527"/>
                <a:ext cx="1018" cy="163"/>
                <a:chOff x="2352" y="960"/>
                <a:chExt cx="1392" cy="288"/>
              </a:xfrm>
            </p:grpSpPr>
            <p:sp>
              <p:nvSpPr>
                <p:cNvPr id="59" name="Rectangle 60">
                  <a:extLst>
                    <a:ext uri="{FF2B5EF4-FFF2-40B4-BE49-F238E27FC236}">
                      <a16:creationId xmlns:a16="http://schemas.microsoft.com/office/drawing/2014/main" id="{3AE5CF37-39C8-4E42-8B65-4EDD41AD07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60" name="Rectangle 61">
                  <a:extLst>
                    <a:ext uri="{FF2B5EF4-FFF2-40B4-BE49-F238E27FC236}">
                      <a16:creationId xmlns:a16="http://schemas.microsoft.com/office/drawing/2014/main" id="{C0FE822C-B9DD-214F-960B-49A8565CDD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58" name="Rectangle 62">
                <a:extLst>
                  <a:ext uri="{FF2B5EF4-FFF2-40B4-BE49-F238E27FC236}">
                    <a16:creationId xmlns:a16="http://schemas.microsoft.com/office/drawing/2014/main" id="{B92735F4-9674-A44F-995C-DBD35ABC7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6" y="1527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7" name="Group 64">
              <a:extLst>
                <a:ext uri="{FF2B5EF4-FFF2-40B4-BE49-F238E27FC236}">
                  <a16:creationId xmlns:a16="http://schemas.microsoft.com/office/drawing/2014/main" id="{2D477E53-FA5F-CC41-A68C-69BFA1C4BD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690"/>
              <a:ext cx="1018" cy="163"/>
              <a:chOff x="2352" y="960"/>
              <a:chExt cx="1392" cy="288"/>
            </a:xfrm>
          </p:grpSpPr>
          <p:sp>
            <p:nvSpPr>
              <p:cNvPr id="55" name="Rectangle 65">
                <a:extLst>
                  <a:ext uri="{FF2B5EF4-FFF2-40B4-BE49-F238E27FC236}">
                    <a16:creationId xmlns:a16="http://schemas.microsoft.com/office/drawing/2014/main" id="{0E21AA21-EBD0-214A-8FA4-DC479DD91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Base3</a:t>
                </a:r>
              </a:p>
            </p:txBody>
          </p:sp>
          <p:sp>
            <p:nvSpPr>
              <p:cNvPr id="56" name="Rectangle 66">
                <a:extLst>
                  <a:ext uri="{FF2B5EF4-FFF2-40B4-BE49-F238E27FC236}">
                    <a16:creationId xmlns:a16="http://schemas.microsoft.com/office/drawing/2014/main" id="{1E43BB11-A9AE-194C-8893-7F93A0941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Limit3</a:t>
                </a:r>
              </a:p>
            </p:txBody>
          </p:sp>
        </p:grpSp>
        <p:sp>
          <p:nvSpPr>
            <p:cNvPr id="38" name="Rectangle 67">
              <a:extLst>
                <a:ext uri="{FF2B5EF4-FFF2-40B4-BE49-F238E27FC236}">
                  <a16:creationId xmlns:a16="http://schemas.microsoft.com/office/drawing/2014/main" id="{5C4427E6-B7A7-2C45-89FA-DB46A1582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" y="1690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grpSp>
          <p:nvGrpSpPr>
            <p:cNvPr id="39" name="Group 69">
              <a:extLst>
                <a:ext uri="{FF2B5EF4-FFF2-40B4-BE49-F238E27FC236}">
                  <a16:creationId xmlns:a16="http://schemas.microsoft.com/office/drawing/2014/main" id="{A918AA7D-3051-5D4D-BFD9-E3C395F753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853"/>
              <a:ext cx="1018" cy="163"/>
              <a:chOff x="2352" y="960"/>
              <a:chExt cx="1392" cy="288"/>
            </a:xfrm>
          </p:grpSpPr>
          <p:sp>
            <p:nvSpPr>
              <p:cNvPr id="53" name="Rectangle 70">
                <a:extLst>
                  <a:ext uri="{FF2B5EF4-FFF2-40B4-BE49-F238E27FC236}">
                    <a16:creationId xmlns:a16="http://schemas.microsoft.com/office/drawing/2014/main" id="{6693B70F-AAA4-394A-9512-34687D2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Base4</a:t>
                </a:r>
              </a:p>
            </p:txBody>
          </p:sp>
          <p:sp>
            <p:nvSpPr>
              <p:cNvPr id="54" name="Rectangle 71">
                <a:extLst>
                  <a:ext uri="{FF2B5EF4-FFF2-40B4-BE49-F238E27FC236}">
                    <a16:creationId xmlns:a16="http://schemas.microsoft.com/office/drawing/2014/main" id="{E367E005-801E-0A4E-B56F-E0D58DDE7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Limit4</a:t>
                </a:r>
              </a:p>
            </p:txBody>
          </p:sp>
        </p:grpSp>
        <p:sp>
          <p:nvSpPr>
            <p:cNvPr id="40" name="Rectangle 72">
              <a:extLst>
                <a:ext uri="{FF2B5EF4-FFF2-40B4-BE49-F238E27FC236}">
                  <a16:creationId xmlns:a16="http://schemas.microsoft.com/office/drawing/2014/main" id="{49E6BF8A-CDA0-4541-9D7C-580633522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" y="1853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  <p:grpSp>
          <p:nvGrpSpPr>
            <p:cNvPr id="41" name="Group 74">
              <a:extLst>
                <a:ext uri="{FF2B5EF4-FFF2-40B4-BE49-F238E27FC236}">
                  <a16:creationId xmlns:a16="http://schemas.microsoft.com/office/drawing/2014/main" id="{B0EA7205-6C0E-634B-A7D6-FB08E8B1E8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016"/>
              <a:ext cx="1018" cy="164"/>
              <a:chOff x="2352" y="960"/>
              <a:chExt cx="1392" cy="288"/>
            </a:xfrm>
          </p:grpSpPr>
          <p:sp>
            <p:nvSpPr>
              <p:cNvPr id="51" name="Rectangle 75">
                <a:extLst>
                  <a:ext uri="{FF2B5EF4-FFF2-40B4-BE49-F238E27FC236}">
                    <a16:creationId xmlns:a16="http://schemas.microsoft.com/office/drawing/2014/main" id="{CE04885A-1C48-764E-A862-561D9A383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Base5</a:t>
                </a:r>
              </a:p>
            </p:txBody>
          </p:sp>
          <p:sp>
            <p:nvSpPr>
              <p:cNvPr id="52" name="Rectangle 76">
                <a:extLst>
                  <a:ext uri="{FF2B5EF4-FFF2-40B4-BE49-F238E27FC236}">
                    <a16:creationId xmlns:a16="http://schemas.microsoft.com/office/drawing/2014/main" id="{9B96E0AF-AA64-AB4D-BA59-844D4A93E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Limit5</a:t>
                </a:r>
              </a:p>
            </p:txBody>
          </p:sp>
        </p:grpSp>
        <p:sp>
          <p:nvSpPr>
            <p:cNvPr id="42" name="Rectangle 77">
              <a:extLst>
                <a:ext uri="{FF2B5EF4-FFF2-40B4-BE49-F238E27FC236}">
                  <a16:creationId xmlns:a16="http://schemas.microsoft.com/office/drawing/2014/main" id="{50B7BF2C-8B46-314C-AC25-8CB878379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" y="2016"/>
              <a:ext cx="176" cy="164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grpSp>
          <p:nvGrpSpPr>
            <p:cNvPr id="43" name="Group 79">
              <a:extLst>
                <a:ext uri="{FF2B5EF4-FFF2-40B4-BE49-F238E27FC236}">
                  <a16:creationId xmlns:a16="http://schemas.microsoft.com/office/drawing/2014/main" id="{CCE4EE5C-80D6-4C4C-B73B-37112EE8C4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180"/>
              <a:ext cx="1018" cy="163"/>
              <a:chOff x="2352" y="960"/>
              <a:chExt cx="1392" cy="288"/>
            </a:xfrm>
          </p:grpSpPr>
          <p:sp>
            <p:nvSpPr>
              <p:cNvPr id="49" name="Rectangle 80">
                <a:extLst>
                  <a:ext uri="{FF2B5EF4-FFF2-40B4-BE49-F238E27FC236}">
                    <a16:creationId xmlns:a16="http://schemas.microsoft.com/office/drawing/2014/main" id="{BE52C1A1-57B5-164C-8FA4-30BE95138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Base6</a:t>
                </a:r>
              </a:p>
            </p:txBody>
          </p:sp>
          <p:sp>
            <p:nvSpPr>
              <p:cNvPr id="50" name="Rectangle 81">
                <a:extLst>
                  <a:ext uri="{FF2B5EF4-FFF2-40B4-BE49-F238E27FC236}">
                    <a16:creationId xmlns:a16="http://schemas.microsoft.com/office/drawing/2014/main" id="{19165FB3-62D6-534F-AD42-1BCEC473F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 dirty="0">
                    <a:latin typeface="Gill Sans" charset="0"/>
                    <a:ea typeface="Gill Sans" charset="0"/>
                    <a:cs typeface="Gill Sans" charset="0"/>
                  </a:rPr>
                  <a:t>Limit6</a:t>
                </a:r>
              </a:p>
            </p:txBody>
          </p:sp>
        </p:grpSp>
        <p:sp>
          <p:nvSpPr>
            <p:cNvPr id="44" name="Rectangle 82">
              <a:extLst>
                <a:ext uri="{FF2B5EF4-FFF2-40B4-BE49-F238E27FC236}">
                  <a16:creationId xmlns:a16="http://schemas.microsoft.com/office/drawing/2014/main" id="{B693241E-FC00-8B49-9581-B78084323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" y="2180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grpSp>
          <p:nvGrpSpPr>
            <p:cNvPr id="45" name="Group 84">
              <a:extLst>
                <a:ext uri="{FF2B5EF4-FFF2-40B4-BE49-F238E27FC236}">
                  <a16:creationId xmlns:a16="http://schemas.microsoft.com/office/drawing/2014/main" id="{237235CB-0E0B-2944-9F56-CFEA11A819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343"/>
              <a:ext cx="1018" cy="163"/>
              <a:chOff x="2352" y="960"/>
              <a:chExt cx="1392" cy="288"/>
            </a:xfrm>
          </p:grpSpPr>
          <p:sp>
            <p:nvSpPr>
              <p:cNvPr id="47" name="Rectangle 85">
                <a:extLst>
                  <a:ext uri="{FF2B5EF4-FFF2-40B4-BE49-F238E27FC236}">
                    <a16:creationId xmlns:a16="http://schemas.microsoft.com/office/drawing/2014/main" id="{8F0B6912-A748-E34F-902F-3A43D53DE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Base7</a:t>
                </a:r>
              </a:p>
            </p:txBody>
          </p:sp>
          <p:sp>
            <p:nvSpPr>
              <p:cNvPr id="48" name="Rectangle 86">
                <a:extLst>
                  <a:ext uri="{FF2B5EF4-FFF2-40B4-BE49-F238E27FC236}">
                    <a16:creationId xmlns:a16="http://schemas.microsoft.com/office/drawing/2014/main" id="{242A6232-B613-E04A-8133-EC8033C58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Limit7</a:t>
                </a:r>
              </a:p>
            </p:txBody>
          </p:sp>
        </p:grpSp>
        <p:sp>
          <p:nvSpPr>
            <p:cNvPr id="46" name="Rectangle 87">
              <a:extLst>
                <a:ext uri="{FF2B5EF4-FFF2-40B4-BE49-F238E27FC236}">
                  <a16:creationId xmlns:a16="http://schemas.microsoft.com/office/drawing/2014/main" id="{E83906C6-6982-3B4F-9D02-FF8EB7442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" y="2343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</p:grpSp>
      <p:sp>
        <p:nvSpPr>
          <p:cNvPr id="65" name="Line 94">
            <a:extLst>
              <a:ext uri="{FF2B5EF4-FFF2-40B4-BE49-F238E27FC236}">
                <a16:creationId xmlns:a16="http://schemas.microsoft.com/office/drawing/2014/main" id="{DA0265C4-B7B3-2448-AD6C-CB69A9B1A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1500" y="2954072"/>
            <a:ext cx="889000" cy="8255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Freeform 96">
            <a:extLst>
              <a:ext uri="{FF2B5EF4-FFF2-40B4-BE49-F238E27FC236}">
                <a16:creationId xmlns:a16="http://schemas.microsoft.com/office/drawing/2014/main" id="{D4768701-A77A-1F41-8EDF-5F47B366CD5B}"/>
              </a:ext>
            </a:extLst>
          </p:cNvPr>
          <p:cNvSpPr>
            <a:spLocks/>
          </p:cNvSpPr>
          <p:nvPr/>
        </p:nvSpPr>
        <p:spPr bwMode="auto">
          <a:xfrm>
            <a:off x="1270000" y="2954072"/>
            <a:ext cx="1016000" cy="1016000"/>
          </a:xfrm>
          <a:custGeom>
            <a:avLst/>
            <a:gdLst>
              <a:gd name="T0" fmla="*/ 1219200 w 768"/>
              <a:gd name="T1" fmla="*/ 0 h 768"/>
              <a:gd name="T2" fmla="*/ 1219200 w 768"/>
              <a:gd name="T3" fmla="*/ 304800 h 768"/>
              <a:gd name="T4" fmla="*/ 0 w 768"/>
              <a:gd name="T5" fmla="*/ 304800 h 768"/>
              <a:gd name="T6" fmla="*/ 0 w 768"/>
              <a:gd name="T7" fmla="*/ 1219200 h 768"/>
              <a:gd name="T8" fmla="*/ 609600 w 768"/>
              <a:gd name="T9" fmla="*/ 1219200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" h="768">
                <a:moveTo>
                  <a:pt x="768" y="0"/>
                </a:moveTo>
                <a:lnTo>
                  <a:pt x="768" y="192"/>
                </a:lnTo>
                <a:lnTo>
                  <a:pt x="0" y="192"/>
                </a:lnTo>
                <a:lnTo>
                  <a:pt x="0" y="768"/>
                </a:lnTo>
                <a:lnTo>
                  <a:pt x="384" y="768"/>
                </a:ln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7" name="Group 100">
            <a:extLst>
              <a:ext uri="{FF2B5EF4-FFF2-40B4-BE49-F238E27FC236}">
                <a16:creationId xmlns:a16="http://schemas.microsoft.com/office/drawing/2014/main" id="{F7268742-D336-8740-B7D9-672A4E4EAD54}"/>
              </a:ext>
            </a:extLst>
          </p:cNvPr>
          <p:cNvGrpSpPr>
            <a:grpSpLocks/>
          </p:cNvGrpSpPr>
          <p:nvPr/>
        </p:nvGrpSpPr>
        <p:grpSpPr bwMode="auto">
          <a:xfrm>
            <a:off x="1778000" y="3895989"/>
            <a:ext cx="1579563" cy="215636"/>
            <a:chOff x="768" y="1527"/>
            <a:chExt cx="1194" cy="163"/>
          </a:xfrm>
        </p:grpSpPr>
        <p:grpSp>
          <p:nvGrpSpPr>
            <p:cNvPr id="68" name="Group 101">
              <a:extLst>
                <a:ext uri="{FF2B5EF4-FFF2-40B4-BE49-F238E27FC236}">
                  <a16:creationId xmlns:a16="http://schemas.microsoft.com/office/drawing/2014/main" id="{4B5DC4C3-3F2B-E54F-9BBD-58FB770703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527"/>
              <a:ext cx="1018" cy="163"/>
              <a:chOff x="2352" y="960"/>
              <a:chExt cx="1392" cy="288"/>
            </a:xfrm>
          </p:grpSpPr>
          <p:sp>
            <p:nvSpPr>
              <p:cNvPr id="70" name="Rectangle 102">
                <a:extLst>
                  <a:ext uri="{FF2B5EF4-FFF2-40B4-BE49-F238E27FC236}">
                    <a16:creationId xmlns:a16="http://schemas.microsoft.com/office/drawing/2014/main" id="{A6467E6B-BD21-984D-ADA4-791530257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Base2</a:t>
                </a:r>
              </a:p>
            </p:txBody>
          </p:sp>
          <p:sp>
            <p:nvSpPr>
              <p:cNvPr id="71" name="Rectangle 103">
                <a:extLst>
                  <a:ext uri="{FF2B5EF4-FFF2-40B4-BE49-F238E27FC236}">
                    <a16:creationId xmlns:a16="http://schemas.microsoft.com/office/drawing/2014/main" id="{4F7211AF-9E97-F741-8BFC-4D50F4B6C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Limit2</a:t>
                </a:r>
              </a:p>
            </p:txBody>
          </p:sp>
        </p:grpSp>
        <p:sp>
          <p:nvSpPr>
            <p:cNvPr id="69" name="Rectangle 104">
              <a:extLst>
                <a:ext uri="{FF2B5EF4-FFF2-40B4-BE49-F238E27FC236}">
                  <a16:creationId xmlns:a16="http://schemas.microsoft.com/office/drawing/2014/main" id="{F0615601-3FE2-DF46-AE59-5B5AB977B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" y="1527"/>
              <a:ext cx="176" cy="163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</p:grpSp>
      <p:sp>
        <p:nvSpPr>
          <p:cNvPr id="72" name="Line 89">
            <a:extLst>
              <a:ext uri="{FF2B5EF4-FFF2-40B4-BE49-F238E27FC236}">
                <a16:creationId xmlns:a16="http://schemas.microsoft.com/office/drawing/2014/main" id="{03E6B52C-7174-E84D-B54E-F962E1E673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3144572"/>
            <a:ext cx="1714500" cy="8255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3" name="Group 116">
            <a:extLst>
              <a:ext uri="{FF2B5EF4-FFF2-40B4-BE49-F238E27FC236}">
                <a16:creationId xmlns:a16="http://schemas.microsoft.com/office/drawing/2014/main" id="{E62AF941-15FA-8044-BDF6-A64812C4341F}"/>
              </a:ext>
            </a:extLst>
          </p:cNvPr>
          <p:cNvGrpSpPr>
            <a:grpSpLocks/>
          </p:cNvGrpSpPr>
          <p:nvPr/>
        </p:nvGrpSpPr>
        <p:grpSpPr bwMode="auto">
          <a:xfrm>
            <a:off x="2921002" y="3525572"/>
            <a:ext cx="2065074" cy="1885156"/>
            <a:chOff x="1632" y="1248"/>
            <a:chExt cx="1561" cy="1425"/>
          </a:xfrm>
        </p:grpSpPr>
        <p:grpSp>
          <p:nvGrpSpPr>
            <p:cNvPr id="74" name="Group 115">
              <a:extLst>
                <a:ext uri="{FF2B5EF4-FFF2-40B4-BE49-F238E27FC236}">
                  <a16:creationId xmlns:a16="http://schemas.microsoft.com/office/drawing/2014/main" id="{8427A85C-F2D7-B04B-A541-5FE03A962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287"/>
              <a:ext cx="1129" cy="386"/>
              <a:chOff x="2064" y="2170"/>
              <a:chExt cx="1129" cy="386"/>
            </a:xfrm>
          </p:grpSpPr>
          <p:sp>
            <p:nvSpPr>
              <p:cNvPr id="79" name="Text Box 11">
                <a:extLst>
                  <a:ext uri="{FF2B5EF4-FFF2-40B4-BE49-F238E27FC236}">
                    <a16:creationId xmlns:a16="http://schemas.microsoft.com/office/drawing/2014/main" id="{5EC42654-F84E-224A-821D-C911E6F93B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8" y="2170"/>
                <a:ext cx="565" cy="3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Access</a:t>
                </a:r>
              </a:p>
              <a:p>
                <a:pPr algn="ctr"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Error</a:t>
                </a:r>
              </a:p>
            </p:txBody>
          </p:sp>
          <p:sp>
            <p:nvSpPr>
              <p:cNvPr id="80" name="Oval 12">
                <a:extLst>
                  <a:ext uri="{FF2B5EF4-FFF2-40B4-BE49-F238E27FC236}">
                    <a16:creationId xmlns:a16="http://schemas.microsoft.com/office/drawing/2014/main" id="{86EBAAF0-64B9-5C40-85BC-7B5E65B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208"/>
                <a:ext cx="317" cy="269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3333" b="0">
                    <a:latin typeface="Gill Sans" charset="0"/>
                    <a:ea typeface="Gill Sans" charset="0"/>
                    <a:cs typeface="Gill Sans" charset="0"/>
                  </a:rPr>
                  <a:t>&gt;</a:t>
                </a:r>
              </a:p>
            </p:txBody>
          </p:sp>
          <p:sp>
            <p:nvSpPr>
              <p:cNvPr id="81" name="Line 14">
                <a:extLst>
                  <a:ext uri="{FF2B5EF4-FFF2-40B4-BE49-F238E27FC236}">
                    <a16:creationId xmlns:a16="http://schemas.microsoft.com/office/drawing/2014/main" id="{96127248-69B3-8E44-B3AE-846FA28440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35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75" name="Line 95">
              <a:extLst>
                <a:ext uri="{FF2B5EF4-FFF2-40B4-BE49-F238E27FC236}">
                  <a16:creationId xmlns:a16="http://schemas.microsoft.com/office/drawing/2014/main" id="{1D9D7CA2-2A97-B94B-B879-981C124C2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248"/>
              <a:ext cx="0" cy="105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76" name="Group 105">
              <a:extLst>
                <a:ext uri="{FF2B5EF4-FFF2-40B4-BE49-F238E27FC236}">
                  <a16:creationId xmlns:a16="http://schemas.microsoft.com/office/drawing/2014/main" id="{FF6E02E0-D25B-7A41-86E8-73ABE986B4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584"/>
              <a:ext cx="480" cy="768"/>
              <a:chOff x="1632" y="1584"/>
              <a:chExt cx="480" cy="672"/>
            </a:xfrm>
          </p:grpSpPr>
          <p:sp>
            <p:nvSpPr>
              <p:cNvPr id="77" name="Line 90">
                <a:extLst>
                  <a:ext uri="{FF2B5EF4-FFF2-40B4-BE49-F238E27FC236}">
                    <a16:creationId xmlns:a16="http://schemas.microsoft.com/office/drawing/2014/main" id="{16DE60FC-C296-D449-9982-3F4F7FBD20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584"/>
                <a:ext cx="480" cy="672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8" name="Line 92">
                <a:extLst>
                  <a:ext uri="{FF2B5EF4-FFF2-40B4-BE49-F238E27FC236}">
                    <a16:creationId xmlns:a16="http://schemas.microsoft.com/office/drawing/2014/main" id="{31224BCF-B0FD-7847-9FD8-09F15ACB1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1632"/>
                <a:ext cx="144" cy="96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82" name="Group 123">
            <a:extLst>
              <a:ext uri="{FF2B5EF4-FFF2-40B4-BE49-F238E27FC236}">
                <a16:creationId xmlns:a16="http://schemas.microsoft.com/office/drawing/2014/main" id="{483ED641-152C-4849-9C88-C40ED6E25E2F}"/>
              </a:ext>
            </a:extLst>
          </p:cNvPr>
          <p:cNvGrpSpPr>
            <a:grpSpLocks/>
          </p:cNvGrpSpPr>
          <p:nvPr/>
        </p:nvGrpSpPr>
        <p:grpSpPr bwMode="auto">
          <a:xfrm>
            <a:off x="4020344" y="3639342"/>
            <a:ext cx="1549135" cy="250032"/>
            <a:chOff x="2512" y="2104"/>
            <a:chExt cx="1171" cy="189"/>
          </a:xfrm>
        </p:grpSpPr>
        <p:sp>
          <p:nvSpPr>
            <p:cNvPr id="83" name="Rectangle 124">
              <a:extLst>
                <a:ext uri="{FF2B5EF4-FFF2-40B4-BE49-F238E27FC236}">
                  <a16:creationId xmlns:a16="http://schemas.microsoft.com/office/drawing/2014/main" id="{CC041CEA-9E79-044C-833C-7DD14CB87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" y="2104"/>
              <a:ext cx="753" cy="189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Gill Sans" charset="0"/>
                  <a:ea typeface="Gill Sans" charset="0"/>
                  <a:cs typeface="Gill Sans" charset="0"/>
                </a:rPr>
                <a:t>page #2</a:t>
              </a:r>
            </a:p>
          </p:txBody>
        </p:sp>
        <p:sp>
          <p:nvSpPr>
            <p:cNvPr id="84" name="Rectangle 125">
              <a:extLst>
                <a:ext uri="{FF2B5EF4-FFF2-40B4-BE49-F238E27FC236}">
                  <a16:creationId xmlns:a16="http://schemas.microsoft.com/office/drawing/2014/main" id="{50B55572-23B8-004E-90EB-99152D8DA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2104"/>
              <a:ext cx="420" cy="189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333" b="0">
                  <a:latin typeface="Gill Sans" charset="0"/>
                  <a:ea typeface="Gill Sans" charset="0"/>
                  <a:cs typeface="Gill Sans" charset="0"/>
                </a:rPr>
                <a:t>V,R,W</a:t>
              </a:r>
            </a:p>
          </p:txBody>
        </p:sp>
      </p:grpSp>
      <p:grpSp>
        <p:nvGrpSpPr>
          <p:cNvPr id="85" name="Group 110">
            <a:extLst>
              <a:ext uri="{FF2B5EF4-FFF2-40B4-BE49-F238E27FC236}">
                <a16:creationId xmlns:a16="http://schemas.microsoft.com/office/drawing/2014/main" id="{0CB101E6-8800-7A4F-BEC6-92F401155E0F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403864"/>
            <a:ext cx="1967178" cy="314854"/>
            <a:chOff x="3168" y="1156"/>
            <a:chExt cx="1487" cy="238"/>
          </a:xfrm>
        </p:grpSpPr>
        <p:sp>
          <p:nvSpPr>
            <p:cNvPr id="86" name="Rectangle 109">
              <a:extLst>
                <a:ext uri="{FF2B5EF4-FFF2-40B4-BE49-F238E27FC236}">
                  <a16:creationId xmlns:a16="http://schemas.microsoft.com/office/drawing/2014/main" id="{4803BC58-CCB4-4642-8341-85FD919FC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1156"/>
              <a:ext cx="630" cy="238"/>
            </a:xfrm>
            <a:prstGeom prst="rect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333" b="0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333" b="0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Page #</a:t>
              </a:r>
            </a:p>
          </p:txBody>
        </p:sp>
        <p:sp>
          <p:nvSpPr>
            <p:cNvPr id="87" name="Line 40">
              <a:extLst>
                <a:ext uri="{FF2B5EF4-FFF2-40B4-BE49-F238E27FC236}">
                  <a16:creationId xmlns:a16="http://schemas.microsoft.com/office/drawing/2014/main" id="{9657C92E-ABCC-B941-8DB6-2F9DA1E62E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1292"/>
              <a:ext cx="827" cy="99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8" name="Group 114">
            <a:extLst>
              <a:ext uri="{FF2B5EF4-FFF2-40B4-BE49-F238E27FC236}">
                <a16:creationId xmlns:a16="http://schemas.microsoft.com/office/drawing/2014/main" id="{79597E03-8FD1-E14B-83BF-B9BC4E652D4A}"/>
              </a:ext>
            </a:extLst>
          </p:cNvPr>
          <p:cNvGrpSpPr>
            <a:grpSpLocks/>
          </p:cNvGrpSpPr>
          <p:nvPr/>
        </p:nvGrpSpPr>
        <p:grpSpPr bwMode="auto">
          <a:xfrm>
            <a:off x="5524500" y="3779571"/>
            <a:ext cx="2413000" cy="1608667"/>
            <a:chOff x="3600" y="1440"/>
            <a:chExt cx="1824" cy="1216"/>
          </a:xfrm>
        </p:grpSpPr>
        <p:sp>
          <p:nvSpPr>
            <p:cNvPr id="89" name="AutoShape 42">
              <a:extLst>
                <a:ext uri="{FF2B5EF4-FFF2-40B4-BE49-F238E27FC236}">
                  <a16:creationId xmlns:a16="http://schemas.microsoft.com/office/drawing/2014/main" id="{49EAC078-C827-EC49-9509-62E1F1B33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920"/>
              <a:ext cx="1344" cy="175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 dirty="0">
                  <a:latin typeface="Gill Sans" charset="0"/>
                  <a:ea typeface="Gill Sans" charset="0"/>
                  <a:cs typeface="Gill Sans" charset="0"/>
                </a:rPr>
                <a:t>Check Permissions</a:t>
              </a:r>
            </a:p>
          </p:txBody>
        </p:sp>
        <p:sp>
          <p:nvSpPr>
            <p:cNvPr id="90" name="Line 43">
              <a:extLst>
                <a:ext uri="{FF2B5EF4-FFF2-40B4-BE49-F238E27FC236}">
                  <a16:creationId xmlns:a16="http://schemas.microsoft.com/office/drawing/2014/main" id="{DA2C546A-90C5-BC43-8B82-4E4817D76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440"/>
              <a:ext cx="528" cy="48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Text Box 44">
              <a:extLst>
                <a:ext uri="{FF2B5EF4-FFF2-40B4-BE49-F238E27FC236}">
                  <a16:creationId xmlns:a16="http://schemas.microsoft.com/office/drawing/2014/main" id="{DBB57BF2-4FCD-6B4F-B013-09ACD6D6D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" y="2270"/>
              <a:ext cx="565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92" name="Line 45">
              <a:extLst>
                <a:ext uri="{FF2B5EF4-FFF2-40B4-BE49-F238E27FC236}">
                  <a16:creationId xmlns:a16="http://schemas.microsoft.com/office/drawing/2014/main" id="{B49C4004-5885-0148-BD31-93CDA9269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5" y="2095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09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7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65" y="97976"/>
            <a:ext cx="7366000" cy="857189"/>
          </a:xfrm>
        </p:spPr>
        <p:txBody>
          <a:bodyPr>
            <a:normAutofit/>
          </a:bodyPr>
          <a:lstStyle/>
          <a:p>
            <a:r>
              <a:rPr lang="en-US" altLang="ko-KR" dirty="0"/>
              <a:t>Sharing a Segment</a:t>
            </a:r>
          </a:p>
        </p:txBody>
      </p:sp>
      <p:grpSp>
        <p:nvGrpSpPr>
          <p:cNvPr id="707612" name="Group 28"/>
          <p:cNvGrpSpPr>
            <a:grpSpLocks/>
          </p:cNvGrpSpPr>
          <p:nvPr/>
        </p:nvGrpSpPr>
        <p:grpSpPr bwMode="auto">
          <a:xfrm>
            <a:off x="1143000" y="1193291"/>
            <a:ext cx="4224073" cy="330729"/>
            <a:chOff x="-34" y="1478"/>
            <a:chExt cx="3193" cy="250"/>
          </a:xfrm>
        </p:grpSpPr>
        <p:sp>
          <p:nvSpPr>
            <p:cNvPr id="22638" name="Text Box 29"/>
            <p:cNvSpPr txBox="1">
              <a:spLocks noChangeArrowheads="1"/>
            </p:cNvSpPr>
            <p:nvPr/>
          </p:nvSpPr>
          <p:spPr bwMode="auto">
            <a:xfrm>
              <a:off x="-34" y="1478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Process A:</a:t>
              </a:r>
            </a:p>
          </p:txBody>
        </p:sp>
        <p:grpSp>
          <p:nvGrpSpPr>
            <p:cNvPr id="22639" name="Group 30"/>
            <p:cNvGrpSpPr>
              <a:grpSpLocks/>
            </p:cNvGrpSpPr>
            <p:nvPr/>
          </p:nvGrpSpPr>
          <p:grpSpPr bwMode="auto">
            <a:xfrm>
              <a:off x="912" y="1490"/>
              <a:ext cx="2247" cy="238"/>
              <a:chOff x="1625" y="528"/>
              <a:chExt cx="2247" cy="238"/>
            </a:xfrm>
          </p:grpSpPr>
          <p:sp>
            <p:nvSpPr>
              <p:cNvPr id="22640" name="Rectangle 31"/>
              <p:cNvSpPr>
                <a:spLocks noChangeArrowheads="1"/>
              </p:cNvSpPr>
              <p:nvPr/>
            </p:nvSpPr>
            <p:spPr bwMode="auto">
              <a:xfrm>
                <a:off x="2887" y="528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22641" name="Rectangle 32"/>
              <p:cNvSpPr>
                <a:spLocks noChangeArrowheads="1"/>
              </p:cNvSpPr>
              <p:nvPr/>
            </p:nvSpPr>
            <p:spPr bwMode="auto">
              <a:xfrm>
                <a:off x="2256" y="528"/>
                <a:ext cx="631" cy="238"/>
              </a:xfrm>
              <a:prstGeom prst="rect">
                <a:avLst/>
              </a:prstGeom>
              <a:solidFill>
                <a:srgbClr val="FF00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333" b="0" dirty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333" b="0" dirty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  <p:sp>
            <p:nvSpPr>
              <p:cNvPr id="22642" name="Rectangle 33"/>
              <p:cNvSpPr>
                <a:spLocks noChangeArrowheads="1"/>
              </p:cNvSpPr>
              <p:nvPr/>
            </p:nvSpPr>
            <p:spPr bwMode="auto">
              <a:xfrm>
                <a:off x="1625" y="528"/>
                <a:ext cx="631" cy="238"/>
              </a:xfrm>
              <a:prstGeom prst="rect">
                <a:avLst/>
              </a:prstGeom>
              <a:solidFill>
                <a:srgbClr val="FF00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333" b="0" dirty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333" b="0" dirty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Seg #</a:t>
                </a:r>
              </a:p>
            </p:txBody>
          </p:sp>
        </p:grpSp>
      </p:grpSp>
      <p:sp>
        <p:nvSpPr>
          <p:cNvPr id="707653" name="Freeform 69"/>
          <p:cNvSpPr>
            <a:spLocks/>
          </p:cNvSpPr>
          <p:nvPr/>
        </p:nvSpPr>
        <p:spPr bwMode="auto">
          <a:xfrm>
            <a:off x="1759479" y="1524020"/>
            <a:ext cx="1016000" cy="1016000"/>
          </a:xfrm>
          <a:custGeom>
            <a:avLst/>
            <a:gdLst>
              <a:gd name="T0" fmla="*/ 1219200 w 768"/>
              <a:gd name="T1" fmla="*/ 0 h 768"/>
              <a:gd name="T2" fmla="*/ 1219200 w 768"/>
              <a:gd name="T3" fmla="*/ 304800 h 768"/>
              <a:gd name="T4" fmla="*/ 0 w 768"/>
              <a:gd name="T5" fmla="*/ 304800 h 768"/>
              <a:gd name="T6" fmla="*/ 0 w 768"/>
              <a:gd name="T7" fmla="*/ 1219200 h 768"/>
              <a:gd name="T8" fmla="*/ 609600 w 768"/>
              <a:gd name="T9" fmla="*/ 1219200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" h="768">
                <a:moveTo>
                  <a:pt x="768" y="0"/>
                </a:moveTo>
                <a:lnTo>
                  <a:pt x="768" y="192"/>
                </a:lnTo>
                <a:lnTo>
                  <a:pt x="0" y="192"/>
                </a:lnTo>
                <a:lnTo>
                  <a:pt x="0" y="768"/>
                </a:lnTo>
                <a:lnTo>
                  <a:pt x="384" y="768"/>
                </a:ln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7805" name="Group 221"/>
          <p:cNvGrpSpPr>
            <a:grpSpLocks/>
          </p:cNvGrpSpPr>
          <p:nvPr/>
        </p:nvGrpSpPr>
        <p:grpSpPr bwMode="auto">
          <a:xfrm>
            <a:off x="2267479" y="2032021"/>
            <a:ext cx="1579563" cy="1727729"/>
            <a:chOff x="768" y="1248"/>
            <a:chExt cx="1194" cy="1306"/>
          </a:xfrm>
        </p:grpSpPr>
        <p:grpSp>
          <p:nvGrpSpPr>
            <p:cNvPr id="22599" name="Group 34"/>
            <p:cNvGrpSpPr>
              <a:grpSpLocks/>
            </p:cNvGrpSpPr>
            <p:nvPr/>
          </p:nvGrpSpPr>
          <p:grpSpPr bwMode="auto">
            <a:xfrm>
              <a:off x="768" y="1248"/>
              <a:ext cx="1194" cy="1306"/>
              <a:chOff x="768" y="1200"/>
              <a:chExt cx="1194" cy="1306"/>
            </a:xfrm>
          </p:grpSpPr>
          <p:grpSp>
            <p:nvGrpSpPr>
              <p:cNvPr id="22605" name="Group 35"/>
              <p:cNvGrpSpPr>
                <a:grpSpLocks/>
              </p:cNvGrpSpPr>
              <p:nvPr/>
            </p:nvGrpSpPr>
            <p:grpSpPr bwMode="auto">
              <a:xfrm>
                <a:off x="768" y="1200"/>
                <a:ext cx="1018" cy="163"/>
                <a:chOff x="2352" y="960"/>
                <a:chExt cx="1392" cy="288"/>
              </a:xfrm>
            </p:grpSpPr>
            <p:sp>
              <p:nvSpPr>
                <p:cNvPr id="22636" name="Rectangle 3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Base0</a:t>
                  </a:r>
                </a:p>
              </p:txBody>
            </p:sp>
            <p:sp>
              <p:nvSpPr>
                <p:cNvPr id="22637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Limit0</a:t>
                  </a:r>
                </a:p>
              </p:txBody>
            </p:sp>
          </p:grpSp>
          <p:sp>
            <p:nvSpPr>
              <p:cNvPr id="22606" name="Rectangle 38"/>
              <p:cNvSpPr>
                <a:spLocks noChangeArrowheads="1"/>
              </p:cNvSpPr>
              <p:nvPr/>
            </p:nvSpPr>
            <p:spPr bwMode="auto">
              <a:xfrm>
                <a:off x="1786" y="120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607" name="Group 39"/>
              <p:cNvGrpSpPr>
                <a:grpSpLocks/>
              </p:cNvGrpSpPr>
              <p:nvPr/>
            </p:nvGrpSpPr>
            <p:grpSpPr bwMode="auto">
              <a:xfrm>
                <a:off x="768" y="1363"/>
                <a:ext cx="1018" cy="164"/>
                <a:chOff x="2352" y="960"/>
                <a:chExt cx="1392" cy="288"/>
              </a:xfrm>
            </p:grpSpPr>
            <p:sp>
              <p:nvSpPr>
                <p:cNvPr id="22634" name="Rectangle 40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Base1</a:t>
                  </a:r>
                </a:p>
              </p:txBody>
            </p:sp>
            <p:sp>
              <p:nvSpPr>
                <p:cNvPr id="22635" name="Rectangle 41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Limit1</a:t>
                  </a:r>
                </a:p>
              </p:txBody>
            </p:sp>
          </p:grpSp>
          <p:sp>
            <p:nvSpPr>
              <p:cNvPr id="22608" name="Rectangle 42"/>
              <p:cNvSpPr>
                <a:spLocks noChangeArrowheads="1"/>
              </p:cNvSpPr>
              <p:nvPr/>
            </p:nvSpPr>
            <p:spPr bwMode="auto">
              <a:xfrm>
                <a:off x="1786" y="1363"/>
                <a:ext cx="176" cy="164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609" name="Group 43"/>
              <p:cNvGrpSpPr>
                <a:grpSpLocks/>
              </p:cNvGrpSpPr>
              <p:nvPr/>
            </p:nvGrpSpPr>
            <p:grpSpPr bwMode="auto">
              <a:xfrm>
                <a:off x="768" y="1527"/>
                <a:ext cx="1194" cy="163"/>
                <a:chOff x="768" y="1527"/>
                <a:chExt cx="1194" cy="163"/>
              </a:xfrm>
            </p:grpSpPr>
            <p:grpSp>
              <p:nvGrpSpPr>
                <p:cNvPr id="22630" name="Group 44"/>
                <p:cNvGrpSpPr>
                  <a:grpSpLocks/>
                </p:cNvGrpSpPr>
                <p:nvPr/>
              </p:nvGrpSpPr>
              <p:grpSpPr bwMode="auto">
                <a:xfrm>
                  <a:off x="768" y="1527"/>
                  <a:ext cx="1018" cy="163"/>
                  <a:chOff x="2352" y="960"/>
                  <a:chExt cx="1392" cy="288"/>
                </a:xfrm>
              </p:grpSpPr>
              <p:sp>
                <p:nvSpPr>
                  <p:cNvPr id="22632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960"/>
                    <a:ext cx="672" cy="288"/>
                  </a:xfrm>
                  <a:prstGeom prst="rect">
                    <a:avLst/>
                  </a:prstGeom>
                  <a:solidFill>
                    <a:srgbClr val="99FFCC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75398" tIns="37038" rIns="75398" bIns="37038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500" b="0">
                        <a:latin typeface="Gill Sans" charset="0"/>
                        <a:ea typeface="Gill Sans" charset="0"/>
                        <a:cs typeface="Gill Sans" charset="0"/>
                      </a:rPr>
                      <a:t>Base2</a:t>
                    </a:r>
                  </a:p>
                </p:txBody>
              </p:sp>
              <p:sp>
                <p:nvSpPr>
                  <p:cNvPr id="22633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960"/>
                    <a:ext cx="720" cy="288"/>
                  </a:xfrm>
                  <a:prstGeom prst="rect">
                    <a:avLst/>
                  </a:prstGeom>
                  <a:solidFill>
                    <a:srgbClr val="99FFCC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75398" tIns="37038" rIns="75398" bIns="37038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500" b="0">
                        <a:latin typeface="Gill Sans" charset="0"/>
                        <a:ea typeface="Gill Sans" charset="0"/>
                        <a:cs typeface="Gill Sans" charset="0"/>
                      </a:rPr>
                      <a:t>Limit2</a:t>
                    </a:r>
                  </a:p>
                </p:txBody>
              </p:sp>
            </p:grpSp>
            <p:sp>
              <p:nvSpPr>
                <p:cNvPr id="22631" name="Rectangle 47"/>
                <p:cNvSpPr>
                  <a:spLocks noChangeArrowheads="1"/>
                </p:cNvSpPr>
                <p:nvPr/>
              </p:nvSpPr>
              <p:spPr bwMode="auto">
                <a:xfrm>
                  <a:off x="1786" y="1527"/>
                  <a:ext cx="176" cy="163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V</a:t>
                  </a:r>
                </a:p>
              </p:txBody>
            </p:sp>
          </p:grpSp>
          <p:grpSp>
            <p:nvGrpSpPr>
              <p:cNvPr id="22610" name="Group 48"/>
              <p:cNvGrpSpPr>
                <a:grpSpLocks/>
              </p:cNvGrpSpPr>
              <p:nvPr/>
            </p:nvGrpSpPr>
            <p:grpSpPr bwMode="auto">
              <a:xfrm>
                <a:off x="768" y="1690"/>
                <a:ext cx="1018" cy="163"/>
                <a:chOff x="2352" y="960"/>
                <a:chExt cx="1392" cy="288"/>
              </a:xfrm>
            </p:grpSpPr>
            <p:sp>
              <p:nvSpPr>
                <p:cNvPr id="22628" name="Rectangle 49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Base3</a:t>
                  </a:r>
                </a:p>
              </p:txBody>
            </p:sp>
            <p:sp>
              <p:nvSpPr>
                <p:cNvPr id="22629" name="Rectangle 5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Limit3</a:t>
                  </a:r>
                </a:p>
              </p:txBody>
            </p:sp>
          </p:grpSp>
          <p:sp>
            <p:nvSpPr>
              <p:cNvPr id="22611" name="Rectangle 51"/>
              <p:cNvSpPr>
                <a:spLocks noChangeArrowheads="1"/>
              </p:cNvSpPr>
              <p:nvPr/>
            </p:nvSpPr>
            <p:spPr bwMode="auto">
              <a:xfrm>
                <a:off x="1786" y="169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612" name="Group 52"/>
              <p:cNvGrpSpPr>
                <a:grpSpLocks/>
              </p:cNvGrpSpPr>
              <p:nvPr/>
            </p:nvGrpSpPr>
            <p:grpSpPr bwMode="auto">
              <a:xfrm>
                <a:off x="768" y="1853"/>
                <a:ext cx="1018" cy="163"/>
                <a:chOff x="2352" y="960"/>
                <a:chExt cx="1392" cy="288"/>
              </a:xfrm>
            </p:grpSpPr>
            <p:sp>
              <p:nvSpPr>
                <p:cNvPr id="22626" name="Rectangle 53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Base4</a:t>
                  </a:r>
                </a:p>
              </p:txBody>
            </p:sp>
            <p:sp>
              <p:nvSpPr>
                <p:cNvPr id="22627" name="Rectangle 54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Limit4</a:t>
                  </a:r>
                </a:p>
              </p:txBody>
            </p:sp>
          </p:grpSp>
          <p:sp>
            <p:nvSpPr>
              <p:cNvPr id="22613" name="Rectangle 55"/>
              <p:cNvSpPr>
                <a:spLocks noChangeArrowheads="1"/>
              </p:cNvSpPr>
              <p:nvPr/>
            </p:nvSpPr>
            <p:spPr bwMode="auto">
              <a:xfrm>
                <a:off x="1786" y="1853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614" name="Group 56"/>
              <p:cNvGrpSpPr>
                <a:grpSpLocks/>
              </p:cNvGrpSpPr>
              <p:nvPr/>
            </p:nvGrpSpPr>
            <p:grpSpPr bwMode="auto">
              <a:xfrm>
                <a:off x="768" y="2016"/>
                <a:ext cx="1018" cy="164"/>
                <a:chOff x="2352" y="960"/>
                <a:chExt cx="1392" cy="288"/>
              </a:xfrm>
            </p:grpSpPr>
            <p:sp>
              <p:nvSpPr>
                <p:cNvPr id="22624" name="Rectangle 57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Base5</a:t>
                  </a:r>
                </a:p>
              </p:txBody>
            </p:sp>
            <p:sp>
              <p:nvSpPr>
                <p:cNvPr id="22625" name="Rectangle 58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Limit5</a:t>
                  </a:r>
                </a:p>
              </p:txBody>
            </p:sp>
          </p:grpSp>
          <p:sp>
            <p:nvSpPr>
              <p:cNvPr id="22615" name="Rectangle 59"/>
              <p:cNvSpPr>
                <a:spLocks noChangeArrowheads="1"/>
              </p:cNvSpPr>
              <p:nvPr/>
            </p:nvSpPr>
            <p:spPr bwMode="auto">
              <a:xfrm>
                <a:off x="1786" y="2016"/>
                <a:ext cx="176" cy="164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616" name="Group 60"/>
              <p:cNvGrpSpPr>
                <a:grpSpLocks/>
              </p:cNvGrpSpPr>
              <p:nvPr/>
            </p:nvGrpSpPr>
            <p:grpSpPr bwMode="auto">
              <a:xfrm>
                <a:off x="768" y="2180"/>
                <a:ext cx="1018" cy="163"/>
                <a:chOff x="2352" y="960"/>
                <a:chExt cx="1392" cy="288"/>
              </a:xfrm>
            </p:grpSpPr>
            <p:sp>
              <p:nvSpPr>
                <p:cNvPr id="22622" name="Rectangle 6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Base6</a:t>
                  </a:r>
                </a:p>
              </p:txBody>
            </p:sp>
            <p:sp>
              <p:nvSpPr>
                <p:cNvPr id="22623" name="Rectangle 6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Limit6</a:t>
                  </a:r>
                </a:p>
              </p:txBody>
            </p:sp>
          </p:grpSp>
          <p:sp>
            <p:nvSpPr>
              <p:cNvPr id="22617" name="Rectangle 63"/>
              <p:cNvSpPr>
                <a:spLocks noChangeArrowheads="1"/>
              </p:cNvSpPr>
              <p:nvPr/>
            </p:nvSpPr>
            <p:spPr bwMode="auto">
              <a:xfrm>
                <a:off x="1786" y="218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618" name="Group 64"/>
              <p:cNvGrpSpPr>
                <a:grpSpLocks/>
              </p:cNvGrpSpPr>
              <p:nvPr/>
            </p:nvGrpSpPr>
            <p:grpSpPr bwMode="auto">
              <a:xfrm>
                <a:off x="768" y="2343"/>
                <a:ext cx="1018" cy="163"/>
                <a:chOff x="2352" y="960"/>
                <a:chExt cx="1392" cy="288"/>
              </a:xfrm>
            </p:grpSpPr>
            <p:sp>
              <p:nvSpPr>
                <p:cNvPr id="22620" name="Rectangle 65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Base7</a:t>
                  </a:r>
                </a:p>
              </p:txBody>
            </p:sp>
            <p:sp>
              <p:nvSpPr>
                <p:cNvPr id="22621" name="Rectangle 66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Limit7</a:t>
                  </a:r>
                </a:p>
              </p:txBody>
            </p:sp>
          </p:grpSp>
          <p:sp>
            <p:nvSpPr>
              <p:cNvPr id="22619" name="Rectangle 67"/>
              <p:cNvSpPr>
                <a:spLocks noChangeArrowheads="1"/>
              </p:cNvSpPr>
              <p:nvPr/>
            </p:nvSpPr>
            <p:spPr bwMode="auto">
              <a:xfrm>
                <a:off x="1786" y="2343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22600" name="Group 70"/>
            <p:cNvGrpSpPr>
              <a:grpSpLocks/>
            </p:cNvGrpSpPr>
            <p:nvPr/>
          </p:nvGrpSpPr>
          <p:grpSpPr bwMode="auto">
            <a:xfrm>
              <a:off x="768" y="1576"/>
              <a:ext cx="1194" cy="163"/>
              <a:chOff x="768" y="1527"/>
              <a:chExt cx="1194" cy="163"/>
            </a:xfrm>
          </p:grpSpPr>
          <p:grpSp>
            <p:nvGrpSpPr>
              <p:cNvPr id="22601" name="Group 71"/>
              <p:cNvGrpSpPr>
                <a:grpSpLocks/>
              </p:cNvGrpSpPr>
              <p:nvPr/>
            </p:nvGrpSpPr>
            <p:grpSpPr bwMode="auto">
              <a:xfrm>
                <a:off x="768" y="1527"/>
                <a:ext cx="1018" cy="163"/>
                <a:chOff x="2352" y="960"/>
                <a:chExt cx="1392" cy="288"/>
              </a:xfrm>
            </p:grpSpPr>
            <p:sp>
              <p:nvSpPr>
                <p:cNvPr id="22603" name="Rectangle 72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22604" name="Rectangle 73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22602" name="Rectangle 74"/>
              <p:cNvSpPr>
                <a:spLocks noChangeArrowheads="1"/>
              </p:cNvSpPr>
              <p:nvPr/>
            </p:nvSpPr>
            <p:spPr bwMode="auto">
              <a:xfrm>
                <a:off x="1786" y="1527"/>
                <a:ext cx="176" cy="16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</p:grpSp>
      <p:sp>
        <p:nvSpPr>
          <p:cNvPr id="707659" name="Line 75"/>
          <p:cNvSpPr>
            <a:spLocks noChangeShapeType="1"/>
          </p:cNvSpPr>
          <p:nvPr/>
        </p:nvSpPr>
        <p:spPr bwMode="auto">
          <a:xfrm flipV="1">
            <a:off x="2775479" y="1333520"/>
            <a:ext cx="3492500" cy="12065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7809" name="Group 225"/>
          <p:cNvGrpSpPr>
            <a:grpSpLocks/>
          </p:cNvGrpSpPr>
          <p:nvPr/>
        </p:nvGrpSpPr>
        <p:grpSpPr bwMode="auto">
          <a:xfrm>
            <a:off x="6102615" y="1333520"/>
            <a:ext cx="1714500" cy="1854729"/>
            <a:chOff x="4037" y="672"/>
            <a:chExt cx="1296" cy="1402"/>
          </a:xfrm>
        </p:grpSpPr>
        <p:grpSp>
          <p:nvGrpSpPr>
            <p:cNvPr id="22584" name="Group 4"/>
            <p:cNvGrpSpPr>
              <a:grpSpLocks/>
            </p:cNvGrpSpPr>
            <p:nvPr/>
          </p:nvGrpSpPr>
          <p:grpSpPr bwMode="auto">
            <a:xfrm>
              <a:off x="4162" y="672"/>
              <a:ext cx="1171" cy="1129"/>
              <a:chOff x="2400" y="1104"/>
              <a:chExt cx="1248" cy="1236"/>
            </a:xfrm>
          </p:grpSpPr>
          <p:sp>
            <p:nvSpPr>
              <p:cNvPr id="22586" name="Rectangle 5"/>
              <p:cNvSpPr>
                <a:spLocks noChangeArrowheads="1"/>
              </p:cNvSpPr>
              <p:nvPr/>
            </p:nvSpPr>
            <p:spPr bwMode="auto">
              <a:xfrm>
                <a:off x="2400" y="1104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22587" name="Rectangle 6"/>
              <p:cNvSpPr>
                <a:spLocks noChangeArrowheads="1"/>
              </p:cNvSpPr>
              <p:nvPr/>
            </p:nvSpPr>
            <p:spPr bwMode="auto">
              <a:xfrm>
                <a:off x="2400" y="1310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page #1</a:t>
                </a:r>
              </a:p>
            </p:txBody>
          </p:sp>
          <p:sp>
            <p:nvSpPr>
              <p:cNvPr id="22588" name="Rectangle 7"/>
              <p:cNvSpPr>
                <a:spLocks noChangeArrowheads="1"/>
              </p:cNvSpPr>
              <p:nvPr/>
            </p:nvSpPr>
            <p:spPr bwMode="auto">
              <a:xfrm>
                <a:off x="2400" y="1516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22589" name="Rectangle 8"/>
              <p:cNvSpPr>
                <a:spLocks noChangeArrowheads="1"/>
              </p:cNvSpPr>
              <p:nvPr/>
            </p:nvSpPr>
            <p:spPr bwMode="auto">
              <a:xfrm>
                <a:off x="2400" y="1722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22590" name="Rectangle 9"/>
              <p:cNvSpPr>
                <a:spLocks noChangeArrowheads="1"/>
              </p:cNvSpPr>
              <p:nvPr/>
            </p:nvSpPr>
            <p:spPr bwMode="auto">
              <a:xfrm>
                <a:off x="2400" y="1928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22591" name="Rectangle 10"/>
              <p:cNvSpPr>
                <a:spLocks noChangeArrowheads="1"/>
              </p:cNvSpPr>
              <p:nvPr/>
            </p:nvSpPr>
            <p:spPr bwMode="auto">
              <a:xfrm>
                <a:off x="2400" y="2134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grpSp>
            <p:nvGrpSpPr>
              <p:cNvPr id="22592" name="Group 11"/>
              <p:cNvGrpSpPr>
                <a:grpSpLocks/>
              </p:cNvGrpSpPr>
              <p:nvPr/>
            </p:nvGrpSpPr>
            <p:grpSpPr bwMode="auto">
              <a:xfrm>
                <a:off x="3200" y="1104"/>
                <a:ext cx="448" cy="1236"/>
                <a:chOff x="3200" y="1104"/>
                <a:chExt cx="400" cy="1236"/>
              </a:xfrm>
            </p:grpSpPr>
            <p:sp>
              <p:nvSpPr>
                <p:cNvPr id="22593" name="Rectangle 12"/>
                <p:cNvSpPr>
                  <a:spLocks noChangeArrowheads="1"/>
                </p:cNvSpPr>
                <p:nvPr/>
              </p:nvSpPr>
              <p:spPr bwMode="auto">
                <a:xfrm>
                  <a:off x="3200" y="1104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  <p:sp>
              <p:nvSpPr>
                <p:cNvPr id="22594" name="Rectangle 13"/>
                <p:cNvSpPr>
                  <a:spLocks noChangeArrowheads="1"/>
                </p:cNvSpPr>
                <p:nvPr/>
              </p:nvSpPr>
              <p:spPr bwMode="auto">
                <a:xfrm>
                  <a:off x="3200" y="1310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  <p:sp>
              <p:nvSpPr>
                <p:cNvPr id="22595" name="Rectangle 14"/>
                <p:cNvSpPr>
                  <a:spLocks noChangeArrowheads="1"/>
                </p:cNvSpPr>
                <p:nvPr/>
              </p:nvSpPr>
              <p:spPr bwMode="auto">
                <a:xfrm>
                  <a:off x="3200" y="1516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  <p:sp>
              <p:nvSpPr>
                <p:cNvPr id="22596" name="Rectangle 15"/>
                <p:cNvSpPr>
                  <a:spLocks noChangeArrowheads="1"/>
                </p:cNvSpPr>
                <p:nvPr/>
              </p:nvSpPr>
              <p:spPr bwMode="auto">
                <a:xfrm>
                  <a:off x="3200" y="1722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  <p:sp>
              <p:nvSpPr>
                <p:cNvPr id="22597" name="Rectangle 16"/>
                <p:cNvSpPr>
                  <a:spLocks noChangeArrowheads="1"/>
                </p:cNvSpPr>
                <p:nvPr/>
              </p:nvSpPr>
              <p:spPr bwMode="auto">
                <a:xfrm>
                  <a:off x="3200" y="1928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N</a:t>
                  </a:r>
                </a:p>
              </p:txBody>
            </p:sp>
            <p:sp>
              <p:nvSpPr>
                <p:cNvPr id="22598" name="Rectangle 17"/>
                <p:cNvSpPr>
                  <a:spLocks noChangeArrowheads="1"/>
                </p:cNvSpPr>
                <p:nvPr/>
              </p:nvSpPr>
              <p:spPr bwMode="auto">
                <a:xfrm>
                  <a:off x="3200" y="2134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333" b="0">
                      <a:latin typeface="Gill Sans" charset="0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</p:grpSp>
        </p:grpSp>
        <p:sp>
          <p:nvSpPr>
            <p:cNvPr id="22585" name="Text Box 122"/>
            <p:cNvSpPr txBox="1">
              <a:spLocks noChangeArrowheads="1"/>
            </p:cNvSpPr>
            <p:nvPr/>
          </p:nvSpPr>
          <p:spPr bwMode="auto">
            <a:xfrm>
              <a:off x="4037" y="1824"/>
              <a:ext cx="11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Shared Segment</a:t>
              </a:r>
            </a:p>
          </p:txBody>
        </p:sp>
      </p:grpSp>
      <p:grpSp>
        <p:nvGrpSpPr>
          <p:cNvPr id="707808" name="Group 224"/>
          <p:cNvGrpSpPr>
            <a:grpSpLocks/>
          </p:cNvGrpSpPr>
          <p:nvPr/>
        </p:nvGrpSpPr>
        <p:grpSpPr bwMode="auto">
          <a:xfrm>
            <a:off x="4650053" y="3238521"/>
            <a:ext cx="1579563" cy="1727729"/>
            <a:chOff x="2939" y="2112"/>
            <a:chExt cx="1194" cy="1306"/>
          </a:xfrm>
        </p:grpSpPr>
        <p:grpSp>
          <p:nvGrpSpPr>
            <p:cNvPr id="22540" name="Group 88"/>
            <p:cNvGrpSpPr>
              <a:grpSpLocks/>
            </p:cNvGrpSpPr>
            <p:nvPr/>
          </p:nvGrpSpPr>
          <p:grpSpPr bwMode="auto">
            <a:xfrm>
              <a:off x="2939" y="2112"/>
              <a:ext cx="1194" cy="1306"/>
              <a:chOff x="768" y="1200"/>
              <a:chExt cx="1194" cy="1306"/>
            </a:xfrm>
          </p:grpSpPr>
          <p:grpSp>
            <p:nvGrpSpPr>
              <p:cNvPr id="22546" name="Group 89"/>
              <p:cNvGrpSpPr>
                <a:grpSpLocks/>
              </p:cNvGrpSpPr>
              <p:nvPr/>
            </p:nvGrpSpPr>
            <p:grpSpPr bwMode="auto">
              <a:xfrm>
                <a:off x="768" y="1200"/>
                <a:ext cx="1018" cy="163"/>
                <a:chOff x="2352" y="960"/>
                <a:chExt cx="1392" cy="288"/>
              </a:xfrm>
            </p:grpSpPr>
            <p:sp>
              <p:nvSpPr>
                <p:cNvPr id="22577" name="Rectangle 90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Base0</a:t>
                  </a:r>
                </a:p>
              </p:txBody>
            </p:sp>
            <p:sp>
              <p:nvSpPr>
                <p:cNvPr id="22578" name="Rectangle 91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Limit0</a:t>
                  </a:r>
                </a:p>
              </p:txBody>
            </p:sp>
          </p:grpSp>
          <p:sp>
            <p:nvSpPr>
              <p:cNvPr id="22547" name="Rectangle 92"/>
              <p:cNvSpPr>
                <a:spLocks noChangeArrowheads="1"/>
              </p:cNvSpPr>
              <p:nvPr/>
            </p:nvSpPr>
            <p:spPr bwMode="auto">
              <a:xfrm>
                <a:off x="1786" y="1200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548" name="Group 93"/>
              <p:cNvGrpSpPr>
                <a:grpSpLocks/>
              </p:cNvGrpSpPr>
              <p:nvPr/>
            </p:nvGrpSpPr>
            <p:grpSpPr bwMode="auto">
              <a:xfrm>
                <a:off x="768" y="1363"/>
                <a:ext cx="1018" cy="164"/>
                <a:chOff x="2352" y="960"/>
                <a:chExt cx="1392" cy="288"/>
              </a:xfrm>
            </p:grpSpPr>
            <p:sp>
              <p:nvSpPr>
                <p:cNvPr id="22575" name="Rectangle 94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Base1</a:t>
                  </a:r>
                </a:p>
              </p:txBody>
            </p:sp>
            <p:sp>
              <p:nvSpPr>
                <p:cNvPr id="22576" name="Rectangle 95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Limit1</a:t>
                  </a:r>
                </a:p>
              </p:txBody>
            </p:sp>
          </p:grpSp>
          <p:sp>
            <p:nvSpPr>
              <p:cNvPr id="22549" name="Rectangle 96"/>
              <p:cNvSpPr>
                <a:spLocks noChangeArrowheads="1"/>
              </p:cNvSpPr>
              <p:nvPr/>
            </p:nvSpPr>
            <p:spPr bwMode="auto">
              <a:xfrm>
                <a:off x="1786" y="1363"/>
                <a:ext cx="176" cy="164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550" name="Group 97"/>
              <p:cNvGrpSpPr>
                <a:grpSpLocks/>
              </p:cNvGrpSpPr>
              <p:nvPr/>
            </p:nvGrpSpPr>
            <p:grpSpPr bwMode="auto">
              <a:xfrm>
                <a:off x="768" y="1527"/>
                <a:ext cx="1194" cy="163"/>
                <a:chOff x="768" y="1527"/>
                <a:chExt cx="1194" cy="163"/>
              </a:xfrm>
            </p:grpSpPr>
            <p:grpSp>
              <p:nvGrpSpPr>
                <p:cNvPr id="22571" name="Group 98"/>
                <p:cNvGrpSpPr>
                  <a:grpSpLocks/>
                </p:cNvGrpSpPr>
                <p:nvPr/>
              </p:nvGrpSpPr>
              <p:grpSpPr bwMode="auto">
                <a:xfrm>
                  <a:off x="768" y="1527"/>
                  <a:ext cx="1018" cy="163"/>
                  <a:chOff x="2352" y="960"/>
                  <a:chExt cx="1392" cy="288"/>
                </a:xfrm>
              </p:grpSpPr>
              <p:sp>
                <p:nvSpPr>
                  <p:cNvPr id="2257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960"/>
                    <a:ext cx="672" cy="288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75398" tIns="37038" rIns="75398" bIns="37038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500" b="0">
                        <a:latin typeface="Gill Sans" charset="0"/>
                        <a:ea typeface="Gill Sans" charset="0"/>
                        <a:cs typeface="Gill Sans" charset="0"/>
                      </a:rPr>
                      <a:t>Base2</a:t>
                    </a:r>
                  </a:p>
                </p:txBody>
              </p:sp>
              <p:sp>
                <p:nvSpPr>
                  <p:cNvPr id="22574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960"/>
                    <a:ext cx="720" cy="288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75398" tIns="37038" rIns="75398" bIns="37038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500" b="0">
                        <a:latin typeface="Gill Sans" charset="0"/>
                        <a:ea typeface="Gill Sans" charset="0"/>
                        <a:cs typeface="Gill Sans" charset="0"/>
                      </a:rPr>
                      <a:t>Limit2</a:t>
                    </a:r>
                  </a:p>
                </p:txBody>
              </p:sp>
            </p:grpSp>
            <p:sp>
              <p:nvSpPr>
                <p:cNvPr id="22572" name="Rectangle 101"/>
                <p:cNvSpPr>
                  <a:spLocks noChangeArrowheads="1"/>
                </p:cNvSpPr>
                <p:nvPr/>
              </p:nvSpPr>
              <p:spPr bwMode="auto">
                <a:xfrm>
                  <a:off x="1786" y="1527"/>
                  <a:ext cx="176" cy="163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V</a:t>
                  </a:r>
                </a:p>
              </p:txBody>
            </p:sp>
          </p:grpSp>
          <p:grpSp>
            <p:nvGrpSpPr>
              <p:cNvPr id="22551" name="Group 102"/>
              <p:cNvGrpSpPr>
                <a:grpSpLocks/>
              </p:cNvGrpSpPr>
              <p:nvPr/>
            </p:nvGrpSpPr>
            <p:grpSpPr bwMode="auto">
              <a:xfrm>
                <a:off x="768" y="1690"/>
                <a:ext cx="1018" cy="163"/>
                <a:chOff x="2352" y="960"/>
                <a:chExt cx="1392" cy="288"/>
              </a:xfrm>
            </p:grpSpPr>
            <p:sp>
              <p:nvSpPr>
                <p:cNvPr id="22569" name="Rectangle 103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Base3</a:t>
                  </a:r>
                </a:p>
              </p:txBody>
            </p:sp>
            <p:sp>
              <p:nvSpPr>
                <p:cNvPr id="22570" name="Rectangle 104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Limit3</a:t>
                  </a:r>
                </a:p>
              </p:txBody>
            </p:sp>
          </p:grpSp>
          <p:sp>
            <p:nvSpPr>
              <p:cNvPr id="22552" name="Rectangle 105"/>
              <p:cNvSpPr>
                <a:spLocks noChangeArrowheads="1"/>
              </p:cNvSpPr>
              <p:nvPr/>
            </p:nvSpPr>
            <p:spPr bwMode="auto">
              <a:xfrm>
                <a:off x="1786" y="1690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553" name="Group 106"/>
              <p:cNvGrpSpPr>
                <a:grpSpLocks/>
              </p:cNvGrpSpPr>
              <p:nvPr/>
            </p:nvGrpSpPr>
            <p:grpSpPr bwMode="auto">
              <a:xfrm>
                <a:off x="768" y="1853"/>
                <a:ext cx="1018" cy="163"/>
                <a:chOff x="2352" y="960"/>
                <a:chExt cx="1392" cy="288"/>
              </a:xfrm>
            </p:grpSpPr>
            <p:sp>
              <p:nvSpPr>
                <p:cNvPr id="22567" name="Rectangle 107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Base4</a:t>
                  </a:r>
                </a:p>
              </p:txBody>
            </p:sp>
            <p:sp>
              <p:nvSpPr>
                <p:cNvPr id="22568" name="Rectangle 108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Limit4</a:t>
                  </a:r>
                </a:p>
              </p:txBody>
            </p:sp>
          </p:grpSp>
          <p:sp>
            <p:nvSpPr>
              <p:cNvPr id="22554" name="Rectangle 109"/>
              <p:cNvSpPr>
                <a:spLocks noChangeArrowheads="1"/>
              </p:cNvSpPr>
              <p:nvPr/>
            </p:nvSpPr>
            <p:spPr bwMode="auto">
              <a:xfrm>
                <a:off x="1786" y="1853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555" name="Group 110"/>
              <p:cNvGrpSpPr>
                <a:grpSpLocks/>
              </p:cNvGrpSpPr>
              <p:nvPr/>
            </p:nvGrpSpPr>
            <p:grpSpPr bwMode="auto">
              <a:xfrm>
                <a:off x="768" y="2016"/>
                <a:ext cx="1018" cy="164"/>
                <a:chOff x="2352" y="960"/>
                <a:chExt cx="1392" cy="288"/>
              </a:xfrm>
            </p:grpSpPr>
            <p:sp>
              <p:nvSpPr>
                <p:cNvPr id="22565" name="Rectangle 11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Base5</a:t>
                  </a:r>
                </a:p>
              </p:txBody>
            </p:sp>
            <p:sp>
              <p:nvSpPr>
                <p:cNvPr id="22566" name="Rectangle 11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Limit5</a:t>
                  </a:r>
                </a:p>
              </p:txBody>
            </p:sp>
          </p:grpSp>
          <p:sp>
            <p:nvSpPr>
              <p:cNvPr id="22556" name="Rectangle 113"/>
              <p:cNvSpPr>
                <a:spLocks noChangeArrowheads="1"/>
              </p:cNvSpPr>
              <p:nvPr/>
            </p:nvSpPr>
            <p:spPr bwMode="auto">
              <a:xfrm>
                <a:off x="1786" y="2016"/>
                <a:ext cx="176" cy="164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557" name="Group 114"/>
              <p:cNvGrpSpPr>
                <a:grpSpLocks/>
              </p:cNvGrpSpPr>
              <p:nvPr/>
            </p:nvGrpSpPr>
            <p:grpSpPr bwMode="auto">
              <a:xfrm>
                <a:off x="768" y="2180"/>
                <a:ext cx="1018" cy="163"/>
                <a:chOff x="2352" y="960"/>
                <a:chExt cx="1392" cy="288"/>
              </a:xfrm>
            </p:grpSpPr>
            <p:sp>
              <p:nvSpPr>
                <p:cNvPr id="22563" name="Rectangle 115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Base6</a:t>
                  </a:r>
                </a:p>
              </p:txBody>
            </p:sp>
            <p:sp>
              <p:nvSpPr>
                <p:cNvPr id="2256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Limit6</a:t>
                  </a:r>
                </a:p>
              </p:txBody>
            </p:sp>
          </p:grpSp>
          <p:sp>
            <p:nvSpPr>
              <p:cNvPr id="22558" name="Rectangle 117"/>
              <p:cNvSpPr>
                <a:spLocks noChangeArrowheads="1"/>
              </p:cNvSpPr>
              <p:nvPr/>
            </p:nvSpPr>
            <p:spPr bwMode="auto">
              <a:xfrm>
                <a:off x="1786" y="2180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559" name="Group 118"/>
              <p:cNvGrpSpPr>
                <a:grpSpLocks/>
              </p:cNvGrpSpPr>
              <p:nvPr/>
            </p:nvGrpSpPr>
            <p:grpSpPr bwMode="auto">
              <a:xfrm>
                <a:off x="768" y="2343"/>
                <a:ext cx="1018" cy="163"/>
                <a:chOff x="2352" y="960"/>
                <a:chExt cx="1392" cy="288"/>
              </a:xfrm>
            </p:grpSpPr>
            <p:sp>
              <p:nvSpPr>
                <p:cNvPr id="22561" name="Rectangle 119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Base7</a:t>
                  </a:r>
                </a:p>
              </p:txBody>
            </p:sp>
            <p:sp>
              <p:nvSpPr>
                <p:cNvPr id="22562" name="Rectangle 12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Limit7</a:t>
                  </a:r>
                </a:p>
              </p:txBody>
            </p:sp>
          </p:grpSp>
          <p:sp>
            <p:nvSpPr>
              <p:cNvPr id="22560" name="Rectangle 121"/>
              <p:cNvSpPr>
                <a:spLocks noChangeArrowheads="1"/>
              </p:cNvSpPr>
              <p:nvPr/>
            </p:nvSpPr>
            <p:spPr bwMode="auto">
              <a:xfrm>
                <a:off x="1786" y="2343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22541" name="Group 215"/>
            <p:cNvGrpSpPr>
              <a:grpSpLocks/>
            </p:cNvGrpSpPr>
            <p:nvPr/>
          </p:nvGrpSpPr>
          <p:grpSpPr bwMode="auto">
            <a:xfrm>
              <a:off x="2939" y="2439"/>
              <a:ext cx="1194" cy="163"/>
              <a:chOff x="768" y="1527"/>
              <a:chExt cx="1194" cy="163"/>
            </a:xfrm>
          </p:grpSpPr>
          <p:grpSp>
            <p:nvGrpSpPr>
              <p:cNvPr id="22542" name="Group 216"/>
              <p:cNvGrpSpPr>
                <a:grpSpLocks/>
              </p:cNvGrpSpPr>
              <p:nvPr/>
            </p:nvGrpSpPr>
            <p:grpSpPr bwMode="auto">
              <a:xfrm>
                <a:off x="768" y="1527"/>
                <a:ext cx="1018" cy="163"/>
                <a:chOff x="2352" y="960"/>
                <a:chExt cx="1392" cy="288"/>
              </a:xfrm>
            </p:grpSpPr>
            <p:sp>
              <p:nvSpPr>
                <p:cNvPr id="22544" name="Rectangle 217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22545" name="Rectangle 218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5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22543" name="Rectangle 219"/>
              <p:cNvSpPr>
                <a:spLocks noChangeArrowheads="1"/>
              </p:cNvSpPr>
              <p:nvPr/>
            </p:nvSpPr>
            <p:spPr bwMode="auto">
              <a:xfrm>
                <a:off x="1786" y="1527"/>
                <a:ext cx="176" cy="16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</p:grpSp>
      <p:sp>
        <p:nvSpPr>
          <p:cNvPr id="707806" name="Freeform 222"/>
          <p:cNvSpPr>
            <a:spLocks/>
          </p:cNvSpPr>
          <p:nvPr/>
        </p:nvSpPr>
        <p:spPr bwMode="auto">
          <a:xfrm>
            <a:off x="2838980" y="3746520"/>
            <a:ext cx="1866636" cy="1460500"/>
          </a:xfrm>
          <a:custGeom>
            <a:avLst/>
            <a:gdLst>
              <a:gd name="T0" fmla="*/ 0 w 1536"/>
              <a:gd name="T1" fmla="*/ 1752600 h 1104"/>
              <a:gd name="T2" fmla="*/ 0 w 1536"/>
              <a:gd name="T3" fmla="*/ 1219200 h 1104"/>
              <a:gd name="T4" fmla="*/ 1539975 w 1536"/>
              <a:gd name="T5" fmla="*/ 0 h 1104"/>
              <a:gd name="T6" fmla="*/ 2239963 w 1536"/>
              <a:gd name="T7" fmla="*/ 0 h 1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1104">
                <a:moveTo>
                  <a:pt x="0" y="1104"/>
                </a:moveTo>
                <a:lnTo>
                  <a:pt x="0" y="768"/>
                </a:lnTo>
                <a:lnTo>
                  <a:pt x="1056" y="0"/>
                </a:lnTo>
                <a:lnTo>
                  <a:pt x="1536" y="0"/>
                </a:ln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7807" name="Freeform 223"/>
          <p:cNvSpPr>
            <a:spLocks/>
          </p:cNvSpPr>
          <p:nvPr/>
        </p:nvSpPr>
        <p:spPr bwMode="auto">
          <a:xfrm>
            <a:off x="5192449" y="1333520"/>
            <a:ext cx="1075531" cy="2413000"/>
          </a:xfrm>
          <a:custGeom>
            <a:avLst/>
            <a:gdLst>
              <a:gd name="T0" fmla="*/ 0 w 624"/>
              <a:gd name="T1" fmla="*/ 2895600 h 1776"/>
              <a:gd name="T2" fmla="*/ 0 w 624"/>
              <a:gd name="T3" fmla="*/ 1017373 h 1776"/>
              <a:gd name="T4" fmla="*/ 1290637 w 624"/>
              <a:gd name="T5" fmla="*/ 0 h 17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1776">
                <a:moveTo>
                  <a:pt x="0" y="1776"/>
                </a:moveTo>
                <a:lnTo>
                  <a:pt x="0" y="624"/>
                </a:lnTo>
                <a:lnTo>
                  <a:pt x="624" y="0"/>
                </a:ln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15" name="Group 28"/>
          <p:cNvGrpSpPr>
            <a:grpSpLocks/>
          </p:cNvGrpSpPr>
          <p:nvPr/>
        </p:nvGrpSpPr>
        <p:grpSpPr bwMode="auto">
          <a:xfrm>
            <a:off x="1143000" y="5189213"/>
            <a:ext cx="4224073" cy="330729"/>
            <a:chOff x="-34" y="1478"/>
            <a:chExt cx="3193" cy="250"/>
          </a:xfrm>
        </p:grpSpPr>
        <p:sp>
          <p:nvSpPr>
            <p:cNvPr id="116" name="Text Box 29"/>
            <p:cNvSpPr txBox="1">
              <a:spLocks noChangeArrowheads="1"/>
            </p:cNvSpPr>
            <p:nvPr/>
          </p:nvSpPr>
          <p:spPr bwMode="auto">
            <a:xfrm>
              <a:off x="-34" y="1478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Process B:</a:t>
              </a:r>
            </a:p>
          </p:txBody>
        </p:sp>
        <p:grpSp>
          <p:nvGrpSpPr>
            <p:cNvPr id="117" name="Group 30"/>
            <p:cNvGrpSpPr>
              <a:grpSpLocks/>
            </p:cNvGrpSpPr>
            <p:nvPr/>
          </p:nvGrpSpPr>
          <p:grpSpPr bwMode="auto">
            <a:xfrm>
              <a:off x="912" y="1490"/>
              <a:ext cx="2247" cy="238"/>
              <a:chOff x="1625" y="528"/>
              <a:chExt cx="2247" cy="238"/>
            </a:xfrm>
          </p:grpSpPr>
          <p:sp>
            <p:nvSpPr>
              <p:cNvPr id="118" name="Rectangle 31"/>
              <p:cNvSpPr>
                <a:spLocks noChangeArrowheads="1"/>
              </p:cNvSpPr>
              <p:nvPr/>
            </p:nvSpPr>
            <p:spPr bwMode="auto">
              <a:xfrm>
                <a:off x="2887" y="528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119" name="Rectangle 32"/>
              <p:cNvSpPr>
                <a:spLocks noChangeArrowheads="1"/>
              </p:cNvSpPr>
              <p:nvPr/>
            </p:nvSpPr>
            <p:spPr bwMode="auto">
              <a:xfrm>
                <a:off x="2256" y="528"/>
                <a:ext cx="631" cy="238"/>
              </a:xfrm>
              <a:prstGeom prst="rect">
                <a:avLst/>
              </a:prstGeom>
              <a:solidFill>
                <a:srgbClr val="FF00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333" b="0" dirty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333" b="0" dirty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  <p:sp>
            <p:nvSpPr>
              <p:cNvPr id="120" name="Rectangle 33"/>
              <p:cNvSpPr>
                <a:spLocks noChangeArrowheads="1"/>
              </p:cNvSpPr>
              <p:nvPr/>
            </p:nvSpPr>
            <p:spPr bwMode="auto">
              <a:xfrm>
                <a:off x="1625" y="528"/>
                <a:ext cx="631" cy="238"/>
              </a:xfrm>
              <a:prstGeom prst="rect">
                <a:avLst/>
              </a:prstGeom>
              <a:solidFill>
                <a:srgbClr val="FF00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333" b="0" dirty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333" b="0" dirty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Seg #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41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53" grpId="0" animBg="1"/>
      <p:bldP spid="707659" grpId="0" animBg="1"/>
      <p:bldP spid="707806" grpId="0" animBg="1"/>
      <p:bldP spid="70780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B6EA-81FB-7842-8A66-D53B2554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Segments &amp;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6603-6675-5B4E-8319-FA2C7C16E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245996"/>
            <a:ext cx="7958294" cy="39014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Good:</a:t>
            </a:r>
          </a:p>
          <a:p>
            <a:pPr lvl="1"/>
            <a:r>
              <a:rPr lang="en-US" dirty="0"/>
              <a:t>Just need one page table per segment, even if shared</a:t>
            </a:r>
          </a:p>
          <a:p>
            <a:pPr lvl="1"/>
            <a:r>
              <a:rPr lang="en-US" dirty="0"/>
              <a:t>Easy memory allocation (no external fragmentation)</a:t>
            </a:r>
          </a:p>
          <a:p>
            <a:pPr lvl="1"/>
            <a:r>
              <a:rPr lang="en-US" dirty="0"/>
              <a:t>Easy sharing of segments, just change segment table entry</a:t>
            </a:r>
          </a:p>
          <a:p>
            <a:pPr lvl="1"/>
            <a:r>
              <a:rPr lang="en-US" dirty="0"/>
              <a:t>Can still share at page granularity if necessary</a:t>
            </a:r>
          </a:p>
          <a:p>
            <a:pPr lvl="1"/>
            <a:endParaRPr lang="en-US" dirty="0"/>
          </a:p>
          <a:p>
            <a:r>
              <a:rPr lang="en-US" dirty="0"/>
              <a:t>Bad</a:t>
            </a:r>
          </a:p>
          <a:p>
            <a:pPr lvl="1"/>
            <a:r>
              <a:rPr lang="en-US" dirty="0"/>
              <a:t>Overhead: 1 pointer per page</a:t>
            </a:r>
          </a:p>
          <a:p>
            <a:pPr lvl="1"/>
            <a:r>
              <a:rPr lang="en-US" dirty="0"/>
              <a:t>At least two </a:t>
            </a:r>
            <a:r>
              <a:rPr lang="en-US" i="1" dirty="0"/>
              <a:t>extra</a:t>
            </a:r>
            <a:r>
              <a:rPr lang="en-US" dirty="0"/>
              <a:t> lookups per memory access</a:t>
            </a:r>
          </a:p>
        </p:txBody>
      </p:sp>
    </p:spTree>
    <p:extLst>
      <p:ext uri="{BB962C8B-B14F-4D97-AF65-F5344CB8AC3E}">
        <p14:creationId xmlns:p14="http://schemas.microsoft.com/office/powerpoint/2010/main" val="1150625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1285875" y="243396"/>
            <a:ext cx="6572250" cy="1104636"/>
          </a:xfrm>
        </p:spPr>
        <p:txBody>
          <a:bodyPr/>
          <a:lstStyle/>
          <a:p>
            <a:r>
              <a:rPr lang="en-US" altLang="en-US" dirty="0"/>
              <a:t>Address Translation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57249" y="1174710"/>
          <a:ext cx="7429502" cy="4319403"/>
        </p:xfrm>
        <a:graphic>
          <a:graphicData uri="http://schemas.openxmlformats.org/drawingml/2006/table">
            <a:tbl>
              <a:tblPr/>
              <a:tblGrid>
                <a:gridCol w="1840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8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0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79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</a:endParaRPr>
                    </a:p>
                  </a:txBody>
                  <a:tcPr marL="76200" marR="76200" marT="38102" marB="38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Advantages</a:t>
                      </a:r>
                    </a:p>
                  </a:txBody>
                  <a:tcPr marL="76200" marR="76200" marT="38102" marB="38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Disadvantages</a:t>
                      </a:r>
                    </a:p>
                  </a:txBody>
                  <a:tcPr marL="76200" marR="76200" marT="38102" marB="38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43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Simple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Segmentation</a:t>
                      </a:r>
                    </a:p>
                  </a:txBody>
                  <a:tcPr marL="76200" marR="76200" marT="38102" marB="38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Fast context switching: Segment mapping maintained by CPU </a:t>
                      </a:r>
                    </a:p>
                  </a:txBody>
                  <a:tcPr marL="76200" marR="76200" marT="38102" marB="38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External fragmentation</a:t>
                      </a:r>
                    </a:p>
                  </a:txBody>
                  <a:tcPr marL="76200" marR="76200" marT="38102" marB="38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6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Paging (single-level page)</a:t>
                      </a:r>
                    </a:p>
                  </a:txBody>
                  <a:tcPr marL="76200" marR="76200" marT="38102" marB="38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No external fragmentation, fast easy allocation</a:t>
                      </a:r>
                    </a:p>
                  </a:txBody>
                  <a:tcPr marL="76200" marR="76200" marT="38102" marB="38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Large table size ~ virtual memory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Internal fragmentation</a:t>
                      </a:r>
                    </a:p>
                  </a:txBody>
                  <a:tcPr marL="76200" marR="76200" marT="38102" marB="38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2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Paged segmentation</a:t>
                      </a:r>
                    </a:p>
                  </a:txBody>
                  <a:tcPr marL="76200" marR="76200" marT="38102" marB="38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Table size ~ # of pages in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virtual memory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,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fast easy allocation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 </a:t>
                      </a:r>
                    </a:p>
                  </a:txBody>
                  <a:tcPr marL="76200" marR="76200" marT="38102" marB="38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Multiple memory references per page access </a:t>
                      </a:r>
                    </a:p>
                  </a:txBody>
                  <a:tcPr marL="76200" marR="76200" marT="38102" marB="38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59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Two-level pages</a:t>
                      </a:r>
                    </a:p>
                  </a:txBody>
                  <a:tcPr marL="76200" marR="76200" marT="38102" marB="38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Char char="•"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ＭＳ Ｐゴシック" charset="0"/>
                        <a:cs typeface="Helvetica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06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Inverted Table</a:t>
                      </a:r>
                    </a:p>
                  </a:txBody>
                  <a:tcPr marL="76200" marR="76200" marT="38102" marB="38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Table size ~ # of pages in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physical memory</a:t>
                      </a:r>
                    </a:p>
                  </a:txBody>
                  <a:tcPr marL="76200" marR="76200" marT="38102" marB="38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Hash function more complex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Helvetica" charset="0"/>
                        </a:rPr>
                        <a:t>No cache locality of page table</a:t>
                      </a:r>
                    </a:p>
                  </a:txBody>
                  <a:tcPr marL="76200" marR="76200" marT="38102" marB="381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722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7505-8048-A448-8AFB-19E88240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World: 32-bit x86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DF06-2CDC-5545-B288-9A256B82C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both </a:t>
            </a:r>
            <a:r>
              <a:rPr lang="en-US" i="1" dirty="0"/>
              <a:t>segmentation </a:t>
            </a:r>
            <a:r>
              <a:rPr lang="en-US" dirty="0"/>
              <a:t>and </a:t>
            </a:r>
            <a:r>
              <a:rPr lang="en-US" i="1" dirty="0"/>
              <a:t>paging</a:t>
            </a:r>
            <a:endParaRPr lang="en-US" dirty="0"/>
          </a:p>
          <a:p>
            <a:r>
              <a:rPr lang="en-US" dirty="0"/>
              <a:t>Segmentation different from what we've described</a:t>
            </a:r>
          </a:p>
          <a:p>
            <a:pPr lvl="1"/>
            <a:r>
              <a:rPr lang="en-US" dirty="0"/>
              <a:t>Segment identified by </a:t>
            </a:r>
            <a:r>
              <a:rPr lang="en-US" i="1" dirty="0"/>
              <a:t>instruction</a:t>
            </a:r>
            <a:r>
              <a:rPr lang="en-US" dirty="0"/>
              <a:t>, not address</a:t>
            </a:r>
          </a:p>
          <a:p>
            <a:pPr lvl="1"/>
            <a:endParaRPr lang="en-US" dirty="0"/>
          </a:p>
          <a:p>
            <a:r>
              <a:rPr lang="en-US" dirty="0"/>
              <a:t>Note: x86 actually offers multiple modes of memory operation, we'll talk about common one</a:t>
            </a:r>
          </a:p>
        </p:txBody>
      </p:sp>
    </p:spTree>
    <p:extLst>
      <p:ext uri="{BB962C8B-B14F-4D97-AF65-F5344CB8AC3E}">
        <p14:creationId xmlns:p14="http://schemas.microsoft.com/office/powerpoint/2010/main" val="4232970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00" y="70125"/>
            <a:ext cx="6921500" cy="1104636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Real Example: Intel x86 (Old Days)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" r="1314" b="8861"/>
          <a:stretch>
            <a:fillRect/>
          </a:stretch>
        </p:blipFill>
        <p:spPr bwMode="auto">
          <a:xfrm>
            <a:off x="4170438" y="1203203"/>
            <a:ext cx="3873500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508260"/>
            <a:ext cx="2794000" cy="1898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017624" y="4406646"/>
            <a:ext cx="3152813" cy="998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5398" tIns="37038" rIns="75398" bIns="3703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Today: Register points to segment table in physical memory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812771" y="857261"/>
            <a:ext cx="2588833" cy="38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80386 Special Registers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15636" r="51389" b="8795"/>
          <a:stretch>
            <a:fillRect/>
          </a:stretch>
        </p:blipFill>
        <p:spPr bwMode="auto">
          <a:xfrm>
            <a:off x="1587500" y="857260"/>
            <a:ext cx="2032000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855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General Address Translation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645" y="2422495"/>
            <a:ext cx="8004614" cy="253970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Each process, kernel have a different address space</a:t>
            </a:r>
          </a:p>
          <a:p>
            <a:pPr lvl="1"/>
            <a:r>
              <a:rPr lang="en-US" altLang="ko-KR" dirty="0"/>
              <a:t>Address Space = All addresses a process can touch</a:t>
            </a:r>
          </a:p>
          <a:p>
            <a:r>
              <a:rPr lang="en-US" altLang="ko-KR" dirty="0"/>
              <a:t>Two views of memory:</a:t>
            </a:r>
          </a:p>
          <a:p>
            <a:pPr marL="761970" lvl="1" indent="-380985">
              <a:buFont typeface="+mj-lt"/>
              <a:buAutoNum type="arabicPeriod"/>
            </a:pPr>
            <a:r>
              <a:rPr lang="en-US" altLang="ko-KR" dirty="0"/>
              <a:t>View from the CPU – what the program sees </a:t>
            </a:r>
            <a:r>
              <a:rPr lang="en-US" altLang="ko-KR" b="1" dirty="0"/>
              <a:t>(virtual)</a:t>
            </a:r>
            <a:endParaRPr lang="en-US" altLang="ko-KR" dirty="0"/>
          </a:p>
          <a:p>
            <a:pPr marL="761970" lvl="1" indent="-380985">
              <a:buFont typeface="+mj-lt"/>
              <a:buAutoNum type="arabicPeriod"/>
            </a:pPr>
            <a:r>
              <a:rPr lang="en-US" altLang="ko-KR" dirty="0"/>
              <a:t>View from physical memory </a:t>
            </a:r>
            <a:r>
              <a:rPr lang="en-US" altLang="ko-KR" b="1" dirty="0"/>
              <a:t>(physical)</a:t>
            </a:r>
            <a:endParaRPr lang="en-US" altLang="ko-KR" dirty="0"/>
          </a:p>
          <a:p>
            <a:pPr marL="761970" lvl="1" indent="-380985">
              <a:buFont typeface="+mj-lt"/>
              <a:buAutoNum type="arabicPeriod"/>
            </a:pPr>
            <a:r>
              <a:rPr lang="en-US" altLang="ko-KR" dirty="0"/>
              <a:t>MMU is hardware that converts between the two</a:t>
            </a:r>
          </a:p>
        </p:txBody>
      </p:sp>
      <p:grpSp>
        <p:nvGrpSpPr>
          <p:cNvPr id="25603" name="Group 18"/>
          <p:cNvGrpSpPr>
            <a:grpSpLocks/>
          </p:cNvGrpSpPr>
          <p:nvPr/>
        </p:nvGrpSpPr>
        <p:grpSpPr bwMode="auto">
          <a:xfrm>
            <a:off x="1659264" y="1014870"/>
            <a:ext cx="4823354" cy="1234885"/>
            <a:chOff x="698" y="409"/>
            <a:chExt cx="4263" cy="1079"/>
          </a:xfrm>
        </p:grpSpPr>
        <p:pic>
          <p:nvPicPr>
            <p:cNvPr id="25604" name="Picture 6" descr="memo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555559">
              <a:off x="3921" y="447"/>
              <a:ext cx="1008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605" name="Group 7"/>
            <p:cNvGrpSpPr>
              <a:grpSpLocks/>
            </p:cNvGrpSpPr>
            <p:nvPr/>
          </p:nvGrpSpPr>
          <p:grpSpPr bwMode="auto">
            <a:xfrm>
              <a:off x="698" y="409"/>
              <a:ext cx="3478" cy="779"/>
              <a:chOff x="890" y="2185"/>
              <a:chExt cx="3478" cy="779"/>
            </a:xfrm>
          </p:grpSpPr>
          <p:sp>
            <p:nvSpPr>
              <p:cNvPr id="25608" name="Text Box 8"/>
              <p:cNvSpPr txBox="1">
                <a:spLocks noChangeArrowheads="1"/>
              </p:cNvSpPr>
              <p:nvPr/>
            </p:nvSpPr>
            <p:spPr bwMode="auto">
              <a:xfrm>
                <a:off x="3283" y="2213"/>
                <a:ext cx="842" cy="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6191" tIns="38095" rIns="76191" bIns="3809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Physical</a:t>
                </a:r>
              </a:p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Addresses</a:t>
                </a:r>
              </a:p>
            </p:txBody>
          </p:sp>
          <p:sp>
            <p:nvSpPr>
              <p:cNvPr id="25609" name="Oval 9"/>
              <p:cNvSpPr>
                <a:spLocks noChangeArrowheads="1"/>
              </p:cNvSpPr>
              <p:nvPr/>
            </p:nvSpPr>
            <p:spPr bwMode="auto">
              <a:xfrm>
                <a:off x="890" y="2334"/>
                <a:ext cx="671" cy="63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6191" tIns="38095" rIns="76191" bIns="3809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CPU</a:t>
                </a:r>
              </a:p>
            </p:txBody>
          </p:sp>
          <p:sp>
            <p:nvSpPr>
              <p:cNvPr id="25610" name="Line 10"/>
              <p:cNvSpPr>
                <a:spLocks noChangeShapeType="1"/>
              </p:cNvSpPr>
              <p:nvPr/>
            </p:nvSpPr>
            <p:spPr bwMode="auto">
              <a:xfrm flipV="1">
                <a:off x="1561" y="2670"/>
                <a:ext cx="926" cy="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611" name="Rectangle 11"/>
              <p:cNvSpPr>
                <a:spLocks noChangeArrowheads="1"/>
              </p:cNvSpPr>
              <p:nvPr/>
            </p:nvSpPr>
            <p:spPr bwMode="auto">
              <a:xfrm>
                <a:off x="2487" y="2376"/>
                <a:ext cx="805" cy="58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6191" tIns="38095" rIns="76191" bIns="3809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MMU</a:t>
                </a:r>
              </a:p>
            </p:txBody>
          </p:sp>
          <p:sp>
            <p:nvSpPr>
              <p:cNvPr id="25612" name="Line 12"/>
              <p:cNvSpPr>
                <a:spLocks noChangeShapeType="1"/>
              </p:cNvSpPr>
              <p:nvPr/>
            </p:nvSpPr>
            <p:spPr bwMode="auto">
              <a:xfrm>
                <a:off x="3292" y="2670"/>
                <a:ext cx="10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613" name="Text Box 13"/>
              <p:cNvSpPr txBox="1">
                <a:spLocks noChangeArrowheads="1"/>
              </p:cNvSpPr>
              <p:nvPr/>
            </p:nvSpPr>
            <p:spPr bwMode="auto">
              <a:xfrm>
                <a:off x="1505" y="2185"/>
                <a:ext cx="842" cy="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6191" tIns="38095" rIns="76191" bIns="3809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Addresses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5813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0BB4-DB53-2240-9791-9195FC2D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x86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AD0F0-60FB-E74F-968F-CCC56E9A6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Six segments: cs (code), ds (data), ss (stack),</a:t>
            </a:r>
            <a:br>
              <a:rPr lang="en-US" dirty="0"/>
            </a:br>
            <a:r>
              <a:rPr lang="en-US" dirty="0"/>
              <a:t>es, fs, </a:t>
            </a:r>
            <a:r>
              <a:rPr lang="en-US" dirty="0" err="1"/>
              <a:t>gs</a:t>
            </a:r>
            <a:r>
              <a:rPr lang="en-US" dirty="0"/>
              <a:t> (extras)</a:t>
            </a:r>
          </a:p>
          <a:p>
            <a:r>
              <a:rPr lang="en-US" dirty="0"/>
              <a:t>Instructions identify segment to use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mov [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es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:bx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ax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Some instructions have default segments, e.g.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dirty="0">
                <a:cs typeface="Consolas" panose="020B0609020204030204" pitchFamily="49" charset="0"/>
              </a:rPr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dirty="0">
                <a:cs typeface="Consolas" panose="020B0609020204030204" pitchFamily="49" charset="0"/>
              </a:rPr>
              <a:t> always refer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dirty="0">
                <a:cs typeface="Consolas" panose="020B0609020204030204" pitchFamily="49" charset="0"/>
              </a:rPr>
              <a:t> (stack)</a:t>
            </a:r>
          </a:p>
          <a:p>
            <a:r>
              <a:rPr lang="en-US" dirty="0">
                <a:cs typeface="Consolas" panose="020B0609020204030204" pitchFamily="49" charset="0"/>
              </a:rPr>
              <a:t>Underused in modern operating systems</a:t>
            </a:r>
          </a:p>
          <a:p>
            <a:r>
              <a:rPr lang="en-US" dirty="0">
                <a:cs typeface="Consolas" panose="020B0609020204030204" pitchFamily="49" charset="0"/>
              </a:rPr>
              <a:t>In 64-bit x86, only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fs</a:t>
            </a:r>
            <a:r>
              <a:rPr lang="en-US" dirty="0">
                <a:cs typeface="Consolas" panose="020B0609020204030204" pitchFamily="49" charset="0"/>
              </a:rPr>
              <a:t> and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gs</a:t>
            </a:r>
            <a:r>
              <a:rPr lang="en-US" dirty="0">
                <a:cs typeface="Consolas" panose="020B0609020204030204" pitchFamily="49" charset="0"/>
              </a:rPr>
              <a:t> support enforcement of base and bound</a:t>
            </a:r>
          </a:p>
        </p:txBody>
      </p:sp>
    </p:spTree>
    <p:extLst>
      <p:ext uri="{BB962C8B-B14F-4D97-AF65-F5344CB8AC3E}">
        <p14:creationId xmlns:p14="http://schemas.microsoft.com/office/powerpoint/2010/main" val="41244198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850" y="0"/>
            <a:ext cx="7493000" cy="862853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333" dirty="0"/>
              <a:t>x86 Memory Model With Segmentation (32-bit)</a:t>
            </a:r>
          </a:p>
        </p:txBody>
      </p:sp>
      <p:pic>
        <p:nvPicPr>
          <p:cNvPr id="4" name="Picture 5" descr="SegmentationAndPag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8" b="6706"/>
          <a:stretch/>
        </p:blipFill>
        <p:spPr bwMode="auto">
          <a:xfrm>
            <a:off x="1326028" y="627530"/>
            <a:ext cx="6787123" cy="5087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2829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7077-FC72-AE4A-88DE-4184E0F1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Page Table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4BADA-F9FC-D542-883B-7578D00B1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we've said they contain a physical frame #</a:t>
            </a:r>
          </a:p>
          <a:p>
            <a:pPr lvl="1"/>
            <a:r>
              <a:rPr lang="en-US" dirty="0"/>
              <a:t>Or the frame # of a page table lower on the "tree"</a:t>
            </a:r>
          </a:p>
          <a:p>
            <a:r>
              <a:rPr lang="en-US" dirty="0"/>
              <a:t>But we want some extra information</a:t>
            </a:r>
          </a:p>
          <a:p>
            <a:r>
              <a:rPr lang="en-US" dirty="0"/>
              <a:t>Present/valid bit: indicate unallocated regions of physical address space</a:t>
            </a:r>
          </a:p>
          <a:p>
            <a:r>
              <a:rPr lang="en-US" dirty="0"/>
              <a:t>Protection bits, e.g. to set certain regions of memory to read-only for sharing</a:t>
            </a:r>
          </a:p>
        </p:txBody>
      </p:sp>
    </p:spTree>
    <p:extLst>
      <p:ext uri="{BB962C8B-B14F-4D97-AF65-F5344CB8AC3E}">
        <p14:creationId xmlns:p14="http://schemas.microsoft.com/office/powerpoint/2010/main" val="2456483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2236-F068-DB45-8BF9-C4AA16E7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x86 Page Table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98288-6B46-D443-82E0-7BD6AB448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10/10/12 Split of Virtual Address</a:t>
            </a:r>
          </a:p>
          <a:p>
            <a:r>
              <a:rPr lang="en-US" dirty="0"/>
              <a:t>Top-level page tables called </a:t>
            </a:r>
            <a:r>
              <a:rPr lang="en-US" i="1" dirty="0"/>
              <a:t>directories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b="1" dirty="0"/>
          </a:p>
          <a:p>
            <a:r>
              <a:rPr lang="en-US" sz="2000" b="1" dirty="0"/>
              <a:t>PFN: Physical </a:t>
            </a:r>
            <a:r>
              <a:rPr lang="en-US" sz="2000" dirty="0"/>
              <a:t>Page number of page or next page table</a:t>
            </a:r>
          </a:p>
          <a:p>
            <a:r>
              <a:rPr lang="en-US" sz="2000" b="1" dirty="0"/>
              <a:t>P:</a:t>
            </a:r>
            <a:r>
              <a:rPr lang="en-US" sz="2000" dirty="0"/>
              <a:t> Present Bit (Is page mapping valid?)</a:t>
            </a:r>
          </a:p>
          <a:p>
            <a:r>
              <a:rPr lang="en-US" sz="2000" b="1" dirty="0"/>
              <a:t>W: </a:t>
            </a:r>
            <a:r>
              <a:rPr lang="en-US" sz="2000" dirty="0"/>
              <a:t>Is this page </a:t>
            </a:r>
            <a:r>
              <a:rPr lang="en-US" sz="2000" b="1" dirty="0"/>
              <a:t>writable?</a:t>
            </a:r>
            <a:endParaRPr lang="en-US" sz="2000" dirty="0"/>
          </a:p>
          <a:p>
            <a:r>
              <a:rPr lang="en-US" sz="2000" b="1" dirty="0"/>
              <a:t>U: </a:t>
            </a:r>
            <a:r>
              <a:rPr lang="en-US" sz="2000" dirty="0"/>
              <a:t>Can we access this page while in user mode?</a:t>
            </a:r>
          </a:p>
          <a:p>
            <a:r>
              <a:rPr lang="en-US" sz="2000" b="1" dirty="0"/>
              <a:t>A: </a:t>
            </a:r>
            <a:r>
              <a:rPr lang="en-US" sz="2000" dirty="0"/>
              <a:t>Set by hardware when page is first </a:t>
            </a:r>
            <a:r>
              <a:rPr lang="en-US" sz="2000" b="1" dirty="0"/>
              <a:t>accessed</a:t>
            </a:r>
            <a:endParaRPr lang="en-US" sz="2000" dirty="0"/>
          </a:p>
          <a:p>
            <a:r>
              <a:rPr lang="en-US" sz="2000" b="1" dirty="0"/>
              <a:t>D: </a:t>
            </a:r>
            <a:r>
              <a:rPr lang="en-US" sz="2000" dirty="0"/>
              <a:t>Page marked </a:t>
            </a:r>
            <a:r>
              <a:rPr lang="en-US" sz="2000" b="1" dirty="0"/>
              <a:t>dirty</a:t>
            </a:r>
            <a:r>
              <a:rPr lang="en-US" sz="2000" dirty="0"/>
              <a:t> if it is ever modified</a:t>
            </a:r>
          </a:p>
          <a:p>
            <a:r>
              <a:rPr lang="en-US" sz="2000" b="1" dirty="0"/>
              <a:t>PWT: Write-through</a:t>
            </a:r>
            <a:r>
              <a:rPr lang="en-US" sz="2000" dirty="0"/>
              <a:t> cache behavior</a:t>
            </a:r>
          </a:p>
          <a:p>
            <a:r>
              <a:rPr lang="en-US" sz="2000" b="1" dirty="0"/>
              <a:t>PCD: </a:t>
            </a:r>
            <a:r>
              <a:rPr lang="en-US" sz="2000" dirty="0"/>
              <a:t>Disable caching for this page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24DC9FFF-8F04-D44D-A3CD-1F857E257810}"/>
              </a:ext>
            </a:extLst>
          </p:cNvPr>
          <p:cNvGrpSpPr>
            <a:grpSpLocks/>
          </p:cNvGrpSpPr>
          <p:nvPr/>
        </p:nvGrpSpPr>
        <p:grpSpPr bwMode="auto">
          <a:xfrm>
            <a:off x="1285875" y="1837753"/>
            <a:ext cx="6413500" cy="813594"/>
            <a:chOff x="480" y="2304"/>
            <a:chExt cx="4848" cy="615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D3C4DA0-1A30-9C46-95E5-BC09522A2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304"/>
              <a:ext cx="2544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 dirty="0">
                  <a:latin typeface="Gill Sans MT" panose="020B0502020104020203" pitchFamily="34" charset="77"/>
                  <a:ea typeface="굴림" panose="020B0600000101010101" pitchFamily="34" charset="-127"/>
                </a:rPr>
                <a:t>Page Frame Number</a:t>
              </a:r>
            </a:p>
            <a:p>
              <a:r>
                <a:rPr lang="en-US" altLang="ko-KR" sz="1500" dirty="0">
                  <a:latin typeface="Gill Sans MT" panose="020B0502020104020203" pitchFamily="34" charset="77"/>
                  <a:ea typeface="굴림" panose="020B0600000101010101" pitchFamily="34" charset="-127"/>
                </a:rPr>
                <a:t>(Physical Page Number)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5874732D-727C-9F4E-BC9B-085D3916B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304"/>
              <a:ext cx="576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500" dirty="0">
                  <a:latin typeface="Gill Sans MT" panose="020B0502020104020203" pitchFamily="34" charset="77"/>
                  <a:ea typeface="굴림" panose="020B0600000101010101" pitchFamily="34" charset="-127"/>
                </a:rPr>
                <a:t>Free</a:t>
              </a:r>
            </a:p>
            <a:p>
              <a:pPr algn="ctr"/>
              <a:r>
                <a:rPr lang="en-US" altLang="ko-KR" sz="1500" dirty="0">
                  <a:latin typeface="Gill Sans MT" panose="020B0502020104020203" pitchFamily="34" charset="77"/>
                  <a:ea typeface="굴림" panose="020B0600000101010101" pitchFamily="34" charset="-127"/>
                </a:rPr>
                <a:t>(OS)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66DF5E3E-A6B7-184F-A047-62DABDC7E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Gill Sans MT" panose="020B0502020104020203" pitchFamily="34" charset="77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745D17E1-ADD8-A348-84F6-E5B48A74D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Gill Sans MT" panose="020B0502020104020203" pitchFamily="34" charset="77"/>
                  <a:ea typeface="굴림" panose="020B0600000101010101" pitchFamily="34" charset="-127"/>
                </a:rPr>
                <a:t>L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16575785-2865-E14E-8C3C-C234414E3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Gill Sans MT" panose="020B0502020104020203" pitchFamily="34" charset="77"/>
                  <a:ea typeface="굴림" panose="020B0600000101010101" pitchFamily="34" charset="-127"/>
                </a:rPr>
                <a:t>D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E90277DF-3B95-FC47-9D2A-AE0056A81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Gill Sans MT" panose="020B0502020104020203" pitchFamily="34" charset="77"/>
                  <a:ea typeface="굴림" panose="020B0600000101010101" pitchFamily="34" charset="-127"/>
                </a:rPr>
                <a:t>A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45B063BE-264C-2747-BFED-7F2BE73FE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Gill Sans MT" panose="020B0502020104020203" pitchFamily="34" charset="77"/>
                  <a:ea typeface="굴림" panose="020B0600000101010101" pitchFamily="34" charset="-127"/>
                </a:rPr>
                <a:t>PCD</a:t>
              </a: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6BE79772-6E7E-1343-9F31-772D26B20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333">
                  <a:latin typeface="Gill Sans MT" panose="020B0502020104020203" pitchFamily="34" charset="77"/>
                  <a:ea typeface="굴림" panose="020B0600000101010101" pitchFamily="34" charset="-127"/>
                </a:rPr>
                <a:t>PWT</a:t>
              </a: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375D2518-111B-9945-B90E-990B4EB04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500" dirty="0">
                  <a:latin typeface="Gill Sans MT" panose="020B0502020104020203" pitchFamily="34" charset="77"/>
                  <a:ea typeface="굴림" panose="020B0600000101010101" pitchFamily="34" charset="-127"/>
                </a:rPr>
                <a:t>U</a:t>
              </a: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21AFBBF5-D458-C940-9873-08D10177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500" dirty="0">
                  <a:latin typeface="Gill Sans MT" panose="020B0502020104020203" pitchFamily="34" charset="77"/>
                  <a:ea typeface="굴림" panose="020B0600000101010101" pitchFamily="34" charset="-127"/>
                </a:rPr>
                <a:t>W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591F1836-B12E-E24F-882B-90F79F61E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Gill Sans MT" panose="020B0502020104020203" pitchFamily="34" charset="77"/>
                  <a:ea typeface="굴림" panose="020B0600000101010101" pitchFamily="34" charset="-127"/>
                </a:rPr>
                <a:t>P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CEA744E7-6B22-C241-9486-BFDE12873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6" y="2688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Gill Sans MT" panose="020B0502020104020203" pitchFamily="34" charset="77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8CEFC655-1A87-F84A-9887-528EB418C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688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Gill Sans MT" panose="020B0502020104020203" pitchFamily="34" charset="77"/>
                  <a:ea typeface="굴림" panose="020B0600000101010101" pitchFamily="34" charset="-127"/>
                </a:rPr>
                <a:t>1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8108D744-2E12-3748-B80A-E67F9BA6D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688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Gill Sans MT" panose="020B0502020104020203" pitchFamily="34" charset="77"/>
                  <a:ea typeface="굴림" panose="020B0600000101010101" pitchFamily="34" charset="-127"/>
                </a:rPr>
                <a:t>2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26B3E2FD-05EA-CF4A-AF2E-FE432EDBC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688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Gill Sans MT" panose="020B0502020104020203" pitchFamily="34" charset="77"/>
                  <a:ea typeface="굴림" panose="020B0600000101010101" pitchFamily="34" charset="-127"/>
                </a:rPr>
                <a:t>3</a:t>
              </a: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B1462059-9327-D14B-A210-4DEA77E26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688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Gill Sans MT" panose="020B0502020104020203" pitchFamily="34" charset="77"/>
                  <a:ea typeface="굴림" panose="020B0600000101010101" pitchFamily="34" charset="-127"/>
                </a:rPr>
                <a:t>4</a:t>
              </a: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69640BBE-D6D3-9B42-99AA-12CAD3A95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688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Gill Sans MT" panose="020B0502020104020203" pitchFamily="34" charset="77"/>
                  <a:ea typeface="굴림" panose="020B0600000101010101" pitchFamily="34" charset="-127"/>
                </a:rPr>
                <a:t>5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D744556E-6061-4947-8631-28860DB2F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688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Gill Sans MT" panose="020B0502020104020203" pitchFamily="34" charset="77"/>
                  <a:ea typeface="굴림" panose="020B0600000101010101" pitchFamily="34" charset="-127"/>
                </a:rPr>
                <a:t>6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71B4D3B8-1110-8A47-A922-988C3D1B8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688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Gill Sans MT" panose="020B0502020104020203" pitchFamily="34" charset="77"/>
                  <a:ea typeface="굴림" panose="020B0600000101010101" pitchFamily="34" charset="-127"/>
                </a:rPr>
                <a:t>7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73942A42-AFE1-924A-A5DD-1056C4429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688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Gill Sans MT" panose="020B0502020104020203" pitchFamily="34" charset="77"/>
                  <a:ea typeface="굴림" panose="020B0600000101010101" pitchFamily="34" charset="-127"/>
                </a:rPr>
                <a:t>8</a:t>
              </a:r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B7526BAB-BB71-F94B-BAA6-C4BF0D84B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688"/>
              <a:ext cx="4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Gill Sans MT" panose="020B0502020104020203" pitchFamily="34" charset="77"/>
                  <a:ea typeface="굴림" panose="020B0600000101010101" pitchFamily="34" charset="-127"/>
                </a:rPr>
                <a:t>11-9</a:t>
              </a:r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DB972027-DF2C-D743-80DB-0CAD91C49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688"/>
              <a:ext cx="4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 dirty="0">
                  <a:latin typeface="Gill Sans MT" panose="020B0502020104020203" pitchFamily="34" charset="77"/>
                  <a:ea typeface="굴림" panose="020B0600000101010101" pitchFamily="34" charset="-127"/>
                </a:rPr>
                <a:t>31-12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23334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DFEE-9721-4F4D-A8A6-FB31F997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8164-B1C7-CB4B-88FF-ACA9AB2B4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does it mean if a page table entry doesn't have the </a:t>
            </a:r>
            <a:r>
              <a:rPr lang="en-US" b="1" dirty="0"/>
              <a:t>valid (present) </a:t>
            </a:r>
            <a:r>
              <a:rPr lang="en-US" dirty="0"/>
              <a:t>bit set?</a:t>
            </a:r>
          </a:p>
          <a:p>
            <a:pPr lvl="1"/>
            <a:r>
              <a:rPr lang="en-US" dirty="0"/>
              <a:t>Region of address space is invalid </a:t>
            </a:r>
            <a:r>
              <a:rPr lang="en-US" i="1" dirty="0"/>
              <a:t>or</a:t>
            </a:r>
            <a:endParaRPr lang="en-US" dirty="0"/>
          </a:p>
          <a:p>
            <a:pPr lvl="1"/>
            <a:r>
              <a:rPr lang="en-US" dirty="0"/>
              <a:t>Page is not loaded and ready yet</a:t>
            </a:r>
          </a:p>
          <a:p>
            <a:pPr lvl="1"/>
            <a:endParaRPr lang="en-US" dirty="0"/>
          </a:p>
          <a:p>
            <a:r>
              <a:rPr lang="en-US" dirty="0"/>
              <a:t>When program accesses an invalid PTE, OS gets an </a:t>
            </a:r>
            <a:r>
              <a:rPr lang="en-US" i="1" dirty="0"/>
              <a:t>exception </a:t>
            </a:r>
            <a:r>
              <a:rPr lang="en-US" dirty="0"/>
              <a:t>(a </a:t>
            </a:r>
            <a:r>
              <a:rPr lang="en-US" i="1" dirty="0"/>
              <a:t>page fault</a:t>
            </a:r>
            <a:r>
              <a:rPr lang="en-US" dirty="0"/>
              <a:t> or </a:t>
            </a:r>
            <a:r>
              <a:rPr lang="en-US" i="1" dirty="0"/>
              <a:t>protection fault</a:t>
            </a:r>
            <a:r>
              <a:rPr lang="en-US" dirty="0"/>
              <a:t>)</a:t>
            </a:r>
          </a:p>
          <a:p>
            <a:r>
              <a:rPr lang="en-US" dirty="0"/>
              <a:t>Options</a:t>
            </a:r>
          </a:p>
          <a:p>
            <a:pPr lvl="1"/>
            <a:r>
              <a:rPr lang="en-US" dirty="0"/>
              <a:t>Terminate program (access was actually invalid)</a:t>
            </a:r>
          </a:p>
          <a:p>
            <a:pPr lvl="1"/>
            <a:r>
              <a:rPr lang="en-US" b="1" dirty="0"/>
              <a:t>Get page ready and restart instruction</a:t>
            </a:r>
          </a:p>
        </p:txBody>
      </p:sp>
    </p:spTree>
    <p:extLst>
      <p:ext uri="{BB962C8B-B14F-4D97-AF65-F5344CB8AC3E}">
        <p14:creationId xmlns:p14="http://schemas.microsoft.com/office/powerpoint/2010/main" val="262620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56A5-8EA7-4546-A043-97421B72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Paging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A67B-1DEF-7644-9D51-5B705BF4D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878541"/>
            <a:ext cx="7335611" cy="4532187"/>
          </a:xfrm>
        </p:spPr>
        <p:txBody>
          <a:bodyPr>
            <a:normAutofit fontScale="92500" lnSpcReduction="20000"/>
          </a:bodyPr>
          <a:lstStyle/>
          <a:p>
            <a:pPr marL="428608" indent="-428608">
              <a:buFont typeface="+mj-lt"/>
              <a:buAutoNum type="arabicPeriod"/>
            </a:pPr>
            <a:r>
              <a:rPr lang="en-US" dirty="0"/>
              <a:t>Demand Paging: Swapping for pages</a:t>
            </a:r>
          </a:p>
          <a:p>
            <a:pPr lvl="1"/>
            <a:r>
              <a:rPr lang="en-US" dirty="0"/>
              <a:t>Keep only active pages in memory</a:t>
            </a:r>
          </a:p>
          <a:p>
            <a:pPr lvl="1"/>
            <a:r>
              <a:rPr lang="en-US" dirty="0"/>
              <a:t>Remember: not common on modern systems, except perhaps when first loading program</a:t>
            </a:r>
          </a:p>
          <a:p>
            <a:pPr lvl="1"/>
            <a:r>
              <a:rPr lang="en-US" dirty="0"/>
              <a:t>Response: Load in page from disk, retry operation</a:t>
            </a:r>
          </a:p>
          <a:p>
            <a:pPr marL="428608" indent="-428608">
              <a:buFont typeface="+mj-lt"/>
              <a:buAutoNum type="arabicPeriod"/>
            </a:pPr>
            <a:r>
              <a:rPr lang="en-US" dirty="0"/>
              <a:t>Copy on Write (remember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fork</a:t>
            </a:r>
            <a:r>
              <a:rPr lang="en-US" dirty="0"/>
              <a:t>?)</a:t>
            </a:r>
          </a:p>
          <a:p>
            <a:pPr lvl="1"/>
            <a:r>
              <a:rPr lang="en-US" dirty="0"/>
              <a:t>Temporarily mark pages as read-only</a:t>
            </a:r>
          </a:p>
          <a:p>
            <a:pPr lvl="1"/>
            <a:r>
              <a:rPr lang="en-US" dirty="0"/>
              <a:t>Allocate new pages when OS receives protection fault</a:t>
            </a:r>
          </a:p>
          <a:p>
            <a:pPr marL="428608" indent="-428608">
              <a:buFont typeface="+mj-lt"/>
              <a:buAutoNum type="arabicPeriod"/>
            </a:pPr>
            <a:r>
              <a:rPr lang="en-US" dirty="0"/>
              <a:t>Zero-Fill on Demand</a:t>
            </a:r>
          </a:p>
          <a:p>
            <a:pPr lvl="1"/>
            <a:r>
              <a:rPr lang="en-US" dirty="0"/>
              <a:t>Slow to overwrite new pages with all zeros</a:t>
            </a:r>
          </a:p>
          <a:p>
            <a:pPr lvl="1"/>
            <a:r>
              <a:rPr lang="en-US" dirty="0"/>
              <a:t>Page starts as invalid, zero it out when it's actually used</a:t>
            </a:r>
          </a:p>
        </p:txBody>
      </p:sp>
    </p:spTree>
    <p:extLst>
      <p:ext uri="{BB962C8B-B14F-4D97-AF65-F5344CB8AC3E}">
        <p14:creationId xmlns:p14="http://schemas.microsoft.com/office/powerpoint/2010/main" val="131852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memor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128883">
            <a:off x="6026547" y="1565938"/>
            <a:ext cx="1333500" cy="145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882463" y="242095"/>
            <a:ext cx="6572250" cy="1104636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What Happens in the MMU?</a:t>
            </a:r>
          </a:p>
        </p:txBody>
      </p:sp>
      <p:sp>
        <p:nvSpPr>
          <p:cNvPr id="807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3941" y="3228959"/>
            <a:ext cx="7336118" cy="211768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2667" b="1" dirty="0">
                <a:ea typeface="굴림" panose="020B0600000101010101" pitchFamily="34" charset="-127"/>
              </a:rPr>
              <a:t>Option 1: Hardware Traversal (e.g., x86)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667" dirty="0">
                <a:ea typeface="굴림" panose="020B0600000101010101" pitchFamily="34" charset="-127"/>
              </a:rPr>
              <a:t>Hardware reads page tables itself for translation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667" dirty="0">
                <a:ea typeface="굴림" panose="020B0600000101010101" pitchFamily="34" charset="-127"/>
              </a:rPr>
              <a:t>If we have a problem (e.g., page is marked invalid), invoke </a:t>
            </a:r>
            <a:r>
              <a:rPr lang="en-US" altLang="ko-KR" sz="2667" i="1" dirty="0">
                <a:ea typeface="굴림" panose="020B0600000101010101" pitchFamily="34" charset="-127"/>
              </a:rPr>
              <a:t>page fault handler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667" dirty="0">
                <a:ea typeface="굴림" panose="020B0600000101010101" pitchFamily="34" charset="-127"/>
              </a:rPr>
              <a:t>Handler (software) decides how to react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2086901" y="1690292"/>
            <a:ext cx="4242594" cy="957792"/>
            <a:chOff x="1008" y="416"/>
            <a:chExt cx="3207" cy="724"/>
          </a:xfrm>
        </p:grpSpPr>
        <p:sp>
          <p:nvSpPr>
            <p:cNvPr id="10246" name="Oval 6"/>
            <p:cNvSpPr>
              <a:spLocks noChangeArrowheads="1"/>
            </p:cNvSpPr>
            <p:nvPr/>
          </p:nvSpPr>
          <p:spPr bwMode="auto">
            <a:xfrm>
              <a:off x="1008" y="510"/>
              <a:ext cx="687" cy="630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6191" tIns="38095" rIns="76191" bIns="3809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667" b="0" dirty="0">
                  <a:latin typeface="Gill Sans" charset="0"/>
                  <a:ea typeface="Gill Sans" charset="0"/>
                  <a:cs typeface="Gill Sans" charset="0"/>
                </a:rPr>
                <a:t>CPU</a:t>
              </a:r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>
              <a:off x="1741" y="846"/>
              <a:ext cx="73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2474" y="552"/>
              <a:ext cx="825" cy="5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6191" tIns="38095" rIns="76191" bIns="3809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333" b="0" dirty="0">
                  <a:latin typeface="Gill Sans" charset="0"/>
                  <a:ea typeface="Gill Sans" charset="0"/>
                  <a:cs typeface="Gill Sans" charset="0"/>
                </a:rPr>
                <a:t>MMU</a:t>
              </a:r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3299" y="846"/>
              <a:ext cx="91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1657" y="416"/>
              <a:ext cx="789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6191" tIns="38095" rIns="76191" bIns="3809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  <a:t>Addresses</a:t>
              </a:r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3312" y="426"/>
              <a:ext cx="873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6191" tIns="38095" rIns="76191" bIns="3809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Addresses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2554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memor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128883">
            <a:off x="6026547" y="1565938"/>
            <a:ext cx="1333500" cy="145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882463" y="242095"/>
            <a:ext cx="6572250" cy="1104636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What Happens in the MMU?</a:t>
            </a:r>
          </a:p>
        </p:txBody>
      </p:sp>
      <p:sp>
        <p:nvSpPr>
          <p:cNvPr id="807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3941" y="3228959"/>
            <a:ext cx="7336118" cy="2117683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2667" b="1" dirty="0">
                <a:ea typeface="굴림" panose="020B0600000101010101" pitchFamily="34" charset="-127"/>
              </a:rPr>
              <a:t>Option 2: Software Traversal (e.g., MIPS)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667" dirty="0">
                <a:ea typeface="굴림" panose="020B0600000101010101" pitchFamily="34" charset="-127"/>
              </a:rPr>
              <a:t>Look through page tables in software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667" dirty="0">
                <a:ea typeface="굴림" panose="020B0600000101010101" pitchFamily="34" charset="-127"/>
              </a:rPr>
              <a:t>Software may generate page fault to run handler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2086901" y="1690292"/>
            <a:ext cx="4242594" cy="957792"/>
            <a:chOff x="1008" y="416"/>
            <a:chExt cx="3207" cy="724"/>
          </a:xfrm>
        </p:grpSpPr>
        <p:sp>
          <p:nvSpPr>
            <p:cNvPr id="10246" name="Oval 6"/>
            <p:cNvSpPr>
              <a:spLocks noChangeArrowheads="1"/>
            </p:cNvSpPr>
            <p:nvPr/>
          </p:nvSpPr>
          <p:spPr bwMode="auto">
            <a:xfrm>
              <a:off x="1008" y="510"/>
              <a:ext cx="687" cy="630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6191" tIns="38095" rIns="76191" bIns="3809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667" b="0" dirty="0">
                  <a:latin typeface="Gill Sans" charset="0"/>
                  <a:ea typeface="Gill Sans" charset="0"/>
                  <a:cs typeface="Gill Sans" charset="0"/>
                </a:rPr>
                <a:t>CPU</a:t>
              </a:r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>
              <a:off x="1741" y="846"/>
              <a:ext cx="73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2474" y="552"/>
              <a:ext cx="825" cy="5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6191" tIns="38095" rIns="76191" bIns="3809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333" b="0" dirty="0">
                  <a:latin typeface="Gill Sans" charset="0"/>
                  <a:ea typeface="Gill Sans" charset="0"/>
                  <a:cs typeface="Gill Sans" charset="0"/>
                </a:rPr>
                <a:t>MMU</a:t>
              </a:r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3299" y="846"/>
              <a:ext cx="91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1657" y="416"/>
              <a:ext cx="789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6191" tIns="38095" rIns="76191" bIns="3809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  <a:t>Addresses</a:t>
              </a:r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3312" y="426"/>
              <a:ext cx="873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6191" tIns="38095" rIns="76191" bIns="3809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Addresses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450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76E3-DE05-F94F-A84A-FA971DF4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vs Hardware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B112-5E04-9947-BA64-42F90C057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traversal is fast but inflexible</a:t>
            </a:r>
          </a:p>
          <a:p>
            <a:pPr lvl="1"/>
            <a:r>
              <a:rPr lang="en-US" dirty="0"/>
              <a:t>Hardware is already complex just to do basic lookup</a:t>
            </a:r>
          </a:p>
          <a:p>
            <a:r>
              <a:rPr lang="en-US" dirty="0"/>
              <a:t>Software traversal slower but much more customizable (a "simple" matter of code)</a:t>
            </a:r>
          </a:p>
          <a:p>
            <a:pPr lvl="1"/>
            <a:r>
              <a:rPr lang="en-US" dirty="0"/>
              <a:t>But every translation prompts a fault so we can invoke handler to traverse tables</a:t>
            </a:r>
          </a:p>
          <a:p>
            <a:endParaRPr lang="en-US" dirty="0"/>
          </a:p>
          <a:p>
            <a:r>
              <a:rPr lang="en-US" dirty="0"/>
              <a:t>In either case: </a:t>
            </a:r>
            <a:r>
              <a:rPr lang="en-US" i="1" dirty="0"/>
              <a:t>lots</a:t>
            </a:r>
            <a:r>
              <a:rPr lang="en-US" dirty="0"/>
              <a:t> of memory accesses, particularly for multi-level schemes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D211-8D7B-4A42-B22E-08E66069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Dual-Mode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FD3EE-1EE0-CF41-88C8-E9580E0EB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</a:t>
            </a:r>
            <a:r>
              <a:rPr lang="en-US" b="1" dirty="0"/>
              <a:t>cannot</a:t>
            </a:r>
            <a:r>
              <a:rPr lang="en-US" dirty="0"/>
              <a:t> modify its own page tables</a:t>
            </a:r>
          </a:p>
          <a:p>
            <a:pPr lvl="1"/>
            <a:r>
              <a:rPr lang="en-US" dirty="0"/>
              <a:t>Otherwise, it could access all physical memory</a:t>
            </a:r>
          </a:p>
          <a:p>
            <a:pPr lvl="1"/>
            <a:r>
              <a:rPr lang="en-US" dirty="0"/>
              <a:t>Even access or modify kernel</a:t>
            </a:r>
          </a:p>
          <a:p>
            <a:r>
              <a:rPr lang="en-US" dirty="0"/>
              <a:t>Hardware distinguishes between user mode and kernel mode with special CPU register</a:t>
            </a:r>
          </a:p>
          <a:p>
            <a:pPr lvl="1"/>
            <a:r>
              <a:rPr lang="en-US" b="1" dirty="0"/>
              <a:t>Protects Page Table Pointer</a:t>
            </a:r>
          </a:p>
          <a:p>
            <a:pPr lvl="1"/>
            <a:r>
              <a:rPr lang="en-US" dirty="0"/>
              <a:t>Kernel has to ensure contents of page tables themselves are not pointed to by any mapping</a:t>
            </a:r>
          </a:p>
          <a:p>
            <a:r>
              <a:rPr lang="en-US" dirty="0"/>
              <a:t>Remember: Page table can mark some frames as off limits for user-mode processes</a:t>
            </a:r>
          </a:p>
        </p:txBody>
      </p:sp>
    </p:spTree>
    <p:extLst>
      <p:ext uri="{BB962C8B-B14F-4D97-AF65-F5344CB8AC3E}">
        <p14:creationId xmlns:p14="http://schemas.microsoft.com/office/powerpoint/2010/main" val="243343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149884"/>
            <a:ext cx="7683500" cy="444500"/>
          </a:xfrm>
        </p:spPr>
        <p:txBody>
          <a:bodyPr>
            <a:normAutofit fontScale="90000"/>
          </a:bodyPr>
          <a:lstStyle/>
          <a:p>
            <a:r>
              <a:rPr lang="en-US" dirty="0"/>
              <a:t>Base and Bound </a:t>
            </a:r>
            <a:r>
              <a:rPr lang="en-US" b="1" dirty="0"/>
              <a:t>w/ Translation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461000" y="825500"/>
            <a:ext cx="1778000" cy="4445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533746" y="889000"/>
            <a:ext cx="1587500" cy="1507583"/>
            <a:chOff x="3200400" y="1371600"/>
            <a:chExt cx="1628564" cy="2752978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36426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970566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521560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1"/>
              <a:ext cx="552871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5597246" y="2653882"/>
            <a:ext cx="1524000" cy="1519678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67988" cy="388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805447" cy="38890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57710" cy="388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1"/>
              <a:ext cx="479980" cy="388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84825" y="698500"/>
            <a:ext cx="1524000" cy="1519678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467988" cy="388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805447" cy="38890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457710" cy="388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1"/>
              <a:ext cx="479980" cy="388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7311746" y="6985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11746" y="5016501"/>
            <a:ext cx="7360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11746" y="2540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908826" y="5715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2921000"/>
            <a:ext cx="8499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Program</a:t>
            </a:r>
          </a:p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address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59597" y="2338104"/>
            <a:ext cx="12080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Base Address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2921000" y="2645880"/>
            <a:ext cx="1524000" cy="3175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Plus 58"/>
          <p:cNvSpPr/>
          <p:nvPr/>
        </p:nvSpPr>
        <p:spPr bwMode="auto">
          <a:xfrm>
            <a:off x="4635500" y="3111500"/>
            <a:ext cx="254000" cy="190500"/>
          </a:xfrm>
          <a:prstGeom prst="mathPlu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921000" y="4064000"/>
            <a:ext cx="1524000" cy="3175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04169" y="3756224"/>
            <a:ext cx="8297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cxnSp>
        <p:nvCxnSpPr>
          <p:cNvPr id="63" name="Straight Arrow Connector 62"/>
          <p:cNvCxnSpPr>
            <a:stCxn id="58" idx="3"/>
          </p:cNvCxnSpPr>
          <p:nvPr/>
        </p:nvCxnSpPr>
        <p:spPr bwMode="auto">
          <a:xfrm flipV="1">
            <a:off x="4445000" y="2661556"/>
            <a:ext cx="1152246" cy="14307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4572000" y="2984501"/>
            <a:ext cx="381000" cy="44449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2286000" y="3175000"/>
            <a:ext cx="2286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Arrow Connector 67"/>
          <p:cNvCxnSpPr>
            <a:endCxn id="44" idx="1"/>
          </p:cNvCxnSpPr>
          <p:nvPr/>
        </p:nvCxnSpPr>
        <p:spPr bwMode="auto">
          <a:xfrm flipV="1">
            <a:off x="1079500" y="1132695"/>
            <a:ext cx="305325" cy="1030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4953000" y="3175000"/>
            <a:ext cx="64424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58" idx="3"/>
            <a:endCxn id="64" idx="1"/>
          </p:cNvCxnSpPr>
          <p:nvPr/>
        </p:nvCxnSpPr>
        <p:spPr bwMode="auto">
          <a:xfrm>
            <a:off x="4445000" y="2804630"/>
            <a:ext cx="182796" cy="2449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4572000" y="3619500"/>
            <a:ext cx="381000" cy="4445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35500" y="3683001"/>
            <a:ext cx="296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&lt;</a:t>
            </a:r>
          </a:p>
        </p:txBody>
      </p:sp>
      <p:cxnSp>
        <p:nvCxnSpPr>
          <p:cNvPr id="78" name="Straight Arrow Connector 77"/>
          <p:cNvCxnSpPr>
            <a:endCxn id="76" idx="1"/>
          </p:cNvCxnSpPr>
          <p:nvPr/>
        </p:nvCxnSpPr>
        <p:spPr bwMode="auto">
          <a:xfrm>
            <a:off x="4064000" y="3175000"/>
            <a:ext cx="563796" cy="5095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>
            <a:stCxn id="60" idx="3"/>
            <a:endCxn id="76" idx="3"/>
          </p:cNvCxnSpPr>
          <p:nvPr/>
        </p:nvCxnSpPr>
        <p:spPr bwMode="auto">
          <a:xfrm flipV="1">
            <a:off x="4445000" y="3998905"/>
            <a:ext cx="182796" cy="223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1079500" y="1143000"/>
            <a:ext cx="0" cy="18415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3175001" y="264588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11746" y="3937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1" y="4064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0100…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816254" y="4620930"/>
            <a:ext cx="4572000" cy="9525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 cannot touch OS</a:t>
            </a:r>
          </a:p>
          <a:p>
            <a:r>
              <a:rPr lang="en-US" dirty="0">
                <a:solidFill>
                  <a:srgbClr val="FF0000"/>
                </a:solidFill>
              </a:rPr>
              <a:t>Program cannot touch other progs.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03901" y="2688855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sz="150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sz="15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45392" y="2907395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sz="150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sz="15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68461" y="3127062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010</a:t>
            </a:r>
            <a:r>
              <a:rPr lang="mr-IN" sz="150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sz="15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908826" y="206278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0100…</a:t>
            </a:r>
          </a:p>
        </p:txBody>
      </p:sp>
    </p:spTree>
    <p:extLst>
      <p:ext uri="{BB962C8B-B14F-4D97-AF65-F5344CB8AC3E}">
        <p14:creationId xmlns:p14="http://schemas.microsoft.com/office/powerpoint/2010/main" val="37432885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0DB6-CDB4-7740-AE87-663D4F55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85D8B-8592-7941-8E51-DE612A64D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66" y="1014884"/>
            <a:ext cx="8109020" cy="4558175"/>
          </a:xfrm>
        </p:spPr>
        <p:txBody>
          <a:bodyPr>
            <a:normAutofit/>
          </a:bodyPr>
          <a:lstStyle/>
          <a:p>
            <a:r>
              <a:rPr lang="en-US" sz="2400" dirty="0"/>
              <a:t>System calls are on example of a </a:t>
            </a:r>
            <a:r>
              <a:rPr lang="en-US" sz="2400" i="1" dirty="0"/>
              <a:t>synchronous exception </a:t>
            </a:r>
            <a:r>
              <a:rPr lang="en-US" sz="2400" dirty="0"/>
              <a:t>(a "trap" into the kernel)</a:t>
            </a:r>
          </a:p>
          <a:p>
            <a:r>
              <a:rPr lang="en-US" sz="2400" dirty="0"/>
              <a:t>Other exceptions: page fault, access fault, bus error</a:t>
            </a:r>
          </a:p>
          <a:p>
            <a:r>
              <a:rPr lang="en-US" sz="2400" b="1" dirty="0"/>
              <a:t>rerun</a:t>
            </a:r>
            <a:r>
              <a:rPr lang="en-US" sz="2400" dirty="0"/>
              <a:t> the triggering instruction</a:t>
            </a:r>
          </a:p>
          <a:p>
            <a:pPr lvl="1"/>
            <a:r>
              <a:rPr lang="en-US" sz="2000" dirty="0"/>
              <a:t>After fixing something</a:t>
            </a:r>
          </a:p>
          <a:p>
            <a:pPr lvl="1"/>
            <a:r>
              <a:rPr lang="en-US" sz="2000" dirty="0"/>
              <a:t>Relies on precise exceptions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C5EB72-F80F-AC4F-8E30-7E46140ADF7A}"/>
              </a:ext>
            </a:extLst>
          </p:cNvPr>
          <p:cNvSpPr/>
          <p:nvPr/>
        </p:nvSpPr>
        <p:spPr>
          <a:xfrm>
            <a:off x="2419256" y="4085415"/>
            <a:ext cx="1240118" cy="567765"/>
          </a:xfrm>
          <a:prstGeom prst="rect">
            <a:avLst/>
          </a:prstGeom>
          <a:solidFill>
            <a:srgbClr val="BCFFB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1B5D7-EF53-964C-A4D1-61137D433061}"/>
              </a:ext>
            </a:extLst>
          </p:cNvPr>
          <p:cNvSpPr txBox="1"/>
          <p:nvPr/>
        </p:nvSpPr>
        <p:spPr>
          <a:xfrm>
            <a:off x="1552666" y="4176937"/>
            <a:ext cx="1030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83866-4B9A-8F46-BAFF-0898FB739B6B}"/>
              </a:ext>
            </a:extLst>
          </p:cNvPr>
          <p:cNvSpPr txBox="1"/>
          <p:nvPr/>
        </p:nvSpPr>
        <p:spPr>
          <a:xfrm>
            <a:off x="1552666" y="4937775"/>
            <a:ext cx="1030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5CD60-DB58-9947-BD28-C8E22B213D60}"/>
              </a:ext>
            </a:extLst>
          </p:cNvPr>
          <p:cNvSpPr txBox="1"/>
          <p:nvPr/>
        </p:nvSpPr>
        <p:spPr>
          <a:xfrm rot="16200000">
            <a:off x="3453306" y="3893297"/>
            <a:ext cx="1104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Faulting Inst.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C11F7D-0AD8-4644-803B-7CDA1CBF9500}"/>
              </a:ext>
            </a:extLst>
          </p:cNvPr>
          <p:cNvSpPr/>
          <p:nvPr/>
        </p:nvSpPr>
        <p:spPr>
          <a:xfrm>
            <a:off x="4252487" y="4846253"/>
            <a:ext cx="926352" cy="56776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7" b="1" dirty="0"/>
              <a:t>Load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0B2B4-3EF8-534D-9EE1-0F2811B198A9}"/>
              </a:ext>
            </a:extLst>
          </p:cNvPr>
          <p:cNvSpPr/>
          <p:nvPr/>
        </p:nvSpPr>
        <p:spPr>
          <a:xfrm>
            <a:off x="5700978" y="4085415"/>
            <a:ext cx="1240118" cy="567765"/>
          </a:xfrm>
          <a:prstGeom prst="rect">
            <a:avLst/>
          </a:prstGeom>
          <a:solidFill>
            <a:srgbClr val="BCFFB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0AFFA9-A045-C64A-8638-6706DA28A86E}"/>
              </a:ext>
            </a:extLst>
          </p:cNvPr>
          <p:cNvSpPr txBox="1"/>
          <p:nvPr/>
        </p:nvSpPr>
        <p:spPr>
          <a:xfrm rot="16200000">
            <a:off x="4802413" y="3895586"/>
            <a:ext cx="1104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Faulting Inst.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BC631D-0A83-0F4C-98B5-0100C1C9DE8D}"/>
              </a:ext>
            </a:extLst>
          </p:cNvPr>
          <p:cNvCxnSpPr>
            <a:stCxn id="7" idx="1"/>
          </p:cNvCxnSpPr>
          <p:nvPr/>
        </p:nvCxnSpPr>
        <p:spPr>
          <a:xfrm>
            <a:off x="4005623" y="4799557"/>
            <a:ext cx="0" cy="6144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B7813-7EF6-CE48-A811-645B8B33B714}"/>
              </a:ext>
            </a:extLst>
          </p:cNvPr>
          <p:cNvCxnSpPr>
            <a:cxnSpLocks/>
          </p:cNvCxnSpPr>
          <p:nvPr/>
        </p:nvCxnSpPr>
        <p:spPr>
          <a:xfrm flipH="1" flipV="1">
            <a:off x="5425704" y="4799556"/>
            <a:ext cx="1" cy="6144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4213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225B-596F-AA4A-9B30-D8603273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Precise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9B2A-D757-A34C-A6C5-563A6BC98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82" y="1308756"/>
            <a:ext cx="8380326" cy="3889374"/>
          </a:xfrm>
        </p:spPr>
        <p:txBody>
          <a:bodyPr>
            <a:normAutofit/>
          </a:bodyPr>
          <a:lstStyle/>
          <a:p>
            <a:r>
              <a:rPr lang="en-US" sz="2667" b="1" dirty="0"/>
              <a:t>Definition: </a:t>
            </a:r>
            <a:r>
              <a:rPr lang="en-US" sz="2667" dirty="0"/>
              <a:t>Machine's state is as if the program executed up to the offending instruction</a:t>
            </a:r>
          </a:p>
          <a:p>
            <a:r>
              <a:rPr lang="en-US" sz="2667" dirty="0"/>
              <a:t>Hardware has to complete previous instructions</a:t>
            </a:r>
          </a:p>
          <a:p>
            <a:pPr lvl="1"/>
            <a:r>
              <a:rPr lang="en-US" sz="2333" dirty="0"/>
              <a:t>Remember pipelining</a:t>
            </a:r>
          </a:p>
          <a:p>
            <a:pPr lvl="1"/>
            <a:r>
              <a:rPr lang="en-US" sz="2333" dirty="0"/>
              <a:t>May need to revert side effects if instruction was partially executed</a:t>
            </a:r>
          </a:p>
          <a:p>
            <a:pPr lvl="1"/>
            <a:endParaRPr lang="en-US" sz="2333" dirty="0"/>
          </a:p>
          <a:p>
            <a:r>
              <a:rPr lang="en-US" sz="2667" dirty="0"/>
              <a:t>OS relies on hardware to enforce this property</a:t>
            </a:r>
          </a:p>
        </p:txBody>
      </p:sp>
    </p:spTree>
    <p:extLst>
      <p:ext uri="{BB962C8B-B14F-4D97-AF65-F5344CB8AC3E}">
        <p14:creationId xmlns:p14="http://schemas.microsoft.com/office/powerpoint/2010/main" val="17003457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C860-AD4A-884C-B420-6C13075B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Program: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1E39-C49F-BE43-90D8-2B361AF95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8608" indent="-428608">
              <a:buFont typeface="+mj-lt"/>
              <a:buAutoNum type="arabicPeriod"/>
            </a:pPr>
            <a:r>
              <a:rPr lang="en-US" dirty="0"/>
              <a:t>Allocate Process Control Block</a:t>
            </a:r>
          </a:p>
          <a:p>
            <a:pPr marL="428608" indent="-428608">
              <a:buFont typeface="+mj-lt"/>
              <a:buAutoNum type="arabicPeriod"/>
            </a:pPr>
            <a:r>
              <a:rPr lang="en-US" dirty="0"/>
              <a:t>Read (some of) program off disk and store in memory</a:t>
            </a:r>
          </a:p>
          <a:p>
            <a:pPr marL="428608" indent="-428608">
              <a:buFont typeface="+mj-lt"/>
              <a:buAutoNum type="arabicPeriod"/>
            </a:pPr>
            <a:r>
              <a:rPr lang="en-US" dirty="0"/>
              <a:t>Allocate Page Table</a:t>
            </a:r>
          </a:p>
          <a:p>
            <a:pPr lvl="1"/>
            <a:r>
              <a:rPr lang="en-US" dirty="0"/>
              <a:t>Set up entries for code so program can execute</a:t>
            </a:r>
          </a:p>
          <a:p>
            <a:pPr marL="428608" indent="-428608">
              <a:buFont typeface="+mj-lt"/>
              <a:buAutoNum type="arabicPeriod"/>
            </a:pPr>
            <a:r>
              <a:rPr lang="en-US" dirty="0"/>
              <a:t>Set up machine registers</a:t>
            </a:r>
          </a:p>
          <a:p>
            <a:pPr lvl="1"/>
            <a:r>
              <a:rPr lang="en-US" dirty="0"/>
              <a:t>Includes page table pointer</a:t>
            </a:r>
          </a:p>
          <a:p>
            <a:pPr marL="428608" indent="-428608">
              <a:buFont typeface="+mj-lt"/>
              <a:buAutoNum type="arabicPeriod"/>
            </a:pPr>
            <a:r>
              <a:rPr lang="en-US" dirty="0"/>
              <a:t>Set HW to user mode and jump to code</a:t>
            </a:r>
          </a:p>
        </p:txBody>
      </p:sp>
    </p:spTree>
    <p:extLst>
      <p:ext uri="{BB962C8B-B14F-4D97-AF65-F5344CB8AC3E}">
        <p14:creationId xmlns:p14="http://schemas.microsoft.com/office/powerpoint/2010/main" val="30994672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0C3FB6-5446-2743-91B1-DF1B48B5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6002BC-B2F9-0944-916D-AF11F2DF0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8" y="1217083"/>
            <a:ext cx="8189407" cy="419364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Cache: </a:t>
            </a:r>
            <a:r>
              <a:rPr lang="en-US" dirty="0"/>
              <a:t>Repository for copies that can be accessed more quickly than the originals</a:t>
            </a:r>
          </a:p>
          <a:p>
            <a:endParaRPr lang="en-US" sz="1333" dirty="0"/>
          </a:p>
          <a:p>
            <a:r>
              <a:rPr lang="en-US" dirty="0"/>
              <a:t>Goal: Improve </a:t>
            </a:r>
            <a:r>
              <a:rPr lang="en-US" b="1" dirty="0"/>
              <a:t>performance</a:t>
            </a:r>
          </a:p>
          <a:p>
            <a:endParaRPr lang="en-US" sz="1167" b="1" dirty="0"/>
          </a:p>
          <a:p>
            <a:r>
              <a:rPr lang="en-US" dirty="0"/>
              <a:t>We'll see lots of applications!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Address translations</a:t>
            </a:r>
          </a:p>
          <a:p>
            <a:pPr lvl="1"/>
            <a:r>
              <a:rPr lang="en-US" dirty="0"/>
              <a:t>File contents, file name to number mappings</a:t>
            </a:r>
          </a:p>
          <a:p>
            <a:pPr lvl="1"/>
            <a:r>
              <a:rPr lang="en-US" dirty="0"/>
              <a:t>DNS records (name to IP </a:t>
            </a:r>
            <a:r>
              <a:rPr lang="en-US" dirty="0" err="1"/>
              <a:t>addr</a:t>
            </a:r>
            <a:r>
              <a:rPr lang="en-US" dirty="0"/>
              <a:t> mappings)</a:t>
            </a:r>
          </a:p>
        </p:txBody>
      </p:sp>
    </p:spTree>
    <p:extLst>
      <p:ext uri="{BB962C8B-B14F-4D97-AF65-F5344CB8AC3E}">
        <p14:creationId xmlns:p14="http://schemas.microsoft.com/office/powerpoint/2010/main" val="18046029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294" name="Group 326"/>
          <p:cNvGrpSpPr>
            <a:grpSpLocks/>
          </p:cNvGrpSpPr>
          <p:nvPr/>
        </p:nvGrpSpPr>
        <p:grpSpPr bwMode="auto">
          <a:xfrm>
            <a:off x="1957917" y="1781738"/>
            <a:ext cx="6424083" cy="2713303"/>
            <a:chOff x="904" y="1008"/>
            <a:chExt cx="4856" cy="2051"/>
          </a:xfrm>
        </p:grpSpPr>
        <p:sp>
          <p:nvSpPr>
            <p:cNvPr id="20777" name="Rectangle 238"/>
            <p:cNvSpPr>
              <a:spLocks noChangeArrowheads="1"/>
            </p:cNvSpPr>
            <p:nvPr/>
          </p:nvSpPr>
          <p:spPr bwMode="auto">
            <a:xfrm>
              <a:off x="904" y="3017"/>
              <a:ext cx="32" cy="4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>
                <a:latin typeface="Gill Sans Light"/>
                <a:cs typeface="Gill Sans Light"/>
              </a:endParaRPr>
            </a:p>
          </p:txBody>
        </p:sp>
        <p:grpSp>
          <p:nvGrpSpPr>
            <p:cNvPr id="20778" name="Group 323"/>
            <p:cNvGrpSpPr>
              <a:grpSpLocks/>
            </p:cNvGrpSpPr>
            <p:nvPr/>
          </p:nvGrpSpPr>
          <p:grpSpPr bwMode="auto">
            <a:xfrm>
              <a:off x="924" y="1008"/>
              <a:ext cx="4836" cy="2035"/>
              <a:chOff x="924" y="1008"/>
              <a:chExt cx="4836" cy="2035"/>
            </a:xfrm>
          </p:grpSpPr>
          <p:grpSp>
            <p:nvGrpSpPr>
              <p:cNvPr id="20779" name="Group 316"/>
              <p:cNvGrpSpPr>
                <a:grpSpLocks/>
              </p:cNvGrpSpPr>
              <p:nvPr/>
            </p:nvGrpSpPr>
            <p:grpSpPr bwMode="auto">
              <a:xfrm>
                <a:off x="924" y="1182"/>
                <a:ext cx="3651" cy="1861"/>
                <a:chOff x="924" y="1182"/>
                <a:chExt cx="3651" cy="1861"/>
              </a:xfrm>
            </p:grpSpPr>
            <p:sp>
              <p:nvSpPr>
                <p:cNvPr id="20783" name="Freeform 236"/>
                <p:cNvSpPr>
                  <a:spLocks/>
                </p:cNvSpPr>
                <p:nvPr/>
              </p:nvSpPr>
              <p:spPr bwMode="auto">
                <a:xfrm>
                  <a:off x="924" y="1226"/>
                  <a:ext cx="3385" cy="1817"/>
                </a:xfrm>
                <a:custGeom>
                  <a:avLst/>
                  <a:gdLst>
                    <a:gd name="T0" fmla="*/ 0 w 3385"/>
                    <a:gd name="T1" fmla="*/ 1816 h 1817"/>
                    <a:gd name="T2" fmla="*/ 168 w 3385"/>
                    <a:gd name="T3" fmla="*/ 1752 h 1817"/>
                    <a:gd name="T4" fmla="*/ 344 w 3385"/>
                    <a:gd name="T5" fmla="*/ 1696 h 1817"/>
                    <a:gd name="T6" fmla="*/ 512 w 3385"/>
                    <a:gd name="T7" fmla="*/ 1640 h 1817"/>
                    <a:gd name="T8" fmla="*/ 680 w 3385"/>
                    <a:gd name="T9" fmla="*/ 1576 h 1817"/>
                    <a:gd name="T10" fmla="*/ 848 w 3385"/>
                    <a:gd name="T11" fmla="*/ 1520 h 1817"/>
                    <a:gd name="T12" fmla="*/ 1016 w 3385"/>
                    <a:gd name="T13" fmla="*/ 1456 h 1817"/>
                    <a:gd name="T14" fmla="*/ 1184 w 3385"/>
                    <a:gd name="T15" fmla="*/ 1400 h 1817"/>
                    <a:gd name="T16" fmla="*/ 1352 w 3385"/>
                    <a:gd name="T17" fmla="*/ 1296 h 1817"/>
                    <a:gd name="T18" fmla="*/ 1528 w 3385"/>
                    <a:gd name="T19" fmla="*/ 1184 h 1817"/>
                    <a:gd name="T20" fmla="*/ 1696 w 3385"/>
                    <a:gd name="T21" fmla="*/ 1080 h 1817"/>
                    <a:gd name="T22" fmla="*/ 1864 w 3385"/>
                    <a:gd name="T23" fmla="*/ 968 h 1817"/>
                    <a:gd name="T24" fmla="*/ 2032 w 3385"/>
                    <a:gd name="T25" fmla="*/ 864 h 1817"/>
                    <a:gd name="T26" fmla="*/ 2200 w 3385"/>
                    <a:gd name="T27" fmla="*/ 752 h 1817"/>
                    <a:gd name="T28" fmla="*/ 2368 w 3385"/>
                    <a:gd name="T29" fmla="*/ 648 h 1817"/>
                    <a:gd name="T30" fmla="*/ 2536 w 3385"/>
                    <a:gd name="T31" fmla="*/ 536 h 1817"/>
                    <a:gd name="T32" fmla="*/ 2712 w 3385"/>
                    <a:gd name="T33" fmla="*/ 432 h 1817"/>
                    <a:gd name="T34" fmla="*/ 2880 w 3385"/>
                    <a:gd name="T35" fmla="*/ 328 h 1817"/>
                    <a:gd name="T36" fmla="*/ 3048 w 3385"/>
                    <a:gd name="T37" fmla="*/ 216 h 1817"/>
                    <a:gd name="T38" fmla="*/ 3216 w 3385"/>
                    <a:gd name="T39" fmla="*/ 112 h 1817"/>
                    <a:gd name="T40" fmla="*/ 3384 w 3385"/>
                    <a:gd name="T41" fmla="*/ 0 h 181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385" h="1817">
                      <a:moveTo>
                        <a:pt x="0" y="1816"/>
                      </a:moveTo>
                      <a:lnTo>
                        <a:pt x="168" y="1752"/>
                      </a:lnTo>
                      <a:lnTo>
                        <a:pt x="344" y="1696"/>
                      </a:lnTo>
                      <a:lnTo>
                        <a:pt x="512" y="1640"/>
                      </a:lnTo>
                      <a:lnTo>
                        <a:pt x="680" y="1576"/>
                      </a:lnTo>
                      <a:lnTo>
                        <a:pt x="848" y="1520"/>
                      </a:lnTo>
                      <a:lnTo>
                        <a:pt x="1016" y="1456"/>
                      </a:lnTo>
                      <a:lnTo>
                        <a:pt x="1184" y="1400"/>
                      </a:lnTo>
                      <a:lnTo>
                        <a:pt x="1352" y="1296"/>
                      </a:lnTo>
                      <a:lnTo>
                        <a:pt x="1528" y="1184"/>
                      </a:lnTo>
                      <a:lnTo>
                        <a:pt x="1696" y="1080"/>
                      </a:lnTo>
                      <a:lnTo>
                        <a:pt x="1864" y="968"/>
                      </a:lnTo>
                      <a:lnTo>
                        <a:pt x="2032" y="864"/>
                      </a:lnTo>
                      <a:lnTo>
                        <a:pt x="2200" y="752"/>
                      </a:lnTo>
                      <a:lnTo>
                        <a:pt x="2368" y="648"/>
                      </a:lnTo>
                      <a:lnTo>
                        <a:pt x="2536" y="536"/>
                      </a:lnTo>
                      <a:lnTo>
                        <a:pt x="2712" y="432"/>
                      </a:lnTo>
                      <a:lnTo>
                        <a:pt x="2880" y="328"/>
                      </a:lnTo>
                      <a:lnTo>
                        <a:pt x="3048" y="216"/>
                      </a:lnTo>
                      <a:lnTo>
                        <a:pt x="3216" y="112"/>
                      </a:lnTo>
                      <a:lnTo>
                        <a:pt x="3384" y="0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500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784" name="Rectangle 239"/>
                <p:cNvSpPr>
                  <a:spLocks noChangeArrowheads="1"/>
                </p:cNvSpPr>
                <p:nvPr/>
              </p:nvSpPr>
              <p:spPr bwMode="auto">
                <a:xfrm>
                  <a:off x="1072" y="2953"/>
                  <a:ext cx="32" cy="4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785" name="Rectangle 240"/>
                <p:cNvSpPr>
                  <a:spLocks noChangeArrowheads="1"/>
                </p:cNvSpPr>
                <p:nvPr/>
              </p:nvSpPr>
              <p:spPr bwMode="auto">
                <a:xfrm>
                  <a:off x="1248" y="2902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786" name="Rectangle 241"/>
                <p:cNvSpPr>
                  <a:spLocks noChangeArrowheads="1"/>
                </p:cNvSpPr>
                <p:nvPr/>
              </p:nvSpPr>
              <p:spPr bwMode="auto">
                <a:xfrm>
                  <a:off x="1416" y="2846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787" name="Rectangle 242"/>
                <p:cNvSpPr>
                  <a:spLocks noChangeArrowheads="1"/>
                </p:cNvSpPr>
                <p:nvPr/>
              </p:nvSpPr>
              <p:spPr bwMode="auto">
                <a:xfrm>
                  <a:off x="1584" y="2782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788" name="Rectangle 243"/>
                <p:cNvSpPr>
                  <a:spLocks noChangeArrowheads="1"/>
                </p:cNvSpPr>
                <p:nvPr/>
              </p:nvSpPr>
              <p:spPr bwMode="auto">
                <a:xfrm>
                  <a:off x="1752" y="2726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789" name="Rectangle 244"/>
                <p:cNvSpPr>
                  <a:spLocks noChangeArrowheads="1"/>
                </p:cNvSpPr>
                <p:nvPr/>
              </p:nvSpPr>
              <p:spPr bwMode="auto">
                <a:xfrm>
                  <a:off x="1920" y="2662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790" name="Rectangle 245"/>
                <p:cNvSpPr>
                  <a:spLocks noChangeArrowheads="1"/>
                </p:cNvSpPr>
                <p:nvPr/>
              </p:nvSpPr>
              <p:spPr bwMode="auto">
                <a:xfrm>
                  <a:off x="2088" y="2606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791" name="Rectangle 246"/>
                <p:cNvSpPr>
                  <a:spLocks noChangeArrowheads="1"/>
                </p:cNvSpPr>
                <p:nvPr/>
              </p:nvSpPr>
              <p:spPr bwMode="auto">
                <a:xfrm>
                  <a:off x="2256" y="2502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792" name="Rectangle 247"/>
                <p:cNvSpPr>
                  <a:spLocks noChangeArrowheads="1"/>
                </p:cNvSpPr>
                <p:nvPr/>
              </p:nvSpPr>
              <p:spPr bwMode="auto">
                <a:xfrm>
                  <a:off x="2432" y="2390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793" name="Rectangle 248"/>
                <p:cNvSpPr>
                  <a:spLocks noChangeArrowheads="1"/>
                </p:cNvSpPr>
                <p:nvPr/>
              </p:nvSpPr>
              <p:spPr bwMode="auto">
                <a:xfrm>
                  <a:off x="2600" y="2286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794" name="Rectangle 249"/>
                <p:cNvSpPr>
                  <a:spLocks noChangeArrowheads="1"/>
                </p:cNvSpPr>
                <p:nvPr/>
              </p:nvSpPr>
              <p:spPr bwMode="auto">
                <a:xfrm>
                  <a:off x="2768" y="2174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795" name="Rectangle 250"/>
                <p:cNvSpPr>
                  <a:spLocks noChangeArrowheads="1"/>
                </p:cNvSpPr>
                <p:nvPr/>
              </p:nvSpPr>
              <p:spPr bwMode="auto">
                <a:xfrm>
                  <a:off x="2936" y="2070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796" name="Rectangle 251"/>
                <p:cNvSpPr>
                  <a:spLocks noChangeArrowheads="1"/>
                </p:cNvSpPr>
                <p:nvPr/>
              </p:nvSpPr>
              <p:spPr bwMode="auto">
                <a:xfrm>
                  <a:off x="3104" y="1958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797" name="Rectangle 252"/>
                <p:cNvSpPr>
                  <a:spLocks noChangeArrowheads="1"/>
                </p:cNvSpPr>
                <p:nvPr/>
              </p:nvSpPr>
              <p:spPr bwMode="auto">
                <a:xfrm>
                  <a:off x="3272" y="1854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798" name="Rectangle 253"/>
                <p:cNvSpPr>
                  <a:spLocks noChangeArrowheads="1"/>
                </p:cNvSpPr>
                <p:nvPr/>
              </p:nvSpPr>
              <p:spPr bwMode="auto">
                <a:xfrm>
                  <a:off x="3440" y="1742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799" name="Rectangle 254"/>
                <p:cNvSpPr>
                  <a:spLocks noChangeArrowheads="1"/>
                </p:cNvSpPr>
                <p:nvPr/>
              </p:nvSpPr>
              <p:spPr bwMode="auto">
                <a:xfrm>
                  <a:off x="3616" y="1638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800" name="Rectangle 255"/>
                <p:cNvSpPr>
                  <a:spLocks noChangeArrowheads="1"/>
                </p:cNvSpPr>
                <p:nvPr/>
              </p:nvSpPr>
              <p:spPr bwMode="auto">
                <a:xfrm>
                  <a:off x="3784" y="1534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801" name="Rectangle 256"/>
                <p:cNvSpPr>
                  <a:spLocks noChangeArrowheads="1"/>
                </p:cNvSpPr>
                <p:nvPr/>
              </p:nvSpPr>
              <p:spPr bwMode="auto">
                <a:xfrm>
                  <a:off x="3952" y="1422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802" name="Rectangle 257"/>
                <p:cNvSpPr>
                  <a:spLocks noChangeArrowheads="1"/>
                </p:cNvSpPr>
                <p:nvPr/>
              </p:nvSpPr>
              <p:spPr bwMode="auto">
                <a:xfrm>
                  <a:off x="4120" y="1318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803" name="Rectangle 258"/>
                <p:cNvSpPr>
                  <a:spLocks noChangeArrowheads="1"/>
                </p:cNvSpPr>
                <p:nvPr/>
              </p:nvSpPr>
              <p:spPr bwMode="auto">
                <a:xfrm>
                  <a:off x="4288" y="1206"/>
                  <a:ext cx="32" cy="32"/>
                </a:xfrm>
                <a:prstGeom prst="rect">
                  <a:avLst/>
                </a:prstGeom>
                <a:solidFill>
                  <a:srgbClr val="DD0806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20804" name="Rectangle 305"/>
                <p:cNvSpPr>
                  <a:spLocks noChangeArrowheads="1"/>
                </p:cNvSpPr>
                <p:nvPr/>
              </p:nvSpPr>
              <p:spPr bwMode="auto">
                <a:xfrm>
                  <a:off x="4307" y="1182"/>
                  <a:ext cx="268" cy="1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407" tIns="37042" rIns="75407" bIns="37042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  <a:buSzTx/>
                  </a:pPr>
                  <a:r>
                    <a:rPr lang="en-US" altLang="ko-KR" sz="833" b="0">
                      <a:solidFill>
                        <a:srgbClr val="000000"/>
                      </a:solidFill>
                      <a:latin typeface="Gill Sans Light"/>
                      <a:ea typeface="굴림" panose="020B0600000101010101" pitchFamily="34" charset="-127"/>
                      <a:cs typeface="Gill Sans Light"/>
                    </a:rPr>
                    <a:t>CPU</a:t>
                  </a:r>
                </a:p>
              </p:txBody>
            </p:sp>
          </p:grpSp>
          <p:grpSp>
            <p:nvGrpSpPr>
              <p:cNvPr id="20780" name="Group 319"/>
              <p:cNvGrpSpPr>
                <a:grpSpLocks/>
              </p:cNvGrpSpPr>
              <p:nvPr/>
            </p:nvGrpSpPr>
            <p:grpSpPr bwMode="auto">
              <a:xfrm>
                <a:off x="4353" y="1008"/>
                <a:ext cx="1407" cy="754"/>
                <a:chOff x="4353" y="1008"/>
                <a:chExt cx="1358" cy="754"/>
              </a:xfrm>
            </p:grpSpPr>
            <p:sp>
              <p:nvSpPr>
                <p:cNvPr id="20781" name="Rectangle 2"/>
                <p:cNvSpPr>
                  <a:spLocks noChangeArrowheads="1"/>
                </p:cNvSpPr>
                <p:nvPr/>
              </p:nvSpPr>
              <p:spPr bwMode="auto">
                <a:xfrm>
                  <a:off x="4679" y="1008"/>
                  <a:ext cx="1032" cy="7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75407" tIns="37042" rIns="75407" bIns="37042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  <a:buSzTx/>
                  </a:pPr>
                  <a:r>
                    <a:rPr lang="en-US" altLang="ko-KR" b="0">
                      <a:latin typeface="Gill Sans Light"/>
                      <a:ea typeface="굴림" panose="020B0600000101010101" pitchFamily="34" charset="-127"/>
                      <a:cs typeface="Gill Sans Light"/>
                    </a:rPr>
                    <a:t>µProc</a:t>
                  </a:r>
                </a:p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  <a:buSzTx/>
                  </a:pPr>
                  <a:r>
                    <a:rPr lang="en-US" altLang="ko-KR" b="0">
                      <a:latin typeface="Gill Sans Light"/>
                      <a:ea typeface="굴림" panose="020B0600000101010101" pitchFamily="34" charset="-127"/>
                      <a:cs typeface="Gill Sans Light"/>
                    </a:rPr>
                    <a:t>60%/yr.</a:t>
                  </a:r>
                </a:p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  <a:buSzTx/>
                  </a:pPr>
                  <a:r>
                    <a:rPr lang="en-US" altLang="ko-KR" b="0">
                      <a:latin typeface="Gill Sans Light"/>
                      <a:ea typeface="굴림" panose="020B0600000101010101" pitchFamily="34" charset="-127"/>
                      <a:cs typeface="Gill Sans Light"/>
                    </a:rPr>
                    <a:t>(2X/1.5yr)</a:t>
                  </a:r>
                </a:p>
              </p:txBody>
            </p:sp>
            <p:sp>
              <p:nvSpPr>
                <p:cNvPr id="20782" name="Arc 306"/>
                <p:cNvSpPr>
                  <a:spLocks/>
                </p:cNvSpPr>
                <p:nvPr/>
              </p:nvSpPr>
              <p:spPr bwMode="auto">
                <a:xfrm>
                  <a:off x="4353" y="1069"/>
                  <a:ext cx="352" cy="118"/>
                </a:xfrm>
                <a:custGeom>
                  <a:avLst/>
                  <a:gdLst>
                    <a:gd name="T0" fmla="*/ 0 w 21600"/>
                    <a:gd name="T1" fmla="*/ 118 h 21600"/>
                    <a:gd name="T2" fmla="*/ 351 w 21600"/>
                    <a:gd name="T3" fmla="*/ 0 h 21600"/>
                    <a:gd name="T4" fmla="*/ 352 w 21600"/>
                    <a:gd name="T5" fmla="*/ 118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21600"/>
                      </a:moveTo>
                      <a:cubicBezTo>
                        <a:pt x="0" y="9694"/>
                        <a:pt x="9633" y="33"/>
                        <a:pt x="21539" y="0"/>
                      </a:cubicBezTo>
                    </a:path>
                    <a:path w="21600" h="21600" stroke="0" extrusionOk="0">
                      <a:moveTo>
                        <a:pt x="0" y="21600"/>
                      </a:moveTo>
                      <a:cubicBezTo>
                        <a:pt x="0" y="9694"/>
                        <a:pt x="9633" y="33"/>
                        <a:pt x="21539" y="0"/>
                      </a:cubicBez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>
                    <a:latin typeface="Gill Sans Light"/>
                    <a:cs typeface="Gill Sans Light"/>
                  </a:endParaRPr>
                </a:p>
              </p:txBody>
            </p:sp>
          </p:grpSp>
        </p:grpSp>
      </p:grpSp>
      <p:grpSp>
        <p:nvGrpSpPr>
          <p:cNvPr id="724293" name="Group 325"/>
          <p:cNvGrpSpPr>
            <a:grpSpLocks/>
          </p:cNvGrpSpPr>
          <p:nvPr/>
        </p:nvGrpSpPr>
        <p:grpSpPr bwMode="auto">
          <a:xfrm>
            <a:off x="1957917" y="3707904"/>
            <a:ext cx="6359261" cy="997479"/>
            <a:chOff x="904" y="2464"/>
            <a:chExt cx="4807" cy="754"/>
          </a:xfrm>
        </p:grpSpPr>
        <p:grpSp>
          <p:nvGrpSpPr>
            <p:cNvPr id="20749" name="Group 317"/>
            <p:cNvGrpSpPr>
              <a:grpSpLocks/>
            </p:cNvGrpSpPr>
            <p:nvPr/>
          </p:nvGrpSpPr>
          <p:grpSpPr bwMode="auto">
            <a:xfrm>
              <a:off x="904" y="2662"/>
              <a:ext cx="3416" cy="397"/>
              <a:chOff x="904" y="2662"/>
              <a:chExt cx="3416" cy="397"/>
            </a:xfrm>
          </p:grpSpPr>
          <p:sp>
            <p:nvSpPr>
              <p:cNvPr id="20755" name="Freeform 237"/>
              <p:cNvSpPr>
                <a:spLocks/>
              </p:cNvSpPr>
              <p:nvPr/>
            </p:nvSpPr>
            <p:spPr bwMode="auto">
              <a:xfrm>
                <a:off x="924" y="2682"/>
                <a:ext cx="3385" cy="361"/>
              </a:xfrm>
              <a:custGeom>
                <a:avLst/>
                <a:gdLst>
                  <a:gd name="T0" fmla="*/ 0 w 3385"/>
                  <a:gd name="T1" fmla="*/ 360 h 361"/>
                  <a:gd name="T2" fmla="*/ 168 w 3385"/>
                  <a:gd name="T3" fmla="*/ 344 h 361"/>
                  <a:gd name="T4" fmla="*/ 344 w 3385"/>
                  <a:gd name="T5" fmla="*/ 320 h 361"/>
                  <a:gd name="T6" fmla="*/ 512 w 3385"/>
                  <a:gd name="T7" fmla="*/ 304 h 361"/>
                  <a:gd name="T8" fmla="*/ 680 w 3385"/>
                  <a:gd name="T9" fmla="*/ 288 h 361"/>
                  <a:gd name="T10" fmla="*/ 848 w 3385"/>
                  <a:gd name="T11" fmla="*/ 272 h 361"/>
                  <a:gd name="T12" fmla="*/ 1016 w 3385"/>
                  <a:gd name="T13" fmla="*/ 248 h 361"/>
                  <a:gd name="T14" fmla="*/ 1184 w 3385"/>
                  <a:gd name="T15" fmla="*/ 232 h 361"/>
                  <a:gd name="T16" fmla="*/ 1352 w 3385"/>
                  <a:gd name="T17" fmla="*/ 216 h 361"/>
                  <a:gd name="T18" fmla="*/ 1528 w 3385"/>
                  <a:gd name="T19" fmla="*/ 200 h 361"/>
                  <a:gd name="T20" fmla="*/ 1696 w 3385"/>
                  <a:gd name="T21" fmla="*/ 176 h 361"/>
                  <a:gd name="T22" fmla="*/ 1864 w 3385"/>
                  <a:gd name="T23" fmla="*/ 160 h 361"/>
                  <a:gd name="T24" fmla="*/ 2032 w 3385"/>
                  <a:gd name="T25" fmla="*/ 144 h 361"/>
                  <a:gd name="T26" fmla="*/ 2200 w 3385"/>
                  <a:gd name="T27" fmla="*/ 128 h 361"/>
                  <a:gd name="T28" fmla="*/ 2368 w 3385"/>
                  <a:gd name="T29" fmla="*/ 104 h 361"/>
                  <a:gd name="T30" fmla="*/ 2536 w 3385"/>
                  <a:gd name="T31" fmla="*/ 88 h 361"/>
                  <a:gd name="T32" fmla="*/ 2712 w 3385"/>
                  <a:gd name="T33" fmla="*/ 72 h 361"/>
                  <a:gd name="T34" fmla="*/ 2880 w 3385"/>
                  <a:gd name="T35" fmla="*/ 56 h 361"/>
                  <a:gd name="T36" fmla="*/ 3048 w 3385"/>
                  <a:gd name="T37" fmla="*/ 32 h 361"/>
                  <a:gd name="T38" fmla="*/ 3216 w 3385"/>
                  <a:gd name="T39" fmla="*/ 16 h 361"/>
                  <a:gd name="T40" fmla="*/ 3384 w 3385"/>
                  <a:gd name="T41" fmla="*/ 0 h 36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385" h="361">
                    <a:moveTo>
                      <a:pt x="0" y="360"/>
                    </a:moveTo>
                    <a:lnTo>
                      <a:pt x="168" y="344"/>
                    </a:lnTo>
                    <a:lnTo>
                      <a:pt x="344" y="320"/>
                    </a:lnTo>
                    <a:lnTo>
                      <a:pt x="512" y="304"/>
                    </a:lnTo>
                    <a:lnTo>
                      <a:pt x="680" y="288"/>
                    </a:lnTo>
                    <a:lnTo>
                      <a:pt x="848" y="272"/>
                    </a:lnTo>
                    <a:lnTo>
                      <a:pt x="1016" y="248"/>
                    </a:lnTo>
                    <a:lnTo>
                      <a:pt x="1184" y="232"/>
                    </a:lnTo>
                    <a:lnTo>
                      <a:pt x="1352" y="216"/>
                    </a:lnTo>
                    <a:lnTo>
                      <a:pt x="1528" y="200"/>
                    </a:lnTo>
                    <a:lnTo>
                      <a:pt x="1696" y="176"/>
                    </a:lnTo>
                    <a:lnTo>
                      <a:pt x="1864" y="160"/>
                    </a:lnTo>
                    <a:lnTo>
                      <a:pt x="2032" y="144"/>
                    </a:lnTo>
                    <a:lnTo>
                      <a:pt x="2200" y="128"/>
                    </a:lnTo>
                    <a:lnTo>
                      <a:pt x="2368" y="104"/>
                    </a:lnTo>
                    <a:lnTo>
                      <a:pt x="2536" y="88"/>
                    </a:lnTo>
                    <a:lnTo>
                      <a:pt x="2712" y="72"/>
                    </a:lnTo>
                    <a:lnTo>
                      <a:pt x="2880" y="56"/>
                    </a:lnTo>
                    <a:lnTo>
                      <a:pt x="3048" y="32"/>
                    </a:lnTo>
                    <a:lnTo>
                      <a:pt x="3216" y="16"/>
                    </a:lnTo>
                    <a:lnTo>
                      <a:pt x="3384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>
                  <a:latin typeface="Gill Sans Light"/>
                  <a:cs typeface="Gill Sans Light"/>
                </a:endParaRPr>
              </a:p>
            </p:txBody>
          </p:sp>
          <p:sp>
            <p:nvSpPr>
              <p:cNvPr id="20756" name="Rectangle 259"/>
              <p:cNvSpPr>
                <a:spLocks noChangeArrowheads="1"/>
              </p:cNvSpPr>
              <p:nvPr/>
            </p:nvSpPr>
            <p:spPr bwMode="auto">
              <a:xfrm>
                <a:off x="904" y="3017"/>
                <a:ext cx="32" cy="4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57" name="Rectangle 260"/>
              <p:cNvSpPr>
                <a:spLocks noChangeArrowheads="1"/>
              </p:cNvSpPr>
              <p:nvPr/>
            </p:nvSpPr>
            <p:spPr bwMode="auto">
              <a:xfrm>
                <a:off x="1072" y="3001"/>
                <a:ext cx="32" cy="4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58" name="Rectangle 261"/>
              <p:cNvSpPr>
                <a:spLocks noChangeArrowheads="1"/>
              </p:cNvSpPr>
              <p:nvPr/>
            </p:nvSpPr>
            <p:spPr bwMode="auto">
              <a:xfrm>
                <a:off x="1248" y="2977"/>
                <a:ext cx="32" cy="4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59" name="Rectangle 262"/>
              <p:cNvSpPr>
                <a:spLocks noChangeArrowheads="1"/>
              </p:cNvSpPr>
              <p:nvPr/>
            </p:nvSpPr>
            <p:spPr bwMode="auto">
              <a:xfrm>
                <a:off x="1416" y="2961"/>
                <a:ext cx="32" cy="4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60" name="Rectangle 263"/>
              <p:cNvSpPr>
                <a:spLocks noChangeArrowheads="1"/>
              </p:cNvSpPr>
              <p:nvPr/>
            </p:nvSpPr>
            <p:spPr bwMode="auto">
              <a:xfrm>
                <a:off x="1584" y="2945"/>
                <a:ext cx="32" cy="4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61" name="Rectangle 264"/>
              <p:cNvSpPr>
                <a:spLocks noChangeArrowheads="1"/>
              </p:cNvSpPr>
              <p:nvPr/>
            </p:nvSpPr>
            <p:spPr bwMode="auto">
              <a:xfrm>
                <a:off x="1752" y="2929"/>
                <a:ext cx="32" cy="4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62" name="Rectangle 265"/>
              <p:cNvSpPr>
                <a:spLocks noChangeArrowheads="1"/>
              </p:cNvSpPr>
              <p:nvPr/>
            </p:nvSpPr>
            <p:spPr bwMode="auto">
              <a:xfrm>
                <a:off x="1920" y="2905"/>
                <a:ext cx="32" cy="4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63" name="Rectangle 266"/>
              <p:cNvSpPr>
                <a:spLocks noChangeArrowheads="1"/>
              </p:cNvSpPr>
              <p:nvPr/>
            </p:nvSpPr>
            <p:spPr bwMode="auto">
              <a:xfrm>
                <a:off x="2088" y="2894"/>
                <a:ext cx="32" cy="3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64" name="Rectangle 267"/>
              <p:cNvSpPr>
                <a:spLocks noChangeArrowheads="1"/>
              </p:cNvSpPr>
              <p:nvPr/>
            </p:nvSpPr>
            <p:spPr bwMode="auto">
              <a:xfrm>
                <a:off x="2256" y="2878"/>
                <a:ext cx="32" cy="3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65" name="Rectangle 268"/>
              <p:cNvSpPr>
                <a:spLocks noChangeArrowheads="1"/>
              </p:cNvSpPr>
              <p:nvPr/>
            </p:nvSpPr>
            <p:spPr bwMode="auto">
              <a:xfrm>
                <a:off x="2432" y="2862"/>
                <a:ext cx="32" cy="3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66" name="Rectangle 269"/>
              <p:cNvSpPr>
                <a:spLocks noChangeArrowheads="1"/>
              </p:cNvSpPr>
              <p:nvPr/>
            </p:nvSpPr>
            <p:spPr bwMode="auto">
              <a:xfrm>
                <a:off x="2600" y="2838"/>
                <a:ext cx="32" cy="3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67" name="Rectangle 270"/>
              <p:cNvSpPr>
                <a:spLocks noChangeArrowheads="1"/>
              </p:cNvSpPr>
              <p:nvPr/>
            </p:nvSpPr>
            <p:spPr bwMode="auto">
              <a:xfrm>
                <a:off x="2768" y="2822"/>
                <a:ext cx="32" cy="3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68" name="Rectangle 271"/>
              <p:cNvSpPr>
                <a:spLocks noChangeArrowheads="1"/>
              </p:cNvSpPr>
              <p:nvPr/>
            </p:nvSpPr>
            <p:spPr bwMode="auto">
              <a:xfrm>
                <a:off x="2936" y="2806"/>
                <a:ext cx="32" cy="3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69" name="Rectangle 272"/>
              <p:cNvSpPr>
                <a:spLocks noChangeArrowheads="1"/>
              </p:cNvSpPr>
              <p:nvPr/>
            </p:nvSpPr>
            <p:spPr bwMode="auto">
              <a:xfrm>
                <a:off x="3104" y="2790"/>
                <a:ext cx="32" cy="3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70" name="Rectangle 273"/>
              <p:cNvSpPr>
                <a:spLocks noChangeArrowheads="1"/>
              </p:cNvSpPr>
              <p:nvPr/>
            </p:nvSpPr>
            <p:spPr bwMode="auto">
              <a:xfrm>
                <a:off x="3272" y="2766"/>
                <a:ext cx="32" cy="3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71" name="Rectangle 274"/>
              <p:cNvSpPr>
                <a:spLocks noChangeArrowheads="1"/>
              </p:cNvSpPr>
              <p:nvPr/>
            </p:nvSpPr>
            <p:spPr bwMode="auto">
              <a:xfrm>
                <a:off x="3440" y="2750"/>
                <a:ext cx="32" cy="3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72" name="Rectangle 275"/>
              <p:cNvSpPr>
                <a:spLocks noChangeArrowheads="1"/>
              </p:cNvSpPr>
              <p:nvPr/>
            </p:nvSpPr>
            <p:spPr bwMode="auto">
              <a:xfrm>
                <a:off x="3616" y="2734"/>
                <a:ext cx="32" cy="3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73" name="Rectangle 276"/>
              <p:cNvSpPr>
                <a:spLocks noChangeArrowheads="1"/>
              </p:cNvSpPr>
              <p:nvPr/>
            </p:nvSpPr>
            <p:spPr bwMode="auto">
              <a:xfrm>
                <a:off x="3784" y="2718"/>
                <a:ext cx="32" cy="3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74" name="Rectangle 277"/>
              <p:cNvSpPr>
                <a:spLocks noChangeArrowheads="1"/>
              </p:cNvSpPr>
              <p:nvPr/>
            </p:nvSpPr>
            <p:spPr bwMode="auto">
              <a:xfrm>
                <a:off x="3952" y="2694"/>
                <a:ext cx="32" cy="3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75" name="Rectangle 278"/>
              <p:cNvSpPr>
                <a:spLocks noChangeArrowheads="1"/>
              </p:cNvSpPr>
              <p:nvPr/>
            </p:nvSpPr>
            <p:spPr bwMode="auto">
              <a:xfrm>
                <a:off x="4120" y="2678"/>
                <a:ext cx="32" cy="3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  <p:sp>
            <p:nvSpPr>
              <p:cNvPr id="20776" name="Rectangle 279"/>
              <p:cNvSpPr>
                <a:spLocks noChangeArrowheads="1"/>
              </p:cNvSpPr>
              <p:nvPr/>
            </p:nvSpPr>
            <p:spPr bwMode="auto">
              <a:xfrm>
                <a:off x="4288" y="2662"/>
                <a:ext cx="32" cy="32"/>
              </a:xfrm>
              <a:prstGeom prst="rect">
                <a:avLst/>
              </a:prstGeom>
              <a:solidFill>
                <a:srgbClr val="00801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0750" name="Group 324"/>
            <p:cNvGrpSpPr>
              <a:grpSpLocks/>
            </p:cNvGrpSpPr>
            <p:nvPr/>
          </p:nvGrpSpPr>
          <p:grpSpPr bwMode="auto">
            <a:xfrm>
              <a:off x="4235" y="2464"/>
              <a:ext cx="1476" cy="754"/>
              <a:chOff x="4235" y="2464"/>
              <a:chExt cx="1476" cy="754"/>
            </a:xfrm>
          </p:grpSpPr>
          <p:grpSp>
            <p:nvGrpSpPr>
              <p:cNvPr id="20751" name="Group 321"/>
              <p:cNvGrpSpPr>
                <a:grpSpLocks/>
              </p:cNvGrpSpPr>
              <p:nvPr/>
            </p:nvGrpSpPr>
            <p:grpSpPr bwMode="auto">
              <a:xfrm>
                <a:off x="4353" y="2464"/>
                <a:ext cx="1358" cy="754"/>
                <a:chOff x="4353" y="2464"/>
                <a:chExt cx="1358" cy="754"/>
              </a:xfrm>
            </p:grpSpPr>
            <p:sp>
              <p:nvSpPr>
                <p:cNvPr id="20753" name="Rectangle 3"/>
                <p:cNvSpPr>
                  <a:spLocks noChangeArrowheads="1"/>
                </p:cNvSpPr>
                <p:nvPr/>
              </p:nvSpPr>
              <p:spPr bwMode="auto">
                <a:xfrm>
                  <a:off x="4657" y="2464"/>
                  <a:ext cx="1054" cy="7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75407" tIns="37042" rIns="75407" bIns="37042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  <a:buSzTx/>
                  </a:pPr>
                  <a:r>
                    <a:rPr lang="en-US" altLang="ko-KR" b="0">
                      <a:latin typeface="Gill Sans Light"/>
                      <a:ea typeface="굴림" panose="020B0600000101010101" pitchFamily="34" charset="-127"/>
                      <a:cs typeface="Gill Sans Light"/>
                    </a:rPr>
                    <a:t>DRAM</a:t>
                  </a:r>
                </a:p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  <a:buSzTx/>
                  </a:pPr>
                  <a:r>
                    <a:rPr lang="en-US" altLang="ko-KR" b="0">
                      <a:latin typeface="Gill Sans Light"/>
                      <a:ea typeface="굴림" panose="020B0600000101010101" pitchFamily="34" charset="-127"/>
                      <a:cs typeface="Gill Sans Light"/>
                    </a:rPr>
                    <a:t>9%/yr.</a:t>
                  </a:r>
                </a:p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  <a:buSzTx/>
                  </a:pPr>
                  <a:r>
                    <a:rPr lang="en-US" altLang="ko-KR" b="0">
                      <a:latin typeface="Gill Sans Light"/>
                      <a:ea typeface="굴림" panose="020B0600000101010101" pitchFamily="34" charset="-127"/>
                      <a:cs typeface="Gill Sans Light"/>
                    </a:rPr>
                    <a:t>(2X/10 yrs)</a:t>
                  </a:r>
                </a:p>
              </p:txBody>
            </p:sp>
            <p:sp>
              <p:nvSpPr>
                <p:cNvPr id="20754" name="Arc 4"/>
                <p:cNvSpPr>
                  <a:spLocks/>
                </p:cNvSpPr>
                <p:nvPr/>
              </p:nvSpPr>
              <p:spPr bwMode="auto">
                <a:xfrm>
                  <a:off x="4353" y="2557"/>
                  <a:ext cx="352" cy="118"/>
                </a:xfrm>
                <a:custGeom>
                  <a:avLst/>
                  <a:gdLst>
                    <a:gd name="T0" fmla="*/ 0 w 21600"/>
                    <a:gd name="T1" fmla="*/ 118 h 21600"/>
                    <a:gd name="T2" fmla="*/ 351 w 21600"/>
                    <a:gd name="T3" fmla="*/ 0 h 21600"/>
                    <a:gd name="T4" fmla="*/ 352 w 21600"/>
                    <a:gd name="T5" fmla="*/ 118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21600"/>
                      </a:moveTo>
                      <a:cubicBezTo>
                        <a:pt x="0" y="9694"/>
                        <a:pt x="9633" y="33"/>
                        <a:pt x="21539" y="0"/>
                      </a:cubicBezTo>
                    </a:path>
                    <a:path w="21600" h="21600" stroke="0" extrusionOk="0">
                      <a:moveTo>
                        <a:pt x="0" y="21600"/>
                      </a:moveTo>
                      <a:cubicBezTo>
                        <a:pt x="0" y="9694"/>
                        <a:pt x="9633" y="33"/>
                        <a:pt x="21539" y="0"/>
                      </a:cubicBez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>
                    <a:latin typeface="Gill Sans Light"/>
                    <a:cs typeface="Gill Sans Light"/>
                  </a:endParaRPr>
                </a:p>
              </p:txBody>
            </p:sp>
          </p:grpSp>
          <p:sp>
            <p:nvSpPr>
              <p:cNvPr id="20752" name="Rectangle 304"/>
              <p:cNvSpPr>
                <a:spLocks noChangeArrowheads="1"/>
              </p:cNvSpPr>
              <p:nvPr/>
            </p:nvSpPr>
            <p:spPr bwMode="auto">
              <a:xfrm>
                <a:off x="4235" y="2742"/>
                <a:ext cx="337" cy="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407" tIns="37042" rIns="75407" bIns="37042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833" b="0">
                    <a:solidFill>
                      <a:srgbClr val="000000"/>
                    </a:solidFill>
                    <a:latin typeface="Gill Sans Light"/>
                    <a:ea typeface="굴림" panose="020B0600000101010101" pitchFamily="34" charset="-127"/>
                    <a:cs typeface="Gill Sans Light"/>
                  </a:rPr>
                  <a:t>DRAM</a:t>
                </a:r>
              </a:p>
            </p:txBody>
          </p:sp>
        </p:grpSp>
      </p:grpSp>
      <p:sp>
        <p:nvSpPr>
          <p:cNvPr id="20484" name="Line 5"/>
          <p:cNvSpPr>
            <a:spLocks noChangeShapeType="1"/>
          </p:cNvSpPr>
          <p:nvPr/>
        </p:nvSpPr>
        <p:spPr bwMode="auto">
          <a:xfrm>
            <a:off x="2116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85" name="Line 6"/>
          <p:cNvSpPr>
            <a:spLocks noChangeShapeType="1"/>
          </p:cNvSpPr>
          <p:nvPr/>
        </p:nvSpPr>
        <p:spPr bwMode="auto">
          <a:xfrm>
            <a:off x="2180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86" name="Line 7"/>
          <p:cNvSpPr>
            <a:spLocks noChangeShapeType="1"/>
          </p:cNvSpPr>
          <p:nvPr/>
        </p:nvSpPr>
        <p:spPr bwMode="auto">
          <a:xfrm>
            <a:off x="2243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87" name="Line 8"/>
          <p:cNvSpPr>
            <a:spLocks noChangeShapeType="1"/>
          </p:cNvSpPr>
          <p:nvPr/>
        </p:nvSpPr>
        <p:spPr bwMode="auto">
          <a:xfrm>
            <a:off x="2307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88" name="Line 9"/>
          <p:cNvSpPr>
            <a:spLocks noChangeShapeType="1"/>
          </p:cNvSpPr>
          <p:nvPr/>
        </p:nvSpPr>
        <p:spPr bwMode="auto">
          <a:xfrm>
            <a:off x="2370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89" name="Line 10"/>
          <p:cNvSpPr>
            <a:spLocks noChangeShapeType="1"/>
          </p:cNvSpPr>
          <p:nvPr/>
        </p:nvSpPr>
        <p:spPr bwMode="auto">
          <a:xfrm>
            <a:off x="2434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90" name="Line 11"/>
          <p:cNvSpPr>
            <a:spLocks noChangeShapeType="1"/>
          </p:cNvSpPr>
          <p:nvPr/>
        </p:nvSpPr>
        <p:spPr bwMode="auto">
          <a:xfrm>
            <a:off x="2497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91" name="Line 12"/>
          <p:cNvSpPr>
            <a:spLocks noChangeShapeType="1"/>
          </p:cNvSpPr>
          <p:nvPr/>
        </p:nvSpPr>
        <p:spPr bwMode="auto">
          <a:xfrm>
            <a:off x="2561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92" name="Line 13"/>
          <p:cNvSpPr>
            <a:spLocks noChangeShapeType="1"/>
          </p:cNvSpPr>
          <p:nvPr/>
        </p:nvSpPr>
        <p:spPr bwMode="auto">
          <a:xfrm>
            <a:off x="2624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93" name="Line 14"/>
          <p:cNvSpPr>
            <a:spLocks noChangeShapeType="1"/>
          </p:cNvSpPr>
          <p:nvPr/>
        </p:nvSpPr>
        <p:spPr bwMode="auto">
          <a:xfrm>
            <a:off x="2688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94" name="Line 15"/>
          <p:cNvSpPr>
            <a:spLocks noChangeShapeType="1"/>
          </p:cNvSpPr>
          <p:nvPr/>
        </p:nvSpPr>
        <p:spPr bwMode="auto">
          <a:xfrm>
            <a:off x="2751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95" name="Line 16"/>
          <p:cNvSpPr>
            <a:spLocks noChangeShapeType="1"/>
          </p:cNvSpPr>
          <p:nvPr/>
        </p:nvSpPr>
        <p:spPr bwMode="auto">
          <a:xfrm>
            <a:off x="2815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96" name="Line 17"/>
          <p:cNvSpPr>
            <a:spLocks noChangeShapeType="1"/>
          </p:cNvSpPr>
          <p:nvPr/>
        </p:nvSpPr>
        <p:spPr bwMode="auto">
          <a:xfrm>
            <a:off x="2878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97" name="Line 18"/>
          <p:cNvSpPr>
            <a:spLocks noChangeShapeType="1"/>
          </p:cNvSpPr>
          <p:nvPr/>
        </p:nvSpPr>
        <p:spPr bwMode="auto">
          <a:xfrm>
            <a:off x="2942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98" name="Line 19"/>
          <p:cNvSpPr>
            <a:spLocks noChangeShapeType="1"/>
          </p:cNvSpPr>
          <p:nvPr/>
        </p:nvSpPr>
        <p:spPr bwMode="auto">
          <a:xfrm>
            <a:off x="3005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99" name="Line 20"/>
          <p:cNvSpPr>
            <a:spLocks noChangeShapeType="1"/>
          </p:cNvSpPr>
          <p:nvPr/>
        </p:nvSpPr>
        <p:spPr bwMode="auto">
          <a:xfrm>
            <a:off x="3069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00" name="Line 21"/>
          <p:cNvSpPr>
            <a:spLocks noChangeShapeType="1"/>
          </p:cNvSpPr>
          <p:nvPr/>
        </p:nvSpPr>
        <p:spPr bwMode="auto">
          <a:xfrm>
            <a:off x="3132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01" name="Line 22"/>
          <p:cNvSpPr>
            <a:spLocks noChangeShapeType="1"/>
          </p:cNvSpPr>
          <p:nvPr/>
        </p:nvSpPr>
        <p:spPr bwMode="auto">
          <a:xfrm>
            <a:off x="3196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02" name="Line 23"/>
          <p:cNvSpPr>
            <a:spLocks noChangeShapeType="1"/>
          </p:cNvSpPr>
          <p:nvPr/>
        </p:nvSpPr>
        <p:spPr bwMode="auto">
          <a:xfrm>
            <a:off x="3259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03" name="Line 24"/>
          <p:cNvSpPr>
            <a:spLocks noChangeShapeType="1"/>
          </p:cNvSpPr>
          <p:nvPr/>
        </p:nvSpPr>
        <p:spPr bwMode="auto">
          <a:xfrm>
            <a:off x="3323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04" name="Line 25"/>
          <p:cNvSpPr>
            <a:spLocks noChangeShapeType="1"/>
          </p:cNvSpPr>
          <p:nvPr/>
        </p:nvSpPr>
        <p:spPr bwMode="auto">
          <a:xfrm>
            <a:off x="3386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05" name="Line 26"/>
          <p:cNvSpPr>
            <a:spLocks noChangeShapeType="1"/>
          </p:cNvSpPr>
          <p:nvPr/>
        </p:nvSpPr>
        <p:spPr bwMode="auto">
          <a:xfrm>
            <a:off x="3450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06" name="Line 27"/>
          <p:cNvSpPr>
            <a:spLocks noChangeShapeType="1"/>
          </p:cNvSpPr>
          <p:nvPr/>
        </p:nvSpPr>
        <p:spPr bwMode="auto">
          <a:xfrm>
            <a:off x="3513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07" name="Line 28"/>
          <p:cNvSpPr>
            <a:spLocks noChangeShapeType="1"/>
          </p:cNvSpPr>
          <p:nvPr/>
        </p:nvSpPr>
        <p:spPr bwMode="auto">
          <a:xfrm>
            <a:off x="3577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08" name="Line 29"/>
          <p:cNvSpPr>
            <a:spLocks noChangeShapeType="1"/>
          </p:cNvSpPr>
          <p:nvPr/>
        </p:nvSpPr>
        <p:spPr bwMode="auto">
          <a:xfrm>
            <a:off x="3640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09" name="Line 30"/>
          <p:cNvSpPr>
            <a:spLocks noChangeShapeType="1"/>
          </p:cNvSpPr>
          <p:nvPr/>
        </p:nvSpPr>
        <p:spPr bwMode="auto">
          <a:xfrm>
            <a:off x="3704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10" name="Line 31"/>
          <p:cNvSpPr>
            <a:spLocks noChangeShapeType="1"/>
          </p:cNvSpPr>
          <p:nvPr/>
        </p:nvSpPr>
        <p:spPr bwMode="auto">
          <a:xfrm>
            <a:off x="3767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11" name="Line 32"/>
          <p:cNvSpPr>
            <a:spLocks noChangeShapeType="1"/>
          </p:cNvSpPr>
          <p:nvPr/>
        </p:nvSpPr>
        <p:spPr bwMode="auto">
          <a:xfrm>
            <a:off x="3831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12" name="Line 33"/>
          <p:cNvSpPr>
            <a:spLocks noChangeShapeType="1"/>
          </p:cNvSpPr>
          <p:nvPr/>
        </p:nvSpPr>
        <p:spPr bwMode="auto">
          <a:xfrm>
            <a:off x="3894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13" name="Line 34"/>
          <p:cNvSpPr>
            <a:spLocks noChangeShapeType="1"/>
          </p:cNvSpPr>
          <p:nvPr/>
        </p:nvSpPr>
        <p:spPr bwMode="auto">
          <a:xfrm>
            <a:off x="3958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14" name="Line 35"/>
          <p:cNvSpPr>
            <a:spLocks noChangeShapeType="1"/>
          </p:cNvSpPr>
          <p:nvPr/>
        </p:nvSpPr>
        <p:spPr bwMode="auto">
          <a:xfrm>
            <a:off x="4021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15" name="Line 36"/>
          <p:cNvSpPr>
            <a:spLocks noChangeShapeType="1"/>
          </p:cNvSpPr>
          <p:nvPr/>
        </p:nvSpPr>
        <p:spPr bwMode="auto">
          <a:xfrm>
            <a:off x="4085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16" name="Line 37"/>
          <p:cNvSpPr>
            <a:spLocks noChangeShapeType="1"/>
          </p:cNvSpPr>
          <p:nvPr/>
        </p:nvSpPr>
        <p:spPr bwMode="auto">
          <a:xfrm>
            <a:off x="4148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17" name="Line 38"/>
          <p:cNvSpPr>
            <a:spLocks noChangeShapeType="1"/>
          </p:cNvSpPr>
          <p:nvPr/>
        </p:nvSpPr>
        <p:spPr bwMode="auto">
          <a:xfrm>
            <a:off x="4212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18" name="Line 39"/>
          <p:cNvSpPr>
            <a:spLocks noChangeShapeType="1"/>
          </p:cNvSpPr>
          <p:nvPr/>
        </p:nvSpPr>
        <p:spPr bwMode="auto">
          <a:xfrm>
            <a:off x="4275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19" name="Line 40"/>
          <p:cNvSpPr>
            <a:spLocks noChangeShapeType="1"/>
          </p:cNvSpPr>
          <p:nvPr/>
        </p:nvSpPr>
        <p:spPr bwMode="auto">
          <a:xfrm>
            <a:off x="4339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20" name="Line 41"/>
          <p:cNvSpPr>
            <a:spLocks noChangeShapeType="1"/>
          </p:cNvSpPr>
          <p:nvPr/>
        </p:nvSpPr>
        <p:spPr bwMode="auto">
          <a:xfrm>
            <a:off x="4402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21" name="Line 42"/>
          <p:cNvSpPr>
            <a:spLocks noChangeShapeType="1"/>
          </p:cNvSpPr>
          <p:nvPr/>
        </p:nvSpPr>
        <p:spPr bwMode="auto">
          <a:xfrm>
            <a:off x="4466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22" name="Line 43"/>
          <p:cNvSpPr>
            <a:spLocks noChangeShapeType="1"/>
          </p:cNvSpPr>
          <p:nvPr/>
        </p:nvSpPr>
        <p:spPr bwMode="auto">
          <a:xfrm>
            <a:off x="4529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23" name="Line 44"/>
          <p:cNvSpPr>
            <a:spLocks noChangeShapeType="1"/>
          </p:cNvSpPr>
          <p:nvPr/>
        </p:nvSpPr>
        <p:spPr bwMode="auto">
          <a:xfrm>
            <a:off x="4593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24" name="Line 45"/>
          <p:cNvSpPr>
            <a:spLocks noChangeShapeType="1"/>
          </p:cNvSpPr>
          <p:nvPr/>
        </p:nvSpPr>
        <p:spPr bwMode="auto">
          <a:xfrm>
            <a:off x="4656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25" name="Line 46"/>
          <p:cNvSpPr>
            <a:spLocks noChangeShapeType="1"/>
          </p:cNvSpPr>
          <p:nvPr/>
        </p:nvSpPr>
        <p:spPr bwMode="auto">
          <a:xfrm>
            <a:off x="4720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26" name="Line 47"/>
          <p:cNvSpPr>
            <a:spLocks noChangeShapeType="1"/>
          </p:cNvSpPr>
          <p:nvPr/>
        </p:nvSpPr>
        <p:spPr bwMode="auto">
          <a:xfrm>
            <a:off x="4783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27" name="Line 48"/>
          <p:cNvSpPr>
            <a:spLocks noChangeShapeType="1"/>
          </p:cNvSpPr>
          <p:nvPr/>
        </p:nvSpPr>
        <p:spPr bwMode="auto">
          <a:xfrm>
            <a:off x="4847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28" name="Line 49"/>
          <p:cNvSpPr>
            <a:spLocks noChangeShapeType="1"/>
          </p:cNvSpPr>
          <p:nvPr/>
        </p:nvSpPr>
        <p:spPr bwMode="auto">
          <a:xfrm>
            <a:off x="4910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29" name="Line 50"/>
          <p:cNvSpPr>
            <a:spLocks noChangeShapeType="1"/>
          </p:cNvSpPr>
          <p:nvPr/>
        </p:nvSpPr>
        <p:spPr bwMode="auto">
          <a:xfrm>
            <a:off x="4974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30" name="Line 51"/>
          <p:cNvSpPr>
            <a:spLocks noChangeShapeType="1"/>
          </p:cNvSpPr>
          <p:nvPr/>
        </p:nvSpPr>
        <p:spPr bwMode="auto">
          <a:xfrm>
            <a:off x="5037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31" name="Line 52"/>
          <p:cNvSpPr>
            <a:spLocks noChangeShapeType="1"/>
          </p:cNvSpPr>
          <p:nvPr/>
        </p:nvSpPr>
        <p:spPr bwMode="auto">
          <a:xfrm>
            <a:off x="5101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32" name="Line 53"/>
          <p:cNvSpPr>
            <a:spLocks noChangeShapeType="1"/>
          </p:cNvSpPr>
          <p:nvPr/>
        </p:nvSpPr>
        <p:spPr bwMode="auto">
          <a:xfrm>
            <a:off x="5164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33" name="Line 54"/>
          <p:cNvSpPr>
            <a:spLocks noChangeShapeType="1"/>
          </p:cNvSpPr>
          <p:nvPr/>
        </p:nvSpPr>
        <p:spPr bwMode="auto">
          <a:xfrm>
            <a:off x="5228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34" name="Line 55"/>
          <p:cNvSpPr>
            <a:spLocks noChangeShapeType="1"/>
          </p:cNvSpPr>
          <p:nvPr/>
        </p:nvSpPr>
        <p:spPr bwMode="auto">
          <a:xfrm>
            <a:off x="5291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35" name="Line 56"/>
          <p:cNvSpPr>
            <a:spLocks noChangeShapeType="1"/>
          </p:cNvSpPr>
          <p:nvPr/>
        </p:nvSpPr>
        <p:spPr bwMode="auto">
          <a:xfrm>
            <a:off x="5355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36" name="Line 57"/>
          <p:cNvSpPr>
            <a:spLocks noChangeShapeType="1"/>
          </p:cNvSpPr>
          <p:nvPr/>
        </p:nvSpPr>
        <p:spPr bwMode="auto">
          <a:xfrm>
            <a:off x="5418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37" name="Line 58"/>
          <p:cNvSpPr>
            <a:spLocks noChangeShapeType="1"/>
          </p:cNvSpPr>
          <p:nvPr/>
        </p:nvSpPr>
        <p:spPr bwMode="auto">
          <a:xfrm>
            <a:off x="5482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38" name="Line 59"/>
          <p:cNvSpPr>
            <a:spLocks noChangeShapeType="1"/>
          </p:cNvSpPr>
          <p:nvPr/>
        </p:nvSpPr>
        <p:spPr bwMode="auto">
          <a:xfrm>
            <a:off x="5545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39" name="Line 60"/>
          <p:cNvSpPr>
            <a:spLocks noChangeShapeType="1"/>
          </p:cNvSpPr>
          <p:nvPr/>
        </p:nvSpPr>
        <p:spPr bwMode="auto">
          <a:xfrm>
            <a:off x="5609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40" name="Line 61"/>
          <p:cNvSpPr>
            <a:spLocks noChangeShapeType="1"/>
          </p:cNvSpPr>
          <p:nvPr/>
        </p:nvSpPr>
        <p:spPr bwMode="auto">
          <a:xfrm>
            <a:off x="5672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41" name="Line 62"/>
          <p:cNvSpPr>
            <a:spLocks noChangeShapeType="1"/>
          </p:cNvSpPr>
          <p:nvPr/>
        </p:nvSpPr>
        <p:spPr bwMode="auto">
          <a:xfrm>
            <a:off x="5736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42" name="Line 63"/>
          <p:cNvSpPr>
            <a:spLocks noChangeShapeType="1"/>
          </p:cNvSpPr>
          <p:nvPr/>
        </p:nvSpPr>
        <p:spPr bwMode="auto">
          <a:xfrm>
            <a:off x="5799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43" name="Line 64"/>
          <p:cNvSpPr>
            <a:spLocks noChangeShapeType="1"/>
          </p:cNvSpPr>
          <p:nvPr/>
        </p:nvSpPr>
        <p:spPr bwMode="auto">
          <a:xfrm>
            <a:off x="5863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44" name="Line 65"/>
          <p:cNvSpPr>
            <a:spLocks noChangeShapeType="1"/>
          </p:cNvSpPr>
          <p:nvPr/>
        </p:nvSpPr>
        <p:spPr bwMode="auto">
          <a:xfrm>
            <a:off x="5926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45" name="Line 66"/>
          <p:cNvSpPr>
            <a:spLocks noChangeShapeType="1"/>
          </p:cNvSpPr>
          <p:nvPr/>
        </p:nvSpPr>
        <p:spPr bwMode="auto">
          <a:xfrm>
            <a:off x="5990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46" name="Line 67"/>
          <p:cNvSpPr>
            <a:spLocks noChangeShapeType="1"/>
          </p:cNvSpPr>
          <p:nvPr/>
        </p:nvSpPr>
        <p:spPr bwMode="auto">
          <a:xfrm>
            <a:off x="6053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47" name="Line 68"/>
          <p:cNvSpPr>
            <a:spLocks noChangeShapeType="1"/>
          </p:cNvSpPr>
          <p:nvPr/>
        </p:nvSpPr>
        <p:spPr bwMode="auto">
          <a:xfrm>
            <a:off x="6117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48" name="Line 69"/>
          <p:cNvSpPr>
            <a:spLocks noChangeShapeType="1"/>
          </p:cNvSpPr>
          <p:nvPr/>
        </p:nvSpPr>
        <p:spPr bwMode="auto">
          <a:xfrm>
            <a:off x="6180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49" name="Line 70"/>
          <p:cNvSpPr>
            <a:spLocks noChangeShapeType="1"/>
          </p:cNvSpPr>
          <p:nvPr/>
        </p:nvSpPr>
        <p:spPr bwMode="auto">
          <a:xfrm>
            <a:off x="6244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50" name="Line 71"/>
          <p:cNvSpPr>
            <a:spLocks noChangeShapeType="1"/>
          </p:cNvSpPr>
          <p:nvPr/>
        </p:nvSpPr>
        <p:spPr bwMode="auto">
          <a:xfrm>
            <a:off x="6307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51" name="Line 72"/>
          <p:cNvSpPr>
            <a:spLocks noChangeShapeType="1"/>
          </p:cNvSpPr>
          <p:nvPr/>
        </p:nvSpPr>
        <p:spPr bwMode="auto">
          <a:xfrm>
            <a:off x="63711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52" name="Line 73"/>
          <p:cNvSpPr>
            <a:spLocks noChangeShapeType="1"/>
          </p:cNvSpPr>
          <p:nvPr/>
        </p:nvSpPr>
        <p:spPr bwMode="auto">
          <a:xfrm>
            <a:off x="6434667" y="3662925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53" name="Line 74"/>
          <p:cNvSpPr>
            <a:spLocks noChangeShapeType="1"/>
          </p:cNvSpPr>
          <p:nvPr/>
        </p:nvSpPr>
        <p:spPr bwMode="auto">
          <a:xfrm>
            <a:off x="2116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54" name="Line 75"/>
          <p:cNvSpPr>
            <a:spLocks noChangeShapeType="1"/>
          </p:cNvSpPr>
          <p:nvPr/>
        </p:nvSpPr>
        <p:spPr bwMode="auto">
          <a:xfrm>
            <a:off x="2180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55" name="Line 76"/>
          <p:cNvSpPr>
            <a:spLocks noChangeShapeType="1"/>
          </p:cNvSpPr>
          <p:nvPr/>
        </p:nvSpPr>
        <p:spPr bwMode="auto">
          <a:xfrm>
            <a:off x="2243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56" name="Line 77"/>
          <p:cNvSpPr>
            <a:spLocks noChangeShapeType="1"/>
          </p:cNvSpPr>
          <p:nvPr/>
        </p:nvSpPr>
        <p:spPr bwMode="auto">
          <a:xfrm>
            <a:off x="2307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57" name="Line 78"/>
          <p:cNvSpPr>
            <a:spLocks noChangeShapeType="1"/>
          </p:cNvSpPr>
          <p:nvPr/>
        </p:nvSpPr>
        <p:spPr bwMode="auto">
          <a:xfrm>
            <a:off x="2370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58" name="Line 79"/>
          <p:cNvSpPr>
            <a:spLocks noChangeShapeType="1"/>
          </p:cNvSpPr>
          <p:nvPr/>
        </p:nvSpPr>
        <p:spPr bwMode="auto">
          <a:xfrm>
            <a:off x="2434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59" name="Line 80"/>
          <p:cNvSpPr>
            <a:spLocks noChangeShapeType="1"/>
          </p:cNvSpPr>
          <p:nvPr/>
        </p:nvSpPr>
        <p:spPr bwMode="auto">
          <a:xfrm>
            <a:off x="2497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60" name="Line 81"/>
          <p:cNvSpPr>
            <a:spLocks noChangeShapeType="1"/>
          </p:cNvSpPr>
          <p:nvPr/>
        </p:nvSpPr>
        <p:spPr bwMode="auto">
          <a:xfrm>
            <a:off x="2561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61" name="Line 82"/>
          <p:cNvSpPr>
            <a:spLocks noChangeShapeType="1"/>
          </p:cNvSpPr>
          <p:nvPr/>
        </p:nvSpPr>
        <p:spPr bwMode="auto">
          <a:xfrm>
            <a:off x="2624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62" name="Line 83"/>
          <p:cNvSpPr>
            <a:spLocks noChangeShapeType="1"/>
          </p:cNvSpPr>
          <p:nvPr/>
        </p:nvSpPr>
        <p:spPr bwMode="auto">
          <a:xfrm>
            <a:off x="2688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63" name="Line 84"/>
          <p:cNvSpPr>
            <a:spLocks noChangeShapeType="1"/>
          </p:cNvSpPr>
          <p:nvPr/>
        </p:nvSpPr>
        <p:spPr bwMode="auto">
          <a:xfrm>
            <a:off x="2751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64" name="Line 85"/>
          <p:cNvSpPr>
            <a:spLocks noChangeShapeType="1"/>
          </p:cNvSpPr>
          <p:nvPr/>
        </p:nvSpPr>
        <p:spPr bwMode="auto">
          <a:xfrm>
            <a:off x="2815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65" name="Line 86"/>
          <p:cNvSpPr>
            <a:spLocks noChangeShapeType="1"/>
          </p:cNvSpPr>
          <p:nvPr/>
        </p:nvSpPr>
        <p:spPr bwMode="auto">
          <a:xfrm>
            <a:off x="2878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66" name="Line 87"/>
          <p:cNvSpPr>
            <a:spLocks noChangeShapeType="1"/>
          </p:cNvSpPr>
          <p:nvPr/>
        </p:nvSpPr>
        <p:spPr bwMode="auto">
          <a:xfrm>
            <a:off x="2942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67" name="Line 88"/>
          <p:cNvSpPr>
            <a:spLocks noChangeShapeType="1"/>
          </p:cNvSpPr>
          <p:nvPr/>
        </p:nvSpPr>
        <p:spPr bwMode="auto">
          <a:xfrm>
            <a:off x="3005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68" name="Line 89"/>
          <p:cNvSpPr>
            <a:spLocks noChangeShapeType="1"/>
          </p:cNvSpPr>
          <p:nvPr/>
        </p:nvSpPr>
        <p:spPr bwMode="auto">
          <a:xfrm>
            <a:off x="3069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69" name="Line 90"/>
          <p:cNvSpPr>
            <a:spLocks noChangeShapeType="1"/>
          </p:cNvSpPr>
          <p:nvPr/>
        </p:nvSpPr>
        <p:spPr bwMode="auto">
          <a:xfrm>
            <a:off x="3132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70" name="Line 91"/>
          <p:cNvSpPr>
            <a:spLocks noChangeShapeType="1"/>
          </p:cNvSpPr>
          <p:nvPr/>
        </p:nvSpPr>
        <p:spPr bwMode="auto">
          <a:xfrm>
            <a:off x="3196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71" name="Line 92"/>
          <p:cNvSpPr>
            <a:spLocks noChangeShapeType="1"/>
          </p:cNvSpPr>
          <p:nvPr/>
        </p:nvSpPr>
        <p:spPr bwMode="auto">
          <a:xfrm>
            <a:off x="3259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72" name="Line 93"/>
          <p:cNvSpPr>
            <a:spLocks noChangeShapeType="1"/>
          </p:cNvSpPr>
          <p:nvPr/>
        </p:nvSpPr>
        <p:spPr bwMode="auto">
          <a:xfrm>
            <a:off x="3323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73" name="Line 94"/>
          <p:cNvSpPr>
            <a:spLocks noChangeShapeType="1"/>
          </p:cNvSpPr>
          <p:nvPr/>
        </p:nvSpPr>
        <p:spPr bwMode="auto">
          <a:xfrm>
            <a:off x="3386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74" name="Line 95"/>
          <p:cNvSpPr>
            <a:spLocks noChangeShapeType="1"/>
          </p:cNvSpPr>
          <p:nvPr/>
        </p:nvSpPr>
        <p:spPr bwMode="auto">
          <a:xfrm>
            <a:off x="3450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75" name="Line 96"/>
          <p:cNvSpPr>
            <a:spLocks noChangeShapeType="1"/>
          </p:cNvSpPr>
          <p:nvPr/>
        </p:nvSpPr>
        <p:spPr bwMode="auto">
          <a:xfrm>
            <a:off x="3513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76" name="Line 97"/>
          <p:cNvSpPr>
            <a:spLocks noChangeShapeType="1"/>
          </p:cNvSpPr>
          <p:nvPr/>
        </p:nvSpPr>
        <p:spPr bwMode="auto">
          <a:xfrm>
            <a:off x="3577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77" name="Line 98"/>
          <p:cNvSpPr>
            <a:spLocks noChangeShapeType="1"/>
          </p:cNvSpPr>
          <p:nvPr/>
        </p:nvSpPr>
        <p:spPr bwMode="auto">
          <a:xfrm>
            <a:off x="3640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78" name="Line 99"/>
          <p:cNvSpPr>
            <a:spLocks noChangeShapeType="1"/>
          </p:cNvSpPr>
          <p:nvPr/>
        </p:nvSpPr>
        <p:spPr bwMode="auto">
          <a:xfrm>
            <a:off x="3704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79" name="Line 100"/>
          <p:cNvSpPr>
            <a:spLocks noChangeShapeType="1"/>
          </p:cNvSpPr>
          <p:nvPr/>
        </p:nvSpPr>
        <p:spPr bwMode="auto">
          <a:xfrm>
            <a:off x="3767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80" name="Line 101"/>
          <p:cNvSpPr>
            <a:spLocks noChangeShapeType="1"/>
          </p:cNvSpPr>
          <p:nvPr/>
        </p:nvSpPr>
        <p:spPr bwMode="auto">
          <a:xfrm>
            <a:off x="3831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81" name="Line 102"/>
          <p:cNvSpPr>
            <a:spLocks noChangeShapeType="1"/>
          </p:cNvSpPr>
          <p:nvPr/>
        </p:nvSpPr>
        <p:spPr bwMode="auto">
          <a:xfrm>
            <a:off x="3894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82" name="Line 103"/>
          <p:cNvSpPr>
            <a:spLocks noChangeShapeType="1"/>
          </p:cNvSpPr>
          <p:nvPr/>
        </p:nvSpPr>
        <p:spPr bwMode="auto">
          <a:xfrm>
            <a:off x="3958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83" name="Line 104"/>
          <p:cNvSpPr>
            <a:spLocks noChangeShapeType="1"/>
          </p:cNvSpPr>
          <p:nvPr/>
        </p:nvSpPr>
        <p:spPr bwMode="auto">
          <a:xfrm>
            <a:off x="4021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84" name="Line 105"/>
          <p:cNvSpPr>
            <a:spLocks noChangeShapeType="1"/>
          </p:cNvSpPr>
          <p:nvPr/>
        </p:nvSpPr>
        <p:spPr bwMode="auto">
          <a:xfrm>
            <a:off x="4085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85" name="Line 106"/>
          <p:cNvSpPr>
            <a:spLocks noChangeShapeType="1"/>
          </p:cNvSpPr>
          <p:nvPr/>
        </p:nvSpPr>
        <p:spPr bwMode="auto">
          <a:xfrm>
            <a:off x="4148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86" name="Line 107"/>
          <p:cNvSpPr>
            <a:spLocks noChangeShapeType="1"/>
          </p:cNvSpPr>
          <p:nvPr/>
        </p:nvSpPr>
        <p:spPr bwMode="auto">
          <a:xfrm>
            <a:off x="4212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87" name="Line 108"/>
          <p:cNvSpPr>
            <a:spLocks noChangeShapeType="1"/>
          </p:cNvSpPr>
          <p:nvPr/>
        </p:nvSpPr>
        <p:spPr bwMode="auto">
          <a:xfrm>
            <a:off x="4275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88" name="Line 109"/>
          <p:cNvSpPr>
            <a:spLocks noChangeShapeType="1"/>
          </p:cNvSpPr>
          <p:nvPr/>
        </p:nvSpPr>
        <p:spPr bwMode="auto">
          <a:xfrm>
            <a:off x="4339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89" name="Line 110"/>
          <p:cNvSpPr>
            <a:spLocks noChangeShapeType="1"/>
          </p:cNvSpPr>
          <p:nvPr/>
        </p:nvSpPr>
        <p:spPr bwMode="auto">
          <a:xfrm>
            <a:off x="4402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90" name="Line 111"/>
          <p:cNvSpPr>
            <a:spLocks noChangeShapeType="1"/>
          </p:cNvSpPr>
          <p:nvPr/>
        </p:nvSpPr>
        <p:spPr bwMode="auto">
          <a:xfrm>
            <a:off x="4466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91" name="Line 112"/>
          <p:cNvSpPr>
            <a:spLocks noChangeShapeType="1"/>
          </p:cNvSpPr>
          <p:nvPr/>
        </p:nvSpPr>
        <p:spPr bwMode="auto">
          <a:xfrm>
            <a:off x="4529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92" name="Line 113"/>
          <p:cNvSpPr>
            <a:spLocks noChangeShapeType="1"/>
          </p:cNvSpPr>
          <p:nvPr/>
        </p:nvSpPr>
        <p:spPr bwMode="auto">
          <a:xfrm>
            <a:off x="4593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93" name="Line 114"/>
          <p:cNvSpPr>
            <a:spLocks noChangeShapeType="1"/>
          </p:cNvSpPr>
          <p:nvPr/>
        </p:nvSpPr>
        <p:spPr bwMode="auto">
          <a:xfrm>
            <a:off x="4656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94" name="Line 115"/>
          <p:cNvSpPr>
            <a:spLocks noChangeShapeType="1"/>
          </p:cNvSpPr>
          <p:nvPr/>
        </p:nvSpPr>
        <p:spPr bwMode="auto">
          <a:xfrm>
            <a:off x="4720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95" name="Line 116"/>
          <p:cNvSpPr>
            <a:spLocks noChangeShapeType="1"/>
          </p:cNvSpPr>
          <p:nvPr/>
        </p:nvSpPr>
        <p:spPr bwMode="auto">
          <a:xfrm>
            <a:off x="4783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96" name="Line 117"/>
          <p:cNvSpPr>
            <a:spLocks noChangeShapeType="1"/>
          </p:cNvSpPr>
          <p:nvPr/>
        </p:nvSpPr>
        <p:spPr bwMode="auto">
          <a:xfrm>
            <a:off x="4847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97" name="Line 118"/>
          <p:cNvSpPr>
            <a:spLocks noChangeShapeType="1"/>
          </p:cNvSpPr>
          <p:nvPr/>
        </p:nvSpPr>
        <p:spPr bwMode="auto">
          <a:xfrm>
            <a:off x="4910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98" name="Line 119"/>
          <p:cNvSpPr>
            <a:spLocks noChangeShapeType="1"/>
          </p:cNvSpPr>
          <p:nvPr/>
        </p:nvSpPr>
        <p:spPr bwMode="auto">
          <a:xfrm>
            <a:off x="4974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599" name="Line 120"/>
          <p:cNvSpPr>
            <a:spLocks noChangeShapeType="1"/>
          </p:cNvSpPr>
          <p:nvPr/>
        </p:nvSpPr>
        <p:spPr bwMode="auto">
          <a:xfrm>
            <a:off x="5037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00" name="Line 121"/>
          <p:cNvSpPr>
            <a:spLocks noChangeShapeType="1"/>
          </p:cNvSpPr>
          <p:nvPr/>
        </p:nvSpPr>
        <p:spPr bwMode="auto">
          <a:xfrm>
            <a:off x="5101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01" name="Line 122"/>
          <p:cNvSpPr>
            <a:spLocks noChangeShapeType="1"/>
          </p:cNvSpPr>
          <p:nvPr/>
        </p:nvSpPr>
        <p:spPr bwMode="auto">
          <a:xfrm>
            <a:off x="5164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02" name="Line 123"/>
          <p:cNvSpPr>
            <a:spLocks noChangeShapeType="1"/>
          </p:cNvSpPr>
          <p:nvPr/>
        </p:nvSpPr>
        <p:spPr bwMode="auto">
          <a:xfrm>
            <a:off x="5228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03" name="Line 124"/>
          <p:cNvSpPr>
            <a:spLocks noChangeShapeType="1"/>
          </p:cNvSpPr>
          <p:nvPr/>
        </p:nvSpPr>
        <p:spPr bwMode="auto">
          <a:xfrm>
            <a:off x="5291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04" name="Line 125"/>
          <p:cNvSpPr>
            <a:spLocks noChangeShapeType="1"/>
          </p:cNvSpPr>
          <p:nvPr/>
        </p:nvSpPr>
        <p:spPr bwMode="auto">
          <a:xfrm>
            <a:off x="5355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05" name="Line 126"/>
          <p:cNvSpPr>
            <a:spLocks noChangeShapeType="1"/>
          </p:cNvSpPr>
          <p:nvPr/>
        </p:nvSpPr>
        <p:spPr bwMode="auto">
          <a:xfrm>
            <a:off x="5418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06" name="Line 127"/>
          <p:cNvSpPr>
            <a:spLocks noChangeShapeType="1"/>
          </p:cNvSpPr>
          <p:nvPr/>
        </p:nvSpPr>
        <p:spPr bwMode="auto">
          <a:xfrm>
            <a:off x="5482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07" name="Line 128"/>
          <p:cNvSpPr>
            <a:spLocks noChangeShapeType="1"/>
          </p:cNvSpPr>
          <p:nvPr/>
        </p:nvSpPr>
        <p:spPr bwMode="auto">
          <a:xfrm>
            <a:off x="5545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08" name="Line 129"/>
          <p:cNvSpPr>
            <a:spLocks noChangeShapeType="1"/>
          </p:cNvSpPr>
          <p:nvPr/>
        </p:nvSpPr>
        <p:spPr bwMode="auto">
          <a:xfrm>
            <a:off x="5609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09" name="Line 130"/>
          <p:cNvSpPr>
            <a:spLocks noChangeShapeType="1"/>
          </p:cNvSpPr>
          <p:nvPr/>
        </p:nvSpPr>
        <p:spPr bwMode="auto">
          <a:xfrm>
            <a:off x="5672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10" name="Line 131"/>
          <p:cNvSpPr>
            <a:spLocks noChangeShapeType="1"/>
          </p:cNvSpPr>
          <p:nvPr/>
        </p:nvSpPr>
        <p:spPr bwMode="auto">
          <a:xfrm>
            <a:off x="5736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11" name="Line 132"/>
          <p:cNvSpPr>
            <a:spLocks noChangeShapeType="1"/>
          </p:cNvSpPr>
          <p:nvPr/>
        </p:nvSpPr>
        <p:spPr bwMode="auto">
          <a:xfrm>
            <a:off x="5799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12" name="Line 133"/>
          <p:cNvSpPr>
            <a:spLocks noChangeShapeType="1"/>
          </p:cNvSpPr>
          <p:nvPr/>
        </p:nvSpPr>
        <p:spPr bwMode="auto">
          <a:xfrm>
            <a:off x="5863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13" name="Line 134"/>
          <p:cNvSpPr>
            <a:spLocks noChangeShapeType="1"/>
          </p:cNvSpPr>
          <p:nvPr/>
        </p:nvSpPr>
        <p:spPr bwMode="auto">
          <a:xfrm>
            <a:off x="5926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14" name="Line 135"/>
          <p:cNvSpPr>
            <a:spLocks noChangeShapeType="1"/>
          </p:cNvSpPr>
          <p:nvPr/>
        </p:nvSpPr>
        <p:spPr bwMode="auto">
          <a:xfrm>
            <a:off x="5990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15" name="Line 136"/>
          <p:cNvSpPr>
            <a:spLocks noChangeShapeType="1"/>
          </p:cNvSpPr>
          <p:nvPr/>
        </p:nvSpPr>
        <p:spPr bwMode="auto">
          <a:xfrm>
            <a:off x="6053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16" name="Line 137"/>
          <p:cNvSpPr>
            <a:spLocks noChangeShapeType="1"/>
          </p:cNvSpPr>
          <p:nvPr/>
        </p:nvSpPr>
        <p:spPr bwMode="auto">
          <a:xfrm>
            <a:off x="6117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17" name="Line 138"/>
          <p:cNvSpPr>
            <a:spLocks noChangeShapeType="1"/>
          </p:cNvSpPr>
          <p:nvPr/>
        </p:nvSpPr>
        <p:spPr bwMode="auto">
          <a:xfrm>
            <a:off x="6180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18" name="Line 139"/>
          <p:cNvSpPr>
            <a:spLocks noChangeShapeType="1"/>
          </p:cNvSpPr>
          <p:nvPr/>
        </p:nvSpPr>
        <p:spPr bwMode="auto">
          <a:xfrm>
            <a:off x="6244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19" name="Line 140"/>
          <p:cNvSpPr>
            <a:spLocks noChangeShapeType="1"/>
          </p:cNvSpPr>
          <p:nvPr/>
        </p:nvSpPr>
        <p:spPr bwMode="auto">
          <a:xfrm>
            <a:off x="6307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20" name="Line 141"/>
          <p:cNvSpPr>
            <a:spLocks noChangeShapeType="1"/>
          </p:cNvSpPr>
          <p:nvPr/>
        </p:nvSpPr>
        <p:spPr bwMode="auto">
          <a:xfrm>
            <a:off x="63711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21" name="Line 142"/>
          <p:cNvSpPr>
            <a:spLocks noChangeShapeType="1"/>
          </p:cNvSpPr>
          <p:nvPr/>
        </p:nvSpPr>
        <p:spPr bwMode="auto">
          <a:xfrm>
            <a:off x="6434667" y="2858592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22" name="Line 143"/>
          <p:cNvSpPr>
            <a:spLocks noChangeShapeType="1"/>
          </p:cNvSpPr>
          <p:nvPr/>
        </p:nvSpPr>
        <p:spPr bwMode="auto">
          <a:xfrm>
            <a:off x="2116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23" name="Line 144"/>
          <p:cNvSpPr>
            <a:spLocks noChangeShapeType="1"/>
          </p:cNvSpPr>
          <p:nvPr/>
        </p:nvSpPr>
        <p:spPr bwMode="auto">
          <a:xfrm>
            <a:off x="2180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24" name="Line 145"/>
          <p:cNvSpPr>
            <a:spLocks noChangeShapeType="1"/>
          </p:cNvSpPr>
          <p:nvPr/>
        </p:nvSpPr>
        <p:spPr bwMode="auto">
          <a:xfrm>
            <a:off x="2243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25" name="Line 146"/>
          <p:cNvSpPr>
            <a:spLocks noChangeShapeType="1"/>
          </p:cNvSpPr>
          <p:nvPr/>
        </p:nvSpPr>
        <p:spPr bwMode="auto">
          <a:xfrm>
            <a:off x="2307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26" name="Line 147"/>
          <p:cNvSpPr>
            <a:spLocks noChangeShapeType="1"/>
          </p:cNvSpPr>
          <p:nvPr/>
        </p:nvSpPr>
        <p:spPr bwMode="auto">
          <a:xfrm>
            <a:off x="2370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27" name="Line 148"/>
          <p:cNvSpPr>
            <a:spLocks noChangeShapeType="1"/>
          </p:cNvSpPr>
          <p:nvPr/>
        </p:nvSpPr>
        <p:spPr bwMode="auto">
          <a:xfrm>
            <a:off x="2434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28" name="Line 149"/>
          <p:cNvSpPr>
            <a:spLocks noChangeShapeType="1"/>
          </p:cNvSpPr>
          <p:nvPr/>
        </p:nvSpPr>
        <p:spPr bwMode="auto">
          <a:xfrm>
            <a:off x="2497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29" name="Line 150"/>
          <p:cNvSpPr>
            <a:spLocks noChangeShapeType="1"/>
          </p:cNvSpPr>
          <p:nvPr/>
        </p:nvSpPr>
        <p:spPr bwMode="auto">
          <a:xfrm>
            <a:off x="2561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30" name="Line 151"/>
          <p:cNvSpPr>
            <a:spLocks noChangeShapeType="1"/>
          </p:cNvSpPr>
          <p:nvPr/>
        </p:nvSpPr>
        <p:spPr bwMode="auto">
          <a:xfrm>
            <a:off x="2624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31" name="Line 152"/>
          <p:cNvSpPr>
            <a:spLocks noChangeShapeType="1"/>
          </p:cNvSpPr>
          <p:nvPr/>
        </p:nvSpPr>
        <p:spPr bwMode="auto">
          <a:xfrm>
            <a:off x="2688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32" name="Line 153"/>
          <p:cNvSpPr>
            <a:spLocks noChangeShapeType="1"/>
          </p:cNvSpPr>
          <p:nvPr/>
        </p:nvSpPr>
        <p:spPr bwMode="auto">
          <a:xfrm>
            <a:off x="2751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33" name="Line 154"/>
          <p:cNvSpPr>
            <a:spLocks noChangeShapeType="1"/>
          </p:cNvSpPr>
          <p:nvPr/>
        </p:nvSpPr>
        <p:spPr bwMode="auto">
          <a:xfrm>
            <a:off x="2815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34" name="Line 155"/>
          <p:cNvSpPr>
            <a:spLocks noChangeShapeType="1"/>
          </p:cNvSpPr>
          <p:nvPr/>
        </p:nvSpPr>
        <p:spPr bwMode="auto">
          <a:xfrm>
            <a:off x="2878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35" name="Line 156"/>
          <p:cNvSpPr>
            <a:spLocks noChangeShapeType="1"/>
          </p:cNvSpPr>
          <p:nvPr/>
        </p:nvSpPr>
        <p:spPr bwMode="auto">
          <a:xfrm>
            <a:off x="2942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36" name="Line 157"/>
          <p:cNvSpPr>
            <a:spLocks noChangeShapeType="1"/>
          </p:cNvSpPr>
          <p:nvPr/>
        </p:nvSpPr>
        <p:spPr bwMode="auto">
          <a:xfrm>
            <a:off x="3005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37" name="Line 158"/>
          <p:cNvSpPr>
            <a:spLocks noChangeShapeType="1"/>
          </p:cNvSpPr>
          <p:nvPr/>
        </p:nvSpPr>
        <p:spPr bwMode="auto">
          <a:xfrm>
            <a:off x="3069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38" name="Line 159"/>
          <p:cNvSpPr>
            <a:spLocks noChangeShapeType="1"/>
          </p:cNvSpPr>
          <p:nvPr/>
        </p:nvSpPr>
        <p:spPr bwMode="auto">
          <a:xfrm>
            <a:off x="3132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39" name="Line 160"/>
          <p:cNvSpPr>
            <a:spLocks noChangeShapeType="1"/>
          </p:cNvSpPr>
          <p:nvPr/>
        </p:nvSpPr>
        <p:spPr bwMode="auto">
          <a:xfrm>
            <a:off x="3196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40" name="Line 161"/>
          <p:cNvSpPr>
            <a:spLocks noChangeShapeType="1"/>
          </p:cNvSpPr>
          <p:nvPr/>
        </p:nvSpPr>
        <p:spPr bwMode="auto">
          <a:xfrm>
            <a:off x="3259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41" name="Line 162"/>
          <p:cNvSpPr>
            <a:spLocks noChangeShapeType="1"/>
          </p:cNvSpPr>
          <p:nvPr/>
        </p:nvSpPr>
        <p:spPr bwMode="auto">
          <a:xfrm>
            <a:off x="3323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42" name="Line 163"/>
          <p:cNvSpPr>
            <a:spLocks noChangeShapeType="1"/>
          </p:cNvSpPr>
          <p:nvPr/>
        </p:nvSpPr>
        <p:spPr bwMode="auto">
          <a:xfrm>
            <a:off x="3386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43" name="Line 164"/>
          <p:cNvSpPr>
            <a:spLocks noChangeShapeType="1"/>
          </p:cNvSpPr>
          <p:nvPr/>
        </p:nvSpPr>
        <p:spPr bwMode="auto">
          <a:xfrm>
            <a:off x="3450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44" name="Line 165"/>
          <p:cNvSpPr>
            <a:spLocks noChangeShapeType="1"/>
          </p:cNvSpPr>
          <p:nvPr/>
        </p:nvSpPr>
        <p:spPr bwMode="auto">
          <a:xfrm>
            <a:off x="3513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45" name="Line 166"/>
          <p:cNvSpPr>
            <a:spLocks noChangeShapeType="1"/>
          </p:cNvSpPr>
          <p:nvPr/>
        </p:nvSpPr>
        <p:spPr bwMode="auto">
          <a:xfrm>
            <a:off x="3577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46" name="Line 167"/>
          <p:cNvSpPr>
            <a:spLocks noChangeShapeType="1"/>
          </p:cNvSpPr>
          <p:nvPr/>
        </p:nvSpPr>
        <p:spPr bwMode="auto">
          <a:xfrm>
            <a:off x="3640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47" name="Line 168"/>
          <p:cNvSpPr>
            <a:spLocks noChangeShapeType="1"/>
          </p:cNvSpPr>
          <p:nvPr/>
        </p:nvSpPr>
        <p:spPr bwMode="auto">
          <a:xfrm>
            <a:off x="3704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48" name="Line 169"/>
          <p:cNvSpPr>
            <a:spLocks noChangeShapeType="1"/>
          </p:cNvSpPr>
          <p:nvPr/>
        </p:nvSpPr>
        <p:spPr bwMode="auto">
          <a:xfrm>
            <a:off x="3767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49" name="Line 170"/>
          <p:cNvSpPr>
            <a:spLocks noChangeShapeType="1"/>
          </p:cNvSpPr>
          <p:nvPr/>
        </p:nvSpPr>
        <p:spPr bwMode="auto">
          <a:xfrm>
            <a:off x="3831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50" name="Line 171"/>
          <p:cNvSpPr>
            <a:spLocks noChangeShapeType="1"/>
          </p:cNvSpPr>
          <p:nvPr/>
        </p:nvSpPr>
        <p:spPr bwMode="auto">
          <a:xfrm>
            <a:off x="3894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51" name="Line 172"/>
          <p:cNvSpPr>
            <a:spLocks noChangeShapeType="1"/>
          </p:cNvSpPr>
          <p:nvPr/>
        </p:nvSpPr>
        <p:spPr bwMode="auto">
          <a:xfrm>
            <a:off x="3958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52" name="Line 173"/>
          <p:cNvSpPr>
            <a:spLocks noChangeShapeType="1"/>
          </p:cNvSpPr>
          <p:nvPr/>
        </p:nvSpPr>
        <p:spPr bwMode="auto">
          <a:xfrm>
            <a:off x="4021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53" name="Line 174"/>
          <p:cNvSpPr>
            <a:spLocks noChangeShapeType="1"/>
          </p:cNvSpPr>
          <p:nvPr/>
        </p:nvSpPr>
        <p:spPr bwMode="auto">
          <a:xfrm>
            <a:off x="4085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54" name="Line 175"/>
          <p:cNvSpPr>
            <a:spLocks noChangeShapeType="1"/>
          </p:cNvSpPr>
          <p:nvPr/>
        </p:nvSpPr>
        <p:spPr bwMode="auto">
          <a:xfrm>
            <a:off x="4148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55" name="Line 176"/>
          <p:cNvSpPr>
            <a:spLocks noChangeShapeType="1"/>
          </p:cNvSpPr>
          <p:nvPr/>
        </p:nvSpPr>
        <p:spPr bwMode="auto">
          <a:xfrm>
            <a:off x="4212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56" name="Line 177"/>
          <p:cNvSpPr>
            <a:spLocks noChangeShapeType="1"/>
          </p:cNvSpPr>
          <p:nvPr/>
        </p:nvSpPr>
        <p:spPr bwMode="auto">
          <a:xfrm>
            <a:off x="4275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57" name="Line 178"/>
          <p:cNvSpPr>
            <a:spLocks noChangeShapeType="1"/>
          </p:cNvSpPr>
          <p:nvPr/>
        </p:nvSpPr>
        <p:spPr bwMode="auto">
          <a:xfrm>
            <a:off x="4339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58" name="Line 179"/>
          <p:cNvSpPr>
            <a:spLocks noChangeShapeType="1"/>
          </p:cNvSpPr>
          <p:nvPr/>
        </p:nvSpPr>
        <p:spPr bwMode="auto">
          <a:xfrm>
            <a:off x="4402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59" name="Line 180"/>
          <p:cNvSpPr>
            <a:spLocks noChangeShapeType="1"/>
          </p:cNvSpPr>
          <p:nvPr/>
        </p:nvSpPr>
        <p:spPr bwMode="auto">
          <a:xfrm>
            <a:off x="4466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60" name="Line 181"/>
          <p:cNvSpPr>
            <a:spLocks noChangeShapeType="1"/>
          </p:cNvSpPr>
          <p:nvPr/>
        </p:nvSpPr>
        <p:spPr bwMode="auto">
          <a:xfrm>
            <a:off x="4529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61" name="Line 182"/>
          <p:cNvSpPr>
            <a:spLocks noChangeShapeType="1"/>
          </p:cNvSpPr>
          <p:nvPr/>
        </p:nvSpPr>
        <p:spPr bwMode="auto">
          <a:xfrm>
            <a:off x="4593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62" name="Line 183"/>
          <p:cNvSpPr>
            <a:spLocks noChangeShapeType="1"/>
          </p:cNvSpPr>
          <p:nvPr/>
        </p:nvSpPr>
        <p:spPr bwMode="auto">
          <a:xfrm>
            <a:off x="4656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63" name="Line 184"/>
          <p:cNvSpPr>
            <a:spLocks noChangeShapeType="1"/>
          </p:cNvSpPr>
          <p:nvPr/>
        </p:nvSpPr>
        <p:spPr bwMode="auto">
          <a:xfrm>
            <a:off x="4720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64" name="Line 185"/>
          <p:cNvSpPr>
            <a:spLocks noChangeShapeType="1"/>
          </p:cNvSpPr>
          <p:nvPr/>
        </p:nvSpPr>
        <p:spPr bwMode="auto">
          <a:xfrm>
            <a:off x="4783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65" name="Line 186"/>
          <p:cNvSpPr>
            <a:spLocks noChangeShapeType="1"/>
          </p:cNvSpPr>
          <p:nvPr/>
        </p:nvSpPr>
        <p:spPr bwMode="auto">
          <a:xfrm>
            <a:off x="4847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66" name="Line 187"/>
          <p:cNvSpPr>
            <a:spLocks noChangeShapeType="1"/>
          </p:cNvSpPr>
          <p:nvPr/>
        </p:nvSpPr>
        <p:spPr bwMode="auto">
          <a:xfrm>
            <a:off x="4910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67" name="Line 188"/>
          <p:cNvSpPr>
            <a:spLocks noChangeShapeType="1"/>
          </p:cNvSpPr>
          <p:nvPr/>
        </p:nvSpPr>
        <p:spPr bwMode="auto">
          <a:xfrm>
            <a:off x="4974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68" name="Line 189"/>
          <p:cNvSpPr>
            <a:spLocks noChangeShapeType="1"/>
          </p:cNvSpPr>
          <p:nvPr/>
        </p:nvSpPr>
        <p:spPr bwMode="auto">
          <a:xfrm>
            <a:off x="5037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69" name="Line 190"/>
          <p:cNvSpPr>
            <a:spLocks noChangeShapeType="1"/>
          </p:cNvSpPr>
          <p:nvPr/>
        </p:nvSpPr>
        <p:spPr bwMode="auto">
          <a:xfrm>
            <a:off x="5101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70" name="Line 191"/>
          <p:cNvSpPr>
            <a:spLocks noChangeShapeType="1"/>
          </p:cNvSpPr>
          <p:nvPr/>
        </p:nvSpPr>
        <p:spPr bwMode="auto">
          <a:xfrm>
            <a:off x="5164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71" name="Line 192"/>
          <p:cNvSpPr>
            <a:spLocks noChangeShapeType="1"/>
          </p:cNvSpPr>
          <p:nvPr/>
        </p:nvSpPr>
        <p:spPr bwMode="auto">
          <a:xfrm>
            <a:off x="5228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72" name="Line 193"/>
          <p:cNvSpPr>
            <a:spLocks noChangeShapeType="1"/>
          </p:cNvSpPr>
          <p:nvPr/>
        </p:nvSpPr>
        <p:spPr bwMode="auto">
          <a:xfrm>
            <a:off x="5291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73" name="Line 194"/>
          <p:cNvSpPr>
            <a:spLocks noChangeShapeType="1"/>
          </p:cNvSpPr>
          <p:nvPr/>
        </p:nvSpPr>
        <p:spPr bwMode="auto">
          <a:xfrm>
            <a:off x="5355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74" name="Line 195"/>
          <p:cNvSpPr>
            <a:spLocks noChangeShapeType="1"/>
          </p:cNvSpPr>
          <p:nvPr/>
        </p:nvSpPr>
        <p:spPr bwMode="auto">
          <a:xfrm>
            <a:off x="5418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75" name="Line 196"/>
          <p:cNvSpPr>
            <a:spLocks noChangeShapeType="1"/>
          </p:cNvSpPr>
          <p:nvPr/>
        </p:nvSpPr>
        <p:spPr bwMode="auto">
          <a:xfrm>
            <a:off x="5482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76" name="Line 197"/>
          <p:cNvSpPr>
            <a:spLocks noChangeShapeType="1"/>
          </p:cNvSpPr>
          <p:nvPr/>
        </p:nvSpPr>
        <p:spPr bwMode="auto">
          <a:xfrm>
            <a:off x="5545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77" name="Line 198"/>
          <p:cNvSpPr>
            <a:spLocks noChangeShapeType="1"/>
          </p:cNvSpPr>
          <p:nvPr/>
        </p:nvSpPr>
        <p:spPr bwMode="auto">
          <a:xfrm>
            <a:off x="5609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78" name="Line 199"/>
          <p:cNvSpPr>
            <a:spLocks noChangeShapeType="1"/>
          </p:cNvSpPr>
          <p:nvPr/>
        </p:nvSpPr>
        <p:spPr bwMode="auto">
          <a:xfrm>
            <a:off x="5672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79" name="Line 200"/>
          <p:cNvSpPr>
            <a:spLocks noChangeShapeType="1"/>
          </p:cNvSpPr>
          <p:nvPr/>
        </p:nvSpPr>
        <p:spPr bwMode="auto">
          <a:xfrm>
            <a:off x="5736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80" name="Line 201"/>
          <p:cNvSpPr>
            <a:spLocks noChangeShapeType="1"/>
          </p:cNvSpPr>
          <p:nvPr/>
        </p:nvSpPr>
        <p:spPr bwMode="auto">
          <a:xfrm>
            <a:off x="5799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81" name="Line 202"/>
          <p:cNvSpPr>
            <a:spLocks noChangeShapeType="1"/>
          </p:cNvSpPr>
          <p:nvPr/>
        </p:nvSpPr>
        <p:spPr bwMode="auto">
          <a:xfrm>
            <a:off x="5863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82" name="Line 203"/>
          <p:cNvSpPr>
            <a:spLocks noChangeShapeType="1"/>
          </p:cNvSpPr>
          <p:nvPr/>
        </p:nvSpPr>
        <p:spPr bwMode="auto">
          <a:xfrm>
            <a:off x="5926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83" name="Line 204"/>
          <p:cNvSpPr>
            <a:spLocks noChangeShapeType="1"/>
          </p:cNvSpPr>
          <p:nvPr/>
        </p:nvSpPr>
        <p:spPr bwMode="auto">
          <a:xfrm>
            <a:off x="5990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84" name="Line 205"/>
          <p:cNvSpPr>
            <a:spLocks noChangeShapeType="1"/>
          </p:cNvSpPr>
          <p:nvPr/>
        </p:nvSpPr>
        <p:spPr bwMode="auto">
          <a:xfrm>
            <a:off x="6053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85" name="Line 206"/>
          <p:cNvSpPr>
            <a:spLocks noChangeShapeType="1"/>
          </p:cNvSpPr>
          <p:nvPr/>
        </p:nvSpPr>
        <p:spPr bwMode="auto">
          <a:xfrm>
            <a:off x="6117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86" name="Line 207"/>
          <p:cNvSpPr>
            <a:spLocks noChangeShapeType="1"/>
          </p:cNvSpPr>
          <p:nvPr/>
        </p:nvSpPr>
        <p:spPr bwMode="auto">
          <a:xfrm>
            <a:off x="6180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87" name="Line 208"/>
          <p:cNvSpPr>
            <a:spLocks noChangeShapeType="1"/>
          </p:cNvSpPr>
          <p:nvPr/>
        </p:nvSpPr>
        <p:spPr bwMode="auto">
          <a:xfrm>
            <a:off x="6244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88" name="Line 209"/>
          <p:cNvSpPr>
            <a:spLocks noChangeShapeType="1"/>
          </p:cNvSpPr>
          <p:nvPr/>
        </p:nvSpPr>
        <p:spPr bwMode="auto">
          <a:xfrm>
            <a:off x="6307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89" name="Line 210"/>
          <p:cNvSpPr>
            <a:spLocks noChangeShapeType="1"/>
          </p:cNvSpPr>
          <p:nvPr/>
        </p:nvSpPr>
        <p:spPr bwMode="auto">
          <a:xfrm>
            <a:off x="63711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90" name="Line 211"/>
          <p:cNvSpPr>
            <a:spLocks noChangeShapeType="1"/>
          </p:cNvSpPr>
          <p:nvPr/>
        </p:nvSpPr>
        <p:spPr bwMode="auto">
          <a:xfrm>
            <a:off x="6434667" y="2054258"/>
            <a:ext cx="1058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0691" name="Line 212"/>
          <p:cNvSpPr>
            <a:spLocks noChangeShapeType="1"/>
          </p:cNvSpPr>
          <p:nvPr/>
        </p:nvSpPr>
        <p:spPr bwMode="auto">
          <a:xfrm flipV="1">
            <a:off x="1989667" y="2043675"/>
            <a:ext cx="0" cy="243416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92" name="Line 213"/>
          <p:cNvSpPr>
            <a:spLocks noChangeShapeType="1"/>
          </p:cNvSpPr>
          <p:nvPr/>
        </p:nvSpPr>
        <p:spPr bwMode="auto">
          <a:xfrm>
            <a:off x="1957917" y="4477842"/>
            <a:ext cx="5291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93" name="Line 214"/>
          <p:cNvSpPr>
            <a:spLocks noChangeShapeType="1"/>
          </p:cNvSpPr>
          <p:nvPr/>
        </p:nvSpPr>
        <p:spPr bwMode="auto">
          <a:xfrm>
            <a:off x="1989667" y="4477842"/>
            <a:ext cx="446616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94" name="Line 215"/>
          <p:cNvSpPr>
            <a:spLocks noChangeShapeType="1"/>
          </p:cNvSpPr>
          <p:nvPr/>
        </p:nvSpPr>
        <p:spPr bwMode="auto">
          <a:xfrm flipV="1">
            <a:off x="1989667" y="44275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95" name="Line 216"/>
          <p:cNvSpPr>
            <a:spLocks noChangeShapeType="1"/>
          </p:cNvSpPr>
          <p:nvPr/>
        </p:nvSpPr>
        <p:spPr bwMode="auto">
          <a:xfrm flipV="1">
            <a:off x="2211917" y="44275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96" name="Line 217"/>
          <p:cNvSpPr>
            <a:spLocks noChangeShapeType="1"/>
          </p:cNvSpPr>
          <p:nvPr/>
        </p:nvSpPr>
        <p:spPr bwMode="auto">
          <a:xfrm flipV="1">
            <a:off x="2444750" y="44275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97" name="Line 218"/>
          <p:cNvSpPr>
            <a:spLocks noChangeShapeType="1"/>
          </p:cNvSpPr>
          <p:nvPr/>
        </p:nvSpPr>
        <p:spPr bwMode="auto">
          <a:xfrm flipV="1">
            <a:off x="2667000" y="44275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98" name="Line 219"/>
          <p:cNvSpPr>
            <a:spLocks noChangeShapeType="1"/>
          </p:cNvSpPr>
          <p:nvPr/>
        </p:nvSpPr>
        <p:spPr bwMode="auto">
          <a:xfrm flipV="1">
            <a:off x="2889250" y="44275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99" name="Line 220"/>
          <p:cNvSpPr>
            <a:spLocks noChangeShapeType="1"/>
          </p:cNvSpPr>
          <p:nvPr/>
        </p:nvSpPr>
        <p:spPr bwMode="auto">
          <a:xfrm flipV="1">
            <a:off x="3111500" y="44275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700" name="Line 221"/>
          <p:cNvSpPr>
            <a:spLocks noChangeShapeType="1"/>
          </p:cNvSpPr>
          <p:nvPr/>
        </p:nvSpPr>
        <p:spPr bwMode="auto">
          <a:xfrm flipV="1">
            <a:off x="3333750" y="44275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701" name="Line 222"/>
          <p:cNvSpPr>
            <a:spLocks noChangeShapeType="1"/>
          </p:cNvSpPr>
          <p:nvPr/>
        </p:nvSpPr>
        <p:spPr bwMode="auto">
          <a:xfrm flipV="1">
            <a:off x="3556000" y="46180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702" name="Line 223"/>
          <p:cNvSpPr>
            <a:spLocks noChangeShapeType="1"/>
          </p:cNvSpPr>
          <p:nvPr/>
        </p:nvSpPr>
        <p:spPr bwMode="auto">
          <a:xfrm flipV="1">
            <a:off x="3778250" y="46180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703" name="Line 224"/>
          <p:cNvSpPr>
            <a:spLocks noChangeShapeType="1"/>
          </p:cNvSpPr>
          <p:nvPr/>
        </p:nvSpPr>
        <p:spPr bwMode="auto">
          <a:xfrm flipV="1">
            <a:off x="4011083" y="46180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704" name="Line 225"/>
          <p:cNvSpPr>
            <a:spLocks noChangeShapeType="1"/>
          </p:cNvSpPr>
          <p:nvPr/>
        </p:nvSpPr>
        <p:spPr bwMode="auto">
          <a:xfrm flipV="1">
            <a:off x="4233333" y="46180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705" name="Line 226"/>
          <p:cNvSpPr>
            <a:spLocks noChangeShapeType="1"/>
          </p:cNvSpPr>
          <p:nvPr/>
        </p:nvSpPr>
        <p:spPr bwMode="auto">
          <a:xfrm flipV="1">
            <a:off x="4455583" y="46180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706" name="Line 227"/>
          <p:cNvSpPr>
            <a:spLocks noChangeShapeType="1"/>
          </p:cNvSpPr>
          <p:nvPr/>
        </p:nvSpPr>
        <p:spPr bwMode="auto">
          <a:xfrm flipV="1">
            <a:off x="4677833" y="46180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707" name="Line 228"/>
          <p:cNvSpPr>
            <a:spLocks noChangeShapeType="1"/>
          </p:cNvSpPr>
          <p:nvPr/>
        </p:nvSpPr>
        <p:spPr bwMode="auto">
          <a:xfrm flipV="1">
            <a:off x="4900083" y="46180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708" name="Line 229"/>
          <p:cNvSpPr>
            <a:spLocks noChangeShapeType="1"/>
          </p:cNvSpPr>
          <p:nvPr/>
        </p:nvSpPr>
        <p:spPr bwMode="auto">
          <a:xfrm flipV="1">
            <a:off x="5122333" y="46180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709" name="Line 230"/>
          <p:cNvSpPr>
            <a:spLocks noChangeShapeType="1"/>
          </p:cNvSpPr>
          <p:nvPr/>
        </p:nvSpPr>
        <p:spPr bwMode="auto">
          <a:xfrm flipV="1">
            <a:off x="5344583" y="46180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710" name="Line 231"/>
          <p:cNvSpPr>
            <a:spLocks noChangeShapeType="1"/>
          </p:cNvSpPr>
          <p:nvPr/>
        </p:nvSpPr>
        <p:spPr bwMode="auto">
          <a:xfrm flipV="1">
            <a:off x="5577417" y="46180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711" name="Line 232"/>
          <p:cNvSpPr>
            <a:spLocks noChangeShapeType="1"/>
          </p:cNvSpPr>
          <p:nvPr/>
        </p:nvSpPr>
        <p:spPr bwMode="auto">
          <a:xfrm flipV="1">
            <a:off x="5799667" y="46180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712" name="Line 233"/>
          <p:cNvSpPr>
            <a:spLocks noChangeShapeType="1"/>
          </p:cNvSpPr>
          <p:nvPr/>
        </p:nvSpPr>
        <p:spPr bwMode="auto">
          <a:xfrm flipV="1">
            <a:off x="6021917" y="46180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713" name="Line 234"/>
          <p:cNvSpPr>
            <a:spLocks noChangeShapeType="1"/>
          </p:cNvSpPr>
          <p:nvPr/>
        </p:nvSpPr>
        <p:spPr bwMode="auto">
          <a:xfrm flipV="1">
            <a:off x="6244167" y="46180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714" name="Line 235"/>
          <p:cNvSpPr>
            <a:spLocks noChangeShapeType="1"/>
          </p:cNvSpPr>
          <p:nvPr/>
        </p:nvSpPr>
        <p:spPr bwMode="auto">
          <a:xfrm flipV="1">
            <a:off x="6466417" y="4618071"/>
            <a:ext cx="0" cy="899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715" name="Rectangle 280"/>
          <p:cNvSpPr>
            <a:spLocks noChangeArrowheads="1"/>
          </p:cNvSpPr>
          <p:nvPr/>
        </p:nvSpPr>
        <p:spPr bwMode="auto">
          <a:xfrm>
            <a:off x="1651001" y="4258238"/>
            <a:ext cx="301367" cy="433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2333" b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20716" name="Rectangle 281"/>
          <p:cNvSpPr>
            <a:spLocks noChangeArrowheads="1"/>
          </p:cNvSpPr>
          <p:nvPr/>
        </p:nvSpPr>
        <p:spPr bwMode="auto">
          <a:xfrm>
            <a:off x="1451240" y="3459196"/>
            <a:ext cx="450445" cy="433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2333" b="0">
                <a:latin typeface="Gill Sans" charset="0"/>
                <a:ea typeface="Gill Sans" charset="0"/>
                <a:cs typeface="Gill Sans" charset="0"/>
              </a:rPr>
              <a:t>10</a:t>
            </a:r>
          </a:p>
        </p:txBody>
      </p:sp>
      <p:sp>
        <p:nvSpPr>
          <p:cNvPr id="20717" name="Rectangle 282"/>
          <p:cNvSpPr>
            <a:spLocks noChangeArrowheads="1"/>
          </p:cNvSpPr>
          <p:nvPr/>
        </p:nvSpPr>
        <p:spPr bwMode="auto">
          <a:xfrm>
            <a:off x="1313657" y="2718363"/>
            <a:ext cx="599525" cy="433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2333" b="0">
                <a:latin typeface="Gill Sans" charset="0"/>
                <a:ea typeface="Gill Sans" charset="0"/>
                <a:cs typeface="Gill Sans" charset="0"/>
              </a:rPr>
              <a:t>100</a:t>
            </a:r>
          </a:p>
        </p:txBody>
      </p:sp>
      <p:sp>
        <p:nvSpPr>
          <p:cNvPr id="20718" name="Rectangle 283"/>
          <p:cNvSpPr>
            <a:spLocks noChangeArrowheads="1"/>
          </p:cNvSpPr>
          <p:nvPr/>
        </p:nvSpPr>
        <p:spPr bwMode="auto">
          <a:xfrm>
            <a:off x="1112573" y="1839946"/>
            <a:ext cx="748604" cy="433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2333" b="0">
                <a:latin typeface="Gill Sans" charset="0"/>
                <a:ea typeface="Gill Sans" charset="0"/>
                <a:cs typeface="Gill Sans" charset="0"/>
              </a:rPr>
              <a:t>1000</a:t>
            </a:r>
          </a:p>
        </p:txBody>
      </p:sp>
      <p:sp>
        <p:nvSpPr>
          <p:cNvPr id="20719" name="Rectangle 284"/>
          <p:cNvSpPr>
            <a:spLocks noChangeArrowheads="1"/>
          </p:cNvSpPr>
          <p:nvPr/>
        </p:nvSpPr>
        <p:spPr bwMode="auto">
          <a:xfrm rot="-5400000">
            <a:off x="1766756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1980</a:t>
            </a:r>
          </a:p>
        </p:txBody>
      </p:sp>
      <p:sp>
        <p:nvSpPr>
          <p:cNvPr id="20720" name="Rectangle 285"/>
          <p:cNvSpPr>
            <a:spLocks noChangeArrowheads="1"/>
          </p:cNvSpPr>
          <p:nvPr/>
        </p:nvSpPr>
        <p:spPr bwMode="auto">
          <a:xfrm rot="-5400000">
            <a:off x="1989006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1981</a:t>
            </a:r>
          </a:p>
        </p:txBody>
      </p:sp>
      <p:sp>
        <p:nvSpPr>
          <p:cNvPr id="20721" name="Rectangle 286"/>
          <p:cNvSpPr>
            <a:spLocks noChangeArrowheads="1"/>
          </p:cNvSpPr>
          <p:nvPr/>
        </p:nvSpPr>
        <p:spPr bwMode="auto">
          <a:xfrm rot="-5400000">
            <a:off x="2433506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 dirty="0">
                <a:latin typeface="Gill Sans" charset="0"/>
                <a:ea typeface="Gill Sans" charset="0"/>
                <a:cs typeface="Gill Sans" charset="0"/>
              </a:rPr>
              <a:t>1983</a:t>
            </a:r>
          </a:p>
        </p:txBody>
      </p:sp>
      <p:sp>
        <p:nvSpPr>
          <p:cNvPr id="20722" name="Rectangle 287"/>
          <p:cNvSpPr>
            <a:spLocks noChangeArrowheads="1"/>
          </p:cNvSpPr>
          <p:nvPr/>
        </p:nvSpPr>
        <p:spPr bwMode="auto">
          <a:xfrm rot="-5400000">
            <a:off x="2655756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1984</a:t>
            </a:r>
          </a:p>
        </p:txBody>
      </p:sp>
      <p:sp>
        <p:nvSpPr>
          <p:cNvPr id="20723" name="Rectangle 288"/>
          <p:cNvSpPr>
            <a:spLocks noChangeArrowheads="1"/>
          </p:cNvSpPr>
          <p:nvPr/>
        </p:nvSpPr>
        <p:spPr bwMode="auto">
          <a:xfrm rot="-5400000">
            <a:off x="2878006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1985</a:t>
            </a:r>
          </a:p>
        </p:txBody>
      </p:sp>
      <p:sp>
        <p:nvSpPr>
          <p:cNvPr id="20724" name="Rectangle 289"/>
          <p:cNvSpPr>
            <a:spLocks noChangeArrowheads="1"/>
          </p:cNvSpPr>
          <p:nvPr/>
        </p:nvSpPr>
        <p:spPr bwMode="auto">
          <a:xfrm rot="-5400000">
            <a:off x="3110839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1986</a:t>
            </a:r>
          </a:p>
        </p:txBody>
      </p:sp>
      <p:sp>
        <p:nvSpPr>
          <p:cNvPr id="20725" name="Rectangle 290"/>
          <p:cNvSpPr>
            <a:spLocks noChangeArrowheads="1"/>
          </p:cNvSpPr>
          <p:nvPr/>
        </p:nvSpPr>
        <p:spPr bwMode="auto">
          <a:xfrm rot="-5400000">
            <a:off x="3333089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1987</a:t>
            </a:r>
          </a:p>
        </p:txBody>
      </p:sp>
      <p:sp>
        <p:nvSpPr>
          <p:cNvPr id="20726" name="Rectangle 291"/>
          <p:cNvSpPr>
            <a:spLocks noChangeArrowheads="1"/>
          </p:cNvSpPr>
          <p:nvPr/>
        </p:nvSpPr>
        <p:spPr bwMode="auto">
          <a:xfrm rot="-5400000">
            <a:off x="3555339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 dirty="0">
                <a:latin typeface="Gill Sans" charset="0"/>
                <a:ea typeface="Gill Sans" charset="0"/>
                <a:cs typeface="Gill Sans" charset="0"/>
              </a:rPr>
              <a:t>1988</a:t>
            </a:r>
          </a:p>
        </p:txBody>
      </p:sp>
      <p:sp>
        <p:nvSpPr>
          <p:cNvPr id="20727" name="Rectangle 292"/>
          <p:cNvSpPr>
            <a:spLocks noChangeArrowheads="1"/>
          </p:cNvSpPr>
          <p:nvPr/>
        </p:nvSpPr>
        <p:spPr bwMode="auto">
          <a:xfrm rot="-5400000">
            <a:off x="3777589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1989</a:t>
            </a:r>
          </a:p>
        </p:txBody>
      </p:sp>
      <p:sp>
        <p:nvSpPr>
          <p:cNvPr id="20728" name="Rectangle 293"/>
          <p:cNvSpPr>
            <a:spLocks noChangeArrowheads="1"/>
          </p:cNvSpPr>
          <p:nvPr/>
        </p:nvSpPr>
        <p:spPr bwMode="auto">
          <a:xfrm rot="-5400000">
            <a:off x="3999839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1990</a:t>
            </a:r>
          </a:p>
        </p:txBody>
      </p:sp>
      <p:sp>
        <p:nvSpPr>
          <p:cNvPr id="20729" name="Rectangle 294"/>
          <p:cNvSpPr>
            <a:spLocks noChangeArrowheads="1"/>
          </p:cNvSpPr>
          <p:nvPr/>
        </p:nvSpPr>
        <p:spPr bwMode="auto">
          <a:xfrm rot="-5400000">
            <a:off x="4222089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1991</a:t>
            </a:r>
          </a:p>
        </p:txBody>
      </p:sp>
      <p:sp>
        <p:nvSpPr>
          <p:cNvPr id="20730" name="Rectangle 295"/>
          <p:cNvSpPr>
            <a:spLocks noChangeArrowheads="1"/>
          </p:cNvSpPr>
          <p:nvPr/>
        </p:nvSpPr>
        <p:spPr bwMode="auto">
          <a:xfrm rot="-5400000">
            <a:off x="4454922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1992</a:t>
            </a:r>
          </a:p>
        </p:txBody>
      </p:sp>
      <p:sp>
        <p:nvSpPr>
          <p:cNvPr id="20731" name="Rectangle 296"/>
          <p:cNvSpPr>
            <a:spLocks noChangeArrowheads="1"/>
          </p:cNvSpPr>
          <p:nvPr/>
        </p:nvSpPr>
        <p:spPr bwMode="auto">
          <a:xfrm rot="-5400000">
            <a:off x="4677172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1993</a:t>
            </a:r>
          </a:p>
        </p:txBody>
      </p:sp>
      <p:sp>
        <p:nvSpPr>
          <p:cNvPr id="20732" name="Rectangle 297"/>
          <p:cNvSpPr>
            <a:spLocks noChangeArrowheads="1"/>
          </p:cNvSpPr>
          <p:nvPr/>
        </p:nvSpPr>
        <p:spPr bwMode="auto">
          <a:xfrm rot="-5400000">
            <a:off x="4899422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1994</a:t>
            </a:r>
          </a:p>
        </p:txBody>
      </p:sp>
      <p:sp>
        <p:nvSpPr>
          <p:cNvPr id="20733" name="Rectangle 298"/>
          <p:cNvSpPr>
            <a:spLocks noChangeArrowheads="1"/>
          </p:cNvSpPr>
          <p:nvPr/>
        </p:nvSpPr>
        <p:spPr bwMode="auto">
          <a:xfrm rot="-5400000">
            <a:off x="5121672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1995</a:t>
            </a:r>
          </a:p>
        </p:txBody>
      </p:sp>
      <p:sp>
        <p:nvSpPr>
          <p:cNvPr id="20734" name="Rectangle 299"/>
          <p:cNvSpPr>
            <a:spLocks noChangeArrowheads="1"/>
          </p:cNvSpPr>
          <p:nvPr/>
        </p:nvSpPr>
        <p:spPr bwMode="auto">
          <a:xfrm rot="-5400000">
            <a:off x="5343922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1996</a:t>
            </a:r>
          </a:p>
        </p:txBody>
      </p:sp>
      <p:sp>
        <p:nvSpPr>
          <p:cNvPr id="20735" name="Rectangle 300"/>
          <p:cNvSpPr>
            <a:spLocks noChangeArrowheads="1"/>
          </p:cNvSpPr>
          <p:nvPr/>
        </p:nvSpPr>
        <p:spPr bwMode="auto">
          <a:xfrm rot="-5400000">
            <a:off x="5566172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1997</a:t>
            </a:r>
          </a:p>
        </p:txBody>
      </p:sp>
      <p:sp>
        <p:nvSpPr>
          <p:cNvPr id="20736" name="Rectangle 301"/>
          <p:cNvSpPr>
            <a:spLocks noChangeArrowheads="1"/>
          </p:cNvSpPr>
          <p:nvPr/>
        </p:nvSpPr>
        <p:spPr bwMode="auto">
          <a:xfrm rot="-5400000">
            <a:off x="5788422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1998</a:t>
            </a:r>
          </a:p>
        </p:txBody>
      </p:sp>
      <p:sp>
        <p:nvSpPr>
          <p:cNvPr id="20737" name="Rectangle 302"/>
          <p:cNvSpPr>
            <a:spLocks noChangeArrowheads="1"/>
          </p:cNvSpPr>
          <p:nvPr/>
        </p:nvSpPr>
        <p:spPr bwMode="auto">
          <a:xfrm rot="-5400000">
            <a:off x="6021256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1999</a:t>
            </a:r>
          </a:p>
        </p:txBody>
      </p:sp>
      <p:sp>
        <p:nvSpPr>
          <p:cNvPr id="20738" name="Rectangle 303"/>
          <p:cNvSpPr>
            <a:spLocks noChangeArrowheads="1"/>
          </p:cNvSpPr>
          <p:nvPr/>
        </p:nvSpPr>
        <p:spPr bwMode="auto">
          <a:xfrm rot="-5400000">
            <a:off x="6243506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2000</a:t>
            </a:r>
          </a:p>
        </p:txBody>
      </p:sp>
      <p:sp>
        <p:nvSpPr>
          <p:cNvPr id="20739" name="Rectangle 307"/>
          <p:cNvSpPr>
            <a:spLocks noChangeArrowheads="1"/>
          </p:cNvSpPr>
          <p:nvPr/>
        </p:nvSpPr>
        <p:spPr bwMode="auto">
          <a:xfrm rot="-5400000">
            <a:off x="2243006" y="4704699"/>
            <a:ext cx="664104" cy="30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500" b="0">
                <a:latin typeface="Gill Sans" charset="0"/>
                <a:ea typeface="Gill Sans" charset="0"/>
                <a:cs typeface="Gill Sans" charset="0"/>
              </a:rPr>
              <a:t>1982</a:t>
            </a:r>
          </a:p>
        </p:txBody>
      </p:sp>
      <p:grpSp>
        <p:nvGrpSpPr>
          <p:cNvPr id="724286" name="Group 318"/>
          <p:cNvGrpSpPr>
            <a:grpSpLocks/>
          </p:cNvGrpSpPr>
          <p:nvPr/>
        </p:nvGrpSpPr>
        <p:grpSpPr bwMode="auto">
          <a:xfrm>
            <a:off x="5794375" y="2556967"/>
            <a:ext cx="2141802" cy="1502833"/>
            <a:chOff x="3804" y="1594"/>
            <a:chExt cx="1619" cy="1136"/>
          </a:xfrm>
        </p:grpSpPr>
        <p:sp>
          <p:nvSpPr>
            <p:cNvPr id="20747" name="Line 308"/>
            <p:cNvSpPr>
              <a:spLocks noChangeShapeType="1"/>
            </p:cNvSpPr>
            <p:nvPr/>
          </p:nvSpPr>
          <p:spPr bwMode="auto">
            <a:xfrm>
              <a:off x="3819" y="1594"/>
              <a:ext cx="0" cy="1136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20748" name="Rectangle 309"/>
            <p:cNvSpPr>
              <a:spLocks noChangeArrowheads="1"/>
            </p:cNvSpPr>
            <p:nvPr/>
          </p:nvSpPr>
          <p:spPr bwMode="auto">
            <a:xfrm>
              <a:off x="3804" y="1721"/>
              <a:ext cx="1619" cy="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Processor-Memory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Performance Gap: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(grows 50% / year)</a:t>
              </a:r>
            </a:p>
          </p:txBody>
        </p:sp>
      </p:grpSp>
      <p:sp>
        <p:nvSpPr>
          <p:cNvPr id="20741" name="Rectangle 310"/>
          <p:cNvSpPr>
            <a:spLocks noChangeArrowheads="1"/>
          </p:cNvSpPr>
          <p:nvPr/>
        </p:nvSpPr>
        <p:spPr bwMode="auto">
          <a:xfrm rot="-5400000">
            <a:off x="356110" y="3108012"/>
            <a:ext cx="1696812" cy="433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2333" b="0" dirty="0">
                <a:latin typeface="Gill Sans" charset="0"/>
                <a:ea typeface="Gill Sans" charset="0"/>
                <a:cs typeface="Gill Sans" charset="0"/>
              </a:rPr>
              <a:t>Performance</a:t>
            </a:r>
          </a:p>
        </p:txBody>
      </p:sp>
      <p:sp>
        <p:nvSpPr>
          <p:cNvPr id="20742" name="Rectangle 311"/>
          <p:cNvSpPr>
            <a:spLocks noChangeArrowheads="1"/>
          </p:cNvSpPr>
          <p:nvPr/>
        </p:nvSpPr>
        <p:spPr bwMode="auto">
          <a:xfrm>
            <a:off x="3897313" y="5253071"/>
            <a:ext cx="860814" cy="48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2667" b="0">
                <a:latin typeface="Gill Sans" charset="0"/>
                <a:ea typeface="Gill Sans" charset="0"/>
                <a:cs typeface="Gill Sans" charset="0"/>
              </a:rPr>
              <a:t>Time</a:t>
            </a:r>
          </a:p>
        </p:txBody>
      </p:sp>
      <p:sp>
        <p:nvSpPr>
          <p:cNvPr id="724280" name="Rectangle 312"/>
          <p:cNvSpPr>
            <a:spLocks noChangeArrowheads="1"/>
          </p:cNvSpPr>
          <p:nvPr/>
        </p:nvSpPr>
        <p:spPr bwMode="auto">
          <a:xfrm>
            <a:off x="3390636" y="2035738"/>
            <a:ext cx="1672190" cy="38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ko-KR" altLang="en-US" b="0" dirty="0">
                <a:solidFill>
                  <a:srgbClr val="FC0128"/>
                </a:solidFill>
                <a:latin typeface="Gill Sans Light"/>
                <a:ea typeface="굴림" panose="020B0600000101010101" pitchFamily="34" charset="-127"/>
                <a:cs typeface="Gill Sans Light"/>
              </a:rPr>
              <a:t>“</a:t>
            </a:r>
            <a:r>
              <a:rPr lang="en-US" altLang="ko-KR" b="0" dirty="0">
                <a:solidFill>
                  <a:srgbClr val="FC0128"/>
                </a:solidFill>
                <a:latin typeface="Gill Sans Light"/>
                <a:ea typeface="굴림" panose="020B0600000101010101" pitchFamily="34" charset="-127"/>
                <a:cs typeface="Gill Sans Light"/>
              </a:rPr>
              <a:t>Moore’s Law”</a:t>
            </a:r>
          </a:p>
        </p:txBody>
      </p:sp>
      <p:sp>
        <p:nvSpPr>
          <p:cNvPr id="20744" name="Rectangle 313"/>
          <p:cNvSpPr>
            <a:spLocks noChangeArrowheads="1"/>
          </p:cNvSpPr>
          <p:nvPr/>
        </p:nvSpPr>
        <p:spPr bwMode="auto">
          <a:xfrm>
            <a:off x="1311510" y="1191017"/>
            <a:ext cx="5181612" cy="351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ko-KR" b="0" dirty="0">
                <a:solidFill>
                  <a:schemeClr val="tx2"/>
                </a:solidFill>
                <a:latin typeface="Gill Sans" charset="0"/>
                <a:ea typeface="Gill Sans" charset="0"/>
                <a:cs typeface="Gill Sans" charset="0"/>
              </a:rPr>
              <a:t>Growing latency gap between CPU and Memory</a:t>
            </a:r>
          </a:p>
        </p:txBody>
      </p:sp>
      <p:sp>
        <p:nvSpPr>
          <p:cNvPr id="20745" name="Rectangle 314"/>
          <p:cNvSpPr>
            <a:spLocks noGrp="1" noChangeArrowheads="1"/>
          </p:cNvSpPr>
          <p:nvPr>
            <p:ph type="title"/>
          </p:nvPr>
        </p:nvSpPr>
        <p:spPr>
          <a:xfrm>
            <a:off x="795073" y="356176"/>
            <a:ext cx="6220354" cy="749464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Why Bother with Caching?</a:t>
            </a:r>
          </a:p>
        </p:txBody>
      </p:sp>
      <p:sp>
        <p:nvSpPr>
          <p:cNvPr id="724283" name="Rectangle 315"/>
          <p:cNvSpPr>
            <a:spLocks noChangeArrowheads="1"/>
          </p:cNvSpPr>
          <p:nvPr/>
        </p:nvSpPr>
        <p:spPr bwMode="auto">
          <a:xfrm>
            <a:off x="3937000" y="3689384"/>
            <a:ext cx="1381406" cy="38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ko-KR" altLang="en-US" b="0">
                <a:solidFill>
                  <a:srgbClr val="FC0128"/>
                </a:solidFill>
                <a:latin typeface="Gill Sans Light"/>
                <a:ea typeface="굴림" panose="020B0600000101010101" pitchFamily="34" charset="-127"/>
                <a:cs typeface="Gill Sans Light"/>
              </a:rPr>
              <a:t>“</a:t>
            </a:r>
            <a:r>
              <a:rPr lang="en-US" altLang="ko-KR" b="0">
                <a:solidFill>
                  <a:srgbClr val="FC0128"/>
                </a:solidFill>
                <a:latin typeface="Gill Sans Light"/>
                <a:ea typeface="굴림" panose="020B0600000101010101" pitchFamily="34" charset="-127"/>
                <a:cs typeface="Gill Sans Light"/>
              </a:rPr>
              <a:t>Less’ Law?”</a:t>
            </a:r>
          </a:p>
        </p:txBody>
      </p:sp>
    </p:spTree>
    <p:extLst>
      <p:ext uri="{BB962C8B-B14F-4D97-AF65-F5344CB8AC3E}">
        <p14:creationId xmlns:p14="http://schemas.microsoft.com/office/powerpoint/2010/main" val="178512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280" grpId="0"/>
      <p:bldP spid="724283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9000" y="4118241"/>
            <a:ext cx="7366000" cy="153325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Three DRAM accesses per access?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Unacceptably slow performance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Solution: Cache translation mappings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b="1" i="1" dirty="0">
                <a:ea typeface="굴림" panose="020B0600000101010101" pitchFamily="34" charset="-127"/>
              </a:rPr>
              <a:t>Translation Lookaside Buffer (TLB)</a:t>
            </a:r>
            <a:endParaRPr lang="ko-KR" altLang="en-US" b="1" i="1" dirty="0">
              <a:ea typeface="굴림" panose="020B0600000101010101" pitchFamily="34" charset="-127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952500" y="113832"/>
            <a:ext cx="7239000" cy="890954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Why cache? Address Translation</a:t>
            </a:r>
          </a:p>
        </p:txBody>
      </p:sp>
      <p:grpSp>
        <p:nvGrpSpPr>
          <p:cNvPr id="21508" name="Group 180"/>
          <p:cNvGrpSpPr>
            <a:grpSpLocks/>
          </p:cNvGrpSpPr>
          <p:nvPr/>
        </p:nvGrpSpPr>
        <p:grpSpPr bwMode="auto">
          <a:xfrm>
            <a:off x="825500" y="1004786"/>
            <a:ext cx="7429500" cy="2901157"/>
            <a:chOff x="48" y="480"/>
            <a:chExt cx="5616" cy="2193"/>
          </a:xfrm>
        </p:grpSpPr>
        <p:grpSp>
          <p:nvGrpSpPr>
            <p:cNvPr id="21509" name="Group 93"/>
            <p:cNvGrpSpPr>
              <a:grpSpLocks/>
            </p:cNvGrpSpPr>
            <p:nvPr/>
          </p:nvGrpSpPr>
          <p:grpSpPr bwMode="auto">
            <a:xfrm>
              <a:off x="2512" y="912"/>
              <a:ext cx="1171" cy="1129"/>
              <a:chOff x="2512" y="1728"/>
              <a:chExt cx="1171" cy="1129"/>
            </a:xfrm>
          </p:grpSpPr>
          <p:sp>
            <p:nvSpPr>
              <p:cNvPr id="21575" name="Rectangle 94"/>
              <p:cNvSpPr>
                <a:spLocks noChangeArrowheads="1"/>
              </p:cNvSpPr>
              <p:nvPr/>
            </p:nvSpPr>
            <p:spPr bwMode="auto">
              <a:xfrm>
                <a:off x="2512" y="1728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21576" name="Rectangle 95"/>
              <p:cNvSpPr>
                <a:spLocks noChangeArrowheads="1"/>
              </p:cNvSpPr>
              <p:nvPr/>
            </p:nvSpPr>
            <p:spPr bwMode="auto">
              <a:xfrm>
                <a:off x="2512" y="1916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page #1</a:t>
                </a:r>
              </a:p>
            </p:txBody>
          </p:sp>
          <p:sp>
            <p:nvSpPr>
              <p:cNvPr id="21577" name="Rectangle 96"/>
              <p:cNvSpPr>
                <a:spLocks noChangeArrowheads="1"/>
              </p:cNvSpPr>
              <p:nvPr/>
            </p:nvSpPr>
            <p:spPr bwMode="auto">
              <a:xfrm>
                <a:off x="2512" y="2293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21578" name="Rectangle 97"/>
              <p:cNvSpPr>
                <a:spLocks noChangeArrowheads="1"/>
              </p:cNvSpPr>
              <p:nvPr/>
            </p:nvSpPr>
            <p:spPr bwMode="auto">
              <a:xfrm>
                <a:off x="2512" y="2481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21579" name="Rectangle 98"/>
              <p:cNvSpPr>
                <a:spLocks noChangeArrowheads="1"/>
              </p:cNvSpPr>
              <p:nvPr/>
            </p:nvSpPr>
            <p:spPr bwMode="auto">
              <a:xfrm>
                <a:off x="2512" y="2669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21580" name="Rectangle 99"/>
              <p:cNvSpPr>
                <a:spLocks noChangeArrowheads="1"/>
              </p:cNvSpPr>
              <p:nvPr/>
            </p:nvSpPr>
            <p:spPr bwMode="auto">
              <a:xfrm>
                <a:off x="3263" y="1728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333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sp>
            <p:nvSpPr>
              <p:cNvPr id="21581" name="Rectangle 100"/>
              <p:cNvSpPr>
                <a:spLocks noChangeArrowheads="1"/>
              </p:cNvSpPr>
              <p:nvPr/>
            </p:nvSpPr>
            <p:spPr bwMode="auto">
              <a:xfrm>
                <a:off x="3263" y="1916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333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grpSp>
            <p:nvGrpSpPr>
              <p:cNvPr id="21582" name="Group 101"/>
              <p:cNvGrpSpPr>
                <a:grpSpLocks/>
              </p:cNvGrpSpPr>
              <p:nvPr/>
            </p:nvGrpSpPr>
            <p:grpSpPr bwMode="auto">
              <a:xfrm>
                <a:off x="2512" y="2104"/>
                <a:ext cx="1171" cy="189"/>
                <a:chOff x="2512" y="2104"/>
                <a:chExt cx="1171" cy="189"/>
              </a:xfrm>
            </p:grpSpPr>
            <p:sp>
              <p:nvSpPr>
                <p:cNvPr id="21586" name="Rectangle 102"/>
                <p:cNvSpPr>
                  <a:spLocks noChangeArrowheads="1"/>
                </p:cNvSpPr>
                <p:nvPr/>
              </p:nvSpPr>
              <p:spPr bwMode="auto">
                <a:xfrm>
                  <a:off x="2512" y="2104"/>
                  <a:ext cx="753" cy="189"/>
                </a:xfrm>
                <a:prstGeom prst="rect">
                  <a:avLst/>
                </a:prstGeom>
                <a:solidFill>
                  <a:srgbClr val="99FFCC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page #2</a:t>
                  </a:r>
                </a:p>
              </p:txBody>
            </p:sp>
            <p:sp>
              <p:nvSpPr>
                <p:cNvPr id="2158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63" y="2104"/>
                  <a:ext cx="420" cy="189"/>
                </a:xfrm>
                <a:prstGeom prst="rect">
                  <a:avLst/>
                </a:prstGeom>
                <a:solidFill>
                  <a:srgbClr val="99FFCC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333" b="0">
                      <a:latin typeface="Gill Sans" charset="0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</p:grpSp>
          <p:sp>
            <p:nvSpPr>
              <p:cNvPr id="21583" name="Rectangle 104"/>
              <p:cNvSpPr>
                <a:spLocks noChangeArrowheads="1"/>
              </p:cNvSpPr>
              <p:nvPr/>
            </p:nvSpPr>
            <p:spPr bwMode="auto">
              <a:xfrm>
                <a:off x="3263" y="2293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333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21584" name="Rectangle 105"/>
              <p:cNvSpPr>
                <a:spLocks noChangeArrowheads="1"/>
              </p:cNvSpPr>
              <p:nvPr/>
            </p:nvSpPr>
            <p:spPr bwMode="auto">
              <a:xfrm>
                <a:off x="3263" y="2481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333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21585" name="Rectangle 106"/>
              <p:cNvSpPr>
                <a:spLocks noChangeArrowheads="1"/>
              </p:cNvSpPr>
              <p:nvPr/>
            </p:nvSpPr>
            <p:spPr bwMode="auto">
              <a:xfrm>
                <a:off x="3263" y="2669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333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  <p:grpSp>
          <p:nvGrpSpPr>
            <p:cNvPr id="21510" name="Group 107"/>
            <p:cNvGrpSpPr>
              <a:grpSpLocks/>
            </p:cNvGrpSpPr>
            <p:nvPr/>
          </p:nvGrpSpPr>
          <p:grpSpPr bwMode="auto">
            <a:xfrm>
              <a:off x="3168" y="672"/>
              <a:ext cx="2496" cy="938"/>
              <a:chOff x="3120" y="720"/>
              <a:chExt cx="2496" cy="938"/>
            </a:xfrm>
          </p:grpSpPr>
          <p:sp>
            <p:nvSpPr>
              <p:cNvPr id="21571" name="Rectangle 108"/>
              <p:cNvSpPr>
                <a:spLocks noChangeArrowheads="1"/>
              </p:cNvSpPr>
              <p:nvPr/>
            </p:nvSpPr>
            <p:spPr bwMode="auto">
              <a:xfrm>
                <a:off x="4026" y="1156"/>
                <a:ext cx="630" cy="238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endParaRPr lang="ko-KR" altLang="en-US" sz="15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572" name="Rectangle 109"/>
              <p:cNvSpPr>
                <a:spLocks noChangeArrowheads="1"/>
              </p:cNvSpPr>
              <p:nvPr/>
            </p:nvSpPr>
            <p:spPr bwMode="auto">
              <a:xfrm>
                <a:off x="4631" y="1156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21573" name="Freeform 110"/>
              <p:cNvSpPr>
                <a:spLocks/>
              </p:cNvSpPr>
              <p:nvPr/>
            </p:nvSpPr>
            <p:spPr bwMode="auto">
              <a:xfrm>
                <a:off x="3120" y="720"/>
                <a:ext cx="2001" cy="411"/>
              </a:xfrm>
              <a:custGeom>
                <a:avLst/>
                <a:gdLst>
                  <a:gd name="T0" fmla="*/ 0 w 1824"/>
                  <a:gd name="T1" fmla="*/ 0 h 288"/>
                  <a:gd name="T2" fmla="*/ 2001 w 1824"/>
                  <a:gd name="T3" fmla="*/ 0 h 288"/>
                  <a:gd name="T4" fmla="*/ 2001 w 1824"/>
                  <a:gd name="T5" fmla="*/ 411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24" h="288">
                    <a:moveTo>
                      <a:pt x="0" y="0"/>
                    </a:moveTo>
                    <a:lnTo>
                      <a:pt x="1824" y="0"/>
                    </a:lnTo>
                    <a:lnTo>
                      <a:pt x="1824" y="288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574" name="Text Box 111"/>
              <p:cNvSpPr txBox="1">
                <a:spLocks noChangeArrowheads="1"/>
              </p:cNvSpPr>
              <p:nvPr/>
            </p:nvSpPr>
            <p:spPr bwMode="auto">
              <a:xfrm>
                <a:off x="4112" y="1408"/>
                <a:ext cx="117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667" b="0" dirty="0">
                    <a:latin typeface="Gill Sans" charset="0"/>
                    <a:ea typeface="Gill Sans" charset="0"/>
                    <a:cs typeface="Gill Sans" charset="0"/>
                  </a:rPr>
                  <a:t>Physical Address</a:t>
                </a:r>
              </a:p>
            </p:txBody>
          </p:sp>
        </p:grpSp>
        <p:grpSp>
          <p:nvGrpSpPr>
            <p:cNvPr id="21511" name="Group 112"/>
            <p:cNvGrpSpPr>
              <a:grpSpLocks/>
            </p:cNvGrpSpPr>
            <p:nvPr/>
          </p:nvGrpSpPr>
          <p:grpSpPr bwMode="auto">
            <a:xfrm>
              <a:off x="48" y="480"/>
              <a:ext cx="3111" cy="444"/>
              <a:chOff x="48" y="1440"/>
              <a:chExt cx="3111" cy="444"/>
            </a:xfrm>
          </p:grpSpPr>
          <p:sp>
            <p:nvSpPr>
              <p:cNvPr id="21566" name="Text Box 113"/>
              <p:cNvSpPr txBox="1">
                <a:spLocks noChangeArrowheads="1"/>
              </p:cNvSpPr>
              <p:nvPr/>
            </p:nvSpPr>
            <p:spPr bwMode="auto">
              <a:xfrm>
                <a:off x="48" y="1440"/>
                <a:ext cx="683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ko-KR" sz="1667" b="0">
                    <a:latin typeface="Gill Sans" charset="0"/>
                    <a:ea typeface="Gill Sans" charset="0"/>
                    <a:cs typeface="Gill Sans" charset="0"/>
                  </a:rPr>
                  <a:t>Virtual 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ko-KR" sz="1667" b="0">
                    <a:latin typeface="Gill Sans" charset="0"/>
                    <a:ea typeface="Gill Sans" charset="0"/>
                    <a:cs typeface="Gill Sans" charset="0"/>
                  </a:rPr>
                  <a:t>Address:</a:t>
                </a:r>
              </a:p>
            </p:txBody>
          </p:sp>
          <p:grpSp>
            <p:nvGrpSpPr>
              <p:cNvPr id="21567" name="Group 114"/>
              <p:cNvGrpSpPr>
                <a:grpSpLocks/>
              </p:cNvGrpSpPr>
              <p:nvPr/>
            </p:nvGrpSpPr>
            <p:grpSpPr bwMode="auto">
              <a:xfrm>
                <a:off x="912" y="1490"/>
                <a:ext cx="2247" cy="238"/>
                <a:chOff x="1625" y="528"/>
                <a:chExt cx="2247" cy="238"/>
              </a:xfrm>
            </p:grpSpPr>
            <p:sp>
              <p:nvSpPr>
                <p:cNvPr id="21568" name="Rectangle 115"/>
                <p:cNvSpPr>
                  <a:spLocks noChangeArrowheads="1"/>
                </p:cNvSpPr>
                <p:nvPr/>
              </p:nvSpPr>
              <p:spPr bwMode="auto">
                <a:xfrm>
                  <a:off x="2887" y="528"/>
                  <a:ext cx="985" cy="238"/>
                </a:xfrm>
                <a:prstGeom prst="rect">
                  <a:avLst/>
                </a:prstGeom>
                <a:solidFill>
                  <a:srgbClr val="00CC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Offset</a:t>
                  </a:r>
                </a:p>
              </p:txBody>
            </p:sp>
            <p:sp>
              <p:nvSpPr>
                <p:cNvPr id="21569" name="Rectangle 116"/>
                <p:cNvSpPr>
                  <a:spLocks noChangeArrowheads="1"/>
                </p:cNvSpPr>
                <p:nvPr/>
              </p:nvSpPr>
              <p:spPr bwMode="auto">
                <a:xfrm>
                  <a:off x="2256" y="528"/>
                  <a:ext cx="631" cy="238"/>
                </a:xfrm>
                <a:prstGeom prst="rect">
                  <a:avLst/>
                </a:prstGeom>
                <a:solidFill>
                  <a:srgbClr val="FF0000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ko-KR" sz="1500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ko-KR" sz="1500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Page #</a:t>
                  </a:r>
                </a:p>
              </p:txBody>
            </p:sp>
            <p:sp>
              <p:nvSpPr>
                <p:cNvPr id="21570" name="Rectangle 117"/>
                <p:cNvSpPr>
                  <a:spLocks noChangeArrowheads="1"/>
                </p:cNvSpPr>
                <p:nvPr/>
              </p:nvSpPr>
              <p:spPr bwMode="auto">
                <a:xfrm>
                  <a:off x="1625" y="528"/>
                  <a:ext cx="631" cy="238"/>
                </a:xfrm>
                <a:prstGeom prst="rect">
                  <a:avLst/>
                </a:prstGeom>
                <a:solidFill>
                  <a:srgbClr val="FF0000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ko-KR" sz="1500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ko-KR" sz="1500" b="0" dirty="0">
                      <a:solidFill>
                        <a:schemeClr val="bg1"/>
                      </a:solidFill>
                      <a:latin typeface="Gill Sans" charset="0"/>
                      <a:ea typeface="Gill Sans" charset="0"/>
                      <a:cs typeface="Gill Sans" charset="0"/>
                    </a:rPr>
                    <a:t>Seg #</a:t>
                  </a:r>
                </a:p>
              </p:txBody>
            </p:sp>
          </p:grpSp>
        </p:grpSp>
        <p:grpSp>
          <p:nvGrpSpPr>
            <p:cNvPr id="21512" name="Group 118"/>
            <p:cNvGrpSpPr>
              <a:grpSpLocks/>
            </p:cNvGrpSpPr>
            <p:nvPr/>
          </p:nvGrpSpPr>
          <p:grpSpPr bwMode="auto">
            <a:xfrm>
              <a:off x="816" y="1152"/>
              <a:ext cx="1194" cy="1306"/>
              <a:chOff x="768" y="1200"/>
              <a:chExt cx="1194" cy="1306"/>
            </a:xfrm>
          </p:grpSpPr>
          <p:grpSp>
            <p:nvGrpSpPr>
              <p:cNvPr id="21533" name="Group 119"/>
              <p:cNvGrpSpPr>
                <a:grpSpLocks/>
              </p:cNvGrpSpPr>
              <p:nvPr/>
            </p:nvGrpSpPr>
            <p:grpSpPr bwMode="auto">
              <a:xfrm>
                <a:off x="768" y="1200"/>
                <a:ext cx="1018" cy="163"/>
                <a:chOff x="2352" y="960"/>
                <a:chExt cx="1392" cy="288"/>
              </a:xfrm>
            </p:grpSpPr>
            <p:sp>
              <p:nvSpPr>
                <p:cNvPr id="21564" name="Rectangle 120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Base0</a:t>
                  </a:r>
                </a:p>
              </p:txBody>
            </p:sp>
            <p:sp>
              <p:nvSpPr>
                <p:cNvPr id="21565" name="Rectangle 121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Limit0</a:t>
                  </a:r>
                </a:p>
              </p:txBody>
            </p:sp>
          </p:grpSp>
          <p:sp>
            <p:nvSpPr>
              <p:cNvPr id="21534" name="Rectangle 122"/>
              <p:cNvSpPr>
                <a:spLocks noChangeArrowheads="1"/>
              </p:cNvSpPr>
              <p:nvPr/>
            </p:nvSpPr>
            <p:spPr bwMode="auto">
              <a:xfrm>
                <a:off x="1786" y="120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1535" name="Group 123"/>
              <p:cNvGrpSpPr>
                <a:grpSpLocks/>
              </p:cNvGrpSpPr>
              <p:nvPr/>
            </p:nvGrpSpPr>
            <p:grpSpPr bwMode="auto">
              <a:xfrm>
                <a:off x="768" y="1363"/>
                <a:ext cx="1018" cy="164"/>
                <a:chOff x="2352" y="960"/>
                <a:chExt cx="1392" cy="288"/>
              </a:xfrm>
            </p:grpSpPr>
            <p:sp>
              <p:nvSpPr>
                <p:cNvPr id="21562" name="Rectangle 124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Base1</a:t>
                  </a:r>
                </a:p>
              </p:txBody>
            </p:sp>
            <p:sp>
              <p:nvSpPr>
                <p:cNvPr id="21563" name="Rectangle 125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Limit1</a:t>
                  </a:r>
                </a:p>
              </p:txBody>
            </p:sp>
          </p:grpSp>
          <p:sp>
            <p:nvSpPr>
              <p:cNvPr id="21536" name="Rectangle 126"/>
              <p:cNvSpPr>
                <a:spLocks noChangeArrowheads="1"/>
              </p:cNvSpPr>
              <p:nvPr/>
            </p:nvSpPr>
            <p:spPr bwMode="auto">
              <a:xfrm>
                <a:off x="1786" y="1363"/>
                <a:ext cx="176" cy="164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1537" name="Group 127"/>
              <p:cNvGrpSpPr>
                <a:grpSpLocks/>
              </p:cNvGrpSpPr>
              <p:nvPr/>
            </p:nvGrpSpPr>
            <p:grpSpPr bwMode="auto">
              <a:xfrm>
                <a:off x="768" y="1527"/>
                <a:ext cx="1194" cy="163"/>
                <a:chOff x="768" y="1527"/>
                <a:chExt cx="1194" cy="163"/>
              </a:xfrm>
            </p:grpSpPr>
            <p:grpSp>
              <p:nvGrpSpPr>
                <p:cNvPr id="21558" name="Group 128"/>
                <p:cNvGrpSpPr>
                  <a:grpSpLocks/>
                </p:cNvGrpSpPr>
                <p:nvPr/>
              </p:nvGrpSpPr>
              <p:grpSpPr bwMode="auto">
                <a:xfrm>
                  <a:off x="768" y="1527"/>
                  <a:ext cx="1018" cy="163"/>
                  <a:chOff x="2352" y="960"/>
                  <a:chExt cx="1392" cy="288"/>
                </a:xfrm>
              </p:grpSpPr>
              <p:sp>
                <p:nvSpPr>
                  <p:cNvPr id="21560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960"/>
                    <a:ext cx="672" cy="288"/>
                  </a:xfrm>
                  <a:prstGeom prst="rect">
                    <a:avLst/>
                  </a:prstGeom>
                  <a:solidFill>
                    <a:srgbClr val="99FFCC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75398" tIns="37038" rIns="75398" bIns="37038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ko-KR" sz="1500" b="0">
                        <a:latin typeface="Gill Sans" charset="0"/>
                        <a:ea typeface="Gill Sans" charset="0"/>
                        <a:cs typeface="Gill Sans" charset="0"/>
                      </a:rPr>
                      <a:t>Base2</a:t>
                    </a:r>
                  </a:p>
                </p:txBody>
              </p:sp>
              <p:sp>
                <p:nvSpPr>
                  <p:cNvPr id="21561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960"/>
                    <a:ext cx="720" cy="288"/>
                  </a:xfrm>
                  <a:prstGeom prst="rect">
                    <a:avLst/>
                  </a:prstGeom>
                  <a:solidFill>
                    <a:srgbClr val="99FFCC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75398" tIns="37038" rIns="75398" bIns="37038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ko-KR" sz="1500" b="0">
                        <a:latin typeface="Gill Sans" charset="0"/>
                        <a:ea typeface="Gill Sans" charset="0"/>
                        <a:cs typeface="Gill Sans" charset="0"/>
                      </a:rPr>
                      <a:t>Limit2</a:t>
                    </a:r>
                  </a:p>
                </p:txBody>
              </p:sp>
            </p:grpSp>
            <p:sp>
              <p:nvSpPr>
                <p:cNvPr id="21559" name="Rectangle 131"/>
                <p:cNvSpPr>
                  <a:spLocks noChangeArrowheads="1"/>
                </p:cNvSpPr>
                <p:nvPr/>
              </p:nvSpPr>
              <p:spPr bwMode="auto">
                <a:xfrm>
                  <a:off x="1786" y="1527"/>
                  <a:ext cx="176" cy="163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V</a:t>
                  </a:r>
                </a:p>
              </p:txBody>
            </p:sp>
          </p:grpSp>
          <p:grpSp>
            <p:nvGrpSpPr>
              <p:cNvPr id="21538" name="Group 132"/>
              <p:cNvGrpSpPr>
                <a:grpSpLocks/>
              </p:cNvGrpSpPr>
              <p:nvPr/>
            </p:nvGrpSpPr>
            <p:grpSpPr bwMode="auto">
              <a:xfrm>
                <a:off x="768" y="1690"/>
                <a:ext cx="1018" cy="163"/>
                <a:chOff x="2352" y="960"/>
                <a:chExt cx="1392" cy="288"/>
              </a:xfrm>
            </p:grpSpPr>
            <p:sp>
              <p:nvSpPr>
                <p:cNvPr id="21556" name="Rectangle 133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Base3</a:t>
                  </a:r>
                </a:p>
              </p:txBody>
            </p:sp>
            <p:sp>
              <p:nvSpPr>
                <p:cNvPr id="21557" name="Rectangle 134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Limit3</a:t>
                  </a:r>
                </a:p>
              </p:txBody>
            </p:sp>
          </p:grpSp>
          <p:sp>
            <p:nvSpPr>
              <p:cNvPr id="21539" name="Rectangle 135"/>
              <p:cNvSpPr>
                <a:spLocks noChangeArrowheads="1"/>
              </p:cNvSpPr>
              <p:nvPr/>
            </p:nvSpPr>
            <p:spPr bwMode="auto">
              <a:xfrm>
                <a:off x="1786" y="169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1540" name="Group 136"/>
              <p:cNvGrpSpPr>
                <a:grpSpLocks/>
              </p:cNvGrpSpPr>
              <p:nvPr/>
            </p:nvGrpSpPr>
            <p:grpSpPr bwMode="auto">
              <a:xfrm>
                <a:off x="768" y="1853"/>
                <a:ext cx="1018" cy="163"/>
                <a:chOff x="2352" y="960"/>
                <a:chExt cx="1392" cy="288"/>
              </a:xfrm>
            </p:grpSpPr>
            <p:sp>
              <p:nvSpPr>
                <p:cNvPr id="21554" name="Rectangle 137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Base4</a:t>
                  </a:r>
                </a:p>
              </p:txBody>
            </p:sp>
            <p:sp>
              <p:nvSpPr>
                <p:cNvPr id="21555" name="Rectangle 138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Limit4</a:t>
                  </a:r>
                </a:p>
              </p:txBody>
            </p:sp>
          </p:grpSp>
          <p:sp>
            <p:nvSpPr>
              <p:cNvPr id="21541" name="Rectangle 139"/>
              <p:cNvSpPr>
                <a:spLocks noChangeArrowheads="1"/>
              </p:cNvSpPr>
              <p:nvPr/>
            </p:nvSpPr>
            <p:spPr bwMode="auto">
              <a:xfrm>
                <a:off x="1786" y="1853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1542" name="Group 140"/>
              <p:cNvGrpSpPr>
                <a:grpSpLocks/>
              </p:cNvGrpSpPr>
              <p:nvPr/>
            </p:nvGrpSpPr>
            <p:grpSpPr bwMode="auto">
              <a:xfrm>
                <a:off x="768" y="2016"/>
                <a:ext cx="1018" cy="164"/>
                <a:chOff x="2352" y="960"/>
                <a:chExt cx="1392" cy="288"/>
              </a:xfrm>
            </p:grpSpPr>
            <p:sp>
              <p:nvSpPr>
                <p:cNvPr id="21552" name="Rectangle 14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Base5</a:t>
                  </a:r>
                </a:p>
              </p:txBody>
            </p:sp>
            <p:sp>
              <p:nvSpPr>
                <p:cNvPr id="21553" name="Rectangle 14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Limit5</a:t>
                  </a:r>
                </a:p>
              </p:txBody>
            </p:sp>
          </p:grpSp>
          <p:sp>
            <p:nvSpPr>
              <p:cNvPr id="21543" name="Rectangle 143"/>
              <p:cNvSpPr>
                <a:spLocks noChangeArrowheads="1"/>
              </p:cNvSpPr>
              <p:nvPr/>
            </p:nvSpPr>
            <p:spPr bwMode="auto">
              <a:xfrm>
                <a:off x="1786" y="2016"/>
                <a:ext cx="176" cy="164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1544" name="Group 144"/>
              <p:cNvGrpSpPr>
                <a:grpSpLocks/>
              </p:cNvGrpSpPr>
              <p:nvPr/>
            </p:nvGrpSpPr>
            <p:grpSpPr bwMode="auto">
              <a:xfrm>
                <a:off x="768" y="2180"/>
                <a:ext cx="1018" cy="163"/>
                <a:chOff x="2352" y="960"/>
                <a:chExt cx="1392" cy="288"/>
              </a:xfrm>
            </p:grpSpPr>
            <p:sp>
              <p:nvSpPr>
                <p:cNvPr id="21550" name="Rectangle 145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Base6</a:t>
                  </a:r>
                </a:p>
              </p:txBody>
            </p:sp>
            <p:sp>
              <p:nvSpPr>
                <p:cNvPr id="21551" name="Rectangle 146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Limit6</a:t>
                  </a:r>
                </a:p>
              </p:txBody>
            </p:sp>
          </p:grpSp>
          <p:sp>
            <p:nvSpPr>
              <p:cNvPr id="21545" name="Rectangle 147"/>
              <p:cNvSpPr>
                <a:spLocks noChangeArrowheads="1"/>
              </p:cNvSpPr>
              <p:nvPr/>
            </p:nvSpPr>
            <p:spPr bwMode="auto">
              <a:xfrm>
                <a:off x="1786" y="218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1546" name="Group 148"/>
              <p:cNvGrpSpPr>
                <a:grpSpLocks/>
              </p:cNvGrpSpPr>
              <p:nvPr/>
            </p:nvGrpSpPr>
            <p:grpSpPr bwMode="auto">
              <a:xfrm>
                <a:off x="768" y="2343"/>
                <a:ext cx="1018" cy="163"/>
                <a:chOff x="2352" y="960"/>
                <a:chExt cx="1392" cy="288"/>
              </a:xfrm>
            </p:grpSpPr>
            <p:sp>
              <p:nvSpPr>
                <p:cNvPr id="21548" name="Rectangle 149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Base7</a:t>
                  </a:r>
                </a:p>
              </p:txBody>
            </p:sp>
            <p:sp>
              <p:nvSpPr>
                <p:cNvPr id="21549" name="Rectangle 15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1500" b="0">
                      <a:latin typeface="Gill Sans" charset="0"/>
                      <a:ea typeface="Gill Sans" charset="0"/>
                      <a:cs typeface="Gill Sans" charset="0"/>
                    </a:rPr>
                    <a:t>Limit7</a:t>
                  </a:r>
                </a:p>
              </p:txBody>
            </p:sp>
          </p:grpSp>
          <p:sp>
            <p:nvSpPr>
              <p:cNvPr id="21547" name="Rectangle 151"/>
              <p:cNvSpPr>
                <a:spLocks noChangeArrowheads="1"/>
              </p:cNvSpPr>
              <p:nvPr/>
            </p:nvSpPr>
            <p:spPr bwMode="auto">
              <a:xfrm>
                <a:off x="1786" y="2343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sp>
          <p:nvSpPr>
            <p:cNvPr id="21513" name="Line 152"/>
            <p:cNvSpPr>
              <a:spLocks noChangeShapeType="1"/>
            </p:cNvSpPr>
            <p:nvPr/>
          </p:nvSpPr>
          <p:spPr bwMode="auto">
            <a:xfrm>
              <a:off x="1824" y="768"/>
              <a:ext cx="672" cy="62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514" name="Freeform 153"/>
            <p:cNvSpPr>
              <a:spLocks/>
            </p:cNvSpPr>
            <p:nvPr/>
          </p:nvSpPr>
          <p:spPr bwMode="auto">
            <a:xfrm>
              <a:off x="432" y="768"/>
              <a:ext cx="768" cy="768"/>
            </a:xfrm>
            <a:custGeom>
              <a:avLst/>
              <a:gdLst>
                <a:gd name="T0" fmla="*/ 768 w 768"/>
                <a:gd name="T1" fmla="*/ 0 h 768"/>
                <a:gd name="T2" fmla="*/ 768 w 768"/>
                <a:gd name="T3" fmla="*/ 192 h 768"/>
                <a:gd name="T4" fmla="*/ 0 w 768"/>
                <a:gd name="T5" fmla="*/ 192 h 768"/>
                <a:gd name="T6" fmla="*/ 0 w 768"/>
                <a:gd name="T7" fmla="*/ 768 h 768"/>
                <a:gd name="T8" fmla="*/ 384 w 768"/>
                <a:gd name="T9" fmla="*/ 768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8" h="768">
                  <a:moveTo>
                    <a:pt x="768" y="0"/>
                  </a:moveTo>
                  <a:lnTo>
                    <a:pt x="768" y="192"/>
                  </a:lnTo>
                  <a:lnTo>
                    <a:pt x="0" y="192"/>
                  </a:lnTo>
                  <a:lnTo>
                    <a:pt x="0" y="768"/>
                  </a:lnTo>
                  <a:lnTo>
                    <a:pt x="384" y="768"/>
                  </a:lnTo>
                </a:path>
              </a:pathLst>
            </a:cu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515" name="Line 159"/>
            <p:cNvSpPr>
              <a:spLocks noChangeShapeType="1"/>
            </p:cNvSpPr>
            <p:nvPr/>
          </p:nvSpPr>
          <p:spPr bwMode="auto">
            <a:xfrm flipV="1">
              <a:off x="1200" y="912"/>
              <a:ext cx="1296" cy="62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1516" name="Group 160"/>
            <p:cNvGrpSpPr>
              <a:grpSpLocks/>
            </p:cNvGrpSpPr>
            <p:nvPr/>
          </p:nvGrpSpPr>
          <p:grpSpPr bwMode="auto">
            <a:xfrm>
              <a:off x="1680" y="1200"/>
              <a:ext cx="1525" cy="1473"/>
              <a:chOff x="1632" y="1248"/>
              <a:chExt cx="1525" cy="1473"/>
            </a:xfrm>
          </p:grpSpPr>
          <p:grpSp>
            <p:nvGrpSpPr>
              <p:cNvPr id="21525" name="Group 161"/>
              <p:cNvGrpSpPr>
                <a:grpSpLocks/>
              </p:cNvGrpSpPr>
              <p:nvPr/>
            </p:nvGrpSpPr>
            <p:grpSpPr bwMode="auto">
              <a:xfrm>
                <a:off x="2064" y="2277"/>
                <a:ext cx="1093" cy="444"/>
                <a:chOff x="2064" y="2160"/>
                <a:chExt cx="1093" cy="444"/>
              </a:xfrm>
            </p:grpSpPr>
            <p:sp>
              <p:nvSpPr>
                <p:cNvPr id="21530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2592" y="2160"/>
                  <a:ext cx="565" cy="4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ko-KR" sz="1667" b="0">
                      <a:latin typeface="Gill Sans" charset="0"/>
                      <a:ea typeface="Gill Sans" charset="0"/>
                      <a:cs typeface="Gill Sans" charset="0"/>
                    </a:rPr>
                    <a:t>Access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ko-KR" sz="1667" b="0">
                      <a:latin typeface="Gill Sans" charset="0"/>
                      <a:ea typeface="Gill Sans" charset="0"/>
                      <a:cs typeface="Gill Sans" charset="0"/>
                    </a:rPr>
                    <a:t>Error</a:t>
                  </a:r>
                </a:p>
              </p:txBody>
            </p:sp>
            <p:sp>
              <p:nvSpPr>
                <p:cNvPr id="21531" name="Oval 163"/>
                <p:cNvSpPr>
                  <a:spLocks noChangeArrowheads="1"/>
                </p:cNvSpPr>
                <p:nvPr/>
              </p:nvSpPr>
              <p:spPr bwMode="auto">
                <a:xfrm>
                  <a:off x="2064" y="2208"/>
                  <a:ext cx="317" cy="269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3333" b="0">
                      <a:latin typeface="Gill Sans" charset="0"/>
                      <a:ea typeface="Gill Sans" charset="0"/>
                      <a:cs typeface="Gill Sans" charset="0"/>
                    </a:rPr>
                    <a:t>&gt;</a:t>
                  </a:r>
                </a:p>
              </p:txBody>
            </p:sp>
            <p:sp>
              <p:nvSpPr>
                <p:cNvPr id="21532" name="Line 164"/>
                <p:cNvSpPr>
                  <a:spLocks noChangeShapeType="1"/>
                </p:cNvSpPr>
                <p:nvPr/>
              </p:nvSpPr>
              <p:spPr bwMode="auto">
                <a:xfrm>
                  <a:off x="2400" y="2352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/>
                <a:p>
                  <a:endParaRPr lang="en-US" sz="150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21526" name="Line 165"/>
              <p:cNvSpPr>
                <a:spLocks noChangeShapeType="1"/>
              </p:cNvSpPr>
              <p:nvPr/>
            </p:nvSpPr>
            <p:spPr bwMode="auto">
              <a:xfrm>
                <a:off x="2256" y="1248"/>
                <a:ext cx="0" cy="1056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21527" name="Group 166"/>
              <p:cNvGrpSpPr>
                <a:grpSpLocks/>
              </p:cNvGrpSpPr>
              <p:nvPr/>
            </p:nvGrpSpPr>
            <p:grpSpPr bwMode="auto">
              <a:xfrm>
                <a:off x="1632" y="1584"/>
                <a:ext cx="480" cy="768"/>
                <a:chOff x="1632" y="1584"/>
                <a:chExt cx="480" cy="672"/>
              </a:xfrm>
            </p:grpSpPr>
            <p:sp>
              <p:nvSpPr>
                <p:cNvPr id="21528" name="Line 167"/>
                <p:cNvSpPr>
                  <a:spLocks noChangeShapeType="1"/>
                </p:cNvSpPr>
                <p:nvPr/>
              </p:nvSpPr>
              <p:spPr bwMode="auto">
                <a:xfrm>
                  <a:off x="1632" y="1584"/>
                  <a:ext cx="480" cy="672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/>
                <a:p>
                  <a:endParaRPr lang="en-US" sz="150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1529" name="Line 168"/>
                <p:cNvSpPr>
                  <a:spLocks noChangeShapeType="1"/>
                </p:cNvSpPr>
                <p:nvPr/>
              </p:nvSpPr>
              <p:spPr bwMode="auto">
                <a:xfrm flipH="1">
                  <a:off x="1728" y="1632"/>
                  <a:ext cx="144" cy="96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398" tIns="37038" rIns="75398" bIns="37038" anchor="ctr"/>
                <a:lstStyle/>
                <a:p>
                  <a:endParaRPr lang="en-US" sz="150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  <p:grpSp>
          <p:nvGrpSpPr>
            <p:cNvPr id="21517" name="Group 172"/>
            <p:cNvGrpSpPr>
              <a:grpSpLocks/>
            </p:cNvGrpSpPr>
            <p:nvPr/>
          </p:nvGrpSpPr>
          <p:grpSpPr bwMode="auto">
            <a:xfrm>
              <a:off x="3216" y="1108"/>
              <a:ext cx="1487" cy="238"/>
              <a:chOff x="3168" y="1156"/>
              <a:chExt cx="1487" cy="238"/>
            </a:xfrm>
          </p:grpSpPr>
          <p:sp>
            <p:nvSpPr>
              <p:cNvPr id="21523" name="Rectangle 173"/>
              <p:cNvSpPr>
                <a:spLocks noChangeArrowheads="1"/>
              </p:cNvSpPr>
              <p:nvPr/>
            </p:nvSpPr>
            <p:spPr bwMode="auto">
              <a:xfrm>
                <a:off x="4025" y="1156"/>
                <a:ext cx="630" cy="238"/>
              </a:xfrm>
              <a:prstGeom prst="rect">
                <a:avLst/>
              </a:prstGeom>
              <a:solidFill>
                <a:srgbClr val="FF00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ko-KR" sz="1500" b="0" dirty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Physical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ko-KR" sz="1500" b="0" dirty="0">
                    <a:solidFill>
                      <a:schemeClr val="bg1"/>
                    </a:solidFill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  <p:sp>
            <p:nvSpPr>
              <p:cNvPr id="21524" name="Line 174"/>
              <p:cNvSpPr>
                <a:spLocks noChangeShapeType="1"/>
              </p:cNvSpPr>
              <p:nvPr/>
            </p:nvSpPr>
            <p:spPr bwMode="auto">
              <a:xfrm flipV="1">
                <a:off x="3168" y="1292"/>
                <a:ext cx="827" cy="99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1518" name="Group 175"/>
            <p:cNvGrpSpPr>
              <a:grpSpLocks/>
            </p:cNvGrpSpPr>
            <p:nvPr/>
          </p:nvGrpSpPr>
          <p:grpSpPr bwMode="auto">
            <a:xfrm>
              <a:off x="3648" y="1392"/>
              <a:ext cx="1246" cy="1274"/>
              <a:chOff x="3600" y="1440"/>
              <a:chExt cx="1246" cy="1274"/>
            </a:xfrm>
          </p:grpSpPr>
          <p:sp>
            <p:nvSpPr>
              <p:cNvPr id="21519" name="AutoShape 176"/>
              <p:cNvSpPr>
                <a:spLocks noChangeArrowheads="1"/>
              </p:cNvSpPr>
              <p:nvPr/>
            </p:nvSpPr>
            <p:spPr bwMode="auto">
              <a:xfrm>
                <a:off x="4080" y="1920"/>
                <a:ext cx="766" cy="175"/>
              </a:xfrm>
              <a:prstGeom prst="roundRect">
                <a:avLst>
                  <a:gd name="adj" fmla="val 16667"/>
                </a:avLst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Check Perm</a:t>
                </a:r>
              </a:p>
            </p:txBody>
          </p:sp>
          <p:sp>
            <p:nvSpPr>
              <p:cNvPr id="21520" name="Line 177"/>
              <p:cNvSpPr>
                <a:spLocks noChangeShapeType="1"/>
              </p:cNvSpPr>
              <p:nvPr/>
            </p:nvSpPr>
            <p:spPr bwMode="auto">
              <a:xfrm>
                <a:off x="3600" y="1440"/>
                <a:ext cx="528" cy="48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521" name="Text Box 178"/>
              <p:cNvSpPr txBox="1">
                <a:spLocks noChangeArrowheads="1"/>
              </p:cNvSpPr>
              <p:nvPr/>
            </p:nvSpPr>
            <p:spPr bwMode="auto">
              <a:xfrm>
                <a:off x="4151" y="2270"/>
                <a:ext cx="565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ko-KR" sz="1667" b="0">
                    <a:latin typeface="Gill Sans" charset="0"/>
                    <a:ea typeface="Gill Sans" charset="0"/>
                    <a:cs typeface="Gill Sans" charset="0"/>
                  </a:rPr>
                  <a:t>Access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ko-KR" sz="1667" b="0">
                    <a:latin typeface="Gill Sans" charset="0"/>
                    <a:ea typeface="Gill Sans" charset="0"/>
                    <a:cs typeface="Gill Sans" charset="0"/>
                  </a:rPr>
                  <a:t>Error</a:t>
                </a:r>
              </a:p>
            </p:txBody>
          </p:sp>
          <p:sp>
            <p:nvSpPr>
              <p:cNvPr id="21522" name="Line 179"/>
              <p:cNvSpPr>
                <a:spLocks noChangeShapeType="1"/>
              </p:cNvSpPr>
              <p:nvPr/>
            </p:nvSpPr>
            <p:spPr bwMode="auto">
              <a:xfrm>
                <a:off x="4485" y="2095"/>
                <a:ext cx="0" cy="1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33048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A36D-152E-4E40-A7AE-08CF8E7F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Access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D8B6B-B181-6749-B69B-FAF1921B8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Average Access Time</a:t>
            </a:r>
            <a:r>
              <a:rPr lang="en-US" dirty="0"/>
              <a:t> = </a:t>
            </a:r>
            <a:br>
              <a:rPr lang="en-US" dirty="0"/>
            </a:br>
            <a:r>
              <a:rPr lang="en-US" i="1" dirty="0"/>
              <a:t>(Hit Rate x Hit Time) + (Miss Rate x Miss Time)</a:t>
            </a:r>
          </a:p>
          <a:p>
            <a:endParaRPr lang="en-US" dirty="0"/>
          </a:p>
          <a:p>
            <a:r>
              <a:rPr lang="en-US" dirty="0"/>
              <a:t>Intuition: Caching is good when </a:t>
            </a:r>
            <a:r>
              <a:rPr lang="en-US" b="1" dirty="0"/>
              <a:t>most accesses </a:t>
            </a:r>
            <a:r>
              <a:rPr lang="en-US" dirty="0"/>
              <a:t>are for a </a:t>
            </a:r>
            <a:r>
              <a:rPr lang="en-US" b="1" dirty="0"/>
              <a:t>small portion</a:t>
            </a:r>
            <a:r>
              <a:rPr lang="en-US" dirty="0"/>
              <a:t> of the possible items</a:t>
            </a:r>
          </a:p>
          <a:p>
            <a:r>
              <a:rPr lang="en-US" dirty="0"/>
              <a:t>"Most Accesses": High Hit Rate</a:t>
            </a:r>
          </a:p>
          <a:p>
            <a:r>
              <a:rPr lang="en-US" dirty="0"/>
              <a:t>"Small Portion": Hits can be faster than misses</a:t>
            </a:r>
          </a:p>
          <a:p>
            <a:pPr lvl="1"/>
            <a:r>
              <a:rPr lang="en-US" dirty="0"/>
              <a:t>Smaller storage is faster</a:t>
            </a:r>
          </a:p>
        </p:txBody>
      </p:sp>
    </p:spTree>
    <p:extLst>
      <p:ext uri="{BB962C8B-B14F-4D97-AF65-F5344CB8AC3E}">
        <p14:creationId xmlns:p14="http://schemas.microsoft.com/office/powerpoint/2010/main" val="25597096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87532" y="220163"/>
            <a:ext cx="6829186" cy="499796"/>
          </a:xfrm>
          <a:noFill/>
        </p:spPr>
        <p:txBody>
          <a:bodyPr vert="horz" wrap="square" lIns="52917" tIns="21167" rIns="52917" bIns="21167" rtlCol="0" anchor="t">
            <a:sp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Why Does Caching Help? Locality!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557193"/>
            <a:ext cx="7112000" cy="1619974"/>
          </a:xfrm>
          <a:noFill/>
        </p:spPr>
        <p:txBody>
          <a:bodyPr vert="horz" lIns="52917" tIns="21167" rIns="52917" bIns="21167" rtlCol="0"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ko-KR" sz="2333" dirty="0">
                <a:solidFill>
                  <a:schemeClr val="hlink"/>
                </a:solidFill>
                <a:ea typeface="굴림" panose="020B0600000101010101" pitchFamily="34" charset="-127"/>
              </a:rPr>
              <a:t>Temporal Locality</a:t>
            </a:r>
            <a:r>
              <a:rPr lang="en-US" altLang="ko-KR" sz="2333" dirty="0">
                <a:solidFill>
                  <a:schemeClr val="accent1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333" dirty="0">
                <a:ea typeface="굴림" panose="020B0600000101010101" pitchFamily="34" charset="-127"/>
              </a:rPr>
              <a:t>(Locality in Time):</a:t>
            </a:r>
          </a:p>
          <a:p>
            <a:pPr lvl="1">
              <a:spcBef>
                <a:spcPct val="25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Keep recently accessed data items closer to processor</a:t>
            </a:r>
          </a:p>
          <a:p>
            <a:pPr>
              <a:spcBef>
                <a:spcPct val="25000"/>
              </a:spcBef>
            </a:pPr>
            <a:r>
              <a:rPr lang="en-US" altLang="ko-KR" sz="2333" dirty="0">
                <a:solidFill>
                  <a:schemeClr val="hlink"/>
                </a:solidFill>
                <a:ea typeface="굴림" panose="020B0600000101010101" pitchFamily="34" charset="-127"/>
              </a:rPr>
              <a:t>Spatial Locality</a:t>
            </a:r>
            <a:r>
              <a:rPr lang="en-US" altLang="ko-KR" sz="2333" dirty="0">
                <a:solidFill>
                  <a:schemeClr val="accent1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333" dirty="0">
                <a:ea typeface="굴림" panose="020B0600000101010101" pitchFamily="34" charset="-127"/>
              </a:rPr>
              <a:t>(Locality in Space):</a:t>
            </a:r>
          </a:p>
          <a:p>
            <a:pPr lvl="1">
              <a:spcBef>
                <a:spcPct val="25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Move contiguous blocks to the upper levels </a:t>
            </a:r>
          </a:p>
        </p:txBody>
      </p:sp>
      <p:grpSp>
        <p:nvGrpSpPr>
          <p:cNvPr id="22532" name="Group 40"/>
          <p:cNvGrpSpPr>
            <a:grpSpLocks/>
          </p:cNvGrpSpPr>
          <p:nvPr/>
        </p:nvGrpSpPr>
        <p:grpSpPr bwMode="auto">
          <a:xfrm>
            <a:off x="2159000" y="1001055"/>
            <a:ext cx="4488972" cy="1517801"/>
            <a:chOff x="1050" y="861"/>
            <a:chExt cx="3202" cy="873"/>
          </a:xfrm>
        </p:grpSpPr>
        <p:sp>
          <p:nvSpPr>
            <p:cNvPr id="22553" name="Rectangle 25" descr="Zig zag"/>
            <p:cNvSpPr>
              <a:spLocks noChangeArrowheads="1"/>
            </p:cNvSpPr>
            <p:nvPr/>
          </p:nvSpPr>
          <p:spPr bwMode="auto">
            <a:xfrm>
              <a:off x="2876" y="1194"/>
              <a:ext cx="162" cy="308"/>
            </a:xfrm>
            <a:prstGeom prst="rect">
              <a:avLst/>
            </a:prstGeom>
            <a:pattFill prst="zigZag">
              <a:fgClr>
                <a:schemeClr val="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2554" name="Rectangle 26" descr="Zig zag"/>
            <p:cNvSpPr>
              <a:spLocks noChangeArrowheads="1"/>
            </p:cNvSpPr>
            <p:nvPr/>
          </p:nvSpPr>
          <p:spPr bwMode="auto">
            <a:xfrm>
              <a:off x="2442" y="893"/>
              <a:ext cx="121" cy="614"/>
            </a:xfrm>
            <a:prstGeom prst="rect">
              <a:avLst/>
            </a:prstGeom>
            <a:pattFill prst="zigZag">
              <a:fgClr>
                <a:schemeClr val="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2555" name="Line 27"/>
            <p:cNvSpPr>
              <a:spLocks noChangeShapeType="1"/>
            </p:cNvSpPr>
            <p:nvPr/>
          </p:nvSpPr>
          <p:spPr bwMode="auto">
            <a:xfrm>
              <a:off x="1901" y="892"/>
              <a:ext cx="0" cy="6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2556" name="Line 28"/>
            <p:cNvSpPr>
              <a:spLocks noChangeShapeType="1"/>
            </p:cNvSpPr>
            <p:nvPr/>
          </p:nvSpPr>
          <p:spPr bwMode="auto">
            <a:xfrm>
              <a:off x="1865" y="1502"/>
              <a:ext cx="20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2557" name="Rectangle 29"/>
            <p:cNvSpPr>
              <a:spLocks noChangeArrowheads="1"/>
            </p:cNvSpPr>
            <p:nvPr/>
          </p:nvSpPr>
          <p:spPr bwMode="auto">
            <a:xfrm>
              <a:off x="2471" y="1597"/>
              <a:ext cx="882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  <p:sp>
          <p:nvSpPr>
            <p:cNvPr id="22558" name="Rectangle 30"/>
            <p:cNvSpPr>
              <a:spLocks noChangeArrowheads="1"/>
            </p:cNvSpPr>
            <p:nvPr/>
          </p:nvSpPr>
          <p:spPr bwMode="auto">
            <a:xfrm>
              <a:off x="1861" y="1536"/>
              <a:ext cx="153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500" b="0">
                  <a:latin typeface="Arial" panose="020B0604020202020204" pitchFamily="34" charset="0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22559" name="Rectangle 31"/>
            <p:cNvSpPr>
              <a:spLocks noChangeArrowheads="1"/>
            </p:cNvSpPr>
            <p:nvPr/>
          </p:nvSpPr>
          <p:spPr bwMode="auto">
            <a:xfrm>
              <a:off x="3851" y="1536"/>
              <a:ext cx="401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500" b="0">
                  <a:latin typeface="Arial" panose="020B0604020202020204" pitchFamily="34" charset="0"/>
                  <a:ea typeface="굴림" panose="020B0600000101010101" pitchFamily="34" charset="-127"/>
                </a:rPr>
                <a:t>2</a:t>
              </a:r>
              <a:r>
                <a:rPr lang="en-US" altLang="ko-KR" sz="1500" b="0" baseline="30000">
                  <a:latin typeface="Arial" panose="020B0604020202020204" pitchFamily="34" charset="0"/>
                  <a:ea typeface="굴림" panose="020B0600000101010101" pitchFamily="34" charset="-127"/>
                </a:rPr>
                <a:t>n</a:t>
              </a:r>
              <a:r>
                <a:rPr lang="en-US" altLang="ko-KR" sz="1500" b="0">
                  <a:latin typeface="Arial" panose="020B0604020202020204" pitchFamily="34" charset="0"/>
                  <a:ea typeface="굴림" panose="020B0600000101010101" pitchFamily="34" charset="-127"/>
                </a:rPr>
                <a:t> - 1</a:t>
              </a:r>
            </a:p>
          </p:txBody>
        </p:sp>
        <p:sp>
          <p:nvSpPr>
            <p:cNvPr id="22560" name="Rectangle 32"/>
            <p:cNvSpPr>
              <a:spLocks noChangeArrowheads="1"/>
            </p:cNvSpPr>
            <p:nvPr/>
          </p:nvSpPr>
          <p:spPr bwMode="auto">
            <a:xfrm>
              <a:off x="1050" y="861"/>
              <a:ext cx="7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2917" tIns="21167" rIns="52917" bIns="21167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500" b="0" dirty="0">
                  <a:latin typeface="Gill Sans" charset="0"/>
                  <a:ea typeface="Gill Sans" charset="0"/>
                  <a:cs typeface="Gill Sans" charset="0"/>
                </a:rPr>
                <a:t>Probability</a:t>
              </a:r>
            </a:p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ko-KR" sz="1500" b="0" dirty="0">
                  <a:latin typeface="Gill Sans" charset="0"/>
                  <a:ea typeface="Gill Sans" charset="0"/>
                  <a:cs typeface="Gill Sans" charset="0"/>
                </a:rPr>
                <a:t>of reference</a:t>
              </a:r>
            </a:p>
          </p:txBody>
        </p:sp>
        <p:sp>
          <p:nvSpPr>
            <p:cNvPr id="22561" name="Line 33"/>
            <p:cNvSpPr>
              <a:spLocks noChangeShapeType="1"/>
            </p:cNvSpPr>
            <p:nvPr/>
          </p:nvSpPr>
          <p:spPr bwMode="auto">
            <a:xfrm>
              <a:off x="1905" y="147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2562" name="Line 34"/>
            <p:cNvSpPr>
              <a:spLocks noChangeShapeType="1"/>
            </p:cNvSpPr>
            <p:nvPr/>
          </p:nvSpPr>
          <p:spPr bwMode="auto">
            <a:xfrm flipV="1">
              <a:off x="2393" y="914"/>
              <a:ext cx="114" cy="5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2563" name="Line 35"/>
            <p:cNvSpPr>
              <a:spLocks noChangeShapeType="1"/>
            </p:cNvSpPr>
            <p:nvPr/>
          </p:nvSpPr>
          <p:spPr bwMode="auto">
            <a:xfrm>
              <a:off x="2515" y="922"/>
              <a:ext cx="113" cy="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2564" name="Line 36"/>
            <p:cNvSpPr>
              <a:spLocks noChangeShapeType="1"/>
            </p:cNvSpPr>
            <p:nvPr/>
          </p:nvSpPr>
          <p:spPr bwMode="auto">
            <a:xfrm>
              <a:off x="2636" y="1470"/>
              <a:ext cx="1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2565" name="Line 37"/>
            <p:cNvSpPr>
              <a:spLocks noChangeShapeType="1"/>
            </p:cNvSpPr>
            <p:nvPr/>
          </p:nvSpPr>
          <p:spPr bwMode="auto">
            <a:xfrm flipV="1">
              <a:off x="2839" y="1220"/>
              <a:ext cx="113" cy="2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2566" name="Line 38"/>
            <p:cNvSpPr>
              <a:spLocks noChangeShapeType="1"/>
            </p:cNvSpPr>
            <p:nvPr/>
          </p:nvSpPr>
          <p:spPr bwMode="auto">
            <a:xfrm>
              <a:off x="2960" y="1228"/>
              <a:ext cx="74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2567" name="Line 39"/>
            <p:cNvSpPr>
              <a:spLocks noChangeShapeType="1"/>
            </p:cNvSpPr>
            <p:nvPr/>
          </p:nvSpPr>
          <p:spPr bwMode="auto">
            <a:xfrm>
              <a:off x="3042" y="1470"/>
              <a:ext cx="6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</p:grpSp>
      <p:grpSp>
        <p:nvGrpSpPr>
          <p:cNvPr id="730153" name="Group 41"/>
          <p:cNvGrpSpPr>
            <a:grpSpLocks/>
          </p:cNvGrpSpPr>
          <p:nvPr/>
        </p:nvGrpSpPr>
        <p:grpSpPr bwMode="auto">
          <a:xfrm>
            <a:off x="2034646" y="4133721"/>
            <a:ext cx="4382823" cy="1566333"/>
            <a:chOff x="951" y="2312"/>
            <a:chExt cx="3313" cy="1184"/>
          </a:xfrm>
        </p:grpSpPr>
        <p:sp>
          <p:nvSpPr>
            <p:cNvPr id="22534" name="Rectangle 42"/>
            <p:cNvSpPr>
              <a:spLocks noChangeArrowheads="1"/>
            </p:cNvSpPr>
            <p:nvPr/>
          </p:nvSpPr>
          <p:spPr bwMode="auto">
            <a:xfrm>
              <a:off x="2120" y="2456"/>
              <a:ext cx="800" cy="8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35" name="Rectangle 43"/>
            <p:cNvSpPr>
              <a:spLocks noChangeArrowheads="1"/>
            </p:cNvSpPr>
            <p:nvPr/>
          </p:nvSpPr>
          <p:spPr bwMode="auto">
            <a:xfrm>
              <a:off x="3512" y="2312"/>
              <a:ext cx="752" cy="11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36" name="Rectangle 44"/>
            <p:cNvSpPr>
              <a:spLocks noChangeArrowheads="1"/>
            </p:cNvSpPr>
            <p:nvPr/>
          </p:nvSpPr>
          <p:spPr bwMode="auto">
            <a:xfrm>
              <a:off x="3509" y="2321"/>
              <a:ext cx="560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 b="0" dirty="0">
                  <a:latin typeface="Gill Sans" charset="0"/>
                  <a:ea typeface="Gill Sans" charset="0"/>
                  <a:cs typeface="Gill Sans" charset="0"/>
                </a:rPr>
                <a:t>Main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  <p:sp>
          <p:nvSpPr>
            <p:cNvPr id="22537" name="Rectangle 45"/>
            <p:cNvSpPr>
              <a:spLocks noChangeArrowheads="1"/>
            </p:cNvSpPr>
            <p:nvPr/>
          </p:nvSpPr>
          <p:spPr bwMode="auto">
            <a:xfrm>
              <a:off x="2117" y="2465"/>
              <a:ext cx="4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 b="0" dirty="0">
                  <a:latin typeface="Gill Sans" charset="0"/>
                  <a:ea typeface="Gill Sans" charset="0"/>
                  <a:cs typeface="Gill Sans" charset="0"/>
                </a:rPr>
                <a:t>Cache</a:t>
              </a:r>
            </a:p>
          </p:txBody>
        </p:sp>
        <p:sp>
          <p:nvSpPr>
            <p:cNvPr id="22538" name="Line 46"/>
            <p:cNvSpPr>
              <a:spLocks noChangeShapeType="1"/>
            </p:cNvSpPr>
            <p:nvPr/>
          </p:nvSpPr>
          <p:spPr bwMode="auto">
            <a:xfrm flipH="1">
              <a:off x="952" y="2688"/>
              <a:ext cx="1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39" name="Rectangle 47"/>
            <p:cNvSpPr>
              <a:spLocks noChangeArrowheads="1"/>
            </p:cNvSpPr>
            <p:nvPr/>
          </p:nvSpPr>
          <p:spPr bwMode="auto">
            <a:xfrm>
              <a:off x="1191" y="2496"/>
              <a:ext cx="8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 b="0">
                  <a:latin typeface="Gill Sans" charset="0"/>
                  <a:ea typeface="Gill Sans" charset="0"/>
                  <a:cs typeface="Gill Sans" charset="0"/>
                </a:rPr>
                <a:t>To Processor</a:t>
              </a:r>
            </a:p>
          </p:txBody>
        </p:sp>
        <p:sp>
          <p:nvSpPr>
            <p:cNvPr id="22540" name="Line 48"/>
            <p:cNvSpPr>
              <a:spLocks noChangeShapeType="1"/>
            </p:cNvSpPr>
            <p:nvPr/>
          </p:nvSpPr>
          <p:spPr bwMode="auto">
            <a:xfrm>
              <a:off x="968" y="3168"/>
              <a:ext cx="1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41" name="Rectangle 49"/>
            <p:cNvSpPr>
              <a:spLocks noChangeArrowheads="1"/>
            </p:cNvSpPr>
            <p:nvPr/>
          </p:nvSpPr>
          <p:spPr bwMode="auto">
            <a:xfrm>
              <a:off x="951" y="2976"/>
              <a:ext cx="9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 b="0">
                  <a:latin typeface="Gill Sans" charset="0"/>
                  <a:ea typeface="Gill Sans" charset="0"/>
                  <a:cs typeface="Gill Sans" charset="0"/>
                </a:rPr>
                <a:t>From Processor</a:t>
              </a:r>
            </a:p>
          </p:txBody>
        </p:sp>
        <p:sp>
          <p:nvSpPr>
            <p:cNvPr id="22542" name="Line 50"/>
            <p:cNvSpPr>
              <a:spLocks noChangeShapeType="1"/>
            </p:cNvSpPr>
            <p:nvPr/>
          </p:nvSpPr>
          <p:spPr bwMode="auto">
            <a:xfrm>
              <a:off x="2936" y="2880"/>
              <a:ext cx="5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43" name="Rectangle 51"/>
            <p:cNvSpPr>
              <a:spLocks noChangeArrowheads="1"/>
            </p:cNvSpPr>
            <p:nvPr/>
          </p:nvSpPr>
          <p:spPr bwMode="auto">
            <a:xfrm>
              <a:off x="2212" y="3028"/>
              <a:ext cx="568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44" name="Rectangle 52"/>
            <p:cNvSpPr>
              <a:spLocks noChangeArrowheads="1"/>
            </p:cNvSpPr>
            <p:nvPr/>
          </p:nvSpPr>
          <p:spPr bwMode="auto">
            <a:xfrm>
              <a:off x="2295" y="2847"/>
              <a:ext cx="3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167" b="0">
                  <a:latin typeface="Gill Sans" charset="0"/>
                  <a:ea typeface="Gill Sans" charset="0"/>
                  <a:cs typeface="Gill Sans" charset="0"/>
                </a:rPr>
                <a:t>Blk X</a:t>
              </a:r>
            </a:p>
          </p:txBody>
        </p:sp>
        <p:sp>
          <p:nvSpPr>
            <p:cNvPr id="22545" name="Rectangle 53"/>
            <p:cNvSpPr>
              <a:spLocks noChangeArrowheads="1"/>
            </p:cNvSpPr>
            <p:nvPr/>
          </p:nvSpPr>
          <p:spPr bwMode="auto">
            <a:xfrm>
              <a:off x="3604" y="3220"/>
              <a:ext cx="568" cy="2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46" name="Rectangle 54"/>
            <p:cNvSpPr>
              <a:spLocks noChangeArrowheads="1"/>
            </p:cNvSpPr>
            <p:nvPr/>
          </p:nvSpPr>
          <p:spPr bwMode="auto">
            <a:xfrm>
              <a:off x="3687" y="3039"/>
              <a:ext cx="3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167" b="0">
                  <a:latin typeface="Gill Sans" charset="0"/>
                  <a:ea typeface="Gill Sans" charset="0"/>
                  <a:cs typeface="Gill Sans" charset="0"/>
                </a:rPr>
                <a:t>Blk Y</a:t>
              </a:r>
            </a:p>
          </p:txBody>
        </p:sp>
        <p:sp>
          <p:nvSpPr>
            <p:cNvPr id="22547" name="Line 55"/>
            <p:cNvSpPr>
              <a:spLocks noChangeShapeType="1"/>
            </p:cNvSpPr>
            <p:nvPr/>
          </p:nvSpPr>
          <p:spPr bwMode="auto">
            <a:xfrm>
              <a:off x="2496" y="3032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48" name="Line 56"/>
            <p:cNvSpPr>
              <a:spLocks noChangeShapeType="1"/>
            </p:cNvSpPr>
            <p:nvPr/>
          </p:nvSpPr>
          <p:spPr bwMode="auto">
            <a:xfrm>
              <a:off x="2640" y="3032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49" name="Line 57"/>
            <p:cNvSpPr>
              <a:spLocks noChangeShapeType="1"/>
            </p:cNvSpPr>
            <p:nvPr/>
          </p:nvSpPr>
          <p:spPr bwMode="auto">
            <a:xfrm>
              <a:off x="2352" y="3032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50" name="Line 58"/>
            <p:cNvSpPr>
              <a:spLocks noChangeShapeType="1"/>
            </p:cNvSpPr>
            <p:nvPr/>
          </p:nvSpPr>
          <p:spPr bwMode="auto">
            <a:xfrm>
              <a:off x="3888" y="3224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51" name="Line 59"/>
            <p:cNvSpPr>
              <a:spLocks noChangeShapeType="1"/>
            </p:cNvSpPr>
            <p:nvPr/>
          </p:nvSpPr>
          <p:spPr bwMode="auto">
            <a:xfrm>
              <a:off x="4032" y="3224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52" name="Line 60"/>
            <p:cNvSpPr>
              <a:spLocks noChangeShapeType="1"/>
            </p:cNvSpPr>
            <p:nvPr/>
          </p:nvSpPr>
          <p:spPr bwMode="auto">
            <a:xfrm>
              <a:off x="3744" y="3224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9997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80556" y="165778"/>
            <a:ext cx="4865493" cy="596745"/>
          </a:xfrm>
          <a:noFill/>
        </p:spPr>
        <p:txBody>
          <a:bodyPr vert="horz" wrap="square" lIns="52917" tIns="21167" rIns="52917" bIns="21167" rtlCol="0" anchor="t">
            <a:spAutoFit/>
          </a:bodyPr>
          <a:lstStyle/>
          <a:p>
            <a:r>
              <a:rPr lang="en-US" altLang="ko-KR" sz="4000" dirty="0">
                <a:ea typeface="굴림" panose="020B0600000101010101" pitchFamily="34" charset="-127"/>
              </a:rPr>
              <a:t>Memory Hierarchy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07" y="923203"/>
            <a:ext cx="7493000" cy="1191780"/>
          </a:xfrm>
          <a:noFill/>
        </p:spPr>
        <p:txBody>
          <a:bodyPr vert="horz" lIns="52917" tIns="21167" rIns="52917" bIns="21167" rtlCol="0">
            <a:sp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Take advantage of the principle of locality to: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Present as much memory as in the cheapest technology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Provide access at speed offered by the fastest technology</a:t>
            </a:r>
          </a:p>
        </p:txBody>
      </p:sp>
      <p:grpSp>
        <p:nvGrpSpPr>
          <p:cNvPr id="726054" name="Group 38"/>
          <p:cNvGrpSpPr>
            <a:grpSpLocks/>
          </p:cNvGrpSpPr>
          <p:nvPr/>
        </p:nvGrpSpPr>
        <p:grpSpPr bwMode="auto">
          <a:xfrm>
            <a:off x="1275292" y="2046936"/>
            <a:ext cx="6852708" cy="3526897"/>
            <a:chOff x="388" y="1344"/>
            <a:chExt cx="5180" cy="2666"/>
          </a:xfrm>
        </p:grpSpPr>
        <p:sp>
          <p:nvSpPr>
            <p:cNvPr id="23557" name="Rectangle 16"/>
            <p:cNvSpPr>
              <a:spLocks noChangeArrowheads="1"/>
            </p:cNvSpPr>
            <p:nvPr/>
          </p:nvSpPr>
          <p:spPr bwMode="auto">
            <a:xfrm>
              <a:off x="1600" y="2568"/>
              <a:ext cx="416" cy="624"/>
            </a:xfrm>
            <a:prstGeom prst="rect">
              <a:avLst/>
            </a:prstGeom>
            <a:solidFill>
              <a:srgbClr val="FF66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333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58" name="Rectangle 21"/>
            <p:cNvSpPr>
              <a:spLocks noChangeArrowheads="1"/>
            </p:cNvSpPr>
            <p:nvPr/>
          </p:nvSpPr>
          <p:spPr bwMode="auto">
            <a:xfrm rot="5400000">
              <a:off x="1467" y="2646"/>
              <a:ext cx="693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On-Chip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Cache</a:t>
              </a:r>
            </a:p>
          </p:txBody>
        </p:sp>
        <p:sp>
          <p:nvSpPr>
            <p:cNvPr id="23559" name="Rectangle 14"/>
            <p:cNvSpPr>
              <a:spLocks noChangeArrowheads="1"/>
            </p:cNvSpPr>
            <p:nvPr/>
          </p:nvSpPr>
          <p:spPr bwMode="auto">
            <a:xfrm>
              <a:off x="1224" y="2604"/>
              <a:ext cx="224" cy="608"/>
            </a:xfrm>
            <a:prstGeom prst="rect">
              <a:avLst/>
            </a:prstGeom>
            <a:solidFill>
              <a:srgbClr val="FF66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333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0" name="Rectangle 15"/>
            <p:cNvSpPr>
              <a:spLocks noChangeArrowheads="1"/>
            </p:cNvSpPr>
            <p:nvPr/>
          </p:nvSpPr>
          <p:spPr bwMode="auto">
            <a:xfrm rot="5400000">
              <a:off x="981" y="2783"/>
              <a:ext cx="7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Registers</a:t>
              </a:r>
            </a:p>
          </p:txBody>
        </p:sp>
        <p:sp>
          <p:nvSpPr>
            <p:cNvPr id="23561" name="Rectangle 4"/>
            <p:cNvSpPr>
              <a:spLocks noChangeArrowheads="1"/>
            </p:cNvSpPr>
            <p:nvPr/>
          </p:nvSpPr>
          <p:spPr bwMode="auto">
            <a:xfrm>
              <a:off x="600" y="1932"/>
              <a:ext cx="1280" cy="4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333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2" name="Rectangle 5"/>
            <p:cNvSpPr>
              <a:spLocks noChangeArrowheads="1"/>
            </p:cNvSpPr>
            <p:nvPr/>
          </p:nvSpPr>
          <p:spPr bwMode="auto">
            <a:xfrm>
              <a:off x="1032" y="2079"/>
              <a:ext cx="6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Control</a:t>
              </a:r>
            </a:p>
          </p:txBody>
        </p:sp>
        <p:sp>
          <p:nvSpPr>
            <p:cNvPr id="23563" name="Rectangle 6"/>
            <p:cNvSpPr>
              <a:spLocks noChangeArrowheads="1"/>
            </p:cNvSpPr>
            <p:nvPr/>
          </p:nvSpPr>
          <p:spPr bwMode="auto">
            <a:xfrm>
              <a:off x="600" y="2556"/>
              <a:ext cx="896" cy="7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333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4" name="Rectangle 7"/>
            <p:cNvSpPr>
              <a:spLocks noChangeArrowheads="1"/>
            </p:cNvSpPr>
            <p:nvPr/>
          </p:nvSpPr>
          <p:spPr bwMode="auto">
            <a:xfrm>
              <a:off x="576" y="2725"/>
              <a:ext cx="6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b="0" dirty="0" err="1">
                  <a:latin typeface="Gill Sans" charset="0"/>
                  <a:ea typeface="Gill Sans" charset="0"/>
                  <a:cs typeface="Gill Sans" charset="0"/>
                </a:rPr>
                <a:t>Datapath</a:t>
              </a:r>
              <a:endParaRPr lang="en-US" altLang="ko-KR" sz="15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5" name="Rectangle 8"/>
            <p:cNvSpPr>
              <a:spLocks noChangeArrowheads="1"/>
            </p:cNvSpPr>
            <p:nvPr/>
          </p:nvSpPr>
          <p:spPr bwMode="auto">
            <a:xfrm>
              <a:off x="3816" y="1692"/>
              <a:ext cx="704" cy="1664"/>
            </a:xfrm>
            <a:prstGeom prst="rect">
              <a:avLst/>
            </a:prstGeom>
            <a:solidFill>
              <a:srgbClr val="FF66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333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6" name="Rectangle 9"/>
            <p:cNvSpPr>
              <a:spLocks noChangeArrowheads="1"/>
            </p:cNvSpPr>
            <p:nvPr/>
          </p:nvSpPr>
          <p:spPr bwMode="auto">
            <a:xfrm>
              <a:off x="3792" y="2229"/>
              <a:ext cx="798" cy="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  <a:t>Secondary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  <a:t>Storage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  <a:t>(Disk)</a:t>
              </a:r>
            </a:p>
          </p:txBody>
        </p:sp>
        <p:sp>
          <p:nvSpPr>
            <p:cNvPr id="23567" name="Rectangle 10"/>
            <p:cNvSpPr>
              <a:spLocks noChangeArrowheads="1"/>
            </p:cNvSpPr>
            <p:nvPr/>
          </p:nvSpPr>
          <p:spPr bwMode="auto">
            <a:xfrm>
              <a:off x="504" y="1692"/>
              <a:ext cx="1616" cy="16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333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8" name="Rectangle 11"/>
            <p:cNvSpPr>
              <a:spLocks noChangeArrowheads="1"/>
            </p:cNvSpPr>
            <p:nvPr/>
          </p:nvSpPr>
          <p:spPr bwMode="auto">
            <a:xfrm>
              <a:off x="1111" y="1684"/>
              <a:ext cx="7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Processor</a:t>
              </a:r>
            </a:p>
          </p:txBody>
        </p:sp>
        <p:sp>
          <p:nvSpPr>
            <p:cNvPr id="23569" name="Line 12"/>
            <p:cNvSpPr>
              <a:spLocks noChangeShapeType="1"/>
            </p:cNvSpPr>
            <p:nvPr/>
          </p:nvSpPr>
          <p:spPr bwMode="auto">
            <a:xfrm flipV="1">
              <a:off x="1440" y="1344"/>
              <a:ext cx="3216" cy="1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0" name="Line 13"/>
            <p:cNvSpPr>
              <a:spLocks noChangeShapeType="1"/>
            </p:cNvSpPr>
            <p:nvPr/>
          </p:nvSpPr>
          <p:spPr bwMode="auto">
            <a:xfrm>
              <a:off x="1440" y="3192"/>
              <a:ext cx="3209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1" name="Rectangle 17"/>
            <p:cNvSpPr>
              <a:spLocks noChangeArrowheads="1"/>
            </p:cNvSpPr>
            <p:nvPr/>
          </p:nvSpPr>
          <p:spPr bwMode="auto">
            <a:xfrm>
              <a:off x="2352" y="2256"/>
              <a:ext cx="560" cy="999"/>
            </a:xfrm>
            <a:prstGeom prst="rect">
              <a:avLst/>
            </a:prstGeom>
            <a:solidFill>
              <a:srgbClr val="FF66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333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2" name="Rectangle 18"/>
            <p:cNvSpPr>
              <a:spLocks noChangeArrowheads="1"/>
            </p:cNvSpPr>
            <p:nvPr/>
          </p:nvSpPr>
          <p:spPr bwMode="auto">
            <a:xfrm>
              <a:off x="3000" y="2016"/>
              <a:ext cx="656" cy="1271"/>
            </a:xfrm>
            <a:prstGeom prst="rect">
              <a:avLst/>
            </a:prstGeom>
            <a:solidFill>
              <a:srgbClr val="FF66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333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3" name="Rectangle 19"/>
            <p:cNvSpPr>
              <a:spLocks noChangeArrowheads="1"/>
            </p:cNvSpPr>
            <p:nvPr/>
          </p:nvSpPr>
          <p:spPr bwMode="auto">
            <a:xfrm>
              <a:off x="3038" y="2469"/>
              <a:ext cx="673" cy="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Main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(DRAM)</a:t>
              </a:r>
            </a:p>
          </p:txBody>
        </p:sp>
        <p:sp>
          <p:nvSpPr>
            <p:cNvPr id="23574" name="Rectangle 20"/>
            <p:cNvSpPr>
              <a:spLocks noChangeArrowheads="1"/>
            </p:cNvSpPr>
            <p:nvPr/>
          </p:nvSpPr>
          <p:spPr bwMode="auto">
            <a:xfrm>
              <a:off x="2352" y="2424"/>
              <a:ext cx="625" cy="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Second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Level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Cache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(SRAM)</a:t>
              </a:r>
            </a:p>
          </p:txBody>
        </p:sp>
        <p:sp>
          <p:nvSpPr>
            <p:cNvPr id="23575" name="Rectangle 22"/>
            <p:cNvSpPr>
              <a:spLocks noChangeArrowheads="1"/>
            </p:cNvSpPr>
            <p:nvPr/>
          </p:nvSpPr>
          <p:spPr bwMode="auto">
            <a:xfrm>
              <a:off x="1231" y="3425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1s</a:t>
              </a:r>
            </a:p>
          </p:txBody>
        </p:sp>
        <p:sp>
          <p:nvSpPr>
            <p:cNvPr id="23576" name="Rectangle 23"/>
            <p:cNvSpPr>
              <a:spLocks noChangeArrowheads="1"/>
            </p:cNvSpPr>
            <p:nvPr/>
          </p:nvSpPr>
          <p:spPr bwMode="auto">
            <a:xfrm>
              <a:off x="3706" y="3412"/>
              <a:ext cx="824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10,000,000s 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   (10s ms)</a:t>
              </a:r>
            </a:p>
          </p:txBody>
        </p:sp>
        <p:sp>
          <p:nvSpPr>
            <p:cNvPr id="23577" name="Rectangle 24"/>
            <p:cNvSpPr>
              <a:spLocks noChangeArrowheads="1"/>
            </p:cNvSpPr>
            <p:nvPr/>
          </p:nvSpPr>
          <p:spPr bwMode="auto">
            <a:xfrm>
              <a:off x="486" y="3425"/>
              <a:ext cx="7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Speed (ns):</a:t>
              </a:r>
            </a:p>
          </p:txBody>
        </p:sp>
        <p:sp>
          <p:nvSpPr>
            <p:cNvPr id="23578" name="Rectangle 25"/>
            <p:cNvSpPr>
              <a:spLocks noChangeArrowheads="1"/>
            </p:cNvSpPr>
            <p:nvPr/>
          </p:nvSpPr>
          <p:spPr bwMode="auto">
            <a:xfrm>
              <a:off x="1964" y="3425"/>
              <a:ext cx="6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10s-100s</a:t>
              </a:r>
            </a:p>
          </p:txBody>
        </p:sp>
        <p:sp>
          <p:nvSpPr>
            <p:cNvPr id="23579" name="Rectangle 26"/>
            <p:cNvSpPr>
              <a:spLocks noChangeArrowheads="1"/>
            </p:cNvSpPr>
            <p:nvPr/>
          </p:nvSpPr>
          <p:spPr bwMode="auto">
            <a:xfrm>
              <a:off x="3164" y="3425"/>
              <a:ext cx="5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100s</a:t>
              </a:r>
            </a:p>
          </p:txBody>
        </p:sp>
        <p:sp>
          <p:nvSpPr>
            <p:cNvPr id="23580" name="Rectangle 27"/>
            <p:cNvSpPr>
              <a:spLocks noChangeArrowheads="1"/>
            </p:cNvSpPr>
            <p:nvPr/>
          </p:nvSpPr>
          <p:spPr bwMode="auto">
            <a:xfrm>
              <a:off x="1159" y="3779"/>
              <a:ext cx="3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100s</a:t>
              </a:r>
            </a:p>
          </p:txBody>
        </p:sp>
        <p:sp>
          <p:nvSpPr>
            <p:cNvPr id="23581" name="Rectangle 28"/>
            <p:cNvSpPr>
              <a:spLocks noChangeArrowheads="1"/>
            </p:cNvSpPr>
            <p:nvPr/>
          </p:nvSpPr>
          <p:spPr bwMode="auto">
            <a:xfrm>
              <a:off x="3888" y="3779"/>
              <a:ext cx="5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Gs-Ts</a:t>
              </a:r>
              <a:endParaRPr lang="en-US" altLang="ko-KR" sz="15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82" name="Rectangle 29"/>
            <p:cNvSpPr>
              <a:spLocks noChangeArrowheads="1"/>
            </p:cNvSpPr>
            <p:nvPr/>
          </p:nvSpPr>
          <p:spPr bwMode="auto">
            <a:xfrm>
              <a:off x="388" y="3779"/>
              <a:ext cx="8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Size (bytes):</a:t>
              </a:r>
            </a:p>
          </p:txBody>
        </p:sp>
        <p:sp>
          <p:nvSpPr>
            <p:cNvPr id="23583" name="Rectangle 30"/>
            <p:cNvSpPr>
              <a:spLocks noChangeArrowheads="1"/>
            </p:cNvSpPr>
            <p:nvPr/>
          </p:nvSpPr>
          <p:spPr bwMode="auto">
            <a:xfrm>
              <a:off x="2037" y="3779"/>
              <a:ext cx="4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Ks-Ms</a:t>
              </a:r>
            </a:p>
          </p:txBody>
        </p:sp>
        <p:sp>
          <p:nvSpPr>
            <p:cNvPr id="23584" name="Rectangle 31"/>
            <p:cNvSpPr>
              <a:spLocks noChangeArrowheads="1"/>
            </p:cNvSpPr>
            <p:nvPr/>
          </p:nvSpPr>
          <p:spPr bwMode="auto">
            <a:xfrm>
              <a:off x="3038" y="3779"/>
              <a:ext cx="6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Ms-Gs</a:t>
              </a:r>
              <a:endParaRPr lang="en-US" altLang="ko-KR" sz="15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3585" name="Group 32"/>
            <p:cNvGrpSpPr>
              <a:grpSpLocks/>
            </p:cNvGrpSpPr>
            <p:nvPr/>
          </p:nvGrpSpPr>
          <p:grpSpPr bwMode="auto">
            <a:xfrm>
              <a:off x="4656" y="1356"/>
              <a:ext cx="704" cy="2052"/>
              <a:chOff x="4584" y="1321"/>
              <a:chExt cx="704" cy="2000"/>
            </a:xfrm>
          </p:grpSpPr>
          <p:sp>
            <p:nvSpPr>
              <p:cNvPr id="23588" name="Rectangle 33"/>
              <p:cNvSpPr>
                <a:spLocks noChangeArrowheads="1"/>
              </p:cNvSpPr>
              <p:nvPr/>
            </p:nvSpPr>
            <p:spPr bwMode="auto">
              <a:xfrm>
                <a:off x="4584" y="1321"/>
                <a:ext cx="704" cy="2000"/>
              </a:xfrm>
              <a:prstGeom prst="rect">
                <a:avLst/>
              </a:prstGeom>
              <a:solidFill>
                <a:srgbClr val="FF66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333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9" name="Rectangle 34"/>
              <p:cNvSpPr>
                <a:spLocks noChangeArrowheads="1"/>
              </p:cNvSpPr>
              <p:nvPr/>
            </p:nvSpPr>
            <p:spPr bwMode="auto">
              <a:xfrm>
                <a:off x="4638" y="2098"/>
                <a:ext cx="631" cy="62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407" tIns="37042" rIns="75407" bIns="37042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667" b="0" dirty="0">
                    <a:latin typeface="Gill Sans" charset="0"/>
                    <a:ea typeface="Gill Sans" charset="0"/>
                    <a:cs typeface="Gill Sans" charset="0"/>
                  </a:rPr>
                  <a:t>Tertiary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667" b="0" dirty="0">
                    <a:latin typeface="Gill Sans" charset="0"/>
                    <a:ea typeface="Gill Sans" charset="0"/>
                    <a:cs typeface="Gill Sans" charset="0"/>
                  </a:rPr>
                  <a:t>Storage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667" b="0" dirty="0">
                    <a:latin typeface="Gill Sans" charset="0"/>
                    <a:ea typeface="Gill Sans" charset="0"/>
                    <a:cs typeface="Gill Sans" charset="0"/>
                  </a:rPr>
                  <a:t>(Tape)</a:t>
                </a:r>
              </a:p>
            </p:txBody>
          </p:sp>
        </p:grpSp>
        <p:sp>
          <p:nvSpPr>
            <p:cNvPr id="23586" name="Rectangle 35"/>
            <p:cNvSpPr>
              <a:spLocks noChangeArrowheads="1"/>
            </p:cNvSpPr>
            <p:nvPr/>
          </p:nvSpPr>
          <p:spPr bwMode="auto">
            <a:xfrm>
              <a:off x="4444" y="3425"/>
              <a:ext cx="1124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b="0" dirty="0">
                  <a:latin typeface="Gill Sans" charset="0"/>
                  <a:ea typeface="Gill Sans" charset="0"/>
                  <a:cs typeface="Gill Sans" charset="0"/>
                </a:rPr>
                <a:t>10,000,000,000s 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b="0" dirty="0">
                  <a:latin typeface="Gill Sans" charset="0"/>
                  <a:ea typeface="Gill Sans" charset="0"/>
                  <a:cs typeface="Gill Sans" charset="0"/>
                </a:rPr>
                <a:t>   (10s sec)</a:t>
              </a:r>
            </a:p>
          </p:txBody>
        </p:sp>
        <p:sp>
          <p:nvSpPr>
            <p:cNvPr id="23587" name="Rectangle 36"/>
            <p:cNvSpPr>
              <a:spLocks noChangeArrowheads="1"/>
            </p:cNvSpPr>
            <p:nvPr/>
          </p:nvSpPr>
          <p:spPr bwMode="auto">
            <a:xfrm>
              <a:off x="4710" y="3779"/>
              <a:ext cx="6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b="0" dirty="0" err="1">
                  <a:latin typeface="Gill Sans" charset="0"/>
                  <a:ea typeface="Gill Sans" charset="0"/>
                  <a:cs typeface="Gill Sans" charset="0"/>
                </a:rPr>
                <a:t>Ts</a:t>
              </a:r>
              <a:r>
                <a:rPr lang="en-US" altLang="ko-KR" sz="1500" b="0" dirty="0">
                  <a:latin typeface="Gill Sans" charset="0"/>
                  <a:ea typeface="Gill Sans" charset="0"/>
                  <a:cs typeface="Gill Sans" charset="0"/>
                </a:rPr>
                <a:t>-Ps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97352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CD7F-2DC0-B34F-BE43-27195F2E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Cache Miss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8F01A-75DB-5E46-A5ED-D4EF6FE9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1408908"/>
            <a:ext cx="8531051" cy="3626115"/>
          </a:xfrm>
        </p:spPr>
        <p:txBody>
          <a:bodyPr>
            <a:normAutofit lnSpcReduction="10000"/>
          </a:bodyPr>
          <a:lstStyle/>
          <a:p>
            <a:pPr marL="428608" indent="-428608">
              <a:buFont typeface="+mj-lt"/>
              <a:buAutoNum type="arabicPeriod"/>
            </a:pPr>
            <a:r>
              <a:rPr lang="en-US" b="1" dirty="0"/>
              <a:t>Compulsory</a:t>
            </a:r>
            <a:r>
              <a:rPr lang="en-US" dirty="0"/>
              <a:t> ("cold start"): First access to a block</a:t>
            </a:r>
          </a:p>
          <a:p>
            <a:pPr lvl="1"/>
            <a:r>
              <a:rPr lang="en-US" dirty="0"/>
              <a:t>Insignificant in any long-lived process</a:t>
            </a:r>
          </a:p>
          <a:p>
            <a:pPr marL="428608" indent="-428608">
              <a:buFont typeface="+mj-lt"/>
              <a:buAutoNum type="arabicPeriod"/>
            </a:pPr>
            <a:r>
              <a:rPr lang="en-US" b="1" dirty="0"/>
              <a:t>Capacity</a:t>
            </a:r>
            <a:r>
              <a:rPr lang="en-US" dirty="0"/>
              <a:t>: Not enough space in cache</a:t>
            </a:r>
          </a:p>
          <a:p>
            <a:pPr marL="428608" indent="-428608">
              <a:buFont typeface="+mj-lt"/>
              <a:buAutoNum type="arabicPeriod"/>
            </a:pPr>
            <a:r>
              <a:rPr lang="en-US" b="1" dirty="0"/>
              <a:t>Conflict: </a:t>
            </a:r>
            <a:r>
              <a:rPr lang="en-US" dirty="0"/>
              <a:t>Memory locations map to same cache location</a:t>
            </a:r>
          </a:p>
          <a:p>
            <a:pPr marL="428608" indent="-428608">
              <a:buFont typeface="+mj-lt"/>
              <a:buAutoNum type="arabicPeriod"/>
            </a:pPr>
            <a:r>
              <a:rPr lang="en-US" b="1" dirty="0"/>
              <a:t>Coherence </a:t>
            </a:r>
            <a:r>
              <a:rPr lang="en-US" dirty="0"/>
              <a:t>(invalidation): Memory updated externally</a:t>
            </a:r>
          </a:p>
          <a:p>
            <a:pPr lvl="1"/>
            <a:r>
              <a:rPr lang="en-US" dirty="0"/>
              <a:t>e.g. multi-core system, or on I/O</a:t>
            </a:r>
          </a:p>
        </p:txBody>
      </p:sp>
    </p:spTree>
    <p:extLst>
      <p:ext uri="{BB962C8B-B14F-4D97-AF65-F5344CB8AC3E}">
        <p14:creationId xmlns:p14="http://schemas.microsoft.com/office/powerpoint/2010/main" val="352492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DF0C-51A8-4BB0-8C22-4FF61891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Base and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89C6-5082-4726-80E5-AD6ECBD4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3070917"/>
            <a:ext cx="6572250" cy="207655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External Fragmentation</a:t>
            </a:r>
            <a:r>
              <a:rPr lang="en-US" dirty="0"/>
              <a:t> – no contiguous free region big enough to accommodate new process</a:t>
            </a:r>
          </a:p>
          <a:p>
            <a:pPr lvl="1"/>
            <a:r>
              <a:rPr lang="en-US" dirty="0"/>
              <a:t>Not every process needs the same amount of space</a:t>
            </a:r>
          </a:p>
          <a:p>
            <a:pPr lvl="1"/>
            <a:r>
              <a:rPr lang="en-US" dirty="0"/>
              <a:t>Needs change over time</a:t>
            </a:r>
          </a:p>
          <a:p>
            <a:pPr lvl="1"/>
            <a:r>
              <a:rPr lang="en-US" dirty="0"/>
              <a:t>No way to plan memory layout ahead of time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484046-CF5F-4D83-8146-C6F85CD7F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177993"/>
            <a:ext cx="952500" cy="1778000"/>
          </a:xfrm>
          <a:prstGeom prst="rect">
            <a:avLst/>
          </a:prstGeom>
          <a:solidFill>
            <a:srgbClr val="C0D2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500">
              <a:solidFill>
                <a:srgbClr val="FF66CC"/>
              </a:solidFill>
              <a:ea typeface="굴림" panose="020B0600000101010101" pitchFamily="34" charset="-127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C201D686-982F-4DA7-964E-88B7C897C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480941"/>
            <a:ext cx="952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750D5F3D-4C63-48D8-BCBD-F348318AF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23576"/>
            <a:ext cx="952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0F8F478D-E55C-4691-9A5B-712E91403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600128"/>
            <a:ext cx="952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5B4B7577-DB15-4CA6-A3C6-E31FBFC3E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334" y="1169026"/>
            <a:ext cx="835485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167" b="0">
                <a:latin typeface="Helvetica" panose="020B0604020202020204" pitchFamily="34" charset="0"/>
                <a:ea typeface="굴림" panose="020B0600000101010101" pitchFamily="34" charset="-127"/>
              </a:rPr>
              <a:t>process 6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C66F179C-3E5C-43AF-9807-DB376A70C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539442"/>
            <a:ext cx="889000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167" b="0">
                <a:latin typeface="Helvetica" panose="020B0604020202020204" pitchFamily="34" charset="0"/>
                <a:ea typeface="굴림" panose="020B0600000101010101" pitchFamily="34" charset="-127"/>
              </a:rPr>
              <a:t>process 5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7C5208AD-9BD8-4701-9457-EA403C1E9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108296"/>
            <a:ext cx="889000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167" b="0">
                <a:latin typeface="Helvetica" panose="020B0604020202020204" pitchFamily="34" charset="0"/>
                <a:ea typeface="굴림" panose="020B0600000101010101" pitchFamily="34" charset="-127"/>
              </a:rPr>
              <a:t>process 2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66D51343-ADE7-444B-A0FD-CC2A76DDB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605713"/>
            <a:ext cx="889000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167" b="0">
                <a:latin typeface="Helvetica" panose="020B0604020202020204" pitchFamily="34" charset="0"/>
                <a:ea typeface="굴림" panose="020B0600000101010101" pitchFamily="34" charset="-127"/>
              </a:rPr>
              <a:t>OS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CAE0CF-88D4-4ECA-BDDE-E0CD25376C45}"/>
              </a:ext>
            </a:extLst>
          </p:cNvPr>
          <p:cNvGrpSpPr>
            <a:grpSpLocks/>
          </p:cNvGrpSpPr>
          <p:nvPr/>
        </p:nvGrpSpPr>
        <p:grpSpPr bwMode="auto">
          <a:xfrm>
            <a:off x="2540000" y="1169026"/>
            <a:ext cx="1460500" cy="1786967"/>
            <a:chOff x="2514600" y="903640"/>
            <a:chExt cx="1752600" cy="21443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6937843-9D93-4A26-9B17-ACF888B96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914400"/>
              <a:ext cx="1143000" cy="2133600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500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96C0CB30-1364-4AC0-8A2A-F3F2DA394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2779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8DED23DE-CFB0-4CBC-8DBA-A2CBA070E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6891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B22F2E73-C963-4353-B1C1-F55B3BC4E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262096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A8AB5BA5-4A92-4C97-8136-E6C7772AD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3413" y="903640"/>
              <a:ext cx="1002582" cy="326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167" b="0">
                  <a:latin typeface="Helvetica" panose="020B0604020202020204" pitchFamily="34" charset="0"/>
                  <a:ea typeface="굴림" panose="020B0600000101010101" pitchFamily="34" charset="-127"/>
                </a:rPr>
                <a:t>process 6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E3DA3D4B-D0A3-4D05-9676-0D0BC1A68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1348140"/>
              <a:ext cx="1066800" cy="326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167" b="0">
                  <a:latin typeface="Helvetica" panose="020B0604020202020204" pitchFamily="34" charset="0"/>
                  <a:ea typeface="굴림" panose="020B0600000101010101" pitchFamily="34" charset="-127"/>
                </a:rPr>
                <a:t>process 5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F890E660-6263-4DF5-BA89-1376EB857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300" y="2656240"/>
              <a:ext cx="1066800" cy="326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167" b="0">
                  <a:latin typeface="Helvetica" panose="020B0604020202020204" pitchFamily="34" charset="0"/>
                  <a:ea typeface="굴림" panose="020B0600000101010101" pitchFamily="34" charset="-127"/>
                </a:rPr>
                <a:t>OS</a:t>
              </a:r>
            </a:p>
          </p:txBody>
        </p:sp>
        <p:sp>
          <p:nvSpPr>
            <p:cNvPr id="20" name="Rectangle 34">
              <a:extLst>
                <a:ext uri="{FF2B5EF4-FFF2-40B4-BE49-F238E27FC236}">
                  <a16:creationId xmlns:a16="http://schemas.microsoft.com/office/drawing/2014/main" id="{F462136F-6565-4292-AF68-1DB8ACA4F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676400"/>
              <a:ext cx="1143000" cy="990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500"/>
            </a:p>
          </p:txBody>
        </p:sp>
        <p:sp>
          <p:nvSpPr>
            <p:cNvPr id="21" name="AutoShape 40">
              <a:extLst>
                <a:ext uri="{FF2B5EF4-FFF2-40B4-BE49-F238E27FC236}">
                  <a16:creationId xmlns:a16="http://schemas.microsoft.com/office/drawing/2014/main" id="{616B61E5-B3E9-46F2-A126-1BE1070C3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057400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5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5EE4D6-FC5C-4BDA-8F34-C22DBB73D767}"/>
              </a:ext>
            </a:extLst>
          </p:cNvPr>
          <p:cNvGrpSpPr>
            <a:grpSpLocks/>
          </p:cNvGrpSpPr>
          <p:nvPr/>
        </p:nvGrpSpPr>
        <p:grpSpPr bwMode="auto">
          <a:xfrm>
            <a:off x="4064000" y="1169026"/>
            <a:ext cx="1460500" cy="1786967"/>
            <a:chOff x="4343400" y="903640"/>
            <a:chExt cx="1752600" cy="2144360"/>
          </a:xfrm>
        </p:grpSpPr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DDE4244F-0A2C-439A-874F-C726D59F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914400"/>
              <a:ext cx="1143000" cy="2133600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500"/>
            </a:p>
          </p:txBody>
        </p:sp>
        <p:sp>
          <p:nvSpPr>
            <p:cNvPr id="24" name="Line 20">
              <a:extLst>
                <a:ext uri="{FF2B5EF4-FFF2-40B4-BE49-F238E27FC236}">
                  <a16:creationId xmlns:a16="http://schemas.microsoft.com/office/drawing/2014/main" id="{3E0A35A2-601A-466F-8953-F0BD6B41C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12779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5" name="Line 21">
              <a:extLst>
                <a:ext uri="{FF2B5EF4-FFF2-40B4-BE49-F238E27FC236}">
                  <a16:creationId xmlns:a16="http://schemas.microsoft.com/office/drawing/2014/main" id="{FDDE16CC-85BC-4385-A19E-C009AB075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16891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" name="Line 22">
              <a:extLst>
                <a:ext uri="{FF2B5EF4-FFF2-40B4-BE49-F238E27FC236}">
                  <a16:creationId xmlns:a16="http://schemas.microsoft.com/office/drawing/2014/main" id="{18573951-1812-49C9-B53A-A609AF594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262096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" name="Text Box 23">
              <a:extLst>
                <a:ext uri="{FF2B5EF4-FFF2-40B4-BE49-F238E27FC236}">
                  <a16:creationId xmlns:a16="http://schemas.microsoft.com/office/drawing/2014/main" id="{BE9C46CD-43B4-4442-AF8A-99E9DE1C3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800" y="903640"/>
              <a:ext cx="1002582" cy="326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167" b="0">
                  <a:latin typeface="Helvetica" panose="020B0604020202020204" pitchFamily="34" charset="0"/>
                  <a:ea typeface="굴림" panose="020B0600000101010101" pitchFamily="34" charset="-127"/>
                </a:rPr>
                <a:t>process 6</a:t>
              </a:r>
            </a:p>
          </p:txBody>
        </p:sp>
        <p:sp>
          <p:nvSpPr>
            <p:cNvPr id="28" name="Text Box 24">
              <a:extLst>
                <a:ext uri="{FF2B5EF4-FFF2-40B4-BE49-F238E27FC236}">
                  <a16:creationId xmlns:a16="http://schemas.microsoft.com/office/drawing/2014/main" id="{A1000BE0-DB56-49E1-95DA-6613FACE7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1348140"/>
              <a:ext cx="1066800" cy="326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167" b="0">
                  <a:latin typeface="Helvetica" panose="020B0604020202020204" pitchFamily="34" charset="0"/>
                  <a:ea typeface="굴림" panose="020B0600000101010101" pitchFamily="34" charset="-127"/>
                </a:rPr>
                <a:t>process 5</a:t>
              </a:r>
            </a:p>
          </p:txBody>
        </p:sp>
        <p:sp>
          <p:nvSpPr>
            <p:cNvPr id="29" name="Text Box 25">
              <a:extLst>
                <a:ext uri="{FF2B5EF4-FFF2-40B4-BE49-F238E27FC236}">
                  <a16:creationId xmlns:a16="http://schemas.microsoft.com/office/drawing/2014/main" id="{E5D55C15-0E5C-470D-ABAA-14473D9C8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2627665"/>
              <a:ext cx="1066800" cy="326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167" b="0">
                  <a:latin typeface="Helvetica" panose="020B0604020202020204" pitchFamily="34" charset="0"/>
                  <a:ea typeface="굴림" panose="020B0600000101010101" pitchFamily="34" charset="-127"/>
                </a:rPr>
                <a:t>OS</a:t>
              </a:r>
            </a:p>
          </p:txBody>
        </p:sp>
        <p:sp>
          <p:nvSpPr>
            <p:cNvPr id="30" name="Rectangle 35">
              <a:extLst>
                <a:ext uri="{FF2B5EF4-FFF2-40B4-BE49-F238E27FC236}">
                  <a16:creationId xmlns:a16="http://schemas.microsoft.com/office/drawing/2014/main" id="{AB97B14C-8DF2-4C30-B1E2-14FF520D9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2057400"/>
              <a:ext cx="1143000" cy="609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500"/>
            </a:p>
          </p:txBody>
        </p:sp>
        <p:sp>
          <p:nvSpPr>
            <p:cNvPr id="31" name="Text Box 36">
              <a:extLst>
                <a:ext uri="{FF2B5EF4-FFF2-40B4-BE49-F238E27FC236}">
                  <a16:creationId xmlns:a16="http://schemas.microsoft.com/office/drawing/2014/main" id="{6D97D231-280E-49A4-B392-F434CC608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1665640"/>
              <a:ext cx="1066800" cy="326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167" b="0">
                  <a:latin typeface="Helvetica" panose="020B0604020202020204" pitchFamily="34" charset="0"/>
                  <a:ea typeface="굴림" panose="020B0600000101010101" pitchFamily="34" charset="-127"/>
                </a:rPr>
                <a:t>process 9</a:t>
              </a:r>
            </a:p>
          </p:txBody>
        </p:sp>
        <p:sp>
          <p:nvSpPr>
            <p:cNvPr id="32" name="AutoShape 41">
              <a:extLst>
                <a:ext uri="{FF2B5EF4-FFF2-40B4-BE49-F238E27FC236}">
                  <a16:creationId xmlns:a16="http://schemas.microsoft.com/office/drawing/2014/main" id="{36DD68DD-821A-426D-834D-AEB5B5F36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2057400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50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909234-D8E9-4669-BB4B-25D58AA6E843}"/>
              </a:ext>
            </a:extLst>
          </p:cNvPr>
          <p:cNvGrpSpPr>
            <a:grpSpLocks/>
          </p:cNvGrpSpPr>
          <p:nvPr/>
        </p:nvGrpSpPr>
        <p:grpSpPr bwMode="auto">
          <a:xfrm>
            <a:off x="5588000" y="1169026"/>
            <a:ext cx="1460500" cy="1786967"/>
            <a:chOff x="6172200" y="903640"/>
            <a:chExt cx="1752600" cy="2144360"/>
          </a:xfrm>
        </p:grpSpPr>
        <p:grpSp>
          <p:nvGrpSpPr>
            <p:cNvPr id="34" name="Group 1">
              <a:extLst>
                <a:ext uri="{FF2B5EF4-FFF2-40B4-BE49-F238E27FC236}">
                  <a16:creationId xmlns:a16="http://schemas.microsoft.com/office/drawing/2014/main" id="{E8E7890E-4665-4FCC-94CC-411AA4A61F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903640"/>
              <a:ext cx="1752600" cy="2144360"/>
              <a:chOff x="6172200" y="903640"/>
              <a:chExt cx="1752600" cy="2144360"/>
            </a:xfrm>
          </p:grpSpPr>
          <p:sp>
            <p:nvSpPr>
              <p:cNvPr id="36" name="Rectangle 26">
                <a:extLst>
                  <a:ext uri="{FF2B5EF4-FFF2-40B4-BE49-F238E27FC236}">
                    <a16:creationId xmlns:a16="http://schemas.microsoft.com/office/drawing/2014/main" id="{1106EB45-357C-44A3-B5A7-A7E07C039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1800" y="914400"/>
                <a:ext cx="1143000" cy="2133600"/>
              </a:xfrm>
              <a:prstGeom prst="rect">
                <a:avLst/>
              </a:prstGeom>
              <a:solidFill>
                <a:srgbClr val="C0D2F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500"/>
              </a:p>
            </p:txBody>
          </p:sp>
          <p:sp>
            <p:nvSpPr>
              <p:cNvPr id="37" name="Line 27">
                <a:extLst>
                  <a:ext uri="{FF2B5EF4-FFF2-40B4-BE49-F238E27FC236}">
                    <a16:creationId xmlns:a16="http://schemas.microsoft.com/office/drawing/2014/main" id="{1F0734D7-2ADD-4EEA-9170-02BCDDCEB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1277938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38" name="Line 28">
                <a:extLst>
                  <a:ext uri="{FF2B5EF4-FFF2-40B4-BE49-F238E27FC236}">
                    <a16:creationId xmlns:a16="http://schemas.microsoft.com/office/drawing/2014/main" id="{D118EC66-8AC0-4F54-9470-8393DAA58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1689100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39" name="Line 29">
                <a:extLst>
                  <a:ext uri="{FF2B5EF4-FFF2-40B4-BE49-F238E27FC236}">
                    <a16:creationId xmlns:a16="http://schemas.microsoft.com/office/drawing/2014/main" id="{18FAABFC-4283-4A1F-8205-7649DA99C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2620963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40" name="Text Box 30">
                <a:extLst>
                  <a:ext uri="{FF2B5EF4-FFF2-40B4-BE49-F238E27FC236}">
                    <a16:creationId xmlns:a16="http://schemas.microsoft.com/office/drawing/2014/main" id="{683918AB-D954-41A5-B8F6-0BFDCCAB3B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2600" y="903640"/>
                <a:ext cx="1002582" cy="326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167" b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6</a:t>
                </a:r>
              </a:p>
            </p:txBody>
          </p:sp>
          <p:sp>
            <p:nvSpPr>
              <p:cNvPr id="41" name="Text Box 32">
                <a:extLst>
                  <a:ext uri="{FF2B5EF4-FFF2-40B4-BE49-F238E27FC236}">
                    <a16:creationId xmlns:a16="http://schemas.microsoft.com/office/drawing/2014/main" id="{326D7D07-DADB-466D-9BA4-E20067BE4C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1800" y="1665640"/>
                <a:ext cx="1066800" cy="326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167" b="0" dirty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9</a:t>
                </a:r>
              </a:p>
            </p:txBody>
          </p:sp>
          <p:sp>
            <p:nvSpPr>
              <p:cNvPr id="42" name="Text Box 33">
                <a:extLst>
                  <a:ext uri="{FF2B5EF4-FFF2-40B4-BE49-F238E27FC236}">
                    <a16:creationId xmlns:a16="http://schemas.microsoft.com/office/drawing/2014/main" id="{046FBCD4-20B1-4FD6-A166-6BB64ABBA5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1800" y="2627665"/>
                <a:ext cx="1066800" cy="326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167" b="0">
                    <a:latin typeface="Helvetica" panose="020B0604020202020204" pitchFamily="34" charset="0"/>
                    <a:ea typeface="굴림" panose="020B0600000101010101" pitchFamily="34" charset="-127"/>
                  </a:rPr>
                  <a:t>OS</a:t>
                </a:r>
              </a:p>
            </p:txBody>
          </p:sp>
          <p:sp>
            <p:nvSpPr>
              <p:cNvPr id="43" name="Rectangle 37">
                <a:extLst>
                  <a:ext uri="{FF2B5EF4-FFF2-40B4-BE49-F238E27FC236}">
                    <a16:creationId xmlns:a16="http://schemas.microsoft.com/office/drawing/2014/main" id="{870D6DED-B39D-484C-B57F-11AD61D13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1800" y="2362200"/>
                <a:ext cx="1143000" cy="30480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500"/>
              </a:p>
            </p:txBody>
          </p:sp>
          <p:sp>
            <p:nvSpPr>
              <p:cNvPr id="44" name="Line 38">
                <a:extLst>
                  <a:ext uri="{FF2B5EF4-FFF2-40B4-BE49-F238E27FC236}">
                    <a16:creationId xmlns:a16="http://schemas.microsoft.com/office/drawing/2014/main" id="{64ABEFB0-D887-4799-91BB-1768EABAB9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2012950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45" name="Text Box 39">
                <a:extLst>
                  <a:ext uri="{FF2B5EF4-FFF2-40B4-BE49-F238E27FC236}">
                    <a16:creationId xmlns:a16="http://schemas.microsoft.com/office/drawing/2014/main" id="{B7B2115D-1518-47B1-A18F-7B973322AF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1800" y="1938880"/>
                <a:ext cx="1066800" cy="541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167" b="0" dirty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10</a:t>
                </a:r>
              </a:p>
            </p:txBody>
          </p:sp>
          <p:sp>
            <p:nvSpPr>
              <p:cNvPr id="46" name="AutoShape 42">
                <a:extLst>
                  <a:ext uri="{FF2B5EF4-FFF2-40B4-BE49-F238E27FC236}">
                    <a16:creationId xmlns:a16="http://schemas.microsoft.com/office/drawing/2014/main" id="{ECA2303B-A61C-49CF-8F15-214C31875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2200" y="2057400"/>
                <a:ext cx="533400" cy="228600"/>
              </a:xfrm>
              <a:prstGeom prst="rightArrow">
                <a:avLst>
                  <a:gd name="adj1" fmla="val 50000"/>
                  <a:gd name="adj2" fmla="val 58333"/>
                </a:avLst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500"/>
              </a:p>
            </p:txBody>
          </p:sp>
        </p:grpSp>
        <p:sp>
          <p:nvSpPr>
            <p:cNvPr id="35" name="Rectangle 37">
              <a:extLst>
                <a:ext uri="{FF2B5EF4-FFF2-40B4-BE49-F238E27FC236}">
                  <a16:creationId xmlns:a16="http://schemas.microsoft.com/office/drawing/2014/main" id="{FB3457B1-AA16-420B-B2C9-6315EC360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1295400"/>
              <a:ext cx="11430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5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F89DABD-6C0B-4AE4-BC30-45B875C92CE1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431993"/>
            <a:ext cx="889000" cy="1206500"/>
            <a:chOff x="8001000" y="1219200"/>
            <a:chExt cx="1066800" cy="1447800"/>
          </a:xfrm>
        </p:grpSpPr>
        <p:sp>
          <p:nvSpPr>
            <p:cNvPr id="48" name="Text Box 31">
              <a:extLst>
                <a:ext uri="{FF2B5EF4-FFF2-40B4-BE49-F238E27FC236}">
                  <a16:creationId xmlns:a16="http://schemas.microsoft.com/office/drawing/2014/main" id="{F203189B-1B47-4E6D-8611-9775533D6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0" y="1590235"/>
              <a:ext cx="1066800" cy="710426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ko-KR" sz="583" b="0">
                <a:latin typeface="Helvetica" panose="020B0604020202020204" pitchFamily="34" charset="0"/>
                <a:ea typeface="굴림" panose="020B0600000101010101" pitchFamily="34" charset="-127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ko-KR" sz="1167" b="0">
                  <a:latin typeface="Helvetica" panose="020B0604020202020204" pitchFamily="34" charset="0"/>
                  <a:ea typeface="굴림" panose="020B0600000101010101" pitchFamily="34" charset="-127"/>
                </a:rPr>
                <a:t>process 11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ko-KR" sz="667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49" name="Bent Arrow 5">
              <a:extLst>
                <a:ext uri="{FF2B5EF4-FFF2-40B4-BE49-F238E27FC236}">
                  <a16:creationId xmlns:a16="http://schemas.microsoft.com/office/drawing/2014/main" id="{302B412F-F256-40CB-93A7-5381280A0E74}"/>
                </a:ext>
              </a:extLst>
            </p:cNvPr>
            <p:cNvSpPr/>
            <p:nvPr/>
          </p:nvSpPr>
          <p:spPr bwMode="auto">
            <a:xfrm flipH="1">
              <a:off x="8001000" y="1219200"/>
              <a:ext cx="685800" cy="381000"/>
            </a:xfrm>
            <a:prstGeom prst="bentArrow">
              <a:avLst/>
            </a:prstGeom>
            <a:solidFill>
              <a:srgbClr val="FF44E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500" dirty="0">
                <a:latin typeface="Helvetica"/>
                <a:ea typeface="ＭＳ Ｐゴシック" charset="0"/>
                <a:cs typeface="Helvetica"/>
              </a:endParaRPr>
            </a:p>
          </p:txBody>
        </p:sp>
        <p:sp>
          <p:nvSpPr>
            <p:cNvPr id="50" name="Bent Arrow 51">
              <a:extLst>
                <a:ext uri="{FF2B5EF4-FFF2-40B4-BE49-F238E27FC236}">
                  <a16:creationId xmlns:a16="http://schemas.microsoft.com/office/drawing/2014/main" id="{DB1D7ADD-2095-46C1-BB82-1B58214349B1}"/>
                </a:ext>
              </a:extLst>
            </p:cNvPr>
            <p:cNvSpPr/>
            <p:nvPr/>
          </p:nvSpPr>
          <p:spPr bwMode="auto">
            <a:xfrm flipH="1" flipV="1">
              <a:off x="8001000" y="2286000"/>
              <a:ext cx="685800" cy="381000"/>
            </a:xfrm>
            <a:prstGeom prst="bentArrow">
              <a:avLst/>
            </a:prstGeom>
            <a:solidFill>
              <a:srgbClr val="FF44E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500" dirty="0">
                <a:latin typeface="Helvetica"/>
                <a:ea typeface="ＭＳ Ｐゴシック" charset="0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69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CD7F-2DC0-B34F-BE43-27195F2E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Cache Miss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8F01A-75DB-5E46-A5ED-D4EF6FE9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879" y="1408908"/>
            <a:ext cx="6812243" cy="3626115"/>
          </a:xfrm>
        </p:spPr>
        <p:txBody>
          <a:bodyPr>
            <a:normAutofit fontScale="92500" lnSpcReduction="10000"/>
          </a:bodyPr>
          <a:lstStyle/>
          <a:p>
            <a:pPr marL="428608" indent="-428608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Compulsory</a:t>
            </a:r>
            <a:r>
              <a:rPr lang="en-US" dirty="0">
                <a:solidFill>
                  <a:srgbClr val="FF0000"/>
                </a:solidFill>
              </a:rPr>
              <a:t> ("cold start"): First access to a block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Insignificant in any long-lived process</a:t>
            </a:r>
          </a:p>
          <a:p>
            <a:pPr marL="428608" indent="-428608">
              <a:buFont typeface="+mj-lt"/>
              <a:buAutoNum type="arabicPeriod"/>
            </a:pPr>
            <a:r>
              <a:rPr lang="en-US" b="1" dirty="0"/>
              <a:t>Capacity</a:t>
            </a:r>
            <a:r>
              <a:rPr lang="en-US" dirty="0"/>
              <a:t>: Not enough space in cache</a:t>
            </a:r>
          </a:p>
          <a:p>
            <a:pPr marL="428608" indent="-428608">
              <a:buFont typeface="+mj-lt"/>
              <a:buAutoNum type="arabicPeriod"/>
            </a:pPr>
            <a:r>
              <a:rPr lang="en-US" b="1" dirty="0"/>
              <a:t>Conflict: </a:t>
            </a:r>
            <a:r>
              <a:rPr lang="en-US" dirty="0"/>
              <a:t>Memory locations map to same cache location</a:t>
            </a:r>
          </a:p>
          <a:p>
            <a:pPr marL="428608" indent="-428608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Coherence </a:t>
            </a:r>
            <a:r>
              <a:rPr lang="en-US" dirty="0">
                <a:solidFill>
                  <a:srgbClr val="FF0000"/>
                </a:solidFill>
              </a:rPr>
              <a:t>(invalidation): Memory updated externally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e.g. multi-core system, or on I/O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18DCF8-8A87-2441-8ADC-4BBB0A03E48E}"/>
              </a:ext>
            </a:extLst>
          </p:cNvPr>
          <p:cNvSpPr/>
          <p:nvPr/>
        </p:nvSpPr>
        <p:spPr>
          <a:xfrm>
            <a:off x="1016001" y="2136588"/>
            <a:ext cx="7097059" cy="3118699"/>
          </a:xfrm>
          <a:prstGeom prst="rect">
            <a:avLst/>
          </a:prstGeom>
          <a:solidFill>
            <a:srgbClr val="FFFFFF">
              <a:alpha val="9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solidFill>
                  <a:schemeClr val="tx1"/>
                </a:solidFill>
              </a:rPr>
              <a:t>Not affected by cache design (mostly)</a:t>
            </a:r>
          </a:p>
        </p:txBody>
      </p:sp>
    </p:spTree>
    <p:extLst>
      <p:ext uri="{BB962C8B-B14F-4D97-AF65-F5344CB8AC3E}">
        <p14:creationId xmlns:p14="http://schemas.microsoft.com/office/powerpoint/2010/main" val="21569212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CD7F-2DC0-B34F-BE43-27195F2E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Cache Miss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8F01A-75DB-5E46-A5ED-D4EF6FE9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879" y="1408908"/>
            <a:ext cx="6812243" cy="3626115"/>
          </a:xfrm>
        </p:spPr>
        <p:txBody>
          <a:bodyPr>
            <a:normAutofit fontScale="92500" lnSpcReduction="10000"/>
          </a:bodyPr>
          <a:lstStyle/>
          <a:p>
            <a:pPr marL="428608" indent="-428608">
              <a:buFont typeface="+mj-lt"/>
              <a:buAutoNum type="arabicPeriod"/>
            </a:pPr>
            <a:r>
              <a:rPr lang="en-US" b="1" dirty="0"/>
              <a:t>Compulsory</a:t>
            </a:r>
            <a:r>
              <a:rPr lang="en-US" dirty="0"/>
              <a:t> ("cold start"): First access to a block</a:t>
            </a:r>
          </a:p>
          <a:p>
            <a:pPr lvl="1"/>
            <a:r>
              <a:rPr lang="en-US" dirty="0"/>
              <a:t>Insignificant in any long-lived process</a:t>
            </a:r>
          </a:p>
          <a:p>
            <a:pPr marL="428608" indent="-428608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Capacity</a:t>
            </a:r>
            <a:r>
              <a:rPr lang="en-US" dirty="0">
                <a:solidFill>
                  <a:srgbClr val="FF0000"/>
                </a:solidFill>
              </a:rPr>
              <a:t>: Not enough space in cache</a:t>
            </a:r>
          </a:p>
          <a:p>
            <a:pPr marL="428608" indent="-428608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Conflict: </a:t>
            </a:r>
            <a:r>
              <a:rPr lang="en-US" dirty="0">
                <a:solidFill>
                  <a:srgbClr val="FF0000"/>
                </a:solidFill>
              </a:rPr>
              <a:t>Memory locations map to same cache location</a:t>
            </a:r>
          </a:p>
          <a:p>
            <a:pPr marL="428608" indent="-428608">
              <a:buFont typeface="+mj-lt"/>
              <a:buAutoNum type="arabicPeriod"/>
            </a:pPr>
            <a:r>
              <a:rPr lang="en-US" b="1" dirty="0"/>
              <a:t>Coherence </a:t>
            </a:r>
            <a:r>
              <a:rPr lang="en-US" dirty="0"/>
              <a:t>(invalidation): Memory updated externally</a:t>
            </a:r>
          </a:p>
          <a:p>
            <a:pPr lvl="1"/>
            <a:r>
              <a:rPr lang="en-US" dirty="0"/>
              <a:t>e.g. multi-core system, or on I/O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18DCF8-8A87-2441-8ADC-4BBB0A03E48E}"/>
              </a:ext>
            </a:extLst>
          </p:cNvPr>
          <p:cNvSpPr/>
          <p:nvPr/>
        </p:nvSpPr>
        <p:spPr>
          <a:xfrm>
            <a:off x="1023470" y="3054699"/>
            <a:ext cx="7097059" cy="2160396"/>
          </a:xfrm>
          <a:prstGeom prst="rect">
            <a:avLst/>
          </a:prstGeom>
          <a:solidFill>
            <a:srgbClr val="FFFFFF">
              <a:alpha val="9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solidFill>
                  <a:schemeClr val="tx1"/>
                </a:solidFill>
              </a:rPr>
              <a:t>Improved by Increasing Cache Size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CF37EF-98E1-5E44-8CFD-2274F46F2F5C}"/>
              </a:ext>
            </a:extLst>
          </p:cNvPr>
          <p:cNvSpPr/>
          <p:nvPr/>
        </p:nvSpPr>
        <p:spPr>
          <a:xfrm>
            <a:off x="1023470" y="1096155"/>
            <a:ext cx="7097059" cy="1496320"/>
          </a:xfrm>
          <a:prstGeom prst="rect">
            <a:avLst/>
          </a:prstGeom>
          <a:solidFill>
            <a:srgbClr val="FFFFFF">
              <a:alpha val="9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7160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CD7F-2DC0-B34F-BE43-27195F2E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Cache Miss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8F01A-75DB-5E46-A5ED-D4EF6FE9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879" y="1408908"/>
            <a:ext cx="6812243" cy="3626115"/>
          </a:xfrm>
        </p:spPr>
        <p:txBody>
          <a:bodyPr>
            <a:normAutofit fontScale="92500" lnSpcReduction="10000"/>
          </a:bodyPr>
          <a:lstStyle/>
          <a:p>
            <a:pPr marL="428608" indent="-428608">
              <a:buFont typeface="+mj-lt"/>
              <a:buAutoNum type="arabicPeriod"/>
            </a:pPr>
            <a:r>
              <a:rPr lang="en-US" b="1" dirty="0"/>
              <a:t>Compulsory</a:t>
            </a:r>
            <a:r>
              <a:rPr lang="en-US" dirty="0"/>
              <a:t> ("cold start"): First access to a block</a:t>
            </a:r>
          </a:p>
          <a:p>
            <a:pPr lvl="1"/>
            <a:r>
              <a:rPr lang="en-US" dirty="0"/>
              <a:t>Insignificant in any long-lived process</a:t>
            </a:r>
          </a:p>
          <a:p>
            <a:pPr marL="428608" indent="-428608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Capacity</a:t>
            </a:r>
            <a:r>
              <a:rPr lang="en-US" dirty="0">
                <a:solidFill>
                  <a:srgbClr val="FF0000"/>
                </a:solidFill>
              </a:rPr>
              <a:t>: Not enough space in cache</a:t>
            </a:r>
          </a:p>
          <a:p>
            <a:pPr marL="428608" indent="-428608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Conflict: </a:t>
            </a:r>
            <a:r>
              <a:rPr lang="en-US" dirty="0">
                <a:solidFill>
                  <a:srgbClr val="FF0000"/>
                </a:solidFill>
              </a:rPr>
              <a:t>Memory locations map to same cache location</a:t>
            </a:r>
          </a:p>
          <a:p>
            <a:pPr marL="428608" indent="-428608">
              <a:buFont typeface="+mj-lt"/>
              <a:buAutoNum type="arabicPeriod"/>
            </a:pPr>
            <a:r>
              <a:rPr lang="en-US" b="1" dirty="0"/>
              <a:t>Coherence </a:t>
            </a:r>
            <a:r>
              <a:rPr lang="en-US" dirty="0"/>
              <a:t>(invalidation): Memory updated externally</a:t>
            </a:r>
          </a:p>
          <a:p>
            <a:pPr lvl="1"/>
            <a:r>
              <a:rPr lang="en-US" dirty="0"/>
              <a:t>e.g. multi-core system, or on I/O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18DCF8-8A87-2441-8ADC-4BBB0A03E48E}"/>
              </a:ext>
            </a:extLst>
          </p:cNvPr>
          <p:cNvSpPr/>
          <p:nvPr/>
        </p:nvSpPr>
        <p:spPr>
          <a:xfrm>
            <a:off x="1023470" y="3378729"/>
            <a:ext cx="7097059" cy="1896656"/>
          </a:xfrm>
          <a:prstGeom prst="rect">
            <a:avLst/>
          </a:prstGeom>
          <a:solidFill>
            <a:srgbClr val="FFFFFF">
              <a:alpha val="9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solidFill>
                  <a:schemeClr val="tx1"/>
                </a:solidFill>
              </a:rPr>
              <a:t>Improved by Increasing Associativity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CF37EF-98E1-5E44-8CFD-2274F46F2F5C}"/>
              </a:ext>
            </a:extLst>
          </p:cNvPr>
          <p:cNvSpPr/>
          <p:nvPr/>
        </p:nvSpPr>
        <p:spPr>
          <a:xfrm>
            <a:off x="1023470" y="1096154"/>
            <a:ext cx="7097059" cy="1928399"/>
          </a:xfrm>
          <a:prstGeom prst="rect">
            <a:avLst/>
          </a:prstGeom>
          <a:solidFill>
            <a:srgbClr val="FFFFFF">
              <a:alpha val="9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1786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8396" y="2956403"/>
            <a:ext cx="5553604" cy="2433145"/>
          </a:xfrm>
          <a:noFill/>
        </p:spPr>
        <p:txBody>
          <a:bodyPr vert="horz" wrap="square" lIns="52917" tIns="21167" rIns="52917" bIns="21167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ea typeface="굴림" panose="020B0600000101010101" pitchFamily="34" charset="-127"/>
              </a:rPr>
              <a:t>Block</a:t>
            </a:r>
            <a:r>
              <a:rPr lang="en-US" altLang="ko-KR" sz="2000" dirty="0">
                <a:ea typeface="굴림" panose="020B0600000101010101" pitchFamily="34" charset="-127"/>
              </a:rPr>
              <a:t> is minimum unit of caching (recall spatial locality)</a:t>
            </a:r>
          </a:p>
          <a:p>
            <a:pPr lvl="1"/>
            <a:r>
              <a:rPr lang="en-US" altLang="ko-KR" sz="1800" dirty="0">
                <a:ea typeface="굴림" panose="020B0600000101010101" pitchFamily="34" charset="-127"/>
              </a:rPr>
              <a:t>Data Select: Which part of block to retrieve</a:t>
            </a:r>
          </a:p>
          <a:p>
            <a:r>
              <a:rPr lang="en-US" altLang="ko-KR" sz="2000" dirty="0">
                <a:solidFill>
                  <a:srgbClr val="FF0000"/>
                </a:solidFill>
                <a:ea typeface="굴림" panose="020B0600000101010101" pitchFamily="34" charset="-127"/>
              </a:rPr>
              <a:t>Index</a:t>
            </a:r>
            <a:r>
              <a:rPr lang="en-US" altLang="ko-KR" sz="2000" dirty="0">
                <a:ea typeface="굴림" panose="020B0600000101010101" pitchFamily="34" charset="-127"/>
              </a:rPr>
              <a:t> Used to Lookup Candidates in Cache</a:t>
            </a:r>
          </a:p>
          <a:p>
            <a:pPr lvl="1"/>
            <a:r>
              <a:rPr lang="en-US" altLang="ko-KR" sz="1800" dirty="0">
                <a:ea typeface="굴림" panose="020B0600000101010101" pitchFamily="34" charset="-127"/>
              </a:rPr>
              <a:t>Index identifies the set</a:t>
            </a:r>
          </a:p>
          <a:p>
            <a:r>
              <a:rPr lang="en-US" altLang="ko-KR" sz="2000" dirty="0">
                <a:solidFill>
                  <a:srgbClr val="FF0000"/>
                </a:solidFill>
                <a:ea typeface="굴림" panose="020B0600000101010101" pitchFamily="34" charset="-127"/>
              </a:rPr>
              <a:t>Tag</a:t>
            </a:r>
            <a:r>
              <a:rPr lang="en-US" altLang="ko-KR" sz="2000" dirty="0">
                <a:ea typeface="굴림" panose="020B0600000101010101" pitchFamily="34" charset="-127"/>
              </a:rPr>
              <a:t> used to identify actual copy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If no candidates match, then declare cache miss</a:t>
            </a:r>
          </a:p>
        </p:txBody>
      </p:sp>
      <p:sp>
        <p:nvSpPr>
          <p:cNvPr id="25603" name="Rectangle 14"/>
          <p:cNvSpPr>
            <a:spLocks noGrp="1" noChangeArrowheads="1"/>
          </p:cNvSpPr>
          <p:nvPr>
            <p:ph type="title"/>
          </p:nvPr>
        </p:nvSpPr>
        <p:spPr>
          <a:xfrm>
            <a:off x="1143000" y="197876"/>
            <a:ext cx="6178021" cy="736548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How is a Block found in a Cache?</a:t>
            </a:r>
          </a:p>
        </p:txBody>
      </p:sp>
      <p:grpSp>
        <p:nvGrpSpPr>
          <p:cNvPr id="25604" name="Group 20"/>
          <p:cNvGrpSpPr>
            <a:grpSpLocks/>
          </p:cNvGrpSpPr>
          <p:nvPr/>
        </p:nvGrpSpPr>
        <p:grpSpPr bwMode="auto">
          <a:xfrm>
            <a:off x="1143000" y="1169143"/>
            <a:ext cx="6858000" cy="1987021"/>
            <a:chOff x="288" y="816"/>
            <a:chExt cx="5184" cy="1502"/>
          </a:xfrm>
        </p:grpSpPr>
        <p:grpSp>
          <p:nvGrpSpPr>
            <p:cNvPr id="25605" name="Group 3"/>
            <p:cNvGrpSpPr>
              <a:grpSpLocks/>
            </p:cNvGrpSpPr>
            <p:nvPr/>
          </p:nvGrpSpPr>
          <p:grpSpPr bwMode="auto">
            <a:xfrm>
              <a:off x="288" y="816"/>
              <a:ext cx="5184" cy="720"/>
              <a:chOff x="288" y="624"/>
              <a:chExt cx="5184" cy="720"/>
            </a:xfrm>
          </p:grpSpPr>
          <p:sp>
            <p:nvSpPr>
              <p:cNvPr id="25611" name="Rectangle 4"/>
              <p:cNvSpPr>
                <a:spLocks noChangeArrowheads="1"/>
              </p:cNvSpPr>
              <p:nvPr/>
            </p:nvSpPr>
            <p:spPr bwMode="auto">
              <a:xfrm>
                <a:off x="288" y="624"/>
                <a:ext cx="5184" cy="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grpSp>
            <p:nvGrpSpPr>
              <p:cNvPr id="25612" name="Group 5"/>
              <p:cNvGrpSpPr>
                <a:grpSpLocks/>
              </p:cNvGrpSpPr>
              <p:nvPr/>
            </p:nvGrpSpPr>
            <p:grpSpPr bwMode="auto">
              <a:xfrm>
                <a:off x="912" y="768"/>
                <a:ext cx="3792" cy="353"/>
                <a:chOff x="1056" y="2041"/>
                <a:chExt cx="3792" cy="353"/>
              </a:xfrm>
            </p:grpSpPr>
            <p:sp>
              <p:nvSpPr>
                <p:cNvPr id="25613" name="Rectangle 6"/>
                <p:cNvSpPr>
                  <a:spLocks noChangeArrowheads="1"/>
                </p:cNvSpPr>
                <p:nvPr/>
              </p:nvSpPr>
              <p:spPr bwMode="auto">
                <a:xfrm>
                  <a:off x="1056" y="2064"/>
                  <a:ext cx="3792" cy="288"/>
                </a:xfrm>
                <a:prstGeom prst="rect">
                  <a:avLst/>
                </a:prstGeom>
                <a:solidFill>
                  <a:srgbClr val="FF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SzTx/>
                  </a:pPr>
                  <a:endParaRPr lang="ko-KR" altLang="en-US" sz="1500" b="0">
                    <a:latin typeface="Arial" panose="020B0604020202020204" pitchFamily="34" charset="0"/>
                    <a:ea typeface="굴림" panose="020B0600000101010101" pitchFamily="34" charset="-127"/>
                  </a:endParaRPr>
                </a:p>
              </p:txBody>
            </p:sp>
            <p:sp>
              <p:nvSpPr>
                <p:cNvPr id="25614" name="Rectangle 7"/>
                <p:cNvSpPr>
                  <a:spLocks noChangeArrowheads="1"/>
                </p:cNvSpPr>
                <p:nvPr/>
              </p:nvSpPr>
              <p:spPr bwMode="auto">
                <a:xfrm>
                  <a:off x="1056" y="2208"/>
                  <a:ext cx="3120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SzTx/>
                  </a:pPr>
                  <a:endParaRPr lang="ko-KR" altLang="en-US" sz="1500" b="0">
                    <a:latin typeface="Arial" panose="020B0604020202020204" pitchFamily="34" charset="0"/>
                    <a:ea typeface="굴림" panose="020B0600000101010101" pitchFamily="34" charset="-127"/>
                  </a:endParaRPr>
                </a:p>
              </p:txBody>
            </p:sp>
            <p:sp>
              <p:nvSpPr>
                <p:cNvPr id="25615" name="Rectangle 8"/>
                <p:cNvSpPr>
                  <a:spLocks noChangeArrowheads="1"/>
                </p:cNvSpPr>
                <p:nvPr/>
              </p:nvSpPr>
              <p:spPr bwMode="auto">
                <a:xfrm>
                  <a:off x="3120" y="2208"/>
                  <a:ext cx="105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/>
                </a:p>
              </p:txBody>
            </p:sp>
            <p:sp>
              <p:nvSpPr>
                <p:cNvPr id="25616" name="Rectangle 9"/>
                <p:cNvSpPr>
                  <a:spLocks noChangeArrowheads="1"/>
                </p:cNvSpPr>
                <p:nvPr/>
              </p:nvSpPr>
              <p:spPr bwMode="auto">
                <a:xfrm>
                  <a:off x="4176" y="2064"/>
                  <a:ext cx="672" cy="28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/>
                </a:p>
              </p:txBody>
            </p:sp>
            <p:sp>
              <p:nvSpPr>
                <p:cNvPr id="2561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320" y="2064"/>
                  <a:ext cx="417" cy="3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SzTx/>
                  </a:pPr>
                  <a:r>
                    <a:rPr lang="en-US" altLang="ko-KR" sz="1167" b="0">
                      <a:latin typeface="Arial" panose="020B0604020202020204" pitchFamily="34" charset="0"/>
                      <a:ea typeface="굴림" panose="020B0600000101010101" pitchFamily="34" charset="-127"/>
                    </a:rPr>
                    <a:t>Block</a:t>
                  </a:r>
                </a:p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SzTx/>
                  </a:pPr>
                  <a:r>
                    <a:rPr lang="en-US" altLang="ko-KR" sz="1167" b="0">
                      <a:latin typeface="Arial" panose="020B0604020202020204" pitchFamily="34" charset="0"/>
                      <a:ea typeface="굴림" panose="020B0600000101010101" pitchFamily="34" charset="-127"/>
                    </a:rPr>
                    <a:t>offset</a:t>
                  </a:r>
                </a:p>
              </p:txBody>
            </p:sp>
            <p:sp>
              <p:nvSpPr>
                <p:cNvPr id="2561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27" y="2041"/>
                  <a:ext cx="864" cy="2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  <a:buSzTx/>
                  </a:pPr>
                  <a:r>
                    <a:rPr lang="en-US" altLang="ko-KR" sz="1167" b="0">
                      <a:latin typeface="Arial" panose="020B0604020202020204" pitchFamily="34" charset="0"/>
                      <a:ea typeface="굴림" panose="020B0600000101010101" pitchFamily="34" charset="-127"/>
                    </a:rPr>
                    <a:t>Block Address</a:t>
                  </a:r>
                </a:p>
              </p:txBody>
            </p:sp>
            <p:sp>
              <p:nvSpPr>
                <p:cNvPr id="2561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60" y="2188"/>
                  <a:ext cx="335" cy="2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  <a:buSzTx/>
                  </a:pPr>
                  <a:r>
                    <a:rPr lang="en-US" altLang="ko-KR" sz="1167" b="0">
                      <a:latin typeface="Arial" panose="020B0604020202020204" pitchFamily="34" charset="0"/>
                      <a:ea typeface="굴림" panose="020B0600000101010101" pitchFamily="34" charset="-127"/>
                    </a:rPr>
                    <a:t>Tag</a:t>
                  </a:r>
                  <a:endParaRPr lang="en-US" altLang="ko-KR" sz="1500" b="0">
                    <a:latin typeface="Arial" panose="020B0604020202020204" pitchFamily="34" charset="0"/>
                    <a:ea typeface="굴림" panose="020B0600000101010101" pitchFamily="34" charset="-127"/>
                  </a:endParaRPr>
                </a:p>
              </p:txBody>
            </p:sp>
            <p:sp>
              <p:nvSpPr>
                <p:cNvPr id="2562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50" y="2179"/>
                  <a:ext cx="417" cy="2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  <a:buSzTx/>
                  </a:pPr>
                  <a:r>
                    <a:rPr lang="en-US" altLang="ko-KR" sz="1167" b="0">
                      <a:latin typeface="Arial" panose="020B0604020202020204" pitchFamily="34" charset="0"/>
                      <a:ea typeface="굴림" panose="020B0600000101010101" pitchFamily="34" charset="-127"/>
                    </a:rPr>
                    <a:t>Index</a:t>
                  </a:r>
                </a:p>
              </p:txBody>
            </p:sp>
          </p:grpSp>
        </p:grpSp>
        <p:sp>
          <p:nvSpPr>
            <p:cNvPr id="25606" name="AutoShape 15"/>
            <p:cNvSpPr>
              <a:spLocks/>
            </p:cNvSpPr>
            <p:nvPr/>
          </p:nvSpPr>
          <p:spPr bwMode="auto">
            <a:xfrm rot="5400000">
              <a:off x="3384" y="936"/>
              <a:ext cx="240" cy="1056"/>
            </a:xfrm>
            <a:prstGeom prst="rightBrace">
              <a:avLst>
                <a:gd name="adj1" fmla="val 36667"/>
                <a:gd name="adj2" fmla="val 50000"/>
              </a:avLst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5607" name="Text Box 16"/>
            <p:cNvSpPr txBox="1">
              <a:spLocks noChangeArrowheads="1"/>
            </p:cNvSpPr>
            <p:nvPr/>
          </p:nvSpPr>
          <p:spPr bwMode="auto">
            <a:xfrm>
              <a:off x="3024" y="1632"/>
              <a:ext cx="905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Set Select</a:t>
              </a:r>
            </a:p>
          </p:txBody>
        </p:sp>
        <p:sp>
          <p:nvSpPr>
            <p:cNvPr id="25608" name="AutoShape 17"/>
            <p:cNvSpPr>
              <a:spLocks/>
            </p:cNvSpPr>
            <p:nvPr/>
          </p:nvSpPr>
          <p:spPr bwMode="auto">
            <a:xfrm rot="5400000">
              <a:off x="4268" y="1165"/>
              <a:ext cx="240" cy="615"/>
            </a:xfrm>
            <a:prstGeom prst="rightBrace">
              <a:avLst>
                <a:gd name="adj1" fmla="val 21354"/>
                <a:gd name="adj2" fmla="val 50000"/>
              </a:avLst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5609" name="Text Box 18"/>
            <p:cNvSpPr txBox="1">
              <a:spLocks noChangeArrowheads="1"/>
            </p:cNvSpPr>
            <p:nvPr/>
          </p:nvSpPr>
          <p:spPr bwMode="auto">
            <a:xfrm>
              <a:off x="3840" y="2016"/>
              <a:ext cx="1034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Data Select</a:t>
              </a:r>
            </a:p>
          </p:txBody>
        </p:sp>
        <p:sp>
          <p:nvSpPr>
            <p:cNvPr id="25610" name="Line 19"/>
            <p:cNvSpPr>
              <a:spLocks noChangeShapeType="1"/>
            </p:cNvSpPr>
            <p:nvPr/>
          </p:nvSpPr>
          <p:spPr bwMode="auto">
            <a:xfrm>
              <a:off x="4388" y="1592"/>
              <a:ext cx="0" cy="432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150259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234" name="Rectangle 74"/>
          <p:cNvSpPr>
            <a:spLocks noChangeArrowheads="1"/>
          </p:cNvSpPr>
          <p:nvPr/>
        </p:nvSpPr>
        <p:spPr bwMode="auto">
          <a:xfrm>
            <a:off x="2128574" y="4143385"/>
            <a:ext cx="2706688" cy="2540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grpSp>
        <p:nvGrpSpPr>
          <p:cNvPr id="732251" name="Group 91"/>
          <p:cNvGrpSpPr>
            <a:grpSpLocks/>
          </p:cNvGrpSpPr>
          <p:nvPr/>
        </p:nvGrpSpPr>
        <p:grpSpPr bwMode="auto">
          <a:xfrm>
            <a:off x="1333500" y="3627448"/>
            <a:ext cx="3520282" cy="2026708"/>
            <a:chOff x="515" y="2334"/>
            <a:chExt cx="2661" cy="1532"/>
          </a:xfrm>
        </p:grpSpPr>
        <p:sp>
          <p:nvSpPr>
            <p:cNvPr id="26689" name="Rectangle 24"/>
            <p:cNvSpPr>
              <a:spLocks noChangeArrowheads="1"/>
            </p:cNvSpPr>
            <p:nvPr/>
          </p:nvSpPr>
          <p:spPr bwMode="auto">
            <a:xfrm>
              <a:off x="1112" y="2538"/>
              <a:ext cx="2048" cy="1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6690" name="Line 25"/>
            <p:cNvSpPr>
              <a:spLocks noChangeShapeType="1"/>
            </p:cNvSpPr>
            <p:nvPr/>
          </p:nvSpPr>
          <p:spPr bwMode="auto">
            <a:xfrm flipH="1">
              <a:off x="1096" y="2722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91" name="Line 26"/>
            <p:cNvSpPr>
              <a:spLocks noChangeShapeType="1"/>
            </p:cNvSpPr>
            <p:nvPr/>
          </p:nvSpPr>
          <p:spPr bwMode="auto">
            <a:xfrm flipH="1">
              <a:off x="1096" y="2914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92" name="Line 27"/>
            <p:cNvSpPr>
              <a:spLocks noChangeShapeType="1"/>
            </p:cNvSpPr>
            <p:nvPr/>
          </p:nvSpPr>
          <p:spPr bwMode="auto">
            <a:xfrm flipH="1">
              <a:off x="1096" y="3106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93" name="Line 28"/>
            <p:cNvSpPr>
              <a:spLocks noChangeShapeType="1"/>
            </p:cNvSpPr>
            <p:nvPr/>
          </p:nvSpPr>
          <p:spPr bwMode="auto">
            <a:xfrm flipH="1">
              <a:off x="1096" y="3298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94" name="Line 29"/>
            <p:cNvSpPr>
              <a:spLocks noChangeShapeType="1"/>
            </p:cNvSpPr>
            <p:nvPr/>
          </p:nvSpPr>
          <p:spPr bwMode="auto">
            <a:xfrm flipH="1">
              <a:off x="1096" y="3682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95" name="Rectangle 30"/>
            <p:cNvSpPr>
              <a:spLocks noChangeArrowheads="1"/>
            </p:cNvSpPr>
            <p:nvPr/>
          </p:nvSpPr>
          <p:spPr bwMode="auto">
            <a:xfrm>
              <a:off x="2051" y="3333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6696" name="Rectangle 35"/>
            <p:cNvSpPr>
              <a:spLocks noChangeArrowheads="1"/>
            </p:cNvSpPr>
            <p:nvPr/>
          </p:nvSpPr>
          <p:spPr bwMode="auto">
            <a:xfrm>
              <a:off x="1955" y="2718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0x50</a:t>
              </a:r>
            </a:p>
          </p:txBody>
        </p:sp>
        <p:sp>
          <p:nvSpPr>
            <p:cNvPr id="26697" name="Rectangle 38"/>
            <p:cNvSpPr>
              <a:spLocks noChangeArrowheads="1"/>
            </p:cNvSpPr>
            <p:nvPr/>
          </p:nvSpPr>
          <p:spPr bwMode="auto">
            <a:xfrm>
              <a:off x="728" y="2538"/>
              <a:ext cx="176" cy="1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6698" name="Rectangle 39"/>
            <p:cNvSpPr>
              <a:spLocks noChangeArrowheads="1"/>
            </p:cNvSpPr>
            <p:nvPr/>
          </p:nvSpPr>
          <p:spPr bwMode="auto">
            <a:xfrm>
              <a:off x="515" y="2334"/>
              <a:ext cx="6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Valid Bit</a:t>
              </a:r>
            </a:p>
          </p:txBody>
        </p:sp>
        <p:sp>
          <p:nvSpPr>
            <p:cNvPr id="26699" name="Line 40"/>
            <p:cNvSpPr>
              <a:spLocks noChangeShapeType="1"/>
            </p:cNvSpPr>
            <p:nvPr/>
          </p:nvSpPr>
          <p:spPr bwMode="auto">
            <a:xfrm flipH="1">
              <a:off x="712" y="2722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700" name="Line 41"/>
            <p:cNvSpPr>
              <a:spLocks noChangeShapeType="1"/>
            </p:cNvSpPr>
            <p:nvPr/>
          </p:nvSpPr>
          <p:spPr bwMode="auto">
            <a:xfrm flipH="1">
              <a:off x="712" y="2914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701" name="Line 42"/>
            <p:cNvSpPr>
              <a:spLocks noChangeShapeType="1"/>
            </p:cNvSpPr>
            <p:nvPr/>
          </p:nvSpPr>
          <p:spPr bwMode="auto">
            <a:xfrm flipH="1">
              <a:off x="712" y="3106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702" name="Line 43"/>
            <p:cNvSpPr>
              <a:spLocks noChangeShapeType="1"/>
            </p:cNvSpPr>
            <p:nvPr/>
          </p:nvSpPr>
          <p:spPr bwMode="auto">
            <a:xfrm flipH="1">
              <a:off x="712" y="3298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703" name="Line 44"/>
            <p:cNvSpPr>
              <a:spLocks noChangeShapeType="1"/>
            </p:cNvSpPr>
            <p:nvPr/>
          </p:nvSpPr>
          <p:spPr bwMode="auto">
            <a:xfrm flipH="1">
              <a:off x="712" y="3682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704" name="Rectangle 45"/>
            <p:cNvSpPr>
              <a:spLocks noChangeArrowheads="1"/>
            </p:cNvSpPr>
            <p:nvPr/>
          </p:nvSpPr>
          <p:spPr bwMode="auto">
            <a:xfrm>
              <a:off x="755" y="3333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6705" name="Rectangle 63"/>
            <p:cNvSpPr>
              <a:spLocks noChangeArrowheads="1"/>
            </p:cNvSpPr>
            <p:nvPr/>
          </p:nvSpPr>
          <p:spPr bwMode="auto">
            <a:xfrm>
              <a:off x="1680" y="2334"/>
              <a:ext cx="7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ko-KR" altLang="en-US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 </a:t>
              </a: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Tag</a:t>
              </a:r>
            </a:p>
          </p:txBody>
        </p:sp>
      </p:grpSp>
      <p:sp>
        <p:nvSpPr>
          <p:cNvPr id="732235" name="Rectangle 75"/>
          <p:cNvSpPr>
            <a:spLocks noChangeArrowheads="1"/>
          </p:cNvSpPr>
          <p:nvPr/>
        </p:nvSpPr>
        <p:spPr bwMode="auto">
          <a:xfrm>
            <a:off x="6811699" y="4136771"/>
            <a:ext cx="627063" cy="25664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grpSp>
        <p:nvGrpSpPr>
          <p:cNvPr id="732250" name="Group 90"/>
          <p:cNvGrpSpPr>
            <a:grpSpLocks/>
          </p:cNvGrpSpPr>
          <p:nvPr/>
        </p:nvGrpSpPr>
        <p:grpSpPr bwMode="auto">
          <a:xfrm>
            <a:off x="5080000" y="3627448"/>
            <a:ext cx="2672292" cy="2058458"/>
            <a:chOff x="3347" y="2334"/>
            <a:chExt cx="2020" cy="1556"/>
          </a:xfrm>
        </p:grpSpPr>
        <p:sp>
          <p:nvSpPr>
            <p:cNvPr id="26659" name="Rectangle 53"/>
            <p:cNvSpPr>
              <a:spLocks noChangeArrowheads="1"/>
            </p:cNvSpPr>
            <p:nvPr/>
          </p:nvSpPr>
          <p:spPr bwMode="auto">
            <a:xfrm>
              <a:off x="4643" y="2718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 dirty="0">
                  <a:latin typeface="Times New Roman" panose="02020603050405020304" pitchFamily="18" charset="0"/>
                  <a:ea typeface="굴림" panose="020B0600000101010101" pitchFamily="34" charset="-127"/>
                </a:rPr>
                <a:t>Byte 32</a:t>
              </a:r>
            </a:p>
          </p:txBody>
        </p:sp>
        <p:sp>
          <p:nvSpPr>
            <p:cNvPr id="26660" name="Rectangle 4"/>
            <p:cNvSpPr>
              <a:spLocks noChangeArrowheads="1"/>
            </p:cNvSpPr>
            <p:nvPr/>
          </p:nvSpPr>
          <p:spPr bwMode="auto">
            <a:xfrm>
              <a:off x="3368" y="2538"/>
              <a:ext cx="1760" cy="1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6661" name="Line 5"/>
            <p:cNvSpPr>
              <a:spLocks noChangeShapeType="1"/>
            </p:cNvSpPr>
            <p:nvPr/>
          </p:nvSpPr>
          <p:spPr bwMode="auto">
            <a:xfrm>
              <a:off x="3368" y="2722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62" name="Line 6"/>
            <p:cNvSpPr>
              <a:spLocks noChangeShapeType="1"/>
            </p:cNvSpPr>
            <p:nvPr/>
          </p:nvSpPr>
          <p:spPr bwMode="auto">
            <a:xfrm>
              <a:off x="3368" y="2914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63" name="Line 7"/>
            <p:cNvSpPr>
              <a:spLocks noChangeShapeType="1"/>
            </p:cNvSpPr>
            <p:nvPr/>
          </p:nvSpPr>
          <p:spPr bwMode="auto">
            <a:xfrm>
              <a:off x="3368" y="3106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64" name="Rectangle 9"/>
            <p:cNvSpPr>
              <a:spLocks noChangeArrowheads="1"/>
            </p:cNvSpPr>
            <p:nvPr/>
          </p:nvSpPr>
          <p:spPr bwMode="auto">
            <a:xfrm>
              <a:off x="5123" y="2526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26665" name="Rectangle 10"/>
            <p:cNvSpPr>
              <a:spLocks noChangeArrowheads="1"/>
            </p:cNvSpPr>
            <p:nvPr/>
          </p:nvSpPr>
          <p:spPr bwMode="auto">
            <a:xfrm>
              <a:off x="5123" y="2718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1</a:t>
              </a:r>
            </a:p>
          </p:txBody>
        </p:sp>
        <p:sp>
          <p:nvSpPr>
            <p:cNvPr id="26666" name="Rectangle 11"/>
            <p:cNvSpPr>
              <a:spLocks noChangeArrowheads="1"/>
            </p:cNvSpPr>
            <p:nvPr/>
          </p:nvSpPr>
          <p:spPr bwMode="auto">
            <a:xfrm>
              <a:off x="5123" y="2910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2</a:t>
              </a:r>
            </a:p>
          </p:txBody>
        </p:sp>
        <p:sp>
          <p:nvSpPr>
            <p:cNvPr id="26667" name="Rectangle 12"/>
            <p:cNvSpPr>
              <a:spLocks noChangeArrowheads="1"/>
            </p:cNvSpPr>
            <p:nvPr/>
          </p:nvSpPr>
          <p:spPr bwMode="auto">
            <a:xfrm>
              <a:off x="5123" y="3102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3</a:t>
              </a:r>
            </a:p>
          </p:txBody>
        </p:sp>
        <p:sp>
          <p:nvSpPr>
            <p:cNvPr id="26668" name="Line 13"/>
            <p:cNvSpPr>
              <a:spLocks noChangeShapeType="1"/>
            </p:cNvSpPr>
            <p:nvPr/>
          </p:nvSpPr>
          <p:spPr bwMode="auto">
            <a:xfrm>
              <a:off x="3368" y="3298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69" name="Line 14"/>
            <p:cNvSpPr>
              <a:spLocks noChangeShapeType="1"/>
            </p:cNvSpPr>
            <p:nvPr/>
          </p:nvSpPr>
          <p:spPr bwMode="auto">
            <a:xfrm>
              <a:off x="3368" y="3682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70" name="Rectangle 15"/>
            <p:cNvSpPr>
              <a:spLocks noChangeArrowheads="1"/>
            </p:cNvSpPr>
            <p:nvPr/>
          </p:nvSpPr>
          <p:spPr bwMode="auto">
            <a:xfrm>
              <a:off x="4211" y="3285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6671" name="Rectangle 16"/>
            <p:cNvSpPr>
              <a:spLocks noChangeArrowheads="1"/>
            </p:cNvSpPr>
            <p:nvPr/>
          </p:nvSpPr>
          <p:spPr bwMode="auto">
            <a:xfrm>
              <a:off x="3826" y="2334"/>
              <a:ext cx="7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ko-KR" altLang="en-US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 </a:t>
              </a: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Data</a:t>
              </a:r>
            </a:p>
          </p:txBody>
        </p:sp>
        <p:sp>
          <p:nvSpPr>
            <p:cNvPr id="26672" name="Rectangle 17"/>
            <p:cNvSpPr>
              <a:spLocks noChangeArrowheads="1"/>
            </p:cNvSpPr>
            <p:nvPr/>
          </p:nvSpPr>
          <p:spPr bwMode="auto">
            <a:xfrm>
              <a:off x="4643" y="2526"/>
              <a:ext cx="4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0</a:t>
              </a:r>
            </a:p>
          </p:txBody>
        </p:sp>
        <p:sp>
          <p:nvSpPr>
            <p:cNvPr id="26673" name="Line 47"/>
            <p:cNvSpPr>
              <a:spLocks noChangeShapeType="1"/>
            </p:cNvSpPr>
            <p:nvPr/>
          </p:nvSpPr>
          <p:spPr bwMode="auto">
            <a:xfrm>
              <a:off x="4656" y="2538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74" name="Rectangle 48"/>
            <p:cNvSpPr>
              <a:spLocks noChangeArrowheads="1"/>
            </p:cNvSpPr>
            <p:nvPr/>
          </p:nvSpPr>
          <p:spPr bwMode="auto">
            <a:xfrm>
              <a:off x="4163" y="2526"/>
              <a:ext cx="4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1</a:t>
              </a:r>
            </a:p>
          </p:txBody>
        </p:sp>
        <p:sp>
          <p:nvSpPr>
            <p:cNvPr id="26675" name="Line 49"/>
            <p:cNvSpPr>
              <a:spLocks noChangeShapeType="1"/>
            </p:cNvSpPr>
            <p:nvPr/>
          </p:nvSpPr>
          <p:spPr bwMode="auto">
            <a:xfrm>
              <a:off x="4176" y="2538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76" name="Rectangle 50"/>
            <p:cNvSpPr>
              <a:spLocks noChangeArrowheads="1"/>
            </p:cNvSpPr>
            <p:nvPr/>
          </p:nvSpPr>
          <p:spPr bwMode="auto">
            <a:xfrm>
              <a:off x="3347" y="2526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31</a:t>
              </a:r>
            </a:p>
          </p:txBody>
        </p:sp>
        <p:sp>
          <p:nvSpPr>
            <p:cNvPr id="26677" name="Line 51"/>
            <p:cNvSpPr>
              <a:spLocks noChangeShapeType="1"/>
            </p:cNvSpPr>
            <p:nvPr/>
          </p:nvSpPr>
          <p:spPr bwMode="auto">
            <a:xfrm>
              <a:off x="3840" y="2538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78" name="Rectangle 52"/>
            <p:cNvSpPr>
              <a:spLocks noChangeArrowheads="1"/>
            </p:cNvSpPr>
            <p:nvPr/>
          </p:nvSpPr>
          <p:spPr bwMode="auto">
            <a:xfrm rot="16200000">
              <a:off x="3926" y="2470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6679" name="Line 54"/>
            <p:cNvSpPr>
              <a:spLocks noChangeShapeType="1"/>
            </p:cNvSpPr>
            <p:nvPr/>
          </p:nvSpPr>
          <p:spPr bwMode="auto">
            <a:xfrm>
              <a:off x="4656" y="273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80" name="Rectangle 55"/>
            <p:cNvSpPr>
              <a:spLocks noChangeArrowheads="1"/>
            </p:cNvSpPr>
            <p:nvPr/>
          </p:nvSpPr>
          <p:spPr bwMode="auto">
            <a:xfrm>
              <a:off x="4163" y="2718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33</a:t>
              </a:r>
            </a:p>
          </p:txBody>
        </p:sp>
        <p:sp>
          <p:nvSpPr>
            <p:cNvPr id="26681" name="Line 56"/>
            <p:cNvSpPr>
              <a:spLocks noChangeShapeType="1"/>
            </p:cNvSpPr>
            <p:nvPr/>
          </p:nvSpPr>
          <p:spPr bwMode="auto">
            <a:xfrm>
              <a:off x="4176" y="273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82" name="Rectangle 57"/>
            <p:cNvSpPr>
              <a:spLocks noChangeArrowheads="1"/>
            </p:cNvSpPr>
            <p:nvPr/>
          </p:nvSpPr>
          <p:spPr bwMode="auto">
            <a:xfrm>
              <a:off x="3347" y="2718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63</a:t>
              </a:r>
            </a:p>
          </p:txBody>
        </p:sp>
        <p:sp>
          <p:nvSpPr>
            <p:cNvPr id="26683" name="Line 58"/>
            <p:cNvSpPr>
              <a:spLocks noChangeShapeType="1"/>
            </p:cNvSpPr>
            <p:nvPr/>
          </p:nvSpPr>
          <p:spPr bwMode="auto">
            <a:xfrm>
              <a:off x="3840" y="273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84" name="Rectangle 59"/>
            <p:cNvSpPr>
              <a:spLocks noChangeArrowheads="1"/>
            </p:cNvSpPr>
            <p:nvPr/>
          </p:nvSpPr>
          <p:spPr bwMode="auto">
            <a:xfrm rot="16200000">
              <a:off x="3926" y="2662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6685" name="Rectangle 60"/>
            <p:cNvSpPr>
              <a:spLocks noChangeArrowheads="1"/>
            </p:cNvSpPr>
            <p:nvPr/>
          </p:nvSpPr>
          <p:spPr bwMode="auto">
            <a:xfrm>
              <a:off x="4547" y="3678"/>
              <a:ext cx="5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992</a:t>
              </a:r>
            </a:p>
          </p:txBody>
        </p:sp>
        <p:sp>
          <p:nvSpPr>
            <p:cNvPr id="26686" name="Rectangle 61"/>
            <p:cNvSpPr>
              <a:spLocks noChangeArrowheads="1"/>
            </p:cNvSpPr>
            <p:nvPr/>
          </p:nvSpPr>
          <p:spPr bwMode="auto">
            <a:xfrm>
              <a:off x="3347" y="3678"/>
              <a:ext cx="6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1023</a:t>
              </a:r>
            </a:p>
          </p:txBody>
        </p:sp>
        <p:sp>
          <p:nvSpPr>
            <p:cNvPr id="26687" name="Rectangle 62"/>
            <p:cNvSpPr>
              <a:spLocks noChangeArrowheads="1"/>
            </p:cNvSpPr>
            <p:nvPr/>
          </p:nvSpPr>
          <p:spPr bwMode="auto">
            <a:xfrm rot="16200000">
              <a:off x="4214" y="3622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6688" name="Rectangle 46"/>
            <p:cNvSpPr>
              <a:spLocks noChangeArrowheads="1"/>
            </p:cNvSpPr>
            <p:nvPr/>
          </p:nvSpPr>
          <p:spPr bwMode="auto">
            <a:xfrm>
              <a:off x="5123" y="367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31</a:t>
              </a:r>
            </a:p>
          </p:txBody>
        </p:sp>
      </p:grpSp>
      <p:sp>
        <p:nvSpPr>
          <p:cNvPr id="732247" name="Rectangle 87"/>
          <p:cNvSpPr>
            <a:spLocks noChangeArrowheads="1"/>
          </p:cNvSpPr>
          <p:nvPr/>
        </p:nvSpPr>
        <p:spPr bwMode="auto">
          <a:xfrm>
            <a:off x="6367199" y="2856188"/>
            <a:ext cx="1194593" cy="23415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sp>
        <p:nvSpPr>
          <p:cNvPr id="732246" name="Rectangle 86"/>
          <p:cNvSpPr>
            <a:spLocks noChangeArrowheads="1"/>
          </p:cNvSpPr>
          <p:nvPr/>
        </p:nvSpPr>
        <p:spPr bwMode="auto">
          <a:xfrm>
            <a:off x="5033698" y="2864125"/>
            <a:ext cx="1333500" cy="227542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sp>
        <p:nvSpPr>
          <p:cNvPr id="732238" name="Rectangle 78"/>
          <p:cNvSpPr>
            <a:spLocks noChangeArrowheads="1"/>
          </p:cNvSpPr>
          <p:nvPr/>
        </p:nvSpPr>
        <p:spPr bwMode="auto">
          <a:xfrm>
            <a:off x="1350698" y="2865448"/>
            <a:ext cx="3683000" cy="2222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sp>
        <p:nvSpPr>
          <p:cNvPr id="26633" name="Rectangle 2"/>
          <p:cNvSpPr>
            <a:spLocks noGrp="1" noChangeArrowheads="1"/>
          </p:cNvSpPr>
          <p:nvPr>
            <p:ph type="title"/>
          </p:nvPr>
        </p:nvSpPr>
        <p:spPr>
          <a:xfrm>
            <a:off x="261257" y="228288"/>
            <a:ext cx="6625847" cy="499796"/>
          </a:xfrm>
          <a:noFill/>
        </p:spPr>
        <p:txBody>
          <a:bodyPr vert="horz" wrap="square" lIns="52917" tIns="21167" rIns="52917" bIns="21167" rtlCol="0" anchor="t">
            <a:sp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Direct Mapped Cache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1098" y="903283"/>
            <a:ext cx="7429500" cy="1659216"/>
          </a:xfrm>
          <a:noFill/>
        </p:spPr>
        <p:txBody>
          <a:bodyPr vert="horz" wrap="square" lIns="52917" tIns="21167" rIns="52917" bIns="21167" rtlCol="0">
            <a:spAutoFit/>
          </a:bodyPr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Example: 2</a:t>
            </a:r>
            <a:r>
              <a:rPr lang="en-US" altLang="ko-KR" sz="2400" baseline="30000" dirty="0">
                <a:ea typeface="굴림" panose="020B0600000101010101" pitchFamily="34" charset="-127"/>
              </a:rPr>
              <a:t>10</a:t>
            </a:r>
            <a:r>
              <a:rPr lang="en-US" altLang="ko-KR" sz="2400" dirty="0">
                <a:ea typeface="굴림" panose="020B0600000101010101" pitchFamily="34" charset="-127"/>
              </a:rPr>
              <a:t> byte capacity cache, 2</a:t>
            </a:r>
            <a:r>
              <a:rPr lang="en-US" altLang="ko-KR" sz="2400" baseline="30000" dirty="0">
                <a:ea typeface="굴림" panose="020B0600000101010101" pitchFamily="34" charset="-127"/>
              </a:rPr>
              <a:t>5</a:t>
            </a:r>
            <a:r>
              <a:rPr lang="en-US" altLang="ko-KR" sz="2400" dirty="0">
                <a:ea typeface="굴림" panose="020B0600000101010101" pitchFamily="34" charset="-127"/>
              </a:rPr>
              <a:t> byte blocks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32-bit memory addresses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Need 5 bits for block </a:t>
            </a:r>
            <a:r>
              <a:rPr lang="en-US" altLang="ko-KR" sz="2400" i="1" dirty="0">
                <a:ea typeface="굴림" panose="020B0600000101010101" pitchFamily="34" charset="-127"/>
              </a:rPr>
              <a:t>offset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Need another 5 bits for </a:t>
            </a:r>
            <a:r>
              <a:rPr lang="en-US" altLang="ko-KR" sz="2400" i="1" dirty="0">
                <a:ea typeface="굴림" panose="020B0600000101010101" pitchFamily="34" charset="-127"/>
              </a:rPr>
              <a:t>index </a:t>
            </a:r>
            <a:r>
              <a:rPr lang="en-US" altLang="ko-KR" sz="2400" dirty="0">
                <a:ea typeface="굴림" panose="020B0600000101010101" pitchFamily="34" charset="-127"/>
              </a:rPr>
              <a:t>(2</a:t>
            </a:r>
            <a:r>
              <a:rPr lang="en-US" altLang="ko-KR" sz="2400" baseline="30000" dirty="0">
                <a:ea typeface="굴림" panose="020B0600000101010101" pitchFamily="34" charset="-127"/>
              </a:rPr>
              <a:t>10</a:t>
            </a:r>
            <a:r>
              <a:rPr lang="en-US" altLang="ko-KR" sz="2400" dirty="0">
                <a:ea typeface="굴림" panose="020B0600000101010101" pitchFamily="34" charset="-127"/>
              </a:rPr>
              <a:t>/2</a:t>
            </a:r>
            <a:r>
              <a:rPr lang="en-US" altLang="ko-KR" sz="2400" baseline="30000" dirty="0">
                <a:ea typeface="굴림" panose="020B0600000101010101" pitchFamily="34" charset="-127"/>
              </a:rPr>
              <a:t>5</a:t>
            </a:r>
            <a:r>
              <a:rPr lang="en-US" altLang="ko-KR" sz="2400" dirty="0">
                <a:ea typeface="굴림" panose="020B0600000101010101" pitchFamily="34" charset="-127"/>
              </a:rPr>
              <a:t> = 2</a:t>
            </a:r>
            <a:r>
              <a:rPr lang="en-US" altLang="ko-KR" sz="2400" baseline="30000" dirty="0">
                <a:ea typeface="굴림" panose="020B0600000101010101" pitchFamily="34" charset="-127"/>
              </a:rPr>
              <a:t>5</a:t>
            </a:r>
            <a:r>
              <a:rPr lang="en-US" altLang="ko-KR" sz="2400" dirty="0">
                <a:ea typeface="굴림" panose="020B0600000101010101" pitchFamily="34" charset="-127"/>
              </a:rPr>
              <a:t> blocks)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Remaining 22 bits are </a:t>
            </a:r>
            <a:r>
              <a:rPr lang="en-US" altLang="ko-KR" sz="2400" i="1" dirty="0">
                <a:ea typeface="굴림" panose="020B0600000101010101" pitchFamily="34" charset="-127"/>
              </a:rPr>
              <a:t>tag</a:t>
            </a:r>
            <a:r>
              <a:rPr lang="en-US" altLang="ko-KR" sz="2400" dirty="0">
                <a:ea typeface="굴림" panose="020B0600000101010101" pitchFamily="34" charset="-127"/>
              </a:rPr>
              <a:t> bits</a:t>
            </a:r>
          </a:p>
        </p:txBody>
      </p:sp>
      <p:sp>
        <p:nvSpPr>
          <p:cNvPr id="732192" name="Rectangle 32"/>
          <p:cNvSpPr>
            <a:spLocks noChangeArrowheads="1"/>
          </p:cNvSpPr>
          <p:nvPr/>
        </p:nvSpPr>
        <p:spPr bwMode="auto">
          <a:xfrm>
            <a:off x="3729303" y="3111510"/>
            <a:ext cx="791885" cy="27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333">
                <a:latin typeface="Times New Roman" panose="02020603050405020304" pitchFamily="18" charset="0"/>
                <a:ea typeface="굴림" panose="020B0600000101010101" pitchFamily="34" charset="-127"/>
              </a:rPr>
              <a:t>Ex: 0x50</a:t>
            </a:r>
          </a:p>
        </p:txBody>
      </p:sp>
      <p:grpSp>
        <p:nvGrpSpPr>
          <p:cNvPr id="732240" name="Group 80"/>
          <p:cNvGrpSpPr>
            <a:grpSpLocks/>
          </p:cNvGrpSpPr>
          <p:nvPr/>
        </p:nvGrpSpPr>
        <p:grpSpPr bwMode="auto">
          <a:xfrm>
            <a:off x="1333500" y="2587635"/>
            <a:ext cx="6269302" cy="534458"/>
            <a:chOff x="515" y="1470"/>
            <a:chExt cx="4739" cy="404"/>
          </a:xfrm>
          <a:noFill/>
        </p:grpSpPr>
        <p:sp>
          <p:nvSpPr>
            <p:cNvPr id="26647" name="Rectangle 8"/>
            <p:cNvSpPr>
              <a:spLocks noChangeArrowheads="1"/>
            </p:cNvSpPr>
            <p:nvPr/>
          </p:nvSpPr>
          <p:spPr bwMode="auto">
            <a:xfrm>
              <a:off x="3347" y="1662"/>
              <a:ext cx="8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 dirty="0">
                  <a:latin typeface="Times New Roman" panose="02020603050405020304" pitchFamily="18" charset="0"/>
                  <a:ea typeface="굴림" panose="020B0600000101010101" pitchFamily="34" charset="-127"/>
                </a:rPr>
                <a:t>Cache Index</a:t>
              </a:r>
            </a:p>
          </p:txBody>
        </p:sp>
        <p:sp>
          <p:nvSpPr>
            <p:cNvPr id="26648" name="Rectangle 18"/>
            <p:cNvSpPr>
              <a:spLocks noChangeArrowheads="1"/>
            </p:cNvSpPr>
            <p:nvPr/>
          </p:nvSpPr>
          <p:spPr bwMode="auto">
            <a:xfrm>
              <a:off x="536" y="1674"/>
              <a:ext cx="4688" cy="176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6649" name="Line 20"/>
            <p:cNvSpPr>
              <a:spLocks noChangeShapeType="1"/>
            </p:cNvSpPr>
            <p:nvPr/>
          </p:nvSpPr>
          <p:spPr bwMode="auto">
            <a:xfrm>
              <a:off x="3312" y="1674"/>
              <a:ext cx="0" cy="17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50" name="Rectangle 21"/>
            <p:cNvSpPr>
              <a:spLocks noChangeArrowheads="1"/>
            </p:cNvSpPr>
            <p:nvPr/>
          </p:nvSpPr>
          <p:spPr bwMode="auto">
            <a:xfrm>
              <a:off x="5075" y="1470"/>
              <a:ext cx="179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26651" name="Rectangle 22"/>
            <p:cNvSpPr>
              <a:spLocks noChangeArrowheads="1"/>
            </p:cNvSpPr>
            <p:nvPr/>
          </p:nvSpPr>
          <p:spPr bwMode="auto">
            <a:xfrm>
              <a:off x="4307" y="1470"/>
              <a:ext cx="179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4</a:t>
              </a:r>
            </a:p>
          </p:txBody>
        </p:sp>
        <p:sp>
          <p:nvSpPr>
            <p:cNvPr id="26652" name="Rectangle 23"/>
            <p:cNvSpPr>
              <a:spLocks noChangeArrowheads="1"/>
            </p:cNvSpPr>
            <p:nvPr/>
          </p:nvSpPr>
          <p:spPr bwMode="auto">
            <a:xfrm>
              <a:off x="515" y="1470"/>
              <a:ext cx="244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31</a:t>
              </a:r>
            </a:p>
          </p:txBody>
        </p:sp>
        <p:sp>
          <p:nvSpPr>
            <p:cNvPr id="26653" name="Rectangle 31"/>
            <p:cNvSpPr>
              <a:spLocks noChangeArrowheads="1"/>
            </p:cNvSpPr>
            <p:nvPr/>
          </p:nvSpPr>
          <p:spPr bwMode="auto">
            <a:xfrm>
              <a:off x="1556" y="1655"/>
              <a:ext cx="691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 dirty="0">
                  <a:latin typeface="Times New Roman" panose="02020603050405020304" pitchFamily="18" charset="0"/>
                  <a:ea typeface="굴림" panose="020B0600000101010101" pitchFamily="34" charset="-127"/>
                </a:rPr>
                <a:t>Cache Tag</a:t>
              </a:r>
            </a:p>
          </p:txBody>
        </p:sp>
        <p:sp>
          <p:nvSpPr>
            <p:cNvPr id="26654" name="Line 64"/>
            <p:cNvSpPr>
              <a:spLocks noChangeShapeType="1"/>
            </p:cNvSpPr>
            <p:nvPr/>
          </p:nvSpPr>
          <p:spPr bwMode="auto">
            <a:xfrm>
              <a:off x="4320" y="1674"/>
              <a:ext cx="0" cy="17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55" name="Rectangle 65"/>
            <p:cNvSpPr>
              <a:spLocks noChangeArrowheads="1"/>
            </p:cNvSpPr>
            <p:nvPr/>
          </p:nvSpPr>
          <p:spPr bwMode="auto">
            <a:xfrm>
              <a:off x="4355" y="1662"/>
              <a:ext cx="7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Select</a:t>
              </a:r>
            </a:p>
          </p:txBody>
        </p:sp>
        <p:sp>
          <p:nvSpPr>
            <p:cNvPr id="26656" name="Rectangle 67"/>
            <p:cNvSpPr>
              <a:spLocks noChangeArrowheads="1"/>
            </p:cNvSpPr>
            <p:nvPr/>
          </p:nvSpPr>
          <p:spPr bwMode="auto">
            <a:xfrm>
              <a:off x="3299" y="1470"/>
              <a:ext cx="179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309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234" name="Rectangle 74"/>
          <p:cNvSpPr>
            <a:spLocks noChangeArrowheads="1"/>
          </p:cNvSpPr>
          <p:nvPr/>
        </p:nvSpPr>
        <p:spPr bwMode="auto">
          <a:xfrm>
            <a:off x="2128574" y="4143385"/>
            <a:ext cx="2706688" cy="254000"/>
          </a:xfrm>
          <a:prstGeom prst="rect">
            <a:avLst/>
          </a:prstGeom>
          <a:solidFill>
            <a:srgbClr val="FF66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grpSp>
        <p:nvGrpSpPr>
          <p:cNvPr id="732251" name="Group 91"/>
          <p:cNvGrpSpPr>
            <a:grpSpLocks/>
          </p:cNvGrpSpPr>
          <p:nvPr/>
        </p:nvGrpSpPr>
        <p:grpSpPr bwMode="auto">
          <a:xfrm>
            <a:off x="1333500" y="3627448"/>
            <a:ext cx="3520282" cy="2026708"/>
            <a:chOff x="515" y="2334"/>
            <a:chExt cx="2661" cy="1532"/>
          </a:xfrm>
        </p:grpSpPr>
        <p:sp>
          <p:nvSpPr>
            <p:cNvPr id="26689" name="Rectangle 24"/>
            <p:cNvSpPr>
              <a:spLocks noChangeArrowheads="1"/>
            </p:cNvSpPr>
            <p:nvPr/>
          </p:nvSpPr>
          <p:spPr bwMode="auto">
            <a:xfrm>
              <a:off x="1112" y="2538"/>
              <a:ext cx="2048" cy="1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6690" name="Line 25"/>
            <p:cNvSpPr>
              <a:spLocks noChangeShapeType="1"/>
            </p:cNvSpPr>
            <p:nvPr/>
          </p:nvSpPr>
          <p:spPr bwMode="auto">
            <a:xfrm flipH="1">
              <a:off x="1096" y="2722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91" name="Line 26"/>
            <p:cNvSpPr>
              <a:spLocks noChangeShapeType="1"/>
            </p:cNvSpPr>
            <p:nvPr/>
          </p:nvSpPr>
          <p:spPr bwMode="auto">
            <a:xfrm flipH="1">
              <a:off x="1096" y="2914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92" name="Line 27"/>
            <p:cNvSpPr>
              <a:spLocks noChangeShapeType="1"/>
            </p:cNvSpPr>
            <p:nvPr/>
          </p:nvSpPr>
          <p:spPr bwMode="auto">
            <a:xfrm flipH="1">
              <a:off x="1096" y="3106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93" name="Line 28"/>
            <p:cNvSpPr>
              <a:spLocks noChangeShapeType="1"/>
            </p:cNvSpPr>
            <p:nvPr/>
          </p:nvSpPr>
          <p:spPr bwMode="auto">
            <a:xfrm flipH="1">
              <a:off x="1096" y="3298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94" name="Line 29"/>
            <p:cNvSpPr>
              <a:spLocks noChangeShapeType="1"/>
            </p:cNvSpPr>
            <p:nvPr/>
          </p:nvSpPr>
          <p:spPr bwMode="auto">
            <a:xfrm flipH="1">
              <a:off x="1096" y="3682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95" name="Rectangle 30"/>
            <p:cNvSpPr>
              <a:spLocks noChangeArrowheads="1"/>
            </p:cNvSpPr>
            <p:nvPr/>
          </p:nvSpPr>
          <p:spPr bwMode="auto">
            <a:xfrm>
              <a:off x="2051" y="3333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6696" name="Rectangle 35"/>
            <p:cNvSpPr>
              <a:spLocks noChangeArrowheads="1"/>
            </p:cNvSpPr>
            <p:nvPr/>
          </p:nvSpPr>
          <p:spPr bwMode="auto">
            <a:xfrm>
              <a:off x="1955" y="2718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0x50</a:t>
              </a:r>
            </a:p>
          </p:txBody>
        </p:sp>
        <p:sp>
          <p:nvSpPr>
            <p:cNvPr id="26697" name="Rectangle 38"/>
            <p:cNvSpPr>
              <a:spLocks noChangeArrowheads="1"/>
            </p:cNvSpPr>
            <p:nvPr/>
          </p:nvSpPr>
          <p:spPr bwMode="auto">
            <a:xfrm>
              <a:off x="728" y="2538"/>
              <a:ext cx="176" cy="1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6698" name="Rectangle 39"/>
            <p:cNvSpPr>
              <a:spLocks noChangeArrowheads="1"/>
            </p:cNvSpPr>
            <p:nvPr/>
          </p:nvSpPr>
          <p:spPr bwMode="auto">
            <a:xfrm>
              <a:off x="515" y="2334"/>
              <a:ext cx="6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Valid Bit</a:t>
              </a:r>
            </a:p>
          </p:txBody>
        </p:sp>
        <p:sp>
          <p:nvSpPr>
            <p:cNvPr id="26699" name="Line 40"/>
            <p:cNvSpPr>
              <a:spLocks noChangeShapeType="1"/>
            </p:cNvSpPr>
            <p:nvPr/>
          </p:nvSpPr>
          <p:spPr bwMode="auto">
            <a:xfrm flipH="1">
              <a:off x="712" y="2722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700" name="Line 41"/>
            <p:cNvSpPr>
              <a:spLocks noChangeShapeType="1"/>
            </p:cNvSpPr>
            <p:nvPr/>
          </p:nvSpPr>
          <p:spPr bwMode="auto">
            <a:xfrm flipH="1">
              <a:off x="712" y="2914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701" name="Line 42"/>
            <p:cNvSpPr>
              <a:spLocks noChangeShapeType="1"/>
            </p:cNvSpPr>
            <p:nvPr/>
          </p:nvSpPr>
          <p:spPr bwMode="auto">
            <a:xfrm flipH="1">
              <a:off x="712" y="3106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702" name="Line 43"/>
            <p:cNvSpPr>
              <a:spLocks noChangeShapeType="1"/>
            </p:cNvSpPr>
            <p:nvPr/>
          </p:nvSpPr>
          <p:spPr bwMode="auto">
            <a:xfrm flipH="1">
              <a:off x="712" y="3298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703" name="Line 44"/>
            <p:cNvSpPr>
              <a:spLocks noChangeShapeType="1"/>
            </p:cNvSpPr>
            <p:nvPr/>
          </p:nvSpPr>
          <p:spPr bwMode="auto">
            <a:xfrm flipH="1">
              <a:off x="712" y="3682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704" name="Rectangle 45"/>
            <p:cNvSpPr>
              <a:spLocks noChangeArrowheads="1"/>
            </p:cNvSpPr>
            <p:nvPr/>
          </p:nvSpPr>
          <p:spPr bwMode="auto">
            <a:xfrm>
              <a:off x="755" y="3333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6705" name="Rectangle 63"/>
            <p:cNvSpPr>
              <a:spLocks noChangeArrowheads="1"/>
            </p:cNvSpPr>
            <p:nvPr/>
          </p:nvSpPr>
          <p:spPr bwMode="auto">
            <a:xfrm>
              <a:off x="1680" y="2334"/>
              <a:ext cx="7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ko-KR" altLang="en-US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 </a:t>
              </a: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Tag</a:t>
              </a:r>
            </a:p>
          </p:txBody>
        </p:sp>
      </p:grpSp>
      <p:sp>
        <p:nvSpPr>
          <p:cNvPr id="732235" name="Rectangle 75"/>
          <p:cNvSpPr>
            <a:spLocks noChangeArrowheads="1"/>
          </p:cNvSpPr>
          <p:nvPr/>
        </p:nvSpPr>
        <p:spPr bwMode="auto">
          <a:xfrm>
            <a:off x="6811699" y="4136771"/>
            <a:ext cx="627063" cy="256646"/>
          </a:xfrm>
          <a:prstGeom prst="rect">
            <a:avLst/>
          </a:prstGeom>
          <a:solidFill>
            <a:srgbClr val="FF66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grpSp>
        <p:nvGrpSpPr>
          <p:cNvPr id="732250" name="Group 90"/>
          <p:cNvGrpSpPr>
            <a:grpSpLocks/>
          </p:cNvGrpSpPr>
          <p:nvPr/>
        </p:nvGrpSpPr>
        <p:grpSpPr bwMode="auto">
          <a:xfrm>
            <a:off x="5080000" y="3627448"/>
            <a:ext cx="2672292" cy="2058458"/>
            <a:chOff x="3347" y="2334"/>
            <a:chExt cx="2020" cy="1556"/>
          </a:xfrm>
        </p:grpSpPr>
        <p:sp>
          <p:nvSpPr>
            <p:cNvPr id="26659" name="Rectangle 53"/>
            <p:cNvSpPr>
              <a:spLocks noChangeArrowheads="1"/>
            </p:cNvSpPr>
            <p:nvPr/>
          </p:nvSpPr>
          <p:spPr bwMode="auto">
            <a:xfrm>
              <a:off x="4643" y="2718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32</a:t>
              </a:r>
            </a:p>
          </p:txBody>
        </p:sp>
        <p:sp>
          <p:nvSpPr>
            <p:cNvPr id="26660" name="Rectangle 4"/>
            <p:cNvSpPr>
              <a:spLocks noChangeArrowheads="1"/>
            </p:cNvSpPr>
            <p:nvPr/>
          </p:nvSpPr>
          <p:spPr bwMode="auto">
            <a:xfrm>
              <a:off x="3368" y="2538"/>
              <a:ext cx="1760" cy="1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6661" name="Line 5"/>
            <p:cNvSpPr>
              <a:spLocks noChangeShapeType="1"/>
            </p:cNvSpPr>
            <p:nvPr/>
          </p:nvSpPr>
          <p:spPr bwMode="auto">
            <a:xfrm>
              <a:off x="3368" y="2722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62" name="Line 6"/>
            <p:cNvSpPr>
              <a:spLocks noChangeShapeType="1"/>
            </p:cNvSpPr>
            <p:nvPr/>
          </p:nvSpPr>
          <p:spPr bwMode="auto">
            <a:xfrm>
              <a:off x="3368" y="2914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63" name="Line 7"/>
            <p:cNvSpPr>
              <a:spLocks noChangeShapeType="1"/>
            </p:cNvSpPr>
            <p:nvPr/>
          </p:nvSpPr>
          <p:spPr bwMode="auto">
            <a:xfrm>
              <a:off x="3368" y="3106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64" name="Rectangle 9"/>
            <p:cNvSpPr>
              <a:spLocks noChangeArrowheads="1"/>
            </p:cNvSpPr>
            <p:nvPr/>
          </p:nvSpPr>
          <p:spPr bwMode="auto">
            <a:xfrm>
              <a:off x="5123" y="2526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26665" name="Rectangle 10"/>
            <p:cNvSpPr>
              <a:spLocks noChangeArrowheads="1"/>
            </p:cNvSpPr>
            <p:nvPr/>
          </p:nvSpPr>
          <p:spPr bwMode="auto">
            <a:xfrm>
              <a:off x="5123" y="2718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1</a:t>
              </a:r>
            </a:p>
          </p:txBody>
        </p:sp>
        <p:sp>
          <p:nvSpPr>
            <p:cNvPr id="26666" name="Rectangle 11"/>
            <p:cNvSpPr>
              <a:spLocks noChangeArrowheads="1"/>
            </p:cNvSpPr>
            <p:nvPr/>
          </p:nvSpPr>
          <p:spPr bwMode="auto">
            <a:xfrm>
              <a:off x="5123" y="2910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2</a:t>
              </a:r>
            </a:p>
          </p:txBody>
        </p:sp>
        <p:sp>
          <p:nvSpPr>
            <p:cNvPr id="26667" name="Rectangle 12"/>
            <p:cNvSpPr>
              <a:spLocks noChangeArrowheads="1"/>
            </p:cNvSpPr>
            <p:nvPr/>
          </p:nvSpPr>
          <p:spPr bwMode="auto">
            <a:xfrm>
              <a:off x="5123" y="3102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3</a:t>
              </a:r>
            </a:p>
          </p:txBody>
        </p:sp>
        <p:sp>
          <p:nvSpPr>
            <p:cNvPr id="26668" name="Line 13"/>
            <p:cNvSpPr>
              <a:spLocks noChangeShapeType="1"/>
            </p:cNvSpPr>
            <p:nvPr/>
          </p:nvSpPr>
          <p:spPr bwMode="auto">
            <a:xfrm>
              <a:off x="3368" y="3298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69" name="Line 14"/>
            <p:cNvSpPr>
              <a:spLocks noChangeShapeType="1"/>
            </p:cNvSpPr>
            <p:nvPr/>
          </p:nvSpPr>
          <p:spPr bwMode="auto">
            <a:xfrm>
              <a:off x="3368" y="3682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70" name="Rectangle 15"/>
            <p:cNvSpPr>
              <a:spLocks noChangeArrowheads="1"/>
            </p:cNvSpPr>
            <p:nvPr/>
          </p:nvSpPr>
          <p:spPr bwMode="auto">
            <a:xfrm>
              <a:off x="4211" y="3285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6671" name="Rectangle 16"/>
            <p:cNvSpPr>
              <a:spLocks noChangeArrowheads="1"/>
            </p:cNvSpPr>
            <p:nvPr/>
          </p:nvSpPr>
          <p:spPr bwMode="auto">
            <a:xfrm>
              <a:off x="3826" y="2334"/>
              <a:ext cx="7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ko-KR" altLang="en-US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 </a:t>
              </a: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Data</a:t>
              </a:r>
            </a:p>
          </p:txBody>
        </p:sp>
        <p:sp>
          <p:nvSpPr>
            <p:cNvPr id="26672" name="Rectangle 17"/>
            <p:cNvSpPr>
              <a:spLocks noChangeArrowheads="1"/>
            </p:cNvSpPr>
            <p:nvPr/>
          </p:nvSpPr>
          <p:spPr bwMode="auto">
            <a:xfrm>
              <a:off x="4643" y="2526"/>
              <a:ext cx="4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0</a:t>
              </a:r>
            </a:p>
          </p:txBody>
        </p:sp>
        <p:sp>
          <p:nvSpPr>
            <p:cNvPr id="26673" name="Line 47"/>
            <p:cNvSpPr>
              <a:spLocks noChangeShapeType="1"/>
            </p:cNvSpPr>
            <p:nvPr/>
          </p:nvSpPr>
          <p:spPr bwMode="auto">
            <a:xfrm>
              <a:off x="4656" y="2538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74" name="Rectangle 48"/>
            <p:cNvSpPr>
              <a:spLocks noChangeArrowheads="1"/>
            </p:cNvSpPr>
            <p:nvPr/>
          </p:nvSpPr>
          <p:spPr bwMode="auto">
            <a:xfrm>
              <a:off x="4163" y="2526"/>
              <a:ext cx="4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1</a:t>
              </a:r>
            </a:p>
          </p:txBody>
        </p:sp>
        <p:sp>
          <p:nvSpPr>
            <p:cNvPr id="26675" name="Line 49"/>
            <p:cNvSpPr>
              <a:spLocks noChangeShapeType="1"/>
            </p:cNvSpPr>
            <p:nvPr/>
          </p:nvSpPr>
          <p:spPr bwMode="auto">
            <a:xfrm>
              <a:off x="4176" y="2538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76" name="Rectangle 50"/>
            <p:cNvSpPr>
              <a:spLocks noChangeArrowheads="1"/>
            </p:cNvSpPr>
            <p:nvPr/>
          </p:nvSpPr>
          <p:spPr bwMode="auto">
            <a:xfrm>
              <a:off x="3347" y="2526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31</a:t>
              </a:r>
            </a:p>
          </p:txBody>
        </p:sp>
        <p:sp>
          <p:nvSpPr>
            <p:cNvPr id="26677" name="Line 51"/>
            <p:cNvSpPr>
              <a:spLocks noChangeShapeType="1"/>
            </p:cNvSpPr>
            <p:nvPr/>
          </p:nvSpPr>
          <p:spPr bwMode="auto">
            <a:xfrm>
              <a:off x="3840" y="2538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78" name="Rectangle 52"/>
            <p:cNvSpPr>
              <a:spLocks noChangeArrowheads="1"/>
            </p:cNvSpPr>
            <p:nvPr/>
          </p:nvSpPr>
          <p:spPr bwMode="auto">
            <a:xfrm rot="16200000">
              <a:off x="3926" y="2470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6679" name="Line 54"/>
            <p:cNvSpPr>
              <a:spLocks noChangeShapeType="1"/>
            </p:cNvSpPr>
            <p:nvPr/>
          </p:nvSpPr>
          <p:spPr bwMode="auto">
            <a:xfrm>
              <a:off x="4656" y="273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80" name="Rectangle 55"/>
            <p:cNvSpPr>
              <a:spLocks noChangeArrowheads="1"/>
            </p:cNvSpPr>
            <p:nvPr/>
          </p:nvSpPr>
          <p:spPr bwMode="auto">
            <a:xfrm>
              <a:off x="4163" y="2718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33</a:t>
              </a:r>
            </a:p>
          </p:txBody>
        </p:sp>
        <p:sp>
          <p:nvSpPr>
            <p:cNvPr id="26681" name="Line 56"/>
            <p:cNvSpPr>
              <a:spLocks noChangeShapeType="1"/>
            </p:cNvSpPr>
            <p:nvPr/>
          </p:nvSpPr>
          <p:spPr bwMode="auto">
            <a:xfrm>
              <a:off x="4176" y="273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82" name="Rectangle 57"/>
            <p:cNvSpPr>
              <a:spLocks noChangeArrowheads="1"/>
            </p:cNvSpPr>
            <p:nvPr/>
          </p:nvSpPr>
          <p:spPr bwMode="auto">
            <a:xfrm>
              <a:off x="3347" y="2718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63</a:t>
              </a:r>
            </a:p>
          </p:txBody>
        </p:sp>
        <p:sp>
          <p:nvSpPr>
            <p:cNvPr id="26683" name="Line 58"/>
            <p:cNvSpPr>
              <a:spLocks noChangeShapeType="1"/>
            </p:cNvSpPr>
            <p:nvPr/>
          </p:nvSpPr>
          <p:spPr bwMode="auto">
            <a:xfrm>
              <a:off x="3840" y="273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84" name="Rectangle 59"/>
            <p:cNvSpPr>
              <a:spLocks noChangeArrowheads="1"/>
            </p:cNvSpPr>
            <p:nvPr/>
          </p:nvSpPr>
          <p:spPr bwMode="auto">
            <a:xfrm rot="16200000">
              <a:off x="3926" y="2662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6685" name="Rectangle 60"/>
            <p:cNvSpPr>
              <a:spLocks noChangeArrowheads="1"/>
            </p:cNvSpPr>
            <p:nvPr/>
          </p:nvSpPr>
          <p:spPr bwMode="auto">
            <a:xfrm>
              <a:off x="4547" y="3678"/>
              <a:ext cx="5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992</a:t>
              </a:r>
            </a:p>
          </p:txBody>
        </p:sp>
        <p:sp>
          <p:nvSpPr>
            <p:cNvPr id="26686" name="Rectangle 61"/>
            <p:cNvSpPr>
              <a:spLocks noChangeArrowheads="1"/>
            </p:cNvSpPr>
            <p:nvPr/>
          </p:nvSpPr>
          <p:spPr bwMode="auto">
            <a:xfrm>
              <a:off x="3347" y="3678"/>
              <a:ext cx="6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1023</a:t>
              </a:r>
            </a:p>
          </p:txBody>
        </p:sp>
        <p:sp>
          <p:nvSpPr>
            <p:cNvPr id="26687" name="Rectangle 62"/>
            <p:cNvSpPr>
              <a:spLocks noChangeArrowheads="1"/>
            </p:cNvSpPr>
            <p:nvPr/>
          </p:nvSpPr>
          <p:spPr bwMode="auto">
            <a:xfrm rot="16200000">
              <a:off x="4214" y="3622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6688" name="Rectangle 46"/>
            <p:cNvSpPr>
              <a:spLocks noChangeArrowheads="1"/>
            </p:cNvSpPr>
            <p:nvPr/>
          </p:nvSpPr>
          <p:spPr bwMode="auto">
            <a:xfrm>
              <a:off x="5123" y="367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31</a:t>
              </a:r>
            </a:p>
          </p:txBody>
        </p:sp>
      </p:grpSp>
      <p:sp>
        <p:nvSpPr>
          <p:cNvPr id="732247" name="Rectangle 87"/>
          <p:cNvSpPr>
            <a:spLocks noChangeArrowheads="1"/>
          </p:cNvSpPr>
          <p:nvPr/>
        </p:nvSpPr>
        <p:spPr bwMode="auto">
          <a:xfrm>
            <a:off x="6367199" y="2856188"/>
            <a:ext cx="1194593" cy="234156"/>
          </a:xfrm>
          <a:prstGeom prst="rect">
            <a:avLst/>
          </a:prstGeom>
          <a:solidFill>
            <a:srgbClr val="FF66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sp>
        <p:nvSpPr>
          <p:cNvPr id="732246" name="Rectangle 86"/>
          <p:cNvSpPr>
            <a:spLocks noChangeArrowheads="1"/>
          </p:cNvSpPr>
          <p:nvPr/>
        </p:nvSpPr>
        <p:spPr bwMode="auto">
          <a:xfrm>
            <a:off x="5033698" y="2864125"/>
            <a:ext cx="1333500" cy="227542"/>
          </a:xfrm>
          <a:prstGeom prst="rect">
            <a:avLst/>
          </a:prstGeom>
          <a:solidFill>
            <a:srgbClr val="FF66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sp>
        <p:nvSpPr>
          <p:cNvPr id="732238" name="Rectangle 78"/>
          <p:cNvSpPr>
            <a:spLocks noChangeArrowheads="1"/>
          </p:cNvSpPr>
          <p:nvPr/>
        </p:nvSpPr>
        <p:spPr bwMode="auto">
          <a:xfrm>
            <a:off x="1350698" y="2865448"/>
            <a:ext cx="3683000" cy="222250"/>
          </a:xfrm>
          <a:prstGeom prst="rect">
            <a:avLst/>
          </a:prstGeom>
          <a:solidFill>
            <a:srgbClr val="FF66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sp>
        <p:nvSpPr>
          <p:cNvPr id="2663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354" y="237277"/>
            <a:ext cx="5894917" cy="499796"/>
          </a:xfrm>
          <a:noFill/>
        </p:spPr>
        <p:txBody>
          <a:bodyPr vert="horz" wrap="square" lIns="52917" tIns="21167" rIns="52917" bIns="21167" rtlCol="0" anchor="t">
            <a:sp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Direct Mapped Cache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919" y="1104976"/>
            <a:ext cx="8191080" cy="1233651"/>
          </a:xfrm>
          <a:noFill/>
        </p:spPr>
        <p:txBody>
          <a:bodyPr vert="horz" wrap="square" lIns="52917" tIns="21167" rIns="52917" bIns="21167" rtlCol="0">
            <a:spAutoFit/>
          </a:bodyPr>
          <a:lstStyle/>
          <a:p>
            <a:pPr>
              <a:lnSpc>
                <a:spcPct val="80000"/>
              </a:lnSpc>
              <a:spcBef>
                <a:spcPct val="5000"/>
              </a:spcBef>
              <a:spcAft>
                <a:spcPts val="1000"/>
              </a:spcAft>
            </a:pPr>
            <a:r>
              <a:rPr lang="en-US" altLang="ko-KR" sz="2400" dirty="0">
                <a:ea typeface="굴림" panose="020B0600000101010101" pitchFamily="34" charset="-127"/>
              </a:rPr>
              <a:t>Check index bits to find </a:t>
            </a:r>
            <a:r>
              <a:rPr lang="en-US" altLang="ko-KR" sz="2400" b="1" dirty="0">
                <a:ea typeface="굴림" panose="020B0600000101010101" pitchFamily="34" charset="-127"/>
              </a:rPr>
              <a:t>one </a:t>
            </a:r>
            <a:r>
              <a:rPr lang="en-US" altLang="ko-KR" sz="2400" dirty="0">
                <a:ea typeface="굴림" panose="020B0600000101010101" pitchFamily="34" charset="-127"/>
              </a:rPr>
              <a:t>potential block</a:t>
            </a:r>
          </a:p>
          <a:p>
            <a:pPr>
              <a:lnSpc>
                <a:spcPct val="80000"/>
              </a:lnSpc>
              <a:spcBef>
                <a:spcPct val="5000"/>
              </a:spcBef>
              <a:spcAft>
                <a:spcPts val="1000"/>
              </a:spcAft>
            </a:pPr>
            <a:r>
              <a:rPr lang="en-US" altLang="ko-KR" sz="2400" dirty="0">
                <a:ea typeface="굴림" panose="020B0600000101010101" pitchFamily="34" charset="-127"/>
              </a:rPr>
              <a:t>Compare tag to verify that block contains our data</a:t>
            </a:r>
          </a:p>
          <a:p>
            <a:pPr>
              <a:lnSpc>
                <a:spcPct val="80000"/>
              </a:lnSpc>
              <a:spcBef>
                <a:spcPct val="5000"/>
              </a:spcBef>
              <a:spcAft>
                <a:spcPts val="1000"/>
              </a:spcAft>
            </a:pPr>
            <a:r>
              <a:rPr lang="en-US" altLang="ko-KR" sz="2400" dirty="0">
                <a:ea typeface="굴림" panose="020B0600000101010101" pitchFamily="34" charset="-127"/>
              </a:rPr>
              <a:t>Use </a:t>
            </a:r>
            <a:r>
              <a:rPr lang="en-US" altLang="ko-KR" sz="2400" i="1" dirty="0">
                <a:ea typeface="굴림" panose="020B0600000101010101" pitchFamily="34" charset="-127"/>
              </a:rPr>
              <a:t>byte select</a:t>
            </a:r>
            <a:r>
              <a:rPr lang="en-US" altLang="ko-KR" sz="2400" dirty="0">
                <a:ea typeface="굴림" panose="020B0600000101010101" pitchFamily="34" charset="-127"/>
              </a:rPr>
              <a:t> (offset) to choose byte within block</a:t>
            </a:r>
          </a:p>
        </p:txBody>
      </p:sp>
      <p:sp>
        <p:nvSpPr>
          <p:cNvPr id="732192" name="Rectangle 32"/>
          <p:cNvSpPr>
            <a:spLocks noChangeArrowheads="1"/>
          </p:cNvSpPr>
          <p:nvPr/>
        </p:nvSpPr>
        <p:spPr bwMode="auto">
          <a:xfrm>
            <a:off x="3729303" y="3111510"/>
            <a:ext cx="791885" cy="27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407" tIns="37042" rIns="75407" bIns="3704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333">
                <a:latin typeface="Times New Roman" panose="02020603050405020304" pitchFamily="18" charset="0"/>
                <a:ea typeface="굴림" panose="020B0600000101010101" pitchFamily="34" charset="-127"/>
              </a:rPr>
              <a:t>Ex: 0x50</a:t>
            </a:r>
          </a:p>
        </p:txBody>
      </p:sp>
      <p:sp>
        <p:nvSpPr>
          <p:cNvPr id="732196" name="Line 36"/>
          <p:cNvSpPr>
            <a:spLocks noChangeShapeType="1"/>
          </p:cNvSpPr>
          <p:nvPr/>
        </p:nvSpPr>
        <p:spPr bwMode="auto">
          <a:xfrm>
            <a:off x="4716198" y="2973927"/>
            <a:ext cx="0" cy="122502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grpSp>
        <p:nvGrpSpPr>
          <p:cNvPr id="732245" name="Group 85"/>
          <p:cNvGrpSpPr>
            <a:grpSpLocks/>
          </p:cNvGrpSpPr>
          <p:nvPr/>
        </p:nvGrpSpPr>
        <p:grpSpPr bwMode="auto">
          <a:xfrm>
            <a:off x="6540498" y="3095635"/>
            <a:ext cx="792427" cy="1127125"/>
            <a:chOff x="4451" y="1932"/>
            <a:chExt cx="599" cy="852"/>
          </a:xfrm>
        </p:grpSpPr>
        <p:sp>
          <p:nvSpPr>
            <p:cNvPr id="26657" name="Line 19"/>
            <p:cNvSpPr>
              <a:spLocks noChangeShapeType="1"/>
            </p:cNvSpPr>
            <p:nvPr/>
          </p:nvSpPr>
          <p:spPr bwMode="auto">
            <a:xfrm>
              <a:off x="4944" y="2136"/>
              <a:ext cx="0" cy="6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58" name="Rectangle 66"/>
            <p:cNvSpPr>
              <a:spLocks noChangeArrowheads="1"/>
            </p:cNvSpPr>
            <p:nvPr/>
          </p:nvSpPr>
          <p:spPr bwMode="auto">
            <a:xfrm>
              <a:off x="4451" y="1932"/>
              <a:ext cx="5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Ex: 0x00</a:t>
              </a:r>
            </a:p>
          </p:txBody>
        </p:sp>
      </p:grpSp>
      <p:grpSp>
        <p:nvGrpSpPr>
          <p:cNvPr id="732240" name="Group 80"/>
          <p:cNvGrpSpPr>
            <a:grpSpLocks/>
          </p:cNvGrpSpPr>
          <p:nvPr/>
        </p:nvGrpSpPr>
        <p:grpSpPr bwMode="auto">
          <a:xfrm>
            <a:off x="1333500" y="2587635"/>
            <a:ext cx="6269302" cy="534458"/>
            <a:chOff x="515" y="1470"/>
            <a:chExt cx="4739" cy="404"/>
          </a:xfrm>
        </p:grpSpPr>
        <p:sp>
          <p:nvSpPr>
            <p:cNvPr id="26647" name="Rectangle 8"/>
            <p:cNvSpPr>
              <a:spLocks noChangeArrowheads="1"/>
            </p:cNvSpPr>
            <p:nvPr/>
          </p:nvSpPr>
          <p:spPr bwMode="auto">
            <a:xfrm>
              <a:off x="3347" y="1662"/>
              <a:ext cx="8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Index</a:t>
              </a:r>
            </a:p>
          </p:txBody>
        </p:sp>
        <p:sp>
          <p:nvSpPr>
            <p:cNvPr id="26648" name="Rectangle 18"/>
            <p:cNvSpPr>
              <a:spLocks noChangeArrowheads="1"/>
            </p:cNvSpPr>
            <p:nvPr/>
          </p:nvSpPr>
          <p:spPr bwMode="auto">
            <a:xfrm>
              <a:off x="536" y="1674"/>
              <a:ext cx="4688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6649" name="Line 20"/>
            <p:cNvSpPr>
              <a:spLocks noChangeShapeType="1"/>
            </p:cNvSpPr>
            <p:nvPr/>
          </p:nvSpPr>
          <p:spPr bwMode="auto">
            <a:xfrm>
              <a:off x="3312" y="167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50" name="Rectangle 21"/>
            <p:cNvSpPr>
              <a:spLocks noChangeArrowheads="1"/>
            </p:cNvSpPr>
            <p:nvPr/>
          </p:nvSpPr>
          <p:spPr bwMode="auto">
            <a:xfrm>
              <a:off x="5075" y="1470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26651" name="Rectangle 22"/>
            <p:cNvSpPr>
              <a:spLocks noChangeArrowheads="1"/>
            </p:cNvSpPr>
            <p:nvPr/>
          </p:nvSpPr>
          <p:spPr bwMode="auto">
            <a:xfrm>
              <a:off x="4307" y="1470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4</a:t>
              </a:r>
            </a:p>
          </p:txBody>
        </p:sp>
        <p:sp>
          <p:nvSpPr>
            <p:cNvPr id="26652" name="Rectangle 23"/>
            <p:cNvSpPr>
              <a:spLocks noChangeArrowheads="1"/>
            </p:cNvSpPr>
            <p:nvPr/>
          </p:nvSpPr>
          <p:spPr bwMode="auto">
            <a:xfrm>
              <a:off x="515" y="147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31</a:t>
              </a:r>
            </a:p>
          </p:txBody>
        </p:sp>
        <p:sp>
          <p:nvSpPr>
            <p:cNvPr id="26653" name="Rectangle 31"/>
            <p:cNvSpPr>
              <a:spLocks noChangeArrowheads="1"/>
            </p:cNvSpPr>
            <p:nvPr/>
          </p:nvSpPr>
          <p:spPr bwMode="auto">
            <a:xfrm>
              <a:off x="1556" y="1655"/>
              <a:ext cx="6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Tag</a:t>
              </a:r>
            </a:p>
          </p:txBody>
        </p:sp>
        <p:sp>
          <p:nvSpPr>
            <p:cNvPr id="26654" name="Line 64"/>
            <p:cNvSpPr>
              <a:spLocks noChangeShapeType="1"/>
            </p:cNvSpPr>
            <p:nvPr/>
          </p:nvSpPr>
          <p:spPr bwMode="auto">
            <a:xfrm>
              <a:off x="4320" y="167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6655" name="Rectangle 65"/>
            <p:cNvSpPr>
              <a:spLocks noChangeArrowheads="1"/>
            </p:cNvSpPr>
            <p:nvPr/>
          </p:nvSpPr>
          <p:spPr bwMode="auto">
            <a:xfrm>
              <a:off x="4355" y="1662"/>
              <a:ext cx="7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Select</a:t>
              </a:r>
            </a:p>
          </p:txBody>
        </p:sp>
        <p:sp>
          <p:nvSpPr>
            <p:cNvPr id="26656" name="Rectangle 67"/>
            <p:cNvSpPr>
              <a:spLocks noChangeArrowheads="1"/>
            </p:cNvSpPr>
            <p:nvPr/>
          </p:nvSpPr>
          <p:spPr bwMode="auto">
            <a:xfrm>
              <a:off x="3299" y="1470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9</a:t>
              </a:r>
            </a:p>
          </p:txBody>
        </p:sp>
      </p:grpSp>
      <p:grpSp>
        <p:nvGrpSpPr>
          <p:cNvPr id="732244" name="Group 84"/>
          <p:cNvGrpSpPr>
            <a:grpSpLocks/>
          </p:cNvGrpSpPr>
          <p:nvPr/>
        </p:nvGrpSpPr>
        <p:grpSpPr bwMode="auto">
          <a:xfrm>
            <a:off x="5207000" y="3095635"/>
            <a:ext cx="2747698" cy="1166813"/>
            <a:chOff x="3443" y="1854"/>
            <a:chExt cx="2077" cy="882"/>
          </a:xfrm>
        </p:grpSpPr>
        <p:sp>
          <p:nvSpPr>
            <p:cNvPr id="26641" name="Rectangle 34"/>
            <p:cNvSpPr>
              <a:spLocks noChangeArrowheads="1"/>
            </p:cNvSpPr>
            <p:nvPr/>
          </p:nvSpPr>
          <p:spPr bwMode="auto">
            <a:xfrm>
              <a:off x="3443" y="1854"/>
              <a:ext cx="5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Ex: 0x01</a:t>
              </a:r>
            </a:p>
          </p:txBody>
        </p:sp>
        <p:grpSp>
          <p:nvGrpSpPr>
            <p:cNvPr id="26642" name="Group 76"/>
            <p:cNvGrpSpPr>
              <a:grpSpLocks/>
            </p:cNvGrpSpPr>
            <p:nvPr/>
          </p:nvGrpSpPr>
          <p:grpSpPr bwMode="auto">
            <a:xfrm>
              <a:off x="3744" y="2035"/>
              <a:ext cx="1776" cy="701"/>
              <a:chOff x="3744" y="1960"/>
              <a:chExt cx="1776" cy="928"/>
            </a:xfrm>
          </p:grpSpPr>
          <p:sp>
            <p:nvSpPr>
              <p:cNvPr id="26643" name="Line 33"/>
              <p:cNvSpPr>
                <a:spLocks noChangeShapeType="1"/>
              </p:cNvSpPr>
              <p:nvPr/>
            </p:nvSpPr>
            <p:spPr bwMode="auto">
              <a:xfrm>
                <a:off x="5240" y="2880"/>
                <a:ext cx="2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26644" name="Line 68"/>
              <p:cNvSpPr>
                <a:spLocks noChangeShapeType="1"/>
              </p:cNvSpPr>
              <p:nvPr/>
            </p:nvSpPr>
            <p:spPr bwMode="auto">
              <a:xfrm>
                <a:off x="3752" y="2160"/>
                <a:ext cx="17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26645" name="Line 69"/>
              <p:cNvSpPr>
                <a:spLocks noChangeShapeType="1"/>
              </p:cNvSpPr>
              <p:nvPr/>
            </p:nvSpPr>
            <p:spPr bwMode="auto">
              <a:xfrm flipV="1">
                <a:off x="5520" y="2152"/>
                <a:ext cx="0" cy="7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26646" name="Line 70"/>
              <p:cNvSpPr>
                <a:spLocks noChangeShapeType="1"/>
              </p:cNvSpPr>
              <p:nvPr/>
            </p:nvSpPr>
            <p:spPr bwMode="auto">
              <a:xfrm flipV="1">
                <a:off x="3744" y="1960"/>
                <a:ext cx="0" cy="2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</p:grpSp>
      </p:grpSp>
      <p:sp>
        <p:nvSpPr>
          <p:cNvPr id="732243" name="Rectangle 83"/>
          <p:cNvSpPr>
            <a:spLocks noChangeArrowheads="1"/>
          </p:cNvSpPr>
          <p:nvPr/>
        </p:nvSpPr>
        <p:spPr bwMode="auto">
          <a:xfrm>
            <a:off x="1538553" y="4095760"/>
            <a:ext cx="5996781" cy="349250"/>
          </a:xfrm>
          <a:prstGeom prst="rect">
            <a:avLst/>
          </a:prstGeom>
          <a:noFill/>
          <a:ln w="38100" algn="ctr">
            <a:solidFill>
              <a:schemeClr val="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</p:spTree>
    <p:extLst>
      <p:ext uri="{BB962C8B-B14F-4D97-AF65-F5344CB8AC3E}">
        <p14:creationId xmlns:p14="http://schemas.microsoft.com/office/powerpoint/2010/main" val="6806297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314" name="Rectangle 106"/>
          <p:cNvSpPr>
            <a:spLocks noChangeArrowheads="1"/>
          </p:cNvSpPr>
          <p:nvPr/>
        </p:nvSpPr>
        <p:spPr bwMode="auto">
          <a:xfrm>
            <a:off x="1350698" y="2091708"/>
            <a:ext cx="3683000" cy="222250"/>
          </a:xfrm>
          <a:prstGeom prst="rect">
            <a:avLst/>
          </a:prstGeom>
          <a:solidFill>
            <a:srgbClr val="FF66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sp>
        <p:nvSpPr>
          <p:cNvPr id="734313" name="Rectangle 105"/>
          <p:cNvSpPr>
            <a:spLocks noChangeArrowheads="1"/>
          </p:cNvSpPr>
          <p:nvPr/>
        </p:nvSpPr>
        <p:spPr bwMode="auto">
          <a:xfrm>
            <a:off x="5033698" y="2090385"/>
            <a:ext cx="1333500" cy="227542"/>
          </a:xfrm>
          <a:prstGeom prst="rect">
            <a:avLst/>
          </a:prstGeom>
          <a:solidFill>
            <a:srgbClr val="FF66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grpSp>
        <p:nvGrpSpPr>
          <p:cNvPr id="734316" name="Group 108"/>
          <p:cNvGrpSpPr>
            <a:grpSpLocks/>
          </p:cNvGrpSpPr>
          <p:nvPr/>
        </p:nvGrpSpPr>
        <p:grpSpPr bwMode="auto">
          <a:xfrm>
            <a:off x="1333500" y="1813895"/>
            <a:ext cx="6269302" cy="534458"/>
            <a:chOff x="515" y="1470"/>
            <a:chExt cx="4739" cy="404"/>
          </a:xfrm>
        </p:grpSpPr>
        <p:sp>
          <p:nvSpPr>
            <p:cNvPr id="27762" name="Rectangle 109"/>
            <p:cNvSpPr>
              <a:spLocks noChangeArrowheads="1"/>
            </p:cNvSpPr>
            <p:nvPr/>
          </p:nvSpPr>
          <p:spPr bwMode="auto">
            <a:xfrm>
              <a:off x="3347" y="1662"/>
              <a:ext cx="8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Index</a:t>
              </a:r>
            </a:p>
          </p:txBody>
        </p:sp>
        <p:sp>
          <p:nvSpPr>
            <p:cNvPr id="27763" name="Rectangle 110"/>
            <p:cNvSpPr>
              <a:spLocks noChangeArrowheads="1"/>
            </p:cNvSpPr>
            <p:nvPr/>
          </p:nvSpPr>
          <p:spPr bwMode="auto">
            <a:xfrm>
              <a:off x="536" y="1674"/>
              <a:ext cx="4688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7764" name="Line 111"/>
            <p:cNvSpPr>
              <a:spLocks noChangeShapeType="1"/>
            </p:cNvSpPr>
            <p:nvPr/>
          </p:nvSpPr>
          <p:spPr bwMode="auto">
            <a:xfrm>
              <a:off x="3312" y="167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65" name="Rectangle 112"/>
            <p:cNvSpPr>
              <a:spLocks noChangeArrowheads="1"/>
            </p:cNvSpPr>
            <p:nvPr/>
          </p:nvSpPr>
          <p:spPr bwMode="auto">
            <a:xfrm>
              <a:off x="5075" y="1470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27766" name="Rectangle 113"/>
            <p:cNvSpPr>
              <a:spLocks noChangeArrowheads="1"/>
            </p:cNvSpPr>
            <p:nvPr/>
          </p:nvSpPr>
          <p:spPr bwMode="auto">
            <a:xfrm>
              <a:off x="4307" y="1470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4</a:t>
              </a:r>
            </a:p>
          </p:txBody>
        </p:sp>
        <p:sp>
          <p:nvSpPr>
            <p:cNvPr id="27767" name="Rectangle 114"/>
            <p:cNvSpPr>
              <a:spLocks noChangeArrowheads="1"/>
            </p:cNvSpPr>
            <p:nvPr/>
          </p:nvSpPr>
          <p:spPr bwMode="auto">
            <a:xfrm>
              <a:off x="515" y="147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31</a:t>
              </a:r>
            </a:p>
          </p:txBody>
        </p:sp>
        <p:sp>
          <p:nvSpPr>
            <p:cNvPr id="27768" name="Rectangle 115"/>
            <p:cNvSpPr>
              <a:spLocks noChangeArrowheads="1"/>
            </p:cNvSpPr>
            <p:nvPr/>
          </p:nvSpPr>
          <p:spPr bwMode="auto">
            <a:xfrm>
              <a:off x="1556" y="1655"/>
              <a:ext cx="6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Tag</a:t>
              </a:r>
            </a:p>
          </p:txBody>
        </p:sp>
        <p:sp>
          <p:nvSpPr>
            <p:cNvPr id="27769" name="Line 116"/>
            <p:cNvSpPr>
              <a:spLocks noChangeShapeType="1"/>
            </p:cNvSpPr>
            <p:nvPr/>
          </p:nvSpPr>
          <p:spPr bwMode="auto">
            <a:xfrm>
              <a:off x="4320" y="167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70" name="Rectangle 117"/>
            <p:cNvSpPr>
              <a:spLocks noChangeArrowheads="1"/>
            </p:cNvSpPr>
            <p:nvPr/>
          </p:nvSpPr>
          <p:spPr bwMode="auto">
            <a:xfrm>
              <a:off x="4355" y="1662"/>
              <a:ext cx="7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Select</a:t>
              </a:r>
            </a:p>
          </p:txBody>
        </p:sp>
        <p:sp>
          <p:nvSpPr>
            <p:cNvPr id="27771" name="Rectangle 118"/>
            <p:cNvSpPr>
              <a:spLocks noChangeArrowheads="1"/>
            </p:cNvSpPr>
            <p:nvPr/>
          </p:nvSpPr>
          <p:spPr bwMode="auto">
            <a:xfrm>
              <a:off x="3299" y="1470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8</a:t>
              </a:r>
            </a:p>
          </p:txBody>
        </p:sp>
      </p:grpSp>
      <p:grpSp>
        <p:nvGrpSpPr>
          <p:cNvPr id="734348" name="Group 140"/>
          <p:cNvGrpSpPr>
            <a:grpSpLocks/>
          </p:cNvGrpSpPr>
          <p:nvPr/>
        </p:nvGrpSpPr>
        <p:grpSpPr bwMode="auto">
          <a:xfrm>
            <a:off x="808303" y="2569281"/>
            <a:ext cx="3435614" cy="1264708"/>
            <a:chOff x="35" y="2155"/>
            <a:chExt cx="2597" cy="956"/>
          </a:xfrm>
        </p:grpSpPr>
        <p:sp>
          <p:nvSpPr>
            <p:cNvPr id="27746" name="Rectangle 4"/>
            <p:cNvSpPr>
              <a:spLocks noChangeArrowheads="1"/>
            </p:cNvSpPr>
            <p:nvPr/>
          </p:nvSpPr>
          <p:spPr bwMode="auto">
            <a:xfrm>
              <a:off x="1640" y="2359"/>
              <a:ext cx="992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7747" name="Line 5"/>
            <p:cNvSpPr>
              <a:spLocks noChangeShapeType="1"/>
            </p:cNvSpPr>
            <p:nvPr/>
          </p:nvSpPr>
          <p:spPr bwMode="auto">
            <a:xfrm>
              <a:off x="1640" y="2543"/>
              <a:ext cx="9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48" name="Line 6"/>
            <p:cNvSpPr>
              <a:spLocks noChangeShapeType="1"/>
            </p:cNvSpPr>
            <p:nvPr/>
          </p:nvSpPr>
          <p:spPr bwMode="auto">
            <a:xfrm>
              <a:off x="1640" y="2927"/>
              <a:ext cx="9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49" name="Rectangle 7"/>
            <p:cNvSpPr>
              <a:spLocks noChangeArrowheads="1"/>
            </p:cNvSpPr>
            <p:nvPr/>
          </p:nvSpPr>
          <p:spPr bwMode="auto">
            <a:xfrm>
              <a:off x="1763" y="2155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Data</a:t>
              </a:r>
            </a:p>
          </p:txBody>
        </p:sp>
        <p:sp>
          <p:nvSpPr>
            <p:cNvPr id="27750" name="Rectangle 8"/>
            <p:cNvSpPr>
              <a:spLocks noChangeArrowheads="1"/>
            </p:cNvSpPr>
            <p:nvPr/>
          </p:nvSpPr>
          <p:spPr bwMode="auto">
            <a:xfrm>
              <a:off x="1715" y="2347"/>
              <a:ext cx="9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Block 0</a:t>
              </a:r>
            </a:p>
          </p:txBody>
        </p:sp>
        <p:sp>
          <p:nvSpPr>
            <p:cNvPr id="27751" name="Rectangle 9"/>
            <p:cNvSpPr>
              <a:spLocks noChangeArrowheads="1"/>
            </p:cNvSpPr>
            <p:nvPr/>
          </p:nvSpPr>
          <p:spPr bwMode="auto">
            <a:xfrm>
              <a:off x="440" y="2359"/>
              <a:ext cx="1088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7752" name="Line 10"/>
            <p:cNvSpPr>
              <a:spLocks noChangeShapeType="1"/>
            </p:cNvSpPr>
            <p:nvPr/>
          </p:nvSpPr>
          <p:spPr bwMode="auto">
            <a:xfrm flipH="1">
              <a:off x="424" y="2543"/>
              <a:ext cx="11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53" name="Line 11"/>
            <p:cNvSpPr>
              <a:spLocks noChangeShapeType="1"/>
            </p:cNvSpPr>
            <p:nvPr/>
          </p:nvSpPr>
          <p:spPr bwMode="auto">
            <a:xfrm flipH="1">
              <a:off x="424" y="2927"/>
              <a:ext cx="11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54" name="Rectangle 12"/>
            <p:cNvSpPr>
              <a:spLocks noChangeArrowheads="1"/>
            </p:cNvSpPr>
            <p:nvPr/>
          </p:nvSpPr>
          <p:spPr bwMode="auto">
            <a:xfrm>
              <a:off x="200" y="2359"/>
              <a:ext cx="128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7755" name="Line 13"/>
            <p:cNvSpPr>
              <a:spLocks noChangeShapeType="1"/>
            </p:cNvSpPr>
            <p:nvPr/>
          </p:nvSpPr>
          <p:spPr bwMode="auto">
            <a:xfrm flipH="1">
              <a:off x="184" y="2543"/>
              <a:ext cx="1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56" name="Line 14"/>
            <p:cNvSpPr>
              <a:spLocks noChangeShapeType="1"/>
            </p:cNvSpPr>
            <p:nvPr/>
          </p:nvSpPr>
          <p:spPr bwMode="auto">
            <a:xfrm flipH="1">
              <a:off x="184" y="2927"/>
              <a:ext cx="1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57" name="Rectangle 15"/>
            <p:cNvSpPr>
              <a:spLocks noChangeArrowheads="1"/>
            </p:cNvSpPr>
            <p:nvPr/>
          </p:nvSpPr>
          <p:spPr bwMode="auto">
            <a:xfrm>
              <a:off x="611" y="2155"/>
              <a:ext cx="6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Tag</a:t>
              </a:r>
            </a:p>
          </p:txBody>
        </p:sp>
        <p:sp>
          <p:nvSpPr>
            <p:cNvPr id="27758" name="Rectangle 16"/>
            <p:cNvSpPr>
              <a:spLocks noChangeArrowheads="1"/>
            </p:cNvSpPr>
            <p:nvPr/>
          </p:nvSpPr>
          <p:spPr bwMode="auto">
            <a:xfrm>
              <a:off x="35" y="2155"/>
              <a:ext cx="4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Valid</a:t>
              </a:r>
            </a:p>
          </p:txBody>
        </p:sp>
        <p:sp>
          <p:nvSpPr>
            <p:cNvPr id="27759" name="Rectangle 17"/>
            <p:cNvSpPr>
              <a:spLocks noChangeArrowheads="1"/>
            </p:cNvSpPr>
            <p:nvPr/>
          </p:nvSpPr>
          <p:spPr bwMode="auto">
            <a:xfrm>
              <a:off x="899" y="2578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7760" name="Rectangle 18"/>
            <p:cNvSpPr>
              <a:spLocks noChangeArrowheads="1"/>
            </p:cNvSpPr>
            <p:nvPr/>
          </p:nvSpPr>
          <p:spPr bwMode="auto">
            <a:xfrm>
              <a:off x="179" y="2578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7761" name="Rectangle 19"/>
            <p:cNvSpPr>
              <a:spLocks noChangeArrowheads="1"/>
            </p:cNvSpPr>
            <p:nvPr/>
          </p:nvSpPr>
          <p:spPr bwMode="auto">
            <a:xfrm>
              <a:off x="2051" y="2578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</p:grpSp>
      <p:grpSp>
        <p:nvGrpSpPr>
          <p:cNvPr id="734228" name="Group 20"/>
          <p:cNvGrpSpPr>
            <a:grpSpLocks/>
          </p:cNvGrpSpPr>
          <p:nvPr/>
        </p:nvGrpSpPr>
        <p:grpSpPr bwMode="auto">
          <a:xfrm>
            <a:off x="4865688" y="2574572"/>
            <a:ext cx="3442229" cy="1259417"/>
            <a:chOff x="3102" y="2064"/>
            <a:chExt cx="2602" cy="952"/>
          </a:xfrm>
        </p:grpSpPr>
        <p:sp>
          <p:nvSpPr>
            <p:cNvPr id="27730" name="Rectangle 21"/>
            <p:cNvSpPr>
              <a:spLocks noChangeArrowheads="1"/>
            </p:cNvSpPr>
            <p:nvPr/>
          </p:nvSpPr>
          <p:spPr bwMode="auto">
            <a:xfrm>
              <a:off x="3118" y="2264"/>
              <a:ext cx="992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7731" name="Line 22"/>
            <p:cNvSpPr>
              <a:spLocks noChangeShapeType="1"/>
            </p:cNvSpPr>
            <p:nvPr/>
          </p:nvSpPr>
          <p:spPr bwMode="auto">
            <a:xfrm flipH="1">
              <a:off x="3102" y="2448"/>
              <a:ext cx="1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32" name="Line 23"/>
            <p:cNvSpPr>
              <a:spLocks noChangeShapeType="1"/>
            </p:cNvSpPr>
            <p:nvPr/>
          </p:nvSpPr>
          <p:spPr bwMode="auto">
            <a:xfrm flipH="1">
              <a:off x="3102" y="2832"/>
              <a:ext cx="1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33" name="Rectangle 24"/>
            <p:cNvSpPr>
              <a:spLocks noChangeArrowheads="1"/>
            </p:cNvSpPr>
            <p:nvPr/>
          </p:nvSpPr>
          <p:spPr bwMode="auto">
            <a:xfrm flipH="1">
              <a:off x="3233" y="2064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Data</a:t>
              </a:r>
            </a:p>
          </p:txBody>
        </p:sp>
        <p:sp>
          <p:nvSpPr>
            <p:cNvPr id="27734" name="Rectangle 25"/>
            <p:cNvSpPr>
              <a:spLocks noChangeArrowheads="1"/>
            </p:cNvSpPr>
            <p:nvPr/>
          </p:nvSpPr>
          <p:spPr bwMode="auto">
            <a:xfrm flipH="1">
              <a:off x="3135" y="2256"/>
              <a:ext cx="9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Block 0</a:t>
              </a:r>
            </a:p>
          </p:txBody>
        </p:sp>
        <p:sp>
          <p:nvSpPr>
            <p:cNvPr id="27735" name="Rectangle 26"/>
            <p:cNvSpPr>
              <a:spLocks noChangeArrowheads="1"/>
            </p:cNvSpPr>
            <p:nvPr/>
          </p:nvSpPr>
          <p:spPr bwMode="auto">
            <a:xfrm>
              <a:off x="4222" y="2264"/>
              <a:ext cx="1088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7736" name="Line 27"/>
            <p:cNvSpPr>
              <a:spLocks noChangeShapeType="1"/>
            </p:cNvSpPr>
            <p:nvPr/>
          </p:nvSpPr>
          <p:spPr bwMode="auto">
            <a:xfrm>
              <a:off x="4222" y="2448"/>
              <a:ext cx="10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37" name="Line 28"/>
            <p:cNvSpPr>
              <a:spLocks noChangeShapeType="1"/>
            </p:cNvSpPr>
            <p:nvPr/>
          </p:nvSpPr>
          <p:spPr bwMode="auto">
            <a:xfrm>
              <a:off x="4222" y="2832"/>
              <a:ext cx="10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38" name="Rectangle 29"/>
            <p:cNvSpPr>
              <a:spLocks noChangeArrowheads="1"/>
            </p:cNvSpPr>
            <p:nvPr/>
          </p:nvSpPr>
          <p:spPr bwMode="auto">
            <a:xfrm>
              <a:off x="5422" y="2264"/>
              <a:ext cx="128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7739" name="Line 30"/>
            <p:cNvSpPr>
              <a:spLocks noChangeShapeType="1"/>
            </p:cNvSpPr>
            <p:nvPr/>
          </p:nvSpPr>
          <p:spPr bwMode="auto">
            <a:xfrm>
              <a:off x="5422" y="2448"/>
              <a:ext cx="1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40" name="Line 31"/>
            <p:cNvSpPr>
              <a:spLocks noChangeShapeType="1"/>
            </p:cNvSpPr>
            <p:nvPr/>
          </p:nvSpPr>
          <p:spPr bwMode="auto">
            <a:xfrm>
              <a:off x="5422" y="2832"/>
              <a:ext cx="1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41" name="Rectangle 32"/>
            <p:cNvSpPr>
              <a:spLocks noChangeArrowheads="1"/>
            </p:cNvSpPr>
            <p:nvPr/>
          </p:nvSpPr>
          <p:spPr bwMode="auto">
            <a:xfrm flipH="1">
              <a:off x="4434" y="2064"/>
              <a:ext cx="6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Tag</a:t>
              </a:r>
            </a:p>
          </p:txBody>
        </p:sp>
        <p:sp>
          <p:nvSpPr>
            <p:cNvPr id="27742" name="Rectangle 33"/>
            <p:cNvSpPr>
              <a:spLocks noChangeArrowheads="1"/>
            </p:cNvSpPr>
            <p:nvPr/>
          </p:nvSpPr>
          <p:spPr bwMode="auto">
            <a:xfrm flipH="1">
              <a:off x="5299" y="2064"/>
              <a:ext cx="4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Valid</a:t>
              </a:r>
            </a:p>
          </p:txBody>
        </p:sp>
        <p:sp>
          <p:nvSpPr>
            <p:cNvPr id="27743" name="Rectangle 34"/>
            <p:cNvSpPr>
              <a:spLocks noChangeArrowheads="1"/>
            </p:cNvSpPr>
            <p:nvPr/>
          </p:nvSpPr>
          <p:spPr bwMode="auto">
            <a:xfrm flipH="1">
              <a:off x="4669" y="2487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7744" name="Rectangle 35"/>
            <p:cNvSpPr>
              <a:spLocks noChangeArrowheads="1"/>
            </p:cNvSpPr>
            <p:nvPr/>
          </p:nvSpPr>
          <p:spPr bwMode="auto">
            <a:xfrm flipH="1">
              <a:off x="5389" y="2487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7745" name="Rectangle 36"/>
            <p:cNvSpPr>
              <a:spLocks noChangeArrowheads="1"/>
            </p:cNvSpPr>
            <p:nvPr/>
          </p:nvSpPr>
          <p:spPr bwMode="auto">
            <a:xfrm flipH="1">
              <a:off x="3517" y="2487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</p:grpSp>
      <p:grpSp>
        <p:nvGrpSpPr>
          <p:cNvPr id="734330" name="Group 122"/>
          <p:cNvGrpSpPr>
            <a:grpSpLocks/>
          </p:cNvGrpSpPr>
          <p:nvPr/>
        </p:nvGrpSpPr>
        <p:grpSpPr bwMode="auto">
          <a:xfrm>
            <a:off x="4265083" y="2321895"/>
            <a:ext cx="1386417" cy="1397000"/>
            <a:chOff x="2648" y="1968"/>
            <a:chExt cx="1048" cy="1056"/>
          </a:xfrm>
        </p:grpSpPr>
        <p:sp>
          <p:nvSpPr>
            <p:cNvPr id="27728" name="Freeform 121"/>
            <p:cNvSpPr>
              <a:spLocks/>
            </p:cNvSpPr>
            <p:nvPr/>
          </p:nvSpPr>
          <p:spPr bwMode="auto">
            <a:xfrm>
              <a:off x="2880" y="1968"/>
              <a:ext cx="816" cy="1056"/>
            </a:xfrm>
            <a:custGeom>
              <a:avLst/>
              <a:gdLst>
                <a:gd name="T0" fmla="*/ 816 w 816"/>
                <a:gd name="T1" fmla="*/ 0 h 1056"/>
                <a:gd name="T2" fmla="*/ 816 w 816"/>
                <a:gd name="T3" fmla="*/ 96 h 1056"/>
                <a:gd name="T4" fmla="*/ 0 w 816"/>
                <a:gd name="T5" fmla="*/ 96 h 1056"/>
                <a:gd name="T6" fmla="*/ 0 w 816"/>
                <a:gd name="T7" fmla="*/ 1056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6" h="1056">
                  <a:moveTo>
                    <a:pt x="816" y="0"/>
                  </a:moveTo>
                  <a:lnTo>
                    <a:pt x="816" y="96"/>
                  </a:lnTo>
                  <a:lnTo>
                    <a:pt x="0" y="96"/>
                  </a:lnTo>
                  <a:lnTo>
                    <a:pt x="0" y="1056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  <p:sp>
          <p:nvSpPr>
            <p:cNvPr id="27729" name="Line 38"/>
            <p:cNvSpPr>
              <a:spLocks noChangeShapeType="1"/>
            </p:cNvSpPr>
            <p:nvPr/>
          </p:nvSpPr>
          <p:spPr bwMode="auto">
            <a:xfrm>
              <a:off x="2648" y="3023"/>
              <a:ext cx="4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</p:grpSp>
      <p:sp>
        <p:nvSpPr>
          <p:cNvPr id="27656" name="Rectangle 119"/>
          <p:cNvSpPr>
            <a:spLocks noChangeArrowheads="1"/>
          </p:cNvSpPr>
          <p:nvPr/>
        </p:nvSpPr>
        <p:spPr bwMode="auto">
          <a:xfrm>
            <a:off x="2857500" y="4933333"/>
            <a:ext cx="3556000" cy="5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grpSp>
        <p:nvGrpSpPr>
          <p:cNvPr id="734311" name="Group 103"/>
          <p:cNvGrpSpPr>
            <a:grpSpLocks/>
          </p:cNvGrpSpPr>
          <p:nvPr/>
        </p:nvGrpSpPr>
        <p:grpSpPr bwMode="auto">
          <a:xfrm>
            <a:off x="3538803" y="3845895"/>
            <a:ext cx="2059781" cy="1534583"/>
            <a:chOff x="2099" y="2936"/>
            <a:chExt cx="1557" cy="1160"/>
          </a:xfrm>
        </p:grpSpPr>
        <p:sp>
          <p:nvSpPr>
            <p:cNvPr id="27707" name="Line 41"/>
            <p:cNvSpPr>
              <a:spLocks noChangeShapeType="1"/>
            </p:cNvSpPr>
            <p:nvPr/>
          </p:nvSpPr>
          <p:spPr bwMode="auto">
            <a:xfrm>
              <a:off x="2120" y="3312"/>
              <a:ext cx="15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08" name="Line 42"/>
            <p:cNvSpPr>
              <a:spLocks noChangeShapeType="1"/>
            </p:cNvSpPr>
            <p:nvPr/>
          </p:nvSpPr>
          <p:spPr bwMode="auto">
            <a:xfrm>
              <a:off x="2120" y="3320"/>
              <a:ext cx="128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09" name="Line 43"/>
            <p:cNvSpPr>
              <a:spLocks noChangeShapeType="1"/>
            </p:cNvSpPr>
            <p:nvPr/>
          </p:nvSpPr>
          <p:spPr bwMode="auto">
            <a:xfrm>
              <a:off x="2264" y="3504"/>
              <a:ext cx="12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10" name="Line 44"/>
            <p:cNvSpPr>
              <a:spLocks noChangeShapeType="1"/>
            </p:cNvSpPr>
            <p:nvPr/>
          </p:nvSpPr>
          <p:spPr bwMode="auto">
            <a:xfrm flipH="1">
              <a:off x="3496" y="3320"/>
              <a:ext cx="16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11" name="Rectangle 45"/>
            <p:cNvSpPr>
              <a:spLocks noChangeArrowheads="1"/>
            </p:cNvSpPr>
            <p:nvPr/>
          </p:nvSpPr>
          <p:spPr bwMode="auto">
            <a:xfrm>
              <a:off x="2723" y="3308"/>
              <a:ext cx="3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Mux</a:t>
              </a:r>
            </a:p>
          </p:txBody>
        </p:sp>
        <p:sp>
          <p:nvSpPr>
            <p:cNvPr id="27712" name="Line 46"/>
            <p:cNvSpPr>
              <a:spLocks noChangeShapeType="1"/>
            </p:cNvSpPr>
            <p:nvPr/>
          </p:nvSpPr>
          <p:spPr bwMode="auto">
            <a:xfrm>
              <a:off x="2496" y="2936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13" name="Line 47"/>
            <p:cNvSpPr>
              <a:spLocks noChangeShapeType="1"/>
            </p:cNvSpPr>
            <p:nvPr/>
          </p:nvSpPr>
          <p:spPr bwMode="auto">
            <a:xfrm>
              <a:off x="3264" y="2936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14" name="Rectangle 48"/>
            <p:cNvSpPr>
              <a:spLocks noChangeArrowheads="1"/>
            </p:cNvSpPr>
            <p:nvPr/>
          </p:nvSpPr>
          <p:spPr bwMode="auto">
            <a:xfrm>
              <a:off x="3155" y="327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167" b="0">
                  <a:latin typeface="Times New Roman" panose="02020603050405020304" pitchFamily="18" charset="0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27715" name="Rectangle 49"/>
            <p:cNvSpPr>
              <a:spLocks noChangeArrowheads="1"/>
            </p:cNvSpPr>
            <p:nvPr/>
          </p:nvSpPr>
          <p:spPr bwMode="auto">
            <a:xfrm>
              <a:off x="2435" y="327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167" b="0">
                  <a:latin typeface="Times New Roman" panose="02020603050405020304" pitchFamily="18" charset="0"/>
                  <a:ea typeface="굴림" panose="020B0600000101010101" pitchFamily="34" charset="-127"/>
                </a:rPr>
                <a:t>1</a:t>
              </a:r>
            </a:p>
          </p:txBody>
        </p:sp>
        <p:sp>
          <p:nvSpPr>
            <p:cNvPr id="27716" name="Rectangle 50"/>
            <p:cNvSpPr>
              <a:spLocks noChangeArrowheads="1"/>
            </p:cNvSpPr>
            <p:nvPr/>
          </p:nvSpPr>
          <p:spPr bwMode="auto">
            <a:xfrm>
              <a:off x="2195" y="3323"/>
              <a:ext cx="3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167" b="0">
                  <a:latin typeface="Times New Roman" panose="02020603050405020304" pitchFamily="18" charset="0"/>
                  <a:ea typeface="굴림" panose="020B0600000101010101" pitchFamily="34" charset="-127"/>
                </a:rPr>
                <a:t>Sel1</a:t>
              </a:r>
            </a:p>
          </p:txBody>
        </p:sp>
        <p:sp>
          <p:nvSpPr>
            <p:cNvPr id="27717" name="Rectangle 51"/>
            <p:cNvSpPr>
              <a:spLocks noChangeArrowheads="1"/>
            </p:cNvSpPr>
            <p:nvPr/>
          </p:nvSpPr>
          <p:spPr bwMode="auto">
            <a:xfrm>
              <a:off x="3251" y="3323"/>
              <a:ext cx="3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167" b="0">
                  <a:latin typeface="Times New Roman" panose="02020603050405020304" pitchFamily="18" charset="0"/>
                  <a:ea typeface="굴림" panose="020B0600000101010101" pitchFamily="34" charset="-127"/>
                </a:rPr>
                <a:t>Sel0</a:t>
              </a:r>
            </a:p>
          </p:txBody>
        </p:sp>
        <p:sp>
          <p:nvSpPr>
            <p:cNvPr id="27718" name="Line 52"/>
            <p:cNvSpPr>
              <a:spLocks noChangeShapeType="1"/>
            </p:cNvSpPr>
            <p:nvPr/>
          </p:nvSpPr>
          <p:spPr bwMode="auto">
            <a:xfrm>
              <a:off x="2880" y="3512"/>
              <a:ext cx="0" cy="4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19" name="Rectangle 53"/>
            <p:cNvSpPr>
              <a:spLocks noChangeArrowheads="1"/>
            </p:cNvSpPr>
            <p:nvPr/>
          </p:nvSpPr>
          <p:spPr bwMode="auto">
            <a:xfrm>
              <a:off x="2915" y="3788"/>
              <a:ext cx="1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endParaRPr lang="ko-KR" altLang="en-US" sz="1333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27720" name="Oval 90"/>
            <p:cNvSpPr>
              <a:spLocks noChangeArrowheads="1"/>
            </p:cNvSpPr>
            <p:nvPr/>
          </p:nvSpPr>
          <p:spPr bwMode="auto">
            <a:xfrm>
              <a:off x="2264" y="3560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7721" name="Rectangle 91"/>
            <p:cNvSpPr>
              <a:spLocks noChangeArrowheads="1"/>
            </p:cNvSpPr>
            <p:nvPr/>
          </p:nvSpPr>
          <p:spPr bwMode="auto">
            <a:xfrm>
              <a:off x="2243" y="3596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OR</a:t>
              </a:r>
            </a:p>
          </p:txBody>
        </p:sp>
        <p:sp>
          <p:nvSpPr>
            <p:cNvPr id="27722" name="Line 92"/>
            <p:cNvSpPr>
              <a:spLocks noChangeShapeType="1"/>
            </p:cNvSpPr>
            <p:nvPr/>
          </p:nvSpPr>
          <p:spPr bwMode="auto">
            <a:xfrm>
              <a:off x="2112" y="3464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23" name="Line 93"/>
            <p:cNvSpPr>
              <a:spLocks noChangeShapeType="1"/>
            </p:cNvSpPr>
            <p:nvPr/>
          </p:nvSpPr>
          <p:spPr bwMode="auto">
            <a:xfrm>
              <a:off x="2120" y="3696"/>
              <a:ext cx="1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24" name="Line 94"/>
            <p:cNvSpPr>
              <a:spLocks noChangeShapeType="1"/>
            </p:cNvSpPr>
            <p:nvPr/>
          </p:nvSpPr>
          <p:spPr bwMode="auto">
            <a:xfrm>
              <a:off x="3600" y="3464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25" name="Line 95"/>
            <p:cNvSpPr>
              <a:spLocks noChangeShapeType="1"/>
            </p:cNvSpPr>
            <p:nvPr/>
          </p:nvSpPr>
          <p:spPr bwMode="auto">
            <a:xfrm>
              <a:off x="2552" y="3696"/>
              <a:ext cx="1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26" name="Line 96"/>
            <p:cNvSpPr>
              <a:spLocks noChangeShapeType="1"/>
            </p:cNvSpPr>
            <p:nvPr/>
          </p:nvSpPr>
          <p:spPr bwMode="auto">
            <a:xfrm>
              <a:off x="2400" y="3848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7727" name="Rectangle 97"/>
            <p:cNvSpPr>
              <a:spLocks noChangeArrowheads="1"/>
            </p:cNvSpPr>
            <p:nvPr/>
          </p:nvSpPr>
          <p:spPr bwMode="auto">
            <a:xfrm>
              <a:off x="2099" y="3884"/>
              <a:ext cx="2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Hit</a:t>
              </a:r>
            </a:p>
          </p:txBody>
        </p:sp>
      </p:grpSp>
      <p:sp>
        <p:nvSpPr>
          <p:cNvPr id="27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1064" y="169548"/>
            <a:ext cx="7713790" cy="499796"/>
          </a:xfrm>
          <a:noFill/>
        </p:spPr>
        <p:txBody>
          <a:bodyPr vert="horz" wrap="square" lIns="52917" tIns="21167" rIns="52917" bIns="21167" rtlCol="0" anchor="t">
            <a:sp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Set Associative Cache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451" y="860287"/>
            <a:ext cx="7872852" cy="901380"/>
          </a:xfrm>
          <a:noFill/>
        </p:spPr>
        <p:txBody>
          <a:bodyPr vert="horz" wrap="square" lIns="52917" tIns="21167" rIns="52917" bIns="21167" rtlCol="0">
            <a:sp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b="1" dirty="0">
                <a:ea typeface="굴림" panose="020B0600000101010101" pitchFamily="34" charset="-127"/>
              </a:rPr>
              <a:t>N-way set associative: </a:t>
            </a:r>
            <a:r>
              <a:rPr lang="en-US" altLang="ko-KR" sz="2400" i="1" dirty="0">
                <a:ea typeface="굴림" panose="020B0600000101010101" pitchFamily="34" charset="-127"/>
              </a:rPr>
              <a:t>N</a:t>
            </a:r>
            <a:r>
              <a:rPr lang="en-US" altLang="ko-KR" sz="2400" dirty="0">
                <a:ea typeface="굴림" panose="020B0600000101010101" pitchFamily="34" charset="-127"/>
              </a:rPr>
              <a:t> entries per Cache Index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1800" dirty="0">
                <a:ea typeface="굴림" panose="020B0600000101010101" pitchFamily="34" charset="-127"/>
              </a:rPr>
              <a:t>N direct mapped caches operating in parallel</a:t>
            </a:r>
            <a:r>
              <a:rPr lang="en-US" altLang="ko-KR" sz="2000" dirty="0">
                <a:ea typeface="굴림" panose="020B0600000101010101" pitchFamily="34" charset="-127"/>
              </a:rPr>
              <a:t>, or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1800" dirty="0">
                <a:ea typeface="굴림" panose="020B0600000101010101" pitchFamily="34" charset="-127"/>
              </a:rPr>
              <a:t>Index gives you a set of possible locations</a:t>
            </a:r>
          </a:p>
        </p:txBody>
      </p:sp>
      <p:sp>
        <p:nvSpPr>
          <p:cNvPr id="734248" name="Rectangle 40"/>
          <p:cNvSpPr>
            <a:spLocks noChangeArrowheads="1"/>
          </p:cNvSpPr>
          <p:nvPr/>
        </p:nvSpPr>
        <p:spPr bwMode="auto">
          <a:xfrm>
            <a:off x="952500" y="3463573"/>
            <a:ext cx="7217833" cy="423333"/>
          </a:xfrm>
          <a:prstGeom prst="rect">
            <a:avLst/>
          </a:prstGeom>
          <a:noFill/>
          <a:ln w="25400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sp>
        <p:nvSpPr>
          <p:cNvPr id="734332" name="Freeform 124"/>
          <p:cNvSpPr>
            <a:spLocks/>
          </p:cNvSpPr>
          <p:nvPr/>
        </p:nvSpPr>
        <p:spPr bwMode="auto">
          <a:xfrm>
            <a:off x="1587500" y="4036395"/>
            <a:ext cx="6096000" cy="381000"/>
          </a:xfrm>
          <a:custGeom>
            <a:avLst/>
            <a:gdLst>
              <a:gd name="T0" fmla="*/ 0 w 4608"/>
              <a:gd name="T1" fmla="*/ 0 h 288"/>
              <a:gd name="T2" fmla="*/ 7315200 w 4608"/>
              <a:gd name="T3" fmla="*/ 0 h 288"/>
              <a:gd name="T4" fmla="*/ 7315200 w 4608"/>
              <a:gd name="T5" fmla="*/ 457200 h 288"/>
              <a:gd name="T6" fmla="*/ 6781800 w 4608"/>
              <a:gd name="T7" fmla="*/ 45720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608" h="288">
                <a:moveTo>
                  <a:pt x="0" y="0"/>
                </a:moveTo>
                <a:lnTo>
                  <a:pt x="4608" y="0"/>
                </a:lnTo>
                <a:lnTo>
                  <a:pt x="4608" y="288"/>
                </a:lnTo>
                <a:lnTo>
                  <a:pt x="4272" y="288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/>
          </a:p>
        </p:txBody>
      </p:sp>
      <p:grpSp>
        <p:nvGrpSpPr>
          <p:cNvPr id="734354" name="Group 146"/>
          <p:cNvGrpSpPr>
            <a:grpSpLocks/>
          </p:cNvGrpSpPr>
          <p:nvPr/>
        </p:nvGrpSpPr>
        <p:grpSpPr bwMode="auto">
          <a:xfrm>
            <a:off x="1132417" y="3855156"/>
            <a:ext cx="6868583" cy="879739"/>
            <a:chOff x="280" y="3127"/>
            <a:chExt cx="5192" cy="665"/>
          </a:xfrm>
        </p:grpSpPr>
        <p:grpSp>
          <p:nvGrpSpPr>
            <p:cNvPr id="27676" name="Group 144"/>
            <p:cNvGrpSpPr>
              <a:grpSpLocks/>
            </p:cNvGrpSpPr>
            <p:nvPr/>
          </p:nvGrpSpPr>
          <p:grpSpPr bwMode="auto">
            <a:xfrm>
              <a:off x="280" y="3127"/>
              <a:ext cx="1934" cy="664"/>
              <a:chOff x="280" y="3127"/>
              <a:chExt cx="1934" cy="664"/>
            </a:xfrm>
          </p:grpSpPr>
          <p:grpSp>
            <p:nvGrpSpPr>
              <p:cNvPr id="27691" name="Group 126"/>
              <p:cNvGrpSpPr>
                <a:grpSpLocks/>
              </p:cNvGrpSpPr>
              <p:nvPr/>
            </p:nvGrpSpPr>
            <p:grpSpPr bwMode="auto">
              <a:xfrm>
                <a:off x="1720" y="3503"/>
                <a:ext cx="494" cy="288"/>
                <a:chOff x="1720" y="3503"/>
                <a:chExt cx="494" cy="288"/>
              </a:xfrm>
            </p:grpSpPr>
            <p:grpSp>
              <p:nvGrpSpPr>
                <p:cNvPr id="27700" name="Group 125"/>
                <p:cNvGrpSpPr>
                  <a:grpSpLocks/>
                </p:cNvGrpSpPr>
                <p:nvPr/>
              </p:nvGrpSpPr>
              <p:grpSpPr bwMode="auto">
                <a:xfrm>
                  <a:off x="1720" y="3503"/>
                  <a:ext cx="321" cy="288"/>
                  <a:chOff x="1720" y="3503"/>
                  <a:chExt cx="321" cy="288"/>
                </a:xfrm>
              </p:grpSpPr>
              <p:sp>
                <p:nvSpPr>
                  <p:cNvPr id="27702" name="Arc 57"/>
                  <p:cNvSpPr>
                    <a:spLocks/>
                  </p:cNvSpPr>
                  <p:nvPr/>
                </p:nvSpPr>
                <p:spPr bwMode="auto">
                  <a:xfrm>
                    <a:off x="1848" y="3504"/>
                    <a:ext cx="192" cy="13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92 w 21600"/>
                      <a:gd name="T3" fmla="*/ 136 h 21600"/>
                      <a:gd name="T4" fmla="*/ 0 w 21600"/>
                      <a:gd name="T5" fmla="*/ 136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500"/>
                  </a:p>
                </p:txBody>
              </p:sp>
              <p:sp>
                <p:nvSpPr>
                  <p:cNvPr id="27703" name="Arc 58"/>
                  <p:cNvSpPr>
                    <a:spLocks/>
                  </p:cNvSpPr>
                  <p:nvPr/>
                </p:nvSpPr>
                <p:spPr bwMode="auto">
                  <a:xfrm rot="10800000">
                    <a:off x="1851" y="3644"/>
                    <a:ext cx="190" cy="146"/>
                  </a:xfrm>
                  <a:custGeom>
                    <a:avLst/>
                    <a:gdLst>
                      <a:gd name="T0" fmla="*/ 0 w 21600"/>
                      <a:gd name="T1" fmla="*/ 146 h 21600"/>
                      <a:gd name="T2" fmla="*/ 189 w 21600"/>
                      <a:gd name="T3" fmla="*/ 0 h 21600"/>
                      <a:gd name="T4" fmla="*/ 190 w 21600"/>
                      <a:gd name="T5" fmla="*/ 146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21600"/>
                        </a:moveTo>
                        <a:cubicBezTo>
                          <a:pt x="0" y="9714"/>
                          <a:pt x="9602" y="61"/>
                          <a:pt x="21488" y="0"/>
                        </a:cubicBezTo>
                      </a:path>
                      <a:path w="21600" h="21600" stroke="0" extrusionOk="0">
                        <a:moveTo>
                          <a:pt x="0" y="21600"/>
                        </a:moveTo>
                        <a:cubicBezTo>
                          <a:pt x="0" y="9714"/>
                          <a:pt x="9602" y="61"/>
                          <a:pt x="21488" y="0"/>
                        </a:cubicBezTo>
                        <a:lnTo>
                          <a:pt x="216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500"/>
                  </a:p>
                </p:txBody>
              </p:sp>
              <p:sp>
                <p:nvSpPr>
                  <p:cNvPr id="27704" name="Line 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0" y="3503"/>
                    <a:ext cx="136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500"/>
                  </a:p>
                </p:txBody>
              </p:sp>
              <p:sp>
                <p:nvSpPr>
                  <p:cNvPr id="27705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3511"/>
                    <a:ext cx="0" cy="27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500"/>
                  </a:p>
                </p:txBody>
              </p:sp>
              <p:sp>
                <p:nvSpPr>
                  <p:cNvPr id="27706" name="Line 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0" y="3791"/>
                    <a:ext cx="136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500"/>
                  </a:p>
                </p:txBody>
              </p:sp>
            </p:grpSp>
            <p:sp>
              <p:nvSpPr>
                <p:cNvPr id="27701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040" y="3646"/>
                  <a:ext cx="174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/>
                </a:p>
              </p:txBody>
            </p:sp>
          </p:grpSp>
          <p:grpSp>
            <p:nvGrpSpPr>
              <p:cNvPr id="27692" name="Group 141"/>
              <p:cNvGrpSpPr>
                <a:grpSpLocks/>
              </p:cNvGrpSpPr>
              <p:nvPr/>
            </p:nvGrpSpPr>
            <p:grpSpPr bwMode="auto">
              <a:xfrm>
                <a:off x="280" y="3127"/>
                <a:ext cx="1456" cy="616"/>
                <a:chOff x="280" y="3127"/>
                <a:chExt cx="1456" cy="616"/>
              </a:xfrm>
            </p:grpSpPr>
            <p:sp>
              <p:nvSpPr>
                <p:cNvPr id="27693" name="Oval 54"/>
                <p:cNvSpPr>
                  <a:spLocks noChangeArrowheads="1"/>
                </p:cNvSpPr>
                <p:nvPr/>
              </p:nvSpPr>
              <p:spPr bwMode="auto">
                <a:xfrm>
                  <a:off x="872" y="3415"/>
                  <a:ext cx="560" cy="27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/>
                </a:p>
              </p:txBody>
            </p:sp>
            <p:sp>
              <p:nvSpPr>
                <p:cNvPr id="27694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1564" y="3551"/>
                  <a:ext cx="16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/>
                </a:p>
              </p:txBody>
            </p:sp>
            <p:sp>
              <p:nvSpPr>
                <p:cNvPr id="27695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1576" y="3743"/>
                  <a:ext cx="16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/>
                </a:p>
              </p:txBody>
            </p:sp>
            <p:sp>
              <p:nvSpPr>
                <p:cNvPr id="27696" name="Rectangle 65"/>
                <p:cNvSpPr>
                  <a:spLocks noChangeArrowheads="1"/>
                </p:cNvSpPr>
                <p:nvPr/>
              </p:nvSpPr>
              <p:spPr bwMode="auto">
                <a:xfrm>
                  <a:off x="851" y="3451"/>
                  <a:ext cx="62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407" tIns="37042" rIns="75407" bIns="37042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  <a:buSzTx/>
                  </a:pPr>
                  <a:r>
                    <a:rPr lang="en-US" altLang="ko-KR" sz="1333">
                      <a:latin typeface="Times New Roman" panose="02020603050405020304" pitchFamily="18" charset="0"/>
                      <a:ea typeface="굴림" panose="020B0600000101010101" pitchFamily="34" charset="-127"/>
                    </a:rPr>
                    <a:t>Compare</a:t>
                  </a:r>
                </a:p>
              </p:txBody>
            </p:sp>
            <p:sp>
              <p:nvSpPr>
                <p:cNvPr id="27697" name="Line 66"/>
                <p:cNvSpPr>
                  <a:spLocks noChangeShapeType="1"/>
                </p:cNvSpPr>
                <p:nvPr/>
              </p:nvSpPr>
              <p:spPr bwMode="auto">
                <a:xfrm>
                  <a:off x="1436" y="3551"/>
                  <a:ext cx="12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/>
                </a:p>
              </p:txBody>
            </p:sp>
            <p:sp>
              <p:nvSpPr>
                <p:cNvPr id="27698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280" y="3743"/>
                  <a:ext cx="131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/>
                </a:p>
              </p:txBody>
            </p:sp>
            <p:sp>
              <p:nvSpPr>
                <p:cNvPr id="27699" name="Line 68"/>
                <p:cNvSpPr>
                  <a:spLocks noChangeShapeType="1"/>
                </p:cNvSpPr>
                <p:nvPr/>
              </p:nvSpPr>
              <p:spPr bwMode="auto">
                <a:xfrm>
                  <a:off x="288" y="3127"/>
                  <a:ext cx="0" cy="60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/>
                </a:p>
              </p:txBody>
            </p:sp>
          </p:grpSp>
        </p:grpSp>
        <p:grpSp>
          <p:nvGrpSpPr>
            <p:cNvPr id="27677" name="Group 145"/>
            <p:cNvGrpSpPr>
              <a:grpSpLocks/>
            </p:cNvGrpSpPr>
            <p:nvPr/>
          </p:nvGrpSpPr>
          <p:grpSpPr bwMode="auto">
            <a:xfrm>
              <a:off x="3522" y="3127"/>
              <a:ext cx="1950" cy="665"/>
              <a:chOff x="3522" y="3127"/>
              <a:chExt cx="1950" cy="665"/>
            </a:xfrm>
          </p:grpSpPr>
          <p:grpSp>
            <p:nvGrpSpPr>
              <p:cNvPr id="27678" name="Group 143"/>
              <p:cNvGrpSpPr>
                <a:grpSpLocks/>
              </p:cNvGrpSpPr>
              <p:nvPr/>
            </p:nvGrpSpPr>
            <p:grpSpPr bwMode="auto">
              <a:xfrm>
                <a:off x="3855" y="3127"/>
                <a:ext cx="1617" cy="665"/>
                <a:chOff x="3855" y="3127"/>
                <a:chExt cx="1617" cy="665"/>
              </a:xfrm>
            </p:grpSpPr>
            <p:sp>
              <p:nvSpPr>
                <p:cNvPr id="27680" name="Oval 73"/>
                <p:cNvSpPr>
                  <a:spLocks noChangeArrowheads="1"/>
                </p:cNvSpPr>
                <p:nvPr/>
              </p:nvSpPr>
              <p:spPr bwMode="auto">
                <a:xfrm>
                  <a:off x="4328" y="3415"/>
                  <a:ext cx="560" cy="27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/>
                </a:p>
              </p:txBody>
            </p:sp>
            <p:sp>
              <p:nvSpPr>
                <p:cNvPr id="27681" name="Rectangle 84"/>
                <p:cNvSpPr>
                  <a:spLocks noChangeArrowheads="1"/>
                </p:cNvSpPr>
                <p:nvPr/>
              </p:nvSpPr>
              <p:spPr bwMode="auto">
                <a:xfrm flipH="1">
                  <a:off x="4279" y="3455"/>
                  <a:ext cx="62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5407" tIns="37042" rIns="75407" bIns="37042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  <a:buSzTx/>
                  </a:pPr>
                  <a:r>
                    <a:rPr lang="en-US" altLang="ko-KR" sz="1333">
                      <a:latin typeface="Times New Roman" panose="02020603050405020304" pitchFamily="18" charset="0"/>
                      <a:ea typeface="굴림" panose="020B0600000101010101" pitchFamily="34" charset="-127"/>
                    </a:rPr>
                    <a:t>Compare</a:t>
                  </a:r>
                </a:p>
              </p:txBody>
            </p:sp>
            <p:sp>
              <p:nvSpPr>
                <p:cNvPr id="27682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4168" y="3551"/>
                  <a:ext cx="16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/>
                </a:p>
              </p:txBody>
            </p:sp>
            <p:sp>
              <p:nvSpPr>
                <p:cNvPr id="27683" name="Line 86"/>
                <p:cNvSpPr>
                  <a:spLocks noChangeShapeType="1"/>
                </p:cNvSpPr>
                <p:nvPr/>
              </p:nvSpPr>
              <p:spPr bwMode="auto">
                <a:xfrm>
                  <a:off x="4176" y="3743"/>
                  <a:ext cx="1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/>
                </a:p>
              </p:txBody>
            </p:sp>
            <p:sp>
              <p:nvSpPr>
                <p:cNvPr id="27684" name="Line 87"/>
                <p:cNvSpPr>
                  <a:spLocks noChangeShapeType="1"/>
                </p:cNvSpPr>
                <p:nvPr/>
              </p:nvSpPr>
              <p:spPr bwMode="auto">
                <a:xfrm>
                  <a:off x="5472" y="3127"/>
                  <a:ext cx="0" cy="60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/>
                </a:p>
              </p:txBody>
            </p:sp>
            <p:grpSp>
              <p:nvGrpSpPr>
                <p:cNvPr id="27685" name="Group 128"/>
                <p:cNvGrpSpPr>
                  <a:grpSpLocks/>
                </p:cNvGrpSpPr>
                <p:nvPr/>
              </p:nvGrpSpPr>
              <p:grpSpPr bwMode="auto">
                <a:xfrm flipH="1">
                  <a:off x="3855" y="3504"/>
                  <a:ext cx="321" cy="288"/>
                  <a:chOff x="1720" y="3503"/>
                  <a:chExt cx="321" cy="288"/>
                </a:xfrm>
              </p:grpSpPr>
              <p:sp>
                <p:nvSpPr>
                  <p:cNvPr id="27686" name="Arc 129"/>
                  <p:cNvSpPr>
                    <a:spLocks/>
                  </p:cNvSpPr>
                  <p:nvPr/>
                </p:nvSpPr>
                <p:spPr bwMode="auto">
                  <a:xfrm>
                    <a:off x="1848" y="3504"/>
                    <a:ext cx="192" cy="13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92 w 21600"/>
                      <a:gd name="T3" fmla="*/ 136 h 21600"/>
                      <a:gd name="T4" fmla="*/ 0 w 21600"/>
                      <a:gd name="T5" fmla="*/ 136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500"/>
                  </a:p>
                </p:txBody>
              </p:sp>
              <p:sp>
                <p:nvSpPr>
                  <p:cNvPr id="27687" name="Arc 130"/>
                  <p:cNvSpPr>
                    <a:spLocks/>
                  </p:cNvSpPr>
                  <p:nvPr/>
                </p:nvSpPr>
                <p:spPr bwMode="auto">
                  <a:xfrm rot="10800000">
                    <a:off x="1851" y="3644"/>
                    <a:ext cx="190" cy="146"/>
                  </a:xfrm>
                  <a:custGeom>
                    <a:avLst/>
                    <a:gdLst>
                      <a:gd name="T0" fmla="*/ 0 w 21600"/>
                      <a:gd name="T1" fmla="*/ 146 h 21600"/>
                      <a:gd name="T2" fmla="*/ 189 w 21600"/>
                      <a:gd name="T3" fmla="*/ 0 h 21600"/>
                      <a:gd name="T4" fmla="*/ 190 w 21600"/>
                      <a:gd name="T5" fmla="*/ 146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21600"/>
                        </a:moveTo>
                        <a:cubicBezTo>
                          <a:pt x="0" y="9714"/>
                          <a:pt x="9602" y="61"/>
                          <a:pt x="21488" y="0"/>
                        </a:cubicBezTo>
                      </a:path>
                      <a:path w="21600" h="21600" stroke="0" extrusionOk="0">
                        <a:moveTo>
                          <a:pt x="0" y="21600"/>
                        </a:moveTo>
                        <a:cubicBezTo>
                          <a:pt x="0" y="9714"/>
                          <a:pt x="9602" y="61"/>
                          <a:pt x="21488" y="0"/>
                        </a:cubicBezTo>
                        <a:lnTo>
                          <a:pt x="216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500"/>
                  </a:p>
                </p:txBody>
              </p:sp>
              <p:sp>
                <p:nvSpPr>
                  <p:cNvPr id="27688" name="Line 1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0" y="3503"/>
                    <a:ext cx="136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500"/>
                  </a:p>
                </p:txBody>
              </p:sp>
              <p:sp>
                <p:nvSpPr>
                  <p:cNvPr id="27689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3511"/>
                    <a:ext cx="0" cy="27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500"/>
                  </a:p>
                </p:txBody>
              </p:sp>
              <p:sp>
                <p:nvSpPr>
                  <p:cNvPr id="27690" name="Line 1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0" y="3791"/>
                    <a:ext cx="136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500"/>
                  </a:p>
                </p:txBody>
              </p:sp>
            </p:grpSp>
          </p:grpSp>
          <p:sp>
            <p:nvSpPr>
              <p:cNvPr id="27679" name="Line 134"/>
              <p:cNvSpPr>
                <a:spLocks noChangeShapeType="1"/>
              </p:cNvSpPr>
              <p:nvPr/>
            </p:nvSpPr>
            <p:spPr bwMode="auto">
              <a:xfrm flipH="1" flipV="1">
                <a:off x="3522" y="3646"/>
                <a:ext cx="348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</p:grpSp>
      </p:grpSp>
      <p:grpSp>
        <p:nvGrpSpPr>
          <p:cNvPr id="734347" name="Group 139"/>
          <p:cNvGrpSpPr>
            <a:grpSpLocks/>
          </p:cNvGrpSpPr>
          <p:nvPr/>
        </p:nvGrpSpPr>
        <p:grpSpPr bwMode="auto">
          <a:xfrm>
            <a:off x="1344083" y="3591896"/>
            <a:ext cx="6441282" cy="750094"/>
            <a:chOff x="440" y="2928"/>
            <a:chExt cx="4869" cy="567"/>
          </a:xfrm>
        </p:grpSpPr>
        <p:grpSp>
          <p:nvGrpSpPr>
            <p:cNvPr id="27670" name="Group 138"/>
            <p:cNvGrpSpPr>
              <a:grpSpLocks/>
            </p:cNvGrpSpPr>
            <p:nvPr/>
          </p:nvGrpSpPr>
          <p:grpSpPr bwMode="auto">
            <a:xfrm>
              <a:off x="1152" y="3127"/>
              <a:ext cx="3456" cy="368"/>
              <a:chOff x="1152" y="3127"/>
              <a:chExt cx="3456" cy="368"/>
            </a:xfrm>
          </p:grpSpPr>
          <p:sp>
            <p:nvSpPr>
              <p:cNvPr id="27674" name="Line 69"/>
              <p:cNvSpPr>
                <a:spLocks noChangeShapeType="1"/>
              </p:cNvSpPr>
              <p:nvPr/>
            </p:nvSpPr>
            <p:spPr bwMode="auto">
              <a:xfrm>
                <a:off x="1152" y="3127"/>
                <a:ext cx="0" cy="3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27675" name="Line 88"/>
              <p:cNvSpPr>
                <a:spLocks noChangeShapeType="1"/>
              </p:cNvSpPr>
              <p:nvPr/>
            </p:nvSpPr>
            <p:spPr bwMode="auto">
              <a:xfrm>
                <a:off x="4608" y="3127"/>
                <a:ext cx="0" cy="3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</p:grpSp>
        <p:grpSp>
          <p:nvGrpSpPr>
            <p:cNvPr id="27671" name="Group 137"/>
            <p:cNvGrpSpPr>
              <a:grpSpLocks/>
            </p:cNvGrpSpPr>
            <p:nvPr/>
          </p:nvGrpSpPr>
          <p:grpSpPr bwMode="auto">
            <a:xfrm>
              <a:off x="440" y="2928"/>
              <a:ext cx="4869" cy="184"/>
              <a:chOff x="440" y="2928"/>
              <a:chExt cx="4869" cy="184"/>
            </a:xfrm>
          </p:grpSpPr>
          <p:sp>
            <p:nvSpPr>
              <p:cNvPr id="27672" name="Rectangle 135"/>
              <p:cNvSpPr>
                <a:spLocks noChangeArrowheads="1"/>
              </p:cNvSpPr>
              <p:nvPr/>
            </p:nvSpPr>
            <p:spPr bwMode="auto">
              <a:xfrm>
                <a:off x="4224" y="2928"/>
                <a:ext cx="1085" cy="184"/>
              </a:xfrm>
              <a:prstGeom prst="rect">
                <a:avLst/>
              </a:prstGeom>
              <a:solidFill>
                <a:srgbClr val="FF66CC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7673" name="Rectangle 136"/>
              <p:cNvSpPr>
                <a:spLocks noChangeArrowheads="1"/>
              </p:cNvSpPr>
              <p:nvPr/>
            </p:nvSpPr>
            <p:spPr bwMode="auto">
              <a:xfrm>
                <a:off x="440" y="2928"/>
                <a:ext cx="1085" cy="184"/>
              </a:xfrm>
              <a:prstGeom prst="rect">
                <a:avLst/>
              </a:prstGeom>
              <a:solidFill>
                <a:srgbClr val="FF66CC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</p:grpSp>
      </p:grpSp>
      <p:sp>
        <p:nvSpPr>
          <p:cNvPr id="734331" name="Freeform 123"/>
          <p:cNvSpPr>
            <a:spLocks/>
          </p:cNvSpPr>
          <p:nvPr/>
        </p:nvSpPr>
        <p:spPr bwMode="auto">
          <a:xfrm>
            <a:off x="1587500" y="2258395"/>
            <a:ext cx="317500" cy="2159000"/>
          </a:xfrm>
          <a:custGeom>
            <a:avLst/>
            <a:gdLst>
              <a:gd name="T0" fmla="*/ 0 w 240"/>
              <a:gd name="T1" fmla="*/ 0 h 1584"/>
              <a:gd name="T2" fmla="*/ 0 w 240"/>
              <a:gd name="T3" fmla="*/ 2590800 h 1584"/>
              <a:gd name="T4" fmla="*/ 381000 w 240"/>
              <a:gd name="T5" fmla="*/ 2590800 h 15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1584">
                <a:moveTo>
                  <a:pt x="0" y="0"/>
                </a:moveTo>
                <a:lnTo>
                  <a:pt x="0" y="1584"/>
                </a:lnTo>
                <a:lnTo>
                  <a:pt x="240" y="1584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/>
          </a:p>
        </p:txBody>
      </p:sp>
      <p:sp>
        <p:nvSpPr>
          <p:cNvPr id="734355" name="Rectangle 147"/>
          <p:cNvSpPr>
            <a:spLocks noChangeArrowheads="1"/>
          </p:cNvSpPr>
          <p:nvPr/>
        </p:nvSpPr>
        <p:spPr bwMode="auto">
          <a:xfrm>
            <a:off x="2928938" y="3591895"/>
            <a:ext cx="1317625" cy="246063"/>
          </a:xfrm>
          <a:prstGeom prst="rect">
            <a:avLst/>
          </a:prstGeom>
          <a:solidFill>
            <a:srgbClr val="FF66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sp>
        <p:nvSpPr>
          <p:cNvPr id="734356" name="Freeform 148"/>
          <p:cNvSpPr>
            <a:spLocks/>
          </p:cNvSpPr>
          <p:nvPr/>
        </p:nvSpPr>
        <p:spPr bwMode="auto">
          <a:xfrm>
            <a:off x="4064000" y="3782395"/>
            <a:ext cx="508000" cy="1397000"/>
          </a:xfrm>
          <a:custGeom>
            <a:avLst/>
            <a:gdLst>
              <a:gd name="T0" fmla="*/ 0 w 384"/>
              <a:gd name="T1" fmla="*/ 0 h 1056"/>
              <a:gd name="T2" fmla="*/ 0 w 384"/>
              <a:gd name="T3" fmla="*/ 838200 h 1056"/>
              <a:gd name="T4" fmla="*/ 609600 w 384"/>
              <a:gd name="T5" fmla="*/ 838200 h 1056"/>
              <a:gd name="T6" fmla="*/ 609600 w 384"/>
              <a:gd name="T7" fmla="*/ 1676400 h 10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056">
                <a:moveTo>
                  <a:pt x="0" y="0"/>
                </a:moveTo>
                <a:lnTo>
                  <a:pt x="0" y="528"/>
                </a:lnTo>
                <a:lnTo>
                  <a:pt x="384" y="528"/>
                </a:lnTo>
                <a:lnTo>
                  <a:pt x="384" y="105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/>
          </a:p>
        </p:txBody>
      </p:sp>
      <p:grpSp>
        <p:nvGrpSpPr>
          <p:cNvPr id="734360" name="Group 152"/>
          <p:cNvGrpSpPr>
            <a:grpSpLocks/>
          </p:cNvGrpSpPr>
          <p:nvPr/>
        </p:nvGrpSpPr>
        <p:grpSpPr bwMode="auto">
          <a:xfrm>
            <a:off x="4318000" y="5179406"/>
            <a:ext cx="1574271" cy="297657"/>
            <a:chOff x="2688" y="4128"/>
            <a:chExt cx="1190" cy="225"/>
          </a:xfrm>
        </p:grpSpPr>
        <p:sp>
          <p:nvSpPr>
            <p:cNvPr id="27668" name="Rectangle 149"/>
            <p:cNvSpPr>
              <a:spLocks noChangeArrowheads="1"/>
            </p:cNvSpPr>
            <p:nvPr/>
          </p:nvSpPr>
          <p:spPr bwMode="auto">
            <a:xfrm>
              <a:off x="2688" y="4128"/>
              <a:ext cx="384" cy="192"/>
            </a:xfrm>
            <a:prstGeom prst="rect">
              <a:avLst/>
            </a:prstGeom>
            <a:solidFill>
              <a:srgbClr val="FF66CC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7669" name="Text Box 151"/>
            <p:cNvSpPr txBox="1">
              <a:spLocks noChangeArrowheads="1"/>
            </p:cNvSpPr>
            <p:nvPr/>
          </p:nvSpPr>
          <p:spPr bwMode="auto">
            <a:xfrm>
              <a:off x="3072" y="4141"/>
              <a:ext cx="8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09242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337" name="Rectangle 81"/>
          <p:cNvSpPr>
            <a:spLocks noChangeArrowheads="1"/>
          </p:cNvSpPr>
          <p:nvPr/>
        </p:nvSpPr>
        <p:spPr bwMode="auto">
          <a:xfrm>
            <a:off x="2878667" y="4013840"/>
            <a:ext cx="2455333" cy="1513417"/>
          </a:xfrm>
          <a:prstGeom prst="rect">
            <a:avLst/>
          </a:prstGeom>
          <a:solidFill>
            <a:srgbClr val="FF66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sp>
        <p:nvSpPr>
          <p:cNvPr id="736336" name="Rectangle 80"/>
          <p:cNvSpPr>
            <a:spLocks noChangeArrowheads="1"/>
          </p:cNvSpPr>
          <p:nvPr/>
        </p:nvSpPr>
        <p:spPr bwMode="auto">
          <a:xfrm>
            <a:off x="6746875" y="4020455"/>
            <a:ext cx="631032" cy="238125"/>
          </a:xfrm>
          <a:prstGeom prst="rect">
            <a:avLst/>
          </a:prstGeom>
          <a:solidFill>
            <a:srgbClr val="FF66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sp>
        <p:nvSpPr>
          <p:cNvPr id="736334" name="Rectangle 78"/>
          <p:cNvSpPr>
            <a:spLocks noChangeArrowheads="1"/>
          </p:cNvSpPr>
          <p:nvPr/>
        </p:nvSpPr>
        <p:spPr bwMode="auto">
          <a:xfrm>
            <a:off x="6420115" y="3000486"/>
            <a:ext cx="1199885" cy="235479"/>
          </a:xfrm>
          <a:prstGeom prst="rect">
            <a:avLst/>
          </a:prstGeom>
          <a:solidFill>
            <a:srgbClr val="FF66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sp>
        <p:nvSpPr>
          <p:cNvPr id="736332" name="Rectangle 76"/>
          <p:cNvSpPr>
            <a:spLocks noChangeArrowheads="1"/>
          </p:cNvSpPr>
          <p:nvPr/>
        </p:nvSpPr>
        <p:spPr bwMode="auto">
          <a:xfrm>
            <a:off x="1422136" y="3007101"/>
            <a:ext cx="4991364" cy="230188"/>
          </a:xfrm>
          <a:prstGeom prst="rect">
            <a:avLst/>
          </a:prstGeom>
          <a:solidFill>
            <a:srgbClr val="FF66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667"/>
          </a:p>
        </p:txBody>
      </p:sp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1451" y="290214"/>
            <a:ext cx="6764248" cy="499796"/>
          </a:xfrm>
          <a:noFill/>
        </p:spPr>
        <p:txBody>
          <a:bodyPr vert="horz" wrap="square" lIns="52917" tIns="21167" rIns="52917" bIns="21167" rtlCol="0" anchor="t">
            <a:sp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Fully Associative Cache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0" y="1018757"/>
            <a:ext cx="7048500" cy="1383371"/>
          </a:xfrm>
          <a:noFill/>
        </p:spPr>
        <p:txBody>
          <a:bodyPr vert="horz" lIns="52917" tIns="21167" rIns="52917" bIns="21167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b="1" dirty="0">
                <a:ea typeface="굴림" panose="020B0600000101010101" pitchFamily="34" charset="-127"/>
              </a:rPr>
              <a:t>Fully Associative: </a:t>
            </a:r>
            <a:r>
              <a:rPr lang="en-US" altLang="ko-KR" sz="2400" dirty="0">
                <a:ea typeface="굴림" panose="020B0600000101010101" pitchFamily="34" charset="-127"/>
              </a:rPr>
              <a:t>Any block could hold data for a given memory address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Compare cache tag bits in all blocks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No index bits</a:t>
            </a:r>
            <a:endParaRPr lang="ko-KR" altLang="en-US" sz="2400" dirty="0">
              <a:ea typeface="굴림" panose="020B0600000101010101" pitchFamily="34" charset="-127"/>
            </a:endParaRPr>
          </a:p>
        </p:txBody>
      </p:sp>
      <p:grpSp>
        <p:nvGrpSpPr>
          <p:cNvPr id="736325" name="Group 69"/>
          <p:cNvGrpSpPr>
            <a:grpSpLocks/>
          </p:cNvGrpSpPr>
          <p:nvPr/>
        </p:nvGrpSpPr>
        <p:grpSpPr bwMode="auto">
          <a:xfrm>
            <a:off x="5651501" y="3749257"/>
            <a:ext cx="2411678" cy="1772708"/>
            <a:chOff x="3696" y="2496"/>
            <a:chExt cx="1823" cy="1340"/>
          </a:xfrm>
        </p:grpSpPr>
        <p:sp>
          <p:nvSpPr>
            <p:cNvPr id="28731" name="Rectangle 4"/>
            <p:cNvSpPr>
              <a:spLocks noChangeArrowheads="1"/>
            </p:cNvSpPr>
            <p:nvPr/>
          </p:nvSpPr>
          <p:spPr bwMode="auto">
            <a:xfrm>
              <a:off x="3717" y="2700"/>
              <a:ext cx="1760" cy="11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8732" name="Line 5"/>
            <p:cNvSpPr>
              <a:spLocks noChangeShapeType="1"/>
            </p:cNvSpPr>
            <p:nvPr/>
          </p:nvSpPr>
          <p:spPr bwMode="auto">
            <a:xfrm>
              <a:off x="3717" y="2884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33" name="Line 6"/>
            <p:cNvSpPr>
              <a:spLocks noChangeShapeType="1"/>
            </p:cNvSpPr>
            <p:nvPr/>
          </p:nvSpPr>
          <p:spPr bwMode="auto">
            <a:xfrm>
              <a:off x="3717" y="3076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34" name="Line 7"/>
            <p:cNvSpPr>
              <a:spLocks noChangeShapeType="1"/>
            </p:cNvSpPr>
            <p:nvPr/>
          </p:nvSpPr>
          <p:spPr bwMode="auto">
            <a:xfrm>
              <a:off x="3717" y="3268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35" name="Line 8"/>
            <p:cNvSpPr>
              <a:spLocks noChangeShapeType="1"/>
            </p:cNvSpPr>
            <p:nvPr/>
          </p:nvSpPr>
          <p:spPr bwMode="auto">
            <a:xfrm>
              <a:off x="3717" y="3460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36" name="Rectangle 9"/>
            <p:cNvSpPr>
              <a:spLocks noChangeArrowheads="1"/>
            </p:cNvSpPr>
            <p:nvPr/>
          </p:nvSpPr>
          <p:spPr bwMode="auto">
            <a:xfrm>
              <a:off x="4560" y="3495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8737" name="Rectangle 10"/>
            <p:cNvSpPr>
              <a:spLocks noChangeArrowheads="1"/>
            </p:cNvSpPr>
            <p:nvPr/>
          </p:nvSpPr>
          <p:spPr bwMode="auto">
            <a:xfrm>
              <a:off x="3922" y="2496"/>
              <a:ext cx="7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ko-KR" altLang="en-US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 </a:t>
              </a: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Data</a:t>
              </a:r>
            </a:p>
          </p:txBody>
        </p:sp>
        <p:sp>
          <p:nvSpPr>
            <p:cNvPr id="28738" name="Rectangle 11"/>
            <p:cNvSpPr>
              <a:spLocks noChangeArrowheads="1"/>
            </p:cNvSpPr>
            <p:nvPr/>
          </p:nvSpPr>
          <p:spPr bwMode="auto">
            <a:xfrm>
              <a:off x="4992" y="2688"/>
              <a:ext cx="4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0</a:t>
              </a:r>
            </a:p>
          </p:txBody>
        </p:sp>
        <p:sp>
          <p:nvSpPr>
            <p:cNvPr id="28739" name="Line 30"/>
            <p:cNvSpPr>
              <a:spLocks noChangeShapeType="1"/>
            </p:cNvSpPr>
            <p:nvPr/>
          </p:nvSpPr>
          <p:spPr bwMode="auto">
            <a:xfrm>
              <a:off x="5005" y="270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40" name="Rectangle 31"/>
            <p:cNvSpPr>
              <a:spLocks noChangeArrowheads="1"/>
            </p:cNvSpPr>
            <p:nvPr/>
          </p:nvSpPr>
          <p:spPr bwMode="auto">
            <a:xfrm>
              <a:off x="4512" y="2688"/>
              <a:ext cx="4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1</a:t>
              </a:r>
            </a:p>
          </p:txBody>
        </p:sp>
        <p:sp>
          <p:nvSpPr>
            <p:cNvPr id="28741" name="Line 32"/>
            <p:cNvSpPr>
              <a:spLocks noChangeShapeType="1"/>
            </p:cNvSpPr>
            <p:nvPr/>
          </p:nvSpPr>
          <p:spPr bwMode="auto">
            <a:xfrm>
              <a:off x="4525" y="270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42" name="Rectangle 33"/>
            <p:cNvSpPr>
              <a:spLocks noChangeArrowheads="1"/>
            </p:cNvSpPr>
            <p:nvPr/>
          </p:nvSpPr>
          <p:spPr bwMode="auto">
            <a:xfrm>
              <a:off x="3696" y="2688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31</a:t>
              </a:r>
            </a:p>
          </p:txBody>
        </p:sp>
        <p:sp>
          <p:nvSpPr>
            <p:cNvPr id="28743" name="Line 34"/>
            <p:cNvSpPr>
              <a:spLocks noChangeShapeType="1"/>
            </p:cNvSpPr>
            <p:nvPr/>
          </p:nvSpPr>
          <p:spPr bwMode="auto">
            <a:xfrm>
              <a:off x="4189" y="270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44" name="Rectangle 35"/>
            <p:cNvSpPr>
              <a:spLocks noChangeArrowheads="1"/>
            </p:cNvSpPr>
            <p:nvPr/>
          </p:nvSpPr>
          <p:spPr bwMode="auto">
            <a:xfrm rot="16200000">
              <a:off x="4275" y="2632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  <p:sp>
          <p:nvSpPr>
            <p:cNvPr id="28745" name="Rectangle 36"/>
            <p:cNvSpPr>
              <a:spLocks noChangeArrowheads="1"/>
            </p:cNvSpPr>
            <p:nvPr/>
          </p:nvSpPr>
          <p:spPr bwMode="auto">
            <a:xfrm>
              <a:off x="4992" y="2880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32</a:t>
              </a:r>
            </a:p>
          </p:txBody>
        </p:sp>
        <p:sp>
          <p:nvSpPr>
            <p:cNvPr id="28746" name="Line 37"/>
            <p:cNvSpPr>
              <a:spLocks noChangeShapeType="1"/>
            </p:cNvSpPr>
            <p:nvPr/>
          </p:nvSpPr>
          <p:spPr bwMode="auto">
            <a:xfrm>
              <a:off x="5005" y="2892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47" name="Rectangle 38"/>
            <p:cNvSpPr>
              <a:spLocks noChangeArrowheads="1"/>
            </p:cNvSpPr>
            <p:nvPr/>
          </p:nvSpPr>
          <p:spPr bwMode="auto">
            <a:xfrm>
              <a:off x="4512" y="2880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33</a:t>
              </a:r>
            </a:p>
          </p:txBody>
        </p:sp>
        <p:sp>
          <p:nvSpPr>
            <p:cNvPr id="28748" name="Line 39"/>
            <p:cNvSpPr>
              <a:spLocks noChangeShapeType="1"/>
            </p:cNvSpPr>
            <p:nvPr/>
          </p:nvSpPr>
          <p:spPr bwMode="auto">
            <a:xfrm>
              <a:off x="4525" y="2892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49" name="Rectangle 40"/>
            <p:cNvSpPr>
              <a:spLocks noChangeArrowheads="1"/>
            </p:cNvSpPr>
            <p:nvPr/>
          </p:nvSpPr>
          <p:spPr bwMode="auto">
            <a:xfrm>
              <a:off x="3696" y="2880"/>
              <a:ext cx="5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63</a:t>
              </a:r>
            </a:p>
          </p:txBody>
        </p:sp>
        <p:sp>
          <p:nvSpPr>
            <p:cNvPr id="28750" name="Line 41"/>
            <p:cNvSpPr>
              <a:spLocks noChangeShapeType="1"/>
            </p:cNvSpPr>
            <p:nvPr/>
          </p:nvSpPr>
          <p:spPr bwMode="auto">
            <a:xfrm>
              <a:off x="4189" y="2892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51" name="Rectangle 42"/>
            <p:cNvSpPr>
              <a:spLocks noChangeArrowheads="1"/>
            </p:cNvSpPr>
            <p:nvPr/>
          </p:nvSpPr>
          <p:spPr bwMode="auto">
            <a:xfrm rot="16200000">
              <a:off x="4275" y="2824"/>
              <a:ext cx="17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>
                  <a:latin typeface="Times New Roman" panose="02020603050405020304" pitchFamily="18" charset="0"/>
                  <a:ea typeface="굴림" panose="020B0600000101010101" pitchFamily="34" charset="-127"/>
                </a:rPr>
                <a:t>:</a:t>
              </a:r>
            </a:p>
          </p:txBody>
        </p:sp>
      </p:grpSp>
      <p:grpSp>
        <p:nvGrpSpPr>
          <p:cNvPr id="736329" name="Group 73"/>
          <p:cNvGrpSpPr>
            <a:grpSpLocks/>
          </p:cNvGrpSpPr>
          <p:nvPr/>
        </p:nvGrpSpPr>
        <p:grpSpPr bwMode="auto">
          <a:xfrm>
            <a:off x="2864115" y="3749257"/>
            <a:ext cx="3014927" cy="1772708"/>
            <a:chOff x="1589" y="2496"/>
            <a:chExt cx="2279" cy="1340"/>
          </a:xfrm>
        </p:grpSpPr>
        <p:grpSp>
          <p:nvGrpSpPr>
            <p:cNvPr id="28715" name="Group 70"/>
            <p:cNvGrpSpPr>
              <a:grpSpLocks/>
            </p:cNvGrpSpPr>
            <p:nvPr/>
          </p:nvGrpSpPr>
          <p:grpSpPr bwMode="auto">
            <a:xfrm>
              <a:off x="3264" y="2496"/>
              <a:ext cx="604" cy="1340"/>
              <a:chOff x="3264" y="2496"/>
              <a:chExt cx="604" cy="1340"/>
            </a:xfrm>
          </p:grpSpPr>
          <p:sp>
            <p:nvSpPr>
              <p:cNvPr id="28724" name="Rectangle 23"/>
              <p:cNvSpPr>
                <a:spLocks noChangeArrowheads="1"/>
              </p:cNvSpPr>
              <p:nvPr/>
            </p:nvSpPr>
            <p:spPr bwMode="auto">
              <a:xfrm>
                <a:off x="3525" y="2700"/>
                <a:ext cx="128" cy="11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8725" name="Rectangle 24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60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407" tIns="37042" rIns="75407" bIns="37042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333">
                    <a:latin typeface="Times New Roman" panose="02020603050405020304" pitchFamily="18" charset="0"/>
                    <a:ea typeface="굴림" panose="020B0600000101010101" pitchFamily="34" charset="-127"/>
                  </a:rPr>
                  <a:t>Valid Bit</a:t>
                </a:r>
              </a:p>
            </p:txBody>
          </p:sp>
          <p:sp>
            <p:nvSpPr>
              <p:cNvPr id="28726" name="Line 25"/>
              <p:cNvSpPr>
                <a:spLocks noChangeShapeType="1"/>
              </p:cNvSpPr>
              <p:nvPr/>
            </p:nvSpPr>
            <p:spPr bwMode="auto">
              <a:xfrm flipH="1">
                <a:off x="3509" y="2884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28727" name="Line 26"/>
              <p:cNvSpPr>
                <a:spLocks noChangeShapeType="1"/>
              </p:cNvSpPr>
              <p:nvPr/>
            </p:nvSpPr>
            <p:spPr bwMode="auto">
              <a:xfrm flipH="1">
                <a:off x="3509" y="3076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28728" name="Line 27"/>
              <p:cNvSpPr>
                <a:spLocks noChangeShapeType="1"/>
              </p:cNvSpPr>
              <p:nvPr/>
            </p:nvSpPr>
            <p:spPr bwMode="auto">
              <a:xfrm flipH="1">
                <a:off x="3509" y="3268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28729" name="Line 28"/>
              <p:cNvSpPr>
                <a:spLocks noChangeShapeType="1"/>
              </p:cNvSpPr>
              <p:nvPr/>
            </p:nvSpPr>
            <p:spPr bwMode="auto">
              <a:xfrm flipH="1">
                <a:off x="3509" y="3460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28730" name="Rectangle 29"/>
              <p:cNvSpPr>
                <a:spLocks noChangeArrowheads="1"/>
              </p:cNvSpPr>
              <p:nvPr/>
            </p:nvSpPr>
            <p:spPr bwMode="auto">
              <a:xfrm>
                <a:off x="3504" y="3495"/>
                <a:ext cx="17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407" tIns="37042" rIns="75407" bIns="37042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>
                    <a:latin typeface="Times New Roman" panose="02020603050405020304" pitchFamily="18" charset="0"/>
                    <a:ea typeface="굴림" panose="020B0600000101010101" pitchFamily="34" charset="-127"/>
                  </a:rPr>
                  <a:t>:</a:t>
                </a:r>
              </a:p>
            </p:txBody>
          </p:sp>
        </p:grpSp>
        <p:grpSp>
          <p:nvGrpSpPr>
            <p:cNvPr id="28716" name="Group 71"/>
            <p:cNvGrpSpPr>
              <a:grpSpLocks/>
            </p:cNvGrpSpPr>
            <p:nvPr/>
          </p:nvGrpSpPr>
          <p:grpSpPr bwMode="auto">
            <a:xfrm>
              <a:off x="1589" y="2496"/>
              <a:ext cx="1888" cy="1340"/>
              <a:chOff x="1589" y="2496"/>
              <a:chExt cx="1888" cy="1340"/>
            </a:xfrm>
          </p:grpSpPr>
          <p:sp>
            <p:nvSpPr>
              <p:cNvPr id="28717" name="Rectangle 16"/>
              <p:cNvSpPr>
                <a:spLocks noChangeArrowheads="1"/>
              </p:cNvSpPr>
              <p:nvPr/>
            </p:nvSpPr>
            <p:spPr bwMode="auto">
              <a:xfrm>
                <a:off x="1605" y="2700"/>
                <a:ext cx="1856" cy="11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8718" name="Line 17"/>
              <p:cNvSpPr>
                <a:spLocks noChangeShapeType="1"/>
              </p:cNvSpPr>
              <p:nvPr/>
            </p:nvSpPr>
            <p:spPr bwMode="auto">
              <a:xfrm flipH="1">
                <a:off x="1589" y="2884"/>
                <a:ext cx="1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28719" name="Line 18"/>
              <p:cNvSpPr>
                <a:spLocks noChangeShapeType="1"/>
              </p:cNvSpPr>
              <p:nvPr/>
            </p:nvSpPr>
            <p:spPr bwMode="auto">
              <a:xfrm flipH="1">
                <a:off x="1589" y="3076"/>
                <a:ext cx="1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28720" name="Line 19"/>
              <p:cNvSpPr>
                <a:spLocks noChangeShapeType="1"/>
              </p:cNvSpPr>
              <p:nvPr/>
            </p:nvSpPr>
            <p:spPr bwMode="auto">
              <a:xfrm flipH="1">
                <a:off x="1589" y="3268"/>
                <a:ext cx="1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28721" name="Line 20"/>
              <p:cNvSpPr>
                <a:spLocks noChangeShapeType="1"/>
              </p:cNvSpPr>
              <p:nvPr/>
            </p:nvSpPr>
            <p:spPr bwMode="auto">
              <a:xfrm flipH="1">
                <a:off x="1589" y="3460"/>
                <a:ext cx="1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28722" name="Rectangle 21"/>
              <p:cNvSpPr>
                <a:spLocks noChangeArrowheads="1"/>
              </p:cNvSpPr>
              <p:nvPr/>
            </p:nvSpPr>
            <p:spPr bwMode="auto">
              <a:xfrm>
                <a:off x="2352" y="3495"/>
                <a:ext cx="17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407" tIns="37042" rIns="75407" bIns="37042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>
                    <a:latin typeface="Times New Roman" panose="02020603050405020304" pitchFamily="18" charset="0"/>
                    <a:ea typeface="굴림" panose="020B0600000101010101" pitchFamily="34" charset="-127"/>
                  </a:rPr>
                  <a:t>:</a:t>
                </a:r>
              </a:p>
            </p:txBody>
          </p:sp>
          <p:sp>
            <p:nvSpPr>
              <p:cNvPr id="28723" name="Rectangle 43"/>
              <p:cNvSpPr>
                <a:spLocks noChangeArrowheads="1"/>
              </p:cNvSpPr>
              <p:nvPr/>
            </p:nvSpPr>
            <p:spPr bwMode="auto">
              <a:xfrm>
                <a:off x="2244" y="2496"/>
                <a:ext cx="7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407" tIns="37042" rIns="75407" bIns="37042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ko-KR" altLang="en-US" sz="1333">
                    <a:latin typeface="Times New Roman" panose="02020603050405020304" pitchFamily="18" charset="0"/>
                    <a:ea typeface="굴림" panose="020B0600000101010101" pitchFamily="34" charset="-127"/>
                  </a:rPr>
                  <a:t> </a:t>
                </a:r>
                <a:r>
                  <a:rPr lang="en-US" altLang="ko-KR" sz="1333">
                    <a:latin typeface="Times New Roman" panose="02020603050405020304" pitchFamily="18" charset="0"/>
                    <a:ea typeface="굴림" panose="020B0600000101010101" pitchFamily="34" charset="-127"/>
                  </a:rPr>
                  <a:t>Cache Tag</a:t>
                </a:r>
              </a:p>
            </p:txBody>
          </p:sp>
        </p:grpSp>
      </p:grpSp>
      <p:grpSp>
        <p:nvGrpSpPr>
          <p:cNvPr id="736333" name="Group 77"/>
          <p:cNvGrpSpPr>
            <a:grpSpLocks/>
          </p:cNvGrpSpPr>
          <p:nvPr/>
        </p:nvGrpSpPr>
        <p:grpSpPr bwMode="auto">
          <a:xfrm>
            <a:off x="1397000" y="2733257"/>
            <a:ext cx="6269302" cy="534458"/>
            <a:chOff x="480" y="1728"/>
            <a:chExt cx="4739" cy="404"/>
          </a:xfrm>
        </p:grpSpPr>
        <p:sp>
          <p:nvSpPr>
            <p:cNvPr id="28708" name="Rectangle 12"/>
            <p:cNvSpPr>
              <a:spLocks noChangeArrowheads="1"/>
            </p:cNvSpPr>
            <p:nvPr/>
          </p:nvSpPr>
          <p:spPr bwMode="auto">
            <a:xfrm>
              <a:off x="501" y="1932"/>
              <a:ext cx="4688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8709" name="Rectangle 13"/>
            <p:cNvSpPr>
              <a:spLocks noChangeArrowheads="1"/>
            </p:cNvSpPr>
            <p:nvPr/>
          </p:nvSpPr>
          <p:spPr bwMode="auto">
            <a:xfrm>
              <a:off x="5040" y="1728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28710" name="Rectangle 14"/>
            <p:cNvSpPr>
              <a:spLocks noChangeArrowheads="1"/>
            </p:cNvSpPr>
            <p:nvPr/>
          </p:nvSpPr>
          <p:spPr bwMode="auto">
            <a:xfrm>
              <a:off x="4128" y="1728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4</a:t>
              </a:r>
            </a:p>
          </p:txBody>
        </p:sp>
        <p:sp>
          <p:nvSpPr>
            <p:cNvPr id="28711" name="Rectangle 22"/>
            <p:cNvSpPr>
              <a:spLocks noChangeArrowheads="1"/>
            </p:cNvSpPr>
            <p:nvPr/>
          </p:nvSpPr>
          <p:spPr bwMode="auto">
            <a:xfrm>
              <a:off x="1968" y="1920"/>
              <a:ext cx="14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Cache Tag (27 bits long)</a:t>
              </a:r>
            </a:p>
          </p:txBody>
        </p:sp>
        <p:sp>
          <p:nvSpPr>
            <p:cNvPr id="28712" name="Line 44"/>
            <p:cNvSpPr>
              <a:spLocks noChangeShapeType="1"/>
            </p:cNvSpPr>
            <p:nvPr/>
          </p:nvSpPr>
          <p:spPr bwMode="auto">
            <a:xfrm>
              <a:off x="4285" y="1932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13" name="Rectangle 45"/>
            <p:cNvSpPr>
              <a:spLocks noChangeArrowheads="1"/>
            </p:cNvSpPr>
            <p:nvPr/>
          </p:nvSpPr>
          <p:spPr bwMode="auto">
            <a:xfrm>
              <a:off x="4320" y="1920"/>
              <a:ext cx="7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Byte Select</a:t>
              </a:r>
            </a:p>
          </p:txBody>
        </p:sp>
        <p:sp>
          <p:nvSpPr>
            <p:cNvPr id="28714" name="Rectangle 15"/>
            <p:cNvSpPr>
              <a:spLocks noChangeArrowheads="1"/>
            </p:cNvSpPr>
            <p:nvPr/>
          </p:nvSpPr>
          <p:spPr bwMode="auto">
            <a:xfrm>
              <a:off x="480" y="1728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31</a:t>
              </a:r>
            </a:p>
          </p:txBody>
        </p:sp>
      </p:grpSp>
      <p:grpSp>
        <p:nvGrpSpPr>
          <p:cNvPr id="736331" name="Group 75"/>
          <p:cNvGrpSpPr>
            <a:grpSpLocks/>
          </p:cNvGrpSpPr>
          <p:nvPr/>
        </p:nvGrpSpPr>
        <p:grpSpPr bwMode="auto">
          <a:xfrm>
            <a:off x="1541199" y="3130132"/>
            <a:ext cx="1344083" cy="2423583"/>
            <a:chOff x="589" y="2028"/>
            <a:chExt cx="1016" cy="1832"/>
          </a:xfrm>
        </p:grpSpPr>
        <p:sp>
          <p:nvSpPr>
            <p:cNvPr id="28687" name="Oval 47"/>
            <p:cNvSpPr>
              <a:spLocks noChangeArrowheads="1"/>
            </p:cNvSpPr>
            <p:nvPr/>
          </p:nvSpPr>
          <p:spPr bwMode="auto">
            <a:xfrm>
              <a:off x="1173" y="2700"/>
              <a:ext cx="176" cy="17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8688" name="Rectangle 48"/>
            <p:cNvSpPr>
              <a:spLocks noChangeArrowheads="1"/>
            </p:cNvSpPr>
            <p:nvPr/>
          </p:nvSpPr>
          <p:spPr bwMode="auto">
            <a:xfrm>
              <a:off x="1152" y="2688"/>
              <a:ext cx="1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=</a:t>
              </a:r>
            </a:p>
          </p:txBody>
        </p:sp>
        <p:sp>
          <p:nvSpPr>
            <p:cNvPr id="28689" name="Line 49"/>
            <p:cNvSpPr>
              <a:spLocks noChangeShapeType="1"/>
            </p:cNvSpPr>
            <p:nvPr/>
          </p:nvSpPr>
          <p:spPr bwMode="auto">
            <a:xfrm flipH="1">
              <a:off x="1349" y="2788"/>
              <a:ext cx="2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690" name="Oval 50"/>
            <p:cNvSpPr>
              <a:spLocks noChangeArrowheads="1"/>
            </p:cNvSpPr>
            <p:nvPr/>
          </p:nvSpPr>
          <p:spPr bwMode="auto">
            <a:xfrm>
              <a:off x="1173" y="3084"/>
              <a:ext cx="176" cy="17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8691" name="Rectangle 51"/>
            <p:cNvSpPr>
              <a:spLocks noChangeArrowheads="1"/>
            </p:cNvSpPr>
            <p:nvPr/>
          </p:nvSpPr>
          <p:spPr bwMode="auto">
            <a:xfrm>
              <a:off x="1152" y="3072"/>
              <a:ext cx="1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=</a:t>
              </a:r>
            </a:p>
          </p:txBody>
        </p:sp>
        <p:sp>
          <p:nvSpPr>
            <p:cNvPr id="28692" name="Line 52"/>
            <p:cNvSpPr>
              <a:spLocks noChangeShapeType="1"/>
            </p:cNvSpPr>
            <p:nvPr/>
          </p:nvSpPr>
          <p:spPr bwMode="auto">
            <a:xfrm flipH="1">
              <a:off x="1349" y="3172"/>
              <a:ext cx="2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693" name="Oval 53"/>
            <p:cNvSpPr>
              <a:spLocks noChangeArrowheads="1"/>
            </p:cNvSpPr>
            <p:nvPr/>
          </p:nvSpPr>
          <p:spPr bwMode="auto">
            <a:xfrm>
              <a:off x="933" y="2892"/>
              <a:ext cx="176" cy="17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8694" name="Rectangle 54"/>
            <p:cNvSpPr>
              <a:spLocks noChangeArrowheads="1"/>
            </p:cNvSpPr>
            <p:nvPr/>
          </p:nvSpPr>
          <p:spPr bwMode="auto">
            <a:xfrm>
              <a:off x="912" y="2880"/>
              <a:ext cx="1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=</a:t>
              </a:r>
            </a:p>
          </p:txBody>
        </p:sp>
        <p:sp>
          <p:nvSpPr>
            <p:cNvPr id="28695" name="Line 55"/>
            <p:cNvSpPr>
              <a:spLocks noChangeShapeType="1"/>
            </p:cNvSpPr>
            <p:nvPr/>
          </p:nvSpPr>
          <p:spPr bwMode="auto">
            <a:xfrm flipH="1">
              <a:off x="1109" y="2980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696" name="Oval 56"/>
            <p:cNvSpPr>
              <a:spLocks noChangeArrowheads="1"/>
            </p:cNvSpPr>
            <p:nvPr/>
          </p:nvSpPr>
          <p:spPr bwMode="auto">
            <a:xfrm>
              <a:off x="933" y="3276"/>
              <a:ext cx="176" cy="17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8697" name="Line 57"/>
            <p:cNvSpPr>
              <a:spLocks noChangeShapeType="1"/>
            </p:cNvSpPr>
            <p:nvPr/>
          </p:nvSpPr>
          <p:spPr bwMode="auto">
            <a:xfrm flipH="1">
              <a:off x="1109" y="3364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698" name="Rectangle 58"/>
            <p:cNvSpPr>
              <a:spLocks noChangeArrowheads="1"/>
            </p:cNvSpPr>
            <p:nvPr/>
          </p:nvSpPr>
          <p:spPr bwMode="auto">
            <a:xfrm>
              <a:off x="912" y="3264"/>
              <a:ext cx="1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=</a:t>
              </a:r>
            </a:p>
          </p:txBody>
        </p:sp>
        <p:sp>
          <p:nvSpPr>
            <p:cNvPr id="28699" name="Line 59"/>
            <p:cNvSpPr>
              <a:spLocks noChangeShapeType="1"/>
            </p:cNvSpPr>
            <p:nvPr/>
          </p:nvSpPr>
          <p:spPr bwMode="auto">
            <a:xfrm>
              <a:off x="589" y="2028"/>
              <a:ext cx="0" cy="17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00" name="Line 60"/>
            <p:cNvSpPr>
              <a:spLocks noChangeShapeType="1"/>
            </p:cNvSpPr>
            <p:nvPr/>
          </p:nvSpPr>
          <p:spPr bwMode="auto">
            <a:xfrm>
              <a:off x="597" y="3364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01" name="Line 61"/>
            <p:cNvSpPr>
              <a:spLocks noChangeShapeType="1"/>
            </p:cNvSpPr>
            <p:nvPr/>
          </p:nvSpPr>
          <p:spPr bwMode="auto">
            <a:xfrm>
              <a:off x="597" y="2980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02" name="Line 62"/>
            <p:cNvSpPr>
              <a:spLocks noChangeShapeType="1"/>
            </p:cNvSpPr>
            <p:nvPr/>
          </p:nvSpPr>
          <p:spPr bwMode="auto">
            <a:xfrm>
              <a:off x="597" y="3172"/>
              <a:ext cx="5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03" name="Line 63"/>
            <p:cNvSpPr>
              <a:spLocks noChangeShapeType="1"/>
            </p:cNvSpPr>
            <p:nvPr/>
          </p:nvSpPr>
          <p:spPr bwMode="auto">
            <a:xfrm>
              <a:off x="597" y="2788"/>
              <a:ext cx="5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04" name="Oval 64"/>
            <p:cNvSpPr>
              <a:spLocks noChangeArrowheads="1"/>
            </p:cNvSpPr>
            <p:nvPr/>
          </p:nvSpPr>
          <p:spPr bwMode="auto">
            <a:xfrm>
              <a:off x="933" y="3660"/>
              <a:ext cx="176" cy="17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8705" name="Line 65"/>
            <p:cNvSpPr>
              <a:spLocks noChangeShapeType="1"/>
            </p:cNvSpPr>
            <p:nvPr/>
          </p:nvSpPr>
          <p:spPr bwMode="auto">
            <a:xfrm flipH="1">
              <a:off x="1109" y="3748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28706" name="Rectangle 66"/>
            <p:cNvSpPr>
              <a:spLocks noChangeArrowheads="1"/>
            </p:cNvSpPr>
            <p:nvPr/>
          </p:nvSpPr>
          <p:spPr bwMode="auto">
            <a:xfrm>
              <a:off x="912" y="3648"/>
              <a:ext cx="1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=</a:t>
              </a:r>
            </a:p>
          </p:txBody>
        </p:sp>
        <p:sp>
          <p:nvSpPr>
            <p:cNvPr id="28707" name="Line 67"/>
            <p:cNvSpPr>
              <a:spLocks noChangeShapeType="1"/>
            </p:cNvSpPr>
            <p:nvPr/>
          </p:nvSpPr>
          <p:spPr bwMode="auto">
            <a:xfrm>
              <a:off x="597" y="3748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</p:grpSp>
      <p:grpSp>
        <p:nvGrpSpPr>
          <p:cNvPr id="736335" name="Group 79"/>
          <p:cNvGrpSpPr>
            <a:grpSpLocks/>
          </p:cNvGrpSpPr>
          <p:nvPr/>
        </p:nvGrpSpPr>
        <p:grpSpPr bwMode="auto">
          <a:xfrm>
            <a:off x="6603998" y="3241257"/>
            <a:ext cx="792427" cy="756708"/>
            <a:chOff x="4416" y="2112"/>
            <a:chExt cx="599" cy="572"/>
          </a:xfrm>
        </p:grpSpPr>
        <p:sp>
          <p:nvSpPr>
            <p:cNvPr id="28685" name="Rectangle 46"/>
            <p:cNvSpPr>
              <a:spLocks noChangeArrowheads="1"/>
            </p:cNvSpPr>
            <p:nvPr/>
          </p:nvSpPr>
          <p:spPr bwMode="auto">
            <a:xfrm>
              <a:off x="4416" y="2112"/>
              <a:ext cx="5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407" tIns="37042" rIns="75407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Times New Roman" panose="02020603050405020304" pitchFamily="18" charset="0"/>
                  <a:ea typeface="굴림" panose="020B0600000101010101" pitchFamily="34" charset="-127"/>
                </a:rPr>
                <a:t>Ex: 0x01</a:t>
              </a:r>
            </a:p>
          </p:txBody>
        </p:sp>
        <p:sp>
          <p:nvSpPr>
            <p:cNvPr id="28686" name="Line 68"/>
            <p:cNvSpPr>
              <a:spLocks noChangeShapeType="1"/>
            </p:cNvSpPr>
            <p:nvPr/>
          </p:nvSpPr>
          <p:spPr bwMode="auto">
            <a:xfrm>
              <a:off x="4765" y="2316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11597992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28586" y="933171"/>
            <a:ext cx="7112000" cy="473635"/>
          </a:xfrm>
          <a:noFill/>
        </p:spPr>
        <p:txBody>
          <a:bodyPr vert="horz" lIns="52917" tIns="21167" rIns="52917" bIns="21167" rtlCol="0">
            <a:spAutoFit/>
          </a:bodyPr>
          <a:lstStyle/>
          <a:p>
            <a:pPr marL="169327" indent="-169327"/>
            <a:r>
              <a:rPr lang="en-US" altLang="ko-KR" dirty="0">
                <a:ea typeface="굴림" panose="020B0600000101010101" pitchFamily="34" charset="-127"/>
              </a:rPr>
              <a:t>Example: Block 12 placed in 8 block cache</a:t>
            </a:r>
          </a:p>
        </p:txBody>
      </p:sp>
      <p:grpSp>
        <p:nvGrpSpPr>
          <p:cNvPr id="743513" name="Group 89"/>
          <p:cNvGrpSpPr>
            <a:grpSpLocks/>
          </p:cNvGrpSpPr>
          <p:nvPr/>
        </p:nvGrpSpPr>
        <p:grpSpPr bwMode="auto">
          <a:xfrm>
            <a:off x="1199483" y="3155670"/>
            <a:ext cx="2021417" cy="2022740"/>
            <a:chOff x="218" y="2160"/>
            <a:chExt cx="1528" cy="1529"/>
          </a:xfrm>
        </p:grpSpPr>
        <p:grpSp>
          <p:nvGrpSpPr>
            <p:cNvPr id="29767" name="Group 83"/>
            <p:cNvGrpSpPr>
              <a:grpSpLocks/>
            </p:cNvGrpSpPr>
            <p:nvPr/>
          </p:nvGrpSpPr>
          <p:grpSpPr bwMode="auto">
            <a:xfrm>
              <a:off x="218" y="2880"/>
              <a:ext cx="1353" cy="809"/>
              <a:chOff x="213" y="2832"/>
              <a:chExt cx="1353" cy="809"/>
            </a:xfrm>
          </p:grpSpPr>
          <p:sp>
            <p:nvSpPr>
              <p:cNvPr id="29769" name="Text Box 14"/>
              <p:cNvSpPr txBox="1">
                <a:spLocks noChangeArrowheads="1"/>
              </p:cNvSpPr>
              <p:nvPr/>
            </p:nvSpPr>
            <p:spPr bwMode="auto">
              <a:xfrm>
                <a:off x="702" y="2832"/>
                <a:ext cx="864" cy="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0 1 2 3 4 5 6 7</a:t>
                </a:r>
                <a:endParaRPr lang="en-US" altLang="ko-KR" sz="1500">
                  <a:latin typeface="Arial" panose="020B0604020202020204" pitchFamily="34" charset="0"/>
                  <a:ea typeface="굴림" panose="020B0600000101010101" pitchFamily="34" charset="-127"/>
                </a:endParaRPr>
              </a:p>
            </p:txBody>
          </p:sp>
          <p:grpSp>
            <p:nvGrpSpPr>
              <p:cNvPr id="29770" name="Group 15"/>
              <p:cNvGrpSpPr>
                <a:grpSpLocks/>
              </p:cNvGrpSpPr>
              <p:nvPr/>
            </p:nvGrpSpPr>
            <p:grpSpPr bwMode="auto">
              <a:xfrm>
                <a:off x="715" y="3017"/>
                <a:ext cx="768" cy="624"/>
                <a:chOff x="2653" y="2441"/>
                <a:chExt cx="768" cy="624"/>
              </a:xfrm>
            </p:grpSpPr>
            <p:sp>
              <p:nvSpPr>
                <p:cNvPr id="29772" name="Rectangle 16"/>
                <p:cNvSpPr>
                  <a:spLocks noChangeArrowheads="1"/>
                </p:cNvSpPr>
                <p:nvPr/>
              </p:nvSpPr>
              <p:spPr bwMode="auto">
                <a:xfrm>
                  <a:off x="2653" y="2441"/>
                  <a:ext cx="96" cy="62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/>
                </a:p>
              </p:txBody>
            </p:sp>
            <p:sp>
              <p:nvSpPr>
                <p:cNvPr id="29773" name="Rectangle 17"/>
                <p:cNvSpPr>
                  <a:spLocks noChangeArrowheads="1"/>
                </p:cNvSpPr>
                <p:nvPr/>
              </p:nvSpPr>
              <p:spPr bwMode="auto">
                <a:xfrm>
                  <a:off x="2749" y="2441"/>
                  <a:ext cx="96" cy="62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/>
                </a:p>
              </p:txBody>
            </p:sp>
            <p:sp>
              <p:nvSpPr>
                <p:cNvPr id="29774" name="Rectangle 18"/>
                <p:cNvSpPr>
                  <a:spLocks noChangeArrowheads="1"/>
                </p:cNvSpPr>
                <p:nvPr/>
              </p:nvSpPr>
              <p:spPr bwMode="auto">
                <a:xfrm>
                  <a:off x="2845" y="2441"/>
                  <a:ext cx="96" cy="62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/>
                </a:p>
              </p:txBody>
            </p:sp>
            <p:sp>
              <p:nvSpPr>
                <p:cNvPr id="29775" name="Rectangle 19"/>
                <p:cNvSpPr>
                  <a:spLocks noChangeArrowheads="1"/>
                </p:cNvSpPr>
                <p:nvPr/>
              </p:nvSpPr>
              <p:spPr bwMode="auto">
                <a:xfrm>
                  <a:off x="2941" y="2441"/>
                  <a:ext cx="96" cy="62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/>
                </a:p>
              </p:txBody>
            </p:sp>
            <p:sp>
              <p:nvSpPr>
                <p:cNvPr id="29776" name="Rectangle 20"/>
                <p:cNvSpPr>
                  <a:spLocks noChangeArrowheads="1"/>
                </p:cNvSpPr>
                <p:nvPr/>
              </p:nvSpPr>
              <p:spPr bwMode="auto">
                <a:xfrm>
                  <a:off x="3037" y="2441"/>
                  <a:ext cx="96" cy="62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/>
                </a:p>
              </p:txBody>
            </p:sp>
            <p:sp>
              <p:nvSpPr>
                <p:cNvPr id="29777" name="Rectangle 21"/>
                <p:cNvSpPr>
                  <a:spLocks noChangeArrowheads="1"/>
                </p:cNvSpPr>
                <p:nvPr/>
              </p:nvSpPr>
              <p:spPr bwMode="auto">
                <a:xfrm>
                  <a:off x="3133" y="2441"/>
                  <a:ext cx="96" cy="62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/>
                </a:p>
              </p:txBody>
            </p:sp>
            <p:sp>
              <p:nvSpPr>
                <p:cNvPr id="29778" name="Rectangle 22"/>
                <p:cNvSpPr>
                  <a:spLocks noChangeArrowheads="1"/>
                </p:cNvSpPr>
                <p:nvPr/>
              </p:nvSpPr>
              <p:spPr bwMode="auto">
                <a:xfrm>
                  <a:off x="3229" y="2441"/>
                  <a:ext cx="96" cy="62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/>
                </a:p>
              </p:txBody>
            </p:sp>
            <p:sp>
              <p:nvSpPr>
                <p:cNvPr id="29779" name="Rectangle 23"/>
                <p:cNvSpPr>
                  <a:spLocks noChangeArrowheads="1"/>
                </p:cNvSpPr>
                <p:nvPr/>
              </p:nvSpPr>
              <p:spPr bwMode="auto">
                <a:xfrm>
                  <a:off x="3325" y="2441"/>
                  <a:ext cx="96" cy="62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667"/>
                </a:p>
              </p:txBody>
            </p:sp>
          </p:grpSp>
          <p:sp>
            <p:nvSpPr>
              <p:cNvPr id="29771" name="Text Box 24"/>
              <p:cNvSpPr txBox="1">
                <a:spLocks noChangeArrowheads="1"/>
              </p:cNvSpPr>
              <p:nvPr/>
            </p:nvSpPr>
            <p:spPr bwMode="auto">
              <a:xfrm>
                <a:off x="213" y="2832"/>
                <a:ext cx="447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Block</a:t>
                </a:r>
              </a:p>
              <a:p>
                <a:pPr algn="r"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no.</a:t>
                </a:r>
              </a:p>
            </p:txBody>
          </p:sp>
        </p:grpSp>
        <p:sp>
          <p:nvSpPr>
            <p:cNvPr id="29768" name="Text Box 25"/>
            <p:cNvSpPr txBox="1">
              <a:spLocks noChangeArrowheads="1"/>
            </p:cNvSpPr>
            <p:nvPr/>
          </p:nvSpPr>
          <p:spPr bwMode="auto">
            <a:xfrm>
              <a:off x="576" y="2160"/>
              <a:ext cx="1170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dirty="0">
                  <a:solidFill>
                    <a:srgbClr val="FF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Direct mapped: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 dirty="0">
                  <a:latin typeface="Arial" panose="020B0604020202020204" pitchFamily="34" charset="0"/>
                  <a:ea typeface="굴림" panose="020B0600000101010101" pitchFamily="34" charset="-127"/>
                </a:rPr>
                <a:t>block 12 can go only into block 4 (12 mod 8)</a:t>
              </a:r>
            </a:p>
          </p:txBody>
        </p:sp>
      </p:grpSp>
      <p:grpSp>
        <p:nvGrpSpPr>
          <p:cNvPr id="743512" name="Group 88"/>
          <p:cNvGrpSpPr>
            <a:grpSpLocks/>
          </p:cNvGrpSpPr>
          <p:nvPr/>
        </p:nvGrpSpPr>
        <p:grpSpPr bwMode="auto">
          <a:xfrm>
            <a:off x="3351868" y="3155670"/>
            <a:ext cx="2155032" cy="2546614"/>
            <a:chOff x="1845" y="2160"/>
            <a:chExt cx="1629" cy="1925"/>
          </a:xfrm>
        </p:grpSpPr>
        <p:sp>
          <p:nvSpPr>
            <p:cNvPr id="29751" name="Text Box 37"/>
            <p:cNvSpPr txBox="1">
              <a:spLocks noChangeArrowheads="1"/>
            </p:cNvSpPr>
            <p:nvPr/>
          </p:nvSpPr>
          <p:spPr bwMode="auto">
            <a:xfrm>
              <a:off x="2208" y="2160"/>
              <a:ext cx="1266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dirty="0">
                  <a:solidFill>
                    <a:srgbClr val="FF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Set associative: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 dirty="0">
                  <a:latin typeface="Arial" panose="020B0604020202020204" pitchFamily="34" charset="0"/>
                  <a:ea typeface="굴림" panose="020B0600000101010101" pitchFamily="34" charset="-127"/>
                </a:rPr>
                <a:t>block 12 can go anywhere in set 0 (12 mod 4)</a:t>
              </a:r>
            </a:p>
          </p:txBody>
        </p:sp>
        <p:grpSp>
          <p:nvGrpSpPr>
            <p:cNvPr id="29752" name="Group 84"/>
            <p:cNvGrpSpPr>
              <a:grpSpLocks/>
            </p:cNvGrpSpPr>
            <p:nvPr/>
          </p:nvGrpSpPr>
          <p:grpSpPr bwMode="auto">
            <a:xfrm>
              <a:off x="1845" y="2880"/>
              <a:ext cx="1353" cy="1205"/>
              <a:chOff x="1797" y="2832"/>
              <a:chExt cx="1353" cy="1205"/>
            </a:xfrm>
          </p:grpSpPr>
          <p:sp>
            <p:nvSpPr>
              <p:cNvPr id="29753" name="Text Box 27"/>
              <p:cNvSpPr txBox="1">
                <a:spLocks noChangeArrowheads="1"/>
              </p:cNvSpPr>
              <p:nvPr/>
            </p:nvSpPr>
            <p:spPr bwMode="auto">
              <a:xfrm>
                <a:off x="2286" y="2832"/>
                <a:ext cx="864" cy="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0 1 2 3 4 5 6 7</a:t>
                </a:r>
                <a:endParaRPr lang="en-US" altLang="ko-KR" sz="1500">
                  <a:latin typeface="Arial" panose="020B060402020202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29754" name="Rectangle 28"/>
              <p:cNvSpPr>
                <a:spLocks noChangeArrowheads="1"/>
              </p:cNvSpPr>
              <p:nvPr/>
            </p:nvSpPr>
            <p:spPr bwMode="auto">
              <a:xfrm>
                <a:off x="2299" y="3017"/>
                <a:ext cx="96" cy="62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9755" name="Rectangle 29"/>
              <p:cNvSpPr>
                <a:spLocks noChangeArrowheads="1"/>
              </p:cNvSpPr>
              <p:nvPr/>
            </p:nvSpPr>
            <p:spPr bwMode="auto">
              <a:xfrm>
                <a:off x="2395" y="3017"/>
                <a:ext cx="96" cy="62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9756" name="Rectangle 30"/>
              <p:cNvSpPr>
                <a:spLocks noChangeArrowheads="1"/>
              </p:cNvSpPr>
              <p:nvPr/>
            </p:nvSpPr>
            <p:spPr bwMode="auto">
              <a:xfrm>
                <a:off x="2491" y="3017"/>
                <a:ext cx="96" cy="6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9757" name="Rectangle 31"/>
              <p:cNvSpPr>
                <a:spLocks noChangeArrowheads="1"/>
              </p:cNvSpPr>
              <p:nvPr/>
            </p:nvSpPr>
            <p:spPr bwMode="auto">
              <a:xfrm>
                <a:off x="2587" y="3017"/>
                <a:ext cx="96" cy="6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9758" name="Rectangle 32"/>
              <p:cNvSpPr>
                <a:spLocks noChangeArrowheads="1"/>
              </p:cNvSpPr>
              <p:nvPr/>
            </p:nvSpPr>
            <p:spPr bwMode="auto">
              <a:xfrm>
                <a:off x="2683" y="3017"/>
                <a:ext cx="96" cy="6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9759" name="Rectangle 33"/>
              <p:cNvSpPr>
                <a:spLocks noChangeArrowheads="1"/>
              </p:cNvSpPr>
              <p:nvPr/>
            </p:nvSpPr>
            <p:spPr bwMode="auto">
              <a:xfrm>
                <a:off x="2779" y="3017"/>
                <a:ext cx="96" cy="6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9760" name="Rectangle 34"/>
              <p:cNvSpPr>
                <a:spLocks noChangeArrowheads="1"/>
              </p:cNvSpPr>
              <p:nvPr/>
            </p:nvSpPr>
            <p:spPr bwMode="auto">
              <a:xfrm>
                <a:off x="2875" y="3017"/>
                <a:ext cx="96" cy="6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9761" name="Rectangle 35"/>
              <p:cNvSpPr>
                <a:spLocks noChangeArrowheads="1"/>
              </p:cNvSpPr>
              <p:nvPr/>
            </p:nvSpPr>
            <p:spPr bwMode="auto">
              <a:xfrm>
                <a:off x="2971" y="3017"/>
                <a:ext cx="96" cy="6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9762" name="Text Box 36"/>
              <p:cNvSpPr txBox="1">
                <a:spLocks noChangeArrowheads="1"/>
              </p:cNvSpPr>
              <p:nvPr/>
            </p:nvSpPr>
            <p:spPr bwMode="auto">
              <a:xfrm>
                <a:off x="1797" y="2842"/>
                <a:ext cx="447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Block</a:t>
                </a:r>
              </a:p>
              <a:p>
                <a:pPr algn="r"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no.</a:t>
                </a:r>
              </a:p>
            </p:txBody>
          </p:sp>
          <p:sp>
            <p:nvSpPr>
              <p:cNvPr id="29763" name="Text Box 38"/>
              <p:cNvSpPr txBox="1">
                <a:spLocks noChangeArrowheads="1"/>
              </p:cNvSpPr>
              <p:nvPr/>
            </p:nvSpPr>
            <p:spPr bwMode="auto">
              <a:xfrm>
                <a:off x="2235" y="3696"/>
                <a:ext cx="315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Set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0</a:t>
                </a:r>
                <a:endParaRPr lang="en-US" altLang="ko-KR" sz="1500">
                  <a:latin typeface="Arial" panose="020B060402020202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29764" name="Text Box 39"/>
              <p:cNvSpPr txBox="1">
                <a:spLocks noChangeArrowheads="1"/>
              </p:cNvSpPr>
              <p:nvPr/>
            </p:nvSpPr>
            <p:spPr bwMode="auto">
              <a:xfrm>
                <a:off x="2427" y="3696"/>
                <a:ext cx="315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Set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1</a:t>
                </a:r>
                <a:endParaRPr lang="en-US" altLang="ko-KR" sz="1500">
                  <a:latin typeface="Arial" panose="020B060402020202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29765" name="Text Box 40"/>
              <p:cNvSpPr txBox="1">
                <a:spLocks noChangeArrowheads="1"/>
              </p:cNvSpPr>
              <p:nvPr/>
            </p:nvSpPr>
            <p:spPr bwMode="auto">
              <a:xfrm>
                <a:off x="2619" y="3696"/>
                <a:ext cx="315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Set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2</a:t>
                </a:r>
                <a:endParaRPr lang="en-US" altLang="ko-KR" sz="1500">
                  <a:latin typeface="Arial" panose="020B060402020202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29766" name="Text Box 41"/>
              <p:cNvSpPr txBox="1">
                <a:spLocks noChangeArrowheads="1"/>
              </p:cNvSpPr>
              <p:nvPr/>
            </p:nvSpPr>
            <p:spPr bwMode="auto">
              <a:xfrm>
                <a:off x="2811" y="3696"/>
                <a:ext cx="315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Set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3</a:t>
                </a:r>
                <a:endParaRPr lang="en-US" altLang="ko-KR" sz="1500">
                  <a:latin typeface="Arial" panose="020B0604020202020204" pitchFamily="34" charset="0"/>
                  <a:ea typeface="굴림" panose="020B0600000101010101" pitchFamily="34" charset="-127"/>
                </a:endParaRPr>
              </a:p>
            </p:txBody>
          </p:sp>
        </p:grpSp>
      </p:grpSp>
      <p:grpSp>
        <p:nvGrpSpPr>
          <p:cNvPr id="743514" name="Group 90"/>
          <p:cNvGrpSpPr>
            <a:grpSpLocks/>
          </p:cNvGrpSpPr>
          <p:nvPr/>
        </p:nvGrpSpPr>
        <p:grpSpPr bwMode="auto">
          <a:xfrm>
            <a:off x="5644484" y="3155670"/>
            <a:ext cx="2188104" cy="2022740"/>
            <a:chOff x="3578" y="2160"/>
            <a:chExt cx="1654" cy="1529"/>
          </a:xfrm>
        </p:grpSpPr>
        <p:sp>
          <p:nvSpPr>
            <p:cNvPr id="29739" name="Text Box 12"/>
            <p:cNvSpPr txBox="1">
              <a:spLocks noChangeArrowheads="1"/>
            </p:cNvSpPr>
            <p:nvPr/>
          </p:nvSpPr>
          <p:spPr bwMode="auto">
            <a:xfrm>
              <a:off x="3840" y="2160"/>
              <a:ext cx="1392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500" dirty="0">
                  <a:solidFill>
                    <a:srgbClr val="FF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Fully associative: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 dirty="0">
                  <a:latin typeface="Arial" panose="020B0604020202020204" pitchFamily="34" charset="0"/>
                  <a:ea typeface="굴림" panose="020B0600000101010101" pitchFamily="34" charset="-127"/>
                </a:rPr>
                <a:t>block 12 can go anywhere</a:t>
              </a:r>
            </a:p>
          </p:txBody>
        </p:sp>
        <p:grpSp>
          <p:nvGrpSpPr>
            <p:cNvPr id="29740" name="Group 85"/>
            <p:cNvGrpSpPr>
              <a:grpSpLocks/>
            </p:cNvGrpSpPr>
            <p:nvPr/>
          </p:nvGrpSpPr>
          <p:grpSpPr bwMode="auto">
            <a:xfrm>
              <a:off x="3578" y="2880"/>
              <a:ext cx="1353" cy="809"/>
              <a:chOff x="3477" y="2832"/>
              <a:chExt cx="1353" cy="809"/>
            </a:xfrm>
          </p:grpSpPr>
          <p:sp>
            <p:nvSpPr>
              <p:cNvPr id="29741" name="Text Box 3"/>
              <p:cNvSpPr txBox="1">
                <a:spLocks noChangeArrowheads="1"/>
              </p:cNvSpPr>
              <p:nvPr/>
            </p:nvSpPr>
            <p:spPr bwMode="auto">
              <a:xfrm>
                <a:off x="3966" y="2832"/>
                <a:ext cx="864" cy="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0 1 2 3 4 5 6 7</a:t>
                </a:r>
                <a:endParaRPr lang="en-US" altLang="ko-KR" sz="1500">
                  <a:latin typeface="Arial" panose="020B0604020202020204" pitchFamily="34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29742" name="Rectangle 4"/>
              <p:cNvSpPr>
                <a:spLocks noChangeArrowheads="1"/>
              </p:cNvSpPr>
              <p:nvPr/>
            </p:nvSpPr>
            <p:spPr bwMode="auto">
              <a:xfrm>
                <a:off x="3979" y="3017"/>
                <a:ext cx="96" cy="62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9743" name="Rectangle 5"/>
              <p:cNvSpPr>
                <a:spLocks noChangeArrowheads="1"/>
              </p:cNvSpPr>
              <p:nvPr/>
            </p:nvSpPr>
            <p:spPr bwMode="auto">
              <a:xfrm>
                <a:off x="4075" y="3017"/>
                <a:ext cx="96" cy="62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9744" name="Rectangle 6"/>
              <p:cNvSpPr>
                <a:spLocks noChangeArrowheads="1"/>
              </p:cNvSpPr>
              <p:nvPr/>
            </p:nvSpPr>
            <p:spPr bwMode="auto">
              <a:xfrm>
                <a:off x="4171" y="3017"/>
                <a:ext cx="96" cy="62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9745" name="Rectangle 7"/>
              <p:cNvSpPr>
                <a:spLocks noChangeArrowheads="1"/>
              </p:cNvSpPr>
              <p:nvPr/>
            </p:nvSpPr>
            <p:spPr bwMode="auto">
              <a:xfrm>
                <a:off x="4267" y="3017"/>
                <a:ext cx="96" cy="62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9746" name="Rectangle 8"/>
              <p:cNvSpPr>
                <a:spLocks noChangeArrowheads="1"/>
              </p:cNvSpPr>
              <p:nvPr/>
            </p:nvSpPr>
            <p:spPr bwMode="auto">
              <a:xfrm>
                <a:off x="4363" y="3017"/>
                <a:ext cx="96" cy="62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9747" name="Rectangle 9"/>
              <p:cNvSpPr>
                <a:spLocks noChangeArrowheads="1"/>
              </p:cNvSpPr>
              <p:nvPr/>
            </p:nvSpPr>
            <p:spPr bwMode="auto">
              <a:xfrm>
                <a:off x="4459" y="3017"/>
                <a:ext cx="96" cy="62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9748" name="Rectangle 10"/>
              <p:cNvSpPr>
                <a:spLocks noChangeArrowheads="1"/>
              </p:cNvSpPr>
              <p:nvPr/>
            </p:nvSpPr>
            <p:spPr bwMode="auto">
              <a:xfrm>
                <a:off x="4555" y="3017"/>
                <a:ext cx="96" cy="62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  <p:sp>
            <p:nvSpPr>
              <p:cNvPr id="29749" name="Text Box 11"/>
              <p:cNvSpPr txBox="1">
                <a:spLocks noChangeArrowheads="1"/>
              </p:cNvSpPr>
              <p:nvPr/>
            </p:nvSpPr>
            <p:spPr bwMode="auto">
              <a:xfrm>
                <a:off x="3477" y="2842"/>
                <a:ext cx="447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Block</a:t>
                </a:r>
              </a:p>
              <a:p>
                <a:pPr algn="r"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altLang="ko-KR" sz="1167">
                    <a:latin typeface="Arial" panose="020B0604020202020204" pitchFamily="34" charset="0"/>
                    <a:ea typeface="굴림" panose="020B0600000101010101" pitchFamily="34" charset="-127"/>
                  </a:rPr>
                  <a:t>no.</a:t>
                </a:r>
              </a:p>
            </p:txBody>
          </p:sp>
          <p:sp>
            <p:nvSpPr>
              <p:cNvPr id="29750" name="Rectangle 42"/>
              <p:cNvSpPr>
                <a:spLocks noChangeArrowheads="1"/>
              </p:cNvSpPr>
              <p:nvPr/>
            </p:nvSpPr>
            <p:spPr bwMode="auto">
              <a:xfrm>
                <a:off x="4651" y="3017"/>
                <a:ext cx="96" cy="62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667"/>
              </a:p>
            </p:txBody>
          </p:sp>
        </p:grpSp>
      </p:grpSp>
      <p:grpSp>
        <p:nvGrpSpPr>
          <p:cNvPr id="743510" name="Group 86"/>
          <p:cNvGrpSpPr>
            <a:grpSpLocks/>
          </p:cNvGrpSpPr>
          <p:nvPr/>
        </p:nvGrpSpPr>
        <p:grpSpPr bwMode="auto">
          <a:xfrm>
            <a:off x="2018368" y="1291681"/>
            <a:ext cx="4791605" cy="1692010"/>
            <a:chOff x="837" y="703"/>
            <a:chExt cx="3622" cy="1279"/>
          </a:xfrm>
        </p:grpSpPr>
        <p:sp>
          <p:nvSpPr>
            <p:cNvPr id="29704" name="Rectangle 44"/>
            <p:cNvSpPr>
              <a:spLocks noChangeArrowheads="1"/>
            </p:cNvSpPr>
            <p:nvPr/>
          </p:nvSpPr>
          <p:spPr bwMode="auto">
            <a:xfrm>
              <a:off x="1326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05" name="Rectangle 45"/>
            <p:cNvSpPr>
              <a:spLocks noChangeArrowheads="1"/>
            </p:cNvSpPr>
            <p:nvPr/>
          </p:nvSpPr>
          <p:spPr bwMode="auto">
            <a:xfrm>
              <a:off x="1422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06" name="Rectangle 46"/>
            <p:cNvSpPr>
              <a:spLocks noChangeArrowheads="1"/>
            </p:cNvSpPr>
            <p:nvPr/>
          </p:nvSpPr>
          <p:spPr bwMode="auto">
            <a:xfrm>
              <a:off x="1518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07" name="Rectangle 47"/>
            <p:cNvSpPr>
              <a:spLocks noChangeArrowheads="1"/>
            </p:cNvSpPr>
            <p:nvPr/>
          </p:nvSpPr>
          <p:spPr bwMode="auto">
            <a:xfrm>
              <a:off x="1614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ko-KR" altLang="en-US" sz="1667">
                <a:ea typeface="굴림" panose="020B0600000101010101" pitchFamily="34" charset="-127"/>
              </a:endParaRPr>
            </a:p>
          </p:txBody>
        </p:sp>
        <p:sp>
          <p:nvSpPr>
            <p:cNvPr id="29708" name="Rectangle 48"/>
            <p:cNvSpPr>
              <a:spLocks noChangeArrowheads="1"/>
            </p:cNvSpPr>
            <p:nvPr/>
          </p:nvSpPr>
          <p:spPr bwMode="auto">
            <a:xfrm>
              <a:off x="1710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09" name="Rectangle 49"/>
            <p:cNvSpPr>
              <a:spLocks noChangeArrowheads="1"/>
            </p:cNvSpPr>
            <p:nvPr/>
          </p:nvSpPr>
          <p:spPr bwMode="auto">
            <a:xfrm>
              <a:off x="1806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10" name="Rectangle 50"/>
            <p:cNvSpPr>
              <a:spLocks noChangeArrowheads="1"/>
            </p:cNvSpPr>
            <p:nvPr/>
          </p:nvSpPr>
          <p:spPr bwMode="auto">
            <a:xfrm>
              <a:off x="1902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11" name="Rectangle 51"/>
            <p:cNvSpPr>
              <a:spLocks noChangeArrowheads="1"/>
            </p:cNvSpPr>
            <p:nvPr/>
          </p:nvSpPr>
          <p:spPr bwMode="auto">
            <a:xfrm>
              <a:off x="1998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12" name="Rectangle 52"/>
            <p:cNvSpPr>
              <a:spLocks noChangeArrowheads="1"/>
            </p:cNvSpPr>
            <p:nvPr/>
          </p:nvSpPr>
          <p:spPr bwMode="auto">
            <a:xfrm>
              <a:off x="2094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13" name="Rectangle 53"/>
            <p:cNvSpPr>
              <a:spLocks noChangeArrowheads="1"/>
            </p:cNvSpPr>
            <p:nvPr/>
          </p:nvSpPr>
          <p:spPr bwMode="auto">
            <a:xfrm>
              <a:off x="2190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14" name="Rectangle 54"/>
            <p:cNvSpPr>
              <a:spLocks noChangeArrowheads="1"/>
            </p:cNvSpPr>
            <p:nvPr/>
          </p:nvSpPr>
          <p:spPr bwMode="auto">
            <a:xfrm>
              <a:off x="2286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15" name="Rectangle 55"/>
            <p:cNvSpPr>
              <a:spLocks noChangeArrowheads="1"/>
            </p:cNvSpPr>
            <p:nvPr/>
          </p:nvSpPr>
          <p:spPr bwMode="auto">
            <a:xfrm>
              <a:off x="2382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16" name="Rectangle 56"/>
            <p:cNvSpPr>
              <a:spLocks noChangeArrowheads="1"/>
            </p:cNvSpPr>
            <p:nvPr/>
          </p:nvSpPr>
          <p:spPr bwMode="auto">
            <a:xfrm>
              <a:off x="2478" y="960"/>
              <a:ext cx="96" cy="6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17" name="Rectangle 57"/>
            <p:cNvSpPr>
              <a:spLocks noChangeArrowheads="1"/>
            </p:cNvSpPr>
            <p:nvPr/>
          </p:nvSpPr>
          <p:spPr bwMode="auto">
            <a:xfrm>
              <a:off x="2574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18" name="Rectangle 58"/>
            <p:cNvSpPr>
              <a:spLocks noChangeArrowheads="1"/>
            </p:cNvSpPr>
            <p:nvPr/>
          </p:nvSpPr>
          <p:spPr bwMode="auto">
            <a:xfrm>
              <a:off x="2670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19" name="Rectangle 59"/>
            <p:cNvSpPr>
              <a:spLocks noChangeArrowheads="1"/>
            </p:cNvSpPr>
            <p:nvPr/>
          </p:nvSpPr>
          <p:spPr bwMode="auto">
            <a:xfrm>
              <a:off x="2766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20" name="Rectangle 60"/>
            <p:cNvSpPr>
              <a:spLocks noChangeArrowheads="1"/>
            </p:cNvSpPr>
            <p:nvPr/>
          </p:nvSpPr>
          <p:spPr bwMode="auto">
            <a:xfrm>
              <a:off x="2862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21" name="Rectangle 61"/>
            <p:cNvSpPr>
              <a:spLocks noChangeArrowheads="1"/>
            </p:cNvSpPr>
            <p:nvPr/>
          </p:nvSpPr>
          <p:spPr bwMode="auto">
            <a:xfrm>
              <a:off x="2958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22" name="Rectangle 62"/>
            <p:cNvSpPr>
              <a:spLocks noChangeArrowheads="1"/>
            </p:cNvSpPr>
            <p:nvPr/>
          </p:nvSpPr>
          <p:spPr bwMode="auto">
            <a:xfrm>
              <a:off x="3054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23" name="Rectangle 63"/>
            <p:cNvSpPr>
              <a:spLocks noChangeArrowheads="1"/>
            </p:cNvSpPr>
            <p:nvPr/>
          </p:nvSpPr>
          <p:spPr bwMode="auto">
            <a:xfrm>
              <a:off x="3150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24" name="Rectangle 64"/>
            <p:cNvSpPr>
              <a:spLocks noChangeArrowheads="1"/>
            </p:cNvSpPr>
            <p:nvPr/>
          </p:nvSpPr>
          <p:spPr bwMode="auto">
            <a:xfrm>
              <a:off x="3246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25" name="Rectangle 65"/>
            <p:cNvSpPr>
              <a:spLocks noChangeArrowheads="1"/>
            </p:cNvSpPr>
            <p:nvPr/>
          </p:nvSpPr>
          <p:spPr bwMode="auto">
            <a:xfrm>
              <a:off x="3342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26" name="Rectangle 66"/>
            <p:cNvSpPr>
              <a:spLocks noChangeArrowheads="1"/>
            </p:cNvSpPr>
            <p:nvPr/>
          </p:nvSpPr>
          <p:spPr bwMode="auto">
            <a:xfrm>
              <a:off x="3438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27" name="Rectangle 67"/>
            <p:cNvSpPr>
              <a:spLocks noChangeArrowheads="1"/>
            </p:cNvSpPr>
            <p:nvPr/>
          </p:nvSpPr>
          <p:spPr bwMode="auto">
            <a:xfrm>
              <a:off x="3534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28" name="Rectangle 68"/>
            <p:cNvSpPr>
              <a:spLocks noChangeArrowheads="1"/>
            </p:cNvSpPr>
            <p:nvPr/>
          </p:nvSpPr>
          <p:spPr bwMode="auto">
            <a:xfrm>
              <a:off x="3630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29" name="Rectangle 69"/>
            <p:cNvSpPr>
              <a:spLocks noChangeArrowheads="1"/>
            </p:cNvSpPr>
            <p:nvPr/>
          </p:nvSpPr>
          <p:spPr bwMode="auto">
            <a:xfrm>
              <a:off x="3726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30" name="Rectangle 70"/>
            <p:cNvSpPr>
              <a:spLocks noChangeArrowheads="1"/>
            </p:cNvSpPr>
            <p:nvPr/>
          </p:nvSpPr>
          <p:spPr bwMode="auto">
            <a:xfrm>
              <a:off x="3822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31" name="Rectangle 71"/>
            <p:cNvSpPr>
              <a:spLocks noChangeArrowheads="1"/>
            </p:cNvSpPr>
            <p:nvPr/>
          </p:nvSpPr>
          <p:spPr bwMode="auto">
            <a:xfrm>
              <a:off x="3918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32" name="Rectangle 72"/>
            <p:cNvSpPr>
              <a:spLocks noChangeArrowheads="1"/>
            </p:cNvSpPr>
            <p:nvPr/>
          </p:nvSpPr>
          <p:spPr bwMode="auto">
            <a:xfrm>
              <a:off x="4014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33" name="Rectangle 73"/>
            <p:cNvSpPr>
              <a:spLocks noChangeArrowheads="1"/>
            </p:cNvSpPr>
            <p:nvPr/>
          </p:nvSpPr>
          <p:spPr bwMode="auto">
            <a:xfrm>
              <a:off x="4110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34" name="Rectangle 74"/>
            <p:cNvSpPr>
              <a:spLocks noChangeArrowheads="1"/>
            </p:cNvSpPr>
            <p:nvPr/>
          </p:nvSpPr>
          <p:spPr bwMode="auto">
            <a:xfrm>
              <a:off x="4206" y="960"/>
              <a:ext cx="9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29735" name="Text Box 75"/>
            <p:cNvSpPr txBox="1">
              <a:spLocks noChangeArrowheads="1"/>
            </p:cNvSpPr>
            <p:nvPr/>
          </p:nvSpPr>
          <p:spPr bwMode="auto">
            <a:xfrm>
              <a:off x="1326" y="1776"/>
              <a:ext cx="3133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167">
                  <a:latin typeface="Arial" panose="020B0604020202020204" pitchFamily="34" charset="0"/>
                  <a:ea typeface="굴림" panose="020B0600000101010101" pitchFamily="34" charset="-127"/>
                </a:rPr>
                <a:t>0 1 2 3 4 5 6 7 8 9 0 1 2 3 4 5 6 7 8 9 0 1 2 3 4 5 6 7 8 9 0 1</a:t>
              </a:r>
            </a:p>
          </p:txBody>
        </p:sp>
        <p:sp>
          <p:nvSpPr>
            <p:cNvPr id="29736" name="Text Box 76"/>
            <p:cNvSpPr txBox="1">
              <a:spLocks noChangeArrowheads="1"/>
            </p:cNvSpPr>
            <p:nvPr/>
          </p:nvSpPr>
          <p:spPr bwMode="auto">
            <a:xfrm>
              <a:off x="1278" y="703"/>
              <a:ext cx="1685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333">
                  <a:latin typeface="Arial" panose="020B0604020202020204" pitchFamily="34" charset="0"/>
                  <a:ea typeface="굴림" panose="020B0600000101010101" pitchFamily="34" charset="-127"/>
                </a:rPr>
                <a:t>32-Block Address Space:</a:t>
              </a:r>
            </a:p>
          </p:txBody>
        </p:sp>
        <p:sp>
          <p:nvSpPr>
            <p:cNvPr id="29737" name="Text Box 77"/>
            <p:cNvSpPr txBox="1">
              <a:spLocks noChangeArrowheads="1"/>
            </p:cNvSpPr>
            <p:nvPr/>
          </p:nvSpPr>
          <p:spPr bwMode="auto">
            <a:xfrm>
              <a:off x="2238" y="1632"/>
              <a:ext cx="2187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167">
                  <a:latin typeface="Arial" panose="020B0604020202020204" pitchFamily="34" charset="0"/>
                  <a:ea typeface="굴림" panose="020B0600000101010101" pitchFamily="34" charset="-127"/>
                </a:rPr>
                <a:t>1 1 1 1 1 1 1 1 1 1 2 2 2 2 2 2 2 2 2 2 3 3</a:t>
              </a:r>
              <a:endParaRPr lang="en-US" altLang="ko-KR" sz="1500">
                <a:latin typeface="Arial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9738" name="Text Box 78"/>
            <p:cNvSpPr txBox="1">
              <a:spLocks noChangeArrowheads="1"/>
            </p:cNvSpPr>
            <p:nvPr/>
          </p:nvSpPr>
          <p:spPr bwMode="auto">
            <a:xfrm>
              <a:off x="837" y="1632"/>
              <a:ext cx="447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167">
                  <a:latin typeface="Arial" panose="020B0604020202020204" pitchFamily="34" charset="0"/>
                  <a:ea typeface="굴림" panose="020B0600000101010101" pitchFamily="34" charset="-127"/>
                </a:rPr>
                <a:t>Block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167">
                  <a:latin typeface="Arial" panose="020B0604020202020204" pitchFamily="34" charset="0"/>
                  <a:ea typeface="굴림" panose="020B0600000101010101" pitchFamily="34" charset="-127"/>
                </a:rPr>
                <a:t>no.</a:t>
              </a:r>
              <a:endParaRPr lang="en-US" altLang="ko-KR" sz="1500">
                <a:latin typeface="Arial" panose="020B0604020202020204" pitchFamily="34" charset="0"/>
                <a:ea typeface="굴림" panose="020B0600000101010101" pitchFamily="34" charset="-127"/>
              </a:endParaRPr>
            </a:p>
          </p:txBody>
        </p:sp>
      </p:grpSp>
      <p:sp>
        <p:nvSpPr>
          <p:cNvPr id="29703" name="Rectangle 79"/>
          <p:cNvSpPr>
            <a:spLocks noGrp="1" noChangeArrowheads="1"/>
          </p:cNvSpPr>
          <p:nvPr>
            <p:ph type="title"/>
          </p:nvPr>
        </p:nvSpPr>
        <p:spPr>
          <a:xfrm>
            <a:off x="854201" y="141891"/>
            <a:ext cx="7429500" cy="682624"/>
          </a:xfrm>
        </p:spPr>
        <p:txBody>
          <a:bodyPr>
            <a:normAutofit/>
          </a:bodyPr>
          <a:lstStyle/>
          <a:p>
            <a:pPr>
              <a:tabLst>
                <a:tab pos="5143294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Where Can a Block Go?</a:t>
            </a:r>
          </a:p>
        </p:txBody>
      </p:sp>
    </p:spTree>
    <p:extLst>
      <p:ext uri="{BB962C8B-B14F-4D97-AF65-F5344CB8AC3E}">
        <p14:creationId xmlns:p14="http://schemas.microsoft.com/office/powerpoint/2010/main" val="88495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837" y="1101585"/>
            <a:ext cx="8631534" cy="4166953"/>
          </a:xfrm>
          <a:noFill/>
        </p:spPr>
        <p:txBody>
          <a:bodyPr vert="horz" wrap="square" lIns="52917" tIns="21167" rIns="52917" bIns="21167" rtlCol="0">
            <a:spAutoFit/>
          </a:bodyPr>
          <a:lstStyle/>
          <a:p>
            <a:pPr>
              <a:tabLst>
                <a:tab pos="1764700" algn="r"/>
                <a:tab pos="2578262" algn="r"/>
                <a:tab pos="3428863" algn="r"/>
                <a:tab pos="4331056" algn="r"/>
                <a:tab pos="5245155" algn="r"/>
                <a:tab pos="6095756" algn="r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Easy for Direct Mapped: Only one possibility</a:t>
            </a:r>
          </a:p>
          <a:p>
            <a:pPr>
              <a:tabLst>
                <a:tab pos="1764700" algn="r"/>
                <a:tab pos="2578262" algn="r"/>
                <a:tab pos="3428863" algn="r"/>
                <a:tab pos="4331056" algn="r"/>
                <a:tab pos="5245155" algn="r"/>
                <a:tab pos="6095756" algn="r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Set Associative or Fully Associative:</a:t>
            </a:r>
          </a:p>
          <a:p>
            <a:pPr lvl="1">
              <a:tabLst>
                <a:tab pos="1764700" algn="r"/>
                <a:tab pos="2578262" algn="r"/>
                <a:tab pos="3428863" algn="r"/>
                <a:tab pos="4331056" algn="r"/>
                <a:tab pos="5245155" algn="r"/>
                <a:tab pos="6095756" algn="r"/>
              </a:tabLst>
            </a:pPr>
            <a:r>
              <a:rPr lang="en-US" altLang="ko-KR" sz="1400" dirty="0">
                <a:ea typeface="굴림" panose="020B0600000101010101" pitchFamily="34" charset="-127"/>
              </a:rPr>
              <a:t>Random</a:t>
            </a:r>
          </a:p>
          <a:p>
            <a:pPr lvl="1">
              <a:tabLst>
                <a:tab pos="1764700" algn="r"/>
                <a:tab pos="2578262" algn="r"/>
                <a:tab pos="3428863" algn="r"/>
                <a:tab pos="4331056" algn="r"/>
                <a:tab pos="5245155" algn="r"/>
                <a:tab pos="6095756" algn="r"/>
              </a:tabLst>
            </a:pPr>
            <a:r>
              <a:rPr lang="en-US" altLang="ko-KR" sz="1400" dirty="0">
                <a:ea typeface="굴림" panose="020B0600000101010101" pitchFamily="34" charset="-127"/>
              </a:rPr>
              <a:t>LRU (Least Recently Used)</a:t>
            </a:r>
          </a:p>
          <a:p>
            <a:pPr>
              <a:tabLst>
                <a:tab pos="1764700" algn="r"/>
                <a:tab pos="2578262" algn="r"/>
                <a:tab pos="3428863" algn="r"/>
                <a:tab pos="4331056" algn="r"/>
                <a:tab pos="5245155" algn="r"/>
                <a:tab pos="6095756" algn="r"/>
              </a:tabLst>
            </a:pPr>
            <a:endParaRPr lang="en-US" altLang="ko-KR" sz="1800" dirty="0">
              <a:ea typeface="굴림" panose="020B0600000101010101" pitchFamily="34" charset="-127"/>
            </a:endParaRPr>
          </a:p>
          <a:p>
            <a:pPr>
              <a:tabLst>
                <a:tab pos="1764700" algn="r"/>
                <a:tab pos="2578262" algn="r"/>
                <a:tab pos="3428863" algn="r"/>
                <a:tab pos="4331056" algn="r"/>
                <a:tab pos="5245155" algn="r"/>
                <a:tab pos="6095756" algn="r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Miss rates for a workload:</a:t>
            </a:r>
          </a:p>
          <a:p>
            <a:pPr>
              <a:buNone/>
              <a:tabLst>
                <a:tab pos="1764700" algn="r"/>
                <a:tab pos="2578262" algn="r"/>
                <a:tab pos="3428863" algn="r"/>
                <a:tab pos="4331056" algn="r"/>
                <a:tab pos="5245155" algn="r"/>
                <a:tab pos="6095756" algn="r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	                    2-way              	4-way                 	8-way</a:t>
            </a:r>
            <a:br>
              <a:rPr lang="en-US" altLang="ko-KR" sz="1800" dirty="0">
                <a:ea typeface="굴림" panose="020B0600000101010101" pitchFamily="34" charset="-127"/>
              </a:rPr>
            </a:br>
            <a:r>
              <a:rPr lang="en-US" altLang="ko-KR" sz="1800" u="sng" dirty="0">
                <a:ea typeface="굴림" panose="020B0600000101010101" pitchFamily="34" charset="-127"/>
              </a:rPr>
              <a:t>Size	LRU	 Random	 LRU	 Random	 LRU	 Random</a:t>
            </a:r>
          </a:p>
          <a:p>
            <a:pPr>
              <a:buNone/>
              <a:tabLst>
                <a:tab pos="1764700" algn="r"/>
                <a:tab pos="2578262" algn="r"/>
                <a:tab pos="3428863" algn="r"/>
                <a:tab pos="4331056" algn="r"/>
                <a:tab pos="5245155" algn="r"/>
                <a:tab pos="6095756" algn="r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	16 KB	5.2%	5.7%	    4.7%	5.3%	4.4%	5.0%</a:t>
            </a:r>
          </a:p>
          <a:p>
            <a:pPr>
              <a:buNone/>
              <a:tabLst>
                <a:tab pos="1764700" algn="r"/>
                <a:tab pos="2578262" algn="r"/>
                <a:tab pos="3428863" algn="r"/>
                <a:tab pos="4331056" algn="r"/>
                <a:tab pos="5245155" algn="r"/>
                <a:tab pos="6095756" algn="r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	64 KB	1.9%	2.0%	    1.5%	1.7%	1.4%	1.5%</a:t>
            </a:r>
          </a:p>
          <a:p>
            <a:pPr>
              <a:buNone/>
              <a:tabLst>
                <a:tab pos="1764700" algn="r"/>
                <a:tab pos="2578262" algn="r"/>
                <a:tab pos="3428863" algn="r"/>
                <a:tab pos="4331056" algn="r"/>
                <a:tab pos="5245155" algn="r"/>
                <a:tab pos="6095756" algn="r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	256 KB	1.15%	1.17%	   1.13%	 1.13%	1.12%	1.12%</a:t>
            </a:r>
          </a:p>
          <a:p>
            <a:pPr>
              <a:buNone/>
              <a:tabLst>
                <a:tab pos="1764700" algn="r"/>
                <a:tab pos="2578262" algn="r"/>
                <a:tab pos="3428863" algn="r"/>
                <a:tab pos="4331056" algn="r"/>
                <a:tab pos="5245155" algn="r"/>
                <a:tab pos="6095756" algn="r"/>
              </a:tabLst>
            </a:pPr>
            <a:endParaRPr lang="en-US" altLang="ko-KR" sz="1800" dirty="0">
              <a:ea typeface="굴림" panose="020B0600000101010101" pitchFamily="34" charset="-127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69147" y="0"/>
            <a:ext cx="7620000" cy="825499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Which block should be replaced on a miss?</a:t>
            </a:r>
          </a:p>
        </p:txBody>
      </p:sp>
    </p:spTree>
    <p:extLst>
      <p:ext uri="{BB962C8B-B14F-4D97-AF65-F5344CB8AC3E}">
        <p14:creationId xmlns:p14="http://schemas.microsoft.com/office/powerpoint/2010/main" val="393221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BE39-3340-46F7-89C4-B0507D9D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Base and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348B-07C7-4328-86BD-A0C2D0B1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Internal Fragmentation</a:t>
            </a:r>
          </a:p>
          <a:p>
            <a:endParaRPr lang="en-US" dirty="0"/>
          </a:p>
          <a:p>
            <a:r>
              <a:rPr lang="en-US" dirty="0"/>
              <a:t>Large gap in address space between</a:t>
            </a:r>
            <a:br>
              <a:rPr lang="en-US" dirty="0"/>
            </a:br>
            <a:r>
              <a:rPr lang="en-US" dirty="0"/>
              <a:t>stack and heap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Range of memory is unused,</a:t>
            </a:r>
            <a:br>
              <a:rPr lang="en-US" dirty="0"/>
            </a:br>
            <a:r>
              <a:rPr lang="en-US" dirty="0"/>
              <a:t>but still allocated to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4EBBF2-849F-4BE1-B45C-0EC4C6535165}"/>
              </a:ext>
            </a:extLst>
          </p:cNvPr>
          <p:cNvSpPr/>
          <p:nvPr/>
        </p:nvSpPr>
        <p:spPr>
          <a:xfrm>
            <a:off x="6078812" y="2658406"/>
            <a:ext cx="1641809" cy="1821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B1905E-393F-4819-BDF6-DD86FB1E2B26}"/>
              </a:ext>
            </a:extLst>
          </p:cNvPr>
          <p:cNvSpPr/>
          <p:nvPr/>
        </p:nvSpPr>
        <p:spPr>
          <a:xfrm>
            <a:off x="6078812" y="3953233"/>
            <a:ext cx="1641809" cy="5270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66BA82-4059-48D1-9483-95DCD1CFD6BC}"/>
              </a:ext>
            </a:extLst>
          </p:cNvPr>
          <p:cNvSpPr/>
          <p:nvPr/>
        </p:nvSpPr>
        <p:spPr>
          <a:xfrm>
            <a:off x="6078811" y="2658406"/>
            <a:ext cx="1641809" cy="5270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Stack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77D55D-50E3-44BD-83D0-AD37BA61EB21}"/>
              </a:ext>
            </a:extLst>
          </p:cNvPr>
          <p:cNvCxnSpPr/>
          <p:nvPr/>
        </p:nvCxnSpPr>
        <p:spPr>
          <a:xfrm flipV="1">
            <a:off x="7539789" y="3615204"/>
            <a:ext cx="0" cy="452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9816DF-0C53-41A5-AE41-483A852D6A54}"/>
              </a:ext>
            </a:extLst>
          </p:cNvPr>
          <p:cNvCxnSpPr>
            <a:cxnSpLocks/>
          </p:cNvCxnSpPr>
          <p:nvPr/>
        </p:nvCxnSpPr>
        <p:spPr>
          <a:xfrm>
            <a:off x="7539789" y="3020309"/>
            <a:ext cx="0" cy="452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3772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15EF-F43B-9048-984C-ABCE18AA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Happens When We Write to a Cached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3669-4E56-734B-9100-2176D4477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Write Through: </a:t>
            </a:r>
            <a:r>
              <a:rPr lang="en-US" dirty="0"/>
              <a:t>Update </a:t>
            </a:r>
            <a:r>
              <a:rPr lang="en-US" i="1" dirty="0"/>
              <a:t>both</a:t>
            </a:r>
            <a:r>
              <a:rPr lang="en-US" dirty="0"/>
              <a:t> cache block and corresponding location in main memory</a:t>
            </a:r>
          </a:p>
          <a:p>
            <a:pPr lvl="1"/>
            <a:r>
              <a:rPr lang="en-US" dirty="0"/>
              <a:t>Simple to implement, but now we wait for writes?</a:t>
            </a:r>
          </a:p>
          <a:p>
            <a:endParaRPr lang="en-US" dirty="0"/>
          </a:p>
          <a:p>
            <a:r>
              <a:rPr lang="en-US" b="1" dirty="0"/>
              <a:t>Write Back: </a:t>
            </a:r>
            <a:r>
              <a:rPr lang="en-US" dirty="0"/>
              <a:t>Update only the cached copy at time of write. Update main memory when cache block is removed later on.</a:t>
            </a:r>
          </a:p>
          <a:p>
            <a:pPr lvl="1"/>
            <a:r>
              <a:rPr lang="en-US" dirty="0"/>
              <a:t>Repeated writes not all sent to RAM</a:t>
            </a:r>
          </a:p>
          <a:p>
            <a:pPr lvl="1"/>
            <a:r>
              <a:rPr lang="en-US" dirty="0"/>
              <a:t>A read may trigger a write (evicting a cache block)</a:t>
            </a:r>
          </a:p>
          <a:p>
            <a:pPr lvl="1"/>
            <a:r>
              <a:rPr lang="en-US" dirty="0"/>
              <a:t>More complex (need </a:t>
            </a:r>
            <a:r>
              <a:rPr lang="en-US" i="1" dirty="0"/>
              <a:t>modified </a:t>
            </a:r>
            <a:r>
              <a:rPr lang="en-US" dirty="0"/>
              <a:t>"dirty" bit)</a:t>
            </a:r>
          </a:p>
        </p:txBody>
      </p:sp>
    </p:spTree>
    <p:extLst>
      <p:ext uri="{BB962C8B-B14F-4D97-AF65-F5344CB8AC3E}">
        <p14:creationId xmlns:p14="http://schemas.microsoft.com/office/powerpoint/2010/main" val="34843951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367E-6914-DE43-A85F-EF9D5351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CB11A-2CBE-CE47-806E-C98F51C99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79" y="1195294"/>
            <a:ext cx="8330084" cy="44076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Memory Hierarchy and Locality</a:t>
            </a:r>
          </a:p>
          <a:p>
            <a:pPr lvl="1"/>
            <a:r>
              <a:rPr lang="en-US" dirty="0"/>
              <a:t>Temporal Locality: Likely to reference same data soon</a:t>
            </a:r>
          </a:p>
          <a:p>
            <a:pPr lvl="1"/>
            <a:r>
              <a:rPr lang="en-US" dirty="0"/>
              <a:t>Spatial Locality: Likely to reference nearby data</a:t>
            </a:r>
          </a:p>
          <a:p>
            <a:r>
              <a:rPr lang="en-US" dirty="0"/>
              <a:t>Causes of Cache Misses</a:t>
            </a:r>
          </a:p>
          <a:p>
            <a:pPr lvl="1"/>
            <a:r>
              <a:rPr lang="en-US" dirty="0"/>
              <a:t>Compulsory: First Access</a:t>
            </a:r>
          </a:p>
          <a:p>
            <a:pPr lvl="1"/>
            <a:r>
              <a:rPr lang="en-US" dirty="0"/>
              <a:t>Conflict: Cache too small, or limited associativity</a:t>
            </a:r>
          </a:p>
          <a:p>
            <a:pPr lvl="1"/>
            <a:r>
              <a:rPr lang="en-US" dirty="0"/>
              <a:t>Capacity: Cache is too small</a:t>
            </a:r>
          </a:p>
          <a:p>
            <a:pPr lvl="1"/>
            <a:r>
              <a:rPr lang="en-US" dirty="0"/>
              <a:t>Coherence: Something else changed memory location</a:t>
            </a:r>
          </a:p>
          <a:p>
            <a:r>
              <a:rPr lang="en-US" dirty="0"/>
              <a:t>Cache Organizations</a:t>
            </a:r>
          </a:p>
          <a:p>
            <a:pPr lvl="1"/>
            <a:r>
              <a:rPr lang="en-US" dirty="0"/>
              <a:t>Direct Mapped: Single block could hold address</a:t>
            </a:r>
          </a:p>
          <a:p>
            <a:pPr lvl="1"/>
            <a:r>
              <a:rPr lang="en-US" dirty="0"/>
              <a:t>Set associative: Multiple candidate blocks</a:t>
            </a:r>
          </a:p>
          <a:p>
            <a:pPr lvl="1"/>
            <a:r>
              <a:rPr lang="en-US" dirty="0"/>
              <a:t>Fully Associative: Data could be anywhere</a:t>
            </a:r>
          </a:p>
        </p:txBody>
      </p:sp>
    </p:spTree>
    <p:extLst>
      <p:ext uri="{BB962C8B-B14F-4D97-AF65-F5344CB8AC3E}">
        <p14:creationId xmlns:p14="http://schemas.microsoft.com/office/powerpoint/2010/main" val="51735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54BF-6443-0048-BC2E-823CD2D2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Applied to Address Translation</a:t>
            </a:r>
          </a:p>
        </p:txBody>
      </p:sp>
      <p:grpSp>
        <p:nvGrpSpPr>
          <p:cNvPr id="4" name="Group 36">
            <a:extLst>
              <a:ext uri="{FF2B5EF4-FFF2-40B4-BE49-F238E27FC236}">
                <a16:creationId xmlns:a16="http://schemas.microsoft.com/office/drawing/2014/main" id="{B74C25FE-0AE0-4544-B2E8-86314C4DD826}"/>
              </a:ext>
            </a:extLst>
          </p:cNvPr>
          <p:cNvGrpSpPr>
            <a:grpSpLocks/>
          </p:cNvGrpSpPr>
          <p:nvPr/>
        </p:nvGrpSpPr>
        <p:grpSpPr bwMode="auto">
          <a:xfrm>
            <a:off x="2397125" y="2857500"/>
            <a:ext cx="4191000" cy="1920875"/>
            <a:chOff x="1104" y="1230"/>
            <a:chExt cx="3168" cy="1452"/>
          </a:xfrm>
        </p:grpSpPr>
        <p:sp>
          <p:nvSpPr>
            <p:cNvPr id="5" name="Text Box 20">
              <a:extLst>
                <a:ext uri="{FF2B5EF4-FFF2-40B4-BE49-F238E27FC236}">
                  <a16:creationId xmlns:a16="http://schemas.microsoft.com/office/drawing/2014/main" id="{CAE3EB66-4D47-5C45-BA69-5EE1D2973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238"/>
              <a:ext cx="1422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  <a:t>Data Read or Write</a:t>
              </a:r>
            </a:p>
            <a:p>
              <a: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  <a:t>(</a:t>
              </a:r>
              <a:r>
                <a:rPr lang="en-US" altLang="ko-KR" sz="1667" b="0" dirty="0" err="1">
                  <a:latin typeface="Gill Sans" charset="0"/>
                  <a:ea typeface="Gill Sans" charset="0"/>
                  <a:cs typeface="Gill Sans" charset="0"/>
                </a:rPr>
                <a:t>untranslated</a:t>
              </a:r>
              <a: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  <a:t>)</a:t>
              </a:r>
            </a:p>
          </p:txBody>
        </p:sp>
        <p:sp>
          <p:nvSpPr>
            <p:cNvPr id="6" name="Line 21">
              <a:extLst>
                <a:ext uri="{FF2B5EF4-FFF2-40B4-BE49-F238E27FC236}">
                  <a16:creationId xmlns:a16="http://schemas.microsoft.com/office/drawing/2014/main" id="{DAAD69D3-57CA-9A46-9450-1F5B61CF6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230"/>
              <a:ext cx="672" cy="10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" name="Line 22">
              <a:extLst>
                <a:ext uri="{FF2B5EF4-FFF2-40B4-BE49-F238E27FC236}">
                  <a16:creationId xmlns:a16="http://schemas.microsoft.com/office/drawing/2014/main" id="{9F7FE2BF-673C-9240-ABFF-D5AD118AD3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1326"/>
              <a:ext cx="1104" cy="96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" name="Oval 9">
            <a:extLst>
              <a:ext uri="{FF2B5EF4-FFF2-40B4-BE49-F238E27FC236}">
                <a16:creationId xmlns:a16="http://schemas.microsoft.com/office/drawing/2014/main" id="{9F0CE1D0-5645-764D-B581-942AE36AE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25" y="1905000"/>
            <a:ext cx="1079500" cy="1079500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667" b="0">
                <a:latin typeface="Gill Sans" charset="0"/>
                <a:ea typeface="Gill Sans" charset="0"/>
                <a:cs typeface="Gill Sans" charset="0"/>
              </a:rPr>
              <a:t>CPU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6709C6E8-C2BA-2545-B65A-62FFCCA40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1841500"/>
            <a:ext cx="1143000" cy="15875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67" b="0">
                <a:latin typeface="Gill Sans" charset="0"/>
                <a:ea typeface="Gill Sans" charset="0"/>
                <a:cs typeface="Gill Sans" charset="0"/>
              </a:rPr>
              <a:t>Physical</a:t>
            </a:r>
          </a:p>
          <a:p>
            <a:r>
              <a:rPr lang="en-US" altLang="ko-KR" sz="1667" b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8F6555D3-BF65-164A-95EC-562A86E4CF55}"/>
              </a:ext>
            </a:extLst>
          </p:cNvPr>
          <p:cNvSpPr>
            <a:spLocks/>
          </p:cNvSpPr>
          <p:nvPr/>
        </p:nvSpPr>
        <p:spPr bwMode="auto">
          <a:xfrm>
            <a:off x="3222625" y="1651000"/>
            <a:ext cx="2476500" cy="2603500"/>
          </a:xfrm>
          <a:custGeom>
            <a:avLst/>
            <a:gdLst>
              <a:gd name="T0" fmla="*/ 0 w 1104"/>
              <a:gd name="T1" fmla="*/ 1086678 h 1104"/>
              <a:gd name="T2" fmla="*/ 1550504 w 1104"/>
              <a:gd name="T3" fmla="*/ 0 h 1104"/>
              <a:gd name="T4" fmla="*/ 2971800 w 1104"/>
              <a:gd name="T5" fmla="*/ 815009 h 1104"/>
              <a:gd name="T6" fmla="*/ 2454965 w 1104"/>
              <a:gd name="T7" fmla="*/ 2445026 h 1104"/>
              <a:gd name="T8" fmla="*/ 775252 w 1104"/>
              <a:gd name="T9" fmla="*/ 3124200 h 1104"/>
              <a:gd name="T10" fmla="*/ 0 w 1104"/>
              <a:gd name="T11" fmla="*/ 1086678 h 11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04" h="1104">
                <a:moveTo>
                  <a:pt x="0" y="384"/>
                </a:moveTo>
                <a:lnTo>
                  <a:pt x="576" y="0"/>
                </a:lnTo>
                <a:lnTo>
                  <a:pt x="1104" y="288"/>
                </a:lnTo>
                <a:lnTo>
                  <a:pt x="912" y="864"/>
                </a:lnTo>
                <a:lnTo>
                  <a:pt x="288" y="1104"/>
                </a:lnTo>
                <a:lnTo>
                  <a:pt x="0" y="384"/>
                </a:lnTo>
                <a:close/>
              </a:path>
            </a:pathLst>
          </a:custGeom>
          <a:solidFill>
            <a:srgbClr val="FF66CC"/>
          </a:solidFill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/>
          <a:p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E7E4B555-8230-B246-86A3-E143202FF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1778001"/>
            <a:ext cx="577065" cy="38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TLB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B8D252CA-D8AA-6D4C-AF9B-3FA72418D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146" y="3429000"/>
            <a:ext cx="931841" cy="587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67" b="0">
                <a:latin typeface="Gill Sans" charset="0"/>
                <a:ea typeface="Gill Sans" charset="0"/>
                <a:cs typeface="Gill Sans" charset="0"/>
              </a:rPr>
              <a:t>Translate</a:t>
            </a:r>
          </a:p>
          <a:p>
            <a:r>
              <a:rPr lang="en-US" altLang="ko-KR" sz="1667" b="0">
                <a:latin typeface="Gill Sans" charset="0"/>
                <a:ea typeface="Gill Sans" charset="0"/>
                <a:cs typeface="Gill Sans" charset="0"/>
              </a:rPr>
              <a:t>(MMU)</a:t>
            </a:r>
          </a:p>
        </p:txBody>
      </p:sp>
      <p:grpSp>
        <p:nvGrpSpPr>
          <p:cNvPr id="13" name="Group 34">
            <a:extLst>
              <a:ext uri="{FF2B5EF4-FFF2-40B4-BE49-F238E27FC236}">
                <a16:creationId xmlns:a16="http://schemas.microsoft.com/office/drawing/2014/main" id="{3EBF7135-0974-244B-B6E9-6A42656BC84F}"/>
              </a:ext>
            </a:extLst>
          </p:cNvPr>
          <p:cNvGrpSpPr>
            <a:grpSpLocks/>
          </p:cNvGrpSpPr>
          <p:nvPr/>
        </p:nvGrpSpPr>
        <p:grpSpPr bwMode="auto">
          <a:xfrm>
            <a:off x="3857628" y="2603500"/>
            <a:ext cx="437886" cy="762000"/>
            <a:chOff x="2208" y="1038"/>
            <a:chExt cx="331" cy="576"/>
          </a:xfrm>
        </p:grpSpPr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7DC64FCA-5449-9249-A503-7E6125224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038"/>
              <a:ext cx="33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No</a:t>
              </a: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D35EA0C7-95B0-294D-BAD0-DEE5738B9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30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6" name="Group 30">
            <a:extLst>
              <a:ext uri="{FF2B5EF4-FFF2-40B4-BE49-F238E27FC236}">
                <a16:creationId xmlns:a16="http://schemas.microsoft.com/office/drawing/2014/main" id="{AC9E86DB-8F44-FA43-BF47-F11CD59DAD33}"/>
              </a:ext>
            </a:extLst>
          </p:cNvPr>
          <p:cNvGrpSpPr>
            <a:grpSpLocks/>
          </p:cNvGrpSpPr>
          <p:nvPr/>
        </p:nvGrpSpPr>
        <p:grpSpPr bwMode="auto">
          <a:xfrm>
            <a:off x="2524125" y="1841500"/>
            <a:ext cx="1460500" cy="635000"/>
            <a:chOff x="1200" y="462"/>
            <a:chExt cx="1104" cy="480"/>
          </a:xfrm>
        </p:grpSpPr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02726AA6-6600-1544-B128-8586B1614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894"/>
              <a:ext cx="1056" cy="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Text Box 23">
              <a:extLst>
                <a:ext uri="{FF2B5EF4-FFF2-40B4-BE49-F238E27FC236}">
                  <a16:creationId xmlns:a16="http://schemas.microsoft.com/office/drawing/2014/main" id="{0B5CF8E3-EA57-CD4F-A9B1-A5B690B2C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462"/>
              <a:ext cx="648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19" name="Group 31">
            <a:extLst>
              <a:ext uri="{FF2B5EF4-FFF2-40B4-BE49-F238E27FC236}">
                <a16:creationId xmlns:a16="http://schemas.microsoft.com/office/drawing/2014/main" id="{57F5E4BF-3B65-F74E-B11C-AD8FD89DDAEF}"/>
              </a:ext>
            </a:extLst>
          </p:cNvPr>
          <p:cNvGrpSpPr>
            <a:grpSpLocks/>
          </p:cNvGrpSpPr>
          <p:nvPr/>
        </p:nvGrpSpPr>
        <p:grpSpPr bwMode="auto">
          <a:xfrm>
            <a:off x="5381625" y="1944688"/>
            <a:ext cx="1270000" cy="595313"/>
            <a:chOff x="3360" y="540"/>
            <a:chExt cx="960" cy="450"/>
          </a:xfrm>
        </p:grpSpPr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C38C3441-8DEE-AC4B-8788-D4025A57A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942"/>
              <a:ext cx="960" cy="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 Box 25">
              <a:extLst>
                <a:ext uri="{FF2B5EF4-FFF2-40B4-BE49-F238E27FC236}">
                  <a16:creationId xmlns:a16="http://schemas.microsoft.com/office/drawing/2014/main" id="{72D55873-44B5-784F-981F-C8E468CDC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9" y="540"/>
              <a:ext cx="648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22" name="Group 33">
            <a:extLst>
              <a:ext uri="{FF2B5EF4-FFF2-40B4-BE49-F238E27FC236}">
                <a16:creationId xmlns:a16="http://schemas.microsoft.com/office/drawing/2014/main" id="{D041B354-C8E2-C047-8F6E-E053AA7176BB}"/>
              </a:ext>
            </a:extLst>
          </p:cNvPr>
          <p:cNvGrpSpPr>
            <a:grpSpLocks/>
          </p:cNvGrpSpPr>
          <p:nvPr/>
        </p:nvGrpSpPr>
        <p:grpSpPr bwMode="auto">
          <a:xfrm>
            <a:off x="3984625" y="2349499"/>
            <a:ext cx="1270000" cy="330729"/>
            <a:chOff x="2304" y="846"/>
            <a:chExt cx="960" cy="250"/>
          </a:xfrm>
        </p:grpSpPr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0019D4CB-9BBD-4D40-BA58-F02936AEE8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942"/>
              <a:ext cx="5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Text Box 7">
              <a:extLst>
                <a:ext uri="{FF2B5EF4-FFF2-40B4-BE49-F238E27FC236}">
                  <a16:creationId xmlns:a16="http://schemas.microsoft.com/office/drawing/2014/main" id="{D2C365A9-334E-A843-8449-5CB447817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846"/>
              <a:ext cx="3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Yes</a:t>
              </a:r>
            </a:p>
          </p:txBody>
        </p:sp>
      </p:grpSp>
      <p:sp>
        <p:nvSpPr>
          <p:cNvPr id="25" name="Text Box 26">
            <a:extLst>
              <a:ext uri="{FF2B5EF4-FFF2-40B4-BE49-F238E27FC236}">
                <a16:creationId xmlns:a16="http://schemas.microsoft.com/office/drawing/2014/main" id="{77E92B9B-CE7B-8546-8948-6CA5F8232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6344" y="2159000"/>
            <a:ext cx="876826" cy="33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67" b="0">
                <a:latin typeface="Gill Sans" charset="0"/>
                <a:ea typeface="Gill Sans" charset="0"/>
                <a:cs typeface="Gill Sans" charset="0"/>
              </a:rPr>
              <a:t>Cached?</a:t>
            </a:r>
          </a:p>
        </p:txBody>
      </p:sp>
      <p:grpSp>
        <p:nvGrpSpPr>
          <p:cNvPr id="26" name="Group 35">
            <a:extLst>
              <a:ext uri="{FF2B5EF4-FFF2-40B4-BE49-F238E27FC236}">
                <a16:creationId xmlns:a16="http://schemas.microsoft.com/office/drawing/2014/main" id="{12F98953-C0CD-B44B-999B-0D5D3CA9126D}"/>
              </a:ext>
            </a:extLst>
          </p:cNvPr>
          <p:cNvGrpSpPr>
            <a:grpSpLocks/>
          </p:cNvGrpSpPr>
          <p:nvPr/>
        </p:nvGrpSpPr>
        <p:grpSpPr bwMode="auto">
          <a:xfrm>
            <a:off x="4238624" y="2540000"/>
            <a:ext cx="1047750" cy="878417"/>
            <a:chOff x="2496" y="990"/>
            <a:chExt cx="792" cy="664"/>
          </a:xfrm>
        </p:grpSpPr>
        <p:sp>
          <p:nvSpPr>
            <p:cNvPr id="27" name="Line 15">
              <a:extLst>
                <a:ext uri="{FF2B5EF4-FFF2-40B4-BE49-F238E27FC236}">
                  <a16:creationId xmlns:a16="http://schemas.microsoft.com/office/drawing/2014/main" id="{8E8FE039-3DEF-8340-97F1-EFACEE4CD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990"/>
              <a:ext cx="720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DDA8EBAF-CAD5-0347-BFC6-4C4AF07B1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101394">
              <a:off x="2766" y="1190"/>
              <a:ext cx="522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Save</a:t>
              </a:r>
            </a:p>
            <a:p>
              <a:pPr>
                <a:spcBef>
                  <a:spcPct val="10000"/>
                </a:spcBef>
              </a:pPr>
              <a:r>
                <a:rPr lang="en-US" altLang="ko-KR" sz="1667" b="0">
                  <a:latin typeface="Gill Sans" charset="0"/>
                  <a:ea typeface="Gill Sans" charset="0"/>
                  <a:cs typeface="Gill Sans" charset="0"/>
                </a:rPr>
                <a:t>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0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A28C-2BC3-F945-8ABD-2E0D31EA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Address Translations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87A64-30AF-8E43-89A2-CF4AE7DF8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Locality in page accesses?</a:t>
            </a:r>
          </a:p>
          <a:p>
            <a:endParaRPr lang="en-US" sz="3000" dirty="0"/>
          </a:p>
          <a:p>
            <a:r>
              <a:rPr lang="en-US" sz="3000" b="1" dirty="0"/>
              <a:t>Yes:</a:t>
            </a:r>
            <a:r>
              <a:rPr lang="en-US" sz="3000" dirty="0"/>
              <a:t> Spatial locality, just like CPU cache</a:t>
            </a:r>
          </a:p>
          <a:p>
            <a:endParaRPr lang="en-US" sz="3000" dirty="0"/>
          </a:p>
          <a:p>
            <a:r>
              <a:rPr lang="en-US" sz="3000" dirty="0"/>
              <a:t>TLB: </a:t>
            </a:r>
            <a:r>
              <a:rPr lang="en-US" sz="3000" b="1" dirty="0"/>
              <a:t>Cache of page table entries</a:t>
            </a:r>
          </a:p>
        </p:txBody>
      </p:sp>
    </p:spTree>
    <p:extLst>
      <p:ext uri="{BB962C8B-B14F-4D97-AF65-F5344CB8AC3E}">
        <p14:creationId xmlns:p14="http://schemas.microsoft.com/office/powerpoint/2010/main" val="32054548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1D03-2F04-534D-AB20-B3CAFEBC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and Context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A3A6F-9BAE-D444-9A72-A7C45907C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nothing upon context switch?</a:t>
            </a:r>
          </a:p>
          <a:p>
            <a:pPr lvl="1"/>
            <a:r>
              <a:rPr lang="en-US" dirty="0"/>
              <a:t>New process could use old process's address space!</a:t>
            </a:r>
          </a:p>
          <a:p>
            <a:pPr lvl="1"/>
            <a:endParaRPr lang="en-US" dirty="0"/>
          </a:p>
          <a:p>
            <a:r>
              <a:rPr lang="en-US" dirty="0"/>
              <a:t>Option 1: Invalidate ("flush") entire TLB</a:t>
            </a:r>
          </a:p>
          <a:p>
            <a:pPr lvl="1"/>
            <a:r>
              <a:rPr lang="en-US" dirty="0"/>
              <a:t>Simple, but very poor performance</a:t>
            </a:r>
          </a:p>
          <a:p>
            <a:pPr lvl="1"/>
            <a:endParaRPr lang="en-US" dirty="0"/>
          </a:p>
          <a:p>
            <a:r>
              <a:rPr lang="en-US" dirty="0"/>
              <a:t>Option 2: TLB entries store a process ID</a:t>
            </a:r>
          </a:p>
          <a:p>
            <a:pPr lvl="1"/>
            <a:r>
              <a:rPr lang="en-US" dirty="0"/>
              <a:t>Called </a:t>
            </a:r>
            <a:r>
              <a:rPr lang="en-US" i="1" dirty="0"/>
              <a:t>tagged TLB</a:t>
            </a:r>
            <a:endParaRPr lang="en-US" dirty="0"/>
          </a:p>
          <a:p>
            <a:pPr lvl="1"/>
            <a:r>
              <a:rPr lang="en-US" dirty="0"/>
              <a:t>Requires additional hardware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786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63AD-B55D-A240-AD74-0556175D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and Page Table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FFF5-298D-A548-A14F-50287675A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what happens we we use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fork</a:t>
            </a:r>
          </a:p>
          <a:p>
            <a:r>
              <a:rPr lang="en-US" dirty="0"/>
              <a:t>OS marks all pages in address space as read-only</a:t>
            </a:r>
          </a:p>
          <a:p>
            <a:r>
              <a:rPr lang="en-US" dirty="0"/>
              <a:t>After parent returns from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fork</a:t>
            </a:r>
            <a:r>
              <a:rPr lang="en-US" dirty="0"/>
              <a:t>, it tries to write to its stack</a:t>
            </a:r>
          </a:p>
          <a:p>
            <a:r>
              <a:rPr lang="en-US" dirty="0"/>
              <a:t>Triggers a protection fault. OS makes a copy of the stack page, updates page table.</a:t>
            </a:r>
          </a:p>
          <a:p>
            <a:r>
              <a:rPr lang="en-US" dirty="0"/>
              <a:t>Restarts instruction.</a:t>
            </a:r>
          </a:p>
        </p:txBody>
      </p:sp>
    </p:spTree>
    <p:extLst>
      <p:ext uri="{BB962C8B-B14F-4D97-AF65-F5344CB8AC3E}">
        <p14:creationId xmlns:p14="http://schemas.microsoft.com/office/powerpoint/2010/main" val="2986237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63AD-B55D-A240-AD74-0556175D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and Page Table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FFF5-298D-A548-A14F-50287675A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6" y="2275417"/>
            <a:ext cx="8129117" cy="2979208"/>
          </a:xfrm>
        </p:spPr>
        <p:txBody>
          <a:bodyPr>
            <a:normAutofit fontScale="92500"/>
          </a:bodyPr>
          <a:lstStyle/>
          <a:p>
            <a:r>
              <a:rPr lang="en-US" dirty="0"/>
              <a:t>OS marks all pages in address space as </a:t>
            </a:r>
            <a:r>
              <a:rPr lang="en-US" dirty="0">
                <a:solidFill>
                  <a:srgbClr val="FF0000"/>
                </a:solidFill>
              </a:rPr>
              <a:t>read-only</a:t>
            </a:r>
          </a:p>
          <a:p>
            <a:r>
              <a:rPr lang="en-US" dirty="0"/>
              <a:t>After parent returns from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fork</a:t>
            </a:r>
            <a:r>
              <a:rPr lang="en-US" dirty="0"/>
              <a:t>, it tries to write to its stack</a:t>
            </a:r>
          </a:p>
          <a:p>
            <a:r>
              <a:rPr lang="en-US" dirty="0">
                <a:solidFill>
                  <a:srgbClr val="FF0000"/>
                </a:solidFill>
              </a:rPr>
              <a:t>Triggers a protection fault. </a:t>
            </a:r>
            <a:r>
              <a:rPr lang="en-US" dirty="0"/>
              <a:t>OS makes a copy of the stack page, updates page table.</a:t>
            </a:r>
          </a:p>
          <a:p>
            <a:r>
              <a:rPr lang="en-US" dirty="0">
                <a:solidFill>
                  <a:srgbClr val="FF0000"/>
                </a:solidFill>
              </a:rPr>
              <a:t>Restarts instruction.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1DAB7-FF94-A64D-9950-6454C1160784}"/>
              </a:ext>
            </a:extLst>
          </p:cNvPr>
          <p:cNvSpPr txBox="1"/>
          <p:nvPr/>
        </p:nvSpPr>
        <p:spPr>
          <a:xfrm>
            <a:off x="1285875" y="1273969"/>
            <a:ext cx="6441281" cy="81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33" b="1" dirty="0">
                <a:solidFill>
                  <a:srgbClr val="FF0000"/>
                </a:solidFill>
              </a:rPr>
              <a:t>What if TLB had cached the old read/write page table entry for the stack page?</a:t>
            </a:r>
          </a:p>
        </p:txBody>
      </p:sp>
    </p:spTree>
    <p:extLst>
      <p:ext uri="{BB962C8B-B14F-4D97-AF65-F5344CB8AC3E}">
        <p14:creationId xmlns:p14="http://schemas.microsoft.com/office/powerpoint/2010/main" val="266571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84AA-FBC8-A649-AA94-17AAB750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93256"/>
            <a:ext cx="6901890" cy="1104636"/>
          </a:xfrm>
        </p:spPr>
        <p:txBody>
          <a:bodyPr/>
          <a:lstStyle/>
          <a:p>
            <a:r>
              <a:rPr lang="en-US" dirty="0"/>
              <a:t>How do we invalidate TLB entries?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2838C-6C29-524C-A809-0B3EDDFEF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408908"/>
            <a:ext cx="7696760" cy="4245316"/>
          </a:xfrm>
        </p:spPr>
        <p:txBody>
          <a:bodyPr>
            <a:normAutofit lnSpcReduction="10000"/>
          </a:bodyPr>
          <a:lstStyle/>
          <a:p>
            <a:r>
              <a:rPr lang="en-US" sz="2667" dirty="0"/>
              <a:t>Hardware could keep track of where page table for each entry is and monitor that memory for updates…</a:t>
            </a:r>
          </a:p>
          <a:p>
            <a:r>
              <a:rPr lang="en-US" sz="2667" dirty="0"/>
              <a:t>Very complicated!</a:t>
            </a:r>
          </a:p>
          <a:p>
            <a:r>
              <a:rPr lang="en-US" sz="2667" dirty="0"/>
              <a:t>Especially for multi-level page tables and tagged TLBs</a:t>
            </a:r>
          </a:p>
          <a:p>
            <a:endParaRPr lang="en-US" sz="2667" dirty="0"/>
          </a:p>
          <a:p>
            <a:r>
              <a:rPr lang="en-US" sz="2667" dirty="0"/>
              <a:t>Instead: The OS must invalidate TLB entries</a:t>
            </a:r>
          </a:p>
          <a:p>
            <a:r>
              <a:rPr lang="en-US" sz="2667" dirty="0"/>
              <a:t>So TLB is not entirely </a:t>
            </a:r>
            <a:r>
              <a:rPr lang="en-US" sz="2667" i="1" dirty="0"/>
              <a:t>transparent</a:t>
            </a:r>
            <a:r>
              <a:rPr lang="en-US" sz="2667" dirty="0"/>
              <a:t> to OS</a:t>
            </a:r>
          </a:p>
        </p:txBody>
      </p:sp>
    </p:spTree>
    <p:extLst>
      <p:ext uri="{BB962C8B-B14F-4D97-AF65-F5344CB8AC3E}">
        <p14:creationId xmlns:p14="http://schemas.microsoft.com/office/powerpoint/2010/main" val="186303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28D9-48A2-4FA4-AF52-8B226166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Bound: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6B376-FC72-4CC9-9C52-DFD33340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521354"/>
            <a:ext cx="4527771" cy="3626115"/>
          </a:xfrm>
        </p:spPr>
        <p:txBody>
          <a:bodyPr>
            <a:normAutofit/>
          </a:bodyPr>
          <a:lstStyle/>
          <a:p>
            <a:r>
              <a:rPr lang="en-US" sz="3000" dirty="0"/>
              <a:t>Want to share code to save space</a:t>
            </a:r>
          </a:p>
          <a:p>
            <a:pPr lvl="1"/>
            <a:r>
              <a:rPr lang="en-US" sz="2667" dirty="0"/>
              <a:t>Example: OS Libraries</a:t>
            </a:r>
          </a:p>
          <a:p>
            <a:endParaRPr lang="en-US" sz="3000" dirty="0"/>
          </a:p>
          <a:p>
            <a:r>
              <a:rPr lang="en-US" sz="3000" dirty="0"/>
              <a:t>May also want to share memory for communication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E1575-A5DC-4811-9801-F814FC823E23}"/>
              </a:ext>
            </a:extLst>
          </p:cNvPr>
          <p:cNvSpPr/>
          <p:nvPr/>
        </p:nvSpPr>
        <p:spPr>
          <a:xfrm>
            <a:off x="6078813" y="3567370"/>
            <a:ext cx="1641809" cy="444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C8139D-4D4C-43AD-994E-3841D4AE977C}"/>
              </a:ext>
            </a:extLst>
          </p:cNvPr>
          <p:cNvSpPr/>
          <p:nvPr/>
        </p:nvSpPr>
        <p:spPr>
          <a:xfrm>
            <a:off x="6078813" y="1656843"/>
            <a:ext cx="1641809" cy="527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Process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AD032A-9744-409F-9422-AF7BD99B2C2D}"/>
              </a:ext>
            </a:extLst>
          </p:cNvPr>
          <p:cNvSpPr/>
          <p:nvPr/>
        </p:nvSpPr>
        <p:spPr>
          <a:xfrm>
            <a:off x="6078811" y="2160497"/>
            <a:ext cx="1641809" cy="76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Process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634DFB-A071-4038-91B7-3347D34B6A77}"/>
              </a:ext>
            </a:extLst>
          </p:cNvPr>
          <p:cNvSpPr/>
          <p:nvPr/>
        </p:nvSpPr>
        <p:spPr>
          <a:xfrm>
            <a:off x="6078813" y="2928228"/>
            <a:ext cx="1641809" cy="639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Process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BE6AA6-50A0-44A5-A784-92C6E7A873A1}"/>
              </a:ext>
            </a:extLst>
          </p:cNvPr>
          <p:cNvSpPr/>
          <p:nvPr/>
        </p:nvSpPr>
        <p:spPr>
          <a:xfrm>
            <a:off x="6343970" y="2037317"/>
            <a:ext cx="1111489" cy="123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libc.so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7CDB3D-8A82-4A30-9552-11C1E8D733CA}"/>
              </a:ext>
            </a:extLst>
          </p:cNvPr>
          <p:cNvSpPr/>
          <p:nvPr/>
        </p:nvSpPr>
        <p:spPr>
          <a:xfrm>
            <a:off x="6343970" y="2799639"/>
            <a:ext cx="1111489" cy="123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libc.so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6E8D64-3819-48B9-BA3F-5670BF6EA3F4}"/>
              </a:ext>
            </a:extLst>
          </p:cNvPr>
          <p:cNvSpPr/>
          <p:nvPr/>
        </p:nvSpPr>
        <p:spPr>
          <a:xfrm>
            <a:off x="6343970" y="3396025"/>
            <a:ext cx="1111489" cy="123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libc.so</a:t>
            </a:r>
          </a:p>
        </p:txBody>
      </p:sp>
    </p:spTree>
    <p:extLst>
      <p:ext uri="{BB962C8B-B14F-4D97-AF65-F5344CB8AC3E}">
        <p14:creationId xmlns:p14="http://schemas.microsoft.com/office/powerpoint/2010/main" val="261306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965033" y="29793"/>
            <a:ext cx="6572250" cy="1104636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Segmentation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739" y="4185488"/>
            <a:ext cx="6730523" cy="143668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Manage each region of address space as an independent unit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One process uses multiple contiguous allocations of memory, called </a:t>
            </a:r>
            <a:r>
              <a:rPr lang="en-US" altLang="ko-KR" i="1" dirty="0">
                <a:ea typeface="굴림" panose="020B0600000101010101" pitchFamily="34" charset="-127"/>
              </a:rPr>
              <a:t>segments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pic>
        <p:nvPicPr>
          <p:cNvPr id="691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2" t="632" r="21811" b="964"/>
          <a:stretch>
            <a:fillRect/>
          </a:stretch>
        </p:blipFill>
        <p:spPr bwMode="auto">
          <a:xfrm>
            <a:off x="1397000" y="949633"/>
            <a:ext cx="2377282" cy="313266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4191000" y="949633"/>
            <a:ext cx="3775605" cy="3225271"/>
            <a:chOff x="2592" y="480"/>
            <a:chExt cx="2854" cy="2438"/>
          </a:xfrm>
        </p:grpSpPr>
        <p:sp>
          <p:nvSpPr>
            <p:cNvPr id="37893" name="Oval 5"/>
            <p:cNvSpPr>
              <a:spLocks noChangeArrowheads="1"/>
            </p:cNvSpPr>
            <p:nvPr/>
          </p:nvSpPr>
          <p:spPr bwMode="auto">
            <a:xfrm>
              <a:off x="2688" y="558"/>
              <a:ext cx="1381" cy="1890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333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992" y="864"/>
              <a:ext cx="472" cy="25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 Light" charset="0"/>
                  <a:ea typeface="Gill Sans Light" charset="0"/>
                  <a:cs typeface="Gill Sans Light" charset="0"/>
                </a:rPr>
                <a:t>1</a:t>
              </a: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2800" y="1440"/>
              <a:ext cx="436" cy="4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 Light" charset="0"/>
                  <a:ea typeface="Gill Sans Light" charset="0"/>
                  <a:cs typeface="Gill Sans Light" charset="0"/>
                </a:rPr>
                <a:t>3</a:t>
              </a:r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3520" y="1248"/>
              <a:ext cx="437" cy="18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 Light" charset="0"/>
                  <a:ea typeface="Gill Sans Light" charset="0"/>
                  <a:cs typeface="Gill Sans Light" charset="0"/>
                </a:rPr>
                <a:t>2</a:t>
              </a: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3376" y="1728"/>
              <a:ext cx="435" cy="254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 Light" charset="0"/>
                  <a:ea typeface="Gill Sans Light" charset="0"/>
                  <a:cs typeface="Gill Sans Light" charset="0"/>
                </a:rPr>
                <a:t>4</a:t>
              </a:r>
            </a:p>
          </p:txBody>
        </p:sp>
        <p:sp>
          <p:nvSpPr>
            <p:cNvPr id="37898" name="Text Box 24"/>
            <p:cNvSpPr txBox="1">
              <a:spLocks noChangeArrowheads="1"/>
            </p:cNvSpPr>
            <p:nvPr/>
          </p:nvSpPr>
          <p:spPr bwMode="auto">
            <a:xfrm>
              <a:off x="2821" y="2456"/>
              <a:ext cx="1130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67" b="0" dirty="0">
                  <a:latin typeface="Gill Sans Light" charset="0"/>
                  <a:ea typeface="Gill Sans Light" charset="0"/>
                  <a:cs typeface="Gill Sans Light" charset="0"/>
                </a:rPr>
                <a:t>user view of</a:t>
              </a:r>
            </a:p>
            <a:p>
              <a:pPr eaLnBrk="1" hangingPunct="1"/>
              <a:r>
                <a:rPr lang="en-US" altLang="en-US" sz="1667" b="0" dirty="0">
                  <a:latin typeface="Gill Sans Light" charset="0"/>
                  <a:ea typeface="Gill Sans Light" charset="0"/>
                  <a:cs typeface="Gill Sans Light" charset="0"/>
                </a:rPr>
                <a:t>memory space </a:t>
              </a:r>
            </a:p>
          </p:txBody>
        </p:sp>
        <p:sp>
          <p:nvSpPr>
            <p:cNvPr id="37899" name="Rectangle 12"/>
            <p:cNvSpPr>
              <a:spLocks noChangeArrowheads="1"/>
            </p:cNvSpPr>
            <p:nvPr/>
          </p:nvSpPr>
          <p:spPr bwMode="auto">
            <a:xfrm>
              <a:off x="4518" y="576"/>
              <a:ext cx="545" cy="509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333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4518" y="831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67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1" name="Rectangle 15"/>
            <p:cNvSpPr>
              <a:spLocks noChangeArrowheads="1"/>
            </p:cNvSpPr>
            <p:nvPr/>
          </p:nvSpPr>
          <p:spPr bwMode="auto">
            <a:xfrm>
              <a:off x="4518" y="1085"/>
              <a:ext cx="545" cy="5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333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2" name="Line 16"/>
            <p:cNvSpPr>
              <a:spLocks noChangeShapeType="1"/>
            </p:cNvSpPr>
            <p:nvPr/>
          </p:nvSpPr>
          <p:spPr bwMode="auto">
            <a:xfrm>
              <a:off x="4518" y="1340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67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3" name="Text Box 17"/>
            <p:cNvSpPr txBox="1">
              <a:spLocks noChangeArrowheads="1"/>
            </p:cNvSpPr>
            <p:nvPr/>
          </p:nvSpPr>
          <p:spPr bwMode="auto">
            <a:xfrm>
              <a:off x="4675" y="589"/>
              <a:ext cx="221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67" b="0">
                  <a:latin typeface="Gill Sans Light" charset="0"/>
                  <a:ea typeface="Gill Sans Light" charset="0"/>
                  <a:cs typeface="Gill Sans Light" charset="0"/>
                </a:rPr>
                <a:t>1</a:t>
              </a:r>
            </a:p>
          </p:txBody>
        </p:sp>
        <p:sp>
          <p:nvSpPr>
            <p:cNvPr id="37904" name="Text Box 18"/>
            <p:cNvSpPr txBox="1">
              <a:spLocks noChangeArrowheads="1"/>
            </p:cNvSpPr>
            <p:nvPr/>
          </p:nvSpPr>
          <p:spPr bwMode="auto">
            <a:xfrm>
              <a:off x="4691" y="822"/>
              <a:ext cx="221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67" b="0" dirty="0">
                  <a:latin typeface="Gill Sans Light" charset="0"/>
                  <a:ea typeface="Gill Sans Light" charset="0"/>
                  <a:cs typeface="Gill Sans Light" charset="0"/>
                </a:rPr>
                <a:t>4</a:t>
              </a:r>
            </a:p>
          </p:txBody>
        </p:sp>
        <p:sp>
          <p:nvSpPr>
            <p:cNvPr id="37905" name="Rectangle 19"/>
            <p:cNvSpPr>
              <a:spLocks noChangeArrowheads="1"/>
            </p:cNvSpPr>
            <p:nvPr/>
          </p:nvSpPr>
          <p:spPr bwMode="auto">
            <a:xfrm>
              <a:off x="4518" y="1594"/>
              <a:ext cx="545" cy="6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333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6" name="Rectangle 20"/>
            <p:cNvSpPr>
              <a:spLocks noChangeArrowheads="1"/>
            </p:cNvSpPr>
            <p:nvPr/>
          </p:nvSpPr>
          <p:spPr bwMode="auto">
            <a:xfrm>
              <a:off x="4518" y="2284"/>
              <a:ext cx="545" cy="18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333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7" name="Line 21"/>
            <p:cNvSpPr>
              <a:spLocks noChangeShapeType="1"/>
            </p:cNvSpPr>
            <p:nvPr/>
          </p:nvSpPr>
          <p:spPr bwMode="auto">
            <a:xfrm>
              <a:off x="4518" y="1775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67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8" name="Text Box 22"/>
            <p:cNvSpPr txBox="1">
              <a:spLocks noChangeArrowheads="1"/>
            </p:cNvSpPr>
            <p:nvPr/>
          </p:nvSpPr>
          <p:spPr bwMode="auto">
            <a:xfrm>
              <a:off x="4676" y="1571"/>
              <a:ext cx="221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67" b="0">
                  <a:latin typeface="Gill Sans Light" charset="0"/>
                  <a:ea typeface="Gill Sans Light" charset="0"/>
                  <a:cs typeface="Gill Sans Light" charset="0"/>
                </a:rPr>
                <a:t>2</a:t>
              </a:r>
            </a:p>
          </p:txBody>
        </p: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4691" y="1919"/>
              <a:ext cx="221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67" b="0">
                  <a:latin typeface="Gill Sans Light" charset="0"/>
                  <a:ea typeface="Gill Sans Light" charset="0"/>
                  <a:cs typeface="Gill Sans Light" charset="0"/>
                </a:rPr>
                <a:t>3</a:t>
              </a:r>
            </a:p>
          </p:txBody>
        </p:sp>
        <p:sp>
          <p:nvSpPr>
            <p:cNvPr id="37910" name="Text Box 25"/>
            <p:cNvSpPr txBox="1">
              <a:spLocks noChangeArrowheads="1"/>
            </p:cNvSpPr>
            <p:nvPr/>
          </p:nvSpPr>
          <p:spPr bwMode="auto">
            <a:xfrm>
              <a:off x="4082" y="2451"/>
              <a:ext cx="1364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"/>
                </a:spcBef>
              </a:pPr>
              <a:r>
                <a:rPr lang="en-US" altLang="en-US" sz="1667" b="0" dirty="0">
                  <a:latin typeface="Gill Sans Light" charset="0"/>
                  <a:ea typeface="Gill Sans Light" charset="0"/>
                  <a:cs typeface="Gill Sans Light" charset="0"/>
                </a:rPr>
                <a:t>physical </a:t>
              </a:r>
            </a:p>
            <a:p>
              <a:pPr algn="ctr" eaLnBrk="1" hangingPunct="1">
                <a:spcBef>
                  <a:spcPct val="5000"/>
                </a:spcBef>
              </a:pPr>
              <a:r>
                <a:rPr lang="en-US" altLang="en-US" sz="1667" b="0" dirty="0">
                  <a:latin typeface="Gill Sans Light" charset="0"/>
                  <a:ea typeface="Gill Sans Light" charset="0"/>
                  <a:cs typeface="Gill Sans Light" charset="0"/>
                </a:rPr>
                <a:t>memory space</a:t>
              </a:r>
            </a:p>
          </p:txBody>
        </p:sp>
        <p:sp>
          <p:nvSpPr>
            <p:cNvPr id="37911" name="Rectangle 26"/>
            <p:cNvSpPr>
              <a:spLocks noChangeArrowheads="1"/>
            </p:cNvSpPr>
            <p:nvPr/>
          </p:nvSpPr>
          <p:spPr bwMode="auto">
            <a:xfrm>
              <a:off x="4520" y="576"/>
              <a:ext cx="539" cy="25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67" b="0" dirty="0">
                  <a:latin typeface="Gill Sans Light" charset="0"/>
                  <a:ea typeface="Gill Sans Light" charset="0"/>
                  <a:cs typeface="Gill Sans Light" charset="0"/>
                </a:rPr>
                <a:t>1</a:t>
              </a:r>
            </a:p>
          </p:txBody>
        </p:sp>
        <p:sp>
          <p:nvSpPr>
            <p:cNvPr id="37912" name="Rectangle 27"/>
            <p:cNvSpPr>
              <a:spLocks noChangeArrowheads="1"/>
            </p:cNvSpPr>
            <p:nvPr/>
          </p:nvSpPr>
          <p:spPr bwMode="auto">
            <a:xfrm>
              <a:off x="4521" y="1584"/>
              <a:ext cx="543" cy="2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67" b="0">
                  <a:latin typeface="Gill Sans Light" charset="0"/>
                  <a:ea typeface="Gill Sans Light" charset="0"/>
                  <a:cs typeface="Gill Sans Light" charset="0"/>
                </a:rPr>
                <a:t>2</a:t>
              </a:r>
            </a:p>
          </p:txBody>
        </p:sp>
        <p:sp>
          <p:nvSpPr>
            <p:cNvPr id="37913" name="Rectangle 50"/>
            <p:cNvSpPr>
              <a:spLocks noChangeArrowheads="1"/>
            </p:cNvSpPr>
            <p:nvPr/>
          </p:nvSpPr>
          <p:spPr bwMode="auto">
            <a:xfrm>
              <a:off x="2592" y="480"/>
              <a:ext cx="2854" cy="2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333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7560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V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57200"/>
      </a:accent2>
      <a:accent3>
        <a:srgbClr val="A5A5A5"/>
      </a:accent3>
      <a:accent4>
        <a:srgbClr val="FFC000"/>
      </a:accent4>
      <a:accent5>
        <a:srgbClr val="DF1E43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Helvetica" panose="020B0604020202020204" pitchFamily="34" charset="0"/>
            <a:cs typeface="Helvetica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31841</TotalTime>
  <Words>5137</Words>
  <Application>Microsoft Macintosh PowerPoint</Application>
  <PresentationFormat>On-screen Show (16:10)</PresentationFormat>
  <Paragraphs>1617</Paragraphs>
  <Slides>77</Slides>
  <Notes>27</Notes>
  <HiddenSlides>24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93" baseType="lpstr">
      <vt:lpstr>굴림</vt:lpstr>
      <vt:lpstr>ＭＳ Ｐゴシック</vt:lpstr>
      <vt:lpstr>ＭＳ Ｐゴシック</vt:lpstr>
      <vt:lpstr>Arial</vt:lpstr>
      <vt:lpstr>Calibri</vt:lpstr>
      <vt:lpstr>Calibri Light</vt:lpstr>
      <vt:lpstr>Comic Sans MS</vt:lpstr>
      <vt:lpstr>Consolas</vt:lpstr>
      <vt:lpstr>Gill Sans</vt:lpstr>
      <vt:lpstr>Gill Sans Light</vt:lpstr>
      <vt:lpstr>Gill Sans MT</vt:lpstr>
      <vt:lpstr>Helvetica</vt:lpstr>
      <vt:lpstr>Symbol</vt:lpstr>
      <vt:lpstr>Times New Roman</vt:lpstr>
      <vt:lpstr>Trebuchet MS</vt:lpstr>
      <vt:lpstr>Office Theme</vt:lpstr>
      <vt:lpstr>CS6456: Graduate Operating Systems</vt:lpstr>
      <vt:lpstr>PowerPoint Presentation</vt:lpstr>
      <vt:lpstr>Memory Multiplexing Goals</vt:lpstr>
      <vt:lpstr>General Address Translation</vt:lpstr>
      <vt:lpstr>Base and Bound w/ Translation</vt:lpstr>
      <vt:lpstr>Problems with Base and Bound</vt:lpstr>
      <vt:lpstr>Problems with Base and Bound</vt:lpstr>
      <vt:lpstr>Base and Bound: Sharing</vt:lpstr>
      <vt:lpstr>Segmentation</vt:lpstr>
      <vt:lpstr>Segmentation Implementation</vt:lpstr>
      <vt:lpstr>Segmentation Implementation</vt:lpstr>
      <vt:lpstr>Example: Four Segments (16-bit Addresses)</vt:lpstr>
      <vt:lpstr>Segmentation</vt:lpstr>
      <vt:lpstr>Swapping</vt:lpstr>
      <vt:lpstr>How can we do better?</vt:lpstr>
      <vt:lpstr>What’s the catch?</vt:lpstr>
      <vt:lpstr>Implementing Paging</vt:lpstr>
      <vt:lpstr>Paging: Address Mapping</vt:lpstr>
      <vt:lpstr>Address Translation: Overhead</vt:lpstr>
      <vt:lpstr>Simple Page Table Example</vt:lpstr>
      <vt:lpstr>What about Sharing?</vt:lpstr>
      <vt:lpstr>Paging: Allocation</vt:lpstr>
      <vt:lpstr>Summary: Paging</vt:lpstr>
      <vt:lpstr>Paging: Hardware Support</vt:lpstr>
      <vt:lpstr>Page Table Issues</vt:lpstr>
      <vt:lpstr>Two-Level Page Tables</vt:lpstr>
      <vt:lpstr>Two-Level Page Tables</vt:lpstr>
      <vt:lpstr>Two-Level Page Tables</vt:lpstr>
      <vt:lpstr>Two-Level Paging Example</vt:lpstr>
      <vt:lpstr>Summary: Two-Level Paging</vt:lpstr>
      <vt:lpstr>Page Table Discussion</vt:lpstr>
      <vt:lpstr>Page Tables for Huge Address Spaces</vt:lpstr>
      <vt:lpstr>Alternative: Inverted Page Table</vt:lpstr>
      <vt:lpstr>Combining Segments &amp; Pages</vt:lpstr>
      <vt:lpstr>Sharing a Segment</vt:lpstr>
      <vt:lpstr>Combining Segments &amp; Pages</vt:lpstr>
      <vt:lpstr>Address Translation Comparison</vt:lpstr>
      <vt:lpstr>Real World: 32-bit x86</vt:lpstr>
      <vt:lpstr>Real Example: Intel x86 (Old Days)</vt:lpstr>
      <vt:lpstr>Intel x86</vt:lpstr>
      <vt:lpstr>x86 Memory Model With Segmentation (32-bit)</vt:lpstr>
      <vt:lpstr>Real Page Table Entries</vt:lpstr>
      <vt:lpstr>32-bit x86 Page Table Entry</vt:lpstr>
      <vt:lpstr>Paging Tricks</vt:lpstr>
      <vt:lpstr>Example Paging Tricks</vt:lpstr>
      <vt:lpstr>What Happens in the MMU?</vt:lpstr>
      <vt:lpstr>What Happens in the MMU?</vt:lpstr>
      <vt:lpstr>Software vs Hardware Traversal</vt:lpstr>
      <vt:lpstr>Recall: Dual-Mode Operation</vt:lpstr>
      <vt:lpstr>Synchronous Exceptions</vt:lpstr>
      <vt:lpstr>Precise Exceptions</vt:lpstr>
      <vt:lpstr>Starting a Program: Steps</vt:lpstr>
      <vt:lpstr>Caching</vt:lpstr>
      <vt:lpstr>Why Bother with Caching?</vt:lpstr>
      <vt:lpstr>Why cache? Address Translation</vt:lpstr>
      <vt:lpstr>Average Access Time</vt:lpstr>
      <vt:lpstr>Why Does Caching Help? Locality!</vt:lpstr>
      <vt:lpstr>Memory Hierarchy</vt:lpstr>
      <vt:lpstr>Types of Cache Miss</vt:lpstr>
      <vt:lpstr>Types of Cache Miss</vt:lpstr>
      <vt:lpstr>Types of Cache Miss</vt:lpstr>
      <vt:lpstr>Types of Cache Miss</vt:lpstr>
      <vt:lpstr>How is a Block found in a Cache?</vt:lpstr>
      <vt:lpstr>Direct Mapped Cache</vt:lpstr>
      <vt:lpstr>Direct Mapped Cache</vt:lpstr>
      <vt:lpstr>Set Associative Cache</vt:lpstr>
      <vt:lpstr>Fully Associative Cache</vt:lpstr>
      <vt:lpstr>Where Can a Block Go?</vt:lpstr>
      <vt:lpstr>Which block should be replaced on a miss?</vt:lpstr>
      <vt:lpstr>What Happens When We Write to a Cached Address?</vt:lpstr>
      <vt:lpstr>Summary</vt:lpstr>
      <vt:lpstr>Caching Applied to Address Translation</vt:lpstr>
      <vt:lpstr>Caching Address Translations</vt:lpstr>
      <vt:lpstr>TLB and Context Switches</vt:lpstr>
      <vt:lpstr>TLB and Page Table Changes</vt:lpstr>
      <vt:lpstr>TLB and Page Table Changes</vt:lpstr>
      <vt:lpstr>How do we invalidate TLB entries?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Kai-Wei Chang</dc:creator>
  <cp:lastModifiedBy>Brad Campbell</cp:lastModifiedBy>
  <cp:revision>408</cp:revision>
  <dcterms:created xsi:type="dcterms:W3CDTF">2015-09-15T19:03:29Z</dcterms:created>
  <dcterms:modified xsi:type="dcterms:W3CDTF">2019-09-18T17:33:11Z</dcterms:modified>
</cp:coreProperties>
</file>