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9"/>
  </p:notesMasterIdLst>
  <p:sldIdLst>
    <p:sldId id="256" r:id="rId2"/>
    <p:sldId id="2093" r:id="rId3"/>
    <p:sldId id="1852" r:id="rId4"/>
    <p:sldId id="1853" r:id="rId5"/>
    <p:sldId id="2092" r:id="rId6"/>
    <p:sldId id="1854" r:id="rId7"/>
    <p:sldId id="1855" r:id="rId8"/>
    <p:sldId id="1856" r:id="rId9"/>
    <p:sldId id="1857" r:id="rId10"/>
    <p:sldId id="1858" r:id="rId11"/>
    <p:sldId id="1859" r:id="rId12"/>
    <p:sldId id="1860" r:id="rId13"/>
    <p:sldId id="1861" r:id="rId14"/>
    <p:sldId id="1862" r:id="rId15"/>
    <p:sldId id="1863" r:id="rId16"/>
    <p:sldId id="1864" r:id="rId17"/>
    <p:sldId id="1865" r:id="rId18"/>
    <p:sldId id="1866" r:id="rId19"/>
    <p:sldId id="1867" r:id="rId20"/>
    <p:sldId id="1868" r:id="rId21"/>
    <p:sldId id="1869" r:id="rId22"/>
    <p:sldId id="1870" r:id="rId23"/>
    <p:sldId id="1871" r:id="rId24"/>
    <p:sldId id="1872" r:id="rId25"/>
    <p:sldId id="1873" r:id="rId26"/>
    <p:sldId id="1874" r:id="rId27"/>
    <p:sldId id="1876" r:id="rId28"/>
    <p:sldId id="1877" r:id="rId29"/>
    <p:sldId id="1878" r:id="rId30"/>
    <p:sldId id="1879" r:id="rId31"/>
    <p:sldId id="1880" r:id="rId32"/>
    <p:sldId id="1881" r:id="rId33"/>
    <p:sldId id="1882" r:id="rId34"/>
    <p:sldId id="1883" r:id="rId35"/>
    <p:sldId id="277" r:id="rId36"/>
    <p:sldId id="282" r:id="rId37"/>
    <p:sldId id="294" r:id="rId38"/>
    <p:sldId id="284" r:id="rId39"/>
    <p:sldId id="287" r:id="rId40"/>
    <p:sldId id="292" r:id="rId41"/>
    <p:sldId id="295" r:id="rId42"/>
    <p:sldId id="299" r:id="rId43"/>
    <p:sldId id="300" r:id="rId44"/>
    <p:sldId id="298" r:id="rId45"/>
    <p:sldId id="418" r:id="rId46"/>
    <p:sldId id="419" r:id="rId47"/>
    <p:sldId id="420" r:id="rId48"/>
    <p:sldId id="422" r:id="rId49"/>
    <p:sldId id="423" r:id="rId50"/>
    <p:sldId id="424" r:id="rId51"/>
    <p:sldId id="425" r:id="rId52"/>
    <p:sldId id="426" r:id="rId53"/>
    <p:sldId id="427" r:id="rId54"/>
    <p:sldId id="459" r:id="rId55"/>
    <p:sldId id="462" r:id="rId56"/>
    <p:sldId id="463" r:id="rId57"/>
    <p:sldId id="455" r:id="rId58"/>
    <p:sldId id="464" r:id="rId59"/>
    <p:sldId id="429" r:id="rId60"/>
    <p:sldId id="403" r:id="rId61"/>
    <p:sldId id="382" r:id="rId62"/>
    <p:sldId id="412" r:id="rId63"/>
    <p:sldId id="416" r:id="rId64"/>
    <p:sldId id="405" r:id="rId65"/>
    <p:sldId id="456" r:id="rId66"/>
    <p:sldId id="457" r:id="rId67"/>
    <p:sldId id="458" r:id="rId6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08" autoAdjust="0"/>
    <p:restoredTop sz="95309"/>
  </p:normalViewPr>
  <p:slideViewPr>
    <p:cSldViewPr snapToGrid="0">
      <p:cViewPr varScale="1">
        <p:scale>
          <a:sx n="127" d="100"/>
          <a:sy n="127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ertificate_authority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DigiNotar#cite_note-gc1-1" TargetMode="External"/><Relationship Id="rId5" Type="http://schemas.openxmlformats.org/officeDocument/2006/relationships/hyperlink" Target="http://en.wikipedia.org/wiki/DigiNotar#cite_note-vasco-acquisition-0" TargetMode="External"/><Relationship Id="rId4" Type="http://schemas.openxmlformats.org/officeDocument/2006/relationships/hyperlink" Target="http://en.wikipedia.org/wiki/VASCO_Data_Security_International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99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84C0F99-46AB-4A75-8E12-1099C0EA776A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606675" y="549275"/>
            <a:ext cx="4387850" cy="2743200"/>
          </a:xfrm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70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43D244-262A-48AE-A2AD-B526F1D650AC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9850" y="549275"/>
            <a:ext cx="4386263" cy="2743200"/>
          </a:xfrm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23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CB68B82-ECB8-40B8-A7E9-98F4317A887B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606675" y="549275"/>
            <a:ext cx="4387850" cy="2743200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29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434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971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189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57B6D22-95AC-4AA2-A7C6-A5047A050B1E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606675" y="549275"/>
            <a:ext cx="4387850" cy="2743200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71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249F49C-8DE0-4578-BA55-A95161281DFF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9850" y="549275"/>
            <a:ext cx="4386263" cy="2743200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4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34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13454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17B6F8A-55BF-4395-A8EE-D66226F57700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9850" y="549275"/>
            <a:ext cx="4386263" cy="274320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637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2DB9D40-10E7-4054-A75C-4EA0D290729F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9850" y="549275"/>
            <a:ext cx="4386263" cy="27432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altLang="en-US">
                <a:latin typeface="Comic Sans MS" panose="030F0702030302020204" pitchFamily="66" charset="0"/>
              </a:rPr>
              <a:t>Shor</a:t>
            </a:r>
            <a:r>
              <a:rPr lang="ja-JP" altLang="en-US">
                <a:latin typeface="Comic Sans MS" panose="030F0702030302020204" pitchFamily="66" charset="0"/>
              </a:rPr>
              <a:t>’</a:t>
            </a:r>
            <a:r>
              <a:rPr lang="en-US" altLang="ja-JP">
                <a:latin typeface="Comic Sans MS" panose="030F0702030302020204" pitchFamily="66" charset="0"/>
              </a:rPr>
              <a:t>s algorithm is polynomial in log N</a:t>
            </a:r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43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CA657C6-D4E5-449B-A0BB-267007232C46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9850" y="549275"/>
            <a:ext cx="4386263" cy="2743200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F8529D1-F497-40A0-86E4-3EE10CE36E20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9850" y="549275"/>
            <a:ext cx="4386263" cy="2743200"/>
          </a:xfrm>
          <a:solidFill>
            <a:srgbClr val="FFFFFF"/>
          </a:solidFill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595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51E062E-FCE4-48EE-9ABB-D606DCE0BF3E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9850" y="549275"/>
            <a:ext cx="4386263" cy="2743200"/>
          </a:xfrm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820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B6A68F-6304-4455-A19B-9DAAA45C898F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606675" y="549275"/>
            <a:ext cx="4387850" cy="2743200"/>
          </a:xfrm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8700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8D130E2-C0BD-4046-A4FF-3F06E0B4D12B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606675" y="549275"/>
            <a:ext cx="4387850" cy="2743200"/>
          </a:xfrm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9474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65D93EE-A462-4EA3-BE04-6406EC552B96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606675" y="549275"/>
            <a:ext cx="4387850" cy="2743200"/>
          </a:xfrm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 b="1">
                <a:latin typeface="Comic Sans MS" panose="030F0702030302020204" pitchFamily="66" charset="0"/>
                <a:ea typeface="ＭＳ Ｐゴシック" panose="020B0600070205080204" pitchFamily="34" charset="-128"/>
              </a:rPr>
              <a:t>Wikipedia: DigiNotar</a:t>
            </a:r>
            <a:r>
              <a:rPr lang="en-US" altLang="en-US">
                <a:latin typeface="Comic Sans MS" panose="030F0702030302020204" pitchFamily="66" charset="0"/>
                <a:ea typeface="ＭＳ Ｐゴシック" panose="020B0600070205080204" pitchFamily="34" charset="-128"/>
              </a:rPr>
              <a:t> was a Dutch </a:t>
            </a:r>
            <a:r>
              <a:rPr lang="en-US" altLang="en-US">
                <a:latin typeface="Comic Sans MS" panose="030F0702030302020204" pitchFamily="66" charset="0"/>
                <a:ea typeface="ＭＳ Ｐゴシック" panose="020B0600070205080204" pitchFamily="34" charset="-128"/>
                <a:hlinkClick r:id="rId3" tooltip="Certificate authority"/>
              </a:rPr>
              <a:t>certificate authority</a:t>
            </a:r>
            <a:r>
              <a:rPr lang="en-US" altLang="en-US">
                <a:latin typeface="Comic Sans MS" panose="030F0702030302020204" pitchFamily="66" charset="0"/>
                <a:ea typeface="ＭＳ Ｐゴシック" panose="020B0600070205080204" pitchFamily="34" charset="-128"/>
              </a:rPr>
              <a:t> owned by </a:t>
            </a:r>
            <a:r>
              <a:rPr lang="en-US" altLang="en-US">
                <a:latin typeface="Comic Sans MS" panose="030F0702030302020204" pitchFamily="66" charset="0"/>
                <a:ea typeface="ＭＳ Ｐゴシック" panose="020B0600070205080204" pitchFamily="34" charset="-128"/>
                <a:hlinkClick r:id="rId4" tooltip="VASCO Data Security International"/>
              </a:rPr>
              <a:t>VASCO Data Security International</a:t>
            </a:r>
            <a:r>
              <a:rPr lang="en-US" altLang="en-US">
                <a:latin typeface="Comic Sans MS" panose="030F0702030302020204" pitchFamily="66" charset="0"/>
                <a:ea typeface="ＭＳ Ｐゴシック" panose="020B0600070205080204" pitchFamily="34" charset="-128"/>
              </a:rPr>
              <a:t>.</a:t>
            </a:r>
            <a:r>
              <a:rPr lang="en-US" altLang="en-US" baseline="30000">
                <a:latin typeface="Comic Sans MS" panose="030F0702030302020204" pitchFamily="66" charset="0"/>
                <a:ea typeface="ＭＳ Ｐゴシック" panose="020B0600070205080204" pitchFamily="34" charset="-128"/>
                <a:hlinkClick r:id="rId5"/>
              </a:rPr>
              <a:t>[1]</a:t>
            </a:r>
            <a:r>
              <a:rPr lang="en-US" altLang="en-US">
                <a:latin typeface="Comic Sans MS" panose="030F0702030302020204" pitchFamily="66" charset="0"/>
                <a:ea typeface="ＭＳ Ｐゴシック" panose="020B0600070205080204" pitchFamily="34" charset="-128"/>
              </a:rPr>
              <a:t> On September 3, 2011, after it had become clear that a security breach had resulted in the fraudulent issuing of certificates, the Dutch government took over operational management of DigiNotar's systems.</a:t>
            </a:r>
            <a:r>
              <a:rPr lang="en-US" altLang="en-US" baseline="30000">
                <a:latin typeface="Comic Sans MS" panose="030F0702030302020204" pitchFamily="66" charset="0"/>
                <a:ea typeface="ＭＳ Ｐゴシック" panose="020B0600070205080204" pitchFamily="34" charset="-128"/>
                <a:hlinkClick r:id="rId6"/>
              </a:rPr>
              <a:t>[2]</a:t>
            </a:r>
            <a:r>
              <a:rPr lang="en-US" altLang="en-US">
                <a:latin typeface="Comic Sans MS" panose="030F0702030302020204" pitchFamily="66" charset="0"/>
                <a:ea typeface="ＭＳ Ｐゴシック" panose="020B0600070205080204" pitchFamily="34" charset="-128"/>
              </a:rPr>
              <a:t> That same month, the company was declared bankrupt. (Wikipedia)</a:t>
            </a:r>
          </a:p>
        </p:txBody>
      </p:sp>
    </p:spTree>
    <p:extLst>
      <p:ext uri="{BB962C8B-B14F-4D97-AF65-F5344CB8AC3E}">
        <p14:creationId xmlns:p14="http://schemas.microsoft.com/office/powerpoint/2010/main" val="3049232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2B85270-6C85-4F46-8358-1D2E785226D9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606675" y="549275"/>
            <a:ext cx="4387850" cy="2743200"/>
          </a:xfrm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068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ED180-B7B3-D74E-9D68-C052CC0814F2}" type="slidenum">
              <a:rPr lang="en-US"/>
              <a:pPr/>
              <a:t>36</a:t>
            </a:fld>
            <a:endParaRPr lang="en-US"/>
          </a:p>
        </p:txBody>
      </p:sp>
      <p:sp>
        <p:nvSpPr>
          <p:cNvPr id="19251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251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36845" y="4343816"/>
            <a:ext cx="5869227" cy="4113556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The hardware part of TC</a:t>
            </a:r>
          </a:p>
          <a:p>
            <a:pPr>
              <a:buFontTx/>
              <a:buChar char="•"/>
            </a:pPr>
            <a:endParaRPr lang="en-US" sz="2400">
              <a:latin typeface="Arial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Will require O/S support also.</a:t>
            </a:r>
          </a:p>
          <a:p>
            <a:pPr>
              <a:buFontTx/>
              <a:buChar char="•"/>
            </a:pPr>
            <a:endParaRPr lang="en-US" sz="2400">
              <a:latin typeface="Arial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Currently about $5.00 for desktop chips</a:t>
            </a: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$7.00 for notebook chips</a:t>
            </a: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The real key is that the TPM can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>
                <a:latin typeface="Arial" charset="0"/>
              </a:rPr>
              <a:t>t be compromised by other software processes</a:t>
            </a:r>
          </a:p>
        </p:txBody>
      </p:sp>
    </p:spTree>
    <p:extLst>
      <p:ext uri="{BB962C8B-B14F-4D97-AF65-F5344CB8AC3E}">
        <p14:creationId xmlns:p14="http://schemas.microsoft.com/office/powerpoint/2010/main" val="253671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E930610-01B1-4E78-8841-95CB4C06A0B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065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BD07E-A8E6-304F-9320-9F8F28CB3EAC}" type="slidenum">
              <a:rPr lang="en-US"/>
              <a:pPr/>
              <a:t>38</a:t>
            </a:fld>
            <a:endParaRPr lang="en-US"/>
          </a:p>
        </p:txBody>
      </p:sp>
      <p:sp>
        <p:nvSpPr>
          <p:cNvPr id="1945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64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436845" y="4343816"/>
            <a:ext cx="5869227" cy="4113556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749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1EB09-DF80-4840-8439-F2699F72A9BE}" type="slidenum">
              <a:rPr lang="en-US"/>
              <a:pPr/>
              <a:t>39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6845" y="4343816"/>
            <a:ext cx="5869227" cy="4113556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x</a:t>
            </a:r>
          </a:p>
          <a:p>
            <a:pPr>
              <a:buFontTx/>
              <a:buChar char="•"/>
            </a:pPr>
            <a:endParaRPr lang="en-US" sz="2400">
              <a:latin typeface="Arial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x</a:t>
            </a:r>
          </a:p>
          <a:p>
            <a:pPr>
              <a:buFontTx/>
              <a:buChar char="•"/>
            </a:pPr>
            <a:endParaRPr lang="en-US" sz="2400">
              <a:latin typeface="Arial" charset="0"/>
            </a:endParaRP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x</a:t>
            </a:r>
          </a:p>
          <a:p>
            <a:pPr>
              <a:buFontTx/>
              <a:buChar char="•"/>
            </a:pPr>
            <a:r>
              <a:rPr lang="en-US" sz="2400">
                <a:latin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803562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6F131-C76C-7049-8ED5-9F907653D1B9}" type="slidenum">
              <a:rPr lang="en-US"/>
              <a:pPr/>
              <a:t>41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4319259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23068-6773-F740-A4CB-416263A4619D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820595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F4E7BD-F712-674F-8871-6BBD91E8D715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7388"/>
            <a:ext cx="54864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8706168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FAFC9-6810-8F47-97FE-349DE017EF32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1396301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stored encrypted in DRAM.   Processor prevents access to data in cache outside of enclave.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64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history:  branch predictor.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30B333F-F504-496C-ACD4-0B68A770F940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9850" y="549275"/>
            <a:ext cx="4386263" cy="2743200"/>
          </a:xfrm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444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A4F3478-D8C3-40B2-B914-2ED3CCD4E64D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09850" y="549275"/>
            <a:ext cx="4386263" cy="2743200"/>
          </a:xfrm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3450"/>
            <a:ext cx="7042150" cy="3292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903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7FA9825-D102-4301-9B7A-69725CE6999C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606675" y="549275"/>
            <a:ext cx="4387850" cy="2743200"/>
          </a:xfrm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687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D225E23-0599-472C-8D59-27DDCD4AB111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606675" y="549275"/>
            <a:ext cx="4387850" cy="2743200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2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44AC5EC-61CA-44A9-ADF7-8EE9F9AEAC08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2606675" y="549275"/>
            <a:ext cx="4387850" cy="2743200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3475038"/>
            <a:ext cx="7680325" cy="32908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35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65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190500"/>
            <a:ext cx="8393113" cy="6257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184011"/>
            <a:ext cx="4117975" cy="1815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51376" y="1184011"/>
            <a:ext cx="4117975" cy="844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51376" y="2155032"/>
            <a:ext cx="4117975" cy="844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75879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  <p:sldLayoutId id="2147483697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jc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virginia.edu/~bjc8c/class/cs6456-f19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amazo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ff.org/observatory" TargetMode="External"/><Relationship Id="rId2" Type="http://schemas.openxmlformats.org/officeDocument/2006/relationships/hyperlink" Target="http://www.amazon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tif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CS6456: Graduate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bradjc@virginia.edu</a:t>
            </a:r>
            <a:endParaRPr lang="en-US" dirty="0"/>
          </a:p>
          <a:p>
            <a:r>
              <a:rPr lang="en-US" dirty="0">
                <a:hlinkClick r:id="rId4"/>
              </a:rPr>
              <a:t>https://www.cs.virginia.edu/~bjc8c/class/cs6456-f19/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Symmetric Key Ciphers - DES &amp; AES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635000"/>
            <a:ext cx="7302500" cy="5080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Data Encryption Standard (DES)</a:t>
            </a:r>
          </a:p>
          <a:p>
            <a:pPr lvl="1"/>
            <a:r>
              <a:rPr lang="en-US" altLang="en-US" dirty="0"/>
              <a:t>Developed by IBM in 1970s, standardized by NBS/NIST</a:t>
            </a:r>
          </a:p>
          <a:p>
            <a:pPr lvl="1"/>
            <a:r>
              <a:rPr lang="en-US" altLang="en-US" dirty="0"/>
              <a:t>56-bit key (decreased from 64 bits at NSA’</a:t>
            </a:r>
            <a:r>
              <a:rPr lang="en-US" altLang="ja-JP" dirty="0"/>
              <a:t>s request)</a:t>
            </a:r>
          </a:p>
          <a:p>
            <a:pPr lvl="1"/>
            <a:r>
              <a:rPr lang="en-US" altLang="en-US" dirty="0"/>
              <a:t>Still fairly strong other than brute-forcing the key space</a:t>
            </a:r>
          </a:p>
          <a:p>
            <a:pPr lvl="2"/>
            <a:r>
              <a:rPr lang="en-US" altLang="en-US" dirty="0"/>
              <a:t>But custom hardware can crack a key in &lt; 24 hours</a:t>
            </a:r>
          </a:p>
          <a:p>
            <a:pPr lvl="1"/>
            <a:r>
              <a:rPr lang="en-US" altLang="en-US" dirty="0"/>
              <a:t>Today many financial institutions use Triple DES</a:t>
            </a:r>
          </a:p>
          <a:p>
            <a:pPr lvl="2"/>
            <a:r>
              <a:rPr lang="en-US" altLang="en-US" dirty="0"/>
              <a:t>DES applied 3 times, with 3 keys totaling 168 bits</a:t>
            </a:r>
          </a:p>
          <a:p>
            <a:pPr lvl="2"/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Advanced Encryption Standard (AES)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Replacement for DES standardized in 2002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Key size: 128, 192 or 256 bits</a:t>
            </a:r>
          </a:p>
          <a:p>
            <a:pPr lvl="2"/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How fundamentally strong are they?</a:t>
            </a:r>
          </a:p>
          <a:p>
            <a:pPr lvl="1"/>
            <a:r>
              <a:rPr lang="en-US" altLang="en-US" dirty="0"/>
              <a:t>No one knows (no proofs exist)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FAC7B4-057C-504D-80F2-5466D937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8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Authentication in Distributed Systems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671" y="878541"/>
            <a:ext cx="8826605" cy="4826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40224" algn="l"/>
              </a:tabLst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What if identity must be established across network?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40224" algn="l"/>
              </a:tabLst>
            </a:pPr>
            <a:endParaRPr lang="en-US" altLang="ko-KR" sz="18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40224" algn="l"/>
              </a:tabLst>
            </a:pPr>
            <a:endParaRPr lang="en-US" altLang="ko-KR" sz="18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40224" algn="l"/>
              </a:tabLst>
            </a:pPr>
            <a:endParaRPr lang="en-US" altLang="ko-KR" sz="18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40224" algn="l"/>
              </a:tabLst>
            </a:pPr>
            <a:endParaRPr lang="en-US" altLang="ko-KR" sz="18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40224" algn="l"/>
              </a:tabLst>
            </a:pPr>
            <a:endParaRPr lang="en-US" altLang="ko-KR" sz="18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40224" algn="l"/>
              </a:tabLst>
            </a:pPr>
            <a:endParaRPr lang="en-US" altLang="ko-KR" sz="18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40224" algn="l"/>
              </a:tabLst>
            </a:pPr>
            <a:endParaRPr lang="en-US" altLang="ko-KR" sz="18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40224" algn="l"/>
              </a:tabLst>
            </a:pPr>
            <a:endParaRPr lang="en-US" altLang="ko-KR" sz="18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40224" algn="l"/>
              </a:tabLst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Need way to prevent exposure of information while still proving identity to remote system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40224" algn="l"/>
              </a:tabLst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Many of the original UNIX tools sent passwords over the wire “in clear text”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40224" algn="l"/>
              </a:tabLst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E.g.: telnet, ftp, </a:t>
            </a:r>
            <a:r>
              <a:rPr lang="en-US" altLang="ko-KR" sz="2000" dirty="0" err="1">
                <a:ea typeface="굴림" panose="020B0600000101010101" pitchFamily="34" charset="-127"/>
                <a:sym typeface="Symbol" panose="05050102010706020507" pitchFamily="18" charset="2"/>
              </a:rPr>
              <a:t>yp</a:t>
            </a: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 (yellow pages, for distributed login)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40224" algn="l"/>
              </a:tabLst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Result: Snooping programs widespread 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40224" algn="l"/>
              </a:tabLst>
            </a:pP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What do we need? Cannot rely on physical security!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40224" algn="l"/>
              </a:tabLst>
            </a:pP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Encryption: Privacy, restrict receivers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40224" algn="l"/>
              </a:tabLst>
            </a:pPr>
            <a:r>
              <a:rPr lang="en-US" altLang="ko-KR" sz="16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Authentication: Remote Authenticity, restrict senders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40224" algn="l"/>
              </a:tabLst>
            </a:pPr>
            <a:endParaRPr lang="ko-KR" altLang="en-US" sz="2000" dirty="0">
              <a:ea typeface="굴림" panose="020B0600000101010101" pitchFamily="34" charset="-127"/>
            </a:endParaRPr>
          </a:p>
        </p:txBody>
      </p:sp>
      <p:grpSp>
        <p:nvGrpSpPr>
          <p:cNvPr id="1030157" name="Group 13"/>
          <p:cNvGrpSpPr>
            <a:grpSpLocks/>
          </p:cNvGrpSpPr>
          <p:nvPr/>
        </p:nvGrpSpPr>
        <p:grpSpPr bwMode="auto">
          <a:xfrm>
            <a:off x="1905000" y="1281964"/>
            <a:ext cx="5270500" cy="1301750"/>
            <a:chOff x="864" y="1104"/>
            <a:chExt cx="3984" cy="984"/>
          </a:xfrm>
        </p:grpSpPr>
        <p:grpSp>
          <p:nvGrpSpPr>
            <p:cNvPr id="16392" name="Group 11"/>
            <p:cNvGrpSpPr>
              <a:grpSpLocks/>
            </p:cNvGrpSpPr>
            <p:nvPr/>
          </p:nvGrpSpPr>
          <p:grpSpPr bwMode="auto">
            <a:xfrm>
              <a:off x="864" y="1104"/>
              <a:ext cx="3984" cy="984"/>
              <a:chOff x="864" y="1104"/>
              <a:chExt cx="3984" cy="984"/>
            </a:xfrm>
          </p:grpSpPr>
          <p:pic>
            <p:nvPicPr>
              <p:cNvPr id="16394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2" y="1104"/>
                <a:ext cx="936" cy="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95" name="Rectangle 6" descr="Dark downward diagonal"/>
              <p:cNvSpPr>
                <a:spLocks noChangeArrowheads="1"/>
              </p:cNvSpPr>
              <p:nvPr/>
            </p:nvSpPr>
            <p:spPr bwMode="auto">
              <a:xfrm>
                <a:off x="1488" y="1440"/>
                <a:ext cx="2688" cy="192"/>
              </a:xfrm>
              <a:prstGeom prst="rect">
                <a:avLst/>
              </a:prstGeom>
              <a:pattFill prst="dkDnDiag">
                <a:fgClr>
                  <a:srgbClr val="00FFFF"/>
                </a:fgClr>
                <a:bgClr>
                  <a:schemeClr val="bg1"/>
                </a:bgClr>
              </a:patt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 anchor="ctr"/>
              <a:lstStyle>
                <a:lvl1pPr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333" b="0" dirty="0">
                  <a:latin typeface="Gill Sans Light" charset="0"/>
                  <a:ea typeface="Gill Sans Light" charset="0"/>
                  <a:cs typeface="Gill Sans Light" charset="0"/>
                </a:endParaRPr>
              </a:p>
            </p:txBody>
          </p:sp>
          <p:pic>
            <p:nvPicPr>
              <p:cNvPr id="16396" name="Picture 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" y="1192"/>
                <a:ext cx="768" cy="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6393" name="Text Box 8"/>
            <p:cNvSpPr txBox="1">
              <a:spLocks noChangeArrowheads="1"/>
            </p:cNvSpPr>
            <p:nvPr/>
          </p:nvSpPr>
          <p:spPr bwMode="auto">
            <a:xfrm>
              <a:off x="2484" y="1380"/>
              <a:ext cx="925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333" b="0">
                  <a:latin typeface="Gill Sans Light" charset="0"/>
                  <a:ea typeface="Gill Sans Light" charset="0"/>
                  <a:cs typeface="Gill Sans Light" charset="0"/>
                </a:rPr>
                <a:t>Network</a:t>
              </a:r>
            </a:p>
          </p:txBody>
        </p:sp>
      </p:grpSp>
      <p:grpSp>
        <p:nvGrpSpPr>
          <p:cNvPr id="1030156" name="Group 12"/>
          <p:cNvGrpSpPr>
            <a:grpSpLocks/>
          </p:cNvGrpSpPr>
          <p:nvPr/>
        </p:nvGrpSpPr>
        <p:grpSpPr bwMode="auto">
          <a:xfrm>
            <a:off x="3365500" y="1767476"/>
            <a:ext cx="1308364" cy="1502833"/>
            <a:chOff x="2051" y="1504"/>
            <a:chExt cx="989" cy="1136"/>
          </a:xfrm>
        </p:grpSpPr>
        <p:pic>
          <p:nvPicPr>
            <p:cNvPr id="16390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" y="1504"/>
              <a:ext cx="733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91" name="Text Box 10"/>
            <p:cNvSpPr txBox="1">
              <a:spLocks noChangeArrowheads="1"/>
            </p:cNvSpPr>
            <p:nvPr/>
          </p:nvSpPr>
          <p:spPr bwMode="auto">
            <a:xfrm rot="5400000">
              <a:off x="2458" y="2019"/>
              <a:ext cx="87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 dirty="0">
                  <a:latin typeface="Gill Sans Light" charset="0"/>
                  <a:ea typeface="Gill Sans Light" charset="0"/>
                  <a:cs typeface="Gill Sans Light" charset="0"/>
                </a:rPr>
                <a:t>PASS: </a:t>
              </a:r>
              <a:r>
                <a:rPr lang="en-US" altLang="ko-KR" sz="2000" b="0" dirty="0" err="1">
                  <a:latin typeface="Gill Sans Light" charset="0"/>
                  <a:ea typeface="Gill Sans Light" charset="0"/>
                  <a:cs typeface="Gill Sans Light" charset="0"/>
                </a:rPr>
                <a:t>gina</a:t>
              </a:r>
              <a:endParaRPr lang="en-US" altLang="ko-KR" sz="2000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13F0B2-0621-0D48-A6D1-C62F0B31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via Secret Key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340066" y="816159"/>
            <a:ext cx="8743477" cy="4083924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Main idea: entity proves identity by decrypting a secret encrypted with its own key</a:t>
            </a:r>
          </a:p>
          <a:p>
            <a:pPr lvl="1"/>
            <a:r>
              <a:rPr lang="en-US" altLang="en-US" sz="1800" dirty="0"/>
              <a:t>K – secret key shared only by A and B</a:t>
            </a:r>
          </a:p>
          <a:p>
            <a:r>
              <a:rPr lang="en-US" altLang="en-US" sz="2000" dirty="0"/>
              <a:t>A can asks B to authenticate itself by decrypting a nonce, i.e., random value, x</a:t>
            </a:r>
          </a:p>
          <a:p>
            <a:pPr lvl="1"/>
            <a:r>
              <a:rPr lang="en-US" altLang="en-US" sz="1800" dirty="0"/>
              <a:t>Avoid replay attacks (attacker impersonating client or server)</a:t>
            </a:r>
          </a:p>
          <a:p>
            <a:r>
              <a:rPr lang="en-US" altLang="en-US" sz="2000" dirty="0"/>
              <a:t>Vulnerable to man-in-the middle attack</a:t>
            </a:r>
          </a:p>
        </p:txBody>
      </p:sp>
      <p:sp>
        <p:nvSpPr>
          <p:cNvPr id="36867" name="Line 4"/>
          <p:cNvSpPr>
            <a:spLocks noChangeShapeType="1"/>
          </p:cNvSpPr>
          <p:nvPr/>
        </p:nvSpPr>
        <p:spPr bwMode="auto">
          <a:xfrm flipH="1">
            <a:off x="3184261" y="3492500"/>
            <a:ext cx="1323" cy="184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75407" tIns="37042" rIns="75407" bIns="37042"/>
          <a:lstStyle/>
          <a:p>
            <a:endParaRPr lang="en-US" sz="1500"/>
          </a:p>
        </p:txBody>
      </p:sp>
      <p:sp>
        <p:nvSpPr>
          <p:cNvPr id="36868" name="Line 5"/>
          <p:cNvSpPr>
            <a:spLocks noChangeShapeType="1"/>
          </p:cNvSpPr>
          <p:nvPr/>
        </p:nvSpPr>
        <p:spPr bwMode="auto">
          <a:xfrm flipH="1">
            <a:off x="5343261" y="3492500"/>
            <a:ext cx="1323" cy="203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75407" tIns="37042" rIns="75407" bIns="37042"/>
          <a:lstStyle/>
          <a:p>
            <a:endParaRPr lang="en-US" sz="150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185583" y="3582459"/>
            <a:ext cx="2159000" cy="608542"/>
            <a:chOff x="3072" y="1220"/>
            <a:chExt cx="1632" cy="460"/>
          </a:xfrm>
        </p:grpSpPr>
        <p:sp>
          <p:nvSpPr>
            <p:cNvPr id="36876" name="Line 7"/>
            <p:cNvSpPr>
              <a:spLocks noChangeShapeType="1"/>
            </p:cNvSpPr>
            <p:nvPr/>
          </p:nvSpPr>
          <p:spPr bwMode="auto">
            <a:xfrm>
              <a:off x="3072" y="1296"/>
              <a:ext cx="163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75407" tIns="37042" rIns="75407" bIns="37042"/>
            <a:lstStyle/>
            <a:p>
              <a:endParaRPr lang="en-US" sz="1500"/>
            </a:p>
          </p:txBody>
        </p:sp>
        <p:sp>
          <p:nvSpPr>
            <p:cNvPr id="36877" name="Text Box 8"/>
            <p:cNvSpPr txBox="1">
              <a:spLocks noChangeArrowheads="1"/>
            </p:cNvSpPr>
            <p:nvPr/>
          </p:nvSpPr>
          <p:spPr bwMode="auto">
            <a:xfrm rot="765608">
              <a:off x="3425" y="1220"/>
              <a:ext cx="6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Arial" panose="020B0604020202020204" pitchFamily="34" charset="0"/>
                </a:rPr>
                <a:t>E(x, K)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77104" y="4191000"/>
            <a:ext cx="2267479" cy="635000"/>
            <a:chOff x="2990" y="1680"/>
            <a:chExt cx="1714" cy="480"/>
          </a:xfrm>
        </p:grpSpPr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flipH="1">
              <a:off x="3072" y="1680"/>
              <a:ext cx="16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75407" tIns="37042" rIns="75407" bIns="37042"/>
            <a:lstStyle/>
            <a:p>
              <a:endParaRPr lang="en-US" sz="1500"/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 rot="20665020">
              <a:off x="2990" y="1821"/>
              <a:ext cx="10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Arial" panose="020B0604020202020204" pitchFamily="34" charset="0"/>
                </a:rPr>
                <a:t>                  x</a:t>
              </a:r>
            </a:p>
          </p:txBody>
        </p:sp>
      </p:grpSp>
      <p:sp>
        <p:nvSpPr>
          <p:cNvPr id="36871" name="Text Box 12"/>
          <p:cNvSpPr txBox="1">
            <a:spLocks noChangeArrowheads="1"/>
          </p:cNvSpPr>
          <p:nvPr/>
        </p:nvSpPr>
        <p:spPr bwMode="auto">
          <a:xfrm>
            <a:off x="3048000" y="3202782"/>
            <a:ext cx="323809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7" tIns="37042" rIns="75407" bIns="37042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6872" name="Text Box 13"/>
          <p:cNvSpPr txBox="1">
            <a:spLocks noChangeArrowheads="1"/>
          </p:cNvSpPr>
          <p:nvPr/>
        </p:nvSpPr>
        <p:spPr bwMode="auto">
          <a:xfrm>
            <a:off x="5207000" y="3214688"/>
            <a:ext cx="323809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7" tIns="37042" rIns="75407" bIns="37042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36873" name="TextBox 13"/>
          <p:cNvSpPr txBox="1">
            <a:spLocks noChangeArrowheads="1"/>
          </p:cNvSpPr>
          <p:nvPr/>
        </p:nvSpPr>
        <p:spPr bwMode="auto">
          <a:xfrm>
            <a:off x="5651500" y="4127501"/>
            <a:ext cx="2286000" cy="10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lvl="1" eaLnBrk="1" hangingPunct="1"/>
            <a:r>
              <a:rPr lang="en-US" altLang="en-US" sz="1667" b="0">
                <a:latin typeface="Helvetica" panose="020B0604020202020204" pitchFamily="34" charset="0"/>
              </a:rPr>
              <a:t>Notation: E(m,k) – encrypt message m with key k</a:t>
            </a:r>
          </a:p>
          <a:p>
            <a:pPr eaLnBrk="1" hangingPunct="1"/>
            <a:endParaRPr lang="en-US" altLang="en-US" sz="15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0A403-150E-424E-B1D7-085E0F50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Secure Hash Function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207" y="1026460"/>
            <a:ext cx="8932403" cy="5143500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046471" algn="l"/>
              </a:tabLst>
            </a:pPr>
            <a:endParaRPr lang="ko-KR" altLang="en-US" sz="2000" dirty="0">
              <a:latin typeface="Helvetica" pitchFamily="2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046471" algn="l"/>
              </a:tabLst>
            </a:pPr>
            <a:endParaRPr lang="ko-KR" altLang="en-US" sz="2000" dirty="0">
              <a:latin typeface="Helvetica" pitchFamily="2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046471" algn="l"/>
              </a:tabLst>
            </a:pPr>
            <a:endParaRPr lang="ko-KR" altLang="en-US" sz="2000" dirty="0">
              <a:latin typeface="Helvetica" pitchFamily="2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046471" algn="l"/>
              </a:tabLst>
            </a:pPr>
            <a:endParaRPr lang="en-US" altLang="ko-KR" sz="2000" dirty="0">
              <a:latin typeface="Helvetica" pitchFamily="2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046471" algn="l"/>
              </a:tabLst>
            </a:pPr>
            <a:endParaRPr lang="ko-KR" altLang="en-US" sz="2000" dirty="0">
              <a:latin typeface="Helvetica" pitchFamily="2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046471" algn="l"/>
              </a:tabLst>
            </a:pPr>
            <a:r>
              <a:rPr lang="en-US" altLang="ko-KR" sz="2000" dirty="0">
                <a:latin typeface="Helvetica" pitchFamily="2" charset="0"/>
                <a:ea typeface="굴림" panose="020B0600000101010101" pitchFamily="34" charset="-127"/>
              </a:rPr>
              <a:t>Hash Function: Short summary of data (message)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046471" algn="l"/>
              </a:tabLst>
            </a:pPr>
            <a:r>
              <a:rPr lang="en-US" altLang="ko-KR" sz="1800" dirty="0">
                <a:latin typeface="Helvetica" pitchFamily="2" charset="0"/>
                <a:ea typeface="굴림" panose="020B0600000101010101" pitchFamily="34" charset="-127"/>
              </a:rPr>
              <a:t>For instance, h</a:t>
            </a:r>
            <a:r>
              <a:rPr lang="en-US" altLang="ko-KR" sz="1800" baseline="-25000" dirty="0">
                <a:latin typeface="Helvetica" pitchFamily="2" charset="0"/>
                <a:ea typeface="굴림" panose="020B0600000101010101" pitchFamily="34" charset="-127"/>
              </a:rPr>
              <a:t>1</a:t>
            </a:r>
            <a:r>
              <a:rPr lang="en-US" altLang="ko-KR" sz="1800" dirty="0">
                <a:latin typeface="Helvetica" pitchFamily="2" charset="0"/>
                <a:ea typeface="굴림" panose="020B0600000101010101" pitchFamily="34" charset="-127"/>
              </a:rPr>
              <a:t>=H(M</a:t>
            </a:r>
            <a:r>
              <a:rPr lang="en-US" altLang="ko-KR" sz="1800" baseline="-25000" dirty="0">
                <a:latin typeface="Helvetica" pitchFamily="2" charset="0"/>
                <a:ea typeface="굴림" panose="020B0600000101010101" pitchFamily="34" charset="-127"/>
              </a:rPr>
              <a:t>1</a:t>
            </a:r>
            <a:r>
              <a:rPr lang="en-US" altLang="ko-KR" sz="1800" dirty="0">
                <a:latin typeface="Helvetica" pitchFamily="2" charset="0"/>
                <a:ea typeface="굴림" panose="020B0600000101010101" pitchFamily="34" charset="-127"/>
              </a:rPr>
              <a:t>) is the hash of message M</a:t>
            </a:r>
            <a:r>
              <a:rPr lang="en-US" altLang="ko-KR" sz="1800" baseline="-25000" dirty="0">
                <a:latin typeface="Helvetica" pitchFamily="2" charset="0"/>
                <a:ea typeface="굴림" panose="020B0600000101010101" pitchFamily="34" charset="-127"/>
              </a:rPr>
              <a:t>1</a:t>
            </a:r>
            <a:endParaRPr lang="en-US" altLang="ko-KR" sz="1800" dirty="0">
              <a:latin typeface="Helvetica" pitchFamily="2" charset="0"/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15000"/>
              </a:spcBef>
              <a:tabLst>
                <a:tab pos="2046471" algn="l"/>
              </a:tabLst>
            </a:pPr>
            <a:r>
              <a:rPr lang="en-US" altLang="ko-KR" dirty="0">
                <a:latin typeface="Helvetica" pitchFamily="2" charset="0"/>
                <a:ea typeface="굴림" panose="020B0600000101010101" pitchFamily="34" charset="-127"/>
              </a:rPr>
              <a:t>h</a:t>
            </a:r>
            <a:r>
              <a:rPr lang="en-US" altLang="ko-KR" baseline="-25000" dirty="0">
                <a:latin typeface="Helvetica" pitchFamily="2" charset="0"/>
                <a:ea typeface="굴림" panose="020B0600000101010101" pitchFamily="34" charset="-127"/>
              </a:rPr>
              <a:t>1</a:t>
            </a:r>
            <a:r>
              <a:rPr lang="en-US" altLang="ko-KR" dirty="0">
                <a:latin typeface="Helvetica" pitchFamily="2" charset="0"/>
                <a:ea typeface="굴림" panose="020B0600000101010101" pitchFamily="34" charset="-127"/>
              </a:rPr>
              <a:t> fixed length, despite size of message M</a:t>
            </a:r>
            <a:r>
              <a:rPr lang="en-US" altLang="ko-KR" baseline="-25000" dirty="0">
                <a:latin typeface="Helvetica" pitchFamily="2" charset="0"/>
                <a:ea typeface="굴림" panose="020B0600000101010101" pitchFamily="34" charset="-127"/>
              </a:rPr>
              <a:t>1</a:t>
            </a:r>
            <a:endParaRPr lang="en-US" altLang="ko-KR" dirty="0">
              <a:latin typeface="Helvetica" pitchFamily="2" charset="0"/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15000"/>
              </a:spcBef>
              <a:tabLst>
                <a:tab pos="2046471" algn="l"/>
              </a:tabLst>
            </a:pPr>
            <a:r>
              <a:rPr lang="en-US" altLang="ko-KR" dirty="0">
                <a:latin typeface="Helvetica" pitchFamily="2" charset="0"/>
                <a:ea typeface="굴림" panose="020B0600000101010101" pitchFamily="34" charset="-127"/>
              </a:rPr>
              <a:t>Often, h</a:t>
            </a:r>
            <a:r>
              <a:rPr lang="en-US" altLang="ko-KR" baseline="-25000" dirty="0">
                <a:latin typeface="Helvetica" pitchFamily="2" charset="0"/>
                <a:ea typeface="굴림" panose="020B0600000101010101" pitchFamily="34" charset="-127"/>
              </a:rPr>
              <a:t>1</a:t>
            </a:r>
            <a:r>
              <a:rPr lang="en-US" altLang="ko-KR" dirty="0">
                <a:latin typeface="Helvetica" pitchFamily="2" charset="0"/>
                <a:ea typeface="굴림" panose="020B0600000101010101" pitchFamily="34" charset="-127"/>
              </a:rPr>
              <a:t> is called the “digest” of M</a:t>
            </a:r>
            <a:r>
              <a:rPr lang="en-US" altLang="ko-KR" baseline="-25000" dirty="0">
                <a:latin typeface="Helvetica" pitchFamily="2" charset="0"/>
                <a:ea typeface="굴림" panose="020B0600000101010101" pitchFamily="34" charset="-127"/>
              </a:rPr>
              <a:t>1</a:t>
            </a:r>
          </a:p>
          <a:p>
            <a:pPr lvl="2">
              <a:lnSpc>
                <a:spcPct val="80000"/>
              </a:lnSpc>
              <a:spcBef>
                <a:spcPct val="15000"/>
              </a:spcBef>
              <a:tabLst>
                <a:tab pos="2046471" algn="l"/>
              </a:tabLst>
            </a:pPr>
            <a:endParaRPr lang="en-US" altLang="ko-KR" sz="800" dirty="0">
              <a:latin typeface="Helvetica" pitchFamily="2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046471" algn="l"/>
              </a:tabLst>
            </a:pPr>
            <a:r>
              <a:rPr lang="en-US" altLang="ko-KR" sz="2000" dirty="0">
                <a:latin typeface="Helvetica" pitchFamily="2" charset="0"/>
                <a:ea typeface="굴림" panose="020B0600000101010101" pitchFamily="34" charset="-127"/>
              </a:rPr>
              <a:t>Hash function H is considered secure if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046471" algn="l"/>
              </a:tabLst>
            </a:pPr>
            <a:r>
              <a:rPr lang="en-US" altLang="ko-KR" sz="1800" dirty="0">
                <a:latin typeface="Helvetica" pitchFamily="2" charset="0"/>
                <a:ea typeface="굴림" panose="020B0600000101010101" pitchFamily="34" charset="-127"/>
              </a:rPr>
              <a:t>It is infeasible to find M</a:t>
            </a:r>
            <a:r>
              <a:rPr lang="en-US" altLang="ko-KR" sz="1800" baseline="-25000" dirty="0">
                <a:latin typeface="Helvetica" pitchFamily="2" charset="0"/>
                <a:ea typeface="굴림" panose="020B0600000101010101" pitchFamily="34" charset="-127"/>
              </a:rPr>
              <a:t>2</a:t>
            </a:r>
            <a:r>
              <a:rPr lang="en-US" altLang="ko-KR" sz="1800" dirty="0">
                <a:latin typeface="Helvetica" pitchFamily="2" charset="0"/>
                <a:ea typeface="굴림" panose="020B0600000101010101" pitchFamily="34" charset="-127"/>
              </a:rPr>
              <a:t> with h</a:t>
            </a:r>
            <a:r>
              <a:rPr lang="en-US" altLang="ko-KR" sz="1800" baseline="-25000" dirty="0">
                <a:latin typeface="Helvetica" pitchFamily="2" charset="0"/>
                <a:ea typeface="굴림" panose="020B0600000101010101" pitchFamily="34" charset="-127"/>
              </a:rPr>
              <a:t>1</a:t>
            </a:r>
            <a:r>
              <a:rPr lang="en-US" altLang="ko-KR" sz="1800" dirty="0">
                <a:latin typeface="Helvetica" pitchFamily="2" charset="0"/>
                <a:ea typeface="굴림" panose="020B0600000101010101" pitchFamily="34" charset="-127"/>
              </a:rPr>
              <a:t>=H(M</a:t>
            </a:r>
            <a:r>
              <a:rPr lang="en-US" altLang="ko-KR" sz="1800" baseline="-25000" dirty="0">
                <a:latin typeface="Helvetica" pitchFamily="2" charset="0"/>
                <a:ea typeface="굴림" panose="020B0600000101010101" pitchFamily="34" charset="-127"/>
              </a:rPr>
              <a:t>2</a:t>
            </a:r>
            <a:r>
              <a:rPr lang="en-US" altLang="ko-KR" sz="1800" dirty="0">
                <a:latin typeface="Helvetica" pitchFamily="2" charset="0"/>
                <a:ea typeface="굴림" panose="020B0600000101010101" pitchFamily="34" charset="-127"/>
              </a:rPr>
              <a:t>); i.e., can’t easily find other message with same digest as given message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046471" algn="l"/>
              </a:tabLst>
            </a:pPr>
            <a:r>
              <a:rPr lang="en-US" altLang="ko-KR" sz="1800" dirty="0">
                <a:latin typeface="Helvetica" pitchFamily="2" charset="0"/>
                <a:ea typeface="굴림" panose="020B0600000101010101" pitchFamily="34" charset="-127"/>
              </a:rPr>
              <a:t>It is infeasible to locate two messages, m</a:t>
            </a:r>
            <a:r>
              <a:rPr lang="en-US" altLang="ko-KR" sz="1800" baseline="-25000" dirty="0">
                <a:latin typeface="Helvetica" pitchFamily="2" charset="0"/>
                <a:ea typeface="굴림" panose="020B0600000101010101" pitchFamily="34" charset="-127"/>
              </a:rPr>
              <a:t>1</a:t>
            </a:r>
            <a:r>
              <a:rPr lang="en-US" altLang="ko-KR" sz="1800" dirty="0">
                <a:latin typeface="Helvetica" pitchFamily="2" charset="0"/>
                <a:ea typeface="굴림" panose="020B0600000101010101" pitchFamily="34" charset="-127"/>
              </a:rPr>
              <a:t> and m</a:t>
            </a:r>
            <a:r>
              <a:rPr lang="en-US" altLang="ko-KR" sz="1800" baseline="-25000" dirty="0">
                <a:latin typeface="Helvetica" pitchFamily="2" charset="0"/>
                <a:ea typeface="굴림" panose="020B0600000101010101" pitchFamily="34" charset="-127"/>
              </a:rPr>
              <a:t>2</a:t>
            </a:r>
            <a:r>
              <a:rPr lang="en-US" altLang="ko-KR" sz="1800" dirty="0">
                <a:latin typeface="Helvetica" pitchFamily="2" charset="0"/>
                <a:ea typeface="굴림" panose="020B0600000101010101" pitchFamily="34" charset="-127"/>
              </a:rPr>
              <a:t>, which “collide”, i.e. for which H(m</a:t>
            </a:r>
            <a:r>
              <a:rPr lang="en-US" altLang="ko-KR" sz="1800" baseline="-25000" dirty="0">
                <a:latin typeface="Helvetica" pitchFamily="2" charset="0"/>
                <a:ea typeface="굴림" panose="020B0600000101010101" pitchFamily="34" charset="-127"/>
              </a:rPr>
              <a:t>1</a:t>
            </a:r>
            <a:r>
              <a:rPr lang="en-US" altLang="ko-KR" sz="1800" dirty="0">
                <a:latin typeface="Helvetica" pitchFamily="2" charset="0"/>
                <a:ea typeface="굴림" panose="020B0600000101010101" pitchFamily="34" charset="-127"/>
              </a:rPr>
              <a:t>) = H(m</a:t>
            </a:r>
            <a:r>
              <a:rPr lang="en-US" altLang="ko-KR" sz="1800" baseline="-25000" dirty="0">
                <a:latin typeface="Helvetica" pitchFamily="2" charset="0"/>
                <a:ea typeface="굴림" panose="020B0600000101010101" pitchFamily="34" charset="-127"/>
              </a:rPr>
              <a:t>2</a:t>
            </a:r>
            <a:r>
              <a:rPr lang="en-US" altLang="ko-KR" sz="1800" dirty="0">
                <a:latin typeface="Helvetica" pitchFamily="2" charset="0"/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2046471" algn="l"/>
              </a:tabLst>
            </a:pPr>
            <a:r>
              <a:rPr lang="en-US" altLang="ko-KR" sz="1800" dirty="0">
                <a:latin typeface="Helvetica" pitchFamily="2" charset="0"/>
                <a:ea typeface="굴림" panose="020B0600000101010101" pitchFamily="34" charset="-127"/>
              </a:rPr>
              <a:t>A small change in a message changes many bits of digest/can’t tell anything about message given its hash</a:t>
            </a:r>
          </a:p>
        </p:txBody>
      </p:sp>
      <p:grpSp>
        <p:nvGrpSpPr>
          <p:cNvPr id="1042438" name="Group 6"/>
          <p:cNvGrpSpPr>
            <a:grpSpLocks/>
          </p:cNvGrpSpPr>
          <p:nvPr/>
        </p:nvGrpSpPr>
        <p:grpSpPr bwMode="auto">
          <a:xfrm>
            <a:off x="2222500" y="801254"/>
            <a:ext cx="4635500" cy="1397000"/>
            <a:chOff x="1104" y="2448"/>
            <a:chExt cx="3504" cy="1056"/>
          </a:xfrm>
        </p:grpSpPr>
        <p:sp>
          <p:nvSpPr>
            <p:cNvPr id="22533" name="Rectangle 7"/>
            <p:cNvSpPr>
              <a:spLocks noChangeArrowheads="1"/>
            </p:cNvSpPr>
            <p:nvPr/>
          </p:nvSpPr>
          <p:spPr bwMode="auto">
            <a:xfrm>
              <a:off x="3216" y="2448"/>
              <a:ext cx="1392" cy="480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ko-KR" sz="1333" b="0">
                  <a:latin typeface="Consolas" charset="0"/>
                  <a:ea typeface="Consolas" charset="0"/>
                  <a:cs typeface="Consolas" charset="0"/>
                </a:rPr>
                <a:t>DFCD3454BBEA788A</a:t>
              </a:r>
            </a:p>
            <a:p>
              <a:pPr algn="l"/>
              <a:r>
                <a:rPr lang="en-US" altLang="ko-KR" sz="1333" b="0">
                  <a:latin typeface="Consolas" charset="0"/>
                  <a:ea typeface="Consolas" charset="0"/>
                  <a:cs typeface="Consolas" charset="0"/>
                </a:rPr>
                <a:t>751A696C24D97009</a:t>
              </a:r>
            </a:p>
            <a:p>
              <a:pPr algn="l"/>
              <a:r>
                <a:rPr lang="en-US" altLang="ko-KR" sz="1333" b="0">
                  <a:latin typeface="Consolas" charset="0"/>
                  <a:ea typeface="Consolas" charset="0"/>
                  <a:cs typeface="Consolas" charset="0"/>
                </a:rPr>
                <a:t>CA992D17</a:t>
              </a:r>
            </a:p>
          </p:txBody>
        </p:sp>
        <p:sp>
          <p:nvSpPr>
            <p:cNvPr id="22534" name="Rectangle 8"/>
            <p:cNvSpPr>
              <a:spLocks noChangeArrowheads="1"/>
            </p:cNvSpPr>
            <p:nvPr/>
          </p:nvSpPr>
          <p:spPr bwMode="auto">
            <a:xfrm>
              <a:off x="1104" y="3072"/>
              <a:ext cx="912" cy="384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1167" b="0">
                  <a:latin typeface="Consolas" charset="0"/>
                  <a:ea typeface="Consolas" charset="0"/>
                  <a:cs typeface="Consolas" charset="0"/>
                </a:rPr>
                <a:t>The red fox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167" b="0" dirty="0">
                  <a:latin typeface="Consolas" charset="0"/>
                  <a:ea typeface="Consolas" charset="0"/>
                  <a:cs typeface="Consolas" charset="0"/>
                </a:rPr>
                <a:t>runs across</a:t>
              </a:r>
            </a:p>
            <a:p>
              <a:pPr>
                <a:spcBef>
                  <a:spcPct val="0"/>
                </a:spcBef>
              </a:pPr>
              <a:r>
                <a:rPr lang="en-US" altLang="ko-KR" sz="1167" b="0" dirty="0">
                  <a:latin typeface="Consolas" charset="0"/>
                  <a:ea typeface="Consolas" charset="0"/>
                  <a:cs typeface="Consolas" charset="0"/>
                </a:rPr>
                <a:t>the ice</a:t>
              </a:r>
            </a:p>
          </p:txBody>
        </p:sp>
        <p:sp>
          <p:nvSpPr>
            <p:cNvPr id="22535" name="Rectangle 9"/>
            <p:cNvSpPr>
              <a:spLocks noChangeArrowheads="1"/>
            </p:cNvSpPr>
            <p:nvPr/>
          </p:nvSpPr>
          <p:spPr bwMode="auto">
            <a:xfrm>
              <a:off x="2304" y="2496"/>
              <a:ext cx="624" cy="384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333" b="0">
                  <a:latin typeface="Consolas" charset="0"/>
                  <a:ea typeface="Consolas" charset="0"/>
                  <a:cs typeface="Consolas" charset="0"/>
                </a:rPr>
                <a:t>Hash</a:t>
              </a:r>
            </a:p>
            <a:p>
              <a:r>
                <a:rPr lang="en-US" altLang="ko-KR" sz="1333" b="0">
                  <a:latin typeface="Consolas" charset="0"/>
                  <a:ea typeface="Consolas" charset="0"/>
                  <a:cs typeface="Consolas" charset="0"/>
                </a:rPr>
                <a:t>Function</a:t>
              </a:r>
            </a:p>
          </p:txBody>
        </p:sp>
        <p:sp>
          <p:nvSpPr>
            <p:cNvPr id="22536" name="Rectangle 10"/>
            <p:cNvSpPr>
              <a:spLocks noChangeArrowheads="1"/>
            </p:cNvSpPr>
            <p:nvPr/>
          </p:nvSpPr>
          <p:spPr bwMode="auto">
            <a:xfrm>
              <a:off x="2304" y="3072"/>
              <a:ext cx="624" cy="384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333" b="0">
                  <a:latin typeface="Consolas" charset="0"/>
                  <a:ea typeface="Consolas" charset="0"/>
                  <a:cs typeface="Consolas" charset="0"/>
                </a:rPr>
                <a:t>Hash</a:t>
              </a:r>
            </a:p>
            <a:p>
              <a:r>
                <a:rPr lang="en-US" altLang="ko-KR" sz="1333" b="0">
                  <a:latin typeface="Consolas" charset="0"/>
                  <a:ea typeface="Consolas" charset="0"/>
                  <a:cs typeface="Consolas" charset="0"/>
                </a:rPr>
                <a:t>Function</a:t>
              </a:r>
            </a:p>
          </p:txBody>
        </p:sp>
        <p:sp>
          <p:nvSpPr>
            <p:cNvPr id="22537" name="Rectangle 11"/>
            <p:cNvSpPr>
              <a:spLocks noChangeArrowheads="1"/>
            </p:cNvSpPr>
            <p:nvPr/>
          </p:nvSpPr>
          <p:spPr bwMode="auto">
            <a:xfrm>
              <a:off x="3216" y="3024"/>
              <a:ext cx="1392" cy="480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ko-KR" sz="1333" b="0">
                  <a:latin typeface="Consolas" charset="0"/>
                  <a:ea typeface="Consolas" charset="0"/>
                  <a:cs typeface="Consolas" charset="0"/>
                </a:rPr>
                <a:t>52ED879E70F71D92</a:t>
              </a:r>
            </a:p>
            <a:p>
              <a:pPr algn="l"/>
              <a:r>
                <a:rPr lang="en-US" altLang="ko-KR" sz="1333" b="0">
                  <a:latin typeface="Consolas" charset="0"/>
                  <a:ea typeface="Consolas" charset="0"/>
                  <a:cs typeface="Consolas" charset="0"/>
                </a:rPr>
                <a:t>6EB6957008E03CE4</a:t>
              </a:r>
            </a:p>
            <a:p>
              <a:pPr algn="l"/>
              <a:r>
                <a:rPr lang="en-US" altLang="ko-KR" sz="1333" b="0">
                  <a:latin typeface="Consolas" charset="0"/>
                  <a:ea typeface="Consolas" charset="0"/>
                  <a:cs typeface="Consolas" charset="0"/>
                </a:rPr>
                <a:t>CA6945D3</a:t>
              </a:r>
            </a:p>
          </p:txBody>
        </p:sp>
        <p:sp>
          <p:nvSpPr>
            <p:cNvPr id="22538" name="Rectangle 12"/>
            <p:cNvSpPr>
              <a:spLocks noChangeArrowheads="1"/>
            </p:cNvSpPr>
            <p:nvPr/>
          </p:nvSpPr>
          <p:spPr bwMode="auto">
            <a:xfrm>
              <a:off x="1104" y="2496"/>
              <a:ext cx="912" cy="384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1333" b="0">
                  <a:latin typeface="Consolas" charset="0"/>
                  <a:ea typeface="Consolas" charset="0"/>
                  <a:cs typeface="Consolas" charset="0"/>
                </a:rPr>
                <a:t>Fox</a:t>
              </a:r>
            </a:p>
          </p:txBody>
        </p:sp>
        <p:sp>
          <p:nvSpPr>
            <p:cNvPr id="22539" name="Line 13"/>
            <p:cNvSpPr>
              <a:spLocks noChangeShapeType="1"/>
            </p:cNvSpPr>
            <p:nvPr/>
          </p:nvSpPr>
          <p:spPr bwMode="auto">
            <a:xfrm>
              <a:off x="2016" y="2688"/>
              <a:ext cx="2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Line 14"/>
            <p:cNvSpPr>
              <a:spLocks noChangeShapeType="1"/>
            </p:cNvSpPr>
            <p:nvPr/>
          </p:nvSpPr>
          <p:spPr bwMode="auto">
            <a:xfrm>
              <a:off x="2928" y="2688"/>
              <a:ext cx="2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1" name="Line 15"/>
            <p:cNvSpPr>
              <a:spLocks noChangeShapeType="1"/>
            </p:cNvSpPr>
            <p:nvPr/>
          </p:nvSpPr>
          <p:spPr bwMode="auto">
            <a:xfrm>
              <a:off x="2928" y="3264"/>
              <a:ext cx="2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2" name="Line 16"/>
            <p:cNvSpPr>
              <a:spLocks noChangeShapeType="1"/>
            </p:cNvSpPr>
            <p:nvPr/>
          </p:nvSpPr>
          <p:spPr bwMode="auto">
            <a:xfrm>
              <a:off x="2016" y="3264"/>
              <a:ext cx="28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7096E-4971-B64B-8983-D756845B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4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Integrity: Cryptographic Hashes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255" y="974856"/>
            <a:ext cx="8811490" cy="4613144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Basic building block for integrity: cryptographic hashing</a:t>
            </a:r>
          </a:p>
          <a:p>
            <a:pPr lvl="1"/>
            <a:r>
              <a:rPr lang="en-US" altLang="en-US" sz="1800" dirty="0"/>
              <a:t>Associate hash with byte-stream, receiver verifies match</a:t>
            </a:r>
          </a:p>
          <a:p>
            <a:pPr lvl="2"/>
            <a:r>
              <a:rPr lang="en-US" altLang="en-US" dirty="0"/>
              <a:t>Assures data hasn’</a:t>
            </a:r>
            <a:r>
              <a:rPr lang="en-US" altLang="ja-JP" dirty="0"/>
              <a:t>t been modified, either accidentally – or maliciously</a:t>
            </a:r>
          </a:p>
          <a:p>
            <a:pPr lvl="2"/>
            <a:endParaRPr lang="en-US" altLang="ja-JP" dirty="0"/>
          </a:p>
          <a:p>
            <a:r>
              <a:rPr lang="en-US" altLang="en-US" sz="2000" dirty="0"/>
              <a:t>Approach: </a:t>
            </a:r>
          </a:p>
          <a:p>
            <a:pPr lvl="1"/>
            <a:r>
              <a:rPr lang="en-US" altLang="en-US" sz="1800" dirty="0"/>
              <a:t>Sender computes a secure digest of message m using H(x)</a:t>
            </a:r>
          </a:p>
          <a:p>
            <a:pPr lvl="2"/>
            <a:r>
              <a:rPr lang="en-US" altLang="en-US" dirty="0"/>
              <a:t>H(x) is a publicly known hash function</a:t>
            </a:r>
          </a:p>
          <a:p>
            <a:pPr lvl="2"/>
            <a:r>
              <a:rPr lang="en-US" altLang="en-US" dirty="0"/>
              <a:t>Digest d = </a:t>
            </a:r>
            <a:r>
              <a:rPr lang="cs-CZ" altLang="en-US" dirty="0"/>
              <a:t>HMAC (K, m) = H (K  |  H (K  |  m)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HMAC(K, m) is a hash-based message authentication function</a:t>
            </a:r>
          </a:p>
          <a:p>
            <a:pPr lvl="1"/>
            <a:r>
              <a:rPr lang="en-US" altLang="en-US" sz="1800" dirty="0"/>
              <a:t>Send digest d and message m to receiver</a:t>
            </a:r>
          </a:p>
          <a:p>
            <a:pPr lvl="1"/>
            <a:r>
              <a:rPr lang="en-US" altLang="en-US" sz="1800" dirty="0"/>
              <a:t>Upon receiving m and d, receiver uses shared secret key, K, to </a:t>
            </a:r>
            <a:r>
              <a:rPr lang="en-US" altLang="en-US" sz="1800" dirty="0" err="1"/>
              <a:t>recompute</a:t>
            </a:r>
            <a:r>
              <a:rPr lang="en-US" altLang="en-US" sz="1800" dirty="0"/>
              <a:t> HMAC(K, m) and see whether result agrees with 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A06728-FCF1-784C-8D0B-E7DF94CF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3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Hashing for Integrity</a:t>
            </a:r>
          </a:p>
        </p:txBody>
      </p:sp>
      <p:grpSp>
        <p:nvGrpSpPr>
          <p:cNvPr id="39938" name="Group 3"/>
          <p:cNvGrpSpPr>
            <a:grpSpLocks/>
          </p:cNvGrpSpPr>
          <p:nvPr/>
        </p:nvGrpSpPr>
        <p:grpSpPr bwMode="auto">
          <a:xfrm>
            <a:off x="1016000" y="1397000"/>
            <a:ext cx="6871230" cy="2857500"/>
            <a:chOff x="96" y="1728"/>
            <a:chExt cx="5194" cy="2160"/>
          </a:xfrm>
        </p:grpSpPr>
        <p:grpSp>
          <p:nvGrpSpPr>
            <p:cNvPr id="39941" name="Group 4"/>
            <p:cNvGrpSpPr>
              <a:grpSpLocks/>
            </p:cNvGrpSpPr>
            <p:nvPr/>
          </p:nvGrpSpPr>
          <p:grpSpPr bwMode="auto">
            <a:xfrm>
              <a:off x="1488" y="2544"/>
              <a:ext cx="2448" cy="1344"/>
              <a:chOff x="1719" y="1709"/>
              <a:chExt cx="1775" cy="1123"/>
            </a:xfrm>
          </p:grpSpPr>
          <p:sp>
            <p:nvSpPr>
              <p:cNvPr id="39961" name="Oval 5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2" name="Oval 6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3" name="Oval 7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4" name="Oval 8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5" name="Oval 9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6" name="Oval 10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7" name="Oval 11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968" name="Freeform 12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8 w 1632"/>
                  <a:gd name="T1" fmla="*/ 30 h 1152"/>
                  <a:gd name="T2" fmla="*/ 59 w 1632"/>
                  <a:gd name="T3" fmla="*/ 8 h 1152"/>
                  <a:gd name="T4" fmla="*/ 102 w 1632"/>
                  <a:gd name="T5" fmla="*/ 0 h 1152"/>
                  <a:gd name="T6" fmla="*/ 190 w 1632"/>
                  <a:gd name="T7" fmla="*/ 8 h 1152"/>
                  <a:gd name="T8" fmla="*/ 219 w 1632"/>
                  <a:gd name="T9" fmla="*/ 22 h 1152"/>
                  <a:gd name="T10" fmla="*/ 234 w 1632"/>
                  <a:gd name="T11" fmla="*/ 50 h 1152"/>
                  <a:gd name="T12" fmla="*/ 249 w 1632"/>
                  <a:gd name="T13" fmla="*/ 58 h 1152"/>
                  <a:gd name="T14" fmla="*/ 234 w 1632"/>
                  <a:gd name="T15" fmla="*/ 137 h 1152"/>
                  <a:gd name="T16" fmla="*/ 139 w 1632"/>
                  <a:gd name="T17" fmla="*/ 174 h 1152"/>
                  <a:gd name="T18" fmla="*/ 44 w 1632"/>
                  <a:gd name="T19" fmla="*/ 145 h 1152"/>
                  <a:gd name="T20" fmla="*/ 14 w 1632"/>
                  <a:gd name="T21" fmla="*/ 115 h 1152"/>
                  <a:gd name="T22" fmla="*/ 0 w 1632"/>
                  <a:gd name="T23" fmla="*/ 109 h 1152"/>
                  <a:gd name="T24" fmla="*/ 8 w 1632"/>
                  <a:gd name="T25" fmla="*/ 30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</p:grpSp>
        <p:sp>
          <p:nvSpPr>
            <p:cNvPr id="39942" name="Oval 13"/>
            <p:cNvSpPr>
              <a:spLocks noChangeArrowheads="1"/>
            </p:cNvSpPr>
            <p:nvPr/>
          </p:nvSpPr>
          <p:spPr bwMode="auto">
            <a:xfrm>
              <a:off x="576" y="2688"/>
              <a:ext cx="672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407" tIns="37042" rIns="75407" bIns="37042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43" name="Text Box 14"/>
            <p:cNvSpPr txBox="1">
              <a:spLocks noChangeArrowheads="1"/>
            </p:cNvSpPr>
            <p:nvPr/>
          </p:nvSpPr>
          <p:spPr bwMode="auto">
            <a:xfrm>
              <a:off x="2211" y="2640"/>
              <a:ext cx="77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Helvetica" panose="020B0604020202020204" pitchFamily="34" charset="0"/>
                  <a:cs typeface="Helvetica" panose="020B0604020202020204" pitchFamily="34" charset="0"/>
                </a:rPr>
                <a:t>Internet</a:t>
              </a:r>
            </a:p>
          </p:txBody>
        </p:sp>
        <p:sp>
          <p:nvSpPr>
            <p:cNvPr id="39944" name="Text Box 15"/>
            <p:cNvSpPr txBox="1">
              <a:spLocks noChangeArrowheads="1"/>
            </p:cNvSpPr>
            <p:nvPr/>
          </p:nvSpPr>
          <p:spPr bwMode="auto">
            <a:xfrm>
              <a:off x="547" y="2736"/>
              <a:ext cx="72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167" b="0">
                  <a:latin typeface="Helvetica" panose="020B0604020202020204" pitchFamily="34" charset="0"/>
                  <a:cs typeface="Helvetica" panose="020B0604020202020204" pitchFamily="34" charset="0"/>
                </a:rPr>
                <a:t>Digest</a:t>
              </a:r>
            </a:p>
            <a:p>
              <a:pPr algn="ctr" eaLnBrk="1" hangingPunct="1"/>
              <a:r>
                <a:rPr lang="en-US" altLang="en-US" sz="1167" b="0">
                  <a:latin typeface="Helvetica" panose="020B0604020202020204" pitchFamily="34" charset="0"/>
                  <a:cs typeface="Helvetica" panose="020B0604020202020204" pitchFamily="34" charset="0"/>
                </a:rPr>
                <a:t>HMAC(K,m)</a:t>
              </a:r>
              <a:endParaRPr lang="en-US" altLang="en-US" sz="917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45" name="Text Box 16"/>
            <p:cNvSpPr txBox="1">
              <a:spLocks noChangeArrowheads="1"/>
            </p:cNvSpPr>
            <p:nvPr/>
          </p:nvSpPr>
          <p:spPr bwMode="auto">
            <a:xfrm>
              <a:off x="96" y="1787"/>
              <a:ext cx="118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Helvetica" panose="020B0604020202020204" pitchFamily="34" charset="0"/>
                  <a:cs typeface="Helvetica" panose="020B0604020202020204" pitchFamily="34" charset="0"/>
                </a:rPr>
                <a:t>plaintext (m)</a:t>
              </a:r>
              <a:endParaRPr lang="en-US" altLang="en-US" sz="1500" b="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46" name="Line 17"/>
            <p:cNvSpPr>
              <a:spLocks noChangeShapeType="1"/>
            </p:cNvSpPr>
            <p:nvPr/>
          </p:nvSpPr>
          <p:spPr bwMode="auto">
            <a:xfrm flipV="1">
              <a:off x="4368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75407" tIns="37042" rIns="75407" bIns="37042"/>
            <a:lstStyle/>
            <a:p>
              <a:endParaRPr lang="en-US" sz="1500"/>
            </a:p>
          </p:txBody>
        </p:sp>
        <p:sp>
          <p:nvSpPr>
            <p:cNvPr id="39947" name="Text Box 18"/>
            <p:cNvSpPr txBox="1">
              <a:spLocks noChangeArrowheads="1"/>
            </p:cNvSpPr>
            <p:nvPr/>
          </p:nvSpPr>
          <p:spPr bwMode="auto">
            <a:xfrm>
              <a:off x="1764" y="3144"/>
              <a:ext cx="12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Helvetica" panose="020B0604020202020204" pitchFamily="34" charset="0"/>
                  <a:cs typeface="Helvetica" panose="020B0604020202020204" pitchFamily="34" charset="0"/>
                </a:rPr>
                <a:t>Encrypted Digest</a:t>
              </a:r>
            </a:p>
          </p:txBody>
        </p:sp>
        <p:sp>
          <p:nvSpPr>
            <p:cNvPr id="39948" name="Freeform 19"/>
            <p:cNvSpPr>
              <a:spLocks/>
            </p:cNvSpPr>
            <p:nvPr/>
          </p:nvSpPr>
          <p:spPr bwMode="auto">
            <a:xfrm>
              <a:off x="432" y="2016"/>
              <a:ext cx="3936" cy="1584"/>
            </a:xfrm>
            <a:custGeom>
              <a:avLst/>
              <a:gdLst>
                <a:gd name="T0" fmla="*/ 0 w 3936"/>
                <a:gd name="T1" fmla="*/ 0 h 1344"/>
                <a:gd name="T2" fmla="*/ 0 w 3936"/>
                <a:gd name="T3" fmla="*/ 25871 h 1344"/>
                <a:gd name="T4" fmla="*/ 3936 w 3936"/>
                <a:gd name="T5" fmla="*/ 25871 h 1344"/>
                <a:gd name="T6" fmla="*/ 3936 w 3936"/>
                <a:gd name="T7" fmla="*/ 18474 h 1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6"/>
                <a:gd name="T13" fmla="*/ 0 h 1344"/>
                <a:gd name="T14" fmla="*/ 3936 w 3936"/>
                <a:gd name="T15" fmla="*/ 1344 h 1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6" h="1344">
                  <a:moveTo>
                    <a:pt x="0" y="0"/>
                  </a:moveTo>
                  <a:lnTo>
                    <a:pt x="0" y="1344"/>
                  </a:lnTo>
                  <a:lnTo>
                    <a:pt x="3936" y="1344"/>
                  </a:lnTo>
                  <a:lnTo>
                    <a:pt x="3936" y="96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5407" tIns="37042" rIns="75407" bIns="37042"/>
            <a:lstStyle/>
            <a:p>
              <a:endParaRPr lang="en-US" sz="1500"/>
            </a:p>
          </p:txBody>
        </p:sp>
        <p:sp>
          <p:nvSpPr>
            <p:cNvPr id="39949" name="Oval 20"/>
            <p:cNvSpPr>
              <a:spLocks noChangeArrowheads="1"/>
            </p:cNvSpPr>
            <p:nvPr/>
          </p:nvSpPr>
          <p:spPr bwMode="auto">
            <a:xfrm>
              <a:off x="4032" y="2688"/>
              <a:ext cx="672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407" tIns="37042" rIns="75407" bIns="37042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0" name="Text Box 21"/>
            <p:cNvSpPr txBox="1">
              <a:spLocks noChangeArrowheads="1"/>
            </p:cNvSpPr>
            <p:nvPr/>
          </p:nvSpPr>
          <p:spPr bwMode="auto">
            <a:xfrm>
              <a:off x="4010" y="2736"/>
              <a:ext cx="723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167" b="0">
                  <a:latin typeface="Helvetica" panose="020B0604020202020204" pitchFamily="34" charset="0"/>
                  <a:cs typeface="Helvetica" panose="020B0604020202020204" pitchFamily="34" charset="0"/>
                </a:rPr>
                <a:t>Digest</a:t>
              </a:r>
            </a:p>
            <a:p>
              <a:pPr eaLnBrk="1" hangingPunct="1"/>
              <a:r>
                <a:rPr lang="en-US" altLang="en-US" sz="1167" b="0">
                  <a:latin typeface="Helvetica" panose="020B0604020202020204" pitchFamily="34" charset="0"/>
                  <a:cs typeface="Helvetica" panose="020B0604020202020204" pitchFamily="34" charset="0"/>
                </a:rPr>
                <a:t>HMAC(K,m)</a:t>
              </a:r>
              <a:endParaRPr lang="en-US" altLang="en-US" sz="917" b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eaLnBrk="1" hangingPunct="1"/>
              <a:endParaRPr lang="en-US" altLang="en-US" sz="1167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1" name="Freeform 22"/>
            <p:cNvSpPr>
              <a:spLocks/>
            </p:cNvSpPr>
            <p:nvPr/>
          </p:nvSpPr>
          <p:spPr bwMode="auto">
            <a:xfrm>
              <a:off x="432" y="2496"/>
              <a:ext cx="480" cy="192"/>
            </a:xfrm>
            <a:custGeom>
              <a:avLst/>
              <a:gdLst>
                <a:gd name="T0" fmla="*/ 0 w 480"/>
                <a:gd name="T1" fmla="*/ 0 h 192"/>
                <a:gd name="T2" fmla="*/ 480 w 480"/>
                <a:gd name="T3" fmla="*/ 0 h 192"/>
                <a:gd name="T4" fmla="*/ 480 w 480"/>
                <a:gd name="T5" fmla="*/ 192 h 192"/>
                <a:gd name="T6" fmla="*/ 0 60000 65536"/>
                <a:gd name="T7" fmla="*/ 0 60000 65536"/>
                <a:gd name="T8" fmla="*/ 0 60000 65536"/>
                <a:gd name="T9" fmla="*/ 0 w 480"/>
                <a:gd name="T10" fmla="*/ 0 h 192"/>
                <a:gd name="T11" fmla="*/ 480 w 480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92">
                  <a:moveTo>
                    <a:pt x="0" y="0"/>
                  </a:moveTo>
                  <a:lnTo>
                    <a:pt x="480" y="0"/>
                  </a:lnTo>
                  <a:lnTo>
                    <a:pt x="480" y="19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5407" tIns="37042" rIns="75407" bIns="37042"/>
            <a:lstStyle/>
            <a:p>
              <a:endParaRPr lang="en-US" sz="1500"/>
            </a:p>
          </p:txBody>
        </p:sp>
        <p:sp>
          <p:nvSpPr>
            <p:cNvPr id="39952" name="AutoShape 23"/>
            <p:cNvSpPr>
              <a:spLocks noChangeArrowheads="1"/>
            </p:cNvSpPr>
            <p:nvPr/>
          </p:nvSpPr>
          <p:spPr bwMode="auto">
            <a:xfrm>
              <a:off x="4080" y="2208"/>
              <a:ext cx="576" cy="288"/>
            </a:xfrm>
            <a:prstGeom prst="diamond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7" tIns="37042" rIns="75407" bIns="37042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3" name="Text Box 24"/>
            <p:cNvSpPr txBox="1">
              <a:spLocks noChangeArrowheads="1"/>
            </p:cNvSpPr>
            <p:nvPr/>
          </p:nvSpPr>
          <p:spPr bwMode="auto">
            <a:xfrm>
              <a:off x="4263" y="2232"/>
              <a:ext cx="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Helvetica" panose="020B0604020202020204" pitchFamily="34" charset="0"/>
                  <a:cs typeface="Helvetica" panose="020B0604020202020204" pitchFamily="34" charset="0"/>
                </a:rPr>
                <a:t>=</a:t>
              </a:r>
            </a:p>
          </p:txBody>
        </p:sp>
        <p:sp>
          <p:nvSpPr>
            <p:cNvPr id="39954" name="Text Box 25"/>
            <p:cNvSpPr txBox="1">
              <a:spLocks noChangeArrowheads="1"/>
            </p:cNvSpPr>
            <p:nvPr/>
          </p:nvSpPr>
          <p:spPr bwMode="auto">
            <a:xfrm>
              <a:off x="4368" y="2496"/>
              <a:ext cx="57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Helvetica" panose="020B0604020202020204" pitchFamily="34" charset="0"/>
                  <a:cs typeface="Helvetica" panose="020B0604020202020204" pitchFamily="34" charset="0"/>
                </a:rPr>
                <a:t>digest</a:t>
              </a:r>
              <a:r>
                <a:rPr lang="ja-JP" altLang="en-US" sz="1500" b="0">
                  <a:latin typeface="Helvetica" panose="020B0604020202020204" pitchFamily="34" charset="0"/>
                  <a:cs typeface="Helvetica" panose="020B0604020202020204" pitchFamily="34" charset="0"/>
                </a:rPr>
                <a:t>’</a:t>
              </a:r>
              <a:endParaRPr lang="en-US" altLang="en-US" sz="15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955" name="Freeform 26"/>
            <p:cNvSpPr>
              <a:spLocks/>
            </p:cNvSpPr>
            <p:nvPr/>
          </p:nvSpPr>
          <p:spPr bwMode="auto">
            <a:xfrm>
              <a:off x="912" y="2352"/>
              <a:ext cx="3168" cy="1008"/>
            </a:xfrm>
            <a:custGeom>
              <a:avLst/>
              <a:gdLst>
                <a:gd name="T0" fmla="*/ 0 w 3168"/>
                <a:gd name="T1" fmla="*/ 864 h 1008"/>
                <a:gd name="T2" fmla="*/ 0 w 3168"/>
                <a:gd name="T3" fmla="*/ 1008 h 1008"/>
                <a:gd name="T4" fmla="*/ 3072 w 3168"/>
                <a:gd name="T5" fmla="*/ 1008 h 1008"/>
                <a:gd name="T6" fmla="*/ 3072 w 3168"/>
                <a:gd name="T7" fmla="*/ 0 h 1008"/>
                <a:gd name="T8" fmla="*/ 3168 w 3168"/>
                <a:gd name="T9" fmla="*/ 0 h 10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68"/>
                <a:gd name="T16" fmla="*/ 0 h 1008"/>
                <a:gd name="T17" fmla="*/ 3168 w 3168"/>
                <a:gd name="T18" fmla="*/ 1008 h 10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68" h="1008">
                  <a:moveTo>
                    <a:pt x="0" y="864"/>
                  </a:moveTo>
                  <a:lnTo>
                    <a:pt x="0" y="1008"/>
                  </a:lnTo>
                  <a:lnTo>
                    <a:pt x="3072" y="1008"/>
                  </a:lnTo>
                  <a:lnTo>
                    <a:pt x="3072" y="0"/>
                  </a:lnTo>
                  <a:lnTo>
                    <a:pt x="316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5407" tIns="37042" rIns="75407" bIns="37042"/>
            <a:lstStyle/>
            <a:p>
              <a:endParaRPr lang="en-US" sz="1500"/>
            </a:p>
          </p:txBody>
        </p:sp>
        <p:sp>
          <p:nvSpPr>
            <p:cNvPr id="39956" name="Line 27"/>
            <p:cNvSpPr>
              <a:spLocks noChangeShapeType="1"/>
            </p:cNvSpPr>
            <p:nvPr/>
          </p:nvSpPr>
          <p:spPr bwMode="auto">
            <a:xfrm flipV="1">
              <a:off x="4368" y="19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75407" tIns="37042" rIns="75407" bIns="37042"/>
            <a:lstStyle/>
            <a:p>
              <a:endParaRPr lang="en-US" sz="1500"/>
            </a:p>
          </p:txBody>
        </p:sp>
        <p:sp>
          <p:nvSpPr>
            <p:cNvPr id="39957" name="Text Box 28"/>
            <p:cNvSpPr txBox="1">
              <a:spLocks noChangeArrowheads="1"/>
            </p:cNvSpPr>
            <p:nvPr/>
          </p:nvSpPr>
          <p:spPr bwMode="auto">
            <a:xfrm>
              <a:off x="4359" y="1992"/>
              <a:ext cx="3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Helvetica" panose="020B0604020202020204" pitchFamily="34" charset="0"/>
                  <a:cs typeface="Helvetica" panose="020B0604020202020204" pitchFamily="34" charset="0"/>
                </a:rPr>
                <a:t>NO</a:t>
              </a:r>
            </a:p>
          </p:txBody>
        </p:sp>
        <p:sp>
          <p:nvSpPr>
            <p:cNvPr id="39958" name="Text Box 29"/>
            <p:cNvSpPr txBox="1">
              <a:spLocks noChangeArrowheads="1"/>
            </p:cNvSpPr>
            <p:nvPr/>
          </p:nvSpPr>
          <p:spPr bwMode="auto">
            <a:xfrm>
              <a:off x="3830" y="1739"/>
              <a:ext cx="10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corrupted msg</a:t>
              </a:r>
            </a:p>
          </p:txBody>
        </p:sp>
        <p:sp>
          <p:nvSpPr>
            <p:cNvPr id="39959" name="Freeform 30"/>
            <p:cNvSpPr>
              <a:spLocks/>
            </p:cNvSpPr>
            <p:nvPr/>
          </p:nvSpPr>
          <p:spPr bwMode="auto">
            <a:xfrm>
              <a:off x="4368" y="1968"/>
              <a:ext cx="816" cy="1632"/>
            </a:xfrm>
            <a:custGeom>
              <a:avLst/>
              <a:gdLst>
                <a:gd name="T0" fmla="*/ 0 w 816"/>
                <a:gd name="T1" fmla="*/ 1632 h 1632"/>
                <a:gd name="T2" fmla="*/ 816 w 816"/>
                <a:gd name="T3" fmla="*/ 1632 h 1632"/>
                <a:gd name="T4" fmla="*/ 816 w 816"/>
                <a:gd name="T5" fmla="*/ 0 h 1632"/>
                <a:gd name="T6" fmla="*/ 0 60000 65536"/>
                <a:gd name="T7" fmla="*/ 0 60000 65536"/>
                <a:gd name="T8" fmla="*/ 0 60000 65536"/>
                <a:gd name="T9" fmla="*/ 0 w 816"/>
                <a:gd name="T10" fmla="*/ 0 h 1632"/>
                <a:gd name="T11" fmla="*/ 816 w 816"/>
                <a:gd name="T12" fmla="*/ 1632 h 1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32">
                  <a:moveTo>
                    <a:pt x="0" y="1632"/>
                  </a:moveTo>
                  <a:lnTo>
                    <a:pt x="816" y="1632"/>
                  </a:lnTo>
                  <a:lnTo>
                    <a:pt x="81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5407" tIns="37042" rIns="75407" bIns="37042"/>
            <a:lstStyle/>
            <a:p>
              <a:endParaRPr lang="en-US" sz="1500"/>
            </a:p>
          </p:txBody>
        </p:sp>
        <p:sp>
          <p:nvSpPr>
            <p:cNvPr id="39960" name="Text Box 31"/>
            <p:cNvSpPr txBox="1">
              <a:spLocks noChangeArrowheads="1"/>
            </p:cNvSpPr>
            <p:nvPr/>
          </p:nvSpPr>
          <p:spPr bwMode="auto">
            <a:xfrm>
              <a:off x="4854" y="1728"/>
              <a:ext cx="4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Helvetica" panose="020B0604020202020204" pitchFamily="34" charset="0"/>
                  <a:cs typeface="Helvetica" panose="020B0604020202020204" pitchFamily="34" charset="0"/>
                </a:rPr>
                <a:t>     m</a:t>
              </a:r>
            </a:p>
          </p:txBody>
        </p:sp>
      </p:grpSp>
      <p:sp>
        <p:nvSpPr>
          <p:cNvPr id="39939" name="Text Box 18"/>
          <p:cNvSpPr txBox="1">
            <a:spLocks noChangeArrowheads="1"/>
          </p:cNvSpPr>
          <p:nvPr/>
        </p:nvSpPr>
        <p:spPr bwMode="auto">
          <a:xfrm>
            <a:off x="4000500" y="3556000"/>
            <a:ext cx="2080700" cy="30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7" tIns="37042" rIns="75407" bIns="37042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500" b="0">
                <a:latin typeface="Helvetica" panose="020B0604020202020204" pitchFamily="34" charset="0"/>
                <a:cs typeface="Helvetica" panose="020B0604020202020204" pitchFamily="34" charset="0"/>
              </a:rPr>
              <a:t>Unencrypted Message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495727" y="4646244"/>
            <a:ext cx="4458272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333" b="0" dirty="0">
                <a:solidFill>
                  <a:srgbClr val="FF0000"/>
                </a:solidFill>
                <a:latin typeface="Helvetica" pitchFamily="2" charset="0"/>
                <a:ea typeface="Gill Sans Light" charset="0"/>
                <a:cs typeface="Gill Sans Light" charset="0"/>
              </a:rPr>
              <a:t>Can encrypt m for confidentiality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DA6A9D-351A-8B42-8E98-6A0A03AC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7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Cryptographic Hash Functions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209" y="1103326"/>
            <a:ext cx="8003791" cy="4357674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MD5 (Message Digest version 5)</a:t>
            </a:r>
          </a:p>
          <a:p>
            <a:pPr lvl="1"/>
            <a:r>
              <a:rPr lang="en-US" altLang="en-US" dirty="0"/>
              <a:t>Developed in 1991 (</a:t>
            </a:r>
            <a:r>
              <a:rPr lang="en-US" altLang="en-US" dirty="0" err="1"/>
              <a:t>Rivest</a:t>
            </a:r>
            <a:r>
              <a:rPr lang="en-US" altLang="en-US" dirty="0"/>
              <a:t>), produces 128 bit hashes</a:t>
            </a:r>
          </a:p>
          <a:p>
            <a:pPr lvl="1"/>
            <a:r>
              <a:rPr lang="en-US" altLang="en-US" dirty="0"/>
              <a:t>Widely used (RFC 1321)</a:t>
            </a:r>
          </a:p>
          <a:p>
            <a:pPr lvl="1"/>
            <a:r>
              <a:rPr lang="en-US" altLang="en-US" dirty="0"/>
              <a:t>Broken (1996-2008): attacks that find collisions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SHA-1 (Secure Hash Algorithm)</a:t>
            </a:r>
          </a:p>
          <a:p>
            <a:pPr lvl="1"/>
            <a:r>
              <a:rPr lang="en-US" altLang="en-US" dirty="0"/>
              <a:t>Developed in 1995 (NSA) as MD5 successor with 160 bit hashes</a:t>
            </a:r>
          </a:p>
          <a:p>
            <a:pPr lvl="1"/>
            <a:r>
              <a:rPr lang="en-US" altLang="en-US" dirty="0"/>
              <a:t>Widely used (SSL/TLS, SSH, PGP, IPSEC)</a:t>
            </a:r>
          </a:p>
          <a:p>
            <a:pPr lvl="1"/>
            <a:r>
              <a:rPr lang="en-US" altLang="en-US" dirty="0"/>
              <a:t>Broken in 2005, government use discontinued in 2010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SHA-2 (2001) </a:t>
            </a:r>
          </a:p>
          <a:p>
            <a:pPr lvl="1"/>
            <a:r>
              <a:rPr lang="en-US" altLang="en-US" dirty="0"/>
              <a:t>Family of SHA-224, SHA-256, SHA-384, SHA-512 functions</a:t>
            </a:r>
          </a:p>
          <a:p>
            <a:endParaRPr lang="en-US" altLang="en-US" dirty="0"/>
          </a:p>
          <a:p>
            <a:r>
              <a:rPr lang="en-US" altLang="en-US" dirty="0"/>
              <a:t>HMAC’s are secure even with older “insecure” hash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FFB1ED-751C-7947-97B1-689229BA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Key Distribution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269" y="999311"/>
            <a:ext cx="7962904" cy="263561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333" dirty="0">
                <a:ea typeface="굴림" panose="020B0600000101010101" pitchFamily="34" charset="-127"/>
              </a:rPr>
              <a:t>How do you get shared secret to both places?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For instance: how do you send authenticated, secret mail to someone who you have never met?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Must negotiate key over private channel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Exchange code book/key cards/memory stick/others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sz="2333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333" dirty="0">
                <a:ea typeface="굴림" panose="020B0600000101010101" pitchFamily="34" charset="-127"/>
              </a:rPr>
              <a:t>Could use a third party</a:t>
            </a:r>
            <a:endParaRPr lang="ko-KR" altLang="en-US" sz="2000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B60FD-8CFF-5740-B459-8A3773BA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9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8241" y="127000"/>
            <a:ext cx="8106488" cy="4445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Third Party: Authentication Server (</a:t>
            </a:r>
            <a:r>
              <a:rPr lang="en-US" altLang="ko-KR" dirty="0">
                <a:solidFill>
                  <a:srgbClr val="FC0128"/>
                </a:solidFill>
                <a:ea typeface="굴림" panose="020B0600000101010101" pitchFamily="34" charset="-127"/>
              </a:rPr>
              <a:t>Kerberos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241" y="627292"/>
            <a:ext cx="8622565" cy="466966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Notation: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 err="1">
                <a:ea typeface="굴림" panose="020B0600000101010101" pitchFamily="34" charset="-127"/>
              </a:rPr>
              <a:t>K</a:t>
            </a:r>
            <a:r>
              <a:rPr lang="en-US" altLang="ko-KR" sz="2000" baseline="-25000" dirty="0" err="1">
                <a:ea typeface="굴림" panose="020B0600000101010101" pitchFamily="34" charset="-127"/>
              </a:rPr>
              <a:t>xy</a:t>
            </a:r>
            <a:r>
              <a:rPr lang="en-US" altLang="ko-KR" sz="2000" dirty="0">
                <a:ea typeface="굴림" panose="020B0600000101010101" pitchFamily="34" charset="-127"/>
              </a:rPr>
              <a:t> is key for talking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between x and 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(…)</a:t>
            </a:r>
            <a:r>
              <a:rPr lang="en-US" altLang="ko-KR" sz="2000" baseline="30000" dirty="0">
                <a:ea typeface="굴림" panose="020B0600000101010101" pitchFamily="34" charset="-127"/>
              </a:rPr>
              <a:t>K</a:t>
            </a:r>
            <a:r>
              <a:rPr lang="en-US" altLang="ko-KR" sz="2000" dirty="0">
                <a:ea typeface="굴림" panose="020B0600000101010101" pitchFamily="34" charset="-127"/>
              </a:rPr>
              <a:t> means encrypt 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message (…) with the 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key K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Clients: A and B, 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Authentication server 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sz="9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Usage: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 asks server for key: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</a:t>
            </a: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S: [Hi! I’d like a key for talking between A and B]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Not encrypted. Others can find out if A and B are talking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Server returns </a:t>
            </a:r>
            <a:r>
              <a:rPr lang="en-US" altLang="ko-KR" sz="2000" i="1" dirty="0">
                <a:ea typeface="굴림" panose="020B0600000101010101" pitchFamily="34" charset="-127"/>
                <a:sym typeface="Symbol" panose="05050102010706020507" pitchFamily="18" charset="2"/>
              </a:rPr>
              <a:t>session</a:t>
            </a: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 key encrypted using B’s key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SA: </a:t>
            </a:r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Message</a:t>
            </a: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 [ Use </a:t>
            </a:r>
            <a:r>
              <a:rPr lang="en-US" altLang="ko-KR" sz="2000" dirty="0" err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ko-KR" sz="2000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ab</a:t>
            </a: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 (This is A! Use </a:t>
            </a:r>
            <a:r>
              <a:rPr lang="en-US" altLang="ko-KR" sz="2000" dirty="0" err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ko-KR" sz="2000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ab</a:t>
            </a: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  <a:r>
              <a:rPr lang="en-US" altLang="ko-KR" sz="2000" baseline="30000" dirty="0" err="1">
                <a:ea typeface="굴림" panose="020B0600000101010101" pitchFamily="34" charset="-127"/>
                <a:sym typeface="Symbol" panose="05050102010706020507" pitchFamily="18" charset="2"/>
              </a:rPr>
              <a:t>Ksb</a:t>
            </a: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 ] </a:t>
            </a:r>
            <a:r>
              <a:rPr lang="en-US" altLang="ko-KR" sz="2000" baseline="30000" dirty="0" err="1">
                <a:ea typeface="굴림" panose="020B0600000101010101" pitchFamily="34" charset="-127"/>
                <a:sym typeface="Symbol" panose="05050102010706020507" pitchFamily="18" charset="2"/>
              </a:rPr>
              <a:t>Ksa</a:t>
            </a:r>
            <a:endParaRPr lang="en-US" altLang="ko-KR" sz="2000" baseline="30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This allows A to know, “S said use this key”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Whenever A wants to talk with B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AB: </a:t>
            </a:r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Ticket</a:t>
            </a: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 [ This is A! Use </a:t>
            </a:r>
            <a:r>
              <a:rPr lang="en-US" altLang="ko-KR" sz="2000" dirty="0" err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ko-KR" sz="2000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ab</a:t>
            </a:r>
            <a:r>
              <a:rPr lang="en-US" altLang="ko-KR" sz="2000" baseline="-250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]</a:t>
            </a:r>
            <a:r>
              <a:rPr lang="en-US" altLang="ko-KR" sz="2000" baseline="30000" dirty="0" err="1">
                <a:ea typeface="굴림" panose="020B0600000101010101" pitchFamily="34" charset="-127"/>
                <a:sym typeface="Symbol" panose="05050102010706020507" pitchFamily="18" charset="2"/>
              </a:rPr>
              <a:t>Ksb</a:t>
            </a:r>
            <a:endParaRPr lang="en-US" altLang="ko-KR" sz="2000" baseline="30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Now, B knows that </a:t>
            </a:r>
            <a:r>
              <a:rPr lang="en-US" altLang="ko-KR" sz="2000" dirty="0" err="1">
                <a:ea typeface="굴림" panose="020B0600000101010101" pitchFamily="34" charset="-127"/>
                <a:sym typeface="Symbol" panose="05050102010706020507" pitchFamily="18" charset="2"/>
              </a:rPr>
              <a:t>K</a:t>
            </a:r>
            <a:r>
              <a:rPr lang="en-US" altLang="ko-KR" sz="2000" baseline="-25000" dirty="0" err="1">
                <a:ea typeface="굴림" panose="020B0600000101010101" pitchFamily="34" charset="-127"/>
                <a:sym typeface="Symbol" panose="05050102010706020507" pitchFamily="18" charset="2"/>
              </a:rPr>
              <a:t>ab</a:t>
            </a: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 is sanctioned by 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endParaRPr lang="ko-KR" altLang="en-US" sz="2000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FEFEAB-FDB6-C24A-8572-AB814424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4A6314CB-8D40-8144-A357-28134C71695A}"/>
              </a:ext>
            </a:extLst>
          </p:cNvPr>
          <p:cNvGrpSpPr>
            <a:grpSpLocks/>
          </p:cNvGrpSpPr>
          <p:nvPr/>
        </p:nvGrpSpPr>
        <p:grpSpPr bwMode="auto">
          <a:xfrm>
            <a:off x="3830996" y="772467"/>
            <a:ext cx="4885531" cy="1841500"/>
            <a:chOff x="960" y="480"/>
            <a:chExt cx="3693" cy="1392"/>
          </a:xfrm>
        </p:grpSpPr>
        <p:pic>
          <p:nvPicPr>
            <p:cNvPr id="6" name="Picture 9">
              <a:extLst>
                <a:ext uri="{FF2B5EF4-FFF2-40B4-BE49-F238E27FC236}">
                  <a16:creationId xmlns:a16="http://schemas.microsoft.com/office/drawing/2014/main" id="{D3F8A193-53E3-A646-A0D6-6E6A05B88C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008"/>
              <a:ext cx="669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A2AF0A29-BF57-C045-9CB4-89E6674CE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480"/>
              <a:ext cx="672" cy="672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33" b="0">
                  <a:latin typeface="Gill Sans Light" charset="0"/>
                  <a:ea typeface="Gill Sans Light" charset="0"/>
                  <a:cs typeface="Gill Sans Light" charset="0"/>
                </a:rPr>
                <a:t>Key</a:t>
              </a:r>
            </a:p>
            <a:p>
              <a:r>
                <a:rPr lang="en-US" altLang="ko-KR" sz="1833" b="0">
                  <a:latin typeface="Gill Sans Light" charset="0"/>
                  <a:ea typeface="Gill Sans Light" charset="0"/>
                  <a:cs typeface="Gill Sans Light" charset="0"/>
                </a:rPr>
                <a:t>Server</a:t>
              </a:r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1054EFA0-9030-444B-8D53-3A0A3DE1E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720"/>
              <a:ext cx="912" cy="480"/>
            </a:xfrm>
            <a:custGeom>
              <a:avLst/>
              <a:gdLst>
                <a:gd name="T0" fmla="*/ 0 w 912"/>
                <a:gd name="T1" fmla="*/ 480 h 544"/>
                <a:gd name="T2" fmla="*/ 144 w 912"/>
                <a:gd name="T3" fmla="*/ 141 h 544"/>
                <a:gd name="T4" fmla="*/ 480 w 912"/>
                <a:gd name="T5" fmla="*/ 14 h 544"/>
                <a:gd name="T6" fmla="*/ 912 w 912"/>
                <a:gd name="T7" fmla="*/ 56 h 5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2" h="544">
                  <a:moveTo>
                    <a:pt x="0" y="544"/>
                  </a:moveTo>
                  <a:cubicBezTo>
                    <a:pt x="32" y="396"/>
                    <a:pt x="64" y="248"/>
                    <a:pt x="144" y="160"/>
                  </a:cubicBezTo>
                  <a:cubicBezTo>
                    <a:pt x="224" y="72"/>
                    <a:pt x="352" y="32"/>
                    <a:pt x="480" y="16"/>
                  </a:cubicBezTo>
                  <a:cubicBezTo>
                    <a:pt x="608" y="0"/>
                    <a:pt x="760" y="32"/>
                    <a:pt x="912" y="6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98D814C1-6459-EC46-9C18-CF06BE696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960"/>
              <a:ext cx="864" cy="336"/>
            </a:xfrm>
            <a:custGeom>
              <a:avLst/>
              <a:gdLst>
                <a:gd name="T0" fmla="*/ 864 w 816"/>
                <a:gd name="T1" fmla="*/ 0 h 144"/>
                <a:gd name="T2" fmla="*/ 0 w 816"/>
                <a:gd name="T3" fmla="*/ 336 h 14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16" h="144">
                  <a:moveTo>
                    <a:pt x="816" y="0"/>
                  </a:moveTo>
                  <a:cubicBezTo>
                    <a:pt x="816" y="0"/>
                    <a:pt x="408" y="72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0BC32DF9-E846-8042-8A17-DA1F5F267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083457">
              <a:off x="1370" y="569"/>
              <a:ext cx="84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33" b="0">
                  <a:latin typeface="Gill Sans Light" charset="0"/>
                  <a:ea typeface="Gill Sans Light" charset="0"/>
                  <a:cs typeface="Gill Sans Light" charset="0"/>
                </a:rPr>
                <a:t>Req Ticket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91F49998-2C59-9B44-8735-BFB131FFF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265041">
              <a:off x="1833" y="890"/>
              <a:ext cx="53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33" b="0">
                  <a:latin typeface="Gill Sans Light" charset="0"/>
                  <a:ea typeface="Gill Sans Light" charset="0"/>
                  <a:cs typeface="Gill Sans Light" charset="0"/>
                </a:rPr>
                <a:t>Ticket</a:t>
              </a:r>
            </a:p>
          </p:txBody>
        </p: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CBC69C33-7D00-E148-910A-C77DA9D1AD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04"/>
              <a:ext cx="81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701DACC2-4DC6-634B-8181-DB44FB7F6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200"/>
              <a:ext cx="2400" cy="192"/>
            </a:xfrm>
            <a:custGeom>
              <a:avLst/>
              <a:gdLst>
                <a:gd name="T0" fmla="*/ 0 w 2400"/>
                <a:gd name="T1" fmla="*/ 192 h 208"/>
                <a:gd name="T2" fmla="*/ 480 w 2400"/>
                <a:gd name="T3" fmla="*/ 59 h 208"/>
                <a:gd name="T4" fmla="*/ 1968 w 2400"/>
                <a:gd name="T5" fmla="*/ 15 h 208"/>
                <a:gd name="T6" fmla="*/ 2400 w 2400"/>
                <a:gd name="T7" fmla="*/ 148 h 2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0" h="208">
                  <a:moveTo>
                    <a:pt x="0" y="208"/>
                  </a:moveTo>
                  <a:cubicBezTo>
                    <a:pt x="76" y="152"/>
                    <a:pt x="152" y="96"/>
                    <a:pt x="480" y="64"/>
                  </a:cubicBezTo>
                  <a:cubicBezTo>
                    <a:pt x="808" y="32"/>
                    <a:pt x="1648" y="0"/>
                    <a:pt x="1968" y="16"/>
                  </a:cubicBezTo>
                  <a:cubicBezTo>
                    <a:pt x="2288" y="32"/>
                    <a:pt x="2344" y="96"/>
                    <a:pt x="2400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08975A53-D0A5-E24F-8C10-3E8F984D4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263"/>
              <a:ext cx="53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33" b="0">
                  <a:latin typeface="Gill Sans Light" charset="0"/>
                  <a:ea typeface="Gill Sans Light" charset="0"/>
                  <a:cs typeface="Gill Sans Light" charset="0"/>
                </a:rPr>
                <a:t>Ticket</a:t>
              </a:r>
            </a:p>
          </p:txBody>
        </p:sp>
        <p:sp>
          <p:nvSpPr>
            <p:cNvPr id="15" name="AutoShape 18">
              <a:extLst>
                <a:ext uri="{FF2B5EF4-FFF2-40B4-BE49-F238E27FC236}">
                  <a16:creationId xmlns:a16="http://schemas.microsoft.com/office/drawing/2014/main" id="{99DA854C-3BDA-6549-935C-7C8C64E2E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536"/>
              <a:ext cx="2208" cy="240"/>
            </a:xfrm>
            <a:prstGeom prst="leftRightArrow">
              <a:avLst>
                <a:gd name="adj1" fmla="val 65833"/>
                <a:gd name="adj2" fmla="val 116491"/>
              </a:avLst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833" b="0">
                  <a:latin typeface="Gill Sans Light" charset="0"/>
                  <a:ea typeface="Gill Sans Light" charset="0"/>
                  <a:cs typeface="Gill Sans Light" charset="0"/>
                </a:rPr>
                <a:t>Secure Communication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53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3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127" y="127000"/>
            <a:ext cx="8171873" cy="44450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Authentication Server Continued [Kerberos]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609" y="2841440"/>
            <a:ext cx="8486539" cy="261955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Details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>
                <a:ea typeface="굴림" panose="020B0600000101010101" pitchFamily="34" charset="-127"/>
              </a:rPr>
              <a:t>Both A and B use passwords (shared with key server) to decrypt return from key servers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>
                <a:ea typeface="굴림" panose="020B0600000101010101" pitchFamily="34" charset="-127"/>
              </a:rPr>
              <a:t>Add in timestamps to limit how long tickets will be used to prevent attacker from replaying messages later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>
                <a:ea typeface="굴림" panose="020B0600000101010101" pitchFamily="34" charset="-127"/>
              </a:rPr>
              <a:t>Also have to include encrypted checksums (hashed version of message) to prevent malicious user from inserting things into messages/changing messages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5EA176-203F-3E41-83FC-9FCBF4BC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AA3C0D-4DEC-2848-9665-D7E72D80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804AA-BDDB-C44C-996D-0BB5DE012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20" y="366852"/>
            <a:ext cx="4469969" cy="52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32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Asymmetric Encryption (Public Key)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154" y="959742"/>
            <a:ext cx="8630122" cy="4056758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Idea: use two different keys, one to encrypt (e) and one to decrypt (d)</a:t>
            </a:r>
          </a:p>
          <a:p>
            <a:pPr lvl="1"/>
            <a:r>
              <a:rPr lang="en-US" altLang="en-US" sz="1800" dirty="0"/>
              <a:t>A </a:t>
            </a:r>
            <a:r>
              <a:rPr lang="en-US" altLang="en-US" sz="1800" dirty="0">
                <a:solidFill>
                  <a:srgbClr val="FF0000"/>
                </a:solidFill>
              </a:rPr>
              <a:t>key pair</a:t>
            </a:r>
          </a:p>
          <a:p>
            <a:pPr lvl="2"/>
            <a:endParaRPr lang="en-US" altLang="en-US" dirty="0"/>
          </a:p>
          <a:p>
            <a:r>
              <a:rPr lang="en-US" altLang="en-US" sz="2000" dirty="0"/>
              <a:t>Crucial property: knowing e does not give away d</a:t>
            </a:r>
          </a:p>
          <a:p>
            <a:pPr lvl="2"/>
            <a:endParaRPr lang="en-US" altLang="en-US" dirty="0"/>
          </a:p>
          <a:p>
            <a:r>
              <a:rPr lang="en-US" altLang="en-US" sz="2000" dirty="0"/>
              <a:t>Therefore e can be public: everyone knows it!</a:t>
            </a:r>
          </a:p>
          <a:p>
            <a:pPr lvl="2"/>
            <a:endParaRPr lang="en-US" altLang="en-US" dirty="0"/>
          </a:p>
          <a:p>
            <a:r>
              <a:rPr lang="en-US" altLang="en-US" sz="2000" dirty="0"/>
              <a:t>If Alice wants to send to Bob, she fetches Bob’</a:t>
            </a:r>
            <a:r>
              <a:rPr lang="en-US" altLang="ja-JP" sz="2000" dirty="0"/>
              <a:t>s public key (say from Bob’s home page) and encrypts with it</a:t>
            </a:r>
          </a:p>
          <a:p>
            <a:pPr lvl="1"/>
            <a:r>
              <a:rPr lang="en-US" altLang="en-US" sz="1800" dirty="0"/>
              <a:t>Alice can’</a:t>
            </a:r>
            <a:r>
              <a:rPr lang="en-US" altLang="ja-JP" sz="1800" dirty="0"/>
              <a:t>t decrypt what she’s sending to Bob …</a:t>
            </a:r>
          </a:p>
          <a:p>
            <a:pPr lvl="1"/>
            <a:r>
              <a:rPr lang="en-US" altLang="en-US" sz="1800" dirty="0"/>
              <a:t>…  but then, neither can anyone else (except Bob)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08896-621E-124E-9E9E-B4AFC1BC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69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Public Key / Asymmetric Encryption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99" y="793488"/>
            <a:ext cx="7562501" cy="1764957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Sender uses receiver’</a:t>
            </a:r>
            <a:r>
              <a:rPr lang="en-US" altLang="ja-JP" sz="2000" dirty="0"/>
              <a:t>s </a:t>
            </a:r>
            <a:r>
              <a:rPr lang="en-US" altLang="ja-JP" sz="2000" dirty="0">
                <a:solidFill>
                  <a:srgbClr val="FF0000"/>
                </a:solidFill>
              </a:rPr>
              <a:t>public</a:t>
            </a:r>
            <a:r>
              <a:rPr lang="en-US" altLang="ja-JP" sz="2000" dirty="0"/>
              <a:t> key</a:t>
            </a:r>
          </a:p>
          <a:p>
            <a:pPr lvl="1"/>
            <a:r>
              <a:rPr lang="en-US" altLang="en-US" sz="1800" dirty="0"/>
              <a:t>Advertised to everyone</a:t>
            </a:r>
          </a:p>
          <a:p>
            <a:r>
              <a:rPr lang="en-US" altLang="en-US" sz="2000" dirty="0"/>
              <a:t>Receiver uses complementary </a:t>
            </a:r>
            <a:r>
              <a:rPr lang="en-US" altLang="en-US" sz="2000" dirty="0">
                <a:solidFill>
                  <a:srgbClr val="FF0000"/>
                </a:solidFill>
              </a:rPr>
              <a:t>private</a:t>
            </a:r>
            <a:r>
              <a:rPr lang="en-US" altLang="en-US" sz="2000" dirty="0"/>
              <a:t> key</a:t>
            </a:r>
          </a:p>
          <a:p>
            <a:pPr lvl="1"/>
            <a:r>
              <a:rPr lang="en-US" altLang="en-US" sz="1800" dirty="0"/>
              <a:t>Must be kept secret</a:t>
            </a:r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1524000" y="2361407"/>
            <a:ext cx="6096000" cy="2528093"/>
            <a:chOff x="720" y="1929"/>
            <a:chExt cx="4320" cy="1527"/>
          </a:xfrm>
        </p:grpSpPr>
        <p:sp>
          <p:nvSpPr>
            <p:cNvPr id="46084" name="Oval 5"/>
            <p:cNvSpPr>
              <a:spLocks noChangeArrowheads="1"/>
            </p:cNvSpPr>
            <p:nvPr/>
          </p:nvSpPr>
          <p:spPr bwMode="auto">
            <a:xfrm>
              <a:off x="720" y="2592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407" tIns="37042" rIns="75407" bIns="37042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grpSp>
          <p:nvGrpSpPr>
            <p:cNvPr id="46085" name="Group 6"/>
            <p:cNvGrpSpPr>
              <a:grpSpLocks/>
            </p:cNvGrpSpPr>
            <p:nvPr/>
          </p:nvGrpSpPr>
          <p:grpSpPr bwMode="auto">
            <a:xfrm>
              <a:off x="1968" y="2496"/>
              <a:ext cx="1920" cy="960"/>
              <a:chOff x="1719" y="1709"/>
              <a:chExt cx="1775" cy="1123"/>
            </a:xfrm>
          </p:grpSpPr>
          <p:sp>
            <p:nvSpPr>
              <p:cNvPr id="46096" name="Oval 7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/>
              </a:p>
            </p:txBody>
          </p:sp>
          <p:sp>
            <p:nvSpPr>
              <p:cNvPr id="46097" name="Oval 8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/>
              </a:p>
            </p:txBody>
          </p:sp>
          <p:sp>
            <p:nvSpPr>
              <p:cNvPr id="46098" name="Oval 9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 b="0">
                  <a:latin typeface="Arial" panose="020B0604020202020204" pitchFamily="34" charset="0"/>
                </a:endParaRPr>
              </a:p>
            </p:txBody>
          </p:sp>
          <p:sp>
            <p:nvSpPr>
              <p:cNvPr id="46099" name="Oval 10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0" name="Oval 11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1" name="Oval 12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2" name="Oval 13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 b="0">
                  <a:latin typeface="Arial" panose="020B0604020202020204" pitchFamily="34" charset="0"/>
                </a:endParaRPr>
              </a:p>
            </p:txBody>
          </p:sp>
          <p:sp>
            <p:nvSpPr>
              <p:cNvPr id="46103" name="Freeform 14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8 w 1632"/>
                  <a:gd name="T1" fmla="*/ 30 h 1152"/>
                  <a:gd name="T2" fmla="*/ 59 w 1632"/>
                  <a:gd name="T3" fmla="*/ 8 h 1152"/>
                  <a:gd name="T4" fmla="*/ 102 w 1632"/>
                  <a:gd name="T5" fmla="*/ 0 h 1152"/>
                  <a:gd name="T6" fmla="*/ 190 w 1632"/>
                  <a:gd name="T7" fmla="*/ 8 h 1152"/>
                  <a:gd name="T8" fmla="*/ 219 w 1632"/>
                  <a:gd name="T9" fmla="*/ 22 h 1152"/>
                  <a:gd name="T10" fmla="*/ 234 w 1632"/>
                  <a:gd name="T11" fmla="*/ 50 h 1152"/>
                  <a:gd name="T12" fmla="*/ 249 w 1632"/>
                  <a:gd name="T13" fmla="*/ 58 h 1152"/>
                  <a:gd name="T14" fmla="*/ 234 w 1632"/>
                  <a:gd name="T15" fmla="*/ 137 h 1152"/>
                  <a:gd name="T16" fmla="*/ 139 w 1632"/>
                  <a:gd name="T17" fmla="*/ 174 h 1152"/>
                  <a:gd name="T18" fmla="*/ 44 w 1632"/>
                  <a:gd name="T19" fmla="*/ 145 h 1152"/>
                  <a:gd name="T20" fmla="*/ 14 w 1632"/>
                  <a:gd name="T21" fmla="*/ 115 h 1152"/>
                  <a:gd name="T22" fmla="*/ 0 w 1632"/>
                  <a:gd name="T23" fmla="*/ 109 h 1152"/>
                  <a:gd name="T24" fmla="*/ 8 w 1632"/>
                  <a:gd name="T25" fmla="*/ 30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</p:grpSp>
        <p:sp>
          <p:nvSpPr>
            <p:cNvPr id="46086" name="Text Box 15"/>
            <p:cNvSpPr txBox="1">
              <a:spLocks noChangeArrowheads="1"/>
            </p:cNvSpPr>
            <p:nvPr/>
          </p:nvSpPr>
          <p:spPr bwMode="auto">
            <a:xfrm>
              <a:off x="2499" y="2544"/>
              <a:ext cx="7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Arial" panose="020B0604020202020204" pitchFamily="34" charset="0"/>
                </a:rPr>
                <a:t>Internet</a:t>
              </a:r>
            </a:p>
          </p:txBody>
        </p:sp>
        <p:sp>
          <p:nvSpPr>
            <p:cNvPr id="46087" name="Text Box 16"/>
            <p:cNvSpPr txBox="1">
              <a:spLocks noChangeArrowheads="1"/>
            </p:cNvSpPr>
            <p:nvPr/>
          </p:nvSpPr>
          <p:spPr bwMode="auto">
            <a:xfrm>
              <a:off x="792" y="2664"/>
              <a:ext cx="85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Arial" panose="020B0604020202020204" pitchFamily="34" charset="0"/>
                </a:rPr>
                <a:t>Encrypt with</a:t>
              </a:r>
            </a:p>
            <a:p>
              <a:pPr eaLnBrk="1" hangingPunct="1"/>
              <a:r>
                <a:rPr lang="en-US" altLang="en-US" sz="1500">
                  <a:solidFill>
                    <a:srgbClr val="FF0000"/>
                  </a:solidFill>
                  <a:latin typeface="Arial" panose="020B0604020202020204" pitchFamily="34" charset="0"/>
                </a:rPr>
                <a:t>public</a:t>
              </a:r>
              <a:r>
                <a:rPr lang="en-US" altLang="en-US" sz="1500" b="0">
                  <a:latin typeface="Arial" panose="020B0604020202020204" pitchFamily="34" charset="0"/>
                </a:rPr>
                <a:t> key</a:t>
              </a:r>
            </a:p>
          </p:txBody>
        </p:sp>
        <p:sp>
          <p:nvSpPr>
            <p:cNvPr id="46088" name="Oval 17"/>
            <p:cNvSpPr>
              <a:spLocks noChangeArrowheads="1"/>
            </p:cNvSpPr>
            <p:nvPr/>
          </p:nvSpPr>
          <p:spPr bwMode="auto">
            <a:xfrm>
              <a:off x="4032" y="2592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407" tIns="37042" rIns="75407" bIns="37042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/>
            </a:p>
          </p:txBody>
        </p:sp>
        <p:sp>
          <p:nvSpPr>
            <p:cNvPr id="46089" name="Text Box 18"/>
            <p:cNvSpPr txBox="1">
              <a:spLocks noChangeArrowheads="1"/>
            </p:cNvSpPr>
            <p:nvPr/>
          </p:nvSpPr>
          <p:spPr bwMode="auto">
            <a:xfrm>
              <a:off x="4104" y="2664"/>
              <a:ext cx="8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Arial" panose="020B0604020202020204" pitchFamily="34" charset="0"/>
                </a:rPr>
                <a:t>Decrypt with</a:t>
              </a:r>
            </a:p>
            <a:p>
              <a:pPr eaLnBrk="1" hangingPunct="1"/>
              <a:r>
                <a:rPr lang="en-US" altLang="en-US" sz="1500">
                  <a:solidFill>
                    <a:srgbClr val="FF0000"/>
                  </a:solidFill>
                  <a:latin typeface="Arial" panose="020B0604020202020204" pitchFamily="34" charset="0"/>
                </a:rPr>
                <a:t>private</a:t>
              </a:r>
              <a:r>
                <a:rPr lang="en-US" altLang="en-US" sz="1500" b="0">
                  <a:latin typeface="Arial" panose="020B0604020202020204" pitchFamily="34" charset="0"/>
                </a:rPr>
                <a:t> key</a:t>
              </a:r>
            </a:p>
          </p:txBody>
        </p:sp>
        <p:sp>
          <p:nvSpPr>
            <p:cNvPr id="46090" name="Text Box 19"/>
            <p:cNvSpPr txBox="1">
              <a:spLocks noChangeArrowheads="1"/>
            </p:cNvSpPr>
            <p:nvPr/>
          </p:nvSpPr>
          <p:spPr bwMode="auto">
            <a:xfrm>
              <a:off x="885" y="1931"/>
              <a:ext cx="63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Arial" panose="020B0604020202020204" pitchFamily="34" charset="0"/>
                </a:rPr>
                <a:t>Plaintext</a:t>
              </a:r>
            </a:p>
          </p:txBody>
        </p:sp>
        <p:sp>
          <p:nvSpPr>
            <p:cNvPr id="46091" name="Text Box 20"/>
            <p:cNvSpPr txBox="1">
              <a:spLocks noChangeArrowheads="1"/>
            </p:cNvSpPr>
            <p:nvPr/>
          </p:nvSpPr>
          <p:spPr bwMode="auto">
            <a:xfrm>
              <a:off x="4230" y="1929"/>
              <a:ext cx="63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Arial" panose="020B0604020202020204" pitchFamily="34" charset="0"/>
                </a:rPr>
                <a:t>Plaintext</a:t>
              </a:r>
            </a:p>
          </p:txBody>
        </p:sp>
        <p:sp>
          <p:nvSpPr>
            <p:cNvPr id="46092" name="Line 21"/>
            <p:cNvSpPr>
              <a:spLocks noChangeShapeType="1"/>
            </p:cNvSpPr>
            <p:nvPr/>
          </p:nvSpPr>
          <p:spPr bwMode="auto">
            <a:xfrm>
              <a:off x="1200" y="216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75407" tIns="37042" rIns="75407" bIns="37042"/>
            <a:lstStyle/>
            <a:p>
              <a:endParaRPr lang="en-US" sz="1500"/>
            </a:p>
          </p:txBody>
        </p:sp>
        <p:sp>
          <p:nvSpPr>
            <p:cNvPr id="46093" name="Freeform 22"/>
            <p:cNvSpPr>
              <a:spLocks/>
            </p:cNvSpPr>
            <p:nvPr/>
          </p:nvSpPr>
          <p:spPr bwMode="auto">
            <a:xfrm>
              <a:off x="1200" y="3120"/>
              <a:ext cx="3360" cy="144"/>
            </a:xfrm>
            <a:custGeom>
              <a:avLst/>
              <a:gdLst>
                <a:gd name="T0" fmla="*/ 0 w 3360"/>
                <a:gd name="T1" fmla="*/ 0 h 144"/>
                <a:gd name="T2" fmla="*/ 0 w 3360"/>
                <a:gd name="T3" fmla="*/ 144 h 144"/>
                <a:gd name="T4" fmla="*/ 3360 w 3360"/>
                <a:gd name="T5" fmla="*/ 144 h 144"/>
                <a:gd name="T6" fmla="*/ 3360 w 3360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0"/>
                <a:gd name="T13" fmla="*/ 0 h 144"/>
                <a:gd name="T14" fmla="*/ 3360 w 336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0" h="144">
                  <a:moveTo>
                    <a:pt x="0" y="0"/>
                  </a:moveTo>
                  <a:lnTo>
                    <a:pt x="0" y="144"/>
                  </a:lnTo>
                  <a:lnTo>
                    <a:pt x="3360" y="144"/>
                  </a:lnTo>
                  <a:lnTo>
                    <a:pt x="336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5407" tIns="37042" rIns="75407" bIns="37042"/>
            <a:lstStyle/>
            <a:p>
              <a:endParaRPr lang="en-US" sz="1500"/>
            </a:p>
          </p:txBody>
        </p:sp>
        <p:sp>
          <p:nvSpPr>
            <p:cNvPr id="46094" name="Line 23"/>
            <p:cNvSpPr>
              <a:spLocks noChangeShapeType="1"/>
            </p:cNvSpPr>
            <p:nvPr/>
          </p:nvSpPr>
          <p:spPr bwMode="auto">
            <a:xfrm flipV="1">
              <a:off x="4560" y="2112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75407" tIns="37042" rIns="75407" bIns="37042"/>
            <a:lstStyle/>
            <a:p>
              <a:endParaRPr lang="en-US" sz="1500"/>
            </a:p>
          </p:txBody>
        </p:sp>
        <p:sp>
          <p:nvSpPr>
            <p:cNvPr id="46095" name="Text Box 24"/>
            <p:cNvSpPr txBox="1">
              <a:spLocks noChangeArrowheads="1"/>
            </p:cNvSpPr>
            <p:nvPr/>
          </p:nvSpPr>
          <p:spPr bwMode="auto">
            <a:xfrm>
              <a:off x="2439" y="3048"/>
              <a:ext cx="730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Arial" panose="020B0604020202020204" pitchFamily="34" charset="0"/>
                </a:rPr>
                <a:t>Ciphertext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F00904-D1AA-BE4C-8B1A-C538397D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55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208" y="878540"/>
            <a:ext cx="8885652" cy="483645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>
                <a:ea typeface="굴림" panose="020B0600000101010101" pitchFamily="34" charset="-127"/>
              </a:rPr>
              <a:t>Idea: </a:t>
            </a:r>
            <a:r>
              <a:rPr lang="en-US" altLang="ko-KR" sz="1800" dirty="0" err="1">
                <a:ea typeface="굴림" panose="020B0600000101010101" pitchFamily="34" charset="-127"/>
              </a:rPr>
              <a:t>K</a:t>
            </a:r>
            <a:r>
              <a:rPr lang="en-US" altLang="ko-KR" sz="1800" baseline="-25000" dirty="0" err="1">
                <a:ea typeface="굴림" panose="020B0600000101010101" pitchFamily="34" charset="-127"/>
              </a:rPr>
              <a:t>public</a:t>
            </a:r>
            <a:r>
              <a:rPr lang="en-US" altLang="ko-KR" sz="1800" dirty="0">
                <a:ea typeface="굴림" panose="020B0600000101010101" pitchFamily="34" charset="-127"/>
              </a:rPr>
              <a:t> can be made public, keep </a:t>
            </a:r>
            <a:r>
              <a:rPr lang="en-US" altLang="ko-KR" sz="1800" dirty="0" err="1">
                <a:ea typeface="굴림" panose="020B0600000101010101" pitchFamily="34" charset="-127"/>
              </a:rPr>
              <a:t>K</a:t>
            </a:r>
            <a:r>
              <a:rPr lang="en-US" altLang="ko-KR" sz="1800" baseline="-25000" dirty="0" err="1">
                <a:ea typeface="굴림" panose="020B0600000101010101" pitchFamily="34" charset="-127"/>
              </a:rPr>
              <a:t>private</a:t>
            </a:r>
            <a:r>
              <a:rPr lang="en-US" altLang="ko-KR" sz="1800" dirty="0">
                <a:ea typeface="굴림" panose="020B0600000101010101" pitchFamily="34" charset="-127"/>
              </a:rPr>
              <a:t> private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>
                <a:ea typeface="굴림" panose="020B0600000101010101" pitchFamily="34" charset="-127"/>
              </a:rPr>
              <a:t>Gives message privacy (restricted receiver):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Public keys (secure destination points) can be acquired by anyone/used by anyone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Only person with private key can decrypt message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>
                <a:ea typeface="굴림" panose="020B0600000101010101" pitchFamily="34" charset="-127"/>
              </a:rPr>
              <a:t>What about authentication?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Use combination of private and public key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dirty="0" err="1">
                <a:ea typeface="굴림" panose="020B0600000101010101" pitchFamily="34" charset="-127"/>
              </a:rPr>
              <a:t>Alice</a:t>
            </a:r>
            <a:r>
              <a:rPr lang="en-US" altLang="ko-KR" sz="1600" dirty="0" err="1">
                <a:ea typeface="굴림" panose="020B0600000101010101" pitchFamily="34" charset="-127"/>
                <a:sym typeface="Symbol" panose="05050102010706020507" pitchFamily="18" charset="2"/>
              </a:rPr>
              <a:t>Bob</a:t>
            </a:r>
            <a:r>
              <a:rPr lang="en-US" altLang="ko-KR" sz="1600" dirty="0">
                <a:ea typeface="굴림" panose="020B0600000101010101" pitchFamily="34" charset="-127"/>
              </a:rPr>
              <a:t>: [(I’m Alice)</a:t>
            </a:r>
            <a:r>
              <a:rPr lang="en-US" altLang="ko-KR" sz="1600" baseline="30000" dirty="0" err="1">
                <a:ea typeface="굴림" panose="020B0600000101010101" pitchFamily="34" charset="-127"/>
              </a:rPr>
              <a:t>Aprivate</a:t>
            </a:r>
            <a:r>
              <a:rPr lang="en-US" altLang="ko-KR" sz="1600" dirty="0">
                <a:ea typeface="굴림" panose="020B0600000101010101" pitchFamily="34" charset="-127"/>
              </a:rPr>
              <a:t> Rest of message]</a:t>
            </a:r>
            <a:r>
              <a:rPr lang="en-US" altLang="ko-KR" sz="1600" baseline="30000" dirty="0" err="1">
                <a:ea typeface="굴림" panose="020B0600000101010101" pitchFamily="34" charset="-127"/>
              </a:rPr>
              <a:t>Bpublic</a:t>
            </a:r>
            <a:endParaRPr lang="en-US" altLang="ko-KR" sz="1600" baseline="300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1600" dirty="0">
                <a:ea typeface="굴림" panose="020B0600000101010101" pitchFamily="34" charset="-127"/>
              </a:rPr>
              <a:t>Provides restricted sender and receiver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But: how does Alice know that it was Bob who sent her </a:t>
            </a:r>
            <a:r>
              <a:rPr lang="en-US" altLang="ko-KR" sz="1800" dirty="0" err="1">
                <a:solidFill>
                  <a:schemeClr val="hlink"/>
                </a:solidFill>
                <a:ea typeface="굴림" panose="020B0600000101010101" pitchFamily="34" charset="-127"/>
              </a:rPr>
              <a:t>B</a:t>
            </a:r>
            <a:r>
              <a:rPr lang="en-US" altLang="ko-KR" sz="1800" baseline="-25000" dirty="0" err="1">
                <a:solidFill>
                  <a:schemeClr val="hlink"/>
                </a:solidFill>
                <a:ea typeface="굴림" panose="020B0600000101010101" pitchFamily="34" charset="-127"/>
              </a:rPr>
              <a:t>public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?  And vice versa…</a:t>
            </a:r>
          </a:p>
        </p:txBody>
      </p:sp>
      <p:sp>
        <p:nvSpPr>
          <p:cNvPr id="1041422" name="AutoShape 14"/>
          <p:cNvSpPr>
            <a:spLocks noChangeArrowheads="1"/>
          </p:cNvSpPr>
          <p:nvPr/>
        </p:nvSpPr>
        <p:spPr bwMode="auto">
          <a:xfrm>
            <a:off x="3111500" y="1649372"/>
            <a:ext cx="2984500" cy="857250"/>
          </a:xfrm>
          <a:prstGeom prst="leftRightArrow">
            <a:avLst>
              <a:gd name="adj1" fmla="val 65833"/>
              <a:gd name="adj2" fmla="val 44083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 anchor="ctr"/>
          <a:lstStyle>
            <a:lvl1pPr marL="2286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ko-KR" altLang="en-US" sz="1667" b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grpSp>
        <p:nvGrpSpPr>
          <p:cNvPr id="1041446" name="Group 38"/>
          <p:cNvGrpSpPr>
            <a:grpSpLocks/>
          </p:cNvGrpSpPr>
          <p:nvPr/>
        </p:nvGrpSpPr>
        <p:grpSpPr bwMode="auto">
          <a:xfrm>
            <a:off x="4000501" y="1744624"/>
            <a:ext cx="1956595" cy="382323"/>
            <a:chOff x="2448" y="1056"/>
            <a:chExt cx="1479" cy="289"/>
          </a:xfrm>
        </p:grpSpPr>
        <p:sp>
          <p:nvSpPr>
            <p:cNvPr id="21528" name="Text Box 18"/>
            <p:cNvSpPr txBox="1">
              <a:spLocks noChangeArrowheads="1"/>
            </p:cNvSpPr>
            <p:nvPr/>
          </p:nvSpPr>
          <p:spPr bwMode="auto">
            <a:xfrm>
              <a:off x="3360" y="1056"/>
              <a:ext cx="56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 Light" charset="0"/>
                  <a:ea typeface="Gill Sans Light" charset="0"/>
                  <a:cs typeface="Gill Sans Light" charset="0"/>
                </a:rPr>
                <a:t>B</a:t>
              </a:r>
              <a:r>
                <a:rPr lang="en-US" altLang="ko-KR" sz="2000" b="0" baseline="-25000">
                  <a:latin typeface="Gill Sans Light" charset="0"/>
                  <a:ea typeface="Gill Sans Light" charset="0"/>
                  <a:cs typeface="Gill Sans Light" charset="0"/>
                </a:rPr>
                <a:t>private</a:t>
              </a:r>
              <a:endParaRPr lang="en-US" altLang="ko-KR" sz="2000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21529" name="Line 21"/>
            <p:cNvSpPr>
              <a:spLocks noChangeShapeType="1"/>
            </p:cNvSpPr>
            <p:nvPr/>
          </p:nvSpPr>
          <p:spPr bwMode="auto">
            <a:xfrm>
              <a:off x="2448" y="1224"/>
              <a:ext cx="91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  <p:grpSp>
        <p:nvGrpSpPr>
          <p:cNvPr id="1041447" name="Group 39"/>
          <p:cNvGrpSpPr>
            <a:grpSpLocks/>
          </p:cNvGrpSpPr>
          <p:nvPr/>
        </p:nvGrpSpPr>
        <p:grpSpPr bwMode="auto">
          <a:xfrm>
            <a:off x="3175000" y="1998624"/>
            <a:ext cx="2032000" cy="382323"/>
            <a:chOff x="1824" y="1248"/>
            <a:chExt cx="1536" cy="289"/>
          </a:xfrm>
        </p:grpSpPr>
        <p:sp>
          <p:nvSpPr>
            <p:cNvPr id="21526" name="Text Box 16"/>
            <p:cNvSpPr txBox="1">
              <a:spLocks noChangeArrowheads="1"/>
            </p:cNvSpPr>
            <p:nvPr/>
          </p:nvSpPr>
          <p:spPr bwMode="auto">
            <a:xfrm>
              <a:off x="1824" y="1248"/>
              <a:ext cx="59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 Light" charset="0"/>
                  <a:ea typeface="Gill Sans Light" charset="0"/>
                  <a:cs typeface="Gill Sans Light" charset="0"/>
                </a:rPr>
                <a:t>A</a:t>
              </a:r>
              <a:r>
                <a:rPr lang="en-US" altLang="ko-KR" sz="2000" b="0" baseline="-25000">
                  <a:latin typeface="Gill Sans Light" charset="0"/>
                  <a:ea typeface="Gill Sans Light" charset="0"/>
                  <a:cs typeface="Gill Sans Light" charset="0"/>
                </a:rPr>
                <a:t>private</a:t>
              </a:r>
              <a:endParaRPr lang="en-US" altLang="ko-KR" sz="2000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 flipH="1">
              <a:off x="2448" y="1368"/>
              <a:ext cx="912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Public Key Encryption Details</a:t>
            </a:r>
          </a:p>
        </p:txBody>
      </p:sp>
      <p:grpSp>
        <p:nvGrpSpPr>
          <p:cNvPr id="1041443" name="Group 35"/>
          <p:cNvGrpSpPr>
            <a:grpSpLocks/>
          </p:cNvGrpSpPr>
          <p:nvPr/>
        </p:nvGrpSpPr>
        <p:grpSpPr bwMode="auto">
          <a:xfrm>
            <a:off x="2032000" y="1458873"/>
            <a:ext cx="4885532" cy="1620573"/>
            <a:chOff x="960" y="840"/>
            <a:chExt cx="3693" cy="1225"/>
          </a:xfrm>
        </p:grpSpPr>
        <p:grpSp>
          <p:nvGrpSpPr>
            <p:cNvPr id="21520" name="Group 31"/>
            <p:cNvGrpSpPr>
              <a:grpSpLocks/>
            </p:cNvGrpSpPr>
            <p:nvPr/>
          </p:nvGrpSpPr>
          <p:grpSpPr bwMode="auto">
            <a:xfrm>
              <a:off x="960" y="936"/>
              <a:ext cx="816" cy="1129"/>
              <a:chOff x="960" y="936"/>
              <a:chExt cx="816" cy="1129"/>
            </a:xfrm>
          </p:grpSpPr>
          <p:pic>
            <p:nvPicPr>
              <p:cNvPr id="21524" name="Picture 1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936"/>
                <a:ext cx="816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525" name="Text Box 19"/>
              <p:cNvSpPr txBox="1">
                <a:spLocks noChangeArrowheads="1"/>
              </p:cNvSpPr>
              <p:nvPr/>
            </p:nvSpPr>
            <p:spPr bwMode="auto">
              <a:xfrm>
                <a:off x="1113" y="1776"/>
                <a:ext cx="492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marL="2286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>
                    <a:latin typeface="Gill Sans Light" charset="0"/>
                    <a:ea typeface="Gill Sans Light" charset="0"/>
                    <a:cs typeface="Gill Sans Light" charset="0"/>
                  </a:rPr>
                  <a:t>Alice</a:t>
                </a:r>
              </a:p>
            </p:txBody>
          </p:sp>
        </p:grpSp>
        <p:grpSp>
          <p:nvGrpSpPr>
            <p:cNvPr id="21521" name="Group 30"/>
            <p:cNvGrpSpPr>
              <a:grpSpLocks/>
            </p:cNvGrpSpPr>
            <p:nvPr/>
          </p:nvGrpSpPr>
          <p:grpSpPr bwMode="auto">
            <a:xfrm>
              <a:off x="3984" y="840"/>
              <a:ext cx="669" cy="1225"/>
              <a:chOff x="3984" y="840"/>
              <a:chExt cx="669" cy="1225"/>
            </a:xfrm>
          </p:grpSpPr>
          <p:pic>
            <p:nvPicPr>
              <p:cNvPr id="21522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4" y="840"/>
                <a:ext cx="669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523" name="Text Box 20"/>
              <p:cNvSpPr txBox="1">
                <a:spLocks noChangeArrowheads="1"/>
              </p:cNvSpPr>
              <p:nvPr/>
            </p:nvSpPr>
            <p:spPr bwMode="auto">
              <a:xfrm>
                <a:off x="4062" y="1776"/>
                <a:ext cx="423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marL="2286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16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>
                    <a:latin typeface="Gill Sans Light" charset="0"/>
                    <a:ea typeface="Gill Sans Light" charset="0"/>
                    <a:cs typeface="Gill Sans Light" charset="0"/>
                  </a:rPr>
                  <a:t>Bob</a:t>
                </a:r>
              </a:p>
            </p:txBody>
          </p:sp>
        </p:grpSp>
      </p:grpSp>
      <p:sp>
        <p:nvSpPr>
          <p:cNvPr id="1041425" name="Text Box 17"/>
          <p:cNvSpPr txBox="1">
            <a:spLocks noChangeArrowheads="1"/>
          </p:cNvSpPr>
          <p:nvPr/>
        </p:nvSpPr>
        <p:spPr bwMode="auto">
          <a:xfrm>
            <a:off x="3267604" y="1744623"/>
            <a:ext cx="677092" cy="38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>
            <a:spAutoFit/>
          </a:bodyPr>
          <a:lstStyle>
            <a:lvl1pPr marL="2286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b="0">
                <a:latin typeface="Gill Sans Light" charset="0"/>
                <a:ea typeface="Gill Sans Light" charset="0"/>
                <a:cs typeface="Gill Sans Light" charset="0"/>
              </a:rPr>
              <a:t>B</a:t>
            </a:r>
            <a:r>
              <a:rPr lang="en-US" altLang="ko-KR" sz="2000" b="0" baseline="-25000">
                <a:latin typeface="Gill Sans Light" charset="0"/>
                <a:ea typeface="Gill Sans Light" charset="0"/>
                <a:cs typeface="Gill Sans Light" charset="0"/>
              </a:rPr>
              <a:t>public</a:t>
            </a:r>
            <a:endParaRPr lang="en-US" altLang="ko-KR" sz="2000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1041423" name="Text Box 15"/>
          <p:cNvSpPr txBox="1">
            <a:spLocks noChangeArrowheads="1"/>
          </p:cNvSpPr>
          <p:nvPr/>
        </p:nvSpPr>
        <p:spPr bwMode="auto">
          <a:xfrm>
            <a:off x="5207000" y="1998623"/>
            <a:ext cx="712358" cy="382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398" tIns="37038" rIns="75398" bIns="37038">
            <a:spAutoFit/>
          </a:bodyPr>
          <a:lstStyle>
            <a:lvl1pPr marL="2286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b="0">
                <a:latin typeface="Gill Sans Light" charset="0"/>
                <a:ea typeface="Gill Sans Light" charset="0"/>
                <a:cs typeface="Gill Sans Light" charset="0"/>
              </a:rPr>
              <a:t>A</a:t>
            </a:r>
            <a:r>
              <a:rPr lang="en-US" altLang="ko-KR" sz="2000" b="0" baseline="-25000">
                <a:latin typeface="Gill Sans Light" charset="0"/>
                <a:ea typeface="Gill Sans Light" charset="0"/>
                <a:cs typeface="Gill Sans Light" charset="0"/>
              </a:rPr>
              <a:t>public</a:t>
            </a:r>
            <a:endParaRPr lang="en-US" altLang="ko-KR" sz="2000" b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grpSp>
        <p:nvGrpSpPr>
          <p:cNvPr id="1041450" name="Group 42"/>
          <p:cNvGrpSpPr>
            <a:grpSpLocks/>
          </p:cNvGrpSpPr>
          <p:nvPr/>
        </p:nvGrpSpPr>
        <p:grpSpPr bwMode="auto">
          <a:xfrm>
            <a:off x="3538803" y="1272341"/>
            <a:ext cx="2684198" cy="599282"/>
            <a:chOff x="2099" y="699"/>
            <a:chExt cx="2029" cy="453"/>
          </a:xfrm>
        </p:grpSpPr>
        <p:sp>
          <p:nvSpPr>
            <p:cNvPr id="21518" name="Freeform 33"/>
            <p:cNvSpPr>
              <a:spLocks/>
            </p:cNvSpPr>
            <p:nvPr/>
          </p:nvSpPr>
          <p:spPr bwMode="auto">
            <a:xfrm>
              <a:off x="2099" y="875"/>
              <a:ext cx="2029" cy="277"/>
            </a:xfrm>
            <a:custGeom>
              <a:avLst/>
              <a:gdLst>
                <a:gd name="T0" fmla="*/ 2029 w 2029"/>
                <a:gd name="T1" fmla="*/ 277 h 277"/>
                <a:gd name="T2" fmla="*/ 1789 w 2029"/>
                <a:gd name="T3" fmla="*/ 93 h 277"/>
                <a:gd name="T4" fmla="*/ 1405 w 2029"/>
                <a:gd name="T5" fmla="*/ 20 h 277"/>
                <a:gd name="T6" fmla="*/ 450 w 2029"/>
                <a:gd name="T7" fmla="*/ 40 h 277"/>
                <a:gd name="T8" fmla="*/ 0 w 2029"/>
                <a:gd name="T9" fmla="*/ 261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9" h="277">
                  <a:moveTo>
                    <a:pt x="2029" y="277"/>
                  </a:moveTo>
                  <a:cubicBezTo>
                    <a:pt x="1961" y="207"/>
                    <a:pt x="1893" y="136"/>
                    <a:pt x="1789" y="93"/>
                  </a:cubicBezTo>
                  <a:cubicBezTo>
                    <a:pt x="1685" y="50"/>
                    <a:pt x="1628" y="29"/>
                    <a:pt x="1405" y="20"/>
                  </a:cubicBezTo>
                  <a:cubicBezTo>
                    <a:pt x="1182" y="11"/>
                    <a:pt x="684" y="0"/>
                    <a:pt x="450" y="40"/>
                  </a:cubicBezTo>
                  <a:cubicBezTo>
                    <a:pt x="216" y="80"/>
                    <a:pt x="94" y="215"/>
                    <a:pt x="0" y="261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21519" name="Text Box 40"/>
            <p:cNvSpPr txBox="1">
              <a:spLocks noChangeArrowheads="1"/>
            </p:cNvSpPr>
            <p:nvPr/>
          </p:nvSpPr>
          <p:spPr bwMode="auto">
            <a:xfrm>
              <a:off x="2358" y="699"/>
              <a:ext cx="10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 b="0">
                  <a:latin typeface="Gill Sans Light" charset="0"/>
                  <a:ea typeface="Gill Sans Light" charset="0"/>
                  <a:cs typeface="Gill Sans Light" charset="0"/>
                </a:rPr>
                <a:t>Insecure Channel</a:t>
              </a:r>
            </a:p>
          </p:txBody>
        </p:sp>
      </p:grpSp>
      <p:grpSp>
        <p:nvGrpSpPr>
          <p:cNvPr id="1041451" name="Group 43"/>
          <p:cNvGrpSpPr>
            <a:grpSpLocks/>
          </p:cNvGrpSpPr>
          <p:nvPr/>
        </p:nvGrpSpPr>
        <p:grpSpPr bwMode="auto">
          <a:xfrm>
            <a:off x="3037417" y="2416667"/>
            <a:ext cx="2569104" cy="649553"/>
            <a:chOff x="1720" y="1564"/>
            <a:chExt cx="1942" cy="491"/>
          </a:xfrm>
        </p:grpSpPr>
        <p:sp>
          <p:nvSpPr>
            <p:cNvPr id="21516" name="Freeform 34"/>
            <p:cNvSpPr>
              <a:spLocks/>
            </p:cNvSpPr>
            <p:nvPr/>
          </p:nvSpPr>
          <p:spPr bwMode="auto">
            <a:xfrm>
              <a:off x="1720" y="1564"/>
              <a:ext cx="1942" cy="261"/>
            </a:xfrm>
            <a:custGeom>
              <a:avLst/>
              <a:gdLst>
                <a:gd name="T0" fmla="*/ 0 w 1942"/>
                <a:gd name="T1" fmla="*/ 30 h 261"/>
                <a:gd name="T2" fmla="*/ 189 w 1942"/>
                <a:gd name="T3" fmla="*/ 172 h 261"/>
                <a:gd name="T4" fmla="*/ 537 w 1942"/>
                <a:gd name="T5" fmla="*/ 241 h 261"/>
                <a:gd name="T6" fmla="*/ 1492 w 1942"/>
                <a:gd name="T7" fmla="*/ 221 h 261"/>
                <a:gd name="T8" fmla="*/ 1942 w 1942"/>
                <a:gd name="T9" fmla="*/ 0 h 2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2" h="261">
                  <a:moveTo>
                    <a:pt x="0" y="30"/>
                  </a:moveTo>
                  <a:cubicBezTo>
                    <a:pt x="31" y="55"/>
                    <a:pt x="100" y="137"/>
                    <a:pt x="189" y="172"/>
                  </a:cubicBezTo>
                  <a:cubicBezTo>
                    <a:pt x="278" y="207"/>
                    <a:pt x="320" y="233"/>
                    <a:pt x="537" y="241"/>
                  </a:cubicBezTo>
                  <a:cubicBezTo>
                    <a:pt x="754" y="249"/>
                    <a:pt x="1258" y="261"/>
                    <a:pt x="1492" y="221"/>
                  </a:cubicBezTo>
                  <a:cubicBezTo>
                    <a:pt x="1726" y="181"/>
                    <a:pt x="1848" y="46"/>
                    <a:pt x="1942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21517" name="Text Box 41"/>
            <p:cNvSpPr txBox="1">
              <a:spLocks noChangeArrowheads="1"/>
            </p:cNvSpPr>
            <p:nvPr/>
          </p:nvSpPr>
          <p:spPr bwMode="auto">
            <a:xfrm>
              <a:off x="2160" y="1824"/>
              <a:ext cx="10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marL="2286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16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 b="0">
                  <a:latin typeface="Gill Sans Light" charset="0"/>
                  <a:ea typeface="Gill Sans Light" charset="0"/>
                  <a:cs typeface="Gill Sans Light" charset="0"/>
                </a:rPr>
                <a:t>Insecure Channel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630F8F-3AE4-644F-8D16-B16827D4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 Key Cryptography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724" y="967298"/>
            <a:ext cx="8599894" cy="4684201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Invented in the 1970s</a:t>
            </a:r>
          </a:p>
          <a:p>
            <a:pPr lvl="1"/>
            <a:r>
              <a:rPr lang="en-US" altLang="en-US" sz="1600" dirty="0"/>
              <a:t>Revolutionized cryptography</a:t>
            </a:r>
          </a:p>
          <a:p>
            <a:pPr lvl="1"/>
            <a:r>
              <a:rPr lang="en-US" altLang="en-US" sz="1600" dirty="0"/>
              <a:t>(Was actually invented earlier by British intelligence)</a:t>
            </a:r>
          </a:p>
          <a:p>
            <a:r>
              <a:rPr lang="en-US" altLang="en-US" sz="1800" dirty="0"/>
              <a:t>How can we construct an encryption/decryption algorithm using a key pair with the public/private properties? </a:t>
            </a:r>
          </a:p>
          <a:p>
            <a:pPr lvl="1"/>
            <a:r>
              <a:rPr lang="en-US" altLang="en-US" sz="1600" dirty="0"/>
              <a:t>Answer: Number Theory</a:t>
            </a:r>
          </a:p>
          <a:p>
            <a:r>
              <a:rPr lang="en-US" altLang="en-US" sz="1800" dirty="0"/>
              <a:t>Most fully developed approach: RSA</a:t>
            </a:r>
          </a:p>
          <a:p>
            <a:pPr lvl="1"/>
            <a:r>
              <a:rPr lang="en-US" altLang="en-US" sz="1600" dirty="0" err="1"/>
              <a:t>Rivest</a:t>
            </a:r>
            <a:r>
              <a:rPr lang="en-US" altLang="en-US" sz="1600" dirty="0"/>
              <a:t> / Shamir / </a:t>
            </a:r>
            <a:r>
              <a:rPr lang="en-US" altLang="en-US" sz="1600" dirty="0" err="1"/>
              <a:t>Adleman</a:t>
            </a:r>
            <a:r>
              <a:rPr lang="en-US" altLang="en-US" sz="1600" dirty="0"/>
              <a:t>, 1977; RFC 3447</a:t>
            </a:r>
          </a:p>
          <a:p>
            <a:pPr lvl="1"/>
            <a:r>
              <a:rPr lang="en-US" altLang="en-US" sz="1600" dirty="0"/>
              <a:t>Based on modular multiplication of very large integers</a:t>
            </a:r>
          </a:p>
          <a:p>
            <a:pPr lvl="1"/>
            <a:r>
              <a:rPr lang="en-US" altLang="en-US" sz="1600" dirty="0"/>
              <a:t>Very widely used (e.g., </a:t>
            </a:r>
            <a:r>
              <a:rPr lang="en-US" altLang="en-US" sz="1600" dirty="0" err="1"/>
              <a:t>ssh</a:t>
            </a:r>
            <a:r>
              <a:rPr lang="en-US" altLang="en-US" sz="1600" dirty="0"/>
              <a:t>, SSL/TLS for https)</a:t>
            </a:r>
          </a:p>
          <a:p>
            <a:r>
              <a:rPr lang="en-US" altLang="en-US" sz="1800" dirty="0"/>
              <a:t>Also mature approach: </a:t>
            </a:r>
            <a:r>
              <a:rPr lang="en-US" altLang="en-US" sz="1800" dirty="0" err="1"/>
              <a:t>Eliptic</a:t>
            </a:r>
            <a:r>
              <a:rPr lang="en-US" altLang="en-US" sz="1800" dirty="0"/>
              <a:t> Curve Cryptography (ECC)</a:t>
            </a:r>
          </a:p>
          <a:p>
            <a:pPr lvl="1"/>
            <a:r>
              <a:rPr lang="en-US" altLang="en-US" sz="1600" dirty="0"/>
              <a:t>Based on curves in a Galois-field space</a:t>
            </a:r>
          </a:p>
          <a:p>
            <a:pPr lvl="1"/>
            <a:r>
              <a:rPr lang="en-US" altLang="en-US" sz="1600" dirty="0"/>
              <a:t>Shorter keys and signatures than RSA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2C8CD0-78CD-AD4E-8928-4F2A74E3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RSA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737" y="878540"/>
            <a:ext cx="8501653" cy="4582459"/>
          </a:xfrm>
        </p:spPr>
        <p:txBody>
          <a:bodyPr>
            <a:noAutofit/>
          </a:bodyPr>
          <a:lstStyle/>
          <a:p>
            <a:r>
              <a:rPr lang="en-US" altLang="en-US" sz="1800" dirty="0">
                <a:sym typeface="Wingdings" panose="05000000000000000000" pitchFamily="2" charset="2"/>
              </a:rPr>
              <a:t>Requires generating large, random prime numbers</a:t>
            </a:r>
          </a:p>
          <a:p>
            <a:pPr lvl="1"/>
            <a:r>
              <a:rPr lang="en-US" altLang="en-US" sz="1600" dirty="0">
                <a:sym typeface="Wingdings" panose="05000000000000000000" pitchFamily="2" charset="2"/>
              </a:rPr>
              <a:t>Algorithms exist for quickly finding these (probabilistic!)</a:t>
            </a:r>
            <a:endParaRPr lang="en-US" altLang="en-US" sz="1600" dirty="0"/>
          </a:p>
          <a:p>
            <a:pPr lvl="3"/>
            <a:endParaRPr lang="en-US" altLang="en-US" sz="1100" dirty="0"/>
          </a:p>
          <a:p>
            <a:r>
              <a:rPr lang="en-US" altLang="en-US" sz="1800" dirty="0"/>
              <a:t>Requires exponentiation of very large numbers</a:t>
            </a:r>
          </a:p>
          <a:p>
            <a:pPr lvl="1"/>
            <a:r>
              <a:rPr lang="en-US" altLang="en-US" sz="1600" dirty="0"/>
              <a:t>Again, fairly fast algorithms exist</a:t>
            </a:r>
          </a:p>
          <a:p>
            <a:pPr lvl="4"/>
            <a:endParaRPr lang="en-US" altLang="en-US" sz="1100" dirty="0"/>
          </a:p>
          <a:p>
            <a:r>
              <a:rPr lang="en-US" altLang="en-US" sz="1800" dirty="0"/>
              <a:t>Overall, much slower than symmetric key crypto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One general strategy: use public key crypto to exchange a (short) symmetric session key </a:t>
            </a:r>
          </a:p>
          <a:p>
            <a:pPr lvl="2"/>
            <a:r>
              <a:rPr lang="en-US" altLang="en-US" sz="1200" dirty="0">
                <a:solidFill>
                  <a:srgbClr val="FF0000"/>
                </a:solidFill>
              </a:rPr>
              <a:t>Use that key then with AES or such</a:t>
            </a:r>
          </a:p>
          <a:p>
            <a:pPr lvl="4"/>
            <a:endParaRPr lang="en-US" altLang="en-US" sz="1100" dirty="0"/>
          </a:p>
          <a:p>
            <a:r>
              <a:rPr lang="en-US" altLang="en-US" sz="1800" dirty="0"/>
              <a:t>How difficult is recovering d, the private key? </a:t>
            </a:r>
          </a:p>
          <a:p>
            <a:pPr lvl="1"/>
            <a:r>
              <a:rPr lang="en-US" altLang="en-US" sz="1600" dirty="0"/>
              <a:t>Equivalent to finding prime factors of a large number</a:t>
            </a:r>
          </a:p>
          <a:p>
            <a:pPr lvl="2"/>
            <a:r>
              <a:rPr lang="en-US" altLang="en-US" sz="1200" dirty="0"/>
              <a:t>Many have tried - believed to be very hard </a:t>
            </a:r>
            <a:br>
              <a:rPr lang="en-US" altLang="en-US" sz="1200" dirty="0"/>
            </a:br>
            <a:r>
              <a:rPr lang="en-US" altLang="en-US" sz="1200" dirty="0"/>
              <a:t>(= brute force only)</a:t>
            </a:r>
          </a:p>
          <a:p>
            <a:pPr lvl="2"/>
            <a:r>
              <a:rPr lang="en-US" altLang="en-US" sz="1200" dirty="0"/>
              <a:t>(Though quantum computers could do so in polynomial time!)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A2BD3-AF70-5F47-AB3C-CECF8FBD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0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154" y="-63500"/>
            <a:ext cx="7273846" cy="698500"/>
          </a:xfrm>
        </p:spPr>
        <p:txBody>
          <a:bodyPr>
            <a:normAutofit/>
          </a:bodyPr>
          <a:lstStyle/>
          <a:p>
            <a:r>
              <a:rPr lang="en-US" altLang="en-US" dirty="0"/>
              <a:t>Simple Public Key Authentication</a:t>
            </a:r>
          </a:p>
        </p:txBody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9" y="884172"/>
            <a:ext cx="5801949" cy="4640328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Each side need only to know the other side’</a:t>
            </a:r>
            <a:r>
              <a:rPr lang="en-US" altLang="ja-JP" sz="1800" dirty="0"/>
              <a:t>s public key</a:t>
            </a:r>
          </a:p>
          <a:p>
            <a:pPr lvl="1"/>
            <a:r>
              <a:rPr lang="en-US" altLang="en-US" sz="1600" dirty="0"/>
              <a:t>No secret key need be shared</a:t>
            </a:r>
          </a:p>
          <a:p>
            <a:r>
              <a:rPr lang="en-US" altLang="en-US" sz="1800" dirty="0"/>
              <a:t>A encrypts a nonce (random num.) x</a:t>
            </a:r>
          </a:p>
          <a:p>
            <a:pPr lvl="1"/>
            <a:r>
              <a:rPr lang="en-US" altLang="en-US" sz="1400" dirty="0"/>
              <a:t>Avoid </a:t>
            </a:r>
            <a:r>
              <a:rPr lang="en-US" altLang="en-US" sz="1400" dirty="0">
                <a:solidFill>
                  <a:srgbClr val="FF0000"/>
                </a:solidFill>
              </a:rPr>
              <a:t>replay attacks</a:t>
            </a:r>
            <a:r>
              <a:rPr lang="en-US" altLang="en-US" sz="1400" dirty="0"/>
              <a:t>, e.g., attacker impersonating client or server</a:t>
            </a:r>
          </a:p>
          <a:p>
            <a:r>
              <a:rPr lang="en-US" altLang="en-US" sz="1800" dirty="0"/>
              <a:t>B proves it can recover x, generates second nonce y</a:t>
            </a:r>
          </a:p>
          <a:p>
            <a:r>
              <a:rPr lang="en-US" altLang="en-US" sz="1800" dirty="0"/>
              <a:t>A can authenticate itself to B in the same way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A and B have shared private secrets on which to build private key!</a:t>
            </a:r>
          </a:p>
          <a:p>
            <a:pPr lvl="1"/>
            <a:r>
              <a:rPr lang="en-US" altLang="en-US" sz="1600" dirty="0">
                <a:solidFill>
                  <a:srgbClr val="FF0000"/>
                </a:solidFill>
              </a:rPr>
              <a:t>We just did secure key distribution!</a:t>
            </a:r>
          </a:p>
          <a:p>
            <a:r>
              <a:rPr lang="en-US" altLang="en-US" sz="1800" dirty="0"/>
              <a:t>Many more details to make this work securely in practice!</a:t>
            </a:r>
          </a:p>
        </p:txBody>
      </p:sp>
      <p:sp>
        <p:nvSpPr>
          <p:cNvPr id="52227" name="Line 4"/>
          <p:cNvSpPr>
            <a:spLocks noChangeShapeType="1"/>
          </p:cNvSpPr>
          <p:nvPr/>
        </p:nvSpPr>
        <p:spPr bwMode="auto">
          <a:xfrm flipH="1">
            <a:off x="6303124" y="1651000"/>
            <a:ext cx="1323" cy="184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75407" tIns="37042" rIns="75407" bIns="37042"/>
          <a:lstStyle/>
          <a:p>
            <a:endParaRPr lang="en-US" sz="1500"/>
          </a:p>
        </p:txBody>
      </p:sp>
      <p:sp>
        <p:nvSpPr>
          <p:cNvPr id="52228" name="Line 5"/>
          <p:cNvSpPr>
            <a:spLocks noChangeShapeType="1"/>
          </p:cNvSpPr>
          <p:nvPr/>
        </p:nvSpPr>
        <p:spPr bwMode="auto">
          <a:xfrm flipH="1">
            <a:off x="8462124" y="1651000"/>
            <a:ext cx="1323" cy="203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75407" tIns="37042" rIns="75407" bIns="37042"/>
          <a:lstStyle/>
          <a:p>
            <a:endParaRPr lang="en-US" sz="150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04446" y="1740959"/>
            <a:ext cx="2159000" cy="608542"/>
            <a:chOff x="3072" y="1220"/>
            <a:chExt cx="1632" cy="460"/>
          </a:xfrm>
        </p:grpSpPr>
        <p:sp>
          <p:nvSpPr>
            <p:cNvPr id="52238" name="Line 7"/>
            <p:cNvSpPr>
              <a:spLocks noChangeShapeType="1"/>
            </p:cNvSpPr>
            <p:nvPr/>
          </p:nvSpPr>
          <p:spPr bwMode="auto">
            <a:xfrm>
              <a:off x="3072" y="1296"/>
              <a:ext cx="163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75407" tIns="37042" rIns="75407" bIns="37042"/>
            <a:lstStyle/>
            <a:p>
              <a:endParaRPr lang="en-US" sz="1500"/>
            </a:p>
          </p:txBody>
        </p:sp>
        <p:sp>
          <p:nvSpPr>
            <p:cNvPr id="52239" name="Text Box 8"/>
            <p:cNvSpPr txBox="1">
              <a:spLocks noChangeArrowheads="1"/>
            </p:cNvSpPr>
            <p:nvPr/>
          </p:nvSpPr>
          <p:spPr bwMode="auto">
            <a:xfrm rot="765608">
              <a:off x="3075" y="1220"/>
              <a:ext cx="13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Arial" panose="020B0604020202020204" pitchFamily="34" charset="0"/>
                </a:rPr>
                <a:t>E({x, A}, Public</a:t>
              </a:r>
              <a:r>
                <a:rPr lang="en-US" altLang="en-US" sz="1667" b="0" baseline="-25000">
                  <a:latin typeface="Arial" panose="020B0604020202020204" pitchFamily="34" charset="0"/>
                </a:rPr>
                <a:t>B</a:t>
              </a:r>
              <a:r>
                <a:rPr lang="en-US" altLang="en-US" sz="1667" b="0"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095120" y="2349500"/>
            <a:ext cx="3345656" cy="635000"/>
            <a:chOff x="2175" y="1680"/>
            <a:chExt cx="2529" cy="480"/>
          </a:xfrm>
        </p:grpSpPr>
        <p:sp>
          <p:nvSpPr>
            <p:cNvPr id="52236" name="Line 10"/>
            <p:cNvSpPr>
              <a:spLocks noChangeShapeType="1"/>
            </p:cNvSpPr>
            <p:nvPr/>
          </p:nvSpPr>
          <p:spPr bwMode="auto">
            <a:xfrm flipH="1">
              <a:off x="3072" y="1680"/>
              <a:ext cx="16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75407" tIns="37042" rIns="75407" bIns="37042"/>
            <a:lstStyle/>
            <a:p>
              <a:endParaRPr lang="en-US" sz="1500"/>
            </a:p>
          </p:txBody>
        </p:sp>
        <p:sp>
          <p:nvSpPr>
            <p:cNvPr id="52237" name="Text Box 11"/>
            <p:cNvSpPr txBox="1">
              <a:spLocks noChangeArrowheads="1"/>
            </p:cNvSpPr>
            <p:nvPr/>
          </p:nvSpPr>
          <p:spPr bwMode="auto">
            <a:xfrm rot="20665020">
              <a:off x="2175" y="1837"/>
              <a:ext cx="2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Arial" panose="020B0604020202020204" pitchFamily="34" charset="0"/>
                </a:rPr>
                <a:t>                  E({x, y, B}, Public</a:t>
              </a:r>
              <a:r>
                <a:rPr lang="en-US" altLang="en-US" sz="1667" b="0" baseline="-25000">
                  <a:latin typeface="Arial" panose="020B0604020202020204" pitchFamily="34" charset="0"/>
                </a:rPr>
                <a:t>A</a:t>
              </a:r>
              <a:r>
                <a:rPr lang="en-US" altLang="en-US" sz="1667" b="0">
                  <a:latin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52231" name="Text Box 12"/>
          <p:cNvSpPr txBox="1">
            <a:spLocks noChangeArrowheads="1"/>
          </p:cNvSpPr>
          <p:nvPr/>
        </p:nvSpPr>
        <p:spPr bwMode="auto">
          <a:xfrm>
            <a:off x="6166863" y="1361282"/>
            <a:ext cx="323809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7" tIns="37042" rIns="75407" bIns="37042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2232" name="Text Box 13"/>
          <p:cNvSpPr txBox="1">
            <a:spLocks noChangeArrowheads="1"/>
          </p:cNvSpPr>
          <p:nvPr/>
        </p:nvSpPr>
        <p:spPr bwMode="auto">
          <a:xfrm>
            <a:off x="8325863" y="1373188"/>
            <a:ext cx="323809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7" tIns="37042" rIns="75407" bIns="37042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2233" name="TextBox 3"/>
          <p:cNvSpPr txBox="1">
            <a:spLocks noChangeArrowheads="1"/>
          </p:cNvSpPr>
          <p:nvPr/>
        </p:nvSpPr>
        <p:spPr bwMode="auto">
          <a:xfrm>
            <a:off x="6240946" y="3810001"/>
            <a:ext cx="2286000" cy="10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lvl="1" eaLnBrk="1" hangingPunct="1"/>
            <a:r>
              <a:rPr lang="en-US" altLang="en-US" sz="1667" b="0">
                <a:latin typeface="Helvetica" panose="020B0604020202020204" pitchFamily="34" charset="0"/>
              </a:rPr>
              <a:t>Notation: E(m,k) – encrypt message m with key k</a:t>
            </a:r>
          </a:p>
          <a:p>
            <a:pPr eaLnBrk="1" hangingPunct="1"/>
            <a:endParaRPr lang="en-US" altLang="en-US" sz="15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 rot="765608">
            <a:off x="6443569" y="3101267"/>
            <a:ext cx="1718036" cy="33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7" tIns="37042" rIns="75407" bIns="37042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>
                <a:latin typeface="Arial" panose="020B0604020202020204" pitchFamily="34" charset="0"/>
              </a:rPr>
              <a:t>E({y, A}, Public</a:t>
            </a:r>
            <a:r>
              <a:rPr lang="en-US" altLang="en-US" sz="1667" b="0" baseline="-25000">
                <a:latin typeface="Arial" panose="020B0604020202020204" pitchFamily="34" charset="0"/>
              </a:rPr>
              <a:t>B</a:t>
            </a:r>
            <a:r>
              <a:rPr lang="en-US" altLang="en-US" sz="1667" b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6304446" y="3175000"/>
            <a:ext cx="215900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75407" tIns="37042" rIns="75407" bIns="37042"/>
          <a:lstStyle/>
          <a:p>
            <a:endParaRPr lang="en-US" sz="15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4DB28-05FE-E645-8924-264375B9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  <p:bldP spid="15" grpId="0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812" y="127000"/>
            <a:ext cx="7954188" cy="4445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Non-Repudiation: RSA Crypto &amp; Signatures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812" y="967298"/>
            <a:ext cx="7890688" cy="4430201"/>
          </a:xfrm>
        </p:spPr>
        <p:txBody>
          <a:bodyPr wrap="square">
            <a:noAutofit/>
          </a:bodyPr>
          <a:lstStyle/>
          <a:p>
            <a:r>
              <a:rPr lang="en-US" altLang="en-US" sz="1800" dirty="0">
                <a:sym typeface="Wingdings" panose="05000000000000000000" pitchFamily="2" charset="2"/>
              </a:rPr>
              <a:t>Suppose Alice has published public key KE</a:t>
            </a:r>
          </a:p>
          <a:p>
            <a:r>
              <a:rPr lang="en-US" altLang="en-US" sz="1800" dirty="0"/>
              <a:t>If she wishes to prove who she is, she can send a message x encrypted with her private key KD (i.e., she sends E(x, KD))</a:t>
            </a:r>
          </a:p>
          <a:p>
            <a:pPr lvl="1"/>
            <a:r>
              <a:rPr lang="en-US" altLang="en-US" sz="1600" dirty="0"/>
              <a:t>Anyone knowing Alice’</a:t>
            </a:r>
            <a:r>
              <a:rPr lang="en-US" altLang="ja-JP" sz="1600" dirty="0"/>
              <a:t>s public key KE can recover x, verify that Alice must have sent the message</a:t>
            </a:r>
          </a:p>
          <a:p>
            <a:pPr lvl="2"/>
            <a:r>
              <a:rPr lang="en-US" altLang="en-US" sz="1600" dirty="0"/>
              <a:t>It provides a </a:t>
            </a:r>
            <a:r>
              <a:rPr lang="en-US" altLang="en-US" sz="1600" dirty="0">
                <a:solidFill>
                  <a:srgbClr val="FF0000"/>
                </a:solidFill>
              </a:rPr>
              <a:t>signature</a:t>
            </a:r>
          </a:p>
          <a:p>
            <a:pPr lvl="1"/>
            <a:r>
              <a:rPr lang="en-US" altLang="en-US" sz="1600" dirty="0"/>
              <a:t>Alice can’</a:t>
            </a:r>
            <a:r>
              <a:rPr lang="en-US" altLang="ja-JP" sz="1600" dirty="0"/>
              <a:t>t deny it: </a:t>
            </a:r>
            <a:r>
              <a:rPr lang="en-US" altLang="ja-JP" sz="1600" dirty="0">
                <a:solidFill>
                  <a:srgbClr val="FF0000"/>
                </a:solidFill>
                <a:sym typeface="Symbol" panose="05050102010706020507" pitchFamily="18" charset="2"/>
              </a:rPr>
              <a:t>non-repudiation</a:t>
            </a:r>
          </a:p>
          <a:p>
            <a:r>
              <a:rPr lang="en-US" altLang="en-US" sz="1800" dirty="0">
                <a:sym typeface="Symbol" panose="05050102010706020507" pitchFamily="18" charset="2"/>
              </a:rPr>
              <a:t>Could simply encrypt a hash of the data to</a:t>
            </a:r>
            <a:br>
              <a:rPr lang="en-US" altLang="en-US" sz="1800" dirty="0">
                <a:sym typeface="Symbol" panose="05050102010706020507" pitchFamily="18" charset="2"/>
              </a:rPr>
            </a:br>
            <a:r>
              <a:rPr lang="en-US" altLang="en-US" sz="1800" dirty="0">
                <a:sym typeface="Symbol" panose="05050102010706020507" pitchFamily="18" charset="2"/>
              </a:rPr>
              <a:t>sign a document that you wanted to be in clear text </a:t>
            </a:r>
          </a:p>
          <a:p>
            <a:r>
              <a:rPr lang="en-US" altLang="en-US" sz="1800" dirty="0">
                <a:sym typeface="Symbol" panose="05050102010706020507" pitchFamily="18" charset="2"/>
              </a:rPr>
              <a:t>Note that either of these signature techniques work </a:t>
            </a:r>
            <a:br>
              <a:rPr lang="en-US" altLang="en-US" sz="1800" dirty="0">
                <a:sym typeface="Symbol" panose="05050102010706020507" pitchFamily="18" charset="2"/>
              </a:rPr>
            </a:br>
            <a:r>
              <a:rPr lang="en-US" altLang="en-US" sz="1800" dirty="0">
                <a:sym typeface="Symbol" panose="05050102010706020507" pitchFamily="18" charset="2"/>
              </a:rPr>
              <a:t>perfectly well with any data (not just messages)</a:t>
            </a:r>
          </a:p>
          <a:p>
            <a:pPr lvl="1"/>
            <a:r>
              <a:rPr lang="en-US" altLang="en-US" sz="1600" dirty="0">
                <a:sym typeface="Symbol" panose="05050102010706020507" pitchFamily="18" charset="2"/>
              </a:rPr>
              <a:t>Could sign every datum in a database, for instance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8BF78-3E11-744A-A211-499E459A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3BCCB91-8B5E-E640-B115-EC14728A9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65" y="2436574"/>
            <a:ext cx="3140944" cy="286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C4739FDE-B147-AD4D-AE80-14D77F086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764" y="4595307"/>
            <a:ext cx="897093" cy="457729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Helvetica" panose="020B0604020202020204" pitchFamily="34" charset="0"/>
              </a:rPr>
              <a:t>I will pay Bob $500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50459CC-5F57-134C-8C49-609EFC59E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763" y="2847422"/>
            <a:ext cx="897093" cy="457729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Helvetica" panose="020B0604020202020204" pitchFamily="34" charset="0"/>
              </a:rPr>
              <a:t>I will pay Bob $500</a:t>
            </a:r>
          </a:p>
        </p:txBody>
      </p:sp>
    </p:spTree>
    <p:extLst>
      <p:ext uri="{BB962C8B-B14F-4D97-AF65-F5344CB8AC3E}">
        <p14:creationId xmlns:p14="http://schemas.microsoft.com/office/powerpoint/2010/main" val="1001241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287167" y="101865"/>
            <a:ext cx="7650333" cy="533136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Digital Certificates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188926" y="825500"/>
            <a:ext cx="7939074" cy="41910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How do you know K</a:t>
            </a:r>
            <a:r>
              <a:rPr lang="en-US" altLang="en-US" sz="2000" baseline="-25000" dirty="0"/>
              <a:t>E</a:t>
            </a:r>
            <a:r>
              <a:rPr lang="en-US" altLang="en-US" sz="2000" dirty="0"/>
              <a:t> is Alice’</a:t>
            </a:r>
            <a:r>
              <a:rPr lang="en-US" altLang="ja-JP" sz="2000" dirty="0"/>
              <a:t>s public key?</a:t>
            </a:r>
          </a:p>
          <a:p>
            <a:endParaRPr lang="en-US" altLang="en-US" sz="2000" dirty="0"/>
          </a:p>
          <a:p>
            <a:r>
              <a:rPr lang="en-US" altLang="en-US" sz="2000" dirty="0"/>
              <a:t>Trusted authority (e.g., Verisign) signs binding between Alice and K</a:t>
            </a:r>
            <a:r>
              <a:rPr lang="en-US" altLang="en-US" sz="2000" baseline="-25000" dirty="0"/>
              <a:t>E</a:t>
            </a:r>
            <a:r>
              <a:rPr lang="en-US" altLang="en-US" sz="2000" dirty="0"/>
              <a:t> with its private key </a:t>
            </a:r>
            <a:r>
              <a:rPr lang="en-US" altLang="en-US" sz="2000" dirty="0" err="1"/>
              <a:t>KV</a:t>
            </a:r>
            <a:r>
              <a:rPr lang="en-US" altLang="en-US" sz="2000" baseline="-25000" dirty="0" err="1"/>
              <a:t>private</a:t>
            </a:r>
            <a:endParaRPr lang="en-US" altLang="en-US" sz="2000" baseline="-25000" dirty="0"/>
          </a:p>
          <a:p>
            <a:pPr lvl="1"/>
            <a:r>
              <a:rPr lang="en-US" altLang="en-US" sz="1800" dirty="0"/>
              <a:t>C = E({Alice, K</a:t>
            </a:r>
            <a:r>
              <a:rPr lang="en-US" altLang="en-US" sz="1800" baseline="-25000" dirty="0"/>
              <a:t>E</a:t>
            </a:r>
            <a:r>
              <a:rPr lang="en-US" altLang="en-US" sz="1800" dirty="0"/>
              <a:t>}, </a:t>
            </a:r>
            <a:r>
              <a:rPr lang="en-US" altLang="en-US" sz="1800" dirty="0" err="1"/>
              <a:t>KV</a:t>
            </a:r>
            <a:r>
              <a:rPr lang="en-US" altLang="en-US" sz="1800" baseline="-25000" dirty="0" err="1"/>
              <a:t>private</a:t>
            </a:r>
            <a:r>
              <a:rPr lang="en-US" altLang="en-US" sz="1800" dirty="0"/>
              <a:t>)</a:t>
            </a:r>
          </a:p>
          <a:p>
            <a:pPr lvl="1"/>
            <a:r>
              <a:rPr lang="en-US" altLang="en-US" sz="1800" dirty="0"/>
              <a:t>C: digital certificate </a:t>
            </a:r>
          </a:p>
          <a:p>
            <a:r>
              <a:rPr lang="en-US" altLang="en-US" sz="2000" dirty="0"/>
              <a:t>Alice: distribute her digital certificate, C</a:t>
            </a:r>
            <a:endParaRPr lang="en-US" altLang="en-US" sz="2000" baseline="-25000" dirty="0"/>
          </a:p>
          <a:p>
            <a:r>
              <a:rPr lang="en-US" altLang="en-US" sz="2000" dirty="0"/>
              <a:t>Anyone: use trusted authority’</a:t>
            </a:r>
            <a:r>
              <a:rPr lang="en-US" altLang="ja-JP" sz="2000" dirty="0"/>
              <a:t>s </a:t>
            </a:r>
            <a:r>
              <a:rPr lang="en-US" altLang="ja-JP" sz="2000" dirty="0" err="1"/>
              <a:t>KV</a:t>
            </a:r>
            <a:r>
              <a:rPr lang="en-US" altLang="ja-JP" sz="2000" baseline="-25000" dirty="0" err="1"/>
              <a:t>public</a:t>
            </a:r>
            <a:r>
              <a:rPr lang="en-US" altLang="ja-JP" sz="2000" dirty="0"/>
              <a:t>, to extract Alice’s public key from C</a:t>
            </a:r>
          </a:p>
          <a:p>
            <a:pPr lvl="1"/>
            <a:r>
              <a:rPr lang="en-US" altLang="en-US" sz="1800" dirty="0"/>
              <a:t>D(</a:t>
            </a:r>
            <a:r>
              <a:rPr lang="en-US" altLang="en-US" sz="1800" dirty="0">
                <a:solidFill>
                  <a:srgbClr val="4B71FD"/>
                </a:solidFill>
              </a:rPr>
              <a:t>C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KV</a:t>
            </a:r>
            <a:r>
              <a:rPr lang="en-US" altLang="en-US" sz="1800" baseline="-25000" dirty="0" err="1"/>
              <a:t>public</a:t>
            </a:r>
            <a:r>
              <a:rPr lang="en-US" altLang="en-US" sz="1800" dirty="0"/>
              <a:t>) = </a:t>
            </a:r>
            <a:br>
              <a:rPr lang="en-US" altLang="en-US" sz="1800" dirty="0"/>
            </a:br>
            <a:r>
              <a:rPr lang="en-US" altLang="en-US" sz="1800" dirty="0"/>
              <a:t>D(</a:t>
            </a:r>
            <a:r>
              <a:rPr lang="en-US" altLang="en-US" sz="1800" dirty="0">
                <a:solidFill>
                  <a:srgbClr val="4B71FD"/>
                </a:solidFill>
              </a:rPr>
              <a:t>E({Alice, K</a:t>
            </a:r>
            <a:r>
              <a:rPr lang="en-US" altLang="en-US" sz="1800" baseline="-25000" dirty="0">
                <a:solidFill>
                  <a:srgbClr val="4B71FD"/>
                </a:solidFill>
              </a:rPr>
              <a:t>E</a:t>
            </a:r>
            <a:r>
              <a:rPr lang="en-US" altLang="en-US" sz="1800" dirty="0">
                <a:solidFill>
                  <a:srgbClr val="4B71FD"/>
                </a:solidFill>
              </a:rPr>
              <a:t>}, </a:t>
            </a:r>
            <a:r>
              <a:rPr lang="en-US" altLang="en-US" sz="1800" dirty="0" err="1">
                <a:solidFill>
                  <a:srgbClr val="4B71FD"/>
                </a:solidFill>
              </a:rPr>
              <a:t>KV</a:t>
            </a:r>
            <a:r>
              <a:rPr lang="en-US" altLang="en-US" sz="1800" baseline="-25000" dirty="0" err="1">
                <a:solidFill>
                  <a:srgbClr val="4B71FD"/>
                </a:solidFill>
              </a:rPr>
              <a:t>private</a:t>
            </a:r>
            <a:r>
              <a:rPr lang="en-US" altLang="en-US" sz="1800" dirty="0">
                <a:solidFill>
                  <a:srgbClr val="4B71FD"/>
                </a:solidFill>
              </a:rPr>
              <a:t>)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KV</a:t>
            </a:r>
            <a:r>
              <a:rPr lang="en-US" altLang="en-US" sz="1800" baseline="-25000" dirty="0" err="1"/>
              <a:t>public</a:t>
            </a:r>
            <a:r>
              <a:rPr lang="en-US" altLang="en-US" sz="1800" dirty="0"/>
              <a:t>) = {Alice, K</a:t>
            </a:r>
            <a:r>
              <a:rPr lang="en-US" altLang="en-US" sz="1800" baseline="-25000" dirty="0"/>
              <a:t>E</a:t>
            </a:r>
            <a:r>
              <a:rPr lang="en-US" altLang="en-US" sz="1800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83724-0C2C-3D41-AB7B-AD120EE7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Our Crypto Toolkit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sym typeface="Wingdings" panose="05000000000000000000" pitchFamily="2" charset="2"/>
              </a:rPr>
              <a:t>If we can securely distribute a key, then</a:t>
            </a:r>
          </a:p>
          <a:p>
            <a:pPr lvl="1"/>
            <a:r>
              <a:rPr lang="en-US" altLang="en-US" sz="1800" dirty="0"/>
              <a:t>Symmetric ciphers (e.g., AES) offer fast, presumably strong confidentiality</a:t>
            </a:r>
          </a:p>
          <a:p>
            <a:endParaRPr lang="en-US" altLang="en-US" sz="2000" dirty="0"/>
          </a:p>
          <a:p>
            <a:r>
              <a:rPr lang="en-US" altLang="en-US" sz="2000" dirty="0"/>
              <a:t>Public key cryptography does away with (potentially major) problem of secure key distribution</a:t>
            </a:r>
          </a:p>
          <a:p>
            <a:pPr lvl="1"/>
            <a:r>
              <a:rPr lang="en-US" altLang="en-US" sz="1800" dirty="0"/>
              <a:t>But: not as computationally efficient</a:t>
            </a:r>
          </a:p>
          <a:p>
            <a:pPr lvl="2"/>
            <a:r>
              <a:rPr lang="en-US" altLang="en-US" dirty="0"/>
              <a:t>Often addressed by using public key crypto to exchange a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session key</a:t>
            </a:r>
          </a:p>
          <a:p>
            <a:endParaRPr lang="en-US" altLang="en-US" sz="2000" dirty="0"/>
          </a:p>
          <a:p>
            <a:r>
              <a:rPr lang="en-US" altLang="en-US" sz="2000" dirty="0"/>
              <a:t>Digital signature binds the public key to an entity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13F2CD-6341-4640-80FA-5E53E9C1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8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Putting It All Together - </a:t>
            </a:r>
            <a:r>
              <a:rPr lang="en-US" altLang="en-US" sz="3333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HTTPS</a:t>
            </a:r>
            <a:endParaRPr lang="en-US" altLang="en-US" b="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173812" y="1216680"/>
            <a:ext cx="7890688" cy="3926819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What happens when you click on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hlinkClick r:id="rId2"/>
              </a:rPr>
              <a:t>https://www.amazon.com</a:t>
            </a:r>
            <a:r>
              <a:rPr lang="en-US" altLang="en-US" sz="2000" dirty="0"/>
              <a:t>?</a:t>
            </a:r>
          </a:p>
          <a:p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https</a:t>
            </a:r>
            <a:r>
              <a:rPr lang="en-US" altLang="en-US" sz="2000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/>
              <a:t>= </a:t>
            </a:r>
            <a:r>
              <a:rPr lang="ja-JP" altLang="en-US" sz="2000" dirty="0"/>
              <a:t>“</a:t>
            </a:r>
            <a:r>
              <a:rPr lang="en-US" altLang="ja-JP" sz="2000" dirty="0"/>
              <a:t>Use HTTP over TLS</a:t>
            </a:r>
            <a:r>
              <a:rPr lang="ja-JP" altLang="en-US" sz="2000" dirty="0"/>
              <a:t>”</a:t>
            </a:r>
            <a:endParaRPr lang="en-US" altLang="ja-JP" sz="2000" dirty="0"/>
          </a:p>
          <a:p>
            <a:pPr lvl="1"/>
            <a:r>
              <a:rPr lang="en-US" altLang="en-US" sz="1800" dirty="0"/>
              <a:t>SSL = Secure Socket Layer</a:t>
            </a:r>
          </a:p>
          <a:p>
            <a:pPr lvl="1"/>
            <a:r>
              <a:rPr lang="en-US" altLang="en-US" sz="1800" dirty="0"/>
              <a:t>TLS = Transport Layer Security</a:t>
            </a:r>
          </a:p>
          <a:p>
            <a:pPr lvl="1"/>
            <a:r>
              <a:rPr lang="en-US" altLang="en-US" sz="1800" dirty="0"/>
              <a:t>Provides security layer (authentication, encryption) on top of TCP</a:t>
            </a:r>
          </a:p>
          <a:p>
            <a:pPr lvl="2"/>
            <a:r>
              <a:rPr lang="en-US" altLang="en-US" dirty="0"/>
              <a:t>Fairly transparent to applications</a:t>
            </a:r>
          </a:p>
          <a:p>
            <a:pPr lvl="1"/>
            <a:endParaRPr lang="en-US" altLang="en-US" sz="18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2000" dirty="0"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DB5D71-F0AF-F944-9220-D9324C57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A8F6A-8DC5-C746-A687-5B9CACFF6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81" y="3990192"/>
            <a:ext cx="4521217" cy="123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8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Protection vs. Security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207" y="982412"/>
            <a:ext cx="9036793" cy="4288087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Protection</a:t>
            </a:r>
            <a:r>
              <a:rPr lang="en-US" altLang="ko-KR" sz="2000" dirty="0"/>
              <a:t>: mechanisms for controlling access of programs, processes, or users to resources</a:t>
            </a:r>
          </a:p>
          <a:p>
            <a:pPr lvl="1"/>
            <a:r>
              <a:rPr lang="en-US" altLang="ko-KR" sz="1800" dirty="0"/>
              <a:t>Page table mechanism</a:t>
            </a:r>
          </a:p>
          <a:p>
            <a:pPr lvl="1"/>
            <a:r>
              <a:rPr lang="en-US" altLang="ko-KR" sz="1800" dirty="0"/>
              <a:t>Round-robin schedule</a:t>
            </a:r>
          </a:p>
          <a:p>
            <a:pPr lvl="1"/>
            <a:r>
              <a:rPr lang="en-US" altLang="ko-KR" sz="1800" dirty="0"/>
              <a:t>Data encryption</a:t>
            </a:r>
          </a:p>
          <a:p>
            <a:pPr lvl="1"/>
            <a:endParaRPr lang="en-US" altLang="ko-KR" sz="800" dirty="0"/>
          </a:p>
          <a:p>
            <a:r>
              <a:rPr lang="en-US" altLang="ko-KR" sz="2000" dirty="0">
                <a:solidFill>
                  <a:srgbClr val="FF0000"/>
                </a:solidFill>
              </a:rPr>
              <a:t>Security</a:t>
            </a:r>
            <a:r>
              <a:rPr lang="en-US" altLang="ko-KR" sz="2000" dirty="0"/>
              <a:t>: use of protection mechanisms to prevent misuse of resources</a:t>
            </a:r>
          </a:p>
          <a:p>
            <a:pPr lvl="1"/>
            <a:r>
              <a:rPr lang="en-US" altLang="ko-KR" sz="1800" dirty="0"/>
              <a:t>Misuse defined with respect to policy</a:t>
            </a:r>
          </a:p>
          <a:p>
            <a:pPr lvl="2"/>
            <a:r>
              <a:rPr lang="en-US" altLang="ko-KR" dirty="0"/>
              <a:t>E.g.: prevent exposure of certain sensitive information</a:t>
            </a:r>
          </a:p>
          <a:p>
            <a:pPr lvl="2"/>
            <a:r>
              <a:rPr lang="en-US" altLang="ko-KR" dirty="0"/>
              <a:t>E.g.: prevent unauthorized modification/deletion of data</a:t>
            </a:r>
          </a:p>
          <a:p>
            <a:pPr lvl="1"/>
            <a:r>
              <a:rPr lang="en-US" altLang="ko-KR" sz="1800" dirty="0"/>
              <a:t>Need to consider external environment the system operates in</a:t>
            </a:r>
          </a:p>
          <a:p>
            <a:pPr lvl="2"/>
            <a:r>
              <a:rPr lang="en-US" altLang="ko-KR" dirty="0"/>
              <a:t>Most well-constructed system cannot protect information if user accidentally reveals password – social engineering challenge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37F58-CED9-5746-B6E2-5C2134B5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05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234268" y="127000"/>
            <a:ext cx="7893732" cy="444500"/>
          </a:xfrm>
        </p:spPr>
        <p:txBody>
          <a:bodyPr>
            <a:normAutofit fontScale="90000"/>
          </a:bodyPr>
          <a:lstStyle/>
          <a:p>
            <a:r>
              <a:rPr lang="en-US" altLang="en-US" sz="3333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HTTPS</a:t>
            </a:r>
            <a:r>
              <a:rPr lang="en-US" altLang="en-US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Connection (SSL/TLS) (cont’</a:t>
            </a:r>
            <a:r>
              <a:rPr lang="en-US" altLang="ja-JP" dirty="0">
                <a:ea typeface="ＭＳ Ｐゴシック" panose="020B0600070205080204" pitchFamily="34" charset="-128"/>
              </a:rPr>
              <a:t>d)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269" y="1005084"/>
            <a:ext cx="4635752" cy="3946594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Browser (client) connects via TCP to Amazon’</a:t>
            </a:r>
            <a:r>
              <a:rPr lang="en-US" altLang="ja-JP" sz="2000" dirty="0"/>
              <a:t>s </a:t>
            </a:r>
            <a:r>
              <a:rPr lang="en-US" altLang="ja-JP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HTTPS</a:t>
            </a:r>
            <a:r>
              <a:rPr lang="en-US" altLang="ja-JP" sz="2000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ja-JP" sz="2000" dirty="0"/>
              <a:t>server</a:t>
            </a:r>
          </a:p>
          <a:p>
            <a:r>
              <a:rPr lang="en-US" altLang="en-US" sz="2000" dirty="0"/>
              <a:t>Client sends over list of crypto protocols it supports</a:t>
            </a:r>
          </a:p>
          <a:p>
            <a:r>
              <a:rPr lang="en-US" altLang="en-US" sz="2000" dirty="0"/>
              <a:t>Server picks protocols to use for this session</a:t>
            </a:r>
          </a:p>
          <a:p>
            <a:r>
              <a:rPr lang="en-US" altLang="en-US" sz="2000" dirty="0"/>
              <a:t>Server sends over its certificate</a:t>
            </a:r>
          </a:p>
          <a:p>
            <a:r>
              <a:rPr lang="en-US" altLang="en-US" sz="2000" dirty="0"/>
              <a:t>(all of this is in the clear)</a:t>
            </a:r>
          </a:p>
        </p:txBody>
      </p:sp>
      <p:sp>
        <p:nvSpPr>
          <p:cNvPr id="69635" name="Line 13"/>
          <p:cNvSpPr>
            <a:spLocks noChangeShapeType="1"/>
          </p:cNvSpPr>
          <p:nvPr/>
        </p:nvSpPr>
        <p:spPr bwMode="auto">
          <a:xfrm rot="16200000" flipH="1">
            <a:off x="5801652" y="3088349"/>
            <a:ext cx="3942292" cy="51594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69636" name="Line 14"/>
          <p:cNvSpPr>
            <a:spLocks noChangeShapeType="1"/>
          </p:cNvSpPr>
          <p:nvPr/>
        </p:nvSpPr>
        <p:spPr bwMode="auto">
          <a:xfrm rot="5400000">
            <a:off x="3382698" y="3038740"/>
            <a:ext cx="3929063" cy="2645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69637" name="Text Box 15"/>
          <p:cNvSpPr txBox="1">
            <a:spLocks noChangeArrowheads="1"/>
          </p:cNvSpPr>
          <p:nvPr/>
        </p:nvSpPr>
        <p:spPr bwMode="auto">
          <a:xfrm>
            <a:off x="4870980" y="688946"/>
            <a:ext cx="11256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solidFill>
                  <a:srgbClr val="0000FF"/>
                </a:solidFill>
                <a:latin typeface="Helvetica" panose="020B0604020202020204" pitchFamily="34" charset="0"/>
              </a:rPr>
              <a:t>Browser</a:t>
            </a:r>
          </a:p>
        </p:txBody>
      </p:sp>
      <p:sp>
        <p:nvSpPr>
          <p:cNvPr id="69638" name="Text Box 16"/>
          <p:cNvSpPr txBox="1">
            <a:spLocks noChangeArrowheads="1"/>
          </p:cNvSpPr>
          <p:nvPr/>
        </p:nvSpPr>
        <p:spPr bwMode="auto">
          <a:xfrm>
            <a:off x="7150366" y="688946"/>
            <a:ext cx="11256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solidFill>
                  <a:srgbClr val="FF3300"/>
                </a:solidFill>
                <a:latin typeface="Helvetica" panose="020B0604020202020204" pitchFamily="34" charset="0"/>
              </a:rPr>
              <a:t>Amazon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263886" y="1649678"/>
            <a:ext cx="2745053" cy="1398323"/>
            <a:chOff x="3547" y="2255"/>
            <a:chExt cx="2075" cy="1057"/>
          </a:xfrm>
        </p:grpSpPr>
        <p:sp>
          <p:nvSpPr>
            <p:cNvPr id="69649" name="Line 18"/>
            <p:cNvSpPr>
              <a:spLocks noChangeShapeType="1"/>
            </p:cNvSpPr>
            <p:nvPr/>
          </p:nvSpPr>
          <p:spPr bwMode="auto">
            <a:xfrm rot="5400000" flipV="1">
              <a:off x="4224" y="2112"/>
              <a:ext cx="576" cy="182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9650" name="Text Box 19"/>
            <p:cNvSpPr txBox="1">
              <a:spLocks noChangeArrowheads="1"/>
            </p:cNvSpPr>
            <p:nvPr/>
          </p:nvSpPr>
          <p:spPr bwMode="auto">
            <a:xfrm rot="1003808">
              <a:off x="3547" y="2255"/>
              <a:ext cx="2075" cy="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dirty="0">
                  <a:solidFill>
                    <a:srgbClr val="0000FF"/>
                  </a:solidFill>
                  <a:latin typeface="Helvetica" panose="020B0604020202020204" pitchFamily="34" charset="0"/>
                </a:rPr>
                <a:t>Hello.  I support</a:t>
              </a:r>
              <a:endParaRPr lang="en-US" altLang="en-US" sz="1500" b="0" dirty="0">
                <a:solidFill>
                  <a:srgbClr val="0000FF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500" dirty="0">
                  <a:solidFill>
                    <a:srgbClr val="0000FF"/>
                  </a:solidFill>
                  <a:latin typeface="Helvetica" panose="020B0604020202020204" pitchFamily="34" charset="0"/>
                </a:rPr>
                <a:t>(TLS+RSA+AES128+SHA2)</a:t>
              </a:r>
              <a:r>
                <a:rPr lang="en-US" altLang="en-US" sz="1500" b="0" dirty="0">
                  <a:solidFill>
                    <a:srgbClr val="0000FF"/>
                  </a:solidFill>
                  <a:latin typeface="Helvetica" panose="020B0604020202020204" pitchFamily="34" charset="0"/>
                </a:rPr>
                <a:t> or</a:t>
              </a:r>
            </a:p>
            <a:p>
              <a:pPr eaLnBrk="1" hangingPunct="1"/>
              <a:r>
                <a:rPr lang="en-US" altLang="en-US" sz="1500" dirty="0">
                  <a:solidFill>
                    <a:srgbClr val="0000FF"/>
                  </a:solidFill>
                  <a:latin typeface="Helvetica" panose="020B0604020202020204" pitchFamily="34" charset="0"/>
                </a:rPr>
                <a:t>(SSL+RSA+3DES+MD5) </a:t>
              </a:r>
              <a:r>
                <a:rPr lang="en-US" altLang="en-US" sz="1500" b="0" dirty="0">
                  <a:solidFill>
                    <a:srgbClr val="0000FF"/>
                  </a:solidFill>
                  <a:latin typeface="Helvetica" panose="020B0604020202020204" pitchFamily="34" charset="0"/>
                </a:rPr>
                <a:t>or  …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04896" y="3008312"/>
            <a:ext cx="2505604" cy="936625"/>
            <a:chOff x="3578" y="3115"/>
            <a:chExt cx="1894" cy="708"/>
          </a:xfrm>
        </p:grpSpPr>
        <p:sp>
          <p:nvSpPr>
            <p:cNvPr id="69647" name="Line 21"/>
            <p:cNvSpPr>
              <a:spLocks noChangeShapeType="1"/>
            </p:cNvSpPr>
            <p:nvPr/>
          </p:nvSpPr>
          <p:spPr bwMode="auto">
            <a:xfrm rot="5400000">
              <a:off x="4352" y="2704"/>
              <a:ext cx="367" cy="187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9648" name="Text Box 22"/>
            <p:cNvSpPr txBox="1">
              <a:spLocks noChangeArrowheads="1"/>
            </p:cNvSpPr>
            <p:nvPr/>
          </p:nvSpPr>
          <p:spPr bwMode="auto">
            <a:xfrm rot="10146980" flipH="1" flipV="1">
              <a:off x="3578" y="3115"/>
              <a:ext cx="1881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dirty="0">
                  <a:solidFill>
                    <a:srgbClr val="FF0000"/>
                  </a:solidFill>
                  <a:latin typeface="Helvetica" panose="020B0604020202020204" pitchFamily="34" charset="0"/>
                </a:rPr>
                <a:t>Let’</a:t>
              </a:r>
              <a:r>
                <a:rPr lang="en-US" altLang="ja-JP" sz="1500" dirty="0">
                  <a:solidFill>
                    <a:srgbClr val="FF0000"/>
                  </a:solidFill>
                  <a:latin typeface="Helvetica" panose="020B0604020202020204" pitchFamily="34" charset="0"/>
                </a:rPr>
                <a:t>s use</a:t>
              </a:r>
              <a:endParaRPr lang="en-US" altLang="ja-JP" sz="1500" b="0" dirty="0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500" dirty="0">
                  <a:solidFill>
                    <a:srgbClr val="FF0000"/>
                  </a:solidFill>
                  <a:latin typeface="Helvetica" panose="020B0604020202020204" pitchFamily="34" charset="0"/>
                </a:rPr>
                <a:t>TLS+RSA+AES128+SHA2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334000" y="3655217"/>
            <a:ext cx="2476500" cy="551657"/>
            <a:chOff x="3600" y="3742"/>
            <a:chExt cx="1872" cy="417"/>
          </a:xfrm>
        </p:grpSpPr>
        <p:sp>
          <p:nvSpPr>
            <p:cNvPr id="69645" name="Line 24"/>
            <p:cNvSpPr>
              <a:spLocks noChangeShapeType="1"/>
            </p:cNvSpPr>
            <p:nvPr/>
          </p:nvSpPr>
          <p:spPr bwMode="auto">
            <a:xfrm rot="5400000">
              <a:off x="4352" y="3040"/>
              <a:ext cx="367" cy="187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69646" name="Text Box 25"/>
            <p:cNvSpPr txBox="1">
              <a:spLocks noChangeArrowheads="1"/>
            </p:cNvSpPr>
            <p:nvPr/>
          </p:nvSpPr>
          <p:spPr bwMode="auto">
            <a:xfrm rot="10146980" flipH="1" flipV="1">
              <a:off x="3982" y="3742"/>
              <a:ext cx="1303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>
                  <a:solidFill>
                    <a:srgbClr val="FF0000"/>
                  </a:solidFill>
                  <a:latin typeface="Helvetica" panose="020B0604020202020204" pitchFamily="34" charset="0"/>
                </a:rPr>
                <a:t>Here’</a:t>
              </a:r>
              <a:r>
                <a:rPr lang="en-US" altLang="ja-JP" sz="1667">
                  <a:solidFill>
                    <a:srgbClr val="FF0000"/>
                  </a:solidFill>
                  <a:latin typeface="Helvetica" panose="020B0604020202020204" pitchFamily="34" charset="0"/>
                </a:rPr>
                <a:t>s my cert</a:t>
              </a:r>
              <a:endParaRPr lang="en-US" altLang="en-US" sz="1667">
                <a:solidFill>
                  <a:srgbClr val="FF0000"/>
                </a:solidFill>
                <a:latin typeface="Helvetica" panose="020B0604020202020204" pitchFamily="34" charset="0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651500" y="3977275"/>
            <a:ext cx="1968500" cy="605875"/>
            <a:chOff x="3696" y="3851"/>
            <a:chExt cx="1488" cy="364"/>
          </a:xfrm>
        </p:grpSpPr>
        <p:sp>
          <p:nvSpPr>
            <p:cNvPr id="69643" name="Rectangle 27"/>
            <p:cNvSpPr>
              <a:spLocks noChangeArrowheads="1"/>
            </p:cNvSpPr>
            <p:nvPr/>
          </p:nvSpPr>
          <p:spPr bwMode="auto">
            <a:xfrm rot="-646924">
              <a:off x="3696" y="3888"/>
              <a:ext cx="1488" cy="201"/>
            </a:xfrm>
            <a:prstGeom prst="rect">
              <a:avLst/>
            </a:prstGeom>
            <a:solidFill>
              <a:srgbClr val="339966">
                <a:alpha val="65097"/>
              </a:srgbClr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667">
                <a:latin typeface="Helvetica" panose="020B0604020202020204" pitchFamily="34" charset="0"/>
              </a:endParaRPr>
            </a:p>
          </p:txBody>
        </p:sp>
        <p:sp>
          <p:nvSpPr>
            <p:cNvPr id="69644" name="Text Box 28"/>
            <p:cNvSpPr txBox="1">
              <a:spLocks noChangeArrowheads="1"/>
            </p:cNvSpPr>
            <p:nvPr/>
          </p:nvSpPr>
          <p:spPr bwMode="auto">
            <a:xfrm rot="20940000">
              <a:off x="3839" y="3851"/>
              <a:ext cx="1153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67">
                  <a:latin typeface="Helvetica" panose="020B0604020202020204" pitchFamily="34" charset="0"/>
                </a:rPr>
                <a:t>~1 KB of data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86EDA-4AAB-1647-9BF5-C5D202CF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6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219154" y="63500"/>
            <a:ext cx="7781846" cy="660136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Inside the Server’</a:t>
            </a:r>
            <a:r>
              <a:rPr lang="en-US" altLang="ja-JP" dirty="0">
                <a:ea typeface="ＭＳ Ｐゴシック" panose="020B0600070205080204" pitchFamily="34" charset="-128"/>
              </a:rPr>
              <a:t>s Certificate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469" y="914400"/>
            <a:ext cx="8094781" cy="4381236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Name associated with cert (e.g., Amazon)</a:t>
            </a:r>
          </a:p>
          <a:p>
            <a:r>
              <a:rPr lang="en-US" altLang="en-US" sz="2000" dirty="0"/>
              <a:t>Amazon’</a:t>
            </a:r>
            <a:r>
              <a:rPr lang="en-US" altLang="ja-JP" sz="2000" dirty="0"/>
              <a:t>s </a:t>
            </a:r>
            <a:r>
              <a:rPr lang="en-US" altLang="ja-JP" sz="2000" dirty="0">
                <a:solidFill>
                  <a:srgbClr val="0000FF"/>
                </a:solidFill>
              </a:rPr>
              <a:t>RSA </a:t>
            </a:r>
            <a:r>
              <a:rPr lang="en-US" altLang="ja-JP" sz="2000" dirty="0"/>
              <a:t>public key</a:t>
            </a:r>
          </a:p>
          <a:p>
            <a:r>
              <a:rPr lang="en-US" altLang="en-US" sz="2000" dirty="0"/>
              <a:t>A bunch of auxiliary info (physical address, type of cert, expiration time)</a:t>
            </a:r>
          </a:p>
          <a:p>
            <a:r>
              <a:rPr lang="en-US" altLang="en-US" sz="2000" dirty="0"/>
              <a:t>Name of certificate’</a:t>
            </a:r>
            <a:r>
              <a:rPr lang="en-US" altLang="ja-JP" sz="2000" dirty="0"/>
              <a:t>s signatory (who signed it)</a:t>
            </a:r>
          </a:p>
          <a:p>
            <a:r>
              <a:rPr lang="en-US" altLang="en-US" sz="2000" dirty="0"/>
              <a:t>A public-key signature of a hash (</a:t>
            </a:r>
            <a:r>
              <a:rPr lang="en-US" altLang="en-US" sz="2000" dirty="0">
                <a:solidFill>
                  <a:srgbClr val="0000FF"/>
                </a:solidFill>
              </a:rPr>
              <a:t>SHA-256</a:t>
            </a:r>
            <a:r>
              <a:rPr lang="en-US" altLang="en-US" sz="2000" dirty="0"/>
              <a:t>) of all this</a:t>
            </a:r>
          </a:p>
          <a:p>
            <a:pPr lvl="1"/>
            <a:r>
              <a:rPr lang="en-US" altLang="en-US" sz="1800" dirty="0"/>
              <a:t>Constructed using the signatory’</a:t>
            </a:r>
            <a:r>
              <a:rPr lang="en-US" altLang="ja-JP" sz="1800" dirty="0"/>
              <a:t>s private RSA key, i.e.,</a:t>
            </a:r>
          </a:p>
          <a:p>
            <a:pPr lvl="1"/>
            <a:r>
              <a:rPr lang="en-US" altLang="en-US" sz="1800" dirty="0"/>
              <a:t>Cert = E(H</a:t>
            </a:r>
            <a:r>
              <a:rPr lang="en-US" altLang="en-US" sz="1800" baseline="-25000" dirty="0"/>
              <a:t>SHA256</a:t>
            </a:r>
            <a:r>
              <a:rPr lang="en-US" altLang="en-US" sz="1800" dirty="0"/>
              <a:t>(</a:t>
            </a:r>
            <a:r>
              <a:rPr lang="en-US" altLang="en-US" sz="1800" dirty="0" err="1"/>
              <a:t>KA</a:t>
            </a:r>
            <a:r>
              <a:rPr lang="en-US" altLang="en-US" sz="1800" baseline="-25000" dirty="0" err="1"/>
              <a:t>public</a:t>
            </a:r>
            <a:r>
              <a:rPr lang="en-US" altLang="en-US" sz="1800" dirty="0"/>
              <a:t>, </a:t>
            </a:r>
            <a:r>
              <a:rPr lang="en-US" altLang="en-US" sz="1800" dirty="0">
                <a:hlinkClick r:id="rId3"/>
              </a:rPr>
              <a:t>www.amazon.com</a:t>
            </a:r>
            <a:r>
              <a:rPr lang="en-US" altLang="en-US" sz="1800" dirty="0"/>
              <a:t>, …), </a:t>
            </a:r>
            <a:r>
              <a:rPr lang="en-US" altLang="en-US" sz="1800" dirty="0" err="1"/>
              <a:t>KS</a:t>
            </a:r>
            <a:r>
              <a:rPr lang="en-US" altLang="en-US" sz="1800" baseline="-25000" dirty="0" err="1"/>
              <a:t>private</a:t>
            </a:r>
            <a:r>
              <a:rPr lang="en-US" altLang="en-US" sz="1800" dirty="0"/>
              <a:t>))</a:t>
            </a:r>
          </a:p>
          <a:p>
            <a:pPr lvl="2"/>
            <a:r>
              <a:rPr lang="en-US" altLang="en-US" dirty="0" err="1"/>
              <a:t>KA</a:t>
            </a:r>
            <a:r>
              <a:rPr lang="en-US" altLang="en-US" baseline="-25000" dirty="0" err="1"/>
              <a:t>public</a:t>
            </a:r>
            <a:r>
              <a:rPr lang="en-US" altLang="en-US" dirty="0"/>
              <a:t>: Amazon’</a:t>
            </a:r>
            <a:r>
              <a:rPr lang="en-US" altLang="ja-JP" dirty="0"/>
              <a:t>s public key</a:t>
            </a:r>
          </a:p>
          <a:p>
            <a:pPr lvl="2"/>
            <a:r>
              <a:rPr lang="en-US" altLang="en-US" dirty="0" err="1"/>
              <a:t>KS</a:t>
            </a:r>
            <a:r>
              <a:rPr lang="en-US" altLang="en-US" baseline="-25000" dirty="0" err="1"/>
              <a:t>private</a:t>
            </a:r>
            <a:r>
              <a:rPr lang="en-US" altLang="en-US" dirty="0"/>
              <a:t>: signatory (certificate authority) private key </a:t>
            </a:r>
          </a:p>
          <a:p>
            <a:r>
              <a:rPr lang="en-US" altLang="en-US" sz="2000" dirty="0"/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CA69F-A358-DA49-82D3-98A292CE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92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Validating Amazon’</a:t>
            </a:r>
            <a:r>
              <a:rPr lang="en-US" altLang="ja-JP">
                <a:ea typeface="ＭＳ Ｐゴシック" panose="020B0600070205080204" pitchFamily="34" charset="-128"/>
              </a:rPr>
              <a:t>s Identity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039" y="997526"/>
            <a:ext cx="8592337" cy="4209473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How does the browser authenticate certificate signatory?</a:t>
            </a:r>
          </a:p>
          <a:p>
            <a:pPr lvl="1"/>
            <a:r>
              <a:rPr lang="en-US" altLang="en-US" sz="1600" dirty="0"/>
              <a:t>Certificates of several certificate authorities (e.g., Verisign) are </a:t>
            </a:r>
            <a:r>
              <a:rPr lang="en-US" altLang="en-US" sz="1600" dirty="0">
                <a:solidFill>
                  <a:srgbClr val="0000FF"/>
                </a:solidFill>
              </a:rPr>
              <a:t>hardwired into the browser (or OS)</a:t>
            </a:r>
          </a:p>
          <a:p>
            <a:r>
              <a:rPr lang="en-US" altLang="en-US" sz="1800" dirty="0"/>
              <a:t>If can’</a:t>
            </a:r>
            <a:r>
              <a:rPr lang="en-US" altLang="ja-JP" sz="1800" dirty="0"/>
              <a:t>t find cert, warn user that site has not been verified</a:t>
            </a:r>
          </a:p>
          <a:p>
            <a:pPr lvl="1"/>
            <a:r>
              <a:rPr lang="en-US" altLang="en-US" sz="1600" dirty="0"/>
              <a:t>And may ask whether to continue</a:t>
            </a:r>
          </a:p>
          <a:p>
            <a:pPr lvl="1"/>
            <a:r>
              <a:rPr lang="en-US" altLang="en-US" sz="1600" dirty="0"/>
              <a:t>Note, can still proceed, just </a:t>
            </a:r>
            <a:r>
              <a:rPr lang="en-US" altLang="en-US" sz="1600" dirty="0">
                <a:solidFill>
                  <a:srgbClr val="FF0000"/>
                </a:solidFill>
              </a:rPr>
              <a:t>without authentication</a:t>
            </a:r>
            <a:endParaRPr lang="en-US" altLang="en-US" sz="1600" dirty="0"/>
          </a:p>
          <a:p>
            <a:r>
              <a:rPr lang="en-US" altLang="en-US" sz="1800" dirty="0"/>
              <a:t>Browser uses public key in signatory’</a:t>
            </a:r>
            <a:r>
              <a:rPr lang="en-US" altLang="ja-JP" sz="1800" dirty="0"/>
              <a:t>s cert to decrypt signature</a:t>
            </a:r>
          </a:p>
          <a:p>
            <a:pPr lvl="1"/>
            <a:r>
              <a:rPr lang="en-US" altLang="en-US" sz="1600" dirty="0"/>
              <a:t>Compares with its own </a:t>
            </a:r>
            <a:r>
              <a:rPr lang="en-US" altLang="en-US" sz="1600" dirty="0">
                <a:solidFill>
                  <a:srgbClr val="0000FF"/>
                </a:solidFill>
              </a:rPr>
              <a:t>SHA-256 </a:t>
            </a:r>
            <a:r>
              <a:rPr lang="en-US" altLang="en-US" sz="1600" dirty="0"/>
              <a:t>hash of Amazon’</a:t>
            </a:r>
            <a:r>
              <a:rPr lang="en-US" altLang="ja-JP" sz="1600" dirty="0"/>
              <a:t>s cert</a:t>
            </a:r>
          </a:p>
          <a:p>
            <a:r>
              <a:rPr lang="en-US" altLang="en-US" sz="1800" dirty="0"/>
              <a:t>Assuming signature matches, now have high confidence it’</a:t>
            </a:r>
            <a:r>
              <a:rPr lang="en-US" altLang="ja-JP" sz="1800" dirty="0"/>
              <a:t>s indeed Amazon </a:t>
            </a:r>
            <a:r>
              <a:rPr lang="en-US" altLang="en-US" sz="1800" dirty="0"/>
              <a:t>… </a:t>
            </a:r>
            <a:r>
              <a:rPr lang="en-US" altLang="en-US" sz="1800" u="sng" dirty="0"/>
              <a:t>assuming signatory is trustworthy</a:t>
            </a:r>
          </a:p>
          <a:p>
            <a:pPr lvl="1"/>
            <a:r>
              <a:rPr lang="en-US" altLang="en-US" sz="1600" dirty="0" err="1"/>
              <a:t>DigiNotar</a:t>
            </a:r>
            <a:r>
              <a:rPr lang="en-US" altLang="en-US" sz="1600" dirty="0"/>
              <a:t> CA breach (July-Sept 2011): Google, Yahoo!, Mozilla, Tor project, </a:t>
            </a:r>
            <a:r>
              <a:rPr lang="en-US" altLang="en-US" sz="1600" dirty="0" err="1"/>
              <a:t>Wordpress</a:t>
            </a:r>
            <a:r>
              <a:rPr lang="en-US" altLang="en-US" sz="1600" dirty="0"/>
              <a:t>, … (</a:t>
            </a:r>
            <a:r>
              <a:rPr lang="en-US" altLang="en-US" sz="1600" dirty="0">
                <a:solidFill>
                  <a:srgbClr val="FF0000"/>
                </a:solidFill>
              </a:rPr>
              <a:t>531 total certificates</a:t>
            </a:r>
            <a:r>
              <a:rPr lang="en-US" altLang="en-US" sz="1600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5AB12E-9F0C-054E-96F3-3C85FF19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90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Certificate Validation</a:t>
            </a:r>
          </a:p>
        </p:txBody>
      </p:sp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1651000" y="952500"/>
            <a:ext cx="5524500" cy="762000"/>
          </a:xfrm>
          <a:prstGeom prst="rect">
            <a:avLst/>
          </a:prstGeom>
          <a:solidFill>
            <a:srgbClr val="FFFFC8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75398" tIns="37038" rIns="75398" bIns="37038" anchor="ctr"/>
          <a:lstStyle>
            <a:lvl1pPr marL="6858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500" b="0">
                <a:latin typeface="Helvetica" panose="020B0604020202020204" pitchFamily="34" charset="0"/>
              </a:rPr>
              <a:t>E(H</a:t>
            </a:r>
            <a:r>
              <a:rPr lang="en-US" altLang="en-US" sz="1500" b="0" baseline="-25000">
                <a:latin typeface="Helvetica" panose="020B0604020202020204" pitchFamily="34" charset="0"/>
              </a:rPr>
              <a:t>SHA256</a:t>
            </a:r>
            <a:r>
              <a:rPr lang="en-US" altLang="en-US" sz="1500" b="0">
                <a:latin typeface="Helvetica" panose="020B0604020202020204" pitchFamily="34" charset="0"/>
              </a:rPr>
              <a:t>(KA</a:t>
            </a:r>
            <a:r>
              <a:rPr lang="en-US" altLang="en-US" sz="1500" b="0" baseline="-25000">
                <a:latin typeface="Helvetica" panose="020B0604020202020204" pitchFamily="34" charset="0"/>
              </a:rPr>
              <a:t>public</a:t>
            </a:r>
            <a:r>
              <a:rPr lang="en-US" altLang="en-US" sz="1500" b="0">
                <a:latin typeface="Helvetica" panose="020B0604020202020204" pitchFamily="34" charset="0"/>
              </a:rPr>
              <a:t>, </a:t>
            </a:r>
            <a:r>
              <a:rPr lang="en-US" altLang="en-US" sz="1500" b="0">
                <a:latin typeface="Helvetica" panose="020B0604020202020204" pitchFamily="34" charset="0"/>
                <a:hlinkClick r:id="rId2"/>
              </a:rPr>
              <a:t>www.amazon.com</a:t>
            </a:r>
            <a:r>
              <a:rPr lang="en-US" altLang="en-US" sz="1500" b="0">
                <a:latin typeface="Helvetica" panose="020B0604020202020204" pitchFamily="34" charset="0"/>
              </a:rPr>
              <a:t>, …), KS</a:t>
            </a:r>
            <a:r>
              <a:rPr lang="en-US" altLang="en-US" sz="1500" b="0" baseline="-25000">
                <a:latin typeface="Helvetica" panose="020B0604020202020204" pitchFamily="34" charset="0"/>
              </a:rPr>
              <a:t>private</a:t>
            </a:r>
            <a:r>
              <a:rPr lang="en-US" altLang="en-US" sz="1500" b="0">
                <a:latin typeface="Helvetica" panose="020B0604020202020204" pitchFamily="34" charset="0"/>
              </a:rPr>
              <a:t>)), </a:t>
            </a:r>
          </a:p>
          <a:p>
            <a:pPr eaLnBrk="1" hangingPunct="1"/>
            <a:r>
              <a:rPr lang="en-US" altLang="en-US" sz="1500" b="0">
                <a:latin typeface="Helvetica" panose="020B0604020202020204" pitchFamily="34" charset="0"/>
              </a:rPr>
              <a:t>KA</a:t>
            </a:r>
            <a:r>
              <a:rPr lang="en-US" altLang="en-US" sz="1500" b="0" baseline="-25000">
                <a:latin typeface="Helvetica" panose="020B0604020202020204" pitchFamily="34" charset="0"/>
              </a:rPr>
              <a:t>public</a:t>
            </a:r>
            <a:r>
              <a:rPr lang="en-US" altLang="en-US" sz="1500" b="0">
                <a:latin typeface="Helvetica" panose="020B0604020202020204" pitchFamily="34" charset="0"/>
              </a:rPr>
              <a:t>, </a:t>
            </a:r>
            <a:r>
              <a:rPr lang="en-US" altLang="en-US" sz="1500" b="0">
                <a:latin typeface="Helvetica" panose="020B0604020202020204" pitchFamily="34" charset="0"/>
                <a:hlinkClick r:id="rId2"/>
              </a:rPr>
              <a:t>www.amazon.com</a:t>
            </a:r>
            <a:r>
              <a:rPr lang="en-US" altLang="en-US" sz="1500" b="0">
                <a:latin typeface="Helvetica" panose="020B0604020202020204" pitchFamily="34" charset="0"/>
              </a:rPr>
              <a:t>, …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952500" y="1714500"/>
            <a:ext cx="3705218" cy="1460500"/>
            <a:chOff x="685118" y="2286000"/>
            <a:chExt cx="4446303" cy="1752600"/>
          </a:xfrm>
        </p:grpSpPr>
        <p:cxnSp>
          <p:nvCxnSpPr>
            <p:cNvPr id="75796" name="Straight Arrow Connector 8"/>
            <p:cNvCxnSpPr>
              <a:cxnSpLocks noChangeShapeType="1"/>
            </p:cNvCxnSpPr>
            <p:nvPr/>
          </p:nvCxnSpPr>
          <p:spPr bwMode="auto">
            <a:xfrm rot="5400000">
              <a:off x="1562100" y="2933700"/>
              <a:ext cx="1296194" cy="7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797" name="Rectangle 9"/>
            <p:cNvSpPr>
              <a:spLocks noChangeArrowheads="1"/>
            </p:cNvSpPr>
            <p:nvPr/>
          </p:nvSpPr>
          <p:spPr bwMode="auto">
            <a:xfrm>
              <a:off x="685118" y="3581400"/>
              <a:ext cx="4343450" cy="457200"/>
            </a:xfrm>
            <a:prstGeom prst="rect">
              <a:avLst/>
            </a:prstGeom>
            <a:solidFill>
              <a:srgbClr val="FFFFC8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 b="0">
                  <a:latin typeface="Helvetica" panose="020B0604020202020204" pitchFamily="34" charset="0"/>
                </a:rPr>
                <a:t>H</a:t>
              </a:r>
              <a:r>
                <a:rPr lang="en-US" altLang="en-US" sz="1500" b="0" baseline="-25000">
                  <a:latin typeface="Helvetica" panose="020B0604020202020204" pitchFamily="34" charset="0"/>
                </a:rPr>
                <a:t>SHA256</a:t>
              </a:r>
              <a:r>
                <a:rPr lang="en-US" altLang="en-US" sz="1500" b="0">
                  <a:latin typeface="Helvetica" panose="020B0604020202020204" pitchFamily="34" charset="0"/>
                </a:rPr>
                <a:t>(KA</a:t>
              </a:r>
              <a:r>
                <a:rPr lang="en-US" altLang="en-US" sz="1500" b="0" baseline="-25000">
                  <a:latin typeface="Helvetica" panose="020B0604020202020204" pitchFamily="34" charset="0"/>
                </a:rPr>
                <a:t>public</a:t>
              </a:r>
              <a:r>
                <a:rPr lang="en-US" altLang="en-US" sz="1500" b="0">
                  <a:latin typeface="Helvetica" panose="020B0604020202020204" pitchFamily="34" charset="0"/>
                </a:rPr>
                <a:t>, </a:t>
              </a:r>
              <a:r>
                <a:rPr lang="en-US" altLang="en-US" sz="1500" b="0">
                  <a:latin typeface="Helvetica" panose="020B0604020202020204" pitchFamily="34" charset="0"/>
                  <a:hlinkClick r:id="rId2"/>
                </a:rPr>
                <a:t>www.amazon.com</a:t>
              </a:r>
              <a:r>
                <a:rPr lang="en-US" altLang="en-US" sz="1500" b="0">
                  <a:latin typeface="Helvetica" panose="020B0604020202020204" pitchFamily="34" charset="0"/>
                </a:rPr>
                <a:t>, …)</a:t>
              </a:r>
            </a:p>
          </p:txBody>
        </p:sp>
        <p:sp>
          <p:nvSpPr>
            <p:cNvPr id="75798" name="TextBox 11"/>
            <p:cNvSpPr txBox="1">
              <a:spLocks noChangeArrowheads="1"/>
            </p:cNvSpPr>
            <p:nvPr/>
          </p:nvSpPr>
          <p:spPr bwMode="auto">
            <a:xfrm>
              <a:off x="2286000" y="2667000"/>
              <a:ext cx="2845421" cy="664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Helvetica" panose="020B0604020202020204" pitchFamily="34" charset="0"/>
                </a:rPr>
                <a:t>E(H</a:t>
              </a:r>
              <a:r>
                <a:rPr lang="en-US" altLang="en-US" sz="1500" b="0" baseline="-25000">
                  <a:latin typeface="Helvetica" panose="020B0604020202020204" pitchFamily="34" charset="0"/>
                </a:rPr>
                <a:t>SHA256</a:t>
              </a:r>
              <a:r>
                <a:rPr lang="en-US" altLang="en-US" sz="1500" b="0">
                  <a:latin typeface="Helvetica" panose="020B0604020202020204" pitchFamily="34" charset="0"/>
                </a:rPr>
                <a:t>(…), KS</a:t>
              </a:r>
              <a:r>
                <a:rPr lang="en-US" altLang="en-US" sz="1500" b="0" baseline="-25000">
                  <a:latin typeface="Helvetica" panose="020B0604020202020204" pitchFamily="34" charset="0"/>
                </a:rPr>
                <a:t>public</a:t>
              </a:r>
              <a:r>
                <a:rPr lang="en-US" altLang="en-US" sz="1500" b="0">
                  <a:latin typeface="Helvetica" panose="020B0604020202020204" pitchFamily="34" charset="0"/>
                </a:rPr>
                <a:t>))</a:t>
              </a:r>
            </a:p>
            <a:p>
              <a:pPr eaLnBrk="1" hangingPunct="1"/>
              <a:r>
                <a:rPr lang="en-US" altLang="en-US" sz="1500" b="0">
                  <a:latin typeface="Helvetica" panose="020B0604020202020204" pitchFamily="34" charset="0"/>
                </a:rPr>
                <a:t>(</a:t>
              </a:r>
              <a:r>
                <a:rPr lang="en-US" altLang="en-US" sz="1500" b="0" i="1">
                  <a:latin typeface="Helvetica" panose="020B0604020202020204" pitchFamily="34" charset="0"/>
                </a:rPr>
                <a:t>recall, KS</a:t>
              </a:r>
              <a:r>
                <a:rPr lang="en-US" altLang="en-US" sz="1500" b="0" i="1" baseline="-25000">
                  <a:latin typeface="Helvetica" panose="020B0604020202020204" pitchFamily="34" charset="0"/>
                </a:rPr>
                <a:t>public</a:t>
              </a:r>
              <a:r>
                <a:rPr lang="en-US" altLang="en-US" sz="1500" b="0" i="1">
                  <a:latin typeface="Helvetica" panose="020B0604020202020204" pitchFamily="34" charset="0"/>
                </a:rPr>
                <a:t> hardwired</a:t>
              </a:r>
              <a:r>
                <a:rPr lang="en-US" altLang="en-US" sz="1500" b="0">
                  <a:latin typeface="Helvetica" panose="020B0604020202020204" pitchFamily="34" charset="0"/>
                </a:rPr>
                <a:t>)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2811198" y="3196166"/>
            <a:ext cx="4145242" cy="1747116"/>
            <a:chOff x="2915713" y="4063580"/>
            <a:chExt cx="4974277" cy="2097172"/>
          </a:xfrm>
        </p:grpSpPr>
        <p:sp>
          <p:nvSpPr>
            <p:cNvPr id="75787" name="AutoShape 23"/>
            <p:cNvSpPr>
              <a:spLocks noChangeArrowheads="1"/>
            </p:cNvSpPr>
            <p:nvPr/>
          </p:nvSpPr>
          <p:spPr bwMode="auto">
            <a:xfrm>
              <a:off x="4572000" y="4724400"/>
              <a:ext cx="914400" cy="457200"/>
            </a:xfrm>
            <a:prstGeom prst="diamond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7" tIns="37042" rIns="75407" bIns="37042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Helvetica" panose="020B0604020202020204" pitchFamily="34" charset="0"/>
                </a:rPr>
                <a:t>=</a:t>
              </a:r>
            </a:p>
          </p:txBody>
        </p:sp>
        <p:sp>
          <p:nvSpPr>
            <p:cNvPr id="75788" name="Freeform 17"/>
            <p:cNvSpPr>
              <a:spLocks noChangeArrowheads="1"/>
            </p:cNvSpPr>
            <p:nvPr/>
          </p:nvSpPr>
          <p:spPr bwMode="auto">
            <a:xfrm>
              <a:off x="2915713" y="4063580"/>
              <a:ext cx="1684634" cy="907057"/>
            </a:xfrm>
            <a:custGeom>
              <a:avLst/>
              <a:gdLst>
                <a:gd name="T0" fmla="*/ 0 w 1684634"/>
                <a:gd name="T1" fmla="*/ 0 h 907057"/>
                <a:gd name="T2" fmla="*/ 0 w 1684634"/>
                <a:gd name="T3" fmla="*/ 894099 h 907057"/>
                <a:gd name="T4" fmla="*/ 1684634 w 1684634"/>
                <a:gd name="T5" fmla="*/ 907057 h 907057"/>
                <a:gd name="T6" fmla="*/ 0 60000 65536"/>
                <a:gd name="T7" fmla="*/ 0 60000 65536"/>
                <a:gd name="T8" fmla="*/ 0 60000 65536"/>
                <a:gd name="T9" fmla="*/ 0 w 1684634"/>
                <a:gd name="T10" fmla="*/ 0 h 907057"/>
                <a:gd name="T11" fmla="*/ 1684634 w 1684634"/>
                <a:gd name="T12" fmla="*/ 907057 h 9070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634" h="907057">
                  <a:moveTo>
                    <a:pt x="0" y="0"/>
                  </a:moveTo>
                  <a:lnTo>
                    <a:pt x="0" y="894099"/>
                  </a:lnTo>
                  <a:lnTo>
                    <a:pt x="1684634" y="90705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75789" name="Freeform 28"/>
            <p:cNvSpPr>
              <a:spLocks noChangeArrowheads="1"/>
            </p:cNvSpPr>
            <p:nvPr/>
          </p:nvSpPr>
          <p:spPr bwMode="auto">
            <a:xfrm>
              <a:off x="5002068" y="4063580"/>
              <a:ext cx="2215942" cy="673814"/>
            </a:xfrm>
            <a:custGeom>
              <a:avLst/>
              <a:gdLst>
                <a:gd name="T0" fmla="*/ 2215942 w 2215942"/>
                <a:gd name="T1" fmla="*/ 0 h 673814"/>
                <a:gd name="T2" fmla="*/ 2215942 w 2215942"/>
                <a:gd name="T3" fmla="*/ 414655 h 673814"/>
                <a:gd name="T4" fmla="*/ 0 w 2215942"/>
                <a:gd name="T5" fmla="*/ 401697 h 673814"/>
                <a:gd name="T6" fmla="*/ 12958 w 2215942"/>
                <a:gd name="T7" fmla="*/ 673814 h 6738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15942"/>
                <a:gd name="T13" fmla="*/ 0 h 673814"/>
                <a:gd name="T14" fmla="*/ 2215942 w 2215942"/>
                <a:gd name="T15" fmla="*/ 673814 h 6738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15942" h="673814">
                  <a:moveTo>
                    <a:pt x="2215942" y="0"/>
                  </a:moveTo>
                  <a:lnTo>
                    <a:pt x="2215942" y="414655"/>
                  </a:lnTo>
                  <a:lnTo>
                    <a:pt x="0" y="401697"/>
                  </a:lnTo>
                  <a:lnTo>
                    <a:pt x="12958" y="67381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cxnSp>
          <p:nvCxnSpPr>
            <p:cNvPr id="75790" name="Straight Arrow Connector 30"/>
            <p:cNvCxnSpPr>
              <a:cxnSpLocks noChangeShapeType="1"/>
              <a:stCxn id="75787" idx="2"/>
            </p:cNvCxnSpPr>
            <p:nvPr/>
          </p:nvCxnSpPr>
          <p:spPr bwMode="auto">
            <a:xfrm rot="5400000">
              <a:off x="4762500" y="5448300"/>
              <a:ext cx="533400" cy="15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791" name="Straight Arrow Connector 31"/>
            <p:cNvCxnSpPr>
              <a:cxnSpLocks noChangeShapeType="1"/>
              <a:stCxn id="75787" idx="3"/>
            </p:cNvCxnSpPr>
            <p:nvPr/>
          </p:nvCxnSpPr>
          <p:spPr bwMode="auto">
            <a:xfrm>
              <a:off x="5486400" y="4953000"/>
              <a:ext cx="533400" cy="15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792" name="TextBox 34"/>
            <p:cNvSpPr txBox="1">
              <a:spLocks noChangeArrowheads="1"/>
            </p:cNvSpPr>
            <p:nvPr/>
          </p:nvSpPr>
          <p:spPr bwMode="auto">
            <a:xfrm>
              <a:off x="5063768" y="5257800"/>
              <a:ext cx="598624" cy="38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Helvetica" panose="020B0604020202020204" pitchFamily="34" charset="0"/>
                </a:rPr>
                <a:t>Yes</a:t>
              </a:r>
            </a:p>
          </p:txBody>
        </p:sp>
        <p:sp>
          <p:nvSpPr>
            <p:cNvPr id="75793" name="TextBox 35"/>
            <p:cNvSpPr txBox="1">
              <a:spLocks noChangeArrowheads="1"/>
            </p:cNvSpPr>
            <p:nvPr/>
          </p:nvSpPr>
          <p:spPr bwMode="auto">
            <a:xfrm>
              <a:off x="3684467" y="5772837"/>
              <a:ext cx="2364795" cy="38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Helvetica" panose="020B0604020202020204" pitchFamily="34" charset="0"/>
                </a:rPr>
                <a:t>Validation successful</a:t>
              </a:r>
            </a:p>
          </p:txBody>
        </p:sp>
        <p:sp>
          <p:nvSpPr>
            <p:cNvPr id="75794" name="TextBox 36"/>
            <p:cNvSpPr txBox="1">
              <a:spLocks noChangeArrowheads="1"/>
            </p:cNvSpPr>
            <p:nvPr/>
          </p:nvSpPr>
          <p:spPr bwMode="auto">
            <a:xfrm>
              <a:off x="6050338" y="4782236"/>
              <a:ext cx="1839652" cy="38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Helvetica" panose="020B0604020202020204" pitchFamily="34" charset="0"/>
                </a:rPr>
                <a:t>Validation failed</a:t>
              </a:r>
            </a:p>
          </p:txBody>
        </p:sp>
        <p:sp>
          <p:nvSpPr>
            <p:cNvPr id="75795" name="TextBox 37"/>
            <p:cNvSpPr txBox="1">
              <a:spLocks noChangeArrowheads="1"/>
            </p:cNvSpPr>
            <p:nvPr/>
          </p:nvSpPr>
          <p:spPr bwMode="auto">
            <a:xfrm>
              <a:off x="5449705" y="4572001"/>
              <a:ext cx="517832" cy="38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Helvetica" panose="020B0604020202020204" pitchFamily="34" charset="0"/>
                </a:rPr>
                <a:t>No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635500" y="1714500"/>
            <a:ext cx="3772530" cy="1460500"/>
            <a:chOff x="5105400" y="2286000"/>
            <a:chExt cx="4527036" cy="1752600"/>
          </a:xfrm>
        </p:grpSpPr>
        <p:cxnSp>
          <p:nvCxnSpPr>
            <p:cNvPr id="75784" name="Straight Arrow Connector 12"/>
            <p:cNvCxnSpPr>
              <a:cxnSpLocks noChangeShapeType="1"/>
            </p:cNvCxnSpPr>
            <p:nvPr/>
          </p:nvCxnSpPr>
          <p:spPr bwMode="auto">
            <a:xfrm rot="5400000">
              <a:off x="6590506" y="2933700"/>
              <a:ext cx="1296194" cy="7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5785" name="Rectangle 14"/>
            <p:cNvSpPr>
              <a:spLocks noChangeArrowheads="1"/>
            </p:cNvSpPr>
            <p:nvPr/>
          </p:nvSpPr>
          <p:spPr bwMode="auto">
            <a:xfrm>
              <a:off x="5105400" y="3581400"/>
              <a:ext cx="4267200" cy="457200"/>
            </a:xfrm>
            <a:prstGeom prst="rect">
              <a:avLst/>
            </a:prstGeom>
            <a:solidFill>
              <a:srgbClr val="FFFFC8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398" tIns="37038" rIns="75398" bIns="37038" anchor="ctr"/>
            <a:lstStyle>
              <a:lvl1pPr marL="6858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500" b="0">
                  <a:latin typeface="Helvetica" panose="020B0604020202020204" pitchFamily="34" charset="0"/>
                </a:rPr>
                <a:t>H</a:t>
              </a:r>
              <a:r>
                <a:rPr lang="en-US" altLang="en-US" sz="1500" b="0" baseline="-25000">
                  <a:latin typeface="Helvetica" panose="020B0604020202020204" pitchFamily="34" charset="0"/>
                </a:rPr>
                <a:t>SHA256</a:t>
              </a:r>
              <a:r>
                <a:rPr lang="en-US" altLang="en-US" sz="1500" b="0">
                  <a:latin typeface="Helvetica" panose="020B0604020202020204" pitchFamily="34" charset="0"/>
                </a:rPr>
                <a:t>(KA</a:t>
              </a:r>
              <a:r>
                <a:rPr lang="en-US" altLang="en-US" sz="1500" b="0" baseline="-25000">
                  <a:latin typeface="Helvetica" panose="020B0604020202020204" pitchFamily="34" charset="0"/>
                </a:rPr>
                <a:t>public</a:t>
              </a:r>
              <a:r>
                <a:rPr lang="en-US" altLang="en-US" sz="1500" b="0">
                  <a:latin typeface="Helvetica" panose="020B0604020202020204" pitchFamily="34" charset="0"/>
                </a:rPr>
                <a:t>, </a:t>
              </a:r>
              <a:r>
                <a:rPr lang="en-US" altLang="en-US" sz="1500" b="0">
                  <a:latin typeface="Helvetica" panose="020B0604020202020204" pitchFamily="34" charset="0"/>
                  <a:hlinkClick r:id="rId2"/>
                </a:rPr>
                <a:t>www.amazon.com</a:t>
              </a:r>
              <a:r>
                <a:rPr lang="en-US" altLang="en-US" sz="1500" b="0">
                  <a:latin typeface="Helvetica" panose="020B0604020202020204" pitchFamily="34" charset="0"/>
                </a:rPr>
                <a:t>, …)</a:t>
              </a:r>
            </a:p>
          </p:txBody>
        </p:sp>
        <p:sp>
          <p:nvSpPr>
            <p:cNvPr id="75786" name="TextBox 40"/>
            <p:cNvSpPr txBox="1">
              <a:spLocks noChangeArrowheads="1"/>
            </p:cNvSpPr>
            <p:nvPr/>
          </p:nvSpPr>
          <p:spPr bwMode="auto">
            <a:xfrm>
              <a:off x="5555088" y="2971800"/>
              <a:ext cx="4077348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Helvetica" panose="020B0604020202020204" pitchFamily="34" charset="0"/>
                </a:rPr>
                <a:t>H</a:t>
              </a:r>
              <a:r>
                <a:rPr lang="en-US" altLang="en-US" sz="1500" b="0" baseline="-25000">
                  <a:latin typeface="Helvetica" panose="020B0604020202020204" pitchFamily="34" charset="0"/>
                </a:rPr>
                <a:t>SHA256</a:t>
              </a:r>
              <a:r>
                <a:rPr lang="en-US" altLang="en-US" sz="1500" b="0">
                  <a:latin typeface="Helvetica" panose="020B0604020202020204" pitchFamily="34" charset="0"/>
                </a:rPr>
                <a:t>(KA</a:t>
              </a:r>
              <a:r>
                <a:rPr lang="en-US" altLang="en-US" sz="1500" b="0" baseline="-25000">
                  <a:latin typeface="Helvetica" panose="020B0604020202020204" pitchFamily="34" charset="0"/>
                </a:rPr>
                <a:t>public</a:t>
              </a:r>
              <a:r>
                <a:rPr lang="en-US" altLang="en-US" sz="1500" b="0">
                  <a:latin typeface="Helvetica" panose="020B0604020202020204" pitchFamily="34" charset="0"/>
                </a:rPr>
                <a:t>, </a:t>
              </a:r>
              <a:r>
                <a:rPr lang="en-US" altLang="en-US" sz="1500" b="0">
                  <a:latin typeface="Helvetica" panose="020B0604020202020204" pitchFamily="34" charset="0"/>
                  <a:hlinkClick r:id="rId2"/>
                </a:rPr>
                <a:t>www.amazon.com</a:t>
              </a:r>
              <a:r>
                <a:rPr lang="en-US" altLang="en-US" sz="1500" b="0">
                  <a:latin typeface="Helvetica" panose="020B0604020202020204" pitchFamily="34" charset="0"/>
                </a:rPr>
                <a:t>, ..)</a:t>
              </a:r>
            </a:p>
          </p:txBody>
        </p:sp>
      </p:grpSp>
      <p:sp>
        <p:nvSpPr>
          <p:cNvPr id="75782" name="TextBox 42"/>
          <p:cNvSpPr txBox="1">
            <a:spLocks noChangeArrowheads="1"/>
          </p:cNvSpPr>
          <p:nvPr/>
        </p:nvSpPr>
        <p:spPr bwMode="auto">
          <a:xfrm>
            <a:off x="1583532" y="635001"/>
            <a:ext cx="105189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500" b="0" dirty="0">
                <a:latin typeface="Helvetica" panose="020B0604020202020204" pitchFamily="34" charset="0"/>
              </a:rPr>
              <a:t>Certificate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89000" y="5000625"/>
            <a:ext cx="7352782" cy="400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 charset="0"/>
                <a:ea typeface="Gill Sans Light" charset="0"/>
                <a:cs typeface="Gill Sans Light" charset="0"/>
              </a:rPr>
              <a:t>Can also validate using peer approach: </a:t>
            </a:r>
            <a:r>
              <a:rPr lang="en-US" altLang="en-US" sz="2000" b="0">
                <a:latin typeface="Gill Sans Light" charset="0"/>
                <a:ea typeface="Gill Sans Light" charset="0"/>
                <a:cs typeface="Gill Sans Light" charset="0"/>
                <a:hlinkClick r:id="rId3"/>
              </a:rPr>
              <a:t>https://</a:t>
            </a:r>
            <a:r>
              <a:rPr lang="en-US" altLang="en-US" sz="2000" b="0" dirty="0">
                <a:latin typeface="Gill Sans Light" charset="0"/>
                <a:ea typeface="Gill Sans Light" charset="0"/>
                <a:cs typeface="Gill Sans Light" charset="0"/>
                <a:hlinkClick r:id="rId3"/>
              </a:rPr>
              <a:t>www.eff.org/observatory</a:t>
            </a:r>
            <a:r>
              <a:rPr lang="en-US" altLang="en-US" sz="2000" b="0" dirty="0">
                <a:latin typeface="Gill Sans Light" charset="0"/>
                <a:ea typeface="Gill Sans Light" charset="0"/>
                <a:cs typeface="Gill Sans Light" charset="0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F342-9E45-AF47-9352-EDEC9678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0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8469" y="1206500"/>
            <a:ext cx="5205531" cy="4064000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Browser constructs a random </a:t>
            </a:r>
            <a:r>
              <a:rPr lang="en-US" altLang="en-US" sz="1800" dirty="0">
                <a:solidFill>
                  <a:srgbClr val="0000FF"/>
                </a:solidFill>
              </a:rPr>
              <a:t>session key</a:t>
            </a:r>
            <a:r>
              <a:rPr lang="en-US" altLang="en-US" sz="1800" dirty="0"/>
              <a:t> K used for data communication</a:t>
            </a:r>
          </a:p>
          <a:p>
            <a:pPr lvl="1"/>
            <a:r>
              <a:rPr lang="en-US" altLang="en-US" sz="1600" dirty="0"/>
              <a:t>Private key for bulk crypto</a:t>
            </a:r>
          </a:p>
          <a:p>
            <a:r>
              <a:rPr lang="en-US" altLang="en-US" sz="1800" dirty="0"/>
              <a:t>Browser encrypts K using Amazon’</a:t>
            </a:r>
            <a:r>
              <a:rPr lang="en-US" altLang="ja-JP" sz="1800" dirty="0"/>
              <a:t>s public key</a:t>
            </a:r>
          </a:p>
          <a:p>
            <a:r>
              <a:rPr lang="en-US" altLang="en-US" sz="1800" dirty="0"/>
              <a:t>Browser sends E(K, </a:t>
            </a:r>
            <a:r>
              <a:rPr lang="en-US" altLang="en-US" sz="1800" dirty="0" err="1"/>
              <a:t>KA</a:t>
            </a:r>
            <a:r>
              <a:rPr lang="en-US" altLang="en-US" sz="1800" baseline="-25000" dirty="0" err="1"/>
              <a:t>public</a:t>
            </a:r>
            <a:r>
              <a:rPr lang="en-US" altLang="en-US" sz="1800" dirty="0"/>
              <a:t>) </a:t>
            </a:r>
            <a:br>
              <a:rPr lang="en-US" altLang="en-US" sz="1800" dirty="0"/>
            </a:br>
            <a:r>
              <a:rPr lang="en-US" altLang="en-US" sz="1800" dirty="0"/>
              <a:t>to server</a:t>
            </a:r>
          </a:p>
          <a:p>
            <a:r>
              <a:rPr lang="en-US" altLang="en-US" sz="1800" dirty="0"/>
              <a:t>Browser displays</a:t>
            </a:r>
          </a:p>
          <a:p>
            <a:r>
              <a:rPr lang="en-US" altLang="en-US" sz="1800" dirty="0"/>
              <a:t>All subsequent comm. encrypted w/ symmetric cipher </a:t>
            </a:r>
            <a:br>
              <a:rPr lang="en-US" altLang="en-US" sz="1800" dirty="0"/>
            </a:br>
            <a:r>
              <a:rPr lang="en-US" altLang="en-US" sz="1800" dirty="0"/>
              <a:t>(e.g., </a:t>
            </a:r>
            <a:r>
              <a:rPr lang="en-US" altLang="en-US" sz="1800" dirty="0">
                <a:solidFill>
                  <a:srgbClr val="0000FF"/>
                </a:solidFill>
              </a:rPr>
              <a:t>AES128</a:t>
            </a:r>
            <a:r>
              <a:rPr lang="en-US" altLang="en-US" sz="1800" dirty="0"/>
              <a:t>) using key K</a:t>
            </a:r>
          </a:p>
          <a:p>
            <a:pPr lvl="1"/>
            <a:r>
              <a:rPr lang="en-US" altLang="en-US" sz="1600" dirty="0"/>
              <a:t>E.g., client can authenticate using a password</a:t>
            </a:r>
          </a:p>
          <a:p>
            <a:pPr lvl="1"/>
            <a:endParaRPr lang="en-US" altLang="en-US" sz="1600" dirty="0"/>
          </a:p>
        </p:txBody>
      </p:sp>
      <p:pic>
        <p:nvPicPr>
          <p:cNvPr id="9492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308" y="3025856"/>
            <a:ext cx="825500" cy="55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Line 5"/>
          <p:cNvSpPr>
            <a:spLocks noChangeShapeType="1"/>
          </p:cNvSpPr>
          <p:nvPr/>
        </p:nvSpPr>
        <p:spPr bwMode="auto">
          <a:xfrm rot="16200000" flipH="1">
            <a:off x="5996120" y="3088349"/>
            <a:ext cx="3942292" cy="5159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76804" name="Line 6"/>
          <p:cNvSpPr>
            <a:spLocks noChangeShapeType="1"/>
          </p:cNvSpPr>
          <p:nvPr/>
        </p:nvSpPr>
        <p:spPr bwMode="auto">
          <a:xfrm rot="5400000">
            <a:off x="3577167" y="3038740"/>
            <a:ext cx="3929063" cy="2645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76805" name="Text Box 7"/>
          <p:cNvSpPr txBox="1">
            <a:spLocks noChangeArrowheads="1"/>
          </p:cNvSpPr>
          <p:nvPr/>
        </p:nvSpPr>
        <p:spPr bwMode="auto">
          <a:xfrm>
            <a:off x="5065449" y="714561"/>
            <a:ext cx="966931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>
                <a:solidFill>
                  <a:srgbClr val="0000FF"/>
                </a:solidFill>
                <a:latin typeface="Helvetica" panose="020B0604020202020204" pitchFamily="34" charset="0"/>
              </a:rPr>
              <a:t>Browser</a:t>
            </a:r>
          </a:p>
        </p:txBody>
      </p:sp>
      <p:sp>
        <p:nvSpPr>
          <p:cNvPr id="76806" name="Text Box 8"/>
          <p:cNvSpPr txBox="1">
            <a:spLocks noChangeArrowheads="1"/>
          </p:cNvSpPr>
          <p:nvPr/>
        </p:nvSpPr>
        <p:spPr bwMode="auto">
          <a:xfrm>
            <a:off x="7344834" y="714561"/>
            <a:ext cx="968535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>
                <a:solidFill>
                  <a:srgbClr val="FF3300"/>
                </a:solidFill>
                <a:latin typeface="Helvetica" panose="020B0604020202020204" pitchFamily="34" charset="0"/>
              </a:rPr>
              <a:t>Amazon</a:t>
            </a:r>
          </a:p>
        </p:txBody>
      </p:sp>
      <p:sp>
        <p:nvSpPr>
          <p:cNvPr id="76807" name="Line 9"/>
          <p:cNvSpPr>
            <a:spLocks noChangeShapeType="1"/>
          </p:cNvSpPr>
          <p:nvPr/>
        </p:nvSpPr>
        <p:spPr bwMode="auto">
          <a:xfrm rot="5400000">
            <a:off x="6492214" y="187193"/>
            <a:ext cx="485511" cy="2413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76808" name="Text Box 10"/>
          <p:cNvSpPr txBox="1">
            <a:spLocks noChangeArrowheads="1"/>
          </p:cNvSpPr>
          <p:nvPr/>
        </p:nvSpPr>
        <p:spPr bwMode="auto">
          <a:xfrm rot="10146980" flipH="1" flipV="1">
            <a:off x="5861844" y="1090269"/>
            <a:ext cx="1674813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>
                <a:solidFill>
                  <a:schemeClr val="bg2"/>
                </a:solidFill>
                <a:latin typeface="Helvetica" panose="020B0604020202020204" pitchFamily="34" charset="0"/>
              </a:rPr>
              <a:t>Here’</a:t>
            </a:r>
            <a:r>
              <a:rPr lang="en-US" altLang="ja-JP" sz="1667">
                <a:solidFill>
                  <a:schemeClr val="bg2"/>
                </a:solidFill>
                <a:latin typeface="Helvetica" panose="020B0604020202020204" pitchFamily="34" charset="0"/>
              </a:rPr>
              <a:t>s my cert</a:t>
            </a:r>
            <a:endParaRPr lang="en-US" altLang="en-US" sz="1667">
              <a:solidFill>
                <a:schemeClr val="bg2"/>
              </a:solidFill>
              <a:latin typeface="Helvetica" panose="020B0604020202020204" pitchFamily="34" charset="0"/>
            </a:endParaRPr>
          </a:p>
        </p:txBody>
      </p:sp>
      <p:sp>
        <p:nvSpPr>
          <p:cNvPr id="76809" name="Rectangle 11"/>
          <p:cNvSpPr>
            <a:spLocks noChangeArrowheads="1"/>
          </p:cNvSpPr>
          <p:nvPr/>
        </p:nvSpPr>
        <p:spPr bwMode="auto">
          <a:xfrm rot="-646924">
            <a:off x="5782469" y="1468437"/>
            <a:ext cx="1968500" cy="265907"/>
          </a:xfrm>
          <a:prstGeom prst="rect">
            <a:avLst/>
          </a:prstGeom>
          <a:solidFill>
            <a:schemeClr val="bg2">
              <a:alpha val="65097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667">
              <a:latin typeface="Helvetica" panose="020B0604020202020204" pitchFamily="34" charset="0"/>
            </a:endParaRPr>
          </a:p>
        </p:txBody>
      </p:sp>
      <p:sp>
        <p:nvSpPr>
          <p:cNvPr id="76810" name="Text Box 12"/>
          <p:cNvSpPr txBox="1">
            <a:spLocks noChangeArrowheads="1"/>
          </p:cNvSpPr>
          <p:nvPr/>
        </p:nvSpPr>
        <p:spPr bwMode="auto">
          <a:xfrm rot="-660000">
            <a:off x="5958955" y="1484499"/>
            <a:ext cx="155202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67">
                <a:solidFill>
                  <a:schemeClr val="bg2"/>
                </a:solidFill>
                <a:latin typeface="Helvetica" panose="020B0604020202020204" pitchFamily="34" charset="0"/>
              </a:rPr>
              <a:t>~1 KB of data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528469" y="2029354"/>
            <a:ext cx="2413000" cy="645583"/>
            <a:chOff x="3456" y="1864"/>
            <a:chExt cx="1824" cy="488"/>
          </a:xfrm>
        </p:grpSpPr>
        <p:sp>
          <p:nvSpPr>
            <p:cNvPr id="76824" name="Line 14"/>
            <p:cNvSpPr>
              <a:spLocks noChangeShapeType="1"/>
            </p:cNvSpPr>
            <p:nvPr/>
          </p:nvSpPr>
          <p:spPr bwMode="auto">
            <a:xfrm rot="5400000" flipV="1">
              <a:off x="4142" y="1214"/>
              <a:ext cx="452" cy="182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25" name="Text Box 15"/>
            <p:cNvSpPr txBox="1">
              <a:spLocks noChangeArrowheads="1"/>
            </p:cNvSpPr>
            <p:nvPr/>
          </p:nvSpPr>
          <p:spPr bwMode="auto">
            <a:xfrm rot="660000">
              <a:off x="3883" y="1864"/>
              <a:ext cx="104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solidFill>
                    <a:srgbClr val="0000FF"/>
                  </a:solidFill>
                  <a:latin typeface="Helvetica" panose="020B0604020202020204" pitchFamily="34" charset="0"/>
                </a:rPr>
                <a:t>E(K, KA</a:t>
              </a:r>
              <a:r>
                <a:rPr lang="en-US" altLang="en-US" sz="1667" b="0" baseline="-25000">
                  <a:solidFill>
                    <a:srgbClr val="0000FF"/>
                  </a:solidFill>
                  <a:latin typeface="Helvetica" panose="020B0604020202020204" pitchFamily="34" charset="0"/>
                </a:rPr>
                <a:t>public</a:t>
              </a:r>
              <a:r>
                <a:rPr lang="en-US" altLang="en-US" sz="1667" b="0">
                  <a:solidFill>
                    <a:srgbClr val="0000FF"/>
                  </a:solidFill>
                  <a:latin typeface="Helvetica" panose="020B0604020202020204" pitchFamily="34" charset="0"/>
                </a:rPr>
                <a:t>)</a:t>
              </a:r>
            </a:p>
          </p:txBody>
        </p:sp>
      </p:grpSp>
      <p:sp>
        <p:nvSpPr>
          <p:cNvPr id="949264" name="Rectangle 16"/>
          <p:cNvSpPr>
            <a:spLocks noChangeArrowheads="1"/>
          </p:cNvSpPr>
          <p:nvPr/>
        </p:nvSpPr>
        <p:spPr bwMode="auto">
          <a:xfrm>
            <a:off x="5201709" y="1836394"/>
            <a:ext cx="338554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>
                <a:latin typeface="Helvetica" panose="020B0604020202020204" pitchFamily="34" charset="0"/>
              </a:rPr>
              <a:t>K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528469" y="3618177"/>
            <a:ext cx="2413000" cy="644260"/>
            <a:chOff x="3456" y="2441"/>
            <a:chExt cx="1824" cy="487"/>
          </a:xfrm>
        </p:grpSpPr>
        <p:sp>
          <p:nvSpPr>
            <p:cNvPr id="76822" name="Line 19"/>
            <p:cNvSpPr>
              <a:spLocks noChangeShapeType="1"/>
            </p:cNvSpPr>
            <p:nvPr/>
          </p:nvSpPr>
          <p:spPr bwMode="auto">
            <a:xfrm rot="5400000" flipV="1">
              <a:off x="4142" y="1790"/>
              <a:ext cx="452" cy="182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23" name="Text Box 20"/>
            <p:cNvSpPr txBox="1">
              <a:spLocks noChangeArrowheads="1"/>
            </p:cNvSpPr>
            <p:nvPr/>
          </p:nvSpPr>
          <p:spPr bwMode="auto">
            <a:xfrm rot="771332">
              <a:off x="3684" y="2441"/>
              <a:ext cx="144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solidFill>
                    <a:srgbClr val="0000FF"/>
                  </a:solidFill>
                  <a:latin typeface="Helvetica" panose="020B0604020202020204" pitchFamily="34" charset="0"/>
                </a:rPr>
                <a:t>E(password …, K)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591969" y="4425156"/>
            <a:ext cx="2349500" cy="588697"/>
            <a:chOff x="3504" y="3675"/>
            <a:chExt cx="1776" cy="445"/>
          </a:xfrm>
        </p:grpSpPr>
        <p:sp>
          <p:nvSpPr>
            <p:cNvPr id="76820" name="Line 22"/>
            <p:cNvSpPr>
              <a:spLocks noChangeShapeType="1"/>
            </p:cNvSpPr>
            <p:nvPr/>
          </p:nvSpPr>
          <p:spPr bwMode="auto">
            <a:xfrm rot="5400000">
              <a:off x="4228" y="3068"/>
              <a:ext cx="328" cy="17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21" name="Text Box 23"/>
            <p:cNvSpPr txBox="1">
              <a:spLocks noChangeArrowheads="1"/>
            </p:cNvSpPr>
            <p:nvPr/>
          </p:nvSpPr>
          <p:spPr bwMode="auto">
            <a:xfrm rot="10146980" flipH="1" flipV="1">
              <a:off x="3694" y="3675"/>
              <a:ext cx="144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solidFill>
                    <a:srgbClr val="FF3300"/>
                  </a:solidFill>
                  <a:latin typeface="Helvetica" panose="020B0604020202020204" pitchFamily="34" charset="0"/>
                </a:rPr>
                <a:t>E(response …, K)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591969" y="2792677"/>
            <a:ext cx="2349500" cy="570177"/>
            <a:chOff x="3504" y="3065"/>
            <a:chExt cx="1776" cy="431"/>
          </a:xfrm>
        </p:grpSpPr>
        <p:sp>
          <p:nvSpPr>
            <p:cNvPr id="76818" name="Line 25"/>
            <p:cNvSpPr>
              <a:spLocks noChangeShapeType="1"/>
            </p:cNvSpPr>
            <p:nvPr/>
          </p:nvSpPr>
          <p:spPr bwMode="auto">
            <a:xfrm rot="5400000">
              <a:off x="4228" y="2444"/>
              <a:ext cx="328" cy="177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6819" name="Text Box 26"/>
            <p:cNvSpPr txBox="1">
              <a:spLocks noChangeArrowheads="1"/>
            </p:cNvSpPr>
            <p:nvPr/>
          </p:nvSpPr>
          <p:spPr bwMode="auto">
            <a:xfrm rot="10146980" flipH="1" flipV="1">
              <a:off x="3696" y="3065"/>
              <a:ext cx="129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solidFill>
                    <a:srgbClr val="FF3300"/>
                  </a:solidFill>
                  <a:latin typeface="Helvetica" panose="020B0604020202020204" pitchFamily="34" charset="0"/>
                </a:rPr>
                <a:t>Agreed</a:t>
              </a:r>
            </a:p>
          </p:txBody>
        </p:sp>
      </p:grpSp>
      <p:sp>
        <p:nvSpPr>
          <p:cNvPr id="76816" name="Rectangle 3"/>
          <p:cNvSpPr>
            <a:spLocks noGrp="1" noChangeArrowheads="1"/>
          </p:cNvSpPr>
          <p:nvPr>
            <p:ph type="title"/>
          </p:nvPr>
        </p:nvSpPr>
        <p:spPr>
          <a:xfrm>
            <a:off x="128469" y="127000"/>
            <a:ext cx="7999531" cy="444500"/>
          </a:xfrm>
        </p:spPr>
        <p:txBody>
          <a:bodyPr>
            <a:normAutofit fontScale="90000"/>
          </a:bodyPr>
          <a:lstStyle/>
          <a:p>
            <a:r>
              <a:rPr lang="en-US" altLang="en-US" sz="3333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HTTPS</a:t>
            </a:r>
            <a:r>
              <a:rPr lang="en-US" altLang="en-US" dirty="0">
                <a:latin typeface="Helvetica" panose="020B06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Connection (SSL/TLS) con</a:t>
            </a:r>
            <a:r>
              <a:rPr lang="en-US" altLang="ja-JP" dirty="0">
                <a:ea typeface="ＭＳ Ｐゴシック" panose="020B0600070205080204" pitchFamily="34" charset="-128"/>
              </a:rPr>
              <a:t>t’d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49265" name="Rectangle 17"/>
          <p:cNvSpPr>
            <a:spLocks noChangeArrowheads="1"/>
          </p:cNvSpPr>
          <p:nvPr/>
        </p:nvSpPr>
        <p:spPr bwMode="auto">
          <a:xfrm>
            <a:off x="8004969" y="2792864"/>
            <a:ext cx="338554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>
                <a:latin typeface="Helvetica" panose="020B0604020202020204" pitchFamily="34" charset="0"/>
              </a:rPr>
              <a:t>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7BCB-DA0B-A541-BD65-A8BF27A6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2" grpId="0" uiExpand="1" build="p"/>
      <p:bldP spid="949264" grpId="0"/>
      <p:bldP spid="94926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Definition: implement security protection mechanisms in hardware</a:t>
            </a:r>
          </a:p>
          <a:p>
            <a:pPr lvl="1"/>
            <a:r>
              <a:rPr lang="en-US" dirty="0"/>
              <a:t>E.g., design trusted hardware, as opposed to (in addition to) trusted software</a:t>
            </a:r>
          </a:p>
          <a:p>
            <a:r>
              <a:rPr lang="en-US" altLang="ja-JP" dirty="0">
                <a:latin typeface="Arial"/>
              </a:rPr>
              <a:t>Software security: software protect software!</a:t>
            </a:r>
          </a:p>
          <a:p>
            <a:pPr lvl="1"/>
            <a:r>
              <a:rPr lang="en-US" altLang="ja-JP" dirty="0">
                <a:latin typeface="Arial"/>
              </a:rPr>
              <a:t>Vulnerable to attacks</a:t>
            </a:r>
          </a:p>
          <a:p>
            <a:pPr lvl="2"/>
            <a:r>
              <a:rPr lang="en-US" altLang="ja-JP" dirty="0">
                <a:latin typeface="Arial"/>
              </a:rPr>
              <a:t>Is the antivirus/hardware untouched? </a:t>
            </a:r>
          </a:p>
          <a:p>
            <a:pPr lvl="1"/>
            <a:r>
              <a:rPr lang="en-US" altLang="ja-JP" dirty="0">
                <a:latin typeface="Arial"/>
              </a:rPr>
              <a:t>Easy infiltration</a:t>
            </a:r>
          </a:p>
          <a:p>
            <a:pPr lvl="1"/>
            <a:r>
              <a:rPr lang="en-US" altLang="ja-JP" dirty="0">
                <a:latin typeface="Arial"/>
              </a:rPr>
              <a:t>Fast spread</a:t>
            </a:r>
            <a:endParaRPr lang="en-US" dirty="0"/>
          </a:p>
          <a:p>
            <a:r>
              <a:rPr lang="en-US" dirty="0"/>
              <a:t>Hardware security: hardware protect software</a:t>
            </a:r>
          </a:p>
          <a:p>
            <a:pPr lvl="1"/>
            <a:r>
              <a:rPr lang="en-US" dirty="0"/>
              <a:t>Attacks need physical access</a:t>
            </a:r>
          </a:p>
          <a:p>
            <a:pPr lvl="1"/>
            <a:r>
              <a:rPr lang="en-US" dirty="0"/>
              <a:t>Software infiltration much more difficult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49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Platform Module (</a:t>
            </a:r>
            <a:r>
              <a:rPr lang="en-US" dirty="0">
                <a:cs typeface="Times New Roman" charset="0"/>
              </a:rPr>
              <a:t>TPM)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871" y="1221053"/>
            <a:ext cx="7784412" cy="1785938"/>
          </a:xfrm>
        </p:spPr>
        <p:txBody>
          <a:bodyPr>
            <a:normAutofit/>
          </a:bodyPr>
          <a:lstStyle/>
          <a:p>
            <a:r>
              <a:rPr lang="en-US" sz="2667" dirty="0">
                <a:cs typeface="Times New Roman" charset="0"/>
              </a:rPr>
              <a:t>A chip integrated into the hardware platform</a:t>
            </a:r>
          </a:p>
          <a:p>
            <a:r>
              <a:rPr lang="en-US" sz="2667" dirty="0">
                <a:cs typeface="Times New Roman" charset="0"/>
              </a:rPr>
              <a:t>It is a </a:t>
            </a:r>
            <a:r>
              <a:rPr lang="en-US" sz="2667" u="sng" dirty="0">
                <a:cs typeface="Times New Roman" charset="0"/>
              </a:rPr>
              <a:t>separate, trusted</a:t>
            </a:r>
            <a:r>
              <a:rPr lang="en-US" sz="2667" dirty="0">
                <a:cs typeface="Times New Roman" charset="0"/>
              </a:rPr>
              <a:t> co-processor</a:t>
            </a:r>
          </a:p>
        </p:txBody>
      </p:sp>
      <p:pic>
        <p:nvPicPr>
          <p:cNvPr id="181252" name="Picture 4" descr="tpm_chip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678" y="3324491"/>
            <a:ext cx="2655093" cy="2267479"/>
          </a:xfrm>
          <a:prstGeom prst="rect">
            <a:avLst/>
          </a:prstGeom>
          <a:noFill/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1420813" y="3508375"/>
            <a:ext cx="361950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ja-JP" altLang="en-US" sz="15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“</a:t>
            </a:r>
            <a:r>
              <a:rPr lang="en-US" sz="15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TPM represents a separate trusted coprocessor, whose state cannot be compromised by potentially malicious host system software.</a:t>
            </a:r>
            <a:r>
              <a:rPr lang="ja-JP" altLang="en-US" sz="15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”</a:t>
            </a:r>
            <a:endParaRPr lang="en-US" sz="15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en-US" sz="15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IBM Research Report </a:t>
            </a:r>
          </a:p>
          <a:p>
            <a:pPr>
              <a:spcBef>
                <a:spcPct val="50000"/>
              </a:spcBef>
            </a:pPr>
            <a:endParaRPr lang="en-US" sz="15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06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TPMs allow a system to: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Gather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attest</a:t>
            </a:r>
            <a:r>
              <a:rPr lang="en-US" dirty="0"/>
              <a:t> system state</a:t>
            </a:r>
          </a:p>
          <a:p>
            <a:pPr lvl="1"/>
            <a:r>
              <a:rPr lang="en-US" dirty="0"/>
              <a:t>Store and generate </a:t>
            </a:r>
            <a:r>
              <a:rPr lang="en-US" dirty="0">
                <a:solidFill>
                  <a:schemeClr val="accent2"/>
                </a:solidFill>
              </a:rPr>
              <a:t>cryptographic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Prove platform </a:t>
            </a:r>
            <a:r>
              <a:rPr lang="en-US" dirty="0">
                <a:solidFill>
                  <a:schemeClr val="accent2"/>
                </a:solidFill>
              </a:rPr>
              <a:t>identity</a:t>
            </a:r>
            <a:endParaRPr lang="en-US" dirty="0"/>
          </a:p>
          <a:p>
            <a:endParaRPr lang="en-US" dirty="0">
              <a:cs typeface="Times New Roman" charset="0"/>
            </a:endParaRPr>
          </a:p>
          <a:p>
            <a:r>
              <a:rPr lang="en-US" dirty="0">
                <a:cs typeface="Times New Roman" charset="0"/>
              </a:rPr>
              <a:t>Prevents unauthorized software</a:t>
            </a:r>
          </a:p>
          <a:p>
            <a:r>
              <a:rPr lang="en-US" dirty="0">
                <a:cs typeface="Times New Roman" charset="0"/>
              </a:rPr>
              <a:t>Helps prevent malware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0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67" y="70338"/>
            <a:ext cx="7035388" cy="735319"/>
          </a:xfrm>
        </p:spPr>
        <p:txBody>
          <a:bodyPr>
            <a:normAutofit/>
          </a:bodyPr>
          <a:lstStyle/>
          <a:p>
            <a:r>
              <a:rPr lang="en-US" dirty="0"/>
              <a:t>TPM Components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967" y="1206500"/>
            <a:ext cx="8621486" cy="3631407"/>
          </a:xfrm>
        </p:spPr>
        <p:txBody>
          <a:bodyPr>
            <a:normAutofit/>
          </a:bodyPr>
          <a:lstStyle/>
          <a:p>
            <a:r>
              <a:rPr lang="en-US" sz="2333" dirty="0">
                <a:cs typeface="Times New Roman" charset="0"/>
              </a:rPr>
              <a:t>Root key</a:t>
            </a:r>
          </a:p>
          <a:p>
            <a:r>
              <a:rPr lang="en-US" sz="2333" dirty="0">
                <a:cs typeface="Times New Roman" charset="0"/>
              </a:rPr>
              <a:t>PKI private keys could be stored in the chip</a:t>
            </a:r>
          </a:p>
          <a:p>
            <a:r>
              <a:rPr lang="en-US" sz="2333" dirty="0">
                <a:cs typeface="Times New Roman" charset="0"/>
              </a:rPr>
              <a:t>PK signatures calculated in the chip itself, never visible outside</a:t>
            </a:r>
          </a:p>
          <a:p>
            <a:r>
              <a:rPr lang="en-US" sz="2333" dirty="0">
                <a:cs typeface="Times New Roman" charset="0"/>
              </a:rPr>
              <a:t>Random number generators</a:t>
            </a:r>
          </a:p>
          <a:p>
            <a:r>
              <a:rPr lang="en-US" sz="2333" dirty="0">
                <a:cs typeface="Times New Roman" charset="0"/>
              </a:rPr>
              <a:t>SHA-1 encryption</a:t>
            </a:r>
          </a:p>
          <a:p>
            <a:r>
              <a:rPr lang="en-US" sz="2333" dirty="0">
                <a:cs typeface="Times New Roman" charset="0"/>
              </a:rPr>
              <a:t>Monotonic counters</a:t>
            </a:r>
          </a:p>
          <a:p>
            <a:r>
              <a:rPr lang="en-US" sz="2333" dirty="0">
                <a:cs typeface="Times New Roman" charset="0"/>
              </a:rPr>
              <a:t>Process isolation (encrypted I/O, prevents keystroke loggers, screen scrapers)</a:t>
            </a:r>
          </a:p>
          <a:p>
            <a:endParaRPr lang="en-US" sz="2333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13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500" y="1157230"/>
            <a:ext cx="8203850" cy="3861040"/>
          </a:xfrm>
        </p:spPr>
        <p:txBody>
          <a:bodyPr>
            <a:normAutofit/>
          </a:bodyPr>
          <a:lstStyle/>
          <a:p>
            <a:pPr marL="285739" indent="-285739" defTabSz="761970"/>
            <a:r>
              <a:rPr lang="en-US" sz="2333" dirty="0">
                <a:cs typeface="Times New Roman" charset="0"/>
              </a:rPr>
              <a:t>Advanced features will require O/S support</a:t>
            </a:r>
          </a:p>
          <a:p>
            <a:pPr marL="285739" indent="-285739" defTabSz="761970"/>
            <a:r>
              <a:rPr lang="en-US" sz="2333" dirty="0">
                <a:cs typeface="Times New Roman" charset="0"/>
              </a:rPr>
              <a:t>Potential for abuse by Software vendors</a:t>
            </a:r>
          </a:p>
          <a:p>
            <a:pPr lvl="1" indent="-285739" defTabSz="761970"/>
            <a:r>
              <a:rPr lang="en-US" sz="2000" dirty="0">
                <a:cs typeface="Times New Roman" charset="0"/>
              </a:rPr>
              <a:t>Co-processor or Cop-processor?</a:t>
            </a:r>
          </a:p>
          <a:p>
            <a:pPr lvl="1" indent="-285739" defTabSz="761970"/>
            <a:r>
              <a:rPr lang="ja-JP" altLang="en-US" sz="2000" dirty="0">
                <a:latin typeface="Arial"/>
                <a:cs typeface="Times New Roman" charset="0"/>
              </a:rPr>
              <a:t>“</a:t>
            </a:r>
            <a:r>
              <a:rPr lang="en-US" sz="2000" dirty="0">
                <a:cs typeface="Times New Roman" charset="0"/>
              </a:rPr>
              <a:t>Trusted Computing requires you to surrender control of your machine to the vendors of your hardware and software, thereby making the computer less trustworthy from the user</a:t>
            </a:r>
            <a:r>
              <a:rPr lang="ja-JP" altLang="en-US" sz="2000" dirty="0">
                <a:latin typeface="Arial"/>
                <a:cs typeface="Times New Roman" charset="0"/>
              </a:rPr>
              <a:t>’</a:t>
            </a:r>
            <a:r>
              <a:rPr lang="en-US" sz="2000" dirty="0">
                <a:cs typeface="Times New Roman" charset="0"/>
              </a:rPr>
              <a:t>s perspective</a:t>
            </a:r>
            <a:r>
              <a:rPr lang="ja-JP" altLang="en-US" sz="2000">
                <a:latin typeface="Arial"/>
                <a:cs typeface="Times New Roman" charset="0"/>
              </a:rPr>
              <a:t>”</a:t>
            </a:r>
            <a:r>
              <a:rPr lang="en-US" sz="2000" dirty="0">
                <a:cs typeface="Times New Roman" charset="0"/>
              </a:rPr>
              <a:t>   - Ross Anderson</a:t>
            </a:r>
          </a:p>
          <a:p>
            <a:pPr lvl="1" indent="-285739" defTabSz="761970"/>
            <a:r>
              <a:rPr lang="en-US" sz="2000" dirty="0">
                <a:cs typeface="Times New Roman" charset="0"/>
              </a:rPr>
              <a:t>The TPM's most controversial feature is attestation, the ability to measure the state of a computer and send a signed message certifying that particular hardware or software is or isn't present.</a:t>
            </a:r>
          </a:p>
          <a:p>
            <a:pPr lvl="1" indent="-285739" defTabSz="761970"/>
            <a:endParaRPr lang="en-US" sz="2000" dirty="0">
              <a:cs typeface="Times New Roman" charset="0"/>
            </a:endParaRPr>
          </a:p>
          <a:p>
            <a:pPr lvl="1" indent="-285739" defTabSz="761970"/>
            <a:endParaRPr lang="en-US" sz="2000" dirty="0">
              <a:cs typeface="Times New Roman" charset="0"/>
            </a:endParaRPr>
          </a:p>
          <a:p>
            <a:pPr marL="285739" indent="-285739" defTabSz="761970"/>
            <a:endParaRPr lang="en-US" sz="2333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Requirements</a:t>
            </a:r>
          </a:p>
        </p:txBody>
      </p:sp>
      <p:sp>
        <p:nvSpPr>
          <p:cNvPr id="294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053" y="989970"/>
            <a:ext cx="7728947" cy="453453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Authentication </a:t>
            </a:r>
          </a:p>
          <a:p>
            <a:pPr lvl="1"/>
            <a:r>
              <a:rPr lang="en-US" altLang="en-US" sz="1800" dirty="0"/>
              <a:t>Ensures that a user is who is claiming to be</a:t>
            </a:r>
          </a:p>
          <a:p>
            <a:pPr lvl="3"/>
            <a:endParaRPr lang="en-US" altLang="en-US" sz="1800" dirty="0"/>
          </a:p>
          <a:p>
            <a:r>
              <a:rPr lang="en-US" altLang="en-US" sz="2000" dirty="0"/>
              <a:t>Data integrity </a:t>
            </a:r>
          </a:p>
          <a:p>
            <a:pPr lvl="1"/>
            <a:r>
              <a:rPr lang="en-US" altLang="en-US" sz="1800" dirty="0"/>
              <a:t>Ensure that data is not changed from source to destination or after being written on a storage device </a:t>
            </a:r>
          </a:p>
          <a:p>
            <a:pPr lvl="3"/>
            <a:endParaRPr lang="en-US" altLang="en-US" sz="1800" dirty="0"/>
          </a:p>
          <a:p>
            <a:r>
              <a:rPr lang="en-US" altLang="en-US" sz="2000" dirty="0"/>
              <a:t>Confidentiality </a:t>
            </a:r>
          </a:p>
          <a:p>
            <a:pPr lvl="1"/>
            <a:r>
              <a:rPr lang="en-US" altLang="en-US" sz="1800" dirty="0"/>
              <a:t>Ensures that data is read only by authorized users</a:t>
            </a:r>
          </a:p>
          <a:p>
            <a:pPr lvl="2"/>
            <a:endParaRPr lang="en-US" altLang="en-US" dirty="0"/>
          </a:p>
          <a:p>
            <a:r>
              <a:rPr lang="en-US" altLang="en-US" sz="2000" dirty="0"/>
              <a:t>Non-repudiation</a:t>
            </a:r>
          </a:p>
          <a:p>
            <a:pPr lvl="1"/>
            <a:r>
              <a:rPr lang="en-US" altLang="en-US" sz="1800" dirty="0"/>
              <a:t>Sender/client can’</a:t>
            </a:r>
            <a:r>
              <a:rPr lang="en-US" altLang="ja-JP" sz="1800" dirty="0"/>
              <a:t>t later claim didn’t send/write data</a:t>
            </a:r>
          </a:p>
          <a:p>
            <a:pPr lvl="1"/>
            <a:r>
              <a:rPr lang="en-US" altLang="en-US" sz="1800" dirty="0"/>
              <a:t>Receiver/server can’</a:t>
            </a:r>
            <a:r>
              <a:rPr lang="en-US" altLang="ja-JP" sz="1800" dirty="0"/>
              <a:t>t claim didn’t receive/write data</a:t>
            </a:r>
          </a:p>
          <a:p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EBEC9-09AE-8446-933B-2048B34D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3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39" lvl="1" indent="-285739">
              <a:buFont typeface="Arial"/>
              <a:buChar char="•"/>
            </a:pPr>
            <a:r>
              <a:rPr lang="en-US" dirty="0">
                <a:latin typeface="Arial" charset="0"/>
              </a:rPr>
              <a:t>Hard drive encryption</a:t>
            </a:r>
          </a:p>
          <a:p>
            <a:pPr marL="619100" lvl="2" indent="-285739"/>
            <a:r>
              <a:rPr lang="en-US" dirty="0" err="1">
                <a:latin typeface="Arial" charset="0"/>
              </a:rPr>
              <a:t>BitLocker</a:t>
            </a:r>
            <a:r>
              <a:rPr lang="en-US" dirty="0">
                <a:latin typeface="Arial" charset="0"/>
              </a:rPr>
              <a:t> in Windows 8</a:t>
            </a:r>
          </a:p>
          <a:p>
            <a:pPr marL="285739" lvl="1" indent="-285739">
              <a:buFont typeface="Arial"/>
              <a:buChar char="•"/>
            </a:pPr>
            <a:r>
              <a:rPr lang="en-US" dirty="0">
                <a:latin typeface="Arial" charset="0"/>
              </a:rPr>
              <a:t>Trustworthy OS</a:t>
            </a:r>
          </a:p>
          <a:p>
            <a:pPr marL="619100" lvl="2" indent="-285739"/>
            <a:r>
              <a:rPr lang="en-US" dirty="0">
                <a:latin typeface="Arial" charset="0"/>
              </a:rPr>
              <a:t>Google’s </a:t>
            </a:r>
            <a:r>
              <a:rPr lang="en-US" dirty="0" err="1">
                <a:latin typeface="Arial" charset="0"/>
              </a:rPr>
              <a:t>Chromebook</a:t>
            </a:r>
            <a:r>
              <a:rPr lang="en-US" dirty="0">
                <a:latin typeface="Arial" charset="0"/>
              </a:rPr>
              <a:t> use TPM to prevent firmware rollback</a:t>
            </a:r>
          </a:p>
          <a:p>
            <a:pPr marL="285739" lvl="1" indent="-285739">
              <a:buFont typeface="Arial"/>
              <a:buChar char="•"/>
            </a:pPr>
            <a:endParaRPr lang="en-US" dirty="0">
              <a:latin typeface="Arial" charset="0"/>
            </a:endParaRPr>
          </a:p>
          <a:p>
            <a:pPr marL="285739" lvl="1" indent="-285739">
              <a:buFont typeface="Arial"/>
              <a:buChar char="•"/>
            </a:pPr>
            <a:r>
              <a:rPr lang="en-US" dirty="0">
                <a:latin typeface="Arial" charset="0"/>
              </a:rPr>
              <a:t>Potential applications:</a:t>
            </a:r>
          </a:p>
          <a:p>
            <a:pPr lvl="1">
              <a:buClr>
                <a:schemeClr val="accent2"/>
              </a:buClr>
              <a:buSzPct val="100000"/>
              <a:buFont typeface="Times" charset="0"/>
              <a:buChar char="•"/>
            </a:pPr>
            <a:r>
              <a:rPr lang="en-US" dirty="0">
                <a:latin typeface="Arial" charset="0"/>
              </a:rPr>
              <a:t>DRM</a:t>
            </a:r>
          </a:p>
          <a:p>
            <a:pPr lvl="1">
              <a:buClr>
                <a:schemeClr val="accent2"/>
              </a:buClr>
              <a:buSzPct val="100000"/>
              <a:buFont typeface="Times" charset="0"/>
              <a:buChar char="•"/>
            </a:pPr>
            <a:r>
              <a:rPr lang="en-US" dirty="0">
                <a:latin typeface="Arial" charset="0"/>
              </a:rPr>
              <a:t>Fighting pirate software</a:t>
            </a:r>
          </a:p>
          <a:p>
            <a:pPr marL="619100" lvl="2" indent="-285739"/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70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210" y="190500"/>
            <a:ext cx="7822552" cy="579438"/>
          </a:xfrm>
        </p:spPr>
        <p:txBody>
          <a:bodyPr>
            <a:normAutofit fontScale="90000"/>
          </a:bodyPr>
          <a:lstStyle/>
          <a:p>
            <a:r>
              <a:rPr lang="en-US" sz="3667" dirty="0"/>
              <a:t>BitLocker™ Drive Encryption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210" y="1058334"/>
            <a:ext cx="7818582" cy="4238625"/>
          </a:xfrm>
        </p:spPr>
        <p:txBody>
          <a:bodyPr>
            <a:normAutofit/>
          </a:bodyPr>
          <a:lstStyle/>
          <a:p>
            <a:pPr marL="338653" indent="-338653"/>
            <a:r>
              <a:rPr lang="en-US" sz="2000" dirty="0" err="1"/>
              <a:t>BitLocker</a:t>
            </a:r>
            <a:r>
              <a:rPr lang="en-US" sz="2000" dirty="0"/>
              <a:t>™ Drive Encryption gives you improved data protection on your Windows</a:t>
            </a:r>
          </a:p>
          <a:p>
            <a:pPr marL="623069" lvl="1" indent="-283093"/>
            <a:r>
              <a:rPr lang="en-US" sz="1667" dirty="0"/>
              <a:t>Notebooks – Often stolen, easily lost in transit</a:t>
            </a:r>
          </a:p>
          <a:p>
            <a:pPr marL="623069" lvl="1" indent="-283093"/>
            <a:r>
              <a:rPr lang="en-US" sz="1667" dirty="0"/>
              <a:t>Desktops – Often stolen, difficult to safely decommission</a:t>
            </a:r>
          </a:p>
          <a:p>
            <a:pPr marL="623069" lvl="1" indent="-283093"/>
            <a:r>
              <a:rPr lang="en-US" sz="1667" dirty="0"/>
              <a:t>Servers – High value targets, often kept in insecure locations</a:t>
            </a:r>
          </a:p>
          <a:p>
            <a:pPr marL="623069" lvl="1" indent="-283093"/>
            <a:r>
              <a:rPr lang="en-US" sz="1667" dirty="0"/>
              <a:t>All three can contain very sensitive IP and customer data</a:t>
            </a:r>
          </a:p>
          <a:p>
            <a:pPr marL="338653" indent="-338653"/>
            <a:r>
              <a:rPr lang="en-US" sz="2000" dirty="0"/>
              <a:t>Designed to provide a </a:t>
            </a:r>
            <a:r>
              <a:rPr lang="en-US" sz="2000" b="1" dirty="0"/>
              <a:t>transparent user experience </a:t>
            </a:r>
            <a:r>
              <a:rPr lang="en-US" sz="2000" dirty="0"/>
              <a:t>that requires little to no interaction on a protected system</a:t>
            </a:r>
          </a:p>
          <a:p>
            <a:pPr marL="338653" indent="-338653"/>
            <a:r>
              <a:rPr lang="en-US" sz="2000" dirty="0"/>
              <a:t>Prevents thieves from using another OS or software hacking tool to break OS file and system protections</a:t>
            </a:r>
          </a:p>
          <a:p>
            <a:pPr marL="623069" lvl="1" indent="-283093"/>
            <a:r>
              <a:rPr lang="en-US" sz="1667" dirty="0"/>
              <a:t>Prevents offline viewing of user data and OS files</a:t>
            </a:r>
          </a:p>
          <a:p>
            <a:pPr marL="623069" lvl="1" indent="-283093"/>
            <a:r>
              <a:rPr lang="en-US" sz="1667" dirty="0"/>
              <a:t>Provides enhanced data protection and boot validation </a:t>
            </a:r>
            <a:br>
              <a:rPr lang="en-US" sz="1667" dirty="0"/>
            </a:br>
            <a:r>
              <a:rPr lang="en-US" sz="1667" dirty="0"/>
              <a:t>through use of a Trusted Platform Module (TPM)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63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60" y="190501"/>
            <a:ext cx="7832601" cy="670719"/>
          </a:xfrm>
        </p:spPr>
        <p:txBody>
          <a:bodyPr>
            <a:normAutofit fontScale="90000"/>
          </a:bodyPr>
          <a:lstStyle/>
          <a:p>
            <a:r>
              <a:rPr lang="en-US" sz="2667" dirty="0"/>
              <a:t>BitLocker™ Drive Encryption Architecture</a:t>
            </a:r>
            <a:br>
              <a:rPr lang="en-US" sz="2667" dirty="0"/>
            </a:br>
            <a:r>
              <a:rPr lang="en-US" sz="1667" dirty="0">
                <a:solidFill>
                  <a:schemeClr val="accent1"/>
                </a:solidFill>
              </a:rPr>
              <a:t>Static Root of Trust Measurement of boot components</a:t>
            </a:r>
          </a:p>
        </p:txBody>
      </p:sp>
      <p:graphicFrame>
        <p:nvGraphicFramePr>
          <p:cNvPr id="57347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88220" y="1206500"/>
          <a:ext cx="7266781" cy="380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Visio" r:id="rId4" imgW="12554065" imgH="6394399" progId="Visio.Drawing.11">
                  <p:embed/>
                </p:oleObj>
              </mc:Choice>
              <mc:Fallback>
                <p:oleObj name="Visio" r:id="rId4" imgW="12554065" imgH="6394399" progId="Visio.Drawing.11">
                  <p:embed/>
                  <p:pic>
                    <p:nvPicPr>
                      <p:cNvPr id="573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220" y="1206500"/>
                        <a:ext cx="7266781" cy="3806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3175" cap="flat" cmpd="sng">
                            <a:solidFill>
                              <a:srgbClr val="FFFFFF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C44EFC-E0F1-5F48-9459-D0E80161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7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1016" y="190500"/>
            <a:ext cx="7862746" cy="579438"/>
          </a:xfrm>
        </p:spPr>
        <p:txBody>
          <a:bodyPr>
            <a:normAutofit fontScale="90000"/>
          </a:bodyPr>
          <a:lstStyle/>
          <a:p>
            <a:r>
              <a:rPr lang="en-US" sz="3667" dirty="0"/>
              <a:t>Disk Layout And Key Storage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0" y="1184011"/>
            <a:ext cx="3431646" cy="1658938"/>
          </a:xfrm>
        </p:spPr>
        <p:txBody>
          <a:bodyPr>
            <a:normAutofit fontScale="92500" lnSpcReduction="20000"/>
          </a:bodyPr>
          <a:lstStyle/>
          <a:p>
            <a:pPr marL="238115" indent="-238115">
              <a:buNone/>
            </a:pPr>
            <a:r>
              <a:rPr lang="en-US" sz="1500">
                <a:solidFill>
                  <a:schemeClr val="accent1"/>
                </a:solidFill>
              </a:rPr>
              <a:t>OS Volume</a:t>
            </a:r>
            <a:r>
              <a:rPr lang="en-US" sz="1500"/>
              <a:t> Contains</a:t>
            </a:r>
          </a:p>
          <a:p>
            <a:pPr marL="238115" indent="-238115"/>
            <a:r>
              <a:rPr lang="en-US" sz="1500"/>
              <a:t>Encrypted OS</a:t>
            </a:r>
          </a:p>
          <a:p>
            <a:pPr marL="238115" indent="-238115"/>
            <a:r>
              <a:rPr lang="en-US" sz="1500"/>
              <a:t>Encrypted Page File</a:t>
            </a:r>
          </a:p>
          <a:p>
            <a:pPr marL="238115" indent="-238115"/>
            <a:r>
              <a:rPr lang="en-US" sz="1500"/>
              <a:t>Encrypted Temp Files</a:t>
            </a:r>
          </a:p>
          <a:p>
            <a:pPr marL="238115" indent="-238115"/>
            <a:r>
              <a:rPr lang="en-US" sz="1500"/>
              <a:t>Encrypted Data</a:t>
            </a:r>
          </a:p>
          <a:p>
            <a:pPr marL="238115" indent="-238115"/>
            <a:r>
              <a:rPr lang="en-US" sz="1500"/>
              <a:t>Encrypted Hibernation File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05099" y="1120511"/>
            <a:ext cx="4510251" cy="1934104"/>
          </a:xfrm>
        </p:spPr>
        <p:txBody>
          <a:bodyPr>
            <a:normAutofit fontScale="92500"/>
          </a:bodyPr>
          <a:lstStyle/>
          <a:p>
            <a:pPr marL="243407" indent="-243407">
              <a:buNone/>
            </a:pPr>
            <a:r>
              <a:rPr lang="en-US" sz="1500" i="1" dirty="0">
                <a:solidFill>
                  <a:schemeClr val="accent1"/>
                </a:solidFill>
              </a:rPr>
              <a:t>Where</a:t>
            </a:r>
            <a:r>
              <a:rPr lang="ja-JP" altLang="en-US" sz="1500" i="1">
                <a:solidFill>
                  <a:schemeClr val="accent1"/>
                </a:solidFill>
                <a:latin typeface="Arial"/>
              </a:rPr>
              <a:t>’</a:t>
            </a:r>
            <a:r>
              <a:rPr lang="en-US" sz="1500" i="1" dirty="0">
                <a:solidFill>
                  <a:schemeClr val="accent1"/>
                </a:solidFill>
              </a:rPr>
              <a:t>s the Encryption Key?</a:t>
            </a:r>
          </a:p>
          <a:p>
            <a:pPr marL="243407" indent="-243407">
              <a:buFont typeface="Wingdings" charset="0"/>
              <a:buAutoNum type="arabicPeriod"/>
            </a:pPr>
            <a:r>
              <a:rPr lang="en-US" sz="1500" dirty="0">
                <a:solidFill>
                  <a:schemeClr val="accent1"/>
                </a:solidFill>
              </a:rPr>
              <a:t>SRK</a:t>
            </a:r>
            <a:r>
              <a:rPr lang="en-US" sz="1500" dirty="0"/>
              <a:t> (Storage Root Key)</a:t>
            </a:r>
            <a:br>
              <a:rPr lang="en-US" sz="1500" dirty="0"/>
            </a:br>
            <a:r>
              <a:rPr lang="en-US" sz="1500" dirty="0"/>
              <a:t>contained in TPM </a:t>
            </a:r>
          </a:p>
          <a:p>
            <a:pPr marL="243407" indent="-243407">
              <a:buFont typeface="Wingdings" charset="0"/>
              <a:buAutoNum type="arabicPeriod"/>
            </a:pPr>
            <a:r>
              <a:rPr lang="en-US" sz="1500" dirty="0">
                <a:solidFill>
                  <a:schemeClr val="accent1"/>
                </a:solidFill>
              </a:rPr>
              <a:t>SRK</a:t>
            </a:r>
            <a:r>
              <a:rPr lang="en-US" sz="1500" dirty="0"/>
              <a:t> encrypts </a:t>
            </a:r>
            <a:r>
              <a:rPr lang="en-US" sz="1500" dirty="0">
                <a:solidFill>
                  <a:schemeClr val="accent1"/>
                </a:solidFill>
              </a:rPr>
              <a:t>FVEK</a:t>
            </a:r>
            <a:r>
              <a:rPr lang="en-US" sz="1500" dirty="0"/>
              <a:t> (Full Volume Encryption Key) protected by TPM/PIN/USB Storage Device</a:t>
            </a:r>
          </a:p>
          <a:p>
            <a:pPr marL="243407" indent="-243407">
              <a:buFont typeface="Wingdings" charset="0"/>
              <a:buAutoNum type="arabicPeriod"/>
            </a:pPr>
            <a:r>
              <a:rPr lang="en-US" sz="1500" dirty="0">
                <a:solidFill>
                  <a:schemeClr val="accent1"/>
                </a:solidFill>
              </a:rPr>
              <a:t>FVEK</a:t>
            </a:r>
            <a:r>
              <a:rPr lang="en-US" sz="1500" dirty="0"/>
              <a:t> stored (encrypted by </a:t>
            </a:r>
            <a:r>
              <a:rPr lang="en-US" sz="1500" dirty="0">
                <a:solidFill>
                  <a:schemeClr val="accent1"/>
                </a:solidFill>
              </a:rPr>
              <a:t>SRK</a:t>
            </a:r>
            <a:r>
              <a:rPr lang="en-US" sz="1500" dirty="0"/>
              <a:t>) on hard drive in the </a:t>
            </a:r>
            <a:r>
              <a:rPr lang="en-US" sz="1500" dirty="0">
                <a:solidFill>
                  <a:schemeClr val="accent1"/>
                </a:solidFill>
              </a:rPr>
              <a:t>OS Volume</a:t>
            </a: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>
            <p:extLst/>
          </p:nvPr>
        </p:nvGraphicFramePr>
        <p:xfrm>
          <a:off x="1084792" y="3405188"/>
          <a:ext cx="2681553" cy="2115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Chart" r:id="rId4" imgW="5156200" imgH="4064000" progId="MSGraph.Chart.8">
                  <p:embed followColorScheme="full"/>
                </p:oleObj>
              </mc:Choice>
              <mc:Fallback>
                <p:oleObj name="Chart" r:id="rId4" imgW="5156200" imgH="4064000" progId="MSGraph.Chart.8">
                  <p:embed followColorScheme="full"/>
                  <p:pic>
                    <p:nvPicPr>
                      <p:cNvPr id="58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792" y="3405188"/>
                        <a:ext cx="2681553" cy="2115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107763" dir="2700000" algn="ctr" rotWithShape="0">
                                <a:srgbClr val="00000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907771" y="4373563"/>
            <a:ext cx="63831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System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809750" y="3868209"/>
            <a:ext cx="119468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OS Volume</a:t>
            </a:r>
          </a:p>
        </p:txBody>
      </p:sp>
      <p:pic>
        <p:nvPicPr>
          <p:cNvPr id="58376" name="Picture 8" descr="top curving arrow teal pin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833" y="3440907"/>
            <a:ext cx="3619500" cy="86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8377" name="Picture 9" descr="secure lock and ke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57" y="3378730"/>
            <a:ext cx="484188" cy="69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3788833" y="4606396"/>
            <a:ext cx="3048000" cy="74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hlink"/>
                    </a:gs>
                    <a:gs pos="50000">
                      <a:schemeClr val="hlink">
                        <a:gamma/>
                        <a:tint val="5372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761970" fontAlgn="base">
              <a:spcBef>
                <a:spcPct val="10000"/>
              </a:spcBef>
              <a:spcAft>
                <a:spcPct val="0"/>
              </a:spcAft>
            </a:pPr>
            <a:r>
              <a:rPr lang="en-US" sz="1333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System Volume Contains:</a:t>
            </a:r>
          </a:p>
          <a:p>
            <a:pPr defTabSz="761970" fontAlgn="base">
              <a:spcBef>
                <a:spcPct val="10000"/>
              </a:spcBef>
              <a:spcAft>
                <a:spcPct val="0"/>
              </a:spcAft>
            </a:pPr>
            <a:r>
              <a:rPr lang="en-US" sz="1333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MBR, Boot manager, Boot Utilities</a:t>
            </a:r>
          </a:p>
          <a:p>
            <a:pPr defTabSz="761970" fontAlgn="base">
              <a:spcBef>
                <a:spcPct val="10000"/>
              </a:spcBef>
              <a:spcAft>
                <a:spcPct val="0"/>
              </a:spcAft>
            </a:pPr>
            <a:r>
              <a:rPr lang="en-US" sz="1333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(Unencrypted, small)</a:t>
            </a:r>
          </a:p>
        </p:txBody>
      </p:sp>
      <p:grpSp>
        <p:nvGrpSpPr>
          <p:cNvPr id="58379" name="Group 11"/>
          <p:cNvGrpSpPr>
            <a:grpSpLocks/>
          </p:cNvGrpSpPr>
          <p:nvPr/>
        </p:nvGrpSpPr>
        <p:grpSpPr bwMode="auto">
          <a:xfrm>
            <a:off x="6703219" y="3694907"/>
            <a:ext cx="906198" cy="407458"/>
            <a:chOff x="4272" y="2285"/>
            <a:chExt cx="912" cy="869"/>
          </a:xfrm>
        </p:grpSpPr>
        <p:graphicFrame>
          <p:nvGraphicFramePr>
            <p:cNvPr id="58380" name="Object 12"/>
            <p:cNvGraphicFramePr>
              <a:graphicFrameLocks noChangeAspect="1"/>
            </p:cNvGraphicFramePr>
            <p:nvPr/>
          </p:nvGraphicFramePr>
          <p:xfrm>
            <a:off x="4272" y="2285"/>
            <a:ext cx="912" cy="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" name="Visio" r:id="rId8" imgW="437434" imgH="416966" progId="Visio.Drawing.11">
                    <p:embed/>
                  </p:oleObj>
                </mc:Choice>
                <mc:Fallback>
                  <p:oleObj name="Visio" r:id="rId8" imgW="437434" imgH="416966" progId="Visio.Drawing.11">
                    <p:embed/>
                    <p:pic>
                      <p:nvPicPr>
                        <p:cNvPr id="5838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285"/>
                          <a:ext cx="912" cy="8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12700" algn="ctr" rotWithShape="0">
                                  <a:schemeClr val="bg2">
                                    <a:alpha val="50000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8381" name="Picture 13" descr="secure key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0" y="2496"/>
              <a:ext cx="306" cy="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382" name="Oval 14"/>
          <p:cNvSpPr>
            <a:spLocks noChangeArrowheads="1"/>
          </p:cNvSpPr>
          <p:nvPr/>
        </p:nvSpPr>
        <p:spPr bwMode="auto">
          <a:xfrm>
            <a:off x="3227917" y="3644636"/>
            <a:ext cx="190500" cy="190500"/>
          </a:xfrm>
          <a:prstGeom prst="ellipse">
            <a:avLst/>
          </a:prstGeom>
          <a:gradFill rotWithShape="1">
            <a:gsLst>
              <a:gs pos="0">
                <a:srgbClr val="66CC66"/>
              </a:gs>
              <a:gs pos="50000">
                <a:srgbClr val="66CC66">
                  <a:gamma/>
                  <a:tint val="53725"/>
                  <a:invGamma/>
                </a:srgbClr>
              </a:gs>
              <a:gs pos="100000">
                <a:srgbClr val="66CC66"/>
              </a:gs>
            </a:gsLst>
            <a:lin ang="2700000" scaled="1"/>
          </a:gradFill>
          <a:ln w="31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197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sz="15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8383" name="Oval 15"/>
          <p:cNvSpPr>
            <a:spLocks noChangeArrowheads="1"/>
          </p:cNvSpPr>
          <p:nvPr/>
        </p:nvSpPr>
        <p:spPr bwMode="auto">
          <a:xfrm>
            <a:off x="4782344" y="4172479"/>
            <a:ext cx="190500" cy="190500"/>
          </a:xfrm>
          <a:prstGeom prst="ellipse">
            <a:avLst/>
          </a:prstGeom>
          <a:gradFill rotWithShape="1">
            <a:gsLst>
              <a:gs pos="0">
                <a:srgbClr val="66CC66"/>
              </a:gs>
              <a:gs pos="50000">
                <a:srgbClr val="66CC66">
                  <a:gamma/>
                  <a:tint val="53725"/>
                  <a:invGamma/>
                </a:srgbClr>
              </a:gs>
              <a:gs pos="100000">
                <a:srgbClr val="66CC66"/>
              </a:gs>
            </a:gsLst>
            <a:lin ang="2700000" scaled="1"/>
          </a:gradFill>
          <a:ln w="31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197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sz="15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4970199" y="4114271"/>
            <a:ext cx="85857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defTabSz="761970" fontAlgn="base">
              <a:spcBef>
                <a:spcPct val="50000"/>
              </a:spcBef>
              <a:spcAft>
                <a:spcPct val="0"/>
              </a:spcAft>
            </a:pPr>
            <a:r>
              <a:rPr lang="en-US" sz="15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FVEK</a:t>
            </a:r>
          </a:p>
        </p:txBody>
      </p:sp>
      <p:sp>
        <p:nvSpPr>
          <p:cNvPr id="58385" name="Oval 17"/>
          <p:cNvSpPr>
            <a:spLocks noChangeArrowheads="1"/>
          </p:cNvSpPr>
          <p:nvPr/>
        </p:nvSpPr>
        <p:spPr bwMode="auto">
          <a:xfrm>
            <a:off x="6827573" y="4172479"/>
            <a:ext cx="190500" cy="190500"/>
          </a:xfrm>
          <a:prstGeom prst="ellipse">
            <a:avLst/>
          </a:prstGeom>
          <a:gradFill rotWithShape="1">
            <a:gsLst>
              <a:gs pos="0">
                <a:srgbClr val="66CC66"/>
              </a:gs>
              <a:gs pos="50000">
                <a:srgbClr val="66CC66">
                  <a:gamma/>
                  <a:tint val="53725"/>
                  <a:invGamma/>
                </a:srgbClr>
              </a:gs>
              <a:gs pos="100000">
                <a:srgbClr val="66CC66"/>
              </a:gs>
            </a:gsLst>
            <a:lin ang="2700000" scaled="1"/>
          </a:gradFill>
          <a:ln w="317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197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</a:pPr>
            <a:r>
              <a:rPr lang="en-US" sz="15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7012782" y="4115595"/>
            <a:ext cx="100409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761970" fontAlgn="base">
              <a:spcBef>
                <a:spcPct val="50000"/>
              </a:spcBef>
              <a:spcAft>
                <a:spcPct val="0"/>
              </a:spcAft>
            </a:pPr>
            <a:r>
              <a:rPr lang="en-US" sz="15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charset="0"/>
              </a:rPr>
              <a:t>SRK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A8B067-3726-4943-810F-99985614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80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4720" y="881063"/>
            <a:ext cx="3765021" cy="861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667">
                <a:solidFill>
                  <a:srgbClr val="FFFFFF"/>
                </a:solidFill>
                <a:latin typeface="Arial" charset="0"/>
                <a:ea typeface="ＭＳ Ｐゴシック" charset="0"/>
              </a:rPr>
              <a:t>BitLocker™ offers a spectrum of protection, allowing an organization to customize according to its own needs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Spectrum of Protection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5728230" y="1334824"/>
            <a:ext cx="1584854" cy="3817938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tIns="114300" anchorCtr="1"/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1833" b="1" u="sng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1833" b="1" u="sng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1833" b="1" u="sng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833" b="1" u="sng">
                <a:solidFill>
                  <a:srgbClr val="000000"/>
                </a:solidFill>
                <a:latin typeface="Arial" charset="0"/>
                <a:ea typeface="ＭＳ Ｐゴシック" charset="0"/>
              </a:rPr>
              <a:t>TPM Only</a:t>
            </a:r>
            <a:endParaRPr lang="en-US" sz="1833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333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“</a:t>
            </a:r>
            <a:r>
              <a:rPr lang="en-US" sz="1333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What it is</a:t>
            </a:r>
            <a:r>
              <a:rPr lang="ja-JP" altLang="en-US" sz="1333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”</a:t>
            </a:r>
            <a:endParaRPr lang="en-US" sz="1333" i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1333" i="1" u="sng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1333" i="1" u="sng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1333" i="1" u="sng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333" u="sng">
                <a:solidFill>
                  <a:srgbClr val="000000"/>
                </a:solidFill>
                <a:latin typeface="Arial" charset="0"/>
                <a:ea typeface="ＭＳ Ｐゴシック" charset="0"/>
              </a:rPr>
              <a:t>Protects Against:</a:t>
            </a: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solidFill>
                  <a:srgbClr val="000000"/>
                </a:solidFill>
                <a:latin typeface="Arial" charset="0"/>
                <a:ea typeface="ＭＳ Ｐゴシック" charset="0"/>
              </a:rPr>
              <a:t>Most SW attacks</a:t>
            </a: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333" u="sng">
                <a:solidFill>
                  <a:srgbClr val="000000"/>
                </a:solidFill>
                <a:latin typeface="Arial" charset="0"/>
                <a:ea typeface="ＭＳ Ｐゴシック" charset="0"/>
              </a:rPr>
              <a:t>Vulnerable To:</a:t>
            </a: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solidFill>
                  <a:srgbClr val="000000"/>
                </a:solidFill>
                <a:latin typeface="Arial" charset="0"/>
                <a:ea typeface="ＭＳ Ｐゴシック" charset="0"/>
              </a:rPr>
              <a:t>Hardware attacks</a:t>
            </a: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1333" u="sng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333" u="sng">
                <a:solidFill>
                  <a:srgbClr val="000000"/>
                </a:solidFill>
                <a:latin typeface="Arial" charset="0"/>
                <a:ea typeface="ＭＳ Ｐゴシック" charset="0"/>
              </a:rPr>
              <a:t>User Must:</a:t>
            </a: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solidFill>
                  <a:srgbClr val="000000"/>
                </a:solidFill>
                <a:latin typeface="Arial" charset="0"/>
                <a:ea typeface="ＭＳ Ｐゴシック" charset="0"/>
              </a:rPr>
              <a:t>N/A</a:t>
            </a: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solidFill>
                  <a:srgbClr val="000000"/>
                </a:solidFill>
                <a:latin typeface="Arial" charset="0"/>
                <a:ea typeface="ＭＳ Ｐゴシック" charset="0"/>
              </a:rPr>
              <a:t>No user impact</a:t>
            </a: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1333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71" y="1693334"/>
            <a:ext cx="484188" cy="48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4142053" y="1815042"/>
            <a:ext cx="1584854" cy="334036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Ctr="1"/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1833" b="1" u="sng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1833" b="1" u="sng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1833" b="1" u="sng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833" b="1" u="sng">
                <a:solidFill>
                  <a:srgbClr val="000000"/>
                </a:solidFill>
                <a:latin typeface="Arial" charset="0"/>
                <a:ea typeface="ＭＳ Ｐゴシック" charset="0"/>
              </a:rPr>
              <a:t>TPM + PIN</a:t>
            </a:r>
            <a:endParaRPr lang="en-US" sz="1833" b="1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333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“</a:t>
            </a:r>
            <a:r>
              <a:rPr lang="en-US" sz="1333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What it is + what you know</a:t>
            </a:r>
            <a:r>
              <a:rPr lang="ja-JP" altLang="en-US" sz="1333" i="1">
                <a:solidFill>
                  <a:srgbClr val="000000"/>
                </a:solidFill>
                <a:latin typeface="Arial" charset="0"/>
                <a:ea typeface="ＭＳ Ｐゴシック" charset="0"/>
              </a:rPr>
              <a:t>”</a:t>
            </a:r>
            <a:endParaRPr lang="en-US" sz="1333" i="1" u="sng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333" u="sng">
                <a:solidFill>
                  <a:srgbClr val="000000"/>
                </a:solidFill>
                <a:latin typeface="Arial" charset="0"/>
                <a:ea typeface="ＭＳ Ｐゴシック" charset="0"/>
              </a:rPr>
              <a:t>Protects Against:</a:t>
            </a: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solidFill>
                  <a:srgbClr val="000000"/>
                </a:solidFill>
                <a:latin typeface="Arial" charset="0"/>
                <a:ea typeface="ＭＳ Ｐゴシック" charset="0"/>
              </a:rPr>
              <a:t>Many HW attacks</a:t>
            </a: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333" u="sng">
                <a:solidFill>
                  <a:srgbClr val="000000"/>
                </a:solidFill>
                <a:latin typeface="Arial" charset="0"/>
                <a:ea typeface="ＭＳ Ｐゴシック" charset="0"/>
              </a:rPr>
              <a:t>Vulnerable To:</a:t>
            </a: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solidFill>
                  <a:srgbClr val="000000"/>
                </a:solidFill>
                <a:latin typeface="Arial" charset="0"/>
                <a:ea typeface="ＭＳ Ｐゴシック" charset="0"/>
              </a:rPr>
              <a:t>Hardware attacks</a:t>
            </a: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1333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333" u="sng">
                <a:solidFill>
                  <a:srgbClr val="000000"/>
                </a:solidFill>
                <a:latin typeface="Arial" charset="0"/>
                <a:ea typeface="ＭＳ Ｐゴシック" charset="0"/>
              </a:rPr>
              <a:t>User Must:</a:t>
            </a:r>
          </a:p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solidFill>
                  <a:srgbClr val="000000"/>
                </a:solidFill>
                <a:latin typeface="Arial" charset="0"/>
                <a:ea typeface="ＭＳ Ｐゴシック" charset="0"/>
              </a:rPr>
              <a:t>Enter PIN to boot</a:t>
            </a:r>
          </a:p>
        </p:txBody>
      </p:sp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59" y="2190750"/>
            <a:ext cx="1325563" cy="481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chemeClr val="accent2">
                        <a:gamma/>
                        <a:shade val="56078"/>
                        <a:invGamma/>
                      </a:schemeClr>
                    </a:gs>
                    <a:gs pos="50000">
                      <a:schemeClr val="accent2"/>
                    </a:gs>
                    <a:gs pos="100000">
                      <a:schemeClr val="accent2">
                        <a:gamma/>
                        <a:shade val="56078"/>
                        <a:invGamma/>
                      </a:schemeClr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86024" name="Group 8"/>
          <p:cNvGrpSpPr>
            <a:grpSpLocks/>
          </p:cNvGrpSpPr>
          <p:nvPr/>
        </p:nvGrpSpPr>
        <p:grpSpPr bwMode="auto">
          <a:xfrm>
            <a:off x="2553230" y="2157678"/>
            <a:ext cx="1584854" cy="2996406"/>
            <a:chOff x="1348" y="1793"/>
            <a:chExt cx="1198" cy="2385"/>
          </a:xfrm>
        </p:grpSpPr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1348" y="1793"/>
              <a:ext cx="1198" cy="238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533400" anchorCtr="1"/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33" b="1" u="sng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USB Only</a:t>
              </a:r>
              <a:endParaRPr lang="en-US" sz="1833" b="1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333" i="1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“</a:t>
              </a:r>
              <a:r>
                <a:rPr lang="en-US" sz="1333" i="1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What you have</a:t>
              </a:r>
              <a:r>
                <a:rPr lang="ja-JP" altLang="en-US" sz="1333" i="1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”</a:t>
              </a:r>
              <a:endParaRPr lang="en-US" sz="1333" i="1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endParaRPr lang="en-US" sz="1333" i="1" u="sng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u="sng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Protects Against: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HW attacks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u="sng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Vulnerable To: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Stolen USB key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No boot validation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u="sng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User Must: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Protect USB key</a:t>
              </a:r>
              <a:endParaRPr lang="en-US" sz="1417" b="1">
                <a:solidFill>
                  <a:srgbClr val="FF3300"/>
                </a:solidFill>
                <a:latin typeface="Arial" charset="0"/>
                <a:ea typeface="ＭＳ Ｐゴシック" charset="0"/>
              </a:endParaRPr>
            </a:p>
          </p:txBody>
        </p:sp>
        <p:pic>
          <p:nvPicPr>
            <p:cNvPr id="86026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7" y="1836"/>
              <a:ext cx="528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accent2">
                          <a:gamma/>
                          <a:shade val="56078"/>
                          <a:invGamma/>
                        </a:schemeClr>
                      </a:gs>
                      <a:gs pos="50000">
                        <a:schemeClr val="accent2"/>
                      </a:gs>
                      <a:gs pos="100000">
                        <a:schemeClr val="accent2">
                          <a:gamma/>
                          <a:shade val="56078"/>
                          <a:invGamma/>
                        </a:schemeClr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86027" name="Group 11"/>
          <p:cNvGrpSpPr>
            <a:grpSpLocks/>
          </p:cNvGrpSpPr>
          <p:nvPr/>
        </p:nvGrpSpPr>
        <p:grpSpPr bwMode="auto">
          <a:xfrm>
            <a:off x="968376" y="2156354"/>
            <a:ext cx="1584854" cy="2996407"/>
            <a:chOff x="3791" y="1204"/>
            <a:chExt cx="1198" cy="2385"/>
          </a:xfrm>
        </p:grpSpPr>
        <p:sp>
          <p:nvSpPr>
            <p:cNvPr id="86028" name="Rectangle 12"/>
            <p:cNvSpPr>
              <a:spLocks noChangeArrowheads="1"/>
            </p:cNvSpPr>
            <p:nvPr/>
          </p:nvSpPr>
          <p:spPr bwMode="auto">
            <a:xfrm>
              <a:off x="3791" y="1204"/>
              <a:ext cx="1198" cy="2385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tIns="533400" anchorCtr="1"/>
            <a:lstStyle/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33" b="1" u="sng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TPM + USB</a:t>
              </a:r>
              <a:endParaRPr lang="en-US" sz="1833" b="1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333" i="1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“</a:t>
              </a:r>
              <a:r>
                <a:rPr lang="en-US" sz="1333" i="1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What it is + what you have</a:t>
              </a:r>
              <a:r>
                <a:rPr lang="ja-JP" altLang="en-US" sz="1333" i="1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”</a:t>
              </a:r>
              <a:endParaRPr lang="en-US" sz="1333" i="1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u="sng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Protects Against: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HW attacks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u="sng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Vulnerable To: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Stolen USB key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 u="sng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User Must:</a:t>
              </a:r>
            </a:p>
            <a:p>
              <a:pPr algn="ctr" defTabSz="7619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33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Protect USB key</a:t>
              </a:r>
              <a:endParaRPr lang="en-US" sz="1417" b="1">
                <a:solidFill>
                  <a:srgbClr val="FF3300"/>
                </a:solidFill>
                <a:latin typeface="Arial" charset="0"/>
                <a:ea typeface="ＭＳ Ｐゴシック" charset="0"/>
              </a:endParaRPr>
            </a:p>
          </p:txBody>
        </p:sp>
        <p:pic>
          <p:nvPicPr>
            <p:cNvPr id="86029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3" y="1243"/>
              <a:ext cx="990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chemeClr val="accent2">
                          <a:gamma/>
                          <a:shade val="56078"/>
                          <a:invGamma/>
                        </a:schemeClr>
                      </a:gs>
                      <a:gs pos="50000">
                        <a:schemeClr val="accent2"/>
                      </a:gs>
                      <a:gs pos="100000">
                        <a:schemeClr val="accent2">
                          <a:gamma/>
                          <a:shade val="56078"/>
                          <a:invGamma/>
                        </a:schemeClr>
                      </a:gs>
                    </a:gsLst>
                    <a:lin ang="2700000" scaled="1"/>
                  </a:gra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86030" name="AutoShape 14"/>
          <p:cNvSpPr>
            <a:spLocks noChangeArrowheads="1"/>
          </p:cNvSpPr>
          <p:nvPr/>
        </p:nvSpPr>
        <p:spPr bwMode="auto">
          <a:xfrm rot="10800000">
            <a:off x="7405688" y="403490"/>
            <a:ext cx="833438" cy="4586552"/>
          </a:xfrm>
          <a:prstGeom prst="downArrow">
            <a:avLst>
              <a:gd name="adj1" fmla="val 50000"/>
              <a:gd name="adj2" fmla="val 76637"/>
            </a:avLst>
          </a:prstGeom>
          <a:gradFill rotWithShape="1">
            <a:gsLst>
              <a:gs pos="0">
                <a:srgbClr val="00FF00">
                  <a:gamma/>
                  <a:shade val="46275"/>
                  <a:invGamma/>
                </a:srgbClr>
              </a:gs>
              <a:gs pos="50000">
                <a:srgbClr val="00FF00"/>
              </a:gs>
              <a:gs pos="100000">
                <a:srgbClr val="00FF00">
                  <a:gamma/>
                  <a:shade val="46275"/>
                  <a:invGamma/>
                </a:srgbClr>
              </a:gs>
            </a:gsLst>
            <a:lin ang="18900000" scaled="1"/>
          </a:gra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r>
              <a:rPr lang="en-US" sz="1500" b="1">
                <a:solidFill>
                  <a:srgbClr val="000000"/>
                </a:solidFill>
                <a:latin typeface="Arial" charset="0"/>
                <a:ea typeface="ＭＳ Ｐゴシック" charset="0"/>
              </a:rPr>
              <a:t>Ease of  Deployment / Maintenance</a:t>
            </a:r>
          </a:p>
        </p:txBody>
      </p:sp>
    </p:spTree>
    <p:extLst>
      <p:ext uri="{BB962C8B-B14F-4D97-AF65-F5344CB8AC3E}">
        <p14:creationId xmlns:p14="http://schemas.microsoft.com/office/powerpoint/2010/main" val="91473868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SGX:  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90287" y="1135724"/>
            <a:ext cx="8592457" cy="4171969"/>
          </a:xfrm>
        </p:spPr>
        <p:txBody>
          <a:bodyPr/>
          <a:lstStyle/>
          <a:p>
            <a:r>
              <a:rPr lang="en-US" sz="2400" dirty="0"/>
              <a:t>Extension to Intel processors that support:</a:t>
            </a:r>
          </a:p>
          <a:p>
            <a:pPr marL="457200" indent="-457200">
              <a:spcBef>
                <a:spcPts val="1776"/>
              </a:spcBef>
              <a:buFont typeface="Arial" charset="0"/>
              <a:buChar char="•"/>
            </a:pPr>
            <a:r>
              <a:rPr lang="en-US" sz="2400" b="1" dirty="0"/>
              <a:t>Enclaves</a:t>
            </a:r>
            <a:r>
              <a:rPr lang="en-US" sz="2400" dirty="0"/>
              <a:t>: running code and memory </a:t>
            </a:r>
            <a:r>
              <a:rPr lang="en-US" sz="2400" u="sng" dirty="0"/>
              <a:t>isolated</a:t>
            </a:r>
            <a:r>
              <a:rPr lang="en-US" sz="2400" dirty="0"/>
              <a:t> from the rest of system</a:t>
            </a:r>
          </a:p>
          <a:p>
            <a:pPr marL="457200" indent="-457200">
              <a:spcBef>
                <a:spcPts val="1776"/>
              </a:spcBef>
              <a:buFont typeface="Arial" charset="0"/>
              <a:buChar char="•"/>
            </a:pPr>
            <a:r>
              <a:rPr lang="en-US" sz="2400" b="1" dirty="0"/>
              <a:t>Attestation</a:t>
            </a:r>
            <a:r>
              <a:rPr lang="en-US" sz="2400" dirty="0"/>
              <a:t>: prove to local/remote system what code is running in enclave</a:t>
            </a:r>
          </a:p>
          <a:p>
            <a:pPr marL="457200" indent="-457200">
              <a:spcBef>
                <a:spcPts val="1776"/>
              </a:spcBef>
              <a:buFont typeface="Arial" charset="0"/>
              <a:buChar char="•"/>
            </a:pPr>
            <a:r>
              <a:rPr lang="en-US" sz="2400" b="1" dirty="0"/>
              <a:t>Minimum TCB</a:t>
            </a:r>
            <a:r>
              <a:rPr lang="en-US" sz="2400" dirty="0"/>
              <a:t>: only processor is trusted</a:t>
            </a:r>
          </a:p>
          <a:p>
            <a:pPr marL="800100" lvl="1" indent="-457200">
              <a:spcBef>
                <a:spcPts val="1776"/>
              </a:spcBef>
              <a:buFont typeface="Arial" charset="0"/>
              <a:buChar char="•"/>
            </a:pPr>
            <a:r>
              <a:rPr lang="en-US" sz="2000" dirty="0"/>
              <a:t>nothing else:  DRAM and peripherals are untrusted</a:t>
            </a:r>
          </a:p>
          <a:p>
            <a:pPr marL="800100" lvl="1" indent="-457200">
              <a:spcBef>
                <a:spcPts val="1776"/>
              </a:spcBef>
              <a:buFont typeface="Arial" charset="0"/>
              <a:buChar char="•"/>
            </a:pPr>
            <a:r>
              <a:rPr lang="en-US" sz="2000" dirty="0"/>
              <a:t>⇒  all writes to memory are encrypted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4B99CA-9DFD-0944-B563-7AC2FB90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72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0287" y="1025980"/>
            <a:ext cx="7369731" cy="4403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u="sng" dirty="0"/>
              <a:t>Server side</a:t>
            </a:r>
            <a:r>
              <a:rPr lang="en-US" sz="2400" dirty="0"/>
              <a:t>:</a:t>
            </a:r>
          </a:p>
          <a:p>
            <a:r>
              <a:rPr lang="en-US" sz="2400" dirty="0"/>
              <a:t>Storing a Web server HTTPS secret key:</a:t>
            </a:r>
          </a:p>
          <a:p>
            <a:pPr lvl="1"/>
            <a:r>
              <a:rPr lang="en-US" sz="2000" dirty="0"/>
              <a:t>key only opened inside an enclave</a:t>
            </a:r>
          </a:p>
          <a:p>
            <a:pPr lvl="1"/>
            <a:r>
              <a:rPr lang="en-US" sz="2100" dirty="0"/>
              <a:t>⇒ malware cannot get the key</a:t>
            </a:r>
          </a:p>
          <a:p>
            <a:r>
              <a:rPr lang="en-US" sz="2400" dirty="0"/>
              <a:t>Running a private job in the cloud: job runs in enclave</a:t>
            </a:r>
          </a:p>
          <a:p>
            <a:pPr lvl="1"/>
            <a:r>
              <a:rPr lang="en-US" sz="2000" dirty="0"/>
              <a:t>Cloud admin cannot get code or data of job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sz="2400" b="1" u="sng" dirty="0"/>
              <a:t>Client side</a:t>
            </a:r>
            <a:r>
              <a:rPr lang="en-US" sz="2400" dirty="0"/>
              <a:t>:</a:t>
            </a:r>
          </a:p>
          <a:p>
            <a:r>
              <a:rPr lang="en-US" sz="2400" dirty="0"/>
              <a:t>Hide anti-virus (AV) signatures:</a:t>
            </a:r>
          </a:p>
          <a:p>
            <a:pPr lvl="1"/>
            <a:r>
              <a:rPr lang="en-US" sz="2000" dirty="0"/>
              <a:t>AV signatures are only opened inside an enclave</a:t>
            </a:r>
          </a:p>
          <a:p>
            <a:pPr lvl="1"/>
            <a:r>
              <a:rPr lang="en-US" sz="2000" dirty="0"/>
              <a:t>not exposed to adversary in the clear</a:t>
            </a:r>
          </a:p>
          <a:p>
            <a:r>
              <a:rPr lang="en-US" sz="2400" dirty="0"/>
              <a:t>Hide proprietary ML models:</a:t>
            </a:r>
          </a:p>
          <a:p>
            <a:pPr lvl="1"/>
            <a:r>
              <a:rPr lang="en-US" sz="2000" dirty="0"/>
              <a:t>Speech detection on smart home devices</a:t>
            </a:r>
          </a:p>
          <a:p>
            <a:pPr lvl="1"/>
            <a:r>
              <a:rPr lang="en-US" sz="2000" dirty="0"/>
              <a:t>Models secret and hidden from competitors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509" y="3950903"/>
            <a:ext cx="1110992" cy="1269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287" y="1025980"/>
            <a:ext cx="979457" cy="1669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5959" y="473150"/>
            <a:ext cx="1074111" cy="4448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BA7B5-F061-3843-8C07-0C26A7D9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0287" y="1135725"/>
            <a:ext cx="8592457" cy="528883"/>
          </a:xfrm>
        </p:spPr>
        <p:txBody>
          <a:bodyPr/>
          <a:lstStyle/>
          <a:p>
            <a:pPr algn="ctr"/>
            <a:r>
              <a:rPr lang="en-US" sz="2400" dirty="0"/>
              <a:t>An application defines part of itself as an enclave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2171" y="1925864"/>
            <a:ext cx="6807200" cy="284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76601" y="4828722"/>
            <a:ext cx="2255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4343" y="2462894"/>
            <a:ext cx="2264228" cy="2090057"/>
          </a:xfrm>
          <a:prstGeom prst="rect">
            <a:avLst/>
          </a:prstGeom>
          <a:solidFill>
            <a:srgbClr val="00B0F0"/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9508" y="1977643"/>
            <a:ext cx="2033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Untrusted part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789A5E-9A0F-0043-ACA2-457DF541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5D4A0-6AFA-E048-B540-BCCE463CE22A}"/>
              </a:ext>
            </a:extLst>
          </p:cNvPr>
          <p:cNvSpPr/>
          <p:nvPr/>
        </p:nvSpPr>
        <p:spPr>
          <a:xfrm>
            <a:off x="4782457" y="2439308"/>
            <a:ext cx="2264228" cy="9089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46F5E-AF8E-9246-B10B-AF2BA4B4866A}"/>
              </a:ext>
            </a:extLst>
          </p:cNvPr>
          <p:cNvSpPr txBox="1"/>
          <p:nvPr/>
        </p:nvSpPr>
        <p:spPr>
          <a:xfrm>
            <a:off x="5349192" y="1977643"/>
            <a:ext cx="1130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Enclave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8816F-A251-5549-B478-E88549C369DA}"/>
              </a:ext>
            </a:extLst>
          </p:cNvPr>
          <p:cNvSpPr txBox="1"/>
          <p:nvPr/>
        </p:nvSpPr>
        <p:spPr>
          <a:xfrm>
            <a:off x="1502371" y="2662954"/>
            <a:ext cx="1988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create enclave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910B9-2F29-0E42-8B7B-171DC93A16C5}"/>
              </a:ext>
            </a:extLst>
          </p:cNvPr>
          <p:cNvSpPr txBox="1"/>
          <p:nvPr/>
        </p:nvSpPr>
        <p:spPr>
          <a:xfrm>
            <a:off x="4738870" y="3406322"/>
            <a:ext cx="247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(isolated memory)</a:t>
            </a:r>
            <a:endParaRPr lang="en-US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D08D32B-53AC-C54D-890C-D498CB723AA0}"/>
              </a:ext>
            </a:extLst>
          </p:cNvPr>
          <p:cNvSpPr txBox="1">
            <a:spLocks/>
          </p:cNvSpPr>
          <p:nvPr/>
        </p:nvSpPr>
        <p:spPr>
          <a:xfrm>
            <a:off x="188838" y="41793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2F6C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Intel SGX: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26788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0287" y="1135725"/>
            <a:ext cx="8592457" cy="528883"/>
          </a:xfrm>
        </p:spPr>
        <p:txBody>
          <a:bodyPr/>
          <a:lstStyle/>
          <a:p>
            <a:pPr algn="ctr"/>
            <a:r>
              <a:rPr lang="en-US" sz="2400" dirty="0"/>
              <a:t>An application defines part of itself as an enclave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2171" y="1925864"/>
            <a:ext cx="6807200" cy="284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4343" y="2462894"/>
            <a:ext cx="2264228" cy="2090057"/>
          </a:xfrm>
          <a:prstGeom prst="rect">
            <a:avLst/>
          </a:prstGeom>
          <a:solidFill>
            <a:srgbClr val="00B0F0"/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9508" y="1977643"/>
            <a:ext cx="2033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Untrusted part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2457" y="2439308"/>
            <a:ext cx="2547257" cy="9089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49192" y="1977643"/>
            <a:ext cx="1130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Enclave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02371" y="2662954"/>
            <a:ext cx="1988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create enclave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02370" y="3234454"/>
            <a:ext cx="2067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/>
              <a:t>all </a:t>
            </a:r>
            <a:r>
              <a:rPr lang="en-US" sz="2400" dirty="0" err="1"/>
              <a:t>TrustedFun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3569795" y="2700564"/>
            <a:ext cx="1212663" cy="764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82458" y="2462894"/>
            <a:ext cx="2794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enclave code runs</a:t>
            </a:r>
          </a:p>
          <a:p>
            <a:r>
              <a:rPr lang="en-US" sz="2400" dirty="0"/>
              <a:t>using enclave 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82457" y="3346904"/>
            <a:ext cx="2547257" cy="4675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67g35bd954bt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6B3474-8C7D-EB41-BB24-CD45BC93BC0D}"/>
              </a:ext>
            </a:extLst>
          </p:cNvPr>
          <p:cNvSpPr txBox="1"/>
          <p:nvPr/>
        </p:nvSpPr>
        <p:spPr>
          <a:xfrm>
            <a:off x="3276601" y="4828722"/>
            <a:ext cx="2255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memory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3F0F7-2DA7-FD40-A843-FDCA0A43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48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7833F5B-59E6-424B-8109-AD009372AA4E}"/>
              </a:ext>
            </a:extLst>
          </p:cNvPr>
          <p:cNvSpPr txBox="1">
            <a:spLocks/>
          </p:cNvSpPr>
          <p:nvPr/>
        </p:nvSpPr>
        <p:spPr>
          <a:xfrm>
            <a:off x="188838" y="41793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2F6C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Intel SGX: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8604962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0287" y="1135725"/>
            <a:ext cx="8592457" cy="528883"/>
          </a:xfrm>
        </p:spPr>
        <p:txBody>
          <a:bodyPr/>
          <a:lstStyle/>
          <a:p>
            <a:pPr algn="ctr"/>
            <a:r>
              <a:rPr lang="en-US" sz="2400" dirty="0"/>
              <a:t>An application defines part of itself as an enclave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2171" y="1925864"/>
            <a:ext cx="6807200" cy="284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4343" y="2462894"/>
            <a:ext cx="2264228" cy="2090057"/>
          </a:xfrm>
          <a:prstGeom prst="rect">
            <a:avLst/>
          </a:prstGeom>
          <a:solidFill>
            <a:srgbClr val="00B0F0"/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9508" y="1977643"/>
            <a:ext cx="2033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Untrusted part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2457" y="2439308"/>
            <a:ext cx="2547257" cy="11978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49192" y="1977643"/>
            <a:ext cx="1130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Enclave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502371" y="2662954"/>
            <a:ext cx="1988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create enclave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02370" y="3234454"/>
            <a:ext cx="2067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/>
              <a:t>all </a:t>
            </a:r>
            <a:r>
              <a:rPr lang="en-US" sz="2400" dirty="0" err="1"/>
              <a:t>TrustedFun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 flipV="1">
            <a:off x="3569795" y="2700564"/>
            <a:ext cx="1212663" cy="764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82458" y="2462894"/>
            <a:ext cx="2794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enclave data only</a:t>
            </a:r>
          </a:p>
          <a:p>
            <a:r>
              <a:rPr lang="en-US" sz="2400" dirty="0"/>
              <a:t>accessible to code</a:t>
            </a:r>
          </a:p>
          <a:p>
            <a:r>
              <a:rPr lang="en-US" sz="2400" dirty="0"/>
              <a:t>in enclave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628572" y="3124619"/>
            <a:ext cx="1153885" cy="673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82457" y="3651705"/>
            <a:ext cx="2547257" cy="4675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67g35bd954bt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D8B2E6-5A5B-B34F-91BD-A35E234BAF58}"/>
              </a:ext>
            </a:extLst>
          </p:cNvPr>
          <p:cNvSpPr txBox="1"/>
          <p:nvPr/>
        </p:nvSpPr>
        <p:spPr>
          <a:xfrm>
            <a:off x="3276601" y="4828722"/>
            <a:ext cx="2255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memory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90D55-B921-6144-94D3-21B0D9BF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49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EC93296-99F0-294D-AA83-2D86BDC5CE79}"/>
              </a:ext>
            </a:extLst>
          </p:cNvPr>
          <p:cNvSpPr txBox="1">
            <a:spLocks/>
          </p:cNvSpPr>
          <p:nvPr/>
        </p:nvSpPr>
        <p:spPr>
          <a:xfrm>
            <a:off x="188838" y="41793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2F6C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Intel SGX: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144932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are Data Breaches so Frequent?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53" y="2869932"/>
            <a:ext cx="8758591" cy="2654567"/>
          </a:xfrm>
        </p:spPr>
        <p:txBody>
          <a:bodyPr>
            <a:noAutofit/>
          </a:bodyPr>
          <a:lstStyle/>
          <a:p>
            <a:r>
              <a:rPr lang="en-US" sz="1600" dirty="0"/>
              <a:t>State of the art: </a:t>
            </a:r>
            <a:r>
              <a:rPr lang="en-US" sz="1600" dirty="0" err="1"/>
              <a:t>AdHoc</a:t>
            </a:r>
            <a:r>
              <a:rPr lang="en-US" sz="1600" dirty="0"/>
              <a:t> boundary construction!</a:t>
            </a:r>
          </a:p>
          <a:p>
            <a:pPr lvl="1"/>
            <a:r>
              <a:rPr lang="en-US" sz="1400" dirty="0"/>
              <a:t>Protection mechanisms are “roll-your-own” and different for each application</a:t>
            </a:r>
          </a:p>
          <a:p>
            <a:pPr lvl="1"/>
            <a:r>
              <a:rPr lang="en-US" sz="1400" dirty="0"/>
              <a:t>Use of encrypted channels to “tunnel” across untrusted domains</a:t>
            </a:r>
          </a:p>
          <a:p>
            <a:r>
              <a:rPr lang="en-US" sz="1600" dirty="0"/>
              <a:t>Data is typically protected at the Border rather than Inherently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Large Trusted Computing Base (TCB): </a:t>
            </a:r>
            <a:r>
              <a:rPr lang="en-US" sz="1400" dirty="0"/>
              <a:t>huge amount of code must be correct to protect data</a:t>
            </a:r>
          </a:p>
          <a:p>
            <a:pPr lvl="1"/>
            <a:r>
              <a:rPr lang="en-US" sz="1400" dirty="0"/>
              <a:t>Make it through the border (firewall, OS, VM, container, etc…) data compromised!</a:t>
            </a:r>
          </a:p>
          <a:p>
            <a:r>
              <a:rPr lang="en-US" sz="1600" dirty="0"/>
              <a:t>What about data integrity and provenance?</a:t>
            </a:r>
          </a:p>
          <a:p>
            <a:pPr lvl="1"/>
            <a:r>
              <a:rPr lang="en-US" sz="1400" dirty="0"/>
              <a:t>Any bits inserted into “secure” environment get trusted as authentic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A9F3E6-E577-F448-A389-37F1027FCAE3}"/>
              </a:ext>
            </a:extLst>
          </p:cNvPr>
          <p:cNvGrpSpPr/>
          <p:nvPr/>
        </p:nvGrpSpPr>
        <p:grpSpPr>
          <a:xfrm>
            <a:off x="1222753" y="771027"/>
            <a:ext cx="6527518" cy="2050255"/>
            <a:chOff x="1222753" y="771027"/>
            <a:chExt cx="6527518" cy="2050255"/>
          </a:xfrm>
        </p:grpSpPr>
        <p:sp>
          <p:nvSpPr>
            <p:cNvPr id="38" name="Cloud 37"/>
            <p:cNvSpPr/>
            <p:nvPr/>
          </p:nvSpPr>
          <p:spPr bwMode="auto">
            <a:xfrm rot="219947">
              <a:off x="3072810" y="1068607"/>
              <a:ext cx="2759577" cy="1477504"/>
            </a:xfrm>
            <a:prstGeom prst="cloud">
              <a:avLst/>
            </a:prstGeom>
            <a:pattFill prst="pct90">
              <a:fgClr>
                <a:srgbClr val="B2ECFC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7150" tIns="28575" rIns="57150" bIns="28575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5280768" y="1344645"/>
              <a:ext cx="55208" cy="6135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5395098" y="1309541"/>
              <a:ext cx="67781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2886684" y="1630638"/>
              <a:ext cx="819213" cy="2478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858041" y="1305316"/>
              <a:ext cx="4604" cy="9961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16" idx="0"/>
            </p:cNvCxnSpPr>
            <p:nvPr/>
          </p:nvCxnSpPr>
          <p:spPr>
            <a:xfrm>
              <a:off x="2181083" y="1565718"/>
              <a:ext cx="9208" cy="5372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811950" y="1124817"/>
              <a:ext cx="531257" cy="534198"/>
              <a:chOff x="6629400" y="1355083"/>
              <a:chExt cx="850011" cy="85471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" name="Flowchart: Magnetic Disk 5"/>
              <p:cNvSpPr/>
              <p:nvPr/>
            </p:nvSpPr>
            <p:spPr>
              <a:xfrm>
                <a:off x="6629400" y="1355083"/>
                <a:ext cx="518795" cy="603079"/>
              </a:xfrm>
              <a:prstGeom prst="flowChartMagneticDisk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>
                  <a:solidFill>
                    <a:schemeClr val="tx1"/>
                  </a:solidFill>
                  <a:latin typeface="Gill Sans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" name="Flowchart: Magnetic Disk 6"/>
              <p:cNvSpPr/>
              <p:nvPr/>
            </p:nvSpPr>
            <p:spPr>
              <a:xfrm>
                <a:off x="6768576" y="1480902"/>
                <a:ext cx="518795" cy="603079"/>
              </a:xfrm>
              <a:prstGeom prst="flowChartMagneticDisk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>
                  <a:solidFill>
                    <a:schemeClr val="tx1"/>
                  </a:solidFill>
                  <a:latin typeface="Gill Sans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" name="Flowchart: Magnetic Disk 7"/>
              <p:cNvSpPr/>
              <p:nvPr/>
            </p:nvSpPr>
            <p:spPr>
              <a:xfrm>
                <a:off x="6960616" y="1606721"/>
                <a:ext cx="518795" cy="603079"/>
              </a:xfrm>
              <a:prstGeom prst="flowChartMagneticDisk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>
                  <a:solidFill>
                    <a:schemeClr val="tx1"/>
                  </a:solidFill>
                  <a:latin typeface="Gill Sans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353" y="2059287"/>
              <a:ext cx="567222" cy="425417"/>
            </a:xfrm>
            <a:prstGeom prst="rect">
              <a:avLst/>
            </a:prstGeom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4360" y="1401244"/>
              <a:ext cx="842982" cy="842982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lowchart: Magnetic Disk 13"/>
            <p:cNvSpPr/>
            <p:nvPr/>
          </p:nvSpPr>
          <p:spPr>
            <a:xfrm>
              <a:off x="1781387" y="2095883"/>
              <a:ext cx="324247" cy="376924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  <a:latin typeface="Gill Sans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1885300" y="2017247"/>
              <a:ext cx="324247" cy="376924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  <a:latin typeface="Gill Sans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028167" y="1977370"/>
              <a:ext cx="324247" cy="376924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  <a:latin typeface="Gill Sans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42" name="Picture 484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736" y="2315318"/>
              <a:ext cx="908059" cy="505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4" name="Straight Connector 53"/>
            <p:cNvCxnSpPr/>
            <p:nvPr/>
          </p:nvCxnSpPr>
          <p:spPr>
            <a:xfrm flipH="1">
              <a:off x="1943509" y="1930434"/>
              <a:ext cx="2467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190290" y="1878519"/>
              <a:ext cx="49136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5" idx="2"/>
            </p:cNvCxnSpPr>
            <p:nvPr/>
          </p:nvCxnSpPr>
          <p:spPr>
            <a:xfrm flipH="1" flipV="1">
              <a:off x="6286499" y="1312641"/>
              <a:ext cx="759215" cy="6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6862645" y="2301436"/>
              <a:ext cx="24678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045714" y="1124817"/>
              <a:ext cx="531257" cy="534198"/>
              <a:chOff x="6629400" y="1355083"/>
              <a:chExt cx="850011" cy="854717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5" name="Flowchart: Magnetic Disk 34"/>
              <p:cNvSpPr/>
              <p:nvPr/>
            </p:nvSpPr>
            <p:spPr>
              <a:xfrm>
                <a:off x="6629400" y="1355083"/>
                <a:ext cx="518795" cy="603079"/>
              </a:xfrm>
              <a:prstGeom prst="flowChartMagneticDisk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>
                  <a:solidFill>
                    <a:schemeClr val="tx1"/>
                  </a:solidFill>
                  <a:latin typeface="Gill Sans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6" name="Flowchart: Magnetic Disk 35"/>
              <p:cNvSpPr/>
              <p:nvPr/>
            </p:nvSpPr>
            <p:spPr>
              <a:xfrm>
                <a:off x="6768576" y="1480902"/>
                <a:ext cx="518795" cy="603079"/>
              </a:xfrm>
              <a:prstGeom prst="flowChartMagneticDisk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>
                  <a:solidFill>
                    <a:schemeClr val="tx1"/>
                  </a:solidFill>
                  <a:latin typeface="Gill Sans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7" name="Flowchart: Magnetic Disk 36"/>
              <p:cNvSpPr/>
              <p:nvPr/>
            </p:nvSpPr>
            <p:spPr>
              <a:xfrm>
                <a:off x="6960616" y="1606721"/>
                <a:ext cx="518795" cy="603079"/>
              </a:xfrm>
              <a:prstGeom prst="flowChartMagneticDisk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>
                  <a:solidFill>
                    <a:schemeClr val="tx1"/>
                  </a:solidFill>
                  <a:latin typeface="Gill Sans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0825" y="2106813"/>
              <a:ext cx="567222" cy="425417"/>
            </a:xfrm>
            <a:prstGeom prst="rect">
              <a:avLst/>
            </a:prstGeom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021" y="1385867"/>
              <a:ext cx="842982" cy="842982"/>
            </a:xfrm>
            <a:prstGeom prst="rect">
              <a:avLst/>
            </a:prstGeom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Flowchart: Magnetic Disk 30"/>
            <p:cNvSpPr/>
            <p:nvPr/>
          </p:nvSpPr>
          <p:spPr>
            <a:xfrm>
              <a:off x="7015151" y="2095883"/>
              <a:ext cx="324247" cy="376924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  <a:latin typeface="Gill Sans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Flowchart: Magnetic Disk 31"/>
            <p:cNvSpPr/>
            <p:nvPr/>
          </p:nvSpPr>
          <p:spPr>
            <a:xfrm>
              <a:off x="7119064" y="2017247"/>
              <a:ext cx="324247" cy="376924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  <a:latin typeface="Gill Sans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Flowchart: Magnetic Disk 32"/>
            <p:cNvSpPr/>
            <p:nvPr/>
          </p:nvSpPr>
          <p:spPr>
            <a:xfrm>
              <a:off x="7261931" y="1977370"/>
              <a:ext cx="324247" cy="376924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  <a:latin typeface="Gill Sans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2968" y="1220686"/>
              <a:ext cx="307677" cy="209061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840" y="1788974"/>
              <a:ext cx="291031" cy="19775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0340" y="1225646"/>
              <a:ext cx="291031" cy="197750"/>
            </a:xfrm>
            <a:prstGeom prst="rect">
              <a:avLst/>
            </a:prstGeom>
          </p:spPr>
        </p:pic>
        <p:grpSp>
          <p:nvGrpSpPr>
            <p:cNvPr id="84" name="Group 83"/>
            <p:cNvGrpSpPr/>
            <p:nvPr/>
          </p:nvGrpSpPr>
          <p:grpSpPr>
            <a:xfrm>
              <a:off x="1222753" y="771027"/>
              <a:ext cx="6527518" cy="1854259"/>
              <a:chOff x="487115" y="698610"/>
              <a:chExt cx="10444028" cy="2966815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4960500" y="810320"/>
                <a:ext cx="1829222" cy="2352759"/>
                <a:chOff x="4960500" y="810320"/>
                <a:chExt cx="1829222" cy="2352759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079550" y="810320"/>
                  <a:ext cx="1492086" cy="188224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4960500" y="2701413"/>
                  <a:ext cx="1829222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500" dirty="0">
                      <a:latin typeface="Gill Sans"/>
                    </a:rPr>
                    <a:t>Full OS TCB</a:t>
                  </a: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8393403" y="698610"/>
                <a:ext cx="2537740" cy="2966815"/>
                <a:chOff x="8409033" y="698610"/>
                <a:chExt cx="2537740" cy="2966815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8409033" y="698610"/>
                  <a:ext cx="2413585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500" dirty="0">
                      <a:latin typeface="Gill Sans"/>
                    </a:rPr>
                    <a:t>Really Large TCB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445849" y="1110582"/>
                  <a:ext cx="2500924" cy="255484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>
                      <a:latin typeface="Gill Sans"/>
                    </a:rPr>
                    <a:t>h</a:t>
                  </a: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487115" y="698610"/>
                <a:ext cx="2538927" cy="2966815"/>
                <a:chOff x="487115" y="698610"/>
                <a:chExt cx="2538927" cy="2966815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525118" y="1110582"/>
                  <a:ext cx="2500924" cy="2554843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500" dirty="0">
                      <a:latin typeface="Gill Sans"/>
                    </a:rPr>
                    <a:t>h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87115" y="698610"/>
                  <a:ext cx="2413585" cy="461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1500" dirty="0">
                      <a:latin typeface="Gill Sans"/>
                    </a:rPr>
                    <a:t>Really Large TCB</a:t>
                  </a:r>
                </a:p>
              </p:txBody>
            </p:sp>
          </p:grpSp>
        </p:grpSp>
        <p:grpSp>
          <p:nvGrpSpPr>
            <p:cNvPr id="83" name="Group 82"/>
            <p:cNvGrpSpPr/>
            <p:nvPr/>
          </p:nvGrpSpPr>
          <p:grpSpPr>
            <a:xfrm>
              <a:off x="2556889" y="1164452"/>
              <a:ext cx="3838363" cy="1366548"/>
              <a:chOff x="2621731" y="1328091"/>
              <a:chExt cx="6141380" cy="2186477"/>
            </a:xfrm>
          </p:grpSpPr>
          <p:pic>
            <p:nvPicPr>
              <p:cNvPr id="34" name="Picture 2" descr="http://4vector.com/i/free-vector-firewall-clip-art_116826_Firewall_clip_art_hight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21696" y="1373856"/>
                <a:ext cx="741415" cy="2140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 descr="http://4vector.com/i/free-vector-firewall-clip-art_116826_Firewall_clip_art_hight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1731" y="1328091"/>
                <a:ext cx="692125" cy="21407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0" name="Group 79"/>
            <p:cNvGrpSpPr/>
            <p:nvPr/>
          </p:nvGrpSpPr>
          <p:grpSpPr>
            <a:xfrm>
              <a:off x="2031999" y="1312640"/>
              <a:ext cx="2198077" cy="445225"/>
              <a:chOff x="1781908" y="1565193"/>
              <a:chExt cx="3516923" cy="71236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230052" y="1565193"/>
                <a:ext cx="728918" cy="517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Gill Sans"/>
                  </a:rPr>
                  <a:t>SSL</a:t>
                </a: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1781908" y="1566087"/>
                <a:ext cx="3516923" cy="711466"/>
              </a:xfrm>
              <a:custGeom>
                <a:avLst/>
                <a:gdLst>
                  <a:gd name="connsiteX0" fmla="*/ 3516923 w 3516923"/>
                  <a:gd name="connsiteY0" fmla="*/ 20445 h 826614"/>
                  <a:gd name="connsiteX1" fmla="*/ 2579077 w 3516923"/>
                  <a:gd name="connsiteY1" fmla="*/ 28260 h 826614"/>
                  <a:gd name="connsiteX2" fmla="*/ 1586523 w 3516923"/>
                  <a:gd name="connsiteY2" fmla="*/ 293983 h 826614"/>
                  <a:gd name="connsiteX3" fmla="*/ 492369 w 3516923"/>
                  <a:gd name="connsiteY3" fmla="*/ 762906 h 826614"/>
                  <a:gd name="connsiteX4" fmla="*/ 0 w 3516923"/>
                  <a:gd name="connsiteY4" fmla="*/ 809799 h 826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6923" h="826614">
                    <a:moveTo>
                      <a:pt x="3516923" y="20445"/>
                    </a:moveTo>
                    <a:cubicBezTo>
                      <a:pt x="3208866" y="1557"/>
                      <a:pt x="2900810" y="-17330"/>
                      <a:pt x="2579077" y="28260"/>
                    </a:cubicBezTo>
                    <a:cubicBezTo>
                      <a:pt x="2257344" y="73850"/>
                      <a:pt x="1934308" y="171542"/>
                      <a:pt x="1586523" y="293983"/>
                    </a:cubicBezTo>
                    <a:cubicBezTo>
                      <a:pt x="1238738" y="416424"/>
                      <a:pt x="756789" y="676937"/>
                      <a:pt x="492369" y="762906"/>
                    </a:cubicBezTo>
                    <a:cubicBezTo>
                      <a:pt x="227949" y="848875"/>
                      <a:pt x="113974" y="829337"/>
                      <a:pt x="0" y="809799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2326998" y="1817232"/>
              <a:ext cx="1475824" cy="441434"/>
              <a:chOff x="2253905" y="2372539"/>
              <a:chExt cx="2361319" cy="706294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3813909" y="2372539"/>
                <a:ext cx="728919" cy="51706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Gill Sans"/>
                  </a:rPr>
                  <a:t>SSL</a:t>
                </a:r>
              </a:p>
            </p:txBody>
          </p:sp>
          <p:sp>
            <p:nvSpPr>
              <p:cNvPr id="44" name="Freeform 43"/>
              <p:cNvSpPr/>
              <p:nvPr/>
            </p:nvSpPr>
            <p:spPr>
              <a:xfrm rot="374874">
                <a:off x="2253905" y="2725599"/>
                <a:ext cx="2361319" cy="353234"/>
              </a:xfrm>
              <a:custGeom>
                <a:avLst/>
                <a:gdLst>
                  <a:gd name="connsiteX0" fmla="*/ 2735384 w 2735461"/>
                  <a:gd name="connsiteY0" fmla="*/ 479011 h 479011"/>
                  <a:gd name="connsiteX1" fmla="*/ 2555630 w 2735461"/>
                  <a:gd name="connsiteY1" fmla="*/ 158580 h 479011"/>
                  <a:gd name="connsiteX2" fmla="*/ 1649046 w 2735461"/>
                  <a:gd name="connsiteY2" fmla="*/ 2273 h 479011"/>
                  <a:gd name="connsiteX3" fmla="*/ 0 w 2735461"/>
                  <a:gd name="connsiteY3" fmla="*/ 267996 h 47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5461" h="479011">
                    <a:moveTo>
                      <a:pt x="2735384" y="479011"/>
                    </a:moveTo>
                    <a:cubicBezTo>
                      <a:pt x="2736035" y="358523"/>
                      <a:pt x="2736686" y="238036"/>
                      <a:pt x="2555630" y="158580"/>
                    </a:cubicBezTo>
                    <a:cubicBezTo>
                      <a:pt x="2374574" y="79124"/>
                      <a:pt x="2074984" y="-15963"/>
                      <a:pt x="1649046" y="2273"/>
                    </a:cubicBezTo>
                    <a:cubicBezTo>
                      <a:pt x="1223108" y="20509"/>
                      <a:pt x="611554" y="144252"/>
                      <a:pt x="0" y="267996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4880539" y="1358159"/>
              <a:ext cx="1977503" cy="380343"/>
              <a:chOff x="6339572" y="1638026"/>
              <a:chExt cx="3164004" cy="60854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6973372" y="1729511"/>
                <a:ext cx="728918" cy="517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latin typeface="Gill Sans"/>
                  </a:rPr>
                  <a:t>SSL</a:t>
                </a: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6339572" y="1638026"/>
                <a:ext cx="3164004" cy="388831"/>
              </a:xfrm>
              <a:custGeom>
                <a:avLst/>
                <a:gdLst>
                  <a:gd name="connsiteX0" fmla="*/ 2735384 w 2735461"/>
                  <a:gd name="connsiteY0" fmla="*/ 479011 h 479011"/>
                  <a:gd name="connsiteX1" fmla="*/ 2555630 w 2735461"/>
                  <a:gd name="connsiteY1" fmla="*/ 158580 h 479011"/>
                  <a:gd name="connsiteX2" fmla="*/ 1649046 w 2735461"/>
                  <a:gd name="connsiteY2" fmla="*/ 2273 h 479011"/>
                  <a:gd name="connsiteX3" fmla="*/ 0 w 2735461"/>
                  <a:gd name="connsiteY3" fmla="*/ 267996 h 47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5461" h="479011">
                    <a:moveTo>
                      <a:pt x="2735384" y="479011"/>
                    </a:moveTo>
                    <a:cubicBezTo>
                      <a:pt x="2736035" y="358523"/>
                      <a:pt x="2736686" y="238036"/>
                      <a:pt x="2555630" y="158580"/>
                    </a:cubicBezTo>
                    <a:cubicBezTo>
                      <a:pt x="2374574" y="79124"/>
                      <a:pt x="2074984" y="-15963"/>
                      <a:pt x="1649046" y="2273"/>
                    </a:cubicBezTo>
                    <a:cubicBezTo>
                      <a:pt x="1223108" y="20509"/>
                      <a:pt x="611554" y="144252"/>
                      <a:pt x="0" y="267996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/>
                </a:endParaRPr>
              </a:p>
            </p:txBody>
          </p:sp>
        </p:grp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4759" y="1880270"/>
              <a:ext cx="307677" cy="209061"/>
            </a:xfrm>
            <a:prstGeom prst="rect">
              <a:avLst/>
            </a:prstGeom>
          </p:spPr>
        </p:pic>
        <p:cxnSp>
          <p:nvCxnSpPr>
            <p:cNvPr id="91" name="Straight Connector 90"/>
            <p:cNvCxnSpPr/>
            <p:nvPr/>
          </p:nvCxnSpPr>
          <p:spPr>
            <a:xfrm>
              <a:off x="3788899" y="1650076"/>
              <a:ext cx="79398" cy="37952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3771619" y="1309541"/>
              <a:ext cx="1471027" cy="3210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694" y="1545935"/>
              <a:ext cx="307677" cy="209061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233" y="1196605"/>
              <a:ext cx="307677" cy="209061"/>
            </a:xfrm>
            <a:prstGeom prst="rect">
              <a:avLst/>
            </a:prstGeom>
          </p:spPr>
        </p:pic>
        <p:pic>
          <p:nvPicPr>
            <p:cNvPr id="40" name="Picture 16" descr="Mainframe Server clip art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976" y="919663"/>
              <a:ext cx="846671" cy="1010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9245" y="1553393"/>
              <a:ext cx="567222" cy="425417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7227" y="1947815"/>
              <a:ext cx="307677" cy="209061"/>
            </a:xfrm>
            <a:prstGeom prst="rect">
              <a:avLst/>
            </a:prstGeom>
          </p:spPr>
        </p:pic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41C3FE5-6E1E-1F40-A550-D5545CA6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28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0287" y="1104900"/>
            <a:ext cx="8592457" cy="514370"/>
          </a:xfrm>
        </p:spPr>
        <p:txBody>
          <a:bodyPr/>
          <a:lstStyle/>
          <a:p>
            <a:r>
              <a:rPr lang="en-US" sz="2400" dirty="0"/>
              <a:t>Part of process memory holds the enclave: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80572" y="2077357"/>
            <a:ext cx="7953829" cy="164011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64113" y="3717476"/>
            <a:ext cx="2255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memory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70858" y="2222501"/>
            <a:ext cx="943429" cy="1393371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</a:t>
            </a:r>
          </a:p>
          <a:p>
            <a:pPr algn="ctr"/>
            <a:r>
              <a:rPr lang="en-US" sz="2400" dirty="0"/>
              <a:t>code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09544" y="2222501"/>
            <a:ext cx="943429" cy="1393371"/>
          </a:xfrm>
          <a:prstGeom prst="roundRect">
            <a:avLst/>
          </a:prstGeom>
          <a:solidFill>
            <a:srgbClr val="00B0F0"/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OS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24664" y="1729016"/>
            <a:ext cx="635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low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350" y="171450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815771" y="2177559"/>
            <a:ext cx="3439886" cy="148185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12458" y="1714501"/>
            <a:ext cx="1133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enclave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40742" y="2221802"/>
            <a:ext cx="1313544" cy="1393371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enclave</a:t>
            </a:r>
          </a:p>
          <a:p>
            <a:pPr algn="ctr"/>
            <a:r>
              <a:rPr lang="en-US" sz="2400" dirty="0"/>
              <a:t>code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412343" y="2221800"/>
            <a:ext cx="1313544" cy="1393371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enclave</a:t>
            </a:r>
          </a:p>
          <a:p>
            <a:pPr algn="ctr"/>
            <a:r>
              <a:rPr lang="en-US" sz="2400" dirty="0"/>
              <a:t>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B5841-8484-FA4C-A510-9F2BF1907EAE}"/>
              </a:ext>
            </a:extLst>
          </p:cNvPr>
          <p:cNvSpPr txBox="1"/>
          <p:nvPr/>
        </p:nvSpPr>
        <p:spPr>
          <a:xfrm>
            <a:off x="76200" y="4381500"/>
            <a:ext cx="9062096" cy="958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Enclave code and data are stored encrypted in main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Processor prevents access to cached enclave data outside of enclave.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6AFA75F-268F-6C47-8DFA-E7859CE5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an enclave: new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181101"/>
            <a:ext cx="8534400" cy="4145757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ECREATE</a:t>
            </a:r>
            <a:r>
              <a:rPr lang="en-US" sz="2400" dirty="0"/>
              <a:t>: establish memory address for enclave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EADD</a:t>
            </a:r>
            <a:r>
              <a:rPr lang="en-US" sz="2400" dirty="0"/>
              <a:t>:	copies memory pages into enclave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EEXTEND</a:t>
            </a:r>
            <a:r>
              <a:rPr lang="en-US" sz="2400" dirty="0"/>
              <a:t>: computes hash of enclave contents </a:t>
            </a:r>
            <a:r>
              <a:rPr lang="en-US" sz="1800" dirty="0"/>
              <a:t>(256 bytes at a time)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EINIT</a:t>
            </a:r>
            <a:r>
              <a:rPr lang="en-US" sz="2400" dirty="0"/>
              <a:t>: verifies that hashed content is properly signed</a:t>
            </a:r>
          </a:p>
          <a:p>
            <a:pPr marL="685800" lvl="1" indent="-342900">
              <a:buFont typeface="Arial" charset="0"/>
              <a:buChar char="•"/>
            </a:pPr>
            <a:r>
              <a:rPr lang="en-US" sz="2000" dirty="0"/>
              <a:t>if so, initializes enclave   </a:t>
            </a:r>
            <a:r>
              <a:rPr lang="en-US" sz="1600" dirty="0"/>
              <a:t>(signature = RSA-3072)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EENTER</a:t>
            </a:r>
            <a:r>
              <a:rPr lang="en-US" sz="2400" dirty="0"/>
              <a:t>: call a function inside enclave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b="1" dirty="0"/>
              <a:t>EEXIT</a:t>
            </a:r>
            <a:r>
              <a:rPr lang="en-US" sz="2400" dirty="0"/>
              <a:t>:	return from enclave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58745-CF82-8042-9630-EE05455F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0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36838" y="3020612"/>
            <a:ext cx="7134819" cy="23455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38" y="95250"/>
            <a:ext cx="8876529" cy="857250"/>
          </a:xfrm>
        </p:spPr>
        <p:txBody>
          <a:bodyPr>
            <a:normAutofit/>
          </a:bodyPr>
          <a:lstStyle/>
          <a:p>
            <a:r>
              <a:rPr lang="en-US" sz="2800" dirty="0"/>
              <a:t>Provisioning enclave with secrets: </a:t>
            </a:r>
            <a:r>
              <a:rPr lang="en-US" sz="2800" u="sng" dirty="0"/>
              <a:t>attestation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1128" y="1122253"/>
            <a:ext cx="8882873" cy="1652965"/>
          </a:xfrm>
        </p:spPr>
        <p:txBody>
          <a:bodyPr anchor="t"/>
          <a:lstStyle/>
          <a:p>
            <a:r>
              <a:rPr lang="en-US" sz="2000" dirty="0"/>
              <a:t>The problem: enclave memory is </a:t>
            </a:r>
            <a:r>
              <a:rPr lang="en-US" sz="2000" u="sng" dirty="0"/>
              <a:t>in the clear</a:t>
            </a:r>
            <a:r>
              <a:rPr lang="en-US" sz="2000" dirty="0"/>
              <a:t> prior to activation (EINIT)</a:t>
            </a:r>
          </a:p>
          <a:p>
            <a:r>
              <a:rPr lang="en-US" sz="2000" dirty="0"/>
              <a:t>How to get secrets into enclave?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r>
              <a:rPr lang="en-US" sz="2000" b="1" dirty="0"/>
              <a:t>Remote Attestation </a:t>
            </a:r>
            <a:r>
              <a:rPr lang="en-US" sz="2000" dirty="0"/>
              <a:t>(simplified):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910" y="3228967"/>
            <a:ext cx="979457" cy="166952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966020" y="3511993"/>
            <a:ext cx="1930400" cy="114662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enclave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6527" y="3214449"/>
            <a:ext cx="2394858" cy="87085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Intel’s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app  enclave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86527" y="4352741"/>
            <a:ext cx="2394858" cy="94043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Intel’s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quoting enclave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739442" y="3394507"/>
            <a:ext cx="2226579" cy="690800"/>
            <a:chOff x="2739441" y="3108757"/>
            <a:chExt cx="2226579" cy="690800"/>
          </a:xfrm>
        </p:grpSpPr>
        <p:cxnSp>
          <p:nvCxnSpPr>
            <p:cNvPr id="11" name="Straight Arrow Connector 10"/>
            <p:cNvCxnSpPr>
              <a:stCxn id="5" idx="1"/>
            </p:cNvCxnSpPr>
            <p:nvPr/>
          </p:nvCxnSpPr>
          <p:spPr>
            <a:xfrm flipH="1" flipV="1">
              <a:off x="2739441" y="3226242"/>
              <a:ext cx="2226579" cy="5733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892495">
              <a:off x="3055350" y="3108757"/>
              <a:ext cx="16155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solidFill>
                    <a:srgbClr val="7030A0"/>
                  </a:solidFill>
                </a:rPr>
                <a:t>pk</a:t>
              </a:r>
              <a:r>
                <a:rPr lang="en-US" sz="2400" dirty="0">
                  <a:solidFill>
                    <a:srgbClr val="7030A0"/>
                  </a:solidFill>
                </a:rPr>
                <a:t>,  report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58440" y="3114246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pk</a:t>
            </a:r>
            <a:r>
              <a:rPr lang="en-US" sz="2400" b="1" dirty="0">
                <a:solidFill>
                  <a:srgbClr val="7030A0"/>
                </a:solidFill>
              </a:rPr>
              <a:t>,  </a:t>
            </a:r>
            <a:r>
              <a:rPr lang="en-US" sz="2400" b="1" dirty="0" err="1">
                <a:solidFill>
                  <a:srgbClr val="7030A0"/>
                </a:solidFill>
              </a:rPr>
              <a:t>sk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</p:txBody>
      </p: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1483956" y="4085308"/>
            <a:ext cx="0" cy="267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1549" y="4367255"/>
            <a:ext cx="2733293" cy="573695"/>
            <a:chOff x="2651548" y="4081504"/>
            <a:chExt cx="2733293" cy="573695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681385" y="4081504"/>
              <a:ext cx="2226579" cy="4702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0835513">
              <a:off x="2651548" y="4193534"/>
              <a:ext cx="2733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c</a:t>
              </a:r>
              <a:r>
                <a:rPr lang="en-US" sz="2400">
                  <a:solidFill>
                    <a:srgbClr val="7030A0"/>
                  </a:solidFill>
                </a:rPr>
                <a:t>ert </a:t>
              </a:r>
              <a:r>
                <a:rPr lang="en-US" sz="2400" dirty="0">
                  <a:solidFill>
                    <a:srgbClr val="7030A0"/>
                  </a:solidFill>
                </a:rPr>
                <a:t>= [</a:t>
              </a:r>
              <a:r>
                <a:rPr lang="en-US" sz="2400" dirty="0" err="1">
                  <a:solidFill>
                    <a:srgbClr val="7030A0"/>
                  </a:solidFill>
                </a:rPr>
                <a:t>pk</a:t>
              </a:r>
              <a:r>
                <a:rPr lang="en-US" sz="2400" dirty="0">
                  <a:solidFill>
                    <a:srgbClr val="7030A0"/>
                  </a:solidFill>
                </a:rPr>
                <a:t>, report]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flipV="1">
            <a:off x="6896421" y="4150813"/>
            <a:ext cx="1137489" cy="21576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66020" y="2245180"/>
            <a:ext cx="376327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7030A0"/>
                </a:solidFill>
              </a:rPr>
              <a:t>report:  contains  hash(code)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71657" y="4753659"/>
            <a:ext cx="17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validate cert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02100" y="613118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29" name="Rectangular Callout 28"/>
          <p:cNvSpPr/>
          <p:nvPr/>
        </p:nvSpPr>
        <p:spPr>
          <a:xfrm>
            <a:off x="6212114" y="1621067"/>
            <a:ext cx="2017486" cy="612648"/>
          </a:xfrm>
          <a:prstGeom prst="wedgeRectCallout">
            <a:avLst>
              <a:gd name="adj1" fmla="val 15138"/>
              <a:gd name="adj2" fmla="val 349162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E(</a:t>
            </a:r>
            <a:r>
              <a:rPr lang="en-US" sz="2400" dirty="0" err="1">
                <a:solidFill>
                  <a:schemeClr val="tx1"/>
                </a:solidFill>
              </a:rPr>
              <a:t>pk</a:t>
            </a:r>
            <a:r>
              <a:rPr lang="en-US" sz="2400" dirty="0">
                <a:solidFill>
                  <a:schemeClr val="tx1"/>
                </a:solidFill>
              </a:rPr>
              <a:t>,  </a:t>
            </a:r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03698" y="4236628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data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FF10E-C66D-3C41-9084-3393B3B44524}"/>
              </a:ext>
            </a:extLst>
          </p:cNvPr>
          <p:cNvSpPr txBox="1"/>
          <p:nvPr/>
        </p:nvSpPr>
        <p:spPr>
          <a:xfrm>
            <a:off x="381000" y="4469368"/>
            <a:ext cx="402674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FF00"/>
                </a:solidFill>
              </a:rPr>
              <a:t>sk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519F8F-A66C-C644-9CA7-70927F02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0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 animBg="1"/>
      <p:bldP spid="26" grpId="1" animBg="1"/>
      <p:bldP spid="27" grpId="0"/>
      <p:bldP spid="29" grpId="0" animBg="1"/>
      <p:bldP spid="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SGX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0287" y="1288124"/>
            <a:ext cx="8592457" cy="3931576"/>
          </a:xfrm>
        </p:spPr>
        <p:txBody>
          <a:bodyPr anchor="t">
            <a:normAutofit/>
          </a:bodyPr>
          <a:lstStyle/>
          <a:p>
            <a:r>
              <a:rPr lang="en-US" sz="2400" dirty="0"/>
              <a:t>SGX: an architecture for managing secret data</a:t>
            </a:r>
          </a:p>
          <a:p>
            <a:r>
              <a:rPr lang="en-US" sz="2400" dirty="0"/>
              <a:t>Intended to process data that cannot be read by </a:t>
            </a:r>
            <a:br>
              <a:rPr lang="en-US" sz="2400" dirty="0"/>
            </a:br>
            <a:r>
              <a:rPr lang="en-US" sz="2400" dirty="0"/>
              <a:t>anyone, except for code running in enclave</a:t>
            </a:r>
          </a:p>
          <a:p>
            <a:r>
              <a:rPr lang="en-US" sz="2400" dirty="0"/>
              <a:t>Attestation: proves what code is running in enclave</a:t>
            </a:r>
          </a:p>
          <a:p>
            <a:r>
              <a:rPr lang="en-US" sz="2400" dirty="0"/>
              <a:t>Minimal TCB: nothing trusted except for x86 processor</a:t>
            </a:r>
          </a:p>
          <a:p>
            <a:r>
              <a:rPr lang="en-US" sz="2400" dirty="0"/>
              <a:t>Not suitable for legacy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FAFE4-964F-6F4D-8CD9-4479FAD8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7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E528-036F-A74C-8BA3-3A4B262A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71D5-9F94-764A-92F3-8D9AB9EC2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science on federated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9BC92-028C-B346-A68D-EB2171B0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245" y="2152650"/>
            <a:ext cx="2330265" cy="1201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A88B3-4984-A147-B7DD-CCBE8EE92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152758"/>
            <a:ext cx="2330055" cy="120156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68534CE-1123-2648-A48D-4E0FC0393DA8}"/>
              </a:ext>
            </a:extLst>
          </p:cNvPr>
          <p:cNvGrpSpPr/>
          <p:nvPr/>
        </p:nvGrpSpPr>
        <p:grpSpPr>
          <a:xfrm>
            <a:off x="2819400" y="2577172"/>
            <a:ext cx="2819400" cy="432728"/>
            <a:chOff x="2819400" y="2291422"/>
            <a:chExt cx="2819400" cy="43272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B68560B-4528-E143-B34C-4B62BC9C606A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2291422"/>
              <a:ext cx="2768263" cy="207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0B886B3-1F5B-A04F-B5EB-D4B34C957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2724150"/>
              <a:ext cx="2819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CED6D8-B11D-E54F-9892-2B5647E4BB30}"/>
                </a:ext>
              </a:extLst>
            </p:cNvPr>
            <p:cNvSpPr txBox="1"/>
            <p:nvPr/>
          </p:nvSpPr>
          <p:spPr>
            <a:xfrm>
              <a:off x="3537102" y="2326761"/>
              <a:ext cx="205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MPC protocol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4A66526-E033-AE42-996E-05533A7B265C}"/>
              </a:ext>
            </a:extLst>
          </p:cNvPr>
          <p:cNvSpPr txBox="1"/>
          <p:nvPr/>
        </p:nvSpPr>
        <p:spPr>
          <a:xfrm>
            <a:off x="838201" y="3379204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6AA0E-00A1-BD48-9D24-50A149D13A06}"/>
              </a:ext>
            </a:extLst>
          </p:cNvPr>
          <p:cNvSpPr txBox="1"/>
          <p:nvPr/>
        </p:nvSpPr>
        <p:spPr>
          <a:xfrm>
            <a:off x="6477001" y="3400347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FD390-690F-814B-8B58-551CF1587EC3}"/>
              </a:ext>
            </a:extLst>
          </p:cNvPr>
          <p:cNvSpPr txBox="1"/>
          <p:nvPr/>
        </p:nvSpPr>
        <p:spPr>
          <a:xfrm>
            <a:off x="547148" y="4034475"/>
            <a:ext cx="6811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we run analysis on  union(dataset1, dataset2)  ??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24E4D1-AE63-7548-8B19-7272A68F021F}"/>
              </a:ext>
            </a:extLst>
          </p:cNvPr>
          <p:cNvSpPr txBox="1"/>
          <p:nvPr/>
        </p:nvSpPr>
        <p:spPr>
          <a:xfrm>
            <a:off x="533401" y="4655338"/>
            <a:ext cx="8243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simple computations, can use multiparty computation (MPC)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72EE85-B07F-2845-A6E4-E3C810427D54}"/>
              </a:ext>
            </a:extLst>
          </p:cNvPr>
          <p:cNvGrpSpPr/>
          <p:nvPr/>
        </p:nvGrpSpPr>
        <p:grpSpPr>
          <a:xfrm>
            <a:off x="3505200" y="3244118"/>
            <a:ext cx="1545596" cy="665989"/>
            <a:chOff x="3505200" y="2958367"/>
            <a:chExt cx="1545596" cy="665989"/>
          </a:xfrm>
        </p:grpSpPr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C323D940-5B27-D447-A091-8CF29B43F76A}"/>
                </a:ext>
              </a:extLst>
            </p:cNvPr>
            <p:cNvCxnSpPr/>
            <p:nvPr/>
          </p:nvCxnSpPr>
          <p:spPr>
            <a:xfrm>
              <a:off x="3505200" y="2958367"/>
              <a:ext cx="685800" cy="455624"/>
            </a:xfrm>
            <a:prstGeom prst="bentConnector3">
              <a:avLst>
                <a:gd name="adj1" fmla="val 183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15BC2-92A0-8C40-A886-041FDE005775}"/>
                </a:ext>
              </a:extLst>
            </p:cNvPr>
            <p:cNvSpPr txBox="1"/>
            <p:nvPr/>
          </p:nvSpPr>
          <p:spPr>
            <a:xfrm>
              <a:off x="4153627" y="3162691"/>
              <a:ext cx="897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1ED0-5FE3-5E4C-B016-D3A43B1F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7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E528-036F-A74C-8BA3-3A4B262A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71D5-9F94-764A-92F3-8D9AB9EC2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science on federated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9BC92-028C-B346-A68D-EB2171B0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245" y="2152650"/>
            <a:ext cx="2330265" cy="1201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A88B3-4984-A147-B7DD-CCBE8EE92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152758"/>
            <a:ext cx="2330055" cy="12015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A66526-E033-AE42-996E-05533A7B265C}"/>
              </a:ext>
            </a:extLst>
          </p:cNvPr>
          <p:cNvSpPr txBox="1"/>
          <p:nvPr/>
        </p:nvSpPr>
        <p:spPr>
          <a:xfrm>
            <a:off x="838201" y="3379204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6AA0E-00A1-BD48-9D24-50A149D13A06}"/>
              </a:ext>
            </a:extLst>
          </p:cNvPr>
          <p:cNvSpPr txBox="1"/>
          <p:nvPr/>
        </p:nvSpPr>
        <p:spPr>
          <a:xfrm>
            <a:off x="6477001" y="3400347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FD390-690F-814B-8B58-551CF1587EC3}"/>
              </a:ext>
            </a:extLst>
          </p:cNvPr>
          <p:cNvSpPr txBox="1"/>
          <p:nvPr/>
        </p:nvSpPr>
        <p:spPr>
          <a:xfrm>
            <a:off x="609601" y="4421121"/>
            <a:ext cx="786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more complex analysis, can use (secure) hardware enclave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97A21-0397-D641-9F07-9951A0562EBA}"/>
              </a:ext>
            </a:extLst>
          </p:cNvPr>
          <p:cNvSpPr/>
          <p:nvPr/>
        </p:nvSpPr>
        <p:spPr>
          <a:xfrm>
            <a:off x="3902054" y="2400300"/>
            <a:ext cx="914400" cy="914400"/>
          </a:xfrm>
          <a:prstGeom prst="rect">
            <a:avLst/>
          </a:prstGeom>
          <a:noFill/>
          <a:ln w="101600" cmpd="dbl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AB993-43B0-8A43-BA13-5A2C770FED6E}"/>
              </a:ext>
            </a:extLst>
          </p:cNvPr>
          <p:cNvSpPr txBox="1"/>
          <p:nvPr/>
        </p:nvSpPr>
        <p:spPr>
          <a:xfrm>
            <a:off x="3922193" y="1943100"/>
            <a:ext cx="8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8E149-9115-1448-A69F-B6BE7FF6F26D}"/>
              </a:ext>
            </a:extLst>
          </p:cNvPr>
          <p:cNvSpPr txBox="1"/>
          <p:nvPr/>
        </p:nvSpPr>
        <p:spPr>
          <a:xfrm>
            <a:off x="3901332" y="2515970"/>
            <a:ext cx="915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analysis</a:t>
            </a:r>
            <a:br>
              <a:rPr lang="en-US" dirty="0"/>
            </a:br>
            <a:r>
              <a:rPr lang="en-US" dirty="0"/>
              <a:t>code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4EBB8D-9A3C-EB41-8694-2B892C5232C8}"/>
              </a:ext>
            </a:extLst>
          </p:cNvPr>
          <p:cNvGrpSpPr/>
          <p:nvPr/>
        </p:nvGrpSpPr>
        <p:grpSpPr>
          <a:xfrm>
            <a:off x="4877876" y="2227804"/>
            <a:ext cx="1218125" cy="369332"/>
            <a:chOff x="4877875" y="1942054"/>
            <a:chExt cx="121812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F942EE8-E3BE-6C45-A5F7-DFC8BA2C7D19}"/>
                </a:ext>
              </a:extLst>
            </p:cNvPr>
            <p:cNvCxnSpPr>
              <a:cxnSpLocks/>
            </p:cNvCxnSpPr>
            <p:nvPr/>
          </p:nvCxnSpPr>
          <p:spPr>
            <a:xfrm>
              <a:off x="4877875" y="2248584"/>
              <a:ext cx="1218125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1C8690-8715-4F48-8D0A-01F7C9265217}"/>
                </a:ext>
              </a:extLst>
            </p:cNvPr>
            <p:cNvSpPr txBox="1"/>
            <p:nvPr/>
          </p:nvSpPr>
          <p:spPr>
            <a:xfrm>
              <a:off x="4939296" y="1942054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pk, cert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CFB81F-203A-A24E-82AF-1322D3AE8005}"/>
              </a:ext>
            </a:extLst>
          </p:cNvPr>
          <p:cNvGrpSpPr/>
          <p:nvPr/>
        </p:nvGrpSpPr>
        <p:grpSpPr>
          <a:xfrm flipH="1">
            <a:off x="2514601" y="2239472"/>
            <a:ext cx="1311607" cy="369332"/>
            <a:chOff x="4953000" y="1915795"/>
            <a:chExt cx="1311607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BEF6F36-09E9-4E45-B29B-CAE5054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248584"/>
              <a:ext cx="1311607" cy="5323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BDD5E0-740E-EF45-8642-3FB237E19732}"/>
                </a:ext>
              </a:extLst>
            </p:cNvPr>
            <p:cNvSpPr txBox="1"/>
            <p:nvPr/>
          </p:nvSpPr>
          <p:spPr>
            <a:xfrm>
              <a:off x="5162306" y="1915795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pk, cert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997BC8-41AF-154F-B960-69E249787F88}"/>
              </a:ext>
            </a:extLst>
          </p:cNvPr>
          <p:cNvGrpSpPr/>
          <p:nvPr/>
        </p:nvGrpSpPr>
        <p:grpSpPr>
          <a:xfrm>
            <a:off x="2477960" y="2773053"/>
            <a:ext cx="1355098" cy="369332"/>
            <a:chOff x="4909509" y="1935891"/>
            <a:chExt cx="1355098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EAA7B95-0609-1549-A6C6-6195696CBC60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248584"/>
              <a:ext cx="1311607" cy="5323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F112EE-9121-834B-B116-DE68FA49BE13}"/>
                </a:ext>
              </a:extLst>
            </p:cNvPr>
            <p:cNvSpPr txBox="1"/>
            <p:nvPr/>
          </p:nvSpPr>
          <p:spPr>
            <a:xfrm>
              <a:off x="4909509" y="1935891"/>
              <a:ext cx="1306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E(pk, data1)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CD26E6-F6F2-C04D-BAA5-C34C6008A680}"/>
              </a:ext>
            </a:extLst>
          </p:cNvPr>
          <p:cNvGrpSpPr/>
          <p:nvPr/>
        </p:nvGrpSpPr>
        <p:grpSpPr>
          <a:xfrm flipH="1">
            <a:off x="4877876" y="2716414"/>
            <a:ext cx="1441919" cy="369332"/>
            <a:chOff x="4871409" y="1935891"/>
            <a:chExt cx="1441919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5E09251-6646-C84C-9791-03D2EFB001B3}"/>
                </a:ext>
              </a:extLst>
            </p:cNvPr>
            <p:cNvCxnSpPr>
              <a:cxnSpLocks/>
            </p:cNvCxnSpPr>
            <p:nvPr/>
          </p:nvCxnSpPr>
          <p:spPr>
            <a:xfrm>
              <a:off x="4952999" y="2248584"/>
              <a:ext cx="1360329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A26C39-ECAD-E845-BC1A-CC5FFFA52A4C}"/>
                </a:ext>
              </a:extLst>
            </p:cNvPr>
            <p:cNvSpPr txBox="1"/>
            <p:nvPr/>
          </p:nvSpPr>
          <p:spPr>
            <a:xfrm>
              <a:off x="4871409" y="1935891"/>
              <a:ext cx="1306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E(pk, data2)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60E628C-0B99-AB40-B01D-B6480C290EC4}"/>
              </a:ext>
            </a:extLst>
          </p:cNvPr>
          <p:cNvSpPr txBox="1"/>
          <p:nvPr/>
        </p:nvSpPr>
        <p:spPr>
          <a:xfrm>
            <a:off x="3628180" y="3398440"/>
            <a:ext cx="139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untrusted</a:t>
            </a:r>
            <a:br>
              <a:rPr lang="en-US" dirty="0"/>
            </a:br>
            <a:r>
              <a:rPr lang="en-US" dirty="0"/>
              <a:t>environment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C696E6-6D72-DC48-84FF-E3649EB8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E528-036F-A74C-8BA3-3A4B262A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371D5-9F94-764A-92F3-8D9AB9EC2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science on federated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9BC92-028C-B346-A68D-EB2171B0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245" y="2152650"/>
            <a:ext cx="2330265" cy="1201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A88B3-4984-A147-B7DD-CCBE8EE92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152758"/>
            <a:ext cx="2330055" cy="12015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A66526-E033-AE42-996E-05533A7B265C}"/>
              </a:ext>
            </a:extLst>
          </p:cNvPr>
          <p:cNvSpPr txBox="1"/>
          <p:nvPr/>
        </p:nvSpPr>
        <p:spPr>
          <a:xfrm>
            <a:off x="838201" y="3379204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6AA0E-00A1-BD48-9D24-50A149D13A06}"/>
              </a:ext>
            </a:extLst>
          </p:cNvPr>
          <p:cNvSpPr txBox="1"/>
          <p:nvPr/>
        </p:nvSpPr>
        <p:spPr>
          <a:xfrm>
            <a:off x="6477001" y="3400347"/>
            <a:ext cx="99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FD390-690F-814B-8B58-551CF1587EC3}"/>
              </a:ext>
            </a:extLst>
          </p:cNvPr>
          <p:cNvSpPr txBox="1"/>
          <p:nvPr/>
        </p:nvSpPr>
        <p:spPr>
          <a:xfrm>
            <a:off x="609601" y="4421121"/>
            <a:ext cx="786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more complex analysis, can use (secure) hardware enclave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97A21-0397-D641-9F07-9951A0562EBA}"/>
              </a:ext>
            </a:extLst>
          </p:cNvPr>
          <p:cNvSpPr/>
          <p:nvPr/>
        </p:nvSpPr>
        <p:spPr>
          <a:xfrm>
            <a:off x="3902054" y="2400300"/>
            <a:ext cx="914400" cy="914400"/>
          </a:xfrm>
          <a:prstGeom prst="rect">
            <a:avLst/>
          </a:prstGeom>
          <a:noFill/>
          <a:ln w="101600" cmpd="dbl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AB993-43B0-8A43-BA13-5A2C770FED6E}"/>
              </a:ext>
            </a:extLst>
          </p:cNvPr>
          <p:cNvSpPr txBox="1"/>
          <p:nvPr/>
        </p:nvSpPr>
        <p:spPr>
          <a:xfrm>
            <a:off x="3922193" y="1943100"/>
            <a:ext cx="8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enclave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8E149-9115-1448-A69F-B6BE7FF6F26D}"/>
              </a:ext>
            </a:extLst>
          </p:cNvPr>
          <p:cNvSpPr txBox="1"/>
          <p:nvPr/>
        </p:nvSpPr>
        <p:spPr>
          <a:xfrm>
            <a:off x="3970359" y="2515969"/>
            <a:ext cx="777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data1</a:t>
            </a:r>
          </a:p>
          <a:p>
            <a:pPr algn="ctr"/>
            <a:r>
              <a:rPr lang="en-US" sz="2000" dirty="0"/>
              <a:t>data2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4EBB8D-9A3C-EB41-8694-2B892C5232C8}"/>
              </a:ext>
            </a:extLst>
          </p:cNvPr>
          <p:cNvGrpSpPr/>
          <p:nvPr/>
        </p:nvGrpSpPr>
        <p:grpSpPr>
          <a:xfrm>
            <a:off x="4877876" y="2211892"/>
            <a:ext cx="1218125" cy="369332"/>
            <a:chOff x="4877875" y="1926142"/>
            <a:chExt cx="121812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F942EE8-E3BE-6C45-A5F7-DFC8BA2C7D19}"/>
                </a:ext>
              </a:extLst>
            </p:cNvPr>
            <p:cNvCxnSpPr>
              <a:cxnSpLocks/>
            </p:cNvCxnSpPr>
            <p:nvPr/>
          </p:nvCxnSpPr>
          <p:spPr>
            <a:xfrm>
              <a:off x="4877875" y="2248584"/>
              <a:ext cx="1218125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1C8690-8715-4F48-8D0A-01F7C9265217}"/>
                </a:ext>
              </a:extLst>
            </p:cNvPr>
            <p:cNvSpPr txBox="1"/>
            <p:nvPr/>
          </p:nvSpPr>
          <p:spPr>
            <a:xfrm>
              <a:off x="4939296" y="1926142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pk, cert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CFB81F-203A-A24E-82AF-1322D3AE8005}"/>
              </a:ext>
            </a:extLst>
          </p:cNvPr>
          <p:cNvGrpSpPr/>
          <p:nvPr/>
        </p:nvGrpSpPr>
        <p:grpSpPr>
          <a:xfrm flipH="1">
            <a:off x="2514601" y="2259568"/>
            <a:ext cx="1311607" cy="369332"/>
            <a:chOff x="4953000" y="1935891"/>
            <a:chExt cx="1311607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BEF6F36-09E9-4E45-B29B-CAE5054874F7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248584"/>
              <a:ext cx="1311607" cy="5323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BDD5E0-740E-EF45-8642-3FB237E19732}"/>
                </a:ext>
              </a:extLst>
            </p:cNvPr>
            <p:cNvSpPr txBox="1"/>
            <p:nvPr/>
          </p:nvSpPr>
          <p:spPr>
            <a:xfrm>
              <a:off x="5162306" y="1935891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pk, cert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997BC8-41AF-154F-B960-69E249787F88}"/>
              </a:ext>
            </a:extLst>
          </p:cNvPr>
          <p:cNvGrpSpPr/>
          <p:nvPr/>
        </p:nvGrpSpPr>
        <p:grpSpPr>
          <a:xfrm>
            <a:off x="2477960" y="2773053"/>
            <a:ext cx="1355098" cy="369332"/>
            <a:chOff x="4909509" y="1935891"/>
            <a:chExt cx="1355098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EAA7B95-0609-1549-A6C6-6195696CBC60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2248584"/>
              <a:ext cx="1311607" cy="5323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F112EE-9121-834B-B116-DE68FA49BE13}"/>
                </a:ext>
              </a:extLst>
            </p:cNvPr>
            <p:cNvSpPr txBox="1"/>
            <p:nvPr/>
          </p:nvSpPr>
          <p:spPr>
            <a:xfrm>
              <a:off x="4909509" y="1935891"/>
              <a:ext cx="1306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E(pk, data1)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CD26E6-F6F2-C04D-BAA5-C34C6008A680}"/>
              </a:ext>
            </a:extLst>
          </p:cNvPr>
          <p:cNvGrpSpPr/>
          <p:nvPr/>
        </p:nvGrpSpPr>
        <p:grpSpPr>
          <a:xfrm flipH="1">
            <a:off x="4877876" y="2716414"/>
            <a:ext cx="1441919" cy="369332"/>
            <a:chOff x="4871409" y="1935891"/>
            <a:chExt cx="1441919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5E09251-6646-C84C-9791-03D2EFB001B3}"/>
                </a:ext>
              </a:extLst>
            </p:cNvPr>
            <p:cNvCxnSpPr>
              <a:cxnSpLocks/>
            </p:cNvCxnSpPr>
            <p:nvPr/>
          </p:nvCxnSpPr>
          <p:spPr>
            <a:xfrm>
              <a:off x="4952999" y="2248584"/>
              <a:ext cx="1360329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A26C39-ECAD-E845-BC1A-CC5FFFA52A4C}"/>
                </a:ext>
              </a:extLst>
            </p:cNvPr>
            <p:cNvSpPr txBox="1"/>
            <p:nvPr/>
          </p:nvSpPr>
          <p:spPr>
            <a:xfrm>
              <a:off x="4871409" y="1935891"/>
              <a:ext cx="1306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E(pk, data2)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B40A91-A0A6-3841-9F4B-E5077A4331D2}"/>
              </a:ext>
            </a:extLst>
          </p:cNvPr>
          <p:cNvGrpSpPr/>
          <p:nvPr/>
        </p:nvGrpSpPr>
        <p:grpSpPr>
          <a:xfrm>
            <a:off x="4358893" y="3433229"/>
            <a:ext cx="1545596" cy="665989"/>
            <a:chOff x="3505200" y="2958367"/>
            <a:chExt cx="1545596" cy="665989"/>
          </a:xfrm>
        </p:grpSpPr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AB1C4162-2A71-564A-AF46-198BB1FA8EE8}"/>
                </a:ext>
              </a:extLst>
            </p:cNvPr>
            <p:cNvCxnSpPr/>
            <p:nvPr/>
          </p:nvCxnSpPr>
          <p:spPr>
            <a:xfrm>
              <a:off x="3505200" y="2958367"/>
              <a:ext cx="685800" cy="455624"/>
            </a:xfrm>
            <a:prstGeom prst="bentConnector3">
              <a:avLst>
                <a:gd name="adj1" fmla="val 183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1B16B8-D76A-E545-9294-174EF8D58836}"/>
                </a:ext>
              </a:extLst>
            </p:cNvPr>
            <p:cNvSpPr txBox="1"/>
            <p:nvPr/>
          </p:nvSpPr>
          <p:spPr>
            <a:xfrm>
              <a:off x="4153627" y="3162691"/>
              <a:ext cx="897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6BF84C-6653-4F49-8B8B-05971B52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6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3BE0-1035-1B40-9875-0E92500D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SGX insecurity: side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F809-54F9-5840-895E-3A5B2F0D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3282434"/>
            <a:ext cx="8010659" cy="1905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Attacker controls the OS.   OS sees lots of side-channel info:</a:t>
            </a:r>
          </a:p>
          <a:p>
            <a:r>
              <a:rPr lang="en-US" dirty="0"/>
              <a:t>Memory access patterns</a:t>
            </a:r>
          </a:p>
          <a:p>
            <a:r>
              <a:rPr lang="en-US" dirty="0"/>
              <a:t>State of processor caches</a:t>
            </a:r>
            <a:br>
              <a:rPr lang="en-US" dirty="0"/>
            </a:br>
            <a:r>
              <a:rPr lang="en-US" dirty="0"/>
              <a:t>as enclave executes</a:t>
            </a:r>
          </a:p>
          <a:p>
            <a:r>
              <a:rPr lang="en-US" dirty="0"/>
              <a:t>State of branch predictor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1381DC-D032-644F-BD6D-1D6EE94E99EE}"/>
              </a:ext>
            </a:extLst>
          </p:cNvPr>
          <p:cNvSpPr/>
          <p:nvPr/>
        </p:nvSpPr>
        <p:spPr>
          <a:xfrm>
            <a:off x="1905000" y="1480066"/>
            <a:ext cx="2057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5A18A-499D-AB4D-B9A9-0E91C7FD04BE}"/>
              </a:ext>
            </a:extLst>
          </p:cNvPr>
          <p:cNvSpPr txBox="1"/>
          <p:nvPr/>
        </p:nvSpPr>
        <p:spPr>
          <a:xfrm>
            <a:off x="2345878" y="2411968"/>
            <a:ext cx="10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6E82D-E0D6-1842-8827-E81C768E8FCA}"/>
              </a:ext>
            </a:extLst>
          </p:cNvPr>
          <p:cNvSpPr/>
          <p:nvPr/>
        </p:nvSpPr>
        <p:spPr>
          <a:xfrm>
            <a:off x="2057400" y="2089666"/>
            <a:ext cx="1752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795C7-BCCD-BB4C-9AF5-19F07664A65E}"/>
              </a:ext>
            </a:extLst>
          </p:cNvPr>
          <p:cNvSpPr/>
          <p:nvPr/>
        </p:nvSpPr>
        <p:spPr>
          <a:xfrm>
            <a:off x="2057400" y="1708666"/>
            <a:ext cx="1752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52471-8EC3-B342-8EC9-626E6667E2D5}"/>
              </a:ext>
            </a:extLst>
          </p:cNvPr>
          <p:cNvSpPr/>
          <p:nvPr/>
        </p:nvSpPr>
        <p:spPr>
          <a:xfrm>
            <a:off x="5486400" y="1491603"/>
            <a:ext cx="152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DRAM</a:t>
            </a:r>
            <a:br>
              <a:rPr lang="en-US" sz="2000" dirty="0"/>
            </a:br>
            <a:r>
              <a:rPr lang="en-US" sz="2000" dirty="0"/>
              <a:t>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A22753-4AD0-3148-A347-A4B980012E38}"/>
              </a:ext>
            </a:extLst>
          </p:cNvPr>
          <p:cNvSpPr/>
          <p:nvPr/>
        </p:nvSpPr>
        <p:spPr>
          <a:xfrm>
            <a:off x="1524000" y="1270516"/>
            <a:ext cx="6324600" cy="1510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2E078E-1539-2040-9828-E27928E260F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962400" y="1975367"/>
            <a:ext cx="1524000" cy="115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AD2D54-F4DC-E843-920F-1890AC8403E5}"/>
              </a:ext>
            </a:extLst>
          </p:cNvPr>
          <p:cNvSpPr txBox="1"/>
          <p:nvPr/>
        </p:nvSpPr>
        <p:spPr>
          <a:xfrm>
            <a:off x="4034952" y="1656577"/>
            <a:ext cx="136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memory bus</a:t>
            </a:r>
          </a:p>
          <a:p>
            <a:pPr algn="ctr"/>
            <a:r>
              <a:rPr lang="en-US" dirty="0"/>
              <a:t> (enc data)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2CE0A8-8E39-754B-B4B8-674D7819B3B3}"/>
              </a:ext>
            </a:extLst>
          </p:cNvPr>
          <p:cNvGrpSpPr/>
          <p:nvPr/>
        </p:nvGrpSpPr>
        <p:grpSpPr>
          <a:xfrm>
            <a:off x="6248400" y="3720584"/>
            <a:ext cx="2819400" cy="1466850"/>
            <a:chOff x="6477000" y="3434834"/>
            <a:chExt cx="2819400" cy="1466850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EA50D24E-57A1-864A-ABC6-3B33101E3547}"/>
                </a:ext>
              </a:extLst>
            </p:cNvPr>
            <p:cNvSpPr/>
            <p:nvPr/>
          </p:nvSpPr>
          <p:spPr>
            <a:xfrm>
              <a:off x="6477000" y="3434834"/>
              <a:ext cx="381000" cy="146685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995E6D-630A-2A48-AFD4-F4FAF9279D85}"/>
                </a:ext>
              </a:extLst>
            </p:cNvPr>
            <p:cNvSpPr txBox="1"/>
            <p:nvPr/>
          </p:nvSpPr>
          <p:spPr>
            <a:xfrm>
              <a:off x="6990576" y="3533685"/>
              <a:ext cx="230582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can leak </a:t>
              </a:r>
              <a:br>
                <a:rPr lang="en-US" sz="2400" dirty="0"/>
              </a:br>
              <a:r>
                <a:rPr lang="en-US" sz="2400" dirty="0"/>
                <a:t>enclave data.</a:t>
              </a:r>
            </a:p>
            <a:p>
              <a:r>
                <a:rPr lang="en-US" sz="2400" dirty="0"/>
                <a:t>Difficult to block.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48C748-CB73-D64B-AC2D-DAFD98F8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2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3BE0-1035-1B40-9875-0E92500D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SGX insecurity:  (2) extract quoting key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D5C2CC4-97B5-8344-A18D-1305166B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81300"/>
            <a:ext cx="8229600" cy="26479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Attestation:  proves to 3</a:t>
            </a:r>
            <a:r>
              <a:rPr lang="en-US" baseline="30000" dirty="0"/>
              <a:t>rd</a:t>
            </a:r>
            <a:r>
              <a:rPr lang="en-US" dirty="0"/>
              <a:t> party what code is running in enclave</a:t>
            </a:r>
          </a:p>
          <a:p>
            <a:r>
              <a:rPr lang="en-US" dirty="0"/>
              <a:t>Quoting </a:t>
            </a:r>
            <a:r>
              <a:rPr lang="en-US" b="1" dirty="0" err="1">
                <a:solidFill>
                  <a:srgbClr val="FF0000"/>
                </a:solidFill>
              </a:rPr>
              <a:t>sk</a:t>
            </a:r>
            <a:r>
              <a:rPr lang="en-US" dirty="0"/>
              <a:t> stored in Intel enclave on untrusted machines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if attacker extracts </a:t>
            </a:r>
            <a:r>
              <a:rPr lang="en-US" b="1" dirty="0" err="1">
                <a:solidFill>
                  <a:srgbClr val="FF0000"/>
                </a:solidFill>
              </a:rPr>
              <a:t>sk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from </a:t>
            </a:r>
            <a:r>
              <a:rPr lang="en-US" u="sng" dirty="0"/>
              <a:t>some</a:t>
            </a:r>
            <a:r>
              <a:rPr lang="en-US" dirty="0"/>
              <a:t> quoting enclave?</a:t>
            </a:r>
          </a:p>
          <a:p>
            <a:r>
              <a:rPr lang="en-US" dirty="0"/>
              <a:t>Can attest to arbitrary non-enclave code</a:t>
            </a:r>
          </a:p>
          <a:p>
            <a:pPr marL="0" indent="0">
              <a:buNone/>
            </a:pPr>
            <a:r>
              <a:rPr lang="en-US" dirty="0"/>
              <a:t>	… see Foreshadow attack and Intel’s response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CE80B8C-28AD-2C40-A7FE-38D8D3DE5E55}"/>
              </a:ext>
            </a:extLst>
          </p:cNvPr>
          <p:cNvSpPr/>
          <p:nvPr/>
        </p:nvSpPr>
        <p:spPr>
          <a:xfrm>
            <a:off x="2286000" y="1409701"/>
            <a:ext cx="2394858" cy="94043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3175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Intel’s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quoting enclave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A81AAE-5AAC-5C47-873A-8E472920AFB5}"/>
              </a:ext>
            </a:extLst>
          </p:cNvPr>
          <p:cNvGrpSpPr/>
          <p:nvPr/>
        </p:nvGrpSpPr>
        <p:grpSpPr>
          <a:xfrm>
            <a:off x="4680858" y="1495551"/>
            <a:ext cx="2253342" cy="830997"/>
            <a:chOff x="2681385" y="4152840"/>
            <a:chExt cx="2253342" cy="83099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B905F17-0FEF-8544-ABBB-774B5F290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1385" y="4545760"/>
              <a:ext cx="2253342" cy="59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A6180B-7098-FA4E-8673-187A7A6CF194}"/>
                </a:ext>
              </a:extLst>
            </p:cNvPr>
            <p:cNvSpPr txBox="1"/>
            <p:nvPr/>
          </p:nvSpPr>
          <p:spPr>
            <a:xfrm>
              <a:off x="2964720" y="4152840"/>
              <a:ext cx="16652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030A0"/>
                  </a:solidFill>
                </a:rPr>
                <a:t>attestation</a:t>
              </a:r>
            </a:p>
            <a:p>
              <a:pPr algn="ctr"/>
              <a:r>
                <a:rPr lang="en-US" sz="2400" dirty="0">
                  <a:solidFill>
                    <a:srgbClr val="7030A0"/>
                  </a:solidFill>
                </a:rPr>
                <a:t>data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72ACDB-1C44-3E48-A4C6-16CEEDD4271C}"/>
              </a:ext>
            </a:extLst>
          </p:cNvPr>
          <p:cNvSpPr txBox="1"/>
          <p:nvPr/>
        </p:nvSpPr>
        <p:spPr>
          <a:xfrm>
            <a:off x="2380473" y="1526328"/>
            <a:ext cx="402674" cy="400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FF00"/>
                </a:solidFill>
              </a:rPr>
              <a:t>sk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70E084-C750-2C44-AAB7-63CCF81C2157}"/>
              </a:ext>
            </a:extLst>
          </p:cNvPr>
          <p:cNvSpPr/>
          <p:nvPr/>
        </p:nvSpPr>
        <p:spPr>
          <a:xfrm>
            <a:off x="1752600" y="1104900"/>
            <a:ext cx="55626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1BC13-3C07-2243-9062-A53C549D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Spectre</a:t>
            </a:r>
            <a:r>
              <a:rPr lang="en-US" dirty="0"/>
              <a:t> attack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Speed vs. security in HW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00DC4-B6BC-1F4F-8016-555B384475B1}"/>
              </a:ext>
            </a:extLst>
          </p:cNvPr>
          <p:cNvSpPr txBox="1"/>
          <p:nvPr/>
        </p:nvSpPr>
        <p:spPr>
          <a:xfrm>
            <a:off x="6172200" y="5050527"/>
            <a:ext cx="2941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[slides credit: Paul Kocher]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7D1512-4FAD-8144-AE6C-F321A297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8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Securing Communication: Cryptography </a:t>
            </a: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369" y="1209124"/>
            <a:ext cx="8788819" cy="4124876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Cryptography: communication in the presence of adversaries</a:t>
            </a:r>
          </a:p>
          <a:p>
            <a:pPr lvl="2"/>
            <a:endParaRPr lang="en-US" altLang="en-US" sz="800" dirty="0"/>
          </a:p>
          <a:p>
            <a:r>
              <a:rPr lang="en-US" altLang="en-US" sz="2000" dirty="0"/>
              <a:t>Studied for thousands of years</a:t>
            </a:r>
          </a:p>
          <a:p>
            <a:pPr lvl="1"/>
            <a:r>
              <a:rPr lang="en-US" altLang="en-US" sz="1800" dirty="0"/>
              <a:t>See the Simon Singh’</a:t>
            </a:r>
            <a:r>
              <a:rPr lang="en-US" altLang="ja-JP" sz="1800" dirty="0"/>
              <a:t>s </a:t>
            </a:r>
            <a:r>
              <a:rPr lang="en-US" altLang="ja-JP" sz="1800" dirty="0">
                <a:solidFill>
                  <a:srgbClr val="FF0000"/>
                </a:solidFill>
              </a:rPr>
              <a:t>The Code Book </a:t>
            </a:r>
            <a:r>
              <a:rPr lang="en-US" altLang="ja-JP" sz="1800" dirty="0"/>
              <a:t>for an excellent, highly readable history</a:t>
            </a:r>
          </a:p>
          <a:p>
            <a:pPr lvl="2"/>
            <a:endParaRPr lang="en-US" altLang="en-US" sz="800" dirty="0"/>
          </a:p>
          <a:p>
            <a:r>
              <a:rPr lang="en-US" altLang="en-US" sz="2000" dirty="0"/>
              <a:t>Central goal: confidentiality</a:t>
            </a:r>
          </a:p>
          <a:p>
            <a:pPr lvl="1"/>
            <a:r>
              <a:rPr lang="en-US" altLang="en-US" sz="1800" dirty="0"/>
              <a:t>How to encode information so that an adversary can’</a:t>
            </a:r>
            <a:r>
              <a:rPr lang="en-US" altLang="ja-JP" sz="1800" dirty="0"/>
              <a:t>t extract it, but a friend can</a:t>
            </a:r>
          </a:p>
          <a:p>
            <a:pPr lvl="2"/>
            <a:endParaRPr lang="en-US" altLang="en-US" sz="800" dirty="0"/>
          </a:p>
          <a:p>
            <a:r>
              <a:rPr lang="en-US" altLang="en-US" sz="2000" dirty="0"/>
              <a:t>General premise: there is a key, possession of which allows decoding, but without which decoding is infeasible</a:t>
            </a:r>
          </a:p>
          <a:p>
            <a:pPr lvl="1"/>
            <a:r>
              <a:rPr lang="en-US" altLang="en-US" sz="1800" dirty="0"/>
              <a:t>Thus, key must be kept secret and not guessable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0CDFED-A55F-3C42-8665-8E0FDF5A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631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D27B6E-A81E-47D7-9A4D-550EF9D417AB}"/>
              </a:ext>
            </a:extLst>
          </p:cNvPr>
          <p:cNvSpPr/>
          <p:nvPr/>
        </p:nvSpPr>
        <p:spPr>
          <a:xfrm>
            <a:off x="2376423" y="1577911"/>
            <a:ext cx="3946421" cy="3543299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CFEF9E-ACE5-4E49-93C4-294E011CC626}"/>
              </a:ext>
            </a:extLst>
          </p:cNvPr>
          <p:cNvSpPr/>
          <p:nvPr/>
        </p:nvSpPr>
        <p:spPr>
          <a:xfrm>
            <a:off x="255657" y="1562100"/>
            <a:ext cx="1918607" cy="35591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918053-E995-48F1-91AE-10A3698C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Memory caches    </a:t>
            </a:r>
            <a:r>
              <a:rPr lang="en-US" sz="2000" dirty="0"/>
              <a:t>(4-way associative)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11991"/>
            <a:ext cx="8631345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Caches hold local (fast) copy of recently-accessed 64-byte chunks of memory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27B16-DA2C-4B1B-BCDB-A30C25C70D26}"/>
              </a:ext>
            </a:extLst>
          </p:cNvPr>
          <p:cNvSpPr txBox="1"/>
          <p:nvPr/>
        </p:nvSpPr>
        <p:spPr>
          <a:xfrm>
            <a:off x="7652648" y="1562100"/>
            <a:ext cx="1137331" cy="1697006"/>
          </a:xfrm>
          <a:prstGeom prst="rect">
            <a:avLst/>
          </a:prstGeom>
          <a:solidFill>
            <a:srgbClr val="A6E4AD">
              <a:alpha val="85000"/>
            </a:srgb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sz="1350" b="1" dirty="0"/>
              <a:t>MAIN MEMORY</a:t>
            </a:r>
          </a:p>
          <a:p>
            <a:endParaRPr lang="en-US" sz="788" b="1" dirty="0"/>
          </a:p>
          <a:p>
            <a:r>
              <a:rPr lang="en-US" sz="1350" dirty="0"/>
              <a:t>Big, slow</a:t>
            </a:r>
            <a:endParaRPr lang="en-US" sz="788" dirty="0"/>
          </a:p>
          <a:p>
            <a:r>
              <a:rPr lang="en-US" sz="900" dirty="0"/>
              <a:t>e.g. 16GB SDRAM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0094A08-52EF-4BBB-8261-ED220E6E29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11479" y="1677478"/>
          <a:ext cx="2478274" cy="3364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724">
                  <a:extLst>
                    <a:ext uri="{9D8B030D-6E8A-4147-A177-3AD203B41FA5}">
                      <a16:colId xmlns:a16="http://schemas.microsoft.com/office/drawing/2014/main" val="176263968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94816327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0007147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200" b="1" dirty="0"/>
                        <a:t>Set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Addr</a:t>
                      </a:r>
                      <a:endParaRPr lang="en-US" sz="1200" b="1" dirty="0"/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Cached Data ~64B</a:t>
                      </a: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65872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F0016280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31C6F4C0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339DD740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614F8480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B5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F5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E3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2C..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9A</a:t>
                      </a: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59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F2..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C7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D7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86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67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18..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4C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59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B8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A7..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7448098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71685100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132A4880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2A1C0700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C017E9C0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BD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5D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2E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29..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B2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8F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9C..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9E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C3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EE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B7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D9..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76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54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5B..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81287301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311956C0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002D47C0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91507E80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55194040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0A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82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86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4E..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C4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4D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78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B5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C4..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D0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2C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DD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78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14..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E9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D0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43..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78527079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9B27F8C0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8E771100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A001FB40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317178C0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7F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C7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4E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BC..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3B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0B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0C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58..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D9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F5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6A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72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50..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82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CB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91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78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8B..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16680156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6618E980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BA0CDB40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89E92C00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090F9C40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4A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E0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2E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F1..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B0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5A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D0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7F..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1C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A4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F8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6F..</a:t>
                      </a:r>
                    </a:p>
                    <a:p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  <a:r>
                        <a:rPr lang="en-US" sz="600" b="1" dirty="0">
                          <a:solidFill>
                            <a:prstClr val="black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1F..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151400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9967B9E-5CC5-4CA2-991C-18220E10D6BF}"/>
              </a:ext>
            </a:extLst>
          </p:cNvPr>
          <p:cNvSpPr txBox="1"/>
          <p:nvPr/>
        </p:nvSpPr>
        <p:spPr>
          <a:xfrm>
            <a:off x="381000" y="2578270"/>
            <a:ext cx="16146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2A1C0700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44D1B-45D4-4388-AE94-540FF5AFC7B3}"/>
              </a:ext>
            </a:extLst>
          </p:cNvPr>
          <p:cNvSpPr txBox="1"/>
          <p:nvPr/>
        </p:nvSpPr>
        <p:spPr>
          <a:xfrm>
            <a:off x="391546" y="3030752"/>
            <a:ext cx="1762377" cy="20774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lvl="0"/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9E</a:t>
            </a:r>
            <a:r>
              <a:rPr lang="en-US" sz="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C3</a:t>
            </a:r>
            <a:r>
              <a:rPr lang="en-US" sz="7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</a:t>
            </a:r>
            <a:r>
              <a:rPr lang="en-US" sz="7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  <a:r>
              <a:rPr lang="en-US" sz="7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B7</a:t>
            </a:r>
            <a:r>
              <a:rPr lang="en-US" sz="7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D3..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5B9C07-B00C-4433-8C72-DA21057101C3}"/>
              </a:ext>
            </a:extLst>
          </p:cNvPr>
          <p:cNvSpPr txBox="1"/>
          <p:nvPr/>
        </p:nvSpPr>
        <p:spPr>
          <a:xfrm>
            <a:off x="381000" y="3390901"/>
            <a:ext cx="16070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132E1340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603EB4-63EA-4441-849C-5775020CBFFE}"/>
              </a:ext>
            </a:extLst>
          </p:cNvPr>
          <p:cNvCxnSpPr>
            <a:cxnSpLocks/>
          </p:cNvCxnSpPr>
          <p:nvPr/>
        </p:nvCxnSpPr>
        <p:spPr>
          <a:xfrm>
            <a:off x="6367730" y="2413192"/>
            <a:ext cx="123458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C475B9-2AAC-4E66-9656-E00C7A9D6C41}"/>
              </a:ext>
            </a:extLst>
          </p:cNvPr>
          <p:cNvSpPr txBox="1"/>
          <p:nvPr/>
        </p:nvSpPr>
        <p:spPr>
          <a:xfrm>
            <a:off x="6373179" y="1973212"/>
            <a:ext cx="12291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Address:</a:t>
            </a:r>
          </a:p>
          <a:p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132E1340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F37CD1-80B1-4688-B8DF-EB19B54FAA0D}"/>
              </a:ext>
            </a:extLst>
          </p:cNvPr>
          <p:cNvCxnSpPr>
            <a:cxnSpLocks/>
          </p:cNvCxnSpPr>
          <p:nvPr/>
        </p:nvCxnSpPr>
        <p:spPr>
          <a:xfrm flipH="1">
            <a:off x="6367730" y="2526442"/>
            <a:ext cx="123458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4CAA44-CF71-42AD-A6A9-EC7D1F5FACB3}"/>
              </a:ext>
            </a:extLst>
          </p:cNvPr>
          <p:cNvSpPr txBox="1"/>
          <p:nvPr/>
        </p:nvSpPr>
        <p:spPr>
          <a:xfrm>
            <a:off x="381001" y="3817781"/>
            <a:ext cx="1824423" cy="20774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lvl="0"/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AC</a:t>
            </a:r>
            <a:r>
              <a:rPr lang="en-US" sz="7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sz="7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sz="7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8F</a:t>
            </a:r>
            <a:r>
              <a:rPr lang="en-US" sz="7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r>
              <a:rPr lang="en-US" sz="7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09..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BF9594-E2AB-4F61-ACD3-EA0D30781D47}"/>
              </a:ext>
            </a:extLst>
          </p:cNvPr>
          <p:cNvSpPr txBox="1"/>
          <p:nvPr/>
        </p:nvSpPr>
        <p:spPr>
          <a:xfrm>
            <a:off x="327248" y="4229101"/>
            <a:ext cx="157775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132E1340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DEF4AB-7EB5-43B5-81F5-AEE7208715A4}"/>
              </a:ext>
            </a:extLst>
          </p:cNvPr>
          <p:cNvSpPr txBox="1"/>
          <p:nvPr/>
        </p:nvSpPr>
        <p:spPr>
          <a:xfrm>
            <a:off x="381000" y="4630952"/>
            <a:ext cx="1768556" cy="20774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lvl="0"/>
            <a:r>
              <a:rPr lang="en-US" sz="9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Data: AC 99 17 8F 44 09..</a:t>
            </a:r>
            <a:endParaRPr lang="en-US" sz="9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C709FE-BF3C-48EC-8681-A0DB405D776F}"/>
              </a:ext>
            </a:extLst>
          </p:cNvPr>
          <p:cNvCxnSpPr>
            <a:cxnSpLocks/>
          </p:cNvCxnSpPr>
          <p:nvPr/>
        </p:nvCxnSpPr>
        <p:spPr>
          <a:xfrm flipV="1">
            <a:off x="2157297" y="2748752"/>
            <a:ext cx="1537001" cy="4986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73433B-85A6-4EFB-A752-BCE3A68C6A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33387" y="2944844"/>
            <a:ext cx="1537001" cy="4986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3AB535-9F57-453F-9294-4EFD43B53B49}"/>
              </a:ext>
            </a:extLst>
          </p:cNvPr>
          <p:cNvCxnSpPr>
            <a:cxnSpLocks/>
          </p:cNvCxnSpPr>
          <p:nvPr/>
        </p:nvCxnSpPr>
        <p:spPr>
          <a:xfrm>
            <a:off x="2157296" y="3731654"/>
            <a:ext cx="1525388" cy="1604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181961-4564-4A21-A3F8-91D9F9932448}"/>
              </a:ext>
            </a:extLst>
          </p:cNvPr>
          <p:cNvCxnSpPr>
            <a:cxnSpLocks/>
          </p:cNvCxnSpPr>
          <p:nvPr/>
        </p:nvCxnSpPr>
        <p:spPr>
          <a:xfrm rot="10800000">
            <a:off x="2157296" y="3907802"/>
            <a:ext cx="1525388" cy="1604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B8A862-7BD0-4FA6-A1EF-01A89D08FC1D}"/>
              </a:ext>
            </a:extLst>
          </p:cNvPr>
          <p:cNvCxnSpPr>
            <a:cxnSpLocks/>
          </p:cNvCxnSpPr>
          <p:nvPr/>
        </p:nvCxnSpPr>
        <p:spPr>
          <a:xfrm flipV="1">
            <a:off x="2157297" y="4187905"/>
            <a:ext cx="1537001" cy="537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ED85B6-6C42-4D95-AC62-3BAD57CBCC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45000" y="4339221"/>
            <a:ext cx="1537001" cy="537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DAA7F97-0867-4B75-A15F-3CB5C8837A2A}"/>
              </a:ext>
            </a:extLst>
          </p:cNvPr>
          <p:cNvSpPr txBox="1"/>
          <p:nvPr/>
        </p:nvSpPr>
        <p:spPr>
          <a:xfrm rot="20510556">
            <a:off x="3317046" y="2730780"/>
            <a:ext cx="5159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Fast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CDAAB4-2CE6-4A26-8D27-EFD32F5DD542}"/>
              </a:ext>
            </a:extLst>
          </p:cNvPr>
          <p:cNvSpPr txBox="1"/>
          <p:nvPr/>
        </p:nvSpPr>
        <p:spPr>
          <a:xfrm rot="347578">
            <a:off x="3236129" y="3817561"/>
            <a:ext cx="5159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Slow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79A3F9-2520-450E-BB72-3FEE7DDD1611}"/>
              </a:ext>
            </a:extLst>
          </p:cNvPr>
          <p:cNvSpPr txBox="1"/>
          <p:nvPr/>
        </p:nvSpPr>
        <p:spPr>
          <a:xfrm rot="21400848">
            <a:off x="3236129" y="4119291"/>
            <a:ext cx="5159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C00000"/>
                </a:solidFill>
              </a:rPr>
              <a:t>Fast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B7AA8-C2EC-42EB-BC55-83B613AE37D1}"/>
              </a:ext>
            </a:extLst>
          </p:cNvPr>
          <p:cNvSpPr txBox="1"/>
          <p:nvPr/>
        </p:nvSpPr>
        <p:spPr>
          <a:xfrm>
            <a:off x="2529593" y="2720909"/>
            <a:ext cx="974474" cy="1866604"/>
          </a:xfrm>
          <a:prstGeom prst="rect">
            <a:avLst/>
          </a:prstGeom>
          <a:solidFill>
            <a:srgbClr val="C8E6FF">
              <a:alpha val="85882"/>
            </a:srgb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sz="1350" dirty="0"/>
              <a:t>hash(</a:t>
            </a:r>
            <a:r>
              <a:rPr lang="en-US" sz="1350" dirty="0" err="1"/>
              <a:t>addr</a:t>
            </a:r>
            <a:r>
              <a:rPr lang="en-US" sz="1350" dirty="0"/>
              <a:t>) to map to cache 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BAAFE3-E547-4173-B57C-045DC7C4FECC}"/>
              </a:ext>
            </a:extLst>
          </p:cNvPr>
          <p:cNvSpPr txBox="1"/>
          <p:nvPr/>
        </p:nvSpPr>
        <p:spPr>
          <a:xfrm>
            <a:off x="4125922" y="4271444"/>
            <a:ext cx="592323" cy="13849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132E1340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423285-6DBA-4B96-B76E-7198C073E730}"/>
              </a:ext>
            </a:extLst>
          </p:cNvPr>
          <p:cNvSpPr txBox="1"/>
          <p:nvPr/>
        </p:nvSpPr>
        <p:spPr>
          <a:xfrm>
            <a:off x="4863540" y="4266895"/>
            <a:ext cx="1234494" cy="13849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sz="900" dirty="0"/>
              <a:t>Evict</a:t>
            </a:r>
            <a:r>
              <a:rPr lang="en-US" sz="675" dirty="0"/>
              <a:t> </a:t>
            </a:r>
            <a:r>
              <a:rPr lang="en-US" sz="900" dirty="0"/>
              <a:t>to</a:t>
            </a:r>
            <a:r>
              <a:rPr lang="en-US" sz="600" dirty="0"/>
              <a:t> </a:t>
            </a:r>
            <a:r>
              <a:rPr lang="en-US" sz="900" dirty="0"/>
              <a:t>make</a:t>
            </a:r>
            <a:r>
              <a:rPr lang="en-US" sz="675" dirty="0"/>
              <a:t> </a:t>
            </a:r>
            <a:r>
              <a:rPr lang="en-US" sz="900" dirty="0"/>
              <a:t>room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EDB952-D3C8-4EA7-8214-2CDB09D6E5DB}"/>
              </a:ext>
            </a:extLst>
          </p:cNvPr>
          <p:cNvSpPr txBox="1"/>
          <p:nvPr/>
        </p:nvSpPr>
        <p:spPr>
          <a:xfrm>
            <a:off x="4863540" y="4266895"/>
            <a:ext cx="1234494" cy="13849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sz="900" dirty="0"/>
              <a:t>AC</a:t>
            </a:r>
            <a:r>
              <a:rPr lang="en-US" sz="600" dirty="0"/>
              <a:t> </a:t>
            </a:r>
            <a:r>
              <a:rPr lang="en-US" sz="900" dirty="0"/>
              <a:t>99</a:t>
            </a:r>
            <a:r>
              <a:rPr lang="en-US" sz="600" dirty="0"/>
              <a:t> </a:t>
            </a:r>
            <a:r>
              <a:rPr lang="en-US" sz="900" dirty="0"/>
              <a:t>17</a:t>
            </a:r>
            <a:r>
              <a:rPr lang="en-US" sz="600" dirty="0"/>
              <a:t> </a:t>
            </a:r>
            <a:r>
              <a:rPr lang="en-US" sz="900" dirty="0"/>
              <a:t>8F</a:t>
            </a:r>
            <a:r>
              <a:rPr lang="en-US" sz="600" dirty="0"/>
              <a:t> </a:t>
            </a:r>
            <a:r>
              <a:rPr lang="en-US" sz="900" dirty="0"/>
              <a:t>44</a:t>
            </a:r>
            <a:r>
              <a:rPr lang="en-US" sz="600" dirty="0"/>
              <a:t> </a:t>
            </a:r>
            <a:r>
              <a:rPr lang="en-US" sz="900" dirty="0"/>
              <a:t>09..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9FE8D3-09A1-4C82-AC32-F62CD83F40A1}"/>
              </a:ext>
            </a:extLst>
          </p:cNvPr>
          <p:cNvSpPr/>
          <p:nvPr/>
        </p:nvSpPr>
        <p:spPr>
          <a:xfrm>
            <a:off x="2346026" y="1582843"/>
            <a:ext cx="1159543" cy="498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lang="en-US" sz="1350" b="1" dirty="0">
                <a:solidFill>
                  <a:schemeClr val="tx1"/>
                </a:solidFill>
              </a:rPr>
              <a:t>CACHE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09642D-E87B-4F02-BFDB-F0A4260880F4}"/>
              </a:ext>
            </a:extLst>
          </p:cNvPr>
          <p:cNvSpPr txBox="1"/>
          <p:nvPr/>
        </p:nvSpPr>
        <p:spPr>
          <a:xfrm>
            <a:off x="4124477" y="2875595"/>
            <a:ext cx="576553" cy="13849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2A1C0700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852516-BAB9-4135-8DCE-0F1A9215856C}"/>
              </a:ext>
            </a:extLst>
          </p:cNvPr>
          <p:cNvSpPr txBox="1"/>
          <p:nvPr/>
        </p:nvSpPr>
        <p:spPr>
          <a:xfrm>
            <a:off x="6446097" y="2567046"/>
            <a:ext cx="1126912" cy="3462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2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350" dirty="0"/>
              <a:t>Data:</a:t>
            </a:r>
          </a:p>
          <a:p>
            <a:r>
              <a:rPr lang="en-US" sz="900" dirty="0"/>
              <a:t>AC</a:t>
            </a:r>
            <a:r>
              <a:rPr lang="en-US" sz="600" dirty="0"/>
              <a:t> </a:t>
            </a:r>
            <a:r>
              <a:rPr lang="en-US" sz="900" dirty="0"/>
              <a:t>99</a:t>
            </a:r>
            <a:r>
              <a:rPr lang="en-US" sz="375" dirty="0"/>
              <a:t> </a:t>
            </a:r>
            <a:r>
              <a:rPr lang="en-US" sz="900" dirty="0"/>
              <a:t>17</a:t>
            </a:r>
            <a:r>
              <a:rPr lang="en-US" sz="375" dirty="0"/>
              <a:t> </a:t>
            </a:r>
            <a:r>
              <a:rPr lang="en-US" sz="900" dirty="0"/>
              <a:t>8F</a:t>
            </a:r>
            <a:r>
              <a:rPr lang="en-US" sz="375" dirty="0"/>
              <a:t> </a:t>
            </a:r>
            <a:r>
              <a:rPr lang="en-US" sz="900" dirty="0"/>
              <a:t>44</a:t>
            </a:r>
            <a:r>
              <a:rPr lang="en-US" sz="375" dirty="0"/>
              <a:t> </a:t>
            </a:r>
            <a:r>
              <a:rPr lang="en-US" sz="900" dirty="0"/>
              <a:t>09..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9A8281-2D8B-4CBB-A005-D53CB72A77FA}"/>
              </a:ext>
            </a:extLst>
          </p:cNvPr>
          <p:cNvSpPr/>
          <p:nvPr/>
        </p:nvSpPr>
        <p:spPr>
          <a:xfrm>
            <a:off x="384730" y="1655684"/>
            <a:ext cx="1596470" cy="498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Sends address,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Receives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8DC3C4-E1F3-4766-ADA1-0CD8A45AE324}"/>
              </a:ext>
            </a:extLst>
          </p:cNvPr>
          <p:cNvSpPr txBox="1"/>
          <p:nvPr/>
        </p:nvSpPr>
        <p:spPr>
          <a:xfrm>
            <a:off x="6385404" y="3652135"/>
            <a:ext cx="2834797" cy="14556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30969" indent="-130969"/>
            <a:r>
              <a:rPr lang="en-US" dirty="0"/>
              <a:t>Reads </a:t>
            </a:r>
            <a:r>
              <a:rPr lang="en-US" u="sng" dirty="0"/>
              <a:t>change</a:t>
            </a:r>
            <a:r>
              <a:rPr lang="en-US" dirty="0"/>
              <a:t> system state: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Read to </a:t>
            </a:r>
            <a:r>
              <a:rPr lang="en-US" u="sng" dirty="0"/>
              <a:t>newly-cached</a:t>
            </a:r>
            <a:r>
              <a:rPr lang="en-US" dirty="0"/>
              <a:t> location is fast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Read to </a:t>
            </a:r>
            <a:r>
              <a:rPr lang="en-US" u="sng" dirty="0"/>
              <a:t>evicted</a:t>
            </a:r>
            <a:r>
              <a:rPr lang="en-US" dirty="0"/>
              <a:t> location </a:t>
            </a:r>
            <a:br>
              <a:rPr lang="en-US" dirty="0"/>
            </a:br>
            <a:r>
              <a:rPr lang="en-US" dirty="0"/>
              <a:t>is slow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1296F0-C72D-B84F-AD86-B2130B1B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20" grpId="0"/>
      <p:bldP spid="29" grpId="0"/>
      <p:bldP spid="31" grpId="0"/>
      <p:bldP spid="32" grpId="0"/>
      <p:bldP spid="37" grpId="0"/>
      <p:bldP spid="38" grpId="0"/>
      <p:bldP spid="39" grpId="0"/>
      <p:bldP spid="27" grpId="0" animBg="1"/>
      <p:bldP spid="45" grpId="0" animBg="1"/>
      <p:bldP spid="34" grpId="0" animBg="1"/>
      <p:bldP spid="40" grpId="0" animBg="1"/>
      <p:bldP spid="41" grpId="0"/>
      <p:bldP spid="2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918053-E995-48F1-91AE-10A3698C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857250"/>
          </a:xfrm>
        </p:spPr>
        <p:txBody>
          <a:bodyPr/>
          <a:lstStyle/>
          <a:p>
            <a:r>
              <a:rPr lang="en-US" dirty="0"/>
              <a:t>Speculative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287DD-EB6C-42C2-B943-76C5D7B13CFB}"/>
              </a:ext>
            </a:extLst>
          </p:cNvPr>
          <p:cNvSpPr txBox="1"/>
          <p:nvPr/>
        </p:nvSpPr>
        <p:spPr>
          <a:xfrm>
            <a:off x="2209799" y="1676560"/>
            <a:ext cx="6574596" cy="965580"/>
          </a:xfrm>
          <a:prstGeom prst="rect">
            <a:avLst/>
          </a:prstGeom>
          <a:solidFill>
            <a:srgbClr val="A6E4AD">
              <a:alpha val="85000"/>
            </a:srgb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pPr marL="150876" lvl="1"/>
            <a:r>
              <a:rPr lang="en-US" sz="2400" dirty="0"/>
              <a:t>if  (</a:t>
            </a:r>
            <a:r>
              <a:rPr lang="en-US" sz="2400" dirty="0" err="1"/>
              <a:t>uncached_value</a:t>
            </a:r>
            <a:r>
              <a:rPr lang="en-US" sz="2400" dirty="0"/>
              <a:t> == 1)     // load from memory</a:t>
            </a:r>
          </a:p>
          <a:p>
            <a:pPr marL="150876" lvl="1"/>
            <a:r>
              <a:rPr lang="en-US" sz="2400" dirty="0"/>
              <a:t>       a = compute(b)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AE253F-2EC6-481B-9CC7-BE9AA04CAB6D}"/>
              </a:ext>
            </a:extLst>
          </p:cNvPr>
          <p:cNvSpPr txBox="1">
            <a:spLocks/>
          </p:cNvSpPr>
          <p:nvPr/>
        </p:nvSpPr>
        <p:spPr>
          <a:xfrm>
            <a:off x="359605" y="1144890"/>
            <a:ext cx="8380328" cy="918897"/>
          </a:xfrm>
          <a:prstGeom prst="rect">
            <a:avLst/>
          </a:prstGeom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CPUs can </a:t>
            </a:r>
            <a:r>
              <a:rPr lang="en-US" i="1" dirty="0"/>
              <a:t>guess</a:t>
            </a:r>
            <a:r>
              <a:rPr lang="en-US" dirty="0"/>
              <a:t> likely program path and do </a:t>
            </a:r>
            <a:r>
              <a:rPr lang="en-US" u="sng" dirty="0"/>
              <a:t>speculative execution</a:t>
            </a:r>
          </a:p>
          <a:p>
            <a:pPr lvl="1"/>
            <a:r>
              <a:rPr lang="en-US" sz="2400" dirty="0"/>
              <a:t>Example: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81997CA-1705-4F41-91B7-4F719D6EC149}"/>
              </a:ext>
            </a:extLst>
          </p:cNvPr>
          <p:cNvSpPr txBox="1">
            <a:spLocks/>
          </p:cNvSpPr>
          <p:nvPr/>
        </p:nvSpPr>
        <p:spPr>
          <a:xfrm>
            <a:off x="286375" y="2870639"/>
            <a:ext cx="8705225" cy="965581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Branch predictor guesses if() is ‘true’  (based on prior history)</a:t>
            </a:r>
          </a:p>
          <a:p>
            <a:pPr lvl="1"/>
            <a:r>
              <a:rPr lang="en-US" sz="2400" dirty="0"/>
              <a:t>Starts executing </a:t>
            </a:r>
            <a:r>
              <a:rPr lang="en-US" sz="2400" i="1" dirty="0"/>
              <a:t>compute(b)</a:t>
            </a:r>
            <a:r>
              <a:rPr lang="en-US" sz="2400" dirty="0"/>
              <a:t> speculatively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9F0886-0785-4F85-B94A-F62664566F5B}"/>
              </a:ext>
            </a:extLst>
          </p:cNvPr>
          <p:cNvSpPr txBox="1">
            <a:spLocks/>
          </p:cNvSpPr>
          <p:nvPr/>
        </p:nvSpPr>
        <p:spPr>
          <a:xfrm>
            <a:off x="271301" y="3949624"/>
            <a:ext cx="8380328" cy="1270077"/>
          </a:xfrm>
          <a:prstGeom prst="rect">
            <a:avLst/>
          </a:prstGeom>
        </p:spPr>
        <p:txBody>
          <a:bodyPr vert="horz" lIns="0" tIns="34290" rIns="0" bIns="3429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/>
              <a:t>When value arrives from memory, check if guess was correct:</a:t>
            </a:r>
          </a:p>
          <a:p>
            <a:pPr lvl="3"/>
            <a:r>
              <a:rPr lang="en-US" sz="2200" b="1" dirty="0"/>
              <a:t>Correct</a:t>
            </a:r>
            <a:r>
              <a:rPr lang="en-US" sz="2200" dirty="0"/>
              <a:t>:      Save speculative work  ⇒  performance gain</a:t>
            </a:r>
          </a:p>
          <a:p>
            <a:pPr lvl="3"/>
            <a:r>
              <a:rPr lang="en-US" sz="2200" b="1" dirty="0"/>
              <a:t>Incorrect</a:t>
            </a:r>
            <a:r>
              <a:rPr lang="en-US" sz="2200" dirty="0"/>
              <a:t>:   Discard speculative work  ⇒  no harm  (?)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73054-81C0-3648-BAFA-E9826BEB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62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9D8399-420D-4CA7-8E1D-766C0311F1AF}"/>
              </a:ext>
            </a:extLst>
          </p:cNvPr>
          <p:cNvSpPr txBox="1">
            <a:spLocks/>
          </p:cNvSpPr>
          <p:nvPr/>
        </p:nvSpPr>
        <p:spPr>
          <a:xfrm>
            <a:off x="4724400" y="587132"/>
            <a:ext cx="3931748" cy="1986635"/>
          </a:xfrm>
          <a:prstGeom prst="rect">
            <a:avLst/>
          </a:prstGeom>
          <a:solidFill>
            <a:schemeClr val="tx1"/>
          </a:solidFill>
        </p:spPr>
        <p:txBody>
          <a:bodyPr vert="horz" lIns="0" tIns="34290" rIns="0" bIns="3429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 3" panose="05040102010807070707" pitchFamily="18" charset="2"/>
              <a:buChar char="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b="1" dirty="0">
              <a:solidFill>
                <a:srgbClr val="FF8080"/>
              </a:solidFill>
            </a:endParaRPr>
          </a:p>
          <a:p>
            <a:pPr marL="0" indent="0" algn="ctr">
              <a:buNone/>
            </a:pPr>
            <a:r>
              <a:rPr lang="en-US" sz="2700" b="1" dirty="0">
                <a:solidFill>
                  <a:srgbClr val="FF8080"/>
                </a:solidFill>
              </a:rPr>
              <a:t>Speculative Execution</a:t>
            </a:r>
          </a:p>
          <a:p>
            <a:pPr marL="0" indent="0" algn="ctr">
              <a:buNone/>
            </a:pPr>
            <a:endParaRPr lang="en-US" sz="1800" dirty="0">
              <a:solidFill>
                <a:srgbClr val="FF8080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rgbClr val="FF8080"/>
                </a:solidFill>
              </a:rPr>
              <a:t>CPU regularly performs incorrect calculations, then deletes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587131"/>
            <a:ext cx="4038600" cy="1987550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2700" b="1" dirty="0"/>
              <a:t>Architectural Guarantee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Register values eventually match </a:t>
            </a:r>
            <a:br>
              <a:rPr lang="en-US" dirty="0"/>
            </a:br>
            <a:r>
              <a:rPr lang="en-US" dirty="0"/>
              <a:t>result of in-order execution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E19FF-6932-4588-ADF1-BFD562D7745E}"/>
              </a:ext>
            </a:extLst>
          </p:cNvPr>
          <p:cNvSpPr txBox="1"/>
          <p:nvPr/>
        </p:nvSpPr>
        <p:spPr>
          <a:xfrm>
            <a:off x="262977" y="3001062"/>
            <a:ext cx="861804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Is making + discarding mistakes the same as in-order execution?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F10EF-7648-0549-9A54-76E73DA1C493}"/>
              </a:ext>
            </a:extLst>
          </p:cNvPr>
          <p:cNvSpPr txBox="1"/>
          <p:nvPr/>
        </p:nvSpPr>
        <p:spPr>
          <a:xfrm>
            <a:off x="262976" y="3771900"/>
            <a:ext cx="8827738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processor executed instructions that were not supposed to run!!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problem: instructions can have observable side-effects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F08EA-4594-B746-A472-5785E843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3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918053-E995-48F1-91AE-10A3698C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498348"/>
            <a:ext cx="8449056" cy="582930"/>
          </a:xfrm>
        </p:spPr>
        <p:txBody>
          <a:bodyPr>
            <a:normAutofit/>
          </a:bodyPr>
          <a:lstStyle/>
          <a:p>
            <a:r>
              <a:rPr lang="en-US" dirty="0"/>
              <a:t>Conditional branch (Variant 1) attack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A0A9B-71CA-4478-85B9-0A725314195A}"/>
              </a:ext>
            </a:extLst>
          </p:cNvPr>
          <p:cNvSpPr txBox="1"/>
          <p:nvPr/>
        </p:nvSpPr>
        <p:spPr>
          <a:xfrm>
            <a:off x="1752600" y="1409628"/>
            <a:ext cx="5486400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 array1_size)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y = array2[ array1[x]*4096 ];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65D29E2-BE89-428B-B7DC-A88C8F7CE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495550"/>
            <a:ext cx="8686800" cy="2800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Suppose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 int x   </a:t>
            </a:r>
            <a:r>
              <a:rPr lang="en-US" sz="2400" dirty="0"/>
              <a:t>comes from untrusted caller</a:t>
            </a:r>
          </a:p>
          <a:p>
            <a:pPr lvl="1">
              <a:buClr>
                <a:prstClr val="black"/>
              </a:buClr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Execution </a:t>
            </a:r>
            <a:r>
              <a:rPr lang="en-US" sz="2400" u="sng" dirty="0"/>
              <a:t>without</a:t>
            </a:r>
            <a:r>
              <a:rPr lang="en-US" sz="2400" dirty="0"/>
              <a:t> speculation is safe: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array2[array1[x]*4096] </a:t>
            </a:r>
            <a:r>
              <a:rPr lang="en-US" dirty="0">
                <a:cs typeface="Courier New" panose="02070309020205020404" pitchFamily="49" charset="0"/>
              </a:rPr>
              <a:t>not eval </a:t>
            </a:r>
            <a:r>
              <a:rPr lang="en-US" dirty="0"/>
              <a:t>unless</a:t>
            </a:r>
            <a:r>
              <a:rPr lang="en-US" dirty="0">
                <a:cs typeface="Courier New" panose="02070309020205020404" pitchFamily="49" charset="0"/>
              </a:rPr>
              <a:t>  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 array1_size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/>
              <a:t>What about with speculative execution?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BF201-B4FC-1A40-934F-87042D41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330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06EBE63-29DC-094A-9774-A81D708C00CA}"/>
              </a:ext>
            </a:extLst>
          </p:cNvPr>
          <p:cNvSpPr/>
          <p:nvPr/>
        </p:nvSpPr>
        <p:spPr>
          <a:xfrm>
            <a:off x="5716952" y="2618911"/>
            <a:ext cx="1483949" cy="1741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4A1E1-D835-4644-9273-E5D9277C9004}"/>
              </a:ext>
            </a:extLst>
          </p:cNvPr>
          <p:cNvSpPr/>
          <p:nvPr/>
        </p:nvSpPr>
        <p:spPr>
          <a:xfrm>
            <a:off x="5396112" y="2917922"/>
            <a:ext cx="1414210" cy="2487229"/>
          </a:xfrm>
          <a:prstGeom prst="rect">
            <a:avLst/>
          </a:prstGeom>
          <a:solidFill>
            <a:srgbClr val="FF99CC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F4184-0C5B-1A45-B51A-574D5E841274}"/>
              </a:ext>
            </a:extLst>
          </p:cNvPr>
          <p:cNvSpPr/>
          <p:nvPr/>
        </p:nvSpPr>
        <p:spPr>
          <a:xfrm>
            <a:off x="5410200" y="1691008"/>
            <a:ext cx="2362200" cy="174198"/>
          </a:xfrm>
          <a:prstGeom prst="rect">
            <a:avLst/>
          </a:prstGeom>
          <a:solidFill>
            <a:srgbClr val="FF99CC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918053-E995-48F1-91AE-10A3698C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498348"/>
            <a:ext cx="8449056" cy="582930"/>
          </a:xfrm>
        </p:spPr>
        <p:txBody>
          <a:bodyPr>
            <a:normAutofit/>
          </a:bodyPr>
          <a:lstStyle/>
          <a:p>
            <a:r>
              <a:rPr lang="en-US" dirty="0"/>
              <a:t>Conditional branch (Variant 1) attack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14E58-D460-4C79-9424-7FE4B8071D97}"/>
              </a:ext>
            </a:extLst>
          </p:cNvPr>
          <p:cNvSpPr txBox="1"/>
          <p:nvPr/>
        </p:nvSpPr>
        <p:spPr>
          <a:xfrm>
            <a:off x="131885" y="2618912"/>
            <a:ext cx="501424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" indent="-68580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DDDDDD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2000" b="1" dirty="0"/>
              <a:t>Before attack:</a:t>
            </a:r>
          </a:p>
          <a:p>
            <a:pPr marL="409575" lvl="1" indent="-258763">
              <a:lnSpc>
                <a:spcPct val="90000"/>
              </a:lnSpc>
              <a:spcBef>
                <a:spcPts val="1350"/>
              </a:spcBef>
              <a:spcAft>
                <a:spcPts val="30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Train branch predictor to expect if() is true</a:t>
            </a:r>
            <a:br>
              <a:rPr lang="en-US" sz="2000" dirty="0"/>
            </a:br>
            <a:r>
              <a:rPr lang="en-US" sz="2000" dirty="0"/>
              <a:t>(e.g. call with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&lt;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array1_size</a:t>
            </a:r>
            <a:r>
              <a:rPr lang="en-US" sz="2000" dirty="0"/>
              <a:t>)</a:t>
            </a:r>
          </a:p>
          <a:p>
            <a:pPr marL="409575" lvl="1" indent="-258763">
              <a:lnSpc>
                <a:spcPct val="90000"/>
              </a:lnSpc>
              <a:spcBef>
                <a:spcPts val="1350"/>
              </a:spcBef>
              <a:spcAft>
                <a:spcPts val="30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Evict	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array1_size</a:t>
            </a:r>
            <a:r>
              <a:rPr lang="en-US" sz="2000" dirty="0"/>
              <a:t> and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array2[]</a:t>
            </a:r>
            <a:r>
              <a:rPr lang="en-US" sz="2000" dirty="0"/>
              <a:t> from cache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A0A9B-71CA-4478-85B9-0A725314195A}"/>
              </a:ext>
            </a:extLst>
          </p:cNvPr>
          <p:cNvSpPr txBox="1"/>
          <p:nvPr/>
        </p:nvSpPr>
        <p:spPr>
          <a:xfrm>
            <a:off x="123094" y="1385707"/>
            <a:ext cx="4906107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 array1_size)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y = array2[array1[x]*4096];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17891-2C8E-4FD6-BF62-0EB1D988B1E5}"/>
              </a:ext>
            </a:extLst>
          </p:cNvPr>
          <p:cNvSpPr txBox="1"/>
          <p:nvPr/>
        </p:nvSpPr>
        <p:spPr>
          <a:xfrm>
            <a:off x="5273045" y="1278797"/>
            <a:ext cx="3855711" cy="41263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noAutofit/>
          </a:bodyPr>
          <a:lstStyle/>
          <a:p>
            <a:pPr marL="84535">
              <a:tabLst>
                <a:tab pos="385763" algn="l"/>
              </a:tabLs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&amp; Cache Status</a:t>
            </a:r>
          </a:p>
          <a:p>
            <a:pPr marL="84535">
              <a:tabLst>
                <a:tab pos="385763" algn="l"/>
              </a:tabLst>
            </a:pPr>
            <a:endParaRPr lang="en-US" sz="45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535">
              <a:tabLst>
                <a:tab pos="385763" algn="l"/>
              </a:tabLst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array1_size = 00000008</a:t>
            </a:r>
          </a:p>
          <a:p>
            <a:pPr marL="84535">
              <a:tabLst>
                <a:tab pos="385763" algn="l"/>
              </a:tabLst>
            </a:pPr>
            <a:endParaRPr lang="en-US" sz="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4535">
              <a:tabLst>
                <a:tab pos="385763" algn="l"/>
              </a:tabLst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at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base: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535">
              <a:tabLst>
                <a:tab pos="385763" algn="l"/>
              </a:tabLst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8 bytes of data (value doesn’t matter)</a:t>
            </a:r>
            <a:b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50" dirty="0">
                <a:cs typeface="Courier New" panose="02070309020205020404" pitchFamily="49" charset="0"/>
              </a:rPr>
              <a:t>Memory at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base+1000:</a:t>
            </a:r>
          </a:p>
          <a:p>
            <a:pPr marL="84535">
              <a:tabLst>
                <a:tab pos="385763" algn="l"/>
              </a:tabLst>
            </a:pPr>
            <a:r>
              <a:rPr lang="en-US" sz="13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09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F1 98 CC 90...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something secret)</a:t>
            </a:r>
          </a:p>
          <a:p>
            <a:pPr marL="84535">
              <a:tabLst>
                <a:tab pos="385763" algn="l"/>
              </a:tabLst>
            </a:pP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array2[ 0*4096]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array2[ 1*4096]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array2[ 2*4096]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array2[ 3*4096]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array2[ 4*4096]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array2[ 5*4096]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array2[ 6*4096]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array2[ 7*4096]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array2[ 8*4096]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array2[ 9*4096]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array2[10*4096]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array2[11*4096]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A3BBA13-94ED-40F1-A7B5-31CDFD0FE4D1}"/>
              </a:ext>
            </a:extLst>
          </p:cNvPr>
          <p:cNvSpPr/>
          <p:nvPr/>
        </p:nvSpPr>
        <p:spPr>
          <a:xfrm>
            <a:off x="6814689" y="2913660"/>
            <a:ext cx="114299" cy="2452583"/>
          </a:xfrm>
          <a:prstGeom prst="rightBrace">
            <a:avLst>
              <a:gd name="adj1" fmla="val 49999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BFE77D-E388-49B5-85DF-D5262D54140F}"/>
              </a:ext>
            </a:extLst>
          </p:cNvPr>
          <p:cNvSpPr txBox="1"/>
          <p:nvPr/>
        </p:nvSpPr>
        <p:spPr>
          <a:xfrm>
            <a:off x="6952486" y="3998126"/>
            <a:ext cx="21915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Contents don’t matter</a:t>
            </a:r>
            <a:endParaRPr lang="en-US" sz="1350" b="1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EF3B6-D8F1-40BB-8657-68B80A9FCAEE}"/>
              </a:ext>
            </a:extLst>
          </p:cNvPr>
          <p:cNvSpPr txBox="1"/>
          <p:nvPr/>
        </p:nvSpPr>
        <p:spPr>
          <a:xfrm>
            <a:off x="7292356" y="4457947"/>
            <a:ext cx="855511" cy="276999"/>
          </a:xfrm>
          <a:prstGeom prst="rect">
            <a:avLst/>
          </a:prstGeom>
          <a:solidFill>
            <a:srgbClr val="FF99CC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r>
              <a:rPr lang="en-US" sz="13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Uncached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57E7F0-53CE-4076-8DC7-C42B62FDC4F8}"/>
              </a:ext>
            </a:extLst>
          </p:cNvPr>
          <p:cNvSpPr txBox="1"/>
          <p:nvPr/>
        </p:nvSpPr>
        <p:spPr>
          <a:xfrm>
            <a:off x="8290030" y="4457947"/>
            <a:ext cx="672218" cy="28550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Cached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BFC096-4708-4B95-80C9-28835DB15C7C}"/>
              </a:ext>
            </a:extLst>
          </p:cNvPr>
          <p:cNvSpPr txBox="1"/>
          <p:nvPr/>
        </p:nvSpPr>
        <p:spPr>
          <a:xfrm>
            <a:off x="5488352" y="5174319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  </a:t>
            </a:r>
            <a:endParaRPr lang="en-US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267612-DFD5-464F-BA38-A61B90E7873A}"/>
              </a:ext>
            </a:extLst>
          </p:cNvPr>
          <p:cNvSpPr txBox="1"/>
          <p:nvPr/>
        </p:nvSpPr>
        <p:spPr>
          <a:xfrm>
            <a:off x="6952486" y="4205920"/>
            <a:ext cx="21915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only care about cache </a:t>
            </a:r>
            <a:r>
              <a:rPr lang="en-US" sz="1350" b="1" i="1" dirty="0"/>
              <a:t>status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A7E24-EC45-E44A-9666-5B861352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17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8B6A25E-3305-4C5E-AC0D-C2504BDBC9CD}"/>
              </a:ext>
            </a:extLst>
          </p:cNvPr>
          <p:cNvSpPr/>
          <p:nvPr/>
        </p:nvSpPr>
        <p:spPr>
          <a:xfrm>
            <a:off x="5410200" y="1691008"/>
            <a:ext cx="2362200" cy="174198"/>
          </a:xfrm>
          <a:prstGeom prst="rect">
            <a:avLst/>
          </a:prstGeom>
          <a:solidFill>
            <a:srgbClr val="FF99CC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BF81F9-BE0D-4754-8824-E74D47FAEDCC}"/>
              </a:ext>
            </a:extLst>
          </p:cNvPr>
          <p:cNvSpPr/>
          <p:nvPr/>
        </p:nvSpPr>
        <p:spPr>
          <a:xfrm>
            <a:off x="5716952" y="2618911"/>
            <a:ext cx="1483949" cy="1741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5DAA5-2B0D-834E-B7D4-516EA6B4CD99}"/>
              </a:ext>
            </a:extLst>
          </p:cNvPr>
          <p:cNvSpPr/>
          <p:nvPr/>
        </p:nvSpPr>
        <p:spPr>
          <a:xfrm>
            <a:off x="5396112" y="2917922"/>
            <a:ext cx="1414210" cy="2487229"/>
          </a:xfrm>
          <a:prstGeom prst="rect">
            <a:avLst/>
          </a:prstGeom>
          <a:solidFill>
            <a:srgbClr val="FF99CC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918053-E995-48F1-91AE-10A3698C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498348"/>
            <a:ext cx="8449056" cy="582930"/>
          </a:xfrm>
        </p:spPr>
        <p:txBody>
          <a:bodyPr>
            <a:normAutofit/>
          </a:bodyPr>
          <a:lstStyle/>
          <a:p>
            <a:r>
              <a:rPr lang="en-US" dirty="0"/>
              <a:t>Conditional branch (Variant 1) attack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A0A9B-71CA-4478-85B9-0A725314195A}"/>
              </a:ext>
            </a:extLst>
          </p:cNvPr>
          <p:cNvSpPr txBox="1"/>
          <p:nvPr/>
        </p:nvSpPr>
        <p:spPr>
          <a:xfrm>
            <a:off x="123094" y="1385707"/>
            <a:ext cx="4906107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 array1_size)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y = array2[array1[x]*4096];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17891-2C8E-4FD6-BF62-0EB1D988B1E5}"/>
              </a:ext>
            </a:extLst>
          </p:cNvPr>
          <p:cNvSpPr txBox="1"/>
          <p:nvPr/>
        </p:nvSpPr>
        <p:spPr>
          <a:xfrm>
            <a:off x="5273045" y="1278797"/>
            <a:ext cx="3855711" cy="41263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noAutofit/>
          </a:bodyPr>
          <a:lstStyle/>
          <a:p>
            <a:pPr marL="84535">
              <a:tabLst>
                <a:tab pos="385763" algn="l"/>
              </a:tabLs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&amp; Cache Status</a:t>
            </a:r>
          </a:p>
          <a:p>
            <a:pPr marL="84535">
              <a:tabLst>
                <a:tab pos="385763" algn="l"/>
              </a:tabLst>
            </a:pPr>
            <a:endParaRPr lang="en-US" sz="45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535">
              <a:tabLst>
                <a:tab pos="385763" algn="l"/>
              </a:tabLst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array1_size = 00000008</a:t>
            </a:r>
          </a:p>
          <a:p>
            <a:pPr marL="84535">
              <a:tabLst>
                <a:tab pos="385763" algn="l"/>
              </a:tabLst>
            </a:pPr>
            <a:endParaRPr lang="en-US" sz="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4535">
              <a:tabLst>
                <a:tab pos="385763" algn="l"/>
              </a:tabLst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at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base: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535">
              <a:tabLst>
                <a:tab pos="385763" algn="l"/>
              </a:tabLst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8 bytes of data (value doesn’t matter)</a:t>
            </a:r>
            <a:b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50" dirty="0">
                <a:cs typeface="Courier New" panose="02070309020205020404" pitchFamily="49" charset="0"/>
              </a:rPr>
              <a:t>Memory at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base+1000:</a:t>
            </a:r>
          </a:p>
          <a:p>
            <a:pPr marL="84535">
              <a:tabLst>
                <a:tab pos="385763" algn="l"/>
              </a:tabLst>
            </a:pPr>
            <a:r>
              <a:rPr lang="en-US" sz="13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09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F1 98 CC 90...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something secret)</a:t>
            </a:r>
          </a:p>
          <a:p>
            <a:pPr marL="84535">
              <a:tabLst>
                <a:tab pos="385763" algn="l"/>
              </a:tabLst>
            </a:pP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array2[ 0*4096]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array2[ 1*4096]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array2[ 2*4096]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array2[ 3*4096]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array2[ 4*4096]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array2[ 5*4096]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array2[ 6*4096]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array2[ 7*4096]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array2[ 8*4096]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array2[ 9*4096]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array2[10*4096]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array2[11*4096]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A3BBA13-94ED-40F1-A7B5-31CDFD0FE4D1}"/>
              </a:ext>
            </a:extLst>
          </p:cNvPr>
          <p:cNvSpPr/>
          <p:nvPr/>
        </p:nvSpPr>
        <p:spPr>
          <a:xfrm>
            <a:off x="6814689" y="2913660"/>
            <a:ext cx="114299" cy="2452583"/>
          </a:xfrm>
          <a:prstGeom prst="rightBrace">
            <a:avLst>
              <a:gd name="adj1" fmla="val 49999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BFE77D-E388-49B5-85DF-D5262D54140F}"/>
              </a:ext>
            </a:extLst>
          </p:cNvPr>
          <p:cNvSpPr txBox="1"/>
          <p:nvPr/>
        </p:nvSpPr>
        <p:spPr>
          <a:xfrm>
            <a:off x="6952486" y="3998126"/>
            <a:ext cx="21915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Contents don’t matter</a:t>
            </a:r>
            <a:endParaRPr lang="en-US" sz="1350" b="1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EF3B6-D8F1-40BB-8657-68B80A9FCAEE}"/>
              </a:ext>
            </a:extLst>
          </p:cNvPr>
          <p:cNvSpPr txBox="1"/>
          <p:nvPr/>
        </p:nvSpPr>
        <p:spPr>
          <a:xfrm>
            <a:off x="7292356" y="4457947"/>
            <a:ext cx="855511" cy="276999"/>
          </a:xfrm>
          <a:prstGeom prst="rect">
            <a:avLst/>
          </a:prstGeom>
          <a:solidFill>
            <a:srgbClr val="FF99CC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r>
              <a:rPr lang="en-US" sz="13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Uncached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57E7F0-53CE-4076-8DC7-C42B62FDC4F8}"/>
              </a:ext>
            </a:extLst>
          </p:cNvPr>
          <p:cNvSpPr txBox="1"/>
          <p:nvPr/>
        </p:nvSpPr>
        <p:spPr>
          <a:xfrm>
            <a:off x="8290030" y="4457947"/>
            <a:ext cx="672218" cy="28550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Cached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BFC096-4708-4B95-80C9-28835DB15C7C}"/>
              </a:ext>
            </a:extLst>
          </p:cNvPr>
          <p:cNvSpPr txBox="1"/>
          <p:nvPr/>
        </p:nvSpPr>
        <p:spPr>
          <a:xfrm>
            <a:off x="5488352" y="5174319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  </a:t>
            </a:r>
            <a:endParaRPr lang="en-US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267612-DFD5-464F-BA38-A61B90E7873A}"/>
              </a:ext>
            </a:extLst>
          </p:cNvPr>
          <p:cNvSpPr txBox="1"/>
          <p:nvPr/>
        </p:nvSpPr>
        <p:spPr>
          <a:xfrm>
            <a:off x="6952486" y="4205920"/>
            <a:ext cx="21915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only care about cache </a:t>
            </a:r>
            <a:r>
              <a:rPr lang="en-US" sz="1350" b="1" i="1" dirty="0"/>
              <a:t>status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7AB21C-B94B-7A43-AFFC-F4DFC012ABA7}"/>
              </a:ext>
            </a:extLst>
          </p:cNvPr>
          <p:cNvSpPr txBox="1"/>
          <p:nvPr/>
        </p:nvSpPr>
        <p:spPr>
          <a:xfrm>
            <a:off x="0" y="2552700"/>
            <a:ext cx="5437906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Clr>
                <a:prstClr val="black"/>
              </a:buClr>
            </a:pPr>
            <a:r>
              <a:rPr lang="en-US" sz="2000" dirty="0"/>
              <a:t>Attacker calls victim with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=1000</a:t>
            </a:r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ts val="150"/>
              </a:spcAft>
              <a:buClr>
                <a:prstClr val="black"/>
              </a:buClr>
            </a:pPr>
            <a:r>
              <a:rPr lang="en-US" sz="2000" dirty="0"/>
              <a:t>Speculative exec while waiting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array1_size:</a:t>
            </a:r>
            <a:endParaRPr lang="en-US" sz="2000" dirty="0"/>
          </a:p>
          <a:p>
            <a:pPr marL="630936" lvl="2" indent="-137160">
              <a:lnSpc>
                <a:spcPct val="90000"/>
              </a:lnSpc>
              <a:spcBef>
                <a:spcPts val="750"/>
              </a:spcBef>
              <a:spcAft>
                <a:spcPts val="150"/>
              </a:spcAft>
              <a:buClr>
                <a:prstClr val="black"/>
              </a:buClr>
              <a:buFont typeface="Wingdings 3" panose="05040102010807070707" pitchFamily="18" charset="2"/>
              <a:buChar char=""/>
            </a:pPr>
            <a:r>
              <a:rPr lang="en-US" sz="2000" dirty="0"/>
              <a:t>Predict that if() is true</a:t>
            </a:r>
          </a:p>
          <a:p>
            <a:pPr marL="630936" lvl="2" indent="-137160">
              <a:lnSpc>
                <a:spcPct val="90000"/>
              </a:lnSpc>
              <a:spcBef>
                <a:spcPts val="750"/>
              </a:spcBef>
              <a:spcAft>
                <a:spcPts val="150"/>
              </a:spcAft>
              <a:buClr>
                <a:prstClr val="black"/>
              </a:buClr>
              <a:buFont typeface="Wingdings 3" panose="05040102010807070707" pitchFamily="18" charset="2"/>
              <a:buChar char=""/>
            </a:pPr>
            <a:r>
              <a:rPr lang="en-US" sz="2000" dirty="0"/>
              <a:t>Read address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-US" sz="2000" dirty="0"/>
              <a:t> base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)  </a:t>
            </a:r>
            <a:br>
              <a:rPr lang="en-US" sz="2000" dirty="0"/>
            </a:br>
            <a:r>
              <a:rPr lang="en-US" sz="2000" dirty="0"/>
              <a:t>  (using out-of-bounds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cs typeface="Courier New" panose="02070309020205020404" pitchFamily="49" charset="0"/>
              </a:rPr>
              <a:t>=1000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 </a:t>
            </a:r>
          </a:p>
          <a:p>
            <a:pPr marL="630936" lvl="2" indent="-137160">
              <a:lnSpc>
                <a:spcPct val="90000"/>
              </a:lnSpc>
              <a:spcBef>
                <a:spcPts val="750"/>
              </a:spcBef>
              <a:spcAft>
                <a:spcPts val="150"/>
              </a:spcAft>
              <a:buClr>
                <a:prstClr val="black"/>
              </a:buClr>
              <a:buFont typeface="Wingdings 3" panose="05040102010807070707" pitchFamily="18" charset="2"/>
              <a:buChar char=""/>
            </a:pPr>
            <a:r>
              <a:rPr lang="en-US" sz="2000" dirty="0"/>
              <a:t>Read returns secret byte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</a:t>
            </a:r>
            <a:r>
              <a:rPr lang="en-US" sz="2000" dirty="0"/>
              <a:t>  </a:t>
            </a:r>
            <a:br>
              <a:rPr lang="en-US" sz="2000" dirty="0"/>
            </a:br>
            <a:r>
              <a:rPr lang="en-US" sz="2000" dirty="0"/>
              <a:t>  (in cache ⇒  fast )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CC31C0-7211-6845-8F8D-820E870D897C}"/>
              </a:ext>
            </a:extLst>
          </p:cNvPr>
          <p:cNvSpPr/>
          <p:nvPr/>
        </p:nvSpPr>
        <p:spPr>
          <a:xfrm>
            <a:off x="5651679" y="2515138"/>
            <a:ext cx="381000" cy="3710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C93A45-DAD8-5C4D-9EB1-6B919CFACE50}"/>
              </a:ext>
            </a:extLst>
          </p:cNvPr>
          <p:cNvCxnSpPr>
            <a:cxnSpLocks/>
          </p:cNvCxnSpPr>
          <p:nvPr/>
        </p:nvCxnSpPr>
        <p:spPr>
          <a:xfrm flipH="1">
            <a:off x="8001000" y="1751296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1A190-CB17-2A42-9EA0-2E56086A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9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8B6A25E-3305-4C5E-AC0D-C2504BDBC9CD}"/>
              </a:ext>
            </a:extLst>
          </p:cNvPr>
          <p:cNvSpPr/>
          <p:nvPr/>
        </p:nvSpPr>
        <p:spPr>
          <a:xfrm>
            <a:off x="5410200" y="1691008"/>
            <a:ext cx="2362200" cy="174198"/>
          </a:xfrm>
          <a:prstGeom prst="rect">
            <a:avLst/>
          </a:prstGeom>
          <a:solidFill>
            <a:srgbClr val="FF99CC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BF81F9-BE0D-4754-8824-E74D47FAEDCC}"/>
              </a:ext>
            </a:extLst>
          </p:cNvPr>
          <p:cNvSpPr/>
          <p:nvPr/>
        </p:nvSpPr>
        <p:spPr>
          <a:xfrm>
            <a:off x="5716952" y="2618911"/>
            <a:ext cx="1483949" cy="1741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5DAA5-2B0D-834E-B7D4-516EA6B4CD99}"/>
              </a:ext>
            </a:extLst>
          </p:cNvPr>
          <p:cNvSpPr/>
          <p:nvPr/>
        </p:nvSpPr>
        <p:spPr>
          <a:xfrm>
            <a:off x="5396112" y="2917922"/>
            <a:ext cx="1414210" cy="2487229"/>
          </a:xfrm>
          <a:prstGeom prst="rect">
            <a:avLst/>
          </a:prstGeom>
          <a:solidFill>
            <a:srgbClr val="FF99CC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9AFC3B-689C-1647-A311-F425D4252F3B}"/>
              </a:ext>
            </a:extLst>
          </p:cNvPr>
          <p:cNvSpPr/>
          <p:nvPr/>
        </p:nvSpPr>
        <p:spPr>
          <a:xfrm>
            <a:off x="5389604" y="4623403"/>
            <a:ext cx="1421085" cy="17436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918053-E995-48F1-91AE-10A3698C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498348"/>
            <a:ext cx="8449056" cy="582930"/>
          </a:xfrm>
        </p:spPr>
        <p:txBody>
          <a:bodyPr>
            <a:normAutofit/>
          </a:bodyPr>
          <a:lstStyle/>
          <a:p>
            <a:r>
              <a:rPr lang="en-US" dirty="0"/>
              <a:t>Conditional branch (Variant 1) attack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A0A9B-71CA-4478-85B9-0A725314195A}"/>
              </a:ext>
            </a:extLst>
          </p:cNvPr>
          <p:cNvSpPr txBox="1"/>
          <p:nvPr/>
        </p:nvSpPr>
        <p:spPr>
          <a:xfrm>
            <a:off x="123094" y="1385707"/>
            <a:ext cx="4906107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 array1_size)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y = array2[array1[x]*4096];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17891-2C8E-4FD6-BF62-0EB1D988B1E5}"/>
              </a:ext>
            </a:extLst>
          </p:cNvPr>
          <p:cNvSpPr txBox="1"/>
          <p:nvPr/>
        </p:nvSpPr>
        <p:spPr>
          <a:xfrm>
            <a:off x="5273045" y="1278797"/>
            <a:ext cx="3855711" cy="41263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noAutofit/>
          </a:bodyPr>
          <a:lstStyle/>
          <a:p>
            <a:pPr marL="84535">
              <a:tabLst>
                <a:tab pos="385763" algn="l"/>
              </a:tabLs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&amp; Cache Status</a:t>
            </a:r>
          </a:p>
          <a:p>
            <a:pPr marL="84535">
              <a:tabLst>
                <a:tab pos="385763" algn="l"/>
              </a:tabLst>
            </a:pPr>
            <a:endParaRPr lang="en-US" sz="45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535">
              <a:tabLst>
                <a:tab pos="385763" algn="l"/>
              </a:tabLst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array1_size = 00000008</a:t>
            </a:r>
          </a:p>
          <a:p>
            <a:pPr marL="84535">
              <a:tabLst>
                <a:tab pos="385763" algn="l"/>
              </a:tabLst>
            </a:pPr>
            <a:endParaRPr lang="en-US" sz="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4535">
              <a:tabLst>
                <a:tab pos="385763" algn="l"/>
              </a:tabLst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at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base: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535">
              <a:tabLst>
                <a:tab pos="385763" algn="l"/>
              </a:tabLst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8 bytes of data (value doesn’t matter)</a:t>
            </a:r>
            <a:b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50" dirty="0">
                <a:cs typeface="Courier New" panose="02070309020205020404" pitchFamily="49" charset="0"/>
              </a:rPr>
              <a:t>Memory at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base+1000:</a:t>
            </a:r>
          </a:p>
          <a:p>
            <a:pPr marL="84535">
              <a:tabLst>
                <a:tab pos="385763" algn="l"/>
              </a:tabLst>
            </a:pPr>
            <a:r>
              <a:rPr lang="en-US" sz="13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09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F1 98 CC 90...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something secret)</a:t>
            </a:r>
          </a:p>
          <a:p>
            <a:pPr marL="84535">
              <a:tabLst>
                <a:tab pos="385763" algn="l"/>
              </a:tabLst>
            </a:pP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array2[ 0*4096]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array2[ 1*4096]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array2[ 2*4096]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array2[ 3*4096]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array2[ 4*4096]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array2[ 5*4096]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array2[ 6*4096]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array2[ 7*4096]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array2[ 8*4096]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array2[ 9*4096]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array2[10*4096]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array2[11*4096]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A3BBA13-94ED-40F1-A7B5-31CDFD0FE4D1}"/>
              </a:ext>
            </a:extLst>
          </p:cNvPr>
          <p:cNvSpPr/>
          <p:nvPr/>
        </p:nvSpPr>
        <p:spPr>
          <a:xfrm>
            <a:off x="6814689" y="2913660"/>
            <a:ext cx="114299" cy="2452583"/>
          </a:xfrm>
          <a:prstGeom prst="rightBrace">
            <a:avLst>
              <a:gd name="adj1" fmla="val 49999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BFE77D-E388-49B5-85DF-D5262D54140F}"/>
              </a:ext>
            </a:extLst>
          </p:cNvPr>
          <p:cNvSpPr txBox="1"/>
          <p:nvPr/>
        </p:nvSpPr>
        <p:spPr>
          <a:xfrm>
            <a:off x="6952486" y="3998126"/>
            <a:ext cx="21915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Contents don’t matter</a:t>
            </a:r>
            <a:endParaRPr lang="en-US" sz="1350" b="1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EF3B6-D8F1-40BB-8657-68B80A9FCAEE}"/>
              </a:ext>
            </a:extLst>
          </p:cNvPr>
          <p:cNvSpPr txBox="1"/>
          <p:nvPr/>
        </p:nvSpPr>
        <p:spPr>
          <a:xfrm>
            <a:off x="7292356" y="4457947"/>
            <a:ext cx="855511" cy="276999"/>
          </a:xfrm>
          <a:prstGeom prst="rect">
            <a:avLst/>
          </a:prstGeom>
          <a:solidFill>
            <a:srgbClr val="FF99CC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r>
              <a:rPr lang="en-US" sz="13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Uncached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57E7F0-53CE-4076-8DC7-C42B62FDC4F8}"/>
              </a:ext>
            </a:extLst>
          </p:cNvPr>
          <p:cNvSpPr txBox="1"/>
          <p:nvPr/>
        </p:nvSpPr>
        <p:spPr>
          <a:xfrm>
            <a:off x="8290030" y="4457947"/>
            <a:ext cx="672218" cy="28550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Cached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BFC096-4708-4B95-80C9-28835DB15C7C}"/>
              </a:ext>
            </a:extLst>
          </p:cNvPr>
          <p:cNvSpPr txBox="1"/>
          <p:nvPr/>
        </p:nvSpPr>
        <p:spPr>
          <a:xfrm>
            <a:off x="5488352" y="5174319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  </a:t>
            </a:r>
            <a:endParaRPr lang="en-US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267612-DFD5-464F-BA38-A61B90E7873A}"/>
              </a:ext>
            </a:extLst>
          </p:cNvPr>
          <p:cNvSpPr txBox="1"/>
          <p:nvPr/>
        </p:nvSpPr>
        <p:spPr>
          <a:xfrm>
            <a:off x="6952486" y="4205920"/>
            <a:ext cx="21915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only care about cache </a:t>
            </a:r>
            <a:r>
              <a:rPr lang="en-US" sz="1350" b="1" i="1" dirty="0"/>
              <a:t>status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7AB21C-B94B-7A43-AFFC-F4DFC012ABA7}"/>
              </a:ext>
            </a:extLst>
          </p:cNvPr>
          <p:cNvSpPr txBox="1"/>
          <p:nvPr/>
        </p:nvSpPr>
        <p:spPr>
          <a:xfrm>
            <a:off x="136881" y="2476500"/>
            <a:ext cx="543790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Clr>
                <a:prstClr val="black"/>
              </a:buClr>
            </a:pPr>
            <a:r>
              <a:rPr lang="en-US" sz="2000" dirty="0"/>
              <a:t>Attacker calls victim with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=1000</a:t>
            </a:r>
          </a:p>
          <a:p>
            <a:pPr marL="36576" lvl="1">
              <a:lnSpc>
                <a:spcPct val="90000"/>
              </a:lnSpc>
              <a:spcBef>
                <a:spcPts val="750"/>
              </a:spcBef>
              <a:spcAft>
                <a:spcPts val="150"/>
              </a:spcAft>
              <a:buClr>
                <a:prstClr val="black"/>
              </a:buClr>
            </a:pPr>
            <a:r>
              <a:rPr lang="en-US" sz="2000" dirty="0"/>
              <a:t>Next:</a:t>
            </a:r>
          </a:p>
          <a:p>
            <a:pPr marL="173736" lvl="1" indent="-137160">
              <a:lnSpc>
                <a:spcPct val="90000"/>
              </a:lnSpc>
              <a:spcBef>
                <a:spcPts val="750"/>
              </a:spcBef>
              <a:spcAft>
                <a:spcPts val="150"/>
              </a:spcAft>
              <a:buClr>
                <a:prstClr val="black"/>
              </a:buClr>
              <a:buFont typeface="Wingdings 3" panose="05040102010807070707" pitchFamily="18" charset="2"/>
              <a:buChar char=""/>
            </a:pPr>
            <a:r>
              <a:rPr lang="en-US" sz="2000" dirty="0"/>
              <a:t>Request mem at 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array2</a:t>
            </a:r>
            <a:r>
              <a:rPr lang="en-US" sz="2000" dirty="0"/>
              <a:t> base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</a:t>
            </a:r>
            <a:r>
              <a:rPr lang="en-US" sz="2000" dirty="0"/>
              <a:t>*4096)</a:t>
            </a:r>
          </a:p>
          <a:p>
            <a:pPr marL="173736" lvl="1" indent="-137160">
              <a:lnSpc>
                <a:spcPct val="90000"/>
              </a:lnSpc>
              <a:spcBef>
                <a:spcPts val="750"/>
              </a:spcBef>
              <a:spcAft>
                <a:spcPts val="150"/>
              </a:spcAft>
              <a:buClr>
                <a:prstClr val="black"/>
              </a:buClr>
              <a:buFont typeface="Wingdings 3" panose="05040102010807070707" pitchFamily="18" charset="2"/>
              <a:buChar char=""/>
            </a:pPr>
            <a:r>
              <a:rPr lang="en-US" sz="2000" dirty="0"/>
              <a:t>Brings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array2[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*4096]</a:t>
            </a:r>
            <a:r>
              <a:rPr lang="en-US" sz="2000" dirty="0"/>
              <a:t> into the cache</a:t>
            </a:r>
          </a:p>
          <a:p>
            <a:pPr marL="173736" lvl="1" indent="-137160">
              <a:lnSpc>
                <a:spcPct val="90000"/>
              </a:lnSpc>
              <a:spcBef>
                <a:spcPts val="750"/>
              </a:spcBef>
              <a:spcAft>
                <a:spcPts val="150"/>
              </a:spcAft>
              <a:buClr>
                <a:prstClr val="black"/>
              </a:buClr>
              <a:buFont typeface="Wingdings 3" panose="05040102010807070707" pitchFamily="18" charset="2"/>
              <a:buChar char=""/>
            </a:pPr>
            <a:r>
              <a:rPr lang="en-US" sz="2000" dirty="0"/>
              <a:t>Realize if() is false:  discard speculative work</a:t>
            </a:r>
          </a:p>
          <a:p>
            <a:pPr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Clr>
                <a:prstClr val="black"/>
              </a:buClr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Clr>
                <a:prstClr val="black"/>
              </a:buClr>
            </a:pPr>
            <a:r>
              <a:rPr lang="en-US" sz="2000" dirty="0"/>
              <a:t>Finish operation &amp; return to caller</a:t>
            </a:r>
            <a:endParaRPr lang="en-US" sz="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446027-247E-A743-93E3-AF70325E4911}"/>
              </a:ext>
            </a:extLst>
          </p:cNvPr>
          <p:cNvSpPr/>
          <p:nvPr/>
        </p:nvSpPr>
        <p:spPr>
          <a:xfrm>
            <a:off x="5651679" y="2512248"/>
            <a:ext cx="381000" cy="3710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93F7D6-8CEF-D544-A804-BD58D8B2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57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8B6A25E-3305-4C5E-AC0D-C2504BDBC9CD}"/>
              </a:ext>
            </a:extLst>
          </p:cNvPr>
          <p:cNvSpPr/>
          <p:nvPr/>
        </p:nvSpPr>
        <p:spPr>
          <a:xfrm>
            <a:off x="5410200" y="1691008"/>
            <a:ext cx="2362200" cy="174198"/>
          </a:xfrm>
          <a:prstGeom prst="rect">
            <a:avLst/>
          </a:prstGeom>
          <a:solidFill>
            <a:srgbClr val="FF99CC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BF81F9-BE0D-4754-8824-E74D47FAEDCC}"/>
              </a:ext>
            </a:extLst>
          </p:cNvPr>
          <p:cNvSpPr/>
          <p:nvPr/>
        </p:nvSpPr>
        <p:spPr>
          <a:xfrm>
            <a:off x="5716952" y="2618911"/>
            <a:ext cx="1483949" cy="17419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5DAA5-2B0D-834E-B7D4-516EA6B4CD99}"/>
              </a:ext>
            </a:extLst>
          </p:cNvPr>
          <p:cNvSpPr/>
          <p:nvPr/>
        </p:nvSpPr>
        <p:spPr>
          <a:xfrm>
            <a:off x="5396112" y="2917922"/>
            <a:ext cx="1414210" cy="2487229"/>
          </a:xfrm>
          <a:prstGeom prst="rect">
            <a:avLst/>
          </a:prstGeom>
          <a:solidFill>
            <a:srgbClr val="FF99CC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9AFC3B-689C-1647-A311-F425D4252F3B}"/>
              </a:ext>
            </a:extLst>
          </p:cNvPr>
          <p:cNvSpPr/>
          <p:nvPr/>
        </p:nvSpPr>
        <p:spPr>
          <a:xfrm>
            <a:off x="5389604" y="4623403"/>
            <a:ext cx="1421085" cy="17436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endParaRPr 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918053-E995-48F1-91AE-10A3698C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" y="498348"/>
            <a:ext cx="8449056" cy="582930"/>
          </a:xfrm>
        </p:spPr>
        <p:txBody>
          <a:bodyPr>
            <a:normAutofit/>
          </a:bodyPr>
          <a:lstStyle/>
          <a:p>
            <a:r>
              <a:rPr lang="en-US" dirty="0"/>
              <a:t>Conditional branch (Variant 1) attack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A0A9B-71CA-4478-85B9-0A725314195A}"/>
              </a:ext>
            </a:extLst>
          </p:cNvPr>
          <p:cNvSpPr txBox="1"/>
          <p:nvPr/>
        </p:nvSpPr>
        <p:spPr>
          <a:xfrm>
            <a:off x="123094" y="1385707"/>
            <a:ext cx="4906107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 array1_size)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y = array2[array1[x]*4096];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17891-2C8E-4FD6-BF62-0EB1D988B1E5}"/>
              </a:ext>
            </a:extLst>
          </p:cNvPr>
          <p:cNvSpPr txBox="1"/>
          <p:nvPr/>
        </p:nvSpPr>
        <p:spPr>
          <a:xfrm>
            <a:off x="5273045" y="1278797"/>
            <a:ext cx="3855711" cy="412635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txBody>
          <a:bodyPr wrap="square" rtlCol="0">
            <a:noAutofit/>
          </a:bodyPr>
          <a:lstStyle/>
          <a:p>
            <a:pPr marL="84535">
              <a:tabLst>
                <a:tab pos="385763" algn="l"/>
              </a:tabLs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&amp; Cache Status</a:t>
            </a:r>
          </a:p>
          <a:p>
            <a:pPr marL="84535">
              <a:tabLst>
                <a:tab pos="385763" algn="l"/>
              </a:tabLst>
            </a:pPr>
            <a:endParaRPr lang="en-US" sz="450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535">
              <a:tabLst>
                <a:tab pos="385763" algn="l"/>
              </a:tabLst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array1_size = 00000008</a:t>
            </a:r>
          </a:p>
          <a:p>
            <a:pPr marL="84535">
              <a:tabLst>
                <a:tab pos="385763" algn="l"/>
              </a:tabLst>
            </a:pPr>
            <a:endParaRPr lang="en-US" sz="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4535">
              <a:tabLst>
                <a:tab pos="385763" algn="l"/>
              </a:tabLst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Memory at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base: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535">
              <a:tabLst>
                <a:tab pos="385763" algn="l"/>
              </a:tabLst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8 bytes of data (value doesn’t matter)</a:t>
            </a:r>
            <a:b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50" dirty="0">
                <a:cs typeface="Courier New" panose="02070309020205020404" pitchFamily="49" charset="0"/>
              </a:rPr>
              <a:t>Memory at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base+1000:</a:t>
            </a:r>
          </a:p>
          <a:p>
            <a:pPr marL="84535">
              <a:tabLst>
                <a:tab pos="385763" algn="l"/>
              </a:tabLst>
            </a:pPr>
            <a:r>
              <a:rPr lang="en-US" sz="135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09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F1 98 CC 90...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something secret)</a:t>
            </a:r>
          </a:p>
          <a:p>
            <a:pPr marL="84535">
              <a:tabLst>
                <a:tab pos="385763" algn="l"/>
              </a:tabLst>
            </a:pP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array2[ 0*4096]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array2[ 1*4096]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array2[ 2*4096]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array2[ 3*4096]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array2[ 4*4096]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array2[ 5*4096]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array2[ 6*4096]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array2[ 7*4096]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array2[ 8*4096]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array2[ 9*4096]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array2[10*4096]</a:t>
            </a:r>
          </a:p>
          <a:p>
            <a:pPr marL="84535">
              <a:tabLst>
                <a:tab pos="385763" algn="l"/>
              </a:tabLs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array2[11*4096]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A3BBA13-94ED-40F1-A7B5-31CDFD0FE4D1}"/>
              </a:ext>
            </a:extLst>
          </p:cNvPr>
          <p:cNvSpPr/>
          <p:nvPr/>
        </p:nvSpPr>
        <p:spPr>
          <a:xfrm>
            <a:off x="6814689" y="2913660"/>
            <a:ext cx="114299" cy="2452583"/>
          </a:xfrm>
          <a:prstGeom prst="rightBrace">
            <a:avLst>
              <a:gd name="adj1" fmla="val 49999"/>
              <a:gd name="adj2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BFE77D-E388-49B5-85DF-D5262D54140F}"/>
              </a:ext>
            </a:extLst>
          </p:cNvPr>
          <p:cNvSpPr txBox="1"/>
          <p:nvPr/>
        </p:nvSpPr>
        <p:spPr>
          <a:xfrm>
            <a:off x="6952486" y="3998126"/>
            <a:ext cx="21915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Contents don’t matter</a:t>
            </a:r>
            <a:endParaRPr lang="en-US" sz="1350" b="1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EEF3B6-D8F1-40BB-8657-68B80A9FCAEE}"/>
              </a:ext>
            </a:extLst>
          </p:cNvPr>
          <p:cNvSpPr txBox="1"/>
          <p:nvPr/>
        </p:nvSpPr>
        <p:spPr>
          <a:xfrm>
            <a:off x="7292356" y="4457947"/>
            <a:ext cx="855511" cy="276999"/>
          </a:xfrm>
          <a:prstGeom prst="rect">
            <a:avLst/>
          </a:prstGeom>
          <a:solidFill>
            <a:srgbClr val="FF99CC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r>
              <a:rPr lang="en-US" sz="13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Uncached</a:t>
            </a: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57E7F0-53CE-4076-8DC7-C42B62FDC4F8}"/>
              </a:ext>
            </a:extLst>
          </p:cNvPr>
          <p:cNvSpPr txBox="1"/>
          <p:nvPr/>
        </p:nvSpPr>
        <p:spPr>
          <a:xfrm>
            <a:off x="8290030" y="4457947"/>
            <a:ext cx="672218" cy="28550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Autofit/>
          </a:bodyPr>
          <a:lstStyle/>
          <a:p>
            <a:pPr algn="ctr">
              <a:tabLst>
                <a:tab pos="257175" algn="l"/>
              </a:tabLst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Cached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BFC096-4708-4B95-80C9-28835DB15C7C}"/>
              </a:ext>
            </a:extLst>
          </p:cNvPr>
          <p:cNvSpPr txBox="1"/>
          <p:nvPr/>
        </p:nvSpPr>
        <p:spPr>
          <a:xfrm>
            <a:off x="5488352" y="5174319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ym typeface="Wingdings" panose="05000000000000000000" pitchFamily="2" charset="2"/>
              </a:rPr>
              <a:t>  </a:t>
            </a:r>
            <a:endParaRPr lang="en-US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267612-DFD5-464F-BA38-A61B90E7873A}"/>
              </a:ext>
            </a:extLst>
          </p:cNvPr>
          <p:cNvSpPr txBox="1"/>
          <p:nvPr/>
        </p:nvSpPr>
        <p:spPr>
          <a:xfrm>
            <a:off x="6952486" y="4205920"/>
            <a:ext cx="21915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only care about cache </a:t>
            </a:r>
            <a:r>
              <a:rPr lang="en-US" sz="1350" b="1" i="1" dirty="0"/>
              <a:t>status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7AB21C-B94B-7A43-AFFC-F4DFC012ABA7}"/>
              </a:ext>
            </a:extLst>
          </p:cNvPr>
          <p:cNvSpPr txBox="1"/>
          <p:nvPr/>
        </p:nvSpPr>
        <p:spPr>
          <a:xfrm>
            <a:off x="136882" y="2777952"/>
            <a:ext cx="4993999" cy="2421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Clr>
                <a:prstClr val="black"/>
              </a:buClr>
            </a:pPr>
            <a:r>
              <a:rPr lang="en-US" sz="2000" dirty="0"/>
              <a:t>Attacker calls victim with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=1000</a:t>
            </a:r>
          </a:p>
          <a:p>
            <a:pPr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Clr>
                <a:prstClr val="black"/>
              </a:buClr>
            </a:pPr>
            <a:endParaRPr lang="en-US" dirty="0"/>
          </a:p>
          <a:p>
            <a:pPr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Clr>
                <a:prstClr val="black"/>
              </a:buClr>
            </a:pPr>
            <a:r>
              <a:rPr lang="en-US" sz="2000" dirty="0"/>
              <a:t>Attacker:</a:t>
            </a:r>
          </a:p>
          <a:p>
            <a:pPr marL="285750" indent="-285750">
              <a:lnSpc>
                <a:spcPct val="90000"/>
              </a:lnSpc>
              <a:spcBef>
                <a:spcPts val="150"/>
              </a:spcBef>
              <a:spcAft>
                <a:spcPts val="15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measures read time 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array2[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/>
              <a:t>4096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dirty="0"/>
          </a:p>
          <a:p>
            <a:pPr marL="285750" indent="-285750">
              <a:lnSpc>
                <a:spcPct val="90000"/>
              </a:lnSpc>
              <a:spcBef>
                <a:spcPts val="750"/>
              </a:spcBef>
              <a:spcAft>
                <a:spcPts val="15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Read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</a:t>
            </a:r>
            <a:r>
              <a:rPr lang="en-US" sz="2000" dirty="0"/>
              <a:t> is fast (cached), </a:t>
            </a:r>
            <a:br>
              <a:rPr lang="en-US" sz="2000" dirty="0"/>
            </a:br>
            <a:r>
              <a:rPr lang="en-US" sz="2000" dirty="0"/>
              <a:t>		reveals secret byte !!</a:t>
            </a:r>
          </a:p>
          <a:p>
            <a:pPr marL="285750" indent="-285750">
              <a:lnSpc>
                <a:spcPct val="90000"/>
              </a:lnSpc>
              <a:spcBef>
                <a:spcPts val="750"/>
              </a:spcBef>
              <a:spcAft>
                <a:spcPts val="15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Repeat with many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  (10KB/s)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7F5391-27C6-4D4D-91CD-507A37E079A5}"/>
              </a:ext>
            </a:extLst>
          </p:cNvPr>
          <p:cNvSpPr/>
          <p:nvPr/>
        </p:nvSpPr>
        <p:spPr>
          <a:xfrm>
            <a:off x="5651679" y="2512248"/>
            <a:ext cx="381000" cy="37101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C5DE00-B531-764A-B1A2-E1C0ED68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2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Symmetric Keys 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333" dirty="0"/>
              <a:t>Same key for encryption and decryption</a:t>
            </a:r>
          </a:p>
          <a:p>
            <a:r>
              <a:rPr lang="en-US" altLang="en-US" sz="2333" dirty="0"/>
              <a:t>Achieves confidentiality</a:t>
            </a:r>
          </a:p>
          <a:p>
            <a:r>
              <a:rPr lang="en-US" altLang="en-US" sz="2333" dirty="0"/>
              <a:t>Vulnerable to tampering and replay attacks</a:t>
            </a:r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1587500" y="2349501"/>
            <a:ext cx="6096000" cy="2401094"/>
            <a:chOff x="720" y="1584"/>
            <a:chExt cx="4320" cy="1527"/>
          </a:xfrm>
        </p:grpSpPr>
        <p:sp>
          <p:nvSpPr>
            <p:cNvPr id="28676" name="Oval 5"/>
            <p:cNvSpPr>
              <a:spLocks noChangeArrowheads="1"/>
            </p:cNvSpPr>
            <p:nvPr/>
          </p:nvSpPr>
          <p:spPr bwMode="auto">
            <a:xfrm>
              <a:off x="720" y="2247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407" tIns="37042" rIns="75407" bIns="37042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8677" name="Group 6"/>
            <p:cNvGrpSpPr>
              <a:grpSpLocks/>
            </p:cNvGrpSpPr>
            <p:nvPr/>
          </p:nvGrpSpPr>
          <p:grpSpPr bwMode="auto">
            <a:xfrm>
              <a:off x="1968" y="2151"/>
              <a:ext cx="1920" cy="960"/>
              <a:chOff x="1719" y="1709"/>
              <a:chExt cx="1775" cy="1123"/>
            </a:xfrm>
          </p:grpSpPr>
          <p:sp>
            <p:nvSpPr>
              <p:cNvPr id="28688" name="Oval 7"/>
              <p:cNvSpPr>
                <a:spLocks noChangeArrowheads="1"/>
              </p:cNvSpPr>
              <p:nvPr/>
            </p:nvSpPr>
            <p:spPr bwMode="auto">
              <a:xfrm>
                <a:off x="2109" y="1709"/>
                <a:ext cx="736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89" name="Oval 8"/>
              <p:cNvSpPr>
                <a:spLocks noChangeArrowheads="1"/>
              </p:cNvSpPr>
              <p:nvPr/>
            </p:nvSpPr>
            <p:spPr bwMode="auto">
              <a:xfrm>
                <a:off x="2542" y="1752"/>
                <a:ext cx="692" cy="346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0" name="Oval 9"/>
              <p:cNvSpPr>
                <a:spLocks noChangeArrowheads="1"/>
              </p:cNvSpPr>
              <p:nvPr/>
            </p:nvSpPr>
            <p:spPr bwMode="auto">
              <a:xfrm>
                <a:off x="2715" y="1925"/>
                <a:ext cx="692" cy="34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1" name="Oval 10"/>
              <p:cNvSpPr>
                <a:spLocks noChangeArrowheads="1"/>
              </p:cNvSpPr>
              <p:nvPr/>
            </p:nvSpPr>
            <p:spPr bwMode="auto">
              <a:xfrm>
                <a:off x="2801" y="2141"/>
                <a:ext cx="693" cy="51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2" name="Oval 11"/>
              <p:cNvSpPr>
                <a:spLocks noChangeArrowheads="1"/>
              </p:cNvSpPr>
              <p:nvPr/>
            </p:nvSpPr>
            <p:spPr bwMode="auto">
              <a:xfrm>
                <a:off x="2412" y="2270"/>
                <a:ext cx="692" cy="56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3" name="Oval 12"/>
              <p:cNvSpPr>
                <a:spLocks noChangeArrowheads="1"/>
              </p:cNvSpPr>
              <p:nvPr/>
            </p:nvSpPr>
            <p:spPr bwMode="auto">
              <a:xfrm>
                <a:off x="1935" y="2141"/>
                <a:ext cx="693" cy="648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4" name="Oval 13"/>
              <p:cNvSpPr>
                <a:spLocks noChangeArrowheads="1"/>
              </p:cNvSpPr>
              <p:nvPr/>
            </p:nvSpPr>
            <p:spPr bwMode="auto">
              <a:xfrm>
                <a:off x="1719" y="1838"/>
                <a:ext cx="693" cy="60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2000" b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8695" name="Freeform 14"/>
              <p:cNvSpPr>
                <a:spLocks/>
              </p:cNvSpPr>
              <p:nvPr/>
            </p:nvSpPr>
            <p:spPr bwMode="auto">
              <a:xfrm>
                <a:off x="1893" y="1753"/>
                <a:ext cx="1470" cy="1037"/>
              </a:xfrm>
              <a:custGeom>
                <a:avLst/>
                <a:gdLst>
                  <a:gd name="T0" fmla="*/ 8 w 1632"/>
                  <a:gd name="T1" fmla="*/ 30 h 1152"/>
                  <a:gd name="T2" fmla="*/ 59 w 1632"/>
                  <a:gd name="T3" fmla="*/ 8 h 1152"/>
                  <a:gd name="T4" fmla="*/ 102 w 1632"/>
                  <a:gd name="T5" fmla="*/ 0 h 1152"/>
                  <a:gd name="T6" fmla="*/ 190 w 1632"/>
                  <a:gd name="T7" fmla="*/ 8 h 1152"/>
                  <a:gd name="T8" fmla="*/ 219 w 1632"/>
                  <a:gd name="T9" fmla="*/ 22 h 1152"/>
                  <a:gd name="T10" fmla="*/ 234 w 1632"/>
                  <a:gd name="T11" fmla="*/ 50 h 1152"/>
                  <a:gd name="T12" fmla="*/ 249 w 1632"/>
                  <a:gd name="T13" fmla="*/ 58 h 1152"/>
                  <a:gd name="T14" fmla="*/ 234 w 1632"/>
                  <a:gd name="T15" fmla="*/ 137 h 1152"/>
                  <a:gd name="T16" fmla="*/ 139 w 1632"/>
                  <a:gd name="T17" fmla="*/ 174 h 1152"/>
                  <a:gd name="T18" fmla="*/ 44 w 1632"/>
                  <a:gd name="T19" fmla="*/ 145 h 1152"/>
                  <a:gd name="T20" fmla="*/ 14 w 1632"/>
                  <a:gd name="T21" fmla="*/ 115 h 1152"/>
                  <a:gd name="T22" fmla="*/ 0 w 1632"/>
                  <a:gd name="T23" fmla="*/ 109 h 1152"/>
                  <a:gd name="T24" fmla="*/ 8 w 1632"/>
                  <a:gd name="T25" fmla="*/ 30 h 115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32"/>
                  <a:gd name="T40" fmla="*/ 0 h 1152"/>
                  <a:gd name="T41" fmla="*/ 1632 w 1632"/>
                  <a:gd name="T42" fmla="*/ 1152 h 115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32" h="1152">
                    <a:moveTo>
                      <a:pt x="48" y="192"/>
                    </a:moveTo>
                    <a:lnTo>
                      <a:pt x="384" y="48"/>
                    </a:lnTo>
                    <a:lnTo>
                      <a:pt x="672" y="0"/>
                    </a:lnTo>
                    <a:lnTo>
                      <a:pt x="1248" y="48"/>
                    </a:lnTo>
                    <a:lnTo>
                      <a:pt x="1440" y="144"/>
                    </a:lnTo>
                    <a:lnTo>
                      <a:pt x="1536" y="336"/>
                    </a:lnTo>
                    <a:lnTo>
                      <a:pt x="1632" y="384"/>
                    </a:lnTo>
                    <a:lnTo>
                      <a:pt x="1536" y="912"/>
                    </a:lnTo>
                    <a:lnTo>
                      <a:pt x="912" y="1152"/>
                    </a:lnTo>
                    <a:lnTo>
                      <a:pt x="288" y="960"/>
                    </a:lnTo>
                    <a:lnTo>
                      <a:pt x="96" y="768"/>
                    </a:lnTo>
                    <a:lnTo>
                      <a:pt x="0" y="720"/>
                    </a:lnTo>
                    <a:lnTo>
                      <a:pt x="48" y="192"/>
                    </a:lnTo>
                    <a:close/>
                  </a:path>
                </a:pathLst>
              </a:cu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</p:grpSp>
        <p:sp>
          <p:nvSpPr>
            <p:cNvPr id="28678" name="Text Box 15"/>
            <p:cNvSpPr txBox="1">
              <a:spLocks noChangeArrowheads="1"/>
            </p:cNvSpPr>
            <p:nvPr/>
          </p:nvSpPr>
          <p:spPr bwMode="auto">
            <a:xfrm>
              <a:off x="2499" y="2199"/>
              <a:ext cx="72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Helvetica" panose="020B0604020202020204" pitchFamily="34" charset="0"/>
                  <a:cs typeface="Helvetica" panose="020B0604020202020204" pitchFamily="34" charset="0"/>
                </a:rPr>
                <a:t>Internet</a:t>
              </a:r>
            </a:p>
          </p:txBody>
        </p:sp>
        <p:sp>
          <p:nvSpPr>
            <p:cNvPr id="28679" name="Text Box 16"/>
            <p:cNvSpPr txBox="1">
              <a:spLocks noChangeArrowheads="1"/>
            </p:cNvSpPr>
            <p:nvPr/>
          </p:nvSpPr>
          <p:spPr bwMode="auto">
            <a:xfrm>
              <a:off x="796" y="2319"/>
              <a:ext cx="851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Helvetica" panose="020B0604020202020204" pitchFamily="34" charset="0"/>
                  <a:cs typeface="Helvetica" panose="020B0604020202020204" pitchFamily="34" charset="0"/>
                </a:rPr>
                <a:t>Encrypt with</a:t>
              </a:r>
            </a:p>
            <a:p>
              <a:pPr eaLnBrk="1" hangingPunct="1"/>
              <a:r>
                <a:rPr lang="en-US" altLang="en-US" sz="150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secret</a:t>
              </a:r>
              <a:r>
                <a:rPr lang="en-US" altLang="en-US" sz="1500" b="0">
                  <a:latin typeface="Helvetica" panose="020B0604020202020204" pitchFamily="34" charset="0"/>
                  <a:cs typeface="Helvetica" panose="020B0604020202020204" pitchFamily="34" charset="0"/>
                </a:rPr>
                <a:t> key</a:t>
              </a:r>
            </a:p>
          </p:txBody>
        </p:sp>
        <p:sp>
          <p:nvSpPr>
            <p:cNvPr id="28680" name="Oval 17"/>
            <p:cNvSpPr>
              <a:spLocks noChangeArrowheads="1"/>
            </p:cNvSpPr>
            <p:nvPr/>
          </p:nvSpPr>
          <p:spPr bwMode="auto">
            <a:xfrm>
              <a:off x="4032" y="2247"/>
              <a:ext cx="1008" cy="5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5407" tIns="37042" rIns="75407" bIns="37042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681" name="Text Box 18"/>
            <p:cNvSpPr txBox="1">
              <a:spLocks noChangeArrowheads="1"/>
            </p:cNvSpPr>
            <p:nvPr/>
          </p:nvSpPr>
          <p:spPr bwMode="auto">
            <a:xfrm>
              <a:off x="4104" y="2319"/>
              <a:ext cx="85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Helvetica" panose="020B0604020202020204" pitchFamily="34" charset="0"/>
                  <a:cs typeface="Helvetica" panose="020B0604020202020204" pitchFamily="34" charset="0"/>
                </a:rPr>
                <a:t>Decrypt with</a:t>
              </a:r>
            </a:p>
            <a:p>
              <a:pPr eaLnBrk="1" hangingPunct="1"/>
              <a:r>
                <a:rPr lang="en-US" altLang="en-US" sz="150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secret</a:t>
              </a:r>
              <a:r>
                <a:rPr lang="en-US" altLang="en-US" sz="1500" b="0">
                  <a:latin typeface="Helvetica" panose="020B0604020202020204" pitchFamily="34" charset="0"/>
                  <a:cs typeface="Helvetica" panose="020B0604020202020204" pitchFamily="34" charset="0"/>
                </a:rPr>
                <a:t> key</a:t>
              </a:r>
            </a:p>
          </p:txBody>
        </p:sp>
        <p:sp>
          <p:nvSpPr>
            <p:cNvPr id="28682" name="Text Box 19"/>
            <p:cNvSpPr txBox="1">
              <a:spLocks noChangeArrowheads="1"/>
            </p:cNvSpPr>
            <p:nvPr/>
          </p:nvSpPr>
          <p:spPr bwMode="auto">
            <a:xfrm>
              <a:off x="885" y="1586"/>
              <a:ext cx="112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Helvetica" panose="020B0604020202020204" pitchFamily="34" charset="0"/>
                  <a:cs typeface="Helvetica" panose="020B0604020202020204" pitchFamily="34" charset="0"/>
                </a:rPr>
                <a:t>Plaintext (m)</a:t>
              </a:r>
              <a:endParaRPr lang="en-US" altLang="en-US" sz="1500" b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683" name="Text Box 20"/>
            <p:cNvSpPr txBox="1">
              <a:spLocks noChangeArrowheads="1"/>
            </p:cNvSpPr>
            <p:nvPr/>
          </p:nvSpPr>
          <p:spPr bwMode="auto">
            <a:xfrm>
              <a:off x="4230" y="1584"/>
              <a:ext cx="4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Helvetica" panose="020B0604020202020204" pitchFamily="34" charset="0"/>
                  <a:cs typeface="Helvetica" panose="020B0604020202020204" pitchFamily="34" charset="0"/>
                </a:rPr>
                <a:t>      m</a:t>
              </a:r>
            </a:p>
          </p:txBody>
        </p:sp>
        <p:sp>
          <p:nvSpPr>
            <p:cNvPr id="28684" name="Line 21"/>
            <p:cNvSpPr>
              <a:spLocks noChangeShapeType="1"/>
            </p:cNvSpPr>
            <p:nvPr/>
          </p:nvSpPr>
          <p:spPr bwMode="auto">
            <a:xfrm>
              <a:off x="1200" y="18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75407" tIns="37042" rIns="75407" bIns="37042"/>
            <a:lstStyle/>
            <a:p>
              <a:endParaRPr lang="en-US" sz="1500"/>
            </a:p>
          </p:txBody>
        </p:sp>
        <p:sp>
          <p:nvSpPr>
            <p:cNvPr id="28685" name="Freeform 22"/>
            <p:cNvSpPr>
              <a:spLocks/>
            </p:cNvSpPr>
            <p:nvPr/>
          </p:nvSpPr>
          <p:spPr bwMode="auto">
            <a:xfrm>
              <a:off x="1200" y="2775"/>
              <a:ext cx="3360" cy="144"/>
            </a:xfrm>
            <a:custGeom>
              <a:avLst/>
              <a:gdLst>
                <a:gd name="T0" fmla="*/ 0 w 3360"/>
                <a:gd name="T1" fmla="*/ 0 h 144"/>
                <a:gd name="T2" fmla="*/ 0 w 3360"/>
                <a:gd name="T3" fmla="*/ 144 h 144"/>
                <a:gd name="T4" fmla="*/ 3360 w 3360"/>
                <a:gd name="T5" fmla="*/ 144 h 144"/>
                <a:gd name="T6" fmla="*/ 3360 w 3360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0"/>
                <a:gd name="T13" fmla="*/ 0 h 144"/>
                <a:gd name="T14" fmla="*/ 3360 w 336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0" h="144">
                  <a:moveTo>
                    <a:pt x="0" y="0"/>
                  </a:moveTo>
                  <a:lnTo>
                    <a:pt x="0" y="144"/>
                  </a:lnTo>
                  <a:lnTo>
                    <a:pt x="3360" y="144"/>
                  </a:lnTo>
                  <a:lnTo>
                    <a:pt x="336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5407" tIns="37042" rIns="75407" bIns="37042"/>
            <a:lstStyle/>
            <a:p>
              <a:endParaRPr lang="en-US" sz="1500"/>
            </a:p>
          </p:txBody>
        </p:sp>
        <p:sp>
          <p:nvSpPr>
            <p:cNvPr id="28686" name="Line 23"/>
            <p:cNvSpPr>
              <a:spLocks noChangeShapeType="1"/>
            </p:cNvSpPr>
            <p:nvPr/>
          </p:nvSpPr>
          <p:spPr bwMode="auto">
            <a:xfrm flipV="1">
              <a:off x="4560" y="1767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75407" tIns="37042" rIns="75407" bIns="37042"/>
            <a:lstStyle/>
            <a:p>
              <a:endParaRPr lang="en-US" sz="1500"/>
            </a:p>
          </p:txBody>
        </p:sp>
        <p:sp>
          <p:nvSpPr>
            <p:cNvPr id="28687" name="Text Box 24"/>
            <p:cNvSpPr txBox="1">
              <a:spLocks noChangeArrowheads="1"/>
            </p:cNvSpPr>
            <p:nvPr/>
          </p:nvSpPr>
          <p:spPr bwMode="auto">
            <a:xfrm>
              <a:off x="2439" y="2703"/>
              <a:ext cx="73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7" tIns="37042" rIns="75407" bIns="37042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500" b="0">
                  <a:latin typeface="Helvetica" panose="020B0604020202020204" pitchFamily="34" charset="0"/>
                  <a:cs typeface="Helvetica" panose="020B0604020202020204" pitchFamily="34" charset="0"/>
                </a:rPr>
                <a:t>Ciphertext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2FC36-41BC-5244-BE93-B25D4A9F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Symmetric Keys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207" y="1246908"/>
            <a:ext cx="5798293" cy="4277591"/>
          </a:xfrm>
        </p:spPr>
        <p:txBody>
          <a:bodyPr>
            <a:normAutofit/>
          </a:bodyPr>
          <a:lstStyle/>
          <a:p>
            <a:r>
              <a:rPr lang="en-US" altLang="en-US" sz="2333" dirty="0"/>
              <a:t>Can just XOR plaintext with the key</a:t>
            </a:r>
          </a:p>
          <a:p>
            <a:pPr lvl="1"/>
            <a:r>
              <a:rPr lang="en-US" altLang="en-US" sz="2000" dirty="0"/>
              <a:t>Easy to implement, but easy to break using frequency analysis</a:t>
            </a:r>
          </a:p>
          <a:p>
            <a:pPr lvl="1"/>
            <a:r>
              <a:rPr lang="en-US" altLang="en-US" sz="2000" dirty="0"/>
              <a:t>Unbreakable alternative: XOR with one-time pad</a:t>
            </a:r>
          </a:p>
          <a:p>
            <a:pPr lvl="2"/>
            <a:r>
              <a:rPr lang="en-US" altLang="en-US" sz="2000" dirty="0"/>
              <a:t>Use a different key for each message</a:t>
            </a:r>
          </a:p>
        </p:txBody>
      </p:sp>
      <p:pic>
        <p:nvPicPr>
          <p:cNvPr id="30723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797720"/>
            <a:ext cx="3206750" cy="458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11ED1B-7CD4-504D-BBA3-84AE4229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Block Ciphers with Symmetric Keys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810" y="878541"/>
            <a:ext cx="7366000" cy="1706563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/>
              <a:t>Block cipher algorithms encrypt blocks of data</a:t>
            </a:r>
          </a:p>
          <a:p>
            <a:pPr lvl="1"/>
            <a:r>
              <a:rPr lang="en-US" altLang="en-US" dirty="0"/>
              <a:t>Works with a block size (e.g., 64 bits)</a:t>
            </a:r>
          </a:p>
          <a:p>
            <a:r>
              <a:rPr lang="en-US" altLang="en-US" dirty="0"/>
              <a:t>Can encrypt blocks separately: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Same </a:t>
            </a:r>
            <a:r>
              <a:rPr lang="en-US" altLang="en-US" dirty="0" err="1">
                <a:sym typeface="Symbol" panose="05050102010706020507" pitchFamily="18" charset="2"/>
              </a:rPr>
              <a:t>plaintextsame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ciphertext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Much better: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Add in counter and/or link </a:t>
            </a:r>
            <a:r>
              <a:rPr lang="en-US" altLang="en-US" dirty="0" err="1">
                <a:sym typeface="Symbol" panose="05050102010706020507" pitchFamily="18" charset="2"/>
              </a:rPr>
              <a:t>ciphertext</a:t>
            </a:r>
            <a:r>
              <a:rPr lang="en-US" altLang="en-US" dirty="0">
                <a:sym typeface="Symbol" panose="05050102010706020507" pitchFamily="18" charset="2"/>
              </a:rPr>
              <a:t> of previous block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453" y="2955836"/>
            <a:ext cx="2419612" cy="204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63" y="3177664"/>
            <a:ext cx="2108321" cy="182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Freeform 6"/>
          <p:cNvSpPr>
            <a:spLocks noChangeArrowheads="1"/>
          </p:cNvSpPr>
          <p:nvPr/>
        </p:nvSpPr>
        <p:spPr bwMode="auto">
          <a:xfrm>
            <a:off x="2758024" y="2955836"/>
            <a:ext cx="3640667" cy="2311725"/>
          </a:xfrm>
          <a:custGeom>
            <a:avLst/>
            <a:gdLst>
              <a:gd name="T0" fmla="*/ 0 w 3124200"/>
              <a:gd name="T1" fmla="*/ 3733800 h 4140200"/>
              <a:gd name="T2" fmla="*/ 0 w 3124200"/>
              <a:gd name="T3" fmla="*/ 4140200 h 4140200"/>
              <a:gd name="T4" fmla="*/ 20797369 w 3124200"/>
              <a:gd name="T5" fmla="*/ 4140200 h 4140200"/>
              <a:gd name="T6" fmla="*/ 20983071 w 3124200"/>
              <a:gd name="T7" fmla="*/ 12700 h 4140200"/>
              <a:gd name="T8" fmla="*/ 45679940 w 3124200"/>
              <a:gd name="T9" fmla="*/ 0 h 4140200"/>
              <a:gd name="T10" fmla="*/ 45679940 w 3124200"/>
              <a:gd name="T11" fmla="*/ 228600 h 4140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24200"/>
              <a:gd name="T19" fmla="*/ 0 h 4140200"/>
              <a:gd name="T20" fmla="*/ 3124200 w 3124200"/>
              <a:gd name="T21" fmla="*/ 4140200 h 41402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24200" h="4140200">
                <a:moveTo>
                  <a:pt x="0" y="3733800"/>
                </a:moveTo>
                <a:lnTo>
                  <a:pt x="0" y="4140200"/>
                </a:lnTo>
                <a:lnTo>
                  <a:pt x="1422400" y="4140200"/>
                </a:lnTo>
                <a:cubicBezTo>
                  <a:pt x="1426633" y="2764367"/>
                  <a:pt x="1435100" y="12700"/>
                  <a:pt x="1435100" y="12700"/>
                </a:cubicBezTo>
                <a:lnTo>
                  <a:pt x="3124200" y="0"/>
                </a:lnTo>
                <a:lnTo>
                  <a:pt x="3124200" y="22860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5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E8687-D719-6F44-8B7B-8E403F89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9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32021</TotalTime>
  <Words>4951</Words>
  <Application>Microsoft Macintosh PowerPoint</Application>
  <PresentationFormat>On-screen Show (16:10)</PresentationFormat>
  <Paragraphs>1070</Paragraphs>
  <Slides>67</Slides>
  <Notes>37</Notes>
  <HiddenSlides>16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90" baseType="lpstr">
      <vt:lpstr>굴림</vt:lpstr>
      <vt:lpstr>MS PGothic</vt:lpstr>
      <vt:lpstr>MS PGothic</vt:lpstr>
      <vt:lpstr>游ゴシック</vt:lpstr>
      <vt:lpstr>Arial</vt:lpstr>
      <vt:lpstr>Calibri</vt:lpstr>
      <vt:lpstr>Calibri Light</vt:lpstr>
      <vt:lpstr>Comic Sans MS</vt:lpstr>
      <vt:lpstr>Consolas</vt:lpstr>
      <vt:lpstr>Courier New</vt:lpstr>
      <vt:lpstr>Gill Sans</vt:lpstr>
      <vt:lpstr>Gill Sans Light</vt:lpstr>
      <vt:lpstr>Helvetica</vt:lpstr>
      <vt:lpstr>Symbol</vt:lpstr>
      <vt:lpstr>Tahoma</vt:lpstr>
      <vt:lpstr>Times</vt:lpstr>
      <vt:lpstr>Times New Roman</vt:lpstr>
      <vt:lpstr>Trebuchet MS</vt:lpstr>
      <vt:lpstr>Wingdings</vt:lpstr>
      <vt:lpstr>Wingdings 3</vt:lpstr>
      <vt:lpstr>Office Theme</vt:lpstr>
      <vt:lpstr>Visio</vt:lpstr>
      <vt:lpstr>Chart</vt:lpstr>
      <vt:lpstr>CS6456: Graduate Operating Systems</vt:lpstr>
      <vt:lpstr>PowerPoint Presentation</vt:lpstr>
      <vt:lpstr>Protection vs. Security</vt:lpstr>
      <vt:lpstr>Security Requirements</vt:lpstr>
      <vt:lpstr>Why are Data Breaches so Frequent?</vt:lpstr>
      <vt:lpstr>Securing Communication: Cryptography </vt:lpstr>
      <vt:lpstr>Using Symmetric Keys </vt:lpstr>
      <vt:lpstr>Symmetric Keys</vt:lpstr>
      <vt:lpstr>Block Ciphers with Symmetric Keys</vt:lpstr>
      <vt:lpstr>Symmetric Key Ciphers - DES &amp; AES</vt:lpstr>
      <vt:lpstr>Authentication in Distributed Systems</vt:lpstr>
      <vt:lpstr>Authentication via Secret Key</vt:lpstr>
      <vt:lpstr>Secure Hash Function</vt:lpstr>
      <vt:lpstr>Integrity: Cryptographic Hashes</vt:lpstr>
      <vt:lpstr>Using Hashing for Integrity</vt:lpstr>
      <vt:lpstr>Standard Cryptographic Hash Functions</vt:lpstr>
      <vt:lpstr>Key Distribution</vt:lpstr>
      <vt:lpstr>Third Party: Authentication Server (Kerberos)</vt:lpstr>
      <vt:lpstr>Authentication Server Continued [Kerberos]</vt:lpstr>
      <vt:lpstr>Asymmetric Encryption (Public Key)</vt:lpstr>
      <vt:lpstr>Public Key / Asymmetric Encryption</vt:lpstr>
      <vt:lpstr>Public Key Encryption Details</vt:lpstr>
      <vt:lpstr>Public Key Cryptography</vt:lpstr>
      <vt:lpstr>Properties of RSA</vt:lpstr>
      <vt:lpstr>Simple Public Key Authentication</vt:lpstr>
      <vt:lpstr>Non-Repudiation: RSA Crypto &amp; Signatures</vt:lpstr>
      <vt:lpstr>Digital Certificates</vt:lpstr>
      <vt:lpstr>Summary of Our Crypto Toolkit</vt:lpstr>
      <vt:lpstr>Putting It All Together - HTTPS</vt:lpstr>
      <vt:lpstr>HTTPS Connection (SSL/TLS) (cont’d)</vt:lpstr>
      <vt:lpstr>Inside the Server’s Certificate</vt:lpstr>
      <vt:lpstr>Validating Amazon’s Identity</vt:lpstr>
      <vt:lpstr>Certificate Validation</vt:lpstr>
      <vt:lpstr>HTTPS Connection (SSL/TLS) cont’d</vt:lpstr>
      <vt:lpstr>Hardware Security</vt:lpstr>
      <vt:lpstr>Trusted Platform Module (TPM)</vt:lpstr>
      <vt:lpstr>Goals</vt:lpstr>
      <vt:lpstr>TPM Components</vt:lpstr>
      <vt:lpstr>Limitations</vt:lpstr>
      <vt:lpstr>Real-World Applications</vt:lpstr>
      <vt:lpstr>BitLocker™ Drive Encryption</vt:lpstr>
      <vt:lpstr>BitLocker™ Drive Encryption Architecture Static Root of Trust Measurement of boot components</vt:lpstr>
      <vt:lpstr>Disk Layout And Key Storage</vt:lpstr>
      <vt:lpstr>Spectrum of Protection</vt:lpstr>
      <vt:lpstr>Intel SGX:  Goals</vt:lpstr>
      <vt:lpstr>Applications</vt:lpstr>
      <vt:lpstr>PowerPoint Presentation</vt:lpstr>
      <vt:lpstr>PowerPoint Presentation</vt:lpstr>
      <vt:lpstr>PowerPoint Presentation</vt:lpstr>
      <vt:lpstr>How does it work?</vt:lpstr>
      <vt:lpstr>Creating an enclave: new instructions</vt:lpstr>
      <vt:lpstr>Provisioning enclave with secrets: attestation</vt:lpstr>
      <vt:lpstr>SGX Summary</vt:lpstr>
      <vt:lpstr>An example application</vt:lpstr>
      <vt:lpstr>An example application</vt:lpstr>
      <vt:lpstr>An example application</vt:lpstr>
      <vt:lpstr>SGX insecurity: side channels</vt:lpstr>
      <vt:lpstr>SGX insecurity:  (2) extract quoting key</vt:lpstr>
      <vt:lpstr>The Spectre attack</vt:lpstr>
      <vt:lpstr>Memory caches    (4-way associative)</vt:lpstr>
      <vt:lpstr>Speculative execution</vt:lpstr>
      <vt:lpstr>PowerPoint Presentation</vt:lpstr>
      <vt:lpstr>Conditional branch (Variant 1) attack</vt:lpstr>
      <vt:lpstr>Conditional branch (Variant 1) attack</vt:lpstr>
      <vt:lpstr>Conditional branch (Variant 1) attack</vt:lpstr>
      <vt:lpstr>Conditional branch (Variant 1) attack</vt:lpstr>
      <vt:lpstr>Conditional branch (Variant 1) attack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425</cp:revision>
  <dcterms:created xsi:type="dcterms:W3CDTF">2015-09-15T19:03:29Z</dcterms:created>
  <dcterms:modified xsi:type="dcterms:W3CDTF">2019-10-02T17:36:31Z</dcterms:modified>
</cp:coreProperties>
</file>