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6"/>
  </p:notesMasterIdLst>
  <p:sldIdLst>
    <p:sldId id="256" r:id="rId2"/>
    <p:sldId id="258" r:id="rId3"/>
    <p:sldId id="368" r:id="rId4"/>
    <p:sldId id="320" r:id="rId5"/>
    <p:sldId id="321" r:id="rId6"/>
    <p:sldId id="322" r:id="rId7"/>
    <p:sldId id="485" r:id="rId8"/>
    <p:sldId id="326" r:id="rId9"/>
    <p:sldId id="451" r:id="rId10"/>
    <p:sldId id="334" r:id="rId11"/>
    <p:sldId id="395" r:id="rId12"/>
    <p:sldId id="398" r:id="rId13"/>
    <p:sldId id="348" r:id="rId14"/>
    <p:sldId id="783" r:id="rId15"/>
    <p:sldId id="325" r:id="rId16"/>
    <p:sldId id="642" r:id="rId17"/>
    <p:sldId id="784" r:id="rId18"/>
    <p:sldId id="330" r:id="rId19"/>
    <p:sldId id="826" r:id="rId20"/>
    <p:sldId id="400" r:id="rId21"/>
    <p:sldId id="399" r:id="rId22"/>
    <p:sldId id="518" r:id="rId23"/>
    <p:sldId id="816" r:id="rId24"/>
    <p:sldId id="777" r:id="rId25"/>
    <p:sldId id="823" r:id="rId26"/>
    <p:sldId id="827" r:id="rId27"/>
    <p:sldId id="828" r:id="rId28"/>
    <p:sldId id="478" r:id="rId29"/>
    <p:sldId id="479" r:id="rId30"/>
    <p:sldId id="503" r:id="rId31"/>
    <p:sldId id="504" r:id="rId32"/>
    <p:sldId id="263" r:id="rId33"/>
    <p:sldId id="264" r:id="rId34"/>
    <p:sldId id="333" r:id="rId35"/>
    <p:sldId id="267" r:id="rId36"/>
    <p:sldId id="268" r:id="rId37"/>
    <p:sldId id="270" r:id="rId38"/>
    <p:sldId id="296" r:id="rId39"/>
    <p:sldId id="297" r:id="rId40"/>
    <p:sldId id="389" r:id="rId41"/>
    <p:sldId id="390" r:id="rId42"/>
    <p:sldId id="303" r:id="rId43"/>
    <p:sldId id="304" r:id="rId44"/>
    <p:sldId id="527" r:id="rId4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DBDB"/>
    <a:srgbClr val="002F6C"/>
    <a:srgbClr val="FFC000"/>
    <a:srgbClr val="2F468A"/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06" autoAdjust="0"/>
    <p:restoredTop sz="95309"/>
  </p:normalViewPr>
  <p:slideViewPr>
    <p:cSldViewPr snapToGrid="0">
      <p:cViewPr varScale="1">
        <p:scale>
          <a:sx n="147" d="100"/>
          <a:sy n="147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Image Placeholder 1">
            <a:extLst>
              <a:ext uri="{FF2B5EF4-FFF2-40B4-BE49-F238E27FC236}">
                <a16:creationId xmlns:a16="http://schemas.microsoft.com/office/drawing/2014/main" id="{DD5FAE57-72BA-DB40-A059-D3811611A9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8" name="Notes Placeholder 2">
            <a:extLst>
              <a:ext uri="{FF2B5EF4-FFF2-40B4-BE49-F238E27FC236}">
                <a16:creationId xmlns:a16="http://schemas.microsoft.com/office/drawing/2014/main" id="{C092B10E-77EB-494F-B255-63F6549D8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3059" name="Slide Number Placeholder 3">
            <a:extLst>
              <a:ext uri="{FF2B5EF4-FFF2-40B4-BE49-F238E27FC236}">
                <a16:creationId xmlns:a16="http://schemas.microsoft.com/office/drawing/2014/main" id="{8CC2C043-72AC-CF4D-A7B5-11652A58F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AFB1059-4B9C-9E44-8C6A-DF235A8AB9A4}" type="slidenum">
              <a:rPr lang="en-US" altLang="en-US" sz="1300">
                <a:latin typeface="Times New Roman" panose="02020603050405020304" pitchFamily="18" charset="0"/>
              </a:rPr>
              <a:pPr/>
              <a:t>39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183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Slide Image Placeholder 1">
            <a:extLst>
              <a:ext uri="{FF2B5EF4-FFF2-40B4-BE49-F238E27FC236}">
                <a16:creationId xmlns:a16="http://schemas.microsoft.com/office/drawing/2014/main" id="{8568FD21-A025-3649-9994-E38FE8B94E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6" name="Notes Placeholder 2">
            <a:extLst>
              <a:ext uri="{FF2B5EF4-FFF2-40B4-BE49-F238E27FC236}">
                <a16:creationId xmlns:a16="http://schemas.microsoft.com/office/drawing/2014/main" id="{F985593F-316F-6D44-BEFD-A9DE537D2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7" name="Slide Number Placeholder 3">
            <a:extLst>
              <a:ext uri="{FF2B5EF4-FFF2-40B4-BE49-F238E27FC236}">
                <a16:creationId xmlns:a16="http://schemas.microsoft.com/office/drawing/2014/main" id="{7A71DFCB-3565-0B41-B6BB-CE2D518D7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87E8D-376D-F14F-A29C-9EF605DB6832}" type="slidenum">
              <a:rPr lang="en-US" altLang="en-US" sz="1300">
                <a:latin typeface="Times New Roman" panose="02020603050405020304" pitchFamily="18" charset="0"/>
              </a:rPr>
              <a:pPr/>
              <a:t>40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4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Slide Image Placeholder 1">
            <a:extLst>
              <a:ext uri="{FF2B5EF4-FFF2-40B4-BE49-F238E27FC236}">
                <a16:creationId xmlns:a16="http://schemas.microsoft.com/office/drawing/2014/main" id="{ECB2E702-7980-B04E-9B1A-1127B20DE2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8" name="Notes Placeholder 2">
            <a:extLst>
              <a:ext uri="{FF2B5EF4-FFF2-40B4-BE49-F238E27FC236}">
                <a16:creationId xmlns:a16="http://schemas.microsoft.com/office/drawing/2014/main" id="{802012D7-7240-A94B-97C2-49704E96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3299" name="Slide Number Placeholder 3">
            <a:extLst>
              <a:ext uri="{FF2B5EF4-FFF2-40B4-BE49-F238E27FC236}">
                <a16:creationId xmlns:a16="http://schemas.microsoft.com/office/drawing/2014/main" id="{BD5ADF95-0A3B-C846-8775-9D06F8868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05014FA-F59C-4D43-A0FF-D6A94535FE82}" type="slidenum">
              <a:rPr lang="en-US" altLang="en-US" sz="1300">
                <a:latin typeface="Times New Roman" panose="02020603050405020304" pitchFamily="18" charset="0"/>
              </a:rPr>
              <a:pPr/>
              <a:t>41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85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Slide Image Placeholder 1">
            <a:extLst>
              <a:ext uri="{FF2B5EF4-FFF2-40B4-BE49-F238E27FC236}">
                <a16:creationId xmlns:a16="http://schemas.microsoft.com/office/drawing/2014/main" id="{ED32E9F7-957C-EF49-8E94-719B521951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2" name="Notes Placeholder 2">
            <a:extLst>
              <a:ext uri="{FF2B5EF4-FFF2-40B4-BE49-F238E27FC236}">
                <a16:creationId xmlns:a16="http://schemas.microsoft.com/office/drawing/2014/main" id="{8825E7DC-9490-B547-AE93-7B3300C9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9443" name="Slide Number Placeholder 3">
            <a:extLst>
              <a:ext uri="{FF2B5EF4-FFF2-40B4-BE49-F238E27FC236}">
                <a16:creationId xmlns:a16="http://schemas.microsoft.com/office/drawing/2014/main" id="{734DD48D-9460-8548-9B9E-315E4158F4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70F3D5A-8AB2-9840-A070-3EAC4EFC99DD}" type="slidenum">
              <a:rPr lang="en-US" altLang="en-US" sz="1300">
                <a:latin typeface="Times New Roman" panose="02020603050405020304" pitchFamily="18" charset="0"/>
              </a:rPr>
              <a:pPr/>
              <a:t>42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12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Slide Image Placeholder 1">
            <a:extLst>
              <a:ext uri="{FF2B5EF4-FFF2-40B4-BE49-F238E27FC236}">
                <a16:creationId xmlns:a16="http://schemas.microsoft.com/office/drawing/2014/main" id="{21076795-9AC1-944D-BB93-02B55B4A49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0" name="Notes Placeholder 2">
            <a:extLst>
              <a:ext uri="{FF2B5EF4-FFF2-40B4-BE49-F238E27FC236}">
                <a16:creationId xmlns:a16="http://schemas.microsoft.com/office/drawing/2014/main" id="{64ABAB70-5144-7D4C-80F2-358E81FAB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1491" name="Slide Number Placeholder 3">
            <a:extLst>
              <a:ext uri="{FF2B5EF4-FFF2-40B4-BE49-F238E27FC236}">
                <a16:creationId xmlns:a16="http://schemas.microsoft.com/office/drawing/2014/main" id="{92DEB233-7DC9-5945-A015-33E785982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F10AC4-EEB7-0D42-9479-EA26DB572F2E}" type="slidenum">
              <a:rPr lang="en-US" altLang="en-US" sz="1300">
                <a:latin typeface="Times New Roman" panose="02020603050405020304" pitchFamily="18" charset="0"/>
              </a:rPr>
              <a:pPr/>
              <a:t>43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2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07342790-CFA5-3943-BBE3-84805EB2D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1CA6CA7-C046-744F-BCC6-ED062290E833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11821590-6FE7-A44D-A9D2-8B8CFF835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8C5182BD-B17D-AB4B-AA44-211ED02AE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66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>
            <a:extLst>
              <a:ext uri="{FF2B5EF4-FFF2-40B4-BE49-F238E27FC236}">
                <a16:creationId xmlns:a16="http://schemas.microsoft.com/office/drawing/2014/main" id="{A746BA0C-DBA0-5740-8ECB-07CD68C20F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2" name="Notes Placeholder 2">
            <a:extLst>
              <a:ext uri="{FF2B5EF4-FFF2-40B4-BE49-F238E27FC236}">
                <a16:creationId xmlns:a16="http://schemas.microsoft.com/office/drawing/2014/main" id="{32CF7419-5023-D642-9FCA-2904067E6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7043" name="Slide Number Placeholder 3">
            <a:extLst>
              <a:ext uri="{FF2B5EF4-FFF2-40B4-BE49-F238E27FC236}">
                <a16:creationId xmlns:a16="http://schemas.microsoft.com/office/drawing/2014/main" id="{982615DE-3885-674E-AB47-3F6779137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6EDD045-4EC8-2049-8219-07E8F7564796}" type="slidenum">
              <a:rPr lang="en-US" altLang="en-US" sz="1300">
                <a:latin typeface="Times New Roman" panose="02020603050405020304" pitchFamily="18" charset="0"/>
              </a:rPr>
              <a:pPr/>
              <a:t>32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7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>
            <a:extLst>
              <a:ext uri="{FF2B5EF4-FFF2-40B4-BE49-F238E27FC236}">
                <a16:creationId xmlns:a16="http://schemas.microsoft.com/office/drawing/2014/main" id="{8AB0D624-B2E5-B04F-9D40-BB6469E6B8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Notes Placeholder 2">
            <a:extLst>
              <a:ext uri="{FF2B5EF4-FFF2-40B4-BE49-F238E27FC236}">
                <a16:creationId xmlns:a16="http://schemas.microsoft.com/office/drawing/2014/main" id="{76FABF78-8012-5148-9218-09D26295F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9091" name="Slide Number Placeholder 3">
            <a:extLst>
              <a:ext uri="{FF2B5EF4-FFF2-40B4-BE49-F238E27FC236}">
                <a16:creationId xmlns:a16="http://schemas.microsoft.com/office/drawing/2014/main" id="{5D5036D0-F58B-4145-90C3-523342FA5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0F8E66-C00E-9443-BD54-1C1272C71940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13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>
            <a:extLst>
              <a:ext uri="{FF2B5EF4-FFF2-40B4-BE49-F238E27FC236}">
                <a16:creationId xmlns:a16="http://schemas.microsoft.com/office/drawing/2014/main" id="{E1C10951-4047-9946-A8DF-5A48A753A0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>
            <a:extLst>
              <a:ext uri="{FF2B5EF4-FFF2-40B4-BE49-F238E27FC236}">
                <a16:creationId xmlns:a16="http://schemas.microsoft.com/office/drawing/2014/main" id="{A8EE1BA8-755B-6149-A3B7-86E9EC68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7523" name="Slide Number Placeholder 3">
            <a:extLst>
              <a:ext uri="{FF2B5EF4-FFF2-40B4-BE49-F238E27FC236}">
                <a16:creationId xmlns:a16="http://schemas.microsoft.com/office/drawing/2014/main" id="{D3730331-9958-5F47-A8CD-9F203EF422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1A28C86-29B0-0D48-89AF-A3DEC2E271A1}" type="slidenum">
              <a:rPr lang="en-US" altLang="en-US" sz="1300">
                <a:latin typeface="Times New Roman" panose="02020603050405020304" pitchFamily="18" charset="0"/>
              </a:rPr>
              <a:pPr/>
              <a:t>34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9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>
            <a:extLst>
              <a:ext uri="{FF2B5EF4-FFF2-40B4-BE49-F238E27FC236}">
                <a16:creationId xmlns:a16="http://schemas.microsoft.com/office/drawing/2014/main" id="{E23085A4-FB6D-A247-B64F-81D9109361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8" name="Notes Placeholder 2">
            <a:extLst>
              <a:ext uri="{FF2B5EF4-FFF2-40B4-BE49-F238E27FC236}">
                <a16:creationId xmlns:a16="http://schemas.microsoft.com/office/drawing/2014/main" id="{68B27C52-42C6-1649-88D9-270ACF32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1379" name="Slide Number Placeholder 3">
            <a:extLst>
              <a:ext uri="{FF2B5EF4-FFF2-40B4-BE49-F238E27FC236}">
                <a16:creationId xmlns:a16="http://schemas.microsoft.com/office/drawing/2014/main" id="{F0AD253A-70D9-6D42-BB68-5A4631DCD9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AC317F-3857-DA43-9465-045DB8E36338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47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>
            <a:extLst>
              <a:ext uri="{FF2B5EF4-FFF2-40B4-BE49-F238E27FC236}">
                <a16:creationId xmlns:a16="http://schemas.microsoft.com/office/drawing/2014/main" id="{98E67BC7-C069-B248-B6C9-5A8E5F5348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>
            <a:extLst>
              <a:ext uri="{FF2B5EF4-FFF2-40B4-BE49-F238E27FC236}">
                <a16:creationId xmlns:a16="http://schemas.microsoft.com/office/drawing/2014/main" id="{943E7A8A-07BF-D741-B120-4681C6E81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9571" name="Slide Number Placeholder 3">
            <a:extLst>
              <a:ext uri="{FF2B5EF4-FFF2-40B4-BE49-F238E27FC236}">
                <a16:creationId xmlns:a16="http://schemas.microsoft.com/office/drawing/2014/main" id="{C0B7E9BA-EBF6-0241-88B3-33A202547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BA8B7E8-95BB-034A-B74C-F9B1CB6B0BA3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44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>
            <a:extLst>
              <a:ext uri="{FF2B5EF4-FFF2-40B4-BE49-F238E27FC236}">
                <a16:creationId xmlns:a16="http://schemas.microsoft.com/office/drawing/2014/main" id="{B0995D4A-1DC7-644E-B2DF-BC2DAF1A4F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>
            <a:extLst>
              <a:ext uri="{FF2B5EF4-FFF2-40B4-BE49-F238E27FC236}">
                <a16:creationId xmlns:a16="http://schemas.microsoft.com/office/drawing/2014/main" id="{341475FB-07DA-054D-9784-0CD2D9209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1619" name="Slide Number Placeholder 3">
            <a:extLst>
              <a:ext uri="{FF2B5EF4-FFF2-40B4-BE49-F238E27FC236}">
                <a16:creationId xmlns:a16="http://schemas.microsoft.com/office/drawing/2014/main" id="{D5CF124A-5C56-0148-B1C0-DC2C0C7B19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DCC6B68-657A-4C4B-9DFF-B6BA9D2373C7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24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Image Placeholder 1">
            <a:extLst>
              <a:ext uri="{FF2B5EF4-FFF2-40B4-BE49-F238E27FC236}">
                <a16:creationId xmlns:a16="http://schemas.microsoft.com/office/drawing/2014/main" id="{6C1A1379-F008-0042-9750-7D4407B487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0" name="Notes Placeholder 2">
            <a:extLst>
              <a:ext uri="{FF2B5EF4-FFF2-40B4-BE49-F238E27FC236}">
                <a16:creationId xmlns:a16="http://schemas.microsoft.com/office/drawing/2014/main" id="{7AC41C92-9B2A-E640-82C6-276811A29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1011" name="Slide Number Placeholder 3">
            <a:extLst>
              <a:ext uri="{FF2B5EF4-FFF2-40B4-BE49-F238E27FC236}">
                <a16:creationId xmlns:a16="http://schemas.microsoft.com/office/drawing/2014/main" id="{AC194C94-38ED-2641-8062-A15D163BA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D0216D-0574-324B-8640-D745114F8D11}" type="slidenum">
              <a:rPr lang="en-US" altLang="en-US" sz="1300">
                <a:latin typeface="Times New Roman" panose="02020603050405020304" pitchFamily="18" charset="0"/>
              </a:rPr>
              <a:pPr/>
              <a:t>38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3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2097"/>
            <a:ext cx="6858000" cy="1803653"/>
          </a:xfrm>
        </p:spPr>
        <p:txBody>
          <a:bodyPr anchor="ctr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67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"/>
            <a:ext cx="7772400" cy="952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33500"/>
            <a:ext cx="7772400" cy="1873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3333750"/>
            <a:ext cx="7772400" cy="1873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54B985-067E-AE4A-A80A-46794AD828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15872D8-B44A-A04B-8910-1DB7804057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F058A8-C8EA-134D-BB3B-8CB8FC69F5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4DD911A6-614F-6446-9B92-21A227F446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0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07" y="959224"/>
            <a:ext cx="8929217" cy="418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76" y="177254"/>
            <a:ext cx="997802" cy="6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  <p:sldLayoutId id="2147483697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2F6C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spcAft>
          <a:spcPts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djc@virgini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virginia.edu/~bjc8c/class/cs6456-f19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CS6456: Graduate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21063"/>
            <a:ext cx="6858000" cy="1379802"/>
          </a:xfrm>
        </p:spPr>
        <p:txBody>
          <a:bodyPr>
            <a:normAutofit/>
          </a:bodyPr>
          <a:lstStyle/>
          <a:p>
            <a:r>
              <a:rPr lang="en-US" dirty="0"/>
              <a:t>Brad Campbell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bradjc@virginia.edu</a:t>
            </a:r>
            <a:endParaRPr lang="en-US" dirty="0"/>
          </a:p>
          <a:p>
            <a:r>
              <a:rPr lang="en-US" dirty="0">
                <a:hlinkClick r:id="rId4"/>
              </a:rPr>
              <a:t>https://www.cs.virginia.edu/~bjc8c/class/cs6456-f19/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Slide Number Placeholder 6">
            <a:extLst>
              <a:ext uri="{FF2B5EF4-FFF2-40B4-BE49-F238E27FC236}">
                <a16:creationId xmlns:a16="http://schemas.microsoft.com/office/drawing/2014/main" id="{34BFEB7E-0C8D-0344-ACF2-35629C5D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3-</a:t>
            </a:r>
            <a:fld id="{5E88F50D-9B53-5043-9882-2346B9503ADF}" type="slidenum">
              <a:rPr lang="en-US" altLang="en-US" sz="1000"/>
              <a:pPr/>
              <a:t>10</a:t>
            </a:fld>
            <a:endParaRPr lang="en-US" altLang="en-US" sz="1000"/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9F437F2D-ADD2-9B4F-B1A8-23D4F7647C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06500" y="1333500"/>
            <a:ext cx="6469063" cy="38735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667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congestion</a:t>
            </a:r>
            <a:r>
              <a:rPr lang="en-US" altLang="en-US" sz="2667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informally: “</a:t>
            </a:r>
            <a:r>
              <a:rPr lang="en-US" altLang="ja-JP" dirty="0">
                <a:ea typeface="ＭＳ Ｐゴシック" panose="020B0600070205080204" pitchFamily="34" charset="-128"/>
              </a:rPr>
              <a:t>too many sources sending too much data too fast for </a:t>
            </a:r>
            <a:r>
              <a:rPr lang="en-US" altLang="ja-JP" i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network</a:t>
            </a:r>
            <a:r>
              <a:rPr lang="en-US" altLang="ja-JP" dirty="0">
                <a:ea typeface="ＭＳ Ｐゴシック" panose="020B0600070205080204" pitchFamily="34" charset="-128"/>
              </a:rPr>
              <a:t> to handle”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different from flow control!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manifestations:</a:t>
            </a:r>
          </a:p>
          <a:p>
            <a:pPr lvl="1"/>
            <a:r>
              <a:rPr lang="en-US" altLang="en-US" sz="2333" dirty="0">
                <a:ea typeface="ＭＳ Ｐゴシック" panose="020B0600070205080204" pitchFamily="34" charset="-128"/>
              </a:rPr>
              <a:t>lost packets (buffer overflow at routers)</a:t>
            </a:r>
          </a:p>
          <a:p>
            <a:pPr lvl="1"/>
            <a:r>
              <a:rPr lang="en-US" altLang="en-US" sz="2333" dirty="0">
                <a:ea typeface="ＭＳ Ｐゴシック" panose="020B0600070205080204" pitchFamily="34" charset="-128"/>
              </a:rPr>
              <a:t>long delays (queueing in router buffers)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 top-10 problem!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pic>
        <p:nvPicPr>
          <p:cNvPr id="104452" name="Picture 4" descr="underline_base">
            <a:extLst>
              <a:ext uri="{FF2B5EF4-FFF2-40B4-BE49-F238E27FC236}">
                <a16:creationId xmlns:a16="http://schemas.microsoft.com/office/drawing/2014/main" id="{7B53E6FE-786E-4948-9D68-FF8E63459AC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910167"/>
            <a:ext cx="5713678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2">
            <a:extLst>
              <a:ext uri="{FF2B5EF4-FFF2-40B4-BE49-F238E27FC236}">
                <a16:creationId xmlns:a16="http://schemas.microsoft.com/office/drawing/2014/main" id="{10B9713D-5AB3-984E-95D2-9C1D9E3DF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4282" y="293688"/>
            <a:ext cx="6477000" cy="858573"/>
          </a:xfrm>
        </p:spPr>
        <p:txBody>
          <a:bodyPr/>
          <a:lstStyle/>
          <a:p>
            <a:pPr>
              <a:defRPr/>
            </a:pPr>
            <a:r>
              <a:rPr lang="en-US" sz="3333">
                <a:cs typeface="+mj-cs"/>
              </a:rPr>
              <a:t>Principles of congestion control</a:t>
            </a:r>
            <a:endParaRPr lang="en-US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6895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Slide Number Placeholder 5">
            <a:extLst>
              <a:ext uri="{FF2B5EF4-FFF2-40B4-BE49-F238E27FC236}">
                <a16:creationId xmlns:a16="http://schemas.microsoft.com/office/drawing/2014/main" id="{940501E8-9300-5B43-9672-8C299E90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3-</a:t>
            </a:r>
            <a:fld id="{C929E839-2785-DF4B-82E4-A77832AF3ED4}" type="slidenum">
              <a:rPr lang="en-US" altLang="en-US" sz="1000"/>
              <a:pPr/>
              <a:t>11</a:t>
            </a:fld>
            <a:endParaRPr lang="en-US" altLang="en-US" sz="1000"/>
          </a:p>
        </p:txBody>
      </p:sp>
      <p:sp>
        <p:nvSpPr>
          <p:cNvPr id="101381" name="Rectangle 2">
            <a:extLst>
              <a:ext uri="{FF2B5EF4-FFF2-40B4-BE49-F238E27FC236}">
                <a16:creationId xmlns:a16="http://schemas.microsoft.com/office/drawing/2014/main" id="{BC3F2283-D350-9347-97D9-D157199251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90500"/>
            <a:ext cx="8001000" cy="9525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3333" dirty="0">
                <a:cs typeface="+mj-cs"/>
              </a:rPr>
              <a:t>TCP congestion control: </a:t>
            </a:r>
            <a:r>
              <a:rPr lang="en-US" sz="2667" dirty="0">
                <a:cs typeface="+mj-cs"/>
              </a:rPr>
              <a:t>additive increase multiplicative decrease</a:t>
            </a:r>
          </a:p>
        </p:txBody>
      </p:sp>
      <p:sp>
        <p:nvSpPr>
          <p:cNvPr id="101382" name="Rectangle 8">
            <a:extLst>
              <a:ext uri="{FF2B5EF4-FFF2-40B4-BE49-F238E27FC236}">
                <a16:creationId xmlns:a16="http://schemas.microsoft.com/office/drawing/2014/main" id="{28662B9D-618F-9D4D-B2C8-8042B951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143000"/>
            <a:ext cx="6979708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43407" indent="-243407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333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approach:</a:t>
            </a:r>
            <a:r>
              <a:rPr lang="en-US" sz="2333" i="1" dirty="0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333" dirty="0">
                <a:latin typeface="Gill Sans MT" charset="0"/>
                <a:ea typeface="ＭＳ Ｐゴシック" charset="0"/>
              </a:rPr>
              <a:t>sender</a:t>
            </a:r>
            <a:r>
              <a:rPr lang="en-US" sz="2333" i="1" dirty="0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333" dirty="0">
                <a:latin typeface="Gill Sans MT" charset="0"/>
                <a:ea typeface="ＭＳ Ｐゴシック" charset="0"/>
              </a:rPr>
              <a:t>increases transmission rate (window size), probing for usable bandwidth, until loss occurs</a:t>
            </a:r>
          </a:p>
          <a:p>
            <a:pPr marL="571477" lvl="1" indent="-190492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333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additive increase:</a:t>
            </a:r>
            <a:r>
              <a:rPr lang="en-US" sz="2333" dirty="0">
                <a:latin typeface="Gill Sans MT" charset="0"/>
                <a:ea typeface="ＭＳ Ｐゴシック" charset="0"/>
              </a:rPr>
              <a:t> increase  </a:t>
            </a:r>
            <a:r>
              <a:rPr lang="en-US" sz="2333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sz="2333" dirty="0">
                <a:latin typeface="Gill Sans MT" charset="0"/>
                <a:ea typeface="ＭＳ Ｐゴシック" charset="0"/>
              </a:rPr>
              <a:t> by 1 MSS every RTT until loss detected</a:t>
            </a:r>
            <a:endParaRPr lang="en-US" sz="2333" i="1" dirty="0">
              <a:latin typeface="Gill Sans MT" charset="0"/>
              <a:ea typeface="ＭＳ Ｐゴシック" charset="0"/>
            </a:endParaRPr>
          </a:p>
          <a:p>
            <a:pPr marL="571477" lvl="1" indent="-190492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333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multiplicative decrease</a:t>
            </a:r>
            <a:r>
              <a:rPr lang="en-US" sz="2333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:</a:t>
            </a:r>
            <a:r>
              <a:rPr lang="en-US" sz="2333" dirty="0">
                <a:latin typeface="Gill Sans MT" charset="0"/>
                <a:ea typeface="ＭＳ Ｐゴシック" charset="0"/>
              </a:rPr>
              <a:t> cut </a:t>
            </a:r>
            <a:r>
              <a:rPr lang="en-US" sz="2333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sz="2333" dirty="0">
                <a:latin typeface="Gill Sans MT" charset="0"/>
                <a:ea typeface="ＭＳ Ｐゴシック" charset="0"/>
              </a:rPr>
              <a:t> in half after loss </a:t>
            </a:r>
          </a:p>
          <a:p>
            <a:pPr marL="285739" indent="-285739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333" dirty="0">
              <a:latin typeface="Gill Sans MT" charset="0"/>
              <a:ea typeface="ＭＳ Ｐゴシック" charset="0"/>
            </a:endParaRPr>
          </a:p>
        </p:txBody>
      </p:sp>
      <p:sp>
        <p:nvSpPr>
          <p:cNvPr id="101383" name="Rectangle 11">
            <a:extLst>
              <a:ext uri="{FF2B5EF4-FFF2-40B4-BE49-F238E27FC236}">
                <a16:creationId xmlns:a16="http://schemas.microsoft.com/office/drawing/2014/main" id="{1EB13268-D641-4C41-9174-574449CB4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292" y="3049323"/>
            <a:ext cx="5715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101384" name="Text Box 12">
            <a:extLst>
              <a:ext uri="{FF2B5EF4-FFF2-40B4-BE49-F238E27FC236}">
                <a16:creationId xmlns:a16="http://schemas.microsoft.com/office/drawing/2014/main" id="{96BD575D-C53D-AE46-B527-AD21994CB5E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464125" y="3977139"/>
            <a:ext cx="1760418" cy="451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 b="1">
                <a:latin typeface="Courier New" charset="0"/>
              </a:rPr>
              <a:t>cwnd:</a:t>
            </a:r>
            <a:r>
              <a:rPr lang="en-US" sz="1167">
                <a:latin typeface="Arial" charset="0"/>
              </a:rPr>
              <a:t> TCP sender </a:t>
            </a:r>
          </a:p>
          <a:p>
            <a:pPr>
              <a:defRPr/>
            </a:pPr>
            <a:r>
              <a:rPr lang="en-US" sz="1167">
                <a:latin typeface="Arial" charset="0"/>
              </a:rPr>
              <a:t>congestion window size</a:t>
            </a:r>
          </a:p>
        </p:txBody>
      </p:sp>
      <p:sp>
        <p:nvSpPr>
          <p:cNvPr id="101385" name="Text Box 13">
            <a:extLst>
              <a:ext uri="{FF2B5EF4-FFF2-40B4-BE49-F238E27FC236}">
                <a16:creationId xmlns:a16="http://schemas.microsoft.com/office/drawing/2014/main" id="{6FF543B3-9753-0D49-9C05-9FB448278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970" y="3706813"/>
            <a:ext cx="1834156" cy="86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67">
                <a:latin typeface="Arial" charset="0"/>
              </a:rPr>
              <a:t>AIMD saw tooth</a:t>
            </a:r>
          </a:p>
          <a:p>
            <a:pPr algn="r">
              <a:defRPr/>
            </a:pPr>
            <a:r>
              <a:rPr lang="en-US" sz="1667">
                <a:latin typeface="Arial" charset="0"/>
              </a:rPr>
              <a:t>behavior: probing</a:t>
            </a:r>
          </a:p>
          <a:p>
            <a:pPr algn="r">
              <a:defRPr/>
            </a:pPr>
            <a:r>
              <a:rPr lang="en-US" sz="1667">
                <a:latin typeface="Arial" charset="0"/>
              </a:rPr>
              <a:t>for bandwidth</a:t>
            </a:r>
          </a:p>
        </p:txBody>
      </p:sp>
      <p:sp>
        <p:nvSpPr>
          <p:cNvPr id="101386" name="Line 17">
            <a:extLst>
              <a:ext uri="{FF2B5EF4-FFF2-40B4-BE49-F238E27FC236}">
                <a16:creationId xmlns:a16="http://schemas.microsoft.com/office/drawing/2014/main" id="{AD67C27D-7071-CA4A-88D3-7898846F8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000" y="5124979"/>
            <a:ext cx="3452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101387" name="Line 18">
            <a:extLst>
              <a:ext uri="{FF2B5EF4-FFF2-40B4-BE49-F238E27FC236}">
                <a16:creationId xmlns:a16="http://schemas.microsoft.com/office/drawing/2014/main" id="{FEA3C1D8-FE6A-0E4C-9C6B-4BF9B1F85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3740" y="3112824"/>
            <a:ext cx="0" cy="20134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268307" name="Line 19">
            <a:extLst>
              <a:ext uri="{FF2B5EF4-FFF2-40B4-BE49-F238E27FC236}">
                <a16:creationId xmlns:a16="http://schemas.microsoft.com/office/drawing/2014/main" id="{723E3E02-E59E-9647-8F1B-5E144D29AD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83000" y="4044157"/>
            <a:ext cx="141553" cy="1415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268308" name="Line 20">
            <a:extLst>
              <a:ext uri="{FF2B5EF4-FFF2-40B4-BE49-F238E27FC236}">
                <a16:creationId xmlns:a16="http://schemas.microsoft.com/office/drawing/2014/main" id="{AE6D5FFB-6362-6A4E-835E-93EE9D405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813" y="4034896"/>
            <a:ext cx="0" cy="53578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268309" name="Line 21">
            <a:extLst>
              <a:ext uri="{FF2B5EF4-FFF2-40B4-BE49-F238E27FC236}">
                <a16:creationId xmlns:a16="http://schemas.microsoft.com/office/drawing/2014/main" id="{1C359410-25B5-7E45-A27E-BD5C83FB8E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4553" y="3771636"/>
            <a:ext cx="818885" cy="817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268310" name="Line 22">
            <a:extLst>
              <a:ext uri="{FF2B5EF4-FFF2-40B4-BE49-F238E27FC236}">
                <a16:creationId xmlns:a16="http://schemas.microsoft.com/office/drawing/2014/main" id="{638FDF1A-0174-1D49-949A-6E7CA8361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4178" y="3772959"/>
            <a:ext cx="0" cy="6680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grpSp>
        <p:nvGrpSpPr>
          <p:cNvPr id="268326" name="Group 38">
            <a:extLst>
              <a:ext uri="{FF2B5EF4-FFF2-40B4-BE49-F238E27FC236}">
                <a16:creationId xmlns:a16="http://schemas.microsoft.com/office/drawing/2014/main" id="{51B514C6-0107-3347-986A-8E9701031577}"/>
              </a:ext>
            </a:extLst>
          </p:cNvPr>
          <p:cNvGrpSpPr>
            <a:grpSpLocks/>
          </p:cNvGrpSpPr>
          <p:nvPr/>
        </p:nvGrpSpPr>
        <p:grpSpPr bwMode="auto">
          <a:xfrm>
            <a:off x="4627563" y="3668449"/>
            <a:ext cx="2533386" cy="922073"/>
            <a:chOff x="2720" y="2730"/>
            <a:chExt cx="1915" cy="697"/>
          </a:xfrm>
        </p:grpSpPr>
        <p:sp>
          <p:nvSpPr>
            <p:cNvPr id="101399" name="Line 23">
              <a:extLst>
                <a:ext uri="{FF2B5EF4-FFF2-40B4-BE49-F238E27FC236}">
                  <a16:creationId xmlns:a16="http://schemas.microsoft.com/office/drawing/2014/main" id="{533B6E14-066F-FC45-A774-5375C19B5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5735" name="Group 37">
              <a:extLst>
                <a:ext uri="{FF2B5EF4-FFF2-40B4-BE49-F238E27FC236}">
                  <a16:creationId xmlns:a16="http://schemas.microsoft.com/office/drawing/2014/main" id="{744F1C73-CFA6-3848-8A6A-C250B86DF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101401" name="Line 24">
                <a:extLst>
                  <a:ext uri="{FF2B5EF4-FFF2-40B4-BE49-F238E27FC236}">
                    <a16:creationId xmlns:a16="http://schemas.microsoft.com/office/drawing/2014/main" id="{D64275D1-7F46-CE46-B32A-6AA445315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1402" name="Line 25">
                <a:extLst>
                  <a:ext uri="{FF2B5EF4-FFF2-40B4-BE49-F238E27FC236}">
                    <a16:creationId xmlns:a16="http://schemas.microsoft.com/office/drawing/2014/main" id="{3593A9E9-C9A8-A146-92E8-D71963FC3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1403" name="Line 26">
                <a:extLst>
                  <a:ext uri="{FF2B5EF4-FFF2-40B4-BE49-F238E27FC236}">
                    <a16:creationId xmlns:a16="http://schemas.microsoft.com/office/drawing/2014/main" id="{D4D7370C-7139-AE4A-9376-B7F9A2BA7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1404" name="Line 29">
                <a:extLst>
                  <a:ext uri="{FF2B5EF4-FFF2-40B4-BE49-F238E27FC236}">
                    <a16:creationId xmlns:a16="http://schemas.microsoft.com/office/drawing/2014/main" id="{BB28CE52-FFD8-FD45-96D0-2440BFA0E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1405" name="Line 30">
                <a:extLst>
                  <a:ext uri="{FF2B5EF4-FFF2-40B4-BE49-F238E27FC236}">
                    <a16:creationId xmlns:a16="http://schemas.microsoft.com/office/drawing/2014/main" id="{E2C38196-2712-634C-9B97-6427A8B16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1406" name="Line 31">
                <a:extLst>
                  <a:ext uri="{FF2B5EF4-FFF2-40B4-BE49-F238E27FC236}">
                    <a16:creationId xmlns:a16="http://schemas.microsoft.com/office/drawing/2014/main" id="{0437D59C-E935-8743-9296-A3A5D4663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</p:grpSp>
      <p:sp>
        <p:nvSpPr>
          <p:cNvPr id="101393" name="Text Box 32">
            <a:extLst>
              <a:ext uri="{FF2B5EF4-FFF2-40B4-BE49-F238E27FC236}">
                <a16:creationId xmlns:a16="http://schemas.microsoft.com/office/drawing/2014/main" id="{1DE280F0-79F5-BA44-B158-1624C5F5A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1771" y="3018896"/>
            <a:ext cx="3581622" cy="50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333"/>
              <a:t>additively increase window size …</a:t>
            </a:r>
          </a:p>
          <a:p>
            <a:pPr algn="l"/>
            <a:r>
              <a:rPr lang="en-US" altLang="en-US" sz="1333"/>
              <a:t>…. until loss occurs (then cut window in half)</a:t>
            </a:r>
          </a:p>
        </p:txBody>
      </p:sp>
      <p:sp>
        <p:nvSpPr>
          <p:cNvPr id="268321" name="Freeform 33">
            <a:extLst>
              <a:ext uri="{FF2B5EF4-FFF2-40B4-BE49-F238E27FC236}">
                <a16:creationId xmlns:a16="http://schemas.microsoft.com/office/drawing/2014/main" id="{9DF292B0-9938-F742-B660-D16533012CF4}"/>
              </a:ext>
            </a:extLst>
          </p:cNvPr>
          <p:cNvSpPr>
            <a:spLocks/>
          </p:cNvSpPr>
          <p:nvPr/>
        </p:nvSpPr>
        <p:spPr bwMode="auto">
          <a:xfrm>
            <a:off x="3761053" y="3180292"/>
            <a:ext cx="715698" cy="846667"/>
          </a:xfrm>
          <a:custGeom>
            <a:avLst/>
            <a:gdLst>
              <a:gd name="T0" fmla="*/ 2147483647 w 541"/>
              <a:gd name="T1" fmla="*/ 0 h 640"/>
              <a:gd name="T2" fmla="*/ 0 w 541"/>
              <a:gd name="T3" fmla="*/ 0 h 640"/>
              <a:gd name="T4" fmla="*/ 0 w 541"/>
              <a:gd name="T5" fmla="*/ 2147483647 h 6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268322" name="Freeform 34">
            <a:extLst>
              <a:ext uri="{FF2B5EF4-FFF2-40B4-BE49-F238E27FC236}">
                <a16:creationId xmlns:a16="http://schemas.microsoft.com/office/drawing/2014/main" id="{95DC3F28-9F3B-194F-9472-F3F5E1B9B1DB}"/>
              </a:ext>
            </a:extLst>
          </p:cNvPr>
          <p:cNvSpPr>
            <a:spLocks/>
          </p:cNvSpPr>
          <p:nvPr/>
        </p:nvSpPr>
        <p:spPr bwMode="auto">
          <a:xfrm>
            <a:off x="3881438" y="3349625"/>
            <a:ext cx="664104" cy="833438"/>
          </a:xfrm>
          <a:custGeom>
            <a:avLst/>
            <a:gdLst>
              <a:gd name="T0" fmla="*/ 2147483647 w 502"/>
              <a:gd name="T1" fmla="*/ 0 h 630"/>
              <a:gd name="T2" fmla="*/ 2147483647 w 502"/>
              <a:gd name="T3" fmla="*/ 2147483647 h 630"/>
              <a:gd name="T4" fmla="*/ 2147483647 w 502"/>
              <a:gd name="T5" fmla="*/ 2147483647 h 630"/>
              <a:gd name="T6" fmla="*/ 0 w 502"/>
              <a:gd name="T7" fmla="*/ 2147483647 h 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268323" name="Freeform 35">
            <a:extLst>
              <a:ext uri="{FF2B5EF4-FFF2-40B4-BE49-F238E27FC236}">
                <a16:creationId xmlns:a16="http://schemas.microsoft.com/office/drawing/2014/main" id="{57675B36-01C8-9D42-AAD9-723CFB29F537}"/>
              </a:ext>
            </a:extLst>
          </p:cNvPr>
          <p:cNvSpPr>
            <a:spLocks/>
          </p:cNvSpPr>
          <p:nvPr/>
        </p:nvSpPr>
        <p:spPr bwMode="auto">
          <a:xfrm>
            <a:off x="4138083" y="3178969"/>
            <a:ext cx="338667" cy="973667"/>
          </a:xfrm>
          <a:custGeom>
            <a:avLst/>
            <a:gdLst>
              <a:gd name="T0" fmla="*/ 2147483647 w 256"/>
              <a:gd name="T1" fmla="*/ 0 h 736"/>
              <a:gd name="T2" fmla="*/ 0 w 256"/>
              <a:gd name="T3" fmla="*/ 0 h 736"/>
              <a:gd name="T4" fmla="*/ 0 w 256"/>
              <a:gd name="T5" fmla="*/ 2147483647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268324" name="Freeform 36">
            <a:extLst>
              <a:ext uri="{FF2B5EF4-FFF2-40B4-BE49-F238E27FC236}">
                <a16:creationId xmlns:a16="http://schemas.microsoft.com/office/drawing/2014/main" id="{D65E02C1-9ED6-3B44-B883-DA84BB76B075}"/>
              </a:ext>
            </a:extLst>
          </p:cNvPr>
          <p:cNvSpPr>
            <a:spLocks/>
          </p:cNvSpPr>
          <p:nvPr/>
        </p:nvSpPr>
        <p:spPr bwMode="auto">
          <a:xfrm>
            <a:off x="4669896" y="3483240"/>
            <a:ext cx="140229" cy="529167"/>
          </a:xfrm>
          <a:custGeom>
            <a:avLst/>
            <a:gdLst>
              <a:gd name="T0" fmla="*/ 2147483647 w 106"/>
              <a:gd name="T1" fmla="*/ 0 h 400"/>
              <a:gd name="T2" fmla="*/ 2147483647 w 106"/>
              <a:gd name="T3" fmla="*/ 2147483647 h 400"/>
              <a:gd name="T4" fmla="*/ 0 w 106"/>
              <a:gd name="T5" fmla="*/ 2147483647 h 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1398" name="Text Box 40">
            <a:extLst>
              <a:ext uri="{FF2B5EF4-FFF2-40B4-BE49-F238E27FC236}">
                <a16:creationId xmlns:a16="http://schemas.microsoft.com/office/drawing/2014/main" id="{B73472AC-0C02-264F-8BF8-D471A239B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720" y="5117042"/>
            <a:ext cx="514885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333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5349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6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Slide Number Placeholder 6">
            <a:extLst>
              <a:ext uri="{FF2B5EF4-FFF2-40B4-BE49-F238E27FC236}">
                <a16:creationId xmlns:a16="http://schemas.microsoft.com/office/drawing/2014/main" id="{0098B2AF-E1F9-884B-9577-A8E935F2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3-</a:t>
            </a:r>
            <a:fld id="{AC05DC3D-A0AD-8542-A595-CBEAD4866DFC}" type="slidenum">
              <a:rPr lang="en-US" altLang="en-US" sz="1000"/>
              <a:pPr/>
              <a:t>12</a:t>
            </a:fld>
            <a:endParaRPr lang="en-US" altLang="en-US" sz="1000"/>
          </a:p>
        </p:txBody>
      </p:sp>
      <p:sp>
        <p:nvSpPr>
          <p:cNvPr id="103428" name="Rectangle 2">
            <a:extLst>
              <a:ext uri="{FF2B5EF4-FFF2-40B4-BE49-F238E27FC236}">
                <a16:creationId xmlns:a16="http://schemas.microsoft.com/office/drawing/2014/main" id="{8B0FDF85-A5D4-434E-8B67-7CABCF79D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4365" y="124354"/>
            <a:ext cx="6477000" cy="867833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Slow Start </a:t>
            </a:r>
          </a:p>
        </p:txBody>
      </p:sp>
      <p:sp>
        <p:nvSpPr>
          <p:cNvPr id="103429" name="Rectangle 3">
            <a:extLst>
              <a:ext uri="{FF2B5EF4-FFF2-40B4-BE49-F238E27FC236}">
                <a16:creationId xmlns:a16="http://schemas.microsoft.com/office/drawing/2014/main" id="{D3F0D72E-F9D2-9741-AF92-DC40AD0ED5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63386" y="1164167"/>
            <a:ext cx="3541448" cy="38735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when connection begins, increase rate exponentially until first loss event: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initially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= 1 MSS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double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every RTT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done by incrementing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for every ACK received</a:t>
            </a:r>
          </a:p>
          <a:p>
            <a:pPr>
              <a:buFont typeface="Wingdings" charset="2"/>
              <a:buChar char="§"/>
              <a:defRPr/>
            </a:pPr>
            <a:r>
              <a:rPr lang="en-US" i="1" u="sng" dirty="0">
                <a:solidFill>
                  <a:srgbClr val="CC0000"/>
                </a:solidFill>
                <a:cs typeface="+mn-cs"/>
              </a:rPr>
              <a:t>summary: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initial rate is slow but ramps up exponentially fast</a:t>
            </a:r>
          </a:p>
        </p:txBody>
      </p:sp>
      <p:sp>
        <p:nvSpPr>
          <p:cNvPr id="103430" name="Line 6">
            <a:extLst>
              <a:ext uri="{FF2B5EF4-FFF2-40B4-BE49-F238E27FC236}">
                <a16:creationId xmlns:a16="http://schemas.microsoft.com/office/drawing/2014/main" id="{97CE6BF9-145A-084C-8621-106E2AD46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479" y="1924844"/>
            <a:ext cx="2087563" cy="2936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103431" name="Text Box 8">
            <a:extLst>
              <a:ext uri="{FF2B5EF4-FFF2-40B4-BE49-F238E27FC236}">
                <a16:creationId xmlns:a16="http://schemas.microsoft.com/office/drawing/2014/main" id="{CA74F4B0-69DE-924D-A850-EEA4E4769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459" y="976313"/>
            <a:ext cx="75110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500">
                <a:latin typeface="Arial" charset="0"/>
              </a:rPr>
              <a:t>Host A</a:t>
            </a:r>
          </a:p>
        </p:txBody>
      </p:sp>
      <p:sp>
        <p:nvSpPr>
          <p:cNvPr id="103432" name="Text Box 9">
            <a:extLst>
              <a:ext uri="{FF2B5EF4-FFF2-40B4-BE49-F238E27FC236}">
                <a16:creationId xmlns:a16="http://schemas.microsoft.com/office/drawing/2014/main" id="{C0172D54-47AF-E043-A4BB-904400B9FA90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6258633" y="1888096"/>
            <a:ext cx="1051891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>
                <a:latin typeface="Arial" charset="0"/>
              </a:rPr>
              <a:t>one segment</a:t>
            </a:r>
            <a:endParaRPr lang="en-US" sz="833">
              <a:latin typeface="Times New Roman" charset="0"/>
            </a:endParaRPr>
          </a:p>
        </p:txBody>
      </p:sp>
      <p:sp>
        <p:nvSpPr>
          <p:cNvPr id="103433" name="Text Box 10">
            <a:extLst>
              <a:ext uri="{FF2B5EF4-FFF2-40B4-BE49-F238E27FC236}">
                <a16:creationId xmlns:a16="http://schemas.microsoft.com/office/drawing/2014/main" id="{06864284-A5A8-EC4B-8A2B-79660FDD226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056907" y="2085872"/>
            <a:ext cx="474810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>
                <a:latin typeface="Arial" charset="0"/>
              </a:rPr>
              <a:t>RTT</a:t>
            </a:r>
            <a:endParaRPr lang="en-US" sz="833">
              <a:latin typeface="Arial" charset="0"/>
            </a:endParaRPr>
          </a:p>
        </p:txBody>
      </p:sp>
      <p:sp>
        <p:nvSpPr>
          <p:cNvPr id="103434" name="Text Box 12">
            <a:extLst>
              <a:ext uri="{FF2B5EF4-FFF2-40B4-BE49-F238E27FC236}">
                <a16:creationId xmlns:a16="http://schemas.microsoft.com/office/drawing/2014/main" id="{E10AE104-E727-044B-9724-19659D871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136" y="964407"/>
            <a:ext cx="76174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500">
                <a:latin typeface="Arial" charset="0"/>
              </a:rPr>
              <a:t>Host B</a:t>
            </a:r>
          </a:p>
        </p:txBody>
      </p:sp>
      <p:sp>
        <p:nvSpPr>
          <p:cNvPr id="103435" name="Line 13">
            <a:extLst>
              <a:ext uri="{FF2B5EF4-FFF2-40B4-BE49-F238E27FC236}">
                <a16:creationId xmlns:a16="http://schemas.microsoft.com/office/drawing/2014/main" id="{67FD5050-AA5E-4541-B52C-76DA231A9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8511" y="1770063"/>
            <a:ext cx="0" cy="320675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103436" name="Line 14">
            <a:extLst>
              <a:ext uri="{FF2B5EF4-FFF2-40B4-BE49-F238E27FC236}">
                <a16:creationId xmlns:a16="http://schemas.microsoft.com/office/drawing/2014/main" id="{1643E81D-9834-F54A-98D2-E872F3EB5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4011" y="1801813"/>
            <a:ext cx="0" cy="320675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103437" name="Line 15">
            <a:extLst>
              <a:ext uri="{FF2B5EF4-FFF2-40B4-BE49-F238E27FC236}">
                <a16:creationId xmlns:a16="http://schemas.microsoft.com/office/drawing/2014/main" id="{EDB351BF-B380-2141-BED8-2FE48DAF84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87699" y="1894417"/>
            <a:ext cx="3968" cy="182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103438" name="Line 16">
            <a:extLst>
              <a:ext uri="{FF2B5EF4-FFF2-40B4-BE49-F238E27FC236}">
                <a16:creationId xmlns:a16="http://schemas.microsoft.com/office/drawing/2014/main" id="{28EF5C59-9546-554B-8F36-68216EC96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5636" y="2399771"/>
            <a:ext cx="3968" cy="1865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103439" name="Line 17">
            <a:extLst>
              <a:ext uri="{FF2B5EF4-FFF2-40B4-BE49-F238E27FC236}">
                <a16:creationId xmlns:a16="http://schemas.microsoft.com/office/drawing/2014/main" id="{3CFBA40C-4C41-164D-AD20-9A62E85B6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2636" y="2262188"/>
            <a:ext cx="2087563" cy="2936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grpSp>
        <p:nvGrpSpPr>
          <p:cNvPr id="117775" name="Group 18">
            <a:extLst>
              <a:ext uri="{FF2B5EF4-FFF2-40B4-BE49-F238E27FC236}">
                <a16:creationId xmlns:a16="http://schemas.microsoft.com/office/drawing/2014/main" id="{FA586F16-D366-A744-9654-11B32B12EE06}"/>
              </a:ext>
            </a:extLst>
          </p:cNvPr>
          <p:cNvGrpSpPr>
            <a:grpSpLocks/>
          </p:cNvGrpSpPr>
          <p:nvPr/>
        </p:nvGrpSpPr>
        <p:grpSpPr bwMode="auto">
          <a:xfrm>
            <a:off x="7295894" y="4546867"/>
            <a:ext cx="549011" cy="322792"/>
            <a:chOff x="3317" y="3527"/>
            <a:chExt cx="415" cy="244"/>
          </a:xfrm>
        </p:grpSpPr>
        <p:sp>
          <p:nvSpPr>
            <p:cNvPr id="103494" name="Rectangle 19">
              <a:extLst>
                <a:ext uri="{FF2B5EF4-FFF2-40B4-BE49-F238E27FC236}">
                  <a16:creationId xmlns:a16="http://schemas.microsoft.com/office/drawing/2014/main" id="{8B4488A2-346D-374B-9DB5-BC6318A44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95" name="Text Box 20">
              <a:extLst>
                <a:ext uri="{FF2B5EF4-FFF2-40B4-BE49-F238E27FC236}">
                  <a16:creationId xmlns:a16="http://schemas.microsoft.com/office/drawing/2014/main" id="{0C3E4DE7-0E6D-B141-85E3-41495DB6A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415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500">
                  <a:latin typeface="Arial" charset="0"/>
                </a:rPr>
                <a:t>time</a:t>
              </a:r>
              <a:endParaRPr lang="en-US" sz="833">
                <a:latin typeface="Arial" charset="0"/>
              </a:endParaRPr>
            </a:p>
          </p:txBody>
        </p:sp>
      </p:grpSp>
      <p:sp>
        <p:nvSpPr>
          <p:cNvPr id="103441" name="Line 21">
            <a:extLst>
              <a:ext uri="{FF2B5EF4-FFF2-40B4-BE49-F238E27FC236}">
                <a16:creationId xmlns:a16="http://schemas.microsoft.com/office/drawing/2014/main" id="{B0FF19AA-5E92-1A4D-B6E9-D3473405D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6449" y="2575719"/>
            <a:ext cx="2087563" cy="2936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103442" name="Line 22">
            <a:extLst>
              <a:ext uri="{FF2B5EF4-FFF2-40B4-BE49-F238E27FC236}">
                <a16:creationId xmlns:a16="http://schemas.microsoft.com/office/drawing/2014/main" id="{0599776F-1BB5-3744-8F3F-ACFB6842B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479" y="2647157"/>
            <a:ext cx="2087563" cy="2936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103443" name="Line 23">
            <a:extLst>
              <a:ext uri="{FF2B5EF4-FFF2-40B4-BE49-F238E27FC236}">
                <a16:creationId xmlns:a16="http://schemas.microsoft.com/office/drawing/2014/main" id="{9FAE7D02-1F70-3543-A696-45923B073B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2479" y="3083719"/>
            <a:ext cx="2107407" cy="301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103444" name="Line 24">
            <a:extLst>
              <a:ext uri="{FF2B5EF4-FFF2-40B4-BE49-F238E27FC236}">
                <a16:creationId xmlns:a16="http://schemas.microsoft.com/office/drawing/2014/main" id="{B513772E-7DB9-614A-B94E-11F7F3142D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9990" y="3300678"/>
            <a:ext cx="2087563" cy="2936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103445" name="Text Box 25">
            <a:extLst>
              <a:ext uri="{FF2B5EF4-FFF2-40B4-BE49-F238E27FC236}">
                <a16:creationId xmlns:a16="http://schemas.microsoft.com/office/drawing/2014/main" id="{95D249C5-D35D-0842-9A0D-3C6574AE3C5D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6257561" y="2542940"/>
            <a:ext cx="1109599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>
                <a:latin typeface="Arial" charset="0"/>
              </a:rPr>
              <a:t>two segments</a:t>
            </a:r>
            <a:endParaRPr lang="en-US" sz="833">
              <a:latin typeface="Times New Roman" charset="0"/>
            </a:endParaRPr>
          </a:p>
        </p:txBody>
      </p:sp>
      <p:sp>
        <p:nvSpPr>
          <p:cNvPr id="103446" name="Text Box 26">
            <a:extLst>
              <a:ext uri="{FF2B5EF4-FFF2-40B4-BE49-F238E27FC236}">
                <a16:creationId xmlns:a16="http://schemas.microsoft.com/office/drawing/2014/main" id="{ECF0F1E7-9EC0-9A4D-8FDC-5A6DD8557FED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6333372" y="3388283"/>
            <a:ext cx="1135247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>
                <a:latin typeface="Arial" charset="0"/>
              </a:rPr>
              <a:t>four segments</a:t>
            </a:r>
            <a:endParaRPr lang="en-US" sz="833">
              <a:latin typeface="Times New Roman" charset="0"/>
            </a:endParaRPr>
          </a:p>
        </p:txBody>
      </p:sp>
      <p:grpSp>
        <p:nvGrpSpPr>
          <p:cNvPr id="117782" name="Group 27">
            <a:extLst>
              <a:ext uri="{FF2B5EF4-FFF2-40B4-BE49-F238E27FC236}">
                <a16:creationId xmlns:a16="http://schemas.microsoft.com/office/drawing/2014/main" id="{7B20D449-C8EB-7140-B36D-65DC510259FA}"/>
              </a:ext>
            </a:extLst>
          </p:cNvPr>
          <p:cNvGrpSpPr>
            <a:grpSpLocks/>
          </p:cNvGrpSpPr>
          <p:nvPr/>
        </p:nvGrpSpPr>
        <p:grpSpPr bwMode="auto">
          <a:xfrm>
            <a:off x="5438511" y="3413126"/>
            <a:ext cx="2099468" cy="543719"/>
            <a:chOff x="3954" y="2214"/>
            <a:chExt cx="1587" cy="411"/>
          </a:xfrm>
        </p:grpSpPr>
        <p:sp>
          <p:nvSpPr>
            <p:cNvPr id="103490" name="Line 28">
              <a:extLst>
                <a:ext uri="{FF2B5EF4-FFF2-40B4-BE49-F238E27FC236}">
                  <a16:creationId xmlns:a16="http://schemas.microsoft.com/office/drawing/2014/main" id="{8BDA471E-33F9-134B-8103-A716764C9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91" name="Line 29">
              <a:extLst>
                <a:ext uri="{FF2B5EF4-FFF2-40B4-BE49-F238E27FC236}">
                  <a16:creationId xmlns:a16="http://schemas.microsoft.com/office/drawing/2014/main" id="{472FD639-6ACC-F541-950F-6AF4F0EF5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92" name="Line 30">
              <a:extLst>
                <a:ext uri="{FF2B5EF4-FFF2-40B4-BE49-F238E27FC236}">
                  <a16:creationId xmlns:a16="http://schemas.microsoft.com/office/drawing/2014/main" id="{0B13E2BA-0B74-2642-B147-E15E41DCA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93" name="Line 31">
              <a:extLst>
                <a:ext uri="{FF2B5EF4-FFF2-40B4-BE49-F238E27FC236}">
                  <a16:creationId xmlns:a16="http://schemas.microsoft.com/office/drawing/2014/main" id="{21AFCCF2-5F3D-FE42-95C2-0B5AA080E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17783" name="Group 32">
            <a:extLst>
              <a:ext uri="{FF2B5EF4-FFF2-40B4-BE49-F238E27FC236}">
                <a16:creationId xmlns:a16="http://schemas.microsoft.com/office/drawing/2014/main" id="{14089EA2-AB8D-7D46-AAC9-09BA0E99F37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676636" y="3730625"/>
            <a:ext cx="1857375" cy="504032"/>
            <a:chOff x="3954" y="2214"/>
            <a:chExt cx="1587" cy="411"/>
          </a:xfrm>
        </p:grpSpPr>
        <p:sp>
          <p:nvSpPr>
            <p:cNvPr id="103486" name="Line 33">
              <a:extLst>
                <a:ext uri="{FF2B5EF4-FFF2-40B4-BE49-F238E27FC236}">
                  <a16:creationId xmlns:a16="http://schemas.microsoft.com/office/drawing/2014/main" id="{54502482-4D6E-7D4A-83F5-660CC4091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87" name="Line 34">
              <a:extLst>
                <a:ext uri="{FF2B5EF4-FFF2-40B4-BE49-F238E27FC236}">
                  <a16:creationId xmlns:a16="http://schemas.microsoft.com/office/drawing/2014/main" id="{89C2CAF8-B086-1E45-9AE6-DAF85DF8C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88" name="Line 35">
              <a:extLst>
                <a:ext uri="{FF2B5EF4-FFF2-40B4-BE49-F238E27FC236}">
                  <a16:creationId xmlns:a16="http://schemas.microsoft.com/office/drawing/2014/main" id="{C9943E65-FE97-BD45-AC19-9D7FFA429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89" name="Line 36">
              <a:extLst>
                <a:ext uri="{FF2B5EF4-FFF2-40B4-BE49-F238E27FC236}">
                  <a16:creationId xmlns:a16="http://schemas.microsoft.com/office/drawing/2014/main" id="{623D7F72-14D0-754D-829D-7B0EF9706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</p:grpSp>
      <p:pic>
        <p:nvPicPr>
          <p:cNvPr id="117784" name="Picture 39" descr="underline_base">
            <a:extLst>
              <a:ext uri="{FF2B5EF4-FFF2-40B4-BE49-F238E27FC236}">
                <a16:creationId xmlns:a16="http://schemas.microsoft.com/office/drawing/2014/main" id="{2CF8F34A-0124-2341-AB30-AC7DE85ED5D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57" y="772584"/>
            <a:ext cx="3046677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7785" name="Group 43">
            <a:extLst>
              <a:ext uri="{FF2B5EF4-FFF2-40B4-BE49-F238E27FC236}">
                <a16:creationId xmlns:a16="http://schemas.microsoft.com/office/drawing/2014/main" id="{902FE8A0-6219-1D49-A464-3AF7D644A4CA}"/>
              </a:ext>
            </a:extLst>
          </p:cNvPr>
          <p:cNvGrpSpPr>
            <a:grpSpLocks/>
          </p:cNvGrpSpPr>
          <p:nvPr/>
        </p:nvGrpSpPr>
        <p:grpSpPr bwMode="auto">
          <a:xfrm>
            <a:off x="5073386" y="1246188"/>
            <a:ext cx="545042" cy="501386"/>
            <a:chOff x="-44" y="1473"/>
            <a:chExt cx="981" cy="1105"/>
          </a:xfrm>
        </p:grpSpPr>
        <p:pic>
          <p:nvPicPr>
            <p:cNvPr id="117819" name="Picture 44" descr="desktop_computer_stylized_medium">
              <a:extLst>
                <a:ext uri="{FF2B5EF4-FFF2-40B4-BE49-F238E27FC236}">
                  <a16:creationId xmlns:a16="http://schemas.microsoft.com/office/drawing/2014/main" id="{AE597AAC-3985-804B-9B9E-67210F252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820" name="Freeform 45">
              <a:extLst>
                <a:ext uri="{FF2B5EF4-FFF2-40B4-BE49-F238E27FC236}">
                  <a16:creationId xmlns:a16="http://schemas.microsoft.com/office/drawing/2014/main" id="{A356490B-883C-5B45-A0D2-1D65DDABB0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117786" name="Group 46">
            <a:extLst>
              <a:ext uri="{FF2B5EF4-FFF2-40B4-BE49-F238E27FC236}">
                <a16:creationId xmlns:a16="http://schemas.microsoft.com/office/drawing/2014/main" id="{6AF71865-5042-7C4D-A960-A5CA9E4E9691}"/>
              </a:ext>
            </a:extLst>
          </p:cNvPr>
          <p:cNvGrpSpPr>
            <a:grpSpLocks/>
          </p:cNvGrpSpPr>
          <p:nvPr/>
        </p:nvGrpSpPr>
        <p:grpSpPr bwMode="auto">
          <a:xfrm>
            <a:off x="7352771" y="1258095"/>
            <a:ext cx="318823" cy="456406"/>
            <a:chOff x="4140" y="429"/>
            <a:chExt cx="1425" cy="2396"/>
          </a:xfrm>
        </p:grpSpPr>
        <p:sp>
          <p:nvSpPr>
            <p:cNvPr id="117787" name="Freeform 47">
              <a:extLst>
                <a:ext uri="{FF2B5EF4-FFF2-40B4-BE49-F238E27FC236}">
                  <a16:creationId xmlns:a16="http://schemas.microsoft.com/office/drawing/2014/main" id="{D798BB40-B74C-4C4A-93BC-0B2AB5555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03453" name="Rectangle 48">
              <a:extLst>
                <a:ext uri="{FF2B5EF4-FFF2-40B4-BE49-F238E27FC236}">
                  <a16:creationId xmlns:a16="http://schemas.microsoft.com/office/drawing/2014/main" id="{2326961E-E4E5-D441-B9A0-6882B04ED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7789" name="Freeform 49">
              <a:extLst>
                <a:ext uri="{FF2B5EF4-FFF2-40B4-BE49-F238E27FC236}">
                  <a16:creationId xmlns:a16="http://schemas.microsoft.com/office/drawing/2014/main" id="{373292CE-A4E2-0D4A-BACA-C895435FB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17790" name="Freeform 50">
              <a:extLst>
                <a:ext uri="{FF2B5EF4-FFF2-40B4-BE49-F238E27FC236}">
                  <a16:creationId xmlns:a16="http://schemas.microsoft.com/office/drawing/2014/main" id="{9E77D049-5362-D543-8825-A956A07D6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03456" name="Rectangle 51">
              <a:extLst>
                <a:ext uri="{FF2B5EF4-FFF2-40B4-BE49-F238E27FC236}">
                  <a16:creationId xmlns:a16="http://schemas.microsoft.com/office/drawing/2014/main" id="{8F9D5CE0-0B81-1447-97FA-5358B03F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7792" name="Group 52">
              <a:extLst>
                <a:ext uri="{FF2B5EF4-FFF2-40B4-BE49-F238E27FC236}">
                  <a16:creationId xmlns:a16="http://schemas.microsoft.com/office/drawing/2014/main" id="{EE3C3601-CC3C-324E-87B3-FBECB9AB69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3482" name="AutoShape 53">
                <a:extLst>
                  <a:ext uri="{FF2B5EF4-FFF2-40B4-BE49-F238E27FC236}">
                    <a16:creationId xmlns:a16="http://schemas.microsoft.com/office/drawing/2014/main" id="{DC1C5829-6BCC-7441-B91C-B3F3E309C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3483" name="AutoShape 54">
                <a:extLst>
                  <a:ext uri="{FF2B5EF4-FFF2-40B4-BE49-F238E27FC236}">
                    <a16:creationId xmlns:a16="http://schemas.microsoft.com/office/drawing/2014/main" id="{03A24357-BA69-E247-B3F2-8875ED3BB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3458" name="Rectangle 55">
              <a:extLst>
                <a:ext uri="{FF2B5EF4-FFF2-40B4-BE49-F238E27FC236}">
                  <a16:creationId xmlns:a16="http://schemas.microsoft.com/office/drawing/2014/main" id="{FD5AD5EB-7DDF-7443-AE14-FAB63CE47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7794" name="Group 56">
              <a:extLst>
                <a:ext uri="{FF2B5EF4-FFF2-40B4-BE49-F238E27FC236}">
                  <a16:creationId xmlns:a16="http://schemas.microsoft.com/office/drawing/2014/main" id="{BE6473B5-001F-5045-B01F-DF46839D88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3480" name="AutoShape 57">
                <a:extLst>
                  <a:ext uri="{FF2B5EF4-FFF2-40B4-BE49-F238E27FC236}">
                    <a16:creationId xmlns:a16="http://schemas.microsoft.com/office/drawing/2014/main" id="{58DF8656-86DB-6345-A7C6-B32F85D64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3481" name="AutoShape 58">
                <a:extLst>
                  <a:ext uri="{FF2B5EF4-FFF2-40B4-BE49-F238E27FC236}">
                    <a16:creationId xmlns:a16="http://schemas.microsoft.com/office/drawing/2014/main" id="{A16B4E2B-B2F4-0846-A540-5D7BEA578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3460" name="Rectangle 59">
              <a:extLst>
                <a:ext uri="{FF2B5EF4-FFF2-40B4-BE49-F238E27FC236}">
                  <a16:creationId xmlns:a16="http://schemas.microsoft.com/office/drawing/2014/main" id="{CA90713D-5268-AA42-BF4F-FD53FB398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61" name="Rectangle 60">
              <a:extLst>
                <a:ext uri="{FF2B5EF4-FFF2-40B4-BE49-F238E27FC236}">
                  <a16:creationId xmlns:a16="http://schemas.microsoft.com/office/drawing/2014/main" id="{7862EAE2-CB1F-FD40-AFD7-99EDEED4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7797" name="Group 61">
              <a:extLst>
                <a:ext uri="{FF2B5EF4-FFF2-40B4-BE49-F238E27FC236}">
                  <a16:creationId xmlns:a16="http://schemas.microsoft.com/office/drawing/2014/main" id="{D00D036D-9FB8-024F-A9CA-8010755F9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3478" name="AutoShape 62">
                <a:extLst>
                  <a:ext uri="{FF2B5EF4-FFF2-40B4-BE49-F238E27FC236}">
                    <a16:creationId xmlns:a16="http://schemas.microsoft.com/office/drawing/2014/main" id="{409A38E8-E6DD-1F4C-84DC-2E00A9EFF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3479" name="AutoShape 63">
                <a:extLst>
                  <a:ext uri="{FF2B5EF4-FFF2-40B4-BE49-F238E27FC236}">
                    <a16:creationId xmlns:a16="http://schemas.microsoft.com/office/drawing/2014/main" id="{4AD21CA1-38F2-B442-97CC-3ACAFBBE0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7798" name="Freeform 64">
              <a:extLst>
                <a:ext uri="{FF2B5EF4-FFF2-40B4-BE49-F238E27FC236}">
                  <a16:creationId xmlns:a16="http://schemas.microsoft.com/office/drawing/2014/main" id="{524F3FD5-3188-DE4E-AA03-F7F82EEE3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500"/>
            </a:p>
          </p:txBody>
        </p:sp>
        <p:grpSp>
          <p:nvGrpSpPr>
            <p:cNvPr id="117799" name="Group 65">
              <a:extLst>
                <a:ext uri="{FF2B5EF4-FFF2-40B4-BE49-F238E27FC236}">
                  <a16:creationId xmlns:a16="http://schemas.microsoft.com/office/drawing/2014/main" id="{7F65D393-0B14-6240-A97A-3E711D490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3476" name="AutoShape 66">
                <a:extLst>
                  <a:ext uri="{FF2B5EF4-FFF2-40B4-BE49-F238E27FC236}">
                    <a16:creationId xmlns:a16="http://schemas.microsoft.com/office/drawing/2014/main" id="{90E8E112-6B4F-EF40-8083-D2D73E100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3477" name="AutoShape 67">
                <a:extLst>
                  <a:ext uri="{FF2B5EF4-FFF2-40B4-BE49-F238E27FC236}">
                    <a16:creationId xmlns:a16="http://schemas.microsoft.com/office/drawing/2014/main" id="{FAD03329-6DA8-1646-A3E1-473839302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3465" name="Rectangle 68">
              <a:extLst>
                <a:ext uri="{FF2B5EF4-FFF2-40B4-BE49-F238E27FC236}">
                  <a16:creationId xmlns:a16="http://schemas.microsoft.com/office/drawing/2014/main" id="{FDC263EB-2B13-3E40-8E71-7E8B1D249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7801" name="Freeform 69">
              <a:extLst>
                <a:ext uri="{FF2B5EF4-FFF2-40B4-BE49-F238E27FC236}">
                  <a16:creationId xmlns:a16="http://schemas.microsoft.com/office/drawing/2014/main" id="{FC94F8C5-8648-9849-AD70-11625C22A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17802" name="Freeform 70">
              <a:extLst>
                <a:ext uri="{FF2B5EF4-FFF2-40B4-BE49-F238E27FC236}">
                  <a16:creationId xmlns:a16="http://schemas.microsoft.com/office/drawing/2014/main" id="{A7FAF4E7-42F3-1B4C-AF75-4D48DA86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03468" name="Oval 71">
              <a:extLst>
                <a:ext uri="{FF2B5EF4-FFF2-40B4-BE49-F238E27FC236}">
                  <a16:creationId xmlns:a16="http://schemas.microsoft.com/office/drawing/2014/main" id="{CB806EA9-B08B-524C-B96A-B51D0E09C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7804" name="Freeform 72">
              <a:extLst>
                <a:ext uri="{FF2B5EF4-FFF2-40B4-BE49-F238E27FC236}">
                  <a16:creationId xmlns:a16="http://schemas.microsoft.com/office/drawing/2014/main" id="{1D662465-24D4-744A-A770-A7C1E2B28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03470" name="AutoShape 73">
              <a:extLst>
                <a:ext uri="{FF2B5EF4-FFF2-40B4-BE49-F238E27FC236}">
                  <a16:creationId xmlns:a16="http://schemas.microsoft.com/office/drawing/2014/main" id="{69268714-AB11-9D47-9BF9-E7BC34EA5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71" name="AutoShape 74">
              <a:extLst>
                <a:ext uri="{FF2B5EF4-FFF2-40B4-BE49-F238E27FC236}">
                  <a16:creationId xmlns:a16="http://schemas.microsoft.com/office/drawing/2014/main" id="{CEFE6F11-1B19-1A48-AF0A-469DB21D9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72" name="Oval 75">
              <a:extLst>
                <a:ext uri="{FF2B5EF4-FFF2-40B4-BE49-F238E27FC236}">
                  <a16:creationId xmlns:a16="http://schemas.microsoft.com/office/drawing/2014/main" id="{4A220193-B1C6-E140-826B-C1BAE497F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73" name="Oval 76">
              <a:extLst>
                <a:ext uri="{FF2B5EF4-FFF2-40B4-BE49-F238E27FC236}">
                  <a16:creationId xmlns:a16="http://schemas.microsoft.com/office/drawing/2014/main" id="{4E71B235-80A0-D14A-BEFB-8FD7C1910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5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3474" name="Oval 77">
              <a:extLst>
                <a:ext uri="{FF2B5EF4-FFF2-40B4-BE49-F238E27FC236}">
                  <a16:creationId xmlns:a16="http://schemas.microsoft.com/office/drawing/2014/main" id="{80439EC9-B187-2543-9FCD-0F7241923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75" name="Rectangle 78">
              <a:extLst>
                <a:ext uri="{FF2B5EF4-FFF2-40B4-BE49-F238E27FC236}">
                  <a16:creationId xmlns:a16="http://schemas.microsoft.com/office/drawing/2014/main" id="{9898912C-3B10-D447-A67E-70CAF5275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101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Slide Number Placeholder 6">
            <a:extLst>
              <a:ext uri="{FF2B5EF4-FFF2-40B4-BE49-F238E27FC236}">
                <a16:creationId xmlns:a16="http://schemas.microsoft.com/office/drawing/2014/main" id="{F07A22BB-9CFC-C349-906C-FDB05C4E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3-</a:t>
            </a:r>
            <a:fld id="{C9B2896D-3205-4D42-8F56-32AC47BE6F79}" type="slidenum">
              <a:rPr lang="en-US" altLang="en-US" sz="1000"/>
              <a:pPr/>
              <a:t>13</a:t>
            </a:fld>
            <a:endParaRPr lang="en-US" altLang="en-US" sz="1000"/>
          </a:p>
        </p:txBody>
      </p:sp>
      <p:sp>
        <p:nvSpPr>
          <p:cNvPr id="110597" name="Rectangle 2">
            <a:extLst>
              <a:ext uri="{FF2B5EF4-FFF2-40B4-BE49-F238E27FC236}">
                <a16:creationId xmlns:a16="http://schemas.microsoft.com/office/drawing/2014/main" id="{7D28730D-E9E9-444B-A975-D3139DC48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Why is TCP fair?</a:t>
            </a:r>
          </a:p>
        </p:txBody>
      </p:sp>
      <p:sp>
        <p:nvSpPr>
          <p:cNvPr id="110598" name="Rectangle 3">
            <a:extLst>
              <a:ext uri="{FF2B5EF4-FFF2-40B4-BE49-F238E27FC236}">
                <a16:creationId xmlns:a16="http://schemas.microsoft.com/office/drawing/2014/main" id="{3899432C-6E7D-1F43-8556-9BFD9415642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-1" y="722811"/>
            <a:ext cx="9065623" cy="4317502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two competing sessions:</a:t>
            </a:r>
          </a:p>
          <a:p>
            <a:pPr>
              <a:buFont typeface="Wingdings" charset="2"/>
              <a:buChar char="§"/>
              <a:defRPr/>
            </a:pPr>
            <a:r>
              <a:rPr lang="en-US" sz="2000" dirty="0">
                <a:cs typeface="+mn-cs"/>
              </a:rPr>
              <a:t>additive increase gives slope of 1, as throughout increases</a:t>
            </a:r>
          </a:p>
          <a:p>
            <a:pPr>
              <a:buFont typeface="Wingdings" charset="2"/>
              <a:buChar char="§"/>
              <a:defRPr/>
            </a:pPr>
            <a:r>
              <a:rPr lang="en-US" sz="2000" dirty="0">
                <a:cs typeface="+mn-cs"/>
              </a:rPr>
              <a:t>multiplicative decrease decreases throughput proportionally </a:t>
            </a:r>
          </a:p>
        </p:txBody>
      </p:sp>
      <p:sp>
        <p:nvSpPr>
          <p:cNvPr id="110599" name="Line 4">
            <a:extLst>
              <a:ext uri="{FF2B5EF4-FFF2-40B4-BE49-F238E27FC236}">
                <a16:creationId xmlns:a16="http://schemas.microsoft.com/office/drawing/2014/main" id="{3B359F28-01D1-7547-A485-AF338AB46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250" y="4873625"/>
            <a:ext cx="3032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110600" name="Line 5">
            <a:extLst>
              <a:ext uri="{FF2B5EF4-FFF2-40B4-BE49-F238E27FC236}">
                <a16:creationId xmlns:a16="http://schemas.microsoft.com/office/drawing/2014/main" id="{718678BA-151F-364A-B5B6-B431BB7D7A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2250" y="2293938"/>
            <a:ext cx="0" cy="2571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110601" name="Line 6">
            <a:extLst>
              <a:ext uri="{FF2B5EF4-FFF2-40B4-BE49-F238E27FC236}">
                <a16:creationId xmlns:a16="http://schemas.microsoft.com/office/drawing/2014/main" id="{6037B7F1-7D2F-694D-8351-3D23DDA8F847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256896" y="3739886"/>
            <a:ext cx="2967303" cy="1190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110602" name="Line 7">
            <a:extLst>
              <a:ext uri="{FF2B5EF4-FFF2-40B4-BE49-F238E27FC236}">
                <a16:creationId xmlns:a16="http://schemas.microsoft.com/office/drawing/2014/main" id="{D48BBD7B-390D-4141-BAB4-5692FA4D6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6375" y="2500313"/>
            <a:ext cx="2349500" cy="23415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110603" name="Text Box 8">
            <a:extLst>
              <a:ext uri="{FF2B5EF4-FFF2-40B4-BE49-F238E27FC236}">
                <a16:creationId xmlns:a16="http://schemas.microsoft.com/office/drawing/2014/main" id="{CBC61FF7-CB84-5641-81D5-02FE9F4D2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011" y="2357437"/>
            <a:ext cx="336021" cy="34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67">
                <a:latin typeface="Arial" charset="0"/>
              </a:rPr>
              <a:t>R</a:t>
            </a:r>
            <a:endParaRPr lang="en-US" sz="833">
              <a:latin typeface="Arial" charset="0"/>
            </a:endParaRPr>
          </a:p>
        </p:txBody>
      </p:sp>
      <p:sp>
        <p:nvSpPr>
          <p:cNvPr id="110604" name="Text Box 9">
            <a:extLst>
              <a:ext uri="{FF2B5EF4-FFF2-40B4-BE49-F238E27FC236}">
                <a16:creationId xmlns:a16="http://schemas.microsoft.com/office/drawing/2014/main" id="{27D376D3-8065-A84F-A7A4-F69E903EC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636" y="4897437"/>
            <a:ext cx="336021" cy="34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67">
                <a:latin typeface="Arial" charset="0"/>
              </a:rPr>
              <a:t>R</a:t>
            </a:r>
            <a:endParaRPr lang="en-US" sz="833">
              <a:latin typeface="Arial" charset="0"/>
            </a:endParaRPr>
          </a:p>
        </p:txBody>
      </p:sp>
      <p:sp>
        <p:nvSpPr>
          <p:cNvPr id="110605" name="Text Box 10">
            <a:extLst>
              <a:ext uri="{FF2B5EF4-FFF2-40B4-BE49-F238E27FC236}">
                <a16:creationId xmlns:a16="http://schemas.microsoft.com/office/drawing/2014/main" id="{BC95945E-22D5-054D-A17A-0F0599708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7949" y="2349501"/>
            <a:ext cx="295539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500">
                <a:latin typeface="Arial" charset="0"/>
              </a:rPr>
              <a:t>equal bandwidth share</a:t>
            </a:r>
            <a:endParaRPr lang="en-US" sz="833">
              <a:latin typeface="Arial" charset="0"/>
            </a:endParaRPr>
          </a:p>
        </p:txBody>
      </p:sp>
      <p:sp>
        <p:nvSpPr>
          <p:cNvPr id="110606" name="Text Box 11">
            <a:extLst>
              <a:ext uri="{FF2B5EF4-FFF2-40B4-BE49-F238E27FC236}">
                <a16:creationId xmlns:a16="http://schemas.microsoft.com/office/drawing/2014/main" id="{B26F5E8B-85A7-A24F-A850-7B9372C78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98" y="4891290"/>
            <a:ext cx="295539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500" dirty="0">
                <a:latin typeface="Arial" charset="0"/>
              </a:rPr>
              <a:t>Connection 1 throughput</a:t>
            </a:r>
            <a:endParaRPr lang="en-US" sz="833" dirty="0">
              <a:latin typeface="Arial" charset="0"/>
            </a:endParaRPr>
          </a:p>
        </p:txBody>
      </p:sp>
      <p:sp>
        <p:nvSpPr>
          <p:cNvPr id="110607" name="Text Box 12">
            <a:extLst>
              <a:ext uri="{FF2B5EF4-FFF2-40B4-BE49-F238E27FC236}">
                <a16:creationId xmlns:a16="http://schemas.microsoft.com/office/drawing/2014/main" id="{BAE03D17-D3CD-FE44-B26B-95CA66E4396F}"/>
              </a:ext>
            </a:extLst>
          </p:cNvPr>
          <p:cNvSpPr txBox="1">
            <a:spLocks noChangeArrowheads="1"/>
          </p:cNvSpPr>
          <p:nvPr/>
        </p:nvSpPr>
        <p:spPr bwMode="auto">
          <a:xfrm rot="-5396642">
            <a:off x="1080226" y="3297902"/>
            <a:ext cx="295539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500" dirty="0">
                <a:latin typeface="Arial" charset="0"/>
              </a:rPr>
              <a:t>Connection 2 throughput</a:t>
            </a:r>
            <a:endParaRPr lang="en-US" sz="833" dirty="0">
              <a:latin typeface="Arial" charset="0"/>
            </a:endParaRPr>
          </a:p>
        </p:txBody>
      </p:sp>
      <p:sp>
        <p:nvSpPr>
          <p:cNvPr id="215053" name="Line 13">
            <a:extLst>
              <a:ext uri="{FF2B5EF4-FFF2-40B4-BE49-F238E27FC236}">
                <a16:creationId xmlns:a16="http://schemas.microsoft.com/office/drawing/2014/main" id="{9B7E17D6-7CB9-B942-BBF0-9B2D11949B4D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3681677" y="4254501"/>
            <a:ext cx="1078178" cy="396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215054" name="Text Box 14">
            <a:extLst>
              <a:ext uri="{FF2B5EF4-FFF2-40B4-BE49-F238E27FC236}">
                <a16:creationId xmlns:a16="http://schemas.microsoft.com/office/drawing/2014/main" id="{082C6B17-DEFE-C24B-887F-1D1154D3D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9949" y="3897313"/>
            <a:ext cx="3780896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333">
                <a:latin typeface="Arial" charset="0"/>
              </a:rPr>
              <a:t>congestion avoidance: additive increase</a:t>
            </a:r>
            <a:endParaRPr lang="en-US" sz="833">
              <a:latin typeface="Arial" charset="0"/>
            </a:endParaRPr>
          </a:p>
        </p:txBody>
      </p:sp>
      <p:sp>
        <p:nvSpPr>
          <p:cNvPr id="215055" name="Line 15">
            <a:extLst>
              <a:ext uri="{FF2B5EF4-FFF2-40B4-BE49-F238E27FC236}">
                <a16:creationId xmlns:a16="http://schemas.microsoft.com/office/drawing/2014/main" id="{B88CBC09-4B44-BC4D-BFA0-3E11DB9D4F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7750" y="3865563"/>
            <a:ext cx="976313" cy="52652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215056" name="Text Box 16">
            <a:extLst>
              <a:ext uri="{FF2B5EF4-FFF2-40B4-BE49-F238E27FC236}">
                <a16:creationId xmlns:a16="http://schemas.microsoft.com/office/drawing/2014/main" id="{11279176-E85F-9745-87D9-BBD0B7BA5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6" y="3693584"/>
            <a:ext cx="2938625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333">
                <a:latin typeface="Arial" charset="0"/>
              </a:rPr>
              <a:t>loss: decrease window by factor of 2</a:t>
            </a:r>
            <a:endParaRPr lang="en-US" sz="833">
              <a:latin typeface="Arial" charset="0"/>
            </a:endParaRPr>
          </a:p>
        </p:txBody>
      </p:sp>
      <p:sp>
        <p:nvSpPr>
          <p:cNvPr id="215057" name="Line 17">
            <a:extLst>
              <a:ext uri="{FF2B5EF4-FFF2-40B4-BE49-F238E27FC236}">
                <a16:creationId xmlns:a16="http://schemas.microsoft.com/office/drawing/2014/main" id="{15C5A44F-9872-EE44-9B42-28E300FA0F1C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3414449" y="3981980"/>
            <a:ext cx="1086114" cy="198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215058" name="Text Box 18">
            <a:extLst>
              <a:ext uri="{FF2B5EF4-FFF2-40B4-BE49-F238E27FC236}">
                <a16:creationId xmlns:a16="http://schemas.microsoft.com/office/drawing/2014/main" id="{BDFBE6B3-30EE-C840-ACCC-4272F938D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1824" y="3492500"/>
            <a:ext cx="3780896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333" dirty="0">
                <a:latin typeface="Arial" charset="0"/>
              </a:rPr>
              <a:t>congestion avoidance: additive increase</a:t>
            </a:r>
            <a:endParaRPr lang="en-US" sz="833" dirty="0">
              <a:latin typeface="Arial" charset="0"/>
            </a:endParaRPr>
          </a:p>
        </p:txBody>
      </p:sp>
      <p:sp>
        <p:nvSpPr>
          <p:cNvPr id="215059" name="Line 19">
            <a:extLst>
              <a:ext uri="{FF2B5EF4-FFF2-40B4-BE49-F238E27FC236}">
                <a16:creationId xmlns:a16="http://schemas.microsoft.com/office/drawing/2014/main" id="{D0C96D0D-B752-B940-BCC9-1BDE50D5E6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68688" y="3627438"/>
            <a:ext cx="817563" cy="6376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215060" name="Text Box 20">
            <a:extLst>
              <a:ext uri="{FF2B5EF4-FFF2-40B4-BE49-F238E27FC236}">
                <a16:creationId xmlns:a16="http://schemas.microsoft.com/office/drawing/2014/main" id="{6CA174DB-AB8D-7A4A-8679-EF49E2C11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1" y="3320521"/>
            <a:ext cx="2938625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333" dirty="0">
                <a:latin typeface="Arial" charset="0"/>
              </a:rPr>
              <a:t>loss: decrease window by factor of 2</a:t>
            </a:r>
            <a:endParaRPr lang="en-US" sz="833" dirty="0">
              <a:latin typeface="Arial" charset="0"/>
            </a:endParaRPr>
          </a:p>
        </p:txBody>
      </p:sp>
      <p:sp>
        <p:nvSpPr>
          <p:cNvPr id="215061" name="Line 21">
            <a:extLst>
              <a:ext uri="{FF2B5EF4-FFF2-40B4-BE49-F238E27FC236}">
                <a16:creationId xmlns:a16="http://schemas.microsoft.com/office/drawing/2014/main" id="{F3C79F76-7FCC-BB45-AF90-E15D6B578441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3294725" y="3859610"/>
            <a:ext cx="1066271" cy="1190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215062" name="Line 22">
            <a:extLst>
              <a:ext uri="{FF2B5EF4-FFF2-40B4-BE49-F238E27FC236}">
                <a16:creationId xmlns:a16="http://schemas.microsoft.com/office/drawing/2014/main" id="{36799D19-680D-FA4D-9229-5AA220E23C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3126" y="3476625"/>
            <a:ext cx="759354" cy="74083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215063" name="Line 23">
            <a:extLst>
              <a:ext uri="{FF2B5EF4-FFF2-40B4-BE49-F238E27FC236}">
                <a16:creationId xmlns:a16="http://schemas.microsoft.com/office/drawing/2014/main" id="{A5679AA9-70E9-1843-A78C-02DB19273DA8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3228579" y="3806694"/>
            <a:ext cx="1066271" cy="1190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6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4" grpId="0" autoUpdateAnimBg="0"/>
      <p:bldP spid="215056" grpId="0" autoUpdateAnimBg="0"/>
      <p:bldP spid="215058" grpId="0" autoUpdateAnimBg="0"/>
      <p:bldP spid="21506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6" descr="underline_base">
            <a:extLst>
              <a:ext uri="{FF2B5EF4-FFF2-40B4-BE49-F238E27FC236}">
                <a16:creationId xmlns:a16="http://schemas.microsoft.com/office/drawing/2014/main" id="{F497F047-3982-2749-9DEE-392DC61E581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21" y="862542"/>
            <a:ext cx="6474354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>
            <a:extLst>
              <a:ext uri="{FF2B5EF4-FFF2-40B4-BE49-F238E27FC236}">
                <a16:creationId xmlns:a16="http://schemas.microsoft.com/office/drawing/2014/main" id="{F7C1A4F4-C14F-654C-8F54-DD93F3760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70" y="190500"/>
            <a:ext cx="7822852" cy="9525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cs typeface="+mj-cs"/>
              </a:rPr>
              <a:t>Network layer: data plane, control plane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28B93009-03C7-4544-B0F8-C0458FD60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8178" y="1354667"/>
            <a:ext cx="3188229" cy="38735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Data plane</a:t>
            </a:r>
          </a:p>
          <a:p>
            <a:pPr marL="243407" indent="-243407">
              <a:buFont typeface="Wingdings" charset="2"/>
              <a:buChar char="§"/>
              <a:defRPr/>
            </a:pPr>
            <a:r>
              <a:rPr lang="en-US" sz="2000" dirty="0"/>
              <a:t>local, per-router function</a:t>
            </a:r>
          </a:p>
          <a:p>
            <a:pPr marL="243407" indent="-243407">
              <a:buFont typeface="Wingdings" charset="2"/>
              <a:buChar char="§"/>
              <a:defRPr/>
            </a:pPr>
            <a:r>
              <a:rPr lang="en-US" sz="2000" dirty="0"/>
              <a:t>determines how datagram arriving on router input port is forwarded to router output port</a:t>
            </a:r>
          </a:p>
          <a:p>
            <a:pPr marL="243407" indent="-243407">
              <a:buFont typeface="Wingdings" charset="2"/>
              <a:buChar char="§"/>
              <a:defRPr/>
            </a:pPr>
            <a:r>
              <a:rPr lang="en-US" sz="2000" dirty="0"/>
              <a:t>forwarding function</a:t>
            </a:r>
          </a:p>
          <a:p>
            <a:pPr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CA7B50-12FC-9940-853D-951499260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261" y="1342761"/>
            <a:ext cx="3742531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sz="2333" i="1">
                <a:solidFill>
                  <a:srgbClr val="CC0000"/>
                </a:solidFill>
              </a:rPr>
              <a:t>Control plane</a:t>
            </a:r>
          </a:p>
          <a:p>
            <a:pPr marL="190492" indent="-190492">
              <a:defRPr/>
            </a:pPr>
            <a:r>
              <a:rPr lang="en-US" sz="2000"/>
              <a:t>network-wide logic</a:t>
            </a:r>
          </a:p>
          <a:p>
            <a:pPr marL="190492" indent="-190492">
              <a:defRPr/>
            </a:pPr>
            <a:r>
              <a:rPr lang="en-US" sz="2000"/>
              <a:t>determines how datagram is routed among routers along end-end path from source host to destination host</a:t>
            </a:r>
          </a:p>
          <a:p>
            <a:pPr marL="190492" indent="-190492">
              <a:defRPr/>
            </a:pPr>
            <a:r>
              <a:rPr lang="en-US" sz="2000"/>
              <a:t>two control-plane approaches:</a:t>
            </a:r>
          </a:p>
          <a:p>
            <a:pPr lvl="1">
              <a:defRPr/>
            </a:pPr>
            <a:r>
              <a:rPr lang="en-US" sz="2000" i="1">
                <a:solidFill>
                  <a:srgbClr val="000090"/>
                </a:solidFill>
                <a:latin typeface="Gill Sans MT" charset="0"/>
              </a:rPr>
              <a:t>traditional routing algorithms: </a:t>
            </a:r>
            <a:r>
              <a:rPr lang="en-US" sz="2000">
                <a:latin typeface="Gill Sans MT" charset="0"/>
              </a:rPr>
              <a:t>implemented in routers</a:t>
            </a:r>
          </a:p>
          <a:p>
            <a:pPr lvl="1">
              <a:defRPr/>
            </a:pPr>
            <a:r>
              <a:rPr lang="en-US" sz="2000" i="1">
                <a:solidFill>
                  <a:srgbClr val="000090"/>
                </a:solidFill>
                <a:latin typeface="Gill Sans MT" charset="0"/>
              </a:rPr>
              <a:t>software-defined networking (SDN)</a:t>
            </a:r>
            <a:r>
              <a:rPr lang="en-US" sz="2000">
                <a:latin typeface="Gill Sans MT" charset="0"/>
              </a:rPr>
              <a:t>: implemented in (remote) servers</a:t>
            </a:r>
          </a:p>
          <a:p>
            <a:pPr>
              <a:defRPr/>
            </a:pPr>
            <a:endParaRPr lang="en-US" sz="2333"/>
          </a:p>
          <a:p>
            <a:pPr>
              <a:buFont typeface="Wingdings" charset="0"/>
              <a:buNone/>
              <a:defRPr/>
            </a:pPr>
            <a:endParaRPr lang="en-US" sz="2333"/>
          </a:p>
        </p:txBody>
      </p:sp>
      <p:grpSp>
        <p:nvGrpSpPr>
          <p:cNvPr id="46085" name="Group 8">
            <a:extLst>
              <a:ext uri="{FF2B5EF4-FFF2-40B4-BE49-F238E27FC236}">
                <a16:creationId xmlns:a16="http://schemas.microsoft.com/office/drawing/2014/main" id="{2968BCCB-2466-DB48-A510-9E774D89AAA2}"/>
              </a:ext>
            </a:extLst>
          </p:cNvPr>
          <p:cNvGrpSpPr>
            <a:grpSpLocks/>
          </p:cNvGrpSpPr>
          <p:nvPr/>
        </p:nvGrpSpPr>
        <p:grpSpPr bwMode="auto">
          <a:xfrm>
            <a:off x="1259417" y="4327873"/>
            <a:ext cx="3036094" cy="1318948"/>
            <a:chOff x="842050" y="4767952"/>
            <a:chExt cx="3644169" cy="1582996"/>
          </a:xfrm>
        </p:grpSpPr>
        <p:sp>
          <p:nvSpPr>
            <p:cNvPr id="10" name="Freeform 2">
              <a:extLst>
                <a:ext uri="{FF2B5EF4-FFF2-40B4-BE49-F238E27FC236}">
                  <a16:creationId xmlns:a16="http://schemas.microsoft.com/office/drawing/2014/main" id="{62A9596D-97DC-7B47-8051-5A184DBBD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86" y="5436399"/>
              <a:ext cx="1894333" cy="914549"/>
            </a:xfrm>
            <a:custGeom>
              <a:avLst/>
              <a:gdLst>
                <a:gd name="T0" fmla="*/ 1611 w 10001"/>
                <a:gd name="T1" fmla="*/ 374679 h 10125"/>
                <a:gd name="T2" fmla="*/ 287991 w 10001"/>
                <a:gd name="T3" fmla="*/ 147961 h 10125"/>
                <a:gd name="T4" fmla="*/ 1260716 w 10001"/>
                <a:gd name="T5" fmla="*/ 93322 h 10125"/>
                <a:gd name="T6" fmla="*/ 2011909 w 10001"/>
                <a:gd name="T7" fmla="*/ 0 h 10125"/>
                <a:gd name="T8" fmla="*/ 2706712 w 10001"/>
                <a:gd name="T9" fmla="*/ 93600 h 10125"/>
                <a:gd name="T10" fmla="*/ 3255305 w 10001"/>
                <a:gd name="T11" fmla="*/ 46104 h 10125"/>
                <a:gd name="T12" fmla="*/ 4023415 w 10001"/>
                <a:gd name="T13" fmla="*/ 277276 h 10125"/>
                <a:gd name="T14" fmla="*/ 3463544 w 10001"/>
                <a:gd name="T15" fmla="*/ 630526 h 10125"/>
                <a:gd name="T16" fmla="*/ 2817478 w 10001"/>
                <a:gd name="T17" fmla="*/ 864758 h 10125"/>
                <a:gd name="T18" fmla="*/ 2137577 w 10001"/>
                <a:gd name="T19" fmla="*/ 820324 h 10125"/>
                <a:gd name="T20" fmla="*/ 1760571 w 10001"/>
                <a:gd name="T21" fmla="*/ 919490 h 10125"/>
                <a:gd name="T22" fmla="*/ 1264743 w 10001"/>
                <a:gd name="T23" fmla="*/ 929416 h 10125"/>
                <a:gd name="T24" fmla="*/ 877667 w 10001"/>
                <a:gd name="T25" fmla="*/ 732382 h 10125"/>
                <a:gd name="T26" fmla="*/ 478105 w 10001"/>
                <a:gd name="T27" fmla="*/ 695276 h 10125"/>
                <a:gd name="T28" fmla="*/ 1611 w 10001"/>
                <a:gd name="T29" fmla="*/ 374679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CCFF"/>
                </a:gs>
                <a:gs pos="100000">
                  <a:srgbClr val="FFFFFF"/>
                </a:gs>
                <a:gs pos="5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D2CDFE1-92F4-7B44-B670-CE9DD15ACF0D}"/>
                </a:ext>
              </a:extLst>
            </p:cNvPr>
            <p:cNvCxnSpPr/>
            <p:nvPr/>
          </p:nvCxnSpPr>
          <p:spPr>
            <a:xfrm flipV="1">
              <a:off x="3261968" y="5558656"/>
              <a:ext cx="500180" cy="15718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8EE566-846D-AC42-B292-68913357D9D6}"/>
                </a:ext>
              </a:extLst>
            </p:cNvPr>
            <p:cNvCxnSpPr/>
            <p:nvPr/>
          </p:nvCxnSpPr>
          <p:spPr>
            <a:xfrm>
              <a:off x="3111121" y="5774591"/>
              <a:ext cx="862215" cy="10479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026DD1-EEF5-A64B-A2C9-FAB9E3F153FA}"/>
                </a:ext>
              </a:extLst>
            </p:cNvPr>
            <p:cNvCxnSpPr/>
            <p:nvPr/>
          </p:nvCxnSpPr>
          <p:spPr>
            <a:xfrm>
              <a:off x="3123824" y="5880971"/>
              <a:ext cx="714543" cy="27468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9F5A5C3-14EC-6248-A9CA-B48141E80001}"/>
                </a:ext>
              </a:extLst>
            </p:cNvPr>
            <p:cNvCxnSpPr/>
            <p:nvPr/>
          </p:nvCxnSpPr>
          <p:spPr>
            <a:xfrm flipH="1">
              <a:off x="1283479" y="5801583"/>
              <a:ext cx="1506892" cy="1587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093" name="TextBox 265">
              <a:extLst>
                <a:ext uri="{FF2B5EF4-FFF2-40B4-BE49-F238E27FC236}">
                  <a16:creationId xmlns:a16="http://schemas.microsoft.com/office/drawing/2014/main" id="{EB53A245-2672-8948-92DB-0D8E0C110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306310" cy="295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1</a:t>
              </a:r>
            </a:p>
          </p:txBody>
        </p:sp>
        <p:sp>
          <p:nvSpPr>
            <p:cNvPr id="46094" name="TextBox 281">
              <a:extLst>
                <a:ext uri="{FF2B5EF4-FFF2-40B4-BE49-F238E27FC236}">
                  <a16:creationId xmlns:a16="http://schemas.microsoft.com/office/drawing/2014/main" id="{327EB21A-02F8-144F-9A0A-7147C894A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9"/>
              <a:ext cx="306310" cy="295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2</a:t>
              </a:r>
            </a:p>
          </p:txBody>
        </p:sp>
        <p:sp>
          <p:nvSpPr>
            <p:cNvPr id="46095" name="TextBox 282">
              <a:extLst>
                <a:ext uri="{FF2B5EF4-FFF2-40B4-BE49-F238E27FC236}">
                  <a16:creationId xmlns:a16="http://schemas.microsoft.com/office/drawing/2014/main" id="{2C8C0A0E-2EF5-7743-86B2-AD86C5DEF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7"/>
              <a:ext cx="306310" cy="295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3</a:t>
              </a:r>
            </a:p>
          </p:txBody>
        </p:sp>
        <p:grpSp>
          <p:nvGrpSpPr>
            <p:cNvPr id="46096" name="Group 5">
              <a:extLst>
                <a:ext uri="{FF2B5EF4-FFF2-40B4-BE49-F238E27FC236}">
                  <a16:creationId xmlns:a16="http://schemas.microsoft.com/office/drawing/2014/main" id="{102BCC19-37D5-6F4F-9A73-FF7F7D7858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4"/>
              <a:ext cx="1616075" cy="542665"/>
              <a:chOff x="-4079003" y="2717403"/>
              <a:chExt cx="1616718" cy="543904"/>
            </a:xfrm>
          </p:grpSpPr>
          <p:sp>
            <p:nvSpPr>
              <p:cNvPr id="46109" name="Rectangle 97">
                <a:extLst>
                  <a:ext uri="{FF2B5EF4-FFF2-40B4-BE49-F238E27FC236}">
                    <a16:creationId xmlns:a16="http://schemas.microsoft.com/office/drawing/2014/main" id="{45FF4262-C9CA-C243-BA7E-77DE3A7AF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500"/>
              </a:p>
            </p:txBody>
          </p:sp>
          <p:sp>
            <p:nvSpPr>
              <p:cNvPr id="46110" name="Rectangle 98">
                <a:extLst>
                  <a:ext uri="{FF2B5EF4-FFF2-40B4-BE49-F238E27FC236}">
                    <a16:creationId xmlns:a16="http://schemas.microsoft.com/office/drawing/2014/main" id="{A147406B-62C4-0244-AD57-9B77A4138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500"/>
              </a:p>
            </p:txBody>
          </p:sp>
          <p:sp>
            <p:nvSpPr>
              <p:cNvPr id="46111" name="Line 99">
                <a:extLst>
                  <a:ext uri="{FF2B5EF4-FFF2-40B4-BE49-F238E27FC236}">
                    <a16:creationId xmlns:a16="http://schemas.microsoft.com/office/drawing/2014/main" id="{3B54BFAC-BF6E-6F4D-99F7-BCAA42925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46112" name="Rectangle 104">
                <a:extLst>
                  <a:ext uri="{FF2B5EF4-FFF2-40B4-BE49-F238E27FC236}">
                    <a16:creationId xmlns:a16="http://schemas.microsoft.com/office/drawing/2014/main" id="{96244DC0-2CB5-0A45-96B1-1731E79A6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500"/>
              </a:p>
            </p:txBody>
          </p:sp>
          <p:sp>
            <p:nvSpPr>
              <p:cNvPr id="46113" name="Text Box 105">
                <a:extLst>
                  <a:ext uri="{FF2B5EF4-FFF2-40B4-BE49-F238E27FC236}">
                    <a16:creationId xmlns:a16="http://schemas.microsoft.com/office/drawing/2014/main" id="{85B33B82-E6B1-AF49-815D-3035270834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60507" cy="296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000"/>
                  <a:t>0111</a:t>
                </a:r>
              </a:p>
            </p:txBody>
          </p:sp>
          <p:sp>
            <p:nvSpPr>
              <p:cNvPr id="46114" name="Line 119">
                <a:extLst>
                  <a:ext uri="{FF2B5EF4-FFF2-40B4-BE49-F238E27FC236}">
                    <a16:creationId xmlns:a16="http://schemas.microsoft.com/office/drawing/2014/main" id="{5E09CEF0-4AA3-134D-98FA-B88332812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</p:grpSp>
        <p:sp>
          <p:nvSpPr>
            <p:cNvPr id="46097" name="TextBox 6">
              <a:extLst>
                <a:ext uri="{FF2B5EF4-FFF2-40B4-BE49-F238E27FC236}">
                  <a16:creationId xmlns:a16="http://schemas.microsoft.com/office/drawing/2014/main" id="{B76A81A2-62CD-4749-8E45-85A724852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050" y="4767952"/>
              <a:ext cx="1992313" cy="541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167"/>
                <a:t>values in arriving </a:t>
              </a:r>
            </a:p>
            <a:p>
              <a:r>
                <a:rPr lang="en-US" altLang="en-US" sz="1167"/>
                <a:t>packet header</a:t>
              </a:r>
              <a:endParaRPr lang="en-US" altLang="en-US" sz="1500"/>
            </a:p>
          </p:txBody>
        </p:sp>
        <p:grpSp>
          <p:nvGrpSpPr>
            <p:cNvPr id="46098" name="Group 357">
              <a:extLst>
                <a:ext uri="{FF2B5EF4-FFF2-40B4-BE49-F238E27FC236}">
                  <a16:creationId xmlns:a16="http://schemas.microsoft.com/office/drawing/2014/main" id="{38CA6AE3-C9A0-DA46-9995-FFDA673E27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6A01214-E0E0-064C-9D31-8C0778FAB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3504" y="1693538"/>
                <a:ext cx="1125467" cy="319572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sz="150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850ECD2-ABDB-4342-A485-0135C0ACF2E4}"/>
                  </a:ext>
                </a:extLst>
              </p:cNvPr>
              <p:cNvSpPr/>
              <p:nvPr/>
            </p:nvSpPr>
            <p:spPr bwMode="auto">
              <a:xfrm>
                <a:off x="1870334" y="1738514"/>
                <a:ext cx="1128637" cy="11599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89B00C7-49D1-A346-A0E1-49BF85423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0334" y="1575177"/>
                <a:ext cx="1125465" cy="319572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sz="150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F0654DF-0AC4-8947-83A8-F5795ABC241F}"/>
                  </a:ext>
                </a:extLst>
              </p:cNvPr>
              <p:cNvSpPr/>
              <p:nvPr/>
            </p:nvSpPr>
            <p:spPr bwMode="auto">
              <a:xfrm>
                <a:off x="2158833" y="1672232"/>
                <a:ext cx="548468" cy="16097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B381DDD-AA00-9240-A548-C2E550A4E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767" y="1631990"/>
                <a:ext cx="662599" cy="111258"/>
              </a:xfrm>
              <a:custGeom>
                <a:avLst/>
                <a:gdLst>
                  <a:gd name="T0" fmla="*/ 0 w 3723451"/>
                  <a:gd name="T1" fmla="*/ 27219 h 932950"/>
                  <a:gd name="T2" fmla="*/ 116589 w 3723451"/>
                  <a:gd name="T3" fmla="*/ 321 h 932950"/>
                  <a:gd name="T4" fmla="*/ 330241 w 3723451"/>
                  <a:gd name="T5" fmla="*/ 62079 h 932950"/>
                  <a:gd name="T6" fmla="*/ 534068 w 3723451"/>
                  <a:gd name="T7" fmla="*/ 0 h 932950"/>
                  <a:gd name="T8" fmla="*/ 662599 w 3723451"/>
                  <a:gd name="T9" fmla="*/ 24703 h 932950"/>
                  <a:gd name="T10" fmla="*/ 566972 w 3723451"/>
                  <a:gd name="T11" fmla="*/ 55080 h 932950"/>
                  <a:gd name="T12" fmla="*/ 536184 w 3723451"/>
                  <a:gd name="T13" fmla="*/ 46891 h 932950"/>
                  <a:gd name="T14" fmla="*/ 333995 w 3723451"/>
                  <a:gd name="T15" fmla="*/ 111258 h 932950"/>
                  <a:gd name="T16" fmla="*/ 126634 w 3723451"/>
                  <a:gd name="T17" fmla="*/ 49258 h 932950"/>
                  <a:gd name="T18" fmla="*/ 93107 w 3723451"/>
                  <a:gd name="T19" fmla="*/ 55950 h 932950"/>
                  <a:gd name="T20" fmla="*/ 0 w 3723451"/>
                  <a:gd name="T21" fmla="*/ 27219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 sz="150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65A5E7E-F43E-7E40-B05F-FD5F7AB23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103" y="1726678"/>
                <a:ext cx="244114" cy="97055"/>
              </a:xfrm>
              <a:custGeom>
                <a:avLst/>
                <a:gdLst>
                  <a:gd name="T0" fmla="*/ 0 w 1366596"/>
                  <a:gd name="T1" fmla="*/ 0 h 809868"/>
                  <a:gd name="T2" fmla="*/ 244114 w 1366596"/>
                  <a:gd name="T3" fmla="*/ 74997 h 809868"/>
                  <a:gd name="T4" fmla="*/ 154523 w 1366596"/>
                  <a:gd name="T5" fmla="*/ 97055 h 809868"/>
                  <a:gd name="T6" fmla="*/ 822 w 1366596"/>
                  <a:gd name="T7" fmla="*/ 5128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 sz="15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FC968A2-B506-4E4C-86B9-88B56AE9B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086" y="1729045"/>
                <a:ext cx="240945" cy="97056"/>
              </a:xfrm>
              <a:custGeom>
                <a:avLst/>
                <a:gdLst>
                  <a:gd name="T0" fmla="*/ 237656 w 1348191"/>
                  <a:gd name="T1" fmla="*/ 0 h 791462"/>
                  <a:gd name="T2" fmla="*/ 240945 w 1348191"/>
                  <a:gd name="T3" fmla="*/ 46835 h 791462"/>
                  <a:gd name="T4" fmla="*/ 87168 w 1348191"/>
                  <a:gd name="T5" fmla="*/ 97056 h 791462"/>
                  <a:gd name="T6" fmla="*/ 0 w 1348191"/>
                  <a:gd name="T7" fmla="*/ 75049 h 791462"/>
                  <a:gd name="T8" fmla="*/ 237656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 sz="150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10AE866-C1A3-CF48-8296-46CF5FEA9601}"/>
                  </a:ext>
                </a:extLst>
              </p:cNvPr>
              <p:cNvCxnSpPr>
                <a:cxnSpLocks noChangeShapeType="1"/>
                <a:endCxn id="24" idx="2"/>
              </p:cNvCxnSpPr>
              <p:nvPr/>
            </p:nvCxnSpPr>
            <p:spPr bwMode="auto">
              <a:xfrm flipH="1" flipV="1">
                <a:off x="1870334" y="1736147"/>
                <a:ext cx="3169" cy="1230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16149F8-F3DE-9441-8FB7-44326F05114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5800" y="1733779"/>
                <a:ext cx="3171" cy="1230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099" name="Freeform 120">
              <a:extLst>
                <a:ext uri="{FF2B5EF4-FFF2-40B4-BE49-F238E27FC236}">
                  <a16:creationId xmlns:a16="http://schemas.microsoft.com/office/drawing/2014/main" id="{97EDD69F-33CE-EE4C-8EB2-283424A60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</p:grpSp>
      <p:sp>
        <p:nvSpPr>
          <p:cNvPr id="46086" name="Slide Number Placeholder 5">
            <a:extLst>
              <a:ext uri="{FF2B5EF4-FFF2-40B4-BE49-F238E27FC236}">
                <a16:creationId xmlns:a16="http://schemas.microsoft.com/office/drawing/2014/main" id="{61F94490-57F0-FA4B-A779-ECCC8C73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9178" y="5396177"/>
            <a:ext cx="382323" cy="2275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6FD9A223-2026-7D4F-92A0-AA5582860CC9}" type="slidenum">
              <a:rPr lang="en-US" altLang="en-US" sz="1000">
                <a:latin typeface="Tahoma" panose="020B0604030504040204" pitchFamily="34" charset="0"/>
              </a:rPr>
              <a:pPr/>
              <a:t>14</a:t>
            </a:fld>
            <a:endParaRPr lang="en-US" altLang="en-US" sz="1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4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A79E9C9C-A1CB-2745-8C26-E0957C3EE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813" y="1484313"/>
            <a:ext cx="5445125" cy="33972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500"/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FBA12E57-DB50-1146-B5DF-0AD5D5025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1546490"/>
            <a:ext cx="5445125" cy="33972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500"/>
          </a:p>
        </p:txBody>
      </p:sp>
      <p:sp>
        <p:nvSpPr>
          <p:cNvPr id="75779" name="Rectangle 4">
            <a:extLst>
              <a:ext uri="{FF2B5EF4-FFF2-40B4-BE49-F238E27FC236}">
                <a16:creationId xmlns:a16="http://schemas.microsoft.com/office/drawing/2014/main" id="{E9831E3A-3570-1343-98DB-1840463AB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1250" y="111125"/>
            <a:ext cx="6477000" cy="952500"/>
          </a:xfrm>
        </p:spPr>
        <p:txBody>
          <a:bodyPr/>
          <a:lstStyle/>
          <a:p>
            <a:r>
              <a:rPr lang="en-US" altLang="en-US" sz="3333">
                <a:ea typeface="ＭＳ Ｐゴシック" panose="020B0600070205080204" pitchFamily="34" charset="-128"/>
              </a:rPr>
              <a:t>The Internet network layer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75780" name="Group 6">
            <a:extLst>
              <a:ext uri="{FF2B5EF4-FFF2-40B4-BE49-F238E27FC236}">
                <a16:creationId xmlns:a16="http://schemas.microsoft.com/office/drawing/2014/main" id="{4A88D4B0-C3B7-3044-9AC7-53B858F22936}"/>
              </a:ext>
            </a:extLst>
          </p:cNvPr>
          <p:cNvGrpSpPr>
            <a:grpSpLocks/>
          </p:cNvGrpSpPr>
          <p:nvPr/>
        </p:nvGrpSpPr>
        <p:grpSpPr bwMode="auto">
          <a:xfrm>
            <a:off x="3876383" y="2899833"/>
            <a:ext cx="1085011" cy="1012032"/>
            <a:chOff x="3979" y="2883"/>
            <a:chExt cx="634" cy="765"/>
          </a:xfrm>
        </p:grpSpPr>
        <p:sp>
          <p:nvSpPr>
            <p:cNvPr id="75805" name="Rectangle 7">
              <a:extLst>
                <a:ext uri="{FF2B5EF4-FFF2-40B4-BE49-F238E27FC236}">
                  <a16:creationId xmlns:a16="http://schemas.microsoft.com/office/drawing/2014/main" id="{394679AC-A7A9-664B-9AAC-9A05D68F8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2883"/>
              <a:ext cx="582" cy="738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500"/>
            </a:p>
          </p:txBody>
        </p:sp>
        <p:sp>
          <p:nvSpPr>
            <p:cNvPr id="75806" name="Rectangle 8">
              <a:extLst>
                <a:ext uri="{FF2B5EF4-FFF2-40B4-BE49-F238E27FC236}">
                  <a16:creationId xmlns:a16="http://schemas.microsoft.com/office/drawing/2014/main" id="{FF6204CC-74BD-0741-BA7B-69A4D15B3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2910"/>
              <a:ext cx="582" cy="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500"/>
            </a:p>
          </p:txBody>
        </p:sp>
        <p:sp>
          <p:nvSpPr>
            <p:cNvPr id="75807" name="Text Box 9">
              <a:extLst>
                <a:ext uri="{FF2B5EF4-FFF2-40B4-BE49-F238E27FC236}">
                  <a16:creationId xmlns:a16="http://schemas.microsoft.com/office/drawing/2014/main" id="{D778D543-AA6C-3948-B57D-1C7A4DAF3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" y="3071"/>
              <a:ext cx="634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500"/>
                <a:t>forwarding</a:t>
              </a:r>
            </a:p>
            <a:p>
              <a:pPr algn="ctr"/>
              <a:r>
                <a:rPr lang="en-US" altLang="en-US" sz="1500"/>
                <a:t>table</a:t>
              </a:r>
            </a:p>
          </p:txBody>
        </p:sp>
        <p:sp>
          <p:nvSpPr>
            <p:cNvPr id="75808" name="Line 10">
              <a:extLst>
                <a:ext uri="{FF2B5EF4-FFF2-40B4-BE49-F238E27FC236}">
                  <a16:creationId xmlns:a16="http://schemas.microsoft.com/office/drawing/2014/main" id="{790B7B6D-5E8F-EE46-BF59-83C4880AE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2994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5809" name="Line 11">
              <a:extLst>
                <a:ext uri="{FF2B5EF4-FFF2-40B4-BE49-F238E27FC236}">
                  <a16:creationId xmlns:a16="http://schemas.microsoft.com/office/drawing/2014/main" id="{CFAC5D34-BC00-6E44-A7D2-8E91131AA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1" y="304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5810" name="Line 12">
              <a:extLst>
                <a:ext uri="{FF2B5EF4-FFF2-40B4-BE49-F238E27FC236}">
                  <a16:creationId xmlns:a16="http://schemas.microsoft.com/office/drawing/2014/main" id="{7C3733E8-2A2E-F74D-B792-EE7374EA0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4" y="3102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5811" name="Line 13">
              <a:extLst>
                <a:ext uri="{FF2B5EF4-FFF2-40B4-BE49-F238E27FC236}">
                  <a16:creationId xmlns:a16="http://schemas.microsoft.com/office/drawing/2014/main" id="{C319E925-0C8D-9541-9047-EA8520FE9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3477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5812" name="Line 14">
              <a:extLst>
                <a:ext uri="{FF2B5EF4-FFF2-40B4-BE49-F238E27FC236}">
                  <a16:creationId xmlns:a16="http://schemas.microsoft.com/office/drawing/2014/main" id="{E090C7C4-86EF-1145-8E8B-2E7F1A96C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" y="352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5813" name="Line 15">
              <a:extLst>
                <a:ext uri="{FF2B5EF4-FFF2-40B4-BE49-F238E27FC236}">
                  <a16:creationId xmlns:a16="http://schemas.microsoft.com/office/drawing/2014/main" id="{6A172438-8416-694D-A122-B48FBB7FA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1" y="3579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sp>
        <p:nvSpPr>
          <p:cNvPr id="33800" name="Rectangle 16">
            <a:extLst>
              <a:ext uri="{FF2B5EF4-FFF2-40B4-BE49-F238E27FC236}">
                <a16:creationId xmlns:a16="http://schemas.microsoft.com/office/drawing/2014/main" id="{F83320C9-8063-654C-91B3-9B36528922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27667" y="990865"/>
            <a:ext cx="6278563" cy="3651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2000">
                <a:cs typeface="+mn-cs"/>
              </a:rPr>
              <a:t>host, router network layer functions:</a:t>
            </a:r>
          </a:p>
        </p:txBody>
      </p:sp>
      <p:sp>
        <p:nvSpPr>
          <p:cNvPr id="75782" name="Line 17">
            <a:extLst>
              <a:ext uri="{FF2B5EF4-FFF2-40B4-BE49-F238E27FC236}">
                <a16:creationId xmlns:a16="http://schemas.microsoft.com/office/drawing/2014/main" id="{364B3D87-CF8A-E94B-BB15-258615D781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9313" y="4508500"/>
            <a:ext cx="5421313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75783" name="Line 18">
            <a:extLst>
              <a:ext uri="{FF2B5EF4-FFF2-40B4-BE49-F238E27FC236}">
                <a16:creationId xmlns:a16="http://schemas.microsoft.com/office/drawing/2014/main" id="{8BA1607C-0A17-824F-B82A-3B16DDB307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3125" y="4071938"/>
            <a:ext cx="5437188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75784" name="Rectangle 20">
            <a:extLst>
              <a:ext uri="{FF2B5EF4-FFF2-40B4-BE49-F238E27FC236}">
                <a16:creationId xmlns:a16="http://schemas.microsoft.com/office/drawing/2014/main" id="{28F032D5-EBC4-8A41-81E4-2531BEEB7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2222500"/>
            <a:ext cx="1508125" cy="6826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500"/>
          </a:p>
        </p:txBody>
      </p:sp>
      <p:sp>
        <p:nvSpPr>
          <p:cNvPr id="75785" name="Rectangle 21">
            <a:extLst>
              <a:ext uri="{FF2B5EF4-FFF2-40B4-BE49-F238E27FC236}">
                <a16:creationId xmlns:a16="http://schemas.microsoft.com/office/drawing/2014/main" id="{34F67EF9-5750-1E4A-977E-CD8D13B89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2278063"/>
            <a:ext cx="1508125" cy="6826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500"/>
          </a:p>
        </p:txBody>
      </p:sp>
      <p:sp>
        <p:nvSpPr>
          <p:cNvPr id="75786" name="Text Box 22">
            <a:extLst>
              <a:ext uri="{FF2B5EF4-FFF2-40B4-BE49-F238E27FC236}">
                <a16:creationId xmlns:a16="http://schemas.microsoft.com/office/drawing/2014/main" id="{6B2A63C7-2C0B-AE41-903B-73C221C33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615" y="2262187"/>
            <a:ext cx="1554336" cy="73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i="1">
                <a:solidFill>
                  <a:srgbClr val="CC0000"/>
                </a:solidFill>
                <a:latin typeface="Gill Sans MT" panose="020B0502020104020203" pitchFamily="34" charset="77"/>
              </a:rPr>
              <a:t>routing protocols</a:t>
            </a:r>
          </a:p>
          <a:p>
            <a:pPr>
              <a:buFontTx/>
              <a:buChar char="•"/>
            </a:pPr>
            <a:r>
              <a:rPr lang="en-US" altLang="en-US" sz="1333"/>
              <a:t> path selection</a:t>
            </a:r>
          </a:p>
          <a:p>
            <a:pPr>
              <a:buFontTx/>
              <a:buChar char="•"/>
            </a:pPr>
            <a:r>
              <a:rPr lang="en-US" altLang="en-US" sz="1333"/>
              <a:t> RIP, OSPF, BGP</a:t>
            </a:r>
            <a:endParaRPr lang="en-US" altLang="en-US" sz="1500"/>
          </a:p>
        </p:txBody>
      </p:sp>
      <p:sp>
        <p:nvSpPr>
          <p:cNvPr id="75787" name="Freeform 23">
            <a:extLst>
              <a:ext uri="{FF2B5EF4-FFF2-40B4-BE49-F238E27FC236}">
                <a16:creationId xmlns:a16="http://schemas.microsoft.com/office/drawing/2014/main" id="{EAB02469-3BA0-4740-A200-644C79055577}"/>
              </a:ext>
            </a:extLst>
          </p:cNvPr>
          <p:cNvSpPr>
            <a:spLocks/>
          </p:cNvSpPr>
          <p:nvPr/>
        </p:nvSpPr>
        <p:spPr bwMode="auto">
          <a:xfrm>
            <a:off x="3381375" y="3048000"/>
            <a:ext cx="523875" cy="325438"/>
          </a:xfrm>
          <a:custGeom>
            <a:avLst/>
            <a:gdLst>
              <a:gd name="T0" fmla="*/ 0 w 396"/>
              <a:gd name="T1" fmla="*/ 0 h 246"/>
              <a:gd name="T2" fmla="*/ 2147483647 w 396"/>
              <a:gd name="T3" fmla="*/ 2147483647 h 246"/>
              <a:gd name="T4" fmla="*/ 2147483647 w 396"/>
              <a:gd name="T5" fmla="*/ 2147483647 h 246"/>
              <a:gd name="T6" fmla="*/ 0 60000 65536"/>
              <a:gd name="T7" fmla="*/ 0 60000 65536"/>
              <a:gd name="T8" fmla="*/ 0 60000 65536"/>
              <a:gd name="T9" fmla="*/ 0 w 396"/>
              <a:gd name="T10" fmla="*/ 0 h 246"/>
              <a:gd name="T11" fmla="*/ 396 w 396"/>
              <a:gd name="T12" fmla="*/ 246 h 2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 cap="flat" cmpd="sng">
            <a:solidFill>
              <a:srgbClr val="000099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grpSp>
        <p:nvGrpSpPr>
          <p:cNvPr id="75788" name="Group 24">
            <a:extLst>
              <a:ext uri="{FF2B5EF4-FFF2-40B4-BE49-F238E27FC236}">
                <a16:creationId xmlns:a16="http://schemas.microsoft.com/office/drawing/2014/main" id="{E891E8A9-1A0C-D544-B6B1-CCD759168100}"/>
              </a:ext>
            </a:extLst>
          </p:cNvPr>
          <p:cNvGrpSpPr>
            <a:grpSpLocks/>
          </p:cNvGrpSpPr>
          <p:nvPr/>
        </p:nvGrpSpPr>
        <p:grpSpPr bwMode="auto">
          <a:xfrm>
            <a:off x="5005917" y="2147094"/>
            <a:ext cx="2500313" cy="984250"/>
            <a:chOff x="102" y="1272"/>
            <a:chExt cx="1890" cy="744"/>
          </a:xfrm>
        </p:grpSpPr>
        <p:sp>
          <p:nvSpPr>
            <p:cNvPr id="75802" name="Rectangle 25">
              <a:extLst>
                <a:ext uri="{FF2B5EF4-FFF2-40B4-BE49-F238E27FC236}">
                  <a16:creationId xmlns:a16="http://schemas.microsoft.com/office/drawing/2014/main" id="{3ABE04DF-5D68-A94D-9C30-B7F97FB03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72"/>
              <a:ext cx="1848" cy="69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500"/>
            </a:p>
          </p:txBody>
        </p:sp>
        <p:sp>
          <p:nvSpPr>
            <p:cNvPr id="75803" name="Rectangle 26">
              <a:extLst>
                <a:ext uri="{FF2B5EF4-FFF2-40B4-BE49-F238E27FC236}">
                  <a16:creationId xmlns:a16="http://schemas.microsoft.com/office/drawing/2014/main" id="{68F2EC37-9563-3C46-AF7D-03EB624F4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1314"/>
              <a:ext cx="1848" cy="7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500"/>
            </a:p>
          </p:txBody>
        </p:sp>
        <p:sp>
          <p:nvSpPr>
            <p:cNvPr id="75804" name="Text Box 27">
              <a:extLst>
                <a:ext uri="{FF2B5EF4-FFF2-40B4-BE49-F238E27FC236}">
                  <a16:creationId xmlns:a16="http://schemas.microsoft.com/office/drawing/2014/main" id="{46C35FCD-51C5-0E4A-B8E4-F055BA5C3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" y="1287"/>
              <a:ext cx="1847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67" i="1">
                  <a:solidFill>
                    <a:srgbClr val="CC0000"/>
                  </a:solidFill>
                  <a:latin typeface="Gill Sans MT" panose="020B0502020104020203" pitchFamily="34" charset="77"/>
                </a:rPr>
                <a:t>IP protocol</a:t>
              </a:r>
            </a:p>
            <a:p>
              <a:pPr>
                <a:buFontTx/>
                <a:buChar char="•"/>
              </a:pPr>
              <a:r>
                <a:rPr lang="en-US" altLang="en-US" sz="1333"/>
                <a:t> addressing conventions</a:t>
              </a:r>
            </a:p>
            <a:p>
              <a:pPr>
                <a:buFontTx/>
                <a:buChar char="•"/>
              </a:pPr>
              <a:r>
                <a:rPr lang="en-US" altLang="en-US" sz="1333"/>
                <a:t> datagram format</a:t>
              </a:r>
            </a:p>
            <a:p>
              <a:pPr>
                <a:buFontTx/>
                <a:buChar char="•"/>
              </a:pPr>
              <a:r>
                <a:rPr lang="en-US" altLang="en-US" sz="1333"/>
                <a:t> packet handling conventions</a:t>
              </a:r>
              <a:endParaRPr lang="en-US" altLang="en-US" sz="1500"/>
            </a:p>
          </p:txBody>
        </p:sp>
      </p:grpSp>
      <p:sp>
        <p:nvSpPr>
          <p:cNvPr id="75789" name="Rectangle 29">
            <a:extLst>
              <a:ext uri="{FF2B5EF4-FFF2-40B4-BE49-F238E27FC236}">
                <a16:creationId xmlns:a16="http://schemas.microsoft.com/office/drawing/2014/main" id="{FFBF242A-AC60-2442-B2D5-ECE3F71E0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104" y="3231886"/>
            <a:ext cx="1611313" cy="706438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500"/>
          </a:p>
        </p:txBody>
      </p:sp>
      <p:sp>
        <p:nvSpPr>
          <p:cNvPr id="75790" name="Rectangle 30">
            <a:extLst>
              <a:ext uri="{FF2B5EF4-FFF2-40B4-BE49-F238E27FC236}">
                <a16:creationId xmlns:a16="http://schemas.microsoft.com/office/drawing/2014/main" id="{976F557E-6B88-924B-8DEF-9548B55D6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542" y="3288771"/>
            <a:ext cx="1611313" cy="706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500"/>
          </a:p>
        </p:txBody>
      </p:sp>
      <p:sp>
        <p:nvSpPr>
          <p:cNvPr id="75791" name="Text Box 31">
            <a:extLst>
              <a:ext uri="{FF2B5EF4-FFF2-40B4-BE49-F238E27FC236}">
                <a16:creationId xmlns:a16="http://schemas.microsoft.com/office/drawing/2014/main" id="{49DF15AA-E5B7-7F47-AC0B-28F3FC4E0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25" y="3259667"/>
            <a:ext cx="1752769" cy="75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67" i="1">
                <a:solidFill>
                  <a:srgbClr val="CC0000"/>
                </a:solidFill>
                <a:latin typeface="Gill Sans MT" panose="020B0502020104020203" pitchFamily="34" charset="77"/>
              </a:rPr>
              <a:t>ICMP protocol</a:t>
            </a:r>
          </a:p>
          <a:p>
            <a:pPr>
              <a:buFontTx/>
              <a:buChar char="•"/>
            </a:pPr>
            <a:r>
              <a:rPr lang="en-US" altLang="en-US" sz="1333"/>
              <a:t> error reporting</a:t>
            </a:r>
          </a:p>
          <a:p>
            <a:pPr>
              <a:buFontTx/>
              <a:buChar char="•"/>
            </a:pPr>
            <a:r>
              <a:rPr lang="en-US" altLang="en-US" sz="1333"/>
              <a:t> router “</a:t>
            </a:r>
            <a:r>
              <a:rPr lang="en-US" altLang="ja-JP" sz="1333"/>
              <a:t>signaling”</a:t>
            </a:r>
            <a:endParaRPr lang="en-US" altLang="en-US" sz="1500"/>
          </a:p>
        </p:txBody>
      </p:sp>
      <p:sp>
        <p:nvSpPr>
          <p:cNvPr id="75792" name="Line 32">
            <a:extLst>
              <a:ext uri="{FF2B5EF4-FFF2-40B4-BE49-F238E27FC236}">
                <a16:creationId xmlns:a16="http://schemas.microsoft.com/office/drawing/2014/main" id="{D6C4E623-E8F7-F041-9DA9-0255A5050A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3125" y="2055813"/>
            <a:ext cx="5437188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75793" name="Text Box 33">
            <a:extLst>
              <a:ext uri="{FF2B5EF4-FFF2-40B4-BE49-F238E27FC236}">
                <a16:creationId xmlns:a16="http://schemas.microsoft.com/office/drawing/2014/main" id="{FC944885-6C15-6A4D-9169-B9E349E2B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333" y="1657616"/>
            <a:ext cx="239097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>
                <a:solidFill>
                  <a:schemeClr val="bg2"/>
                </a:solidFill>
              </a:rPr>
              <a:t>transport layer: TCP, UDP</a:t>
            </a:r>
            <a:endParaRPr lang="en-US" altLang="en-US" sz="1500"/>
          </a:p>
        </p:txBody>
      </p:sp>
      <p:sp>
        <p:nvSpPr>
          <p:cNvPr id="75794" name="Text Box 34">
            <a:extLst>
              <a:ext uri="{FF2B5EF4-FFF2-40B4-BE49-F238E27FC236}">
                <a16:creationId xmlns:a16="http://schemas.microsoft.com/office/drawing/2014/main" id="{DC225086-2C5D-974D-9076-D359010D3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3021" y="4134116"/>
            <a:ext cx="94609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>
                <a:solidFill>
                  <a:schemeClr val="bg2"/>
                </a:solidFill>
              </a:rPr>
              <a:t>link layer</a:t>
            </a:r>
            <a:endParaRPr lang="en-US" altLang="en-US" sz="1500"/>
          </a:p>
        </p:txBody>
      </p:sp>
      <p:sp>
        <p:nvSpPr>
          <p:cNvPr id="75795" name="Text Box 35">
            <a:extLst>
              <a:ext uri="{FF2B5EF4-FFF2-40B4-BE49-F238E27FC236}">
                <a16:creationId xmlns:a16="http://schemas.microsoft.com/office/drawing/2014/main" id="{53D29014-83E3-494A-9F1D-22880018B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021" y="4570678"/>
            <a:ext cx="135325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>
                <a:solidFill>
                  <a:schemeClr val="bg2"/>
                </a:solidFill>
              </a:rPr>
              <a:t>physical layer</a:t>
            </a:r>
            <a:endParaRPr lang="en-US" altLang="en-US" sz="1500"/>
          </a:p>
        </p:txBody>
      </p:sp>
      <p:sp>
        <p:nvSpPr>
          <p:cNvPr id="75796" name="Text Box 36">
            <a:extLst>
              <a:ext uri="{FF2B5EF4-FFF2-40B4-BE49-F238E27FC236}">
                <a16:creationId xmlns:a16="http://schemas.microsoft.com/office/drawing/2014/main" id="{D04035E5-4AE7-104E-9E77-1CD930075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340" y="2715948"/>
            <a:ext cx="10823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sz="2000">
                <a:solidFill>
                  <a:srgbClr val="CC0000"/>
                </a:solidFill>
              </a:rPr>
              <a:t>network</a:t>
            </a:r>
          </a:p>
          <a:p>
            <a:pPr algn="r"/>
            <a:r>
              <a:rPr lang="en-US" altLang="en-US" sz="2000">
                <a:solidFill>
                  <a:srgbClr val="CC0000"/>
                </a:solidFill>
              </a:rPr>
              <a:t>layer</a:t>
            </a:r>
            <a:endParaRPr lang="en-US" altLang="en-US" sz="1500">
              <a:solidFill>
                <a:srgbClr val="CC0000"/>
              </a:solidFill>
            </a:endParaRPr>
          </a:p>
        </p:txBody>
      </p:sp>
      <p:sp>
        <p:nvSpPr>
          <p:cNvPr id="75797" name="Line 37">
            <a:extLst>
              <a:ext uri="{FF2B5EF4-FFF2-40B4-BE49-F238E27FC236}">
                <a16:creationId xmlns:a16="http://schemas.microsoft.com/office/drawing/2014/main" id="{5A818723-EFA0-7342-A44E-1749691F64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2938" y="2071688"/>
            <a:ext cx="0" cy="6191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75798" name="Line 38">
            <a:extLst>
              <a:ext uri="{FF2B5EF4-FFF2-40B4-BE49-F238E27FC236}">
                <a16:creationId xmlns:a16="http://schemas.microsoft.com/office/drawing/2014/main" id="{7099395E-F936-4948-8C37-B52E4737B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2938" y="3460750"/>
            <a:ext cx="0" cy="6191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pic>
        <p:nvPicPr>
          <p:cNvPr id="75799" name="Picture 40" descr="underline_base">
            <a:extLst>
              <a:ext uri="{FF2B5EF4-FFF2-40B4-BE49-F238E27FC236}">
                <a16:creationId xmlns:a16="http://schemas.microsoft.com/office/drawing/2014/main" id="{8887BB09-3B8A-B04E-8638-A4770ED1012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90" y="781844"/>
            <a:ext cx="4951677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800" name="Slide Number Placeholder 5">
            <a:extLst>
              <a:ext uri="{FF2B5EF4-FFF2-40B4-BE49-F238E27FC236}">
                <a16:creationId xmlns:a16="http://schemas.microsoft.com/office/drawing/2014/main" id="{C6132102-BB3A-3449-AABC-25254D31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9178" y="5396177"/>
            <a:ext cx="468313" cy="2275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5B023D21-50E5-7646-BBAD-6BE41897E9AC}" type="slidenum">
              <a:rPr lang="en-US" altLang="en-US" sz="1000">
                <a:latin typeface="Tahoma" panose="020B0604030504040204" pitchFamily="34" charset="0"/>
              </a:rPr>
              <a:pPr/>
              <a:t>15</a:t>
            </a:fld>
            <a:endParaRPr lang="en-US" altLang="en-US" sz="1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805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55">
            <a:extLst>
              <a:ext uri="{FF2B5EF4-FFF2-40B4-BE49-F238E27FC236}">
                <a16:creationId xmlns:a16="http://schemas.microsoft.com/office/drawing/2014/main" id="{3734AD6D-E8D5-3E43-A613-334EEC7F8F63}"/>
              </a:ext>
            </a:extLst>
          </p:cNvPr>
          <p:cNvGrpSpPr>
            <a:grpSpLocks/>
          </p:cNvGrpSpPr>
          <p:nvPr/>
        </p:nvGrpSpPr>
        <p:grpSpPr bwMode="auto">
          <a:xfrm>
            <a:off x="3313907" y="803011"/>
            <a:ext cx="3439583" cy="4438385"/>
            <a:chOff x="1929" y="607"/>
            <a:chExt cx="2600" cy="3355"/>
          </a:xfrm>
        </p:grpSpPr>
        <p:sp>
          <p:nvSpPr>
            <p:cNvPr id="76832" name="Rectangle 4">
              <a:extLst>
                <a:ext uri="{FF2B5EF4-FFF2-40B4-BE49-F238E27FC236}">
                  <a16:creationId xmlns:a16="http://schemas.microsoft.com/office/drawing/2014/main" id="{5EA4495F-5BA3-2F47-B364-7A36C477C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868"/>
              <a:ext cx="2489" cy="30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500"/>
            </a:p>
          </p:txBody>
        </p:sp>
        <p:sp>
          <p:nvSpPr>
            <p:cNvPr id="76833" name="Rectangle 5">
              <a:extLst>
                <a:ext uri="{FF2B5EF4-FFF2-40B4-BE49-F238E27FC236}">
                  <a16:creationId xmlns:a16="http://schemas.microsoft.com/office/drawing/2014/main" id="{C768F5D5-801B-B949-9FEC-8F00F5753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 sz="2000"/>
            </a:p>
          </p:txBody>
        </p:sp>
        <p:sp>
          <p:nvSpPr>
            <p:cNvPr id="76834" name="Text Box 6">
              <a:extLst>
                <a:ext uri="{FF2B5EF4-FFF2-40B4-BE49-F238E27FC236}">
                  <a16:creationId xmlns:a16="http://schemas.microsoft.com/office/drawing/2014/main" id="{697B6801-D46E-7C42-9B23-123F89B09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2" y="973"/>
              <a:ext cx="34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500"/>
                <a:t>ver</a:t>
              </a:r>
              <a:endParaRPr lang="en-US" altLang="en-US" sz="2000"/>
            </a:p>
          </p:txBody>
        </p:sp>
        <p:sp>
          <p:nvSpPr>
            <p:cNvPr id="76835" name="Text Box 7">
              <a:extLst>
                <a:ext uri="{FF2B5EF4-FFF2-40B4-BE49-F238E27FC236}">
                  <a16:creationId xmlns:a16="http://schemas.microsoft.com/office/drawing/2014/main" id="{5EA474A2-9455-D04E-8BEB-5A5BC665B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1012"/>
              <a:ext cx="53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500"/>
                <a:t>length</a:t>
              </a:r>
            </a:p>
          </p:txBody>
        </p:sp>
        <p:sp>
          <p:nvSpPr>
            <p:cNvPr id="76836" name="Line 8">
              <a:extLst>
                <a:ext uri="{FF2B5EF4-FFF2-40B4-BE49-F238E27FC236}">
                  <a16:creationId xmlns:a16="http://schemas.microsoft.com/office/drawing/2014/main" id="{ADBFE9C2-F5EE-534D-85BF-0F34A2FEE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6837" name="Line 9">
              <a:extLst>
                <a:ext uri="{FF2B5EF4-FFF2-40B4-BE49-F238E27FC236}">
                  <a16:creationId xmlns:a16="http://schemas.microsoft.com/office/drawing/2014/main" id="{3237CF81-D248-CC43-B5C7-9578AD3E2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6838" name="Text Box 10">
              <a:extLst>
                <a:ext uri="{FF2B5EF4-FFF2-40B4-BE49-F238E27FC236}">
                  <a16:creationId xmlns:a16="http://schemas.microsoft.com/office/drawing/2014/main" id="{68621AE0-468A-1943-9831-34D06E48D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8" y="607"/>
              <a:ext cx="56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500"/>
                <a:t>32 bits</a:t>
              </a:r>
              <a:endParaRPr lang="en-US" altLang="en-US" sz="2000"/>
            </a:p>
          </p:txBody>
        </p:sp>
        <p:sp>
          <p:nvSpPr>
            <p:cNvPr id="76839" name="Line 11">
              <a:extLst>
                <a:ext uri="{FF2B5EF4-FFF2-40B4-BE49-F238E27FC236}">
                  <a16:creationId xmlns:a16="http://schemas.microsoft.com/office/drawing/2014/main" id="{0E68F04D-97F9-8A44-B4AD-7716284E4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6840" name="Line 12">
              <a:extLst>
                <a:ext uri="{FF2B5EF4-FFF2-40B4-BE49-F238E27FC236}">
                  <a16:creationId xmlns:a16="http://schemas.microsoft.com/office/drawing/2014/main" id="{4464E0EC-957F-D048-9BB6-D35B08C29E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6841" name="Text Box 13">
              <a:extLst>
                <a:ext uri="{FF2B5EF4-FFF2-40B4-BE49-F238E27FC236}">
                  <a16:creationId xmlns:a16="http://schemas.microsoft.com/office/drawing/2014/main" id="{0E1600E4-4E90-CC46-90D0-EF7B2ACBD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" y="2792"/>
              <a:ext cx="1382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67"/>
                <a:t>data </a:t>
              </a:r>
            </a:p>
            <a:p>
              <a:pPr algn="ctr"/>
              <a:r>
                <a:rPr lang="en-US" altLang="en-US" sz="1667"/>
                <a:t>(variable length,</a:t>
              </a:r>
            </a:p>
            <a:p>
              <a:pPr algn="ctr"/>
              <a:r>
                <a:rPr lang="en-US" altLang="en-US" sz="1667"/>
                <a:t>typically a TCP </a:t>
              </a:r>
            </a:p>
            <a:p>
              <a:pPr algn="ctr"/>
              <a:r>
                <a:rPr lang="en-US" altLang="en-US" sz="1667"/>
                <a:t>or UDP segment)</a:t>
              </a:r>
              <a:endParaRPr lang="en-US" altLang="en-US" sz="2000"/>
            </a:p>
          </p:txBody>
        </p:sp>
        <p:sp>
          <p:nvSpPr>
            <p:cNvPr id="76842" name="Text Box 14">
              <a:extLst>
                <a:ext uri="{FF2B5EF4-FFF2-40B4-BE49-F238E27FC236}">
                  <a16:creationId xmlns:a16="http://schemas.microsoft.com/office/drawing/2014/main" id="{38FBF0C3-2F09-2E44-8B75-98B8DE203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500"/>
                <a:t>16-bit identifier</a:t>
              </a:r>
              <a:endParaRPr lang="en-US" altLang="en-US" sz="1667"/>
            </a:p>
          </p:txBody>
        </p:sp>
        <p:sp>
          <p:nvSpPr>
            <p:cNvPr id="76843" name="Line 15">
              <a:extLst>
                <a:ext uri="{FF2B5EF4-FFF2-40B4-BE49-F238E27FC236}">
                  <a16:creationId xmlns:a16="http://schemas.microsoft.com/office/drawing/2014/main" id="{FCA807F5-A856-0C4C-936C-0C3550C67C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6844" name="Line 16">
              <a:extLst>
                <a:ext uri="{FF2B5EF4-FFF2-40B4-BE49-F238E27FC236}">
                  <a16:creationId xmlns:a16="http://schemas.microsoft.com/office/drawing/2014/main" id="{50A9ED26-8D1E-FF46-B88E-AD01E9214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6845" name="Text Box 17">
              <a:extLst>
                <a:ext uri="{FF2B5EF4-FFF2-40B4-BE49-F238E27FC236}">
                  <a16:creationId xmlns:a16="http://schemas.microsoft.com/office/drawing/2014/main" id="{934CB885-CCE1-2143-BA38-3C14E5D03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1549"/>
              <a:ext cx="835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500"/>
                <a:t>header</a:t>
              </a:r>
            </a:p>
            <a:p>
              <a:pPr algn="ctr"/>
              <a:r>
                <a:rPr lang="en-US" altLang="en-US" sz="1500"/>
                <a:t> checksum</a:t>
              </a:r>
            </a:p>
          </p:txBody>
        </p:sp>
        <p:sp>
          <p:nvSpPr>
            <p:cNvPr id="76846" name="Text Box 18">
              <a:extLst>
                <a:ext uri="{FF2B5EF4-FFF2-40B4-BE49-F238E27FC236}">
                  <a16:creationId xmlns:a16="http://schemas.microsoft.com/office/drawing/2014/main" id="{7B2FE9E5-2B83-E341-8745-9B7718221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" y="1531"/>
              <a:ext cx="576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500"/>
                <a:t>time to</a:t>
              </a:r>
            </a:p>
            <a:p>
              <a:pPr algn="ctr"/>
              <a:r>
                <a:rPr lang="en-US" altLang="en-US" sz="1500"/>
                <a:t>live</a:t>
              </a:r>
            </a:p>
          </p:txBody>
        </p:sp>
        <p:sp>
          <p:nvSpPr>
            <p:cNvPr id="76847" name="Text Box 19">
              <a:extLst>
                <a:ext uri="{FF2B5EF4-FFF2-40B4-BE49-F238E27FC236}">
                  <a16:creationId xmlns:a16="http://schemas.microsoft.com/office/drawing/2014/main" id="{59D65DB6-DC50-6C48-8B6A-52FB834F1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" y="1959"/>
              <a:ext cx="170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500"/>
                <a:t>32 bit source IP address</a:t>
              </a:r>
              <a:endParaRPr lang="en-US" altLang="en-US" sz="2000"/>
            </a:p>
          </p:txBody>
        </p:sp>
        <p:sp>
          <p:nvSpPr>
            <p:cNvPr id="76848" name="Text Box 31">
              <a:extLst>
                <a:ext uri="{FF2B5EF4-FFF2-40B4-BE49-F238E27FC236}">
                  <a16:creationId xmlns:a16="http://schemas.microsoft.com/office/drawing/2014/main" id="{DE18223A-D00D-4D49-8466-315E593DA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907"/>
              <a:ext cx="504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500"/>
                <a:t>head.</a:t>
              </a:r>
            </a:p>
            <a:p>
              <a:pPr algn="ctr"/>
              <a:r>
                <a:rPr lang="en-US" altLang="en-US" sz="1500"/>
                <a:t>len</a:t>
              </a:r>
              <a:endParaRPr lang="en-US" altLang="en-US" sz="2000"/>
            </a:p>
          </p:txBody>
        </p:sp>
        <p:sp>
          <p:nvSpPr>
            <p:cNvPr id="76849" name="Text Box 32">
              <a:extLst>
                <a:ext uri="{FF2B5EF4-FFF2-40B4-BE49-F238E27FC236}">
                  <a16:creationId xmlns:a16="http://schemas.microsoft.com/office/drawing/2014/main" id="{B8435575-AD74-384E-BA93-3FB476CAE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1" y="901"/>
              <a:ext cx="601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500"/>
                <a:t>type of</a:t>
              </a:r>
            </a:p>
            <a:p>
              <a:pPr algn="ctr"/>
              <a:r>
                <a:rPr lang="en-US" altLang="en-US" sz="1500"/>
                <a:t>service</a:t>
              </a:r>
              <a:endParaRPr lang="en-US" altLang="en-US" sz="2000"/>
            </a:p>
          </p:txBody>
        </p:sp>
        <p:sp>
          <p:nvSpPr>
            <p:cNvPr id="76850" name="Line 33">
              <a:extLst>
                <a:ext uri="{FF2B5EF4-FFF2-40B4-BE49-F238E27FC236}">
                  <a16:creationId xmlns:a16="http://schemas.microsoft.com/office/drawing/2014/main" id="{8C4C0166-84BF-684C-87F2-B8823904C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6851" name="Line 34">
              <a:extLst>
                <a:ext uri="{FF2B5EF4-FFF2-40B4-BE49-F238E27FC236}">
                  <a16:creationId xmlns:a16="http://schemas.microsoft.com/office/drawing/2014/main" id="{F8980015-A683-9D46-8C72-403A722AB6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6852" name="Line 37">
              <a:extLst>
                <a:ext uri="{FF2B5EF4-FFF2-40B4-BE49-F238E27FC236}">
                  <a16:creationId xmlns:a16="http://schemas.microsoft.com/office/drawing/2014/main" id="{AA3B7F37-8D24-E14B-9D9C-983DDB559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6853" name="Text Box 38">
              <a:extLst>
                <a:ext uri="{FF2B5EF4-FFF2-40B4-BE49-F238E27FC236}">
                  <a16:creationId xmlns:a16="http://schemas.microsoft.com/office/drawing/2014/main" id="{6983C746-2550-4F45-9C13-EE88463CB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500"/>
                <a:t>flgs</a:t>
              </a:r>
              <a:endParaRPr lang="en-US" altLang="en-US" sz="1667"/>
            </a:p>
          </p:txBody>
        </p:sp>
        <p:sp>
          <p:nvSpPr>
            <p:cNvPr id="76854" name="Line 39">
              <a:extLst>
                <a:ext uri="{FF2B5EF4-FFF2-40B4-BE49-F238E27FC236}">
                  <a16:creationId xmlns:a16="http://schemas.microsoft.com/office/drawing/2014/main" id="{ED121BEE-E285-204D-84CE-89744B9D1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6855" name="Text Box 40">
              <a:extLst>
                <a:ext uri="{FF2B5EF4-FFF2-40B4-BE49-F238E27FC236}">
                  <a16:creationId xmlns:a16="http://schemas.microsoft.com/office/drawing/2014/main" id="{B91B80E7-1801-9D4B-86D5-41759AAA1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500"/>
                <a:t>fragment</a:t>
              </a:r>
            </a:p>
            <a:p>
              <a:pPr algn="ctr"/>
              <a:r>
                <a:rPr lang="en-US" altLang="en-US" sz="1500"/>
                <a:t> offset</a:t>
              </a:r>
              <a:endParaRPr lang="en-US" altLang="en-US" sz="1667"/>
            </a:p>
          </p:txBody>
        </p:sp>
        <p:sp>
          <p:nvSpPr>
            <p:cNvPr id="76856" name="Line 43">
              <a:extLst>
                <a:ext uri="{FF2B5EF4-FFF2-40B4-BE49-F238E27FC236}">
                  <a16:creationId xmlns:a16="http://schemas.microsoft.com/office/drawing/2014/main" id="{1DCA44CD-C9CF-A84A-94DC-55654ED8B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6857" name="Line 44">
              <a:extLst>
                <a:ext uri="{FF2B5EF4-FFF2-40B4-BE49-F238E27FC236}">
                  <a16:creationId xmlns:a16="http://schemas.microsoft.com/office/drawing/2014/main" id="{7319F558-91BA-D648-83AE-F61E75180E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6858" name="Line 45">
              <a:extLst>
                <a:ext uri="{FF2B5EF4-FFF2-40B4-BE49-F238E27FC236}">
                  <a16:creationId xmlns:a16="http://schemas.microsoft.com/office/drawing/2014/main" id="{AF41FE82-8683-A242-AE01-29B137197F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6859" name="Text Box 46">
              <a:extLst>
                <a:ext uri="{FF2B5EF4-FFF2-40B4-BE49-F238E27FC236}">
                  <a16:creationId xmlns:a16="http://schemas.microsoft.com/office/drawing/2014/main" id="{21BEDBA6-D33A-3342-8B08-23E535E6E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525"/>
              <a:ext cx="513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500"/>
                <a:t>upper</a:t>
              </a:r>
            </a:p>
            <a:p>
              <a:pPr algn="ctr"/>
              <a:r>
                <a:rPr lang="en-US" altLang="en-US" sz="1500"/>
                <a:t> layer</a:t>
              </a:r>
            </a:p>
          </p:txBody>
        </p:sp>
        <p:sp>
          <p:nvSpPr>
            <p:cNvPr id="76860" name="Line 47">
              <a:extLst>
                <a:ext uri="{FF2B5EF4-FFF2-40B4-BE49-F238E27FC236}">
                  <a16:creationId xmlns:a16="http://schemas.microsoft.com/office/drawing/2014/main" id="{DB0C8352-FEF2-7748-85A6-FF33C01EAA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6861" name="Text Box 49">
              <a:extLst>
                <a:ext uri="{FF2B5EF4-FFF2-40B4-BE49-F238E27FC236}">
                  <a16:creationId xmlns:a16="http://schemas.microsoft.com/office/drawing/2014/main" id="{45A67B3B-402B-6442-81D2-6FECD21E4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" y="2235"/>
              <a:ext cx="197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500"/>
                <a:t>32 bit destination IP address</a:t>
              </a:r>
              <a:endParaRPr lang="en-US" altLang="en-US" sz="2000"/>
            </a:p>
          </p:txBody>
        </p:sp>
        <p:sp>
          <p:nvSpPr>
            <p:cNvPr id="76862" name="Line 50">
              <a:extLst>
                <a:ext uri="{FF2B5EF4-FFF2-40B4-BE49-F238E27FC236}">
                  <a16:creationId xmlns:a16="http://schemas.microsoft.com/office/drawing/2014/main" id="{5DD087DF-3EA2-964E-A6B2-A0091C0D4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6863" name="Text Box 51">
              <a:extLst>
                <a:ext uri="{FF2B5EF4-FFF2-40B4-BE49-F238E27FC236}">
                  <a16:creationId xmlns:a16="http://schemas.microsoft.com/office/drawing/2014/main" id="{66804D38-5A7A-374D-80CF-2D4C53936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2529"/>
              <a:ext cx="109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500"/>
                <a:t>options (if any)</a:t>
              </a:r>
              <a:endParaRPr lang="en-US" altLang="en-US" sz="2000"/>
            </a:p>
          </p:txBody>
        </p:sp>
      </p:grpSp>
      <p:sp>
        <p:nvSpPr>
          <p:cNvPr id="76802" name="Rectangle 2">
            <a:extLst>
              <a:ext uri="{FF2B5EF4-FFF2-40B4-BE49-F238E27FC236}">
                <a16:creationId xmlns:a16="http://schemas.microsoft.com/office/drawing/2014/main" id="{D1031783-EA17-B644-A5A8-CF6B288FD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5917" y="0"/>
            <a:ext cx="6477000" cy="650875"/>
          </a:xfrm>
        </p:spPr>
        <p:txBody>
          <a:bodyPr/>
          <a:lstStyle/>
          <a:p>
            <a:r>
              <a:rPr lang="en-US" altLang="en-US" sz="3333" dirty="0">
                <a:ea typeface="ＭＳ Ｐゴシック" panose="020B0600070205080204" pitchFamily="34" charset="-128"/>
              </a:rPr>
              <a:t>IPv4 datagram format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3" name="Group 56">
            <a:extLst>
              <a:ext uri="{FF2B5EF4-FFF2-40B4-BE49-F238E27FC236}">
                <a16:creationId xmlns:a16="http://schemas.microsoft.com/office/drawing/2014/main" id="{460815E9-6DC4-5B44-949C-CD43E5F20B69}"/>
              </a:ext>
            </a:extLst>
          </p:cNvPr>
          <p:cNvGrpSpPr>
            <a:grpSpLocks/>
          </p:cNvGrpSpPr>
          <p:nvPr/>
        </p:nvGrpSpPr>
        <p:grpSpPr bwMode="auto">
          <a:xfrm>
            <a:off x="1355990" y="715698"/>
            <a:ext cx="2131219" cy="660135"/>
            <a:chOff x="449" y="541"/>
            <a:chExt cx="1611" cy="499"/>
          </a:xfrm>
        </p:grpSpPr>
        <p:sp>
          <p:nvSpPr>
            <p:cNvPr id="76830" name="Text Box 20">
              <a:extLst>
                <a:ext uri="{FF2B5EF4-FFF2-40B4-BE49-F238E27FC236}">
                  <a16:creationId xmlns:a16="http://schemas.microsoft.com/office/drawing/2014/main" id="{E619724B-4813-9245-B55C-FFE0E1D3B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" y="541"/>
              <a:ext cx="1343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1500"/>
                <a:t>IP protocol version</a:t>
              </a:r>
            </a:p>
            <a:p>
              <a:pPr algn="r"/>
              <a:r>
                <a:rPr lang="en-US" altLang="en-US" sz="1500"/>
                <a:t>number</a:t>
              </a:r>
              <a:endParaRPr lang="en-US" altLang="en-US" sz="833"/>
            </a:p>
          </p:txBody>
        </p:sp>
        <p:sp>
          <p:nvSpPr>
            <p:cNvPr id="76831" name="Line 23">
              <a:extLst>
                <a:ext uri="{FF2B5EF4-FFF2-40B4-BE49-F238E27FC236}">
                  <a16:creationId xmlns:a16="http://schemas.microsoft.com/office/drawing/2014/main" id="{DCF56D05-E8CC-664C-BB72-0239A9FD7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7" y="749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grpSp>
        <p:nvGrpSpPr>
          <p:cNvPr id="4" name="Group 57">
            <a:extLst>
              <a:ext uri="{FF2B5EF4-FFF2-40B4-BE49-F238E27FC236}">
                <a16:creationId xmlns:a16="http://schemas.microsoft.com/office/drawing/2014/main" id="{82DD51DE-A031-9942-BC6D-F401E18CE7B7}"/>
              </a:ext>
            </a:extLst>
          </p:cNvPr>
          <p:cNvGrpSpPr>
            <a:grpSpLocks/>
          </p:cNvGrpSpPr>
          <p:nvPr/>
        </p:nvGrpSpPr>
        <p:grpSpPr bwMode="auto">
          <a:xfrm>
            <a:off x="1764771" y="1172105"/>
            <a:ext cx="2059782" cy="554302"/>
            <a:chOff x="758" y="886"/>
            <a:chExt cx="1557" cy="419"/>
          </a:xfrm>
        </p:grpSpPr>
        <p:sp>
          <p:nvSpPr>
            <p:cNvPr id="76828" name="Text Box 21">
              <a:extLst>
                <a:ext uri="{FF2B5EF4-FFF2-40B4-BE49-F238E27FC236}">
                  <a16:creationId xmlns:a16="http://schemas.microsoft.com/office/drawing/2014/main" id="{AEDA9463-00B7-C041-814D-C66A81F4B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886"/>
              <a:ext cx="1031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1500"/>
                <a:t>header length</a:t>
              </a:r>
            </a:p>
            <a:p>
              <a:pPr algn="r"/>
              <a:r>
                <a:rPr lang="en-US" altLang="en-US" sz="1500"/>
                <a:t> (bytes)</a:t>
              </a:r>
              <a:endParaRPr lang="en-US" altLang="en-US" sz="833"/>
            </a:p>
          </p:txBody>
        </p:sp>
        <p:sp>
          <p:nvSpPr>
            <p:cNvPr id="76829" name="Line 24">
              <a:extLst>
                <a:ext uri="{FF2B5EF4-FFF2-40B4-BE49-F238E27FC236}">
                  <a16:creationId xmlns:a16="http://schemas.microsoft.com/office/drawing/2014/main" id="{14B2139C-4A07-FF45-8091-F37F7E9D0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5" y="1100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grpSp>
        <p:nvGrpSpPr>
          <p:cNvPr id="5" name="Group 60">
            <a:extLst>
              <a:ext uri="{FF2B5EF4-FFF2-40B4-BE49-F238E27FC236}">
                <a16:creationId xmlns:a16="http://schemas.microsoft.com/office/drawing/2014/main" id="{AB2AF669-A9D8-C943-84B2-589A79B8D20F}"/>
              </a:ext>
            </a:extLst>
          </p:cNvPr>
          <p:cNvGrpSpPr>
            <a:grpSpLocks/>
          </p:cNvGrpSpPr>
          <p:nvPr/>
        </p:nvGrpSpPr>
        <p:grpSpPr bwMode="auto">
          <a:xfrm>
            <a:off x="1316302" y="2276741"/>
            <a:ext cx="3071813" cy="1346729"/>
            <a:chOff x="419" y="1721"/>
            <a:chExt cx="2322" cy="1018"/>
          </a:xfrm>
        </p:grpSpPr>
        <p:sp>
          <p:nvSpPr>
            <p:cNvPr id="76826" name="Text Box 27">
              <a:extLst>
                <a:ext uri="{FF2B5EF4-FFF2-40B4-BE49-F238E27FC236}">
                  <a16:creationId xmlns:a16="http://schemas.microsoft.com/office/drawing/2014/main" id="{EB67717B-677B-D448-B735-0ED4933EC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" y="2320"/>
              <a:ext cx="1443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1500"/>
                <a:t>upper layer protocol</a:t>
              </a:r>
            </a:p>
            <a:p>
              <a:pPr algn="r"/>
              <a:r>
                <a:rPr lang="en-US" altLang="en-US" sz="1500"/>
                <a:t>to deliver payload to</a:t>
              </a:r>
            </a:p>
          </p:txBody>
        </p:sp>
        <p:sp>
          <p:nvSpPr>
            <p:cNvPr id="76827" name="Line 28">
              <a:extLst>
                <a:ext uri="{FF2B5EF4-FFF2-40B4-BE49-F238E27FC236}">
                  <a16:creationId xmlns:a16="http://schemas.microsoft.com/office/drawing/2014/main" id="{D1915D4D-FB6B-0342-ACFF-A8915E234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7" y="1721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grpSp>
        <p:nvGrpSpPr>
          <p:cNvPr id="6" name="Group 61">
            <a:extLst>
              <a:ext uri="{FF2B5EF4-FFF2-40B4-BE49-F238E27FC236}">
                <a16:creationId xmlns:a16="http://schemas.microsoft.com/office/drawing/2014/main" id="{3B40C78A-B2D2-5E41-A80E-965F3531CBDF}"/>
              </a:ext>
            </a:extLst>
          </p:cNvPr>
          <p:cNvGrpSpPr>
            <a:grpSpLocks/>
          </p:cNvGrpSpPr>
          <p:nvPr/>
        </p:nvGrpSpPr>
        <p:grpSpPr bwMode="auto">
          <a:xfrm>
            <a:off x="6467740" y="878417"/>
            <a:ext cx="1858697" cy="612511"/>
            <a:chOff x="4313" y="664"/>
            <a:chExt cx="1405" cy="463"/>
          </a:xfrm>
        </p:grpSpPr>
        <p:sp>
          <p:nvSpPr>
            <p:cNvPr id="76824" name="Text Box 26">
              <a:extLst>
                <a:ext uri="{FF2B5EF4-FFF2-40B4-BE49-F238E27FC236}">
                  <a16:creationId xmlns:a16="http://schemas.microsoft.com/office/drawing/2014/main" id="{8F38974D-128C-DC41-A212-53CCF2947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664"/>
              <a:ext cx="1070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500"/>
                <a:t>total datagram</a:t>
              </a:r>
            </a:p>
            <a:p>
              <a:r>
                <a:rPr lang="en-US" altLang="en-US" sz="1500"/>
                <a:t>length (bytes)</a:t>
              </a:r>
            </a:p>
          </p:txBody>
        </p:sp>
        <p:sp>
          <p:nvSpPr>
            <p:cNvPr id="76825" name="Line 30">
              <a:extLst>
                <a:ext uri="{FF2B5EF4-FFF2-40B4-BE49-F238E27FC236}">
                  <a16:creationId xmlns:a16="http://schemas.microsoft.com/office/drawing/2014/main" id="{792682C0-5AB8-5C4B-916A-6A389C53E8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3" y="869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grpSp>
        <p:nvGrpSpPr>
          <p:cNvPr id="7" name="Group 58">
            <a:extLst>
              <a:ext uri="{FF2B5EF4-FFF2-40B4-BE49-F238E27FC236}">
                <a16:creationId xmlns:a16="http://schemas.microsoft.com/office/drawing/2014/main" id="{8F79E242-28AC-5948-80DD-D45A286019C6}"/>
              </a:ext>
            </a:extLst>
          </p:cNvPr>
          <p:cNvGrpSpPr>
            <a:grpSpLocks/>
          </p:cNvGrpSpPr>
          <p:nvPr/>
        </p:nvGrpSpPr>
        <p:grpSpPr bwMode="auto">
          <a:xfrm>
            <a:off x="1797845" y="1467118"/>
            <a:ext cx="2566460" cy="488157"/>
            <a:chOff x="783" y="1109"/>
            <a:chExt cx="1940" cy="369"/>
          </a:xfrm>
        </p:grpSpPr>
        <p:sp>
          <p:nvSpPr>
            <p:cNvPr id="76822" name="Text Box 35">
              <a:extLst>
                <a:ext uri="{FF2B5EF4-FFF2-40B4-BE49-F238E27FC236}">
                  <a16:creationId xmlns:a16="http://schemas.microsoft.com/office/drawing/2014/main" id="{C52D6DC2-9462-5F40-B8B1-E84076129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" y="1234"/>
              <a:ext cx="103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ja-JP" sz="1500"/>
                <a:t>“type” of data </a:t>
              </a:r>
              <a:endParaRPr lang="en-US" altLang="en-US" sz="833"/>
            </a:p>
          </p:txBody>
        </p:sp>
        <p:sp>
          <p:nvSpPr>
            <p:cNvPr id="76823" name="Line 36">
              <a:extLst>
                <a:ext uri="{FF2B5EF4-FFF2-40B4-BE49-F238E27FC236}">
                  <a16:creationId xmlns:a16="http://schemas.microsoft.com/office/drawing/2014/main" id="{45A85654-FC8C-314A-99FE-8FB8F8DF35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7" y="1109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grpSp>
        <p:nvGrpSpPr>
          <p:cNvPr id="8" name="Group 62">
            <a:extLst>
              <a:ext uri="{FF2B5EF4-FFF2-40B4-BE49-F238E27FC236}">
                <a16:creationId xmlns:a16="http://schemas.microsoft.com/office/drawing/2014/main" id="{7CEFA260-7566-594A-9B28-370926A73411}"/>
              </a:ext>
            </a:extLst>
          </p:cNvPr>
          <p:cNvGrpSpPr>
            <a:grpSpLocks/>
          </p:cNvGrpSpPr>
          <p:nvPr/>
        </p:nvGrpSpPr>
        <p:grpSpPr bwMode="auto">
          <a:xfrm>
            <a:off x="4888177" y="1489604"/>
            <a:ext cx="3463396" cy="784490"/>
            <a:chOff x="3119" y="1126"/>
            <a:chExt cx="2618" cy="593"/>
          </a:xfrm>
        </p:grpSpPr>
        <p:sp>
          <p:nvSpPr>
            <p:cNvPr id="76818" name="Text Box 25">
              <a:extLst>
                <a:ext uri="{FF2B5EF4-FFF2-40B4-BE49-F238E27FC236}">
                  <a16:creationId xmlns:a16="http://schemas.microsoft.com/office/drawing/2014/main" id="{6D3507A5-329E-D043-855C-68A49500B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1126"/>
              <a:ext cx="1070" cy="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500"/>
                <a:t>for</a:t>
              </a:r>
            </a:p>
            <a:p>
              <a:r>
                <a:rPr lang="en-US" altLang="en-US" sz="1500"/>
                <a:t>fragmentation/</a:t>
              </a:r>
            </a:p>
            <a:p>
              <a:r>
                <a:rPr lang="en-US" altLang="en-US" sz="1500"/>
                <a:t>reassembly</a:t>
              </a:r>
            </a:p>
          </p:txBody>
        </p:sp>
        <p:sp>
          <p:nvSpPr>
            <p:cNvPr id="76819" name="Line 29">
              <a:extLst>
                <a:ext uri="{FF2B5EF4-FFF2-40B4-BE49-F238E27FC236}">
                  <a16:creationId xmlns:a16="http://schemas.microsoft.com/office/drawing/2014/main" id="{99D8192E-660D-824A-B892-394644633D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3" y="1415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6820" name="Line 41">
              <a:extLst>
                <a:ext uri="{FF2B5EF4-FFF2-40B4-BE49-F238E27FC236}">
                  <a16:creationId xmlns:a16="http://schemas.microsoft.com/office/drawing/2014/main" id="{2DA9AF6B-A9FF-3942-A97F-A2CD610DC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6821" name="Line 42">
              <a:extLst>
                <a:ext uri="{FF2B5EF4-FFF2-40B4-BE49-F238E27FC236}">
                  <a16:creationId xmlns:a16="http://schemas.microsoft.com/office/drawing/2014/main" id="{312ACE01-569E-3447-92D3-035CC78C17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9" y="1421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grpSp>
        <p:nvGrpSpPr>
          <p:cNvPr id="9" name="Group 59">
            <a:extLst>
              <a:ext uri="{FF2B5EF4-FFF2-40B4-BE49-F238E27FC236}">
                <a16:creationId xmlns:a16="http://schemas.microsoft.com/office/drawing/2014/main" id="{D37FB1BE-DF2E-EA45-81F8-CDFB11D4F32A}"/>
              </a:ext>
            </a:extLst>
          </p:cNvPr>
          <p:cNvGrpSpPr>
            <a:grpSpLocks/>
          </p:cNvGrpSpPr>
          <p:nvPr/>
        </p:nvGrpSpPr>
        <p:grpSpPr bwMode="auto">
          <a:xfrm>
            <a:off x="1563687" y="2005541"/>
            <a:ext cx="2046552" cy="1016000"/>
            <a:chOff x="606" y="1516"/>
            <a:chExt cx="1547" cy="768"/>
          </a:xfrm>
        </p:grpSpPr>
        <p:sp>
          <p:nvSpPr>
            <p:cNvPr id="76816" name="Text Box 22">
              <a:extLst>
                <a:ext uri="{FF2B5EF4-FFF2-40B4-BE49-F238E27FC236}">
                  <a16:creationId xmlns:a16="http://schemas.microsoft.com/office/drawing/2014/main" id="{FC223CBB-E9CE-864B-9D7C-101C643CF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" y="1516"/>
              <a:ext cx="124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1500"/>
                <a:t>max number</a:t>
              </a:r>
            </a:p>
            <a:p>
              <a:pPr algn="r"/>
              <a:r>
                <a:rPr lang="en-US" altLang="en-US" sz="1500"/>
                <a:t>remaining hops</a:t>
              </a:r>
            </a:p>
            <a:p>
              <a:pPr algn="r"/>
              <a:r>
                <a:rPr lang="en-US" altLang="en-US" sz="1500"/>
                <a:t>(decremented at </a:t>
              </a:r>
            </a:p>
            <a:p>
              <a:pPr algn="r"/>
              <a:r>
                <a:rPr lang="en-US" altLang="en-US" sz="1500"/>
                <a:t>each router)</a:t>
              </a:r>
            </a:p>
          </p:txBody>
        </p:sp>
        <p:sp>
          <p:nvSpPr>
            <p:cNvPr id="76817" name="Line 48">
              <a:extLst>
                <a:ext uri="{FF2B5EF4-FFF2-40B4-BE49-F238E27FC236}">
                  <a16:creationId xmlns:a16="http://schemas.microsoft.com/office/drawing/2014/main" id="{D084AF22-1D8B-9145-8584-C5D98188D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" y="1700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grpSp>
        <p:nvGrpSpPr>
          <p:cNvPr id="10" name="Group 63">
            <a:extLst>
              <a:ext uri="{FF2B5EF4-FFF2-40B4-BE49-F238E27FC236}">
                <a16:creationId xmlns:a16="http://schemas.microsoft.com/office/drawing/2014/main" id="{92EF1D62-55D2-A049-A265-D850AEB1BAC3}"/>
              </a:ext>
            </a:extLst>
          </p:cNvPr>
          <p:cNvGrpSpPr>
            <a:grpSpLocks/>
          </p:cNvGrpSpPr>
          <p:nvPr/>
        </p:nvGrpSpPr>
        <p:grpSpPr bwMode="auto">
          <a:xfrm>
            <a:off x="6205802" y="3323167"/>
            <a:ext cx="2133864" cy="1246188"/>
            <a:chOff x="4115" y="2512"/>
            <a:chExt cx="1613" cy="942"/>
          </a:xfrm>
        </p:grpSpPr>
        <p:sp>
          <p:nvSpPr>
            <p:cNvPr id="76814" name="Text Box 52">
              <a:extLst>
                <a:ext uri="{FF2B5EF4-FFF2-40B4-BE49-F238E27FC236}">
                  <a16:creationId xmlns:a16="http://schemas.microsoft.com/office/drawing/2014/main" id="{F1532916-1FF7-8241-B842-32CB142B2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5" y="2512"/>
              <a:ext cx="1133" cy="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500"/>
                <a:t>e.g. timestamp,</a:t>
              </a:r>
            </a:p>
            <a:p>
              <a:r>
                <a:rPr lang="en-US" altLang="en-US" sz="1500"/>
                <a:t>record route</a:t>
              </a:r>
            </a:p>
            <a:p>
              <a:r>
                <a:rPr lang="en-US" altLang="en-US" sz="1500"/>
                <a:t>taken, specify</a:t>
              </a:r>
            </a:p>
            <a:p>
              <a:r>
                <a:rPr lang="en-US" altLang="en-US" sz="1500"/>
                <a:t>list of routers </a:t>
              </a:r>
            </a:p>
            <a:p>
              <a:r>
                <a:rPr lang="en-US" altLang="en-US" sz="1500"/>
                <a:t>to visit.</a:t>
              </a:r>
            </a:p>
          </p:txBody>
        </p:sp>
        <p:sp>
          <p:nvSpPr>
            <p:cNvPr id="76815" name="Line 53">
              <a:extLst>
                <a:ext uri="{FF2B5EF4-FFF2-40B4-BE49-F238E27FC236}">
                  <a16:creationId xmlns:a16="http://schemas.microsoft.com/office/drawing/2014/main" id="{E4A0DC53-0E8D-EE42-AA7B-ADCF6BC4EE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5" y="2651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sp>
        <p:nvSpPr>
          <p:cNvPr id="575542" name="Rectangle 54">
            <a:extLst>
              <a:ext uri="{FF2B5EF4-FFF2-40B4-BE49-F238E27FC236}">
                <a16:creationId xmlns:a16="http://schemas.microsoft.com/office/drawing/2014/main" id="{5F4F38A2-BE04-614E-9FAA-1080CC02B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730" y="3829844"/>
            <a:ext cx="2184136" cy="1338792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sz="1667" i="1">
                <a:solidFill>
                  <a:srgbClr val="CC0000"/>
                </a:solidFill>
              </a:rPr>
              <a:t>how much overhead?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 sz="1667"/>
              <a:t>20 bytes of TCP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 sz="1667"/>
              <a:t>20 bytes of IP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 sz="1667"/>
              <a:t>= 40 bytes + app layer overhead</a:t>
            </a:r>
          </a:p>
        </p:txBody>
      </p:sp>
      <p:sp>
        <p:nvSpPr>
          <p:cNvPr id="76812" name="Slide Number Placeholder 5">
            <a:extLst>
              <a:ext uri="{FF2B5EF4-FFF2-40B4-BE49-F238E27FC236}">
                <a16:creationId xmlns:a16="http://schemas.microsoft.com/office/drawing/2014/main" id="{0D3D76F5-AC9B-074E-BD70-16578A2B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9178" y="5396177"/>
            <a:ext cx="468313" cy="2275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3FDCE99A-618F-AC47-BA87-A93077109AC8}" type="slidenum">
              <a:rPr lang="en-US" altLang="en-US" sz="1000">
                <a:latin typeface="Tahoma" panose="020B0604030504040204" pitchFamily="34" charset="0"/>
              </a:rPr>
              <a:pPr/>
              <a:t>16</a:t>
            </a:fld>
            <a:endParaRPr lang="en-US" altLang="en-US" sz="1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51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Freeform 140">
            <a:extLst>
              <a:ext uri="{FF2B5EF4-FFF2-40B4-BE49-F238E27FC236}">
                <a16:creationId xmlns:a16="http://schemas.microsoft.com/office/drawing/2014/main" id="{68BC21C3-28B2-0F48-88A0-40E5B19B1196}"/>
              </a:ext>
            </a:extLst>
          </p:cNvPr>
          <p:cNvSpPr>
            <a:spLocks/>
          </p:cNvSpPr>
          <p:nvPr/>
        </p:nvSpPr>
        <p:spPr bwMode="auto">
          <a:xfrm rot="-5400000">
            <a:off x="5931297" y="2663694"/>
            <a:ext cx="705114" cy="1328208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898" name="Freeform 140">
            <a:extLst>
              <a:ext uri="{FF2B5EF4-FFF2-40B4-BE49-F238E27FC236}">
                <a16:creationId xmlns:a16="http://schemas.microsoft.com/office/drawing/2014/main" id="{5467E6D6-3C81-1D49-95A2-87B27C326D6C}"/>
              </a:ext>
            </a:extLst>
          </p:cNvPr>
          <p:cNvSpPr>
            <a:spLocks/>
          </p:cNvSpPr>
          <p:nvPr/>
        </p:nvSpPr>
        <p:spPr bwMode="auto">
          <a:xfrm rot="10800000">
            <a:off x="6762750" y="1558396"/>
            <a:ext cx="705115" cy="1328208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899" name="Freeform 140">
            <a:extLst>
              <a:ext uri="{FF2B5EF4-FFF2-40B4-BE49-F238E27FC236}">
                <a16:creationId xmlns:a16="http://schemas.microsoft.com/office/drawing/2014/main" id="{17C95E0D-AC91-C145-8997-A36C870ABEC2}"/>
              </a:ext>
            </a:extLst>
          </p:cNvPr>
          <p:cNvSpPr>
            <a:spLocks/>
          </p:cNvSpPr>
          <p:nvPr/>
        </p:nvSpPr>
        <p:spPr bwMode="auto">
          <a:xfrm>
            <a:off x="5066771" y="1210470"/>
            <a:ext cx="865188" cy="1606021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D3ADEE15-D0F5-9F4B-8E20-1EA16774A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6500" y="191823"/>
            <a:ext cx="6477000" cy="793750"/>
          </a:xfrm>
        </p:spPr>
        <p:txBody>
          <a:bodyPr/>
          <a:lstStyle/>
          <a:p>
            <a:r>
              <a:rPr lang="en-US" altLang="en-US" sz="3333">
                <a:ea typeface="ＭＳ Ｐゴシック" panose="020B0600070205080204" pitchFamily="34" charset="-128"/>
              </a:rPr>
              <a:t>IPv4 addressing: introduction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DDD89FAA-9795-4C44-9EB4-1E88FF9975A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58875" y="1203854"/>
            <a:ext cx="3079750" cy="38735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en-US" sz="200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32-bit identifier for host, router </a:t>
            </a:r>
            <a:r>
              <a:rPr lang="en-US" altLang="en-US" sz="2000" i="1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</a:t>
            </a:r>
            <a:r>
              <a:rPr lang="en-US" altLang="en-US" sz="200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interface:</a:t>
            </a:r>
            <a:r>
              <a:rPr lang="en-US" altLang="en-US" sz="200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connection between host/router and physical link</a:t>
            </a:r>
          </a:p>
          <a:p>
            <a:pPr lvl="1"/>
            <a:r>
              <a:rPr lang="en-US" altLang="en-US" sz="1667">
                <a:latin typeface="Gill Sans MT" panose="020B0502020104020203" pitchFamily="34" charset="77"/>
                <a:ea typeface="ＭＳ Ｐゴシック" panose="020B0600070205080204" pitchFamily="34" charset="-128"/>
              </a:rPr>
              <a:t>router’</a:t>
            </a:r>
            <a:r>
              <a:rPr lang="en-US" altLang="ja-JP" sz="1667">
                <a:latin typeface="Gill Sans MT" panose="020B0502020104020203" pitchFamily="34" charset="77"/>
                <a:ea typeface="ＭＳ Ｐゴシック" panose="020B0600070205080204" pitchFamily="34" charset="-128"/>
              </a:rPr>
              <a:t>s typically have multiple interfaces</a:t>
            </a:r>
          </a:p>
          <a:p>
            <a:pPr lvl="1"/>
            <a:r>
              <a:rPr lang="en-US" altLang="en-US" sz="1667">
                <a:latin typeface="Gill Sans MT" panose="020B0502020104020203" pitchFamily="34" charset="77"/>
                <a:ea typeface="ＭＳ Ｐゴシック" panose="020B0600070205080204" pitchFamily="34" charset="-128"/>
              </a:rPr>
              <a:t>host typically has one or two interfaces (e.g., wired Ethernet, wireless 802.11)</a:t>
            </a:r>
          </a:p>
          <a:p>
            <a:r>
              <a:rPr lang="en-US" altLang="en-US" sz="2000" i="1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addresses associated with each interface</a:t>
            </a:r>
          </a:p>
        </p:txBody>
      </p:sp>
      <p:sp>
        <p:nvSpPr>
          <p:cNvPr id="80902" name="Text Box 26">
            <a:extLst>
              <a:ext uri="{FF2B5EF4-FFF2-40B4-BE49-F238E27FC236}">
                <a16:creationId xmlns:a16="http://schemas.microsoft.com/office/drawing/2014/main" id="{CD7EFAC6-37C1-2947-BA1A-EAB75EB98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157" y="1068917"/>
            <a:ext cx="7136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223.1.1.1</a:t>
            </a:r>
            <a:endParaRPr lang="en-US" altLang="en-US" sz="1000">
              <a:latin typeface="Comic Sans MS" panose="030F0902030302020204" pitchFamily="66" charset="0"/>
            </a:endParaRPr>
          </a:p>
        </p:txBody>
      </p:sp>
      <p:grpSp>
        <p:nvGrpSpPr>
          <p:cNvPr id="80903" name="Group 27">
            <a:extLst>
              <a:ext uri="{FF2B5EF4-FFF2-40B4-BE49-F238E27FC236}">
                <a16:creationId xmlns:a16="http://schemas.microsoft.com/office/drawing/2014/main" id="{D1B4BADB-8D6B-3942-A0E1-6AC793E559AD}"/>
              </a:ext>
            </a:extLst>
          </p:cNvPr>
          <p:cNvGrpSpPr>
            <a:grpSpLocks/>
          </p:cNvGrpSpPr>
          <p:nvPr/>
        </p:nvGrpSpPr>
        <p:grpSpPr bwMode="auto">
          <a:xfrm>
            <a:off x="3940969" y="1869283"/>
            <a:ext cx="767292" cy="246063"/>
            <a:chOff x="3251" y="608"/>
            <a:chExt cx="580" cy="186"/>
          </a:xfrm>
        </p:grpSpPr>
        <p:sp>
          <p:nvSpPr>
            <p:cNvPr id="80966" name="Rectangle 28">
              <a:extLst>
                <a:ext uri="{FF2B5EF4-FFF2-40B4-BE49-F238E27FC236}">
                  <a16:creationId xmlns:a16="http://schemas.microsoft.com/office/drawing/2014/main" id="{A1B8DA96-EEAE-2342-8C66-B9EBAD04D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/>
            </a:p>
          </p:txBody>
        </p:sp>
        <p:sp>
          <p:nvSpPr>
            <p:cNvPr id="80967" name="Text Box 29">
              <a:extLst>
                <a:ext uri="{FF2B5EF4-FFF2-40B4-BE49-F238E27FC236}">
                  <a16:creationId xmlns:a16="http://schemas.microsoft.com/office/drawing/2014/main" id="{85682D3E-6332-4644-9650-556B4499F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3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223.1.1.2</a:t>
              </a:r>
              <a:endParaRPr lang="en-US" altLang="en-US" sz="1000">
                <a:latin typeface="Comic Sans MS" panose="030F0902030302020204" pitchFamily="66" charset="0"/>
              </a:endParaRPr>
            </a:p>
          </p:txBody>
        </p:sp>
      </p:grpSp>
      <p:sp>
        <p:nvSpPr>
          <p:cNvPr id="80904" name="Text Box 30">
            <a:extLst>
              <a:ext uri="{FF2B5EF4-FFF2-40B4-BE49-F238E27FC236}">
                <a16:creationId xmlns:a16="http://schemas.microsoft.com/office/drawing/2014/main" id="{FB4C804E-FE03-9841-BBE8-84E981520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9470" y="2698751"/>
            <a:ext cx="7136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223.1.1.3</a:t>
            </a:r>
            <a:endParaRPr lang="en-US" altLang="en-US" sz="1000">
              <a:latin typeface="Comic Sans MS" panose="030F0902030302020204" pitchFamily="66" charset="0"/>
            </a:endParaRPr>
          </a:p>
        </p:txBody>
      </p:sp>
      <p:sp>
        <p:nvSpPr>
          <p:cNvPr id="80905" name="Text Box 31">
            <a:extLst>
              <a:ext uri="{FF2B5EF4-FFF2-40B4-BE49-F238E27FC236}">
                <a16:creationId xmlns:a16="http://schemas.microsoft.com/office/drawing/2014/main" id="{F8401EED-1615-9846-8F36-F328261A5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1" y="1973792"/>
            <a:ext cx="7136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223.1.1.4</a:t>
            </a:r>
            <a:endParaRPr lang="en-US" altLang="en-US" sz="1000">
              <a:latin typeface="Comic Sans MS" panose="030F0902030302020204" pitchFamily="66" charset="0"/>
            </a:endParaRPr>
          </a:p>
        </p:txBody>
      </p:sp>
      <p:sp>
        <p:nvSpPr>
          <p:cNvPr id="80906" name="Line 32">
            <a:extLst>
              <a:ext uri="{FF2B5EF4-FFF2-40B4-BE49-F238E27FC236}">
                <a16:creationId xmlns:a16="http://schemas.microsoft.com/office/drawing/2014/main" id="{6F0015D2-6A84-F84D-AA3E-5DB7E2EFD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4354" y="2223824"/>
            <a:ext cx="484188" cy="39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07" name="Text Box 33">
            <a:extLst>
              <a:ext uri="{FF2B5EF4-FFF2-40B4-BE49-F238E27FC236}">
                <a16:creationId xmlns:a16="http://schemas.microsoft.com/office/drawing/2014/main" id="{A4FD56E0-B476-0248-B929-15C1C770A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845" y="1981730"/>
            <a:ext cx="7136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223.1.2.9</a:t>
            </a:r>
            <a:endParaRPr lang="en-US" altLang="en-US" sz="1000">
              <a:latin typeface="Comic Sans MS" panose="030F0902030302020204" pitchFamily="66" charset="0"/>
            </a:endParaRPr>
          </a:p>
        </p:txBody>
      </p:sp>
      <p:sp>
        <p:nvSpPr>
          <p:cNvPr id="80908" name="Line 36">
            <a:extLst>
              <a:ext uri="{FF2B5EF4-FFF2-40B4-BE49-F238E27FC236}">
                <a16:creationId xmlns:a16="http://schemas.microsoft.com/office/drawing/2014/main" id="{D4826810-8298-D54D-9CF2-69D8F2254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7636" y="1648354"/>
            <a:ext cx="195792" cy="529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09" name="Line 38">
            <a:extLst>
              <a:ext uri="{FF2B5EF4-FFF2-40B4-BE49-F238E27FC236}">
                <a16:creationId xmlns:a16="http://schemas.microsoft.com/office/drawing/2014/main" id="{A7A8FA17-5DA8-1742-AFF2-BF2D73FD6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7636" y="2708011"/>
            <a:ext cx="195792" cy="529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10" name="Text Box 41">
            <a:extLst>
              <a:ext uri="{FF2B5EF4-FFF2-40B4-BE49-F238E27FC236}">
                <a16:creationId xmlns:a16="http://schemas.microsoft.com/office/drawing/2014/main" id="{67B274A9-E432-EB4E-805A-42F13F5CC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063" y="2791355"/>
            <a:ext cx="7136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223.1.2.2</a:t>
            </a:r>
            <a:endParaRPr lang="en-US" altLang="en-US" sz="1000">
              <a:latin typeface="Comic Sans MS" panose="030F0902030302020204" pitchFamily="66" charset="0"/>
            </a:endParaRPr>
          </a:p>
        </p:txBody>
      </p:sp>
      <p:sp>
        <p:nvSpPr>
          <p:cNvPr id="80911" name="Text Box 44">
            <a:extLst>
              <a:ext uri="{FF2B5EF4-FFF2-40B4-BE49-F238E27FC236}">
                <a16:creationId xmlns:a16="http://schemas.microsoft.com/office/drawing/2014/main" id="{93197049-710F-6344-8938-7F25DAB3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761" y="1452563"/>
            <a:ext cx="7136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223.1.2.1</a:t>
            </a:r>
            <a:endParaRPr lang="en-US" altLang="en-US" sz="1000">
              <a:latin typeface="Comic Sans MS" panose="030F0902030302020204" pitchFamily="66" charset="0"/>
            </a:endParaRPr>
          </a:p>
        </p:txBody>
      </p:sp>
      <p:sp>
        <p:nvSpPr>
          <p:cNvPr id="80912" name="Line 45">
            <a:extLst>
              <a:ext uri="{FF2B5EF4-FFF2-40B4-BE49-F238E27FC236}">
                <a16:creationId xmlns:a16="http://schemas.microsoft.com/office/drawing/2014/main" id="{54445D5F-EF49-5D42-B037-38BDAF0E4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5917" y="2505604"/>
            <a:ext cx="0" cy="631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13" name="Line 47">
            <a:extLst>
              <a:ext uri="{FF2B5EF4-FFF2-40B4-BE49-F238E27FC236}">
                <a16:creationId xmlns:a16="http://schemas.microsoft.com/office/drawing/2014/main" id="{98BC8D12-ACB3-194F-8965-118537D577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65271" y="3566584"/>
            <a:ext cx="2646" cy="20108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14" name="Line 48">
            <a:extLst>
              <a:ext uri="{FF2B5EF4-FFF2-40B4-BE49-F238E27FC236}">
                <a16:creationId xmlns:a16="http://schemas.microsoft.com/office/drawing/2014/main" id="{33231BBF-21F7-6B45-ACDF-8D145A9D43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5553" y="3570553"/>
            <a:ext cx="2646" cy="20108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15" name="Text Box 53">
            <a:extLst>
              <a:ext uri="{FF2B5EF4-FFF2-40B4-BE49-F238E27FC236}">
                <a16:creationId xmlns:a16="http://schemas.microsoft.com/office/drawing/2014/main" id="{831EAD02-8208-CE47-8740-57881A0B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011" y="3620824"/>
            <a:ext cx="7136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223.1.3.2</a:t>
            </a:r>
            <a:endParaRPr lang="en-US" altLang="en-US" sz="1000">
              <a:latin typeface="Comic Sans MS" panose="030F0902030302020204" pitchFamily="66" charset="0"/>
            </a:endParaRPr>
          </a:p>
        </p:txBody>
      </p:sp>
      <p:sp>
        <p:nvSpPr>
          <p:cNvPr id="80916" name="Text Box 56">
            <a:extLst>
              <a:ext uri="{FF2B5EF4-FFF2-40B4-BE49-F238E27FC236}">
                <a16:creationId xmlns:a16="http://schemas.microsoft.com/office/drawing/2014/main" id="{31252EF3-CC58-3F42-B3E3-B638301DA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6167" y="3624792"/>
            <a:ext cx="7136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223.1.3.1</a:t>
            </a:r>
            <a:endParaRPr lang="en-US" altLang="en-US" sz="1000">
              <a:latin typeface="Comic Sans MS" panose="030F0902030302020204" pitchFamily="66" charset="0"/>
            </a:endParaRPr>
          </a:p>
        </p:txBody>
      </p:sp>
      <p:grpSp>
        <p:nvGrpSpPr>
          <p:cNvPr id="80917" name="Group 57">
            <a:extLst>
              <a:ext uri="{FF2B5EF4-FFF2-40B4-BE49-F238E27FC236}">
                <a16:creationId xmlns:a16="http://schemas.microsoft.com/office/drawing/2014/main" id="{98BEB3B6-3CA7-4E40-8A27-C14EA767020B}"/>
              </a:ext>
            </a:extLst>
          </p:cNvPr>
          <p:cNvGrpSpPr>
            <a:grpSpLocks/>
          </p:cNvGrpSpPr>
          <p:nvPr/>
        </p:nvGrpSpPr>
        <p:grpSpPr bwMode="auto">
          <a:xfrm>
            <a:off x="5856556" y="2584986"/>
            <a:ext cx="784490" cy="246063"/>
            <a:chOff x="4532" y="1229"/>
            <a:chExt cx="593" cy="186"/>
          </a:xfrm>
        </p:grpSpPr>
        <p:sp>
          <p:nvSpPr>
            <p:cNvPr id="80964" name="Rectangle 58">
              <a:extLst>
                <a:ext uri="{FF2B5EF4-FFF2-40B4-BE49-F238E27FC236}">
                  <a16:creationId xmlns:a16="http://schemas.microsoft.com/office/drawing/2014/main" id="{8032D012-118A-B940-9767-54300D64A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/>
            </a:p>
          </p:txBody>
        </p:sp>
        <p:sp>
          <p:nvSpPr>
            <p:cNvPr id="80965" name="Text Box 59">
              <a:extLst>
                <a:ext uri="{FF2B5EF4-FFF2-40B4-BE49-F238E27FC236}">
                  <a16:creationId xmlns:a16="http://schemas.microsoft.com/office/drawing/2014/main" id="{BCB1467F-B4A4-004E-83D8-91345D8CE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229"/>
              <a:ext cx="59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223.1.3.27</a:t>
              </a:r>
              <a:endParaRPr lang="en-US" altLang="en-US" sz="1000">
                <a:latin typeface="Comic Sans MS" panose="030F0902030302020204" pitchFamily="66" charset="0"/>
              </a:endParaRPr>
            </a:p>
          </p:txBody>
        </p:sp>
      </p:grpSp>
      <p:sp>
        <p:nvSpPr>
          <p:cNvPr id="80918" name="Text Box 60">
            <a:extLst>
              <a:ext uri="{FF2B5EF4-FFF2-40B4-BE49-F238E27FC236}">
                <a16:creationId xmlns:a16="http://schemas.microsoft.com/office/drawing/2014/main" id="{C0690FD2-9877-ED40-9A4C-7744ADAE8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2521" y="4451615"/>
            <a:ext cx="4295407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 dirty="0"/>
              <a:t>223.1.1.1 = 11011111  00000001  00000001 00000001</a:t>
            </a:r>
            <a:endParaRPr lang="en-US" altLang="en-US" sz="1500" dirty="0">
              <a:latin typeface="Comic Sans MS" panose="030F0902030302020204" pitchFamily="66" charset="0"/>
            </a:endParaRPr>
          </a:p>
        </p:txBody>
      </p:sp>
      <p:sp>
        <p:nvSpPr>
          <p:cNvPr id="80919" name="Freeform 61">
            <a:extLst>
              <a:ext uri="{FF2B5EF4-FFF2-40B4-BE49-F238E27FC236}">
                <a16:creationId xmlns:a16="http://schemas.microsoft.com/office/drawing/2014/main" id="{D9E0ABE0-F5E8-DE46-8DE6-3DA27EC46F2A}"/>
              </a:ext>
            </a:extLst>
          </p:cNvPr>
          <p:cNvSpPr>
            <a:spLocks/>
          </p:cNvSpPr>
          <p:nvPr/>
        </p:nvSpPr>
        <p:spPr bwMode="auto">
          <a:xfrm>
            <a:off x="5064126" y="4664605"/>
            <a:ext cx="743479" cy="76729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2147483647 h 58"/>
              <a:gd name="T4" fmla="*/ 2147483647 w 562"/>
              <a:gd name="T5" fmla="*/ 2147483647 h 58"/>
              <a:gd name="T6" fmla="*/ 2147483647 w 562"/>
              <a:gd name="T7" fmla="*/ 2147483647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8"/>
              <a:gd name="T14" fmla="*/ 562 w 562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20" name="Freeform 62">
            <a:extLst>
              <a:ext uri="{FF2B5EF4-FFF2-40B4-BE49-F238E27FC236}">
                <a16:creationId xmlns:a16="http://schemas.microsoft.com/office/drawing/2014/main" id="{9A20E2FC-FB1F-D744-A9CC-2423B6166E36}"/>
              </a:ext>
            </a:extLst>
          </p:cNvPr>
          <p:cNvSpPr>
            <a:spLocks/>
          </p:cNvSpPr>
          <p:nvPr/>
        </p:nvSpPr>
        <p:spPr bwMode="auto">
          <a:xfrm>
            <a:off x="5865813" y="4680480"/>
            <a:ext cx="743479" cy="66146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21" name="Freeform 63">
            <a:extLst>
              <a:ext uri="{FF2B5EF4-FFF2-40B4-BE49-F238E27FC236}">
                <a16:creationId xmlns:a16="http://schemas.microsoft.com/office/drawing/2014/main" id="{E80C91C2-D60E-334B-8031-96ED1DB19079}"/>
              </a:ext>
            </a:extLst>
          </p:cNvPr>
          <p:cNvSpPr>
            <a:spLocks/>
          </p:cNvSpPr>
          <p:nvPr/>
        </p:nvSpPr>
        <p:spPr bwMode="auto">
          <a:xfrm>
            <a:off x="6670146" y="4683125"/>
            <a:ext cx="724958" cy="66146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22" name="Freeform 64">
            <a:extLst>
              <a:ext uri="{FF2B5EF4-FFF2-40B4-BE49-F238E27FC236}">
                <a16:creationId xmlns:a16="http://schemas.microsoft.com/office/drawing/2014/main" id="{9288A136-50DF-6348-9FA0-5471A44CC75D}"/>
              </a:ext>
            </a:extLst>
          </p:cNvPr>
          <p:cNvSpPr>
            <a:spLocks/>
          </p:cNvSpPr>
          <p:nvPr/>
        </p:nvSpPr>
        <p:spPr bwMode="auto">
          <a:xfrm>
            <a:off x="7474479" y="4685771"/>
            <a:ext cx="724958" cy="66146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23" name="Text Box 65">
            <a:extLst>
              <a:ext uri="{FF2B5EF4-FFF2-40B4-BE49-F238E27FC236}">
                <a16:creationId xmlns:a16="http://schemas.microsoft.com/office/drawing/2014/main" id="{669C8E16-1447-4046-ADA2-690F2FD79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490" y="4848490"/>
            <a:ext cx="468398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/>
              <a:t>223</a:t>
            </a:r>
            <a:endParaRPr lang="en-US" altLang="en-US" sz="1500">
              <a:latin typeface="Comic Sans MS" panose="030F0902030302020204" pitchFamily="66" charset="0"/>
            </a:endParaRPr>
          </a:p>
        </p:txBody>
      </p:sp>
      <p:sp>
        <p:nvSpPr>
          <p:cNvPr id="80924" name="Text Box 66">
            <a:extLst>
              <a:ext uri="{FF2B5EF4-FFF2-40B4-BE49-F238E27FC236}">
                <a16:creationId xmlns:a16="http://schemas.microsoft.com/office/drawing/2014/main" id="{24D62DE5-D5B0-694C-AEED-6ECFBEEDF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8646" y="4856428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/>
              <a:t>1</a:t>
            </a:r>
            <a:endParaRPr lang="en-US" altLang="en-US" sz="1500">
              <a:latin typeface="Comic Sans MS" panose="030F0902030302020204" pitchFamily="66" charset="0"/>
            </a:endParaRPr>
          </a:p>
        </p:txBody>
      </p:sp>
      <p:sp>
        <p:nvSpPr>
          <p:cNvPr id="80925" name="Text Box 67">
            <a:extLst>
              <a:ext uri="{FF2B5EF4-FFF2-40B4-BE49-F238E27FC236}">
                <a16:creationId xmlns:a16="http://schemas.microsoft.com/office/drawing/2014/main" id="{9BDFE896-B88D-834C-88F5-CD30684D3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803" y="4856428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/>
              <a:t>1</a:t>
            </a:r>
            <a:endParaRPr lang="en-US" altLang="en-US" sz="1500">
              <a:latin typeface="Comic Sans MS" panose="030F0902030302020204" pitchFamily="66" charset="0"/>
            </a:endParaRPr>
          </a:p>
        </p:txBody>
      </p:sp>
      <p:sp>
        <p:nvSpPr>
          <p:cNvPr id="80926" name="Text Box 68">
            <a:extLst>
              <a:ext uri="{FF2B5EF4-FFF2-40B4-BE49-F238E27FC236}">
                <a16:creationId xmlns:a16="http://schemas.microsoft.com/office/drawing/2014/main" id="{7FE585D1-2FAD-CB47-AA23-351458A8B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490" y="4856428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/>
              <a:t>1</a:t>
            </a:r>
            <a:endParaRPr lang="en-US" altLang="en-US" sz="1500">
              <a:latin typeface="Comic Sans MS" panose="030F0902030302020204" pitchFamily="66" charset="0"/>
            </a:endParaRPr>
          </a:p>
        </p:txBody>
      </p:sp>
      <p:grpSp>
        <p:nvGrpSpPr>
          <p:cNvPr id="80927" name="Group 73">
            <a:extLst>
              <a:ext uri="{FF2B5EF4-FFF2-40B4-BE49-F238E27FC236}">
                <a16:creationId xmlns:a16="http://schemas.microsoft.com/office/drawing/2014/main" id="{00C318D9-6FFB-714A-A74E-54F1F74F1DBD}"/>
              </a:ext>
            </a:extLst>
          </p:cNvPr>
          <p:cNvGrpSpPr>
            <a:grpSpLocks/>
          </p:cNvGrpSpPr>
          <p:nvPr/>
        </p:nvGrpSpPr>
        <p:grpSpPr bwMode="auto">
          <a:xfrm>
            <a:off x="4406636" y="1273969"/>
            <a:ext cx="534458" cy="465667"/>
            <a:chOff x="-44" y="1473"/>
            <a:chExt cx="981" cy="1105"/>
          </a:xfrm>
        </p:grpSpPr>
        <p:pic>
          <p:nvPicPr>
            <p:cNvPr id="80962" name="Picture 74" descr="desktop_computer_stylized_medium">
              <a:extLst>
                <a:ext uri="{FF2B5EF4-FFF2-40B4-BE49-F238E27FC236}">
                  <a16:creationId xmlns:a16="http://schemas.microsoft.com/office/drawing/2014/main" id="{7CBB1AD7-6A29-5846-99A2-EED23EDE9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63" name="Freeform 75">
              <a:extLst>
                <a:ext uri="{FF2B5EF4-FFF2-40B4-BE49-F238E27FC236}">
                  <a16:creationId xmlns:a16="http://schemas.microsoft.com/office/drawing/2014/main" id="{ABB42C23-7EFC-6641-8E97-EF67BD6FE5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80928" name="Group 80">
            <a:extLst>
              <a:ext uri="{FF2B5EF4-FFF2-40B4-BE49-F238E27FC236}">
                <a16:creationId xmlns:a16="http://schemas.microsoft.com/office/drawing/2014/main" id="{DCE79A15-DE4E-7443-A03A-AB37C3804F49}"/>
              </a:ext>
            </a:extLst>
          </p:cNvPr>
          <p:cNvGrpSpPr>
            <a:grpSpLocks/>
          </p:cNvGrpSpPr>
          <p:nvPr/>
        </p:nvGrpSpPr>
        <p:grpSpPr bwMode="auto">
          <a:xfrm>
            <a:off x="4402667" y="1772708"/>
            <a:ext cx="534458" cy="465667"/>
            <a:chOff x="-44" y="1473"/>
            <a:chExt cx="981" cy="1105"/>
          </a:xfrm>
        </p:grpSpPr>
        <p:pic>
          <p:nvPicPr>
            <p:cNvPr id="80960" name="Picture 81" descr="desktop_computer_stylized_medium">
              <a:extLst>
                <a:ext uri="{FF2B5EF4-FFF2-40B4-BE49-F238E27FC236}">
                  <a16:creationId xmlns:a16="http://schemas.microsoft.com/office/drawing/2014/main" id="{7D3ADD68-9763-F24E-82DF-3F783FC3F6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61" name="Freeform 82">
              <a:extLst>
                <a:ext uri="{FF2B5EF4-FFF2-40B4-BE49-F238E27FC236}">
                  <a16:creationId xmlns:a16="http://schemas.microsoft.com/office/drawing/2014/main" id="{240537A7-0F1C-DC4D-ABE9-764E2ADBEC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80929" name="Group 83">
            <a:extLst>
              <a:ext uri="{FF2B5EF4-FFF2-40B4-BE49-F238E27FC236}">
                <a16:creationId xmlns:a16="http://schemas.microsoft.com/office/drawing/2014/main" id="{C9EEC6A3-3B2C-E243-B283-560DA6F24A12}"/>
              </a:ext>
            </a:extLst>
          </p:cNvPr>
          <p:cNvGrpSpPr>
            <a:grpSpLocks/>
          </p:cNvGrpSpPr>
          <p:nvPr/>
        </p:nvGrpSpPr>
        <p:grpSpPr bwMode="auto">
          <a:xfrm>
            <a:off x="4426479" y="2280708"/>
            <a:ext cx="534458" cy="465667"/>
            <a:chOff x="-44" y="1473"/>
            <a:chExt cx="981" cy="1105"/>
          </a:xfrm>
        </p:grpSpPr>
        <p:pic>
          <p:nvPicPr>
            <p:cNvPr id="80958" name="Picture 84" descr="desktop_computer_stylized_medium">
              <a:extLst>
                <a:ext uri="{FF2B5EF4-FFF2-40B4-BE49-F238E27FC236}">
                  <a16:creationId xmlns:a16="http://schemas.microsoft.com/office/drawing/2014/main" id="{D1D40BDF-29AE-074A-84D1-96A8A5DA2F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9" name="Freeform 85">
              <a:extLst>
                <a:ext uri="{FF2B5EF4-FFF2-40B4-BE49-F238E27FC236}">
                  <a16:creationId xmlns:a16="http://schemas.microsoft.com/office/drawing/2014/main" id="{4FAB9A23-5D5D-D84E-8AF8-646EB37B0F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80930" name="Group 87">
            <a:extLst>
              <a:ext uri="{FF2B5EF4-FFF2-40B4-BE49-F238E27FC236}">
                <a16:creationId xmlns:a16="http://schemas.microsoft.com/office/drawing/2014/main" id="{5FD04961-E072-F84B-B007-99B26EC3E6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75803" y="1404937"/>
            <a:ext cx="534458" cy="465667"/>
            <a:chOff x="-44" y="1473"/>
            <a:chExt cx="981" cy="1105"/>
          </a:xfrm>
        </p:grpSpPr>
        <p:pic>
          <p:nvPicPr>
            <p:cNvPr id="80956" name="Picture 88" descr="desktop_computer_stylized_medium">
              <a:extLst>
                <a:ext uri="{FF2B5EF4-FFF2-40B4-BE49-F238E27FC236}">
                  <a16:creationId xmlns:a16="http://schemas.microsoft.com/office/drawing/2014/main" id="{715DB322-C530-CD49-8F12-4F4AE588A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7" name="Freeform 89">
              <a:extLst>
                <a:ext uri="{FF2B5EF4-FFF2-40B4-BE49-F238E27FC236}">
                  <a16:creationId xmlns:a16="http://schemas.microsoft.com/office/drawing/2014/main" id="{BE2672E2-D561-9241-AA91-0262717892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80931" name="Group 90">
            <a:extLst>
              <a:ext uri="{FF2B5EF4-FFF2-40B4-BE49-F238E27FC236}">
                <a16:creationId xmlns:a16="http://schemas.microsoft.com/office/drawing/2014/main" id="{08CB511F-B8BA-B74D-9D93-564F103C261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87709" y="2471208"/>
            <a:ext cx="534458" cy="465667"/>
            <a:chOff x="-44" y="1473"/>
            <a:chExt cx="981" cy="1105"/>
          </a:xfrm>
        </p:grpSpPr>
        <p:pic>
          <p:nvPicPr>
            <p:cNvPr id="80954" name="Picture 91" descr="desktop_computer_stylized_medium">
              <a:extLst>
                <a:ext uri="{FF2B5EF4-FFF2-40B4-BE49-F238E27FC236}">
                  <a16:creationId xmlns:a16="http://schemas.microsoft.com/office/drawing/2014/main" id="{B45EB199-9AF5-7942-9937-2EB4D26C6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5" name="Freeform 92">
              <a:extLst>
                <a:ext uri="{FF2B5EF4-FFF2-40B4-BE49-F238E27FC236}">
                  <a16:creationId xmlns:a16="http://schemas.microsoft.com/office/drawing/2014/main" id="{372C8972-BFCC-C448-B4F8-3E33CAFAD1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80932" name="Group 93">
            <a:extLst>
              <a:ext uri="{FF2B5EF4-FFF2-40B4-BE49-F238E27FC236}">
                <a16:creationId xmlns:a16="http://schemas.microsoft.com/office/drawing/2014/main" id="{77EA1530-1F00-1844-B623-B361F1D35D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72250" y="3741208"/>
            <a:ext cx="534458" cy="465667"/>
            <a:chOff x="-44" y="1473"/>
            <a:chExt cx="981" cy="1105"/>
          </a:xfrm>
        </p:grpSpPr>
        <p:pic>
          <p:nvPicPr>
            <p:cNvPr id="80952" name="Picture 94" descr="desktop_computer_stylized_medium">
              <a:extLst>
                <a:ext uri="{FF2B5EF4-FFF2-40B4-BE49-F238E27FC236}">
                  <a16:creationId xmlns:a16="http://schemas.microsoft.com/office/drawing/2014/main" id="{2A659E7A-4E3A-7C4A-9BE2-8ECFB961C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3" name="Freeform 95">
              <a:extLst>
                <a:ext uri="{FF2B5EF4-FFF2-40B4-BE49-F238E27FC236}">
                  <a16:creationId xmlns:a16="http://schemas.microsoft.com/office/drawing/2014/main" id="{51CA5C3F-1774-9F48-B8DB-C672CB914B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80933" name="Group 96">
            <a:extLst>
              <a:ext uri="{FF2B5EF4-FFF2-40B4-BE49-F238E27FC236}">
                <a16:creationId xmlns:a16="http://schemas.microsoft.com/office/drawing/2014/main" id="{3D168389-00B7-3143-9AB3-61031E6C486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02553" y="3775604"/>
            <a:ext cx="534458" cy="465667"/>
            <a:chOff x="-44" y="1473"/>
            <a:chExt cx="981" cy="1105"/>
          </a:xfrm>
        </p:grpSpPr>
        <p:pic>
          <p:nvPicPr>
            <p:cNvPr id="80950" name="Picture 97" descr="desktop_computer_stylized_medium">
              <a:extLst>
                <a:ext uri="{FF2B5EF4-FFF2-40B4-BE49-F238E27FC236}">
                  <a16:creationId xmlns:a16="http://schemas.microsoft.com/office/drawing/2014/main" id="{EAD370AB-2F87-0E47-A3E1-9F04738365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1" name="Freeform 98">
              <a:extLst>
                <a:ext uri="{FF2B5EF4-FFF2-40B4-BE49-F238E27FC236}">
                  <a16:creationId xmlns:a16="http://schemas.microsoft.com/office/drawing/2014/main" id="{8D0B4135-6763-4C49-9B25-A07767215C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80934" name="Group 99">
            <a:extLst>
              <a:ext uri="{FF2B5EF4-FFF2-40B4-BE49-F238E27FC236}">
                <a16:creationId xmlns:a16="http://schemas.microsoft.com/office/drawing/2014/main" id="{62014D98-BDDA-0442-9F77-BB3A5561EE41}"/>
              </a:ext>
            </a:extLst>
          </p:cNvPr>
          <p:cNvGrpSpPr>
            <a:grpSpLocks/>
          </p:cNvGrpSpPr>
          <p:nvPr/>
        </p:nvGrpSpPr>
        <p:grpSpPr bwMode="auto">
          <a:xfrm>
            <a:off x="5959740" y="2186782"/>
            <a:ext cx="582083" cy="296333"/>
            <a:chOff x="4396" y="1245"/>
            <a:chExt cx="672" cy="248"/>
          </a:xfrm>
        </p:grpSpPr>
        <p:sp>
          <p:nvSpPr>
            <p:cNvPr id="80942" name="Oval 407">
              <a:extLst>
                <a:ext uri="{FF2B5EF4-FFF2-40B4-BE49-F238E27FC236}">
                  <a16:creationId xmlns:a16="http://schemas.microsoft.com/office/drawing/2014/main" id="{E56C9C54-1D42-BB4D-B25B-5E75709D9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0943" name="Rectangle 410">
              <a:extLst>
                <a:ext uri="{FF2B5EF4-FFF2-40B4-BE49-F238E27FC236}">
                  <a16:creationId xmlns:a16="http://schemas.microsoft.com/office/drawing/2014/main" id="{4DB7B1EF-6225-2741-BC30-F6B9B151B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 sz="1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0944" name="Oval 411">
              <a:extLst>
                <a:ext uri="{FF2B5EF4-FFF2-40B4-BE49-F238E27FC236}">
                  <a16:creationId xmlns:a16="http://schemas.microsoft.com/office/drawing/2014/main" id="{1A87B8ED-C372-B547-958F-43B91B52E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0945" name="Group 103">
              <a:extLst>
                <a:ext uri="{FF2B5EF4-FFF2-40B4-BE49-F238E27FC236}">
                  <a16:creationId xmlns:a16="http://schemas.microsoft.com/office/drawing/2014/main" id="{724447EE-5AD5-9A40-841C-403FC62E0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0948" name="Freeform 104">
                <a:extLst>
                  <a:ext uri="{FF2B5EF4-FFF2-40B4-BE49-F238E27FC236}">
                    <a16:creationId xmlns:a16="http://schemas.microsoft.com/office/drawing/2014/main" id="{BABA103D-CEA6-6D41-932F-6ED4279C8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80949" name="Freeform 105">
                <a:extLst>
                  <a:ext uri="{FF2B5EF4-FFF2-40B4-BE49-F238E27FC236}">
                    <a16:creationId xmlns:a16="http://schemas.microsoft.com/office/drawing/2014/main" id="{A208BAB1-09D2-8A47-A307-6C3A9F21A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</p:grpSp>
        <p:sp>
          <p:nvSpPr>
            <p:cNvPr id="80946" name="Line 106">
              <a:extLst>
                <a:ext uri="{FF2B5EF4-FFF2-40B4-BE49-F238E27FC236}">
                  <a16:creationId xmlns:a16="http://schemas.microsoft.com/office/drawing/2014/main" id="{E0951552-B9EF-604F-9AAE-16D59A52A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80947" name="Line 107">
              <a:extLst>
                <a:ext uri="{FF2B5EF4-FFF2-40B4-BE49-F238E27FC236}">
                  <a16:creationId xmlns:a16="http://schemas.microsoft.com/office/drawing/2014/main" id="{582910E2-34D5-5141-94EA-88B17701A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</p:grpSp>
      <p:pic>
        <p:nvPicPr>
          <p:cNvPr id="80935" name="Picture 108" descr="underline_base">
            <a:extLst>
              <a:ext uri="{FF2B5EF4-FFF2-40B4-BE49-F238E27FC236}">
                <a16:creationId xmlns:a16="http://schemas.microsoft.com/office/drawing/2014/main" id="{43636797-7091-8543-9B3A-3DC1F3FD09A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759354"/>
            <a:ext cx="4570678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36" name="Line 5">
            <a:extLst>
              <a:ext uri="{FF2B5EF4-FFF2-40B4-BE49-F238E27FC236}">
                <a16:creationId xmlns:a16="http://schemas.microsoft.com/office/drawing/2014/main" id="{AFCCC5F9-F7E6-B649-9BBB-5FAAFE17D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1990" y="1513417"/>
            <a:ext cx="325438" cy="529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37" name="Line 7">
            <a:extLst>
              <a:ext uri="{FF2B5EF4-FFF2-40B4-BE49-F238E27FC236}">
                <a16:creationId xmlns:a16="http://schemas.microsoft.com/office/drawing/2014/main" id="{34595D92-3450-D042-B546-945D856FBF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1094" y="2129896"/>
            <a:ext cx="231510" cy="264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38" name="Line 8">
            <a:extLst>
              <a:ext uri="{FF2B5EF4-FFF2-40B4-BE49-F238E27FC236}">
                <a16:creationId xmlns:a16="http://schemas.microsoft.com/office/drawing/2014/main" id="{6FE7067D-1B00-5E42-92D0-99C445798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0355" y="2573074"/>
            <a:ext cx="351896" cy="39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39" name="Line 11">
            <a:extLst>
              <a:ext uri="{FF2B5EF4-FFF2-40B4-BE49-F238E27FC236}">
                <a16:creationId xmlns:a16="http://schemas.microsoft.com/office/drawing/2014/main" id="{F37C354A-A47C-114E-A470-3109065DC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740" y="2219854"/>
            <a:ext cx="468313" cy="13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40" name="Slide Number Placeholder 5">
            <a:extLst>
              <a:ext uri="{FF2B5EF4-FFF2-40B4-BE49-F238E27FC236}">
                <a16:creationId xmlns:a16="http://schemas.microsoft.com/office/drawing/2014/main" id="{002DEE86-27A1-1344-9575-D1CFDF3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9178" y="5396177"/>
            <a:ext cx="468313" cy="2275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7846CBCF-DC72-3045-B178-1E83E8E61F29}" type="slidenum">
              <a:rPr lang="en-US" altLang="en-US" sz="1000">
                <a:latin typeface="Tahoma" panose="020B0604030504040204" pitchFamily="34" charset="0"/>
              </a:rPr>
              <a:pPr/>
              <a:t>17</a:t>
            </a:fld>
            <a:endParaRPr lang="en-US" altLang="en-US" sz="1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Picture 13" descr="underline_base">
            <a:extLst>
              <a:ext uri="{FF2B5EF4-FFF2-40B4-BE49-F238E27FC236}">
                <a16:creationId xmlns:a16="http://schemas.microsoft.com/office/drawing/2014/main" id="{38F1820F-0AB2-9E45-B556-80DEBA7D203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15" y="727604"/>
            <a:ext cx="4189677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2">
            <a:extLst>
              <a:ext uri="{FF2B5EF4-FFF2-40B4-BE49-F238E27FC236}">
                <a16:creationId xmlns:a16="http://schemas.microsoft.com/office/drawing/2014/main" id="{C961EB4C-D586-A843-8A1A-ED2BF0575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8719" y="162719"/>
            <a:ext cx="6477000" cy="709083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IPv4 addressing: CIDR</a:t>
            </a:r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1EF2678C-E604-D84C-A82E-AB2E1F979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2959" y="1273969"/>
            <a:ext cx="6756136" cy="264318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67">
                <a:solidFill>
                  <a:srgbClr val="CC0000"/>
                </a:solidFill>
                <a:cs typeface="+mn-cs"/>
              </a:rPr>
              <a:t>CIDR:</a:t>
            </a:r>
            <a:r>
              <a:rPr lang="en-US" sz="2667">
                <a:cs typeface="+mn-cs"/>
              </a:rPr>
              <a:t> </a:t>
            </a:r>
            <a:r>
              <a:rPr lang="en-US" sz="2667">
                <a:solidFill>
                  <a:srgbClr val="CC0000"/>
                </a:solidFill>
                <a:cs typeface="+mn-cs"/>
              </a:rPr>
              <a:t>C</a:t>
            </a:r>
            <a:r>
              <a:rPr lang="en-US" sz="2667">
                <a:cs typeface="+mn-cs"/>
              </a:rPr>
              <a:t>lassless </a:t>
            </a:r>
            <a:r>
              <a:rPr lang="en-US" sz="2667">
                <a:solidFill>
                  <a:srgbClr val="CC0000"/>
                </a:solidFill>
                <a:cs typeface="+mn-cs"/>
              </a:rPr>
              <a:t>I</a:t>
            </a:r>
            <a:r>
              <a:rPr lang="en-US" sz="2667">
                <a:cs typeface="+mn-cs"/>
              </a:rPr>
              <a:t>nter</a:t>
            </a:r>
            <a:r>
              <a:rPr lang="en-US" sz="2667">
                <a:solidFill>
                  <a:srgbClr val="CC0000"/>
                </a:solidFill>
                <a:cs typeface="+mn-cs"/>
              </a:rPr>
              <a:t>D</a:t>
            </a:r>
            <a:r>
              <a:rPr lang="en-US" sz="2667">
                <a:cs typeface="+mn-cs"/>
              </a:rPr>
              <a:t>omain </a:t>
            </a:r>
            <a:r>
              <a:rPr lang="en-US" sz="2667">
                <a:solidFill>
                  <a:srgbClr val="CC0000"/>
                </a:solidFill>
                <a:cs typeface="+mn-cs"/>
              </a:rPr>
              <a:t>R</a:t>
            </a:r>
            <a:r>
              <a:rPr lang="en-US" sz="2667">
                <a:cs typeface="+mn-cs"/>
              </a:rPr>
              <a:t>outing</a:t>
            </a:r>
          </a:p>
          <a:p>
            <a:pPr lvl="1">
              <a:buFont typeface="Arial"/>
              <a:buChar char="•"/>
              <a:defRPr/>
            </a:pPr>
            <a:r>
              <a:rPr lang="en-US" sz="2333"/>
              <a:t>subnet portion of address of arbitrary length</a:t>
            </a:r>
          </a:p>
          <a:p>
            <a:pPr lvl="1">
              <a:buFont typeface="Arial"/>
              <a:buChar char="•"/>
              <a:defRPr/>
            </a:pPr>
            <a:r>
              <a:rPr lang="en-US" sz="2333"/>
              <a:t>address format: </a:t>
            </a:r>
            <a:r>
              <a:rPr lang="en-US" sz="2333">
                <a:solidFill>
                  <a:srgbClr val="CC0000"/>
                </a:solidFill>
              </a:rPr>
              <a:t>a.b.c.d/x</a:t>
            </a:r>
            <a:r>
              <a:rPr lang="en-US" sz="2333"/>
              <a:t>, where x is # bits in subnet portion of address</a:t>
            </a:r>
          </a:p>
        </p:txBody>
      </p:sp>
      <p:sp>
        <p:nvSpPr>
          <p:cNvPr id="86020" name="Text Box 5">
            <a:extLst>
              <a:ext uri="{FF2B5EF4-FFF2-40B4-BE49-F238E27FC236}">
                <a16:creationId xmlns:a16="http://schemas.microsoft.com/office/drawing/2014/main" id="{D8A11500-0344-1345-921C-3D1870F98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3716073"/>
            <a:ext cx="51160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000099"/>
                </a:solidFill>
              </a:rPr>
              <a:t>11001000  00010111  0001000</a:t>
            </a:r>
            <a:r>
              <a:rPr lang="en-US" altLang="en-US" sz="2000"/>
              <a:t>0  00000000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86021" name="Text Box 6">
            <a:extLst>
              <a:ext uri="{FF2B5EF4-FFF2-40B4-BE49-F238E27FC236}">
                <a16:creationId xmlns:a16="http://schemas.microsoft.com/office/drawing/2014/main" id="{8D60DBE0-B109-464A-9FD6-2411EEE8E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211" y="3262313"/>
            <a:ext cx="7633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>
                <a:solidFill>
                  <a:srgbClr val="000099"/>
                </a:solidFill>
              </a:rPr>
              <a:t>subnet</a:t>
            </a:r>
          </a:p>
          <a:p>
            <a:pPr algn="ctr"/>
            <a:r>
              <a:rPr lang="en-US" altLang="en-US" sz="1500">
                <a:solidFill>
                  <a:srgbClr val="000099"/>
                </a:solidFill>
              </a:rPr>
              <a:t>part</a:t>
            </a:r>
          </a:p>
        </p:txBody>
      </p:sp>
      <p:sp>
        <p:nvSpPr>
          <p:cNvPr id="86022" name="Text Box 7">
            <a:extLst>
              <a:ext uri="{FF2B5EF4-FFF2-40B4-BE49-F238E27FC236}">
                <a16:creationId xmlns:a16="http://schemas.microsoft.com/office/drawing/2014/main" id="{319A3D49-AA9C-6945-947E-5482055E8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925" y="3231886"/>
            <a:ext cx="54854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/>
              <a:t>host</a:t>
            </a:r>
          </a:p>
          <a:p>
            <a:pPr algn="ctr"/>
            <a:r>
              <a:rPr lang="en-US" altLang="en-US" sz="1500"/>
              <a:t>part</a:t>
            </a:r>
          </a:p>
        </p:txBody>
      </p:sp>
      <p:sp>
        <p:nvSpPr>
          <p:cNvPr id="86023" name="Line 8">
            <a:extLst>
              <a:ext uri="{FF2B5EF4-FFF2-40B4-BE49-F238E27FC236}">
                <a16:creationId xmlns:a16="http://schemas.microsoft.com/office/drawing/2014/main" id="{95A68754-7618-8B4B-9FA1-D3CB05CD1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136" y="3520282"/>
            <a:ext cx="135069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6024" name="Line 11">
            <a:extLst>
              <a:ext uri="{FF2B5EF4-FFF2-40B4-BE49-F238E27FC236}">
                <a16:creationId xmlns:a16="http://schemas.microsoft.com/office/drawing/2014/main" id="{FF939C84-3628-8040-99DC-EB5311090D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4824" y="3511021"/>
            <a:ext cx="49609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6025" name="Text Box 12">
            <a:extLst>
              <a:ext uri="{FF2B5EF4-FFF2-40B4-BE49-F238E27FC236}">
                <a16:creationId xmlns:a16="http://schemas.microsoft.com/office/drawing/2014/main" id="{6000EF5A-BA4C-8C46-AD85-159479F1F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271" y="4204229"/>
            <a:ext cx="18934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200.23.16.0/23</a:t>
            </a:r>
            <a:endParaRPr lang="en-US" altLang="en-US" sz="1500"/>
          </a:p>
        </p:txBody>
      </p:sp>
      <p:sp>
        <p:nvSpPr>
          <p:cNvPr id="86026" name="Line 14">
            <a:extLst>
              <a:ext uri="{FF2B5EF4-FFF2-40B4-BE49-F238E27FC236}">
                <a16:creationId xmlns:a16="http://schemas.microsoft.com/office/drawing/2014/main" id="{2DF78048-F9D7-514C-B71F-4AC5237E42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23521" y="3512344"/>
            <a:ext cx="1198563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86027" name="Line 15">
            <a:extLst>
              <a:ext uri="{FF2B5EF4-FFF2-40B4-BE49-F238E27FC236}">
                <a16:creationId xmlns:a16="http://schemas.microsoft.com/office/drawing/2014/main" id="{28F2EE1A-95EB-D04B-A1D3-204668631D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2907" y="3521604"/>
            <a:ext cx="539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86028" name="Slide Number Placeholder 5">
            <a:extLst>
              <a:ext uri="{FF2B5EF4-FFF2-40B4-BE49-F238E27FC236}">
                <a16:creationId xmlns:a16="http://schemas.microsoft.com/office/drawing/2014/main" id="{0EDCEAB5-2772-0B4D-B4FC-25213253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9178" y="5396177"/>
            <a:ext cx="468313" cy="2275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56E1AA19-3602-FB47-BB92-211702520845}" type="slidenum">
              <a:rPr lang="en-US" altLang="en-US" sz="1000">
                <a:latin typeface="Tahoma" panose="020B0604030504040204" pitchFamily="34" charset="0"/>
              </a:rPr>
              <a:pPr/>
              <a:t>18</a:t>
            </a:fld>
            <a:endParaRPr lang="en-US" altLang="en-US" sz="1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15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4" descr="underline_base">
            <a:extLst>
              <a:ext uri="{FF2B5EF4-FFF2-40B4-BE49-F238E27FC236}">
                <a16:creationId xmlns:a16="http://schemas.microsoft.com/office/drawing/2014/main" id="{348301E5-A960-2E47-9977-909E4AA3AA8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54" y="833438"/>
            <a:ext cx="4570678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8" name="Rectangle 2">
            <a:extLst>
              <a:ext uri="{FF2B5EF4-FFF2-40B4-BE49-F238E27FC236}">
                <a16:creationId xmlns:a16="http://schemas.microsoft.com/office/drawing/2014/main" id="{5F117760-8B1C-E64D-8030-B579A5F1D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>
                <a:ea typeface="ＭＳ Ｐゴシック" panose="020B0600070205080204" pitchFamily="34" charset="-128"/>
              </a:rPr>
              <a:t>How many IPv4 addresses are left?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3E16F47D-84DF-2540-A1E8-4C1A89E76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6500" y="1333500"/>
            <a:ext cx="6477000" cy="4524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https://ipv4.potaroo.net</a:t>
            </a:r>
            <a:endParaRPr lang="en-US" sz="2333" dirty="0"/>
          </a:p>
        </p:txBody>
      </p:sp>
      <p:sp>
        <p:nvSpPr>
          <p:cNvPr id="101380" name="Slide Number Placeholder 5">
            <a:extLst>
              <a:ext uri="{FF2B5EF4-FFF2-40B4-BE49-F238E27FC236}">
                <a16:creationId xmlns:a16="http://schemas.microsoft.com/office/drawing/2014/main" id="{F0A3E34B-5695-F843-BB06-65DE722A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9178" y="5396177"/>
            <a:ext cx="468313" cy="2275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5CA4D97F-5233-B14C-BBF0-E106F2C72497}" type="slidenum">
              <a:rPr lang="en-US" altLang="en-US" sz="1000">
                <a:latin typeface="Tahoma" panose="020B0604030504040204" pitchFamily="34" charset="0"/>
              </a:rPr>
              <a:pPr/>
              <a:t>19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2A8D32-24D1-E141-B4A9-2DE121C67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986" y="1897724"/>
            <a:ext cx="4762500" cy="3386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A7DD5B-1973-154F-8950-3881A02794E2}"/>
              </a:ext>
            </a:extLst>
          </p:cNvPr>
          <p:cNvSpPr txBox="1"/>
          <p:nvPr/>
        </p:nvSpPr>
        <p:spPr>
          <a:xfrm rot="16200000">
            <a:off x="-29858" y="3316718"/>
            <a:ext cx="22866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Available /8 address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657EA-6E91-C744-ADC2-D74C2B12A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0" y="2673479"/>
            <a:ext cx="2804583" cy="1344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2D13B-E6EA-F949-9391-4B6269BC8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8871" y="1059789"/>
            <a:ext cx="3104341" cy="154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6">
            <a:extLst>
              <a:ext uri="{FF2B5EF4-FFF2-40B4-BE49-F238E27FC236}">
                <a16:creationId xmlns:a16="http://schemas.microsoft.com/office/drawing/2014/main" id="{DD2BE5CC-DD67-1746-91C9-9511B77F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3-</a:t>
            </a:r>
            <a:fld id="{DDB9C933-0AE3-4449-8E02-0D08DC07EDC1}" type="slidenum">
              <a:rPr lang="en-US" altLang="en-US" sz="1000"/>
              <a:pPr/>
              <a:t>2</a:t>
            </a:fld>
            <a:endParaRPr lang="en-US" altLang="en-US" sz="1000"/>
          </a:p>
        </p:txBody>
      </p:sp>
      <p:grpSp>
        <p:nvGrpSpPr>
          <p:cNvPr id="18435" name="Group 894">
            <a:extLst>
              <a:ext uri="{FF2B5EF4-FFF2-40B4-BE49-F238E27FC236}">
                <a16:creationId xmlns:a16="http://schemas.microsoft.com/office/drawing/2014/main" id="{5E6E67EF-0F98-A148-A8A5-02AF3C345AE8}"/>
              </a:ext>
            </a:extLst>
          </p:cNvPr>
          <p:cNvGrpSpPr>
            <a:grpSpLocks/>
          </p:cNvGrpSpPr>
          <p:nvPr/>
        </p:nvGrpSpPr>
        <p:grpSpPr bwMode="auto">
          <a:xfrm>
            <a:off x="5013855" y="1334823"/>
            <a:ext cx="2950104" cy="3787510"/>
            <a:chOff x="3277" y="974"/>
            <a:chExt cx="2230" cy="2863"/>
          </a:xfrm>
        </p:grpSpPr>
        <p:sp>
          <p:nvSpPr>
            <p:cNvPr id="18464" name="Freeform 895">
              <a:extLst>
                <a:ext uri="{FF2B5EF4-FFF2-40B4-BE49-F238E27FC236}">
                  <a16:creationId xmlns:a16="http://schemas.microsoft.com/office/drawing/2014/main" id="{FCB2513E-7EC0-074A-A992-584820731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1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500"/>
            </a:p>
          </p:txBody>
        </p:sp>
        <p:grpSp>
          <p:nvGrpSpPr>
            <p:cNvPr id="18465" name="Group 896">
              <a:extLst>
                <a:ext uri="{FF2B5EF4-FFF2-40B4-BE49-F238E27FC236}">
                  <a16:creationId xmlns:a16="http://schemas.microsoft.com/office/drawing/2014/main" id="{B87ACF3D-CEFC-934B-A537-69FD26ACE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508" name="Rectangle 897">
                <a:extLst>
                  <a:ext uri="{FF2B5EF4-FFF2-40B4-BE49-F238E27FC236}">
                    <a16:creationId xmlns:a16="http://schemas.microsoft.com/office/drawing/2014/main" id="{892DD236-3BEF-F342-9227-B9FA7E93C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" name="AutoShape 898">
                <a:extLst>
                  <a:ext uri="{FF2B5EF4-FFF2-40B4-BE49-F238E27FC236}">
                    <a16:creationId xmlns:a16="http://schemas.microsoft.com/office/drawing/2014/main" id="{84934E59-5A4F-664A-BF1E-8F62746AA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>
                  <a:solidFill>
                    <a:srgbClr val="00CCFF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466" name="Freeform 899">
              <a:extLst>
                <a:ext uri="{FF2B5EF4-FFF2-40B4-BE49-F238E27FC236}">
                  <a16:creationId xmlns:a16="http://schemas.microsoft.com/office/drawing/2014/main" id="{681C5A7F-819A-4F42-B8EA-63B229954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4132" name="Line 900">
              <a:extLst>
                <a:ext uri="{FF2B5EF4-FFF2-40B4-BE49-F238E27FC236}">
                  <a16:creationId xmlns:a16="http://schemas.microsoft.com/office/drawing/2014/main" id="{B0AFFC28-7E70-A049-959C-202106010F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3" name="Line 901">
              <a:extLst>
                <a:ext uri="{FF2B5EF4-FFF2-40B4-BE49-F238E27FC236}">
                  <a16:creationId xmlns:a16="http://schemas.microsoft.com/office/drawing/2014/main" id="{8C9069C3-B4C0-CC40-909C-EA0CEE98C4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4" name="Line 902">
              <a:extLst>
                <a:ext uri="{FF2B5EF4-FFF2-40B4-BE49-F238E27FC236}">
                  <a16:creationId xmlns:a16="http://schemas.microsoft.com/office/drawing/2014/main" id="{C445F7FE-F119-524A-9914-9029F7D9AD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5" name="Line 903">
              <a:extLst>
                <a:ext uri="{FF2B5EF4-FFF2-40B4-BE49-F238E27FC236}">
                  <a16:creationId xmlns:a16="http://schemas.microsoft.com/office/drawing/2014/main" id="{804DFEE2-083C-D84C-B337-2EEC0D8BE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6" name="Line 904">
              <a:extLst>
                <a:ext uri="{FF2B5EF4-FFF2-40B4-BE49-F238E27FC236}">
                  <a16:creationId xmlns:a16="http://schemas.microsoft.com/office/drawing/2014/main" id="{990EAF94-345C-A64F-8982-71092FC92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7" name="Line 905">
              <a:extLst>
                <a:ext uri="{FF2B5EF4-FFF2-40B4-BE49-F238E27FC236}">
                  <a16:creationId xmlns:a16="http://schemas.microsoft.com/office/drawing/2014/main" id="{802AE0BD-78D1-5746-8CDF-17856F1E3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8" name="Line 906">
              <a:extLst>
                <a:ext uri="{FF2B5EF4-FFF2-40B4-BE49-F238E27FC236}">
                  <a16:creationId xmlns:a16="http://schemas.microsoft.com/office/drawing/2014/main" id="{7BC5100F-7738-C845-BEC3-944A284CA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9" name="Line 907">
              <a:extLst>
                <a:ext uri="{FF2B5EF4-FFF2-40B4-BE49-F238E27FC236}">
                  <a16:creationId xmlns:a16="http://schemas.microsoft.com/office/drawing/2014/main" id="{5B579871-46AB-394D-9563-6E861A7D7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0" name="Line 908">
              <a:extLst>
                <a:ext uri="{FF2B5EF4-FFF2-40B4-BE49-F238E27FC236}">
                  <a16:creationId xmlns:a16="http://schemas.microsoft.com/office/drawing/2014/main" id="{F9C3C73F-11B8-614C-95BB-6B7888208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1" name="Line 909">
              <a:extLst>
                <a:ext uri="{FF2B5EF4-FFF2-40B4-BE49-F238E27FC236}">
                  <a16:creationId xmlns:a16="http://schemas.microsoft.com/office/drawing/2014/main" id="{6B004C7E-D520-4A44-9A4E-17D1B4C35E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2" name="Line 910">
              <a:extLst>
                <a:ext uri="{FF2B5EF4-FFF2-40B4-BE49-F238E27FC236}">
                  <a16:creationId xmlns:a16="http://schemas.microsoft.com/office/drawing/2014/main" id="{A0C89D3B-66C6-E442-98BC-953FCF575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3" name="Line 911">
              <a:extLst>
                <a:ext uri="{FF2B5EF4-FFF2-40B4-BE49-F238E27FC236}">
                  <a16:creationId xmlns:a16="http://schemas.microsoft.com/office/drawing/2014/main" id="{54A16176-3DAD-514F-A38F-F05506151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4" name="Line 912">
              <a:extLst>
                <a:ext uri="{FF2B5EF4-FFF2-40B4-BE49-F238E27FC236}">
                  <a16:creationId xmlns:a16="http://schemas.microsoft.com/office/drawing/2014/main" id="{DCEB1B2A-3091-8140-8E4D-4CC879867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5" name="Line 913">
              <a:extLst>
                <a:ext uri="{FF2B5EF4-FFF2-40B4-BE49-F238E27FC236}">
                  <a16:creationId xmlns:a16="http://schemas.microsoft.com/office/drawing/2014/main" id="{545D6831-F8DD-D94D-BE2F-73648CAEA2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481" name="Group 914">
              <a:extLst>
                <a:ext uri="{FF2B5EF4-FFF2-40B4-BE49-F238E27FC236}">
                  <a16:creationId xmlns:a16="http://schemas.microsoft.com/office/drawing/2014/main" id="{DF57A7A4-F99F-A24E-9E84-5FABFA12F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8841" name="Picture 915" descr="access_point_stylized_small">
                <a:extLst>
                  <a:ext uri="{FF2B5EF4-FFF2-40B4-BE49-F238E27FC236}">
                    <a16:creationId xmlns:a16="http://schemas.microsoft.com/office/drawing/2014/main" id="{DCC6F08A-4F50-594E-AB0F-F6C1E80836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42" name="Picture 916" descr="antenna_radiation_stylized">
                <a:extLst>
                  <a:ext uri="{FF2B5EF4-FFF2-40B4-BE49-F238E27FC236}">
                    <a16:creationId xmlns:a16="http://schemas.microsoft.com/office/drawing/2014/main" id="{B80C473E-342D-864B-A1CE-C2FC72008D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482" name="Freeform 917">
              <a:extLst>
                <a:ext uri="{FF2B5EF4-FFF2-40B4-BE49-F238E27FC236}">
                  <a16:creationId xmlns:a16="http://schemas.microsoft.com/office/drawing/2014/main" id="{D1EB2472-27BE-7847-8824-D87898237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483" name="Freeform 918">
              <a:extLst>
                <a:ext uri="{FF2B5EF4-FFF2-40B4-BE49-F238E27FC236}">
                  <a16:creationId xmlns:a16="http://schemas.microsoft.com/office/drawing/2014/main" id="{89F109EF-3343-1E43-91BA-30E7F0FF5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4149" name="Line 919">
              <a:extLst>
                <a:ext uri="{FF2B5EF4-FFF2-40B4-BE49-F238E27FC236}">
                  <a16:creationId xmlns:a16="http://schemas.microsoft.com/office/drawing/2014/main" id="{5A772146-20D4-E445-8F6D-96887095E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0" name="Line 920">
              <a:extLst>
                <a:ext uri="{FF2B5EF4-FFF2-40B4-BE49-F238E27FC236}">
                  <a16:creationId xmlns:a16="http://schemas.microsoft.com/office/drawing/2014/main" id="{0E1AD805-DB68-4545-9760-DCD1A8CF0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1" name="Line 921">
              <a:extLst>
                <a:ext uri="{FF2B5EF4-FFF2-40B4-BE49-F238E27FC236}">
                  <a16:creationId xmlns:a16="http://schemas.microsoft.com/office/drawing/2014/main" id="{F499F4F5-C1EA-0040-85CE-5437DB5C8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2" name="Line 922">
              <a:extLst>
                <a:ext uri="{FF2B5EF4-FFF2-40B4-BE49-F238E27FC236}">
                  <a16:creationId xmlns:a16="http://schemas.microsoft.com/office/drawing/2014/main" id="{FD111122-E7D8-B14B-A91C-ECF14F5F6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3" name="Line 923">
              <a:extLst>
                <a:ext uri="{FF2B5EF4-FFF2-40B4-BE49-F238E27FC236}">
                  <a16:creationId xmlns:a16="http://schemas.microsoft.com/office/drawing/2014/main" id="{A269DE6E-04BC-364A-BF77-D13E32B25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4" name="Line 924">
              <a:extLst>
                <a:ext uri="{FF2B5EF4-FFF2-40B4-BE49-F238E27FC236}">
                  <a16:creationId xmlns:a16="http://schemas.microsoft.com/office/drawing/2014/main" id="{E41D5341-7F2B-2B46-AD69-2861D6F58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5" name="Line 925">
              <a:extLst>
                <a:ext uri="{FF2B5EF4-FFF2-40B4-BE49-F238E27FC236}">
                  <a16:creationId xmlns:a16="http://schemas.microsoft.com/office/drawing/2014/main" id="{C02931E4-7179-FC48-A096-E4E9E4C9E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6" name="Line 926">
              <a:extLst>
                <a:ext uri="{FF2B5EF4-FFF2-40B4-BE49-F238E27FC236}">
                  <a16:creationId xmlns:a16="http://schemas.microsoft.com/office/drawing/2014/main" id="{647516FD-EE94-1645-8CC3-80C4A3BF21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7" name="Line 927">
              <a:extLst>
                <a:ext uri="{FF2B5EF4-FFF2-40B4-BE49-F238E27FC236}">
                  <a16:creationId xmlns:a16="http://schemas.microsoft.com/office/drawing/2014/main" id="{D571C6A6-3E17-9748-8D76-21077E12C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8" name="Line 928">
              <a:extLst>
                <a:ext uri="{FF2B5EF4-FFF2-40B4-BE49-F238E27FC236}">
                  <a16:creationId xmlns:a16="http://schemas.microsoft.com/office/drawing/2014/main" id="{AABBE280-D73A-B54D-9A71-0F7C925856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9" name="Line 929">
              <a:extLst>
                <a:ext uri="{FF2B5EF4-FFF2-40B4-BE49-F238E27FC236}">
                  <a16:creationId xmlns:a16="http://schemas.microsoft.com/office/drawing/2014/main" id="{F7CD5964-79F7-4E40-AC96-A24BF9C63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0" name="Line 930">
              <a:extLst>
                <a:ext uri="{FF2B5EF4-FFF2-40B4-BE49-F238E27FC236}">
                  <a16:creationId xmlns:a16="http://schemas.microsoft.com/office/drawing/2014/main" id="{0CC0510C-2B4C-244F-BB82-74748370C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1" name="Line 931">
              <a:extLst>
                <a:ext uri="{FF2B5EF4-FFF2-40B4-BE49-F238E27FC236}">
                  <a16:creationId xmlns:a16="http://schemas.microsoft.com/office/drawing/2014/main" id="{3E1671FD-55E5-FB40-AB3C-257678A4F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2" name="Line 932">
              <a:extLst>
                <a:ext uri="{FF2B5EF4-FFF2-40B4-BE49-F238E27FC236}">
                  <a16:creationId xmlns:a16="http://schemas.microsoft.com/office/drawing/2014/main" id="{ED0D6FC5-1908-CC48-8262-D409D7E44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3" name="Line 933">
              <a:extLst>
                <a:ext uri="{FF2B5EF4-FFF2-40B4-BE49-F238E27FC236}">
                  <a16:creationId xmlns:a16="http://schemas.microsoft.com/office/drawing/2014/main" id="{01827069-33BF-D643-9E8B-843AAF7B8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4" name="Line 934">
              <a:extLst>
                <a:ext uri="{FF2B5EF4-FFF2-40B4-BE49-F238E27FC236}">
                  <a16:creationId xmlns:a16="http://schemas.microsoft.com/office/drawing/2014/main" id="{B5FEA9CD-FBA1-144A-8AC5-08B9C175A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5" name="Line 935">
              <a:extLst>
                <a:ext uri="{FF2B5EF4-FFF2-40B4-BE49-F238E27FC236}">
                  <a16:creationId xmlns:a16="http://schemas.microsoft.com/office/drawing/2014/main" id="{04B37F4A-E763-7C46-928C-5521F74BC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1" name="Group 936">
              <a:extLst>
                <a:ext uri="{FF2B5EF4-FFF2-40B4-BE49-F238E27FC236}">
                  <a16:creationId xmlns:a16="http://schemas.microsoft.com/office/drawing/2014/main" id="{0FD05291-E0C5-5A4B-B055-F34E4EFE6D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8824" name="Line 270">
                <a:extLst>
                  <a:ext uri="{FF2B5EF4-FFF2-40B4-BE49-F238E27FC236}">
                    <a16:creationId xmlns:a16="http://schemas.microsoft.com/office/drawing/2014/main" id="{8C9970E9-F467-7E4A-90D7-E022793B0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500"/>
              </a:p>
            </p:txBody>
          </p:sp>
          <p:sp>
            <p:nvSpPr>
              <p:cNvPr id="18825" name="Line 271">
                <a:extLst>
                  <a:ext uri="{FF2B5EF4-FFF2-40B4-BE49-F238E27FC236}">
                    <a16:creationId xmlns:a16="http://schemas.microsoft.com/office/drawing/2014/main" id="{561C8973-F8C5-BA42-BAD1-EE9752579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500"/>
              </a:p>
            </p:txBody>
          </p:sp>
          <p:sp>
            <p:nvSpPr>
              <p:cNvPr id="18826" name="Line 272">
                <a:extLst>
                  <a:ext uri="{FF2B5EF4-FFF2-40B4-BE49-F238E27FC236}">
                    <a16:creationId xmlns:a16="http://schemas.microsoft.com/office/drawing/2014/main" id="{7CB125FE-7C25-9440-A5C1-21524D56F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500"/>
              </a:p>
            </p:txBody>
          </p:sp>
          <p:sp>
            <p:nvSpPr>
              <p:cNvPr id="18827" name="Line 273">
                <a:extLst>
                  <a:ext uri="{FF2B5EF4-FFF2-40B4-BE49-F238E27FC236}">
                    <a16:creationId xmlns:a16="http://schemas.microsoft.com/office/drawing/2014/main" id="{A6A8FCE0-45F4-5F4B-BC04-D6DEDEEDE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500"/>
              </a:p>
            </p:txBody>
          </p:sp>
          <p:sp>
            <p:nvSpPr>
              <p:cNvPr id="18828" name="Line 274">
                <a:extLst>
                  <a:ext uri="{FF2B5EF4-FFF2-40B4-BE49-F238E27FC236}">
                    <a16:creationId xmlns:a16="http://schemas.microsoft.com/office/drawing/2014/main" id="{14C06DF3-347D-9F42-953D-53B36EB7E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500"/>
              </a:p>
            </p:txBody>
          </p:sp>
          <p:sp>
            <p:nvSpPr>
              <p:cNvPr id="18829" name="Line 275">
                <a:extLst>
                  <a:ext uri="{FF2B5EF4-FFF2-40B4-BE49-F238E27FC236}">
                    <a16:creationId xmlns:a16="http://schemas.microsoft.com/office/drawing/2014/main" id="{3BE88A82-FEC9-B448-830C-D70AD936C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500"/>
              </a:p>
            </p:txBody>
          </p:sp>
          <p:sp>
            <p:nvSpPr>
              <p:cNvPr id="18830" name="Line 276">
                <a:extLst>
                  <a:ext uri="{FF2B5EF4-FFF2-40B4-BE49-F238E27FC236}">
                    <a16:creationId xmlns:a16="http://schemas.microsoft.com/office/drawing/2014/main" id="{98BA120B-CF56-E348-8D85-A7AE94169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500"/>
              </a:p>
            </p:txBody>
          </p:sp>
          <p:sp>
            <p:nvSpPr>
              <p:cNvPr id="18831" name="Line 277">
                <a:extLst>
                  <a:ext uri="{FF2B5EF4-FFF2-40B4-BE49-F238E27FC236}">
                    <a16:creationId xmlns:a16="http://schemas.microsoft.com/office/drawing/2014/main" id="{9CC3DDAF-E92F-5645-9C78-CDC5BA484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500"/>
              </a:p>
            </p:txBody>
          </p:sp>
          <p:sp>
            <p:nvSpPr>
              <p:cNvPr id="18832" name="Line 278">
                <a:extLst>
                  <a:ext uri="{FF2B5EF4-FFF2-40B4-BE49-F238E27FC236}">
                    <a16:creationId xmlns:a16="http://schemas.microsoft.com/office/drawing/2014/main" id="{C3681F5F-8A15-4847-99FD-BA921A805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500"/>
              </a:p>
            </p:txBody>
          </p:sp>
          <p:sp>
            <p:nvSpPr>
              <p:cNvPr id="18833" name="Line 279">
                <a:extLst>
                  <a:ext uri="{FF2B5EF4-FFF2-40B4-BE49-F238E27FC236}">
                    <a16:creationId xmlns:a16="http://schemas.microsoft.com/office/drawing/2014/main" id="{BEBC5D22-2CE6-DB41-81E8-1663C0AAD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500"/>
              </a:p>
            </p:txBody>
          </p:sp>
          <p:sp>
            <p:nvSpPr>
              <p:cNvPr id="18834" name="Line 280">
                <a:extLst>
                  <a:ext uri="{FF2B5EF4-FFF2-40B4-BE49-F238E27FC236}">
                    <a16:creationId xmlns:a16="http://schemas.microsoft.com/office/drawing/2014/main" id="{939C7D58-6E40-BE44-8F6A-0656A3664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500"/>
              </a:p>
            </p:txBody>
          </p:sp>
          <p:sp>
            <p:nvSpPr>
              <p:cNvPr id="18835" name="Line 281">
                <a:extLst>
                  <a:ext uri="{FF2B5EF4-FFF2-40B4-BE49-F238E27FC236}">
                    <a16:creationId xmlns:a16="http://schemas.microsoft.com/office/drawing/2014/main" id="{3F2658B8-2AEE-C745-843D-088044C7A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500"/>
              </a:p>
            </p:txBody>
          </p:sp>
          <p:sp>
            <p:nvSpPr>
              <p:cNvPr id="18836" name="Line 282">
                <a:extLst>
                  <a:ext uri="{FF2B5EF4-FFF2-40B4-BE49-F238E27FC236}">
                    <a16:creationId xmlns:a16="http://schemas.microsoft.com/office/drawing/2014/main" id="{9E230028-113A-054B-9F78-419A75A80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500"/>
              </a:p>
            </p:txBody>
          </p:sp>
          <p:sp>
            <p:nvSpPr>
              <p:cNvPr id="18837" name="Line 283">
                <a:extLst>
                  <a:ext uri="{FF2B5EF4-FFF2-40B4-BE49-F238E27FC236}">
                    <a16:creationId xmlns:a16="http://schemas.microsoft.com/office/drawing/2014/main" id="{9AD802B7-2E4E-1D46-9118-9E01C0823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500"/>
              </a:p>
            </p:txBody>
          </p:sp>
          <p:sp>
            <p:nvSpPr>
              <p:cNvPr id="18838" name="Line 284">
                <a:extLst>
                  <a:ext uri="{FF2B5EF4-FFF2-40B4-BE49-F238E27FC236}">
                    <a16:creationId xmlns:a16="http://schemas.microsoft.com/office/drawing/2014/main" id="{FC165211-5D25-3B40-A2F9-75F539363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500"/>
              </a:p>
            </p:txBody>
          </p:sp>
          <p:sp>
            <p:nvSpPr>
              <p:cNvPr id="4504" name="Oval 952">
                <a:extLst>
                  <a:ext uri="{FF2B5EF4-FFF2-40B4-BE49-F238E27FC236}">
                    <a16:creationId xmlns:a16="http://schemas.microsoft.com/office/drawing/2014/main" id="{97E85D83-BBFB-1145-97C6-452DCEBD2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pic>
            <p:nvPicPr>
              <p:cNvPr id="18840" name="Picture 953" descr="cell_tower_radiation_gray">
                <a:extLst>
                  <a:ext uri="{FF2B5EF4-FFF2-40B4-BE49-F238E27FC236}">
                    <a16:creationId xmlns:a16="http://schemas.microsoft.com/office/drawing/2014/main" id="{A815BCFC-BA70-184E-B44C-0175D94476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02" name="Group 954">
              <a:extLst>
                <a:ext uri="{FF2B5EF4-FFF2-40B4-BE49-F238E27FC236}">
                  <a16:creationId xmlns:a16="http://schemas.microsoft.com/office/drawing/2014/main" id="{747A11AD-EF22-A04B-889E-7BCB95C36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480" name="Line 955">
                <a:extLst>
                  <a:ext uri="{FF2B5EF4-FFF2-40B4-BE49-F238E27FC236}">
                    <a16:creationId xmlns:a16="http://schemas.microsoft.com/office/drawing/2014/main" id="{6FAED02E-F1D0-4B48-B23E-26872818F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816" name="Oval 407">
                <a:extLst>
                  <a:ext uri="{FF2B5EF4-FFF2-40B4-BE49-F238E27FC236}">
                    <a16:creationId xmlns:a16="http://schemas.microsoft.com/office/drawing/2014/main" id="{51254E83-EEEF-CD4F-BC35-CE13797EE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17" name="Rectangle 410">
                <a:extLst>
                  <a:ext uri="{FF2B5EF4-FFF2-40B4-BE49-F238E27FC236}">
                    <a16:creationId xmlns:a16="http://schemas.microsoft.com/office/drawing/2014/main" id="{6E8CDECA-9FE4-8846-BC78-AA08FE43D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18" name="Oval 411">
                <a:extLst>
                  <a:ext uri="{FF2B5EF4-FFF2-40B4-BE49-F238E27FC236}">
                    <a16:creationId xmlns:a16="http://schemas.microsoft.com/office/drawing/2014/main" id="{1459D51A-2557-B64E-A649-EFE09CFC0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819" name="Group 959">
                <a:extLst>
                  <a:ext uri="{FF2B5EF4-FFF2-40B4-BE49-F238E27FC236}">
                    <a16:creationId xmlns:a16="http://schemas.microsoft.com/office/drawing/2014/main" id="{321C6908-B93C-7644-BE46-DDA30C08B1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8822" name="Freeform 960">
                  <a:extLst>
                    <a:ext uri="{FF2B5EF4-FFF2-40B4-BE49-F238E27FC236}">
                      <a16:creationId xmlns:a16="http://schemas.microsoft.com/office/drawing/2014/main" id="{44976E6D-A10A-AB41-AEE8-4882A99D38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823" name="Freeform 961">
                  <a:extLst>
                    <a:ext uri="{FF2B5EF4-FFF2-40B4-BE49-F238E27FC236}">
                      <a16:creationId xmlns:a16="http://schemas.microsoft.com/office/drawing/2014/main" id="{67D23B35-84A3-D749-B43D-D0B243C977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</p:grpSp>
          <p:sp>
            <p:nvSpPr>
              <p:cNvPr id="4485" name="Line 962">
                <a:extLst>
                  <a:ext uri="{FF2B5EF4-FFF2-40B4-BE49-F238E27FC236}">
                    <a16:creationId xmlns:a16="http://schemas.microsoft.com/office/drawing/2014/main" id="{6BA17E16-7282-0F48-9557-1CFEBE4C1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86" name="Line 963">
                <a:extLst>
                  <a:ext uri="{FF2B5EF4-FFF2-40B4-BE49-F238E27FC236}">
                    <a16:creationId xmlns:a16="http://schemas.microsoft.com/office/drawing/2014/main" id="{E49538A3-A3B3-5048-9E72-D174874972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3" name="Group 964">
              <a:extLst>
                <a:ext uri="{FF2B5EF4-FFF2-40B4-BE49-F238E27FC236}">
                  <a16:creationId xmlns:a16="http://schemas.microsoft.com/office/drawing/2014/main" id="{3FAA2136-7BF4-BB40-AC81-22113C9D17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8807" name="Oval 407">
                <a:extLst>
                  <a:ext uri="{FF2B5EF4-FFF2-40B4-BE49-F238E27FC236}">
                    <a16:creationId xmlns:a16="http://schemas.microsoft.com/office/drawing/2014/main" id="{A4EA8D31-BA47-564B-805A-626405BB8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8" name="Rectangle 410">
                <a:extLst>
                  <a:ext uri="{FF2B5EF4-FFF2-40B4-BE49-F238E27FC236}">
                    <a16:creationId xmlns:a16="http://schemas.microsoft.com/office/drawing/2014/main" id="{BC3C9117-859D-C94A-B8F1-9EFC720BA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9" name="Oval 411">
                <a:extLst>
                  <a:ext uri="{FF2B5EF4-FFF2-40B4-BE49-F238E27FC236}">
                    <a16:creationId xmlns:a16="http://schemas.microsoft.com/office/drawing/2014/main" id="{29FFE92C-9400-D640-B391-196D01359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810" name="Group 968">
                <a:extLst>
                  <a:ext uri="{FF2B5EF4-FFF2-40B4-BE49-F238E27FC236}">
                    <a16:creationId xmlns:a16="http://schemas.microsoft.com/office/drawing/2014/main" id="{AD460D71-52A8-5D45-A1D0-15A541ADF0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13" name="Freeform 969">
                  <a:extLst>
                    <a:ext uri="{FF2B5EF4-FFF2-40B4-BE49-F238E27FC236}">
                      <a16:creationId xmlns:a16="http://schemas.microsoft.com/office/drawing/2014/main" id="{D7200792-B31B-7B48-88FB-D1860324C9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814" name="Freeform 970">
                  <a:extLst>
                    <a:ext uri="{FF2B5EF4-FFF2-40B4-BE49-F238E27FC236}">
                      <a16:creationId xmlns:a16="http://schemas.microsoft.com/office/drawing/2014/main" id="{57D60943-D93E-AB4F-8F34-5419034D54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</p:grpSp>
          <p:sp>
            <p:nvSpPr>
              <p:cNvPr id="4476" name="Line 971">
                <a:extLst>
                  <a:ext uri="{FF2B5EF4-FFF2-40B4-BE49-F238E27FC236}">
                    <a16:creationId xmlns:a16="http://schemas.microsoft.com/office/drawing/2014/main" id="{35B9E663-2229-4849-A684-E33359A19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77" name="Line 972">
                <a:extLst>
                  <a:ext uri="{FF2B5EF4-FFF2-40B4-BE49-F238E27FC236}">
                    <a16:creationId xmlns:a16="http://schemas.microsoft.com/office/drawing/2014/main" id="{D5B9D603-7406-9E49-8AE4-C62B2ADA1C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4" name="Group 973">
              <a:extLst>
                <a:ext uri="{FF2B5EF4-FFF2-40B4-BE49-F238E27FC236}">
                  <a16:creationId xmlns:a16="http://schemas.microsoft.com/office/drawing/2014/main" id="{25B09FB2-4E82-0140-A397-71D1FCDCD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8799" name="Oval 407">
                <a:extLst>
                  <a:ext uri="{FF2B5EF4-FFF2-40B4-BE49-F238E27FC236}">
                    <a16:creationId xmlns:a16="http://schemas.microsoft.com/office/drawing/2014/main" id="{6CBC29BA-0869-6845-B622-60417CB47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0" name="Rectangle 410">
                <a:extLst>
                  <a:ext uri="{FF2B5EF4-FFF2-40B4-BE49-F238E27FC236}">
                    <a16:creationId xmlns:a16="http://schemas.microsoft.com/office/drawing/2014/main" id="{6D36C686-705C-934F-B2D8-03F67D81D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1" name="Oval 411">
                <a:extLst>
                  <a:ext uri="{FF2B5EF4-FFF2-40B4-BE49-F238E27FC236}">
                    <a16:creationId xmlns:a16="http://schemas.microsoft.com/office/drawing/2014/main" id="{DB3AB937-B262-4848-AC28-C551291AD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802" name="Group 977">
                <a:extLst>
                  <a:ext uri="{FF2B5EF4-FFF2-40B4-BE49-F238E27FC236}">
                    <a16:creationId xmlns:a16="http://schemas.microsoft.com/office/drawing/2014/main" id="{F972779E-2416-A947-B20C-BADD6DAC1F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05" name="Freeform 978">
                  <a:extLst>
                    <a:ext uri="{FF2B5EF4-FFF2-40B4-BE49-F238E27FC236}">
                      <a16:creationId xmlns:a16="http://schemas.microsoft.com/office/drawing/2014/main" id="{205FF441-E01A-754B-85F4-B038528510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806" name="Freeform 979">
                  <a:extLst>
                    <a:ext uri="{FF2B5EF4-FFF2-40B4-BE49-F238E27FC236}">
                      <a16:creationId xmlns:a16="http://schemas.microsoft.com/office/drawing/2014/main" id="{BDFB5ADD-451B-354B-85FE-7C0545EA53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</p:grpSp>
          <p:sp>
            <p:nvSpPr>
              <p:cNvPr id="4468" name="Line 980">
                <a:extLst>
                  <a:ext uri="{FF2B5EF4-FFF2-40B4-BE49-F238E27FC236}">
                    <a16:creationId xmlns:a16="http://schemas.microsoft.com/office/drawing/2014/main" id="{982CB562-DBA3-B948-8D33-195B26C80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9" name="Line 981">
                <a:extLst>
                  <a:ext uri="{FF2B5EF4-FFF2-40B4-BE49-F238E27FC236}">
                    <a16:creationId xmlns:a16="http://schemas.microsoft.com/office/drawing/2014/main" id="{2F058F0F-016B-E644-853B-7393BC2F5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5" name="Group 982">
              <a:extLst>
                <a:ext uri="{FF2B5EF4-FFF2-40B4-BE49-F238E27FC236}">
                  <a16:creationId xmlns:a16="http://schemas.microsoft.com/office/drawing/2014/main" id="{23FD82C5-025A-A54F-8FCA-B04EA40989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8791" name="Oval 407">
                <a:extLst>
                  <a:ext uri="{FF2B5EF4-FFF2-40B4-BE49-F238E27FC236}">
                    <a16:creationId xmlns:a16="http://schemas.microsoft.com/office/drawing/2014/main" id="{0248AB60-48DD-1048-8777-7B5192C97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92" name="Rectangle 410">
                <a:extLst>
                  <a:ext uri="{FF2B5EF4-FFF2-40B4-BE49-F238E27FC236}">
                    <a16:creationId xmlns:a16="http://schemas.microsoft.com/office/drawing/2014/main" id="{9591E947-7E23-7844-9817-203B1683D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93" name="Oval 411">
                <a:extLst>
                  <a:ext uri="{FF2B5EF4-FFF2-40B4-BE49-F238E27FC236}">
                    <a16:creationId xmlns:a16="http://schemas.microsoft.com/office/drawing/2014/main" id="{99149FA4-ED35-2647-8D19-64EEE43ED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94" name="Group 986">
                <a:extLst>
                  <a:ext uri="{FF2B5EF4-FFF2-40B4-BE49-F238E27FC236}">
                    <a16:creationId xmlns:a16="http://schemas.microsoft.com/office/drawing/2014/main" id="{C999E92A-EC4B-A342-9174-D8E735F3E6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97" name="Freeform 987">
                  <a:extLst>
                    <a:ext uri="{FF2B5EF4-FFF2-40B4-BE49-F238E27FC236}">
                      <a16:creationId xmlns:a16="http://schemas.microsoft.com/office/drawing/2014/main" id="{C210DC69-C9B6-BB4F-81FC-A079F859E7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98" name="Freeform 988">
                  <a:extLst>
                    <a:ext uri="{FF2B5EF4-FFF2-40B4-BE49-F238E27FC236}">
                      <a16:creationId xmlns:a16="http://schemas.microsoft.com/office/drawing/2014/main" id="{D5F58B25-DAFD-7240-8319-A13BAC5863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</p:grpSp>
          <p:sp>
            <p:nvSpPr>
              <p:cNvPr id="4460" name="Line 989">
                <a:extLst>
                  <a:ext uri="{FF2B5EF4-FFF2-40B4-BE49-F238E27FC236}">
                    <a16:creationId xmlns:a16="http://schemas.microsoft.com/office/drawing/2014/main" id="{B71265AD-7DB9-B64F-AC92-EB55A6D5E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1" name="Line 990">
                <a:extLst>
                  <a:ext uri="{FF2B5EF4-FFF2-40B4-BE49-F238E27FC236}">
                    <a16:creationId xmlns:a16="http://schemas.microsoft.com/office/drawing/2014/main" id="{A24F7336-EE14-474C-8C60-075BCA5AA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6" name="Group 991">
              <a:extLst>
                <a:ext uri="{FF2B5EF4-FFF2-40B4-BE49-F238E27FC236}">
                  <a16:creationId xmlns:a16="http://schemas.microsoft.com/office/drawing/2014/main" id="{18456062-94A4-204C-A80D-5E6CE420C7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8783" name="Oval 407">
                <a:extLst>
                  <a:ext uri="{FF2B5EF4-FFF2-40B4-BE49-F238E27FC236}">
                    <a16:creationId xmlns:a16="http://schemas.microsoft.com/office/drawing/2014/main" id="{04A13410-B767-0F4A-B974-118D26F42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84" name="Rectangle 410">
                <a:extLst>
                  <a:ext uri="{FF2B5EF4-FFF2-40B4-BE49-F238E27FC236}">
                    <a16:creationId xmlns:a16="http://schemas.microsoft.com/office/drawing/2014/main" id="{63EFC2EA-9949-5E49-A2F0-73577A3DA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85" name="Oval 411">
                <a:extLst>
                  <a:ext uri="{FF2B5EF4-FFF2-40B4-BE49-F238E27FC236}">
                    <a16:creationId xmlns:a16="http://schemas.microsoft.com/office/drawing/2014/main" id="{F82812F4-8272-A44C-B92F-E614A249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86" name="Group 995">
                <a:extLst>
                  <a:ext uri="{FF2B5EF4-FFF2-40B4-BE49-F238E27FC236}">
                    <a16:creationId xmlns:a16="http://schemas.microsoft.com/office/drawing/2014/main" id="{84087E31-6111-F641-B9E6-C2F6BB2239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9" name="Freeform 996">
                  <a:extLst>
                    <a:ext uri="{FF2B5EF4-FFF2-40B4-BE49-F238E27FC236}">
                      <a16:creationId xmlns:a16="http://schemas.microsoft.com/office/drawing/2014/main" id="{6308DB6A-D1CA-2D45-BD2C-1EEB48C267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90" name="Freeform 997">
                  <a:extLst>
                    <a:ext uri="{FF2B5EF4-FFF2-40B4-BE49-F238E27FC236}">
                      <a16:creationId xmlns:a16="http://schemas.microsoft.com/office/drawing/2014/main" id="{8E7835C5-8F73-3A4B-81AC-86F30D3F9F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</p:grpSp>
          <p:sp>
            <p:nvSpPr>
              <p:cNvPr id="4452" name="Line 998">
                <a:extLst>
                  <a:ext uri="{FF2B5EF4-FFF2-40B4-BE49-F238E27FC236}">
                    <a16:creationId xmlns:a16="http://schemas.microsoft.com/office/drawing/2014/main" id="{491BA01F-129D-ED49-89B5-53C3455E4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53" name="Line 999">
                <a:extLst>
                  <a:ext uri="{FF2B5EF4-FFF2-40B4-BE49-F238E27FC236}">
                    <a16:creationId xmlns:a16="http://schemas.microsoft.com/office/drawing/2014/main" id="{15432DD9-EDDE-0B4B-9744-0B1FB6FF93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7" name="Group 1000">
              <a:extLst>
                <a:ext uri="{FF2B5EF4-FFF2-40B4-BE49-F238E27FC236}">
                  <a16:creationId xmlns:a16="http://schemas.microsoft.com/office/drawing/2014/main" id="{434C11D8-8FDA-1542-BFEC-3A132994F5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8775" name="Oval 407">
                <a:extLst>
                  <a:ext uri="{FF2B5EF4-FFF2-40B4-BE49-F238E27FC236}">
                    <a16:creationId xmlns:a16="http://schemas.microsoft.com/office/drawing/2014/main" id="{06BF2238-5380-564D-A82C-41D5809A7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76" name="Rectangle 410">
                <a:extLst>
                  <a:ext uri="{FF2B5EF4-FFF2-40B4-BE49-F238E27FC236}">
                    <a16:creationId xmlns:a16="http://schemas.microsoft.com/office/drawing/2014/main" id="{9AD0012A-9DA7-CF46-9F81-37600802B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77" name="Oval 411">
                <a:extLst>
                  <a:ext uri="{FF2B5EF4-FFF2-40B4-BE49-F238E27FC236}">
                    <a16:creationId xmlns:a16="http://schemas.microsoft.com/office/drawing/2014/main" id="{1C72B316-769A-A444-AE70-ADB279E10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78" name="Group 1004">
                <a:extLst>
                  <a:ext uri="{FF2B5EF4-FFF2-40B4-BE49-F238E27FC236}">
                    <a16:creationId xmlns:a16="http://schemas.microsoft.com/office/drawing/2014/main" id="{F4E99941-11D0-144F-AEC0-D75522D172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1" name="Freeform 1005">
                  <a:extLst>
                    <a:ext uri="{FF2B5EF4-FFF2-40B4-BE49-F238E27FC236}">
                      <a16:creationId xmlns:a16="http://schemas.microsoft.com/office/drawing/2014/main" id="{BCB6419B-CECD-B94B-B1A9-FF01066FB9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82" name="Freeform 1006">
                  <a:extLst>
                    <a:ext uri="{FF2B5EF4-FFF2-40B4-BE49-F238E27FC236}">
                      <a16:creationId xmlns:a16="http://schemas.microsoft.com/office/drawing/2014/main" id="{E6C04182-0960-4749-8B23-D4F18988D3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</p:grpSp>
          <p:sp>
            <p:nvSpPr>
              <p:cNvPr id="4444" name="Line 1007">
                <a:extLst>
                  <a:ext uri="{FF2B5EF4-FFF2-40B4-BE49-F238E27FC236}">
                    <a16:creationId xmlns:a16="http://schemas.microsoft.com/office/drawing/2014/main" id="{D923A15E-32A5-5E41-BA30-09EF2902A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45" name="Line 1008">
                <a:extLst>
                  <a:ext uri="{FF2B5EF4-FFF2-40B4-BE49-F238E27FC236}">
                    <a16:creationId xmlns:a16="http://schemas.microsoft.com/office/drawing/2014/main" id="{16332626-70B3-544B-8B14-F40A4B0D8B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173" name="Line 1009">
              <a:extLst>
                <a:ext uri="{FF2B5EF4-FFF2-40B4-BE49-F238E27FC236}">
                  <a16:creationId xmlns:a16="http://schemas.microsoft.com/office/drawing/2014/main" id="{7195B1E0-6DBD-8249-9F44-6BEB51569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9" name="Group 1010">
              <a:extLst>
                <a:ext uri="{FF2B5EF4-FFF2-40B4-BE49-F238E27FC236}">
                  <a16:creationId xmlns:a16="http://schemas.microsoft.com/office/drawing/2014/main" id="{C0600206-4CE4-694D-A6BE-70340E599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8767" name="Oval 407">
                <a:extLst>
                  <a:ext uri="{FF2B5EF4-FFF2-40B4-BE49-F238E27FC236}">
                    <a16:creationId xmlns:a16="http://schemas.microsoft.com/office/drawing/2014/main" id="{D0A9D4A2-7247-C446-8182-B68950F9F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8" name="Rectangle 410">
                <a:extLst>
                  <a:ext uri="{FF2B5EF4-FFF2-40B4-BE49-F238E27FC236}">
                    <a16:creationId xmlns:a16="http://schemas.microsoft.com/office/drawing/2014/main" id="{B87CC496-F68A-C144-9F74-FFFB3738F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9" name="Oval 411">
                <a:extLst>
                  <a:ext uri="{FF2B5EF4-FFF2-40B4-BE49-F238E27FC236}">
                    <a16:creationId xmlns:a16="http://schemas.microsoft.com/office/drawing/2014/main" id="{ABD3F1B7-E55C-084B-8793-BC95FA61C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70" name="Group 1014">
                <a:extLst>
                  <a:ext uri="{FF2B5EF4-FFF2-40B4-BE49-F238E27FC236}">
                    <a16:creationId xmlns:a16="http://schemas.microsoft.com/office/drawing/2014/main" id="{6F508B8F-39AC-5A46-935D-74CF413B78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73" name="Freeform 1015">
                  <a:extLst>
                    <a:ext uri="{FF2B5EF4-FFF2-40B4-BE49-F238E27FC236}">
                      <a16:creationId xmlns:a16="http://schemas.microsoft.com/office/drawing/2014/main" id="{AD6011A3-D76C-7847-8D56-37EF24E50B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74" name="Freeform 1016">
                  <a:extLst>
                    <a:ext uri="{FF2B5EF4-FFF2-40B4-BE49-F238E27FC236}">
                      <a16:creationId xmlns:a16="http://schemas.microsoft.com/office/drawing/2014/main" id="{2385E3B2-C6E5-A445-9B0A-8AD5B628F3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</p:grpSp>
          <p:sp>
            <p:nvSpPr>
              <p:cNvPr id="4436" name="Line 1017">
                <a:extLst>
                  <a:ext uri="{FF2B5EF4-FFF2-40B4-BE49-F238E27FC236}">
                    <a16:creationId xmlns:a16="http://schemas.microsoft.com/office/drawing/2014/main" id="{E9EC83FD-173A-FB4E-A848-54C0568D4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37" name="Line 1018">
                <a:extLst>
                  <a:ext uri="{FF2B5EF4-FFF2-40B4-BE49-F238E27FC236}">
                    <a16:creationId xmlns:a16="http://schemas.microsoft.com/office/drawing/2014/main" id="{C6CCCB9F-D51B-FB47-8A37-9E1156D09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0" name="Group 1019">
              <a:extLst>
                <a:ext uri="{FF2B5EF4-FFF2-40B4-BE49-F238E27FC236}">
                  <a16:creationId xmlns:a16="http://schemas.microsoft.com/office/drawing/2014/main" id="{91C94F1E-5651-CB40-868B-069E09143B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8759" name="Oval 407">
                <a:extLst>
                  <a:ext uri="{FF2B5EF4-FFF2-40B4-BE49-F238E27FC236}">
                    <a16:creationId xmlns:a16="http://schemas.microsoft.com/office/drawing/2014/main" id="{D1DE06A2-5177-0541-9939-0EA50BAAB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0" name="Rectangle 410">
                <a:extLst>
                  <a:ext uri="{FF2B5EF4-FFF2-40B4-BE49-F238E27FC236}">
                    <a16:creationId xmlns:a16="http://schemas.microsoft.com/office/drawing/2014/main" id="{F4E1D6C2-5559-B546-8A2F-F9B4A82EF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1" name="Oval 411">
                <a:extLst>
                  <a:ext uri="{FF2B5EF4-FFF2-40B4-BE49-F238E27FC236}">
                    <a16:creationId xmlns:a16="http://schemas.microsoft.com/office/drawing/2014/main" id="{AA4A20BB-2D65-0342-B6F4-68614CB85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62" name="Group 1023">
                <a:extLst>
                  <a:ext uri="{FF2B5EF4-FFF2-40B4-BE49-F238E27FC236}">
                    <a16:creationId xmlns:a16="http://schemas.microsoft.com/office/drawing/2014/main" id="{F96988C2-2062-5E49-9AB7-92CB2AB81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65" name="Freeform 1024">
                  <a:extLst>
                    <a:ext uri="{FF2B5EF4-FFF2-40B4-BE49-F238E27FC236}">
                      <a16:creationId xmlns:a16="http://schemas.microsoft.com/office/drawing/2014/main" id="{BB223743-4655-314C-B7D7-F7A9D1CC3F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66" name="Freeform 1025">
                  <a:extLst>
                    <a:ext uri="{FF2B5EF4-FFF2-40B4-BE49-F238E27FC236}">
                      <a16:creationId xmlns:a16="http://schemas.microsoft.com/office/drawing/2014/main" id="{CF3F0ACB-70F0-C64A-AC21-6EB9FC8E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</p:grpSp>
          <p:sp>
            <p:nvSpPr>
              <p:cNvPr id="4428" name="Line 1026">
                <a:extLst>
                  <a:ext uri="{FF2B5EF4-FFF2-40B4-BE49-F238E27FC236}">
                    <a16:creationId xmlns:a16="http://schemas.microsoft.com/office/drawing/2014/main" id="{EEF74ABD-C25E-E34D-BB0B-1B510641C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9" name="Line 1027">
                <a:extLst>
                  <a:ext uri="{FF2B5EF4-FFF2-40B4-BE49-F238E27FC236}">
                    <a16:creationId xmlns:a16="http://schemas.microsoft.com/office/drawing/2014/main" id="{87ED1A5F-E029-0042-8949-0F0813843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1" name="Group 1028">
              <a:extLst>
                <a:ext uri="{FF2B5EF4-FFF2-40B4-BE49-F238E27FC236}">
                  <a16:creationId xmlns:a16="http://schemas.microsoft.com/office/drawing/2014/main" id="{0A4D7090-82F4-9A49-A0B7-A31C3DD6C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8751" name="Oval 407">
                <a:extLst>
                  <a:ext uri="{FF2B5EF4-FFF2-40B4-BE49-F238E27FC236}">
                    <a16:creationId xmlns:a16="http://schemas.microsoft.com/office/drawing/2014/main" id="{A6B87010-A57C-4549-8C66-B1694C894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52" name="Rectangle 410">
                <a:extLst>
                  <a:ext uri="{FF2B5EF4-FFF2-40B4-BE49-F238E27FC236}">
                    <a16:creationId xmlns:a16="http://schemas.microsoft.com/office/drawing/2014/main" id="{00144320-E603-F849-A607-02D89F278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53" name="Oval 411">
                <a:extLst>
                  <a:ext uri="{FF2B5EF4-FFF2-40B4-BE49-F238E27FC236}">
                    <a16:creationId xmlns:a16="http://schemas.microsoft.com/office/drawing/2014/main" id="{0A10E49F-83FB-C241-8B99-1878FC7D4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54" name="Group 1032">
                <a:extLst>
                  <a:ext uri="{FF2B5EF4-FFF2-40B4-BE49-F238E27FC236}">
                    <a16:creationId xmlns:a16="http://schemas.microsoft.com/office/drawing/2014/main" id="{4E90A8F1-605C-CB4D-9218-1D4EDDD203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57" name="Freeform 1033">
                  <a:extLst>
                    <a:ext uri="{FF2B5EF4-FFF2-40B4-BE49-F238E27FC236}">
                      <a16:creationId xmlns:a16="http://schemas.microsoft.com/office/drawing/2014/main" id="{AB1DBF08-18F2-CB43-A52B-4B7A8EDB20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58" name="Freeform 1034">
                  <a:extLst>
                    <a:ext uri="{FF2B5EF4-FFF2-40B4-BE49-F238E27FC236}">
                      <a16:creationId xmlns:a16="http://schemas.microsoft.com/office/drawing/2014/main" id="{A03D12F7-6B22-5940-AF19-004004AE1A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</p:grpSp>
          <p:sp>
            <p:nvSpPr>
              <p:cNvPr id="4420" name="Line 1035">
                <a:extLst>
                  <a:ext uri="{FF2B5EF4-FFF2-40B4-BE49-F238E27FC236}">
                    <a16:creationId xmlns:a16="http://schemas.microsoft.com/office/drawing/2014/main" id="{296610D3-5C5A-7641-A6AA-075A99EBB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1" name="Line 1036">
                <a:extLst>
                  <a:ext uri="{FF2B5EF4-FFF2-40B4-BE49-F238E27FC236}">
                    <a16:creationId xmlns:a16="http://schemas.microsoft.com/office/drawing/2014/main" id="{25C8F44C-B777-0741-96E2-0DE4D807C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2" name="Group 1037">
              <a:extLst>
                <a:ext uri="{FF2B5EF4-FFF2-40B4-BE49-F238E27FC236}">
                  <a16:creationId xmlns:a16="http://schemas.microsoft.com/office/drawing/2014/main" id="{D86E1AFF-58D4-D64A-9698-12715F34D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8743" name="Oval 407">
                <a:extLst>
                  <a:ext uri="{FF2B5EF4-FFF2-40B4-BE49-F238E27FC236}">
                    <a16:creationId xmlns:a16="http://schemas.microsoft.com/office/drawing/2014/main" id="{D4D3E979-4D66-2046-A4EC-5DB2E1BC9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44" name="Rectangle 410">
                <a:extLst>
                  <a:ext uri="{FF2B5EF4-FFF2-40B4-BE49-F238E27FC236}">
                    <a16:creationId xmlns:a16="http://schemas.microsoft.com/office/drawing/2014/main" id="{5E0C6468-8373-AC43-A09F-57E213BB3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45" name="Oval 411">
                <a:extLst>
                  <a:ext uri="{FF2B5EF4-FFF2-40B4-BE49-F238E27FC236}">
                    <a16:creationId xmlns:a16="http://schemas.microsoft.com/office/drawing/2014/main" id="{6BFF281A-7A76-F241-8A51-8686731E2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46" name="Group 1041">
                <a:extLst>
                  <a:ext uri="{FF2B5EF4-FFF2-40B4-BE49-F238E27FC236}">
                    <a16:creationId xmlns:a16="http://schemas.microsoft.com/office/drawing/2014/main" id="{05D75945-0D5F-C549-8D78-A148AD4A19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9" name="Freeform 1042">
                  <a:extLst>
                    <a:ext uri="{FF2B5EF4-FFF2-40B4-BE49-F238E27FC236}">
                      <a16:creationId xmlns:a16="http://schemas.microsoft.com/office/drawing/2014/main" id="{1E3271E5-4C77-5A47-8877-E1DE5FEF18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50" name="Freeform 1043">
                  <a:extLst>
                    <a:ext uri="{FF2B5EF4-FFF2-40B4-BE49-F238E27FC236}">
                      <a16:creationId xmlns:a16="http://schemas.microsoft.com/office/drawing/2014/main" id="{E4A979A7-4894-DA42-9745-93EBAB6CA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</p:grpSp>
          <p:sp>
            <p:nvSpPr>
              <p:cNvPr id="4412" name="Line 1044">
                <a:extLst>
                  <a:ext uri="{FF2B5EF4-FFF2-40B4-BE49-F238E27FC236}">
                    <a16:creationId xmlns:a16="http://schemas.microsoft.com/office/drawing/2014/main" id="{0E481AE9-2D3B-334C-8FB4-A81FD5E68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13" name="Line 1045">
                <a:extLst>
                  <a:ext uri="{FF2B5EF4-FFF2-40B4-BE49-F238E27FC236}">
                    <a16:creationId xmlns:a16="http://schemas.microsoft.com/office/drawing/2014/main" id="{AF778D97-EC00-ED4A-8853-C2BD8086A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3" name="Group 1046">
              <a:extLst>
                <a:ext uri="{FF2B5EF4-FFF2-40B4-BE49-F238E27FC236}">
                  <a16:creationId xmlns:a16="http://schemas.microsoft.com/office/drawing/2014/main" id="{82B90C08-670D-E143-B687-550382ACBC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8735" name="Oval 407">
                <a:extLst>
                  <a:ext uri="{FF2B5EF4-FFF2-40B4-BE49-F238E27FC236}">
                    <a16:creationId xmlns:a16="http://schemas.microsoft.com/office/drawing/2014/main" id="{585DE65D-6CB5-AB42-A4B7-CD3ED05B3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36" name="Rectangle 410">
                <a:extLst>
                  <a:ext uri="{FF2B5EF4-FFF2-40B4-BE49-F238E27FC236}">
                    <a16:creationId xmlns:a16="http://schemas.microsoft.com/office/drawing/2014/main" id="{86B68FE8-F2E0-4D43-90F4-0CEFA965E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37" name="Oval 411">
                <a:extLst>
                  <a:ext uri="{FF2B5EF4-FFF2-40B4-BE49-F238E27FC236}">
                    <a16:creationId xmlns:a16="http://schemas.microsoft.com/office/drawing/2014/main" id="{E8F86CC9-D15B-9746-BA95-15080539F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38" name="Group 1050">
                <a:extLst>
                  <a:ext uri="{FF2B5EF4-FFF2-40B4-BE49-F238E27FC236}">
                    <a16:creationId xmlns:a16="http://schemas.microsoft.com/office/drawing/2014/main" id="{3BF199B4-7080-B544-8338-3806605985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1" name="Freeform 1051">
                  <a:extLst>
                    <a:ext uri="{FF2B5EF4-FFF2-40B4-BE49-F238E27FC236}">
                      <a16:creationId xmlns:a16="http://schemas.microsoft.com/office/drawing/2014/main" id="{35E17B0C-51A1-C24F-80E4-6B7B1D5AC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42" name="Freeform 1052">
                  <a:extLst>
                    <a:ext uri="{FF2B5EF4-FFF2-40B4-BE49-F238E27FC236}">
                      <a16:creationId xmlns:a16="http://schemas.microsoft.com/office/drawing/2014/main" id="{3D10E82D-F87A-B04A-BB5C-5336684914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</p:grpSp>
          <p:sp>
            <p:nvSpPr>
              <p:cNvPr id="4404" name="Line 1053">
                <a:extLst>
                  <a:ext uri="{FF2B5EF4-FFF2-40B4-BE49-F238E27FC236}">
                    <a16:creationId xmlns:a16="http://schemas.microsoft.com/office/drawing/2014/main" id="{486CF54B-DC47-4A4D-B342-F5AC870F9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05" name="Line 1054">
                <a:extLst>
                  <a:ext uri="{FF2B5EF4-FFF2-40B4-BE49-F238E27FC236}">
                    <a16:creationId xmlns:a16="http://schemas.microsoft.com/office/drawing/2014/main" id="{62A209A8-33B4-D245-A800-82A6F56E2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4" name="Group 1055">
              <a:extLst>
                <a:ext uri="{FF2B5EF4-FFF2-40B4-BE49-F238E27FC236}">
                  <a16:creationId xmlns:a16="http://schemas.microsoft.com/office/drawing/2014/main" id="{800C0FBD-FEF8-4C4F-BE67-30E2C002E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8727" name="Oval 407">
                <a:extLst>
                  <a:ext uri="{FF2B5EF4-FFF2-40B4-BE49-F238E27FC236}">
                    <a16:creationId xmlns:a16="http://schemas.microsoft.com/office/drawing/2014/main" id="{3DB57B0C-A870-BC4D-98F4-C0C754948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28" name="Rectangle 410">
                <a:extLst>
                  <a:ext uri="{FF2B5EF4-FFF2-40B4-BE49-F238E27FC236}">
                    <a16:creationId xmlns:a16="http://schemas.microsoft.com/office/drawing/2014/main" id="{A7DEC3F2-8E9A-1448-87A8-9A8784B49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29" name="Oval 411">
                <a:extLst>
                  <a:ext uri="{FF2B5EF4-FFF2-40B4-BE49-F238E27FC236}">
                    <a16:creationId xmlns:a16="http://schemas.microsoft.com/office/drawing/2014/main" id="{6A87E40A-A505-ED4D-AC5E-3F8D17749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endParaRPr lang="en-US" altLang="en-US" sz="20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30" name="Group 1059">
                <a:extLst>
                  <a:ext uri="{FF2B5EF4-FFF2-40B4-BE49-F238E27FC236}">
                    <a16:creationId xmlns:a16="http://schemas.microsoft.com/office/drawing/2014/main" id="{8DACF55E-1139-1743-A089-65783B0D9F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33" name="Freeform 1060">
                  <a:extLst>
                    <a:ext uri="{FF2B5EF4-FFF2-40B4-BE49-F238E27FC236}">
                      <a16:creationId xmlns:a16="http://schemas.microsoft.com/office/drawing/2014/main" id="{D1414A2B-2692-F349-9286-552D013833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34" name="Freeform 1061">
                  <a:extLst>
                    <a:ext uri="{FF2B5EF4-FFF2-40B4-BE49-F238E27FC236}">
                      <a16:creationId xmlns:a16="http://schemas.microsoft.com/office/drawing/2014/main" id="{40AA60FA-FA27-EE40-AFD0-4FBA311363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</p:grpSp>
          <p:sp>
            <p:nvSpPr>
              <p:cNvPr id="4396" name="Line 1062">
                <a:extLst>
                  <a:ext uri="{FF2B5EF4-FFF2-40B4-BE49-F238E27FC236}">
                    <a16:creationId xmlns:a16="http://schemas.microsoft.com/office/drawing/2014/main" id="{83E02D93-F152-2E4A-ABE7-999164B460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97" name="Line 1063">
                <a:extLst>
                  <a:ext uri="{FF2B5EF4-FFF2-40B4-BE49-F238E27FC236}">
                    <a16:creationId xmlns:a16="http://schemas.microsoft.com/office/drawing/2014/main" id="{4804F393-5621-BD4E-AAD6-085D218763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5" name="Group 1064">
              <a:extLst>
                <a:ext uri="{FF2B5EF4-FFF2-40B4-BE49-F238E27FC236}">
                  <a16:creationId xmlns:a16="http://schemas.microsoft.com/office/drawing/2014/main" id="{BBD8C837-AD36-9744-98BD-DDC42CD716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8713" name="Group 1065">
                <a:extLst>
                  <a:ext uri="{FF2B5EF4-FFF2-40B4-BE49-F238E27FC236}">
                    <a16:creationId xmlns:a16="http://schemas.microsoft.com/office/drawing/2014/main" id="{073D7E71-3DCD-8943-A7A0-6B9646A0B8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15" name="Freeform 1066">
                  <a:extLst>
                    <a:ext uri="{FF2B5EF4-FFF2-40B4-BE49-F238E27FC236}">
                      <a16:creationId xmlns:a16="http://schemas.microsoft.com/office/drawing/2014/main" id="{27BF3741-CC17-0843-BA6A-5AE37E2C82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16" name="Freeform 1067">
                  <a:extLst>
                    <a:ext uri="{FF2B5EF4-FFF2-40B4-BE49-F238E27FC236}">
                      <a16:creationId xmlns:a16="http://schemas.microsoft.com/office/drawing/2014/main" id="{DB1F1F42-D5DA-7D47-9CBD-424A912D4B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17" name="Freeform 1068">
                  <a:extLst>
                    <a:ext uri="{FF2B5EF4-FFF2-40B4-BE49-F238E27FC236}">
                      <a16:creationId xmlns:a16="http://schemas.microsoft.com/office/drawing/2014/main" id="{89D56992-453F-B44F-B797-7FE50FF3FA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18" name="Freeform 1069">
                  <a:extLst>
                    <a:ext uri="{FF2B5EF4-FFF2-40B4-BE49-F238E27FC236}">
                      <a16:creationId xmlns:a16="http://schemas.microsoft.com/office/drawing/2014/main" id="{D438634A-7918-2047-A186-0B38AA1CF4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19" name="Freeform 1070">
                  <a:extLst>
                    <a:ext uri="{FF2B5EF4-FFF2-40B4-BE49-F238E27FC236}">
                      <a16:creationId xmlns:a16="http://schemas.microsoft.com/office/drawing/2014/main" id="{D3F98C6C-86D8-9742-BFB2-5884AAFAB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20" name="Freeform 1071">
                  <a:extLst>
                    <a:ext uri="{FF2B5EF4-FFF2-40B4-BE49-F238E27FC236}">
                      <a16:creationId xmlns:a16="http://schemas.microsoft.com/office/drawing/2014/main" id="{5CF309DF-4A65-B843-8AAF-8451100E05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21" name="Freeform 1072">
                  <a:extLst>
                    <a:ext uri="{FF2B5EF4-FFF2-40B4-BE49-F238E27FC236}">
                      <a16:creationId xmlns:a16="http://schemas.microsoft.com/office/drawing/2014/main" id="{5114A343-23D3-7248-A19D-C0407FA158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22" name="Freeform 1073">
                  <a:extLst>
                    <a:ext uri="{FF2B5EF4-FFF2-40B4-BE49-F238E27FC236}">
                      <a16:creationId xmlns:a16="http://schemas.microsoft.com/office/drawing/2014/main" id="{2D40A051-1F33-5846-BFB7-B4E363791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23" name="Freeform 1074">
                  <a:extLst>
                    <a:ext uri="{FF2B5EF4-FFF2-40B4-BE49-F238E27FC236}">
                      <a16:creationId xmlns:a16="http://schemas.microsoft.com/office/drawing/2014/main" id="{71089B0B-F5FE-324F-882C-A8C77D7907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24" name="Freeform 1075">
                  <a:extLst>
                    <a:ext uri="{FF2B5EF4-FFF2-40B4-BE49-F238E27FC236}">
                      <a16:creationId xmlns:a16="http://schemas.microsoft.com/office/drawing/2014/main" id="{3F7692BB-C936-4344-B9C4-2CF67EEA31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25" name="Freeform 1076">
                  <a:extLst>
                    <a:ext uri="{FF2B5EF4-FFF2-40B4-BE49-F238E27FC236}">
                      <a16:creationId xmlns:a16="http://schemas.microsoft.com/office/drawing/2014/main" id="{460F227D-0B98-A240-9999-BF96E80428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26" name="Freeform 1077">
                  <a:extLst>
                    <a:ext uri="{FF2B5EF4-FFF2-40B4-BE49-F238E27FC236}">
                      <a16:creationId xmlns:a16="http://schemas.microsoft.com/office/drawing/2014/main" id="{0499B409-A17E-1B4B-A631-BC92010D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500"/>
                </a:p>
              </p:txBody>
            </p:sp>
          </p:grpSp>
          <p:pic>
            <p:nvPicPr>
              <p:cNvPr id="18714" name="Picture 1078" descr="access_point_stylized_gray_small">
                <a:extLst>
                  <a:ext uri="{FF2B5EF4-FFF2-40B4-BE49-F238E27FC236}">
                    <a16:creationId xmlns:a16="http://schemas.microsoft.com/office/drawing/2014/main" id="{2C171AD0-27A3-474F-B3B4-A9A91E16F1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16" name="Group 1079">
              <a:extLst>
                <a:ext uri="{FF2B5EF4-FFF2-40B4-BE49-F238E27FC236}">
                  <a16:creationId xmlns:a16="http://schemas.microsoft.com/office/drawing/2014/main" id="{9709E9EC-95D7-D844-A7D9-2E77427588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8699" name="Group 1080">
                <a:extLst>
                  <a:ext uri="{FF2B5EF4-FFF2-40B4-BE49-F238E27FC236}">
                    <a16:creationId xmlns:a16="http://schemas.microsoft.com/office/drawing/2014/main" id="{BFADD5ED-9FD7-B149-B03C-69CD2DE996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01" name="Freeform 1081">
                  <a:extLst>
                    <a:ext uri="{FF2B5EF4-FFF2-40B4-BE49-F238E27FC236}">
                      <a16:creationId xmlns:a16="http://schemas.microsoft.com/office/drawing/2014/main" id="{FFD2AC23-FD22-A147-B4D9-71166E6384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02" name="Freeform 1082">
                  <a:extLst>
                    <a:ext uri="{FF2B5EF4-FFF2-40B4-BE49-F238E27FC236}">
                      <a16:creationId xmlns:a16="http://schemas.microsoft.com/office/drawing/2014/main" id="{092B747E-7D37-B24B-A2DC-15F4982615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03" name="Freeform 1083">
                  <a:extLst>
                    <a:ext uri="{FF2B5EF4-FFF2-40B4-BE49-F238E27FC236}">
                      <a16:creationId xmlns:a16="http://schemas.microsoft.com/office/drawing/2014/main" id="{A4B7F212-1512-FF4E-BD7A-1617575A0A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04" name="Freeform 1084">
                  <a:extLst>
                    <a:ext uri="{FF2B5EF4-FFF2-40B4-BE49-F238E27FC236}">
                      <a16:creationId xmlns:a16="http://schemas.microsoft.com/office/drawing/2014/main" id="{22223994-0459-D344-8A2D-1D7E461F1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05" name="Freeform 1085">
                  <a:extLst>
                    <a:ext uri="{FF2B5EF4-FFF2-40B4-BE49-F238E27FC236}">
                      <a16:creationId xmlns:a16="http://schemas.microsoft.com/office/drawing/2014/main" id="{FC798263-8E86-294D-B32E-ECCA41BC9E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06" name="Freeform 1086">
                  <a:extLst>
                    <a:ext uri="{FF2B5EF4-FFF2-40B4-BE49-F238E27FC236}">
                      <a16:creationId xmlns:a16="http://schemas.microsoft.com/office/drawing/2014/main" id="{52818ED7-A512-B44C-B298-126D03E105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07" name="Freeform 1087">
                  <a:extLst>
                    <a:ext uri="{FF2B5EF4-FFF2-40B4-BE49-F238E27FC236}">
                      <a16:creationId xmlns:a16="http://schemas.microsoft.com/office/drawing/2014/main" id="{92F66123-3947-6942-9586-F75F5C7DD5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08" name="Freeform 1088">
                  <a:extLst>
                    <a:ext uri="{FF2B5EF4-FFF2-40B4-BE49-F238E27FC236}">
                      <a16:creationId xmlns:a16="http://schemas.microsoft.com/office/drawing/2014/main" id="{A32D17F7-5069-574C-8312-6F2025E776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09" name="Freeform 1089">
                  <a:extLst>
                    <a:ext uri="{FF2B5EF4-FFF2-40B4-BE49-F238E27FC236}">
                      <a16:creationId xmlns:a16="http://schemas.microsoft.com/office/drawing/2014/main" id="{E6205BC7-ED91-AE41-9C54-8D28813535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10" name="Freeform 1090">
                  <a:extLst>
                    <a:ext uri="{FF2B5EF4-FFF2-40B4-BE49-F238E27FC236}">
                      <a16:creationId xmlns:a16="http://schemas.microsoft.com/office/drawing/2014/main" id="{CB3C3326-BFFC-3C47-9777-26B0FCC51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11" name="Freeform 1091">
                  <a:extLst>
                    <a:ext uri="{FF2B5EF4-FFF2-40B4-BE49-F238E27FC236}">
                      <a16:creationId xmlns:a16="http://schemas.microsoft.com/office/drawing/2014/main" id="{4BA93FA1-E57B-4141-B4B5-FA20C3D21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712" name="Freeform 1092">
                  <a:extLst>
                    <a:ext uri="{FF2B5EF4-FFF2-40B4-BE49-F238E27FC236}">
                      <a16:creationId xmlns:a16="http://schemas.microsoft.com/office/drawing/2014/main" id="{5B241A8B-A3B8-5A4C-B4A2-88BC0312BB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500"/>
                </a:p>
              </p:txBody>
            </p:sp>
          </p:grpSp>
          <p:pic>
            <p:nvPicPr>
              <p:cNvPr id="18700" name="Picture 1093" descr="access_point_stylized_gray_small">
                <a:extLst>
                  <a:ext uri="{FF2B5EF4-FFF2-40B4-BE49-F238E27FC236}">
                    <a16:creationId xmlns:a16="http://schemas.microsoft.com/office/drawing/2014/main" id="{8E3F58A9-7D57-534F-8D1A-285E86D2B0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82" name="Line 1094">
              <a:extLst>
                <a:ext uri="{FF2B5EF4-FFF2-40B4-BE49-F238E27FC236}">
                  <a16:creationId xmlns:a16="http://schemas.microsoft.com/office/drawing/2014/main" id="{A27E64C2-14AA-6348-A25E-1E4AE8170A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18" name="Group 1095">
              <a:extLst>
                <a:ext uri="{FF2B5EF4-FFF2-40B4-BE49-F238E27FC236}">
                  <a16:creationId xmlns:a16="http://schemas.microsoft.com/office/drawing/2014/main" id="{D43CDC38-F6B0-024A-A26F-05375DA94DE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8697" name="Picture 1096" descr="desktop_computer_stylized_medium">
                <a:extLst>
                  <a:ext uri="{FF2B5EF4-FFF2-40B4-BE49-F238E27FC236}">
                    <a16:creationId xmlns:a16="http://schemas.microsoft.com/office/drawing/2014/main" id="{F269F2DD-7535-6B4C-91E4-8018A069D4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8" name="Freeform 1097">
                <a:extLst>
                  <a:ext uri="{FF2B5EF4-FFF2-40B4-BE49-F238E27FC236}">
                    <a16:creationId xmlns:a16="http://schemas.microsoft.com/office/drawing/2014/main" id="{0122C513-1726-944E-BCFB-25EE4C7CF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500"/>
              </a:p>
            </p:txBody>
          </p:sp>
        </p:grpSp>
        <p:grpSp>
          <p:nvGrpSpPr>
            <p:cNvPr id="18519" name="Group 1098">
              <a:extLst>
                <a:ext uri="{FF2B5EF4-FFF2-40B4-BE49-F238E27FC236}">
                  <a16:creationId xmlns:a16="http://schemas.microsoft.com/office/drawing/2014/main" id="{165F0562-EBAD-0C4A-A305-C05A2C5E4BD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8695" name="Picture 1099" descr="desktop_computer_stylized_medium">
                <a:extLst>
                  <a:ext uri="{FF2B5EF4-FFF2-40B4-BE49-F238E27FC236}">
                    <a16:creationId xmlns:a16="http://schemas.microsoft.com/office/drawing/2014/main" id="{E4947AC2-1F84-2448-A30E-E663A8212F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6" name="Freeform 1100">
                <a:extLst>
                  <a:ext uri="{FF2B5EF4-FFF2-40B4-BE49-F238E27FC236}">
                    <a16:creationId xmlns:a16="http://schemas.microsoft.com/office/drawing/2014/main" id="{218A416E-97FA-2041-A7AD-9E4852706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500"/>
              </a:p>
            </p:txBody>
          </p:sp>
        </p:grpSp>
        <p:grpSp>
          <p:nvGrpSpPr>
            <p:cNvPr id="18520" name="Group 1101">
              <a:extLst>
                <a:ext uri="{FF2B5EF4-FFF2-40B4-BE49-F238E27FC236}">
                  <a16:creationId xmlns:a16="http://schemas.microsoft.com/office/drawing/2014/main" id="{61DF7594-208A-294F-B521-7B9347AFCA9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8693" name="Picture 1102" descr="desktop_computer_stylized_medium">
                <a:extLst>
                  <a:ext uri="{FF2B5EF4-FFF2-40B4-BE49-F238E27FC236}">
                    <a16:creationId xmlns:a16="http://schemas.microsoft.com/office/drawing/2014/main" id="{377AB78E-D1B1-0D4F-8CBD-1871C203BE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4" name="Freeform 1103">
                <a:extLst>
                  <a:ext uri="{FF2B5EF4-FFF2-40B4-BE49-F238E27FC236}">
                    <a16:creationId xmlns:a16="http://schemas.microsoft.com/office/drawing/2014/main" id="{42F73A37-21F0-D64A-AAF0-108CB6DCA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500"/>
              </a:p>
            </p:txBody>
          </p:sp>
        </p:grpSp>
        <p:grpSp>
          <p:nvGrpSpPr>
            <p:cNvPr id="18521" name="Group 1104">
              <a:extLst>
                <a:ext uri="{FF2B5EF4-FFF2-40B4-BE49-F238E27FC236}">
                  <a16:creationId xmlns:a16="http://schemas.microsoft.com/office/drawing/2014/main" id="{98ADA45E-878A-2741-9C22-EA37E1DAF2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8691" name="Picture 1105" descr="desktop_computer_stylized_medium">
                <a:extLst>
                  <a:ext uri="{FF2B5EF4-FFF2-40B4-BE49-F238E27FC236}">
                    <a16:creationId xmlns:a16="http://schemas.microsoft.com/office/drawing/2014/main" id="{6586AB77-A1C9-7C43-997E-2A07A511C2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2" name="Freeform 1106">
                <a:extLst>
                  <a:ext uri="{FF2B5EF4-FFF2-40B4-BE49-F238E27FC236}">
                    <a16:creationId xmlns:a16="http://schemas.microsoft.com/office/drawing/2014/main" id="{38C537C3-962B-444A-B0C2-FC7599B12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500"/>
              </a:p>
            </p:txBody>
          </p:sp>
        </p:grpSp>
        <p:pic>
          <p:nvPicPr>
            <p:cNvPr id="18522" name="Picture 1107" descr="car_icon_small">
              <a:extLst>
                <a:ext uri="{FF2B5EF4-FFF2-40B4-BE49-F238E27FC236}">
                  <a16:creationId xmlns:a16="http://schemas.microsoft.com/office/drawing/2014/main" id="{C3B3AED4-6436-FC4C-82EC-2BFBBDB9FF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523" name="Group 1108">
              <a:extLst>
                <a:ext uri="{FF2B5EF4-FFF2-40B4-BE49-F238E27FC236}">
                  <a16:creationId xmlns:a16="http://schemas.microsoft.com/office/drawing/2014/main" id="{4E49CE66-CC01-EF46-BE11-C92D775E7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8689" name="Picture 1109" descr="iphone_stylized_small">
                <a:extLst>
                  <a:ext uri="{FF2B5EF4-FFF2-40B4-BE49-F238E27FC236}">
                    <a16:creationId xmlns:a16="http://schemas.microsoft.com/office/drawing/2014/main" id="{A836E211-574D-9043-949E-5E4A92E809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90" name="Picture 1110" descr="antenna_radiation_stylized">
                <a:extLst>
                  <a:ext uri="{FF2B5EF4-FFF2-40B4-BE49-F238E27FC236}">
                    <a16:creationId xmlns:a16="http://schemas.microsoft.com/office/drawing/2014/main" id="{0A32665E-2440-9847-A421-FC9B917B16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24" name="Group 1111">
              <a:extLst>
                <a:ext uri="{FF2B5EF4-FFF2-40B4-BE49-F238E27FC236}">
                  <a16:creationId xmlns:a16="http://schemas.microsoft.com/office/drawing/2014/main" id="{014A084A-5B56-7E42-A4B6-401A827476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8657" name="Freeform 1112">
                <a:extLst>
                  <a:ext uri="{FF2B5EF4-FFF2-40B4-BE49-F238E27FC236}">
                    <a16:creationId xmlns:a16="http://schemas.microsoft.com/office/drawing/2014/main" id="{ECAACE40-27F6-B045-B61D-6BC16FAA9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4323" name="Rectangle 1113">
                <a:extLst>
                  <a:ext uri="{FF2B5EF4-FFF2-40B4-BE49-F238E27FC236}">
                    <a16:creationId xmlns:a16="http://schemas.microsoft.com/office/drawing/2014/main" id="{B89CD0E1-8E13-E343-B202-C8DDC7AF5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59" name="Freeform 1114">
                <a:extLst>
                  <a:ext uri="{FF2B5EF4-FFF2-40B4-BE49-F238E27FC236}">
                    <a16:creationId xmlns:a16="http://schemas.microsoft.com/office/drawing/2014/main" id="{8B35B37F-F030-3E4B-BFB2-3AD052FD5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660" name="Freeform 1115">
                <a:extLst>
                  <a:ext uri="{FF2B5EF4-FFF2-40B4-BE49-F238E27FC236}">
                    <a16:creationId xmlns:a16="http://schemas.microsoft.com/office/drawing/2014/main" id="{C4BC1811-1A0B-6C4C-AD81-E025ED01C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4326" name="Rectangle 1116">
                <a:extLst>
                  <a:ext uri="{FF2B5EF4-FFF2-40B4-BE49-F238E27FC236}">
                    <a16:creationId xmlns:a16="http://schemas.microsoft.com/office/drawing/2014/main" id="{485D9D66-07FF-6A49-99AC-359391DA2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62" name="Group 1117">
                <a:extLst>
                  <a:ext uri="{FF2B5EF4-FFF2-40B4-BE49-F238E27FC236}">
                    <a16:creationId xmlns:a16="http://schemas.microsoft.com/office/drawing/2014/main" id="{26298D99-D644-A641-8897-FCDF60197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52" name="AutoShape 1118">
                  <a:extLst>
                    <a:ext uri="{FF2B5EF4-FFF2-40B4-BE49-F238E27FC236}">
                      <a16:creationId xmlns:a16="http://schemas.microsoft.com/office/drawing/2014/main" id="{B1480469-6EAF-8E4F-AF78-EAD8C9B3AD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500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53" name="AutoShape 1119">
                  <a:extLst>
                    <a:ext uri="{FF2B5EF4-FFF2-40B4-BE49-F238E27FC236}">
                      <a16:creationId xmlns:a16="http://schemas.microsoft.com/office/drawing/2014/main" id="{6D799DA3-37C3-3549-8090-53027846A0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500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28" name="Rectangle 1120">
                <a:extLst>
                  <a:ext uri="{FF2B5EF4-FFF2-40B4-BE49-F238E27FC236}">
                    <a16:creationId xmlns:a16="http://schemas.microsoft.com/office/drawing/2014/main" id="{623FD63B-7188-E040-883C-1508BF5AC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64" name="Group 1121">
                <a:extLst>
                  <a:ext uri="{FF2B5EF4-FFF2-40B4-BE49-F238E27FC236}">
                    <a16:creationId xmlns:a16="http://schemas.microsoft.com/office/drawing/2014/main" id="{37D24BAE-03BF-8141-ABD2-B793561726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50" name="AutoShape 1122">
                  <a:extLst>
                    <a:ext uri="{FF2B5EF4-FFF2-40B4-BE49-F238E27FC236}">
                      <a16:creationId xmlns:a16="http://schemas.microsoft.com/office/drawing/2014/main" id="{EF400BC8-0EF4-7B40-9A36-6C4EA6B5F7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500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51" name="AutoShape 1123">
                  <a:extLst>
                    <a:ext uri="{FF2B5EF4-FFF2-40B4-BE49-F238E27FC236}">
                      <a16:creationId xmlns:a16="http://schemas.microsoft.com/office/drawing/2014/main" id="{8FE5C589-05AA-4944-A406-01E48CAF9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500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30" name="Rectangle 1124">
                <a:extLst>
                  <a:ext uri="{FF2B5EF4-FFF2-40B4-BE49-F238E27FC236}">
                    <a16:creationId xmlns:a16="http://schemas.microsoft.com/office/drawing/2014/main" id="{8B6FAE7B-DA10-CB48-8751-EF65899D2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31" name="Rectangle 1125">
                <a:extLst>
                  <a:ext uri="{FF2B5EF4-FFF2-40B4-BE49-F238E27FC236}">
                    <a16:creationId xmlns:a16="http://schemas.microsoft.com/office/drawing/2014/main" id="{2CA93337-EA99-D24E-A474-8FFB35635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67" name="Group 1126">
                <a:extLst>
                  <a:ext uri="{FF2B5EF4-FFF2-40B4-BE49-F238E27FC236}">
                    <a16:creationId xmlns:a16="http://schemas.microsoft.com/office/drawing/2014/main" id="{1FF4EC5A-9FFA-FA4B-9E7F-00983990E0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48" name="AutoShape 1127">
                  <a:extLst>
                    <a:ext uri="{FF2B5EF4-FFF2-40B4-BE49-F238E27FC236}">
                      <a16:creationId xmlns:a16="http://schemas.microsoft.com/office/drawing/2014/main" id="{1CC0C29B-137F-0F43-994B-124CA21011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500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49" name="AutoShape 1128">
                  <a:extLst>
                    <a:ext uri="{FF2B5EF4-FFF2-40B4-BE49-F238E27FC236}">
                      <a16:creationId xmlns:a16="http://schemas.microsoft.com/office/drawing/2014/main" id="{4F11F472-C6E0-D74C-A461-D648C54DBC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500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668" name="Freeform 1129">
                <a:extLst>
                  <a:ext uri="{FF2B5EF4-FFF2-40B4-BE49-F238E27FC236}">
                    <a16:creationId xmlns:a16="http://schemas.microsoft.com/office/drawing/2014/main" id="{DDE6145A-9E94-9740-9EBD-8E2A2A607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grpSp>
            <p:nvGrpSpPr>
              <p:cNvPr id="18669" name="Group 1130">
                <a:extLst>
                  <a:ext uri="{FF2B5EF4-FFF2-40B4-BE49-F238E27FC236}">
                    <a16:creationId xmlns:a16="http://schemas.microsoft.com/office/drawing/2014/main" id="{7222D6F1-E8F8-6040-B420-92014E68E4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46" name="AutoShape 1131">
                  <a:extLst>
                    <a:ext uri="{FF2B5EF4-FFF2-40B4-BE49-F238E27FC236}">
                      <a16:creationId xmlns:a16="http://schemas.microsoft.com/office/drawing/2014/main" id="{D85D9217-27C5-3C43-997E-E22F04B41C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500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47" name="AutoShape 1132">
                  <a:extLst>
                    <a:ext uri="{FF2B5EF4-FFF2-40B4-BE49-F238E27FC236}">
                      <a16:creationId xmlns:a16="http://schemas.microsoft.com/office/drawing/2014/main" id="{BE89F56E-1DE7-C74F-AA52-2DFD62FF0B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500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35" name="Rectangle 1133">
                <a:extLst>
                  <a:ext uri="{FF2B5EF4-FFF2-40B4-BE49-F238E27FC236}">
                    <a16:creationId xmlns:a16="http://schemas.microsoft.com/office/drawing/2014/main" id="{0E68224C-E52D-7843-807D-24F8849AA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71" name="Freeform 1134">
                <a:extLst>
                  <a:ext uri="{FF2B5EF4-FFF2-40B4-BE49-F238E27FC236}">
                    <a16:creationId xmlns:a16="http://schemas.microsoft.com/office/drawing/2014/main" id="{A2C242A8-0FFC-B943-ABAC-F13DC517B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672" name="Freeform 1135">
                <a:extLst>
                  <a:ext uri="{FF2B5EF4-FFF2-40B4-BE49-F238E27FC236}">
                    <a16:creationId xmlns:a16="http://schemas.microsoft.com/office/drawing/2014/main" id="{AC7D96A6-480A-5B44-A539-9BF354185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4338" name="Oval 1136">
                <a:extLst>
                  <a:ext uri="{FF2B5EF4-FFF2-40B4-BE49-F238E27FC236}">
                    <a16:creationId xmlns:a16="http://schemas.microsoft.com/office/drawing/2014/main" id="{CF6FC4BA-CF9C-3740-8EFA-322ABD70A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74" name="Freeform 1137">
                <a:extLst>
                  <a:ext uri="{FF2B5EF4-FFF2-40B4-BE49-F238E27FC236}">
                    <a16:creationId xmlns:a16="http://schemas.microsoft.com/office/drawing/2014/main" id="{E578D5DF-7934-9E46-BC8A-C4800C1D0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4340" name="AutoShape 1138">
                <a:extLst>
                  <a:ext uri="{FF2B5EF4-FFF2-40B4-BE49-F238E27FC236}">
                    <a16:creationId xmlns:a16="http://schemas.microsoft.com/office/drawing/2014/main" id="{90307BAD-E3AB-8C4F-B101-C724A6F85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1" name="AutoShape 1139">
                <a:extLst>
                  <a:ext uri="{FF2B5EF4-FFF2-40B4-BE49-F238E27FC236}">
                    <a16:creationId xmlns:a16="http://schemas.microsoft.com/office/drawing/2014/main" id="{366E2977-AD49-CE45-8CF8-FCAE75024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2" name="Oval 1140">
                <a:extLst>
                  <a:ext uri="{FF2B5EF4-FFF2-40B4-BE49-F238E27FC236}">
                    <a16:creationId xmlns:a16="http://schemas.microsoft.com/office/drawing/2014/main" id="{5556D44F-5527-0B43-8DA7-BE01074D8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3" name="Oval 1141">
                <a:extLst>
                  <a:ext uri="{FF2B5EF4-FFF2-40B4-BE49-F238E27FC236}">
                    <a16:creationId xmlns:a16="http://schemas.microsoft.com/office/drawing/2014/main" id="{2B68D9E1-C97D-5B4A-A41B-49D9B25AF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5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44" name="Oval 1142">
                <a:extLst>
                  <a:ext uri="{FF2B5EF4-FFF2-40B4-BE49-F238E27FC236}">
                    <a16:creationId xmlns:a16="http://schemas.microsoft.com/office/drawing/2014/main" id="{D5E191C9-7E5E-CA4F-A8FC-5357F8494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5" name="Rectangle 1143">
                <a:extLst>
                  <a:ext uri="{FF2B5EF4-FFF2-40B4-BE49-F238E27FC236}">
                    <a16:creationId xmlns:a16="http://schemas.microsoft.com/office/drawing/2014/main" id="{AAA38B35-9708-EA48-97DF-30BA757E2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25" name="Group 1144">
              <a:extLst>
                <a:ext uri="{FF2B5EF4-FFF2-40B4-BE49-F238E27FC236}">
                  <a16:creationId xmlns:a16="http://schemas.microsoft.com/office/drawing/2014/main" id="{15D29690-D452-BE48-AEB5-DA8CE9CAB3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8625" name="Freeform 1145">
                <a:extLst>
                  <a:ext uri="{FF2B5EF4-FFF2-40B4-BE49-F238E27FC236}">
                    <a16:creationId xmlns:a16="http://schemas.microsoft.com/office/drawing/2014/main" id="{1C18BBBE-1B7A-E948-9FCF-773C60F4B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4291" name="Rectangle 1146">
                <a:extLst>
                  <a:ext uri="{FF2B5EF4-FFF2-40B4-BE49-F238E27FC236}">
                    <a16:creationId xmlns:a16="http://schemas.microsoft.com/office/drawing/2014/main" id="{C21F37DF-900A-DB44-B778-0BBFD9D16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27" name="Freeform 1147">
                <a:extLst>
                  <a:ext uri="{FF2B5EF4-FFF2-40B4-BE49-F238E27FC236}">
                    <a16:creationId xmlns:a16="http://schemas.microsoft.com/office/drawing/2014/main" id="{CB6E1D7E-A949-CB42-A595-8038C5A38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628" name="Freeform 1148">
                <a:extLst>
                  <a:ext uri="{FF2B5EF4-FFF2-40B4-BE49-F238E27FC236}">
                    <a16:creationId xmlns:a16="http://schemas.microsoft.com/office/drawing/2014/main" id="{C6A68A32-1A57-F340-A9D3-7315BE9A6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4294" name="Rectangle 1149">
                <a:extLst>
                  <a:ext uri="{FF2B5EF4-FFF2-40B4-BE49-F238E27FC236}">
                    <a16:creationId xmlns:a16="http://schemas.microsoft.com/office/drawing/2014/main" id="{786C762C-2862-5B4D-80D3-A2A0F4474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30" name="Group 1150">
                <a:extLst>
                  <a:ext uri="{FF2B5EF4-FFF2-40B4-BE49-F238E27FC236}">
                    <a16:creationId xmlns:a16="http://schemas.microsoft.com/office/drawing/2014/main" id="{3B6A9898-ABB9-954E-BB56-33619E599A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20" name="AutoShape 1151">
                  <a:extLst>
                    <a:ext uri="{FF2B5EF4-FFF2-40B4-BE49-F238E27FC236}">
                      <a16:creationId xmlns:a16="http://schemas.microsoft.com/office/drawing/2014/main" id="{24DBDF81-A245-3741-AA42-F5E86651DD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500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21" name="AutoShape 1152">
                  <a:extLst>
                    <a:ext uri="{FF2B5EF4-FFF2-40B4-BE49-F238E27FC236}">
                      <a16:creationId xmlns:a16="http://schemas.microsoft.com/office/drawing/2014/main" id="{C664A102-3C4B-2B44-8CE0-18507FD7F2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500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96" name="Rectangle 1153">
                <a:extLst>
                  <a:ext uri="{FF2B5EF4-FFF2-40B4-BE49-F238E27FC236}">
                    <a16:creationId xmlns:a16="http://schemas.microsoft.com/office/drawing/2014/main" id="{24B6161A-55C9-9547-B8D5-67BEE09F8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32" name="Group 1154">
                <a:extLst>
                  <a:ext uri="{FF2B5EF4-FFF2-40B4-BE49-F238E27FC236}">
                    <a16:creationId xmlns:a16="http://schemas.microsoft.com/office/drawing/2014/main" id="{973D92CB-A0AD-3E4E-9321-41C60ADF76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18" name="AutoShape 1155">
                  <a:extLst>
                    <a:ext uri="{FF2B5EF4-FFF2-40B4-BE49-F238E27FC236}">
                      <a16:creationId xmlns:a16="http://schemas.microsoft.com/office/drawing/2014/main" id="{23EA47C2-2AB4-CD4C-87D5-C9DFDB6D8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500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9" name="AutoShape 1156">
                  <a:extLst>
                    <a:ext uri="{FF2B5EF4-FFF2-40B4-BE49-F238E27FC236}">
                      <a16:creationId xmlns:a16="http://schemas.microsoft.com/office/drawing/2014/main" id="{176D227A-2666-BB47-BAEC-A1653B50E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500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98" name="Rectangle 1157">
                <a:extLst>
                  <a:ext uri="{FF2B5EF4-FFF2-40B4-BE49-F238E27FC236}">
                    <a16:creationId xmlns:a16="http://schemas.microsoft.com/office/drawing/2014/main" id="{D080EFA0-E331-ED42-9D2E-384537C62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99" name="Rectangle 1158">
                <a:extLst>
                  <a:ext uri="{FF2B5EF4-FFF2-40B4-BE49-F238E27FC236}">
                    <a16:creationId xmlns:a16="http://schemas.microsoft.com/office/drawing/2014/main" id="{57E22CB7-1E98-E84D-A674-C61661271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35" name="Group 1159">
                <a:extLst>
                  <a:ext uri="{FF2B5EF4-FFF2-40B4-BE49-F238E27FC236}">
                    <a16:creationId xmlns:a16="http://schemas.microsoft.com/office/drawing/2014/main" id="{688B48AA-4564-434B-9929-A7B4696FB9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16" name="AutoShape 1160">
                  <a:extLst>
                    <a:ext uri="{FF2B5EF4-FFF2-40B4-BE49-F238E27FC236}">
                      <a16:creationId xmlns:a16="http://schemas.microsoft.com/office/drawing/2014/main" id="{44F47E70-90D9-7545-8786-6EEB2E41B6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500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7" name="AutoShape 1161">
                  <a:extLst>
                    <a:ext uri="{FF2B5EF4-FFF2-40B4-BE49-F238E27FC236}">
                      <a16:creationId xmlns:a16="http://schemas.microsoft.com/office/drawing/2014/main" id="{EAF1310A-008B-1544-9E7C-C9C1669F1B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500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636" name="Freeform 1162">
                <a:extLst>
                  <a:ext uri="{FF2B5EF4-FFF2-40B4-BE49-F238E27FC236}">
                    <a16:creationId xmlns:a16="http://schemas.microsoft.com/office/drawing/2014/main" id="{A0795BA7-F254-6145-AE25-A88B170FB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grpSp>
            <p:nvGrpSpPr>
              <p:cNvPr id="18637" name="Group 1163">
                <a:extLst>
                  <a:ext uri="{FF2B5EF4-FFF2-40B4-BE49-F238E27FC236}">
                    <a16:creationId xmlns:a16="http://schemas.microsoft.com/office/drawing/2014/main" id="{FE5300E2-AFB4-6745-8310-3B7A24F74F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14" name="AutoShape 1164">
                  <a:extLst>
                    <a:ext uri="{FF2B5EF4-FFF2-40B4-BE49-F238E27FC236}">
                      <a16:creationId xmlns:a16="http://schemas.microsoft.com/office/drawing/2014/main" id="{5CAC1956-E125-9742-B999-E64A38820D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500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5" name="AutoShape 1165">
                  <a:extLst>
                    <a:ext uri="{FF2B5EF4-FFF2-40B4-BE49-F238E27FC236}">
                      <a16:creationId xmlns:a16="http://schemas.microsoft.com/office/drawing/2014/main" id="{78D27020-858E-304A-9182-269DB0895C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500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03" name="Rectangle 1166">
                <a:extLst>
                  <a:ext uri="{FF2B5EF4-FFF2-40B4-BE49-F238E27FC236}">
                    <a16:creationId xmlns:a16="http://schemas.microsoft.com/office/drawing/2014/main" id="{8CA41843-463E-A042-AE39-6D4F82C62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39" name="Freeform 1167">
                <a:extLst>
                  <a:ext uri="{FF2B5EF4-FFF2-40B4-BE49-F238E27FC236}">
                    <a16:creationId xmlns:a16="http://schemas.microsoft.com/office/drawing/2014/main" id="{018F030A-F42F-DC44-A956-14BA7D4530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640" name="Freeform 1168">
                <a:extLst>
                  <a:ext uri="{FF2B5EF4-FFF2-40B4-BE49-F238E27FC236}">
                    <a16:creationId xmlns:a16="http://schemas.microsoft.com/office/drawing/2014/main" id="{BD59B277-1A31-9A49-81A6-3A7C0C00A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4306" name="Oval 1169">
                <a:extLst>
                  <a:ext uri="{FF2B5EF4-FFF2-40B4-BE49-F238E27FC236}">
                    <a16:creationId xmlns:a16="http://schemas.microsoft.com/office/drawing/2014/main" id="{3D997168-773F-F941-9A18-C62D1A20F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42" name="Freeform 1170">
                <a:extLst>
                  <a:ext uri="{FF2B5EF4-FFF2-40B4-BE49-F238E27FC236}">
                    <a16:creationId xmlns:a16="http://schemas.microsoft.com/office/drawing/2014/main" id="{0004E6FC-3231-5748-B22D-49C03A7BA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4308" name="AutoShape 1171">
                <a:extLst>
                  <a:ext uri="{FF2B5EF4-FFF2-40B4-BE49-F238E27FC236}">
                    <a16:creationId xmlns:a16="http://schemas.microsoft.com/office/drawing/2014/main" id="{34D8A68A-07A9-A14F-BCA3-BFE4281CD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09" name="AutoShape 1172">
                <a:extLst>
                  <a:ext uri="{FF2B5EF4-FFF2-40B4-BE49-F238E27FC236}">
                    <a16:creationId xmlns:a16="http://schemas.microsoft.com/office/drawing/2014/main" id="{0C1CA1D0-2D75-994B-9E6C-A0782369C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0" name="Oval 1173">
                <a:extLst>
                  <a:ext uri="{FF2B5EF4-FFF2-40B4-BE49-F238E27FC236}">
                    <a16:creationId xmlns:a16="http://schemas.microsoft.com/office/drawing/2014/main" id="{6726E633-4817-2645-807D-B1392C26D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1" name="Oval 1174">
                <a:extLst>
                  <a:ext uri="{FF2B5EF4-FFF2-40B4-BE49-F238E27FC236}">
                    <a16:creationId xmlns:a16="http://schemas.microsoft.com/office/drawing/2014/main" id="{095F66EE-B2CF-5A44-9613-8FBD51BE9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5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12" name="Oval 1175">
                <a:extLst>
                  <a:ext uri="{FF2B5EF4-FFF2-40B4-BE49-F238E27FC236}">
                    <a16:creationId xmlns:a16="http://schemas.microsoft.com/office/drawing/2014/main" id="{0819CB21-BB09-E54E-BEA0-96B819C79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3" name="Rectangle 1176">
                <a:extLst>
                  <a:ext uri="{FF2B5EF4-FFF2-40B4-BE49-F238E27FC236}">
                    <a16:creationId xmlns:a16="http://schemas.microsoft.com/office/drawing/2014/main" id="{E6771D17-5782-F64F-A8D0-E52B5A5D7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26" name="Group 1177">
              <a:extLst>
                <a:ext uri="{FF2B5EF4-FFF2-40B4-BE49-F238E27FC236}">
                  <a16:creationId xmlns:a16="http://schemas.microsoft.com/office/drawing/2014/main" id="{4A957D63-6623-EF42-A282-078048974F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8602" name="Picture 1178" descr="antenna_stylized">
                <a:extLst>
                  <a:ext uri="{FF2B5EF4-FFF2-40B4-BE49-F238E27FC236}">
                    <a16:creationId xmlns:a16="http://schemas.microsoft.com/office/drawing/2014/main" id="{EDE330F2-AF9C-3645-B7FE-29B1AB45CB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03" name="Picture 1179" descr="laptop_keyboard">
                <a:extLst>
                  <a:ext uri="{FF2B5EF4-FFF2-40B4-BE49-F238E27FC236}">
                    <a16:creationId xmlns:a16="http://schemas.microsoft.com/office/drawing/2014/main" id="{C1A2D8B9-3401-9748-B331-7A3D756DAE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4" name="Freeform 1180">
                <a:extLst>
                  <a:ext uri="{FF2B5EF4-FFF2-40B4-BE49-F238E27FC236}">
                    <a16:creationId xmlns:a16="http://schemas.microsoft.com/office/drawing/2014/main" id="{6076BE78-43F9-9143-B51C-1FC865B99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pic>
            <p:nvPicPr>
              <p:cNvPr id="18605" name="Picture 1181" descr="screen">
                <a:extLst>
                  <a:ext uri="{FF2B5EF4-FFF2-40B4-BE49-F238E27FC236}">
                    <a16:creationId xmlns:a16="http://schemas.microsoft.com/office/drawing/2014/main" id="{A37C7C4D-0385-3B45-A9AA-3B0DB94E5E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6" name="Freeform 1182">
                <a:extLst>
                  <a:ext uri="{FF2B5EF4-FFF2-40B4-BE49-F238E27FC236}">
                    <a16:creationId xmlns:a16="http://schemas.microsoft.com/office/drawing/2014/main" id="{8CD35172-13D7-DC4C-B373-5B7D408EC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607" name="Freeform 1183">
                <a:extLst>
                  <a:ext uri="{FF2B5EF4-FFF2-40B4-BE49-F238E27FC236}">
                    <a16:creationId xmlns:a16="http://schemas.microsoft.com/office/drawing/2014/main" id="{53382B19-F5FD-8A4C-8423-01EAA3B4F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608" name="Freeform 1184">
                <a:extLst>
                  <a:ext uri="{FF2B5EF4-FFF2-40B4-BE49-F238E27FC236}">
                    <a16:creationId xmlns:a16="http://schemas.microsoft.com/office/drawing/2014/main" id="{11A77B72-2D1F-6A4B-A064-B8ECA529D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609" name="Freeform 1185">
                <a:extLst>
                  <a:ext uri="{FF2B5EF4-FFF2-40B4-BE49-F238E27FC236}">
                    <a16:creationId xmlns:a16="http://schemas.microsoft.com/office/drawing/2014/main" id="{D0B619C1-3B9C-A34D-91F3-39E523FD5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610" name="Freeform 1186">
                <a:extLst>
                  <a:ext uri="{FF2B5EF4-FFF2-40B4-BE49-F238E27FC236}">
                    <a16:creationId xmlns:a16="http://schemas.microsoft.com/office/drawing/2014/main" id="{A8384DEA-A10A-8F41-A43E-53F7CF9E4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611" name="Freeform 1187">
                <a:extLst>
                  <a:ext uri="{FF2B5EF4-FFF2-40B4-BE49-F238E27FC236}">
                    <a16:creationId xmlns:a16="http://schemas.microsoft.com/office/drawing/2014/main" id="{0944FA72-0032-724A-825E-661B78253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grpSp>
            <p:nvGrpSpPr>
              <p:cNvPr id="18612" name="Group 1188">
                <a:extLst>
                  <a:ext uri="{FF2B5EF4-FFF2-40B4-BE49-F238E27FC236}">
                    <a16:creationId xmlns:a16="http://schemas.microsoft.com/office/drawing/2014/main" id="{DB64AC53-91FA-6545-98E1-BF67E2EB9B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619" name="Freeform 1189">
                  <a:extLst>
                    <a:ext uri="{FF2B5EF4-FFF2-40B4-BE49-F238E27FC236}">
                      <a16:creationId xmlns:a16="http://schemas.microsoft.com/office/drawing/2014/main" id="{40C47912-1E28-184A-BDE0-653D4871AE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620" name="Freeform 1190">
                  <a:extLst>
                    <a:ext uri="{FF2B5EF4-FFF2-40B4-BE49-F238E27FC236}">
                      <a16:creationId xmlns:a16="http://schemas.microsoft.com/office/drawing/2014/main" id="{E863D55B-8097-CC40-B4E3-D26CE6F263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621" name="Freeform 1191">
                  <a:extLst>
                    <a:ext uri="{FF2B5EF4-FFF2-40B4-BE49-F238E27FC236}">
                      <a16:creationId xmlns:a16="http://schemas.microsoft.com/office/drawing/2014/main" id="{18599B74-5B1B-4C43-8BAE-6E7C7894A6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622" name="Freeform 1192">
                  <a:extLst>
                    <a:ext uri="{FF2B5EF4-FFF2-40B4-BE49-F238E27FC236}">
                      <a16:creationId xmlns:a16="http://schemas.microsoft.com/office/drawing/2014/main" id="{3FF089C4-7CB9-D741-8DAF-E43D43E023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623" name="Freeform 1193">
                  <a:extLst>
                    <a:ext uri="{FF2B5EF4-FFF2-40B4-BE49-F238E27FC236}">
                      <a16:creationId xmlns:a16="http://schemas.microsoft.com/office/drawing/2014/main" id="{1AA382DD-ABE3-E14B-997D-BBF72DF64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624" name="Freeform 1194">
                  <a:extLst>
                    <a:ext uri="{FF2B5EF4-FFF2-40B4-BE49-F238E27FC236}">
                      <a16:creationId xmlns:a16="http://schemas.microsoft.com/office/drawing/2014/main" id="{3FB50327-2A30-114C-813D-DD098D0E9E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</p:grpSp>
          <p:sp>
            <p:nvSpPr>
              <p:cNvPr id="18613" name="Freeform 1195">
                <a:extLst>
                  <a:ext uri="{FF2B5EF4-FFF2-40B4-BE49-F238E27FC236}">
                    <a16:creationId xmlns:a16="http://schemas.microsoft.com/office/drawing/2014/main" id="{F89E7A29-C5FC-0640-ADE0-A48B3ABA3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614" name="Freeform 1196">
                <a:extLst>
                  <a:ext uri="{FF2B5EF4-FFF2-40B4-BE49-F238E27FC236}">
                    <a16:creationId xmlns:a16="http://schemas.microsoft.com/office/drawing/2014/main" id="{6FD8A663-5C69-A043-85CA-B5B1A9ACB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615" name="Freeform 1197">
                <a:extLst>
                  <a:ext uri="{FF2B5EF4-FFF2-40B4-BE49-F238E27FC236}">
                    <a16:creationId xmlns:a16="http://schemas.microsoft.com/office/drawing/2014/main" id="{0F17EF7F-409F-774C-8654-BA4C24731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616" name="Freeform 1198">
                <a:extLst>
                  <a:ext uri="{FF2B5EF4-FFF2-40B4-BE49-F238E27FC236}">
                    <a16:creationId xmlns:a16="http://schemas.microsoft.com/office/drawing/2014/main" id="{17AEDED7-5192-C648-BB51-36B04231B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617" name="Freeform 1199">
                <a:extLst>
                  <a:ext uri="{FF2B5EF4-FFF2-40B4-BE49-F238E27FC236}">
                    <a16:creationId xmlns:a16="http://schemas.microsoft.com/office/drawing/2014/main" id="{3EBD035C-6C43-A64E-82BA-1B85FAEF3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618" name="Freeform 1200">
                <a:extLst>
                  <a:ext uri="{FF2B5EF4-FFF2-40B4-BE49-F238E27FC236}">
                    <a16:creationId xmlns:a16="http://schemas.microsoft.com/office/drawing/2014/main" id="{7E8FD582-4833-FC40-8A71-7F5AF127F76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</p:grpSp>
        <p:grpSp>
          <p:nvGrpSpPr>
            <p:cNvPr id="18527" name="Group 1201">
              <a:extLst>
                <a:ext uri="{FF2B5EF4-FFF2-40B4-BE49-F238E27FC236}">
                  <a16:creationId xmlns:a16="http://schemas.microsoft.com/office/drawing/2014/main" id="{1FB66A4B-4C8B-DE43-8CE1-95899AB677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8579" name="Picture 1202" descr="antenna_stylized">
                <a:extLst>
                  <a:ext uri="{FF2B5EF4-FFF2-40B4-BE49-F238E27FC236}">
                    <a16:creationId xmlns:a16="http://schemas.microsoft.com/office/drawing/2014/main" id="{7FD2A659-D5D7-7641-957E-B3F82674BA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80" name="Picture 1203" descr="laptop_keyboard">
                <a:extLst>
                  <a:ext uri="{FF2B5EF4-FFF2-40B4-BE49-F238E27FC236}">
                    <a16:creationId xmlns:a16="http://schemas.microsoft.com/office/drawing/2014/main" id="{87E198D0-6A02-0148-87EF-F3EF664CA3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1" name="Freeform 1204">
                <a:extLst>
                  <a:ext uri="{FF2B5EF4-FFF2-40B4-BE49-F238E27FC236}">
                    <a16:creationId xmlns:a16="http://schemas.microsoft.com/office/drawing/2014/main" id="{F8C562BB-82BD-9043-8A47-8E67CD1CE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pic>
            <p:nvPicPr>
              <p:cNvPr id="18582" name="Picture 1205" descr="screen">
                <a:extLst>
                  <a:ext uri="{FF2B5EF4-FFF2-40B4-BE49-F238E27FC236}">
                    <a16:creationId xmlns:a16="http://schemas.microsoft.com/office/drawing/2014/main" id="{9AEFC1EE-23E4-FF41-8AA2-5D5DAAA970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3" name="Freeform 1206">
                <a:extLst>
                  <a:ext uri="{FF2B5EF4-FFF2-40B4-BE49-F238E27FC236}">
                    <a16:creationId xmlns:a16="http://schemas.microsoft.com/office/drawing/2014/main" id="{73CE77DF-6284-944F-A555-5934154DF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84" name="Freeform 1207">
                <a:extLst>
                  <a:ext uri="{FF2B5EF4-FFF2-40B4-BE49-F238E27FC236}">
                    <a16:creationId xmlns:a16="http://schemas.microsoft.com/office/drawing/2014/main" id="{52A4F732-3B6A-C646-BA62-549223C30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85" name="Freeform 1208">
                <a:extLst>
                  <a:ext uri="{FF2B5EF4-FFF2-40B4-BE49-F238E27FC236}">
                    <a16:creationId xmlns:a16="http://schemas.microsoft.com/office/drawing/2014/main" id="{D7E1F758-17F4-6443-92D5-38A2AF1DA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86" name="Freeform 1209">
                <a:extLst>
                  <a:ext uri="{FF2B5EF4-FFF2-40B4-BE49-F238E27FC236}">
                    <a16:creationId xmlns:a16="http://schemas.microsoft.com/office/drawing/2014/main" id="{E59E8E10-838F-5D47-BB63-900DD24ED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87" name="Freeform 1210">
                <a:extLst>
                  <a:ext uri="{FF2B5EF4-FFF2-40B4-BE49-F238E27FC236}">
                    <a16:creationId xmlns:a16="http://schemas.microsoft.com/office/drawing/2014/main" id="{AAC9F38F-F83A-104A-900B-7A1AFB27B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88" name="Freeform 1211">
                <a:extLst>
                  <a:ext uri="{FF2B5EF4-FFF2-40B4-BE49-F238E27FC236}">
                    <a16:creationId xmlns:a16="http://schemas.microsoft.com/office/drawing/2014/main" id="{EEA707F6-B913-D842-BF61-E6473FB46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grpSp>
            <p:nvGrpSpPr>
              <p:cNvPr id="18589" name="Group 1212">
                <a:extLst>
                  <a:ext uri="{FF2B5EF4-FFF2-40B4-BE49-F238E27FC236}">
                    <a16:creationId xmlns:a16="http://schemas.microsoft.com/office/drawing/2014/main" id="{C63A3237-127E-8848-81B7-3C748DA929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96" name="Freeform 1213">
                  <a:extLst>
                    <a:ext uri="{FF2B5EF4-FFF2-40B4-BE49-F238E27FC236}">
                      <a16:creationId xmlns:a16="http://schemas.microsoft.com/office/drawing/2014/main" id="{612240D5-F960-0346-86B2-03C11FDBAF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597" name="Freeform 1214">
                  <a:extLst>
                    <a:ext uri="{FF2B5EF4-FFF2-40B4-BE49-F238E27FC236}">
                      <a16:creationId xmlns:a16="http://schemas.microsoft.com/office/drawing/2014/main" id="{4F0BCC31-B39F-D748-96A0-C21976C3E4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598" name="Freeform 1215">
                  <a:extLst>
                    <a:ext uri="{FF2B5EF4-FFF2-40B4-BE49-F238E27FC236}">
                      <a16:creationId xmlns:a16="http://schemas.microsoft.com/office/drawing/2014/main" id="{22BA22B7-72D6-1946-9922-0AA1579446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599" name="Freeform 1216">
                  <a:extLst>
                    <a:ext uri="{FF2B5EF4-FFF2-40B4-BE49-F238E27FC236}">
                      <a16:creationId xmlns:a16="http://schemas.microsoft.com/office/drawing/2014/main" id="{4DFA3E05-9A0E-F545-95D1-C239DFC58A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600" name="Freeform 1217">
                  <a:extLst>
                    <a:ext uri="{FF2B5EF4-FFF2-40B4-BE49-F238E27FC236}">
                      <a16:creationId xmlns:a16="http://schemas.microsoft.com/office/drawing/2014/main" id="{66A98B21-204B-1940-BF9D-E0E8FCE118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601" name="Freeform 1218">
                  <a:extLst>
                    <a:ext uri="{FF2B5EF4-FFF2-40B4-BE49-F238E27FC236}">
                      <a16:creationId xmlns:a16="http://schemas.microsoft.com/office/drawing/2014/main" id="{C33E3666-6F23-5145-B691-F8761E2D69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</p:grpSp>
          <p:sp>
            <p:nvSpPr>
              <p:cNvPr id="18590" name="Freeform 1219">
                <a:extLst>
                  <a:ext uri="{FF2B5EF4-FFF2-40B4-BE49-F238E27FC236}">
                    <a16:creationId xmlns:a16="http://schemas.microsoft.com/office/drawing/2014/main" id="{31072996-3C30-9845-AF86-719E61C789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91" name="Freeform 1220">
                <a:extLst>
                  <a:ext uri="{FF2B5EF4-FFF2-40B4-BE49-F238E27FC236}">
                    <a16:creationId xmlns:a16="http://schemas.microsoft.com/office/drawing/2014/main" id="{BCA948A1-D78D-8E42-93D7-3FC1CDD11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92" name="Freeform 1221">
                <a:extLst>
                  <a:ext uri="{FF2B5EF4-FFF2-40B4-BE49-F238E27FC236}">
                    <a16:creationId xmlns:a16="http://schemas.microsoft.com/office/drawing/2014/main" id="{561D283C-8704-8146-BB46-CF80CD9F0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93" name="Freeform 1222">
                <a:extLst>
                  <a:ext uri="{FF2B5EF4-FFF2-40B4-BE49-F238E27FC236}">
                    <a16:creationId xmlns:a16="http://schemas.microsoft.com/office/drawing/2014/main" id="{2CC9CB34-9A51-854C-9CF3-C24F1F36A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94" name="Freeform 1223">
                <a:extLst>
                  <a:ext uri="{FF2B5EF4-FFF2-40B4-BE49-F238E27FC236}">
                    <a16:creationId xmlns:a16="http://schemas.microsoft.com/office/drawing/2014/main" id="{4309B911-AF48-5D4C-938E-21EDFEF80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95" name="Freeform 1224">
                <a:extLst>
                  <a:ext uri="{FF2B5EF4-FFF2-40B4-BE49-F238E27FC236}">
                    <a16:creationId xmlns:a16="http://schemas.microsoft.com/office/drawing/2014/main" id="{9B7FBC94-B8E6-2646-9DD2-CF74AA54D9D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</p:grpSp>
        <p:grpSp>
          <p:nvGrpSpPr>
            <p:cNvPr id="18528" name="Group 1225">
              <a:extLst>
                <a:ext uri="{FF2B5EF4-FFF2-40B4-BE49-F238E27FC236}">
                  <a16:creationId xmlns:a16="http://schemas.microsoft.com/office/drawing/2014/main" id="{DEE06E3A-CEA3-804C-8337-AF8491DD24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8556" name="Picture 1226" descr="antenna_stylized">
                <a:extLst>
                  <a:ext uri="{FF2B5EF4-FFF2-40B4-BE49-F238E27FC236}">
                    <a16:creationId xmlns:a16="http://schemas.microsoft.com/office/drawing/2014/main" id="{CF591969-7791-F04A-B4D3-24B2FC1D3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57" name="Picture 1227" descr="laptop_keyboard">
                <a:extLst>
                  <a:ext uri="{FF2B5EF4-FFF2-40B4-BE49-F238E27FC236}">
                    <a16:creationId xmlns:a16="http://schemas.microsoft.com/office/drawing/2014/main" id="{2D826A2A-2A89-7D4B-AB53-E5A1DD994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8" name="Freeform 1228">
                <a:extLst>
                  <a:ext uri="{FF2B5EF4-FFF2-40B4-BE49-F238E27FC236}">
                    <a16:creationId xmlns:a16="http://schemas.microsoft.com/office/drawing/2014/main" id="{526BE8B9-136A-DE48-BA24-BC2CDA59E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pic>
            <p:nvPicPr>
              <p:cNvPr id="18559" name="Picture 1229" descr="screen">
                <a:extLst>
                  <a:ext uri="{FF2B5EF4-FFF2-40B4-BE49-F238E27FC236}">
                    <a16:creationId xmlns:a16="http://schemas.microsoft.com/office/drawing/2014/main" id="{F97F548E-7DC5-7E46-BD64-B7E1B78AAB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60" name="Freeform 1230">
                <a:extLst>
                  <a:ext uri="{FF2B5EF4-FFF2-40B4-BE49-F238E27FC236}">
                    <a16:creationId xmlns:a16="http://schemas.microsoft.com/office/drawing/2014/main" id="{F84A4BA4-DD91-C147-8E8B-62D410B80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61" name="Freeform 1231">
                <a:extLst>
                  <a:ext uri="{FF2B5EF4-FFF2-40B4-BE49-F238E27FC236}">
                    <a16:creationId xmlns:a16="http://schemas.microsoft.com/office/drawing/2014/main" id="{84069F5C-0B92-8F43-BCE2-4E7EFE9D6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62" name="Freeform 1232">
                <a:extLst>
                  <a:ext uri="{FF2B5EF4-FFF2-40B4-BE49-F238E27FC236}">
                    <a16:creationId xmlns:a16="http://schemas.microsoft.com/office/drawing/2014/main" id="{7284ED70-54D9-BF43-B927-62FE4D14C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63" name="Freeform 1233">
                <a:extLst>
                  <a:ext uri="{FF2B5EF4-FFF2-40B4-BE49-F238E27FC236}">
                    <a16:creationId xmlns:a16="http://schemas.microsoft.com/office/drawing/2014/main" id="{1E36F732-655D-A64E-AE92-977C2F0F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64" name="Freeform 1234">
                <a:extLst>
                  <a:ext uri="{FF2B5EF4-FFF2-40B4-BE49-F238E27FC236}">
                    <a16:creationId xmlns:a16="http://schemas.microsoft.com/office/drawing/2014/main" id="{C6539935-DB0C-464A-9CC3-90CC8096F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65" name="Freeform 1235">
                <a:extLst>
                  <a:ext uri="{FF2B5EF4-FFF2-40B4-BE49-F238E27FC236}">
                    <a16:creationId xmlns:a16="http://schemas.microsoft.com/office/drawing/2014/main" id="{D607C89F-5A16-F142-8C8E-68F66843B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grpSp>
            <p:nvGrpSpPr>
              <p:cNvPr id="18566" name="Group 1236">
                <a:extLst>
                  <a:ext uri="{FF2B5EF4-FFF2-40B4-BE49-F238E27FC236}">
                    <a16:creationId xmlns:a16="http://schemas.microsoft.com/office/drawing/2014/main" id="{56AA8E95-BFA4-9A48-9B61-8E63A8A21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73" name="Freeform 1237">
                  <a:extLst>
                    <a:ext uri="{FF2B5EF4-FFF2-40B4-BE49-F238E27FC236}">
                      <a16:creationId xmlns:a16="http://schemas.microsoft.com/office/drawing/2014/main" id="{531FB8A5-A927-6148-8568-B12A93BCE5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574" name="Freeform 1238">
                  <a:extLst>
                    <a:ext uri="{FF2B5EF4-FFF2-40B4-BE49-F238E27FC236}">
                      <a16:creationId xmlns:a16="http://schemas.microsoft.com/office/drawing/2014/main" id="{98017F03-D1C5-1C47-B29F-EF45C19648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575" name="Freeform 1239">
                  <a:extLst>
                    <a:ext uri="{FF2B5EF4-FFF2-40B4-BE49-F238E27FC236}">
                      <a16:creationId xmlns:a16="http://schemas.microsoft.com/office/drawing/2014/main" id="{2F01801D-7DF0-124A-9C93-D91EC72F10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576" name="Freeform 1240">
                  <a:extLst>
                    <a:ext uri="{FF2B5EF4-FFF2-40B4-BE49-F238E27FC236}">
                      <a16:creationId xmlns:a16="http://schemas.microsoft.com/office/drawing/2014/main" id="{47114482-E55E-2741-B935-5D1B4EF005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577" name="Freeform 1241">
                  <a:extLst>
                    <a:ext uri="{FF2B5EF4-FFF2-40B4-BE49-F238E27FC236}">
                      <a16:creationId xmlns:a16="http://schemas.microsoft.com/office/drawing/2014/main" id="{4A3FDCA0-AC56-9F4A-AB29-9A7878619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578" name="Freeform 1242">
                  <a:extLst>
                    <a:ext uri="{FF2B5EF4-FFF2-40B4-BE49-F238E27FC236}">
                      <a16:creationId xmlns:a16="http://schemas.microsoft.com/office/drawing/2014/main" id="{81B91E3B-02C6-F04D-989F-9455EC3A8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</p:grpSp>
          <p:sp>
            <p:nvSpPr>
              <p:cNvPr id="18567" name="Freeform 1243">
                <a:extLst>
                  <a:ext uri="{FF2B5EF4-FFF2-40B4-BE49-F238E27FC236}">
                    <a16:creationId xmlns:a16="http://schemas.microsoft.com/office/drawing/2014/main" id="{C5AA6E61-C2D0-3440-9CC0-9C1FC43F7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68" name="Freeform 1244">
                <a:extLst>
                  <a:ext uri="{FF2B5EF4-FFF2-40B4-BE49-F238E27FC236}">
                    <a16:creationId xmlns:a16="http://schemas.microsoft.com/office/drawing/2014/main" id="{FBE932C6-CE15-EB44-8092-EC1B335B5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69" name="Freeform 1245">
                <a:extLst>
                  <a:ext uri="{FF2B5EF4-FFF2-40B4-BE49-F238E27FC236}">
                    <a16:creationId xmlns:a16="http://schemas.microsoft.com/office/drawing/2014/main" id="{745D336D-2799-B84E-A4BC-4EE93CB37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70" name="Freeform 1246">
                <a:extLst>
                  <a:ext uri="{FF2B5EF4-FFF2-40B4-BE49-F238E27FC236}">
                    <a16:creationId xmlns:a16="http://schemas.microsoft.com/office/drawing/2014/main" id="{8B63625B-21FD-6E48-9E91-B20B59953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71" name="Freeform 1247">
                <a:extLst>
                  <a:ext uri="{FF2B5EF4-FFF2-40B4-BE49-F238E27FC236}">
                    <a16:creationId xmlns:a16="http://schemas.microsoft.com/office/drawing/2014/main" id="{27986FB2-9507-F648-9C0D-A939B9078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72" name="Freeform 1248">
                <a:extLst>
                  <a:ext uri="{FF2B5EF4-FFF2-40B4-BE49-F238E27FC236}">
                    <a16:creationId xmlns:a16="http://schemas.microsoft.com/office/drawing/2014/main" id="{860DCE69-4A32-4342-BE2D-42AF7B88E59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</p:grpSp>
        <p:grpSp>
          <p:nvGrpSpPr>
            <p:cNvPr id="18529" name="Group 1249">
              <a:extLst>
                <a:ext uri="{FF2B5EF4-FFF2-40B4-BE49-F238E27FC236}">
                  <a16:creationId xmlns:a16="http://schemas.microsoft.com/office/drawing/2014/main" id="{EEA018E5-3B32-A64C-AC62-29F14838E2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8554" name="Picture 1250" descr="desktop_computer_stylized_medium">
                <a:extLst>
                  <a:ext uri="{FF2B5EF4-FFF2-40B4-BE49-F238E27FC236}">
                    <a16:creationId xmlns:a16="http://schemas.microsoft.com/office/drawing/2014/main" id="{51107305-4AD3-DF4E-9198-A368B45CC4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5" name="Freeform 1251">
                <a:extLst>
                  <a:ext uri="{FF2B5EF4-FFF2-40B4-BE49-F238E27FC236}">
                    <a16:creationId xmlns:a16="http://schemas.microsoft.com/office/drawing/2014/main" id="{29A8754C-5217-C640-83EF-1EC9ADCA4A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500"/>
              </a:p>
            </p:txBody>
          </p:sp>
        </p:grpSp>
        <p:grpSp>
          <p:nvGrpSpPr>
            <p:cNvPr id="18530" name="Group 1252">
              <a:extLst>
                <a:ext uri="{FF2B5EF4-FFF2-40B4-BE49-F238E27FC236}">
                  <a16:creationId xmlns:a16="http://schemas.microsoft.com/office/drawing/2014/main" id="{B73A43DA-42A1-1948-B9EE-A66431A3C4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8531" name="Picture 1253" descr="antenna_stylized">
                <a:extLst>
                  <a:ext uri="{FF2B5EF4-FFF2-40B4-BE49-F238E27FC236}">
                    <a16:creationId xmlns:a16="http://schemas.microsoft.com/office/drawing/2014/main" id="{B6C98DB9-51C6-734F-BD61-92DE98BFEF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2" name="Picture 1254" descr="laptop_keyboard">
                <a:extLst>
                  <a:ext uri="{FF2B5EF4-FFF2-40B4-BE49-F238E27FC236}">
                    <a16:creationId xmlns:a16="http://schemas.microsoft.com/office/drawing/2014/main" id="{301846F7-B701-4844-BC1B-C09BB4AC13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3" name="Freeform 1255">
                <a:extLst>
                  <a:ext uri="{FF2B5EF4-FFF2-40B4-BE49-F238E27FC236}">
                    <a16:creationId xmlns:a16="http://schemas.microsoft.com/office/drawing/2014/main" id="{8E76E4DD-2753-2C49-8AEB-93CD338D0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pic>
            <p:nvPicPr>
              <p:cNvPr id="18534" name="Picture 1256" descr="screen">
                <a:extLst>
                  <a:ext uri="{FF2B5EF4-FFF2-40B4-BE49-F238E27FC236}">
                    <a16:creationId xmlns:a16="http://schemas.microsoft.com/office/drawing/2014/main" id="{122C3600-0743-F14C-B924-B46C74D933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5" name="Freeform 1257">
                <a:extLst>
                  <a:ext uri="{FF2B5EF4-FFF2-40B4-BE49-F238E27FC236}">
                    <a16:creationId xmlns:a16="http://schemas.microsoft.com/office/drawing/2014/main" id="{9B7967F3-55E4-3E44-9139-CA2468D1C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36" name="Freeform 1258">
                <a:extLst>
                  <a:ext uri="{FF2B5EF4-FFF2-40B4-BE49-F238E27FC236}">
                    <a16:creationId xmlns:a16="http://schemas.microsoft.com/office/drawing/2014/main" id="{30F6342A-C5A6-A340-B1DB-07383E34C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37" name="Freeform 1259">
                <a:extLst>
                  <a:ext uri="{FF2B5EF4-FFF2-40B4-BE49-F238E27FC236}">
                    <a16:creationId xmlns:a16="http://schemas.microsoft.com/office/drawing/2014/main" id="{5CB84CBE-FA1A-3D45-8CF2-388CA8646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38" name="Freeform 1260">
                <a:extLst>
                  <a:ext uri="{FF2B5EF4-FFF2-40B4-BE49-F238E27FC236}">
                    <a16:creationId xmlns:a16="http://schemas.microsoft.com/office/drawing/2014/main" id="{BE114723-1A42-2046-ACD7-92AB88C40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39" name="Freeform 1261">
                <a:extLst>
                  <a:ext uri="{FF2B5EF4-FFF2-40B4-BE49-F238E27FC236}">
                    <a16:creationId xmlns:a16="http://schemas.microsoft.com/office/drawing/2014/main" id="{3C993690-D077-4F4F-8B21-9063AD224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40" name="Freeform 1262">
                <a:extLst>
                  <a:ext uri="{FF2B5EF4-FFF2-40B4-BE49-F238E27FC236}">
                    <a16:creationId xmlns:a16="http://schemas.microsoft.com/office/drawing/2014/main" id="{B9CEA359-F4DE-A748-8BBD-6D62EBBBE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grpSp>
            <p:nvGrpSpPr>
              <p:cNvPr id="18541" name="Group 1263">
                <a:extLst>
                  <a:ext uri="{FF2B5EF4-FFF2-40B4-BE49-F238E27FC236}">
                    <a16:creationId xmlns:a16="http://schemas.microsoft.com/office/drawing/2014/main" id="{C0257432-7D5B-7543-B8CD-C99E152807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48" name="Freeform 1264">
                  <a:extLst>
                    <a:ext uri="{FF2B5EF4-FFF2-40B4-BE49-F238E27FC236}">
                      <a16:creationId xmlns:a16="http://schemas.microsoft.com/office/drawing/2014/main" id="{DA8CD8E0-54AC-D546-99F2-64A0C7CDC8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549" name="Freeform 1265">
                  <a:extLst>
                    <a:ext uri="{FF2B5EF4-FFF2-40B4-BE49-F238E27FC236}">
                      <a16:creationId xmlns:a16="http://schemas.microsoft.com/office/drawing/2014/main" id="{3782B77C-0082-E340-9393-7E85EDA33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550" name="Freeform 1266">
                  <a:extLst>
                    <a:ext uri="{FF2B5EF4-FFF2-40B4-BE49-F238E27FC236}">
                      <a16:creationId xmlns:a16="http://schemas.microsoft.com/office/drawing/2014/main" id="{B60D7C8D-8766-2F49-8BEF-24D2298F87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551" name="Freeform 1267">
                  <a:extLst>
                    <a:ext uri="{FF2B5EF4-FFF2-40B4-BE49-F238E27FC236}">
                      <a16:creationId xmlns:a16="http://schemas.microsoft.com/office/drawing/2014/main" id="{8C190DF9-CFAA-404A-8A87-4D784AB0D0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552" name="Freeform 1268">
                  <a:extLst>
                    <a:ext uri="{FF2B5EF4-FFF2-40B4-BE49-F238E27FC236}">
                      <a16:creationId xmlns:a16="http://schemas.microsoft.com/office/drawing/2014/main" id="{72C1C40C-C845-3549-838D-9E2B833BC9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  <p:sp>
              <p:nvSpPr>
                <p:cNvPr id="18553" name="Freeform 1269">
                  <a:extLst>
                    <a:ext uri="{FF2B5EF4-FFF2-40B4-BE49-F238E27FC236}">
                      <a16:creationId xmlns:a16="http://schemas.microsoft.com/office/drawing/2014/main" id="{7D347B57-37BC-BE42-8A73-BABF55607C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/>
                </a:p>
              </p:txBody>
            </p:sp>
          </p:grpSp>
          <p:sp>
            <p:nvSpPr>
              <p:cNvPr id="18542" name="Freeform 1270">
                <a:extLst>
                  <a:ext uri="{FF2B5EF4-FFF2-40B4-BE49-F238E27FC236}">
                    <a16:creationId xmlns:a16="http://schemas.microsoft.com/office/drawing/2014/main" id="{0FC2952B-802C-E24B-9581-C0669F98F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43" name="Freeform 1271">
                <a:extLst>
                  <a:ext uri="{FF2B5EF4-FFF2-40B4-BE49-F238E27FC236}">
                    <a16:creationId xmlns:a16="http://schemas.microsoft.com/office/drawing/2014/main" id="{D7AEFEE1-1510-8E4F-8476-8B4CCD25B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44" name="Freeform 1272">
                <a:extLst>
                  <a:ext uri="{FF2B5EF4-FFF2-40B4-BE49-F238E27FC236}">
                    <a16:creationId xmlns:a16="http://schemas.microsoft.com/office/drawing/2014/main" id="{08EBCB8E-BE26-AE40-ACC8-80D6B4735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45" name="Freeform 1273">
                <a:extLst>
                  <a:ext uri="{FF2B5EF4-FFF2-40B4-BE49-F238E27FC236}">
                    <a16:creationId xmlns:a16="http://schemas.microsoft.com/office/drawing/2014/main" id="{B074D7EB-20C6-554D-9275-481C6F456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46" name="Freeform 1274">
                <a:extLst>
                  <a:ext uri="{FF2B5EF4-FFF2-40B4-BE49-F238E27FC236}">
                    <a16:creationId xmlns:a16="http://schemas.microsoft.com/office/drawing/2014/main" id="{33DED296-176D-EE49-A889-F397FF5EB0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8547" name="Freeform 1275">
                <a:extLst>
                  <a:ext uri="{FF2B5EF4-FFF2-40B4-BE49-F238E27FC236}">
                    <a16:creationId xmlns:a16="http://schemas.microsoft.com/office/drawing/2014/main" id="{0F37D482-4B6F-714F-9F32-2F16511B55F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</p:grpSp>
      </p:grpSp>
      <p:pic>
        <p:nvPicPr>
          <p:cNvPr id="18436" name="Picture 864" descr="underline_base">
            <a:extLst>
              <a:ext uri="{FF2B5EF4-FFF2-40B4-BE49-F238E27FC236}">
                <a16:creationId xmlns:a16="http://schemas.microsoft.com/office/drawing/2014/main" id="{0C4C5E95-EE07-484D-A871-68045D44E21F}"/>
              </a:ext>
            </a:extLst>
          </p:cNvPr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45" y="862542"/>
            <a:ext cx="6474354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>
            <a:extLst>
              <a:ext uri="{FF2B5EF4-FFF2-40B4-BE49-F238E27FC236}">
                <a16:creationId xmlns:a16="http://schemas.microsoft.com/office/drawing/2014/main" id="{6D4949FC-1602-DE43-BC23-324BA85F9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190500"/>
            <a:ext cx="6985000" cy="9525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Transport services and protocols</a:t>
            </a:r>
          </a:p>
        </p:txBody>
      </p:sp>
      <p:sp>
        <p:nvSpPr>
          <p:cNvPr id="4103" name="Rectangle 3">
            <a:extLst>
              <a:ext uri="{FF2B5EF4-FFF2-40B4-BE49-F238E27FC236}">
                <a16:creationId xmlns:a16="http://schemas.microsoft.com/office/drawing/2014/main" id="{0EE9EEA7-B03B-D048-ABA2-25C3A4B205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27125" y="1259417"/>
            <a:ext cx="3405188" cy="42624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sz="2000" dirty="0">
                <a:cs typeface="+mn-cs"/>
              </a:rPr>
              <a:t>provide</a:t>
            </a:r>
            <a:r>
              <a:rPr lang="en-US" sz="2000" i="1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000" i="1" dirty="0">
                <a:solidFill>
                  <a:srgbClr val="CC0000"/>
                </a:solidFill>
                <a:cs typeface="+mn-cs"/>
              </a:rPr>
              <a:t>logical communication</a:t>
            </a:r>
            <a:r>
              <a:rPr lang="en-US" sz="2000" dirty="0">
                <a:cs typeface="+mn-cs"/>
              </a:rPr>
              <a:t> between app processes running on different hosts</a:t>
            </a:r>
          </a:p>
          <a:p>
            <a:pPr>
              <a:buFont typeface="Wingdings" charset="2"/>
              <a:buChar char="§"/>
              <a:defRPr/>
            </a:pPr>
            <a:r>
              <a:rPr lang="en-US" sz="2000" dirty="0">
                <a:cs typeface="+mn-cs"/>
              </a:rPr>
              <a:t>transport protocols run in end systems 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send side: breaks app messages into </a:t>
            </a:r>
            <a:r>
              <a:rPr lang="en-US" i="1" dirty="0">
                <a:solidFill>
                  <a:srgbClr val="CC0000"/>
                </a:solidFill>
              </a:rPr>
              <a:t>segments</a:t>
            </a:r>
            <a:r>
              <a:rPr lang="en-US" dirty="0"/>
              <a:t>, passes to network layer</a:t>
            </a:r>
          </a:p>
          <a:p>
            <a:pPr lvl="1">
              <a:buFont typeface="Arial"/>
              <a:buChar char="•"/>
              <a:defRPr/>
            </a:pPr>
            <a:r>
              <a:rPr lang="en-US" dirty="0" err="1"/>
              <a:t>rcv</a:t>
            </a:r>
            <a:r>
              <a:rPr lang="en-US" dirty="0"/>
              <a:t> side: reassembles segments into messages, passes to app layer</a:t>
            </a:r>
          </a:p>
          <a:p>
            <a:pPr>
              <a:buFont typeface="Wingdings" charset="2"/>
              <a:buChar char="§"/>
              <a:defRPr/>
            </a:pPr>
            <a:r>
              <a:rPr lang="en-US" sz="2000" dirty="0">
                <a:cs typeface="+mn-cs"/>
              </a:rPr>
              <a:t>more than one transport protocol available to apps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Internet: TCP and UDP</a:t>
            </a:r>
          </a:p>
        </p:txBody>
      </p:sp>
      <p:grpSp>
        <p:nvGrpSpPr>
          <p:cNvPr id="35485" name="Group 669">
            <a:extLst>
              <a:ext uri="{FF2B5EF4-FFF2-40B4-BE49-F238E27FC236}">
                <a16:creationId xmlns:a16="http://schemas.microsoft.com/office/drawing/2014/main" id="{99192C52-222A-784A-9958-BD80BB115C25}"/>
              </a:ext>
            </a:extLst>
          </p:cNvPr>
          <p:cNvGrpSpPr>
            <a:grpSpLocks/>
          </p:cNvGrpSpPr>
          <p:nvPr/>
        </p:nvGrpSpPr>
        <p:grpSpPr bwMode="auto">
          <a:xfrm>
            <a:off x="7309115" y="3712105"/>
            <a:ext cx="881063" cy="861219"/>
            <a:chOff x="-153" y="1680"/>
            <a:chExt cx="666" cy="651"/>
          </a:xfrm>
        </p:grpSpPr>
        <p:grpSp>
          <p:nvGrpSpPr>
            <p:cNvPr id="18455" name="Group 670">
              <a:extLst>
                <a:ext uri="{FF2B5EF4-FFF2-40B4-BE49-F238E27FC236}">
                  <a16:creationId xmlns:a16="http://schemas.microsoft.com/office/drawing/2014/main" id="{5EF38321-54DC-8741-824B-14236CD07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651"/>
              <a:chOff x="4180" y="744"/>
              <a:chExt cx="513" cy="651"/>
            </a:xfrm>
          </p:grpSpPr>
          <p:sp>
            <p:nvSpPr>
              <p:cNvPr id="4122" name="Rectangle 671">
                <a:extLst>
                  <a:ext uri="{FF2B5EF4-FFF2-40B4-BE49-F238E27FC236}">
                    <a16:creationId xmlns:a16="http://schemas.microsoft.com/office/drawing/2014/main" id="{5FDDA8C1-035A-E248-A542-5AAF030AE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3" name="Rectangle 672">
                <a:extLst>
                  <a:ext uri="{FF2B5EF4-FFF2-40B4-BE49-F238E27FC236}">
                    <a16:creationId xmlns:a16="http://schemas.microsoft.com/office/drawing/2014/main" id="{1B33148B-2726-6F42-84DC-540D5CE2C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4" name="Rectangle 673">
                <a:extLst>
                  <a:ext uri="{FF2B5EF4-FFF2-40B4-BE49-F238E27FC236}">
                    <a16:creationId xmlns:a16="http://schemas.microsoft.com/office/drawing/2014/main" id="{34DFADF5-8189-F941-912B-B297298F8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5" name="Text Box 674">
                <a:extLst>
                  <a:ext uri="{FF2B5EF4-FFF2-40B4-BE49-F238E27FC236}">
                    <a16:creationId xmlns:a16="http://schemas.microsoft.com/office/drawing/2014/main" id="{59FEC0EB-C6B7-5B44-8AED-BC643E70C3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6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833"/>
                  <a:t>application</a:t>
                </a:r>
              </a:p>
              <a:p>
                <a:pPr>
                  <a:defRPr/>
                </a:pPr>
                <a:r>
                  <a:rPr lang="en-US" sz="833">
                    <a:solidFill>
                      <a:schemeClr val="bg1"/>
                    </a:solidFill>
                  </a:rPr>
                  <a:t>transport</a:t>
                </a:r>
                <a:endParaRPr lang="en-US" sz="833"/>
              </a:p>
              <a:p>
                <a:pPr>
                  <a:defRPr/>
                </a:pPr>
                <a:r>
                  <a:rPr lang="en-US" sz="833"/>
                  <a:t>network</a:t>
                </a:r>
              </a:p>
              <a:p>
                <a:pPr>
                  <a:defRPr/>
                </a:pPr>
                <a:r>
                  <a:rPr lang="en-US" sz="833"/>
                  <a:t>data link</a:t>
                </a:r>
              </a:p>
              <a:p>
                <a:pPr>
                  <a:defRPr/>
                </a:pPr>
                <a:r>
                  <a:rPr lang="en-US" sz="833"/>
                  <a:t>physical</a:t>
                </a:r>
                <a:endParaRPr lang="en-US" sz="2000"/>
              </a:p>
            </p:txBody>
          </p:sp>
          <p:sp>
            <p:nvSpPr>
              <p:cNvPr id="4126" name="Line 675">
                <a:extLst>
                  <a:ext uri="{FF2B5EF4-FFF2-40B4-BE49-F238E27FC236}">
                    <a16:creationId xmlns:a16="http://schemas.microsoft.com/office/drawing/2014/main" id="{2E8F9313-6590-924F-B5F2-EB42CB734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7" name="Line 676">
                <a:extLst>
                  <a:ext uri="{FF2B5EF4-FFF2-40B4-BE49-F238E27FC236}">
                    <a16:creationId xmlns:a16="http://schemas.microsoft.com/office/drawing/2014/main" id="{CA8ED9C3-4392-5D40-8FA8-DA55C77AC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8" name="Line 677">
                <a:extLst>
                  <a:ext uri="{FF2B5EF4-FFF2-40B4-BE49-F238E27FC236}">
                    <a16:creationId xmlns:a16="http://schemas.microsoft.com/office/drawing/2014/main" id="{FC573F92-73D2-3440-9141-F3D2FF20B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56" name="Freeform 678">
              <a:extLst>
                <a:ext uri="{FF2B5EF4-FFF2-40B4-BE49-F238E27FC236}">
                  <a16:creationId xmlns:a16="http://schemas.microsoft.com/office/drawing/2014/main" id="{0AF10879-D11C-6A40-B857-5A9256FEF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500"/>
            </a:p>
          </p:txBody>
        </p:sp>
      </p:grpSp>
      <p:grpSp>
        <p:nvGrpSpPr>
          <p:cNvPr id="35114" name="Group 298">
            <a:extLst>
              <a:ext uri="{FF2B5EF4-FFF2-40B4-BE49-F238E27FC236}">
                <a16:creationId xmlns:a16="http://schemas.microsoft.com/office/drawing/2014/main" id="{5B483C8A-0B57-5A4F-A891-643DA76F6049}"/>
              </a:ext>
            </a:extLst>
          </p:cNvPr>
          <p:cNvGrpSpPr>
            <a:grpSpLocks/>
          </p:cNvGrpSpPr>
          <p:nvPr/>
        </p:nvGrpSpPr>
        <p:grpSpPr bwMode="auto">
          <a:xfrm rot="2937887">
            <a:off x="5253303" y="2518834"/>
            <a:ext cx="3151188" cy="362479"/>
            <a:chOff x="2937" y="3579"/>
            <a:chExt cx="2382" cy="274"/>
          </a:xfrm>
        </p:grpSpPr>
        <p:sp>
          <p:nvSpPr>
            <p:cNvPr id="4116" name="Rectangle 295">
              <a:extLst>
                <a:ext uri="{FF2B5EF4-FFF2-40B4-BE49-F238E27FC236}">
                  <a16:creationId xmlns:a16="http://schemas.microsoft.com/office/drawing/2014/main" id="{C221670E-C9A3-8541-B710-583754A7B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17" name="Text Box 293">
              <a:extLst>
                <a:ext uri="{FF2B5EF4-FFF2-40B4-BE49-F238E27FC236}">
                  <a16:creationId xmlns:a16="http://schemas.microsoft.com/office/drawing/2014/main" id="{984B7158-873D-474C-8EDD-5C46165EF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5" y="3605"/>
              <a:ext cx="1722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333" dirty="0">
                  <a:solidFill>
                    <a:schemeClr val="bg1"/>
                  </a:solidFill>
                </a:rPr>
                <a:t>logical end-to-end transport</a:t>
              </a:r>
              <a:endParaRPr lang="en-US" sz="1333" dirty="0"/>
            </a:p>
          </p:txBody>
        </p:sp>
        <p:sp>
          <p:nvSpPr>
            <p:cNvPr id="18453" name="Freeform 296">
              <a:extLst>
                <a:ext uri="{FF2B5EF4-FFF2-40B4-BE49-F238E27FC236}">
                  <a16:creationId xmlns:a16="http://schemas.microsoft.com/office/drawing/2014/main" id="{01499483-B04A-5E4A-AEB0-B5CFC149C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8454" name="Freeform 297">
              <a:extLst>
                <a:ext uri="{FF2B5EF4-FFF2-40B4-BE49-F238E27FC236}">
                  <a16:creationId xmlns:a16="http://schemas.microsoft.com/office/drawing/2014/main" id="{9F5741FA-47A1-1C44-9D98-58A3D14A9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grpSp>
        <p:nvGrpSpPr>
          <p:cNvPr id="35681" name="Group 865">
            <a:extLst>
              <a:ext uri="{FF2B5EF4-FFF2-40B4-BE49-F238E27FC236}">
                <a16:creationId xmlns:a16="http://schemas.microsoft.com/office/drawing/2014/main" id="{7829C567-3948-2C42-949C-90BDA7AC2AF2}"/>
              </a:ext>
            </a:extLst>
          </p:cNvPr>
          <p:cNvGrpSpPr>
            <a:grpSpLocks/>
          </p:cNvGrpSpPr>
          <p:nvPr/>
        </p:nvGrpSpPr>
        <p:grpSpPr bwMode="auto">
          <a:xfrm>
            <a:off x="5314157" y="1080824"/>
            <a:ext cx="881063" cy="861218"/>
            <a:chOff x="-153" y="1680"/>
            <a:chExt cx="666" cy="651"/>
          </a:xfrm>
        </p:grpSpPr>
        <p:grpSp>
          <p:nvGrpSpPr>
            <p:cNvPr id="18442" name="Group 866">
              <a:extLst>
                <a:ext uri="{FF2B5EF4-FFF2-40B4-BE49-F238E27FC236}">
                  <a16:creationId xmlns:a16="http://schemas.microsoft.com/office/drawing/2014/main" id="{E9D4C099-6C25-164C-A20B-8ECE66246A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651"/>
              <a:chOff x="4180" y="744"/>
              <a:chExt cx="513" cy="651"/>
            </a:xfrm>
          </p:grpSpPr>
          <p:sp>
            <p:nvSpPr>
              <p:cNvPr id="4109" name="Rectangle 867">
                <a:extLst>
                  <a:ext uri="{FF2B5EF4-FFF2-40B4-BE49-F238E27FC236}">
                    <a16:creationId xmlns:a16="http://schemas.microsoft.com/office/drawing/2014/main" id="{4193FFC4-95CB-0C46-B1EC-1353F127A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0" name="Rectangle 868">
                <a:extLst>
                  <a:ext uri="{FF2B5EF4-FFF2-40B4-BE49-F238E27FC236}">
                    <a16:creationId xmlns:a16="http://schemas.microsoft.com/office/drawing/2014/main" id="{C9857103-165F-5F46-8E1C-6C5D649F5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1" name="Rectangle 869">
                <a:extLst>
                  <a:ext uri="{FF2B5EF4-FFF2-40B4-BE49-F238E27FC236}">
                    <a16:creationId xmlns:a16="http://schemas.microsoft.com/office/drawing/2014/main" id="{DBE27B4E-A6BA-5E44-BE35-D33115CB9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2" name="Text Box 870">
                <a:extLst>
                  <a:ext uri="{FF2B5EF4-FFF2-40B4-BE49-F238E27FC236}">
                    <a16:creationId xmlns:a16="http://schemas.microsoft.com/office/drawing/2014/main" id="{9E620489-967F-1549-8091-57DB8BC594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6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833"/>
                  <a:t>application</a:t>
                </a:r>
              </a:p>
              <a:p>
                <a:pPr>
                  <a:defRPr/>
                </a:pPr>
                <a:r>
                  <a:rPr lang="en-US" sz="833">
                    <a:solidFill>
                      <a:schemeClr val="bg1"/>
                    </a:solidFill>
                  </a:rPr>
                  <a:t>transport</a:t>
                </a:r>
                <a:endParaRPr lang="en-US" sz="833"/>
              </a:p>
              <a:p>
                <a:pPr>
                  <a:defRPr/>
                </a:pPr>
                <a:r>
                  <a:rPr lang="en-US" sz="833"/>
                  <a:t>network</a:t>
                </a:r>
              </a:p>
              <a:p>
                <a:pPr>
                  <a:defRPr/>
                </a:pPr>
                <a:r>
                  <a:rPr lang="en-US" sz="833"/>
                  <a:t>data link</a:t>
                </a:r>
              </a:p>
              <a:p>
                <a:pPr>
                  <a:defRPr/>
                </a:pPr>
                <a:r>
                  <a:rPr lang="en-US" sz="833"/>
                  <a:t>physical</a:t>
                </a:r>
                <a:endParaRPr lang="en-US" sz="2000"/>
              </a:p>
            </p:txBody>
          </p:sp>
          <p:sp>
            <p:nvSpPr>
              <p:cNvPr id="4113" name="Line 871">
                <a:extLst>
                  <a:ext uri="{FF2B5EF4-FFF2-40B4-BE49-F238E27FC236}">
                    <a16:creationId xmlns:a16="http://schemas.microsoft.com/office/drawing/2014/main" id="{9BCD08DC-5D84-CE4F-9DD9-EB7E95261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4" name="Line 872">
                <a:extLst>
                  <a:ext uri="{FF2B5EF4-FFF2-40B4-BE49-F238E27FC236}">
                    <a16:creationId xmlns:a16="http://schemas.microsoft.com/office/drawing/2014/main" id="{81761B95-E203-8242-B42A-047689C40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5" name="Line 873">
                <a:extLst>
                  <a:ext uri="{FF2B5EF4-FFF2-40B4-BE49-F238E27FC236}">
                    <a16:creationId xmlns:a16="http://schemas.microsoft.com/office/drawing/2014/main" id="{05FD631E-A0F1-0A46-BC54-822AA7A8E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43" name="Freeform 874">
              <a:extLst>
                <a:ext uri="{FF2B5EF4-FFF2-40B4-BE49-F238E27FC236}">
                  <a16:creationId xmlns:a16="http://schemas.microsoft.com/office/drawing/2014/main" id="{85604D60-320C-2441-A8B7-B72132714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82882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3">
            <a:extLst>
              <a:ext uri="{FF2B5EF4-FFF2-40B4-BE49-F238E27FC236}">
                <a16:creationId xmlns:a16="http://schemas.microsoft.com/office/drawing/2014/main" id="{989573A4-B779-3A42-B58D-EB9AE0F07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3469" y="1333500"/>
            <a:ext cx="7015427" cy="38735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motivation: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local network uses just one IP address as far as outside world is concerned: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3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range of addresses not needed from ISP: just one IP address for all devices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3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can change addresses of devices in local network without notifying outside world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3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can change ISP without changing addresses of devices in local network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3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devices inside local net not explicitly addressable, visible by outside world (a “security” plus)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57349" name="Rectangle 8">
            <a:extLst>
              <a:ext uri="{FF2B5EF4-FFF2-40B4-BE49-F238E27FC236}">
                <a16:creationId xmlns:a16="http://schemas.microsoft.com/office/drawing/2014/main" id="{CE046B40-3EE2-264B-AD92-EF6C02102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6500" y="191824"/>
            <a:ext cx="6742907" cy="75670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pic>
        <p:nvPicPr>
          <p:cNvPr id="103427" name="Picture 9" descr="underline_base">
            <a:extLst>
              <a:ext uri="{FF2B5EF4-FFF2-40B4-BE49-F238E27FC236}">
                <a16:creationId xmlns:a16="http://schemas.microsoft.com/office/drawing/2014/main" id="{B512964C-82D7-1746-A333-19857A78394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41" y="768615"/>
            <a:ext cx="6474354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Slide Number Placeholder 5">
            <a:extLst>
              <a:ext uri="{FF2B5EF4-FFF2-40B4-BE49-F238E27FC236}">
                <a16:creationId xmlns:a16="http://schemas.microsoft.com/office/drawing/2014/main" id="{CDB6155B-EC5E-5041-A4FB-442AEE35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9178" y="5396177"/>
            <a:ext cx="468313" cy="2275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5B301B76-F639-2A44-B730-F61F58F87249}" type="slidenum">
              <a:rPr lang="en-US" altLang="en-US" sz="1000">
                <a:latin typeface="Tahoma" panose="020B0604030504040204" pitchFamily="34" charset="0"/>
              </a:rPr>
              <a:pPr/>
              <a:t>20</a:t>
            </a:fld>
            <a:endParaRPr lang="en-US" altLang="en-US" sz="1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66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Freeform 80">
            <a:extLst>
              <a:ext uri="{FF2B5EF4-FFF2-40B4-BE49-F238E27FC236}">
                <a16:creationId xmlns:a16="http://schemas.microsoft.com/office/drawing/2014/main" id="{C0D5ED49-D670-7348-988B-80A723D11300}"/>
              </a:ext>
            </a:extLst>
          </p:cNvPr>
          <p:cNvSpPr>
            <a:spLocks/>
          </p:cNvSpPr>
          <p:nvPr/>
        </p:nvSpPr>
        <p:spPr bwMode="auto">
          <a:xfrm>
            <a:off x="4222751" y="1559719"/>
            <a:ext cx="3115469" cy="2247635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E7010089-B911-ED47-9446-05412F07A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6500" y="191824"/>
            <a:ext cx="6742907" cy="75670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sp>
        <p:nvSpPr>
          <p:cNvPr id="102403" name="Freeform 4">
            <a:extLst>
              <a:ext uri="{FF2B5EF4-FFF2-40B4-BE49-F238E27FC236}">
                <a16:creationId xmlns:a16="http://schemas.microsoft.com/office/drawing/2014/main" id="{39F06CC8-57EC-AE47-AB82-58351C5F5C68}"/>
              </a:ext>
            </a:extLst>
          </p:cNvPr>
          <p:cNvSpPr>
            <a:spLocks/>
          </p:cNvSpPr>
          <p:nvPr/>
        </p:nvSpPr>
        <p:spPr bwMode="auto">
          <a:xfrm>
            <a:off x="762000" y="2149741"/>
            <a:ext cx="3208073" cy="1187979"/>
          </a:xfrm>
          <a:custGeom>
            <a:avLst/>
            <a:gdLst>
              <a:gd name="T0" fmla="*/ 2147483647 w 2425"/>
              <a:gd name="T1" fmla="*/ 2147483647 h 898"/>
              <a:gd name="T2" fmla="*/ 2147483647 w 2425"/>
              <a:gd name="T3" fmla="*/ 2147483647 h 898"/>
              <a:gd name="T4" fmla="*/ 2147483647 w 2425"/>
              <a:gd name="T5" fmla="*/ 2147483647 h 898"/>
              <a:gd name="T6" fmla="*/ 2147483647 w 2425"/>
              <a:gd name="T7" fmla="*/ 2147483647 h 898"/>
              <a:gd name="T8" fmla="*/ 2147483647 w 2425"/>
              <a:gd name="T9" fmla="*/ 2147483647 h 898"/>
              <a:gd name="T10" fmla="*/ 2147483647 w 2425"/>
              <a:gd name="T11" fmla="*/ 2147483647 h 898"/>
              <a:gd name="T12" fmla="*/ 2147483647 w 2425"/>
              <a:gd name="T13" fmla="*/ 2147483647 h 898"/>
              <a:gd name="T14" fmla="*/ 2147483647 w 2425"/>
              <a:gd name="T15" fmla="*/ 2147483647 h 8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25"/>
              <a:gd name="T25" fmla="*/ 0 h 898"/>
              <a:gd name="T26" fmla="*/ 2425 w 2425"/>
              <a:gd name="T27" fmla="*/ 898 h 89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25" h="898">
                <a:moveTo>
                  <a:pt x="2056" y="289"/>
                </a:moveTo>
                <a:cubicBezTo>
                  <a:pt x="1826" y="223"/>
                  <a:pt x="1133" y="113"/>
                  <a:pt x="810" y="75"/>
                </a:cubicBezTo>
                <a:cubicBezTo>
                  <a:pt x="487" y="37"/>
                  <a:pt x="230" y="0"/>
                  <a:pt x="115" y="60"/>
                </a:cubicBezTo>
                <a:cubicBezTo>
                  <a:pt x="0" y="120"/>
                  <a:pt x="121" y="301"/>
                  <a:pt x="121" y="433"/>
                </a:cubicBezTo>
                <a:cubicBezTo>
                  <a:pt x="121" y="565"/>
                  <a:pt x="25" y="802"/>
                  <a:pt x="115" y="850"/>
                </a:cubicBezTo>
                <a:cubicBezTo>
                  <a:pt x="205" y="898"/>
                  <a:pt x="316" y="784"/>
                  <a:pt x="662" y="721"/>
                </a:cubicBezTo>
                <a:cubicBezTo>
                  <a:pt x="1008" y="658"/>
                  <a:pt x="1961" y="544"/>
                  <a:pt x="2193" y="472"/>
                </a:cubicBezTo>
                <a:cubicBezTo>
                  <a:pt x="2425" y="400"/>
                  <a:pt x="2292" y="327"/>
                  <a:pt x="2056" y="28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102404" name="Line 8">
            <a:extLst>
              <a:ext uri="{FF2B5EF4-FFF2-40B4-BE49-F238E27FC236}">
                <a16:creationId xmlns:a16="http://schemas.microsoft.com/office/drawing/2014/main" id="{949FEAE8-04B4-114D-9864-B3543E6380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8000" y="2652448"/>
            <a:ext cx="1012032" cy="92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05" name="Line 9">
            <a:extLst>
              <a:ext uri="{FF2B5EF4-FFF2-40B4-BE49-F238E27FC236}">
                <a16:creationId xmlns:a16="http://schemas.microsoft.com/office/drawing/2014/main" id="{D954F4C4-4365-1A41-ABDB-C0130AF2B0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4000" y="2694782"/>
            <a:ext cx="25003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06" name="Line 10">
            <a:extLst>
              <a:ext uri="{FF2B5EF4-FFF2-40B4-BE49-F238E27FC236}">
                <a16:creationId xmlns:a16="http://schemas.microsoft.com/office/drawing/2014/main" id="{46018FE4-0B05-8A4D-9CD8-60024257E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4698" y="2038615"/>
            <a:ext cx="111125" cy="529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07" name="Line 11">
            <a:extLst>
              <a:ext uri="{FF2B5EF4-FFF2-40B4-BE49-F238E27FC236}">
                <a16:creationId xmlns:a16="http://schemas.microsoft.com/office/drawing/2014/main" id="{09723A06-7EC5-D24A-9559-7F4D03C391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9990" y="3292740"/>
            <a:ext cx="142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08" name="Text Box 12">
            <a:extLst>
              <a:ext uri="{FF2B5EF4-FFF2-40B4-BE49-F238E27FC236}">
                <a16:creationId xmlns:a16="http://schemas.microsoft.com/office/drawing/2014/main" id="{AC85C19B-88FC-054B-9C5D-5EAC05815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5928" y="1813719"/>
            <a:ext cx="80182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/>
              <a:t>10.0.0.1</a:t>
            </a:r>
          </a:p>
        </p:txBody>
      </p:sp>
      <p:sp>
        <p:nvSpPr>
          <p:cNvPr id="102409" name="Text Box 13">
            <a:extLst>
              <a:ext uri="{FF2B5EF4-FFF2-40B4-BE49-F238E27FC236}">
                <a16:creationId xmlns:a16="http://schemas.microsoft.com/office/drawing/2014/main" id="{0A095A61-F3BF-BC48-8CFD-62EA4A531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1761" y="2454011"/>
            <a:ext cx="80182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/>
              <a:t>10.0.0.2</a:t>
            </a:r>
          </a:p>
        </p:txBody>
      </p:sp>
      <p:sp>
        <p:nvSpPr>
          <p:cNvPr id="102410" name="Text Box 14">
            <a:extLst>
              <a:ext uri="{FF2B5EF4-FFF2-40B4-BE49-F238E27FC236}">
                <a16:creationId xmlns:a16="http://schemas.microsoft.com/office/drawing/2014/main" id="{152D798B-1E81-674F-8245-F6319BAE2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0" y="3126053"/>
            <a:ext cx="80182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/>
              <a:t>10.0.0.3</a:t>
            </a:r>
          </a:p>
        </p:txBody>
      </p:sp>
      <p:sp>
        <p:nvSpPr>
          <p:cNvPr id="102411" name="Text Box 15">
            <a:extLst>
              <a:ext uri="{FF2B5EF4-FFF2-40B4-BE49-F238E27FC236}">
                <a16:creationId xmlns:a16="http://schemas.microsoft.com/office/drawing/2014/main" id="{F2BD7A93-E570-DE48-9840-AFF87575D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990" y="2222500"/>
            <a:ext cx="80182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/>
              <a:t>10.0.0.4</a:t>
            </a:r>
          </a:p>
        </p:txBody>
      </p:sp>
      <p:sp>
        <p:nvSpPr>
          <p:cNvPr id="102412" name="Line 16">
            <a:extLst>
              <a:ext uri="{FF2B5EF4-FFF2-40B4-BE49-F238E27FC236}">
                <a16:creationId xmlns:a16="http://schemas.microsoft.com/office/drawing/2014/main" id="{616304E8-7104-0E48-B287-86A137BCB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0178" y="2454011"/>
            <a:ext cx="71438" cy="1071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13" name="Text Box 17">
            <a:extLst>
              <a:ext uri="{FF2B5EF4-FFF2-40B4-BE49-F238E27FC236}">
                <a16:creationId xmlns:a16="http://schemas.microsoft.com/office/drawing/2014/main" id="{6E427904-F3DD-6D42-A872-843285FFA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0" y="2770188"/>
            <a:ext cx="108555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/>
              <a:t>138.76.29.7</a:t>
            </a:r>
          </a:p>
        </p:txBody>
      </p:sp>
      <p:sp>
        <p:nvSpPr>
          <p:cNvPr id="102414" name="Line 18">
            <a:extLst>
              <a:ext uri="{FF2B5EF4-FFF2-40B4-BE49-F238E27FC236}">
                <a16:creationId xmlns:a16="http://schemas.microsoft.com/office/drawing/2014/main" id="{BB753452-8162-2246-8582-7D1D5FB49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0354" y="2726532"/>
            <a:ext cx="71438" cy="1071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15" name="Line 79">
            <a:extLst>
              <a:ext uri="{FF2B5EF4-FFF2-40B4-BE49-F238E27FC236}">
                <a16:creationId xmlns:a16="http://schemas.microsoft.com/office/drawing/2014/main" id="{4E11FEE8-054B-854D-A3AC-391E24AE7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0699" y="2685521"/>
            <a:ext cx="2521479" cy="529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16" name="Text Box 81">
            <a:extLst>
              <a:ext uri="{FF2B5EF4-FFF2-40B4-BE49-F238E27FC236}">
                <a16:creationId xmlns:a16="http://schemas.microsoft.com/office/drawing/2014/main" id="{966E0ED2-70BF-7A49-9E5B-591EB2C3C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454" y="1395678"/>
            <a:ext cx="1949573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/>
              <a:t>local network</a:t>
            </a:r>
          </a:p>
          <a:p>
            <a:pPr algn="ctr"/>
            <a:r>
              <a:rPr lang="en-US" altLang="en-US" sz="1500"/>
              <a:t>(e.g., home network)</a:t>
            </a:r>
          </a:p>
          <a:p>
            <a:pPr algn="ctr"/>
            <a:r>
              <a:rPr lang="en-US" altLang="en-US" sz="1500"/>
              <a:t>10.0.0/24</a:t>
            </a:r>
          </a:p>
        </p:txBody>
      </p:sp>
      <p:sp>
        <p:nvSpPr>
          <p:cNvPr id="102417" name="Line 82">
            <a:extLst>
              <a:ext uri="{FF2B5EF4-FFF2-40B4-BE49-F238E27FC236}">
                <a16:creationId xmlns:a16="http://schemas.microsoft.com/office/drawing/2014/main" id="{0E867CC7-B534-2C46-A801-09098E172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2833" y="1583532"/>
            <a:ext cx="11549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18" name="Line 83">
            <a:extLst>
              <a:ext uri="{FF2B5EF4-FFF2-40B4-BE49-F238E27FC236}">
                <a16:creationId xmlns:a16="http://schemas.microsoft.com/office/drawing/2014/main" id="{BCC5D5AF-DA05-6840-A475-92316421C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3532" y="1467115"/>
            <a:ext cx="0" cy="9009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19" name="Line 84">
            <a:extLst>
              <a:ext uri="{FF2B5EF4-FFF2-40B4-BE49-F238E27FC236}">
                <a16:creationId xmlns:a16="http://schemas.microsoft.com/office/drawing/2014/main" id="{48AC0F6A-3E3E-4748-B783-12833E4913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39949" y="1572948"/>
            <a:ext cx="7487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20" name="Line 86">
            <a:extLst>
              <a:ext uri="{FF2B5EF4-FFF2-40B4-BE49-F238E27FC236}">
                <a16:creationId xmlns:a16="http://schemas.microsoft.com/office/drawing/2014/main" id="{9B5D6E13-D85A-0447-A14C-3FA76DE60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0417" y="1583532"/>
            <a:ext cx="11549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21" name="Line 87">
            <a:extLst>
              <a:ext uri="{FF2B5EF4-FFF2-40B4-BE49-F238E27FC236}">
                <a16:creationId xmlns:a16="http://schemas.microsoft.com/office/drawing/2014/main" id="{6B4DF1E7-6A8A-F849-831E-1FADC14173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00970" y="1572948"/>
            <a:ext cx="7487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22" name="Text Box 88">
            <a:extLst>
              <a:ext uri="{FF2B5EF4-FFF2-40B4-BE49-F238E27FC236}">
                <a16:creationId xmlns:a16="http://schemas.microsoft.com/office/drawing/2014/main" id="{DC713A77-113B-3947-9315-17CB4FBC2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1456" y="1385094"/>
            <a:ext cx="83708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/>
              <a:t>rest of</a:t>
            </a:r>
          </a:p>
          <a:p>
            <a:pPr algn="ctr"/>
            <a:r>
              <a:rPr lang="en-US" altLang="en-US" sz="1500"/>
              <a:t>Internet</a:t>
            </a:r>
          </a:p>
        </p:txBody>
      </p:sp>
      <p:sp>
        <p:nvSpPr>
          <p:cNvPr id="102423" name="Text Box 90">
            <a:extLst>
              <a:ext uri="{FF2B5EF4-FFF2-40B4-BE49-F238E27FC236}">
                <a16:creationId xmlns:a16="http://schemas.microsoft.com/office/drawing/2014/main" id="{20EF0423-DFEF-7244-A150-8E010C1B3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213" y="3942980"/>
            <a:ext cx="316977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Gill Sans MT" panose="020B0502020104020203" pitchFamily="34" charset="77"/>
              </a:rPr>
              <a:t>datagrams with source or 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latin typeface="Gill Sans MT" panose="020B0502020104020203" pitchFamily="34" charset="77"/>
              </a:rPr>
              <a:t>destination in this network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latin typeface="Gill Sans MT" panose="020B0502020104020203" pitchFamily="34" charset="77"/>
              </a:rPr>
              <a:t>have 10.0.0/24 address for 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latin typeface="Gill Sans MT" panose="020B0502020104020203" pitchFamily="34" charset="77"/>
              </a:rPr>
              <a:t>source, destination (as usual)</a:t>
            </a:r>
          </a:p>
        </p:txBody>
      </p:sp>
      <p:sp>
        <p:nvSpPr>
          <p:cNvPr id="102424" name="Text Box 92">
            <a:extLst>
              <a:ext uri="{FF2B5EF4-FFF2-40B4-BE49-F238E27FC236}">
                <a16:creationId xmlns:a16="http://schemas.microsoft.com/office/drawing/2014/main" id="{092D33AC-C3ED-734A-BDD7-BDDAC72D8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55521"/>
            <a:ext cx="3550708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</a:pPr>
            <a:r>
              <a:rPr lang="en-US" altLang="en-US" sz="2000" i="1" dirty="0">
                <a:solidFill>
                  <a:srgbClr val="CC0000"/>
                </a:solidFill>
                <a:latin typeface="Gill Sans MT" panose="020B0502020104020203" pitchFamily="34" charset="77"/>
              </a:rPr>
              <a:t>all</a:t>
            </a:r>
            <a:r>
              <a:rPr lang="en-US" altLang="en-US" sz="2000" dirty="0">
                <a:solidFill>
                  <a:srgbClr val="CC0000"/>
                </a:solidFill>
                <a:latin typeface="Gill Sans MT" panose="020B0502020104020203" pitchFamily="34" charset="77"/>
              </a:rPr>
              <a:t> </a:t>
            </a:r>
            <a:r>
              <a:rPr lang="en-US" altLang="en-US" sz="2000" dirty="0">
                <a:latin typeface="Gill Sans MT" panose="020B0502020104020203" pitchFamily="34" charset="77"/>
              </a:rPr>
              <a:t>datagrams </a:t>
            </a:r>
            <a:r>
              <a:rPr lang="en-US" altLang="en-US" sz="2000" i="1" dirty="0">
                <a:solidFill>
                  <a:srgbClr val="CC0000"/>
                </a:solidFill>
                <a:latin typeface="Gill Sans MT" panose="020B0502020104020203" pitchFamily="34" charset="77"/>
              </a:rPr>
              <a:t>leaving</a:t>
            </a:r>
            <a:r>
              <a:rPr lang="en-US" altLang="en-US" sz="2000" dirty="0">
                <a:latin typeface="Gill Sans MT" panose="020B0502020104020203" pitchFamily="34" charset="77"/>
              </a:rPr>
              <a:t> local</a:t>
            </a:r>
          </a:p>
          <a:p>
            <a:pPr algn="r">
              <a:lnSpc>
                <a:spcPct val="85000"/>
              </a:lnSpc>
            </a:pPr>
            <a:r>
              <a:rPr lang="en-US" altLang="en-US" sz="2000" dirty="0">
                <a:latin typeface="Gill Sans MT" panose="020B0502020104020203" pitchFamily="34" charset="77"/>
              </a:rPr>
              <a:t>network have </a:t>
            </a:r>
            <a:r>
              <a:rPr lang="en-US" altLang="en-US" sz="2000" i="1" dirty="0">
                <a:solidFill>
                  <a:srgbClr val="CC0000"/>
                </a:solidFill>
                <a:latin typeface="Gill Sans MT" panose="020B0502020104020203" pitchFamily="34" charset="77"/>
              </a:rPr>
              <a:t>same</a:t>
            </a:r>
            <a:r>
              <a:rPr lang="en-US" altLang="en-US" sz="2000" dirty="0">
                <a:latin typeface="Gill Sans MT" panose="020B0502020104020203" pitchFamily="34" charset="77"/>
              </a:rPr>
              <a:t> single source NAT IP address: 138.76.29.7</a:t>
            </a:r>
            <a:br>
              <a:rPr lang="en-US" altLang="en-US" sz="2000" dirty="0">
                <a:latin typeface="Gill Sans MT" panose="020B0502020104020203" pitchFamily="34" charset="77"/>
              </a:rPr>
            </a:br>
            <a:r>
              <a:rPr lang="en-US" altLang="en-US" sz="2000" dirty="0">
                <a:latin typeface="Gill Sans MT" panose="020B0502020104020203" pitchFamily="34" charset="77"/>
              </a:rPr>
              <a:t>but, different source port numbers</a:t>
            </a:r>
          </a:p>
        </p:txBody>
      </p:sp>
      <p:pic>
        <p:nvPicPr>
          <p:cNvPr id="102425" name="Picture 95" descr="underline_base">
            <a:extLst>
              <a:ext uri="{FF2B5EF4-FFF2-40B4-BE49-F238E27FC236}">
                <a16:creationId xmlns:a16="http://schemas.microsoft.com/office/drawing/2014/main" id="{7B034DBF-5CB3-6944-BA4C-EBB4F733A66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41" y="768615"/>
            <a:ext cx="6474354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6" name="Line 96">
            <a:extLst>
              <a:ext uri="{FF2B5EF4-FFF2-40B4-BE49-F238E27FC236}">
                <a16:creationId xmlns:a16="http://schemas.microsoft.com/office/drawing/2014/main" id="{6F96559D-4F1F-004D-B15B-BE3EE51EF7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2787386"/>
            <a:ext cx="289892" cy="116813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27" name="Line 97">
            <a:extLst>
              <a:ext uri="{FF2B5EF4-FFF2-40B4-BE49-F238E27FC236}">
                <a16:creationId xmlns:a16="http://schemas.microsoft.com/office/drawing/2014/main" id="{07BA4E2C-519E-1C4E-86CA-520122A585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17574" y="2756959"/>
            <a:ext cx="556948" cy="118930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grpSp>
        <p:nvGrpSpPr>
          <p:cNvPr id="102428" name="Group 98">
            <a:extLst>
              <a:ext uri="{FF2B5EF4-FFF2-40B4-BE49-F238E27FC236}">
                <a16:creationId xmlns:a16="http://schemas.microsoft.com/office/drawing/2014/main" id="{A35BAFE5-80C5-074F-84C1-C42796AC5B79}"/>
              </a:ext>
            </a:extLst>
          </p:cNvPr>
          <p:cNvGrpSpPr>
            <a:grpSpLocks/>
          </p:cNvGrpSpPr>
          <p:nvPr/>
        </p:nvGrpSpPr>
        <p:grpSpPr bwMode="auto">
          <a:xfrm>
            <a:off x="3790157" y="2549261"/>
            <a:ext cx="750093" cy="289718"/>
            <a:chOff x="4396" y="1245"/>
            <a:chExt cx="672" cy="248"/>
          </a:xfrm>
        </p:grpSpPr>
        <p:sp>
          <p:nvSpPr>
            <p:cNvPr id="102440" name="Oval 407">
              <a:extLst>
                <a:ext uri="{FF2B5EF4-FFF2-40B4-BE49-F238E27FC236}">
                  <a16:creationId xmlns:a16="http://schemas.microsoft.com/office/drawing/2014/main" id="{60B9B8D0-A5F4-4141-AA1D-25B63CA7F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441" name="Rectangle 410">
              <a:extLst>
                <a:ext uri="{FF2B5EF4-FFF2-40B4-BE49-F238E27FC236}">
                  <a16:creationId xmlns:a16="http://schemas.microsoft.com/office/drawing/2014/main" id="{DE0A9325-9B58-A04B-9D12-AD46026F2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 sz="2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442" name="Oval 411">
              <a:extLst>
                <a:ext uri="{FF2B5EF4-FFF2-40B4-BE49-F238E27FC236}">
                  <a16:creationId xmlns:a16="http://schemas.microsoft.com/office/drawing/2014/main" id="{1BF6D2B9-5411-DC45-9A1F-1CED89BD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2443" name="Group 102">
              <a:extLst>
                <a:ext uri="{FF2B5EF4-FFF2-40B4-BE49-F238E27FC236}">
                  <a16:creationId xmlns:a16="http://schemas.microsoft.com/office/drawing/2014/main" id="{6730FAFC-CBFF-064D-8E75-F5547D82C7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2446" name="Freeform 103">
                <a:extLst>
                  <a:ext uri="{FF2B5EF4-FFF2-40B4-BE49-F238E27FC236}">
                    <a16:creationId xmlns:a16="http://schemas.microsoft.com/office/drawing/2014/main" id="{BD05B014-1651-EC40-9BFE-7C708CEB4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02447" name="Freeform 104">
                <a:extLst>
                  <a:ext uri="{FF2B5EF4-FFF2-40B4-BE49-F238E27FC236}">
                    <a16:creationId xmlns:a16="http://schemas.microsoft.com/office/drawing/2014/main" id="{79D50947-1EBD-5943-975D-5C32614BD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</p:grpSp>
        <p:sp>
          <p:nvSpPr>
            <p:cNvPr id="102444" name="Line 105">
              <a:extLst>
                <a:ext uri="{FF2B5EF4-FFF2-40B4-BE49-F238E27FC236}">
                  <a16:creationId xmlns:a16="http://schemas.microsoft.com/office/drawing/2014/main" id="{79D784BF-4A31-0643-A0C4-251082C72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02445" name="Line 106">
              <a:extLst>
                <a:ext uri="{FF2B5EF4-FFF2-40B4-BE49-F238E27FC236}">
                  <a16:creationId xmlns:a16="http://schemas.microsoft.com/office/drawing/2014/main" id="{B9881FBB-0673-1541-9637-8B3E315CC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</p:grpSp>
      <p:grpSp>
        <p:nvGrpSpPr>
          <p:cNvPr id="102429" name="Group 107">
            <a:extLst>
              <a:ext uri="{FF2B5EF4-FFF2-40B4-BE49-F238E27FC236}">
                <a16:creationId xmlns:a16="http://schemas.microsoft.com/office/drawing/2014/main" id="{6237AC00-A5B5-6043-B3E9-35C604CD851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68042" y="1866636"/>
            <a:ext cx="534458" cy="465667"/>
            <a:chOff x="-44" y="1473"/>
            <a:chExt cx="981" cy="1105"/>
          </a:xfrm>
        </p:grpSpPr>
        <p:pic>
          <p:nvPicPr>
            <p:cNvPr id="102438" name="Picture 108" descr="desktop_computer_stylized_medium">
              <a:extLst>
                <a:ext uri="{FF2B5EF4-FFF2-40B4-BE49-F238E27FC236}">
                  <a16:creationId xmlns:a16="http://schemas.microsoft.com/office/drawing/2014/main" id="{19A1B052-4F09-8243-898B-D6A70A7859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39" name="Freeform 109">
              <a:extLst>
                <a:ext uri="{FF2B5EF4-FFF2-40B4-BE49-F238E27FC236}">
                  <a16:creationId xmlns:a16="http://schemas.microsoft.com/office/drawing/2014/main" id="{3AC089E5-8022-1B4C-9379-E754473C31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102430" name="Group 110">
            <a:extLst>
              <a:ext uri="{FF2B5EF4-FFF2-40B4-BE49-F238E27FC236}">
                <a16:creationId xmlns:a16="http://schemas.microsoft.com/office/drawing/2014/main" id="{8CA5C265-0EBD-B343-B150-7B5F233440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01115" y="2430198"/>
            <a:ext cx="534458" cy="465667"/>
            <a:chOff x="-44" y="1473"/>
            <a:chExt cx="981" cy="1105"/>
          </a:xfrm>
        </p:grpSpPr>
        <p:pic>
          <p:nvPicPr>
            <p:cNvPr id="102436" name="Picture 111" descr="desktop_computer_stylized_medium">
              <a:extLst>
                <a:ext uri="{FF2B5EF4-FFF2-40B4-BE49-F238E27FC236}">
                  <a16:creationId xmlns:a16="http://schemas.microsoft.com/office/drawing/2014/main" id="{0D85742A-1E47-5E4E-82ED-FDE15A1C92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37" name="Freeform 112">
              <a:extLst>
                <a:ext uri="{FF2B5EF4-FFF2-40B4-BE49-F238E27FC236}">
                  <a16:creationId xmlns:a16="http://schemas.microsoft.com/office/drawing/2014/main" id="{3F4E9621-0ECB-794E-8800-4EEA8A373C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102431" name="Group 113">
            <a:extLst>
              <a:ext uri="{FF2B5EF4-FFF2-40B4-BE49-F238E27FC236}">
                <a16:creationId xmlns:a16="http://schemas.microsoft.com/office/drawing/2014/main" id="{A00B8D78-338B-4D47-AC13-388F279FE5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07729" y="3058583"/>
            <a:ext cx="534458" cy="465667"/>
            <a:chOff x="-44" y="1473"/>
            <a:chExt cx="981" cy="1105"/>
          </a:xfrm>
        </p:grpSpPr>
        <p:pic>
          <p:nvPicPr>
            <p:cNvPr id="102434" name="Picture 114" descr="desktop_computer_stylized_medium">
              <a:extLst>
                <a:ext uri="{FF2B5EF4-FFF2-40B4-BE49-F238E27FC236}">
                  <a16:creationId xmlns:a16="http://schemas.microsoft.com/office/drawing/2014/main" id="{CCE7B9AC-47B8-114D-8699-EA7401A12F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35" name="Freeform 115">
              <a:extLst>
                <a:ext uri="{FF2B5EF4-FFF2-40B4-BE49-F238E27FC236}">
                  <a16:creationId xmlns:a16="http://schemas.microsoft.com/office/drawing/2014/main" id="{55B2C4FB-FC17-9642-AFAD-F09AD4D524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sp>
        <p:nvSpPr>
          <p:cNvPr id="102432" name="Slide Number Placeholder 5">
            <a:extLst>
              <a:ext uri="{FF2B5EF4-FFF2-40B4-BE49-F238E27FC236}">
                <a16:creationId xmlns:a16="http://schemas.microsoft.com/office/drawing/2014/main" id="{0DEC2491-3155-ED49-8006-54B90FCC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9178" y="5396177"/>
            <a:ext cx="468313" cy="2275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1C16C310-092B-8344-81BC-2C1EDB2122D5}" type="slidenum">
              <a:rPr lang="en-US" altLang="en-US" sz="1000">
                <a:latin typeface="Tahoma" panose="020B0604030504040204" pitchFamily="34" charset="0"/>
              </a:rPr>
              <a:pPr/>
              <a:t>21</a:t>
            </a:fld>
            <a:endParaRPr lang="en-US" altLang="en-US" sz="1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36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82" descr="underline_base">
            <a:extLst>
              <a:ext uri="{FF2B5EF4-FFF2-40B4-BE49-F238E27FC236}">
                <a16:creationId xmlns:a16="http://schemas.microsoft.com/office/drawing/2014/main" id="{7657AC8F-1355-8D4D-840B-2C9055CBD11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677" y="726282"/>
            <a:ext cx="4189677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0" name="Rectangle 80">
            <a:extLst>
              <a:ext uri="{FF2B5EF4-FFF2-40B4-BE49-F238E27FC236}">
                <a16:creationId xmlns:a16="http://schemas.microsoft.com/office/drawing/2014/main" id="{2AD020CC-21E9-C841-A324-1C0C16BC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792" y="2719917"/>
            <a:ext cx="3956844" cy="2348178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500"/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06331335-18E4-304F-A612-6A70ADB4F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6500" y="154782"/>
            <a:ext cx="6477000" cy="75670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IPv6 datagram format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7479E2D5-31D7-F44B-96A4-883BDBAD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521" y="1088761"/>
            <a:ext cx="6256456" cy="152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33" i="1">
                <a:solidFill>
                  <a:srgbClr val="CC0000"/>
                </a:solidFill>
                <a:latin typeface="Gill Sans MT" panose="020B0502020104020203" pitchFamily="34" charset="77"/>
              </a:rPr>
              <a:t>priority:</a:t>
            </a:r>
            <a:r>
              <a:rPr lang="en-US" altLang="en-US" sz="2333">
                <a:latin typeface="Gill Sans MT" panose="020B0502020104020203" pitchFamily="34" charset="77"/>
              </a:rPr>
              <a:t>  identify priority among datagrams in flow</a:t>
            </a:r>
          </a:p>
          <a:p>
            <a:r>
              <a:rPr lang="en-US" altLang="en-US" sz="2333" i="1">
                <a:solidFill>
                  <a:srgbClr val="CC0000"/>
                </a:solidFill>
                <a:latin typeface="Gill Sans MT" panose="020B0502020104020203" pitchFamily="34" charset="77"/>
              </a:rPr>
              <a:t>flow Label:</a:t>
            </a:r>
            <a:r>
              <a:rPr lang="en-US" altLang="en-US" sz="2333">
                <a:latin typeface="Gill Sans MT" panose="020B0502020104020203" pitchFamily="34" charset="77"/>
              </a:rPr>
              <a:t> identify datagrams in same “</a:t>
            </a:r>
            <a:r>
              <a:rPr lang="en-US" altLang="ja-JP" sz="2333">
                <a:latin typeface="Gill Sans MT" panose="020B0502020104020203" pitchFamily="34" charset="77"/>
              </a:rPr>
              <a:t>flow”. </a:t>
            </a:r>
          </a:p>
          <a:p>
            <a:r>
              <a:rPr lang="en-US" altLang="en-US" sz="2333">
                <a:latin typeface="Gill Sans MT" panose="020B0502020104020203" pitchFamily="34" charset="77"/>
              </a:rPr>
              <a:t>                    (concept of “</a:t>
            </a:r>
            <a:r>
              <a:rPr lang="en-US" altLang="ja-JP" sz="2333">
                <a:latin typeface="Gill Sans MT" panose="020B0502020104020203" pitchFamily="34" charset="77"/>
              </a:rPr>
              <a:t>flow” not well defined).</a:t>
            </a:r>
          </a:p>
          <a:p>
            <a:r>
              <a:rPr lang="en-US" altLang="en-US" sz="2333" i="1">
                <a:solidFill>
                  <a:srgbClr val="CC0000"/>
                </a:solidFill>
                <a:latin typeface="Gill Sans MT" panose="020B0502020104020203" pitchFamily="34" charset="77"/>
              </a:rPr>
              <a:t>next header:</a:t>
            </a:r>
            <a:r>
              <a:rPr lang="en-US" altLang="en-US" sz="2333">
                <a:latin typeface="Gill Sans MT" panose="020B0502020104020203" pitchFamily="34" charset="77"/>
              </a:rPr>
              <a:t> identify upper layer protocol for data</a:t>
            </a:r>
            <a:r>
              <a:rPr lang="en-US" altLang="en-US" sz="2000">
                <a:latin typeface="Comic Sans MS" panose="030F0902030302020204" pitchFamily="66" charset="0"/>
              </a:rPr>
              <a:t> </a:t>
            </a:r>
          </a:p>
        </p:txBody>
      </p:sp>
      <p:sp>
        <p:nvSpPr>
          <p:cNvPr id="109573" name="Rectangle 56">
            <a:extLst>
              <a:ext uri="{FF2B5EF4-FFF2-40B4-BE49-F238E27FC236}">
                <a16:creationId xmlns:a16="http://schemas.microsoft.com/office/drawing/2014/main" id="{2B670D7E-34F5-E04F-9B8E-30E279560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615" y="2787386"/>
            <a:ext cx="3956843" cy="23481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500"/>
          </a:p>
        </p:txBody>
      </p:sp>
      <p:sp>
        <p:nvSpPr>
          <p:cNvPr id="109574" name="Line 60">
            <a:extLst>
              <a:ext uri="{FF2B5EF4-FFF2-40B4-BE49-F238E27FC236}">
                <a16:creationId xmlns:a16="http://schemas.microsoft.com/office/drawing/2014/main" id="{A73E14BC-0B65-DC45-8D7C-08BBE1A17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3045354"/>
            <a:ext cx="393964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9575" name="Line 61">
            <a:extLst>
              <a:ext uri="{FF2B5EF4-FFF2-40B4-BE49-F238E27FC236}">
                <a16:creationId xmlns:a16="http://schemas.microsoft.com/office/drawing/2014/main" id="{8E24061C-BB89-4B46-82CB-F625C6CD1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0333" y="2795324"/>
            <a:ext cx="0" cy="2447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9576" name="Line 63">
            <a:extLst>
              <a:ext uri="{FF2B5EF4-FFF2-40B4-BE49-F238E27FC236}">
                <a16:creationId xmlns:a16="http://schemas.microsoft.com/office/drawing/2014/main" id="{1DEC6CA5-434E-E441-ABFC-4B929332F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4479" y="2792678"/>
            <a:ext cx="0" cy="2447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9577" name="Line 64">
            <a:extLst>
              <a:ext uri="{FF2B5EF4-FFF2-40B4-BE49-F238E27FC236}">
                <a16:creationId xmlns:a16="http://schemas.microsoft.com/office/drawing/2014/main" id="{E84D50D3-49CB-E748-956D-90CEE702E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7063" y="3041386"/>
            <a:ext cx="0" cy="2447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9578" name="Line 65">
            <a:extLst>
              <a:ext uri="{FF2B5EF4-FFF2-40B4-BE49-F238E27FC236}">
                <a16:creationId xmlns:a16="http://schemas.microsoft.com/office/drawing/2014/main" id="{788D80A1-8EC7-FB45-A58E-EFBE54488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2208" y="3044032"/>
            <a:ext cx="0" cy="2447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9579" name="Line 66">
            <a:extLst>
              <a:ext uri="{FF2B5EF4-FFF2-40B4-BE49-F238E27FC236}">
                <a16:creationId xmlns:a16="http://schemas.microsoft.com/office/drawing/2014/main" id="{97D9898A-10F5-6F41-9F53-B352D3E9F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354" y="4312708"/>
            <a:ext cx="39674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9580" name="Line 67">
            <a:extLst>
              <a:ext uri="{FF2B5EF4-FFF2-40B4-BE49-F238E27FC236}">
                <a16:creationId xmlns:a16="http://schemas.microsoft.com/office/drawing/2014/main" id="{F55D9A83-7109-FA41-A769-C374871DA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1907" y="3779573"/>
            <a:ext cx="39674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9581" name="Line 68">
            <a:extLst>
              <a:ext uri="{FF2B5EF4-FFF2-40B4-BE49-F238E27FC236}">
                <a16:creationId xmlns:a16="http://schemas.microsoft.com/office/drawing/2014/main" id="{40E5F900-E1BC-BA4F-8346-105EE1237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000" y="3294063"/>
            <a:ext cx="39674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9582" name="Text Box 69">
            <a:extLst>
              <a:ext uri="{FF2B5EF4-FFF2-40B4-BE49-F238E27FC236}">
                <a16:creationId xmlns:a16="http://schemas.microsoft.com/office/drawing/2014/main" id="{916776D2-DC37-A844-A424-56790C03B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116" y="4533636"/>
            <a:ext cx="5597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/>
              <a:t>data</a:t>
            </a:r>
          </a:p>
        </p:txBody>
      </p:sp>
      <p:sp>
        <p:nvSpPr>
          <p:cNvPr id="109583" name="Text Box 70">
            <a:extLst>
              <a:ext uri="{FF2B5EF4-FFF2-40B4-BE49-F238E27FC236}">
                <a16:creationId xmlns:a16="http://schemas.microsoft.com/office/drawing/2014/main" id="{CA0FD295-D48F-B049-A923-3DD789547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097" y="3815292"/>
            <a:ext cx="1856598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500"/>
              <a:t>destination address</a:t>
            </a:r>
          </a:p>
          <a:p>
            <a:pPr algn="ctr">
              <a:lnSpc>
                <a:spcPct val="85000"/>
              </a:lnSpc>
            </a:pPr>
            <a:r>
              <a:rPr lang="en-US" altLang="en-US" sz="1500"/>
              <a:t>(128 bits)</a:t>
            </a:r>
          </a:p>
        </p:txBody>
      </p:sp>
      <p:sp>
        <p:nvSpPr>
          <p:cNvPr id="109584" name="Text Box 71">
            <a:extLst>
              <a:ext uri="{FF2B5EF4-FFF2-40B4-BE49-F238E27FC236}">
                <a16:creationId xmlns:a16="http://schemas.microsoft.com/office/drawing/2014/main" id="{4923514E-69ED-C843-8488-2C411F55B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1188" y="3309937"/>
            <a:ext cx="1502334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500"/>
              <a:t>source address</a:t>
            </a:r>
          </a:p>
          <a:p>
            <a:pPr algn="ctr">
              <a:lnSpc>
                <a:spcPct val="85000"/>
              </a:lnSpc>
            </a:pPr>
            <a:r>
              <a:rPr lang="en-US" altLang="en-US" sz="1500"/>
              <a:t>(128 bits)</a:t>
            </a:r>
          </a:p>
        </p:txBody>
      </p:sp>
      <p:sp>
        <p:nvSpPr>
          <p:cNvPr id="109585" name="Text Box 72">
            <a:extLst>
              <a:ext uri="{FF2B5EF4-FFF2-40B4-BE49-F238E27FC236}">
                <a16:creationId xmlns:a16="http://schemas.microsoft.com/office/drawing/2014/main" id="{50170470-0D90-6A4A-B8E5-F3A5FF90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428" y="3016251"/>
            <a:ext cx="11721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/>
              <a:t>payload len</a:t>
            </a:r>
          </a:p>
        </p:txBody>
      </p:sp>
      <p:sp>
        <p:nvSpPr>
          <p:cNvPr id="109586" name="Text Box 73">
            <a:extLst>
              <a:ext uri="{FF2B5EF4-FFF2-40B4-BE49-F238E27FC236}">
                <a16:creationId xmlns:a16="http://schemas.microsoft.com/office/drawing/2014/main" id="{1074867C-4C2C-644D-9AB0-E1E4274D1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740" y="3022866"/>
            <a:ext cx="8803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/>
              <a:t>next hdr</a:t>
            </a:r>
          </a:p>
        </p:txBody>
      </p:sp>
      <p:sp>
        <p:nvSpPr>
          <p:cNvPr id="109587" name="Text Box 74">
            <a:extLst>
              <a:ext uri="{FF2B5EF4-FFF2-40B4-BE49-F238E27FC236}">
                <a16:creationId xmlns:a16="http://schemas.microsoft.com/office/drawing/2014/main" id="{ACA557A2-7FF6-4643-B29B-78FB51C1D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167" y="3010959"/>
            <a:ext cx="90281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/>
              <a:t>hop limit</a:t>
            </a:r>
          </a:p>
        </p:txBody>
      </p:sp>
      <p:sp>
        <p:nvSpPr>
          <p:cNvPr id="109588" name="Text Box 75">
            <a:extLst>
              <a:ext uri="{FF2B5EF4-FFF2-40B4-BE49-F238E27FC236}">
                <a16:creationId xmlns:a16="http://schemas.microsoft.com/office/drawing/2014/main" id="{B9FFB3A8-23D6-8948-8C98-DFD81ED3F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0" y="2766220"/>
            <a:ext cx="98937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/>
              <a:t>flow label</a:t>
            </a:r>
          </a:p>
        </p:txBody>
      </p:sp>
      <p:sp>
        <p:nvSpPr>
          <p:cNvPr id="109589" name="Text Box 76">
            <a:extLst>
              <a:ext uri="{FF2B5EF4-FFF2-40B4-BE49-F238E27FC236}">
                <a16:creationId xmlns:a16="http://schemas.microsoft.com/office/drawing/2014/main" id="{4ADE2BF2-A31C-8A4B-8760-FA575E4D5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53" y="2754313"/>
            <a:ext cx="3994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/>
              <a:t>pri</a:t>
            </a:r>
          </a:p>
        </p:txBody>
      </p:sp>
      <p:sp>
        <p:nvSpPr>
          <p:cNvPr id="109590" name="Text Box 77">
            <a:extLst>
              <a:ext uri="{FF2B5EF4-FFF2-40B4-BE49-F238E27FC236}">
                <a16:creationId xmlns:a16="http://schemas.microsoft.com/office/drawing/2014/main" id="{FE32F759-5355-E645-AF17-CDB5F23D7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854" y="2760928"/>
            <a:ext cx="4523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/>
              <a:t>ver</a:t>
            </a:r>
          </a:p>
        </p:txBody>
      </p:sp>
      <p:sp>
        <p:nvSpPr>
          <p:cNvPr id="109591" name="Line 79">
            <a:extLst>
              <a:ext uri="{FF2B5EF4-FFF2-40B4-BE49-F238E27FC236}">
                <a16:creationId xmlns:a16="http://schemas.microsoft.com/office/drawing/2014/main" id="{6DB632C7-9A09-5742-9067-D17F736C5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8095" y="5334000"/>
            <a:ext cx="40137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9592" name="Text Box 78">
            <a:extLst>
              <a:ext uri="{FF2B5EF4-FFF2-40B4-BE49-F238E27FC236}">
                <a16:creationId xmlns:a16="http://schemas.microsoft.com/office/drawing/2014/main" id="{E8D19393-8499-5649-B5F1-B549FBEA6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230" y="5175251"/>
            <a:ext cx="752129" cy="3231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/>
              <a:t>32 bits</a:t>
            </a:r>
          </a:p>
        </p:txBody>
      </p:sp>
      <p:sp>
        <p:nvSpPr>
          <p:cNvPr id="109593" name="Slide Number Placeholder 5">
            <a:extLst>
              <a:ext uri="{FF2B5EF4-FFF2-40B4-BE49-F238E27FC236}">
                <a16:creationId xmlns:a16="http://schemas.microsoft.com/office/drawing/2014/main" id="{E240C4F3-FF9E-0841-8CB4-A6B6DD2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9178" y="5396177"/>
            <a:ext cx="468313" cy="2275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0BAF626B-69F3-534F-9A5D-050DCED34C29}" type="slidenum">
              <a:rPr lang="en-US" altLang="en-US" sz="1000">
                <a:latin typeface="Tahoma" panose="020B0604030504040204" pitchFamily="34" charset="0"/>
              </a:rPr>
              <a:pPr/>
              <a:t>22</a:t>
            </a:fld>
            <a:endParaRPr lang="en-US" altLang="en-US" sz="1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49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>
            <a:extLst>
              <a:ext uri="{FF2B5EF4-FFF2-40B4-BE49-F238E27FC236}">
                <a16:creationId xmlns:a16="http://schemas.microsoft.com/office/drawing/2014/main" id="{225E6F9E-E5CD-0540-BBCF-B9B81FBF0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IPv6 Addresses</a:t>
            </a:r>
          </a:p>
        </p:txBody>
      </p:sp>
      <p:sp>
        <p:nvSpPr>
          <p:cNvPr id="111618" name="Rectangle 3">
            <a:extLst>
              <a:ext uri="{FF2B5EF4-FFF2-40B4-BE49-F238E27FC236}">
                <a16:creationId xmlns:a16="http://schemas.microsoft.com/office/drawing/2014/main" id="{70E51509-65C8-1D48-B78E-84E3AE11E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1323" y="998802"/>
            <a:ext cx="7110677" cy="43709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Similar to IPv4 addresses, but 128 bits</a:t>
            </a:r>
          </a:p>
          <a:p>
            <a:pPr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Example:</a:t>
            </a:r>
          </a:p>
          <a:p>
            <a:pPr lvl="1">
              <a:lnSpc>
                <a:spcPct val="75000"/>
              </a:lnSpc>
            </a:pPr>
            <a:r>
              <a:rPr lang="en-US" altLang="en-US" dirty="0">
                <a:latin typeface="Anonymous Pro" panose="02060609030202000504" pitchFamily="49" charset="0"/>
                <a:ea typeface="Anonymous Pro" panose="02060609030202000504" pitchFamily="49" charset="0"/>
                <a:cs typeface="ＭＳ Ｐゴシック" panose="020B0600070205080204" pitchFamily="34" charset="-128"/>
              </a:rPr>
              <a:t>2601:5c2:300:c062:14a7:efa1:78b5:e8a</a:t>
            </a:r>
          </a:p>
          <a:p>
            <a:pPr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CIDR still applies:</a:t>
            </a:r>
          </a:p>
          <a:p>
            <a:pPr lvl="1">
              <a:lnSpc>
                <a:spcPct val="75000"/>
              </a:lnSpc>
            </a:pPr>
            <a:r>
              <a:rPr lang="en-US" altLang="en-US" dirty="0">
                <a:latin typeface="Anonymous Pro" panose="02060609030202000504" pitchFamily="49" charset="0"/>
                <a:ea typeface="Anonymous Pro" panose="02060609030202000504" pitchFamily="49" charset="0"/>
                <a:cs typeface="ＭＳ Ｐゴシック" panose="020B0600070205080204" pitchFamily="34" charset="-128"/>
              </a:rPr>
              <a:t>2601:5c2:300:c062:14a7:efa1:78b5:e8a/64</a:t>
            </a:r>
          </a:p>
          <a:p>
            <a:pPr lvl="1">
              <a:lnSpc>
                <a:spcPct val="75000"/>
              </a:lnSpc>
            </a:pPr>
            <a:endParaRPr lang="en-US" altLang="en-US" dirty="0">
              <a:latin typeface="Anonymous Pro" panose="02060609030202000504" pitchFamily="49" charset="0"/>
              <a:ea typeface="Anonymous Pro" panose="02060609030202000504" pitchFamily="49" charset="0"/>
              <a:cs typeface="ＭＳ Ｐゴシック" panose="020B0600070205080204" pitchFamily="34" charset="-128"/>
            </a:endParaRPr>
          </a:p>
          <a:p>
            <a:pPr lvl="1"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Subnets are commonly 64 bits!</a:t>
            </a:r>
            <a:b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 local network can support 2</a:t>
            </a:r>
            <a:r>
              <a:rPr lang="en-US" altLang="en-US" baseline="30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64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devices.</a:t>
            </a:r>
          </a:p>
          <a:p>
            <a:pPr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No need for DHCP (although it still exists)</a:t>
            </a:r>
          </a:p>
          <a:p>
            <a:pPr lvl="1"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Devices can choose their own address (stateless autoconfiguration). Collisions are unlikely with 2</a:t>
            </a:r>
            <a:r>
              <a:rPr lang="en-US" altLang="en-US" baseline="30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64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addresses.</a:t>
            </a:r>
          </a:p>
          <a:p>
            <a:pPr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Zero groups can be omitted:</a:t>
            </a:r>
          </a:p>
          <a:p>
            <a:pPr lvl="1">
              <a:lnSpc>
                <a:spcPct val="75000"/>
              </a:lnSpc>
            </a:pPr>
            <a:r>
              <a:rPr lang="en-US" altLang="en-US" dirty="0">
                <a:latin typeface="Anonymous Pro" panose="02060609030202000504" pitchFamily="49" charset="0"/>
                <a:ea typeface="Anonymous Pro" panose="02060609030202000504" pitchFamily="49" charset="0"/>
                <a:cs typeface="ＭＳ Ｐゴシック" panose="020B0600070205080204" pitchFamily="34" charset="-128"/>
              </a:rPr>
              <a:t>2601:0000:0000:0000:0000:0000:0000:0008/16</a:t>
            </a:r>
          </a:p>
          <a:p>
            <a:pPr lvl="1">
              <a:lnSpc>
                <a:spcPct val="75000"/>
              </a:lnSpc>
            </a:pPr>
            <a:r>
              <a:rPr lang="en-US" altLang="en-US" dirty="0">
                <a:latin typeface="Anonymous Pro" panose="02060609030202000504" pitchFamily="49" charset="0"/>
                <a:ea typeface="Anonymous Pro" panose="02060609030202000504" pitchFamily="49" charset="0"/>
                <a:cs typeface="ＭＳ Ｐゴシック" panose="020B0600070205080204" pitchFamily="34" charset="-128"/>
              </a:rPr>
              <a:t>2601::8/16</a:t>
            </a:r>
          </a:p>
        </p:txBody>
      </p:sp>
      <p:pic>
        <p:nvPicPr>
          <p:cNvPr id="111619" name="Picture 4" descr="underline_base">
            <a:extLst>
              <a:ext uri="{FF2B5EF4-FFF2-40B4-BE49-F238E27FC236}">
                <a16:creationId xmlns:a16="http://schemas.microsoft.com/office/drawing/2014/main" id="{613DB5FB-2285-8E4D-8546-C3C2A1EC0A1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854604"/>
            <a:ext cx="5713678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35" name="Slide Number Placeholder 5">
            <a:extLst>
              <a:ext uri="{FF2B5EF4-FFF2-40B4-BE49-F238E27FC236}">
                <a16:creationId xmlns:a16="http://schemas.microsoft.com/office/drawing/2014/main" id="{A686738D-5C49-BD4D-B0A8-B9902AEA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9178" y="5396177"/>
            <a:ext cx="468313" cy="2275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9FF7C7A7-4456-3744-B4C4-2F29D675D92B}" type="slidenum">
              <a:rPr lang="en-US" altLang="en-US" sz="1000">
                <a:latin typeface="Tahoma" panose="020B0604030504040204" pitchFamily="34" charset="0"/>
              </a:rPr>
              <a:pPr/>
              <a:t>23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0CFC85C6-A71F-2C47-AF1D-6866E9340C22}"/>
              </a:ext>
            </a:extLst>
          </p:cNvPr>
          <p:cNvSpPr/>
          <p:nvPr/>
        </p:nvSpPr>
        <p:spPr bwMode="auto">
          <a:xfrm rot="16200000">
            <a:off x="3104488" y="1362775"/>
            <a:ext cx="165943" cy="2577492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FDE0C-9D3E-8444-83B6-65972B8217B5}"/>
              </a:ext>
            </a:extLst>
          </p:cNvPr>
          <p:cNvSpPr txBox="1"/>
          <p:nvPr/>
        </p:nvSpPr>
        <p:spPr>
          <a:xfrm>
            <a:off x="2925323" y="2659082"/>
            <a:ext cx="580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FF0000"/>
                </a:solidFill>
              </a:rPr>
              <a:t>prefix</a:t>
            </a:r>
          </a:p>
        </p:txBody>
      </p:sp>
    </p:spTree>
    <p:extLst>
      <p:ext uri="{BB962C8B-B14F-4D97-AF65-F5344CB8AC3E}">
        <p14:creationId xmlns:p14="http://schemas.microsoft.com/office/powerpoint/2010/main" val="7094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>
            <a:extLst>
              <a:ext uri="{FF2B5EF4-FFF2-40B4-BE49-F238E27FC236}">
                <a16:creationId xmlns:a16="http://schemas.microsoft.com/office/drawing/2014/main" id="{2DACEAFB-1138-3347-9D64-ED675CE01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3500" y="351896"/>
            <a:ext cx="2991115" cy="6985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IPv6: adoption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FF7870E4-688E-0943-AC8E-91BA46402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979" y="1043783"/>
            <a:ext cx="6838157" cy="437885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Google: 25% of clients access services via IPv6 (Jan, 2019)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NIST: 1/3 of all US government domains are IPv6 capable</a:t>
            </a:r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Long (long!) time for deployment, use</a:t>
            </a:r>
          </a:p>
          <a:p>
            <a:pPr marL="380985" lvl="1" indent="195784"/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20 years and counting!</a:t>
            </a:r>
          </a:p>
          <a:p>
            <a:pPr marL="380985" lvl="1" indent="195784"/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think of application-level changes in last 20 years: WWW, Facebook, streaming media, Skype, …</a:t>
            </a:r>
          </a:p>
          <a:p>
            <a:pPr marL="380985" lvl="1" indent="195784"/>
            <a:r>
              <a:rPr lang="en-US" altLang="en-US" i="1" dirty="0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Why?</a:t>
            </a:r>
          </a:p>
        </p:txBody>
      </p:sp>
      <p:pic>
        <p:nvPicPr>
          <p:cNvPr id="114691" name="Picture 4" descr="underline_base">
            <a:extLst>
              <a:ext uri="{FF2B5EF4-FFF2-40B4-BE49-F238E27FC236}">
                <a16:creationId xmlns:a16="http://schemas.microsoft.com/office/drawing/2014/main" id="{CE604592-7D86-D84A-AA45-F76D1F79A61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11" y="879740"/>
            <a:ext cx="2722563" cy="16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2" name="Slide Number Placeholder 5">
            <a:extLst>
              <a:ext uri="{FF2B5EF4-FFF2-40B4-BE49-F238E27FC236}">
                <a16:creationId xmlns:a16="http://schemas.microsoft.com/office/drawing/2014/main" id="{5D4935AB-E4C8-B446-886D-4D7287D7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9178" y="5396177"/>
            <a:ext cx="468313" cy="2275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88B3EE1D-0872-8B4A-9CE8-6CFBA7454ABD}" type="slidenum">
              <a:rPr lang="en-US" altLang="en-US" sz="1000">
                <a:latin typeface="Tahoma" panose="020B0604030504040204" pitchFamily="34" charset="0"/>
              </a:rPr>
              <a:pPr/>
              <a:t>24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5D22C3-58A5-4B4D-9F23-D03E0E3C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642600"/>
            <a:ext cx="7620000" cy="176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80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>
            <a:extLst>
              <a:ext uri="{FF2B5EF4-FFF2-40B4-BE49-F238E27FC236}">
                <a16:creationId xmlns:a16="http://schemas.microsoft.com/office/drawing/2014/main" id="{2DACEAFB-1138-3347-9D64-ED675CE01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3500" y="351896"/>
            <a:ext cx="6556375" cy="6985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IPv6: adoption (2019 update)</a:t>
            </a:r>
          </a:p>
        </p:txBody>
      </p:sp>
      <p:pic>
        <p:nvPicPr>
          <p:cNvPr id="114691" name="Picture 4" descr="underline_base">
            <a:extLst>
              <a:ext uri="{FF2B5EF4-FFF2-40B4-BE49-F238E27FC236}">
                <a16:creationId xmlns:a16="http://schemas.microsoft.com/office/drawing/2014/main" id="{CE604592-7D86-D84A-AA45-F76D1F79A61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11" y="879740"/>
            <a:ext cx="2722563" cy="16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2" name="Slide Number Placeholder 5">
            <a:extLst>
              <a:ext uri="{FF2B5EF4-FFF2-40B4-BE49-F238E27FC236}">
                <a16:creationId xmlns:a16="http://schemas.microsoft.com/office/drawing/2014/main" id="{5D4935AB-E4C8-B446-886D-4D7287D7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9178" y="5396177"/>
            <a:ext cx="468313" cy="2275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88B3EE1D-0872-8B4A-9CE8-6CFBA7454ABD}" type="slidenum">
              <a:rPr lang="en-US" altLang="en-US" sz="1000">
                <a:latin typeface="Tahoma" panose="020B0604030504040204" pitchFamily="34" charset="0"/>
              </a:rPr>
              <a:pPr/>
              <a:t>25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AC7A3-F51B-9847-A102-6E50DF4C1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C48F3-03E8-8642-BED5-4BC683EC4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21968"/>
            <a:ext cx="7620000" cy="363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03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>
            <a:extLst>
              <a:ext uri="{FF2B5EF4-FFF2-40B4-BE49-F238E27FC236}">
                <a16:creationId xmlns:a16="http://schemas.microsoft.com/office/drawing/2014/main" id="{2DACEAFB-1138-3347-9D64-ED675CE01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3500" y="351896"/>
            <a:ext cx="2991115" cy="6985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IPv6 for IoT?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FF7870E4-688E-0943-AC8E-91BA46402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979" y="1195916"/>
            <a:ext cx="6838157" cy="422671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Reality: already 10s of billions of devices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IPv6 address space (2</a:t>
            </a:r>
            <a:r>
              <a:rPr lang="en-US" altLang="en-US" baseline="30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128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) would enable an IP address per device.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IoT devices could directly interact with the Internet, and use familiar protocols.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However, power and software complexity issues make it challenging to run full IPv6 stacks on IoT devices.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Security challenges?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Networking challenges?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pic>
        <p:nvPicPr>
          <p:cNvPr id="114691" name="Picture 4" descr="underline_base">
            <a:extLst>
              <a:ext uri="{FF2B5EF4-FFF2-40B4-BE49-F238E27FC236}">
                <a16:creationId xmlns:a16="http://schemas.microsoft.com/office/drawing/2014/main" id="{CE604592-7D86-D84A-AA45-F76D1F79A61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11" y="879740"/>
            <a:ext cx="2722563" cy="16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2" name="Slide Number Placeholder 5">
            <a:extLst>
              <a:ext uri="{FF2B5EF4-FFF2-40B4-BE49-F238E27FC236}">
                <a16:creationId xmlns:a16="http://schemas.microsoft.com/office/drawing/2014/main" id="{5D4935AB-E4C8-B446-886D-4D7287D7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9178" y="5396177"/>
            <a:ext cx="468313" cy="2275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88B3EE1D-0872-8B4A-9CE8-6CFBA7454ABD}" type="slidenum">
              <a:rPr lang="en-US" altLang="en-US" sz="1000">
                <a:latin typeface="Tahoma" panose="020B0604030504040204" pitchFamily="34" charset="0"/>
              </a:rPr>
              <a:pPr/>
              <a:t>26</a:t>
            </a:fld>
            <a:endParaRPr lang="en-US" altLang="en-US" sz="1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40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526D98-1B8A-034A-95B4-3C57ABC3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1DAE77-B659-B44F-A1BE-191969CF1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323" y="1084580"/>
            <a:ext cx="6684191" cy="33098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7D737D-139C-4D4C-BAB0-1D51132513E1}"/>
              </a:ext>
            </a:extLst>
          </p:cNvPr>
          <p:cNvSpPr/>
          <p:nvPr/>
        </p:nvSpPr>
        <p:spPr>
          <a:xfrm>
            <a:off x="404949" y="5112293"/>
            <a:ext cx="6770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twitter.com</a:t>
            </a:r>
            <a:r>
              <a:rPr lang="en-US" dirty="0"/>
              <a:t>/_</a:t>
            </a:r>
            <a:r>
              <a:rPr lang="en-US" dirty="0" err="1"/>
              <a:t>inherlane</a:t>
            </a:r>
            <a:r>
              <a:rPr lang="en-US" dirty="0"/>
              <a:t>/status/1034430721971118081</a:t>
            </a:r>
          </a:p>
        </p:txBody>
      </p:sp>
    </p:spTree>
    <p:extLst>
      <p:ext uri="{BB962C8B-B14F-4D97-AF65-F5344CB8AC3E}">
        <p14:creationId xmlns:p14="http://schemas.microsoft.com/office/powerpoint/2010/main" val="4041745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8">
            <a:extLst>
              <a:ext uri="{FF2B5EF4-FFF2-40B4-BE49-F238E27FC236}">
                <a16:creationId xmlns:a16="http://schemas.microsoft.com/office/drawing/2014/main" id="{B3E66725-23D7-4E4A-977C-9DCF5F053B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Tahoma" panose="020B0604030504040204" pitchFamily="34" charset="0"/>
              </a:rPr>
              <a:t>2-</a:t>
            </a:r>
            <a:fld id="{E60CDB52-76C1-CE4E-AFA4-A4C558DD17B6}" type="slidenum">
              <a:rPr lang="en-US" altLang="en-US" sz="1000">
                <a:solidFill>
                  <a:srgbClr val="000000"/>
                </a:solidFill>
                <a:latin typeface="Tahoma" panose="020B0604030504040204" pitchFamily="34" charset="0"/>
              </a:rPr>
              <a:pPr/>
              <a:t>28</a:t>
            </a:fld>
            <a:endParaRPr lang="en-US" altLang="en-US" sz="1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241667" name="Picture 16" descr="underline_base">
            <a:extLst>
              <a:ext uri="{FF2B5EF4-FFF2-40B4-BE49-F238E27FC236}">
                <a16:creationId xmlns:a16="http://schemas.microsoft.com/office/drawing/2014/main" id="{F5E1AD6A-7892-3144-A284-D7C60CBE292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07" y="723636"/>
            <a:ext cx="5332677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1668" name="Rectangle 2">
            <a:extLst>
              <a:ext uri="{FF2B5EF4-FFF2-40B4-BE49-F238E27FC236}">
                <a16:creationId xmlns:a16="http://schemas.microsoft.com/office/drawing/2014/main" id="{C9A1620D-3D9C-5242-B410-D1BB3EBF1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219" y="164042"/>
            <a:ext cx="6477000" cy="752740"/>
          </a:xfrm>
        </p:spPr>
        <p:txBody>
          <a:bodyPr/>
          <a:lstStyle/>
          <a:p>
            <a:r>
              <a:rPr lang="en-US" altLang="en-US" sz="3333">
                <a:latin typeface="Gill Sans MT" panose="020B0502020104020203" pitchFamily="34" charset="77"/>
                <a:ea typeface="ＭＳ Ｐゴシック" panose="020B0600070205080204" pitchFamily="34" charset="-128"/>
              </a:rPr>
              <a:t>Socket programming </a:t>
            </a:r>
            <a:r>
              <a:rPr lang="en-US" altLang="en-US" sz="3333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with TCP</a:t>
            </a:r>
            <a:endParaRPr lang="en-US" altLang="en-US">
              <a:solidFill>
                <a:srgbClr val="CC0000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241669" name="Rectangle 3">
            <a:extLst>
              <a:ext uri="{FF2B5EF4-FFF2-40B4-BE49-F238E27FC236}">
                <a16:creationId xmlns:a16="http://schemas.microsoft.com/office/drawing/2014/main" id="{4F66863F-3CD5-D943-96B7-79210331FB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90625" y="1127125"/>
            <a:ext cx="3175000" cy="38735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000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client must contact server</a:t>
            </a:r>
          </a:p>
          <a:p>
            <a:r>
              <a:rPr lang="en-US" altLang="en-US" sz="1833">
                <a:latin typeface="Gill Sans MT" panose="020B0502020104020203" pitchFamily="34" charset="77"/>
                <a:ea typeface="ＭＳ Ｐゴシック" panose="020B0600070205080204" pitchFamily="34" charset="-128"/>
              </a:rPr>
              <a:t>server process must first be running</a:t>
            </a:r>
          </a:p>
          <a:p>
            <a:r>
              <a:rPr lang="en-US" altLang="en-US" sz="1833">
                <a:latin typeface="Gill Sans MT" panose="020B0502020104020203" pitchFamily="34" charset="77"/>
                <a:ea typeface="ＭＳ Ｐゴシック" panose="020B0600070205080204" pitchFamily="34" charset="-128"/>
              </a:rPr>
              <a:t>server must have created socket (door) that welcomes client’</a:t>
            </a:r>
            <a:r>
              <a:rPr lang="en-US" altLang="ja-JP" sz="1833">
                <a:latin typeface="Gill Sans MT" panose="020B0502020104020203" pitchFamily="34" charset="77"/>
                <a:ea typeface="ＭＳ Ｐゴシック" panose="020B0600070205080204" pitchFamily="34" charset="-128"/>
              </a:rPr>
              <a:t>s contact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000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client contacts server by:</a:t>
            </a:r>
          </a:p>
          <a:p>
            <a:r>
              <a:rPr lang="en-US" altLang="en-US" sz="1833">
                <a:latin typeface="Gill Sans MT" panose="020B0502020104020203" pitchFamily="34" charset="77"/>
                <a:ea typeface="ＭＳ Ｐゴシック" panose="020B0600070205080204" pitchFamily="34" charset="-128"/>
              </a:rPr>
              <a:t>creating TCP socket, specifying IP address, port number of server process</a:t>
            </a:r>
          </a:p>
          <a:p>
            <a:r>
              <a:rPr lang="en-US" altLang="en-US" sz="1833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when client creates socket:</a:t>
            </a:r>
            <a:r>
              <a:rPr lang="en-US" altLang="en-US" sz="1833">
                <a:latin typeface="Gill Sans MT" panose="020B0502020104020203" pitchFamily="34" charset="77"/>
                <a:ea typeface="ＭＳ Ｐゴシック" panose="020B0600070205080204" pitchFamily="34" charset="-128"/>
              </a:rPr>
              <a:t> client TCP establishes connection to server TCP</a:t>
            </a:r>
          </a:p>
          <a:p>
            <a:endParaRPr lang="en-US" altLang="en-US" sz="1667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241670" name="Rectangle 4">
            <a:extLst>
              <a:ext uri="{FF2B5EF4-FFF2-40B4-BE49-F238E27FC236}">
                <a16:creationId xmlns:a16="http://schemas.microsoft.com/office/drawing/2014/main" id="{BE89C6B9-CEAA-E04B-8AFE-0A8B1CB5BDB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158875"/>
            <a:ext cx="3302000" cy="250031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833">
                <a:latin typeface="Gill Sans MT" panose="020B0502020104020203" pitchFamily="34" charset="77"/>
                <a:ea typeface="ＭＳ Ｐゴシック" panose="020B0600070205080204" pitchFamily="34" charset="-128"/>
              </a:rPr>
              <a:t>when contacted by client, </a:t>
            </a:r>
            <a:r>
              <a:rPr lang="en-US" altLang="en-US" sz="1833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server TCP creates new socket</a:t>
            </a:r>
            <a:r>
              <a:rPr lang="en-US" altLang="en-US" sz="1833">
                <a:latin typeface="Gill Sans MT" panose="020B0502020104020203" pitchFamily="34" charset="77"/>
                <a:ea typeface="ＭＳ Ｐゴシック" panose="020B0600070205080204" pitchFamily="34" charset="-128"/>
              </a:rPr>
              <a:t> for server process to communicate with that particular client</a:t>
            </a:r>
          </a:p>
          <a:p>
            <a:pPr lvl="1"/>
            <a:r>
              <a:rPr lang="en-US" altLang="en-US" sz="1833">
                <a:latin typeface="Gill Sans MT" panose="020B0502020104020203" pitchFamily="34" charset="77"/>
                <a:ea typeface="ＭＳ Ｐゴシック" panose="020B0600070205080204" pitchFamily="34" charset="-128"/>
              </a:rPr>
              <a:t>allows server to talk with multiple clients</a:t>
            </a:r>
          </a:p>
          <a:p>
            <a:pPr lvl="1"/>
            <a:r>
              <a:rPr lang="en-US" altLang="en-US" sz="1833">
                <a:latin typeface="Gill Sans MT" panose="020B0502020104020203" pitchFamily="34" charset="77"/>
                <a:ea typeface="ＭＳ Ｐゴシック" panose="020B0600070205080204" pitchFamily="34" charset="-128"/>
              </a:rPr>
              <a:t>source port numbers used to distinguish clients (more in Chap 3)</a:t>
            </a:r>
            <a:endParaRPr lang="en-US" altLang="en-US" sz="1833" i="1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241671" name="Text Box 6">
            <a:extLst>
              <a:ext uri="{FF2B5EF4-FFF2-40B4-BE49-F238E27FC236}">
                <a16:creationId xmlns:a16="http://schemas.microsoft.com/office/drawing/2014/main" id="{DF901E61-90BE-D741-840A-3294D487A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937" y="4125482"/>
            <a:ext cx="339387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99"/>
                </a:solidFill>
                <a:latin typeface="Gill Sans MT" panose="020B0502020104020203" pitchFamily="34" charset="77"/>
              </a:rPr>
              <a:t>TCP provides reliable, in-order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99"/>
                </a:solidFill>
                <a:latin typeface="Gill Sans MT" panose="020B0502020104020203" pitchFamily="34" charset="77"/>
              </a:rPr>
              <a:t>byte-stream transfer (“</a:t>
            </a:r>
            <a:r>
              <a:rPr lang="en-US" altLang="ja-JP" dirty="0">
                <a:solidFill>
                  <a:srgbClr val="000099"/>
                </a:solidFill>
                <a:latin typeface="Gill Sans MT" panose="020B0502020104020203" pitchFamily="34" charset="77"/>
              </a:rPr>
              <a:t>pipe”)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99"/>
                </a:solidFill>
                <a:latin typeface="Gill Sans MT" panose="020B0502020104020203" pitchFamily="34" charset="77"/>
              </a:rPr>
              <a:t>between client and server</a:t>
            </a:r>
          </a:p>
        </p:txBody>
      </p:sp>
      <p:grpSp>
        <p:nvGrpSpPr>
          <p:cNvPr id="241672" name="Group 8">
            <a:extLst>
              <a:ext uri="{FF2B5EF4-FFF2-40B4-BE49-F238E27FC236}">
                <a16:creationId xmlns:a16="http://schemas.microsoft.com/office/drawing/2014/main" id="{EFDD539F-4A99-324E-B81A-1199C5968F46}"/>
              </a:ext>
            </a:extLst>
          </p:cNvPr>
          <p:cNvGrpSpPr>
            <a:grpSpLocks/>
          </p:cNvGrpSpPr>
          <p:nvPr/>
        </p:nvGrpSpPr>
        <p:grpSpPr bwMode="auto">
          <a:xfrm>
            <a:off x="4578615" y="3758409"/>
            <a:ext cx="2428875" cy="402167"/>
            <a:chOff x="-25" y="3816"/>
            <a:chExt cx="1836" cy="304"/>
          </a:xfrm>
        </p:grpSpPr>
        <p:sp>
          <p:nvSpPr>
            <p:cNvPr id="241673" name="Rectangle 9">
              <a:extLst>
                <a:ext uri="{FF2B5EF4-FFF2-40B4-BE49-F238E27FC236}">
                  <a16:creationId xmlns:a16="http://schemas.microsoft.com/office/drawing/2014/main" id="{D81D82A7-78C9-D54E-A8FB-DEA4E6FD6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818"/>
              <a:ext cx="140" cy="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3333CC"/>
                </a:buClr>
              </a:pPr>
              <a:endParaRPr lang="en-US" altLang="en-US">
                <a:solidFill>
                  <a:srgbClr val="000000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41674" name="Text Box 10">
              <a:extLst>
                <a:ext uri="{FF2B5EF4-FFF2-40B4-BE49-F238E27FC236}">
                  <a16:creationId xmlns:a16="http://schemas.microsoft.com/office/drawing/2014/main" id="{F0E8BD79-AB00-3341-B461-7C2624B2C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5" y="3816"/>
              <a:ext cx="183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CC0000"/>
                  </a:solidFill>
                  <a:latin typeface="Gill Sans MT" panose="020B0502020104020203" pitchFamily="34" charset="77"/>
                </a:rPr>
                <a:t>application viewpoint: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043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8">
            <a:extLst>
              <a:ext uri="{FF2B5EF4-FFF2-40B4-BE49-F238E27FC236}">
                <a16:creationId xmlns:a16="http://schemas.microsoft.com/office/drawing/2014/main" id="{E580223F-6BB7-3C42-85EE-6B59420E68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Tahoma" panose="020B0604030504040204" pitchFamily="34" charset="0"/>
              </a:rPr>
              <a:t>2-</a:t>
            </a:r>
            <a:fld id="{362F5C4C-2EA2-024D-A37C-37519649BE18}" type="slidenum">
              <a:rPr lang="en-US" altLang="en-US" sz="1000">
                <a:solidFill>
                  <a:srgbClr val="000000"/>
                </a:solidFill>
                <a:latin typeface="Tahoma" panose="020B0604030504040204" pitchFamily="34" charset="0"/>
              </a:rPr>
              <a:pPr/>
              <a:t>29</a:t>
            </a:fld>
            <a:endParaRPr lang="en-US" altLang="en-US" sz="1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11415A6D-7E09-1843-8D16-1FBF148E2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3896" y="74083"/>
            <a:ext cx="6477000" cy="789782"/>
          </a:xfrm>
        </p:spPr>
        <p:txBody>
          <a:bodyPr/>
          <a:lstStyle/>
          <a:p>
            <a:r>
              <a:rPr lang="en-US" altLang="en-US" sz="3000">
                <a:latin typeface="Gill Sans MT" panose="020B0502020104020203" pitchFamily="34" charset="77"/>
                <a:ea typeface="ＭＳ Ｐゴシック" panose="020B0600070205080204" pitchFamily="34" charset="-128"/>
              </a:rPr>
              <a:t>Client/server socket interaction: TCP</a:t>
            </a:r>
            <a:endParaRPr lang="en-US" altLang="en-US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895A5AE-1B6D-7448-ABE0-4D2B95E6E0D1}"/>
              </a:ext>
            </a:extLst>
          </p:cNvPr>
          <p:cNvGrpSpPr>
            <a:grpSpLocks/>
          </p:cNvGrpSpPr>
          <p:nvPr/>
        </p:nvGrpSpPr>
        <p:grpSpPr bwMode="auto">
          <a:xfrm>
            <a:off x="1893094" y="2502961"/>
            <a:ext cx="1644386" cy="792428"/>
            <a:chOff x="827" y="2019"/>
            <a:chExt cx="1243" cy="599"/>
          </a:xfrm>
        </p:grpSpPr>
        <p:sp>
          <p:nvSpPr>
            <p:cNvPr id="242729" name="Text Box 4">
              <a:extLst>
                <a:ext uri="{FF2B5EF4-FFF2-40B4-BE49-F238E27FC236}">
                  <a16:creationId xmlns:a16="http://schemas.microsoft.com/office/drawing/2014/main" id="{F5ABCB45-1B38-904F-ADF3-0F5381ED6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" y="2019"/>
              <a:ext cx="1098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67">
                  <a:solidFill>
                    <a:srgbClr val="000000"/>
                  </a:solidFill>
                </a:rPr>
                <a:t>wait for incoming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67">
                  <a:solidFill>
                    <a:srgbClr val="000000"/>
                  </a:solidFill>
                </a:rPr>
                <a:t>connection request</a:t>
              </a: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2730" name="Text Box 5">
              <a:extLst>
                <a:ext uri="{FF2B5EF4-FFF2-40B4-BE49-F238E27FC236}">
                  <a16:creationId xmlns:a16="http://schemas.microsoft.com/office/drawing/2014/main" id="{EE0A9CCF-6898-1A42-9F36-D81D68E4D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2277"/>
              <a:ext cx="1242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67">
                  <a:solidFill>
                    <a:srgbClr val="CC0000"/>
                  </a:solidFill>
                </a:rPr>
                <a:t>connectionSocket =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67">
                  <a:solidFill>
                    <a:srgbClr val="CC0000"/>
                  </a:solidFill>
                </a:rPr>
                <a:t>serverSocket.accept()</a:t>
              </a:r>
              <a:endParaRPr lang="en-US" altLang="en-US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79F64D57-BC2E-1247-AD54-8ECAD2FDE7E6}"/>
              </a:ext>
            </a:extLst>
          </p:cNvPr>
          <p:cNvGrpSpPr>
            <a:grpSpLocks/>
          </p:cNvGrpSpPr>
          <p:nvPr/>
        </p:nvGrpSpPr>
        <p:grpSpPr bwMode="auto">
          <a:xfrm>
            <a:off x="1877219" y="1562366"/>
            <a:ext cx="2098145" cy="1016001"/>
            <a:chOff x="821" y="1308"/>
            <a:chExt cx="1586" cy="768"/>
          </a:xfrm>
        </p:grpSpPr>
        <p:grpSp>
          <p:nvGrpSpPr>
            <p:cNvPr id="242725" name="Group 7">
              <a:extLst>
                <a:ext uri="{FF2B5EF4-FFF2-40B4-BE49-F238E27FC236}">
                  <a16:creationId xmlns:a16="http://schemas.microsoft.com/office/drawing/2014/main" id="{2372F790-E35A-494D-8AC6-0049D37FF4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1" y="1308"/>
              <a:ext cx="1586" cy="530"/>
              <a:chOff x="329" y="1332"/>
              <a:chExt cx="1586" cy="530"/>
            </a:xfrm>
          </p:grpSpPr>
          <p:sp>
            <p:nvSpPr>
              <p:cNvPr id="242727" name="Text Box 8">
                <a:extLst>
                  <a:ext uri="{FF2B5EF4-FFF2-40B4-BE49-F238E27FC236}">
                    <a16:creationId xmlns:a16="http://schemas.microsoft.com/office/drawing/2014/main" id="{491356ED-AF90-A747-9326-B1B63F0A3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" y="1332"/>
                <a:ext cx="1586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67">
                    <a:solidFill>
                      <a:srgbClr val="000000"/>
                    </a:solidFill>
                  </a:rPr>
                  <a:t>create socket,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67">
                    <a:solidFill>
                      <a:srgbClr val="000000"/>
                    </a:solidFill>
                  </a:rPr>
                  <a:t>port=</a:t>
                </a:r>
                <a:r>
                  <a:rPr lang="en-US" altLang="en-US" sz="1167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en-US" altLang="en-US" sz="1167">
                    <a:solidFill>
                      <a:srgbClr val="000000"/>
                    </a:solidFill>
                  </a:rPr>
                  <a:t>, for incoming request:</a:t>
                </a: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2728" name="Text Box 9">
                <a:extLst>
                  <a:ext uri="{FF2B5EF4-FFF2-40B4-BE49-F238E27FC236}">
                    <a16:creationId xmlns:a16="http://schemas.microsoft.com/office/drawing/2014/main" id="{33B67743-09FE-1548-9133-ADB757A878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" y="1656"/>
                <a:ext cx="1481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167">
                    <a:solidFill>
                      <a:srgbClr val="CC0000"/>
                    </a:solidFill>
                  </a:rPr>
                  <a:t>serverSocket = socket()</a:t>
                </a:r>
                <a:endParaRPr lang="en-US" altLang="en-US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2726" name="Line 10">
              <a:extLst>
                <a:ext uri="{FF2B5EF4-FFF2-40B4-BE49-F238E27FC236}">
                  <a16:creationId xmlns:a16="http://schemas.microsoft.com/office/drawing/2014/main" id="{98C9B4DC-967E-E94E-AD4E-AA2C2E28B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1500"/>
            </a:p>
          </p:txBody>
        </p:sp>
      </p:grpSp>
      <p:grpSp>
        <p:nvGrpSpPr>
          <p:cNvPr id="5" name="Group 11">
            <a:extLst>
              <a:ext uri="{FF2B5EF4-FFF2-40B4-BE49-F238E27FC236}">
                <a16:creationId xmlns:a16="http://schemas.microsoft.com/office/drawing/2014/main" id="{E01C55DE-A679-E342-8EAC-4D7F6CF27A90}"/>
              </a:ext>
            </a:extLst>
          </p:cNvPr>
          <p:cNvGrpSpPr>
            <a:grpSpLocks/>
          </p:cNvGrpSpPr>
          <p:nvPr/>
        </p:nvGrpSpPr>
        <p:grpSpPr bwMode="auto">
          <a:xfrm>
            <a:off x="5041636" y="2509576"/>
            <a:ext cx="1979083" cy="625741"/>
            <a:chOff x="3333" y="1196"/>
            <a:chExt cx="1496" cy="473"/>
          </a:xfrm>
        </p:grpSpPr>
        <p:sp>
          <p:nvSpPr>
            <p:cNvPr id="242723" name="Text Box 12">
              <a:extLst>
                <a:ext uri="{FF2B5EF4-FFF2-40B4-BE49-F238E27FC236}">
                  <a16:creationId xmlns:a16="http://schemas.microsoft.com/office/drawing/2014/main" id="{2C58BEEB-E82B-8A48-BC4A-E879A53CC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" y="1196"/>
              <a:ext cx="1494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67">
                  <a:solidFill>
                    <a:srgbClr val="000000"/>
                  </a:solidFill>
                </a:rPr>
                <a:t>create socket,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67">
                  <a:solidFill>
                    <a:srgbClr val="000000"/>
                  </a:solidFill>
                </a:rPr>
                <a:t>connect to </a:t>
              </a:r>
              <a:r>
                <a:rPr lang="en-US" altLang="en-US" sz="1167" b="1">
                  <a:solidFill>
                    <a:srgbClr val="000000"/>
                  </a:solidFill>
                  <a:latin typeface="Courier New" panose="02070309020205020404" pitchFamily="49" charset="0"/>
                </a:rPr>
                <a:t>hostid</a:t>
              </a:r>
              <a:r>
                <a:rPr lang="en-US" altLang="en-US" sz="1167">
                  <a:solidFill>
                    <a:srgbClr val="000000"/>
                  </a:solidFill>
                </a:rPr>
                <a:t>, port=</a:t>
              </a:r>
              <a:r>
                <a:rPr lang="en-US" altLang="en-US" sz="1167" b="1">
                  <a:solidFill>
                    <a:srgbClr val="000000"/>
                  </a:solidFill>
                  <a:latin typeface="Courier New" panose="02070309020205020404" pitchFamily="49" charset="0"/>
                </a:rPr>
                <a:t>x</a:t>
              </a: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2724" name="Text Box 13">
              <a:extLst>
                <a:ext uri="{FF2B5EF4-FFF2-40B4-BE49-F238E27FC236}">
                  <a16:creationId xmlns:a16="http://schemas.microsoft.com/office/drawing/2014/main" id="{DDD0552A-0544-8E48-9C20-97664A6E2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1463"/>
              <a:ext cx="148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67">
                  <a:solidFill>
                    <a:srgbClr val="CC0000"/>
                  </a:solidFill>
                </a:rPr>
                <a:t>clientSocket = socket()</a:t>
              </a:r>
              <a:endParaRPr lang="en-US" altLang="en-US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2695" name="Text Box 22">
            <a:extLst>
              <a:ext uri="{FF2B5EF4-FFF2-40B4-BE49-F238E27FC236}">
                <a16:creationId xmlns:a16="http://schemas.microsoft.com/office/drawing/2014/main" id="{4D83B1B2-7F9B-A945-AD11-FF265FA43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206" y="940480"/>
            <a:ext cx="3008902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333">
                <a:solidFill>
                  <a:srgbClr val="000000"/>
                </a:solidFill>
                <a:latin typeface="Gill Sans MT" panose="020B0502020104020203" pitchFamily="34" charset="77"/>
              </a:rPr>
              <a:t>server</a:t>
            </a: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77"/>
              </a:rPr>
              <a:t> (running</a:t>
            </a:r>
            <a:r>
              <a:rPr lang="en-US" altLang="en-US" sz="1667">
                <a:solidFill>
                  <a:srgbClr val="000000"/>
                </a:solidFill>
                <a:latin typeface="Gill Sans MT" panose="020B0502020104020203" pitchFamily="34" charset="77"/>
              </a:rPr>
              <a:t> on</a:t>
            </a:r>
            <a:r>
              <a:rPr lang="en-US" altLang="en-US" sz="150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hostid</a:t>
            </a: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77"/>
              </a:rPr>
              <a:t>)</a:t>
            </a:r>
          </a:p>
        </p:txBody>
      </p:sp>
      <p:sp>
        <p:nvSpPr>
          <p:cNvPr id="242696" name="Text Box 23">
            <a:extLst>
              <a:ext uri="{FF2B5EF4-FFF2-40B4-BE49-F238E27FC236}">
                <a16:creationId xmlns:a16="http://schemas.microsoft.com/office/drawing/2014/main" id="{8B1EF2C4-E89F-D14D-B545-3B5912923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322" y="936512"/>
            <a:ext cx="838692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333">
                <a:solidFill>
                  <a:srgbClr val="000000"/>
                </a:solidFill>
                <a:latin typeface="Gill Sans MT" panose="020B0502020104020203" pitchFamily="34" charset="77"/>
              </a:rPr>
              <a:t>client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28706DD-EBAF-8B42-B5B5-C23E4704D95C}"/>
              </a:ext>
            </a:extLst>
          </p:cNvPr>
          <p:cNvGrpSpPr>
            <a:grpSpLocks/>
          </p:cNvGrpSpPr>
          <p:nvPr/>
        </p:nvGrpSpPr>
        <p:grpSpPr bwMode="auto">
          <a:xfrm>
            <a:off x="3243792" y="3173678"/>
            <a:ext cx="3419740" cy="1143000"/>
            <a:chOff x="1848" y="2526"/>
            <a:chExt cx="2585" cy="864"/>
          </a:xfrm>
        </p:grpSpPr>
        <p:sp>
          <p:nvSpPr>
            <p:cNvPr id="242718" name="Line 25">
              <a:extLst>
                <a:ext uri="{FF2B5EF4-FFF2-40B4-BE49-F238E27FC236}">
                  <a16:creationId xmlns:a16="http://schemas.microsoft.com/office/drawing/2014/main" id="{C4B1A8B0-98FE-8A47-91C7-F64A85ED3C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1500"/>
            </a:p>
          </p:txBody>
        </p:sp>
        <p:grpSp>
          <p:nvGrpSpPr>
            <p:cNvPr id="242719" name="Group 26">
              <a:extLst>
                <a:ext uri="{FF2B5EF4-FFF2-40B4-BE49-F238E27FC236}">
                  <a16:creationId xmlns:a16="http://schemas.microsoft.com/office/drawing/2014/main" id="{D01CC684-9CEE-504B-94C0-5D9906985C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526"/>
              <a:ext cx="2585" cy="516"/>
              <a:chOff x="1848" y="2526"/>
              <a:chExt cx="2585" cy="516"/>
            </a:xfrm>
          </p:grpSpPr>
          <p:sp>
            <p:nvSpPr>
              <p:cNvPr id="242720" name="Text Box 27">
                <a:extLst>
                  <a:ext uri="{FF2B5EF4-FFF2-40B4-BE49-F238E27FC236}">
                    <a16:creationId xmlns:a16="http://schemas.microsoft.com/office/drawing/2014/main" id="{626E81C9-C39E-E94A-8561-F7250E0894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5" y="2667"/>
                <a:ext cx="1098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67">
                    <a:solidFill>
                      <a:srgbClr val="000000"/>
                    </a:solidFill>
                  </a:rPr>
                  <a:t>send request using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67">
                    <a:solidFill>
                      <a:srgbClr val="CC0000"/>
                    </a:solidFill>
                  </a:rPr>
                  <a:t>clientSocket</a:t>
                </a:r>
                <a:endParaRPr lang="en-US" altLang="en-US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2721" name="Line 28">
                <a:extLst>
                  <a:ext uri="{FF2B5EF4-FFF2-40B4-BE49-F238E27FC236}">
                    <a16:creationId xmlns:a16="http://schemas.microsoft.com/office/drawing/2014/main" id="{8644AE8B-2A04-AF43-B454-3432386FB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500"/>
              </a:p>
            </p:txBody>
          </p:sp>
          <p:sp>
            <p:nvSpPr>
              <p:cNvPr id="242722" name="Line 29">
                <a:extLst>
                  <a:ext uri="{FF2B5EF4-FFF2-40B4-BE49-F238E27FC236}">
                    <a16:creationId xmlns:a16="http://schemas.microsoft.com/office/drawing/2014/main" id="{ED154565-4953-CF49-B0F9-4EA4A848D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sz="1500"/>
              </a:p>
            </p:txBody>
          </p:sp>
        </p:grpSp>
      </p:grpSp>
      <p:grpSp>
        <p:nvGrpSpPr>
          <p:cNvPr id="8" name="Group 30">
            <a:extLst>
              <a:ext uri="{FF2B5EF4-FFF2-40B4-BE49-F238E27FC236}">
                <a16:creationId xmlns:a16="http://schemas.microsoft.com/office/drawing/2014/main" id="{5E12AA72-3AB7-E14D-BBAB-66A713F8DF95}"/>
              </a:ext>
            </a:extLst>
          </p:cNvPr>
          <p:cNvGrpSpPr>
            <a:grpSpLocks/>
          </p:cNvGrpSpPr>
          <p:nvPr/>
        </p:nvGrpSpPr>
        <p:grpSpPr bwMode="auto">
          <a:xfrm>
            <a:off x="1885157" y="3253054"/>
            <a:ext cx="3414448" cy="1248834"/>
            <a:chOff x="821" y="2586"/>
            <a:chExt cx="2581" cy="944"/>
          </a:xfrm>
        </p:grpSpPr>
        <p:sp>
          <p:nvSpPr>
            <p:cNvPr id="242713" name="Text Box 31">
              <a:extLst>
                <a:ext uri="{FF2B5EF4-FFF2-40B4-BE49-F238E27FC236}">
                  <a16:creationId xmlns:a16="http://schemas.microsoft.com/office/drawing/2014/main" id="{6FC0FDE4-3BDB-0E49-851C-56629B067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" y="2781"/>
              <a:ext cx="1035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67">
                  <a:solidFill>
                    <a:srgbClr val="000000"/>
                  </a:solidFill>
                </a:rPr>
                <a:t>read request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67">
                  <a:solidFill>
                    <a:srgbClr val="CC0000"/>
                  </a:solidFill>
                </a:rPr>
                <a:t>connectionSocke</a:t>
              </a:r>
              <a:r>
                <a:rPr lang="en-US" altLang="en-US" sz="1167">
                  <a:solidFill>
                    <a:srgbClr val="FF0000"/>
                  </a:solidFill>
                </a:rPr>
                <a:t>t</a:t>
              </a: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2714" name="Text Box 32">
              <a:extLst>
                <a:ext uri="{FF2B5EF4-FFF2-40B4-BE49-F238E27FC236}">
                  <a16:creationId xmlns:a16="http://schemas.microsoft.com/office/drawing/2014/main" id="{F79EBB19-A8DB-F646-A14B-2D273680B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" y="3189"/>
              <a:ext cx="1035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67">
                  <a:solidFill>
                    <a:srgbClr val="000000"/>
                  </a:solidFill>
                </a:rPr>
                <a:t>write reply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67">
                  <a:solidFill>
                    <a:srgbClr val="CC0000"/>
                  </a:solidFill>
                </a:rPr>
                <a:t>connectionSocket</a:t>
              </a:r>
              <a:endParaRPr lang="en-US" altLang="en-US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2715" name="Line 33">
              <a:extLst>
                <a:ext uri="{FF2B5EF4-FFF2-40B4-BE49-F238E27FC236}">
                  <a16:creationId xmlns:a16="http://schemas.microsoft.com/office/drawing/2014/main" id="{F8763D90-6499-A740-B744-AD99CB0DD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1500"/>
            </a:p>
          </p:txBody>
        </p:sp>
        <p:sp>
          <p:nvSpPr>
            <p:cNvPr id="242716" name="Line 34">
              <a:extLst>
                <a:ext uri="{FF2B5EF4-FFF2-40B4-BE49-F238E27FC236}">
                  <a16:creationId xmlns:a16="http://schemas.microsoft.com/office/drawing/2014/main" id="{369C96EF-4D20-8E4B-84E2-0BA13FA6A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1500"/>
            </a:p>
          </p:txBody>
        </p:sp>
        <p:sp>
          <p:nvSpPr>
            <p:cNvPr id="242717" name="Line 35">
              <a:extLst>
                <a:ext uri="{FF2B5EF4-FFF2-40B4-BE49-F238E27FC236}">
                  <a16:creationId xmlns:a16="http://schemas.microsoft.com/office/drawing/2014/main" id="{C0803B70-4679-BB4A-B45A-E6BF5B9BC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1500"/>
            </a:p>
          </p:txBody>
        </p:sp>
      </p:grpSp>
      <p:pic>
        <p:nvPicPr>
          <p:cNvPr id="242699" name="Picture 45" descr="underline_base">
            <a:extLst>
              <a:ext uri="{FF2B5EF4-FFF2-40B4-BE49-F238E27FC236}">
                <a16:creationId xmlns:a16="http://schemas.microsoft.com/office/drawing/2014/main" id="{BC4ADAE8-723A-7245-BE89-96D1D12576B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40" y="632354"/>
            <a:ext cx="6094677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700" name="Line 49">
            <a:extLst>
              <a:ext uri="{FF2B5EF4-FFF2-40B4-BE49-F238E27FC236}">
                <a16:creationId xmlns:a16="http://schemas.microsoft.com/office/drawing/2014/main" id="{54E3904F-F875-3A47-B75F-DE0B9D88F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720" y="1324240"/>
            <a:ext cx="2784739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grpSp>
        <p:nvGrpSpPr>
          <p:cNvPr id="9" name="Group 52">
            <a:extLst>
              <a:ext uri="{FF2B5EF4-FFF2-40B4-BE49-F238E27FC236}">
                <a16:creationId xmlns:a16="http://schemas.microsoft.com/office/drawing/2014/main" id="{B5FB424D-45F1-7D40-8A28-2D94C8BE2868}"/>
              </a:ext>
            </a:extLst>
          </p:cNvPr>
          <p:cNvGrpSpPr>
            <a:grpSpLocks/>
          </p:cNvGrpSpPr>
          <p:nvPr/>
        </p:nvGrpSpPr>
        <p:grpSpPr bwMode="auto">
          <a:xfrm>
            <a:off x="3234532" y="2577044"/>
            <a:ext cx="1833563" cy="508000"/>
            <a:chOff x="3043" y="1182"/>
            <a:chExt cx="1386" cy="384"/>
          </a:xfrm>
        </p:grpSpPr>
        <p:sp>
          <p:nvSpPr>
            <p:cNvPr id="242711" name="Line 37">
              <a:extLst>
                <a:ext uri="{FF2B5EF4-FFF2-40B4-BE49-F238E27FC236}">
                  <a16:creationId xmlns:a16="http://schemas.microsoft.com/office/drawing/2014/main" id="{BF9556C8-DCD1-684D-B674-6BA241341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" y="1372"/>
              <a:ext cx="138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500"/>
            </a:p>
          </p:txBody>
        </p:sp>
        <p:sp>
          <p:nvSpPr>
            <p:cNvPr id="242712" name="Text Box 38">
              <a:extLst>
                <a:ext uri="{FF2B5EF4-FFF2-40B4-BE49-F238E27FC236}">
                  <a16:creationId xmlns:a16="http://schemas.microsoft.com/office/drawing/2014/main" id="{BAF51B66-1600-9F46-AE77-2E952B85F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7" y="1182"/>
              <a:ext cx="124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CC0000"/>
                  </a:solidFill>
                </a:rPr>
                <a:t>TCP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CC0000"/>
                  </a:solidFill>
                </a:rPr>
                <a:t>connection setup</a:t>
              </a:r>
              <a:endParaRPr lang="en-US" altLang="en-US">
                <a:solidFill>
                  <a:srgbClr val="CC0000"/>
                </a:solidFill>
              </a:endParaRPr>
            </a:p>
          </p:txBody>
        </p:sp>
      </p:grpSp>
      <p:sp>
        <p:nvSpPr>
          <p:cNvPr id="242702" name="Line 50">
            <a:extLst>
              <a:ext uri="{FF2B5EF4-FFF2-40B4-BE49-F238E27FC236}">
                <a16:creationId xmlns:a16="http://schemas.microsoft.com/office/drawing/2014/main" id="{897587A9-2ED9-D444-B11F-CAC749818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2949" y="1333500"/>
            <a:ext cx="563563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grpSp>
        <p:nvGrpSpPr>
          <p:cNvPr id="10" name="Group 53">
            <a:extLst>
              <a:ext uri="{FF2B5EF4-FFF2-40B4-BE49-F238E27FC236}">
                <a16:creationId xmlns:a16="http://schemas.microsoft.com/office/drawing/2014/main" id="{46E1368F-5A7E-F347-B502-167E76C9CB77}"/>
              </a:ext>
            </a:extLst>
          </p:cNvPr>
          <p:cNvGrpSpPr>
            <a:grpSpLocks/>
          </p:cNvGrpSpPr>
          <p:nvPr/>
        </p:nvGrpSpPr>
        <p:grpSpPr bwMode="auto">
          <a:xfrm>
            <a:off x="1844146" y="3583781"/>
            <a:ext cx="4581260" cy="1594115"/>
            <a:chOff x="832" y="2744"/>
            <a:chExt cx="3463" cy="1205"/>
          </a:xfrm>
        </p:grpSpPr>
        <p:sp>
          <p:nvSpPr>
            <p:cNvPr id="242704" name="Text Box 15">
              <a:extLst>
                <a:ext uri="{FF2B5EF4-FFF2-40B4-BE49-F238E27FC236}">
                  <a16:creationId xmlns:a16="http://schemas.microsoft.com/office/drawing/2014/main" id="{118CC9B6-C57D-1F4B-B517-B947E900B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" y="3506"/>
              <a:ext cx="1035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67">
                  <a:solidFill>
                    <a:srgbClr val="000000"/>
                  </a:solidFill>
                </a:rPr>
                <a:t>close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67">
                  <a:solidFill>
                    <a:srgbClr val="CC0000"/>
                  </a:solidFill>
                </a:rPr>
                <a:t>connectionSocket</a:t>
              </a:r>
              <a:endParaRPr lang="en-US" altLang="en-US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2705" name="Line 16">
              <a:extLst>
                <a:ext uri="{FF2B5EF4-FFF2-40B4-BE49-F238E27FC236}">
                  <a16:creationId xmlns:a16="http://schemas.microsoft.com/office/drawing/2014/main" id="{92C60CD4-4FAE-1E4A-BB1F-6C3FB42F8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3437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1500"/>
            </a:p>
          </p:txBody>
        </p:sp>
        <p:sp>
          <p:nvSpPr>
            <p:cNvPr id="242706" name="Freeform 17">
              <a:extLst>
                <a:ext uri="{FF2B5EF4-FFF2-40B4-BE49-F238E27FC236}">
                  <a16:creationId xmlns:a16="http://schemas.microsoft.com/office/drawing/2014/main" id="{E82030C4-C166-E746-9DC5-93C2B2D3C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" y="2744"/>
              <a:ext cx="492" cy="244"/>
            </a:xfrm>
            <a:custGeom>
              <a:avLst/>
              <a:gdLst>
                <a:gd name="T0" fmla="*/ 492 w 492"/>
                <a:gd name="T1" fmla="*/ 0 h 2112"/>
                <a:gd name="T2" fmla="*/ 492 w 492"/>
                <a:gd name="T3" fmla="*/ 0 h 2112"/>
                <a:gd name="T4" fmla="*/ 0 w 492"/>
                <a:gd name="T5" fmla="*/ 0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1500"/>
            </a:p>
          </p:txBody>
        </p:sp>
        <p:grpSp>
          <p:nvGrpSpPr>
            <p:cNvPr id="242707" name="Group 18">
              <a:extLst>
                <a:ext uri="{FF2B5EF4-FFF2-40B4-BE49-F238E27FC236}">
                  <a16:creationId xmlns:a16="http://schemas.microsoft.com/office/drawing/2014/main" id="{4984F293-5606-FE44-BC64-9513F5A7C2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3242"/>
              <a:ext cx="902" cy="707"/>
              <a:chOff x="3365" y="3369"/>
              <a:chExt cx="902" cy="707"/>
            </a:xfrm>
          </p:grpSpPr>
          <p:sp>
            <p:nvSpPr>
              <p:cNvPr id="242708" name="Text Box 19">
                <a:extLst>
                  <a:ext uri="{FF2B5EF4-FFF2-40B4-BE49-F238E27FC236}">
                    <a16:creationId xmlns:a16="http://schemas.microsoft.com/office/drawing/2014/main" id="{C8D2B2BB-D9BE-9645-8133-63E39F4C1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5" y="3369"/>
                <a:ext cx="902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67">
                    <a:solidFill>
                      <a:srgbClr val="000000"/>
                    </a:solidFill>
                  </a:rPr>
                  <a:t>read reply from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67">
                    <a:solidFill>
                      <a:srgbClr val="CC0000"/>
                    </a:solidFill>
                  </a:rPr>
                  <a:t>clientSocket</a:t>
                </a:r>
                <a:endParaRPr lang="en-US" altLang="en-US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2709" name="Text Box 20">
                <a:extLst>
                  <a:ext uri="{FF2B5EF4-FFF2-40B4-BE49-F238E27FC236}">
                    <a16:creationId xmlns:a16="http://schemas.microsoft.com/office/drawing/2014/main" id="{4F62F455-94EA-2F47-B3B2-AA6B8B6F83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9" y="3735"/>
                <a:ext cx="752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67">
                    <a:solidFill>
                      <a:srgbClr val="000000"/>
                    </a:solidFill>
                  </a:rPr>
                  <a:t>close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67">
                    <a:solidFill>
                      <a:srgbClr val="CC0000"/>
                    </a:solidFill>
                  </a:rPr>
                  <a:t>clientSocket</a:t>
                </a:r>
                <a:endParaRPr lang="en-US" altLang="en-US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2710" name="Line 21">
                <a:extLst>
                  <a:ext uri="{FF2B5EF4-FFF2-40B4-BE49-F238E27FC236}">
                    <a16:creationId xmlns:a16="http://schemas.microsoft.com/office/drawing/2014/main" id="{3419D40F-E965-2347-A2B5-B1EE75432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5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306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6">
            <a:extLst>
              <a:ext uri="{FF2B5EF4-FFF2-40B4-BE49-F238E27FC236}">
                <a16:creationId xmlns:a16="http://schemas.microsoft.com/office/drawing/2014/main" id="{121648CB-3B8C-5646-AA76-5C56F195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3-</a:t>
            </a:r>
            <a:fld id="{621D7239-8683-174E-9121-64F614D66218}" type="slidenum">
              <a:rPr lang="en-US" altLang="en-US" sz="1000"/>
              <a:pPr/>
              <a:t>3</a:t>
            </a:fld>
            <a:endParaRPr lang="en-US" altLang="en-US" sz="1000"/>
          </a:p>
        </p:txBody>
      </p:sp>
      <p:pic>
        <p:nvPicPr>
          <p:cNvPr id="19459" name="Picture 10" descr="underline_base">
            <a:extLst>
              <a:ext uri="{FF2B5EF4-FFF2-40B4-BE49-F238E27FC236}">
                <a16:creationId xmlns:a16="http://schemas.microsoft.com/office/drawing/2014/main" id="{BF004C8F-D80F-0A44-B2CF-763E45766FC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866511"/>
            <a:ext cx="5484813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>
            <a:extLst>
              <a:ext uri="{FF2B5EF4-FFF2-40B4-BE49-F238E27FC236}">
                <a16:creationId xmlns:a16="http://schemas.microsoft.com/office/drawing/2014/main" id="{50D39EC4-E6BA-8746-B4C6-A3CA3D78B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Transport vs. network layer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61B73854-94A4-3A45-AD66-02DC595F405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06500" y="1324240"/>
            <a:ext cx="3175000" cy="3873500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sz="2667" i="1" dirty="0">
                <a:solidFill>
                  <a:srgbClr val="000099"/>
                </a:solidFill>
                <a:cs typeface="+mn-cs"/>
              </a:rPr>
              <a:t>network layer:</a:t>
            </a:r>
            <a:br>
              <a:rPr lang="en-US" sz="2667" i="1" dirty="0">
                <a:solidFill>
                  <a:srgbClr val="000099"/>
                </a:solidFill>
                <a:cs typeface="+mn-cs"/>
              </a:rPr>
            </a:br>
            <a:r>
              <a:rPr lang="en-US" sz="2667" dirty="0">
                <a:cs typeface="+mn-cs"/>
              </a:rPr>
              <a:t>logical communication between hosts</a:t>
            </a:r>
          </a:p>
          <a:p>
            <a:pPr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sz="2667" i="1" dirty="0">
                <a:solidFill>
                  <a:srgbClr val="000099"/>
                </a:solidFill>
                <a:cs typeface="+mn-cs"/>
              </a:rPr>
              <a:t>transport layer:</a:t>
            </a:r>
            <a:r>
              <a:rPr lang="en-US" sz="2667" dirty="0">
                <a:cs typeface="+mn-cs"/>
              </a:rPr>
              <a:t> logical communication between processes</a:t>
            </a:r>
            <a:r>
              <a:rPr lang="en-US" dirty="0">
                <a:cs typeface="+mn-cs"/>
              </a:rPr>
              <a:t> </a:t>
            </a:r>
          </a:p>
          <a:p>
            <a:pPr lvl="1">
              <a:lnSpc>
                <a:spcPct val="70000"/>
              </a:lnSpc>
              <a:buFont typeface="Arial"/>
              <a:buChar char="•"/>
              <a:defRPr/>
            </a:pPr>
            <a:r>
              <a:rPr lang="en-US" sz="2333" dirty="0"/>
              <a:t>relies on and enhances network layer services</a:t>
            </a:r>
          </a:p>
        </p:txBody>
      </p:sp>
      <p:sp>
        <p:nvSpPr>
          <p:cNvPr id="5127" name="Rectangle 4">
            <a:extLst>
              <a:ext uri="{FF2B5EF4-FFF2-40B4-BE49-F238E27FC236}">
                <a16:creationId xmlns:a16="http://schemas.microsoft.com/office/drawing/2014/main" id="{A8CF380D-008B-534B-868D-584D96E20AC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29428" y="1858699"/>
            <a:ext cx="3305968" cy="3541448"/>
          </a:xfrm>
          <a:extLst>
            <a:ext uri="{91240B29-F687-4f45-9708-019B960494DF}">
              <a14:hiddenLine xmlns:a14="http://schemas.microsoft.com/office/drawing/2010/main" xmlns="" w="19050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12 kids in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Anicia’</a:t>
            </a:r>
            <a:r>
              <a:rPr lang="en-US" altLang="ja-JP" sz="2000" i="1" dirty="0" err="1">
                <a:ea typeface="ＭＳ Ｐゴシック" panose="020B0600070205080204" pitchFamily="34" charset="-128"/>
              </a:rPr>
              <a:t>s</a:t>
            </a:r>
            <a:r>
              <a:rPr lang="en-US" altLang="ja-JP" sz="2000" i="1" dirty="0">
                <a:ea typeface="ＭＳ Ｐゴシック" panose="020B0600070205080204" pitchFamily="34" charset="-128"/>
              </a:rPr>
              <a:t> house sending letters to 12 kids in Bill’s house: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>
              <a:lnSpc>
                <a:spcPct val="7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hosts = houses</a:t>
            </a:r>
          </a:p>
          <a:p>
            <a:pPr>
              <a:lnSpc>
                <a:spcPct val="7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processes = kids</a:t>
            </a:r>
          </a:p>
          <a:p>
            <a:pPr>
              <a:lnSpc>
                <a:spcPct val="7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app messages = letters in envelopes</a:t>
            </a:r>
          </a:p>
          <a:p>
            <a:pPr>
              <a:lnSpc>
                <a:spcPct val="7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transport protocol =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Anicia</a:t>
            </a:r>
            <a:r>
              <a:rPr lang="en-US" altLang="en-US" sz="2000" dirty="0">
                <a:ea typeface="ＭＳ Ｐゴシック" panose="020B0600070205080204" pitchFamily="34" charset="-128"/>
              </a:rPr>
              <a:t> and Bill who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demux</a:t>
            </a:r>
            <a:r>
              <a:rPr lang="en-US" altLang="en-US" sz="2000" dirty="0">
                <a:ea typeface="ＭＳ Ｐゴシック" panose="020B0600070205080204" pitchFamily="34" charset="-128"/>
              </a:rPr>
              <a:t> to in-house siblings</a:t>
            </a:r>
          </a:p>
          <a:p>
            <a:pPr>
              <a:lnSpc>
                <a:spcPct val="7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network-layer protocol = postal service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128" name="Rectangle 7">
            <a:extLst>
              <a:ext uri="{FF2B5EF4-FFF2-40B4-BE49-F238E27FC236}">
                <a16:creationId xmlns:a16="http://schemas.microsoft.com/office/drawing/2014/main" id="{35C374F4-7FB9-4A41-9211-BB33EA8A2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303" y="1623220"/>
            <a:ext cx="3346979" cy="3197489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129" name="Text Box 11">
            <a:extLst>
              <a:ext uri="{FF2B5EF4-FFF2-40B4-BE49-F238E27FC236}">
                <a16:creationId xmlns:a16="http://schemas.microsoft.com/office/drawing/2014/main" id="{AEE26DE4-156C-4743-8480-D6F7CCF9E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844" y="1436688"/>
            <a:ext cx="2305696" cy="3795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333" i="1">
                <a:solidFill>
                  <a:srgbClr val="000099"/>
                </a:solidFill>
                <a:latin typeface="Gill Sans MT" charset="0"/>
              </a:rPr>
              <a:t>household analogy:</a:t>
            </a:r>
            <a:endParaRPr lang="en-US" sz="2333" i="1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635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8">
            <a:extLst>
              <a:ext uri="{FF2B5EF4-FFF2-40B4-BE49-F238E27FC236}">
                <a16:creationId xmlns:a16="http://schemas.microsoft.com/office/drawing/2014/main" id="{68140A6C-E6F2-7A43-A6B9-829DE78BB3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Tahoma" panose="020B0604030504040204" pitchFamily="34" charset="0"/>
              </a:rPr>
              <a:t>2-</a:t>
            </a:r>
            <a:fld id="{F1013308-E2AC-C54A-9F50-4B0F07CB7AC9}" type="slidenum">
              <a:rPr lang="en-US" altLang="en-US" sz="1000">
                <a:solidFill>
                  <a:srgbClr val="000000"/>
                </a:solidFill>
                <a:latin typeface="Tahoma" panose="020B0604030504040204" pitchFamily="34" charset="0"/>
              </a:rPr>
              <a:pPr/>
              <a:t>30</a:t>
            </a:fld>
            <a:endParaRPr lang="en-US" altLang="en-US" sz="1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43715" name="Rectangle 2">
            <a:extLst>
              <a:ext uri="{FF2B5EF4-FFF2-40B4-BE49-F238E27FC236}">
                <a16:creationId xmlns:a16="http://schemas.microsoft.com/office/drawing/2014/main" id="{BDB0AC9D-6239-C949-AC53-5C69B08B8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896" y="74083"/>
            <a:ext cx="6477000" cy="789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rgbClr val="000099"/>
                </a:solidFill>
                <a:latin typeface="Gill Sans MT" panose="020B0502020104020203" pitchFamily="34" charset="77"/>
              </a:rPr>
              <a:t>Example app: Python TCP client</a:t>
            </a:r>
            <a:endParaRPr lang="en-US" altLang="en-US" sz="3667">
              <a:solidFill>
                <a:srgbClr val="000099"/>
              </a:solidFill>
              <a:latin typeface="Gill Sans MT" panose="020B0502020104020203" pitchFamily="34" charset="77"/>
            </a:endParaRPr>
          </a:p>
        </p:txBody>
      </p:sp>
      <p:sp>
        <p:nvSpPr>
          <p:cNvPr id="243716" name="TextBox 1">
            <a:extLst>
              <a:ext uri="{FF2B5EF4-FFF2-40B4-BE49-F238E27FC236}">
                <a16:creationId xmlns:a16="http://schemas.microsoft.com/office/drawing/2014/main" id="{1F408688-2B32-7147-BC55-2A49FA30C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532" y="1375834"/>
            <a:ext cx="6210275" cy="30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333"/>
              </a:lnSpc>
            </a:pPr>
            <a:r>
              <a:rPr lang="en-US" sz="1667" b="1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from </a:t>
            </a:r>
            <a:r>
              <a:rPr lang="en-US" sz="1667" b="1">
                <a:solidFill>
                  <a:srgbClr val="0000FF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socket </a:t>
            </a:r>
            <a:r>
              <a:rPr lang="en-US" sz="1667" b="1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import </a:t>
            </a:r>
            <a:r>
              <a:rPr lang="en-US" sz="1667" b="1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*</a:t>
            </a:r>
          </a:p>
          <a:p>
            <a:pPr>
              <a:lnSpc>
                <a:spcPts val="2333"/>
              </a:lnSpc>
            </a:pPr>
            <a:r>
              <a:rPr lang="en-US" sz="1667" err="1">
                <a:latin typeface="Anonymous Pro" panose="02060609030202000504" pitchFamily="49" charset="0"/>
                <a:ea typeface="Anonymous Pro" panose="02060609030202000504" pitchFamily="49" charset="0"/>
              </a:rPr>
              <a:t>serverName</a:t>
            </a:r>
            <a:r>
              <a:rPr lang="en-US" sz="1667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1667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= </a:t>
            </a:r>
            <a:r>
              <a:rPr lang="en-US" sz="1667">
                <a:solidFill>
                  <a:srgbClr val="BA212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'</a:t>
            </a:r>
            <a:r>
              <a:rPr lang="en-US" sz="1667" err="1">
                <a:solidFill>
                  <a:srgbClr val="BA212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servername</a:t>
            </a:r>
            <a:r>
              <a:rPr lang="en-US" sz="1667">
                <a:solidFill>
                  <a:srgbClr val="BA212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'</a:t>
            </a:r>
          </a:p>
          <a:p>
            <a:pPr>
              <a:lnSpc>
                <a:spcPts val="2333"/>
              </a:lnSpc>
            </a:pPr>
            <a:r>
              <a:rPr lang="en-US" sz="1667" err="1">
                <a:latin typeface="Anonymous Pro" panose="02060609030202000504" pitchFamily="49" charset="0"/>
                <a:ea typeface="Anonymous Pro" panose="02060609030202000504" pitchFamily="49" charset="0"/>
              </a:rPr>
              <a:t>serverPort</a:t>
            </a:r>
            <a:r>
              <a:rPr lang="en-US" sz="1667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1667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= </a:t>
            </a:r>
            <a:r>
              <a:rPr lang="en-US" sz="1667">
                <a:latin typeface="Anonymous Pro" panose="02060609030202000504" pitchFamily="49" charset="0"/>
                <a:ea typeface="Anonymous Pro" panose="02060609030202000504" pitchFamily="49" charset="0"/>
              </a:rPr>
              <a:t>12000</a:t>
            </a:r>
          </a:p>
          <a:p>
            <a:pPr>
              <a:lnSpc>
                <a:spcPts val="2333"/>
              </a:lnSpc>
            </a:pPr>
            <a:r>
              <a:rPr lang="en-US" sz="1667" err="1">
                <a:latin typeface="Anonymous Pro" panose="02060609030202000504" pitchFamily="49" charset="0"/>
                <a:ea typeface="Anonymous Pro" panose="02060609030202000504" pitchFamily="49" charset="0"/>
              </a:rPr>
              <a:t>clientSocket</a:t>
            </a:r>
            <a:r>
              <a:rPr lang="en-US" sz="1667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1667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= </a:t>
            </a:r>
            <a:r>
              <a:rPr lang="en-US" sz="1667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socket(</a:t>
            </a:r>
            <a:r>
              <a:rPr lang="en-US" sz="1667">
                <a:latin typeface="Anonymous Pro" panose="02060609030202000504" pitchFamily="49" charset="0"/>
                <a:ea typeface="Anonymous Pro" panose="02060609030202000504" pitchFamily="49" charset="0"/>
              </a:rPr>
              <a:t>AF_INET, SOCK_STREAM</a:t>
            </a:r>
            <a:r>
              <a:rPr lang="en-US" sz="1667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)</a:t>
            </a:r>
          </a:p>
          <a:p>
            <a:pPr>
              <a:lnSpc>
                <a:spcPts val="2333"/>
              </a:lnSpc>
            </a:pPr>
            <a:r>
              <a:rPr lang="en-US" sz="1667" err="1">
                <a:latin typeface="Anonymous Pro" panose="02060609030202000504" pitchFamily="49" charset="0"/>
                <a:ea typeface="Anonymous Pro" panose="02060609030202000504" pitchFamily="49" charset="0"/>
              </a:rPr>
              <a:t>clientSocket</a:t>
            </a:r>
            <a:r>
              <a:rPr lang="en-US" sz="1667" err="1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.</a:t>
            </a:r>
            <a:r>
              <a:rPr lang="en-US" sz="1667" err="1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connect</a:t>
            </a:r>
            <a:r>
              <a:rPr lang="en-US" sz="1667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(</a:t>
            </a:r>
            <a:r>
              <a:rPr lang="en-US" sz="1667">
                <a:latin typeface="Anonymous Pro" panose="02060609030202000504" pitchFamily="49" charset="0"/>
                <a:ea typeface="Anonymous Pro" panose="02060609030202000504" pitchFamily="49" charset="0"/>
              </a:rPr>
              <a:t>(</a:t>
            </a:r>
            <a:r>
              <a:rPr lang="en-US" sz="1667" err="1">
                <a:latin typeface="Anonymous Pro" panose="02060609030202000504" pitchFamily="49" charset="0"/>
                <a:ea typeface="Anonymous Pro" panose="02060609030202000504" pitchFamily="49" charset="0"/>
              </a:rPr>
              <a:t>serverName</a:t>
            </a:r>
            <a:r>
              <a:rPr lang="en-US" sz="1667">
                <a:latin typeface="Anonymous Pro" panose="02060609030202000504" pitchFamily="49" charset="0"/>
                <a:ea typeface="Anonymous Pro" panose="02060609030202000504" pitchFamily="49" charset="0"/>
              </a:rPr>
              <a:t>, </a:t>
            </a:r>
            <a:r>
              <a:rPr lang="en-US" sz="1667" err="1">
                <a:latin typeface="Anonymous Pro" panose="02060609030202000504" pitchFamily="49" charset="0"/>
                <a:ea typeface="Anonymous Pro" panose="02060609030202000504" pitchFamily="49" charset="0"/>
              </a:rPr>
              <a:t>serverPort</a:t>
            </a:r>
            <a:r>
              <a:rPr lang="en-US" sz="1667">
                <a:latin typeface="Anonymous Pro" panose="02060609030202000504" pitchFamily="49" charset="0"/>
                <a:ea typeface="Anonymous Pro" panose="02060609030202000504" pitchFamily="49" charset="0"/>
              </a:rPr>
              <a:t>)</a:t>
            </a:r>
            <a:r>
              <a:rPr lang="en-US" sz="1667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)</a:t>
            </a:r>
          </a:p>
          <a:p>
            <a:pPr>
              <a:lnSpc>
                <a:spcPts val="2333"/>
              </a:lnSpc>
            </a:pPr>
            <a:r>
              <a:rPr lang="en-US" sz="1667">
                <a:latin typeface="Anonymous Pro" panose="02060609030202000504" pitchFamily="49" charset="0"/>
                <a:ea typeface="Anonymous Pro" panose="02060609030202000504" pitchFamily="49" charset="0"/>
              </a:rPr>
              <a:t>sentence </a:t>
            </a:r>
            <a:r>
              <a:rPr lang="en-US" sz="1667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= </a:t>
            </a:r>
            <a:r>
              <a:rPr lang="en-US" sz="1667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input(</a:t>
            </a:r>
            <a:r>
              <a:rPr lang="en-US" sz="1667">
                <a:solidFill>
                  <a:srgbClr val="BA212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'Input lowercase sentence:')</a:t>
            </a:r>
          </a:p>
          <a:p>
            <a:pPr>
              <a:lnSpc>
                <a:spcPts val="2333"/>
              </a:lnSpc>
            </a:pPr>
            <a:r>
              <a:rPr lang="en-US" sz="1667" err="1">
                <a:latin typeface="Anonymous Pro" panose="02060609030202000504" pitchFamily="49" charset="0"/>
                <a:ea typeface="Anonymous Pro" panose="02060609030202000504" pitchFamily="49" charset="0"/>
              </a:rPr>
              <a:t>clientSocket</a:t>
            </a:r>
            <a:r>
              <a:rPr lang="en-US" sz="1667" err="1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.</a:t>
            </a:r>
            <a:r>
              <a:rPr lang="en-US" sz="1667" err="1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send</a:t>
            </a:r>
            <a:r>
              <a:rPr lang="en-US" sz="1667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(</a:t>
            </a:r>
            <a:r>
              <a:rPr lang="en-US" sz="1667">
                <a:latin typeface="Anonymous Pro" panose="02060609030202000504" pitchFamily="49" charset="0"/>
                <a:ea typeface="Anonymous Pro" panose="02060609030202000504" pitchFamily="49" charset="0"/>
              </a:rPr>
              <a:t>sentence</a:t>
            </a:r>
            <a:r>
              <a:rPr lang="en-US" sz="1667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)</a:t>
            </a:r>
          </a:p>
          <a:p>
            <a:pPr>
              <a:lnSpc>
                <a:spcPts val="2333"/>
              </a:lnSpc>
            </a:pPr>
            <a:r>
              <a:rPr lang="en-US" sz="1667" err="1">
                <a:latin typeface="Anonymous Pro" panose="02060609030202000504" pitchFamily="49" charset="0"/>
                <a:ea typeface="Anonymous Pro" panose="02060609030202000504" pitchFamily="49" charset="0"/>
              </a:rPr>
              <a:t>modifiedSentence</a:t>
            </a:r>
            <a:r>
              <a:rPr lang="en-US" sz="1667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1667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= </a:t>
            </a:r>
            <a:r>
              <a:rPr lang="en-US" sz="1667" err="1">
                <a:latin typeface="Anonymous Pro" panose="02060609030202000504" pitchFamily="49" charset="0"/>
                <a:ea typeface="Anonymous Pro" panose="02060609030202000504" pitchFamily="49" charset="0"/>
              </a:rPr>
              <a:t>clientSocket</a:t>
            </a:r>
            <a:r>
              <a:rPr lang="en-US" sz="1667" err="1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.</a:t>
            </a:r>
            <a:r>
              <a:rPr lang="en-US" sz="1667" err="1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recv</a:t>
            </a:r>
            <a:r>
              <a:rPr lang="en-US" sz="1667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(</a:t>
            </a:r>
            <a:r>
              <a:rPr lang="en-US" sz="1667">
                <a:latin typeface="Anonymous Pro" panose="02060609030202000504" pitchFamily="49" charset="0"/>
                <a:ea typeface="Anonymous Pro" panose="02060609030202000504" pitchFamily="49" charset="0"/>
              </a:rPr>
              <a:t>1024</a:t>
            </a:r>
            <a:r>
              <a:rPr lang="en-US" sz="1667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)</a:t>
            </a:r>
          </a:p>
          <a:p>
            <a:pPr>
              <a:lnSpc>
                <a:spcPts val="2333"/>
              </a:lnSpc>
            </a:pPr>
            <a:r>
              <a:rPr lang="en-US" sz="1667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print(</a:t>
            </a:r>
            <a:r>
              <a:rPr lang="en-US" sz="1667">
                <a:solidFill>
                  <a:srgbClr val="BA212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'From Server: {}'</a:t>
            </a:r>
            <a:r>
              <a:rPr lang="en-US" sz="1667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.</a:t>
            </a:r>
            <a:r>
              <a:rPr lang="en-US" sz="1667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format(</a:t>
            </a:r>
            <a:r>
              <a:rPr lang="en-US" sz="1667" err="1">
                <a:latin typeface="Anonymous Pro" panose="02060609030202000504" pitchFamily="49" charset="0"/>
                <a:ea typeface="Anonymous Pro" panose="02060609030202000504" pitchFamily="49" charset="0"/>
              </a:rPr>
              <a:t>modifiedSentence</a:t>
            </a:r>
            <a:r>
              <a:rPr lang="en-US" sz="1667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))</a:t>
            </a:r>
          </a:p>
          <a:p>
            <a:pPr>
              <a:lnSpc>
                <a:spcPts val="2333"/>
              </a:lnSpc>
            </a:pPr>
            <a:r>
              <a:rPr lang="en-US" sz="1667" err="1">
                <a:latin typeface="Anonymous Pro" panose="02060609030202000504" pitchFamily="49" charset="0"/>
                <a:ea typeface="Anonymous Pro" panose="02060609030202000504" pitchFamily="49" charset="0"/>
              </a:rPr>
              <a:t>clientSocket</a:t>
            </a:r>
            <a:r>
              <a:rPr lang="en-US" sz="1667" err="1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.</a:t>
            </a:r>
            <a:r>
              <a:rPr lang="en-US" sz="1667" err="1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close</a:t>
            </a:r>
            <a:r>
              <a:rPr lang="en-US" sz="1667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()</a:t>
            </a:r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3CBCA569-73AB-C74F-A8BF-B21E494C206C}"/>
              </a:ext>
            </a:extLst>
          </p:cNvPr>
          <p:cNvGrpSpPr>
            <a:grpSpLocks/>
          </p:cNvGrpSpPr>
          <p:nvPr/>
        </p:nvGrpSpPr>
        <p:grpSpPr bwMode="auto">
          <a:xfrm>
            <a:off x="762001" y="2225149"/>
            <a:ext cx="1892939" cy="451534"/>
            <a:chOff x="-811" y="2671324"/>
            <a:chExt cx="2271818" cy="541162"/>
          </a:xfrm>
        </p:grpSpPr>
        <p:sp>
          <p:nvSpPr>
            <p:cNvPr id="243724" name="TextBox 31">
              <a:extLst>
                <a:ext uri="{FF2B5EF4-FFF2-40B4-BE49-F238E27FC236}">
                  <a16:creationId xmlns:a16="http://schemas.microsoft.com/office/drawing/2014/main" id="{760016AD-BA51-0D4E-9A69-DA197FBA3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11" y="2671324"/>
              <a:ext cx="2271818" cy="54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167">
                  <a:solidFill>
                    <a:srgbClr val="000099"/>
                  </a:solidFill>
                </a:rPr>
                <a:t>create TCP socket for server, remote port 12000</a:t>
              </a:r>
            </a:p>
          </p:txBody>
        </p:sp>
        <p:cxnSp>
          <p:nvCxnSpPr>
            <p:cNvPr id="243725" name="Straight Connector 32">
              <a:extLst>
                <a:ext uri="{FF2B5EF4-FFF2-40B4-BE49-F238E27FC236}">
                  <a16:creationId xmlns:a16="http://schemas.microsoft.com/office/drawing/2014/main" id="{10C24A61-96A6-3140-9026-7BA790557C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97815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3BCA5617-BBB5-484A-A4B7-72946799F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171" y="2239249"/>
            <a:ext cx="1873250" cy="423333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omic Sans MS" panose="030F0902030302020204" pitchFamily="66" charset="0"/>
            </a:endParaRPr>
          </a:p>
        </p:txBody>
      </p:sp>
      <p:pic>
        <p:nvPicPr>
          <p:cNvPr id="243720" name="Picture 17" descr="underline_base">
            <a:extLst>
              <a:ext uri="{FF2B5EF4-FFF2-40B4-BE49-F238E27FC236}">
                <a16:creationId xmlns:a16="http://schemas.microsoft.com/office/drawing/2014/main" id="{0CF94A8D-9716-414C-9618-0A0EA0C43B8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052" y="662782"/>
            <a:ext cx="3808677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7">
            <a:extLst>
              <a:ext uri="{FF2B5EF4-FFF2-40B4-BE49-F238E27FC236}">
                <a16:creationId xmlns:a16="http://schemas.microsoft.com/office/drawing/2014/main" id="{A4E4CDF7-6E24-A644-93DE-E5E145AC95F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464717"/>
            <a:ext cx="1930172" cy="451534"/>
            <a:chOff x="-17288" y="2918148"/>
            <a:chExt cx="2317002" cy="540488"/>
          </a:xfrm>
        </p:grpSpPr>
        <p:sp>
          <p:nvSpPr>
            <p:cNvPr id="243722" name="TextBox 31">
              <a:extLst>
                <a:ext uri="{FF2B5EF4-FFF2-40B4-BE49-F238E27FC236}">
                  <a16:creationId xmlns:a16="http://schemas.microsoft.com/office/drawing/2014/main" id="{C4867018-A91C-DD45-BD9F-43C9FD666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7288" y="2918148"/>
              <a:ext cx="2271818" cy="540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167">
                  <a:solidFill>
                    <a:srgbClr val="000099"/>
                  </a:solidFill>
                </a:rPr>
                <a:t>No need to attach server name, port </a:t>
              </a:r>
            </a:p>
          </p:txBody>
        </p:sp>
        <p:cxnSp>
          <p:nvCxnSpPr>
            <p:cNvPr id="243723" name="Straight Connector 32">
              <a:extLst>
                <a:ext uri="{FF2B5EF4-FFF2-40B4-BE49-F238E27FC236}">
                  <a16:creationId xmlns:a16="http://schemas.microsoft.com/office/drawing/2014/main" id="{5B17A719-42CF-A945-9930-71AB8E2224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50143" y="3156899"/>
              <a:ext cx="249571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8066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8">
            <a:extLst>
              <a:ext uri="{FF2B5EF4-FFF2-40B4-BE49-F238E27FC236}">
                <a16:creationId xmlns:a16="http://schemas.microsoft.com/office/drawing/2014/main" id="{2ACBBA85-6FFD-D64E-8AA8-51E104D220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Tahoma" panose="020B0604030504040204" pitchFamily="34" charset="0"/>
              </a:rPr>
              <a:t>2-</a:t>
            </a:r>
            <a:fld id="{68AF2137-E925-034A-A1F2-3B087EDD7C72}" type="slidenum">
              <a:rPr lang="en-US" altLang="en-US" sz="1000">
                <a:solidFill>
                  <a:srgbClr val="000000"/>
                </a:solidFill>
                <a:latin typeface="Tahoma" panose="020B0604030504040204" pitchFamily="34" charset="0"/>
              </a:rPr>
              <a:pPr/>
              <a:t>31</a:t>
            </a:fld>
            <a:endParaRPr lang="en-US" altLang="en-US" sz="1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AD6E8244-E559-DD4A-9E19-765800FC5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896" y="74083"/>
            <a:ext cx="6477000" cy="789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rgbClr val="000099"/>
                </a:solidFill>
                <a:latin typeface="Gill Sans MT" panose="020B0502020104020203" pitchFamily="34" charset="77"/>
              </a:rPr>
              <a:t>Example app: Python TCP server</a:t>
            </a:r>
            <a:endParaRPr lang="en-US" altLang="en-US" sz="3667">
              <a:solidFill>
                <a:srgbClr val="000099"/>
              </a:solidFill>
              <a:latin typeface="Gill Sans MT" panose="020B0502020104020203" pitchFamily="34" charset="77"/>
            </a:endParaRPr>
          </a:p>
        </p:txBody>
      </p:sp>
      <p:sp>
        <p:nvSpPr>
          <p:cNvPr id="244740" name="TextBox 1">
            <a:extLst>
              <a:ext uri="{FF2B5EF4-FFF2-40B4-BE49-F238E27FC236}">
                <a16:creationId xmlns:a16="http://schemas.microsoft.com/office/drawing/2014/main" id="{7826895C-BF39-AE42-B984-16D867EF1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834" y="1375834"/>
            <a:ext cx="5333511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67" b="1" dirty="0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from </a:t>
            </a:r>
            <a:r>
              <a:rPr lang="en-US" sz="1667" b="1" dirty="0">
                <a:solidFill>
                  <a:srgbClr val="0000FF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socket </a:t>
            </a:r>
            <a:r>
              <a:rPr lang="en-US" sz="1667" b="1" dirty="0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import </a:t>
            </a:r>
            <a:r>
              <a:rPr lang="en-US" sz="1667" b="1" dirty="0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*</a:t>
            </a:r>
          </a:p>
          <a:p>
            <a:r>
              <a:rPr lang="en-US" sz="1667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serverPort</a:t>
            </a:r>
            <a:r>
              <a:rPr lang="en-US" sz="1667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1667" dirty="0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= </a:t>
            </a:r>
            <a:r>
              <a:rPr lang="en-US" sz="1667" dirty="0">
                <a:latin typeface="Anonymous Pro" panose="02060609030202000504" pitchFamily="49" charset="0"/>
                <a:ea typeface="Anonymous Pro" panose="02060609030202000504" pitchFamily="49" charset="0"/>
              </a:rPr>
              <a:t>12000</a:t>
            </a:r>
          </a:p>
          <a:p>
            <a:r>
              <a:rPr lang="en-US" sz="1667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serverSocket</a:t>
            </a:r>
            <a:r>
              <a:rPr lang="en-US" sz="1667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1667" dirty="0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= </a:t>
            </a:r>
            <a:r>
              <a:rPr lang="en-US" sz="1667" dirty="0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socket(</a:t>
            </a:r>
            <a:r>
              <a:rPr lang="en-US" sz="1667" dirty="0">
                <a:latin typeface="Anonymous Pro" panose="02060609030202000504" pitchFamily="49" charset="0"/>
                <a:ea typeface="Anonymous Pro" panose="02060609030202000504" pitchFamily="49" charset="0"/>
              </a:rPr>
              <a:t>AF_INET, SOCK_STREAM</a:t>
            </a:r>
            <a:r>
              <a:rPr lang="en-US" sz="1667" dirty="0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)</a:t>
            </a:r>
          </a:p>
          <a:p>
            <a:r>
              <a:rPr lang="en-US" sz="1667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serverSocket</a:t>
            </a:r>
            <a:r>
              <a:rPr lang="en-US" sz="1667" dirty="0" err="1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.</a:t>
            </a:r>
            <a:r>
              <a:rPr lang="en-US" sz="1667" dirty="0" err="1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bind</a:t>
            </a:r>
            <a:r>
              <a:rPr lang="en-US" sz="1667" dirty="0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(</a:t>
            </a:r>
            <a:r>
              <a:rPr lang="en-US" sz="1667" dirty="0">
                <a:latin typeface="Anonymous Pro" panose="02060609030202000504" pitchFamily="49" charset="0"/>
                <a:ea typeface="Anonymous Pro" panose="02060609030202000504" pitchFamily="49" charset="0"/>
              </a:rPr>
              <a:t>('', </a:t>
            </a:r>
            <a:r>
              <a:rPr lang="en-US" sz="1667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serverPort</a:t>
            </a:r>
            <a:r>
              <a:rPr lang="en-US" sz="1667" dirty="0">
                <a:latin typeface="Anonymous Pro" panose="02060609030202000504" pitchFamily="49" charset="0"/>
                <a:ea typeface="Anonymous Pro" panose="02060609030202000504" pitchFamily="49" charset="0"/>
              </a:rPr>
              <a:t>)</a:t>
            </a:r>
            <a:r>
              <a:rPr lang="en-US" sz="1667" dirty="0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)</a:t>
            </a:r>
          </a:p>
          <a:p>
            <a:r>
              <a:rPr lang="en-US" sz="1667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serverSocket</a:t>
            </a:r>
            <a:r>
              <a:rPr lang="en-US" sz="1667" dirty="0" err="1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.</a:t>
            </a:r>
            <a:r>
              <a:rPr lang="en-US" sz="1667" dirty="0" err="1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listen</a:t>
            </a:r>
            <a:r>
              <a:rPr lang="en-US" sz="1667" dirty="0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(</a:t>
            </a:r>
            <a:r>
              <a:rPr lang="en-US" sz="1667" dirty="0">
                <a:latin typeface="Anonymous Pro" panose="02060609030202000504" pitchFamily="49" charset="0"/>
                <a:ea typeface="Anonymous Pro" panose="02060609030202000504" pitchFamily="49" charset="0"/>
              </a:rPr>
              <a:t>1</a:t>
            </a:r>
            <a:r>
              <a:rPr lang="en-US" sz="1667" dirty="0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)</a:t>
            </a:r>
          </a:p>
          <a:p>
            <a:r>
              <a:rPr lang="en-US" sz="1667" dirty="0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print(</a:t>
            </a:r>
            <a:r>
              <a:rPr lang="en-US" sz="1667" dirty="0">
                <a:solidFill>
                  <a:srgbClr val="BA212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'The server is ready to receive')</a:t>
            </a:r>
          </a:p>
          <a:p>
            <a:r>
              <a:rPr lang="en-US" sz="1667" dirty="0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while </a:t>
            </a:r>
            <a:r>
              <a:rPr lang="en-US" sz="1667" dirty="0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1:</a:t>
            </a:r>
          </a:p>
          <a:p>
            <a:r>
              <a:rPr lang="en-US" sz="1667" dirty="0">
                <a:latin typeface="Anonymous Pro" panose="02060609030202000504" pitchFamily="49" charset="0"/>
                <a:ea typeface="Anonymous Pro" panose="02060609030202000504" pitchFamily="49" charset="0"/>
              </a:rPr>
              <a:t>    </a:t>
            </a:r>
            <a:r>
              <a:rPr lang="en-US" sz="1667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connSocket</a:t>
            </a:r>
            <a:r>
              <a:rPr lang="en-US" sz="1667" dirty="0">
                <a:latin typeface="Anonymous Pro" panose="02060609030202000504" pitchFamily="49" charset="0"/>
                <a:ea typeface="Anonymous Pro" panose="02060609030202000504" pitchFamily="49" charset="0"/>
              </a:rPr>
              <a:t>, </a:t>
            </a:r>
            <a:r>
              <a:rPr lang="en-US" sz="1667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addr</a:t>
            </a:r>
            <a:r>
              <a:rPr lang="en-US" sz="1667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1667" dirty="0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= </a:t>
            </a:r>
            <a:r>
              <a:rPr lang="en-US" sz="1667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serverSocket</a:t>
            </a:r>
            <a:r>
              <a:rPr lang="en-US" sz="1667" dirty="0" err="1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.</a:t>
            </a:r>
            <a:r>
              <a:rPr lang="en-US" sz="1667" dirty="0" err="1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accept</a:t>
            </a:r>
            <a:r>
              <a:rPr lang="en-US" sz="1667" dirty="0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()</a:t>
            </a:r>
          </a:p>
          <a:p>
            <a:endParaRPr lang="en-US" sz="1667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r>
              <a:rPr lang="en-US" sz="1667" dirty="0">
                <a:latin typeface="Anonymous Pro" panose="02060609030202000504" pitchFamily="49" charset="0"/>
                <a:ea typeface="Anonymous Pro" panose="02060609030202000504" pitchFamily="49" charset="0"/>
              </a:rPr>
              <a:t>    sentence </a:t>
            </a:r>
            <a:r>
              <a:rPr lang="en-US" sz="1667" dirty="0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= </a:t>
            </a:r>
            <a:r>
              <a:rPr lang="en-US" sz="1667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connSocket</a:t>
            </a:r>
            <a:r>
              <a:rPr lang="en-US" sz="1667" dirty="0" err="1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.</a:t>
            </a:r>
            <a:r>
              <a:rPr lang="en-US" sz="1667" dirty="0" err="1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recv</a:t>
            </a:r>
            <a:r>
              <a:rPr lang="en-US" sz="1667" dirty="0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(</a:t>
            </a:r>
            <a:r>
              <a:rPr lang="en-US" sz="1667" dirty="0">
                <a:latin typeface="Anonymous Pro" panose="02060609030202000504" pitchFamily="49" charset="0"/>
                <a:ea typeface="Anonymous Pro" panose="02060609030202000504" pitchFamily="49" charset="0"/>
              </a:rPr>
              <a:t>1024</a:t>
            </a:r>
            <a:r>
              <a:rPr lang="en-US" sz="1667" dirty="0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)</a:t>
            </a:r>
          </a:p>
          <a:p>
            <a:r>
              <a:rPr lang="en-US" sz="1667" dirty="0">
                <a:latin typeface="Anonymous Pro" panose="02060609030202000504" pitchFamily="49" charset="0"/>
                <a:ea typeface="Anonymous Pro" panose="02060609030202000504" pitchFamily="49" charset="0"/>
              </a:rPr>
              <a:t>    </a:t>
            </a:r>
            <a:r>
              <a:rPr lang="en-US" sz="1667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capitalizedSentence</a:t>
            </a:r>
            <a:r>
              <a:rPr lang="en-US" sz="1667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1667" dirty="0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= </a:t>
            </a:r>
            <a:r>
              <a:rPr lang="en-US" sz="1667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sentence</a:t>
            </a:r>
            <a:r>
              <a:rPr lang="en-US" sz="1667" dirty="0" err="1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.</a:t>
            </a:r>
            <a:r>
              <a:rPr lang="en-US" sz="1667" dirty="0" err="1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upper</a:t>
            </a:r>
            <a:r>
              <a:rPr lang="en-US" sz="1667" dirty="0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()</a:t>
            </a:r>
          </a:p>
          <a:p>
            <a:r>
              <a:rPr lang="en-US" sz="1667" dirty="0">
                <a:latin typeface="Anonymous Pro" panose="02060609030202000504" pitchFamily="49" charset="0"/>
                <a:ea typeface="Anonymous Pro" panose="02060609030202000504" pitchFamily="49" charset="0"/>
              </a:rPr>
              <a:t>    </a:t>
            </a:r>
            <a:r>
              <a:rPr lang="en-US" sz="1667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connSocket</a:t>
            </a:r>
            <a:r>
              <a:rPr lang="en-US" sz="1667" dirty="0" err="1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.</a:t>
            </a:r>
            <a:r>
              <a:rPr lang="en-US" sz="1667" dirty="0" err="1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send</a:t>
            </a:r>
            <a:r>
              <a:rPr lang="en-US" sz="1667" dirty="0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(</a:t>
            </a:r>
            <a:r>
              <a:rPr lang="en-US" sz="1667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capitalizedSentence</a:t>
            </a:r>
            <a:r>
              <a:rPr lang="en-US" sz="1667" dirty="0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)</a:t>
            </a:r>
          </a:p>
          <a:p>
            <a:r>
              <a:rPr lang="en-US" sz="1667" dirty="0">
                <a:latin typeface="Anonymous Pro" panose="02060609030202000504" pitchFamily="49" charset="0"/>
                <a:ea typeface="Anonymous Pro" panose="02060609030202000504" pitchFamily="49" charset="0"/>
              </a:rPr>
              <a:t>    </a:t>
            </a:r>
            <a:r>
              <a:rPr lang="en-US" sz="1667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connSocket</a:t>
            </a:r>
            <a:r>
              <a:rPr lang="en-US" sz="1667" dirty="0" err="1">
                <a:solidFill>
                  <a:srgbClr val="666666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.</a:t>
            </a:r>
            <a:r>
              <a:rPr lang="en-US" sz="1667" dirty="0" err="1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close</a:t>
            </a:r>
            <a:r>
              <a:rPr lang="en-US" sz="1667" dirty="0">
                <a:solidFill>
                  <a:srgbClr val="008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()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5C509B4F-E084-EA40-BC1C-34700B0832B3}"/>
              </a:ext>
            </a:extLst>
          </p:cNvPr>
          <p:cNvGrpSpPr>
            <a:grpSpLocks/>
          </p:cNvGrpSpPr>
          <p:nvPr/>
        </p:nvGrpSpPr>
        <p:grpSpPr bwMode="auto">
          <a:xfrm>
            <a:off x="889000" y="1811074"/>
            <a:ext cx="2132542" cy="451534"/>
            <a:chOff x="151614" y="2173972"/>
            <a:chExt cx="2559082" cy="541432"/>
          </a:xfrm>
        </p:grpSpPr>
        <p:sp>
          <p:nvSpPr>
            <p:cNvPr id="244759" name="TextBox 31">
              <a:extLst>
                <a:ext uri="{FF2B5EF4-FFF2-40B4-BE49-F238E27FC236}">
                  <a16:creationId xmlns:a16="http://schemas.microsoft.com/office/drawing/2014/main" id="{9246F7F9-E9A1-A549-827E-D344B531A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614" y="2173972"/>
              <a:ext cx="2559082" cy="54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167">
                  <a:solidFill>
                    <a:srgbClr val="000099"/>
                  </a:solidFill>
                </a:rPr>
                <a:t>create TCP welcoming</a:t>
              </a:r>
            </a:p>
            <a:p>
              <a:r>
                <a:rPr lang="en-US" altLang="en-US" sz="1167">
                  <a:solidFill>
                    <a:srgbClr val="000099"/>
                  </a:solidFill>
                </a:rPr>
                <a:t>socket</a:t>
              </a:r>
            </a:p>
          </p:txBody>
        </p:sp>
        <p:cxnSp>
          <p:nvCxnSpPr>
            <p:cNvPr id="244760" name="Straight Connector 32">
              <a:extLst>
                <a:ext uri="{FF2B5EF4-FFF2-40B4-BE49-F238E27FC236}">
                  <a16:creationId xmlns:a16="http://schemas.microsoft.com/office/drawing/2014/main" id="{79584620-73D2-1342-85F4-52EB4FD247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95045" y="2596011"/>
              <a:ext cx="930227" cy="113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082525D2-4EED-D445-B0A5-3F21DA3C1D91}"/>
              </a:ext>
            </a:extLst>
          </p:cNvPr>
          <p:cNvGrpSpPr>
            <a:grpSpLocks/>
          </p:cNvGrpSpPr>
          <p:nvPr/>
        </p:nvGrpSpPr>
        <p:grpSpPr bwMode="auto">
          <a:xfrm>
            <a:off x="871802" y="2365279"/>
            <a:ext cx="2116667" cy="451534"/>
            <a:chOff x="169076" y="2686502"/>
            <a:chExt cx="2541127" cy="541163"/>
          </a:xfrm>
        </p:grpSpPr>
        <p:sp>
          <p:nvSpPr>
            <p:cNvPr id="244757" name="TextBox 26">
              <a:extLst>
                <a:ext uri="{FF2B5EF4-FFF2-40B4-BE49-F238E27FC236}">
                  <a16:creationId xmlns:a16="http://schemas.microsoft.com/office/drawing/2014/main" id="{86C23A61-F2FA-2248-8A2D-672D70839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076" y="2686502"/>
              <a:ext cx="2271818" cy="54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167" dirty="0">
                  <a:solidFill>
                    <a:srgbClr val="000099"/>
                  </a:solidFill>
                </a:rPr>
                <a:t>server begins listening for  incoming TCP requests</a:t>
              </a:r>
            </a:p>
          </p:txBody>
        </p:sp>
        <p:cxnSp>
          <p:nvCxnSpPr>
            <p:cNvPr id="244758" name="Straight Connector 30">
              <a:extLst>
                <a:ext uri="{FF2B5EF4-FFF2-40B4-BE49-F238E27FC236}">
                  <a16:creationId xmlns:a16="http://schemas.microsoft.com/office/drawing/2014/main" id="{270C097F-0BA3-8947-8EE9-87E3186330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82674" y="2970794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DE15609A-42D8-4548-9051-2DF30253770E}"/>
              </a:ext>
            </a:extLst>
          </p:cNvPr>
          <p:cNvGrpSpPr>
            <a:grpSpLocks/>
          </p:cNvGrpSpPr>
          <p:nvPr/>
        </p:nvGrpSpPr>
        <p:grpSpPr bwMode="auto">
          <a:xfrm>
            <a:off x="1202532" y="2884196"/>
            <a:ext cx="1796521" cy="259045"/>
            <a:chOff x="553383" y="3357998"/>
            <a:chExt cx="2157273" cy="311663"/>
          </a:xfrm>
        </p:grpSpPr>
        <p:sp>
          <p:nvSpPr>
            <p:cNvPr id="244755" name="TextBox 34">
              <a:extLst>
                <a:ext uri="{FF2B5EF4-FFF2-40B4-BE49-F238E27FC236}">
                  <a16:creationId xmlns:a16="http://schemas.microsoft.com/office/drawing/2014/main" id="{6534A26D-4134-7C41-99BE-6B2B94E75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383" y="3357998"/>
              <a:ext cx="1194763" cy="31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333"/>
                </a:lnSpc>
              </a:pPr>
              <a:r>
                <a:rPr lang="en-US" altLang="en-US" sz="1167" dirty="0">
                  <a:solidFill>
                    <a:srgbClr val="000099"/>
                  </a:solidFill>
                </a:rPr>
                <a:t>loop forever</a:t>
              </a:r>
            </a:p>
          </p:txBody>
        </p:sp>
        <p:cxnSp>
          <p:nvCxnSpPr>
            <p:cNvPr id="244756" name="Straight Connector 35">
              <a:extLst>
                <a:ext uri="{FF2B5EF4-FFF2-40B4-BE49-F238E27FC236}">
                  <a16:creationId xmlns:a16="http://schemas.microsoft.com/office/drawing/2014/main" id="{47775C1B-D217-E246-B194-5F2A099CD9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66031" y="3608538"/>
              <a:ext cx="1444625" cy="39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E2FAF709-7EF0-9A43-9AEA-34D7FEFBBFD5}"/>
              </a:ext>
            </a:extLst>
          </p:cNvPr>
          <p:cNvGrpSpPr>
            <a:grpSpLocks/>
          </p:cNvGrpSpPr>
          <p:nvPr/>
        </p:nvGrpSpPr>
        <p:grpSpPr bwMode="auto">
          <a:xfrm>
            <a:off x="927365" y="3149668"/>
            <a:ext cx="2344208" cy="592470"/>
            <a:chOff x="380319" y="3568774"/>
            <a:chExt cx="2392469" cy="711162"/>
          </a:xfrm>
        </p:grpSpPr>
        <p:sp>
          <p:nvSpPr>
            <p:cNvPr id="244753" name="TextBox 36">
              <a:extLst>
                <a:ext uri="{FF2B5EF4-FFF2-40B4-BE49-F238E27FC236}">
                  <a16:creationId xmlns:a16="http://schemas.microsoft.com/office/drawing/2014/main" id="{2DE1F630-8D57-C94A-96EA-937219546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319" y="3568774"/>
              <a:ext cx="2184910" cy="7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333"/>
                </a:lnSpc>
              </a:pPr>
              <a:r>
                <a:rPr lang="en-US" altLang="en-US" sz="1167" dirty="0">
                  <a:solidFill>
                    <a:srgbClr val="000099"/>
                  </a:solidFill>
                </a:rPr>
                <a:t>server waits on accept()</a:t>
              </a:r>
            </a:p>
            <a:p>
              <a:pPr>
                <a:lnSpc>
                  <a:spcPts val="1333"/>
                </a:lnSpc>
              </a:pPr>
              <a:r>
                <a:rPr lang="en-US" altLang="en-US" sz="1167" dirty="0">
                  <a:solidFill>
                    <a:srgbClr val="000099"/>
                  </a:solidFill>
                </a:rPr>
                <a:t>for incoming requests, new socket created on return</a:t>
              </a:r>
            </a:p>
          </p:txBody>
        </p:sp>
        <p:cxnSp>
          <p:nvCxnSpPr>
            <p:cNvPr id="244754" name="Straight Connector 39">
              <a:extLst>
                <a:ext uri="{FF2B5EF4-FFF2-40B4-BE49-F238E27FC236}">
                  <a16:creationId xmlns:a16="http://schemas.microsoft.com/office/drawing/2014/main" id="{7EB5BC1F-7180-CB4A-95D2-8B220A212E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231565" y="3832583"/>
              <a:ext cx="541223" cy="5868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A668D195-AF7E-474B-884F-E5B9D33EA5AF}"/>
              </a:ext>
            </a:extLst>
          </p:cNvPr>
          <p:cNvGrpSpPr>
            <a:grpSpLocks/>
          </p:cNvGrpSpPr>
          <p:nvPr/>
        </p:nvGrpSpPr>
        <p:grpSpPr bwMode="auto">
          <a:xfrm>
            <a:off x="977635" y="3829972"/>
            <a:ext cx="2383897" cy="451534"/>
            <a:chOff x="316740" y="4107701"/>
            <a:chExt cx="2859522" cy="542129"/>
          </a:xfrm>
        </p:grpSpPr>
        <p:sp>
          <p:nvSpPr>
            <p:cNvPr id="244751" name="TextBox 61">
              <a:extLst>
                <a:ext uri="{FF2B5EF4-FFF2-40B4-BE49-F238E27FC236}">
                  <a16:creationId xmlns:a16="http://schemas.microsoft.com/office/drawing/2014/main" id="{10BB41DB-1C11-1E41-9E84-0930D2414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740" y="4107701"/>
              <a:ext cx="2608890" cy="542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167" dirty="0">
                  <a:solidFill>
                    <a:srgbClr val="000099"/>
                  </a:solidFill>
                </a:rPr>
                <a:t>read bytes from socket</a:t>
              </a:r>
              <a:br>
                <a:rPr lang="en-US" altLang="en-US" sz="1167" dirty="0">
                  <a:solidFill>
                    <a:srgbClr val="000099"/>
                  </a:solidFill>
                </a:rPr>
              </a:br>
              <a:r>
                <a:rPr lang="en-US" altLang="en-US" sz="1167" dirty="0">
                  <a:solidFill>
                    <a:srgbClr val="000099"/>
                  </a:solidFill>
                </a:rPr>
                <a:t>(but not address as in UDP)</a:t>
              </a:r>
            </a:p>
          </p:txBody>
        </p:sp>
        <p:cxnSp>
          <p:nvCxnSpPr>
            <p:cNvPr id="244752" name="Straight Connector 62">
              <a:extLst>
                <a:ext uri="{FF2B5EF4-FFF2-40B4-BE49-F238E27FC236}">
                  <a16:creationId xmlns:a16="http://schemas.microsoft.com/office/drawing/2014/main" id="{8FBA3F4A-C042-8E40-AEE9-1D8E555E59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75609" y="4128047"/>
              <a:ext cx="1300653" cy="49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28">
            <a:extLst>
              <a:ext uri="{FF2B5EF4-FFF2-40B4-BE49-F238E27FC236}">
                <a16:creationId xmlns:a16="http://schemas.microsoft.com/office/drawing/2014/main" id="{5B10F8B2-2F49-D14F-8543-DAE4AC79BD9F}"/>
              </a:ext>
            </a:extLst>
          </p:cNvPr>
          <p:cNvGrpSpPr>
            <a:grpSpLocks/>
          </p:cNvGrpSpPr>
          <p:nvPr/>
        </p:nvGrpSpPr>
        <p:grpSpPr bwMode="auto">
          <a:xfrm>
            <a:off x="867834" y="4494738"/>
            <a:ext cx="2398448" cy="631135"/>
            <a:chOff x="162014" y="3954632"/>
            <a:chExt cx="2878315" cy="757851"/>
          </a:xfrm>
        </p:grpSpPr>
        <p:sp>
          <p:nvSpPr>
            <p:cNvPr id="244749" name="TextBox 29">
              <a:extLst>
                <a:ext uri="{FF2B5EF4-FFF2-40B4-BE49-F238E27FC236}">
                  <a16:creationId xmlns:a16="http://schemas.microsoft.com/office/drawing/2014/main" id="{758504FF-F555-234F-8B12-FD2932B9F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14" y="3954632"/>
              <a:ext cx="2349500" cy="757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167" dirty="0">
                  <a:solidFill>
                    <a:srgbClr val="000099"/>
                  </a:solidFill>
                </a:rPr>
                <a:t>close connection to this client (but </a:t>
              </a:r>
              <a:r>
                <a:rPr lang="en-US" altLang="en-US" sz="1167" i="1" dirty="0">
                  <a:solidFill>
                    <a:srgbClr val="000099"/>
                  </a:solidFill>
                </a:rPr>
                <a:t>not</a:t>
              </a:r>
              <a:r>
                <a:rPr lang="en-US" altLang="en-US" sz="1167" dirty="0">
                  <a:solidFill>
                    <a:srgbClr val="000099"/>
                  </a:solidFill>
                </a:rPr>
                <a:t> welcoming socket)</a:t>
              </a:r>
            </a:p>
          </p:txBody>
        </p:sp>
        <p:cxnSp>
          <p:nvCxnSpPr>
            <p:cNvPr id="244750" name="Straight Connector 33">
              <a:extLst>
                <a:ext uri="{FF2B5EF4-FFF2-40B4-BE49-F238E27FC236}">
                  <a16:creationId xmlns:a16="http://schemas.microsoft.com/office/drawing/2014/main" id="{5AD89EAD-DBC3-A145-AC5B-BB443BDB02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84197" y="4111731"/>
              <a:ext cx="856132" cy="22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44748" name="Picture 17" descr="underline_base">
            <a:extLst>
              <a:ext uri="{FF2B5EF4-FFF2-40B4-BE49-F238E27FC236}">
                <a16:creationId xmlns:a16="http://schemas.microsoft.com/office/drawing/2014/main" id="{2E0BC9D6-5452-E84C-8A0B-E78E2186B82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641615"/>
            <a:ext cx="3808678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>
            <a:extLst>
              <a:ext uri="{FF2B5EF4-FFF2-40B4-BE49-F238E27FC236}">
                <a16:creationId xmlns:a16="http://schemas.microsoft.com/office/drawing/2014/main" id="{7D7C9926-C7B0-594D-A5EC-54CD3EB5C7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2567F9E9-EC06-7344-ACBE-42E26FF9E3B4}" type="slidenum">
              <a:rPr lang="en-US" altLang="en-US" sz="1000">
                <a:latin typeface="Tahoma" panose="020B0604030504040204" pitchFamily="34" charset="0"/>
              </a:rPr>
              <a:pPr/>
              <a:t>32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6A82714A-696A-7B4C-8A09-EBC480F19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6500" y="257970"/>
            <a:ext cx="6477000" cy="662781"/>
          </a:xfrm>
        </p:spPr>
        <p:txBody>
          <a:bodyPr/>
          <a:lstStyle/>
          <a:p>
            <a:r>
              <a:rPr lang="en-US" altLang="en-US" sz="3333">
                <a:latin typeface="Gill Sans MT" panose="020B0502020104020203" pitchFamily="34" charset="77"/>
                <a:ea typeface="ＭＳ Ｐゴシック" panose="020B0600070205080204" pitchFamily="34" charset="-128"/>
              </a:rPr>
              <a:t>HTTP overview</a:t>
            </a:r>
            <a:endParaRPr lang="en-US" altLang="en-US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9DBEDC04-10AB-7946-981F-C0E715CAF9D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06500" y="1240896"/>
            <a:ext cx="3186987" cy="38735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HTTP: hypertext transfer protocol</a:t>
            </a:r>
          </a:p>
          <a:p>
            <a:pPr>
              <a:lnSpc>
                <a:spcPct val="75000"/>
              </a:lnSpc>
            </a:pPr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Web’</a:t>
            </a:r>
            <a:r>
              <a:rPr lang="en-US" altLang="ja-JP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s application layer protocol</a:t>
            </a:r>
          </a:p>
          <a:p>
            <a:pPr>
              <a:lnSpc>
                <a:spcPct val="75000"/>
              </a:lnSpc>
            </a:pPr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client/server model</a:t>
            </a:r>
          </a:p>
          <a:p>
            <a:pPr lvl="1">
              <a:lnSpc>
                <a:spcPct val="75000"/>
              </a:lnSpc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client</a:t>
            </a:r>
            <a:r>
              <a:rPr lang="en-US" altLang="en-US" i="1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:</a:t>
            </a:r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 browser that requests, receives, (using HTTP protocol) and “</a:t>
            </a:r>
            <a:r>
              <a:rPr lang="en-US" altLang="ja-JP">
                <a:latin typeface="Gill Sans MT" panose="020B0502020104020203" pitchFamily="34" charset="77"/>
                <a:ea typeface="ＭＳ Ｐゴシック" panose="020B0600070205080204" pitchFamily="34" charset="-128"/>
              </a:rPr>
              <a:t>displays” Web objects </a:t>
            </a:r>
          </a:p>
          <a:p>
            <a:pPr lvl="1">
              <a:lnSpc>
                <a:spcPct val="75000"/>
              </a:lnSpc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server:</a:t>
            </a:r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 Web server sends (using HTTP protocol) objects in response to requests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endParaRPr lang="en-US" altLang="en-US" sz="200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86021" name="Text Box 7">
            <a:extLst>
              <a:ext uri="{FF2B5EF4-FFF2-40B4-BE49-F238E27FC236}">
                <a16:creationId xmlns:a16="http://schemas.microsoft.com/office/drawing/2014/main" id="{5EC572CF-7599-CB4B-B214-2E31ACB80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407" y="2046553"/>
            <a:ext cx="1362874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/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/>
              <a:t>Firefox browser</a:t>
            </a:r>
            <a:endParaRPr lang="en-US" altLang="en-US"/>
          </a:p>
        </p:txBody>
      </p:sp>
      <p:sp>
        <p:nvSpPr>
          <p:cNvPr id="86022" name="Text Box 9">
            <a:extLst>
              <a:ext uri="{FF2B5EF4-FFF2-40B4-BE49-F238E27FC236}">
                <a16:creationId xmlns:a16="http://schemas.microsoft.com/office/drawing/2014/main" id="{19F2D0C5-DE7D-BD4B-A2D2-79D67DE5C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04" y="3197490"/>
            <a:ext cx="1157817" cy="91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/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/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/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/>
              <a:t>server</a:t>
            </a:r>
            <a:endParaRPr lang="en-US" altLang="en-US"/>
          </a:p>
        </p:txBody>
      </p:sp>
      <p:sp>
        <p:nvSpPr>
          <p:cNvPr id="86023" name="Text Box 23">
            <a:extLst>
              <a:ext uri="{FF2B5EF4-FFF2-40B4-BE49-F238E27FC236}">
                <a16:creationId xmlns:a16="http://schemas.microsoft.com/office/drawing/2014/main" id="{1C047362-A3DD-AD4D-A787-3ACAC7A55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446" y="4348428"/>
            <a:ext cx="1313181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/>
              <a:t>iphone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/>
              <a:t>Safari browser</a:t>
            </a:r>
            <a:endParaRPr lang="en-US" altLang="en-US"/>
          </a:p>
        </p:txBody>
      </p:sp>
      <p:grpSp>
        <p:nvGrpSpPr>
          <p:cNvPr id="2" name="Group 35">
            <a:extLst>
              <a:ext uri="{FF2B5EF4-FFF2-40B4-BE49-F238E27FC236}">
                <a16:creationId xmlns:a16="http://schemas.microsoft.com/office/drawing/2014/main" id="{497539C7-C2C6-3549-9092-564E3C991EC5}"/>
              </a:ext>
            </a:extLst>
          </p:cNvPr>
          <p:cNvGrpSpPr>
            <a:grpSpLocks/>
          </p:cNvGrpSpPr>
          <p:nvPr/>
        </p:nvGrpSpPr>
        <p:grpSpPr bwMode="auto">
          <a:xfrm>
            <a:off x="5577417" y="1780646"/>
            <a:ext cx="1751542" cy="788458"/>
            <a:chOff x="3640" y="1346"/>
            <a:chExt cx="1324" cy="596"/>
          </a:xfrm>
        </p:grpSpPr>
        <p:sp>
          <p:nvSpPr>
            <p:cNvPr id="86072" name="Line 19">
              <a:extLst>
                <a:ext uri="{FF2B5EF4-FFF2-40B4-BE49-F238E27FC236}">
                  <a16:creationId xmlns:a16="http://schemas.microsoft.com/office/drawing/2014/main" id="{149A5A57-45AF-8A4C-96FF-36C88B728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86073" name="Text Box 24">
              <a:extLst>
                <a:ext uri="{FF2B5EF4-FFF2-40B4-BE49-F238E27FC236}">
                  <a16:creationId xmlns:a16="http://schemas.microsoft.com/office/drawing/2014/main" id="{260959B2-C4BA-BF41-B5B8-B1F6EA789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846" y="1438"/>
              <a:ext cx="94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33">
                  <a:solidFill>
                    <a:srgbClr val="CC0000"/>
                  </a:solidFill>
                </a:rPr>
                <a:t>HTTP request</a:t>
              </a:r>
              <a:endParaRPr lang="en-US" altLang="en-US">
                <a:solidFill>
                  <a:srgbClr val="CC0000"/>
                </a:solidFill>
              </a:endParaRPr>
            </a:p>
          </p:txBody>
        </p:sp>
      </p:grpSp>
      <p:grpSp>
        <p:nvGrpSpPr>
          <p:cNvPr id="3" name="Group 36">
            <a:extLst>
              <a:ext uri="{FF2B5EF4-FFF2-40B4-BE49-F238E27FC236}">
                <a16:creationId xmlns:a16="http://schemas.microsoft.com/office/drawing/2014/main" id="{C417F583-3A43-4B4F-942A-23086F892D6D}"/>
              </a:ext>
            </a:extLst>
          </p:cNvPr>
          <p:cNvGrpSpPr>
            <a:grpSpLocks/>
          </p:cNvGrpSpPr>
          <p:nvPr/>
        </p:nvGrpSpPr>
        <p:grpSpPr bwMode="auto">
          <a:xfrm>
            <a:off x="5670021" y="1953949"/>
            <a:ext cx="1643063" cy="754063"/>
            <a:chOff x="4141" y="394"/>
            <a:chExt cx="1242" cy="570"/>
          </a:xfrm>
        </p:grpSpPr>
        <p:sp>
          <p:nvSpPr>
            <p:cNvPr id="86070" name="Line 20">
              <a:extLst>
                <a:ext uri="{FF2B5EF4-FFF2-40B4-BE49-F238E27FC236}">
                  <a16:creationId xmlns:a16="http://schemas.microsoft.com/office/drawing/2014/main" id="{260FA70A-24FE-3B4D-8D80-6DFE951C3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86071" name="Text Box 26">
              <a:extLst>
                <a:ext uri="{FF2B5EF4-FFF2-40B4-BE49-F238E27FC236}">
                  <a16:creationId xmlns:a16="http://schemas.microsoft.com/office/drawing/2014/main" id="{4CDCFE75-1790-2643-BE6C-96046AD6F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4290" y="699"/>
              <a:ext cx="104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33">
                  <a:solidFill>
                    <a:srgbClr val="CC0000"/>
                  </a:solidFill>
                </a:rPr>
                <a:t>HTTP response</a:t>
              </a:r>
              <a:endParaRPr lang="en-US" altLang="en-US">
                <a:solidFill>
                  <a:srgbClr val="CC0000"/>
                </a:solidFill>
              </a:endParaRPr>
            </a:p>
          </p:txBody>
        </p:sp>
      </p:grpSp>
      <p:pic>
        <p:nvPicPr>
          <p:cNvPr id="86026" name="Picture 31" descr="underline_base">
            <a:extLst>
              <a:ext uri="{FF2B5EF4-FFF2-40B4-BE49-F238E27FC236}">
                <a16:creationId xmlns:a16="http://schemas.microsoft.com/office/drawing/2014/main" id="{60809E16-6D8F-5C49-B4C3-B62FDE7EA8D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61" y="765969"/>
            <a:ext cx="3046677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7">
            <a:extLst>
              <a:ext uri="{FF2B5EF4-FFF2-40B4-BE49-F238E27FC236}">
                <a16:creationId xmlns:a16="http://schemas.microsoft.com/office/drawing/2014/main" id="{463D6275-0D30-FB43-A950-206D13F9C620}"/>
              </a:ext>
            </a:extLst>
          </p:cNvPr>
          <p:cNvGrpSpPr>
            <a:grpSpLocks/>
          </p:cNvGrpSpPr>
          <p:nvPr/>
        </p:nvGrpSpPr>
        <p:grpSpPr bwMode="auto">
          <a:xfrm rot="-3183056">
            <a:off x="5557573" y="3025511"/>
            <a:ext cx="1751542" cy="788458"/>
            <a:chOff x="3640" y="1346"/>
            <a:chExt cx="1324" cy="596"/>
          </a:xfrm>
        </p:grpSpPr>
        <p:sp>
          <p:nvSpPr>
            <p:cNvPr id="86068" name="Line 19">
              <a:extLst>
                <a:ext uri="{FF2B5EF4-FFF2-40B4-BE49-F238E27FC236}">
                  <a16:creationId xmlns:a16="http://schemas.microsoft.com/office/drawing/2014/main" id="{A6038F44-C5DF-794C-B7BB-EFF7103AB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86069" name="Text Box 24">
              <a:extLst>
                <a:ext uri="{FF2B5EF4-FFF2-40B4-BE49-F238E27FC236}">
                  <a16:creationId xmlns:a16="http://schemas.microsoft.com/office/drawing/2014/main" id="{62BC0F8E-8E57-5848-9232-FEFDA35CA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846" y="1438"/>
              <a:ext cx="94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33">
                  <a:solidFill>
                    <a:srgbClr val="CC0000"/>
                  </a:solidFill>
                </a:rPr>
                <a:t>HTTP request</a:t>
              </a:r>
              <a:endParaRPr lang="en-US" altLang="en-US">
                <a:solidFill>
                  <a:srgbClr val="CC0000"/>
                </a:solidFill>
              </a:endParaRPr>
            </a:p>
          </p:txBody>
        </p:sp>
      </p:grpSp>
      <p:grpSp>
        <p:nvGrpSpPr>
          <p:cNvPr id="5" name="Group 40">
            <a:extLst>
              <a:ext uri="{FF2B5EF4-FFF2-40B4-BE49-F238E27FC236}">
                <a16:creationId xmlns:a16="http://schemas.microsoft.com/office/drawing/2014/main" id="{FE19A4B9-9AE3-A146-86E1-FD344E106A21}"/>
              </a:ext>
            </a:extLst>
          </p:cNvPr>
          <p:cNvGrpSpPr>
            <a:grpSpLocks/>
          </p:cNvGrpSpPr>
          <p:nvPr/>
        </p:nvGrpSpPr>
        <p:grpSpPr bwMode="auto">
          <a:xfrm rot="-3264937">
            <a:off x="5595938" y="3225271"/>
            <a:ext cx="1643063" cy="754063"/>
            <a:chOff x="4141" y="394"/>
            <a:chExt cx="1242" cy="570"/>
          </a:xfrm>
        </p:grpSpPr>
        <p:sp>
          <p:nvSpPr>
            <p:cNvPr id="86066" name="Line 20">
              <a:extLst>
                <a:ext uri="{FF2B5EF4-FFF2-40B4-BE49-F238E27FC236}">
                  <a16:creationId xmlns:a16="http://schemas.microsoft.com/office/drawing/2014/main" id="{80891823-9318-874B-AB2E-926BC36C4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86067" name="Text Box 26">
              <a:extLst>
                <a:ext uri="{FF2B5EF4-FFF2-40B4-BE49-F238E27FC236}">
                  <a16:creationId xmlns:a16="http://schemas.microsoft.com/office/drawing/2014/main" id="{0DC2B56B-F59B-C142-9CEC-986B7260C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4290" y="699"/>
              <a:ext cx="104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33">
                  <a:solidFill>
                    <a:srgbClr val="CC0000"/>
                  </a:solidFill>
                </a:rPr>
                <a:t>HTTP response</a:t>
              </a:r>
              <a:endParaRPr lang="en-US" altLang="en-US">
                <a:solidFill>
                  <a:srgbClr val="CC0000"/>
                </a:solidFill>
              </a:endParaRPr>
            </a:p>
          </p:txBody>
        </p:sp>
      </p:grpSp>
      <p:pic>
        <p:nvPicPr>
          <p:cNvPr id="86029" name="Picture 43" descr="iphone_stylized_small">
            <a:extLst>
              <a:ext uri="{FF2B5EF4-FFF2-40B4-BE49-F238E27FC236}">
                <a16:creationId xmlns:a16="http://schemas.microsoft.com/office/drawing/2014/main" id="{4C17C869-29CC-6941-B325-B3CE929F4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04" y="3571875"/>
            <a:ext cx="318823" cy="764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030" name="Group 44">
            <a:extLst>
              <a:ext uri="{FF2B5EF4-FFF2-40B4-BE49-F238E27FC236}">
                <a16:creationId xmlns:a16="http://schemas.microsoft.com/office/drawing/2014/main" id="{A0C6F9F9-A4CD-0441-BF53-55711C6C934B}"/>
              </a:ext>
            </a:extLst>
          </p:cNvPr>
          <p:cNvGrpSpPr>
            <a:grpSpLocks/>
          </p:cNvGrpSpPr>
          <p:nvPr/>
        </p:nvGrpSpPr>
        <p:grpSpPr bwMode="auto">
          <a:xfrm>
            <a:off x="4726782" y="1223699"/>
            <a:ext cx="889000" cy="899583"/>
            <a:chOff x="-44" y="1473"/>
            <a:chExt cx="981" cy="1105"/>
          </a:xfrm>
        </p:grpSpPr>
        <p:pic>
          <p:nvPicPr>
            <p:cNvPr id="86064" name="Picture 45" descr="desktop_computer_stylized_medium">
              <a:extLst>
                <a:ext uri="{FF2B5EF4-FFF2-40B4-BE49-F238E27FC236}">
                  <a16:creationId xmlns:a16="http://schemas.microsoft.com/office/drawing/2014/main" id="{AA4146AB-2D2B-0641-BD42-F8E997CF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65" name="Freeform 46">
              <a:extLst>
                <a:ext uri="{FF2B5EF4-FFF2-40B4-BE49-F238E27FC236}">
                  <a16:creationId xmlns:a16="http://schemas.microsoft.com/office/drawing/2014/main" id="{6780FE26-D9F6-7E4E-AE3F-5FAE6C6A47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86031" name="Group 47">
            <a:extLst>
              <a:ext uri="{FF2B5EF4-FFF2-40B4-BE49-F238E27FC236}">
                <a16:creationId xmlns:a16="http://schemas.microsoft.com/office/drawing/2014/main" id="{02324383-DC5C-7F41-A01A-2A2BB9DAC9CE}"/>
              </a:ext>
            </a:extLst>
          </p:cNvPr>
          <p:cNvGrpSpPr>
            <a:grpSpLocks/>
          </p:cNvGrpSpPr>
          <p:nvPr/>
        </p:nvGrpSpPr>
        <p:grpSpPr bwMode="auto">
          <a:xfrm>
            <a:off x="7327636" y="2194719"/>
            <a:ext cx="579438" cy="1068917"/>
            <a:chOff x="4140" y="429"/>
            <a:chExt cx="1425" cy="2396"/>
          </a:xfrm>
        </p:grpSpPr>
        <p:sp>
          <p:nvSpPr>
            <p:cNvPr id="86032" name="Freeform 48">
              <a:extLst>
                <a:ext uri="{FF2B5EF4-FFF2-40B4-BE49-F238E27FC236}">
                  <a16:creationId xmlns:a16="http://schemas.microsoft.com/office/drawing/2014/main" id="{250D1B92-0397-6E47-902C-1A8B0CCB8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86033" name="Rectangle 49">
              <a:extLst>
                <a:ext uri="{FF2B5EF4-FFF2-40B4-BE49-F238E27FC236}">
                  <a16:creationId xmlns:a16="http://schemas.microsoft.com/office/drawing/2014/main" id="{19DDA9EA-5108-C649-90B3-5EBAD3CF1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86034" name="Freeform 50">
              <a:extLst>
                <a:ext uri="{FF2B5EF4-FFF2-40B4-BE49-F238E27FC236}">
                  <a16:creationId xmlns:a16="http://schemas.microsoft.com/office/drawing/2014/main" id="{B2701A6B-3BEE-534D-82D9-7CF3D8A27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86035" name="Freeform 51">
              <a:extLst>
                <a:ext uri="{FF2B5EF4-FFF2-40B4-BE49-F238E27FC236}">
                  <a16:creationId xmlns:a16="http://schemas.microsoft.com/office/drawing/2014/main" id="{DEFEC568-34D4-E34E-A78F-7872B4523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86036" name="Rectangle 52">
              <a:extLst>
                <a:ext uri="{FF2B5EF4-FFF2-40B4-BE49-F238E27FC236}">
                  <a16:creationId xmlns:a16="http://schemas.microsoft.com/office/drawing/2014/main" id="{015954DB-78FC-A046-8EBF-2660338C2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86037" name="Group 53">
              <a:extLst>
                <a:ext uri="{FF2B5EF4-FFF2-40B4-BE49-F238E27FC236}">
                  <a16:creationId xmlns:a16="http://schemas.microsoft.com/office/drawing/2014/main" id="{6286782B-8F18-D743-88AA-1B59693D81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62" name="AutoShape 54">
                <a:extLst>
                  <a:ext uri="{FF2B5EF4-FFF2-40B4-BE49-F238E27FC236}">
                    <a16:creationId xmlns:a16="http://schemas.microsoft.com/office/drawing/2014/main" id="{0E5A7715-1B3D-F547-A06D-28CEA9878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86063" name="AutoShape 55">
                <a:extLst>
                  <a:ext uri="{FF2B5EF4-FFF2-40B4-BE49-F238E27FC236}">
                    <a16:creationId xmlns:a16="http://schemas.microsoft.com/office/drawing/2014/main" id="{458F2CF0-8262-9646-BE79-8B6853E45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86038" name="Rectangle 56">
              <a:extLst>
                <a:ext uri="{FF2B5EF4-FFF2-40B4-BE49-F238E27FC236}">
                  <a16:creationId xmlns:a16="http://schemas.microsoft.com/office/drawing/2014/main" id="{7B005C81-3269-D240-9B93-DD40EDA53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86039" name="Group 57">
              <a:extLst>
                <a:ext uri="{FF2B5EF4-FFF2-40B4-BE49-F238E27FC236}">
                  <a16:creationId xmlns:a16="http://schemas.microsoft.com/office/drawing/2014/main" id="{56FFB5D3-1C49-2249-A777-B9064C4E2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60" name="AutoShape 58">
                <a:extLst>
                  <a:ext uri="{FF2B5EF4-FFF2-40B4-BE49-F238E27FC236}">
                    <a16:creationId xmlns:a16="http://schemas.microsoft.com/office/drawing/2014/main" id="{3A77DAFC-16E5-334E-B6B4-0E90DB953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86061" name="AutoShape 59">
                <a:extLst>
                  <a:ext uri="{FF2B5EF4-FFF2-40B4-BE49-F238E27FC236}">
                    <a16:creationId xmlns:a16="http://schemas.microsoft.com/office/drawing/2014/main" id="{3203E854-1C42-6642-BA3E-90A395CB5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86040" name="Rectangle 60">
              <a:extLst>
                <a:ext uri="{FF2B5EF4-FFF2-40B4-BE49-F238E27FC236}">
                  <a16:creationId xmlns:a16="http://schemas.microsoft.com/office/drawing/2014/main" id="{24D30234-CAC0-2148-B9D1-548611DBF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86041" name="Rectangle 61">
              <a:extLst>
                <a:ext uri="{FF2B5EF4-FFF2-40B4-BE49-F238E27FC236}">
                  <a16:creationId xmlns:a16="http://schemas.microsoft.com/office/drawing/2014/main" id="{CA74AC45-EB23-E943-924C-84032FCB4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86042" name="Group 62">
              <a:extLst>
                <a:ext uri="{FF2B5EF4-FFF2-40B4-BE49-F238E27FC236}">
                  <a16:creationId xmlns:a16="http://schemas.microsoft.com/office/drawing/2014/main" id="{2E81B24B-149C-C249-A5AE-C48C7BB90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58" name="AutoShape 63">
                <a:extLst>
                  <a:ext uri="{FF2B5EF4-FFF2-40B4-BE49-F238E27FC236}">
                    <a16:creationId xmlns:a16="http://schemas.microsoft.com/office/drawing/2014/main" id="{23DC19EA-36E1-AA41-8F02-E1EC6ED40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86059" name="AutoShape 64">
                <a:extLst>
                  <a:ext uri="{FF2B5EF4-FFF2-40B4-BE49-F238E27FC236}">
                    <a16:creationId xmlns:a16="http://schemas.microsoft.com/office/drawing/2014/main" id="{2B763FA2-B8DF-5540-9B7A-F5C0B4863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86043" name="Freeform 65">
              <a:extLst>
                <a:ext uri="{FF2B5EF4-FFF2-40B4-BE49-F238E27FC236}">
                  <a16:creationId xmlns:a16="http://schemas.microsoft.com/office/drawing/2014/main" id="{1443B45C-330C-1947-8D36-4930424D4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grpSp>
          <p:nvGrpSpPr>
            <p:cNvPr id="86044" name="Group 66">
              <a:extLst>
                <a:ext uri="{FF2B5EF4-FFF2-40B4-BE49-F238E27FC236}">
                  <a16:creationId xmlns:a16="http://schemas.microsoft.com/office/drawing/2014/main" id="{9CA990D0-E4A6-E54A-8DFF-3B4F217830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56" name="AutoShape 67">
                <a:extLst>
                  <a:ext uri="{FF2B5EF4-FFF2-40B4-BE49-F238E27FC236}">
                    <a16:creationId xmlns:a16="http://schemas.microsoft.com/office/drawing/2014/main" id="{B034384D-FDC3-FC4E-8B01-FD23A67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86057" name="AutoShape 68">
                <a:extLst>
                  <a:ext uri="{FF2B5EF4-FFF2-40B4-BE49-F238E27FC236}">
                    <a16:creationId xmlns:a16="http://schemas.microsoft.com/office/drawing/2014/main" id="{D0A800A7-D5C6-4D47-ADB0-26DDC0ABF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86045" name="Rectangle 69">
              <a:extLst>
                <a:ext uri="{FF2B5EF4-FFF2-40B4-BE49-F238E27FC236}">
                  <a16:creationId xmlns:a16="http://schemas.microsoft.com/office/drawing/2014/main" id="{835E7702-2F2E-0042-BB23-661D2B761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86046" name="Freeform 70">
              <a:extLst>
                <a:ext uri="{FF2B5EF4-FFF2-40B4-BE49-F238E27FC236}">
                  <a16:creationId xmlns:a16="http://schemas.microsoft.com/office/drawing/2014/main" id="{82E31986-3F6A-164A-AE0D-D25C770C2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86047" name="Freeform 71">
              <a:extLst>
                <a:ext uri="{FF2B5EF4-FFF2-40B4-BE49-F238E27FC236}">
                  <a16:creationId xmlns:a16="http://schemas.microsoft.com/office/drawing/2014/main" id="{2F3C3B59-A502-FB44-9A8F-9A18D6548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86048" name="Oval 72">
              <a:extLst>
                <a:ext uri="{FF2B5EF4-FFF2-40B4-BE49-F238E27FC236}">
                  <a16:creationId xmlns:a16="http://schemas.microsoft.com/office/drawing/2014/main" id="{2D71FCEF-49A0-6F46-9499-92A3E1E20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86049" name="Freeform 73">
              <a:extLst>
                <a:ext uri="{FF2B5EF4-FFF2-40B4-BE49-F238E27FC236}">
                  <a16:creationId xmlns:a16="http://schemas.microsoft.com/office/drawing/2014/main" id="{A40E5EA2-402D-7846-8122-B420D507A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86050" name="AutoShape 74">
              <a:extLst>
                <a:ext uri="{FF2B5EF4-FFF2-40B4-BE49-F238E27FC236}">
                  <a16:creationId xmlns:a16="http://schemas.microsoft.com/office/drawing/2014/main" id="{01BD97B6-993B-F447-95DE-8DFF72249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86051" name="AutoShape 75">
              <a:extLst>
                <a:ext uri="{FF2B5EF4-FFF2-40B4-BE49-F238E27FC236}">
                  <a16:creationId xmlns:a16="http://schemas.microsoft.com/office/drawing/2014/main" id="{39F2DE6A-52F7-BB47-A154-8CD8DA9C2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86052" name="Oval 76">
              <a:extLst>
                <a:ext uri="{FF2B5EF4-FFF2-40B4-BE49-F238E27FC236}">
                  <a16:creationId xmlns:a16="http://schemas.microsoft.com/office/drawing/2014/main" id="{5BA5E75D-422E-6044-982C-4DD4FCB21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86053" name="Oval 77">
              <a:extLst>
                <a:ext uri="{FF2B5EF4-FFF2-40B4-BE49-F238E27FC236}">
                  <a16:creationId xmlns:a16="http://schemas.microsoft.com/office/drawing/2014/main" id="{873B365C-28E9-D048-8802-539D35139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54" name="Oval 78">
              <a:extLst>
                <a:ext uri="{FF2B5EF4-FFF2-40B4-BE49-F238E27FC236}">
                  <a16:creationId xmlns:a16="http://schemas.microsoft.com/office/drawing/2014/main" id="{28FF218D-DBDC-7941-834C-B75E59669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86055" name="Rectangle 79">
              <a:extLst>
                <a:ext uri="{FF2B5EF4-FFF2-40B4-BE49-F238E27FC236}">
                  <a16:creationId xmlns:a16="http://schemas.microsoft.com/office/drawing/2014/main" id="{E364B35E-1928-8C49-BE8E-84BEB46DF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</p:grpSp>
    </p:spTree>
    <p:extLst>
      <p:ext uri="{BB962C8B-B14F-4D97-AF65-F5344CB8AC3E}">
        <p14:creationId xmlns:p14="http://schemas.microsoft.com/office/powerpoint/2010/main" val="185174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>
            <a:extLst>
              <a:ext uri="{FF2B5EF4-FFF2-40B4-BE49-F238E27FC236}">
                <a16:creationId xmlns:a16="http://schemas.microsoft.com/office/drawing/2014/main" id="{38C32EF0-1B49-6A4B-A3A4-4B67D0BF2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5DD76DBC-216A-244D-95C3-EE9359CFAF62}" type="slidenum">
              <a:rPr lang="en-US" altLang="en-US" sz="1000">
                <a:latin typeface="Tahoma" panose="020B0604030504040204" pitchFamily="34" charset="0"/>
              </a:rPr>
              <a:pPr/>
              <a:t>33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88067" name="Rectangle 7">
            <a:extLst>
              <a:ext uri="{FF2B5EF4-FFF2-40B4-BE49-F238E27FC236}">
                <a16:creationId xmlns:a16="http://schemas.microsoft.com/office/drawing/2014/main" id="{DA1414DA-9E29-DA41-91D4-80D32BF63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2833687"/>
            <a:ext cx="3198813" cy="2259542"/>
          </a:xfrm>
          <a:prstGeom prst="rect">
            <a:avLst/>
          </a:prstGeom>
          <a:solidFill>
            <a:srgbClr val="FFFFFF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omic Sans MS" panose="030F0902030302020204" pitchFamily="66" charset="0"/>
            </a:endParaRPr>
          </a:p>
        </p:txBody>
      </p:sp>
      <p:sp>
        <p:nvSpPr>
          <p:cNvPr id="88068" name="Rectangle 9">
            <a:extLst>
              <a:ext uri="{FF2B5EF4-FFF2-40B4-BE49-F238E27FC236}">
                <a16:creationId xmlns:a16="http://schemas.microsoft.com/office/drawing/2014/main" id="{7D0908EF-8CB7-FD4E-B8D1-37CC46012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2698750"/>
            <a:ext cx="690563" cy="246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omic Sans MS" panose="030F0902030302020204" pitchFamily="66" charset="0"/>
            </a:endParaRPr>
          </a:p>
        </p:txBody>
      </p:sp>
      <p:sp>
        <p:nvSpPr>
          <p:cNvPr id="88069" name="Rectangle 2">
            <a:extLst>
              <a:ext uri="{FF2B5EF4-FFF2-40B4-BE49-F238E27FC236}">
                <a16:creationId xmlns:a16="http://schemas.microsoft.com/office/drawing/2014/main" id="{C56A2E43-C58F-8847-988E-8AFE04AF5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219" y="289720"/>
            <a:ext cx="6477000" cy="662781"/>
          </a:xfrm>
        </p:spPr>
        <p:txBody>
          <a:bodyPr/>
          <a:lstStyle/>
          <a:p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HTTP overview (continued)</a:t>
            </a:r>
          </a:p>
        </p:txBody>
      </p:sp>
      <p:sp>
        <p:nvSpPr>
          <p:cNvPr id="88070" name="Rectangle 3">
            <a:extLst>
              <a:ext uri="{FF2B5EF4-FFF2-40B4-BE49-F238E27FC236}">
                <a16:creationId xmlns:a16="http://schemas.microsoft.com/office/drawing/2014/main" id="{5906C445-4DE0-D744-AE96-E5120A596E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5761" y="1259417"/>
            <a:ext cx="3309938" cy="38735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uses TCP: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client initiates TCP connection (creates socket) to server,  port 80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server accepts TCP connection from client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HTTP messages (application-layer protocol messages) exchanged between browser (HTTP client) and Web server (HTTP server)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TCP connection closed</a:t>
            </a:r>
            <a:endParaRPr lang="en-US" altLang="en-US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88071" name="Rectangle 4">
            <a:extLst>
              <a:ext uri="{FF2B5EF4-FFF2-40B4-BE49-F238E27FC236}">
                <a16:creationId xmlns:a16="http://schemas.microsoft.com/office/drawing/2014/main" id="{E593CF8E-383D-CC49-8A24-0F983619F60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305719"/>
            <a:ext cx="2667000" cy="1206500"/>
          </a:xfrm>
        </p:spPr>
        <p:txBody>
          <a:bodyPr>
            <a:normAutofit fontScale="92500"/>
          </a:bodyPr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HTTP is “</a:t>
            </a:r>
            <a:r>
              <a:rPr lang="en-US" altLang="ja-JP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stateless”</a:t>
            </a:r>
          </a:p>
          <a:p>
            <a:pPr>
              <a:lnSpc>
                <a:spcPct val="75000"/>
              </a:lnSpc>
            </a:pPr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server maintains no information about past client requests</a:t>
            </a:r>
          </a:p>
        </p:txBody>
      </p:sp>
      <p:sp>
        <p:nvSpPr>
          <p:cNvPr id="88072" name="Rectangle 6">
            <a:extLst>
              <a:ext uri="{FF2B5EF4-FFF2-40B4-BE49-F238E27FC236}">
                <a16:creationId xmlns:a16="http://schemas.microsoft.com/office/drawing/2014/main" id="{851A7284-090D-7242-9860-20D30A2F0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719" y="2886604"/>
            <a:ext cx="3127375" cy="237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>
                <a:solidFill>
                  <a:srgbClr val="000099"/>
                </a:solidFill>
                <a:latin typeface="Gill Sans MT" panose="020B0502020104020203" pitchFamily="34" charset="77"/>
              </a:rPr>
              <a:t>protocols that maintain “</a:t>
            </a:r>
            <a:r>
              <a:rPr lang="en-US" altLang="ja-JP">
                <a:solidFill>
                  <a:srgbClr val="000099"/>
                </a:solidFill>
                <a:latin typeface="Gill Sans MT" panose="020B0502020104020203" pitchFamily="34" charset="77"/>
              </a:rPr>
              <a:t>state” are complex!</a:t>
            </a:r>
          </a:p>
          <a:p>
            <a:pPr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1667">
                <a:latin typeface="Gill Sans MT" panose="020B0502020104020203" pitchFamily="34" charset="77"/>
              </a:rPr>
              <a:t>past history (state) must be maintained</a:t>
            </a:r>
          </a:p>
          <a:p>
            <a:pPr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1667">
                <a:latin typeface="Gill Sans MT" panose="020B0502020104020203" pitchFamily="34" charset="77"/>
              </a:rPr>
              <a:t>if server/client crashes, their views of </a:t>
            </a:r>
            <a:r>
              <a:rPr lang="ja-JP" altLang="en-US" sz="1667">
                <a:latin typeface="Gill Sans MT" panose="020B0502020104020203" pitchFamily="34" charset="77"/>
              </a:rPr>
              <a:t>“</a:t>
            </a:r>
            <a:r>
              <a:rPr lang="en-US" altLang="ja-JP" sz="1667">
                <a:latin typeface="Gill Sans MT" panose="020B0502020104020203" pitchFamily="34" charset="77"/>
              </a:rPr>
              <a:t>state</a:t>
            </a:r>
            <a:r>
              <a:rPr lang="ja-JP" altLang="en-US" sz="1667">
                <a:latin typeface="Gill Sans MT" panose="020B0502020104020203" pitchFamily="34" charset="77"/>
              </a:rPr>
              <a:t>”</a:t>
            </a:r>
            <a:r>
              <a:rPr lang="en-US" altLang="ja-JP" sz="1667">
                <a:latin typeface="Gill Sans MT" panose="020B0502020104020203" pitchFamily="34" charset="77"/>
              </a:rPr>
              <a:t> may be inconsistent, must be reconciled</a:t>
            </a:r>
          </a:p>
          <a:p>
            <a:pPr>
              <a:buFont typeface="ZapfDingbats" pitchFamily="82" charset="2"/>
              <a:buChar char="r"/>
            </a:pPr>
            <a:endParaRPr lang="en-US" altLang="en-US" sz="1667">
              <a:latin typeface="Gill Sans MT" panose="020B0502020104020203" pitchFamily="34" charset="77"/>
            </a:endParaRPr>
          </a:p>
        </p:txBody>
      </p:sp>
      <p:sp>
        <p:nvSpPr>
          <p:cNvPr id="88073" name="Text Box 8">
            <a:extLst>
              <a:ext uri="{FF2B5EF4-FFF2-40B4-BE49-F238E27FC236}">
                <a16:creationId xmlns:a16="http://schemas.microsoft.com/office/drawing/2014/main" id="{58847CFB-3990-0044-9343-CE73A30B5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1377" y="2633928"/>
            <a:ext cx="6767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</a:rPr>
              <a:t>aside</a:t>
            </a:r>
          </a:p>
        </p:txBody>
      </p:sp>
      <p:pic>
        <p:nvPicPr>
          <p:cNvPr id="88074" name="Picture 15" descr="underline_base">
            <a:extLst>
              <a:ext uri="{FF2B5EF4-FFF2-40B4-BE49-F238E27FC236}">
                <a16:creationId xmlns:a16="http://schemas.microsoft.com/office/drawing/2014/main" id="{3077A9E5-A607-8849-8EEE-D2D060A22C9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46" y="850636"/>
            <a:ext cx="5332678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31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8" grpId="0" animBg="1"/>
      <p:bldP spid="88071" grpId="0" uiExpand="1" build="p"/>
      <p:bldP spid="88072" grpId="0"/>
      <p:bldP spid="8807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8">
            <a:extLst>
              <a:ext uri="{FF2B5EF4-FFF2-40B4-BE49-F238E27FC236}">
                <a16:creationId xmlns:a16="http://schemas.microsoft.com/office/drawing/2014/main" id="{899CB986-EBE1-E74D-A134-EA7A62630F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62F71E67-F230-A64C-8221-0FCC64CAF9C2}" type="slidenum">
              <a:rPr lang="en-US" altLang="en-US" sz="1000">
                <a:latin typeface="Tahoma" panose="020B0604030504040204" pitchFamily="34" charset="0"/>
              </a:rPr>
              <a:pPr/>
              <a:t>34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pic>
        <p:nvPicPr>
          <p:cNvPr id="106499" name="Picture 10" descr="underline_base">
            <a:extLst>
              <a:ext uri="{FF2B5EF4-FFF2-40B4-BE49-F238E27FC236}">
                <a16:creationId xmlns:a16="http://schemas.microsoft.com/office/drawing/2014/main" id="{2E060F99-5AEB-324B-B332-AE48487E8B7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40" y="853282"/>
            <a:ext cx="2700073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Rectangle 2">
            <a:extLst>
              <a:ext uri="{FF2B5EF4-FFF2-40B4-BE49-F238E27FC236}">
                <a16:creationId xmlns:a16="http://schemas.microsoft.com/office/drawing/2014/main" id="{1C3DDFAE-6B64-5448-9E7F-6BF140D5C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6500" y="190500"/>
            <a:ext cx="2899833" cy="952500"/>
          </a:xfrm>
        </p:spPr>
        <p:txBody>
          <a:bodyPr/>
          <a:lstStyle/>
          <a:p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 types</a:t>
            </a:r>
          </a:p>
        </p:txBody>
      </p:sp>
      <p:sp>
        <p:nvSpPr>
          <p:cNvPr id="106501" name="Rectangle 3">
            <a:extLst>
              <a:ext uri="{FF2B5EF4-FFF2-40B4-BE49-F238E27FC236}">
                <a16:creationId xmlns:a16="http://schemas.microsoft.com/office/drawing/2014/main" id="{6E712A44-3765-1A4E-ADEA-0C5AC8A9810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06500" y="1342761"/>
            <a:ext cx="3175000" cy="3873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HTTP/1.0: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GET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POST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HEAD</a:t>
            </a:r>
          </a:p>
          <a:p>
            <a:pPr lvl="1"/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asks server to leave requested object out of response</a:t>
            </a:r>
          </a:p>
        </p:txBody>
      </p:sp>
      <p:sp>
        <p:nvSpPr>
          <p:cNvPr id="106502" name="Rectangle 4">
            <a:extLst>
              <a:ext uri="{FF2B5EF4-FFF2-40B4-BE49-F238E27FC236}">
                <a16:creationId xmlns:a16="http://schemas.microsoft.com/office/drawing/2014/main" id="{483DE815-3021-404D-B9CC-9E77F5C0A74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342761"/>
            <a:ext cx="3175000" cy="38735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HTTP/1.1: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GET, POST, HEAD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PUT</a:t>
            </a:r>
          </a:p>
          <a:p>
            <a:pPr lvl="1"/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uploads file in entity body to path specified in URL field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DELETE</a:t>
            </a:r>
          </a:p>
          <a:p>
            <a:pPr lvl="1"/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deletes file specified in the URL field</a:t>
            </a:r>
          </a:p>
        </p:txBody>
      </p:sp>
    </p:spTree>
    <p:extLst>
      <p:ext uri="{BB962C8B-B14F-4D97-AF65-F5344CB8AC3E}">
        <p14:creationId xmlns:p14="http://schemas.microsoft.com/office/powerpoint/2010/main" val="993769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8">
            <a:extLst>
              <a:ext uri="{FF2B5EF4-FFF2-40B4-BE49-F238E27FC236}">
                <a16:creationId xmlns:a16="http://schemas.microsoft.com/office/drawing/2014/main" id="{7568BE40-4303-5A4B-9988-3E485B03B8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C3BA515E-497D-B544-BE3A-D771F66D8AFD}" type="slidenum">
              <a:rPr lang="en-US" altLang="en-US" sz="1000">
                <a:latin typeface="Tahoma" panose="020B0604030504040204" pitchFamily="34" charset="0"/>
              </a:rPr>
              <a:pPr/>
              <a:t>35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pic>
        <p:nvPicPr>
          <p:cNvPr id="100355" name="Picture 21" descr="underline_base">
            <a:extLst>
              <a:ext uri="{FF2B5EF4-FFF2-40B4-BE49-F238E27FC236}">
                <a16:creationId xmlns:a16="http://schemas.microsoft.com/office/drawing/2014/main" id="{6974758A-95C7-EA48-B1D9-53EFB393847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532" y="756709"/>
            <a:ext cx="4189677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6" name="Rectangle 2">
            <a:extLst>
              <a:ext uri="{FF2B5EF4-FFF2-40B4-BE49-F238E27FC236}">
                <a16:creationId xmlns:a16="http://schemas.microsoft.com/office/drawing/2014/main" id="{094DE022-F814-FA4E-A5B6-A1FE3CB3A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0198" y="195792"/>
            <a:ext cx="6477000" cy="762000"/>
          </a:xfrm>
        </p:spPr>
        <p:txBody>
          <a:bodyPr/>
          <a:lstStyle/>
          <a:p>
            <a:r>
              <a:rPr lang="en-US" altLang="en-US" sz="3333">
                <a:latin typeface="Gill Sans MT" panose="020B0502020104020203" pitchFamily="34" charset="77"/>
                <a:ea typeface="ＭＳ Ｐゴシック" panose="020B0600070205080204" pitchFamily="34" charset="-128"/>
              </a:rPr>
              <a:t>HTTP request message</a:t>
            </a:r>
            <a:endParaRPr lang="en-US" altLang="en-US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00357" name="Rectangle 3">
            <a:extLst>
              <a:ext uri="{FF2B5EF4-FFF2-40B4-BE49-F238E27FC236}">
                <a16:creationId xmlns:a16="http://schemas.microsoft.com/office/drawing/2014/main" id="{5E0AEB6C-C2F2-3442-A923-328EDE53F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types of HTTP messages: </a:t>
            </a:r>
            <a:r>
              <a:rPr lang="en-US" altLang="en-US" sz="2000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request</a:t>
            </a:r>
            <a:r>
              <a:rPr lang="en-US" altLang="en-US" sz="2000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response</a:t>
            </a:r>
          </a:p>
          <a:p>
            <a:r>
              <a:rPr lang="en-US" altLang="en-US" sz="2000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HTTP request message:</a:t>
            </a:r>
          </a:p>
          <a:p>
            <a:pPr lvl="1"/>
            <a:r>
              <a:rPr lang="en-US" altLang="en-US" sz="1667">
                <a:latin typeface="Gill Sans MT" panose="020B0502020104020203" pitchFamily="34" charset="77"/>
                <a:ea typeface="ＭＳ Ｐゴシック" panose="020B0600070205080204" pitchFamily="34" charset="-128"/>
              </a:rPr>
              <a:t>ASCII (human-readable format)</a:t>
            </a:r>
            <a:endParaRPr lang="en-US" altLang="en-US">
              <a:solidFill>
                <a:schemeClr val="accent2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00358" name="Text Box 5">
            <a:extLst>
              <a:ext uri="{FF2B5EF4-FFF2-40B4-BE49-F238E27FC236}">
                <a16:creationId xmlns:a16="http://schemas.microsoft.com/office/drawing/2014/main" id="{3F8F8391-0C62-3C40-8952-5BDD0F6A2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209" y="2530740"/>
            <a:ext cx="1951175" cy="86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000099"/>
                </a:solidFill>
              </a:rPr>
              <a:t>request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000099"/>
                </a:solidFill>
              </a:rPr>
              <a:t>(GET, POST,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000099"/>
                </a:solidFill>
              </a:rPr>
              <a:t>HEAD commands</a:t>
            </a:r>
            <a:r>
              <a:rPr lang="en-US" altLang="en-US" sz="1667">
                <a:solidFill>
                  <a:srgbClr val="000099"/>
                </a:solidFill>
                <a:latin typeface="Gill Sans MT" panose="020B0502020104020203" pitchFamily="34" charset="77"/>
              </a:rPr>
              <a:t>)</a:t>
            </a:r>
            <a:endParaRPr lang="en-US" altLang="en-US">
              <a:solidFill>
                <a:srgbClr val="000099"/>
              </a:solidFill>
              <a:latin typeface="Gill Sans MT" panose="020B0502020104020203" pitchFamily="34" charset="77"/>
            </a:endParaRPr>
          </a:p>
        </p:txBody>
      </p:sp>
      <p:sp>
        <p:nvSpPr>
          <p:cNvPr id="100359" name="Line 6">
            <a:extLst>
              <a:ext uri="{FF2B5EF4-FFF2-40B4-BE49-F238E27FC236}">
                <a16:creationId xmlns:a16="http://schemas.microsoft.com/office/drawing/2014/main" id="{71878BB3-967A-314D-86A2-5D78CA60D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6698" y="2807229"/>
            <a:ext cx="723635" cy="12170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100360" name="Freeform 7">
            <a:extLst>
              <a:ext uri="{FF2B5EF4-FFF2-40B4-BE49-F238E27FC236}">
                <a16:creationId xmlns:a16="http://schemas.microsoft.com/office/drawing/2014/main" id="{68F377CD-3011-F24A-AB5F-6EDE918A1569}"/>
              </a:ext>
            </a:extLst>
          </p:cNvPr>
          <p:cNvSpPr>
            <a:spLocks/>
          </p:cNvSpPr>
          <p:nvPr/>
        </p:nvSpPr>
        <p:spPr bwMode="auto">
          <a:xfrm>
            <a:off x="3075782" y="3087687"/>
            <a:ext cx="124354" cy="1631157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100361" name="Text Box 8">
            <a:extLst>
              <a:ext uri="{FF2B5EF4-FFF2-40B4-BE49-F238E27FC236}">
                <a16:creationId xmlns:a16="http://schemas.microsoft.com/office/drawing/2014/main" id="{ED966679-5985-964A-9BF3-41A88C24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879" y="3518959"/>
            <a:ext cx="848309" cy="60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000099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000099"/>
                </a:solidFill>
              </a:rPr>
              <a:t> lines</a:t>
            </a:r>
            <a:endParaRPr lang="en-US" altLang="en-US">
              <a:solidFill>
                <a:srgbClr val="000099"/>
              </a:solidFill>
            </a:endParaRPr>
          </a:p>
        </p:txBody>
      </p:sp>
      <p:sp>
        <p:nvSpPr>
          <p:cNvPr id="100362" name="Line 10">
            <a:extLst>
              <a:ext uri="{FF2B5EF4-FFF2-40B4-BE49-F238E27FC236}">
                <a16:creationId xmlns:a16="http://schemas.microsoft.com/office/drawing/2014/main" id="{27BF7160-4992-3945-B01E-94FAF35CF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845" y="4824678"/>
            <a:ext cx="425979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100363" name="Text Box 11">
            <a:extLst>
              <a:ext uri="{FF2B5EF4-FFF2-40B4-BE49-F238E27FC236}">
                <a16:creationId xmlns:a16="http://schemas.microsoft.com/office/drawing/2014/main" id="{BE90E11E-44F5-F644-BA3A-04C7F5FA8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428" y="4267729"/>
            <a:ext cx="2000869" cy="111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000099"/>
                </a:solidFill>
              </a:rPr>
              <a:t>carriage return,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000099"/>
                </a:solidFill>
              </a:rPr>
              <a:t>line feed at start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000099"/>
                </a:solidFill>
              </a:rPr>
              <a:t>of line indicates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000099"/>
                </a:solidFill>
              </a:rPr>
              <a:t>end of header lines</a:t>
            </a:r>
            <a:endParaRPr lang="en-US" altLang="en-US">
              <a:solidFill>
                <a:srgbClr val="000099"/>
              </a:solidFill>
            </a:endParaRPr>
          </a:p>
        </p:txBody>
      </p:sp>
      <p:sp>
        <p:nvSpPr>
          <p:cNvPr id="100364" name="Text Box 16">
            <a:extLst>
              <a:ext uri="{FF2B5EF4-FFF2-40B4-BE49-F238E27FC236}">
                <a16:creationId xmlns:a16="http://schemas.microsoft.com/office/drawing/2014/main" id="{CA51151B-B87E-6D4B-A918-E454A1B88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2836333"/>
            <a:ext cx="5147563" cy="217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GET /</a:t>
            </a:r>
            <a:r>
              <a:rPr lang="en-US" altLang="en-US" sz="1500" b="1" err="1">
                <a:latin typeface="Courier New" panose="02070309020205020404" pitchFamily="49" charset="0"/>
              </a:rPr>
              <a:t>index.html</a:t>
            </a:r>
            <a:r>
              <a:rPr lang="en-US" altLang="en-US" sz="1500" b="1">
                <a:latin typeface="Courier New" panose="02070309020205020404" pitchFamily="49" charset="0"/>
              </a:rPr>
              <a:t> HTTP/1.1\r\n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Host: </a:t>
            </a:r>
            <a:r>
              <a:rPr lang="en-US" altLang="en-US" sz="1500" b="1" err="1">
                <a:latin typeface="Courier New" panose="02070309020205020404" pitchFamily="49" charset="0"/>
              </a:rPr>
              <a:t>www.cs.virginia.edu</a:t>
            </a:r>
            <a:r>
              <a:rPr lang="en-US" altLang="en-US" sz="1500" b="1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User-Agent: Firefox/3.6.10\r\n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Accept: text/</a:t>
            </a:r>
            <a:r>
              <a:rPr lang="en-US" altLang="en-US" sz="1500" b="1" err="1">
                <a:latin typeface="Courier New" panose="02070309020205020404" pitchFamily="49" charset="0"/>
              </a:rPr>
              <a:t>html,application</a:t>
            </a:r>
            <a:r>
              <a:rPr lang="en-US" altLang="en-US" sz="1500" b="1">
                <a:latin typeface="Courier New" panose="02070309020205020404" pitchFamily="49" charset="0"/>
              </a:rPr>
              <a:t>/</a:t>
            </a:r>
            <a:r>
              <a:rPr lang="en-US" altLang="en-US" sz="1500" b="1" err="1">
                <a:latin typeface="Courier New" panose="02070309020205020404" pitchFamily="49" charset="0"/>
              </a:rPr>
              <a:t>xhtml+xml</a:t>
            </a:r>
            <a:r>
              <a:rPr lang="en-US" altLang="en-US" sz="1500" b="1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Accept-Language: </a:t>
            </a:r>
            <a:r>
              <a:rPr lang="en-US" altLang="en-US" sz="1500" b="1" err="1">
                <a:latin typeface="Courier New" panose="02070309020205020404" pitchFamily="49" charset="0"/>
              </a:rPr>
              <a:t>en-us,en;q</a:t>
            </a:r>
            <a:r>
              <a:rPr lang="en-US" altLang="en-US" sz="1500" b="1">
                <a:latin typeface="Courier New" panose="02070309020205020404" pitchFamily="49" charset="0"/>
              </a:rPr>
              <a:t>=0.5\r\n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Accept-Encoding: </a:t>
            </a:r>
            <a:r>
              <a:rPr lang="en-US" altLang="en-US" sz="1500" b="1" err="1">
                <a:latin typeface="Courier New" panose="02070309020205020404" pitchFamily="49" charset="0"/>
              </a:rPr>
              <a:t>gzip,deflate</a:t>
            </a:r>
            <a:r>
              <a:rPr lang="en-US" altLang="en-US" sz="1500" b="1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Accept-Charset: ISO-8859-1,utf-8;q=0.7\r\n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Keep-Alive: 115\r\n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Connection: keep-alive\r\n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\r\n</a:t>
            </a:r>
          </a:p>
        </p:txBody>
      </p:sp>
      <p:sp>
        <p:nvSpPr>
          <p:cNvPr id="100365" name="Line 17">
            <a:extLst>
              <a:ext uri="{FF2B5EF4-FFF2-40B4-BE49-F238E27FC236}">
                <a16:creationId xmlns:a16="http://schemas.microsoft.com/office/drawing/2014/main" id="{C543BA33-F9C5-F044-81B6-D20BFA9ED8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0437" y="2434167"/>
            <a:ext cx="138907" cy="428625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100366" name="Text Box 18">
            <a:extLst>
              <a:ext uri="{FF2B5EF4-FFF2-40B4-BE49-F238E27FC236}">
                <a16:creationId xmlns:a16="http://schemas.microsoft.com/office/drawing/2014/main" id="{8B58834A-C0F9-6E41-B712-B66612CF2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2771" y="2194719"/>
            <a:ext cx="20569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/>
              <a:t>carriage return character</a:t>
            </a:r>
          </a:p>
        </p:txBody>
      </p:sp>
      <p:sp>
        <p:nvSpPr>
          <p:cNvPr id="100367" name="Text Box 19">
            <a:extLst>
              <a:ext uri="{FF2B5EF4-FFF2-40B4-BE49-F238E27FC236}">
                <a16:creationId xmlns:a16="http://schemas.microsoft.com/office/drawing/2014/main" id="{0D5E0449-62D6-DE40-856A-A4AE90A22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771" y="2442104"/>
            <a:ext cx="1600118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/>
              <a:t>line-feed character</a:t>
            </a:r>
          </a:p>
        </p:txBody>
      </p:sp>
      <p:sp>
        <p:nvSpPr>
          <p:cNvPr id="100368" name="Line 20">
            <a:extLst>
              <a:ext uri="{FF2B5EF4-FFF2-40B4-BE49-F238E27FC236}">
                <a16:creationId xmlns:a16="http://schemas.microsoft.com/office/drawing/2014/main" id="{9CC43C36-9225-6045-B698-E441DA13D6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4594" y="2692136"/>
            <a:ext cx="67468" cy="210343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355487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8">
            <a:extLst>
              <a:ext uri="{FF2B5EF4-FFF2-40B4-BE49-F238E27FC236}">
                <a16:creationId xmlns:a16="http://schemas.microsoft.com/office/drawing/2014/main" id="{F9FE63A4-9602-2D47-B509-51507982CA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BB4216B4-ACED-1E40-BDC4-128F86FA0244}" type="slidenum">
              <a:rPr lang="en-US" altLang="en-US" sz="1000">
                <a:latin typeface="Tahoma" panose="020B0604030504040204" pitchFamily="34" charset="0"/>
              </a:rPr>
              <a:pPr/>
              <a:t>36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pic>
        <p:nvPicPr>
          <p:cNvPr id="108547" name="Picture 17" descr="underline_base">
            <a:extLst>
              <a:ext uri="{FF2B5EF4-FFF2-40B4-BE49-F238E27FC236}">
                <a16:creationId xmlns:a16="http://schemas.microsoft.com/office/drawing/2014/main" id="{D88DD67E-ABA9-EA4E-9312-FED748B9C11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90" y="746125"/>
            <a:ext cx="4570677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8" name="Rectangle 2">
            <a:extLst>
              <a:ext uri="{FF2B5EF4-FFF2-40B4-BE49-F238E27FC236}">
                <a16:creationId xmlns:a16="http://schemas.microsoft.com/office/drawing/2014/main" id="{C53E2C3A-352C-0441-A5DF-70BBF14B1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6500" y="132292"/>
            <a:ext cx="6477000" cy="816240"/>
          </a:xfrm>
        </p:spPr>
        <p:txBody>
          <a:bodyPr/>
          <a:lstStyle/>
          <a:p>
            <a:r>
              <a:rPr lang="en-US" altLang="en-US" sz="3333">
                <a:latin typeface="Gill Sans MT" panose="020B0502020104020203" pitchFamily="34" charset="77"/>
                <a:ea typeface="ＭＳ Ｐゴシック" panose="020B0600070205080204" pitchFamily="34" charset="-128"/>
              </a:rPr>
              <a:t>HTTP response message</a:t>
            </a:r>
            <a:endParaRPr lang="en-US" altLang="en-US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08549" name="Text Box 5">
            <a:extLst>
              <a:ext uri="{FF2B5EF4-FFF2-40B4-BE49-F238E27FC236}">
                <a16:creationId xmlns:a16="http://schemas.microsoft.com/office/drawing/2014/main" id="{7078D9F8-08A7-1B4B-B11A-0E00DEA92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417" y="1164167"/>
            <a:ext cx="1537600" cy="111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CC0000"/>
                </a:solidFill>
              </a:rPr>
              <a:t>status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CC0000"/>
                </a:solidFill>
              </a:rPr>
              <a:t>(protocol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CC0000"/>
                </a:solidFill>
              </a:rPr>
              <a:t>status code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CC0000"/>
                </a:solidFill>
              </a:rPr>
              <a:t>status phrase)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08550" name="Line 6">
            <a:extLst>
              <a:ext uri="{FF2B5EF4-FFF2-40B4-BE49-F238E27FC236}">
                <a16:creationId xmlns:a16="http://schemas.microsoft.com/office/drawing/2014/main" id="{8011A698-7F64-0D48-9824-E8BFF776F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4417" y="1595438"/>
            <a:ext cx="769938" cy="21431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108551" name="Freeform 7">
            <a:extLst>
              <a:ext uri="{FF2B5EF4-FFF2-40B4-BE49-F238E27FC236}">
                <a16:creationId xmlns:a16="http://schemas.microsoft.com/office/drawing/2014/main" id="{7F14B945-C85D-E345-A0AB-198AC48E84AA}"/>
              </a:ext>
            </a:extLst>
          </p:cNvPr>
          <p:cNvSpPr>
            <a:spLocks/>
          </p:cNvSpPr>
          <p:nvPr/>
        </p:nvSpPr>
        <p:spPr bwMode="auto">
          <a:xfrm>
            <a:off x="2476500" y="1920875"/>
            <a:ext cx="214313" cy="2451365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108552" name="Text Box 8">
            <a:extLst>
              <a:ext uri="{FF2B5EF4-FFF2-40B4-BE49-F238E27FC236}">
                <a16:creationId xmlns:a16="http://schemas.microsoft.com/office/drawing/2014/main" id="{40DCC1B2-6D1A-0E42-85A9-396F975ED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765" y="2738438"/>
            <a:ext cx="848309" cy="60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CC0000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CC0000"/>
                </a:solidFill>
              </a:rPr>
              <a:t> lines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08553" name="Line 9">
            <a:extLst>
              <a:ext uri="{FF2B5EF4-FFF2-40B4-BE49-F238E27FC236}">
                <a16:creationId xmlns:a16="http://schemas.microsoft.com/office/drawing/2014/main" id="{2213FBAE-9B4C-F34A-8520-9697E0F3CA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7875" y="4515115"/>
            <a:ext cx="631032" cy="177271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108554" name="Text Box 10">
            <a:extLst>
              <a:ext uri="{FF2B5EF4-FFF2-40B4-BE49-F238E27FC236}">
                <a16:creationId xmlns:a16="http://schemas.microsoft.com/office/drawing/2014/main" id="{64C49EEF-0C42-CD48-B9A6-876AE5CF3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741" y="4414574"/>
            <a:ext cx="1192955" cy="86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CC0000"/>
                </a:solidFill>
              </a:rPr>
              <a:t>data, e.g.,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CC0000"/>
                </a:solidFill>
              </a:rPr>
              <a:t>requested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CC0000"/>
                </a:solidFill>
              </a:rPr>
              <a:t>HTML file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08555" name="Rectangle 15">
            <a:extLst>
              <a:ext uri="{FF2B5EF4-FFF2-40B4-BE49-F238E27FC236}">
                <a16:creationId xmlns:a16="http://schemas.microsoft.com/office/drawing/2014/main" id="{AC777A80-5C34-CF45-B80E-38C8CF72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282" y="1703917"/>
            <a:ext cx="5259917" cy="300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HTTP/1.1 200 OK\r\n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Date: Sun, 26 Sep 2010 20:09:20 GMT\r\n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Server: Apache/2.0.52 (CentOS)\r\n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Last-Modified: Tue, 30 Oct 2007 17:00:02 GMT\r\n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ETag: "17dc6-a5c-bf716880"\r\n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Accept-Ranges: bytes\r\n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Content-Length: 2652\r\n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Keep-Alive: timeout=10, max=100\r\n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Connection: Keep-Alive\r\n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Content-Type: text/html; charset=ISO-8859-1\r\n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500" b="1">
                <a:latin typeface="Courier New" panose="02070309020205020404" pitchFamily="49" charset="0"/>
              </a:rPr>
              <a:t>data data data data data ... </a:t>
            </a:r>
            <a:endParaRPr lang="en-US" altLang="en-US" sz="15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1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8">
            <a:extLst>
              <a:ext uri="{FF2B5EF4-FFF2-40B4-BE49-F238E27FC236}">
                <a16:creationId xmlns:a16="http://schemas.microsoft.com/office/drawing/2014/main" id="{CF67422F-69A8-744F-A4CF-C790669D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E0BE58B2-0737-694E-B336-E391414FF03C}" type="slidenum">
              <a:rPr lang="en-US" altLang="en-US" sz="1000">
                <a:latin typeface="Tahoma" panose="020B0604030504040204" pitchFamily="34" charset="0"/>
              </a:rPr>
              <a:pPr/>
              <a:t>37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pic>
        <p:nvPicPr>
          <p:cNvPr id="110595" name="Picture 10" descr="underline_base">
            <a:extLst>
              <a:ext uri="{FF2B5EF4-FFF2-40B4-BE49-F238E27FC236}">
                <a16:creationId xmlns:a16="http://schemas.microsoft.com/office/drawing/2014/main" id="{297177F6-1BF1-334C-853B-D6538197C86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07" y="695854"/>
            <a:ext cx="5046927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6" name="Rectangle 2">
            <a:extLst>
              <a:ext uri="{FF2B5EF4-FFF2-40B4-BE49-F238E27FC236}">
                <a16:creationId xmlns:a16="http://schemas.microsoft.com/office/drawing/2014/main" id="{E9256D6B-64B5-A642-9AC5-E62FADAEE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0198" y="123032"/>
            <a:ext cx="6477000" cy="816239"/>
          </a:xfrm>
        </p:spPr>
        <p:txBody>
          <a:bodyPr/>
          <a:lstStyle/>
          <a:p>
            <a:r>
              <a:rPr lang="en-US" altLang="en-US" sz="3333">
                <a:latin typeface="Gill Sans MT" panose="020B0502020104020203" pitchFamily="34" charset="77"/>
                <a:ea typeface="ＭＳ Ｐゴシック" panose="020B0600070205080204" pitchFamily="34" charset="-128"/>
              </a:rPr>
              <a:t>HTTP response status codes</a:t>
            </a:r>
            <a:endParaRPr lang="en-US" altLang="en-US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10597" name="Rectangle 3">
            <a:extLst>
              <a:ext uri="{FF2B5EF4-FFF2-40B4-BE49-F238E27FC236}">
                <a16:creationId xmlns:a16="http://schemas.microsoft.com/office/drawing/2014/main" id="{690E0368-D22D-EF48-9291-D28FA9D38A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02834" y="2128574"/>
            <a:ext cx="6729678" cy="3473979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200 OK</a:t>
            </a:r>
            <a:endParaRPr lang="en-US" altLang="en-US" sz="2000">
              <a:solidFill>
                <a:srgbClr val="CC0000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en-US" sz="1667">
                <a:latin typeface="Gill Sans MT" panose="020B0502020104020203" pitchFamily="34" charset="77"/>
                <a:ea typeface="ＭＳ Ｐゴシック" panose="020B0600070205080204" pitchFamily="34" charset="-128"/>
              </a:rPr>
              <a:t>request succeeded, requested object later in this msg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301 Moved Permanently</a:t>
            </a:r>
            <a:endParaRPr lang="en-US" altLang="en-US" sz="2000">
              <a:solidFill>
                <a:srgbClr val="CC0000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en-US" sz="1667">
                <a:latin typeface="Gill Sans MT" panose="020B0502020104020203" pitchFamily="34" charset="77"/>
                <a:ea typeface="ＭＳ Ｐゴシック" panose="020B0600070205080204" pitchFamily="34" charset="-128"/>
              </a:rPr>
              <a:t>requested object moved, new location specified later in this msg (Location:)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400 Bad Request</a:t>
            </a:r>
            <a:endParaRPr lang="en-US" altLang="en-US" sz="2000">
              <a:solidFill>
                <a:srgbClr val="CC0000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en-US" sz="1667">
                <a:latin typeface="Gill Sans MT" panose="020B0502020104020203" pitchFamily="34" charset="77"/>
                <a:ea typeface="ＭＳ Ｐゴシック" panose="020B0600070205080204" pitchFamily="34" charset="-128"/>
              </a:rPr>
              <a:t>request msg not understood by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404 Not Found</a:t>
            </a:r>
            <a:endParaRPr lang="en-US" altLang="en-US" sz="2000">
              <a:solidFill>
                <a:srgbClr val="CC0000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en-US" sz="1667">
                <a:latin typeface="Gill Sans MT" panose="020B0502020104020203" pitchFamily="34" charset="77"/>
                <a:ea typeface="ＭＳ Ｐゴシック" panose="020B0600070205080204" pitchFamily="34" charset="-128"/>
              </a:rPr>
              <a:t>requested document not found on this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505 HTTP Version Not Supported</a:t>
            </a:r>
            <a:endParaRPr lang="en-US" altLang="en-US" sz="2000">
              <a:solidFill>
                <a:srgbClr val="CC0000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10598" name="Rectangle 5">
            <a:extLst>
              <a:ext uri="{FF2B5EF4-FFF2-40B4-BE49-F238E27FC236}">
                <a16:creationId xmlns:a16="http://schemas.microsoft.com/office/drawing/2014/main" id="{8CA45EC0-039F-1C4B-A466-68576456D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459" y="992188"/>
            <a:ext cx="6760104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2333"/>
              <a:t>status code appears in 1st line in server-to-client response message.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2333"/>
              <a:t>some sample codes</a:t>
            </a:r>
            <a:r>
              <a:rPr lang="en-US" altLang="en-US">
                <a:latin typeface="Comic Sans MS" panose="030F0902030302020204" pitchFamily="66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72765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8">
            <a:extLst>
              <a:ext uri="{FF2B5EF4-FFF2-40B4-BE49-F238E27FC236}">
                <a16:creationId xmlns:a16="http://schemas.microsoft.com/office/drawing/2014/main" id="{DD300B0A-9B56-6547-A968-228F0C964D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E6963999-40A4-424B-9FD6-113989CC296F}" type="slidenum">
              <a:rPr lang="en-US" altLang="en-US" sz="1000">
                <a:latin typeface="Tahoma" panose="020B0604030504040204" pitchFamily="34" charset="0"/>
              </a:rPr>
              <a:pPr/>
              <a:t>38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pic>
        <p:nvPicPr>
          <p:cNvPr id="169987" name="Picture 10" descr="underline_base">
            <a:extLst>
              <a:ext uri="{FF2B5EF4-FFF2-40B4-BE49-F238E27FC236}">
                <a16:creationId xmlns:a16="http://schemas.microsoft.com/office/drawing/2014/main" id="{921CE31C-5972-7142-B5E0-8CB7C891023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825500"/>
            <a:ext cx="4951678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Rectangle 2">
            <a:extLst>
              <a:ext uri="{FF2B5EF4-FFF2-40B4-BE49-F238E27FC236}">
                <a16:creationId xmlns:a16="http://schemas.microsoft.com/office/drawing/2014/main" id="{B5891E48-EA41-6449-8B7A-8910CFF03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6500" y="251354"/>
            <a:ext cx="6477000" cy="762000"/>
          </a:xfrm>
        </p:spPr>
        <p:txBody>
          <a:bodyPr/>
          <a:lstStyle/>
          <a:p>
            <a:r>
              <a:rPr lang="en-US" altLang="en-US" sz="3333">
                <a:latin typeface="Gill Sans MT" panose="020B0502020104020203" pitchFamily="34" charset="77"/>
                <a:ea typeface="ＭＳ Ｐゴシック" panose="020B0600070205080204" pitchFamily="34" charset="-128"/>
              </a:rPr>
              <a:t>DNS: domain name system</a:t>
            </a:r>
            <a:endParaRPr lang="en-US" altLang="en-US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69989" name="Rectangle 3">
            <a:extLst>
              <a:ext uri="{FF2B5EF4-FFF2-40B4-BE49-F238E27FC236}">
                <a16:creationId xmlns:a16="http://schemas.microsoft.com/office/drawing/2014/main" id="{57514BCC-E7C3-D447-9355-15BDD2901C9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52261" y="1259417"/>
            <a:ext cx="3175000" cy="38735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000" i="1">
                <a:solidFill>
                  <a:srgbClr val="000099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people:</a:t>
            </a:r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 many identifiers:</a:t>
            </a:r>
          </a:p>
          <a:p>
            <a:pPr lvl="1"/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SSN, name, passport #</a:t>
            </a:r>
          </a:p>
          <a:p>
            <a:pPr>
              <a:buFont typeface="Wingdings" pitchFamily="2" charset="2"/>
              <a:buNone/>
            </a:pPr>
            <a:r>
              <a:rPr lang="en-US" altLang="en-US" sz="2000" i="1">
                <a:solidFill>
                  <a:srgbClr val="000099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Internet hosts, routers:</a:t>
            </a:r>
          </a:p>
          <a:p>
            <a:pPr lvl="1"/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IP address (32/128 bit) - used for addressing hosts and routers</a:t>
            </a:r>
          </a:p>
          <a:p>
            <a:pPr lvl="1"/>
            <a:r>
              <a:rPr lang="en-US" altLang="ja-JP">
                <a:latin typeface="Gill Sans MT" panose="020B0502020104020203" pitchFamily="34" charset="77"/>
                <a:ea typeface="ＭＳ Ｐゴシック" panose="020B0600070205080204" pitchFamily="34" charset="-128"/>
              </a:rPr>
              <a:t>“name”, e.g., </a:t>
            </a:r>
            <a:r>
              <a:rPr lang="en-US" altLang="ja-JP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www.yahoo.com</a:t>
            </a:r>
            <a:r>
              <a:rPr lang="en-US" altLang="ja-JP">
                <a:latin typeface="Gill Sans MT" panose="020B0502020104020203" pitchFamily="34" charset="77"/>
                <a:ea typeface="ＭＳ Ｐゴシック" panose="020B0600070205080204" pitchFamily="34" charset="-128"/>
              </a:rPr>
              <a:t> - used by humans</a:t>
            </a:r>
          </a:p>
          <a:p>
            <a:pPr>
              <a:buFont typeface="Wingdings" pitchFamily="2" charset="2"/>
              <a:buNone/>
            </a:pPr>
            <a:r>
              <a:rPr lang="en-US" altLang="en-US" sz="2000" i="1" u="sng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Q:</a:t>
            </a:r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 how to map between IP address and name, and vice versa?</a:t>
            </a:r>
          </a:p>
        </p:txBody>
      </p:sp>
      <p:sp>
        <p:nvSpPr>
          <p:cNvPr id="169990" name="Rectangle 4">
            <a:extLst>
              <a:ext uri="{FF2B5EF4-FFF2-40B4-BE49-F238E27FC236}">
                <a16:creationId xmlns:a16="http://schemas.microsoft.com/office/drawing/2014/main" id="{CF7D16CA-3D3E-0E4F-ACF3-D0609DE041F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08501" y="1240896"/>
            <a:ext cx="3569229" cy="4172479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Domain Name System:</a:t>
            </a:r>
          </a:p>
          <a:p>
            <a:r>
              <a:rPr lang="en-US" altLang="en-US" sz="2000" i="1">
                <a:solidFill>
                  <a:srgbClr val="000099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distributed database</a:t>
            </a:r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 implemented in hierarchy of many </a:t>
            </a:r>
            <a:r>
              <a:rPr lang="en-US" altLang="en-US" sz="2000" i="1">
                <a:solidFill>
                  <a:srgbClr val="000099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name servers</a:t>
            </a:r>
            <a:endParaRPr lang="en-US" altLang="en-US" sz="2000">
              <a:solidFill>
                <a:srgbClr val="000099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r>
              <a:rPr lang="en-US" altLang="en-US" sz="2000" i="1">
                <a:solidFill>
                  <a:srgbClr val="000099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application-layer protocol:</a:t>
            </a:r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 hosts, name servers communicate to </a:t>
            </a:r>
            <a:r>
              <a:rPr lang="en-US" altLang="en-US" sz="2000" i="1">
                <a:solidFill>
                  <a:srgbClr val="000099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resolve</a:t>
            </a:r>
            <a:r>
              <a:rPr lang="en-US" altLang="en-US" sz="200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names (address/name translation)</a:t>
            </a:r>
          </a:p>
          <a:p>
            <a:pPr lvl="1">
              <a:lnSpc>
                <a:spcPct val="90000"/>
              </a:lnSpc>
            </a:pPr>
            <a:r>
              <a:rPr lang="en-US" altLang="en-US" sz="1833">
                <a:latin typeface="Gill Sans MT" panose="020B0502020104020203" pitchFamily="34" charset="77"/>
                <a:ea typeface="ＭＳ Ｐゴシック" panose="020B0600070205080204" pitchFamily="34" charset="-128"/>
              </a:rPr>
              <a:t>note: core Internet function, implemented as application-layer protocol</a:t>
            </a:r>
          </a:p>
        </p:txBody>
      </p:sp>
    </p:spTree>
    <p:extLst>
      <p:ext uri="{BB962C8B-B14F-4D97-AF65-F5344CB8AC3E}">
        <p14:creationId xmlns:p14="http://schemas.microsoft.com/office/powerpoint/2010/main" val="362477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0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8">
            <a:extLst>
              <a:ext uri="{FF2B5EF4-FFF2-40B4-BE49-F238E27FC236}">
                <a16:creationId xmlns:a16="http://schemas.microsoft.com/office/drawing/2014/main" id="{67D08A53-0D25-9B4D-938B-D5118BA4FD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B5AFD2CA-8EF5-E242-B63D-20525196D3EA}" type="slidenum">
              <a:rPr lang="en-US" altLang="en-US" sz="1000">
                <a:latin typeface="Tahoma" panose="020B0604030504040204" pitchFamily="34" charset="0"/>
              </a:rPr>
              <a:pPr/>
              <a:t>39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E1E6340E-2971-124F-9482-93A0C782D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6500" y="97896"/>
            <a:ext cx="6477000" cy="952500"/>
          </a:xfrm>
        </p:spPr>
        <p:txBody>
          <a:bodyPr/>
          <a:lstStyle/>
          <a:p>
            <a:r>
              <a:rPr lang="en-US" altLang="en-US" sz="3333">
                <a:latin typeface="Gill Sans MT" panose="020B0502020104020203" pitchFamily="34" charset="77"/>
                <a:ea typeface="ＭＳ Ｐゴシック" panose="020B0600070205080204" pitchFamily="34" charset="-128"/>
              </a:rPr>
              <a:t>DNS: services, structure </a:t>
            </a:r>
            <a:endParaRPr lang="en-US" altLang="en-US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AE51F152-0AD3-1545-AABC-218B9243B43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059657"/>
            <a:ext cx="3492500" cy="188647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why not centralize DNS?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single point of failure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traffic volume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distant centralized database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maintenance</a:t>
            </a:r>
          </a:p>
          <a:p>
            <a:pPr>
              <a:buFont typeface="Wingdings" pitchFamily="2" charset="2"/>
              <a:buNone/>
            </a:pPr>
            <a:endParaRPr lang="en-US" altLang="en-US" sz="200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4493CFEE-D21B-6440-912B-983F7D2FB5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71865" y="1083469"/>
            <a:ext cx="3175000" cy="38735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DNS services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hostname to IP address translation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host aliasing</a:t>
            </a:r>
          </a:p>
          <a:p>
            <a:pPr lvl="1"/>
            <a:r>
              <a:rPr lang="en-US" altLang="en-US" sz="1667">
                <a:latin typeface="Gill Sans MT" panose="020B0502020104020203" pitchFamily="34" charset="77"/>
                <a:ea typeface="ＭＳ Ｐゴシック" panose="020B0600070205080204" pitchFamily="34" charset="-128"/>
              </a:rPr>
              <a:t>canonical, alias names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mail server aliasing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load distribution</a:t>
            </a:r>
          </a:p>
          <a:p>
            <a:pPr lvl="1"/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replicated Web servers: many IP addresses correspond to one name</a:t>
            </a:r>
          </a:p>
          <a:p>
            <a:endParaRPr lang="en-US" altLang="en-US" sz="200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pic>
        <p:nvPicPr>
          <p:cNvPr id="172038" name="Picture 10" descr="underline_base">
            <a:extLst>
              <a:ext uri="{FF2B5EF4-FFF2-40B4-BE49-F238E27FC236}">
                <a16:creationId xmlns:a16="http://schemas.microsoft.com/office/drawing/2014/main" id="{CA50664C-27F8-BC46-A997-61380224721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763324"/>
            <a:ext cx="4570678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7" name="Text Box 11">
            <a:extLst>
              <a:ext uri="{FF2B5EF4-FFF2-40B4-BE49-F238E27FC236}">
                <a16:creationId xmlns:a16="http://schemas.microsoft.com/office/drawing/2014/main" id="{78DA0F9B-E00C-7845-BA18-18DA3D27B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490" y="2857500"/>
            <a:ext cx="2379177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33" i="1"/>
              <a:t>A: </a:t>
            </a:r>
            <a:r>
              <a:rPr lang="en-US" altLang="en-US" sz="2333" i="1">
                <a:solidFill>
                  <a:srgbClr val="CC0000"/>
                </a:solidFill>
              </a:rPr>
              <a:t>doesn’</a:t>
            </a:r>
            <a:r>
              <a:rPr lang="en-US" altLang="ja-JP" sz="2333" i="1">
                <a:solidFill>
                  <a:srgbClr val="CC0000"/>
                </a:solidFill>
              </a:rPr>
              <a:t>t scale!</a:t>
            </a:r>
            <a:endParaRPr lang="en-US" altLang="en-US" sz="2333" i="1"/>
          </a:p>
        </p:txBody>
      </p:sp>
    </p:spTree>
    <p:extLst>
      <p:ext uri="{BB962C8B-B14F-4D97-AF65-F5344CB8AC3E}">
        <p14:creationId xmlns:p14="http://schemas.microsoft.com/office/powerpoint/2010/main" val="40891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6">
            <a:extLst>
              <a:ext uri="{FF2B5EF4-FFF2-40B4-BE49-F238E27FC236}">
                <a16:creationId xmlns:a16="http://schemas.microsoft.com/office/drawing/2014/main" id="{20D9D013-5D80-8C45-AB74-90E3F7F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3-</a:t>
            </a:r>
            <a:fld id="{93387265-D009-9748-B8BE-EA8D28148196}" type="slidenum">
              <a:rPr lang="en-US" altLang="en-US" sz="1000"/>
              <a:pPr/>
              <a:t>4</a:t>
            </a:fld>
            <a:endParaRPr lang="en-US" altLang="en-US" sz="1000"/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4EFC2EF8-A481-704F-9C01-D97B0DBB3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8333" y="210344"/>
            <a:ext cx="6869907" cy="7381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+mj-cs"/>
              </a:rPr>
              <a:t>TCP: Overview </a:t>
            </a:r>
            <a:r>
              <a:rPr lang="en-US" sz="2000" dirty="0">
                <a:cs typeface="+mj-cs"/>
              </a:rPr>
              <a:t>RFCs: 793, 1122, 1323, 2018, 2581</a:t>
            </a:r>
            <a:endParaRPr lang="en-US" dirty="0">
              <a:cs typeface="+mj-cs"/>
            </a:endParaRP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BD79F8A9-9BD5-FA4A-A3A0-3830A6C5323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770438" y="1293813"/>
            <a:ext cx="3246438" cy="38735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full duplex data:</a:t>
            </a:r>
          </a:p>
          <a:p>
            <a:pPr lvl="1">
              <a:buFont typeface="Arial"/>
              <a:buChar char="•"/>
              <a:defRPr/>
            </a:pPr>
            <a:r>
              <a:rPr lang="en-US"/>
              <a:t>bi-directional data flow in same connection</a:t>
            </a:r>
          </a:p>
          <a:p>
            <a:pPr lvl="1">
              <a:buFont typeface="Arial"/>
              <a:buChar char="•"/>
              <a:defRPr/>
            </a:pPr>
            <a:r>
              <a:rPr lang="en-US"/>
              <a:t>MSS: maximum segment size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connection-oriented:</a:t>
            </a:r>
            <a:r>
              <a:rPr lang="en-US">
                <a:cs typeface="+mn-cs"/>
              </a:rPr>
              <a:t> </a:t>
            </a:r>
          </a:p>
          <a:p>
            <a:pPr lvl="1">
              <a:buFont typeface="Arial"/>
              <a:buChar char="•"/>
              <a:defRPr/>
            </a:pPr>
            <a:r>
              <a:rPr lang="en-US"/>
              <a:t>handshaking (exchange of control msgs) inits sender, receiver state before data exchange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flow controlled:</a:t>
            </a:r>
          </a:p>
          <a:p>
            <a:pPr lvl="1">
              <a:buFont typeface="Arial"/>
              <a:buChar char="•"/>
              <a:defRPr/>
            </a:pPr>
            <a:r>
              <a:rPr lang="en-US"/>
              <a:t>sender will not overwhelm receiver</a:t>
            </a:r>
          </a:p>
        </p:txBody>
      </p:sp>
      <p:sp>
        <p:nvSpPr>
          <p:cNvPr id="58374" name="Rectangle 4">
            <a:extLst>
              <a:ext uri="{FF2B5EF4-FFF2-40B4-BE49-F238E27FC236}">
                <a16:creationId xmlns:a16="http://schemas.microsoft.com/office/drawing/2014/main" id="{5EA11464-93D0-7844-BAD5-E26CBC5EF6F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238250" y="1285875"/>
            <a:ext cx="3431829" cy="38735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point-to-point: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one sender, one receiver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reliable, in-order 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byte steam: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“</a:t>
            </a:r>
            <a:r>
              <a:rPr lang="en-US" altLang="ja-JP" dirty="0">
                <a:ea typeface="ＭＳ Ｐゴシック" panose="020B0600070205080204" pitchFamily="34" charset="-128"/>
              </a:rPr>
              <a:t>message boundaries”</a:t>
            </a:r>
          </a:p>
          <a:p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pipelined: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TCP congestion and flow control set window size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73734" name="Picture 6" descr="underline_base">
            <a:extLst>
              <a:ext uri="{FF2B5EF4-FFF2-40B4-BE49-F238E27FC236}">
                <a16:creationId xmlns:a16="http://schemas.microsoft.com/office/drawing/2014/main" id="{38E76A4E-1526-FE4E-BBAB-D09CED78A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32" y="771261"/>
            <a:ext cx="6856677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608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8">
            <a:extLst>
              <a:ext uri="{FF2B5EF4-FFF2-40B4-BE49-F238E27FC236}">
                <a16:creationId xmlns:a16="http://schemas.microsoft.com/office/drawing/2014/main" id="{8B470552-D8F2-7F47-B237-3E94B2B4EC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4149B77E-6F27-CB4B-89CC-7F1ACB1D5707}" type="slidenum">
              <a:rPr lang="en-US" altLang="en-US" sz="1000">
                <a:latin typeface="Tahoma" panose="020B0604030504040204" pitchFamily="34" charset="0"/>
              </a:rPr>
              <a:pPr/>
              <a:t>40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174083" name="Group 23">
            <a:extLst>
              <a:ext uri="{FF2B5EF4-FFF2-40B4-BE49-F238E27FC236}">
                <a16:creationId xmlns:a16="http://schemas.microsoft.com/office/drawing/2014/main" id="{924CCAEC-9367-2343-A1D0-78C1AA72CAE9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994833"/>
            <a:ext cx="6881641" cy="2057005"/>
            <a:chOff x="230" y="576"/>
            <a:chExt cx="5539" cy="1774"/>
          </a:xfrm>
        </p:grpSpPr>
        <p:sp>
          <p:nvSpPr>
            <p:cNvPr id="174089" name="Text Box 2">
              <a:extLst>
                <a:ext uri="{FF2B5EF4-FFF2-40B4-BE49-F238E27FC236}">
                  <a16:creationId xmlns:a16="http://schemas.microsoft.com/office/drawing/2014/main" id="{79E775A8-4602-A84D-BE1C-6353783BA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576"/>
              <a:ext cx="142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Root DNS Servers</a:t>
              </a:r>
            </a:p>
          </p:txBody>
        </p:sp>
        <p:sp>
          <p:nvSpPr>
            <p:cNvPr id="174090" name="Text Box 4">
              <a:extLst>
                <a:ext uri="{FF2B5EF4-FFF2-40B4-BE49-F238E27FC236}">
                  <a16:creationId xmlns:a16="http://schemas.microsoft.com/office/drawing/2014/main" id="{C803FADB-CB23-784F-8E75-F0C1552D2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344"/>
              <a:ext cx="136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com DNS servers</a:t>
              </a:r>
            </a:p>
          </p:txBody>
        </p:sp>
        <p:sp>
          <p:nvSpPr>
            <p:cNvPr id="174091" name="Text Box 5">
              <a:extLst>
                <a:ext uri="{FF2B5EF4-FFF2-40B4-BE49-F238E27FC236}">
                  <a16:creationId xmlns:a16="http://schemas.microsoft.com/office/drawing/2014/main" id="{73B8EA08-76DE-3C4C-966F-266AE3FCA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296"/>
              <a:ext cx="129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org DNS servers</a:t>
              </a:r>
            </a:p>
          </p:txBody>
        </p:sp>
        <p:sp>
          <p:nvSpPr>
            <p:cNvPr id="174092" name="Text Box 6">
              <a:extLst>
                <a:ext uri="{FF2B5EF4-FFF2-40B4-BE49-F238E27FC236}">
                  <a16:creationId xmlns:a16="http://schemas.microsoft.com/office/drawing/2014/main" id="{C2B68FB6-F17F-9444-AF13-0277375F1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296"/>
              <a:ext cx="132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edu DNS servers</a:t>
              </a:r>
            </a:p>
          </p:txBody>
        </p:sp>
        <p:sp>
          <p:nvSpPr>
            <p:cNvPr id="174093" name="Line 7">
              <a:extLst>
                <a:ext uri="{FF2B5EF4-FFF2-40B4-BE49-F238E27FC236}">
                  <a16:creationId xmlns:a16="http://schemas.microsoft.com/office/drawing/2014/main" id="{5C922F9C-D8ED-4244-A21A-1329ED236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74094" name="Line 8">
              <a:extLst>
                <a:ext uri="{FF2B5EF4-FFF2-40B4-BE49-F238E27FC236}">
                  <a16:creationId xmlns:a16="http://schemas.microsoft.com/office/drawing/2014/main" id="{7350D39E-D99D-374E-93A9-32E4142E9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74095" name="Line 9">
              <a:extLst>
                <a:ext uri="{FF2B5EF4-FFF2-40B4-BE49-F238E27FC236}">
                  <a16:creationId xmlns:a16="http://schemas.microsoft.com/office/drawing/2014/main" id="{B5508013-599D-E248-8883-FE5A9A563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74096" name="Text Box 10">
              <a:extLst>
                <a:ext uri="{FF2B5EF4-FFF2-40B4-BE49-F238E27FC236}">
                  <a16:creationId xmlns:a16="http://schemas.microsoft.com/office/drawing/2014/main" id="{7E8E2E8A-5C61-E74C-8EBA-11053ED0E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752"/>
              <a:ext cx="1027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err="1"/>
                <a:t>vatech.edu</a:t>
              </a:r>
              <a:endParaRPr lang="en-US" altLang="en-US" sz="15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DNS servers</a:t>
              </a:r>
            </a:p>
          </p:txBody>
        </p:sp>
        <p:sp>
          <p:nvSpPr>
            <p:cNvPr id="174097" name="Text Box 11">
              <a:extLst>
                <a:ext uri="{FF2B5EF4-FFF2-40B4-BE49-F238E27FC236}">
                  <a16:creationId xmlns:a16="http://schemas.microsoft.com/office/drawing/2014/main" id="{5E2A74BA-FC8B-F44A-8959-C136DFC2A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" y="1752"/>
              <a:ext cx="1027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err="1"/>
                <a:t>virginia.edu</a:t>
              </a:r>
              <a:endParaRPr lang="en-US" altLang="en-US" sz="15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DNS servers</a:t>
              </a:r>
            </a:p>
          </p:txBody>
        </p:sp>
        <p:sp>
          <p:nvSpPr>
            <p:cNvPr id="174098" name="Line 12">
              <a:extLst>
                <a:ext uri="{FF2B5EF4-FFF2-40B4-BE49-F238E27FC236}">
                  <a16:creationId xmlns:a16="http://schemas.microsoft.com/office/drawing/2014/main" id="{D9398036-17BA-5C4A-8216-EE5C95DAF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74099" name="Line 13">
              <a:extLst>
                <a:ext uri="{FF2B5EF4-FFF2-40B4-BE49-F238E27FC236}">
                  <a16:creationId xmlns:a16="http://schemas.microsoft.com/office/drawing/2014/main" id="{237250D9-A1B1-6B4B-8C8A-58BA93C49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74100" name="Text Box 14">
              <a:extLst>
                <a:ext uri="{FF2B5EF4-FFF2-40B4-BE49-F238E27FC236}">
                  <a16:creationId xmlns:a16="http://schemas.microsoft.com/office/drawing/2014/main" id="{F37CC525-C55A-F94F-9984-DC018A0D8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1848"/>
              <a:ext cx="1027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yahoo.com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DNS servers</a:t>
              </a:r>
            </a:p>
          </p:txBody>
        </p:sp>
        <p:sp>
          <p:nvSpPr>
            <p:cNvPr id="174101" name="Text Box 15">
              <a:extLst>
                <a:ext uri="{FF2B5EF4-FFF2-40B4-BE49-F238E27FC236}">
                  <a16:creationId xmlns:a16="http://schemas.microsoft.com/office/drawing/2014/main" id="{1B9ECD9E-1ABE-5747-8141-D5002FA7A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872"/>
              <a:ext cx="1036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amazon.com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DNS servers</a:t>
              </a:r>
            </a:p>
          </p:txBody>
        </p:sp>
        <p:sp>
          <p:nvSpPr>
            <p:cNvPr id="174102" name="Line 16">
              <a:extLst>
                <a:ext uri="{FF2B5EF4-FFF2-40B4-BE49-F238E27FC236}">
                  <a16:creationId xmlns:a16="http://schemas.microsoft.com/office/drawing/2014/main" id="{3554BD2C-094D-214D-A91C-176DBFAC8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74103" name="Line 17">
              <a:extLst>
                <a:ext uri="{FF2B5EF4-FFF2-40B4-BE49-F238E27FC236}">
                  <a16:creationId xmlns:a16="http://schemas.microsoft.com/office/drawing/2014/main" id="{7A7BFEEF-0D02-6542-B580-2199F8D93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74104" name="Text Box 18">
              <a:extLst>
                <a:ext uri="{FF2B5EF4-FFF2-40B4-BE49-F238E27FC236}">
                  <a16:creationId xmlns:a16="http://schemas.microsoft.com/office/drawing/2014/main" id="{C3607095-9865-5742-A643-8E5C6E91F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1799"/>
              <a:ext cx="1027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pbs.org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DNS servers</a:t>
              </a:r>
            </a:p>
          </p:txBody>
        </p:sp>
        <p:sp>
          <p:nvSpPr>
            <p:cNvPr id="174105" name="Line 19">
              <a:extLst>
                <a:ext uri="{FF2B5EF4-FFF2-40B4-BE49-F238E27FC236}">
                  <a16:creationId xmlns:a16="http://schemas.microsoft.com/office/drawing/2014/main" id="{E2D87D88-4D62-0345-971A-651480133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</p:grpSp>
      <p:sp>
        <p:nvSpPr>
          <p:cNvPr id="174084" name="Rectangle 20">
            <a:extLst>
              <a:ext uri="{FF2B5EF4-FFF2-40B4-BE49-F238E27FC236}">
                <a16:creationId xmlns:a16="http://schemas.microsoft.com/office/drawing/2014/main" id="{63E7A2CB-8781-7142-A510-DFAB5673B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2261" y="134938"/>
            <a:ext cx="6686021" cy="780521"/>
          </a:xfrm>
        </p:spPr>
        <p:txBody>
          <a:bodyPr/>
          <a:lstStyle/>
          <a:p>
            <a:r>
              <a:rPr lang="en-US" altLang="en-US" sz="3000">
                <a:latin typeface="Gill Sans MT" panose="020B0502020104020203" pitchFamily="34" charset="77"/>
                <a:ea typeface="ＭＳ Ｐゴシック" panose="020B0600070205080204" pitchFamily="34" charset="-128"/>
              </a:rPr>
              <a:t>DNS: a distributed, hierarchical database</a:t>
            </a:r>
          </a:p>
        </p:txBody>
      </p:sp>
      <p:sp>
        <p:nvSpPr>
          <p:cNvPr id="174085" name="Rectangle 22">
            <a:extLst>
              <a:ext uri="{FF2B5EF4-FFF2-40B4-BE49-F238E27FC236}">
                <a16:creationId xmlns:a16="http://schemas.microsoft.com/office/drawing/2014/main" id="{3A4C4EEB-BC88-B34A-AECC-1731D97FD48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195917" y="3309938"/>
            <a:ext cx="6810375" cy="1778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000" i="1" dirty="0">
                <a:solidFill>
                  <a:srgbClr val="000099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client wants IP for </a:t>
            </a:r>
            <a:r>
              <a:rPr lang="en-US" altLang="en-US" sz="2000" i="1" dirty="0" err="1">
                <a:solidFill>
                  <a:srgbClr val="000099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www.amazon.com</a:t>
            </a:r>
            <a:r>
              <a:rPr lang="en-US" altLang="en-US" sz="2000" i="1" dirty="0">
                <a:solidFill>
                  <a:srgbClr val="000099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; 1</a:t>
            </a:r>
            <a:r>
              <a:rPr lang="en-US" altLang="en-US" sz="2000" i="1" baseline="30000" dirty="0">
                <a:solidFill>
                  <a:srgbClr val="000099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st</a:t>
            </a:r>
            <a:r>
              <a:rPr lang="en-US" altLang="en-US" sz="2000" i="1" dirty="0">
                <a:solidFill>
                  <a:srgbClr val="000099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 approximation:</a:t>
            </a:r>
          </a:p>
          <a:p>
            <a:r>
              <a:rPr lang="en-US" altLang="en-US" sz="18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client queries root server to find </a:t>
            </a:r>
            <a:r>
              <a:rPr lang="en-US" altLang="en-US" sz="1833" dirty="0">
                <a:latin typeface="Anonymous Pro" panose="020606090302020005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.com</a:t>
            </a:r>
            <a:r>
              <a:rPr lang="en-US" altLang="en-US" sz="1833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altLang="en-US" sz="18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DNS server</a:t>
            </a:r>
          </a:p>
          <a:p>
            <a:r>
              <a:rPr lang="en-US" altLang="en-US" sz="18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client queries </a:t>
            </a:r>
            <a:r>
              <a:rPr lang="en-US" altLang="en-US" sz="1833" dirty="0">
                <a:latin typeface="Anonymous Pro" panose="02060609030202000504" pitchFamily="49" charset="0"/>
                <a:ea typeface="Anonymous Pro" panose="02060609030202000504" pitchFamily="49" charset="0"/>
              </a:rPr>
              <a:t>.com </a:t>
            </a:r>
            <a:r>
              <a:rPr lang="en-US" altLang="en-US" sz="18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DNS server to get </a:t>
            </a:r>
            <a:r>
              <a:rPr lang="en-US" altLang="en-US" sz="1833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amazon.com</a:t>
            </a:r>
            <a:r>
              <a:rPr lang="en-US" altLang="en-US" sz="1833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altLang="en-US" sz="18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DNS server</a:t>
            </a:r>
          </a:p>
          <a:p>
            <a:r>
              <a:rPr lang="en-US" altLang="en-US" sz="18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client queries </a:t>
            </a:r>
            <a:r>
              <a:rPr lang="en-US" altLang="en-US" sz="1833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amazon.com</a:t>
            </a:r>
            <a:r>
              <a:rPr lang="en-US" altLang="en-US" sz="1833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altLang="en-US" sz="18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DNS server to get IP address for </a:t>
            </a:r>
            <a:r>
              <a:rPr lang="en-US" altLang="en-US" sz="1833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www.amazon.com</a:t>
            </a:r>
            <a:endParaRPr lang="en-US" altLang="en-US" sz="1833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pic>
        <p:nvPicPr>
          <p:cNvPr id="174086" name="Picture 28" descr="underline_base">
            <a:extLst>
              <a:ext uri="{FF2B5EF4-FFF2-40B4-BE49-F238E27FC236}">
                <a16:creationId xmlns:a16="http://schemas.microsoft.com/office/drawing/2014/main" id="{A9CD9CBC-E934-6C44-BEFB-741F9545C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55" y="707761"/>
            <a:ext cx="6703219" cy="13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7" name="Text Box 29">
            <a:extLst>
              <a:ext uri="{FF2B5EF4-FFF2-40B4-BE49-F238E27FC236}">
                <a16:creationId xmlns:a16="http://schemas.microsoft.com/office/drawing/2014/main" id="{E4B7A2CD-021A-B745-A969-F619FD59B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032" y="1406261"/>
            <a:ext cx="3978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67"/>
              <a:t>…</a:t>
            </a:r>
          </a:p>
        </p:txBody>
      </p:sp>
      <p:sp>
        <p:nvSpPr>
          <p:cNvPr id="174088" name="Text Box 30">
            <a:extLst>
              <a:ext uri="{FF2B5EF4-FFF2-40B4-BE49-F238E27FC236}">
                <a16:creationId xmlns:a16="http://schemas.microsoft.com/office/drawing/2014/main" id="{E8E701EB-076A-5C43-94CA-7825AEEC1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667" y="1404937"/>
            <a:ext cx="3978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67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4330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8">
            <a:extLst>
              <a:ext uri="{FF2B5EF4-FFF2-40B4-BE49-F238E27FC236}">
                <a16:creationId xmlns:a16="http://schemas.microsoft.com/office/drawing/2014/main" id="{0CD11B3F-FA09-8944-A3C1-E1A9D72C6B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4FA6A317-7AE7-BE40-AF96-97DFF2729C94}" type="slidenum">
              <a:rPr lang="en-US" altLang="en-US" sz="1000">
                <a:latin typeface="Tahoma" panose="020B0604030504040204" pitchFamily="34" charset="0"/>
              </a:rPr>
              <a:pPr/>
              <a:t>41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pic>
        <p:nvPicPr>
          <p:cNvPr id="182275" name="Picture 73" descr="underline_base">
            <a:extLst>
              <a:ext uri="{FF2B5EF4-FFF2-40B4-BE49-F238E27FC236}">
                <a16:creationId xmlns:a16="http://schemas.microsoft.com/office/drawing/2014/main" id="{2445F2F9-FDDC-3347-A9BE-66F66E7DCC5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1072886"/>
            <a:ext cx="3427678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6" name="Text Box 5">
            <a:extLst>
              <a:ext uri="{FF2B5EF4-FFF2-40B4-BE49-F238E27FC236}">
                <a16:creationId xmlns:a16="http://schemas.microsoft.com/office/drawing/2014/main" id="{CE9A58D7-6CD5-8243-9B07-9C44C5BF6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167" y="4067969"/>
            <a:ext cx="1502334" cy="52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requesting host</a:t>
            </a:r>
            <a:endParaRPr lang="en-US" altLang="en-US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 i="1" err="1">
                <a:solidFill>
                  <a:srgbClr val="000099"/>
                </a:solidFill>
              </a:rPr>
              <a:t>cs.virginia.edu</a:t>
            </a:r>
            <a:endParaRPr lang="en-US" altLang="en-US" sz="1333" i="1">
              <a:solidFill>
                <a:srgbClr val="000099"/>
              </a:solidFill>
            </a:endParaRPr>
          </a:p>
        </p:txBody>
      </p:sp>
      <p:sp>
        <p:nvSpPr>
          <p:cNvPr id="182277" name="Text Box 6">
            <a:extLst>
              <a:ext uri="{FF2B5EF4-FFF2-40B4-BE49-F238E27FC236}">
                <a16:creationId xmlns:a16="http://schemas.microsoft.com/office/drawing/2014/main" id="{DCC8EB94-0F8E-944B-A018-A1821D6BE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1636" y="4812771"/>
            <a:ext cx="1484702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 i="1" err="1"/>
              <a:t>cs.berkeley.edu</a:t>
            </a:r>
            <a:endParaRPr lang="en-US" altLang="en-US" sz="1333" i="1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 i="1"/>
              <a:t>(23.253.180.102)</a:t>
            </a:r>
          </a:p>
        </p:txBody>
      </p:sp>
      <p:sp>
        <p:nvSpPr>
          <p:cNvPr id="182278" name="Text Box 17">
            <a:extLst>
              <a:ext uri="{FF2B5EF4-FFF2-40B4-BE49-F238E27FC236}">
                <a16:creationId xmlns:a16="http://schemas.microsoft.com/office/drawing/2014/main" id="{8187D2F4-4C94-9E4E-A05C-CE99254FF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0" y="400845"/>
            <a:ext cx="16761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root DNS server</a:t>
            </a:r>
            <a:endParaRPr lang="en-US" altLang="en-US" sz="1333"/>
          </a:p>
        </p:txBody>
      </p:sp>
      <p:sp>
        <p:nvSpPr>
          <p:cNvPr id="202770" name="Line 18">
            <a:extLst>
              <a:ext uri="{FF2B5EF4-FFF2-40B4-BE49-F238E27FC236}">
                <a16:creationId xmlns:a16="http://schemas.microsoft.com/office/drawing/2014/main" id="{D839F94C-37F6-2B4F-9719-12B4F6EDA3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67313" y="2430198"/>
            <a:ext cx="0" cy="10953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202771" name="Line 19">
            <a:extLst>
              <a:ext uri="{FF2B5EF4-FFF2-40B4-BE49-F238E27FC236}">
                <a16:creationId xmlns:a16="http://schemas.microsoft.com/office/drawing/2014/main" id="{62441B2B-1B6A-954E-8EF7-4621779FE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2563" y="1017323"/>
            <a:ext cx="762000" cy="8096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202772" name="Line 20">
            <a:extLst>
              <a:ext uri="{FF2B5EF4-FFF2-40B4-BE49-F238E27FC236}">
                <a16:creationId xmlns:a16="http://schemas.microsoft.com/office/drawing/2014/main" id="{F9BD1D23-6496-3541-B2B7-5833478ECB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0688" y="1985699"/>
            <a:ext cx="1238250" cy="79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202773" name="Line 21">
            <a:extLst>
              <a:ext uri="{FF2B5EF4-FFF2-40B4-BE49-F238E27FC236}">
                <a16:creationId xmlns:a16="http://schemas.microsoft.com/office/drawing/2014/main" id="{363F9D60-380B-FA4A-B0EA-9A2B388681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00688" y="2128573"/>
            <a:ext cx="1182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202774" name="Line 22">
            <a:extLst>
              <a:ext uri="{FF2B5EF4-FFF2-40B4-BE49-F238E27FC236}">
                <a16:creationId xmlns:a16="http://schemas.microsoft.com/office/drawing/2014/main" id="{BA06F221-C96B-CE41-8ADD-B00F3054CD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7188" y="1207823"/>
            <a:ext cx="611188" cy="635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202775" name="Line 23">
            <a:extLst>
              <a:ext uri="{FF2B5EF4-FFF2-40B4-BE49-F238E27FC236}">
                <a16:creationId xmlns:a16="http://schemas.microsoft.com/office/drawing/2014/main" id="{840C5A3B-4B9E-E842-9B16-CA2FDC54E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6063" y="2444750"/>
            <a:ext cx="7938" cy="110331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grpSp>
        <p:nvGrpSpPr>
          <p:cNvPr id="182285" name="Group 24">
            <a:extLst>
              <a:ext uri="{FF2B5EF4-FFF2-40B4-BE49-F238E27FC236}">
                <a16:creationId xmlns:a16="http://schemas.microsoft.com/office/drawing/2014/main" id="{4027C76F-FFF9-6F4D-8061-97047DB12D5F}"/>
              </a:ext>
            </a:extLst>
          </p:cNvPr>
          <p:cNvGrpSpPr>
            <a:grpSpLocks/>
          </p:cNvGrpSpPr>
          <p:nvPr/>
        </p:nvGrpSpPr>
        <p:grpSpPr bwMode="auto">
          <a:xfrm>
            <a:off x="4177771" y="2551902"/>
            <a:ext cx="1722438" cy="527842"/>
            <a:chOff x="2780" y="2132"/>
            <a:chExt cx="1302" cy="399"/>
          </a:xfrm>
        </p:grpSpPr>
        <p:sp>
          <p:nvSpPr>
            <p:cNvPr id="182439" name="Rectangle 25">
              <a:extLst>
                <a:ext uri="{FF2B5EF4-FFF2-40B4-BE49-F238E27FC236}">
                  <a16:creationId xmlns:a16="http://schemas.microsoft.com/office/drawing/2014/main" id="{F3540297-23BB-B84A-B0AF-8AC763EDA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440" name="Text Box 26">
              <a:extLst>
                <a:ext uri="{FF2B5EF4-FFF2-40B4-BE49-F238E27FC236}">
                  <a16:creationId xmlns:a16="http://schemas.microsoft.com/office/drawing/2014/main" id="{D0F3BDD9-4D11-384F-9F3D-58BE82BFD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0" y="2132"/>
              <a:ext cx="1302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local DNS server</a:t>
              </a:r>
              <a:endParaRPr lang="en-US" altLang="en-US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33" i="1" err="1">
                  <a:solidFill>
                    <a:srgbClr val="000099"/>
                  </a:solidFill>
                </a:rPr>
                <a:t>uvaarpa.virginia.edu</a:t>
              </a:r>
              <a:endParaRPr lang="en-US" altLang="en-US" sz="1333" i="1">
                <a:solidFill>
                  <a:srgbClr val="000099"/>
                </a:solidFill>
              </a:endParaRPr>
            </a:p>
          </p:txBody>
        </p:sp>
      </p:grpSp>
      <p:sp>
        <p:nvSpPr>
          <p:cNvPr id="202779" name="Text Box 27">
            <a:extLst>
              <a:ext uri="{FF2B5EF4-FFF2-40B4-BE49-F238E27FC236}">
                <a16:creationId xmlns:a16="http://schemas.microsoft.com/office/drawing/2014/main" id="{182DC64E-3CC1-6A4F-BD37-9F82A2B79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54" y="3143251"/>
            <a:ext cx="2920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CC0000"/>
                </a:solidFill>
              </a:rPr>
              <a:t>1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202780" name="Text Box 28">
            <a:extLst>
              <a:ext uri="{FF2B5EF4-FFF2-40B4-BE49-F238E27FC236}">
                <a16:creationId xmlns:a16="http://schemas.microsoft.com/office/drawing/2014/main" id="{B296C3F3-17F5-0844-BDF7-02D19DBAC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91" y="1198563"/>
            <a:ext cx="2920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CC0000"/>
                </a:solidFill>
              </a:rPr>
              <a:t>2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202781" name="Text Box 29">
            <a:extLst>
              <a:ext uri="{FF2B5EF4-FFF2-40B4-BE49-F238E27FC236}">
                <a16:creationId xmlns:a16="http://schemas.microsoft.com/office/drawing/2014/main" id="{5DFCF63E-E4AD-D249-ADD7-9504D01C6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16" y="1397001"/>
            <a:ext cx="2920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CC0000"/>
                </a:solidFill>
              </a:rPr>
              <a:t>3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202782" name="Text Box 30">
            <a:extLst>
              <a:ext uri="{FF2B5EF4-FFF2-40B4-BE49-F238E27FC236}">
                <a16:creationId xmlns:a16="http://schemas.microsoft.com/office/drawing/2014/main" id="{A734C993-2A55-9A4F-82A5-D7DA99D51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654" y="1738313"/>
            <a:ext cx="2920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CC0000"/>
                </a:solidFill>
              </a:rPr>
              <a:t>4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202783" name="Text Box 31">
            <a:extLst>
              <a:ext uri="{FF2B5EF4-FFF2-40B4-BE49-F238E27FC236}">
                <a16:creationId xmlns:a16="http://schemas.microsoft.com/office/drawing/2014/main" id="{E7D3B9D9-BB14-AC4F-AB6F-32EA979E1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789" y="2144449"/>
            <a:ext cx="2920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CC0000"/>
                </a:solidFill>
              </a:rPr>
              <a:t>5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202784" name="Text Box 32">
            <a:extLst>
              <a:ext uri="{FF2B5EF4-FFF2-40B4-BE49-F238E27FC236}">
                <a16:creationId xmlns:a16="http://schemas.microsoft.com/office/drawing/2014/main" id="{843186D5-FF45-6B47-97EE-BEA4492DD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206" y="3010959"/>
            <a:ext cx="2920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CC0000"/>
                </a:solidFill>
              </a:rPr>
              <a:t>6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82292" name="Text Box 60">
            <a:extLst>
              <a:ext uri="{FF2B5EF4-FFF2-40B4-BE49-F238E27FC236}">
                <a16:creationId xmlns:a16="http://schemas.microsoft.com/office/drawing/2014/main" id="{B56FDF06-EA72-9848-8BA4-FE9A1F570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438" y="3690938"/>
            <a:ext cx="2047356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/>
              <a:t>authoritative DNS server</a:t>
            </a:r>
            <a:endParaRPr lang="en-US" altLang="en-US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 b="1" err="1"/>
              <a:t>ns.cs.berkeley.edu</a:t>
            </a:r>
            <a:endParaRPr lang="en-US" altLang="en-US" sz="1333"/>
          </a:p>
        </p:txBody>
      </p:sp>
      <p:sp>
        <p:nvSpPr>
          <p:cNvPr id="202813" name="Text Box 61">
            <a:extLst>
              <a:ext uri="{FF2B5EF4-FFF2-40B4-BE49-F238E27FC236}">
                <a16:creationId xmlns:a16="http://schemas.microsoft.com/office/drawing/2014/main" id="{E27856BE-E4C7-DD4A-9DB2-7205E7383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654" y="3036095"/>
            <a:ext cx="2920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CC0000"/>
                </a:solidFill>
              </a:rPr>
              <a:t>7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202814" name="Text Box 62">
            <a:extLst>
              <a:ext uri="{FF2B5EF4-FFF2-40B4-BE49-F238E27FC236}">
                <a16:creationId xmlns:a16="http://schemas.microsoft.com/office/drawing/2014/main" id="{E4F2F502-DC83-2949-9C85-1F69C07AF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529" y="3159126"/>
            <a:ext cx="2920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CC0000"/>
                </a:solidFill>
              </a:rPr>
              <a:t>8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202815" name="Line 63">
            <a:extLst>
              <a:ext uri="{FF2B5EF4-FFF2-40B4-BE49-F238E27FC236}">
                <a16:creationId xmlns:a16="http://schemas.microsoft.com/office/drawing/2014/main" id="{62681C69-7223-D24C-B5B7-37859A700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2262188"/>
            <a:ext cx="1244865" cy="10953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202816" name="Line 64">
            <a:extLst>
              <a:ext uri="{FF2B5EF4-FFF2-40B4-BE49-F238E27FC236}">
                <a16:creationId xmlns:a16="http://schemas.microsoft.com/office/drawing/2014/main" id="{EECE7312-EA41-AE40-87E1-CA46F38AEC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2053" y="2366698"/>
            <a:ext cx="1244864" cy="108479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182297" name="Text Box 65">
            <a:extLst>
              <a:ext uri="{FF2B5EF4-FFF2-40B4-BE49-F238E27FC236}">
                <a16:creationId xmlns:a16="http://schemas.microsoft.com/office/drawing/2014/main" id="{F78AB73A-3428-CF4B-B8FB-37768E550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678" y="1543845"/>
            <a:ext cx="167613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TLD DNS server</a:t>
            </a:r>
            <a:endParaRPr lang="en-US" altLang="en-US" sz="1333"/>
          </a:p>
        </p:txBody>
      </p:sp>
      <p:sp>
        <p:nvSpPr>
          <p:cNvPr id="182298" name="Rectangle 66">
            <a:extLst>
              <a:ext uri="{FF2B5EF4-FFF2-40B4-BE49-F238E27FC236}">
                <a16:creationId xmlns:a16="http://schemas.microsoft.com/office/drawing/2014/main" id="{AA890574-E498-0B4F-A4C7-3BA32227A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6500" y="181240"/>
            <a:ext cx="4091782" cy="952500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altLang="en-US" sz="3333">
                <a:latin typeface="Gill Sans MT" panose="020B0502020104020203" pitchFamily="34" charset="77"/>
                <a:ea typeface="ＭＳ Ｐゴシック" panose="020B0600070205080204" pitchFamily="34" charset="-128"/>
              </a:rPr>
              <a:t>DNS name </a:t>
            </a:r>
            <a:br>
              <a:rPr lang="en-US" altLang="en-US" sz="3333">
                <a:latin typeface="Gill Sans MT" panose="020B0502020104020203" pitchFamily="34" charset="77"/>
                <a:ea typeface="ＭＳ Ｐゴシック" panose="020B0600070205080204" pitchFamily="34" charset="-128"/>
              </a:rPr>
            </a:br>
            <a:r>
              <a:rPr lang="en-US" altLang="en-US" sz="3333">
                <a:latin typeface="Gill Sans MT" panose="020B0502020104020203" pitchFamily="34" charset="77"/>
                <a:ea typeface="ＭＳ Ｐゴシック" panose="020B0600070205080204" pitchFamily="34" charset="-128"/>
              </a:rPr>
              <a:t>resolution example</a:t>
            </a:r>
          </a:p>
        </p:txBody>
      </p:sp>
      <p:sp>
        <p:nvSpPr>
          <p:cNvPr id="182299" name="Rectangle 67">
            <a:extLst>
              <a:ext uri="{FF2B5EF4-FFF2-40B4-BE49-F238E27FC236}">
                <a16:creationId xmlns:a16="http://schemas.microsoft.com/office/drawing/2014/main" id="{D07917A0-0FF7-6F43-885F-5983E26525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21834" y="1438011"/>
            <a:ext cx="2971271" cy="3873500"/>
          </a:xfrm>
        </p:spPr>
        <p:txBody>
          <a:bodyPr/>
          <a:lstStyle/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host at </a:t>
            </a:r>
            <a:r>
              <a:rPr lang="en-US" altLang="en-US" sz="200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cs.virginia.edu</a:t>
            </a:r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 wants IP address for </a:t>
            </a:r>
            <a:r>
              <a:rPr lang="en-US" altLang="en-US" sz="200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cs.berkeley.edu</a:t>
            </a:r>
            <a:endParaRPr lang="en-US" altLang="en-US" sz="200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82300" name="Rectangle 69">
            <a:extLst>
              <a:ext uri="{FF2B5EF4-FFF2-40B4-BE49-F238E27FC236}">
                <a16:creationId xmlns:a16="http://schemas.microsoft.com/office/drawing/2014/main" id="{26761E08-9362-0743-8A6C-636358933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511" y="2578366"/>
            <a:ext cx="2898510" cy="218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33" i="1">
                <a:solidFill>
                  <a:srgbClr val="CC0000"/>
                </a:solidFill>
                <a:latin typeface="Gill Sans MT" panose="020B0502020104020203" pitchFamily="34" charset="77"/>
              </a:rPr>
              <a:t>iterated query: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>
                <a:latin typeface="Gill Sans MT" panose="020B0502020104020203" pitchFamily="34" charset="77"/>
              </a:rPr>
              <a:t>contacted server replies with name of server to contact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ja-JP">
                <a:latin typeface="Gill Sans MT" panose="020B0502020104020203" pitchFamily="34" charset="77"/>
              </a:rPr>
              <a:t>“I don’t know this name, but ask this server”</a:t>
            </a:r>
            <a:endParaRPr lang="en-US" altLang="en-US">
              <a:latin typeface="Gill Sans MT" panose="020B0502020104020203" pitchFamily="34" charset="77"/>
            </a:endParaRPr>
          </a:p>
        </p:txBody>
      </p:sp>
      <p:grpSp>
        <p:nvGrpSpPr>
          <p:cNvPr id="182301" name="Group 86">
            <a:extLst>
              <a:ext uri="{FF2B5EF4-FFF2-40B4-BE49-F238E27FC236}">
                <a16:creationId xmlns:a16="http://schemas.microsoft.com/office/drawing/2014/main" id="{D910144F-B5AB-024D-8AF7-B1F4EE2BB36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83917" y="4242595"/>
            <a:ext cx="771261" cy="662781"/>
            <a:chOff x="-44" y="1473"/>
            <a:chExt cx="981" cy="1105"/>
          </a:xfrm>
        </p:grpSpPr>
        <p:pic>
          <p:nvPicPr>
            <p:cNvPr id="182437" name="Picture 87" descr="desktop_computer_stylized_medium">
              <a:extLst>
                <a:ext uri="{FF2B5EF4-FFF2-40B4-BE49-F238E27FC236}">
                  <a16:creationId xmlns:a16="http://schemas.microsoft.com/office/drawing/2014/main" id="{5B91BCFD-9268-1C42-850D-7E0EF9AFA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38" name="Freeform 88">
              <a:extLst>
                <a:ext uri="{FF2B5EF4-FFF2-40B4-BE49-F238E27FC236}">
                  <a16:creationId xmlns:a16="http://schemas.microsoft.com/office/drawing/2014/main" id="{E3749EA0-3A5E-ED4B-9285-DC5619E3D1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182302" name="Group 89">
            <a:extLst>
              <a:ext uri="{FF2B5EF4-FFF2-40B4-BE49-F238E27FC236}">
                <a16:creationId xmlns:a16="http://schemas.microsoft.com/office/drawing/2014/main" id="{EB250744-F216-B649-A216-84FF2C2C516C}"/>
              </a:ext>
            </a:extLst>
          </p:cNvPr>
          <p:cNvGrpSpPr>
            <a:grpSpLocks/>
          </p:cNvGrpSpPr>
          <p:nvPr/>
        </p:nvGrpSpPr>
        <p:grpSpPr bwMode="auto">
          <a:xfrm>
            <a:off x="4733396" y="3537479"/>
            <a:ext cx="771261" cy="662782"/>
            <a:chOff x="-44" y="1473"/>
            <a:chExt cx="981" cy="1105"/>
          </a:xfrm>
        </p:grpSpPr>
        <p:pic>
          <p:nvPicPr>
            <p:cNvPr id="182435" name="Picture 90" descr="desktop_computer_stylized_medium">
              <a:extLst>
                <a:ext uri="{FF2B5EF4-FFF2-40B4-BE49-F238E27FC236}">
                  <a16:creationId xmlns:a16="http://schemas.microsoft.com/office/drawing/2014/main" id="{A59EA2C5-A16E-234C-84C3-5E7C2DD14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36" name="Freeform 91">
              <a:extLst>
                <a:ext uri="{FF2B5EF4-FFF2-40B4-BE49-F238E27FC236}">
                  <a16:creationId xmlns:a16="http://schemas.microsoft.com/office/drawing/2014/main" id="{A14A465E-356C-0D41-8260-60A73E3612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182303" name="Group 125">
            <a:extLst>
              <a:ext uri="{FF2B5EF4-FFF2-40B4-BE49-F238E27FC236}">
                <a16:creationId xmlns:a16="http://schemas.microsoft.com/office/drawing/2014/main" id="{EAAF4179-7077-4546-8AEE-0FBF6742E74A}"/>
              </a:ext>
            </a:extLst>
          </p:cNvPr>
          <p:cNvGrpSpPr>
            <a:grpSpLocks/>
          </p:cNvGrpSpPr>
          <p:nvPr/>
        </p:nvGrpSpPr>
        <p:grpSpPr bwMode="auto">
          <a:xfrm>
            <a:off x="6783917" y="3119438"/>
            <a:ext cx="325438" cy="534458"/>
            <a:chOff x="4140" y="429"/>
            <a:chExt cx="1425" cy="2396"/>
          </a:xfrm>
        </p:grpSpPr>
        <p:sp>
          <p:nvSpPr>
            <p:cNvPr id="182403" name="Freeform 126">
              <a:extLst>
                <a:ext uri="{FF2B5EF4-FFF2-40B4-BE49-F238E27FC236}">
                  <a16:creationId xmlns:a16="http://schemas.microsoft.com/office/drawing/2014/main" id="{21253B26-D0D2-4E4E-989D-0CC122392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404" name="Rectangle 127">
              <a:extLst>
                <a:ext uri="{FF2B5EF4-FFF2-40B4-BE49-F238E27FC236}">
                  <a16:creationId xmlns:a16="http://schemas.microsoft.com/office/drawing/2014/main" id="{F5F8F7A4-EC29-2C4C-8CF6-406CF5A6E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405" name="Freeform 128">
              <a:extLst>
                <a:ext uri="{FF2B5EF4-FFF2-40B4-BE49-F238E27FC236}">
                  <a16:creationId xmlns:a16="http://schemas.microsoft.com/office/drawing/2014/main" id="{0644F5E8-ABB9-5540-8E2C-B4B8046DC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406" name="Freeform 129">
              <a:extLst>
                <a:ext uri="{FF2B5EF4-FFF2-40B4-BE49-F238E27FC236}">
                  <a16:creationId xmlns:a16="http://schemas.microsoft.com/office/drawing/2014/main" id="{C0354D6E-B1DC-9A48-BB85-13DACB536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407" name="Rectangle 130">
              <a:extLst>
                <a:ext uri="{FF2B5EF4-FFF2-40B4-BE49-F238E27FC236}">
                  <a16:creationId xmlns:a16="http://schemas.microsoft.com/office/drawing/2014/main" id="{B7FCFA08-FEE3-BA49-8E37-991572353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408" name="Group 131">
              <a:extLst>
                <a:ext uri="{FF2B5EF4-FFF2-40B4-BE49-F238E27FC236}">
                  <a16:creationId xmlns:a16="http://schemas.microsoft.com/office/drawing/2014/main" id="{EF87A5B7-DA45-5048-A009-D490B54203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2433" name="AutoShape 132">
                <a:extLst>
                  <a:ext uri="{FF2B5EF4-FFF2-40B4-BE49-F238E27FC236}">
                    <a16:creationId xmlns:a16="http://schemas.microsoft.com/office/drawing/2014/main" id="{DD457FB7-7075-4240-A15B-54479AE25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434" name="AutoShape 133">
                <a:extLst>
                  <a:ext uri="{FF2B5EF4-FFF2-40B4-BE49-F238E27FC236}">
                    <a16:creationId xmlns:a16="http://schemas.microsoft.com/office/drawing/2014/main" id="{539E9A2D-984C-6E44-A211-E8DD97A22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409" name="Rectangle 134">
              <a:extLst>
                <a:ext uri="{FF2B5EF4-FFF2-40B4-BE49-F238E27FC236}">
                  <a16:creationId xmlns:a16="http://schemas.microsoft.com/office/drawing/2014/main" id="{161C9449-03AE-0840-BB70-E83829449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410" name="Group 135">
              <a:extLst>
                <a:ext uri="{FF2B5EF4-FFF2-40B4-BE49-F238E27FC236}">
                  <a16:creationId xmlns:a16="http://schemas.microsoft.com/office/drawing/2014/main" id="{D0DD816D-40F9-CB4F-9206-82F626710D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2431" name="AutoShape 136">
                <a:extLst>
                  <a:ext uri="{FF2B5EF4-FFF2-40B4-BE49-F238E27FC236}">
                    <a16:creationId xmlns:a16="http://schemas.microsoft.com/office/drawing/2014/main" id="{E39BE847-011A-9740-B47B-D410BBE62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432" name="AutoShape 137">
                <a:extLst>
                  <a:ext uri="{FF2B5EF4-FFF2-40B4-BE49-F238E27FC236}">
                    <a16:creationId xmlns:a16="http://schemas.microsoft.com/office/drawing/2014/main" id="{69DAF2C3-FC24-974F-BA2C-C8EB66280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411" name="Rectangle 138">
              <a:extLst>
                <a:ext uri="{FF2B5EF4-FFF2-40B4-BE49-F238E27FC236}">
                  <a16:creationId xmlns:a16="http://schemas.microsoft.com/office/drawing/2014/main" id="{5C7CB8B0-D29F-2A49-83C5-77E0CF7F0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412" name="Rectangle 139">
              <a:extLst>
                <a:ext uri="{FF2B5EF4-FFF2-40B4-BE49-F238E27FC236}">
                  <a16:creationId xmlns:a16="http://schemas.microsoft.com/office/drawing/2014/main" id="{4473CB76-45D1-7942-9F35-8587315C1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413" name="Group 140">
              <a:extLst>
                <a:ext uri="{FF2B5EF4-FFF2-40B4-BE49-F238E27FC236}">
                  <a16:creationId xmlns:a16="http://schemas.microsoft.com/office/drawing/2014/main" id="{45054FB5-DC65-4F42-B580-EC4AC14059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2429" name="AutoShape 141">
                <a:extLst>
                  <a:ext uri="{FF2B5EF4-FFF2-40B4-BE49-F238E27FC236}">
                    <a16:creationId xmlns:a16="http://schemas.microsoft.com/office/drawing/2014/main" id="{74FFC630-56FA-2748-83C3-E6B371A81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430" name="AutoShape 142">
                <a:extLst>
                  <a:ext uri="{FF2B5EF4-FFF2-40B4-BE49-F238E27FC236}">
                    <a16:creationId xmlns:a16="http://schemas.microsoft.com/office/drawing/2014/main" id="{E4A2D053-94B6-F24F-911F-7EA393CB0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414" name="Freeform 143">
              <a:extLst>
                <a:ext uri="{FF2B5EF4-FFF2-40B4-BE49-F238E27FC236}">
                  <a16:creationId xmlns:a16="http://schemas.microsoft.com/office/drawing/2014/main" id="{3D646EDA-F9C2-4A42-9649-A30102E52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grpSp>
          <p:nvGrpSpPr>
            <p:cNvPr id="182415" name="Group 144">
              <a:extLst>
                <a:ext uri="{FF2B5EF4-FFF2-40B4-BE49-F238E27FC236}">
                  <a16:creationId xmlns:a16="http://schemas.microsoft.com/office/drawing/2014/main" id="{D35E34C6-3B62-174F-A374-774AD2C4FA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2427" name="AutoShape 145">
                <a:extLst>
                  <a:ext uri="{FF2B5EF4-FFF2-40B4-BE49-F238E27FC236}">
                    <a16:creationId xmlns:a16="http://schemas.microsoft.com/office/drawing/2014/main" id="{0DE9D075-E247-484E-BB99-0A30C9CB5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428" name="AutoShape 146">
                <a:extLst>
                  <a:ext uri="{FF2B5EF4-FFF2-40B4-BE49-F238E27FC236}">
                    <a16:creationId xmlns:a16="http://schemas.microsoft.com/office/drawing/2014/main" id="{BD3251F7-C670-9942-9552-2199D5D92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416" name="Rectangle 147">
              <a:extLst>
                <a:ext uri="{FF2B5EF4-FFF2-40B4-BE49-F238E27FC236}">
                  <a16:creationId xmlns:a16="http://schemas.microsoft.com/office/drawing/2014/main" id="{FAEF170E-EF5F-0D42-A504-5FA7ACE28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417" name="Freeform 148">
              <a:extLst>
                <a:ext uri="{FF2B5EF4-FFF2-40B4-BE49-F238E27FC236}">
                  <a16:creationId xmlns:a16="http://schemas.microsoft.com/office/drawing/2014/main" id="{0FB85D31-153E-4045-8E07-3B84B6F5F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418" name="Freeform 149">
              <a:extLst>
                <a:ext uri="{FF2B5EF4-FFF2-40B4-BE49-F238E27FC236}">
                  <a16:creationId xmlns:a16="http://schemas.microsoft.com/office/drawing/2014/main" id="{10BED7B0-4C4D-B141-BFA4-11BE71A6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419" name="Oval 150">
              <a:extLst>
                <a:ext uri="{FF2B5EF4-FFF2-40B4-BE49-F238E27FC236}">
                  <a16:creationId xmlns:a16="http://schemas.microsoft.com/office/drawing/2014/main" id="{60E54871-8677-1441-A8CD-7C38B0B3C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420" name="Freeform 151">
              <a:extLst>
                <a:ext uri="{FF2B5EF4-FFF2-40B4-BE49-F238E27FC236}">
                  <a16:creationId xmlns:a16="http://schemas.microsoft.com/office/drawing/2014/main" id="{84D2A4B7-E385-194C-A8CE-B98ABFF4A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421" name="AutoShape 152">
              <a:extLst>
                <a:ext uri="{FF2B5EF4-FFF2-40B4-BE49-F238E27FC236}">
                  <a16:creationId xmlns:a16="http://schemas.microsoft.com/office/drawing/2014/main" id="{B22E9586-AD01-984C-AE9F-E6E1312AB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422" name="AutoShape 153">
              <a:extLst>
                <a:ext uri="{FF2B5EF4-FFF2-40B4-BE49-F238E27FC236}">
                  <a16:creationId xmlns:a16="http://schemas.microsoft.com/office/drawing/2014/main" id="{298A0918-8216-2B47-8142-71CF13A1E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423" name="Oval 154">
              <a:extLst>
                <a:ext uri="{FF2B5EF4-FFF2-40B4-BE49-F238E27FC236}">
                  <a16:creationId xmlns:a16="http://schemas.microsoft.com/office/drawing/2014/main" id="{71D931E3-B00A-174B-B68E-659026552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424" name="Oval 155">
              <a:extLst>
                <a:ext uri="{FF2B5EF4-FFF2-40B4-BE49-F238E27FC236}">
                  <a16:creationId xmlns:a16="http://schemas.microsoft.com/office/drawing/2014/main" id="{3BEBF555-0610-CA4D-972C-4116BE49B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2425" name="Oval 156">
              <a:extLst>
                <a:ext uri="{FF2B5EF4-FFF2-40B4-BE49-F238E27FC236}">
                  <a16:creationId xmlns:a16="http://schemas.microsoft.com/office/drawing/2014/main" id="{8F7FD94B-C8CA-294A-BC23-B57A757BC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426" name="Rectangle 157">
              <a:extLst>
                <a:ext uri="{FF2B5EF4-FFF2-40B4-BE49-F238E27FC236}">
                  <a16:creationId xmlns:a16="http://schemas.microsoft.com/office/drawing/2014/main" id="{BEB48688-E2B1-9F4F-8F38-5894A812A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</p:grpSp>
      <p:grpSp>
        <p:nvGrpSpPr>
          <p:cNvPr id="182304" name="Group 158">
            <a:extLst>
              <a:ext uri="{FF2B5EF4-FFF2-40B4-BE49-F238E27FC236}">
                <a16:creationId xmlns:a16="http://schemas.microsoft.com/office/drawing/2014/main" id="{31AC9AC6-213A-6441-BE94-0258C28B15B9}"/>
              </a:ext>
            </a:extLst>
          </p:cNvPr>
          <p:cNvGrpSpPr>
            <a:grpSpLocks/>
          </p:cNvGrpSpPr>
          <p:nvPr/>
        </p:nvGrpSpPr>
        <p:grpSpPr bwMode="auto">
          <a:xfrm>
            <a:off x="5114396" y="1858699"/>
            <a:ext cx="325438" cy="534458"/>
            <a:chOff x="4140" y="429"/>
            <a:chExt cx="1425" cy="2396"/>
          </a:xfrm>
        </p:grpSpPr>
        <p:sp>
          <p:nvSpPr>
            <p:cNvPr id="182371" name="Freeform 159">
              <a:extLst>
                <a:ext uri="{FF2B5EF4-FFF2-40B4-BE49-F238E27FC236}">
                  <a16:creationId xmlns:a16="http://schemas.microsoft.com/office/drawing/2014/main" id="{0D81907D-87E1-2A4B-83C2-A4CC0BE20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72" name="Rectangle 160">
              <a:extLst>
                <a:ext uri="{FF2B5EF4-FFF2-40B4-BE49-F238E27FC236}">
                  <a16:creationId xmlns:a16="http://schemas.microsoft.com/office/drawing/2014/main" id="{A1681045-55A3-0141-8A10-65303D892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73" name="Freeform 161">
              <a:extLst>
                <a:ext uri="{FF2B5EF4-FFF2-40B4-BE49-F238E27FC236}">
                  <a16:creationId xmlns:a16="http://schemas.microsoft.com/office/drawing/2014/main" id="{A6541850-02DB-6B4E-8A1F-6BDE8C85A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74" name="Freeform 162">
              <a:extLst>
                <a:ext uri="{FF2B5EF4-FFF2-40B4-BE49-F238E27FC236}">
                  <a16:creationId xmlns:a16="http://schemas.microsoft.com/office/drawing/2014/main" id="{94B946E4-85C0-1D40-BDBA-C1D503A61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75" name="Rectangle 163">
              <a:extLst>
                <a:ext uri="{FF2B5EF4-FFF2-40B4-BE49-F238E27FC236}">
                  <a16:creationId xmlns:a16="http://schemas.microsoft.com/office/drawing/2014/main" id="{BACD7A82-EA33-D94C-9F35-09C736D4F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376" name="Group 164">
              <a:extLst>
                <a:ext uri="{FF2B5EF4-FFF2-40B4-BE49-F238E27FC236}">
                  <a16:creationId xmlns:a16="http://schemas.microsoft.com/office/drawing/2014/main" id="{4E53EF27-0D32-8B41-945E-2C9E6869B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2401" name="AutoShape 165">
                <a:extLst>
                  <a:ext uri="{FF2B5EF4-FFF2-40B4-BE49-F238E27FC236}">
                    <a16:creationId xmlns:a16="http://schemas.microsoft.com/office/drawing/2014/main" id="{233F0321-3772-594C-BA58-B6AA4D3CD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402" name="AutoShape 166">
                <a:extLst>
                  <a:ext uri="{FF2B5EF4-FFF2-40B4-BE49-F238E27FC236}">
                    <a16:creationId xmlns:a16="http://schemas.microsoft.com/office/drawing/2014/main" id="{0E5E803D-299A-FE49-8B07-863027A29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77" name="Rectangle 167">
              <a:extLst>
                <a:ext uri="{FF2B5EF4-FFF2-40B4-BE49-F238E27FC236}">
                  <a16:creationId xmlns:a16="http://schemas.microsoft.com/office/drawing/2014/main" id="{48F591F0-F9AC-C34D-8BF9-4B280D4D3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378" name="Group 168">
              <a:extLst>
                <a:ext uri="{FF2B5EF4-FFF2-40B4-BE49-F238E27FC236}">
                  <a16:creationId xmlns:a16="http://schemas.microsoft.com/office/drawing/2014/main" id="{FF2EE12B-EA54-3240-8789-7664F9949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2399" name="AutoShape 169">
                <a:extLst>
                  <a:ext uri="{FF2B5EF4-FFF2-40B4-BE49-F238E27FC236}">
                    <a16:creationId xmlns:a16="http://schemas.microsoft.com/office/drawing/2014/main" id="{9B69D34C-D30C-F94C-AAD9-E65148C8C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400" name="AutoShape 170">
                <a:extLst>
                  <a:ext uri="{FF2B5EF4-FFF2-40B4-BE49-F238E27FC236}">
                    <a16:creationId xmlns:a16="http://schemas.microsoft.com/office/drawing/2014/main" id="{3F7E65C9-CA91-F74B-B0D7-A6E3A7EF5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79" name="Rectangle 171">
              <a:extLst>
                <a:ext uri="{FF2B5EF4-FFF2-40B4-BE49-F238E27FC236}">
                  <a16:creationId xmlns:a16="http://schemas.microsoft.com/office/drawing/2014/main" id="{7B7E71A5-0975-DB42-9DA0-56DE3A143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80" name="Rectangle 172">
              <a:extLst>
                <a:ext uri="{FF2B5EF4-FFF2-40B4-BE49-F238E27FC236}">
                  <a16:creationId xmlns:a16="http://schemas.microsoft.com/office/drawing/2014/main" id="{2777F25F-EF37-5540-A79B-0B46F31AB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381" name="Group 173">
              <a:extLst>
                <a:ext uri="{FF2B5EF4-FFF2-40B4-BE49-F238E27FC236}">
                  <a16:creationId xmlns:a16="http://schemas.microsoft.com/office/drawing/2014/main" id="{A1091E24-8931-D74A-88CC-1273702C5A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2397" name="AutoShape 174">
                <a:extLst>
                  <a:ext uri="{FF2B5EF4-FFF2-40B4-BE49-F238E27FC236}">
                    <a16:creationId xmlns:a16="http://schemas.microsoft.com/office/drawing/2014/main" id="{2962BA3B-CEF4-434A-88A7-CCC436D75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398" name="AutoShape 175">
                <a:extLst>
                  <a:ext uri="{FF2B5EF4-FFF2-40B4-BE49-F238E27FC236}">
                    <a16:creationId xmlns:a16="http://schemas.microsoft.com/office/drawing/2014/main" id="{415F0D66-5EDE-B547-BF7D-1ADB34890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82" name="Freeform 176">
              <a:extLst>
                <a:ext uri="{FF2B5EF4-FFF2-40B4-BE49-F238E27FC236}">
                  <a16:creationId xmlns:a16="http://schemas.microsoft.com/office/drawing/2014/main" id="{FEEF58CC-BD5B-4944-893F-6C762B529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grpSp>
          <p:nvGrpSpPr>
            <p:cNvPr id="182383" name="Group 177">
              <a:extLst>
                <a:ext uri="{FF2B5EF4-FFF2-40B4-BE49-F238E27FC236}">
                  <a16:creationId xmlns:a16="http://schemas.microsoft.com/office/drawing/2014/main" id="{FB262F54-C698-854C-AB5F-97985783AA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2395" name="AutoShape 178">
                <a:extLst>
                  <a:ext uri="{FF2B5EF4-FFF2-40B4-BE49-F238E27FC236}">
                    <a16:creationId xmlns:a16="http://schemas.microsoft.com/office/drawing/2014/main" id="{D5B011C7-A430-4B45-B794-4500BCA6A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396" name="AutoShape 179">
                <a:extLst>
                  <a:ext uri="{FF2B5EF4-FFF2-40B4-BE49-F238E27FC236}">
                    <a16:creationId xmlns:a16="http://schemas.microsoft.com/office/drawing/2014/main" id="{EAEEE413-DF22-9848-A109-61690F028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84" name="Rectangle 180">
              <a:extLst>
                <a:ext uri="{FF2B5EF4-FFF2-40B4-BE49-F238E27FC236}">
                  <a16:creationId xmlns:a16="http://schemas.microsoft.com/office/drawing/2014/main" id="{53E69FB4-C0AF-C446-BE8D-EA15EF0DD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85" name="Freeform 181">
              <a:extLst>
                <a:ext uri="{FF2B5EF4-FFF2-40B4-BE49-F238E27FC236}">
                  <a16:creationId xmlns:a16="http://schemas.microsoft.com/office/drawing/2014/main" id="{F7A5040F-29BE-1B46-A423-501D62A5B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86" name="Freeform 182">
              <a:extLst>
                <a:ext uri="{FF2B5EF4-FFF2-40B4-BE49-F238E27FC236}">
                  <a16:creationId xmlns:a16="http://schemas.microsoft.com/office/drawing/2014/main" id="{3E5468F4-6FC8-0044-B456-66AA82857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87" name="Oval 183">
              <a:extLst>
                <a:ext uri="{FF2B5EF4-FFF2-40B4-BE49-F238E27FC236}">
                  <a16:creationId xmlns:a16="http://schemas.microsoft.com/office/drawing/2014/main" id="{6C17750D-A84E-344B-97F9-D2E1BBC3F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88" name="Freeform 184">
              <a:extLst>
                <a:ext uri="{FF2B5EF4-FFF2-40B4-BE49-F238E27FC236}">
                  <a16:creationId xmlns:a16="http://schemas.microsoft.com/office/drawing/2014/main" id="{A836162B-5CEE-4F4C-ACD5-92B37DD2F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89" name="AutoShape 185">
              <a:extLst>
                <a:ext uri="{FF2B5EF4-FFF2-40B4-BE49-F238E27FC236}">
                  <a16:creationId xmlns:a16="http://schemas.microsoft.com/office/drawing/2014/main" id="{152634A5-0E28-6E47-939D-D2CD31B8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90" name="AutoShape 186">
              <a:extLst>
                <a:ext uri="{FF2B5EF4-FFF2-40B4-BE49-F238E27FC236}">
                  <a16:creationId xmlns:a16="http://schemas.microsoft.com/office/drawing/2014/main" id="{4052C03B-4940-6548-89AA-25097AD9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91" name="Oval 187">
              <a:extLst>
                <a:ext uri="{FF2B5EF4-FFF2-40B4-BE49-F238E27FC236}">
                  <a16:creationId xmlns:a16="http://schemas.microsoft.com/office/drawing/2014/main" id="{7BA1B081-3660-5741-BD20-AB3423ECF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92" name="Oval 188">
              <a:extLst>
                <a:ext uri="{FF2B5EF4-FFF2-40B4-BE49-F238E27FC236}">
                  <a16:creationId xmlns:a16="http://schemas.microsoft.com/office/drawing/2014/main" id="{BD6F5CDC-56D3-9F44-BB04-71A4870F3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2393" name="Oval 189">
              <a:extLst>
                <a:ext uri="{FF2B5EF4-FFF2-40B4-BE49-F238E27FC236}">
                  <a16:creationId xmlns:a16="http://schemas.microsoft.com/office/drawing/2014/main" id="{1A114201-7426-554A-87BC-E773C1687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94" name="Rectangle 190">
              <a:extLst>
                <a:ext uri="{FF2B5EF4-FFF2-40B4-BE49-F238E27FC236}">
                  <a16:creationId xmlns:a16="http://schemas.microsoft.com/office/drawing/2014/main" id="{93778EF0-3A72-9C41-825D-AC65AD90D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</p:grpSp>
      <p:grpSp>
        <p:nvGrpSpPr>
          <p:cNvPr id="182305" name="Group 224">
            <a:extLst>
              <a:ext uri="{FF2B5EF4-FFF2-40B4-BE49-F238E27FC236}">
                <a16:creationId xmlns:a16="http://schemas.microsoft.com/office/drawing/2014/main" id="{80B94B8D-82E1-994A-9E3A-A2ED8CD0B7F9}"/>
              </a:ext>
            </a:extLst>
          </p:cNvPr>
          <p:cNvGrpSpPr>
            <a:grpSpLocks/>
          </p:cNvGrpSpPr>
          <p:nvPr/>
        </p:nvGrpSpPr>
        <p:grpSpPr bwMode="auto">
          <a:xfrm>
            <a:off x="6076157" y="806979"/>
            <a:ext cx="325438" cy="534458"/>
            <a:chOff x="4140" y="429"/>
            <a:chExt cx="1425" cy="2396"/>
          </a:xfrm>
        </p:grpSpPr>
        <p:sp>
          <p:nvSpPr>
            <p:cNvPr id="182339" name="Freeform 225">
              <a:extLst>
                <a:ext uri="{FF2B5EF4-FFF2-40B4-BE49-F238E27FC236}">
                  <a16:creationId xmlns:a16="http://schemas.microsoft.com/office/drawing/2014/main" id="{6DE71070-A54E-014E-8A2A-460F47A24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40" name="Rectangle 226">
              <a:extLst>
                <a:ext uri="{FF2B5EF4-FFF2-40B4-BE49-F238E27FC236}">
                  <a16:creationId xmlns:a16="http://schemas.microsoft.com/office/drawing/2014/main" id="{E5C55A04-1D84-3C4B-BEE3-F6C93D42B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41" name="Freeform 227">
              <a:extLst>
                <a:ext uri="{FF2B5EF4-FFF2-40B4-BE49-F238E27FC236}">
                  <a16:creationId xmlns:a16="http://schemas.microsoft.com/office/drawing/2014/main" id="{3202410A-BBF6-7343-9C54-E2A8CD4DD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42" name="Freeform 228">
              <a:extLst>
                <a:ext uri="{FF2B5EF4-FFF2-40B4-BE49-F238E27FC236}">
                  <a16:creationId xmlns:a16="http://schemas.microsoft.com/office/drawing/2014/main" id="{344D7F0A-D609-3D4E-8E77-E8670782B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43" name="Rectangle 229">
              <a:extLst>
                <a:ext uri="{FF2B5EF4-FFF2-40B4-BE49-F238E27FC236}">
                  <a16:creationId xmlns:a16="http://schemas.microsoft.com/office/drawing/2014/main" id="{DAF4F331-DC85-6141-9CB1-473788EB2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344" name="Group 230">
              <a:extLst>
                <a:ext uri="{FF2B5EF4-FFF2-40B4-BE49-F238E27FC236}">
                  <a16:creationId xmlns:a16="http://schemas.microsoft.com/office/drawing/2014/main" id="{69A74566-DC39-D442-B4A7-114351AB2A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2369" name="AutoShape 231">
                <a:extLst>
                  <a:ext uri="{FF2B5EF4-FFF2-40B4-BE49-F238E27FC236}">
                    <a16:creationId xmlns:a16="http://schemas.microsoft.com/office/drawing/2014/main" id="{9EE5D44C-FF3B-3244-BB5D-71067A6B3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370" name="AutoShape 232">
                <a:extLst>
                  <a:ext uri="{FF2B5EF4-FFF2-40B4-BE49-F238E27FC236}">
                    <a16:creationId xmlns:a16="http://schemas.microsoft.com/office/drawing/2014/main" id="{8DFBA1C5-0F29-A842-9929-87A0BE437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45" name="Rectangle 233">
              <a:extLst>
                <a:ext uri="{FF2B5EF4-FFF2-40B4-BE49-F238E27FC236}">
                  <a16:creationId xmlns:a16="http://schemas.microsoft.com/office/drawing/2014/main" id="{5F6972F7-8FE0-5943-8BCB-2815732A9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346" name="Group 234">
              <a:extLst>
                <a:ext uri="{FF2B5EF4-FFF2-40B4-BE49-F238E27FC236}">
                  <a16:creationId xmlns:a16="http://schemas.microsoft.com/office/drawing/2014/main" id="{B2305CF4-795B-A945-8920-5EBDBE9FDA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2367" name="AutoShape 235">
                <a:extLst>
                  <a:ext uri="{FF2B5EF4-FFF2-40B4-BE49-F238E27FC236}">
                    <a16:creationId xmlns:a16="http://schemas.microsoft.com/office/drawing/2014/main" id="{ACB27C5E-A983-3C44-9920-726284FDA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368" name="AutoShape 236">
                <a:extLst>
                  <a:ext uri="{FF2B5EF4-FFF2-40B4-BE49-F238E27FC236}">
                    <a16:creationId xmlns:a16="http://schemas.microsoft.com/office/drawing/2014/main" id="{A5C3510F-1706-A74D-A619-E67CA37DC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47" name="Rectangle 237">
              <a:extLst>
                <a:ext uri="{FF2B5EF4-FFF2-40B4-BE49-F238E27FC236}">
                  <a16:creationId xmlns:a16="http://schemas.microsoft.com/office/drawing/2014/main" id="{ADAE15BB-3F56-634D-B7C9-53595E68C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48" name="Rectangle 238">
              <a:extLst>
                <a:ext uri="{FF2B5EF4-FFF2-40B4-BE49-F238E27FC236}">
                  <a16:creationId xmlns:a16="http://schemas.microsoft.com/office/drawing/2014/main" id="{74378679-6380-F248-9D68-65C633D16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349" name="Group 239">
              <a:extLst>
                <a:ext uri="{FF2B5EF4-FFF2-40B4-BE49-F238E27FC236}">
                  <a16:creationId xmlns:a16="http://schemas.microsoft.com/office/drawing/2014/main" id="{20FEC15B-C315-0041-BB8C-9BFF6183E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2365" name="AutoShape 240">
                <a:extLst>
                  <a:ext uri="{FF2B5EF4-FFF2-40B4-BE49-F238E27FC236}">
                    <a16:creationId xmlns:a16="http://schemas.microsoft.com/office/drawing/2014/main" id="{54EC2325-F9BF-BE43-80E6-3E6F6C86C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366" name="AutoShape 241">
                <a:extLst>
                  <a:ext uri="{FF2B5EF4-FFF2-40B4-BE49-F238E27FC236}">
                    <a16:creationId xmlns:a16="http://schemas.microsoft.com/office/drawing/2014/main" id="{7BD36CEF-F9BD-8047-B8FB-6BDA21E18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50" name="Freeform 242">
              <a:extLst>
                <a:ext uri="{FF2B5EF4-FFF2-40B4-BE49-F238E27FC236}">
                  <a16:creationId xmlns:a16="http://schemas.microsoft.com/office/drawing/2014/main" id="{1E431C76-6FFC-CB48-B3B6-8DA1AEF6B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grpSp>
          <p:nvGrpSpPr>
            <p:cNvPr id="182351" name="Group 243">
              <a:extLst>
                <a:ext uri="{FF2B5EF4-FFF2-40B4-BE49-F238E27FC236}">
                  <a16:creationId xmlns:a16="http://schemas.microsoft.com/office/drawing/2014/main" id="{E666D4AE-436B-514B-B6B2-3D7CC87316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2363" name="AutoShape 244">
                <a:extLst>
                  <a:ext uri="{FF2B5EF4-FFF2-40B4-BE49-F238E27FC236}">
                    <a16:creationId xmlns:a16="http://schemas.microsoft.com/office/drawing/2014/main" id="{F0528AA3-630B-694A-932D-545D35532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364" name="AutoShape 245">
                <a:extLst>
                  <a:ext uri="{FF2B5EF4-FFF2-40B4-BE49-F238E27FC236}">
                    <a16:creationId xmlns:a16="http://schemas.microsoft.com/office/drawing/2014/main" id="{2DEC791F-197B-FC4E-830B-3545C9CAF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52" name="Rectangle 246">
              <a:extLst>
                <a:ext uri="{FF2B5EF4-FFF2-40B4-BE49-F238E27FC236}">
                  <a16:creationId xmlns:a16="http://schemas.microsoft.com/office/drawing/2014/main" id="{884CE315-08F2-CF47-BFA5-E4C49F803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53" name="Freeform 247">
              <a:extLst>
                <a:ext uri="{FF2B5EF4-FFF2-40B4-BE49-F238E27FC236}">
                  <a16:creationId xmlns:a16="http://schemas.microsoft.com/office/drawing/2014/main" id="{8D7C4B47-A2F5-3D4C-837D-3BD70C216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54" name="Freeform 248">
              <a:extLst>
                <a:ext uri="{FF2B5EF4-FFF2-40B4-BE49-F238E27FC236}">
                  <a16:creationId xmlns:a16="http://schemas.microsoft.com/office/drawing/2014/main" id="{E8307054-E373-424F-925C-DACB6452C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55" name="Oval 249">
              <a:extLst>
                <a:ext uri="{FF2B5EF4-FFF2-40B4-BE49-F238E27FC236}">
                  <a16:creationId xmlns:a16="http://schemas.microsoft.com/office/drawing/2014/main" id="{CABD66E3-50E6-894F-9964-1AD223A1C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56" name="Freeform 250">
              <a:extLst>
                <a:ext uri="{FF2B5EF4-FFF2-40B4-BE49-F238E27FC236}">
                  <a16:creationId xmlns:a16="http://schemas.microsoft.com/office/drawing/2014/main" id="{3B1F531B-F450-BC43-9352-994672D59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57" name="AutoShape 251">
              <a:extLst>
                <a:ext uri="{FF2B5EF4-FFF2-40B4-BE49-F238E27FC236}">
                  <a16:creationId xmlns:a16="http://schemas.microsoft.com/office/drawing/2014/main" id="{E383E71E-36B5-0B4A-A0C3-466195C2E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58" name="AutoShape 252">
              <a:extLst>
                <a:ext uri="{FF2B5EF4-FFF2-40B4-BE49-F238E27FC236}">
                  <a16:creationId xmlns:a16="http://schemas.microsoft.com/office/drawing/2014/main" id="{38A47B06-0110-9F47-98F7-A131F9DAE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59" name="Oval 253">
              <a:extLst>
                <a:ext uri="{FF2B5EF4-FFF2-40B4-BE49-F238E27FC236}">
                  <a16:creationId xmlns:a16="http://schemas.microsoft.com/office/drawing/2014/main" id="{004FD9A1-82E7-CD49-A9B7-CEE5C82EF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60" name="Oval 254">
              <a:extLst>
                <a:ext uri="{FF2B5EF4-FFF2-40B4-BE49-F238E27FC236}">
                  <a16:creationId xmlns:a16="http://schemas.microsoft.com/office/drawing/2014/main" id="{79597361-BD3B-574F-96F0-EF50CA667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2361" name="Oval 255">
              <a:extLst>
                <a:ext uri="{FF2B5EF4-FFF2-40B4-BE49-F238E27FC236}">
                  <a16:creationId xmlns:a16="http://schemas.microsoft.com/office/drawing/2014/main" id="{59B821CF-8802-4644-86D2-CAAA02DA6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62" name="Rectangle 256">
              <a:extLst>
                <a:ext uri="{FF2B5EF4-FFF2-40B4-BE49-F238E27FC236}">
                  <a16:creationId xmlns:a16="http://schemas.microsoft.com/office/drawing/2014/main" id="{6F445C48-0153-3A4A-90E9-395B75DFE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</p:grpSp>
      <p:grpSp>
        <p:nvGrpSpPr>
          <p:cNvPr id="182306" name="Group 257">
            <a:extLst>
              <a:ext uri="{FF2B5EF4-FFF2-40B4-BE49-F238E27FC236}">
                <a16:creationId xmlns:a16="http://schemas.microsoft.com/office/drawing/2014/main" id="{3772FDF4-A7B0-2146-8A4D-DA19143DC270}"/>
              </a:ext>
            </a:extLst>
          </p:cNvPr>
          <p:cNvGrpSpPr>
            <a:grpSpLocks/>
          </p:cNvGrpSpPr>
          <p:nvPr/>
        </p:nvGrpSpPr>
        <p:grpSpPr bwMode="auto">
          <a:xfrm>
            <a:off x="6756136" y="1850761"/>
            <a:ext cx="325438" cy="534458"/>
            <a:chOff x="4140" y="429"/>
            <a:chExt cx="1425" cy="2396"/>
          </a:xfrm>
        </p:grpSpPr>
        <p:sp>
          <p:nvSpPr>
            <p:cNvPr id="182307" name="Freeform 258">
              <a:extLst>
                <a:ext uri="{FF2B5EF4-FFF2-40B4-BE49-F238E27FC236}">
                  <a16:creationId xmlns:a16="http://schemas.microsoft.com/office/drawing/2014/main" id="{4F77A32C-7CFD-FA42-BCCA-B04D7833F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08" name="Rectangle 259">
              <a:extLst>
                <a:ext uri="{FF2B5EF4-FFF2-40B4-BE49-F238E27FC236}">
                  <a16:creationId xmlns:a16="http://schemas.microsoft.com/office/drawing/2014/main" id="{CA05DAE3-A160-DE46-B4EF-C78071AD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09" name="Freeform 260">
              <a:extLst>
                <a:ext uri="{FF2B5EF4-FFF2-40B4-BE49-F238E27FC236}">
                  <a16:creationId xmlns:a16="http://schemas.microsoft.com/office/drawing/2014/main" id="{59D6653F-D0AC-8041-A106-C475EA271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10" name="Freeform 261">
              <a:extLst>
                <a:ext uri="{FF2B5EF4-FFF2-40B4-BE49-F238E27FC236}">
                  <a16:creationId xmlns:a16="http://schemas.microsoft.com/office/drawing/2014/main" id="{02CDCEB0-75E1-2541-AF07-0C7018602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11" name="Rectangle 262">
              <a:extLst>
                <a:ext uri="{FF2B5EF4-FFF2-40B4-BE49-F238E27FC236}">
                  <a16:creationId xmlns:a16="http://schemas.microsoft.com/office/drawing/2014/main" id="{E5D0D9B4-50A1-A549-81E0-190EEB67B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312" name="Group 263">
              <a:extLst>
                <a:ext uri="{FF2B5EF4-FFF2-40B4-BE49-F238E27FC236}">
                  <a16:creationId xmlns:a16="http://schemas.microsoft.com/office/drawing/2014/main" id="{E59C5634-97F0-9041-A84A-4EBB8CC28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2337" name="AutoShape 264">
                <a:extLst>
                  <a:ext uri="{FF2B5EF4-FFF2-40B4-BE49-F238E27FC236}">
                    <a16:creationId xmlns:a16="http://schemas.microsoft.com/office/drawing/2014/main" id="{4DCE9493-5B96-CC4D-8C6B-FB7F05BEA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338" name="AutoShape 265">
                <a:extLst>
                  <a:ext uri="{FF2B5EF4-FFF2-40B4-BE49-F238E27FC236}">
                    <a16:creationId xmlns:a16="http://schemas.microsoft.com/office/drawing/2014/main" id="{D0084785-7E58-5E46-A07B-8D6C939A2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13" name="Rectangle 266">
              <a:extLst>
                <a:ext uri="{FF2B5EF4-FFF2-40B4-BE49-F238E27FC236}">
                  <a16:creationId xmlns:a16="http://schemas.microsoft.com/office/drawing/2014/main" id="{4A059A35-C562-964B-BB14-0B6623567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314" name="Group 267">
              <a:extLst>
                <a:ext uri="{FF2B5EF4-FFF2-40B4-BE49-F238E27FC236}">
                  <a16:creationId xmlns:a16="http://schemas.microsoft.com/office/drawing/2014/main" id="{67467C43-3102-BC43-915C-6F8473846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2335" name="AutoShape 268">
                <a:extLst>
                  <a:ext uri="{FF2B5EF4-FFF2-40B4-BE49-F238E27FC236}">
                    <a16:creationId xmlns:a16="http://schemas.microsoft.com/office/drawing/2014/main" id="{5A40FC91-BBB3-0647-8E3E-708EBE32A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336" name="AutoShape 269">
                <a:extLst>
                  <a:ext uri="{FF2B5EF4-FFF2-40B4-BE49-F238E27FC236}">
                    <a16:creationId xmlns:a16="http://schemas.microsoft.com/office/drawing/2014/main" id="{9A49BF5D-93D9-5744-A2FB-5A3BA0FEA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15" name="Rectangle 270">
              <a:extLst>
                <a:ext uri="{FF2B5EF4-FFF2-40B4-BE49-F238E27FC236}">
                  <a16:creationId xmlns:a16="http://schemas.microsoft.com/office/drawing/2014/main" id="{25BCD4EB-EBA9-7C44-806F-2753C277C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16" name="Rectangle 271">
              <a:extLst>
                <a:ext uri="{FF2B5EF4-FFF2-40B4-BE49-F238E27FC236}">
                  <a16:creationId xmlns:a16="http://schemas.microsoft.com/office/drawing/2014/main" id="{499946B6-CCFC-564F-84E3-FA4FA6AE2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317" name="Group 272">
              <a:extLst>
                <a:ext uri="{FF2B5EF4-FFF2-40B4-BE49-F238E27FC236}">
                  <a16:creationId xmlns:a16="http://schemas.microsoft.com/office/drawing/2014/main" id="{013EE4FF-8FE4-F34A-9D24-CB9E70C25A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2333" name="AutoShape 273">
                <a:extLst>
                  <a:ext uri="{FF2B5EF4-FFF2-40B4-BE49-F238E27FC236}">
                    <a16:creationId xmlns:a16="http://schemas.microsoft.com/office/drawing/2014/main" id="{4CCBCB1F-FB14-3D4F-8063-28CCF0944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334" name="AutoShape 274">
                <a:extLst>
                  <a:ext uri="{FF2B5EF4-FFF2-40B4-BE49-F238E27FC236}">
                    <a16:creationId xmlns:a16="http://schemas.microsoft.com/office/drawing/2014/main" id="{8F250411-59EF-7B47-BAA1-A805A3E3E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18" name="Freeform 275">
              <a:extLst>
                <a:ext uri="{FF2B5EF4-FFF2-40B4-BE49-F238E27FC236}">
                  <a16:creationId xmlns:a16="http://schemas.microsoft.com/office/drawing/2014/main" id="{A52A9FB7-08DE-4642-AFD7-911A104BD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grpSp>
          <p:nvGrpSpPr>
            <p:cNvPr id="182319" name="Group 276">
              <a:extLst>
                <a:ext uri="{FF2B5EF4-FFF2-40B4-BE49-F238E27FC236}">
                  <a16:creationId xmlns:a16="http://schemas.microsoft.com/office/drawing/2014/main" id="{6C810FDF-6C83-A346-AD2B-94963922D8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2331" name="AutoShape 277">
                <a:extLst>
                  <a:ext uri="{FF2B5EF4-FFF2-40B4-BE49-F238E27FC236}">
                    <a16:creationId xmlns:a16="http://schemas.microsoft.com/office/drawing/2014/main" id="{62B11B33-0D46-5843-A800-4EBA4BDA3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332" name="AutoShape 278">
                <a:extLst>
                  <a:ext uri="{FF2B5EF4-FFF2-40B4-BE49-F238E27FC236}">
                    <a16:creationId xmlns:a16="http://schemas.microsoft.com/office/drawing/2014/main" id="{B331F519-D9BE-D64A-A334-ABD3822C7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20" name="Rectangle 279">
              <a:extLst>
                <a:ext uri="{FF2B5EF4-FFF2-40B4-BE49-F238E27FC236}">
                  <a16:creationId xmlns:a16="http://schemas.microsoft.com/office/drawing/2014/main" id="{AC3818B0-2550-2241-9444-C03DD9B3B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21" name="Freeform 280">
              <a:extLst>
                <a:ext uri="{FF2B5EF4-FFF2-40B4-BE49-F238E27FC236}">
                  <a16:creationId xmlns:a16="http://schemas.microsoft.com/office/drawing/2014/main" id="{01BA8D4F-E083-204C-A540-87D227719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22" name="Freeform 281">
              <a:extLst>
                <a:ext uri="{FF2B5EF4-FFF2-40B4-BE49-F238E27FC236}">
                  <a16:creationId xmlns:a16="http://schemas.microsoft.com/office/drawing/2014/main" id="{7FD730F2-D29D-DF4E-999E-5DE62429B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23" name="Oval 282">
              <a:extLst>
                <a:ext uri="{FF2B5EF4-FFF2-40B4-BE49-F238E27FC236}">
                  <a16:creationId xmlns:a16="http://schemas.microsoft.com/office/drawing/2014/main" id="{8F8B0FAB-1CD5-DD40-97D7-6856E1DCB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24" name="Freeform 283">
              <a:extLst>
                <a:ext uri="{FF2B5EF4-FFF2-40B4-BE49-F238E27FC236}">
                  <a16:creationId xmlns:a16="http://schemas.microsoft.com/office/drawing/2014/main" id="{C4DFDC94-A3B6-EE41-BE42-C33AA200E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25" name="AutoShape 284">
              <a:extLst>
                <a:ext uri="{FF2B5EF4-FFF2-40B4-BE49-F238E27FC236}">
                  <a16:creationId xmlns:a16="http://schemas.microsoft.com/office/drawing/2014/main" id="{BA84E39C-C17A-E34F-811F-ED62A054E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26" name="AutoShape 285">
              <a:extLst>
                <a:ext uri="{FF2B5EF4-FFF2-40B4-BE49-F238E27FC236}">
                  <a16:creationId xmlns:a16="http://schemas.microsoft.com/office/drawing/2014/main" id="{7F007F46-1C50-AD41-B1A6-73AA8A363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27" name="Oval 286">
              <a:extLst>
                <a:ext uri="{FF2B5EF4-FFF2-40B4-BE49-F238E27FC236}">
                  <a16:creationId xmlns:a16="http://schemas.microsoft.com/office/drawing/2014/main" id="{9074188F-3381-4545-9A50-9D88F24A5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28" name="Oval 287">
              <a:extLst>
                <a:ext uri="{FF2B5EF4-FFF2-40B4-BE49-F238E27FC236}">
                  <a16:creationId xmlns:a16="http://schemas.microsoft.com/office/drawing/2014/main" id="{8CF58187-EAAC-1C42-A0A3-34624E6A8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2329" name="Oval 288">
              <a:extLst>
                <a:ext uri="{FF2B5EF4-FFF2-40B4-BE49-F238E27FC236}">
                  <a16:creationId xmlns:a16="http://schemas.microsoft.com/office/drawing/2014/main" id="{0D88BFD4-BD21-C842-8ED5-53633C476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30" name="Rectangle 289">
              <a:extLst>
                <a:ext uri="{FF2B5EF4-FFF2-40B4-BE49-F238E27FC236}">
                  <a16:creationId xmlns:a16="http://schemas.microsoft.com/office/drawing/2014/main" id="{C42DD814-C2ED-C74D-B4F7-B6F1901E6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</p:grpSp>
    </p:spTree>
    <p:extLst>
      <p:ext uri="{BB962C8B-B14F-4D97-AF65-F5344CB8AC3E}">
        <p14:creationId xmlns:p14="http://schemas.microsoft.com/office/powerpoint/2010/main" val="61219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0" grpId="0"/>
      <p:bldP spid="202781" grpId="0"/>
      <p:bldP spid="202782" grpId="0"/>
      <p:bldP spid="202783" grpId="0"/>
      <p:bldP spid="202784" grpId="0"/>
      <p:bldP spid="202813" grpId="0"/>
      <p:bldP spid="2028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8">
            <a:extLst>
              <a:ext uri="{FF2B5EF4-FFF2-40B4-BE49-F238E27FC236}">
                <a16:creationId xmlns:a16="http://schemas.microsoft.com/office/drawing/2014/main" id="{9C27AE53-CB45-8642-B2B0-50CEB3B5FC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254F0BEF-0969-B247-B8A7-0D2F2429ED5C}" type="slidenum">
              <a:rPr lang="en-US" altLang="en-US" sz="1000">
                <a:latin typeface="Tahoma" panose="020B0604030504040204" pitchFamily="34" charset="0"/>
              </a:rPr>
              <a:pPr/>
              <a:t>42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8D5BB56B-AD0C-D741-BA28-DFF0B569B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678" y="168011"/>
            <a:ext cx="6477000" cy="743479"/>
          </a:xfrm>
        </p:spPr>
        <p:txBody>
          <a:bodyPr/>
          <a:lstStyle/>
          <a:p>
            <a:r>
              <a:rPr lang="en-US" altLang="en-US" sz="3333">
                <a:latin typeface="Gill Sans MT" panose="020B0502020104020203" pitchFamily="34" charset="77"/>
                <a:ea typeface="ＭＳ Ｐゴシック" panose="020B0600070205080204" pitchFamily="34" charset="-128"/>
              </a:rPr>
              <a:t>DNS records</a:t>
            </a:r>
            <a:endParaRPr lang="en-US" altLang="en-US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AFAE4173-2757-7240-A5E4-0F6E0C27627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4438" y="1119188"/>
            <a:ext cx="6516688" cy="4286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DNS:</a:t>
            </a:r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 distributed db storing resource records </a:t>
            </a:r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(RR)</a:t>
            </a:r>
          </a:p>
        </p:txBody>
      </p:sp>
      <p:sp>
        <p:nvSpPr>
          <p:cNvPr id="188421" name="Rectangle 4">
            <a:extLst>
              <a:ext uri="{FF2B5EF4-FFF2-40B4-BE49-F238E27FC236}">
                <a16:creationId xmlns:a16="http://schemas.microsoft.com/office/drawing/2014/main" id="{6510F6EE-EFBE-FE48-8E5A-6D27D97C3DE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206500" y="3247761"/>
            <a:ext cx="2928938" cy="15875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u="sng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type=NS</a:t>
            </a:r>
          </a:p>
          <a:p>
            <a:pPr lvl="1"/>
            <a:r>
              <a:rPr lang="en-US" altLang="en-US" sz="1667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name</a:t>
            </a:r>
            <a:r>
              <a:rPr lang="en-US" altLang="en-US" sz="1667">
                <a:latin typeface="Gill Sans MT" panose="020B0502020104020203" pitchFamily="34" charset="77"/>
                <a:ea typeface="ＭＳ Ｐゴシック" panose="020B0600070205080204" pitchFamily="34" charset="-128"/>
              </a:rPr>
              <a:t> is domain (e.g., foo.com)</a:t>
            </a:r>
          </a:p>
          <a:p>
            <a:pPr lvl="1"/>
            <a:r>
              <a:rPr lang="en-US" altLang="en-US" sz="1667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value</a:t>
            </a:r>
            <a:r>
              <a:rPr lang="en-US" altLang="en-US" sz="1667">
                <a:latin typeface="Gill Sans MT" panose="020B0502020104020203" pitchFamily="34" charset="77"/>
                <a:ea typeface="ＭＳ Ｐゴシック" panose="020B0600070205080204" pitchFamily="34" charset="-128"/>
              </a:rPr>
              <a:t> is hostname of authoritative name server for this domain</a:t>
            </a:r>
          </a:p>
          <a:p>
            <a:endParaRPr lang="en-US" altLang="en-US" sz="200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88422" name="Text Box 6">
            <a:extLst>
              <a:ext uri="{FF2B5EF4-FFF2-40B4-BE49-F238E27FC236}">
                <a16:creationId xmlns:a16="http://schemas.microsoft.com/office/drawing/2014/main" id="{82FCACAD-6BF3-2E42-ACCA-F42918018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219" y="1580591"/>
            <a:ext cx="4470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RR format:</a:t>
            </a:r>
            <a:r>
              <a:rPr lang="en-US" altLang="en-US">
                <a:latin typeface="Comic Sans MS" panose="030F0902030302020204" pitchFamily="66" charset="0"/>
              </a:rPr>
              <a:t> </a:t>
            </a:r>
            <a:r>
              <a:rPr lang="en-US" altLang="en-US" sz="1500" b="1">
                <a:latin typeface="Courier New" panose="02070309020205020404" pitchFamily="49" charset="0"/>
              </a:rPr>
              <a:t>(name, value, type, ttl)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8423" name="Rectangle 7">
            <a:extLst>
              <a:ext uri="{FF2B5EF4-FFF2-40B4-BE49-F238E27FC236}">
                <a16:creationId xmlns:a16="http://schemas.microsoft.com/office/drawing/2014/main" id="{FF05A1F8-6568-AC45-BFCD-B856FAD3D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1579563"/>
            <a:ext cx="4389438" cy="47625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B31CCB7A-FC04-9E4D-A0C8-FD1B7E90C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563" y="2214563"/>
            <a:ext cx="3175000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altLang="en-US" sz="2333" u="sng">
                <a:solidFill>
                  <a:srgbClr val="CC0000"/>
                </a:solidFill>
                <a:latin typeface="Gill Sans MT" panose="020B0502020104020203" pitchFamily="34" charset="77"/>
              </a:rPr>
              <a:t>type=A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sz="1667" b="1">
                <a:latin typeface="Courier New" panose="02070309020205020404" pitchFamily="49" charset="0"/>
              </a:rPr>
              <a:t>name</a:t>
            </a:r>
            <a:r>
              <a:rPr lang="en-US" altLang="en-US" sz="1667">
                <a:latin typeface="Comic Sans MS" panose="030F0902030302020204" pitchFamily="66" charset="0"/>
              </a:rPr>
              <a:t> </a:t>
            </a:r>
            <a:r>
              <a:rPr lang="en-US" altLang="en-US" sz="1667">
                <a:latin typeface="Gill Sans MT" panose="020B0502020104020203" pitchFamily="34" charset="77"/>
              </a:rPr>
              <a:t>is hostname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sz="1667" b="1">
                <a:latin typeface="Courier New" panose="02070309020205020404" pitchFamily="49" charset="0"/>
              </a:rPr>
              <a:t>value</a:t>
            </a:r>
            <a:r>
              <a:rPr lang="en-US" altLang="en-US" sz="1667">
                <a:latin typeface="Comic Sans MS" panose="030F0902030302020204" pitchFamily="66" charset="0"/>
              </a:rPr>
              <a:t> </a:t>
            </a:r>
            <a:r>
              <a:rPr lang="en-US" altLang="en-US" sz="1667">
                <a:latin typeface="Gill Sans MT" panose="020B0502020104020203" pitchFamily="34" charset="77"/>
              </a:rPr>
              <a:t>is IP address</a:t>
            </a:r>
          </a:p>
          <a:p>
            <a:pPr>
              <a:buFont typeface="ZapfDingbats" pitchFamily="82" charset="2"/>
              <a:buChar char="r"/>
            </a:pPr>
            <a:endParaRPr lang="en-US" altLang="en-US">
              <a:latin typeface="Gill Sans MT" panose="020B0502020104020203" pitchFamily="34" charset="77"/>
            </a:endParaRPr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365ADEAC-3DAE-D643-9CCB-8EE2992C3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247636"/>
            <a:ext cx="37623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33" u="sng" dirty="0">
                <a:solidFill>
                  <a:srgbClr val="CC0000"/>
                </a:solidFill>
                <a:latin typeface="Gill Sans MT" panose="020B0502020104020203" pitchFamily="34" charset="77"/>
              </a:rPr>
              <a:t>type=CNAME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sz="1667" b="1" dirty="0">
                <a:latin typeface="Courier New" panose="02070309020205020404" pitchFamily="49" charset="0"/>
              </a:rPr>
              <a:t>name</a:t>
            </a:r>
            <a:r>
              <a:rPr lang="en-US" altLang="en-US" sz="1667" dirty="0">
                <a:latin typeface="Comic Sans MS" panose="030F0902030302020204" pitchFamily="66" charset="0"/>
              </a:rPr>
              <a:t> </a:t>
            </a:r>
            <a:r>
              <a:rPr lang="en-US" altLang="en-US" sz="1667" dirty="0">
                <a:latin typeface="Gill Sans MT" panose="020B0502020104020203" pitchFamily="34" charset="77"/>
              </a:rPr>
              <a:t>is alias name for some </a:t>
            </a:r>
            <a:r>
              <a:rPr lang="ja-JP" altLang="en-US" sz="1667" dirty="0">
                <a:latin typeface="Gill Sans MT" panose="020B0502020104020203" pitchFamily="34" charset="77"/>
              </a:rPr>
              <a:t>“</a:t>
            </a:r>
            <a:r>
              <a:rPr lang="en-US" altLang="ja-JP" sz="1667" dirty="0">
                <a:latin typeface="Gill Sans MT" panose="020B0502020104020203" pitchFamily="34" charset="77"/>
              </a:rPr>
              <a:t>canonical</a:t>
            </a:r>
            <a:r>
              <a:rPr lang="ja-JP" altLang="en-US" sz="1667" dirty="0">
                <a:latin typeface="Gill Sans MT" panose="020B0502020104020203" pitchFamily="34" charset="77"/>
              </a:rPr>
              <a:t>”</a:t>
            </a:r>
            <a:r>
              <a:rPr lang="en-US" altLang="ja-JP" sz="1667" dirty="0">
                <a:latin typeface="Gill Sans MT" panose="020B0502020104020203" pitchFamily="34" charset="77"/>
              </a:rPr>
              <a:t> (the real) name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sz="1500" b="1" dirty="0" err="1">
                <a:latin typeface="Courier New" panose="02070309020205020404" pitchFamily="49" charset="0"/>
              </a:rPr>
              <a:t>www.ibm.com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667" dirty="0">
                <a:latin typeface="Gill Sans MT" panose="020B0502020104020203" pitchFamily="34" charset="77"/>
              </a:rPr>
              <a:t>is really</a:t>
            </a:r>
            <a:endParaRPr lang="en-US" altLang="en-US" sz="1500" dirty="0">
              <a:latin typeface="Gill Sans MT" panose="020B0502020104020203" pitchFamily="34" charset="77"/>
            </a:endParaRPr>
          </a:p>
          <a:p>
            <a:pPr lvl="1">
              <a:buClr>
                <a:srgbClr val="000099"/>
              </a:buClr>
              <a:buSzTx/>
              <a:buFont typeface="Wingdings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b="1" dirty="0">
                <a:latin typeface="Courier New" panose="02070309020205020404" pitchFamily="49" charset="0"/>
              </a:rPr>
              <a:t>servereast.backup2.ibm.com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sz="1667" b="1" dirty="0">
                <a:latin typeface="Courier New" panose="02070309020205020404" pitchFamily="49" charset="0"/>
              </a:rPr>
              <a:t>value</a:t>
            </a:r>
            <a:r>
              <a:rPr lang="en-US" altLang="en-US" sz="1667" dirty="0">
                <a:latin typeface="Comic Sans MS" panose="030F0902030302020204" pitchFamily="66" charset="0"/>
              </a:rPr>
              <a:t> </a:t>
            </a:r>
            <a:r>
              <a:rPr lang="en-US" altLang="en-US" sz="1667" dirty="0">
                <a:latin typeface="Gill Sans MT" panose="020B0502020104020203" pitchFamily="34" charset="77"/>
              </a:rPr>
              <a:t>is canonical name</a:t>
            </a:r>
          </a:p>
          <a:p>
            <a:pPr>
              <a:buFont typeface="ZapfDingbats" pitchFamily="82" charset="2"/>
              <a:buChar char="r"/>
            </a:pPr>
            <a:endParaRPr lang="en-US" altLang="en-US" dirty="0">
              <a:latin typeface="Gill Sans MT" panose="020B0502020104020203" pitchFamily="34" charset="77"/>
            </a:endParaRPr>
          </a:p>
        </p:txBody>
      </p:sp>
      <p:sp>
        <p:nvSpPr>
          <p:cNvPr id="188426" name="Rectangle 10">
            <a:extLst>
              <a:ext uri="{FF2B5EF4-FFF2-40B4-BE49-F238E27FC236}">
                <a16:creationId xmlns:a16="http://schemas.microsoft.com/office/drawing/2014/main" id="{D50EAAF9-71F4-3243-BE3B-FDFE7D584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095" y="4185708"/>
            <a:ext cx="3673739" cy="109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33" u="sng">
                <a:solidFill>
                  <a:srgbClr val="CC0000"/>
                </a:solidFill>
                <a:latin typeface="Gill Sans MT" panose="020B0502020104020203" pitchFamily="34" charset="77"/>
              </a:rPr>
              <a:t>type=MX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sz="1667" b="1">
                <a:latin typeface="Courier New" panose="02070309020205020404" pitchFamily="49" charset="0"/>
              </a:rPr>
              <a:t>value</a:t>
            </a:r>
            <a:r>
              <a:rPr lang="en-US" altLang="en-US" sz="1667">
                <a:latin typeface="Comic Sans MS" panose="030F0902030302020204" pitchFamily="66" charset="0"/>
              </a:rPr>
              <a:t> </a:t>
            </a:r>
            <a:r>
              <a:rPr lang="en-US" altLang="en-US" sz="1667">
                <a:latin typeface="Gill Sans MT" panose="020B0502020104020203" pitchFamily="34" charset="77"/>
              </a:rPr>
              <a:t>is name of mailserver associated with</a:t>
            </a:r>
            <a:r>
              <a:rPr lang="en-US" altLang="en-US" sz="1667">
                <a:latin typeface="Comic Sans MS" panose="030F0902030302020204" pitchFamily="66" charset="0"/>
              </a:rPr>
              <a:t> </a:t>
            </a:r>
            <a:r>
              <a:rPr lang="en-US" altLang="en-US" sz="1667" b="1">
                <a:latin typeface="Courier New" panose="02070309020205020404" pitchFamily="49" charset="0"/>
              </a:rPr>
              <a:t>name</a:t>
            </a:r>
            <a:endParaRPr lang="en-US" altLang="en-US" sz="1667">
              <a:latin typeface="Comic Sans MS" panose="030F0902030302020204" pitchFamily="66" charset="0"/>
            </a:endParaRPr>
          </a:p>
          <a:p>
            <a:pPr>
              <a:buFont typeface="ZapfDingbats" pitchFamily="82" charset="2"/>
              <a:buChar char="r"/>
            </a:pPr>
            <a:endParaRPr lang="en-US" altLang="en-US">
              <a:latin typeface="Comic Sans MS" panose="030F0902030302020204" pitchFamily="66" charset="0"/>
            </a:endParaRPr>
          </a:p>
        </p:txBody>
      </p:sp>
      <p:pic>
        <p:nvPicPr>
          <p:cNvPr id="188427" name="Picture 16" descr="underline_base">
            <a:extLst>
              <a:ext uri="{FF2B5EF4-FFF2-40B4-BE49-F238E27FC236}">
                <a16:creationId xmlns:a16="http://schemas.microsoft.com/office/drawing/2014/main" id="{6220DF63-FD38-B24E-973F-727AA828859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40" y="734219"/>
            <a:ext cx="2665677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204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8">
            <a:extLst>
              <a:ext uri="{FF2B5EF4-FFF2-40B4-BE49-F238E27FC236}">
                <a16:creationId xmlns:a16="http://schemas.microsoft.com/office/drawing/2014/main" id="{0AAADC3B-CD2B-B648-A34A-AD04460B86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2C28C640-8BDC-C44C-9115-CA3ECB410A36}" type="slidenum">
              <a:rPr lang="en-US" altLang="en-US" sz="1000">
                <a:latin typeface="Tahoma" panose="020B0604030504040204" pitchFamily="34" charset="0"/>
              </a:rPr>
              <a:pPr/>
              <a:t>43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pic>
        <p:nvPicPr>
          <p:cNvPr id="190467" name="Picture 11" descr="underline_base">
            <a:extLst>
              <a:ext uri="{FF2B5EF4-FFF2-40B4-BE49-F238E27FC236}">
                <a16:creationId xmlns:a16="http://schemas.microsoft.com/office/drawing/2014/main" id="{3C88A717-5ECD-BD4C-8539-EE91500CDB1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738188"/>
            <a:ext cx="4570678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8" name="Rectangle 2">
            <a:extLst>
              <a:ext uri="{FF2B5EF4-FFF2-40B4-BE49-F238E27FC236}">
                <a16:creationId xmlns:a16="http://schemas.microsoft.com/office/drawing/2014/main" id="{1A74AB0C-20AE-414B-803E-4789FD17D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3740" y="181240"/>
            <a:ext cx="6477000" cy="717021"/>
          </a:xfrm>
        </p:spPr>
        <p:txBody>
          <a:bodyPr/>
          <a:lstStyle/>
          <a:p>
            <a:r>
              <a:rPr lang="en-US" altLang="en-US" sz="3333">
                <a:latin typeface="Gill Sans MT" panose="020B0502020104020203" pitchFamily="34" charset="77"/>
                <a:ea typeface="ＭＳ Ｐゴシック" panose="020B0600070205080204" pitchFamily="34" charset="-128"/>
              </a:rPr>
              <a:t>DNS protocol, messages</a:t>
            </a:r>
            <a:endParaRPr lang="en-US" altLang="en-US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90469" name="Rectangle 3">
            <a:extLst>
              <a:ext uri="{FF2B5EF4-FFF2-40B4-BE49-F238E27FC236}">
                <a16:creationId xmlns:a16="http://schemas.microsoft.com/office/drawing/2014/main" id="{8D751A8C-F05D-6C42-BFCC-06D1C25C26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60199" y="1111250"/>
            <a:ext cx="6516688" cy="42862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query</a:t>
            </a:r>
            <a:r>
              <a:rPr lang="en-US" altLang="en-US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and </a:t>
            </a: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reply</a:t>
            </a:r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 messages, both with same </a:t>
            </a: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message format</a:t>
            </a:r>
            <a:endParaRPr lang="en-US" altLang="en-US">
              <a:solidFill>
                <a:srgbClr val="CC0000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90470" name="Rectangle 4">
            <a:extLst>
              <a:ext uri="{FF2B5EF4-FFF2-40B4-BE49-F238E27FC236}">
                <a16:creationId xmlns:a16="http://schemas.microsoft.com/office/drawing/2014/main" id="{1F8200CD-74A3-6A4E-AA78-9B3B5B6E0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782" y="1960563"/>
            <a:ext cx="2979208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ill Sans MT" panose="020B0502020104020203" pitchFamily="34" charset="77"/>
              </a:rPr>
              <a:t>msg header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1667">
                <a:solidFill>
                  <a:srgbClr val="000099"/>
                </a:solidFill>
                <a:latin typeface="Gill Sans MT" panose="020B0502020104020203" pitchFamily="34" charset="77"/>
              </a:rPr>
              <a:t>identification:</a:t>
            </a:r>
            <a:r>
              <a:rPr lang="en-US" altLang="en-US" sz="1667">
                <a:latin typeface="Gill Sans MT" panose="020B0502020104020203" pitchFamily="34" charset="77"/>
              </a:rPr>
              <a:t> 16 bit # for query, reply to query uses same #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1667">
                <a:solidFill>
                  <a:srgbClr val="000099"/>
                </a:solidFill>
                <a:latin typeface="Gill Sans MT" panose="020B0502020104020203" pitchFamily="34" charset="77"/>
              </a:rPr>
              <a:t>flags: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sz="1667">
                <a:latin typeface="Gill Sans MT" panose="020B0502020104020203" pitchFamily="34" charset="77"/>
              </a:rPr>
              <a:t>query or reply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sz="1667">
                <a:latin typeface="Gill Sans MT" panose="020B0502020104020203" pitchFamily="34" charset="77"/>
              </a:rPr>
              <a:t>recursion desired 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sz="1667">
                <a:latin typeface="Gill Sans MT" panose="020B0502020104020203" pitchFamily="34" charset="77"/>
              </a:rPr>
              <a:t>recursion available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sz="1667">
                <a:latin typeface="Gill Sans MT" panose="020B0502020104020203" pitchFamily="34" charset="77"/>
              </a:rPr>
              <a:t>reply is authoritative</a:t>
            </a:r>
          </a:p>
        </p:txBody>
      </p:sp>
      <p:grpSp>
        <p:nvGrpSpPr>
          <p:cNvPr id="190471" name="Group 36">
            <a:extLst>
              <a:ext uri="{FF2B5EF4-FFF2-40B4-BE49-F238E27FC236}">
                <a16:creationId xmlns:a16="http://schemas.microsoft.com/office/drawing/2014/main" id="{F7FDBCBB-C8C5-9A48-A7EA-DA85C333E8CC}"/>
              </a:ext>
            </a:extLst>
          </p:cNvPr>
          <p:cNvGrpSpPr>
            <a:grpSpLocks/>
          </p:cNvGrpSpPr>
          <p:nvPr/>
        </p:nvGrpSpPr>
        <p:grpSpPr bwMode="auto">
          <a:xfrm>
            <a:off x="4296834" y="1846792"/>
            <a:ext cx="3104886" cy="3487208"/>
            <a:chOff x="2672" y="1396"/>
            <a:chExt cx="2347" cy="2636"/>
          </a:xfrm>
        </p:grpSpPr>
        <p:sp>
          <p:nvSpPr>
            <p:cNvPr id="190482" name="Rectangle 33">
              <a:extLst>
                <a:ext uri="{FF2B5EF4-FFF2-40B4-BE49-F238E27FC236}">
                  <a16:creationId xmlns:a16="http://schemas.microsoft.com/office/drawing/2014/main" id="{656D3367-97D0-EB4D-A5D1-8A8738ECE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1396"/>
              <a:ext cx="2277" cy="258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90483" name="Rectangle 12">
              <a:extLst>
                <a:ext uri="{FF2B5EF4-FFF2-40B4-BE49-F238E27FC236}">
                  <a16:creationId xmlns:a16="http://schemas.microsoft.com/office/drawing/2014/main" id="{9889CCB3-30E3-2241-A445-820C05B31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447"/>
              <a:ext cx="2277" cy="25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90484" name="Line 13">
              <a:extLst>
                <a:ext uri="{FF2B5EF4-FFF2-40B4-BE49-F238E27FC236}">
                  <a16:creationId xmlns:a16="http://schemas.microsoft.com/office/drawing/2014/main" id="{F9723400-3C81-1A4D-AE95-40633B88C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3606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90485" name="Line 14">
              <a:extLst>
                <a:ext uri="{FF2B5EF4-FFF2-40B4-BE49-F238E27FC236}">
                  <a16:creationId xmlns:a16="http://schemas.microsoft.com/office/drawing/2014/main" id="{28803F06-4240-B94B-B3E1-76AB2C986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174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90486" name="Line 15">
              <a:extLst>
                <a:ext uri="{FF2B5EF4-FFF2-40B4-BE49-F238E27FC236}">
                  <a16:creationId xmlns:a16="http://schemas.microsoft.com/office/drawing/2014/main" id="{4F4974F6-7220-C344-AB3C-68C5B0E6D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742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90487" name="Line 16">
              <a:extLst>
                <a:ext uri="{FF2B5EF4-FFF2-40B4-BE49-F238E27FC236}">
                  <a16:creationId xmlns:a16="http://schemas.microsoft.com/office/drawing/2014/main" id="{B9AA28A6-1604-C243-9E40-45D146DC0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317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90488" name="Line 17">
              <a:extLst>
                <a:ext uri="{FF2B5EF4-FFF2-40B4-BE49-F238E27FC236}">
                  <a16:creationId xmlns:a16="http://schemas.microsoft.com/office/drawing/2014/main" id="{3E75B023-4A9F-F344-BFA9-BE4DB76D8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0" y="2029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90489" name="Line 18">
              <a:extLst>
                <a:ext uri="{FF2B5EF4-FFF2-40B4-BE49-F238E27FC236}">
                  <a16:creationId xmlns:a16="http://schemas.microsoft.com/office/drawing/2014/main" id="{F9F54F30-D666-F843-A9C0-52F9A81E1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1745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90490" name="Line 19">
              <a:extLst>
                <a:ext uri="{FF2B5EF4-FFF2-40B4-BE49-F238E27FC236}">
                  <a16:creationId xmlns:a16="http://schemas.microsoft.com/office/drawing/2014/main" id="{4519D303-903F-9E4A-89C6-E4A8EA376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1454"/>
              <a:ext cx="2" cy="8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90491" name="Text Box 20">
              <a:extLst>
                <a:ext uri="{FF2B5EF4-FFF2-40B4-BE49-F238E27FC236}">
                  <a16:creationId xmlns:a16="http://schemas.microsoft.com/office/drawing/2014/main" id="{242B54C9-F9D3-1841-80A2-B65EB819A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2" y="1492"/>
              <a:ext cx="85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333"/>
                <a:t>identification</a:t>
              </a:r>
            </a:p>
          </p:txBody>
        </p:sp>
        <p:sp>
          <p:nvSpPr>
            <p:cNvPr id="190492" name="Text Box 21">
              <a:extLst>
                <a:ext uri="{FF2B5EF4-FFF2-40B4-BE49-F238E27FC236}">
                  <a16:creationId xmlns:a16="http://schemas.microsoft.com/office/drawing/2014/main" id="{D9B5496C-DDCA-3948-93EF-94999EEE8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1492"/>
              <a:ext cx="41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333"/>
                <a:t>flags</a:t>
              </a:r>
            </a:p>
          </p:txBody>
        </p:sp>
        <p:sp>
          <p:nvSpPr>
            <p:cNvPr id="190493" name="Text Box 22">
              <a:extLst>
                <a:ext uri="{FF2B5EF4-FFF2-40B4-BE49-F238E27FC236}">
                  <a16:creationId xmlns:a16="http://schemas.microsoft.com/office/drawing/2014/main" id="{1C0F9DAB-6E2E-8B44-ADA4-B79950703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1780"/>
              <a:ext cx="79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333"/>
                <a:t># questions</a:t>
              </a:r>
            </a:p>
          </p:txBody>
        </p:sp>
        <p:sp>
          <p:nvSpPr>
            <p:cNvPr id="190494" name="Text Box 23">
              <a:extLst>
                <a:ext uri="{FF2B5EF4-FFF2-40B4-BE49-F238E27FC236}">
                  <a16:creationId xmlns:a16="http://schemas.microsoft.com/office/drawing/2014/main" id="{E2B11239-3CC8-0042-BED8-B94D50175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417"/>
              <a:ext cx="210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333"/>
                <a:t>questions (variable # of questions)</a:t>
              </a:r>
            </a:p>
          </p:txBody>
        </p:sp>
        <p:sp>
          <p:nvSpPr>
            <p:cNvPr id="190495" name="Text Box 26">
              <a:extLst>
                <a:ext uri="{FF2B5EF4-FFF2-40B4-BE49-F238E27FC236}">
                  <a16:creationId xmlns:a16="http://schemas.microsoft.com/office/drawing/2014/main" id="{7E89D1DD-426B-BB41-89A7-2F339CC87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6" y="2067"/>
              <a:ext cx="108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333"/>
                <a:t># additional RRs</a:t>
              </a:r>
            </a:p>
          </p:txBody>
        </p:sp>
        <p:sp>
          <p:nvSpPr>
            <p:cNvPr id="190496" name="Text Box 27">
              <a:extLst>
                <a:ext uri="{FF2B5EF4-FFF2-40B4-BE49-F238E27FC236}">
                  <a16:creationId xmlns:a16="http://schemas.microsoft.com/office/drawing/2014/main" id="{E89BBE70-238E-5D43-87ED-C0DCA8D7E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2" y="2068"/>
              <a:ext cx="103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333"/>
                <a:t># authority RRs</a:t>
              </a:r>
            </a:p>
          </p:txBody>
        </p:sp>
        <p:sp>
          <p:nvSpPr>
            <p:cNvPr id="190497" name="Text Box 28">
              <a:extLst>
                <a:ext uri="{FF2B5EF4-FFF2-40B4-BE49-F238E27FC236}">
                  <a16:creationId xmlns:a16="http://schemas.microsoft.com/office/drawing/2014/main" id="{E1A66861-82DB-BE43-9E27-81477D006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8" y="1786"/>
              <a:ext cx="95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333"/>
                <a:t># answer RRs</a:t>
              </a:r>
            </a:p>
          </p:txBody>
        </p:sp>
        <p:sp>
          <p:nvSpPr>
            <p:cNvPr id="190498" name="Text Box 30">
              <a:extLst>
                <a:ext uri="{FF2B5EF4-FFF2-40B4-BE49-F238E27FC236}">
                  <a16:creationId xmlns:a16="http://schemas.microsoft.com/office/drawing/2014/main" id="{136CF21D-E7AF-0743-95AD-683B3C6A9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848"/>
              <a:ext cx="173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333"/>
                <a:t>answers (variable # of RRs)</a:t>
              </a:r>
            </a:p>
          </p:txBody>
        </p:sp>
        <p:sp>
          <p:nvSpPr>
            <p:cNvPr id="190499" name="Text Box 31">
              <a:extLst>
                <a:ext uri="{FF2B5EF4-FFF2-40B4-BE49-F238E27FC236}">
                  <a16:creationId xmlns:a16="http://schemas.microsoft.com/office/drawing/2014/main" id="{4881151B-2F56-9C47-A770-89E91B4B6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2" y="3280"/>
              <a:ext cx="175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333"/>
                <a:t>authority (variable # of RRs)</a:t>
              </a:r>
            </a:p>
          </p:txBody>
        </p:sp>
        <p:sp>
          <p:nvSpPr>
            <p:cNvPr id="190500" name="Text Box 32">
              <a:extLst>
                <a:ext uri="{FF2B5EF4-FFF2-40B4-BE49-F238E27FC236}">
                  <a16:creationId xmlns:a16="http://schemas.microsoft.com/office/drawing/2014/main" id="{20475F62-3C19-AA4C-84BE-D3F1F0DF2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3700"/>
              <a:ext cx="205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333"/>
                <a:t>additional info (variable # of RRs)</a:t>
              </a:r>
            </a:p>
          </p:txBody>
        </p:sp>
      </p:grpSp>
      <p:sp>
        <p:nvSpPr>
          <p:cNvPr id="190472" name="Line 34">
            <a:extLst>
              <a:ext uri="{FF2B5EF4-FFF2-40B4-BE49-F238E27FC236}">
                <a16:creationId xmlns:a16="http://schemas.microsoft.com/office/drawing/2014/main" id="{BDB40326-E46A-6E4F-A124-872E4DF4AA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0240" y="2140480"/>
            <a:ext cx="971021" cy="272521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190473" name="Line 35">
            <a:extLst>
              <a:ext uri="{FF2B5EF4-FFF2-40B4-BE49-F238E27FC236}">
                <a16:creationId xmlns:a16="http://schemas.microsoft.com/office/drawing/2014/main" id="{417A7019-056B-584E-826A-286A2268C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0678" y="2123282"/>
            <a:ext cx="4319323" cy="1170781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grpSp>
        <p:nvGrpSpPr>
          <p:cNvPr id="190474" name="Group 60">
            <a:extLst>
              <a:ext uri="{FF2B5EF4-FFF2-40B4-BE49-F238E27FC236}">
                <a16:creationId xmlns:a16="http://schemas.microsoft.com/office/drawing/2014/main" id="{C96BE89E-5967-DC49-909A-3D564207B51A}"/>
              </a:ext>
            </a:extLst>
          </p:cNvPr>
          <p:cNvGrpSpPr>
            <a:grpSpLocks/>
          </p:cNvGrpSpPr>
          <p:nvPr/>
        </p:nvGrpSpPr>
        <p:grpSpPr bwMode="auto">
          <a:xfrm>
            <a:off x="4321970" y="1579566"/>
            <a:ext cx="1456531" cy="246064"/>
            <a:chOff x="2691" y="1194"/>
            <a:chExt cx="1101" cy="186"/>
          </a:xfrm>
        </p:grpSpPr>
        <p:sp>
          <p:nvSpPr>
            <p:cNvPr id="190479" name="Text Box 57">
              <a:extLst>
                <a:ext uri="{FF2B5EF4-FFF2-40B4-BE49-F238E27FC236}">
                  <a16:creationId xmlns:a16="http://schemas.microsoft.com/office/drawing/2014/main" id="{88504F18-67BF-EE41-8874-668080964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1194"/>
              <a:ext cx="4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2 bytes</a:t>
              </a:r>
            </a:p>
          </p:txBody>
        </p:sp>
        <p:sp>
          <p:nvSpPr>
            <p:cNvPr id="190480" name="Line 58">
              <a:extLst>
                <a:ext uri="{FF2B5EF4-FFF2-40B4-BE49-F238E27FC236}">
                  <a16:creationId xmlns:a16="http://schemas.microsoft.com/office/drawing/2014/main" id="{0A1E2D52-E9B3-C841-920A-9630EE690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90481" name="Line 59">
              <a:extLst>
                <a:ext uri="{FF2B5EF4-FFF2-40B4-BE49-F238E27FC236}">
                  <a16:creationId xmlns:a16="http://schemas.microsoft.com/office/drawing/2014/main" id="{87ECF89A-BE24-AD40-BC56-E7D039942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</p:grpSp>
      <p:grpSp>
        <p:nvGrpSpPr>
          <p:cNvPr id="190475" name="Group 61">
            <a:extLst>
              <a:ext uri="{FF2B5EF4-FFF2-40B4-BE49-F238E27FC236}">
                <a16:creationId xmlns:a16="http://schemas.microsoft.com/office/drawing/2014/main" id="{91960B62-D4FF-D343-A54E-7B4018A3182C}"/>
              </a:ext>
            </a:extLst>
          </p:cNvPr>
          <p:cNvGrpSpPr>
            <a:grpSpLocks/>
          </p:cNvGrpSpPr>
          <p:nvPr/>
        </p:nvGrpSpPr>
        <p:grpSpPr bwMode="auto">
          <a:xfrm>
            <a:off x="5800990" y="1579566"/>
            <a:ext cx="1456531" cy="246064"/>
            <a:chOff x="2691" y="1194"/>
            <a:chExt cx="1101" cy="186"/>
          </a:xfrm>
        </p:grpSpPr>
        <p:sp>
          <p:nvSpPr>
            <p:cNvPr id="190476" name="Text Box 62">
              <a:extLst>
                <a:ext uri="{FF2B5EF4-FFF2-40B4-BE49-F238E27FC236}">
                  <a16:creationId xmlns:a16="http://schemas.microsoft.com/office/drawing/2014/main" id="{AEB931C1-E07C-2B44-977E-B54C0ACAB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1194"/>
              <a:ext cx="4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2 bytes</a:t>
              </a:r>
            </a:p>
          </p:txBody>
        </p:sp>
        <p:sp>
          <p:nvSpPr>
            <p:cNvPr id="190477" name="Line 63">
              <a:extLst>
                <a:ext uri="{FF2B5EF4-FFF2-40B4-BE49-F238E27FC236}">
                  <a16:creationId xmlns:a16="http://schemas.microsoft.com/office/drawing/2014/main" id="{816103AE-5CC3-E045-B26B-3DBA9871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90478" name="Line 64">
              <a:extLst>
                <a:ext uri="{FF2B5EF4-FFF2-40B4-BE49-F238E27FC236}">
                  <a16:creationId xmlns:a16="http://schemas.microsoft.com/office/drawing/2014/main" id="{97D83C3D-5846-CB4F-9323-03DAF134F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312071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Title 1">
            <a:extLst>
              <a:ext uri="{FF2B5EF4-FFF2-40B4-BE49-F238E27FC236}">
                <a16:creationId xmlns:a16="http://schemas.microsoft.com/office/drawing/2014/main" id="{74A09A82-C697-5B4C-ABA1-494FB1BE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Puzzle: DNS True/False</a:t>
            </a:r>
          </a:p>
        </p:txBody>
      </p:sp>
      <p:sp>
        <p:nvSpPr>
          <p:cNvPr id="196610" name="Content Placeholder 5">
            <a:extLst>
              <a:ext uri="{FF2B5EF4-FFF2-40B4-BE49-F238E27FC236}">
                <a16:creationId xmlns:a16="http://schemas.microsoft.com/office/drawing/2014/main" id="{FB5FDE89-8A95-954F-BA3B-3A5355775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6499" y="1333500"/>
            <a:ext cx="7056438" cy="3873500"/>
          </a:xfrm>
        </p:spPr>
        <p:txBody>
          <a:bodyPr>
            <a:normAutofit fontScale="92500" lnSpcReduction="10000"/>
          </a:bodyPr>
          <a:lstStyle/>
          <a:p>
            <a:pPr marL="428608" indent="-428608">
              <a:buFont typeface="+mj-lt"/>
              <a:buAutoNum type="arabicPeriod"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 DNS name (e.g. </a:t>
            </a:r>
            <a:r>
              <a:rPr lang="en-US" altLang="en-US" sz="20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microsoft.com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) may be associated with multiple IP addresses, but each IP address can only be associated with a single DNS name.</a:t>
            </a:r>
          </a:p>
          <a:p>
            <a:pPr marL="761970" lvl="1" indent="-185201"/>
            <a:r>
              <a:rPr lang="en-US" altLang="en-US" sz="1667" dirty="0">
                <a:solidFill>
                  <a:srgbClr val="C0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False</a:t>
            </a:r>
          </a:p>
          <a:p>
            <a:pPr marL="428608" indent="-428608">
              <a:buFont typeface="+mj-lt"/>
              <a:buAutoNum type="arabicPeriod"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DNS caching reduces the time to resolve an IP address and reduces DNS traffic on the internet.</a:t>
            </a:r>
          </a:p>
          <a:p>
            <a:pPr marL="761970" lvl="1" indent="-185201"/>
            <a:r>
              <a:rPr lang="en-US" altLang="en-US" sz="1667" dirty="0">
                <a:solidFill>
                  <a:srgbClr val="C0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True</a:t>
            </a:r>
          </a:p>
          <a:p>
            <a:pPr marL="428608" indent="-428608">
              <a:buFont typeface="+mj-lt"/>
              <a:buAutoNum type="arabicPeriod"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If all root servers fail, no DNS names can be resolved to IP addresses.</a:t>
            </a:r>
          </a:p>
          <a:p>
            <a:pPr marL="761970" lvl="1" indent="-185201"/>
            <a:r>
              <a:rPr lang="en-US" altLang="en-US" sz="1667" dirty="0">
                <a:solidFill>
                  <a:srgbClr val="C0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False</a:t>
            </a:r>
          </a:p>
          <a:p>
            <a:pPr marL="428608" indent="-428608">
              <a:buFont typeface="+mj-lt"/>
              <a:buAutoNum type="arabicPeriod"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If a record for a DNS name is updated, no clients will receive the old record after the change.</a:t>
            </a:r>
          </a:p>
          <a:p>
            <a:pPr marL="761970" lvl="1" indent="-185201"/>
            <a:r>
              <a:rPr lang="en-US" altLang="en-US" sz="1667" dirty="0">
                <a:solidFill>
                  <a:srgbClr val="C0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False</a:t>
            </a:r>
          </a:p>
        </p:txBody>
      </p:sp>
      <p:sp>
        <p:nvSpPr>
          <p:cNvPr id="196613" name="Slide Number Placeholder 4">
            <a:extLst>
              <a:ext uri="{FF2B5EF4-FFF2-40B4-BE49-F238E27FC236}">
                <a16:creationId xmlns:a16="http://schemas.microsoft.com/office/drawing/2014/main" id="{AB1AD76A-6410-E24B-AC8B-49D9AF4D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B817A02D-29E1-C54C-9368-903D813B29BB}" type="slidenum">
              <a:rPr lang="en-US" altLang="en-US" sz="1000">
                <a:latin typeface="Tahoma" panose="020B0604030504040204" pitchFamily="34" charset="0"/>
              </a:rPr>
              <a:pPr/>
              <a:t>44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pic>
        <p:nvPicPr>
          <p:cNvPr id="196614" name="Picture 16" descr="underline_base">
            <a:extLst>
              <a:ext uri="{FF2B5EF4-FFF2-40B4-BE49-F238E27FC236}">
                <a16:creationId xmlns:a16="http://schemas.microsoft.com/office/drawing/2014/main" id="{56A88E73-3984-1142-8E72-193D1CEC77B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54" y="875771"/>
            <a:ext cx="2944813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86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Number Placeholder 4">
            <a:extLst>
              <a:ext uri="{FF2B5EF4-FFF2-40B4-BE49-F238E27FC236}">
                <a16:creationId xmlns:a16="http://schemas.microsoft.com/office/drawing/2014/main" id="{49D849EC-2AA5-3544-8ECE-1B6AF319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3-</a:t>
            </a:r>
            <a:fld id="{26111EC3-3A93-864B-9F5B-16A27E74B14E}" type="slidenum">
              <a:rPr lang="en-US" altLang="en-US" sz="1000"/>
              <a:pPr/>
              <a:t>5</a:t>
            </a:fld>
            <a:endParaRPr lang="en-US" altLang="en-US" sz="1000"/>
          </a:p>
        </p:txBody>
      </p:sp>
      <p:pic>
        <p:nvPicPr>
          <p:cNvPr id="74755" name="Picture 57" descr="underline_base">
            <a:extLst>
              <a:ext uri="{FF2B5EF4-FFF2-40B4-BE49-F238E27FC236}">
                <a16:creationId xmlns:a16="http://schemas.microsoft.com/office/drawing/2014/main" id="{D29EC538-8478-FE44-B6C4-B9752C79FB1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98" y="644261"/>
            <a:ext cx="4189677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2">
            <a:extLst>
              <a:ext uri="{FF2B5EF4-FFF2-40B4-BE49-F238E27FC236}">
                <a16:creationId xmlns:a16="http://schemas.microsoft.com/office/drawing/2014/main" id="{129739E6-EDDB-4840-AC25-18E1F00DA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6500" y="158750"/>
            <a:ext cx="6477000" cy="650875"/>
          </a:xfrm>
        </p:spPr>
        <p:txBody>
          <a:bodyPr/>
          <a:lstStyle/>
          <a:p>
            <a:pPr>
              <a:defRPr/>
            </a:pPr>
            <a:r>
              <a:rPr lang="en-US" sz="3333">
                <a:cs typeface="+mj-cs"/>
              </a:rPr>
              <a:t>TCP segment structure</a:t>
            </a:r>
            <a:endParaRPr lang="en-US">
              <a:cs typeface="+mj-cs"/>
            </a:endParaRPr>
          </a:p>
        </p:txBody>
      </p:sp>
      <p:sp>
        <p:nvSpPr>
          <p:cNvPr id="59398" name="Rectangle 4">
            <a:extLst>
              <a:ext uri="{FF2B5EF4-FFF2-40B4-BE49-F238E27FC236}">
                <a16:creationId xmlns:a16="http://schemas.microsoft.com/office/drawing/2014/main" id="{DE8D1122-BF17-6A43-AE9F-065A27548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324" y="1260740"/>
            <a:ext cx="3292739" cy="402034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399" name="Rectangle 5">
            <a:extLst>
              <a:ext uri="{FF2B5EF4-FFF2-40B4-BE49-F238E27FC236}">
                <a16:creationId xmlns:a16="http://schemas.microsoft.com/office/drawing/2014/main" id="{2F59C6CE-3F1C-454B-9DC2-6E247BC81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4886" y="1357313"/>
            <a:ext cx="3292739" cy="40044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>
              <a:latin typeface="Arial" charset="0"/>
              <a:ea typeface="ＭＳ Ｐゴシック" charset="0"/>
            </a:endParaRPr>
          </a:p>
        </p:txBody>
      </p:sp>
      <p:sp>
        <p:nvSpPr>
          <p:cNvPr id="59400" name="Text Box 6">
            <a:extLst>
              <a:ext uri="{FF2B5EF4-FFF2-40B4-BE49-F238E27FC236}">
                <a16:creationId xmlns:a16="http://schemas.microsoft.com/office/drawing/2014/main" id="{1225334D-D659-C349-92CE-7528706E8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271" y="1322917"/>
            <a:ext cx="1430200" cy="34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67">
                <a:latin typeface="Arial" charset="0"/>
              </a:rPr>
              <a:t>source port #</a:t>
            </a:r>
            <a:endParaRPr lang="en-US" sz="2000">
              <a:latin typeface="Arial" charset="0"/>
            </a:endParaRPr>
          </a:p>
        </p:txBody>
      </p:sp>
      <p:sp>
        <p:nvSpPr>
          <p:cNvPr id="59401" name="Text Box 7">
            <a:extLst>
              <a:ext uri="{FF2B5EF4-FFF2-40B4-BE49-F238E27FC236}">
                <a16:creationId xmlns:a16="http://schemas.microsoft.com/office/drawing/2014/main" id="{F7732A77-7669-3E40-B57A-C3E8E37BF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491" y="1326886"/>
            <a:ext cx="1192955" cy="34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67">
                <a:latin typeface="Arial" charset="0"/>
              </a:rPr>
              <a:t>dest port #</a:t>
            </a:r>
            <a:endParaRPr lang="en-US" sz="1500">
              <a:latin typeface="Arial" charset="0"/>
            </a:endParaRPr>
          </a:p>
        </p:txBody>
      </p:sp>
      <p:sp>
        <p:nvSpPr>
          <p:cNvPr id="59402" name="Line 8">
            <a:extLst>
              <a:ext uri="{FF2B5EF4-FFF2-40B4-BE49-F238E27FC236}">
                <a16:creationId xmlns:a16="http://schemas.microsoft.com/office/drawing/2014/main" id="{1043F81C-50E9-904E-B734-41D07ECBA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7532" y="1669521"/>
            <a:ext cx="3288771" cy="39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403" name="Line 9">
            <a:extLst>
              <a:ext uri="{FF2B5EF4-FFF2-40B4-BE49-F238E27FC236}">
                <a16:creationId xmlns:a16="http://schemas.microsoft.com/office/drawing/2014/main" id="{BB57EFD9-43ED-B348-A493-AE6DBBC549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2241" y="1985698"/>
            <a:ext cx="329273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404" name="Line 10">
            <a:extLst>
              <a:ext uri="{FF2B5EF4-FFF2-40B4-BE49-F238E27FC236}">
                <a16:creationId xmlns:a16="http://schemas.microsoft.com/office/drawing/2014/main" id="{669A800C-D467-B149-813F-88A07C5445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136" y="1357313"/>
            <a:ext cx="0" cy="3267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405" name="Text Box 11">
            <a:extLst>
              <a:ext uri="{FF2B5EF4-FFF2-40B4-BE49-F238E27FC236}">
                <a16:creationId xmlns:a16="http://schemas.microsoft.com/office/drawing/2014/main" id="{7A064D4A-545F-9649-8AC9-94DBE9FCF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136" y="915459"/>
            <a:ext cx="75212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500">
                <a:latin typeface="Arial" charset="0"/>
              </a:rPr>
              <a:t>32 bits</a:t>
            </a:r>
            <a:endParaRPr lang="en-US" sz="2000">
              <a:latin typeface="Arial" charset="0"/>
            </a:endParaRPr>
          </a:p>
        </p:txBody>
      </p:sp>
      <p:sp>
        <p:nvSpPr>
          <p:cNvPr id="59406" name="Line 12">
            <a:extLst>
              <a:ext uri="{FF2B5EF4-FFF2-40B4-BE49-F238E27FC236}">
                <a16:creationId xmlns:a16="http://schemas.microsoft.com/office/drawing/2014/main" id="{34F25E26-720B-B846-9461-226F25FEF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573" y="1120511"/>
            <a:ext cx="1189302" cy="39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407" name="Line 13">
            <a:extLst>
              <a:ext uri="{FF2B5EF4-FFF2-40B4-BE49-F238E27FC236}">
                <a16:creationId xmlns:a16="http://schemas.microsoft.com/office/drawing/2014/main" id="{E7D44384-547A-B34C-B3E4-9A8911328F71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086366" y="1129771"/>
            <a:ext cx="111786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408" name="Text Box 14">
            <a:extLst>
              <a:ext uri="{FF2B5EF4-FFF2-40B4-BE49-F238E27FC236}">
                <a16:creationId xmlns:a16="http://schemas.microsoft.com/office/drawing/2014/main" id="{6E93524C-07C3-6A48-8FFC-2AE533625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979" y="3806032"/>
            <a:ext cx="1715534" cy="86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67">
                <a:latin typeface="Arial" charset="0"/>
              </a:rPr>
              <a:t>application</a:t>
            </a:r>
          </a:p>
          <a:p>
            <a:pPr>
              <a:defRPr/>
            </a:pPr>
            <a:r>
              <a:rPr lang="en-US" sz="1667">
                <a:latin typeface="Arial" charset="0"/>
              </a:rPr>
              <a:t>data </a:t>
            </a:r>
          </a:p>
          <a:p>
            <a:pPr>
              <a:defRPr/>
            </a:pPr>
            <a:r>
              <a:rPr lang="en-US" sz="1667">
                <a:latin typeface="Arial" charset="0"/>
              </a:rPr>
              <a:t>(variable length)</a:t>
            </a:r>
            <a:endParaRPr lang="en-US" sz="2000">
              <a:latin typeface="Arial" charset="0"/>
            </a:endParaRPr>
          </a:p>
        </p:txBody>
      </p:sp>
      <p:sp>
        <p:nvSpPr>
          <p:cNvPr id="59409" name="Text Box 15">
            <a:extLst>
              <a:ext uri="{FF2B5EF4-FFF2-40B4-BE49-F238E27FC236}">
                <a16:creationId xmlns:a16="http://schemas.microsoft.com/office/drawing/2014/main" id="{DB134D91-527D-3740-A03F-E88DEDF4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729" y="1652323"/>
            <a:ext cx="2071688" cy="34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67">
                <a:latin typeface="Arial" charset="0"/>
              </a:rPr>
              <a:t>sequence number</a:t>
            </a:r>
            <a:endParaRPr lang="en-US" sz="2000">
              <a:latin typeface="Arial" charset="0"/>
            </a:endParaRPr>
          </a:p>
        </p:txBody>
      </p:sp>
      <p:sp>
        <p:nvSpPr>
          <p:cNvPr id="59410" name="Line 16">
            <a:extLst>
              <a:ext uri="{FF2B5EF4-FFF2-40B4-BE49-F238E27FC236}">
                <a16:creationId xmlns:a16="http://schemas.microsoft.com/office/drawing/2014/main" id="{CB2866FB-1107-C947-B9DF-41DE897035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178" y="2303198"/>
            <a:ext cx="329273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411" name="Text Box 17">
            <a:extLst>
              <a:ext uri="{FF2B5EF4-FFF2-40B4-BE49-F238E27FC236}">
                <a16:creationId xmlns:a16="http://schemas.microsoft.com/office/drawing/2014/main" id="{B6F90778-DE76-6247-A7E5-9B48D4633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354" y="1985698"/>
            <a:ext cx="2841625" cy="34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67">
                <a:latin typeface="Arial" charset="0"/>
              </a:rPr>
              <a:t>acknowledgement number</a:t>
            </a:r>
          </a:p>
        </p:txBody>
      </p:sp>
      <p:sp>
        <p:nvSpPr>
          <p:cNvPr id="59412" name="Line 18">
            <a:extLst>
              <a:ext uri="{FF2B5EF4-FFF2-40B4-BE49-F238E27FC236}">
                <a16:creationId xmlns:a16="http://schemas.microsoft.com/office/drawing/2014/main" id="{CBC64AFD-D592-1944-9976-BDBCD9E30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6208" y="2632604"/>
            <a:ext cx="32927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413" name="Line 19">
            <a:extLst>
              <a:ext uri="{FF2B5EF4-FFF2-40B4-BE49-F238E27FC236}">
                <a16:creationId xmlns:a16="http://schemas.microsoft.com/office/drawing/2014/main" id="{918FE63F-C134-4244-807C-7049CCA3D4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2241" y="2958042"/>
            <a:ext cx="329273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414" name="Line 20">
            <a:extLst>
              <a:ext uri="{FF2B5EF4-FFF2-40B4-BE49-F238E27FC236}">
                <a16:creationId xmlns:a16="http://schemas.microsoft.com/office/drawing/2014/main" id="{3786A5B0-AF96-A74D-9C3E-5ED8EFD6AC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2241" y="3426354"/>
            <a:ext cx="329273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415" name="Line 21">
            <a:extLst>
              <a:ext uri="{FF2B5EF4-FFF2-40B4-BE49-F238E27FC236}">
                <a16:creationId xmlns:a16="http://schemas.microsoft.com/office/drawing/2014/main" id="{59276E7F-8BE8-B846-ACA3-CB39513192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36042" y="2305845"/>
            <a:ext cx="3969" cy="6482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416" name="Text Box 22">
            <a:extLst>
              <a:ext uri="{FF2B5EF4-FFF2-40B4-BE49-F238E27FC236}">
                <a16:creationId xmlns:a16="http://schemas.microsoft.com/office/drawing/2014/main" id="{C9E4B8EA-C2EE-9347-912B-5C0E3CC47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0708" y="2308491"/>
            <a:ext cx="150393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500">
                <a:latin typeface="Arial" charset="0"/>
              </a:rPr>
              <a:t>receive window</a:t>
            </a:r>
          </a:p>
        </p:txBody>
      </p:sp>
      <p:sp>
        <p:nvSpPr>
          <p:cNvPr id="59417" name="Text Box 23">
            <a:extLst>
              <a:ext uri="{FF2B5EF4-FFF2-40B4-BE49-F238E27FC236}">
                <a16:creationId xmlns:a16="http://schemas.microsoft.com/office/drawing/2014/main" id="{D811980F-9FF0-4245-8766-DFBB16440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2637896"/>
            <a:ext cx="156645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500">
                <a:latin typeface="Arial" charset="0"/>
              </a:rPr>
              <a:t>Urg data pointer</a:t>
            </a:r>
          </a:p>
        </p:txBody>
      </p:sp>
      <p:sp>
        <p:nvSpPr>
          <p:cNvPr id="59418" name="Text Box 24">
            <a:extLst>
              <a:ext uri="{FF2B5EF4-FFF2-40B4-BE49-F238E27FC236}">
                <a16:creationId xmlns:a16="http://schemas.microsoft.com/office/drawing/2014/main" id="{77FF9E96-9A48-7D48-A2EB-E1614F3B8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803" y="2622021"/>
            <a:ext cx="105189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500">
                <a:latin typeface="Arial" charset="0"/>
              </a:rPr>
              <a:t>checksum</a:t>
            </a:r>
          </a:p>
        </p:txBody>
      </p:sp>
      <p:sp>
        <p:nvSpPr>
          <p:cNvPr id="59419" name="Text Box 25">
            <a:extLst>
              <a:ext uri="{FF2B5EF4-FFF2-40B4-BE49-F238E27FC236}">
                <a16:creationId xmlns:a16="http://schemas.microsoft.com/office/drawing/2014/main" id="{C732D3F8-403C-3F42-B292-8F9E77335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928" y="2332303"/>
            <a:ext cx="288862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333">
                <a:latin typeface="Arial" charset="0"/>
              </a:rPr>
              <a:t>F</a:t>
            </a:r>
            <a:endParaRPr lang="en-US" sz="2000">
              <a:latin typeface="Arial" charset="0"/>
            </a:endParaRPr>
          </a:p>
        </p:txBody>
      </p:sp>
      <p:sp>
        <p:nvSpPr>
          <p:cNvPr id="59420" name="Line 26">
            <a:extLst>
              <a:ext uri="{FF2B5EF4-FFF2-40B4-BE49-F238E27FC236}">
                <a16:creationId xmlns:a16="http://schemas.microsoft.com/office/drawing/2014/main" id="{FDD8E330-7787-3142-8171-09056C26DA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05073" y="2297907"/>
            <a:ext cx="0" cy="326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421" name="Line 27">
            <a:extLst>
              <a:ext uri="{FF2B5EF4-FFF2-40B4-BE49-F238E27FC236}">
                <a16:creationId xmlns:a16="http://schemas.microsoft.com/office/drawing/2014/main" id="{8DF3DF29-7805-0343-B593-4E92861D06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0136" y="2301875"/>
            <a:ext cx="0" cy="3267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422" name="Line 28">
            <a:extLst>
              <a:ext uri="{FF2B5EF4-FFF2-40B4-BE49-F238E27FC236}">
                <a16:creationId xmlns:a16="http://schemas.microsoft.com/office/drawing/2014/main" id="{D935A28A-B614-234F-981C-765D8213B8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1229" y="2301875"/>
            <a:ext cx="0" cy="3267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423" name="Line 29">
            <a:extLst>
              <a:ext uri="{FF2B5EF4-FFF2-40B4-BE49-F238E27FC236}">
                <a16:creationId xmlns:a16="http://schemas.microsoft.com/office/drawing/2014/main" id="{96730E44-F168-3C4E-9DB2-26D1826756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6292" y="2305844"/>
            <a:ext cx="0" cy="326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424" name="Line 30">
            <a:extLst>
              <a:ext uri="{FF2B5EF4-FFF2-40B4-BE49-F238E27FC236}">
                <a16:creationId xmlns:a16="http://schemas.microsoft.com/office/drawing/2014/main" id="{BED00EF3-1D95-7148-860F-921B51B550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5323" y="2301875"/>
            <a:ext cx="0" cy="3267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425" name="Line 31">
            <a:extLst>
              <a:ext uri="{FF2B5EF4-FFF2-40B4-BE49-F238E27FC236}">
                <a16:creationId xmlns:a16="http://schemas.microsoft.com/office/drawing/2014/main" id="{99B8C370-0682-8642-AFD3-7F88364851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2448" y="2309813"/>
            <a:ext cx="0" cy="3267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426" name="Text Box 32">
            <a:extLst>
              <a:ext uri="{FF2B5EF4-FFF2-40B4-BE49-F238E27FC236}">
                <a16:creationId xmlns:a16="http://schemas.microsoft.com/office/drawing/2014/main" id="{89B854B1-F27B-434D-B55F-E518C4F70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021" y="2328334"/>
            <a:ext cx="29848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333">
                <a:latin typeface="Arial" charset="0"/>
              </a:rPr>
              <a:t>S</a:t>
            </a:r>
            <a:endParaRPr lang="en-US" sz="2000">
              <a:latin typeface="Arial" charset="0"/>
            </a:endParaRPr>
          </a:p>
        </p:txBody>
      </p:sp>
      <p:sp>
        <p:nvSpPr>
          <p:cNvPr id="59427" name="Text Box 33">
            <a:extLst>
              <a:ext uri="{FF2B5EF4-FFF2-40B4-BE49-F238E27FC236}">
                <a16:creationId xmlns:a16="http://schemas.microsoft.com/office/drawing/2014/main" id="{BCD7D205-1661-544F-A5D8-0E022352C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824" y="2328334"/>
            <a:ext cx="308098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333">
                <a:latin typeface="Arial" charset="0"/>
              </a:rPr>
              <a:t>R</a:t>
            </a:r>
            <a:endParaRPr lang="en-US" sz="2000">
              <a:latin typeface="Arial" charset="0"/>
            </a:endParaRPr>
          </a:p>
        </p:txBody>
      </p:sp>
      <p:sp>
        <p:nvSpPr>
          <p:cNvPr id="59428" name="Text Box 34">
            <a:extLst>
              <a:ext uri="{FF2B5EF4-FFF2-40B4-BE49-F238E27FC236}">
                <a16:creationId xmlns:a16="http://schemas.microsoft.com/office/drawing/2014/main" id="{44BA62E1-4887-9047-97F6-4703CEA05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0886" y="2324365"/>
            <a:ext cx="29848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333">
                <a:latin typeface="Arial" charset="0"/>
              </a:rPr>
              <a:t>P</a:t>
            </a:r>
            <a:endParaRPr lang="en-US" sz="2000">
              <a:latin typeface="Arial" charset="0"/>
            </a:endParaRPr>
          </a:p>
        </p:txBody>
      </p:sp>
      <p:sp>
        <p:nvSpPr>
          <p:cNvPr id="59429" name="Text Box 35">
            <a:extLst>
              <a:ext uri="{FF2B5EF4-FFF2-40B4-BE49-F238E27FC236}">
                <a16:creationId xmlns:a16="http://schemas.microsoft.com/office/drawing/2014/main" id="{59DB5E5F-68F9-C34D-B056-C7B6C8B1E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886" y="2324365"/>
            <a:ext cx="29848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333">
                <a:latin typeface="Arial" charset="0"/>
              </a:rPr>
              <a:t>A</a:t>
            </a:r>
            <a:endParaRPr lang="en-US" sz="2000">
              <a:latin typeface="Arial" charset="0"/>
            </a:endParaRPr>
          </a:p>
        </p:txBody>
      </p:sp>
      <p:sp>
        <p:nvSpPr>
          <p:cNvPr id="59430" name="Text Box 36">
            <a:extLst>
              <a:ext uri="{FF2B5EF4-FFF2-40B4-BE49-F238E27FC236}">
                <a16:creationId xmlns:a16="http://schemas.microsoft.com/office/drawing/2014/main" id="{0175E97C-3367-C041-8046-E68878CE9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979" y="2324365"/>
            <a:ext cx="308098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333">
                <a:latin typeface="Arial" charset="0"/>
              </a:rPr>
              <a:t>U</a:t>
            </a:r>
            <a:endParaRPr lang="en-US" sz="2000">
              <a:latin typeface="Arial" charset="0"/>
            </a:endParaRPr>
          </a:p>
        </p:txBody>
      </p:sp>
      <p:sp>
        <p:nvSpPr>
          <p:cNvPr id="59431" name="Text Box 37">
            <a:extLst>
              <a:ext uri="{FF2B5EF4-FFF2-40B4-BE49-F238E27FC236}">
                <a16:creationId xmlns:a16="http://schemas.microsoft.com/office/drawing/2014/main" id="{902DCAC5-B953-A74F-81D3-FD21366F8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29" y="2247636"/>
            <a:ext cx="518091" cy="451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>
                <a:latin typeface="Arial" charset="0"/>
              </a:rPr>
              <a:t>head</a:t>
            </a:r>
          </a:p>
          <a:p>
            <a:pPr>
              <a:defRPr/>
            </a:pPr>
            <a:r>
              <a:rPr lang="en-US" sz="1167">
                <a:latin typeface="Arial" charset="0"/>
              </a:rPr>
              <a:t>len</a:t>
            </a:r>
            <a:endParaRPr lang="en-US" sz="1500">
              <a:latin typeface="Arial" charset="0"/>
            </a:endParaRPr>
          </a:p>
        </p:txBody>
      </p:sp>
      <p:sp>
        <p:nvSpPr>
          <p:cNvPr id="59432" name="Text Box 38">
            <a:extLst>
              <a:ext uri="{FF2B5EF4-FFF2-40B4-BE49-F238E27FC236}">
                <a16:creationId xmlns:a16="http://schemas.microsoft.com/office/drawing/2014/main" id="{336E5073-4B9B-5E41-997D-4B915C8AF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0" y="2247636"/>
            <a:ext cx="510076" cy="451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>
                <a:latin typeface="Arial" charset="0"/>
              </a:rPr>
              <a:t>not</a:t>
            </a:r>
          </a:p>
          <a:p>
            <a:pPr>
              <a:defRPr/>
            </a:pPr>
            <a:r>
              <a:rPr lang="en-US" sz="1167">
                <a:latin typeface="Arial" charset="0"/>
              </a:rPr>
              <a:t>used</a:t>
            </a:r>
            <a:endParaRPr lang="en-US" sz="1500">
              <a:latin typeface="Arial" charset="0"/>
            </a:endParaRPr>
          </a:p>
        </p:txBody>
      </p:sp>
      <p:sp>
        <p:nvSpPr>
          <p:cNvPr id="59433" name="Line 39">
            <a:extLst>
              <a:ext uri="{FF2B5EF4-FFF2-40B4-BE49-F238E27FC236}">
                <a16:creationId xmlns:a16="http://schemas.microsoft.com/office/drawing/2014/main" id="{482CA014-125B-074A-A7D6-A8A72217D6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1761" y="2301875"/>
            <a:ext cx="0" cy="3267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434" name="Text Box 40">
            <a:extLst>
              <a:ext uri="{FF2B5EF4-FFF2-40B4-BE49-F238E27FC236}">
                <a16:creationId xmlns:a16="http://schemas.microsoft.com/office/drawing/2014/main" id="{A747C9B4-A0FE-F540-86BA-1B8E0D56D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896" y="3040062"/>
            <a:ext cx="2464136" cy="34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67">
                <a:latin typeface="Arial" charset="0"/>
              </a:rPr>
              <a:t>options (variable length)</a:t>
            </a:r>
            <a:endParaRPr lang="en-US" sz="2000">
              <a:latin typeface="Arial" charset="0"/>
            </a:endParaRPr>
          </a:p>
        </p:txBody>
      </p:sp>
      <p:sp>
        <p:nvSpPr>
          <p:cNvPr id="59435" name="Text Box 41">
            <a:extLst>
              <a:ext uri="{FF2B5EF4-FFF2-40B4-BE49-F238E27FC236}">
                <a16:creationId xmlns:a16="http://schemas.microsoft.com/office/drawing/2014/main" id="{A81B83EE-612C-964C-8D40-D4E6F5F71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831" y="1189303"/>
            <a:ext cx="18886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500">
                <a:latin typeface="Arial" charset="0"/>
              </a:rPr>
              <a:t>URG: urgent data </a:t>
            </a:r>
          </a:p>
          <a:p>
            <a:pPr algn="r">
              <a:defRPr/>
            </a:pPr>
            <a:r>
              <a:rPr lang="en-US" sz="1500">
                <a:latin typeface="Arial" charset="0"/>
              </a:rPr>
              <a:t>(generally not used)</a:t>
            </a:r>
            <a:endParaRPr lang="en-US" sz="833">
              <a:latin typeface="Arial" charset="0"/>
            </a:endParaRPr>
          </a:p>
        </p:txBody>
      </p:sp>
      <p:sp>
        <p:nvSpPr>
          <p:cNvPr id="59436" name="Text Box 42">
            <a:extLst>
              <a:ext uri="{FF2B5EF4-FFF2-40B4-BE49-F238E27FC236}">
                <a16:creationId xmlns:a16="http://schemas.microsoft.com/office/drawing/2014/main" id="{E9864F46-06E2-7249-8D98-DFD5034DF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798" y="1792553"/>
            <a:ext cx="123200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500">
                <a:latin typeface="Arial" charset="0"/>
              </a:rPr>
              <a:t>ACK: ACK #</a:t>
            </a:r>
          </a:p>
          <a:p>
            <a:pPr algn="r">
              <a:defRPr/>
            </a:pPr>
            <a:r>
              <a:rPr lang="en-US" sz="1500">
                <a:latin typeface="Arial" charset="0"/>
              </a:rPr>
              <a:t>valid</a:t>
            </a:r>
            <a:endParaRPr lang="en-US" sz="833">
              <a:latin typeface="Arial" charset="0"/>
            </a:endParaRPr>
          </a:p>
        </p:txBody>
      </p:sp>
      <p:sp>
        <p:nvSpPr>
          <p:cNvPr id="59437" name="Text Box 43">
            <a:extLst>
              <a:ext uri="{FF2B5EF4-FFF2-40B4-BE49-F238E27FC236}">
                <a16:creationId xmlns:a16="http://schemas.microsoft.com/office/drawing/2014/main" id="{364A6A43-F4B1-384A-8B76-CEE0AF327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22" y="2356115"/>
            <a:ext cx="19399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500">
                <a:latin typeface="Arial" charset="0"/>
              </a:rPr>
              <a:t>PSH: push data now</a:t>
            </a:r>
          </a:p>
          <a:p>
            <a:pPr algn="r">
              <a:defRPr/>
            </a:pPr>
            <a:r>
              <a:rPr lang="en-US" sz="1500">
                <a:latin typeface="Arial" charset="0"/>
              </a:rPr>
              <a:t>(generally not used)</a:t>
            </a:r>
          </a:p>
        </p:txBody>
      </p:sp>
      <p:sp>
        <p:nvSpPr>
          <p:cNvPr id="59438" name="Text Box 44">
            <a:extLst>
              <a:ext uri="{FF2B5EF4-FFF2-40B4-BE49-F238E27FC236}">
                <a16:creationId xmlns:a16="http://schemas.microsoft.com/office/drawing/2014/main" id="{9A3579CB-EB30-3B49-BE9F-364330FBE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757" y="3022865"/>
            <a:ext cx="16417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500">
                <a:latin typeface="Arial" charset="0"/>
              </a:rPr>
              <a:t>RST, SYN, FIN:</a:t>
            </a:r>
          </a:p>
          <a:p>
            <a:pPr algn="r">
              <a:defRPr/>
            </a:pPr>
            <a:r>
              <a:rPr lang="en-US" sz="1500">
                <a:latin typeface="Arial" charset="0"/>
              </a:rPr>
              <a:t>connection estab</a:t>
            </a:r>
          </a:p>
          <a:p>
            <a:pPr algn="r">
              <a:defRPr/>
            </a:pPr>
            <a:r>
              <a:rPr lang="en-US" sz="1500">
                <a:latin typeface="Arial" charset="0"/>
              </a:rPr>
              <a:t>(setup, teardown</a:t>
            </a:r>
          </a:p>
          <a:p>
            <a:pPr algn="r">
              <a:defRPr/>
            </a:pPr>
            <a:r>
              <a:rPr lang="en-US" sz="1500">
                <a:latin typeface="Arial" charset="0"/>
              </a:rPr>
              <a:t>commands)</a:t>
            </a:r>
          </a:p>
        </p:txBody>
      </p:sp>
      <p:sp>
        <p:nvSpPr>
          <p:cNvPr id="59439" name="Line 45">
            <a:extLst>
              <a:ext uri="{FF2B5EF4-FFF2-40B4-BE49-F238E27FC236}">
                <a16:creationId xmlns:a16="http://schemas.microsoft.com/office/drawing/2014/main" id="{A236D4A0-DD19-094B-897A-04D5F99CB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1500188"/>
            <a:ext cx="1246188" cy="857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440" name="Line 46">
            <a:extLst>
              <a:ext uri="{FF2B5EF4-FFF2-40B4-BE49-F238E27FC236}">
                <a16:creationId xmlns:a16="http://schemas.microsoft.com/office/drawing/2014/main" id="{A4F60F18-C65F-1F49-B7EF-BEE2C6E46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2407" y="2073011"/>
            <a:ext cx="1382448" cy="36777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441" name="Line 47">
            <a:extLst>
              <a:ext uri="{FF2B5EF4-FFF2-40B4-BE49-F238E27FC236}">
                <a16:creationId xmlns:a16="http://schemas.microsoft.com/office/drawing/2014/main" id="{3FF0EA66-CAF4-E64E-A3F3-9517609B8C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9604" y="2534709"/>
            <a:ext cx="1522678" cy="20372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4801" name="Freeform 48">
            <a:extLst>
              <a:ext uri="{FF2B5EF4-FFF2-40B4-BE49-F238E27FC236}">
                <a16:creationId xmlns:a16="http://schemas.microsoft.com/office/drawing/2014/main" id="{3DA6288F-43D6-0545-A5DB-FCD42DFAAB00}"/>
              </a:ext>
            </a:extLst>
          </p:cNvPr>
          <p:cNvSpPr>
            <a:spLocks/>
          </p:cNvSpPr>
          <p:nvPr/>
        </p:nvSpPr>
        <p:spPr bwMode="auto">
          <a:xfrm>
            <a:off x="2754313" y="2587625"/>
            <a:ext cx="1928813" cy="587375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59443" name="Text Box 49">
            <a:extLst>
              <a:ext uri="{FF2B5EF4-FFF2-40B4-BE49-F238E27FC236}">
                <a16:creationId xmlns:a16="http://schemas.microsoft.com/office/drawing/2014/main" id="{76DC3803-2E9D-5548-9A47-6A53A1C17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2506928"/>
            <a:ext cx="1085554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500">
                <a:latin typeface="Arial" charset="0"/>
              </a:rPr>
              <a:t># bytes </a:t>
            </a:r>
          </a:p>
          <a:p>
            <a:pPr algn="l">
              <a:defRPr/>
            </a:pPr>
            <a:r>
              <a:rPr lang="en-US" sz="1500">
                <a:latin typeface="Arial" charset="0"/>
              </a:rPr>
              <a:t>rcvr willing</a:t>
            </a:r>
          </a:p>
          <a:p>
            <a:pPr algn="l">
              <a:defRPr/>
            </a:pPr>
            <a:r>
              <a:rPr lang="en-US" sz="1500">
                <a:latin typeface="Arial" charset="0"/>
              </a:rPr>
              <a:t>to accept</a:t>
            </a:r>
          </a:p>
        </p:txBody>
      </p:sp>
      <p:sp>
        <p:nvSpPr>
          <p:cNvPr id="59444" name="Text Box 50">
            <a:extLst>
              <a:ext uri="{FF2B5EF4-FFF2-40B4-BE49-F238E27FC236}">
                <a16:creationId xmlns:a16="http://schemas.microsoft.com/office/drawing/2014/main" id="{2068A61C-EF1C-B444-9C35-D66BFA13F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865" y="1268678"/>
            <a:ext cx="152157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500">
                <a:latin typeface="Arial" charset="0"/>
              </a:rPr>
              <a:t>counting</a:t>
            </a:r>
          </a:p>
          <a:p>
            <a:pPr algn="l">
              <a:defRPr/>
            </a:pPr>
            <a:r>
              <a:rPr lang="en-US" sz="1500">
                <a:latin typeface="Arial" charset="0"/>
              </a:rPr>
              <a:t>by bytes </a:t>
            </a:r>
          </a:p>
          <a:p>
            <a:pPr algn="l">
              <a:defRPr/>
            </a:pPr>
            <a:r>
              <a:rPr lang="en-US" sz="1500">
                <a:latin typeface="Arial" charset="0"/>
              </a:rPr>
              <a:t>of data</a:t>
            </a:r>
          </a:p>
          <a:p>
            <a:pPr algn="l">
              <a:defRPr/>
            </a:pPr>
            <a:r>
              <a:rPr lang="en-US" sz="1500">
                <a:latin typeface="Arial" charset="0"/>
              </a:rPr>
              <a:t>(not segments!)</a:t>
            </a:r>
          </a:p>
        </p:txBody>
      </p:sp>
      <p:sp>
        <p:nvSpPr>
          <p:cNvPr id="59445" name="Text Box 51">
            <a:extLst>
              <a:ext uri="{FF2B5EF4-FFF2-40B4-BE49-F238E27FC236}">
                <a16:creationId xmlns:a16="http://schemas.microsoft.com/office/drawing/2014/main" id="{456FBFE4-B655-054F-9259-6CE25353D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463" y="4134115"/>
            <a:ext cx="1180131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500">
                <a:latin typeface="Arial" charset="0"/>
              </a:rPr>
              <a:t>Internet</a:t>
            </a:r>
          </a:p>
          <a:p>
            <a:pPr algn="r">
              <a:defRPr/>
            </a:pPr>
            <a:r>
              <a:rPr lang="en-US" sz="1500">
                <a:latin typeface="Arial" charset="0"/>
              </a:rPr>
              <a:t>checksum</a:t>
            </a:r>
          </a:p>
          <a:p>
            <a:pPr algn="r">
              <a:defRPr/>
            </a:pPr>
            <a:r>
              <a:rPr lang="en-US" sz="1500">
                <a:latin typeface="Arial" charset="0"/>
              </a:rPr>
              <a:t>(as in UDP)</a:t>
            </a:r>
          </a:p>
        </p:txBody>
      </p:sp>
      <p:sp>
        <p:nvSpPr>
          <p:cNvPr id="59446" name="Line 52">
            <a:extLst>
              <a:ext uri="{FF2B5EF4-FFF2-40B4-BE49-F238E27FC236}">
                <a16:creationId xmlns:a16="http://schemas.microsoft.com/office/drawing/2014/main" id="{DDD30A19-5525-2E4F-B13B-E66C390DEA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1125" y="2857500"/>
            <a:ext cx="1754188" cy="165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447" name="Line 53">
            <a:extLst>
              <a:ext uri="{FF2B5EF4-FFF2-40B4-BE49-F238E27FC236}">
                <a16:creationId xmlns:a16="http://schemas.microsoft.com/office/drawing/2014/main" id="{729CE75D-BD89-8149-9E5D-35E55F4C95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34125" y="2516188"/>
            <a:ext cx="674688" cy="3889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448" name="Line 54">
            <a:extLst>
              <a:ext uri="{FF2B5EF4-FFF2-40B4-BE49-F238E27FC236}">
                <a16:creationId xmlns:a16="http://schemas.microsoft.com/office/drawing/2014/main" id="{739CA0F2-7219-F24F-867B-44BB9F6F64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8563" y="1436688"/>
            <a:ext cx="460375" cy="7381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59449" name="Line 55">
            <a:extLst>
              <a:ext uri="{FF2B5EF4-FFF2-40B4-BE49-F238E27FC236}">
                <a16:creationId xmlns:a16="http://schemas.microsoft.com/office/drawing/2014/main" id="{33E98D39-374F-7341-A173-E45812FA55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6813" y="1428750"/>
            <a:ext cx="476250" cy="4365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86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6">
            <a:extLst>
              <a:ext uri="{FF2B5EF4-FFF2-40B4-BE49-F238E27FC236}">
                <a16:creationId xmlns:a16="http://schemas.microsoft.com/office/drawing/2014/main" id="{93D0A916-49CC-4844-81EE-78BDFDE3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3-</a:t>
            </a:r>
            <a:fld id="{0814E1C2-1166-0F4E-87EB-34E3034DAC56}" type="slidenum">
              <a:rPr lang="en-US" altLang="en-US" sz="1000"/>
              <a:pPr/>
              <a:t>6</a:t>
            </a:fld>
            <a:endParaRPr lang="en-US" altLang="en-US" sz="1000"/>
          </a:p>
        </p:txBody>
      </p:sp>
      <p:pic>
        <p:nvPicPr>
          <p:cNvPr id="75779" name="Picture 35" descr="underline_base">
            <a:extLst>
              <a:ext uri="{FF2B5EF4-FFF2-40B4-BE49-F238E27FC236}">
                <a16:creationId xmlns:a16="http://schemas.microsoft.com/office/drawing/2014/main" id="{5AEA6A21-97BF-F545-AC5F-050FA65B566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679979"/>
            <a:ext cx="4951678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4">
            <a:extLst>
              <a:ext uri="{FF2B5EF4-FFF2-40B4-BE49-F238E27FC236}">
                <a16:creationId xmlns:a16="http://schemas.microsoft.com/office/drawing/2014/main" id="{3F7DFB91-9B40-A649-986E-60D31C428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7594" y="125678"/>
            <a:ext cx="6477000" cy="73818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seq. numbers, ACKs</a:t>
            </a:r>
          </a:p>
        </p:txBody>
      </p:sp>
      <p:sp>
        <p:nvSpPr>
          <p:cNvPr id="60422" name="Rectangle 5">
            <a:extLst>
              <a:ext uri="{FF2B5EF4-FFF2-40B4-BE49-F238E27FC236}">
                <a16:creationId xmlns:a16="http://schemas.microsoft.com/office/drawing/2014/main" id="{A4C3BA76-1A95-8E45-82BD-DC017072285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58334" y="1116542"/>
            <a:ext cx="3272896" cy="3873500"/>
          </a:xfrm>
        </p:spPr>
        <p:txBody>
          <a:bodyPr>
            <a:normAutofit fontScale="85000" lnSpcReduction="20000"/>
          </a:bodyPr>
          <a:lstStyle/>
          <a:p>
            <a:pPr marL="195784" indent="-103183">
              <a:buNone/>
            </a:pPr>
            <a:r>
              <a:rPr lang="en-US" altLang="en-US" sz="2000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sequence numbers:</a:t>
            </a:r>
            <a:endParaRPr lang="en-US" altLang="en-US" sz="2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 marL="427285" lvl="1" indent="-136255"/>
            <a:r>
              <a:rPr lang="en-US" altLang="en-US" dirty="0">
                <a:ea typeface="ＭＳ Ｐゴシック" panose="020B0600070205080204" pitchFamily="34" charset="-128"/>
              </a:rPr>
              <a:t>byte stream “</a:t>
            </a:r>
            <a:r>
              <a:rPr lang="en-US" altLang="ja-JP" dirty="0">
                <a:ea typeface="ＭＳ Ｐゴシック" panose="020B0600070205080204" pitchFamily="34" charset="-128"/>
              </a:rPr>
              <a:t>number” of first byte in segment’s data</a:t>
            </a:r>
            <a:endParaRPr lang="en-US" altLang="ja-JP" sz="1667" dirty="0">
              <a:ea typeface="ＭＳ Ｐゴシック" panose="020B0600070205080204" pitchFamily="34" charset="-128"/>
            </a:endParaRPr>
          </a:p>
          <a:p>
            <a:pPr marL="195784" indent="-103183">
              <a:buNone/>
            </a:pPr>
            <a:r>
              <a:rPr lang="en-US" altLang="en-US" sz="2000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acknowledgements:</a:t>
            </a:r>
            <a:endParaRPr lang="en-US" altLang="en-US" sz="2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 marL="427285" lvl="1" indent="-136255"/>
            <a:r>
              <a:rPr lang="en-US" altLang="en-US" dirty="0" err="1">
                <a:ea typeface="ＭＳ Ｐゴシック" panose="020B0600070205080204" pitchFamily="34" charset="-128"/>
              </a:rPr>
              <a:t>seq</a:t>
            </a:r>
            <a:r>
              <a:rPr lang="en-US" altLang="en-US" dirty="0">
                <a:ea typeface="ＭＳ Ｐゴシック" panose="020B0600070205080204" pitchFamily="34" charset="-128"/>
              </a:rPr>
              <a:t> # of next byte expected from other side</a:t>
            </a:r>
          </a:p>
          <a:p>
            <a:pPr marL="427285" lvl="1" indent="-136255"/>
            <a:r>
              <a:rPr lang="en-US" altLang="en-US" dirty="0">
                <a:ea typeface="ＭＳ Ｐゴシック" panose="020B0600070205080204" pitchFamily="34" charset="-128"/>
              </a:rPr>
              <a:t>cumulative ACK</a:t>
            </a:r>
          </a:p>
          <a:p>
            <a:pPr marL="195784" indent="-103183">
              <a:buNone/>
            </a:pPr>
            <a:r>
              <a:rPr lang="en-US" altLang="en-US" sz="20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Q:</a:t>
            </a:r>
            <a:r>
              <a:rPr lang="en-US" altLang="en-US" sz="2000" dirty="0">
                <a:ea typeface="ＭＳ Ｐゴシック" panose="020B0600070205080204" pitchFamily="34" charset="-128"/>
              </a:rPr>
              <a:t> how receiver handles out-of-order segments</a:t>
            </a:r>
          </a:p>
          <a:p>
            <a:pPr marL="427285" lvl="1" indent="-136255"/>
            <a:r>
              <a:rPr lang="en-US" altLang="en-US" dirty="0">
                <a:ea typeface="ＭＳ Ｐゴシック" panose="020B0600070205080204" pitchFamily="34" charset="-128"/>
              </a:rPr>
              <a:t>A: TCP spec doesn’</a:t>
            </a:r>
            <a:r>
              <a:rPr lang="en-US" altLang="ja-JP" dirty="0">
                <a:ea typeface="ＭＳ Ｐゴシック" panose="020B0600070205080204" pitchFamily="34" charset="-128"/>
              </a:rPr>
              <a:t>t say, - up to implementer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187584" name="Group 192">
            <a:extLst>
              <a:ext uri="{FF2B5EF4-FFF2-40B4-BE49-F238E27FC236}">
                <a16:creationId xmlns:a16="http://schemas.microsoft.com/office/drawing/2014/main" id="{3FF137F5-2DB5-6542-8CC8-8770DD50D00A}"/>
              </a:ext>
            </a:extLst>
          </p:cNvPr>
          <p:cNvGrpSpPr>
            <a:grpSpLocks/>
          </p:cNvGrpSpPr>
          <p:nvPr/>
        </p:nvGrpSpPr>
        <p:grpSpPr bwMode="auto">
          <a:xfrm>
            <a:off x="5570804" y="3180292"/>
            <a:ext cx="2463271" cy="2135188"/>
            <a:chOff x="3599" y="2404"/>
            <a:chExt cx="1862" cy="1614"/>
          </a:xfrm>
        </p:grpSpPr>
        <p:sp>
          <p:nvSpPr>
            <p:cNvPr id="60505" name="Rectangle 167">
              <a:extLst>
                <a:ext uri="{FF2B5EF4-FFF2-40B4-BE49-F238E27FC236}">
                  <a16:creationId xmlns:a16="http://schemas.microsoft.com/office/drawing/2014/main" id="{40FCF461-DE83-564D-B18E-CA584CB1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3587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75865" name="Group 148">
              <a:extLst>
                <a:ext uri="{FF2B5EF4-FFF2-40B4-BE49-F238E27FC236}">
                  <a16:creationId xmlns:a16="http://schemas.microsoft.com/office/drawing/2014/main" id="{516D0B6B-B9FB-C14B-9396-51B823689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3" y="3291"/>
              <a:ext cx="1252" cy="727"/>
              <a:chOff x="1976" y="2984"/>
              <a:chExt cx="1252" cy="727"/>
            </a:xfrm>
          </p:grpSpPr>
          <p:sp>
            <p:nvSpPr>
              <p:cNvPr id="60509" name="Rectangle 149">
                <a:extLst>
                  <a:ext uri="{FF2B5EF4-FFF2-40B4-BE49-F238E27FC236}">
                    <a16:creationId xmlns:a16="http://schemas.microsoft.com/office/drawing/2014/main" id="{4D84E12D-0D4E-EC4D-B2DC-7865DAFD9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0" name="Text Box 150">
                <a:extLst>
                  <a:ext uri="{FF2B5EF4-FFF2-40B4-BE49-F238E27FC236}">
                    <a16:creationId xmlns:a16="http://schemas.microsoft.com/office/drawing/2014/main" id="{3726E668-B9D7-6242-ACD1-04D4C4774F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611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833">
                    <a:latin typeface="Arial" charset="0"/>
                  </a:rPr>
                  <a:t>source port #</a:t>
                </a:r>
              </a:p>
            </p:txBody>
          </p:sp>
          <p:sp>
            <p:nvSpPr>
              <p:cNvPr id="60511" name="Text Box 151">
                <a:extLst>
                  <a:ext uri="{FF2B5EF4-FFF2-40B4-BE49-F238E27FC236}">
                    <a16:creationId xmlns:a16="http://schemas.microsoft.com/office/drawing/2014/main" id="{E2D8360C-0E83-E04B-AC50-F2829264AB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522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833">
                    <a:latin typeface="Arial" charset="0"/>
                  </a:rPr>
                  <a:t>dest port #</a:t>
                </a:r>
              </a:p>
            </p:txBody>
          </p:sp>
          <p:sp>
            <p:nvSpPr>
              <p:cNvPr id="60512" name="Text Box 152">
                <a:extLst>
                  <a:ext uri="{FF2B5EF4-FFF2-40B4-BE49-F238E27FC236}">
                    <a16:creationId xmlns:a16="http://schemas.microsoft.com/office/drawing/2014/main" id="{8BFD411B-2454-0746-85FF-C90AC56E35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</a:rPr>
                  <a:t>sequence number</a:t>
                </a:r>
              </a:p>
            </p:txBody>
          </p:sp>
          <p:sp>
            <p:nvSpPr>
              <p:cNvPr id="60513" name="Text Box 153">
                <a:extLst>
                  <a:ext uri="{FF2B5EF4-FFF2-40B4-BE49-F238E27FC236}">
                    <a16:creationId xmlns:a16="http://schemas.microsoft.com/office/drawing/2014/main" id="{6C6B495D-2A34-4E4C-9E25-F913650DFA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acknowledgement number</a:t>
                </a:r>
              </a:p>
            </p:txBody>
          </p:sp>
          <p:sp>
            <p:nvSpPr>
              <p:cNvPr id="60514" name="Text Box 154">
                <a:extLst>
                  <a:ext uri="{FF2B5EF4-FFF2-40B4-BE49-F238E27FC236}">
                    <a16:creationId xmlns:a16="http://schemas.microsoft.com/office/drawing/2014/main" id="{5149E3C0-F8CA-F647-9AAE-BFCD42190F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502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833">
                    <a:latin typeface="Arial" charset="0"/>
                  </a:rPr>
                  <a:t>checksum</a:t>
                </a:r>
              </a:p>
            </p:txBody>
          </p:sp>
          <p:sp>
            <p:nvSpPr>
              <p:cNvPr id="60515" name="Line 155">
                <a:extLst>
                  <a:ext uri="{FF2B5EF4-FFF2-40B4-BE49-F238E27FC236}">
                    <a16:creationId xmlns:a16="http://schemas.microsoft.com/office/drawing/2014/main" id="{FAC8DA7C-2C48-7E4B-A081-0EC5971A1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6" name="Line 156">
                <a:extLst>
                  <a:ext uri="{FF2B5EF4-FFF2-40B4-BE49-F238E27FC236}">
                    <a16:creationId xmlns:a16="http://schemas.microsoft.com/office/drawing/2014/main" id="{BF85DE84-88CB-2B4C-8D7D-9F3B157DD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7" name="Line 157">
                <a:extLst>
                  <a:ext uri="{FF2B5EF4-FFF2-40B4-BE49-F238E27FC236}">
                    <a16:creationId xmlns:a16="http://schemas.microsoft.com/office/drawing/2014/main" id="{30F2B4A2-611F-804A-9B7F-E6D6253D7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8" name="Line 158">
                <a:extLst>
                  <a:ext uri="{FF2B5EF4-FFF2-40B4-BE49-F238E27FC236}">
                    <a16:creationId xmlns:a16="http://schemas.microsoft.com/office/drawing/2014/main" id="{1D1AE4BA-636F-EA45-ABAD-F2B6994BA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9" name="Line 159">
                <a:extLst>
                  <a:ext uri="{FF2B5EF4-FFF2-40B4-BE49-F238E27FC236}">
                    <a16:creationId xmlns:a16="http://schemas.microsoft.com/office/drawing/2014/main" id="{5F70F4F5-BFC0-8540-9783-F2A96DEBF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20" name="Line 160">
                <a:extLst>
                  <a:ext uri="{FF2B5EF4-FFF2-40B4-BE49-F238E27FC236}">
                    <a16:creationId xmlns:a16="http://schemas.microsoft.com/office/drawing/2014/main" id="{B5A93B25-4953-0B42-A801-2D1CA1550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21" name="Text Box 161">
                <a:extLst>
                  <a:ext uri="{FF2B5EF4-FFF2-40B4-BE49-F238E27FC236}">
                    <a16:creationId xmlns:a16="http://schemas.microsoft.com/office/drawing/2014/main" id="{A12AB9AD-6562-8E4E-8008-B7C31EC2B5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49" cy="1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</a:rPr>
                  <a:t>rwnd</a:t>
                </a:r>
              </a:p>
            </p:txBody>
          </p:sp>
          <p:sp>
            <p:nvSpPr>
              <p:cNvPr id="60522" name="Text Box 162">
                <a:extLst>
                  <a:ext uri="{FF2B5EF4-FFF2-40B4-BE49-F238E27FC236}">
                    <a16:creationId xmlns:a16="http://schemas.microsoft.com/office/drawing/2014/main" id="{7CB1F11B-F2DF-F041-8EB6-9B09CE1573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526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833">
                    <a:latin typeface="Arial" charset="0"/>
                  </a:rPr>
                  <a:t>urg pointer</a:t>
                </a:r>
              </a:p>
            </p:txBody>
          </p:sp>
          <p:sp>
            <p:nvSpPr>
              <p:cNvPr id="60523" name="Line 163">
                <a:extLst>
                  <a:ext uri="{FF2B5EF4-FFF2-40B4-BE49-F238E27FC236}">
                    <a16:creationId xmlns:a16="http://schemas.microsoft.com/office/drawing/2014/main" id="{CAD9D630-9D52-3744-992A-B0E5417E3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24" name="Line 164">
                <a:extLst>
                  <a:ext uri="{FF2B5EF4-FFF2-40B4-BE49-F238E27FC236}">
                    <a16:creationId xmlns:a16="http://schemas.microsoft.com/office/drawing/2014/main" id="{92C85BFB-5D8C-9E47-A8CC-710246ED0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507" name="Text Box 166">
              <a:extLst>
                <a:ext uri="{FF2B5EF4-FFF2-40B4-BE49-F238E27FC236}">
                  <a16:creationId xmlns:a16="http://schemas.microsoft.com/office/drawing/2014/main" id="{938A2C19-992B-6643-9B9E-BD39E7B6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4" y="3092"/>
              <a:ext cx="175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333"/>
                <a:t>incoming segment to sender</a:t>
              </a:r>
            </a:p>
          </p:txBody>
        </p:sp>
        <p:sp>
          <p:nvSpPr>
            <p:cNvPr id="75867" name="Freeform 168">
              <a:extLst>
                <a:ext uri="{FF2B5EF4-FFF2-40B4-BE49-F238E27FC236}">
                  <a16:creationId xmlns:a16="http://schemas.microsoft.com/office/drawing/2014/main" id="{7612B464-EC51-B448-881F-A439F57DE5C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599" y="2404"/>
              <a:ext cx="107" cy="119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13768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187587" name="Group 195">
            <a:extLst>
              <a:ext uri="{FF2B5EF4-FFF2-40B4-BE49-F238E27FC236}">
                <a16:creationId xmlns:a16="http://schemas.microsoft.com/office/drawing/2014/main" id="{C4E68447-23DC-F445-9333-817721892DA6}"/>
              </a:ext>
            </a:extLst>
          </p:cNvPr>
          <p:cNvGrpSpPr>
            <a:grpSpLocks/>
          </p:cNvGrpSpPr>
          <p:nvPr/>
        </p:nvGrpSpPr>
        <p:grpSpPr bwMode="auto">
          <a:xfrm>
            <a:off x="6217709" y="4874956"/>
            <a:ext cx="298979" cy="272521"/>
            <a:chOff x="5144" y="3677"/>
            <a:chExt cx="226" cy="206"/>
          </a:xfrm>
        </p:grpSpPr>
        <p:sp>
          <p:nvSpPr>
            <p:cNvPr id="60503" name="Rectangle 194">
              <a:extLst>
                <a:ext uri="{FF2B5EF4-FFF2-40B4-BE49-F238E27FC236}">
                  <a16:creationId xmlns:a16="http://schemas.microsoft.com/office/drawing/2014/main" id="{E539CF9D-17A8-D843-A6FE-6A1E188A9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504" name="Text Box 193">
              <a:extLst>
                <a:ext uri="{FF2B5EF4-FFF2-40B4-BE49-F238E27FC236}">
                  <a16:creationId xmlns:a16="http://schemas.microsoft.com/office/drawing/2014/main" id="{819AD747-97B5-3249-AD29-AEE4828DB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4" y="3677"/>
              <a:ext cx="226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167">
                  <a:solidFill>
                    <a:schemeClr val="bg1"/>
                  </a:solidFill>
                  <a:latin typeface="Arial Narrow" charset="0"/>
                </a:rPr>
                <a:t>A</a:t>
              </a:r>
            </a:p>
          </p:txBody>
        </p:sp>
      </p:grpSp>
      <p:sp>
        <p:nvSpPr>
          <p:cNvPr id="60425" name="Rectangle 37">
            <a:extLst>
              <a:ext uri="{FF2B5EF4-FFF2-40B4-BE49-F238E27FC236}">
                <a16:creationId xmlns:a16="http://schemas.microsoft.com/office/drawing/2014/main" id="{DDF92A77-20DE-7A44-985B-0B14B8742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511" y="2532063"/>
            <a:ext cx="54239" cy="51858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26" name="Rectangle 39">
            <a:extLst>
              <a:ext uri="{FF2B5EF4-FFF2-40B4-BE49-F238E27FC236}">
                <a16:creationId xmlns:a16="http://schemas.microsoft.com/office/drawing/2014/main" id="{E85B57E0-D09B-A145-8DD8-C9E34B668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208" y="2533386"/>
            <a:ext cx="54240" cy="518583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27" name="Rectangle 40">
            <a:extLst>
              <a:ext uri="{FF2B5EF4-FFF2-40B4-BE49-F238E27FC236}">
                <a16:creationId xmlns:a16="http://schemas.microsoft.com/office/drawing/2014/main" id="{E4AC4A2B-67DE-8947-B3CC-598CABE3F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229" y="2532063"/>
            <a:ext cx="54240" cy="518583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28" name="Rectangle 41">
            <a:extLst>
              <a:ext uri="{FF2B5EF4-FFF2-40B4-BE49-F238E27FC236}">
                <a16:creationId xmlns:a16="http://schemas.microsoft.com/office/drawing/2014/main" id="{C29C594E-4924-F54F-A6FC-AD66C2DCE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928" y="2532063"/>
            <a:ext cx="54239" cy="518583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29" name="Rectangle 42">
            <a:extLst>
              <a:ext uri="{FF2B5EF4-FFF2-40B4-BE49-F238E27FC236}">
                <a16:creationId xmlns:a16="http://schemas.microsoft.com/office/drawing/2014/main" id="{2F0940F3-C912-3845-870C-36507B08A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303" y="2532063"/>
            <a:ext cx="54239" cy="518583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30" name="Rectangle 43">
            <a:extLst>
              <a:ext uri="{FF2B5EF4-FFF2-40B4-BE49-F238E27FC236}">
                <a16:creationId xmlns:a16="http://schemas.microsoft.com/office/drawing/2014/main" id="{30B9E8F9-B257-9C44-B1D7-23B7CC868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2532063"/>
            <a:ext cx="54240" cy="518583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31" name="Rectangle 45">
            <a:extLst>
              <a:ext uri="{FF2B5EF4-FFF2-40B4-BE49-F238E27FC236}">
                <a16:creationId xmlns:a16="http://schemas.microsoft.com/office/drawing/2014/main" id="{D3107812-0BC4-8D49-9EF5-53733D5FA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729" y="2532063"/>
            <a:ext cx="54240" cy="518583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32" name="Rectangle 46">
            <a:extLst>
              <a:ext uri="{FF2B5EF4-FFF2-40B4-BE49-F238E27FC236}">
                <a16:creationId xmlns:a16="http://schemas.microsoft.com/office/drawing/2014/main" id="{8CF964C7-4E94-114A-823B-C2BE92B92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6104" y="2532063"/>
            <a:ext cx="54240" cy="518583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33" name="Rectangle 47">
            <a:extLst>
              <a:ext uri="{FF2B5EF4-FFF2-40B4-BE49-F238E27FC236}">
                <a16:creationId xmlns:a16="http://schemas.microsoft.com/office/drawing/2014/main" id="{D7EBD0CF-BCD0-A542-97B0-786EEB019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479" y="2532063"/>
            <a:ext cx="54240" cy="518583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34" name="Rectangle 50">
            <a:extLst>
              <a:ext uri="{FF2B5EF4-FFF2-40B4-BE49-F238E27FC236}">
                <a16:creationId xmlns:a16="http://schemas.microsoft.com/office/drawing/2014/main" id="{8EB60522-8A9F-BA45-8C5F-FEDF541C8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116" y="2532063"/>
            <a:ext cx="54239" cy="518583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35" name="Rectangle 51">
            <a:extLst>
              <a:ext uri="{FF2B5EF4-FFF2-40B4-BE49-F238E27FC236}">
                <a16:creationId xmlns:a16="http://schemas.microsoft.com/office/drawing/2014/main" id="{F06CC4AB-D632-2A43-A3F7-B2EA1422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136" y="2533386"/>
            <a:ext cx="54239" cy="51858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36" name="Rectangle 52">
            <a:extLst>
              <a:ext uri="{FF2B5EF4-FFF2-40B4-BE49-F238E27FC236}">
                <a16:creationId xmlns:a16="http://schemas.microsoft.com/office/drawing/2014/main" id="{853E8F07-B669-6B43-9403-6E890916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6833" y="2532063"/>
            <a:ext cx="54240" cy="51858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37" name="Rectangle 53">
            <a:extLst>
              <a:ext uri="{FF2B5EF4-FFF2-40B4-BE49-F238E27FC236}">
                <a16:creationId xmlns:a16="http://schemas.microsoft.com/office/drawing/2014/main" id="{2A13CAD6-4CE1-474B-890C-11F9744C2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532" y="2532063"/>
            <a:ext cx="54239" cy="51858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38" name="Rectangle 54">
            <a:extLst>
              <a:ext uri="{FF2B5EF4-FFF2-40B4-BE49-F238E27FC236}">
                <a16:creationId xmlns:a16="http://schemas.microsoft.com/office/drawing/2014/main" id="{34675AD0-F297-8D4C-9176-8BC66A340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229" y="2532063"/>
            <a:ext cx="54240" cy="51858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39" name="Rectangle 55">
            <a:extLst>
              <a:ext uri="{FF2B5EF4-FFF2-40B4-BE49-F238E27FC236}">
                <a16:creationId xmlns:a16="http://schemas.microsoft.com/office/drawing/2014/main" id="{7AB9E553-88E6-1945-B241-B6FBE4B76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604" y="2532063"/>
            <a:ext cx="54240" cy="51858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40" name="Rectangle 56">
            <a:extLst>
              <a:ext uri="{FF2B5EF4-FFF2-40B4-BE49-F238E27FC236}">
                <a16:creationId xmlns:a16="http://schemas.microsoft.com/office/drawing/2014/main" id="{98E73CC9-5DB3-BE43-823D-25DCD4A1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333" y="2532063"/>
            <a:ext cx="54240" cy="51858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41" name="Rectangle 57">
            <a:extLst>
              <a:ext uri="{FF2B5EF4-FFF2-40B4-BE49-F238E27FC236}">
                <a16:creationId xmlns:a16="http://schemas.microsoft.com/office/drawing/2014/main" id="{7AE2E42C-BC00-0747-8776-521485DA6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708" y="2532063"/>
            <a:ext cx="54240" cy="51858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42" name="Rectangle 58">
            <a:extLst>
              <a:ext uri="{FF2B5EF4-FFF2-40B4-BE49-F238E27FC236}">
                <a16:creationId xmlns:a16="http://schemas.microsoft.com/office/drawing/2014/main" id="{A5B69EA9-E79E-874F-9269-2F592C2E3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407" y="2532063"/>
            <a:ext cx="54239" cy="51858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43" name="Rectangle 59">
            <a:extLst>
              <a:ext uri="{FF2B5EF4-FFF2-40B4-BE49-F238E27FC236}">
                <a16:creationId xmlns:a16="http://schemas.microsoft.com/office/drawing/2014/main" id="{A8BF2937-5FA5-6E48-8547-928CF5CB8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491" y="2532063"/>
            <a:ext cx="54239" cy="51858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44" name="Rectangle 60">
            <a:extLst>
              <a:ext uri="{FF2B5EF4-FFF2-40B4-BE49-F238E27FC236}">
                <a16:creationId xmlns:a16="http://schemas.microsoft.com/office/drawing/2014/main" id="{5EDB76B0-F5E1-7541-AEE7-4B54913F9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866" y="2532063"/>
            <a:ext cx="54239" cy="51858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45" name="Rectangle 61">
            <a:extLst>
              <a:ext uri="{FF2B5EF4-FFF2-40B4-BE49-F238E27FC236}">
                <a16:creationId xmlns:a16="http://schemas.microsoft.com/office/drawing/2014/main" id="{632AA127-D74F-7D45-919B-A088F9076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917" y="2530740"/>
            <a:ext cx="54240" cy="51858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46" name="Rectangle 62">
            <a:extLst>
              <a:ext uri="{FF2B5EF4-FFF2-40B4-BE49-F238E27FC236}">
                <a16:creationId xmlns:a16="http://schemas.microsoft.com/office/drawing/2014/main" id="{817BC35C-570E-6B4F-8BCA-E42DE062F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646" y="2530740"/>
            <a:ext cx="54240" cy="51858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47" name="Rectangle 63">
            <a:extLst>
              <a:ext uri="{FF2B5EF4-FFF2-40B4-BE49-F238E27FC236}">
                <a16:creationId xmlns:a16="http://schemas.microsoft.com/office/drawing/2014/main" id="{5392A464-745F-FE49-8D2F-D2CAA2028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345" y="2530740"/>
            <a:ext cx="54239" cy="51858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48" name="Rectangle 64">
            <a:extLst>
              <a:ext uri="{FF2B5EF4-FFF2-40B4-BE49-F238E27FC236}">
                <a16:creationId xmlns:a16="http://schemas.microsoft.com/office/drawing/2014/main" id="{F0A85792-0701-184C-928D-45D52AB62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720" y="2530740"/>
            <a:ext cx="54239" cy="51858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49" name="Rectangle 65">
            <a:extLst>
              <a:ext uri="{FF2B5EF4-FFF2-40B4-BE49-F238E27FC236}">
                <a16:creationId xmlns:a16="http://schemas.microsoft.com/office/drawing/2014/main" id="{B2C17C40-BDD7-2848-B214-187465410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803" y="2530740"/>
            <a:ext cx="54239" cy="51858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50" name="Rectangle 66">
            <a:extLst>
              <a:ext uri="{FF2B5EF4-FFF2-40B4-BE49-F238E27FC236}">
                <a16:creationId xmlns:a16="http://schemas.microsoft.com/office/drawing/2014/main" id="{53FE5605-CAC3-8C45-8D76-040B88137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6178" y="2530740"/>
            <a:ext cx="54239" cy="51858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51" name="Rectangle 68">
            <a:extLst>
              <a:ext uri="{FF2B5EF4-FFF2-40B4-BE49-F238E27FC236}">
                <a16:creationId xmlns:a16="http://schemas.microsoft.com/office/drawing/2014/main" id="{BA4F3A4B-11A5-0741-967B-362E8DC0B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75" y="2532063"/>
            <a:ext cx="54240" cy="51858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52" name="Rectangle 69">
            <a:extLst>
              <a:ext uri="{FF2B5EF4-FFF2-40B4-BE49-F238E27FC236}">
                <a16:creationId xmlns:a16="http://schemas.microsoft.com/office/drawing/2014/main" id="{DEB09161-8ABD-EC48-AC8E-ECAE965D6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574" y="2533386"/>
            <a:ext cx="54239" cy="51858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53" name="Rectangle 70">
            <a:extLst>
              <a:ext uri="{FF2B5EF4-FFF2-40B4-BE49-F238E27FC236}">
                <a16:creationId xmlns:a16="http://schemas.microsoft.com/office/drawing/2014/main" id="{D0104BFC-A381-1242-B616-35492A8C5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271" y="2532063"/>
            <a:ext cx="54240" cy="51858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54" name="Rectangle 71">
            <a:extLst>
              <a:ext uri="{FF2B5EF4-FFF2-40B4-BE49-F238E27FC236}">
                <a16:creationId xmlns:a16="http://schemas.microsoft.com/office/drawing/2014/main" id="{C683DDAC-AD95-D94C-A0E4-BB47FA7AB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0292" y="2532063"/>
            <a:ext cx="54240" cy="51858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55" name="Rectangle 72">
            <a:extLst>
              <a:ext uri="{FF2B5EF4-FFF2-40B4-BE49-F238E27FC236}">
                <a16:creationId xmlns:a16="http://schemas.microsoft.com/office/drawing/2014/main" id="{2AE10C70-0962-A142-8B7D-65447A47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667" y="2532063"/>
            <a:ext cx="54240" cy="51858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56" name="Rectangle 73">
            <a:extLst>
              <a:ext uri="{FF2B5EF4-FFF2-40B4-BE49-F238E27FC236}">
                <a16:creationId xmlns:a16="http://schemas.microsoft.com/office/drawing/2014/main" id="{33130BC7-EDE9-B849-A8B8-DAA1564BB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042" y="2532063"/>
            <a:ext cx="54240" cy="51858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57" name="Rectangle 74">
            <a:extLst>
              <a:ext uri="{FF2B5EF4-FFF2-40B4-BE49-F238E27FC236}">
                <a16:creationId xmlns:a16="http://schemas.microsoft.com/office/drawing/2014/main" id="{FDACBB31-A14E-A146-AF40-801853C5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5771" y="2532063"/>
            <a:ext cx="54240" cy="51858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58" name="Rectangle 75">
            <a:extLst>
              <a:ext uri="{FF2B5EF4-FFF2-40B4-BE49-F238E27FC236}">
                <a16:creationId xmlns:a16="http://schemas.microsoft.com/office/drawing/2014/main" id="{8C949FC0-E05E-AD40-BAB9-EE12DF0D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470" y="2532063"/>
            <a:ext cx="54239" cy="51858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59" name="Rectangle 76">
            <a:extLst>
              <a:ext uri="{FF2B5EF4-FFF2-40B4-BE49-F238E27FC236}">
                <a16:creationId xmlns:a16="http://schemas.microsoft.com/office/drawing/2014/main" id="{DC323A98-FCB1-904E-A3E2-4857B73AB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845" y="2532063"/>
            <a:ext cx="54239" cy="518583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60" name="Rectangle 78">
            <a:extLst>
              <a:ext uri="{FF2B5EF4-FFF2-40B4-BE49-F238E27FC236}">
                <a16:creationId xmlns:a16="http://schemas.microsoft.com/office/drawing/2014/main" id="{A4D1A770-4185-5B41-80C8-70B4CAF2A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792" y="3147219"/>
            <a:ext cx="2840303" cy="740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61" name="Rectangle 79">
            <a:extLst>
              <a:ext uri="{FF2B5EF4-FFF2-40B4-BE49-F238E27FC236}">
                <a16:creationId xmlns:a16="http://schemas.microsoft.com/office/drawing/2014/main" id="{C1D2ADD6-0F0C-AB49-AE47-8C2CFEB74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229" y="2440782"/>
            <a:ext cx="2840303" cy="740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62" name="Line 80">
            <a:extLst>
              <a:ext uri="{FF2B5EF4-FFF2-40B4-BE49-F238E27FC236}">
                <a16:creationId xmlns:a16="http://schemas.microsoft.com/office/drawing/2014/main" id="{87515FA5-6A5B-9540-9067-D73CDBCA0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0" y="3242469"/>
            <a:ext cx="723636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63" name="Line 82">
            <a:extLst>
              <a:ext uri="{FF2B5EF4-FFF2-40B4-BE49-F238E27FC236}">
                <a16:creationId xmlns:a16="http://schemas.microsoft.com/office/drawing/2014/main" id="{FAAFB0A0-6BF0-4A45-8295-CAEE11C0D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948" y="3243792"/>
            <a:ext cx="72363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64" name="Line 83">
            <a:extLst>
              <a:ext uri="{FF2B5EF4-FFF2-40B4-BE49-F238E27FC236}">
                <a16:creationId xmlns:a16="http://schemas.microsoft.com/office/drawing/2014/main" id="{4AA7F352-D33C-BB49-8B81-28CBCBCCE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4813" y="3242469"/>
            <a:ext cx="6680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65" name="Line 84">
            <a:extLst>
              <a:ext uri="{FF2B5EF4-FFF2-40B4-BE49-F238E27FC236}">
                <a16:creationId xmlns:a16="http://schemas.microsoft.com/office/drawing/2014/main" id="{9D8E7B4F-FC4F-A040-BF22-B6C402594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9886" y="3243792"/>
            <a:ext cx="440531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66" name="Line 87">
            <a:extLst>
              <a:ext uri="{FF2B5EF4-FFF2-40B4-BE49-F238E27FC236}">
                <a16:creationId xmlns:a16="http://schemas.microsoft.com/office/drawing/2014/main" id="{646C3D16-5E2D-2145-BC96-C65C8F7F1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7479" y="3262313"/>
            <a:ext cx="0" cy="194469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67" name="Line 88">
            <a:extLst>
              <a:ext uri="{FF2B5EF4-FFF2-40B4-BE49-F238E27FC236}">
                <a16:creationId xmlns:a16="http://schemas.microsoft.com/office/drawing/2014/main" id="{422E0487-8C7C-C346-8E14-71727A6DB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1417" y="3258344"/>
            <a:ext cx="0" cy="19446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68" name="Line 89">
            <a:extLst>
              <a:ext uri="{FF2B5EF4-FFF2-40B4-BE49-F238E27FC236}">
                <a16:creationId xmlns:a16="http://schemas.microsoft.com/office/drawing/2014/main" id="{08F0AFE9-A132-8A40-883E-094543802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042" y="3258344"/>
            <a:ext cx="0" cy="19446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69" name="Line 90">
            <a:extLst>
              <a:ext uri="{FF2B5EF4-FFF2-40B4-BE49-F238E27FC236}">
                <a16:creationId xmlns:a16="http://schemas.microsoft.com/office/drawing/2014/main" id="{ACA8442B-9642-D14B-93DA-8B56BB682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1729" y="3258344"/>
            <a:ext cx="0" cy="19446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0470" name="Text Box 91">
            <a:extLst>
              <a:ext uri="{FF2B5EF4-FFF2-40B4-BE49-F238E27FC236}">
                <a16:creationId xmlns:a16="http://schemas.microsoft.com/office/drawing/2014/main" id="{EBA92588-EAEA-E943-B5C6-9FC3C7115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4292" y="3448845"/>
            <a:ext cx="614271" cy="41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167"/>
              <a:t>sent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167"/>
              <a:t>ACKed</a:t>
            </a:r>
          </a:p>
        </p:txBody>
      </p:sp>
      <p:sp>
        <p:nvSpPr>
          <p:cNvPr id="60471" name="Text Box 92">
            <a:extLst>
              <a:ext uri="{FF2B5EF4-FFF2-40B4-BE49-F238E27FC236}">
                <a16:creationId xmlns:a16="http://schemas.microsoft.com/office/drawing/2014/main" id="{40E4B6CD-5640-F043-9F24-846CBBFFE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854" y="3454136"/>
            <a:ext cx="889000" cy="7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1167"/>
              <a:t>sent, not-yet ACKed</a:t>
            </a:r>
          </a:p>
          <a:p>
            <a:pPr algn="l">
              <a:lnSpc>
                <a:spcPct val="90000"/>
              </a:lnSpc>
            </a:pPr>
            <a:r>
              <a:rPr lang="en-US" altLang="en-US" sz="1167"/>
              <a:t>(</a:t>
            </a:r>
            <a:r>
              <a:rPr lang="ja-JP" altLang="en-US" sz="1167"/>
              <a:t>“</a:t>
            </a:r>
            <a:r>
              <a:rPr lang="en-US" altLang="ja-JP" sz="1167"/>
              <a:t>in-flight</a:t>
            </a:r>
            <a:r>
              <a:rPr lang="ja-JP" altLang="en-US" sz="1167"/>
              <a:t>”</a:t>
            </a:r>
            <a:r>
              <a:rPr lang="en-US" altLang="ja-JP" sz="1167"/>
              <a:t>)</a:t>
            </a:r>
            <a:endParaRPr lang="en-US" altLang="en-US" sz="1167"/>
          </a:p>
        </p:txBody>
      </p:sp>
      <p:sp>
        <p:nvSpPr>
          <p:cNvPr id="60472" name="Text Box 93">
            <a:extLst>
              <a:ext uri="{FF2B5EF4-FFF2-40B4-BE49-F238E27FC236}">
                <a16:creationId xmlns:a16="http://schemas.microsoft.com/office/drawing/2014/main" id="{7652FCE2-5C4F-AE48-8633-CB35D1EE7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094" y="3450167"/>
            <a:ext cx="889000" cy="577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167"/>
              <a:t>usable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167"/>
              <a:t>but not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167"/>
              <a:t>yet sent</a:t>
            </a:r>
          </a:p>
        </p:txBody>
      </p:sp>
      <p:sp>
        <p:nvSpPr>
          <p:cNvPr id="60473" name="Text Box 94">
            <a:extLst>
              <a:ext uri="{FF2B5EF4-FFF2-40B4-BE49-F238E27FC236}">
                <a16:creationId xmlns:a16="http://schemas.microsoft.com/office/drawing/2014/main" id="{59267BF9-9D5D-0E44-BCB7-21EC7C861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3454136"/>
            <a:ext cx="682625" cy="41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167"/>
              <a:t>not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167"/>
              <a:t>usable</a:t>
            </a:r>
          </a:p>
        </p:txBody>
      </p:sp>
      <p:sp>
        <p:nvSpPr>
          <p:cNvPr id="60474" name="Text Box 96">
            <a:extLst>
              <a:ext uri="{FF2B5EF4-FFF2-40B4-BE49-F238E27FC236}">
                <a16:creationId xmlns:a16="http://schemas.microsoft.com/office/drawing/2014/main" id="{A48EEA52-99A2-4C4A-9250-4BA185C7B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0" y="2144449"/>
            <a:ext cx="979755" cy="41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167"/>
              <a:t>window size</a:t>
            </a:r>
          </a:p>
          <a:p>
            <a:pPr>
              <a:lnSpc>
                <a:spcPct val="90000"/>
              </a:lnSpc>
              <a:defRPr/>
            </a:pPr>
            <a:r>
              <a:rPr lang="en-US" sz="1167" i="1"/>
              <a:t> N</a:t>
            </a:r>
          </a:p>
        </p:txBody>
      </p:sp>
      <p:grpSp>
        <p:nvGrpSpPr>
          <p:cNvPr id="75834" name="Group 99">
            <a:extLst>
              <a:ext uri="{FF2B5EF4-FFF2-40B4-BE49-F238E27FC236}">
                <a16:creationId xmlns:a16="http://schemas.microsoft.com/office/drawing/2014/main" id="{FCD44D1D-3A22-1E43-97CA-C45E362ABBE2}"/>
              </a:ext>
            </a:extLst>
          </p:cNvPr>
          <p:cNvGrpSpPr>
            <a:grpSpLocks/>
          </p:cNvGrpSpPr>
          <p:nvPr/>
        </p:nvGrpSpPr>
        <p:grpSpPr bwMode="auto">
          <a:xfrm>
            <a:off x="6226970" y="2330980"/>
            <a:ext cx="494771" cy="113771"/>
            <a:chOff x="4250" y="1692"/>
            <a:chExt cx="374" cy="86"/>
          </a:xfrm>
        </p:grpSpPr>
        <p:sp>
          <p:nvSpPr>
            <p:cNvPr id="60501" name="Line 97">
              <a:extLst>
                <a:ext uri="{FF2B5EF4-FFF2-40B4-BE49-F238E27FC236}">
                  <a16:creationId xmlns:a16="http://schemas.microsoft.com/office/drawing/2014/main" id="{442FB869-C792-634D-9B20-D1DBE9AF2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502" name="Line 98">
              <a:extLst>
                <a:ext uri="{FF2B5EF4-FFF2-40B4-BE49-F238E27FC236}">
                  <a16:creationId xmlns:a16="http://schemas.microsoft.com/office/drawing/2014/main" id="{EDD9B24D-94B4-CF4D-98A0-70F534199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75835" name="Group 100">
            <a:extLst>
              <a:ext uri="{FF2B5EF4-FFF2-40B4-BE49-F238E27FC236}">
                <a16:creationId xmlns:a16="http://schemas.microsoft.com/office/drawing/2014/main" id="{CE6498E4-7221-D542-908B-5D151F6843D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483490" y="2352146"/>
            <a:ext cx="494771" cy="113771"/>
            <a:chOff x="4250" y="1692"/>
            <a:chExt cx="374" cy="86"/>
          </a:xfrm>
        </p:grpSpPr>
        <p:sp>
          <p:nvSpPr>
            <p:cNvPr id="60499" name="Line 101">
              <a:extLst>
                <a:ext uri="{FF2B5EF4-FFF2-40B4-BE49-F238E27FC236}">
                  <a16:creationId xmlns:a16="http://schemas.microsoft.com/office/drawing/2014/main" id="{C4A7B614-7B31-564F-A9F8-409042229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1745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500" name="Line 102">
              <a:extLst>
                <a:ext uri="{FF2B5EF4-FFF2-40B4-BE49-F238E27FC236}">
                  <a16:creationId xmlns:a16="http://schemas.microsoft.com/office/drawing/2014/main" id="{EFE47010-197E-4A47-9309-EE9396ECF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1699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0477" name="Text Box 196">
            <a:extLst>
              <a:ext uri="{FF2B5EF4-FFF2-40B4-BE49-F238E27FC236}">
                <a16:creationId xmlns:a16="http://schemas.microsoft.com/office/drawing/2014/main" id="{B202A092-5FA6-B949-A7EC-FBB9D4AC7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209" y="2993761"/>
            <a:ext cx="2784737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>
              <a:defRPr/>
            </a:pPr>
            <a:r>
              <a:rPr lang="en-US" sz="1167" i="1"/>
              <a:t>sender sequence number space </a:t>
            </a:r>
          </a:p>
        </p:txBody>
      </p:sp>
      <p:grpSp>
        <p:nvGrpSpPr>
          <p:cNvPr id="187591" name="Group 199">
            <a:extLst>
              <a:ext uri="{FF2B5EF4-FFF2-40B4-BE49-F238E27FC236}">
                <a16:creationId xmlns:a16="http://schemas.microsoft.com/office/drawing/2014/main" id="{9B02BDDA-BFD3-494C-9F11-37D353056568}"/>
              </a:ext>
            </a:extLst>
          </p:cNvPr>
          <p:cNvGrpSpPr>
            <a:grpSpLocks/>
          </p:cNvGrpSpPr>
          <p:nvPr/>
        </p:nvGrpSpPr>
        <p:grpSpPr bwMode="auto">
          <a:xfrm>
            <a:off x="4470137" y="890323"/>
            <a:ext cx="2509573" cy="1628510"/>
            <a:chOff x="2768" y="673"/>
            <a:chExt cx="1897" cy="1231"/>
          </a:xfrm>
        </p:grpSpPr>
        <p:sp>
          <p:nvSpPr>
            <p:cNvPr id="60479" name="Rectangle 171">
              <a:extLst>
                <a:ext uri="{FF2B5EF4-FFF2-40B4-BE49-F238E27FC236}">
                  <a16:creationId xmlns:a16="http://schemas.microsoft.com/office/drawing/2014/main" id="{5A378404-3283-6045-AD96-1B34A0BAC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75839" name="Group 172">
              <a:extLst>
                <a:ext uri="{FF2B5EF4-FFF2-40B4-BE49-F238E27FC236}">
                  <a16:creationId xmlns:a16="http://schemas.microsoft.com/office/drawing/2014/main" id="{746B70FF-AE9C-554A-8192-27220DCB5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0" y="872"/>
              <a:ext cx="1252" cy="727"/>
              <a:chOff x="1976" y="2984"/>
              <a:chExt cx="1252" cy="727"/>
            </a:xfrm>
          </p:grpSpPr>
          <p:sp>
            <p:nvSpPr>
              <p:cNvPr id="60483" name="Rectangle 173">
                <a:extLst>
                  <a:ext uri="{FF2B5EF4-FFF2-40B4-BE49-F238E27FC236}">
                    <a16:creationId xmlns:a16="http://schemas.microsoft.com/office/drawing/2014/main" id="{5944565D-6AF9-B843-B070-5F89F113B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84" name="Text Box 174">
                <a:extLst>
                  <a:ext uri="{FF2B5EF4-FFF2-40B4-BE49-F238E27FC236}">
                    <a16:creationId xmlns:a16="http://schemas.microsoft.com/office/drawing/2014/main" id="{FC09B760-B825-CE4B-BC53-08F28AC37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611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833">
                    <a:latin typeface="Arial" charset="0"/>
                  </a:rPr>
                  <a:t>source port #</a:t>
                </a:r>
              </a:p>
            </p:txBody>
          </p:sp>
          <p:sp>
            <p:nvSpPr>
              <p:cNvPr id="60485" name="Text Box 175">
                <a:extLst>
                  <a:ext uri="{FF2B5EF4-FFF2-40B4-BE49-F238E27FC236}">
                    <a16:creationId xmlns:a16="http://schemas.microsoft.com/office/drawing/2014/main" id="{F6035FD2-4AB3-0340-9F30-6AFADCD19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522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833">
                    <a:latin typeface="Arial" charset="0"/>
                  </a:rPr>
                  <a:t>dest port #</a:t>
                </a:r>
              </a:p>
            </p:txBody>
          </p:sp>
          <p:sp>
            <p:nvSpPr>
              <p:cNvPr id="60486" name="Text Box 176">
                <a:extLst>
                  <a:ext uri="{FF2B5EF4-FFF2-40B4-BE49-F238E27FC236}">
                    <a16:creationId xmlns:a16="http://schemas.microsoft.com/office/drawing/2014/main" id="{BD746C91-E926-5E4B-B18B-C4E6BD041C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sequence number</a:t>
                </a:r>
              </a:p>
            </p:txBody>
          </p:sp>
          <p:sp>
            <p:nvSpPr>
              <p:cNvPr id="60487" name="Text Box 177">
                <a:extLst>
                  <a:ext uri="{FF2B5EF4-FFF2-40B4-BE49-F238E27FC236}">
                    <a16:creationId xmlns:a16="http://schemas.microsoft.com/office/drawing/2014/main" id="{6F1B75C8-AA1E-2749-985B-2C9FA8D3EE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</a:rPr>
                  <a:t>acknowledgement number</a:t>
                </a:r>
              </a:p>
            </p:txBody>
          </p:sp>
          <p:sp>
            <p:nvSpPr>
              <p:cNvPr id="60488" name="Text Box 178">
                <a:extLst>
                  <a:ext uri="{FF2B5EF4-FFF2-40B4-BE49-F238E27FC236}">
                    <a16:creationId xmlns:a16="http://schemas.microsoft.com/office/drawing/2014/main" id="{FFC2AF23-CA82-B748-B8EE-C0382E9CD9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502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833">
                    <a:latin typeface="Arial" charset="0"/>
                  </a:rPr>
                  <a:t>checksum</a:t>
                </a:r>
              </a:p>
            </p:txBody>
          </p:sp>
          <p:sp>
            <p:nvSpPr>
              <p:cNvPr id="60489" name="Line 179">
                <a:extLst>
                  <a:ext uri="{FF2B5EF4-FFF2-40B4-BE49-F238E27FC236}">
                    <a16:creationId xmlns:a16="http://schemas.microsoft.com/office/drawing/2014/main" id="{00480B43-A1A4-E44E-BFB3-3E8445262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0" name="Line 180">
                <a:extLst>
                  <a:ext uri="{FF2B5EF4-FFF2-40B4-BE49-F238E27FC236}">
                    <a16:creationId xmlns:a16="http://schemas.microsoft.com/office/drawing/2014/main" id="{32F36FB2-84B0-4F4D-B381-CA1019E19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1" name="Line 181">
                <a:extLst>
                  <a:ext uri="{FF2B5EF4-FFF2-40B4-BE49-F238E27FC236}">
                    <a16:creationId xmlns:a16="http://schemas.microsoft.com/office/drawing/2014/main" id="{528951A3-BFB2-B842-8906-8AD85ECE9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2" name="Line 182">
                <a:extLst>
                  <a:ext uri="{FF2B5EF4-FFF2-40B4-BE49-F238E27FC236}">
                    <a16:creationId xmlns:a16="http://schemas.microsoft.com/office/drawing/2014/main" id="{69419F4A-5FBD-304C-9C8C-B355966BD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3" name="Line 183">
                <a:extLst>
                  <a:ext uri="{FF2B5EF4-FFF2-40B4-BE49-F238E27FC236}">
                    <a16:creationId xmlns:a16="http://schemas.microsoft.com/office/drawing/2014/main" id="{10B74380-5B08-F64C-BBFD-DEACAB06F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4" name="Line 184">
                <a:extLst>
                  <a:ext uri="{FF2B5EF4-FFF2-40B4-BE49-F238E27FC236}">
                    <a16:creationId xmlns:a16="http://schemas.microsoft.com/office/drawing/2014/main" id="{8CA1DFA0-CE10-D240-861F-9E4803467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5" name="Text Box 185">
                <a:extLst>
                  <a:ext uri="{FF2B5EF4-FFF2-40B4-BE49-F238E27FC236}">
                    <a16:creationId xmlns:a16="http://schemas.microsoft.com/office/drawing/2014/main" id="{85E05C61-280A-5047-8FE4-387CA69F8B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49" cy="1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</a:rPr>
                  <a:t>rwnd</a:t>
                </a:r>
              </a:p>
            </p:txBody>
          </p:sp>
          <p:sp>
            <p:nvSpPr>
              <p:cNvPr id="60496" name="Text Box 186">
                <a:extLst>
                  <a:ext uri="{FF2B5EF4-FFF2-40B4-BE49-F238E27FC236}">
                    <a16:creationId xmlns:a16="http://schemas.microsoft.com/office/drawing/2014/main" id="{1CA262F1-031E-E542-B661-43D3741F4E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526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833">
                    <a:latin typeface="Arial" charset="0"/>
                  </a:rPr>
                  <a:t>urg pointer</a:t>
                </a:r>
              </a:p>
            </p:txBody>
          </p:sp>
          <p:sp>
            <p:nvSpPr>
              <p:cNvPr id="60497" name="Line 187">
                <a:extLst>
                  <a:ext uri="{FF2B5EF4-FFF2-40B4-BE49-F238E27FC236}">
                    <a16:creationId xmlns:a16="http://schemas.microsoft.com/office/drawing/2014/main" id="{5DBC1CF1-1909-094D-9D60-DEC623B94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8" name="Line 188">
                <a:extLst>
                  <a:ext uri="{FF2B5EF4-FFF2-40B4-BE49-F238E27FC236}">
                    <a16:creationId xmlns:a16="http://schemas.microsoft.com/office/drawing/2014/main" id="{807E581D-5A1C-4245-A0CA-A69173F3D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481" name="Text Box 189">
              <a:extLst>
                <a:ext uri="{FF2B5EF4-FFF2-40B4-BE49-F238E27FC236}">
                  <a16:creationId xmlns:a16="http://schemas.microsoft.com/office/drawing/2014/main" id="{243EFB81-FC2F-A041-9BC3-FE7E5469A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673"/>
              <a:ext cx="189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333"/>
                <a:t>outgoing segment from sender</a:t>
              </a:r>
            </a:p>
          </p:txBody>
        </p:sp>
        <p:sp>
          <p:nvSpPr>
            <p:cNvPr id="75841" name="Freeform 190">
              <a:extLst>
                <a:ext uri="{FF2B5EF4-FFF2-40B4-BE49-F238E27FC236}">
                  <a16:creationId xmlns:a16="http://schemas.microsoft.com/office/drawing/2014/main" id="{9383617C-6B5C-A446-988B-D2EAE470B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337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79321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lide Number Placeholder 6">
            <a:extLst>
              <a:ext uri="{FF2B5EF4-FFF2-40B4-BE49-F238E27FC236}">
                <a16:creationId xmlns:a16="http://schemas.microsoft.com/office/drawing/2014/main" id="{C2A4A0D3-875C-FB45-8C1B-A340D0AD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3-</a:t>
            </a:r>
            <a:fld id="{BC59497F-B1B2-ED4C-B2B8-7085A9B4A86F}" type="slidenum">
              <a:rPr lang="en-US" altLang="en-US" sz="1000"/>
              <a:pPr/>
              <a:t>7</a:t>
            </a:fld>
            <a:endParaRPr lang="en-US" altLang="en-US" sz="1000"/>
          </a:p>
        </p:txBody>
      </p:sp>
      <p:pic>
        <p:nvPicPr>
          <p:cNvPr id="76803" name="Picture 2" descr="underline_base">
            <a:extLst>
              <a:ext uri="{FF2B5EF4-FFF2-40B4-BE49-F238E27FC236}">
                <a16:creationId xmlns:a16="http://schemas.microsoft.com/office/drawing/2014/main" id="{CEFE9C11-6F27-D440-98A2-DD9565545BF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679979"/>
            <a:ext cx="4951678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Line 3">
            <a:extLst>
              <a:ext uri="{FF2B5EF4-FFF2-40B4-BE49-F238E27FC236}">
                <a16:creationId xmlns:a16="http://schemas.microsoft.com/office/drawing/2014/main" id="{02F9ECC8-CC9C-6546-ACE0-97A6415B9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5146" y="3735917"/>
            <a:ext cx="2159000" cy="42201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1446" name="Line 4">
            <a:extLst>
              <a:ext uri="{FF2B5EF4-FFF2-40B4-BE49-F238E27FC236}">
                <a16:creationId xmlns:a16="http://schemas.microsoft.com/office/drawing/2014/main" id="{32C56EFE-AA61-A94C-8252-64692D0E3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7053" y="2262188"/>
            <a:ext cx="2155031" cy="4762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1447" name="Rectangle 5">
            <a:extLst>
              <a:ext uri="{FF2B5EF4-FFF2-40B4-BE49-F238E27FC236}">
                <a16:creationId xmlns:a16="http://schemas.microsoft.com/office/drawing/2014/main" id="{6E7233CC-1EC3-3741-B57F-C6C1E62C7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7594" y="125678"/>
            <a:ext cx="6477000" cy="73818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seq. numbers, </a:t>
            </a:r>
            <a:r>
              <a:rPr lang="en-US" sz="3333">
                <a:cs typeface="+mj-cs"/>
              </a:rPr>
              <a:t>ACK</a:t>
            </a:r>
            <a:r>
              <a:rPr lang="en-US">
                <a:cs typeface="+mj-cs"/>
              </a:rPr>
              <a:t>s</a:t>
            </a:r>
          </a:p>
        </p:txBody>
      </p:sp>
      <p:sp>
        <p:nvSpPr>
          <p:cNvPr id="61448" name="Text Box 7">
            <a:extLst>
              <a:ext uri="{FF2B5EF4-FFF2-40B4-BE49-F238E27FC236}">
                <a16:creationId xmlns:a16="http://schemas.microsoft.com/office/drawing/2014/main" id="{00129CB5-3847-0047-82FF-85A7364D3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365" y="1934105"/>
            <a:ext cx="674688" cy="64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en-US" sz="1333"/>
              <a:t>User</a:t>
            </a:r>
          </a:p>
          <a:p>
            <a:pPr algn="r">
              <a:lnSpc>
                <a:spcPct val="90000"/>
              </a:lnSpc>
            </a:pPr>
            <a:r>
              <a:rPr lang="en-US" altLang="en-US" sz="1333"/>
              <a:t>types</a:t>
            </a:r>
          </a:p>
          <a:p>
            <a:pPr algn="r">
              <a:lnSpc>
                <a:spcPct val="90000"/>
              </a:lnSpc>
            </a:pPr>
            <a:r>
              <a:rPr lang="ja-JP" altLang="en-US" sz="1333"/>
              <a:t>‘</a:t>
            </a:r>
            <a:r>
              <a:rPr lang="en-US" altLang="ja-JP" sz="1333"/>
              <a:t>C</a:t>
            </a:r>
            <a:r>
              <a:rPr lang="ja-JP" altLang="en-US" sz="1333"/>
              <a:t>’</a:t>
            </a:r>
            <a:endParaRPr lang="en-US" altLang="en-US" sz="833"/>
          </a:p>
        </p:txBody>
      </p:sp>
      <p:sp>
        <p:nvSpPr>
          <p:cNvPr id="61449" name="Text Box 8">
            <a:extLst>
              <a:ext uri="{FF2B5EF4-FFF2-40B4-BE49-F238E27FC236}">
                <a16:creationId xmlns:a16="http://schemas.microsoft.com/office/drawing/2014/main" id="{EFD9E64A-AB68-A146-AD3E-BD76A8565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009" y="3278188"/>
            <a:ext cx="942887" cy="83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en-US" sz="1333"/>
              <a:t>host ACKs</a:t>
            </a:r>
          </a:p>
          <a:p>
            <a:pPr algn="r">
              <a:lnSpc>
                <a:spcPct val="90000"/>
              </a:lnSpc>
            </a:pPr>
            <a:r>
              <a:rPr lang="en-US" altLang="en-US" sz="1333"/>
              <a:t>receipt </a:t>
            </a:r>
          </a:p>
          <a:p>
            <a:pPr algn="r">
              <a:lnSpc>
                <a:spcPct val="90000"/>
              </a:lnSpc>
            </a:pPr>
            <a:r>
              <a:rPr lang="en-US" altLang="en-US" sz="1333"/>
              <a:t>of echoed</a:t>
            </a:r>
          </a:p>
          <a:p>
            <a:pPr algn="r">
              <a:lnSpc>
                <a:spcPct val="90000"/>
              </a:lnSpc>
            </a:pPr>
            <a:r>
              <a:rPr lang="ja-JP" altLang="en-US" sz="1333"/>
              <a:t>‘</a:t>
            </a:r>
            <a:r>
              <a:rPr lang="en-US" altLang="ja-JP" sz="1333"/>
              <a:t>C</a:t>
            </a:r>
            <a:r>
              <a:rPr lang="ja-JP" altLang="en-US" sz="1333"/>
              <a:t>’</a:t>
            </a:r>
            <a:endParaRPr lang="en-US" altLang="en-US" sz="833"/>
          </a:p>
        </p:txBody>
      </p:sp>
      <p:sp>
        <p:nvSpPr>
          <p:cNvPr id="61450" name="Text Box 9">
            <a:extLst>
              <a:ext uri="{FF2B5EF4-FFF2-40B4-BE49-F238E27FC236}">
                <a16:creationId xmlns:a16="http://schemas.microsoft.com/office/drawing/2014/main" id="{D6FB7911-2745-6440-A0B0-4D1264877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990" y="2546615"/>
            <a:ext cx="1083951" cy="91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333"/>
              <a:t>host ACKs</a:t>
            </a:r>
          </a:p>
          <a:p>
            <a:pPr algn="l"/>
            <a:r>
              <a:rPr lang="en-US" altLang="en-US" sz="1333"/>
              <a:t>receipt of</a:t>
            </a:r>
          </a:p>
          <a:p>
            <a:pPr algn="l"/>
            <a:r>
              <a:rPr lang="ja-JP" altLang="en-US" sz="1333"/>
              <a:t>‘</a:t>
            </a:r>
            <a:r>
              <a:rPr lang="en-US" altLang="ja-JP" sz="1333"/>
              <a:t>C</a:t>
            </a:r>
            <a:r>
              <a:rPr lang="ja-JP" altLang="en-US" sz="1333"/>
              <a:t>’</a:t>
            </a:r>
            <a:r>
              <a:rPr lang="en-US" altLang="ja-JP" sz="1333"/>
              <a:t>, echoes</a:t>
            </a:r>
          </a:p>
          <a:p>
            <a:pPr algn="l"/>
            <a:r>
              <a:rPr lang="en-US" altLang="en-US" sz="1333"/>
              <a:t>back </a:t>
            </a:r>
            <a:r>
              <a:rPr lang="ja-JP" altLang="en-US" sz="1333"/>
              <a:t>‘</a:t>
            </a:r>
            <a:r>
              <a:rPr lang="en-US" altLang="ja-JP" sz="1333"/>
              <a:t>C</a:t>
            </a:r>
            <a:r>
              <a:rPr lang="ja-JP" altLang="en-US" sz="1333"/>
              <a:t>’</a:t>
            </a:r>
            <a:endParaRPr lang="en-US" altLang="en-US" sz="1333"/>
          </a:p>
        </p:txBody>
      </p:sp>
      <p:sp>
        <p:nvSpPr>
          <p:cNvPr id="61451" name="Line 10">
            <a:extLst>
              <a:ext uri="{FF2B5EF4-FFF2-40B4-BE49-F238E27FC236}">
                <a16:creationId xmlns:a16="http://schemas.microsoft.com/office/drawing/2014/main" id="{CEAE329E-C932-E34E-9408-20565252E7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9115" y="2906448"/>
            <a:ext cx="2128573" cy="6667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1452" name="Text Box 11">
            <a:extLst>
              <a:ext uri="{FF2B5EF4-FFF2-40B4-BE49-F238E27FC236}">
                <a16:creationId xmlns:a16="http://schemas.microsoft.com/office/drawing/2014/main" id="{66951077-815F-8B46-A900-9B3EDED26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511" y="4409282"/>
            <a:ext cx="202972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500">
                <a:solidFill>
                  <a:srgbClr val="000099"/>
                </a:solidFill>
              </a:rPr>
              <a:t>simple telnet scenario</a:t>
            </a:r>
            <a:endParaRPr lang="en-US" sz="833">
              <a:solidFill>
                <a:srgbClr val="000099"/>
              </a:solidFill>
            </a:endParaRPr>
          </a:p>
        </p:txBody>
      </p:sp>
      <p:sp>
        <p:nvSpPr>
          <p:cNvPr id="61453" name="Text Box 13">
            <a:extLst>
              <a:ext uri="{FF2B5EF4-FFF2-40B4-BE49-F238E27FC236}">
                <a16:creationId xmlns:a16="http://schemas.microsoft.com/office/drawing/2014/main" id="{E70F38A4-8A5F-9642-BE4E-550BA664B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449" y="1191949"/>
            <a:ext cx="681597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333"/>
              <a:t>Host B</a:t>
            </a:r>
          </a:p>
        </p:txBody>
      </p:sp>
      <p:sp>
        <p:nvSpPr>
          <p:cNvPr id="61454" name="Text Box 17">
            <a:extLst>
              <a:ext uri="{FF2B5EF4-FFF2-40B4-BE49-F238E27FC236}">
                <a16:creationId xmlns:a16="http://schemas.microsoft.com/office/drawing/2014/main" id="{1D13410A-46E9-CF45-ACFC-D041FD13D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7646" y="1197240"/>
            <a:ext cx="68320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333"/>
              <a:t>Host A</a:t>
            </a:r>
          </a:p>
        </p:txBody>
      </p:sp>
      <p:sp>
        <p:nvSpPr>
          <p:cNvPr id="61455" name="Rectangle 18">
            <a:extLst>
              <a:ext uri="{FF2B5EF4-FFF2-40B4-BE49-F238E27FC236}">
                <a16:creationId xmlns:a16="http://schemas.microsoft.com/office/drawing/2014/main" id="{D854A3DD-D317-B747-B899-7F8B0CB23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386" y="2338917"/>
            <a:ext cx="678656" cy="3161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1456" name="Text Box 19">
            <a:extLst>
              <a:ext uri="{FF2B5EF4-FFF2-40B4-BE49-F238E27FC236}">
                <a16:creationId xmlns:a16="http://schemas.microsoft.com/office/drawing/2014/main" id="{3D399F7F-E2CB-1848-915A-4E14F96B3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365" y="2382573"/>
            <a:ext cx="2157963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67"/>
              <a:t>Seq=42, ACK=79, data = </a:t>
            </a:r>
            <a:r>
              <a:rPr lang="ja-JP" altLang="en-US" sz="1167"/>
              <a:t>‘</a:t>
            </a:r>
            <a:r>
              <a:rPr lang="en-US" altLang="ja-JP" sz="1167"/>
              <a:t>C</a:t>
            </a:r>
            <a:r>
              <a:rPr lang="ja-JP" altLang="en-US" sz="1167"/>
              <a:t>’</a:t>
            </a:r>
            <a:endParaRPr lang="en-US" altLang="en-US" sz="1167"/>
          </a:p>
        </p:txBody>
      </p:sp>
      <p:sp>
        <p:nvSpPr>
          <p:cNvPr id="61457" name="Rectangle 20">
            <a:extLst>
              <a:ext uri="{FF2B5EF4-FFF2-40B4-BE49-F238E27FC236}">
                <a16:creationId xmlns:a16="http://schemas.microsoft.com/office/drawing/2014/main" id="{D400437E-35EF-4A4B-93C1-1070E72E5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90" y="3137959"/>
            <a:ext cx="686593" cy="2050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1458" name="Text Box 21">
            <a:extLst>
              <a:ext uri="{FF2B5EF4-FFF2-40B4-BE49-F238E27FC236}">
                <a16:creationId xmlns:a16="http://schemas.microsoft.com/office/drawing/2014/main" id="{A53BA792-4C30-B345-BA8D-4D97B838F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011" y="3128698"/>
            <a:ext cx="2154757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67">
                <a:latin typeface="Arial" panose="020B0604020202020204" pitchFamily="34" charset="0"/>
              </a:rPr>
              <a:t>Seq=79, ACK=43, data = </a:t>
            </a:r>
            <a:r>
              <a:rPr lang="ja-JP" altLang="en-US" sz="1167">
                <a:latin typeface="Arial" panose="020B0604020202020204" pitchFamily="34" charset="0"/>
              </a:rPr>
              <a:t>‘</a:t>
            </a:r>
            <a:r>
              <a:rPr lang="en-US" altLang="ja-JP" sz="1167">
                <a:latin typeface="Arial" panose="020B0604020202020204" pitchFamily="34" charset="0"/>
              </a:rPr>
              <a:t>C</a:t>
            </a:r>
            <a:r>
              <a:rPr lang="ja-JP" altLang="en-US" sz="1167">
                <a:latin typeface="Arial" panose="020B0604020202020204" pitchFamily="34" charset="0"/>
              </a:rPr>
              <a:t>’</a:t>
            </a:r>
            <a:endParaRPr lang="en-US" altLang="en-US" sz="833">
              <a:latin typeface="Times New Roman" panose="02020603050405020304" pitchFamily="18" charset="0"/>
            </a:endParaRPr>
          </a:p>
        </p:txBody>
      </p:sp>
      <p:sp>
        <p:nvSpPr>
          <p:cNvPr id="61459" name="Rectangle 22">
            <a:extLst>
              <a:ext uri="{FF2B5EF4-FFF2-40B4-BE49-F238E27FC236}">
                <a16:creationId xmlns:a16="http://schemas.microsoft.com/office/drawing/2014/main" id="{1C43AE59-1836-9748-BC53-9A23775F0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052" y="3844396"/>
            <a:ext cx="799042" cy="2976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1460" name="Text Box 23">
            <a:extLst>
              <a:ext uri="{FF2B5EF4-FFF2-40B4-BE49-F238E27FC236}">
                <a16:creationId xmlns:a16="http://schemas.microsoft.com/office/drawing/2014/main" id="{D7548C81-7AEE-6840-A03A-B975F2BAA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1823" y="3856302"/>
            <a:ext cx="1350050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167">
                <a:latin typeface="Arial" charset="0"/>
              </a:rPr>
              <a:t>Seq=43, ACK=80</a:t>
            </a:r>
            <a:endParaRPr lang="en-US" sz="833">
              <a:latin typeface="Times New Roman" charset="0"/>
            </a:endParaRPr>
          </a:p>
        </p:txBody>
      </p:sp>
      <p:sp>
        <p:nvSpPr>
          <p:cNvPr id="61461" name="Line 24">
            <a:extLst>
              <a:ext uri="{FF2B5EF4-FFF2-40B4-BE49-F238E27FC236}">
                <a16:creationId xmlns:a16="http://schemas.microsoft.com/office/drawing/2014/main" id="{8C0AB457-2F40-1E4C-A140-EA3E44BBB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8532" y="2061105"/>
            <a:ext cx="0" cy="2156354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1462" name="Line 25">
            <a:extLst>
              <a:ext uri="{FF2B5EF4-FFF2-40B4-BE49-F238E27FC236}">
                <a16:creationId xmlns:a16="http://schemas.microsoft.com/office/drawing/2014/main" id="{9CFDEF21-4912-EB4B-9C2E-A39618A8B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7063" y="2104761"/>
            <a:ext cx="0" cy="2156354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grpSp>
        <p:nvGrpSpPr>
          <p:cNvPr id="76822" name="Group 27">
            <a:extLst>
              <a:ext uri="{FF2B5EF4-FFF2-40B4-BE49-F238E27FC236}">
                <a16:creationId xmlns:a16="http://schemas.microsoft.com/office/drawing/2014/main" id="{5DDE5E87-E958-CB4A-9901-32C856EEDC82}"/>
              </a:ext>
            </a:extLst>
          </p:cNvPr>
          <p:cNvGrpSpPr>
            <a:grpSpLocks/>
          </p:cNvGrpSpPr>
          <p:nvPr/>
        </p:nvGrpSpPr>
        <p:grpSpPr bwMode="auto">
          <a:xfrm>
            <a:off x="3065199" y="1377157"/>
            <a:ext cx="629708" cy="652198"/>
            <a:chOff x="-44" y="1473"/>
            <a:chExt cx="981" cy="1105"/>
          </a:xfrm>
        </p:grpSpPr>
        <p:pic>
          <p:nvPicPr>
            <p:cNvPr id="76826" name="Picture 28" descr="desktop_computer_stylized_medium">
              <a:extLst>
                <a:ext uri="{FF2B5EF4-FFF2-40B4-BE49-F238E27FC236}">
                  <a16:creationId xmlns:a16="http://schemas.microsoft.com/office/drawing/2014/main" id="{FB5E5C61-AD86-8140-9F5E-7390CEAF4A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27" name="Freeform 29">
              <a:extLst>
                <a:ext uri="{FF2B5EF4-FFF2-40B4-BE49-F238E27FC236}">
                  <a16:creationId xmlns:a16="http://schemas.microsoft.com/office/drawing/2014/main" id="{50FD1397-D67F-7840-B463-3B27F219C5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76823" name="Group 30">
            <a:extLst>
              <a:ext uri="{FF2B5EF4-FFF2-40B4-BE49-F238E27FC236}">
                <a16:creationId xmlns:a16="http://schemas.microsoft.com/office/drawing/2014/main" id="{D3E24CEA-C26B-F048-9AF9-B7F1C205F7A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450417" y="1410230"/>
            <a:ext cx="657490" cy="718344"/>
            <a:chOff x="-44" y="1473"/>
            <a:chExt cx="981" cy="1105"/>
          </a:xfrm>
        </p:grpSpPr>
        <p:pic>
          <p:nvPicPr>
            <p:cNvPr id="76824" name="Picture 31" descr="desktop_computer_stylized_medium">
              <a:extLst>
                <a:ext uri="{FF2B5EF4-FFF2-40B4-BE49-F238E27FC236}">
                  <a16:creationId xmlns:a16="http://schemas.microsoft.com/office/drawing/2014/main" id="{9D569836-FE21-6F4A-9E8B-09E4884A9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25" name="Freeform 32">
              <a:extLst>
                <a:ext uri="{FF2B5EF4-FFF2-40B4-BE49-F238E27FC236}">
                  <a16:creationId xmlns:a16="http://schemas.microsoft.com/office/drawing/2014/main" id="{E2CDF5A2-1724-5A4B-8F6E-A3816B2096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425207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Slide Number Placeholder 4">
            <a:extLst>
              <a:ext uri="{FF2B5EF4-FFF2-40B4-BE49-F238E27FC236}">
                <a16:creationId xmlns:a16="http://schemas.microsoft.com/office/drawing/2014/main" id="{277BD6E2-5100-9A45-9F9C-E759DE50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3-</a:t>
            </a:r>
            <a:fld id="{455A52BB-7E3D-264E-BB07-E8B70737CF1B}" type="slidenum">
              <a:rPr lang="en-US" altLang="en-US" sz="1000"/>
              <a:pPr/>
              <a:t>8</a:t>
            </a:fld>
            <a:endParaRPr lang="en-US" altLang="en-US" sz="1000"/>
          </a:p>
        </p:txBody>
      </p:sp>
      <p:sp>
        <p:nvSpPr>
          <p:cNvPr id="69636" name="Rectangle 7">
            <a:extLst>
              <a:ext uri="{FF2B5EF4-FFF2-40B4-BE49-F238E27FC236}">
                <a16:creationId xmlns:a16="http://schemas.microsoft.com/office/drawing/2014/main" id="{981FFA3D-2B06-944F-8C17-41D817435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8875" y="198438"/>
            <a:ext cx="6477000" cy="754063"/>
          </a:xfrm>
        </p:spPr>
        <p:txBody>
          <a:bodyPr/>
          <a:lstStyle/>
          <a:p>
            <a:pPr>
              <a:defRPr/>
            </a:pPr>
            <a:r>
              <a:rPr lang="en-US" sz="3333">
                <a:cs typeface="+mj-cs"/>
              </a:rPr>
              <a:t>TCP: retransmission scenarios</a:t>
            </a:r>
            <a:endParaRPr lang="en-US">
              <a:cs typeface="+mj-cs"/>
            </a:endParaRPr>
          </a:p>
        </p:txBody>
      </p:sp>
      <p:sp>
        <p:nvSpPr>
          <p:cNvPr id="69637" name="Text Box 105">
            <a:extLst>
              <a:ext uri="{FF2B5EF4-FFF2-40B4-BE49-F238E27FC236}">
                <a16:creationId xmlns:a16="http://schemas.microsoft.com/office/drawing/2014/main" id="{9F1FA0C7-610D-F04B-8F65-5FD946A0F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917" y="4955646"/>
            <a:ext cx="164981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500"/>
              <a:t>lost ACK scenario</a:t>
            </a:r>
            <a:endParaRPr lang="en-US" sz="833"/>
          </a:p>
        </p:txBody>
      </p:sp>
      <p:sp>
        <p:nvSpPr>
          <p:cNvPr id="69638" name="Line 99">
            <a:extLst>
              <a:ext uri="{FF2B5EF4-FFF2-40B4-BE49-F238E27FC236}">
                <a16:creationId xmlns:a16="http://schemas.microsoft.com/office/drawing/2014/main" id="{52EBA57D-25AC-2248-967B-D8E618722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9678" y="3487209"/>
            <a:ext cx="1959239" cy="42201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9639" name="Line 100">
            <a:extLst>
              <a:ext uri="{FF2B5EF4-FFF2-40B4-BE49-F238E27FC236}">
                <a16:creationId xmlns:a16="http://schemas.microsoft.com/office/drawing/2014/main" id="{758C9C38-0A15-7B4E-BEE2-A1F70A96C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0261" y="2013479"/>
            <a:ext cx="1955271" cy="4762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9640" name="Line 104">
            <a:extLst>
              <a:ext uri="{FF2B5EF4-FFF2-40B4-BE49-F238E27FC236}">
                <a16:creationId xmlns:a16="http://schemas.microsoft.com/office/drawing/2014/main" id="{27F7A900-84BB-1C4C-AB2B-51C9C00AC8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4126" y="2565136"/>
            <a:ext cx="1060979" cy="35586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9641" name="Text Box 107">
            <a:extLst>
              <a:ext uri="{FF2B5EF4-FFF2-40B4-BE49-F238E27FC236}">
                <a16:creationId xmlns:a16="http://schemas.microsoft.com/office/drawing/2014/main" id="{E9EE0374-547E-4F4C-9397-5DD3AB1B5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542" y="1047750"/>
            <a:ext cx="681597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333"/>
              <a:t>Host B</a:t>
            </a:r>
          </a:p>
        </p:txBody>
      </p:sp>
      <p:sp>
        <p:nvSpPr>
          <p:cNvPr id="69642" name="Text Box 111">
            <a:extLst>
              <a:ext uri="{FF2B5EF4-FFF2-40B4-BE49-F238E27FC236}">
                <a16:creationId xmlns:a16="http://schemas.microsoft.com/office/drawing/2014/main" id="{0EE07945-7EB3-1047-9004-F6C0BA1BC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854" y="1062303"/>
            <a:ext cx="68320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333"/>
              <a:t>Host A</a:t>
            </a:r>
          </a:p>
        </p:txBody>
      </p:sp>
      <p:sp>
        <p:nvSpPr>
          <p:cNvPr id="69643" name="Rectangle 112">
            <a:extLst>
              <a:ext uri="{FF2B5EF4-FFF2-40B4-BE49-F238E27FC236}">
                <a16:creationId xmlns:a16="http://schemas.microsoft.com/office/drawing/2014/main" id="{2F04F712-44BF-394D-A73D-EDB88514F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13" y="2080949"/>
            <a:ext cx="724958" cy="3346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9644" name="Text Box 113">
            <a:extLst>
              <a:ext uri="{FF2B5EF4-FFF2-40B4-BE49-F238E27FC236}">
                <a16:creationId xmlns:a16="http://schemas.microsoft.com/office/drawing/2014/main" id="{48DE1764-C5A7-C44E-9C92-ED253AAE7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646" y="2124604"/>
            <a:ext cx="1787669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/>
              <a:t>Seq=92, 8 bytes of data</a:t>
            </a:r>
          </a:p>
        </p:txBody>
      </p:sp>
      <p:sp>
        <p:nvSpPr>
          <p:cNvPr id="69645" name="Rectangle 114">
            <a:extLst>
              <a:ext uri="{FF2B5EF4-FFF2-40B4-BE49-F238E27FC236}">
                <a16:creationId xmlns:a16="http://schemas.microsoft.com/office/drawing/2014/main" id="{3560DBC8-1E79-8644-8867-86FDE677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917" y="2636573"/>
            <a:ext cx="623094" cy="2050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9646" name="Text Box 115">
            <a:extLst>
              <a:ext uri="{FF2B5EF4-FFF2-40B4-BE49-F238E27FC236}">
                <a16:creationId xmlns:a16="http://schemas.microsoft.com/office/drawing/2014/main" id="{75BD1230-A7C9-5B41-814C-843898DAD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771" y="2599532"/>
            <a:ext cx="829073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>
                <a:latin typeface="Arial" charset="0"/>
              </a:rPr>
              <a:t>ACK=100</a:t>
            </a:r>
            <a:endParaRPr lang="en-US" sz="833">
              <a:latin typeface="Times New Roman" charset="0"/>
            </a:endParaRPr>
          </a:p>
        </p:txBody>
      </p:sp>
      <p:sp>
        <p:nvSpPr>
          <p:cNvPr id="69647" name="Line 118">
            <a:extLst>
              <a:ext uri="{FF2B5EF4-FFF2-40B4-BE49-F238E27FC236}">
                <a16:creationId xmlns:a16="http://schemas.microsoft.com/office/drawing/2014/main" id="{E1A33774-5F21-1C45-BA50-DFDF7F1E1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3063" y="1812396"/>
            <a:ext cx="0" cy="293819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9648" name="Line 119">
            <a:extLst>
              <a:ext uri="{FF2B5EF4-FFF2-40B4-BE49-F238E27FC236}">
                <a16:creationId xmlns:a16="http://schemas.microsoft.com/office/drawing/2014/main" id="{BFDFCA79-929F-8B4B-89B0-7D7F2393C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5803" y="1808428"/>
            <a:ext cx="0" cy="2948781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9649" name="Rectangle 122">
            <a:extLst>
              <a:ext uri="{FF2B5EF4-FFF2-40B4-BE49-F238E27FC236}">
                <a16:creationId xmlns:a16="http://schemas.microsoft.com/office/drawing/2014/main" id="{9D774AAB-F941-0D41-92D3-D7D153226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677" y="3481917"/>
            <a:ext cx="824177" cy="3585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9650" name="Text Box 123">
            <a:extLst>
              <a:ext uri="{FF2B5EF4-FFF2-40B4-BE49-F238E27FC236}">
                <a16:creationId xmlns:a16="http://schemas.microsoft.com/office/drawing/2014/main" id="{BF6C4D7A-A489-614E-9148-1B64EBB8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386" y="3549386"/>
            <a:ext cx="1787669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/>
              <a:t>Seq=92, 8 bytes of data</a:t>
            </a:r>
          </a:p>
        </p:txBody>
      </p:sp>
      <p:sp>
        <p:nvSpPr>
          <p:cNvPr id="69651" name="Text Box 124">
            <a:extLst>
              <a:ext uri="{FF2B5EF4-FFF2-40B4-BE49-F238E27FC236}">
                <a16:creationId xmlns:a16="http://schemas.microsoft.com/office/drawing/2014/main" id="{2B21200B-ED2E-7845-B72D-3E652FD9E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178" y="2758282"/>
            <a:ext cx="330540" cy="34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67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652" name="Text Box 126">
            <a:extLst>
              <a:ext uri="{FF2B5EF4-FFF2-40B4-BE49-F238E27FC236}">
                <a16:creationId xmlns:a16="http://schemas.microsoft.com/office/drawing/2014/main" id="{014034B7-86D7-D948-AEC2-A60D6CC97EBA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1315410" y="2459923"/>
            <a:ext cx="364267" cy="59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/>
              <a:t>timeout</a:t>
            </a:r>
          </a:p>
        </p:txBody>
      </p:sp>
      <p:sp>
        <p:nvSpPr>
          <p:cNvPr id="69653" name="Line 127">
            <a:extLst>
              <a:ext uri="{FF2B5EF4-FFF2-40B4-BE49-F238E27FC236}">
                <a16:creationId xmlns:a16="http://schemas.microsoft.com/office/drawing/2014/main" id="{BC399216-686A-B247-8CC5-1A1793389B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40417" y="3980657"/>
            <a:ext cx="1948657" cy="65219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9654" name="Rectangle 128">
            <a:extLst>
              <a:ext uri="{FF2B5EF4-FFF2-40B4-BE49-F238E27FC236}">
                <a16:creationId xmlns:a16="http://schemas.microsoft.com/office/drawing/2014/main" id="{89A94942-439D-8C46-9492-93E893EE5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949" y="4194969"/>
            <a:ext cx="623093" cy="2050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9655" name="Text Box 129">
            <a:extLst>
              <a:ext uri="{FF2B5EF4-FFF2-40B4-BE49-F238E27FC236}">
                <a16:creationId xmlns:a16="http://schemas.microsoft.com/office/drawing/2014/main" id="{9AF49497-663D-D047-8E94-24B699849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803" y="4157927"/>
            <a:ext cx="829073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>
                <a:latin typeface="Arial" charset="0"/>
              </a:rPr>
              <a:t>ACK=100</a:t>
            </a:r>
            <a:endParaRPr lang="en-US" sz="833">
              <a:latin typeface="Times New Roman" charset="0"/>
            </a:endParaRPr>
          </a:p>
        </p:txBody>
      </p:sp>
      <p:grpSp>
        <p:nvGrpSpPr>
          <p:cNvPr id="85015" name="Group 134">
            <a:extLst>
              <a:ext uri="{FF2B5EF4-FFF2-40B4-BE49-F238E27FC236}">
                <a16:creationId xmlns:a16="http://schemas.microsoft.com/office/drawing/2014/main" id="{5C39DEE8-65C6-424D-B9AC-FF36596EFB0A}"/>
              </a:ext>
            </a:extLst>
          </p:cNvPr>
          <p:cNvGrpSpPr>
            <a:grpSpLocks/>
          </p:cNvGrpSpPr>
          <p:nvPr/>
        </p:nvGrpSpPr>
        <p:grpSpPr bwMode="auto">
          <a:xfrm>
            <a:off x="1449917" y="2017449"/>
            <a:ext cx="87313" cy="423333"/>
            <a:chOff x="3099" y="1749"/>
            <a:chExt cx="66" cy="320"/>
          </a:xfrm>
        </p:grpSpPr>
        <p:sp>
          <p:nvSpPr>
            <p:cNvPr id="69710" name="Line 132">
              <a:extLst>
                <a:ext uri="{FF2B5EF4-FFF2-40B4-BE49-F238E27FC236}">
                  <a16:creationId xmlns:a16="http://schemas.microsoft.com/office/drawing/2014/main" id="{7608AE93-45CF-B946-B2E9-C688C4224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11" name="Line 133">
              <a:extLst>
                <a:ext uri="{FF2B5EF4-FFF2-40B4-BE49-F238E27FC236}">
                  <a16:creationId xmlns:a16="http://schemas.microsoft.com/office/drawing/2014/main" id="{ADE2F722-64E4-FA4F-9CB1-C306DDC2B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5016" name="Group 135">
            <a:extLst>
              <a:ext uri="{FF2B5EF4-FFF2-40B4-BE49-F238E27FC236}">
                <a16:creationId xmlns:a16="http://schemas.microsoft.com/office/drawing/2014/main" id="{F268E77A-0FE8-624B-813E-E99E8F8B317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1445949" y="3053292"/>
            <a:ext cx="87313" cy="423333"/>
            <a:chOff x="3099" y="1749"/>
            <a:chExt cx="66" cy="320"/>
          </a:xfrm>
        </p:grpSpPr>
        <p:sp>
          <p:nvSpPr>
            <p:cNvPr id="69708" name="Line 136">
              <a:extLst>
                <a:ext uri="{FF2B5EF4-FFF2-40B4-BE49-F238E27FC236}">
                  <a16:creationId xmlns:a16="http://schemas.microsoft.com/office/drawing/2014/main" id="{359A7E71-266A-424A-B303-164ACE276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6" y="175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9" name="Line 137">
              <a:extLst>
                <a:ext uri="{FF2B5EF4-FFF2-40B4-BE49-F238E27FC236}">
                  <a16:creationId xmlns:a16="http://schemas.microsoft.com/office/drawing/2014/main" id="{EE3C2D79-842A-8747-9D23-BEFB4F30F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1759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9658" name="Text Box 172">
            <a:extLst>
              <a:ext uri="{FF2B5EF4-FFF2-40B4-BE49-F238E27FC236}">
                <a16:creationId xmlns:a16="http://schemas.microsoft.com/office/drawing/2014/main" id="{47FC2A65-B9B1-E548-AC52-0CC7541E8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324" y="4960938"/>
            <a:ext cx="176971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500"/>
              <a:t>premature timeout</a:t>
            </a:r>
            <a:endParaRPr lang="en-US" sz="833"/>
          </a:p>
        </p:txBody>
      </p:sp>
      <p:sp>
        <p:nvSpPr>
          <p:cNvPr id="69659" name="Line 173">
            <a:extLst>
              <a:ext uri="{FF2B5EF4-FFF2-40B4-BE49-F238E27FC236}">
                <a16:creationId xmlns:a16="http://schemas.microsoft.com/office/drawing/2014/main" id="{6DFB2E59-D42D-2C49-9A37-F5ED7F13A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3492500"/>
            <a:ext cx="2034646" cy="55430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9660" name="Line 174">
            <a:extLst>
              <a:ext uri="{FF2B5EF4-FFF2-40B4-BE49-F238E27FC236}">
                <a16:creationId xmlns:a16="http://schemas.microsoft.com/office/drawing/2014/main" id="{1ABB5CE3-1A3C-AE45-B8D3-4A6933134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845" y="2018771"/>
            <a:ext cx="1955271" cy="4762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9661" name="Line 175">
            <a:extLst>
              <a:ext uri="{FF2B5EF4-FFF2-40B4-BE49-F238E27FC236}">
                <a16:creationId xmlns:a16="http://schemas.microsoft.com/office/drawing/2014/main" id="{32B2D95E-80AF-F140-B4AC-5ED47ECCA6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6678" y="2570428"/>
            <a:ext cx="1946010" cy="132423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9662" name="Text Box 177">
            <a:extLst>
              <a:ext uri="{FF2B5EF4-FFF2-40B4-BE49-F238E27FC236}">
                <a16:creationId xmlns:a16="http://schemas.microsoft.com/office/drawing/2014/main" id="{782D2A88-E9E7-0F49-878A-B503E0509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1053042"/>
            <a:ext cx="681597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333"/>
              <a:t>Host B</a:t>
            </a:r>
          </a:p>
        </p:txBody>
      </p:sp>
      <p:sp>
        <p:nvSpPr>
          <p:cNvPr id="69663" name="Text Box 181">
            <a:extLst>
              <a:ext uri="{FF2B5EF4-FFF2-40B4-BE49-F238E27FC236}">
                <a16:creationId xmlns:a16="http://schemas.microsoft.com/office/drawing/2014/main" id="{935ADC1B-5E07-5744-9881-5E49F22C5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438" y="1067594"/>
            <a:ext cx="68320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333"/>
              <a:t>Host A</a:t>
            </a:r>
          </a:p>
        </p:txBody>
      </p:sp>
      <p:sp>
        <p:nvSpPr>
          <p:cNvPr id="69664" name="Rectangle 182">
            <a:extLst>
              <a:ext uri="{FF2B5EF4-FFF2-40B4-BE49-F238E27FC236}">
                <a16:creationId xmlns:a16="http://schemas.microsoft.com/office/drawing/2014/main" id="{C87C774D-7B10-704F-A6E6-42243F712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896" y="2086240"/>
            <a:ext cx="724958" cy="3346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9665" name="Text Box 183">
            <a:extLst>
              <a:ext uri="{FF2B5EF4-FFF2-40B4-BE49-F238E27FC236}">
                <a16:creationId xmlns:a16="http://schemas.microsoft.com/office/drawing/2014/main" id="{C0163945-8ABD-E049-A07C-C396F5425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230" y="2129896"/>
            <a:ext cx="1787669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/>
              <a:t>Seq=92, 8 bytes of data</a:t>
            </a:r>
          </a:p>
        </p:txBody>
      </p:sp>
      <p:grpSp>
        <p:nvGrpSpPr>
          <p:cNvPr id="85025" name="Group 202">
            <a:extLst>
              <a:ext uri="{FF2B5EF4-FFF2-40B4-BE49-F238E27FC236}">
                <a16:creationId xmlns:a16="http://schemas.microsoft.com/office/drawing/2014/main" id="{FF3F7C1B-7761-214C-B3AE-64FA13A4723E}"/>
              </a:ext>
            </a:extLst>
          </p:cNvPr>
          <p:cNvGrpSpPr>
            <a:grpSpLocks/>
          </p:cNvGrpSpPr>
          <p:nvPr/>
        </p:nvGrpSpPr>
        <p:grpSpPr bwMode="auto">
          <a:xfrm>
            <a:off x="6338092" y="2980527"/>
            <a:ext cx="829469" cy="272520"/>
            <a:chOff x="4215" y="2253"/>
            <a:chExt cx="627" cy="206"/>
          </a:xfrm>
        </p:grpSpPr>
        <p:sp>
          <p:nvSpPr>
            <p:cNvPr id="69706" name="Rectangle 184">
              <a:extLst>
                <a:ext uri="{FF2B5EF4-FFF2-40B4-BE49-F238E27FC236}">
                  <a16:creationId xmlns:a16="http://schemas.microsoft.com/office/drawing/2014/main" id="{49F30E7C-A862-D947-BBD4-443818AB3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7" name="Text Box 185">
              <a:extLst>
                <a:ext uri="{FF2B5EF4-FFF2-40B4-BE49-F238E27FC236}">
                  <a16:creationId xmlns:a16="http://schemas.microsoft.com/office/drawing/2014/main" id="{06D8E889-73A5-0447-A9F9-518D5DD7B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627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67">
                  <a:latin typeface="Arial" charset="0"/>
                </a:rPr>
                <a:t>ACK=100</a:t>
              </a:r>
              <a:endParaRPr lang="en-US" sz="833">
                <a:latin typeface="Times New Roman" charset="0"/>
              </a:endParaRPr>
            </a:p>
          </p:txBody>
        </p:sp>
      </p:grpSp>
      <p:sp>
        <p:nvSpPr>
          <p:cNvPr id="69667" name="Line 186">
            <a:extLst>
              <a:ext uri="{FF2B5EF4-FFF2-40B4-BE49-F238E27FC236}">
                <a16:creationId xmlns:a16="http://schemas.microsoft.com/office/drawing/2014/main" id="{6BD7BC4B-89A3-8546-9913-E5EE0FB3E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0646" y="1817688"/>
            <a:ext cx="0" cy="293819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9668" name="Line 187">
            <a:extLst>
              <a:ext uri="{FF2B5EF4-FFF2-40B4-BE49-F238E27FC236}">
                <a16:creationId xmlns:a16="http://schemas.microsoft.com/office/drawing/2014/main" id="{AA731CCD-0553-334F-B611-76882551D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4865" y="1813720"/>
            <a:ext cx="0" cy="2948781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9669" name="Rectangle 188">
            <a:extLst>
              <a:ext uri="{FF2B5EF4-FFF2-40B4-BE49-F238E27FC236}">
                <a16:creationId xmlns:a16="http://schemas.microsoft.com/office/drawing/2014/main" id="{345293B2-DBCD-694B-81F5-68E3773A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67" y="3590396"/>
            <a:ext cx="881063" cy="423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9670" name="Text Box 189">
            <a:extLst>
              <a:ext uri="{FF2B5EF4-FFF2-40B4-BE49-F238E27FC236}">
                <a16:creationId xmlns:a16="http://schemas.microsoft.com/office/drawing/2014/main" id="{39B07A3D-4590-094B-9DB3-01E38721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8521" y="3618178"/>
            <a:ext cx="1050288" cy="451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167"/>
              <a:t>Seq=92,  8</a:t>
            </a:r>
          </a:p>
          <a:p>
            <a:pPr algn="l">
              <a:defRPr/>
            </a:pPr>
            <a:r>
              <a:rPr lang="en-US" sz="1167"/>
              <a:t>bytes of data</a:t>
            </a:r>
          </a:p>
        </p:txBody>
      </p:sp>
      <p:sp>
        <p:nvSpPr>
          <p:cNvPr id="69671" name="Text Box 191">
            <a:extLst>
              <a:ext uri="{FF2B5EF4-FFF2-40B4-BE49-F238E27FC236}">
                <a16:creationId xmlns:a16="http://schemas.microsoft.com/office/drawing/2014/main" id="{1CADB7FF-F9ED-5143-A3EA-42B21A1E808D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5262993" y="2465214"/>
            <a:ext cx="364267" cy="59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/>
              <a:t>timeout</a:t>
            </a:r>
          </a:p>
        </p:txBody>
      </p:sp>
      <p:sp>
        <p:nvSpPr>
          <p:cNvPr id="69672" name="Line 192">
            <a:extLst>
              <a:ext uri="{FF2B5EF4-FFF2-40B4-BE49-F238E27FC236}">
                <a16:creationId xmlns:a16="http://schemas.microsoft.com/office/drawing/2014/main" id="{5AC73CE3-8383-5846-A283-E62DE3FF1B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6521" y="4078553"/>
            <a:ext cx="1948657" cy="65219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9673" name="Rectangle 193">
            <a:extLst>
              <a:ext uri="{FF2B5EF4-FFF2-40B4-BE49-F238E27FC236}">
                <a16:creationId xmlns:a16="http://schemas.microsoft.com/office/drawing/2014/main" id="{07FE2F34-1207-F347-A8DF-E22123823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053" y="4292865"/>
            <a:ext cx="623093" cy="2050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69674" name="Text Box 194">
            <a:extLst>
              <a:ext uri="{FF2B5EF4-FFF2-40B4-BE49-F238E27FC236}">
                <a16:creationId xmlns:a16="http://schemas.microsoft.com/office/drawing/2014/main" id="{9CD6759F-C0F1-D94D-9A7D-6C3BB2E89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907" y="4255823"/>
            <a:ext cx="829073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>
                <a:latin typeface="Arial" charset="0"/>
              </a:rPr>
              <a:t>ACK=120</a:t>
            </a:r>
            <a:endParaRPr lang="en-US" sz="833">
              <a:latin typeface="Times New Roman" charset="0"/>
            </a:endParaRPr>
          </a:p>
        </p:txBody>
      </p:sp>
      <p:grpSp>
        <p:nvGrpSpPr>
          <p:cNvPr id="85034" name="Group 195">
            <a:extLst>
              <a:ext uri="{FF2B5EF4-FFF2-40B4-BE49-F238E27FC236}">
                <a16:creationId xmlns:a16="http://schemas.microsoft.com/office/drawing/2014/main" id="{2747D09B-711B-1240-8F4F-A34059A92BB8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2022740"/>
            <a:ext cx="87313" cy="423333"/>
            <a:chOff x="3099" y="1749"/>
            <a:chExt cx="66" cy="320"/>
          </a:xfrm>
        </p:grpSpPr>
        <p:sp>
          <p:nvSpPr>
            <p:cNvPr id="69704" name="Line 196">
              <a:extLst>
                <a:ext uri="{FF2B5EF4-FFF2-40B4-BE49-F238E27FC236}">
                  <a16:creationId xmlns:a16="http://schemas.microsoft.com/office/drawing/2014/main" id="{02E75709-1D8C-6940-A121-7DD1FD708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5" name="Line 197">
              <a:extLst>
                <a:ext uri="{FF2B5EF4-FFF2-40B4-BE49-F238E27FC236}">
                  <a16:creationId xmlns:a16="http://schemas.microsoft.com/office/drawing/2014/main" id="{D081B35C-B28E-654C-AB78-BC6426AAB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5035" name="Group 198">
            <a:extLst>
              <a:ext uri="{FF2B5EF4-FFF2-40B4-BE49-F238E27FC236}">
                <a16:creationId xmlns:a16="http://schemas.microsoft.com/office/drawing/2014/main" id="{F6B235C6-51F0-1E49-9C58-625DFF71A44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393532" y="3058584"/>
            <a:ext cx="87313" cy="423333"/>
            <a:chOff x="3099" y="1749"/>
            <a:chExt cx="66" cy="320"/>
          </a:xfrm>
        </p:grpSpPr>
        <p:sp>
          <p:nvSpPr>
            <p:cNvPr id="69702" name="Line 199">
              <a:extLst>
                <a:ext uri="{FF2B5EF4-FFF2-40B4-BE49-F238E27FC236}">
                  <a16:creationId xmlns:a16="http://schemas.microsoft.com/office/drawing/2014/main" id="{4F034EFD-504D-FD48-8C36-9E32F62D8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7" y="175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3" name="Line 200">
              <a:extLst>
                <a:ext uri="{FF2B5EF4-FFF2-40B4-BE49-F238E27FC236}">
                  <a16:creationId xmlns:a16="http://schemas.microsoft.com/office/drawing/2014/main" id="{9E2C9A45-86A0-FC4C-A080-47ECC5524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759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5036" name="Group 206">
            <a:extLst>
              <a:ext uri="{FF2B5EF4-FFF2-40B4-BE49-F238E27FC236}">
                <a16:creationId xmlns:a16="http://schemas.microsoft.com/office/drawing/2014/main" id="{C15ECA8B-8057-B240-80B5-990A7499FAFC}"/>
              </a:ext>
            </a:extLst>
          </p:cNvPr>
          <p:cNvGrpSpPr>
            <a:grpSpLocks/>
          </p:cNvGrpSpPr>
          <p:nvPr/>
        </p:nvGrpSpPr>
        <p:grpSpPr bwMode="auto">
          <a:xfrm>
            <a:off x="5595939" y="2340240"/>
            <a:ext cx="1992313" cy="476250"/>
            <a:chOff x="3759" y="1622"/>
            <a:chExt cx="1506" cy="360"/>
          </a:xfrm>
        </p:grpSpPr>
        <p:sp>
          <p:nvSpPr>
            <p:cNvPr id="69699" name="Line 203">
              <a:extLst>
                <a:ext uri="{FF2B5EF4-FFF2-40B4-BE49-F238E27FC236}">
                  <a16:creationId xmlns:a16="http://schemas.microsoft.com/office/drawing/2014/main" id="{0F5B31A8-244A-D340-B1F3-23F344892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0" name="Rectangle 204">
              <a:extLst>
                <a:ext uri="{FF2B5EF4-FFF2-40B4-BE49-F238E27FC236}">
                  <a16:creationId xmlns:a16="http://schemas.microsoft.com/office/drawing/2014/main" id="{E601728D-6728-8C4F-B6AE-52D693A52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1" name="Text Box 205">
              <a:extLst>
                <a:ext uri="{FF2B5EF4-FFF2-40B4-BE49-F238E27FC236}">
                  <a16:creationId xmlns:a16="http://schemas.microsoft.com/office/drawing/2014/main" id="{2A6CE89F-72C9-9B40-B06D-85A30161C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1706"/>
              <a:ext cx="1475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67"/>
                <a:t>Seq=100, 20 bytes of data</a:t>
              </a:r>
            </a:p>
          </p:txBody>
        </p:sp>
      </p:grpSp>
      <p:sp>
        <p:nvSpPr>
          <p:cNvPr id="69678" name="Line 207">
            <a:extLst>
              <a:ext uri="{FF2B5EF4-FFF2-40B4-BE49-F238E27FC236}">
                <a16:creationId xmlns:a16="http://schemas.microsoft.com/office/drawing/2014/main" id="{1EE56D60-6BF8-754C-81D4-B438EFB107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0646" y="2866761"/>
            <a:ext cx="1946011" cy="132423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grpSp>
        <p:nvGrpSpPr>
          <p:cNvPr id="85038" name="Group 208">
            <a:extLst>
              <a:ext uri="{FF2B5EF4-FFF2-40B4-BE49-F238E27FC236}">
                <a16:creationId xmlns:a16="http://schemas.microsoft.com/office/drawing/2014/main" id="{C2854EE6-7691-3948-A5BB-5B9D9B4DA53F}"/>
              </a:ext>
            </a:extLst>
          </p:cNvPr>
          <p:cNvGrpSpPr>
            <a:grpSpLocks/>
          </p:cNvGrpSpPr>
          <p:nvPr/>
        </p:nvGrpSpPr>
        <p:grpSpPr bwMode="auto">
          <a:xfrm>
            <a:off x="6537852" y="3210714"/>
            <a:ext cx="829469" cy="272520"/>
            <a:chOff x="4215" y="2253"/>
            <a:chExt cx="627" cy="206"/>
          </a:xfrm>
        </p:grpSpPr>
        <p:sp>
          <p:nvSpPr>
            <p:cNvPr id="69697" name="Rectangle 209">
              <a:extLst>
                <a:ext uri="{FF2B5EF4-FFF2-40B4-BE49-F238E27FC236}">
                  <a16:creationId xmlns:a16="http://schemas.microsoft.com/office/drawing/2014/main" id="{2B846470-36AB-5245-950E-EA2F5757E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698" name="Text Box 210">
              <a:extLst>
                <a:ext uri="{FF2B5EF4-FFF2-40B4-BE49-F238E27FC236}">
                  <a16:creationId xmlns:a16="http://schemas.microsoft.com/office/drawing/2014/main" id="{318A97E5-47AA-4B4D-8233-997B4A27D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627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67">
                  <a:latin typeface="Arial" charset="0"/>
                </a:rPr>
                <a:t>ACK=120</a:t>
              </a:r>
              <a:endParaRPr lang="en-US" sz="833">
                <a:latin typeface="Times New Roman" charset="0"/>
              </a:endParaRPr>
            </a:p>
          </p:txBody>
        </p:sp>
      </p:grpSp>
      <p:sp>
        <p:nvSpPr>
          <p:cNvPr id="69680" name="Text Box 211">
            <a:extLst>
              <a:ext uri="{FF2B5EF4-FFF2-40B4-BE49-F238E27FC236}">
                <a16:creationId xmlns:a16="http://schemas.microsoft.com/office/drawing/2014/main" id="{ACA1B5A5-3039-D849-8381-5B87FC69F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615" y="3746500"/>
            <a:ext cx="1180131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/>
              <a:t>SendBase=100</a:t>
            </a:r>
          </a:p>
        </p:txBody>
      </p:sp>
      <p:sp>
        <p:nvSpPr>
          <p:cNvPr id="69681" name="Text Box 212">
            <a:extLst>
              <a:ext uri="{FF2B5EF4-FFF2-40B4-BE49-F238E27FC236}">
                <a16:creationId xmlns:a16="http://schemas.microsoft.com/office/drawing/2014/main" id="{804C8A50-86C7-B94E-96A3-DB7A6F85A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490" y="4030927"/>
            <a:ext cx="1180131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/>
              <a:t>SendBase=120</a:t>
            </a:r>
          </a:p>
        </p:txBody>
      </p:sp>
      <p:sp>
        <p:nvSpPr>
          <p:cNvPr id="69682" name="Text Box 213">
            <a:extLst>
              <a:ext uri="{FF2B5EF4-FFF2-40B4-BE49-F238E27FC236}">
                <a16:creationId xmlns:a16="http://schemas.microsoft.com/office/drawing/2014/main" id="{A522BB08-4D37-8445-92B2-D7D1927AF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365" y="4593167"/>
            <a:ext cx="1180131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/>
              <a:t>SendBase=120</a:t>
            </a:r>
          </a:p>
        </p:txBody>
      </p:sp>
      <p:sp>
        <p:nvSpPr>
          <p:cNvPr id="69683" name="Text Box 214">
            <a:extLst>
              <a:ext uri="{FF2B5EF4-FFF2-40B4-BE49-F238E27FC236}">
                <a16:creationId xmlns:a16="http://schemas.microsoft.com/office/drawing/2014/main" id="{F5A7C787-C5F4-9647-98FB-EFEBD3296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854" y="1889125"/>
            <a:ext cx="1098378" cy="271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/>
              <a:t>SendBase=92</a:t>
            </a:r>
          </a:p>
        </p:txBody>
      </p:sp>
      <p:pic>
        <p:nvPicPr>
          <p:cNvPr id="85043" name="Picture 218" descr="underline_base">
            <a:extLst>
              <a:ext uri="{FF2B5EF4-FFF2-40B4-BE49-F238E27FC236}">
                <a16:creationId xmlns:a16="http://schemas.microsoft.com/office/drawing/2014/main" id="{40F6B964-5FE7-EE43-8FA2-195FCD8FDEB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32" y="760678"/>
            <a:ext cx="5332677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44" name="Group 219">
            <a:extLst>
              <a:ext uri="{FF2B5EF4-FFF2-40B4-BE49-F238E27FC236}">
                <a16:creationId xmlns:a16="http://schemas.microsoft.com/office/drawing/2014/main" id="{E0AD4F87-462A-DC45-9B34-D064DF616B1C}"/>
              </a:ext>
            </a:extLst>
          </p:cNvPr>
          <p:cNvGrpSpPr>
            <a:grpSpLocks/>
          </p:cNvGrpSpPr>
          <p:nvPr/>
        </p:nvGrpSpPr>
        <p:grpSpPr bwMode="auto">
          <a:xfrm>
            <a:off x="5238750" y="1285875"/>
            <a:ext cx="525198" cy="444500"/>
            <a:chOff x="-44" y="1473"/>
            <a:chExt cx="981" cy="1105"/>
          </a:xfrm>
        </p:grpSpPr>
        <p:pic>
          <p:nvPicPr>
            <p:cNvPr id="85054" name="Picture 220" descr="desktop_computer_stylized_medium">
              <a:extLst>
                <a:ext uri="{FF2B5EF4-FFF2-40B4-BE49-F238E27FC236}">
                  <a16:creationId xmlns:a16="http://schemas.microsoft.com/office/drawing/2014/main" id="{CB49532A-DA95-7E4C-80FC-E127BD0881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5" name="Freeform 221">
              <a:extLst>
                <a:ext uri="{FF2B5EF4-FFF2-40B4-BE49-F238E27FC236}">
                  <a16:creationId xmlns:a16="http://schemas.microsoft.com/office/drawing/2014/main" id="{9A1B9932-7FA5-DE47-AE22-76E8FE693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85045" name="Group 225">
            <a:extLst>
              <a:ext uri="{FF2B5EF4-FFF2-40B4-BE49-F238E27FC236}">
                <a16:creationId xmlns:a16="http://schemas.microsoft.com/office/drawing/2014/main" id="{BC84889B-5FE9-C449-A682-E5FDF1F9B18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77907" y="1291167"/>
            <a:ext cx="526521" cy="518583"/>
            <a:chOff x="-44" y="1473"/>
            <a:chExt cx="981" cy="1105"/>
          </a:xfrm>
        </p:grpSpPr>
        <p:pic>
          <p:nvPicPr>
            <p:cNvPr id="85052" name="Picture 226" descr="desktop_computer_stylized_medium">
              <a:extLst>
                <a:ext uri="{FF2B5EF4-FFF2-40B4-BE49-F238E27FC236}">
                  <a16:creationId xmlns:a16="http://schemas.microsoft.com/office/drawing/2014/main" id="{0F844527-9716-AB48-B65B-DFDB807AC4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3" name="Freeform 227">
              <a:extLst>
                <a:ext uri="{FF2B5EF4-FFF2-40B4-BE49-F238E27FC236}">
                  <a16:creationId xmlns:a16="http://schemas.microsoft.com/office/drawing/2014/main" id="{D3890171-93C5-D346-A8BB-FFDFCE2889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85046" name="Group 228">
            <a:extLst>
              <a:ext uri="{FF2B5EF4-FFF2-40B4-BE49-F238E27FC236}">
                <a16:creationId xmlns:a16="http://schemas.microsoft.com/office/drawing/2014/main" id="{D25440E3-F7F5-864A-8CC3-33384ACE336F}"/>
              </a:ext>
            </a:extLst>
          </p:cNvPr>
          <p:cNvGrpSpPr>
            <a:grpSpLocks/>
          </p:cNvGrpSpPr>
          <p:nvPr/>
        </p:nvGrpSpPr>
        <p:grpSpPr bwMode="auto">
          <a:xfrm>
            <a:off x="1301750" y="1289844"/>
            <a:ext cx="525198" cy="444500"/>
            <a:chOff x="-44" y="1473"/>
            <a:chExt cx="981" cy="1105"/>
          </a:xfrm>
        </p:grpSpPr>
        <p:pic>
          <p:nvPicPr>
            <p:cNvPr id="85050" name="Picture 229" descr="desktop_computer_stylized_medium">
              <a:extLst>
                <a:ext uri="{FF2B5EF4-FFF2-40B4-BE49-F238E27FC236}">
                  <a16:creationId xmlns:a16="http://schemas.microsoft.com/office/drawing/2014/main" id="{BE3C4E74-E526-7F40-AEA1-1B67D9658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1" name="Freeform 230">
              <a:extLst>
                <a:ext uri="{FF2B5EF4-FFF2-40B4-BE49-F238E27FC236}">
                  <a16:creationId xmlns:a16="http://schemas.microsoft.com/office/drawing/2014/main" id="{A8DA0DE1-46AD-A140-BBB9-068E783FCB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85047" name="Group 231">
            <a:extLst>
              <a:ext uri="{FF2B5EF4-FFF2-40B4-BE49-F238E27FC236}">
                <a16:creationId xmlns:a16="http://schemas.microsoft.com/office/drawing/2014/main" id="{14992933-7921-3A4C-B540-BAA2E6858D3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450167" y="1276615"/>
            <a:ext cx="591344" cy="500063"/>
            <a:chOff x="-44" y="1473"/>
            <a:chExt cx="981" cy="1105"/>
          </a:xfrm>
        </p:grpSpPr>
        <p:pic>
          <p:nvPicPr>
            <p:cNvPr id="85048" name="Picture 232" descr="desktop_computer_stylized_medium">
              <a:extLst>
                <a:ext uri="{FF2B5EF4-FFF2-40B4-BE49-F238E27FC236}">
                  <a16:creationId xmlns:a16="http://schemas.microsoft.com/office/drawing/2014/main" id="{A1DF1C55-EB0D-5F49-A03B-49E8196B20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49" name="Freeform 233">
              <a:extLst>
                <a:ext uri="{FF2B5EF4-FFF2-40B4-BE49-F238E27FC236}">
                  <a16:creationId xmlns:a16="http://schemas.microsoft.com/office/drawing/2014/main" id="{37C5607B-53A8-534C-8273-3E68CE27C9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271277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8" grpId="0"/>
      <p:bldP spid="69659" grpId="0" animBg="1"/>
      <p:bldP spid="69660" grpId="0" animBg="1"/>
      <p:bldP spid="69661" grpId="0" animBg="1"/>
      <p:bldP spid="69662" grpId="0"/>
      <p:bldP spid="69663" grpId="0"/>
      <p:bldP spid="69664" grpId="0" animBg="1"/>
      <p:bldP spid="69665" grpId="0"/>
      <p:bldP spid="69667" grpId="0" animBg="1"/>
      <p:bldP spid="69668" grpId="0" animBg="1"/>
      <p:bldP spid="69669" grpId="0" animBg="1"/>
      <p:bldP spid="69670" grpId="0"/>
      <p:bldP spid="69671" grpId="0"/>
      <p:bldP spid="69672" grpId="0" animBg="1"/>
      <p:bldP spid="69673" grpId="0" animBg="1"/>
      <p:bldP spid="69674" grpId="0"/>
      <p:bldP spid="69678" grpId="0" animBg="1"/>
      <p:bldP spid="69680" grpId="0"/>
      <p:bldP spid="69681" grpId="0"/>
      <p:bldP spid="69682" grpId="0"/>
      <p:bldP spid="696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Slide Number Placeholder 4">
            <a:extLst>
              <a:ext uri="{FF2B5EF4-FFF2-40B4-BE49-F238E27FC236}">
                <a16:creationId xmlns:a16="http://schemas.microsoft.com/office/drawing/2014/main" id="{E08A4408-6A2A-9649-81DA-B0470E2C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3-</a:t>
            </a:r>
            <a:fld id="{CC0DB0CC-D351-DF49-99B5-EE19E4FA38D5}" type="slidenum">
              <a:rPr lang="en-US" altLang="en-US" sz="1000"/>
              <a:pPr/>
              <a:t>9</a:t>
            </a:fld>
            <a:endParaRPr lang="en-US" altLang="en-US" sz="1000"/>
          </a:p>
        </p:txBody>
      </p:sp>
      <p:sp>
        <p:nvSpPr>
          <p:cNvPr id="73732" name="Line 3">
            <a:extLst>
              <a:ext uri="{FF2B5EF4-FFF2-40B4-BE49-F238E27FC236}">
                <a16:creationId xmlns:a16="http://schemas.microsoft.com/office/drawing/2014/main" id="{5A7183C3-CB20-A645-B6E6-DCE9A59A0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9198" y="1932782"/>
            <a:ext cx="2111375" cy="492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33" name="Line 9">
            <a:extLst>
              <a:ext uri="{FF2B5EF4-FFF2-40B4-BE49-F238E27FC236}">
                <a16:creationId xmlns:a16="http://schemas.microsoft.com/office/drawing/2014/main" id="{BC8944BF-B784-B343-BB56-87A8D89B7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9199" y="2123282"/>
            <a:ext cx="1464468" cy="34528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34" name="Line 10">
            <a:extLst>
              <a:ext uri="{FF2B5EF4-FFF2-40B4-BE49-F238E27FC236}">
                <a16:creationId xmlns:a16="http://schemas.microsoft.com/office/drawing/2014/main" id="{7F8310C8-B775-7E4E-989A-DB6FF9CFD1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6553" y="1678782"/>
            <a:ext cx="2646" cy="33284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35" name="Line 11">
            <a:extLst>
              <a:ext uri="{FF2B5EF4-FFF2-40B4-BE49-F238E27FC236}">
                <a16:creationId xmlns:a16="http://schemas.microsoft.com/office/drawing/2014/main" id="{FD8E62CB-3214-6640-ABA4-70739DF06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4698" y="1742282"/>
            <a:ext cx="9260" cy="325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36" name="Line 12">
            <a:extLst>
              <a:ext uri="{FF2B5EF4-FFF2-40B4-BE49-F238E27FC236}">
                <a16:creationId xmlns:a16="http://schemas.microsoft.com/office/drawing/2014/main" id="{6EA63D6D-B723-C642-A70D-AE58C06E25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8771" y="2468563"/>
            <a:ext cx="2099469" cy="6746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37" name="Line 14">
            <a:extLst>
              <a:ext uri="{FF2B5EF4-FFF2-40B4-BE49-F238E27FC236}">
                <a16:creationId xmlns:a16="http://schemas.microsoft.com/office/drawing/2014/main" id="{CE5029DD-70AD-C642-B562-C5DBF8450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9198" y="2313782"/>
            <a:ext cx="2111375" cy="492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38" name="Line 15">
            <a:extLst>
              <a:ext uri="{FF2B5EF4-FFF2-40B4-BE49-F238E27FC236}">
                <a16:creationId xmlns:a16="http://schemas.microsoft.com/office/drawing/2014/main" id="{13F5A8F2-FADA-F842-8BE7-FA9923596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9198" y="2694782"/>
            <a:ext cx="2111375" cy="492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39" name="Line 16">
            <a:extLst>
              <a:ext uri="{FF2B5EF4-FFF2-40B4-BE49-F238E27FC236}">
                <a16:creationId xmlns:a16="http://schemas.microsoft.com/office/drawing/2014/main" id="{C81A4B74-9CE3-0F4F-A1B0-480BF3BBD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9198" y="2504282"/>
            <a:ext cx="2111375" cy="492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40" name="Line 17">
            <a:extLst>
              <a:ext uri="{FF2B5EF4-FFF2-40B4-BE49-F238E27FC236}">
                <a16:creationId xmlns:a16="http://schemas.microsoft.com/office/drawing/2014/main" id="{D2974B5A-F160-6844-9DC2-11EAD940BE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0095" y="2821782"/>
            <a:ext cx="2108729" cy="69188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41" name="Line 18">
            <a:extLst>
              <a:ext uri="{FF2B5EF4-FFF2-40B4-BE49-F238E27FC236}">
                <a16:creationId xmlns:a16="http://schemas.microsoft.com/office/drawing/2014/main" id="{6401474A-00B3-7947-AB60-8518265892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9198" y="3012282"/>
            <a:ext cx="2088885" cy="73951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42" name="Line 19">
            <a:extLst>
              <a:ext uri="{FF2B5EF4-FFF2-40B4-BE49-F238E27FC236}">
                <a16:creationId xmlns:a16="http://schemas.microsoft.com/office/drawing/2014/main" id="{82CDD2D8-EA34-1D4F-B4A7-DCFC6A3C06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9198" y="3202782"/>
            <a:ext cx="2079625" cy="75009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43" name="Text Box 20">
            <a:extLst>
              <a:ext uri="{FF2B5EF4-FFF2-40B4-BE49-F238E27FC236}">
                <a16:creationId xmlns:a16="http://schemas.microsoft.com/office/drawing/2014/main" id="{F5AB13DB-746B-D545-B54C-223637235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553" y="2262188"/>
            <a:ext cx="2354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X</a:t>
            </a:r>
            <a:endParaRPr lang="en-US" sz="833">
              <a:latin typeface="Times New Roman" charset="0"/>
            </a:endParaRPr>
          </a:p>
        </p:txBody>
      </p:sp>
      <p:sp>
        <p:nvSpPr>
          <p:cNvPr id="73744" name="Line 24">
            <a:extLst>
              <a:ext uri="{FF2B5EF4-FFF2-40B4-BE49-F238E27FC236}">
                <a16:creationId xmlns:a16="http://schemas.microsoft.com/office/drawing/2014/main" id="{5328B21D-1150-5843-B1F5-243F83C14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0365" y="3986893"/>
            <a:ext cx="2111375" cy="492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45" name="Text Box 29">
            <a:extLst>
              <a:ext uri="{FF2B5EF4-FFF2-40B4-BE49-F238E27FC236}">
                <a16:creationId xmlns:a16="http://schemas.microsoft.com/office/drawing/2014/main" id="{1E5B5FB7-8E66-3142-AA4E-A55367C23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917" y="4988719"/>
            <a:ext cx="26958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500"/>
              <a:t>fast retransmit after sender </a:t>
            </a:r>
          </a:p>
          <a:p>
            <a:pPr>
              <a:defRPr/>
            </a:pPr>
            <a:r>
              <a:rPr lang="en-US" sz="1500"/>
              <a:t>receipt of triple duplicate ACK</a:t>
            </a:r>
            <a:endParaRPr lang="en-US" sz="833"/>
          </a:p>
        </p:txBody>
      </p:sp>
      <p:sp>
        <p:nvSpPr>
          <p:cNvPr id="73746" name="Text Box 34">
            <a:extLst>
              <a:ext uri="{FF2B5EF4-FFF2-40B4-BE49-F238E27FC236}">
                <a16:creationId xmlns:a16="http://schemas.microsoft.com/office/drawing/2014/main" id="{80DD316C-2192-3F42-8A32-A18BEA2DD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0469" y="949854"/>
            <a:ext cx="681597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333"/>
              <a:t>Host B</a:t>
            </a:r>
          </a:p>
        </p:txBody>
      </p:sp>
      <p:sp>
        <p:nvSpPr>
          <p:cNvPr id="73747" name="Text Box 38">
            <a:extLst>
              <a:ext uri="{FF2B5EF4-FFF2-40B4-BE49-F238E27FC236}">
                <a16:creationId xmlns:a16="http://schemas.microsoft.com/office/drawing/2014/main" id="{41B117D4-4900-9240-8A7F-F570FCC91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5782" y="964407"/>
            <a:ext cx="68320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333"/>
              <a:t>Host A</a:t>
            </a:r>
          </a:p>
        </p:txBody>
      </p:sp>
      <p:sp>
        <p:nvSpPr>
          <p:cNvPr id="73748" name="Text Box 40">
            <a:extLst>
              <a:ext uri="{FF2B5EF4-FFF2-40B4-BE49-F238E27FC236}">
                <a16:creationId xmlns:a16="http://schemas.microsoft.com/office/drawing/2014/main" id="{A3B25872-301B-6A46-8C9C-AD3CBDA15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230" y="1866636"/>
            <a:ext cx="1787669" cy="271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/>
              <a:t>Seq=92, 8 bytes of data</a:t>
            </a:r>
          </a:p>
        </p:txBody>
      </p:sp>
      <p:grpSp>
        <p:nvGrpSpPr>
          <p:cNvPr id="91156" name="Group 41">
            <a:extLst>
              <a:ext uri="{FF2B5EF4-FFF2-40B4-BE49-F238E27FC236}">
                <a16:creationId xmlns:a16="http://schemas.microsoft.com/office/drawing/2014/main" id="{4DCA4F8D-DBAD-F544-8688-C2FC6AAC56DB}"/>
              </a:ext>
            </a:extLst>
          </p:cNvPr>
          <p:cNvGrpSpPr>
            <a:grpSpLocks/>
          </p:cNvGrpSpPr>
          <p:nvPr/>
        </p:nvGrpSpPr>
        <p:grpSpPr bwMode="auto">
          <a:xfrm>
            <a:off x="3403863" y="2907766"/>
            <a:ext cx="829469" cy="272520"/>
            <a:chOff x="4215" y="2253"/>
            <a:chExt cx="627" cy="206"/>
          </a:xfrm>
        </p:grpSpPr>
        <p:sp>
          <p:nvSpPr>
            <p:cNvPr id="73779" name="Rectangle 42">
              <a:extLst>
                <a:ext uri="{FF2B5EF4-FFF2-40B4-BE49-F238E27FC236}">
                  <a16:creationId xmlns:a16="http://schemas.microsoft.com/office/drawing/2014/main" id="{2AD9E3BC-1000-C44B-B85F-D5B0F43E6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80" name="Text Box 43">
              <a:extLst>
                <a:ext uri="{FF2B5EF4-FFF2-40B4-BE49-F238E27FC236}">
                  <a16:creationId xmlns:a16="http://schemas.microsoft.com/office/drawing/2014/main" id="{7E5F670D-1FE8-A74B-BA90-676E2D2D2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627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67">
                  <a:latin typeface="Arial" charset="0"/>
                </a:rPr>
                <a:t>ACK=100</a:t>
              </a:r>
              <a:endParaRPr lang="en-US" sz="833">
                <a:latin typeface="Times New Roman" charset="0"/>
              </a:endParaRPr>
            </a:p>
          </p:txBody>
        </p:sp>
      </p:grpSp>
      <p:grpSp>
        <p:nvGrpSpPr>
          <p:cNvPr id="91157" name="Group 78">
            <a:extLst>
              <a:ext uri="{FF2B5EF4-FFF2-40B4-BE49-F238E27FC236}">
                <a16:creationId xmlns:a16="http://schemas.microsoft.com/office/drawing/2014/main" id="{0C03169E-06FB-DF47-850A-D6AA252ADC01}"/>
              </a:ext>
            </a:extLst>
          </p:cNvPr>
          <p:cNvGrpSpPr>
            <a:grpSpLocks/>
          </p:cNvGrpSpPr>
          <p:nvPr/>
        </p:nvGrpSpPr>
        <p:grpSpPr bwMode="auto">
          <a:xfrm>
            <a:off x="2981856" y="1910292"/>
            <a:ext cx="363802" cy="2936875"/>
            <a:chOff x="384" y="868"/>
            <a:chExt cx="275" cy="2220"/>
          </a:xfrm>
        </p:grpSpPr>
        <p:sp>
          <p:nvSpPr>
            <p:cNvPr id="73772" name="Text Box 50">
              <a:extLst>
                <a:ext uri="{FF2B5EF4-FFF2-40B4-BE49-F238E27FC236}">
                  <a16:creationId xmlns:a16="http://schemas.microsoft.com/office/drawing/2014/main" id="{3FAEFEB4-B361-E748-9FAC-57B73E3BC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384" y="1770"/>
              <a:ext cx="275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67"/>
                <a:t>timeout</a:t>
              </a:r>
            </a:p>
          </p:txBody>
        </p:sp>
        <p:grpSp>
          <p:nvGrpSpPr>
            <p:cNvPr id="91180" name="Group 51">
              <a:extLst>
                <a:ext uri="{FF2B5EF4-FFF2-40B4-BE49-F238E27FC236}">
                  <a16:creationId xmlns:a16="http://schemas.microsoft.com/office/drawing/2014/main" id="{83C203D7-8F01-9D48-8C39-9C33EEDC1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73777" name="Line 52">
                <a:extLst>
                  <a:ext uri="{FF2B5EF4-FFF2-40B4-BE49-F238E27FC236}">
                    <a16:creationId xmlns:a16="http://schemas.microsoft.com/office/drawing/2014/main" id="{4DFA760B-EC1B-D64D-A667-2D6CD2BAE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3778" name="Line 53">
                <a:extLst>
                  <a:ext uri="{FF2B5EF4-FFF2-40B4-BE49-F238E27FC236}">
                    <a16:creationId xmlns:a16="http://schemas.microsoft.com/office/drawing/2014/main" id="{1BA1684C-0A5C-D841-A5E9-2AD08A1D4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91181" name="Group 54">
              <a:extLst>
                <a:ext uri="{FF2B5EF4-FFF2-40B4-BE49-F238E27FC236}">
                  <a16:creationId xmlns:a16="http://schemas.microsoft.com/office/drawing/2014/main" id="{781D1D21-A155-1B41-A46A-C4DDCB2D468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73775" name="Line 55">
                <a:extLst>
                  <a:ext uri="{FF2B5EF4-FFF2-40B4-BE49-F238E27FC236}">
                    <a16:creationId xmlns:a16="http://schemas.microsoft.com/office/drawing/2014/main" id="{CC4DE349-9E12-0449-9CC7-0210994B3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2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3776" name="Line 56">
                <a:extLst>
                  <a:ext uri="{FF2B5EF4-FFF2-40B4-BE49-F238E27FC236}">
                    <a16:creationId xmlns:a16="http://schemas.microsoft.com/office/drawing/2014/main" id="{531FAF8C-111C-4D48-8821-99D573A36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1158" name="Group 71">
            <a:extLst>
              <a:ext uri="{FF2B5EF4-FFF2-40B4-BE49-F238E27FC236}">
                <a16:creationId xmlns:a16="http://schemas.microsoft.com/office/drawing/2014/main" id="{766CD91C-F05C-F747-B037-0BC4BEC65FDD}"/>
              </a:ext>
            </a:extLst>
          </p:cNvPr>
          <p:cNvGrpSpPr>
            <a:grpSpLocks/>
          </p:cNvGrpSpPr>
          <p:nvPr/>
        </p:nvGrpSpPr>
        <p:grpSpPr bwMode="auto">
          <a:xfrm>
            <a:off x="3413125" y="3167066"/>
            <a:ext cx="829470" cy="272521"/>
            <a:chOff x="35" y="1825"/>
            <a:chExt cx="627" cy="206"/>
          </a:xfrm>
        </p:grpSpPr>
        <p:sp>
          <p:nvSpPr>
            <p:cNvPr id="73770" name="Rectangle 66">
              <a:extLst>
                <a:ext uri="{FF2B5EF4-FFF2-40B4-BE49-F238E27FC236}">
                  <a16:creationId xmlns:a16="http://schemas.microsoft.com/office/drawing/2014/main" id="{6AA89FA8-9178-534E-B9BC-A11DFB081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71" name="Text Box 67">
              <a:extLst>
                <a:ext uri="{FF2B5EF4-FFF2-40B4-BE49-F238E27FC236}">
                  <a16:creationId xmlns:a16="http://schemas.microsoft.com/office/drawing/2014/main" id="{86530485-6657-CA47-969D-0FD3B2171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627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67">
                  <a:latin typeface="Arial" charset="0"/>
                </a:rPr>
                <a:t>ACK=100</a:t>
              </a:r>
              <a:endParaRPr lang="en-US" sz="833">
                <a:latin typeface="Times New Roman" charset="0"/>
              </a:endParaRPr>
            </a:p>
          </p:txBody>
        </p:sp>
      </p:grpSp>
      <p:grpSp>
        <p:nvGrpSpPr>
          <p:cNvPr id="91159" name="Group 72">
            <a:extLst>
              <a:ext uri="{FF2B5EF4-FFF2-40B4-BE49-F238E27FC236}">
                <a16:creationId xmlns:a16="http://schemas.microsoft.com/office/drawing/2014/main" id="{EBC627B7-2D63-944E-9678-F28D278B56F5}"/>
              </a:ext>
            </a:extLst>
          </p:cNvPr>
          <p:cNvGrpSpPr>
            <a:grpSpLocks/>
          </p:cNvGrpSpPr>
          <p:nvPr/>
        </p:nvGrpSpPr>
        <p:grpSpPr bwMode="auto">
          <a:xfrm>
            <a:off x="3401219" y="3442233"/>
            <a:ext cx="829470" cy="272521"/>
            <a:chOff x="35" y="1825"/>
            <a:chExt cx="627" cy="206"/>
          </a:xfrm>
        </p:grpSpPr>
        <p:sp>
          <p:nvSpPr>
            <p:cNvPr id="73768" name="Rectangle 73">
              <a:extLst>
                <a:ext uri="{FF2B5EF4-FFF2-40B4-BE49-F238E27FC236}">
                  <a16:creationId xmlns:a16="http://schemas.microsoft.com/office/drawing/2014/main" id="{AF9CE670-ACA6-C344-8EB4-3C1FE7EB1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69" name="Text Box 74">
              <a:extLst>
                <a:ext uri="{FF2B5EF4-FFF2-40B4-BE49-F238E27FC236}">
                  <a16:creationId xmlns:a16="http://schemas.microsoft.com/office/drawing/2014/main" id="{9F59BF6B-5D2C-4A49-8293-C287D3422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627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67">
                  <a:latin typeface="Arial" charset="0"/>
                </a:rPr>
                <a:t>ACK=100</a:t>
              </a:r>
              <a:endParaRPr lang="en-US" sz="833">
                <a:latin typeface="Times New Roman" charset="0"/>
              </a:endParaRPr>
            </a:p>
          </p:txBody>
        </p:sp>
      </p:grpSp>
      <p:grpSp>
        <p:nvGrpSpPr>
          <p:cNvPr id="91160" name="Group 75">
            <a:extLst>
              <a:ext uri="{FF2B5EF4-FFF2-40B4-BE49-F238E27FC236}">
                <a16:creationId xmlns:a16="http://schemas.microsoft.com/office/drawing/2014/main" id="{A9F7DFA8-B91F-6444-9CC6-E69D83EFAD59}"/>
              </a:ext>
            </a:extLst>
          </p:cNvPr>
          <p:cNvGrpSpPr>
            <a:grpSpLocks/>
          </p:cNvGrpSpPr>
          <p:nvPr/>
        </p:nvGrpSpPr>
        <p:grpSpPr bwMode="auto">
          <a:xfrm>
            <a:off x="3407833" y="3689619"/>
            <a:ext cx="829470" cy="272521"/>
            <a:chOff x="35" y="1825"/>
            <a:chExt cx="627" cy="206"/>
          </a:xfrm>
        </p:grpSpPr>
        <p:sp>
          <p:nvSpPr>
            <p:cNvPr id="73766" name="Rectangle 76">
              <a:extLst>
                <a:ext uri="{FF2B5EF4-FFF2-40B4-BE49-F238E27FC236}">
                  <a16:creationId xmlns:a16="http://schemas.microsoft.com/office/drawing/2014/main" id="{4760F028-C08E-D741-AC51-10ABB977D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67" name="Text Box 77">
              <a:extLst>
                <a:ext uri="{FF2B5EF4-FFF2-40B4-BE49-F238E27FC236}">
                  <a16:creationId xmlns:a16="http://schemas.microsoft.com/office/drawing/2014/main" id="{75FDC532-FAFD-7847-BD27-3337DBA6C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627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67" dirty="0">
                  <a:latin typeface="Arial" charset="0"/>
                </a:rPr>
                <a:t>ACK=100</a:t>
              </a:r>
              <a:endParaRPr lang="en-US" sz="833" dirty="0">
                <a:latin typeface="Times New Roman" charset="0"/>
              </a:endParaRPr>
            </a:p>
          </p:txBody>
        </p:sp>
      </p:grpSp>
      <p:sp>
        <p:nvSpPr>
          <p:cNvPr id="73754" name="Rectangle 81">
            <a:extLst>
              <a:ext uri="{FF2B5EF4-FFF2-40B4-BE49-F238E27FC236}">
                <a16:creationId xmlns:a16="http://schemas.microsoft.com/office/drawing/2014/main" id="{FAB6654B-40BF-3C41-99B0-B7B901F84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6500" y="183886"/>
            <a:ext cx="4200261" cy="75538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fast retransmit</a:t>
            </a:r>
          </a:p>
        </p:txBody>
      </p:sp>
      <p:pic>
        <p:nvPicPr>
          <p:cNvPr id="91162" name="Picture 82" descr="underline_base">
            <a:extLst>
              <a:ext uri="{FF2B5EF4-FFF2-40B4-BE49-F238E27FC236}">
                <a16:creationId xmlns:a16="http://schemas.microsoft.com/office/drawing/2014/main" id="{80F91668-242A-C248-BE03-F6549C1654D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752740"/>
            <a:ext cx="3808678" cy="1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56" name="Rectangle 84">
            <a:extLst>
              <a:ext uri="{FF2B5EF4-FFF2-40B4-BE49-F238E27FC236}">
                <a16:creationId xmlns:a16="http://schemas.microsoft.com/office/drawing/2014/main" id="{F66D16DE-EB6D-B149-BBA1-82A0C610B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115" y="2135188"/>
            <a:ext cx="631031" cy="187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57" name="Text Box 83">
            <a:extLst>
              <a:ext uri="{FF2B5EF4-FFF2-40B4-BE49-F238E27FC236}">
                <a16:creationId xmlns:a16="http://schemas.microsoft.com/office/drawing/2014/main" id="{9F2F861E-0B81-E544-ADB8-999A8DA83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386" y="2088886"/>
            <a:ext cx="1951175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/>
              <a:t>Seq=100, 20 bytes of data</a:t>
            </a:r>
          </a:p>
        </p:txBody>
      </p:sp>
      <p:sp>
        <p:nvSpPr>
          <p:cNvPr id="73758" name="Rectangle 85">
            <a:extLst>
              <a:ext uri="{FF2B5EF4-FFF2-40B4-BE49-F238E27FC236}">
                <a16:creationId xmlns:a16="http://schemas.microsoft.com/office/drawing/2014/main" id="{2DCD1431-AF19-9B4B-845C-6B6105B40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855" y="4223463"/>
            <a:ext cx="631031" cy="187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59" name="Text Box 86">
            <a:extLst>
              <a:ext uri="{FF2B5EF4-FFF2-40B4-BE49-F238E27FC236}">
                <a16:creationId xmlns:a16="http://schemas.microsoft.com/office/drawing/2014/main" id="{DB2CBE5F-2D91-A847-B714-D10E4E1A7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636" y="4174492"/>
            <a:ext cx="1951175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 dirty="0" err="1"/>
              <a:t>Seq</a:t>
            </a:r>
            <a:r>
              <a:rPr lang="en-US" sz="1167" dirty="0"/>
              <a:t>=100, 20 bytes of data</a:t>
            </a:r>
          </a:p>
        </p:txBody>
      </p:sp>
      <p:grpSp>
        <p:nvGrpSpPr>
          <p:cNvPr id="91167" name="Group 93">
            <a:extLst>
              <a:ext uri="{FF2B5EF4-FFF2-40B4-BE49-F238E27FC236}">
                <a16:creationId xmlns:a16="http://schemas.microsoft.com/office/drawing/2014/main" id="{2B4B0BA8-9962-3F49-AC8C-9F5985312827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1164167"/>
            <a:ext cx="525198" cy="444500"/>
            <a:chOff x="-44" y="1473"/>
            <a:chExt cx="981" cy="1105"/>
          </a:xfrm>
        </p:grpSpPr>
        <p:pic>
          <p:nvPicPr>
            <p:cNvPr id="91171" name="Picture 94" descr="desktop_computer_stylized_medium">
              <a:extLst>
                <a:ext uri="{FF2B5EF4-FFF2-40B4-BE49-F238E27FC236}">
                  <a16:creationId xmlns:a16="http://schemas.microsoft.com/office/drawing/2014/main" id="{03E5D05D-EEEB-5B45-B2B2-44C6BAFD7C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72" name="Freeform 95">
              <a:extLst>
                <a:ext uri="{FF2B5EF4-FFF2-40B4-BE49-F238E27FC236}">
                  <a16:creationId xmlns:a16="http://schemas.microsoft.com/office/drawing/2014/main" id="{28ACBC79-8EA7-2540-85A9-67684ABC2B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91168" name="Group 96">
            <a:extLst>
              <a:ext uri="{FF2B5EF4-FFF2-40B4-BE49-F238E27FC236}">
                <a16:creationId xmlns:a16="http://schemas.microsoft.com/office/drawing/2014/main" id="{8AB80DDC-6D2F-8E43-B458-57D9BA011DB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48792" y="1186657"/>
            <a:ext cx="545042" cy="482864"/>
            <a:chOff x="-44" y="1473"/>
            <a:chExt cx="981" cy="1105"/>
          </a:xfrm>
        </p:grpSpPr>
        <p:pic>
          <p:nvPicPr>
            <p:cNvPr id="91169" name="Picture 97" descr="desktop_computer_stylized_medium">
              <a:extLst>
                <a:ext uri="{FF2B5EF4-FFF2-40B4-BE49-F238E27FC236}">
                  <a16:creationId xmlns:a16="http://schemas.microsoft.com/office/drawing/2014/main" id="{F8DFA33F-E9FF-0049-A6DE-A2B130BF1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70" name="Freeform 98">
              <a:extLst>
                <a:ext uri="{FF2B5EF4-FFF2-40B4-BE49-F238E27FC236}">
                  <a16:creationId xmlns:a16="http://schemas.microsoft.com/office/drawing/2014/main" id="{FE837241-1791-C24A-9950-F76C00CFA0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78785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V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31866</TotalTime>
  <Words>3396</Words>
  <Application>Microsoft Macintosh PowerPoint</Application>
  <PresentationFormat>On-screen Show (16:10)</PresentationFormat>
  <Paragraphs>769</Paragraphs>
  <Slides>44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9" baseType="lpstr">
      <vt:lpstr>ＭＳ Ｐゴシック</vt:lpstr>
      <vt:lpstr>Anonymous Pro</vt:lpstr>
      <vt:lpstr>Arial</vt:lpstr>
      <vt:lpstr>Arial Narrow</vt:lpstr>
      <vt:lpstr>Calibri</vt:lpstr>
      <vt:lpstr>Comic Sans MS</vt:lpstr>
      <vt:lpstr>Courier New</vt:lpstr>
      <vt:lpstr>Gill Sans MT</vt:lpstr>
      <vt:lpstr>Helvetica</vt:lpstr>
      <vt:lpstr>Tahoma</vt:lpstr>
      <vt:lpstr>Times New Roman</vt:lpstr>
      <vt:lpstr>Trebuchet MS</vt:lpstr>
      <vt:lpstr>Wingdings</vt:lpstr>
      <vt:lpstr>ZapfDingbats</vt:lpstr>
      <vt:lpstr>Office Theme</vt:lpstr>
      <vt:lpstr>CS6456: Graduate Operating Systems</vt:lpstr>
      <vt:lpstr>Transport services and protocols</vt:lpstr>
      <vt:lpstr>Transport vs. network layer</vt:lpstr>
      <vt:lpstr>TCP: Overview RFCs: 793, 1122, 1323, 2018, 2581</vt:lpstr>
      <vt:lpstr>TCP segment structure</vt:lpstr>
      <vt:lpstr>TCP seq. numbers, ACKs</vt:lpstr>
      <vt:lpstr>TCP seq. numbers, ACKs</vt:lpstr>
      <vt:lpstr>TCP: retransmission scenarios</vt:lpstr>
      <vt:lpstr>TCP fast retransmit</vt:lpstr>
      <vt:lpstr>Principles of congestion control</vt:lpstr>
      <vt:lpstr>TCP congestion control: additive increase multiplicative decrease</vt:lpstr>
      <vt:lpstr>TCP Slow Start </vt:lpstr>
      <vt:lpstr>Why is TCP fair?</vt:lpstr>
      <vt:lpstr>Network layer: data plane, control plane</vt:lpstr>
      <vt:lpstr>The Internet network layer</vt:lpstr>
      <vt:lpstr>IPv4 datagram format</vt:lpstr>
      <vt:lpstr>IPv4 addressing: introduction</vt:lpstr>
      <vt:lpstr>IPv4 addressing: CIDR</vt:lpstr>
      <vt:lpstr>How many IPv4 addresses are left?</vt:lpstr>
      <vt:lpstr>NAT: network address translation</vt:lpstr>
      <vt:lpstr>NAT: network address translation</vt:lpstr>
      <vt:lpstr>IPv6 datagram format</vt:lpstr>
      <vt:lpstr>IPv6 Addresses</vt:lpstr>
      <vt:lpstr>IPv6: adoption</vt:lpstr>
      <vt:lpstr>IPv6: adoption (2019 update)</vt:lpstr>
      <vt:lpstr>IPv6 for IoT?</vt:lpstr>
      <vt:lpstr>PowerPoint Presentation</vt:lpstr>
      <vt:lpstr>Socket programming with TCP</vt:lpstr>
      <vt:lpstr>Client/server socket interaction: TCP</vt:lpstr>
      <vt:lpstr>PowerPoint Presentation</vt:lpstr>
      <vt:lpstr>PowerPoint Presentation</vt:lpstr>
      <vt:lpstr>HTTP overview</vt:lpstr>
      <vt:lpstr>HTTP overview (continued)</vt:lpstr>
      <vt:lpstr>Method types</vt:lpstr>
      <vt:lpstr>HTTP request message</vt:lpstr>
      <vt:lpstr>HTTP response message</vt:lpstr>
      <vt:lpstr>HTTP response status codes</vt:lpstr>
      <vt:lpstr>DNS: domain name system</vt:lpstr>
      <vt:lpstr>DNS: services, structure </vt:lpstr>
      <vt:lpstr>DNS: a distributed, hierarchical database</vt:lpstr>
      <vt:lpstr>DNS name  resolution example</vt:lpstr>
      <vt:lpstr>DNS records</vt:lpstr>
      <vt:lpstr>DNS protocol, messages</vt:lpstr>
      <vt:lpstr>Puzzle: DNS True/False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Brad Campbell</cp:lastModifiedBy>
  <cp:revision>390</cp:revision>
  <dcterms:created xsi:type="dcterms:W3CDTF">2015-09-15T19:03:29Z</dcterms:created>
  <dcterms:modified xsi:type="dcterms:W3CDTF">2019-10-09T18:02:13Z</dcterms:modified>
</cp:coreProperties>
</file>