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413" r:id="rId6"/>
    <p:sldId id="415" r:id="rId7"/>
    <p:sldId id="416" r:id="rId8"/>
    <p:sldId id="468" r:id="rId9"/>
    <p:sldId id="471" r:id="rId10"/>
    <p:sldId id="470" r:id="rId11"/>
    <p:sldId id="422" r:id="rId12"/>
    <p:sldId id="472" r:id="rId13"/>
    <p:sldId id="473" r:id="rId14"/>
    <p:sldId id="474" r:id="rId15"/>
    <p:sldId id="475" r:id="rId16"/>
    <p:sldId id="476" r:id="rId17"/>
    <p:sldId id="477" r:id="rId18"/>
    <p:sldId id="420" r:id="rId19"/>
    <p:sldId id="515" r:id="rId20"/>
    <p:sldId id="516" r:id="rId21"/>
    <p:sldId id="481" r:id="rId22"/>
    <p:sldId id="425" r:id="rId23"/>
    <p:sldId id="517" r:id="rId24"/>
    <p:sldId id="518" r:id="rId25"/>
    <p:sldId id="487" r:id="rId26"/>
    <p:sldId id="490" r:id="rId27"/>
    <p:sldId id="519" r:id="rId28"/>
    <p:sldId id="520" r:id="rId29"/>
    <p:sldId id="521" r:id="rId30"/>
    <p:sldId id="522" r:id="rId31"/>
    <p:sldId id="523" r:id="rId32"/>
    <p:sldId id="524" r:id="rId33"/>
    <p:sldId id="435" r:id="rId34"/>
    <p:sldId id="525" r:id="rId35"/>
    <p:sldId id="450" r:id="rId36"/>
    <p:sldId id="526" r:id="rId37"/>
    <p:sldId id="451" r:id="rId38"/>
    <p:sldId id="532" r:id="rId39"/>
    <p:sldId id="533" r:id="rId40"/>
    <p:sldId id="531" r:id="rId41"/>
    <p:sldId id="452" r:id="rId42"/>
    <p:sldId id="579" r:id="rId43"/>
    <p:sldId id="453" r:id="rId44"/>
    <p:sldId id="580" r:id="rId45"/>
    <p:sldId id="581" r:id="rId46"/>
    <p:sldId id="428" r:id="rId47"/>
    <p:sldId id="429" r:id="rId48"/>
    <p:sldId id="430" r:id="rId49"/>
    <p:sldId id="614" r:id="rId50"/>
    <p:sldId id="615" r:id="rId51"/>
    <p:sldId id="616" r:id="rId52"/>
    <p:sldId id="617" r:id="rId53"/>
    <p:sldId id="618" r:id="rId54"/>
    <p:sldId id="619" r:id="rId55"/>
    <p:sldId id="631" r:id="rId56"/>
    <p:sldId id="624" r:id="rId57"/>
    <p:sldId id="632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FFFF01"/>
    <a:srgbClr val="D9D9D9"/>
    <a:srgbClr val="00AE00"/>
    <a:srgbClr val="D8D8D8"/>
    <a:srgbClr val="D6D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9003"/>
  </p:normalViewPr>
  <p:slideViewPr>
    <p:cSldViewPr snapToGrid="0" snapToObjects="1">
      <p:cViewPr varScale="1">
        <p:scale>
          <a:sx n="82" d="100"/>
          <a:sy n="82" d="100"/>
        </p:scale>
        <p:origin x="194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61342-C565-254A-B120-12E0439B36E9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440CD-BA39-A148-AE3A-F33EF3E7F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3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55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40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860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1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15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5904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4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136681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27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0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8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3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3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504FA-79C6-404D-A393-D48D85E6E132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FAD8-B6A7-0C40-B32C-45F69647C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5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10AF71-762F-CD4B-94E5-E4C38CAE7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064" y="402335"/>
            <a:ext cx="7461504" cy="1780033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CS 162: Operating Systems and Systems Programming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A254F1-F1AE-B843-A49D-5103599418B9}"/>
              </a:ext>
            </a:extLst>
          </p:cNvPr>
          <p:cNvSpPr txBox="1">
            <a:spLocks/>
          </p:cNvSpPr>
          <p:nvPr/>
        </p:nvSpPr>
        <p:spPr>
          <a:xfrm>
            <a:off x="512064" y="1915668"/>
            <a:ext cx="7461504" cy="1780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rgbClr val="0070C0"/>
                </a:solidFill>
              </a:rPr>
              <a:t>Lecture 2: Multiprogramming &amp; Dual Mode Operation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463513B-F7CE-884E-9DEC-608167BE2E9D}"/>
              </a:ext>
            </a:extLst>
          </p:cNvPr>
          <p:cNvSpPr txBox="1">
            <a:spLocks/>
          </p:cNvSpPr>
          <p:nvPr/>
        </p:nvSpPr>
        <p:spPr>
          <a:xfrm>
            <a:off x="512064" y="3785616"/>
            <a:ext cx="7461504" cy="17800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June 25, 2019</a:t>
            </a:r>
          </a:p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Instructor: Jack Kolb</a:t>
            </a:r>
          </a:p>
          <a:p>
            <a:pPr algn="l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https://cs162.eecs.berkeley.edu</a:t>
            </a:r>
          </a:p>
        </p:txBody>
      </p:sp>
    </p:spTree>
    <p:extLst>
      <p:ext uri="{BB962C8B-B14F-4D97-AF65-F5344CB8AC3E}">
        <p14:creationId xmlns:p14="http://schemas.microsoft.com/office/powerpoint/2010/main" val="324236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Threads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15340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Definition: </a:t>
            </a:r>
            <a:r>
              <a:rPr lang="en-US" b="1" dirty="0"/>
              <a:t>A single, unique execution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Program counter, registers, stack</a:t>
            </a:r>
          </a:p>
          <a:p>
            <a:pPr>
              <a:lnSpc>
                <a:spcPct val="100000"/>
              </a:lnSpc>
            </a:pPr>
            <a:r>
              <a:rPr lang="en-US" dirty="0"/>
              <a:t>A thread is </a:t>
            </a:r>
            <a:r>
              <a:rPr lang="en-US" i="1" dirty="0"/>
              <a:t>executing </a:t>
            </a:r>
            <a:r>
              <a:rPr lang="en-US" dirty="0"/>
              <a:t>on a processor when it is resident in that processor's registers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hold the root state of the thread: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rest is "in memory"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Including program counter – the currently executing instruction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point to thread state in memory: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Stack pointer to the top of the thread's (own) stack</a:t>
            </a:r>
          </a:p>
        </p:txBody>
      </p:sp>
    </p:spTree>
    <p:extLst>
      <p:ext uri="{BB962C8B-B14F-4D97-AF65-F5344CB8AC3E}">
        <p14:creationId xmlns:p14="http://schemas.microsoft.com/office/powerpoint/2010/main" val="27964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01600"/>
            <a:ext cx="8839200" cy="736600"/>
          </a:xfrm>
        </p:spPr>
        <p:txBody>
          <a:bodyPr>
            <a:noAutofit/>
          </a:bodyPr>
          <a:lstStyle/>
          <a:p>
            <a:r>
              <a:rPr lang="en-US" sz="3200" i="1" dirty="0"/>
              <a:t>Multiprogramming</a:t>
            </a:r>
            <a:r>
              <a:rPr lang="en-US" sz="3200" dirty="0"/>
              <a:t> - Multiple Threads of Control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2362200"/>
            <a:ext cx="2667000" cy="6096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066800" y="12954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Thrd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.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81200" y="12954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Thrd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.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24200" y="1295400"/>
            <a:ext cx="762000" cy="76200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Thrd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.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08702" y="1676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5181600" y="9144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34000" y="1203458"/>
            <a:ext cx="1828800" cy="1448897"/>
            <a:chOff x="5334000" y="1203458"/>
            <a:chExt cx="1828800" cy="1448897"/>
          </a:xfrm>
        </p:grpSpPr>
        <p:sp>
          <p:nvSpPr>
            <p:cNvPr id="48" name="Rectangle 47"/>
            <p:cNvSpPr/>
            <p:nvPr/>
          </p:nvSpPr>
          <p:spPr bwMode="auto">
            <a:xfrm flipV="1">
              <a:off x="5334000" y="2351314"/>
              <a:ext cx="1828800" cy="239486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05138" y="2313801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 flipV="1">
              <a:off x="5334000" y="2046514"/>
              <a:ext cx="1828800" cy="3048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05138" y="2030772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 flipV="1">
              <a:off x="5334000" y="1741714"/>
              <a:ext cx="1828800" cy="3048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05138" y="1725972"/>
              <a:ext cx="575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 flipV="1">
              <a:off x="5334000" y="1219200"/>
              <a:ext cx="1828800" cy="3048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05138" y="1203458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>
              <a:off x="7045380" y="1219200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7045380" y="165462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5334000" y="2789256"/>
            <a:ext cx="1828800" cy="1448897"/>
            <a:chOff x="5334000" y="2789256"/>
            <a:chExt cx="1828800" cy="1448897"/>
          </a:xfrm>
        </p:grpSpPr>
        <p:sp>
          <p:nvSpPr>
            <p:cNvPr id="59" name="Rectangle 58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05138" y="389959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05138" y="3616570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05138" y="3311770"/>
              <a:ext cx="575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05138" y="2789256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5334000" y="4656044"/>
            <a:ext cx="1828800" cy="1448897"/>
            <a:chOff x="5334000" y="2789256"/>
            <a:chExt cx="1828800" cy="1448897"/>
          </a:xfrm>
          <a:solidFill>
            <a:srgbClr val="FFC000"/>
          </a:solidFill>
        </p:grpSpPr>
        <p:sp>
          <p:nvSpPr>
            <p:cNvPr id="70" name="Rectangle 69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5138" y="3899599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05138" y="3616570"/>
              <a:ext cx="1096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05138" y="3311770"/>
              <a:ext cx="575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05138" y="2789256"/>
              <a:ext cx="6078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12747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0344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Illusion of Multiple Processors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8241"/>
            <a:ext cx="7886700" cy="2401094"/>
          </a:xfrm>
        </p:spPr>
        <p:txBody>
          <a:bodyPr/>
          <a:lstStyle/>
          <a:p>
            <a:r>
              <a:rPr lang="en-US" dirty="0"/>
              <a:t>Threads are </a:t>
            </a:r>
            <a:r>
              <a:rPr lang="en-US" b="1" dirty="0"/>
              <a:t>virtual cores</a:t>
            </a:r>
            <a:endParaRPr lang="en-US" dirty="0"/>
          </a:p>
          <a:p>
            <a:r>
              <a:rPr lang="en-US" dirty="0"/>
              <a:t>Multiple threads: </a:t>
            </a:r>
            <a:r>
              <a:rPr lang="en-US" b="1" dirty="0"/>
              <a:t>Multiplex </a:t>
            </a:r>
            <a:r>
              <a:rPr lang="en-US" dirty="0"/>
              <a:t>hardware in time</a:t>
            </a: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8C852643-D236-E140-9B17-32A4E6568827}"/>
              </a:ext>
            </a:extLst>
          </p:cNvPr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4558CB-3A35-B441-81F1-F32E2E18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1AB1B-49A1-FB4D-81E9-667362FF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457869-6826-8F41-9703-549F43B9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4218EE-9E2E-404F-B059-1B386BF087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Shared Memory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43AAEC1-5C7C-A047-9983-C7FA0F0A4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297E345B-BE1E-7D40-9645-EE96C3448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D76CBCBD-24DE-9845-ACD0-40F9F921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577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33735"/>
            <a:ext cx="7886700" cy="793749"/>
          </a:xfrm>
        </p:spPr>
        <p:txBody>
          <a:bodyPr>
            <a:normAutofit/>
          </a:bodyPr>
          <a:lstStyle/>
          <a:p>
            <a:r>
              <a:rPr lang="en-US" sz="4000" dirty="0"/>
              <a:t>Illusion of Multiple Processors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8240"/>
            <a:ext cx="7886700" cy="3118239"/>
          </a:xfrm>
        </p:spPr>
        <p:txBody>
          <a:bodyPr>
            <a:normAutofit/>
          </a:bodyPr>
          <a:lstStyle/>
          <a:p>
            <a:r>
              <a:rPr lang="en-US" dirty="0"/>
              <a:t>Contents of virtual core</a:t>
            </a:r>
            <a:r>
              <a:rPr lang="en-US" dirty="0">
                <a:sym typeface="Wingdings" pitchFamily="2" charset="2"/>
              </a:rPr>
              <a:t> (thread):</a:t>
            </a:r>
          </a:p>
          <a:p>
            <a:pPr lvl="1"/>
            <a:r>
              <a:rPr lang="en-US" dirty="0">
                <a:sym typeface="Wingdings" pitchFamily="2" charset="2"/>
              </a:rPr>
              <a:t>Program counter, stack pointer</a:t>
            </a:r>
          </a:p>
          <a:p>
            <a:pPr lvl="1"/>
            <a:r>
              <a:rPr lang="en-US" dirty="0">
                <a:sym typeface="Wingdings" pitchFamily="2" charset="2"/>
              </a:rPr>
              <a:t>Registers</a:t>
            </a:r>
            <a:endParaRPr lang="en-US" dirty="0"/>
          </a:p>
          <a:p>
            <a:r>
              <a:rPr lang="en-US" dirty="0"/>
              <a:t>Where is it?</a:t>
            </a:r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memory – called the </a:t>
            </a:r>
            <a:r>
              <a:rPr lang="en-US" i="1" dirty="0"/>
              <a:t>Thread Control Block (TCB)</a:t>
            </a:r>
            <a:endParaRPr lang="en-US" dirty="0"/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8C852643-D236-E140-9B17-32A4E6568827}"/>
              </a:ext>
            </a:extLst>
          </p:cNvPr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4558CB-3A35-B441-81F1-F32E2E18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1AB1B-49A1-FB4D-81E9-667362FF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457869-6826-8F41-9703-549F43B9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4218EE-9E2E-404F-B059-1B386BF087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Shared Memory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43AAEC1-5C7C-A047-9983-C7FA0F0A4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297E345B-BE1E-7D40-9645-EE96C3448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D76CBCBD-24DE-9845-ACD0-40F9F921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58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33735"/>
            <a:ext cx="7886700" cy="793749"/>
          </a:xfrm>
        </p:spPr>
        <p:txBody>
          <a:bodyPr>
            <a:normAutofit/>
          </a:bodyPr>
          <a:lstStyle/>
          <a:p>
            <a:r>
              <a:rPr lang="en-US" sz="4000" dirty="0"/>
              <a:t>Illusion of Multiple Processors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068240"/>
            <a:ext cx="8210550" cy="3118239"/>
          </a:xfrm>
        </p:spPr>
        <p:txBody>
          <a:bodyPr>
            <a:normAutofit/>
          </a:bodyPr>
          <a:lstStyle/>
          <a:p>
            <a:r>
              <a:rPr lang="en-US" dirty="0"/>
              <a:t>At T1: vCPU1 on real core, vCPU2 in memory</a:t>
            </a:r>
          </a:p>
          <a:p>
            <a:r>
              <a:rPr lang="en-US" dirty="0"/>
              <a:t>At t2: vCPU2 on real core, vCPU1 in memory</a:t>
            </a:r>
          </a:p>
          <a:p>
            <a:r>
              <a:rPr lang="en-US" dirty="0"/>
              <a:t>What happened?</a:t>
            </a:r>
          </a:p>
          <a:p>
            <a:pPr lvl="1"/>
            <a:r>
              <a:rPr lang="en-US" dirty="0"/>
              <a:t>OS Ran [how?]</a:t>
            </a:r>
          </a:p>
          <a:p>
            <a:pPr lvl="1"/>
            <a:r>
              <a:rPr lang="en-US" dirty="0"/>
              <a:t>Saved PC, SP, … in vCPU1's thread control block (memory)</a:t>
            </a:r>
          </a:p>
          <a:p>
            <a:pPr lvl="1"/>
            <a:r>
              <a:rPr lang="en-US" dirty="0"/>
              <a:t>Loaded PC, SP, … from vCPU2's TCB, jumped to PC</a:t>
            </a:r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8C852643-D236-E140-9B17-32A4E6568827}"/>
              </a:ext>
            </a:extLst>
          </p:cNvPr>
          <p:cNvGrpSpPr>
            <a:grpSpLocks/>
          </p:cNvGrpSpPr>
          <p:nvPr/>
        </p:nvGrpSpPr>
        <p:grpSpPr bwMode="auto">
          <a:xfrm>
            <a:off x="777875" y="776288"/>
            <a:ext cx="2819400" cy="1722437"/>
            <a:chOff x="490" y="451"/>
            <a:chExt cx="1776" cy="10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4558CB-3A35-B441-81F1-F32E2E18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1AB1B-49A1-FB4D-81E9-667362FF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457869-6826-8F41-9703-549F43B9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4218EE-9E2E-404F-B059-1B386BF087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Shared Memory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43AAEC1-5C7C-A047-9983-C7FA0F0A4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297E345B-BE1E-7D40-9645-EE96C3448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D76CBCBD-24DE-9845-ACD0-40F9F921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371600"/>
            <a:ext cx="4724400" cy="1133475"/>
            <a:chOff x="2400" y="1152"/>
            <a:chExt cx="2976" cy="714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4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Down Arrow 2">
            <a:extLst>
              <a:ext uri="{FF2B5EF4-FFF2-40B4-BE49-F238E27FC236}">
                <a16:creationId xmlns:a16="http://schemas.microsoft.com/office/drawing/2014/main" id="{CF322089-E9CE-F74F-9167-E838586E9289}"/>
              </a:ext>
            </a:extLst>
          </p:cNvPr>
          <p:cNvSpPr/>
          <p:nvPr/>
        </p:nvSpPr>
        <p:spPr>
          <a:xfrm>
            <a:off x="4606438" y="1031081"/>
            <a:ext cx="226140" cy="396875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E799A4DC-795E-E446-8876-9B52634F8C42}"/>
              </a:ext>
            </a:extLst>
          </p:cNvPr>
          <p:cNvSpPr/>
          <p:nvPr/>
        </p:nvSpPr>
        <p:spPr>
          <a:xfrm>
            <a:off x="5085556" y="1031080"/>
            <a:ext cx="226140" cy="39687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C0DB79-DD02-1347-B204-029077C46595}"/>
              </a:ext>
            </a:extLst>
          </p:cNvPr>
          <p:cNvSpPr txBox="1"/>
          <p:nvPr/>
        </p:nvSpPr>
        <p:spPr>
          <a:xfrm>
            <a:off x="4490228" y="69913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AE00"/>
                </a:solidFill>
              </a:rPr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759DF1-F95F-CF42-A075-19772DDA5933}"/>
              </a:ext>
            </a:extLst>
          </p:cNvPr>
          <p:cNvSpPr txBox="1"/>
          <p:nvPr/>
        </p:nvSpPr>
        <p:spPr>
          <a:xfrm>
            <a:off x="4968244" y="70389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val="360555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8A8-9EE1-EB49-8C1D-7DA51064B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69" y="239707"/>
            <a:ext cx="7886700" cy="1325563"/>
          </a:xfrm>
        </p:spPr>
        <p:txBody>
          <a:bodyPr/>
          <a:lstStyle/>
          <a:p>
            <a:r>
              <a:rPr lang="en-US" dirty="0"/>
              <a:t>Very Simple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F6D-E829-C948-B1B2-74499FA91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69" y="1472405"/>
            <a:ext cx="8729662" cy="5031583"/>
          </a:xfrm>
        </p:spPr>
        <p:txBody>
          <a:bodyPr/>
          <a:lstStyle/>
          <a:p>
            <a:r>
              <a:rPr lang="en-US" dirty="0"/>
              <a:t>All vCPU's share non-CPU resources</a:t>
            </a:r>
          </a:p>
          <a:p>
            <a:pPr lvl="1"/>
            <a:r>
              <a:rPr lang="en-US" dirty="0"/>
              <a:t>Memory, I/O Devices</a:t>
            </a:r>
          </a:p>
          <a:p>
            <a:r>
              <a:rPr lang="en-US" dirty="0"/>
              <a:t>Each thread can </a:t>
            </a:r>
            <a:r>
              <a:rPr lang="en-US" b="1" dirty="0"/>
              <a:t>read/write data of others</a:t>
            </a:r>
          </a:p>
          <a:p>
            <a:r>
              <a:rPr lang="en-US" dirty="0"/>
              <a:t>Threads </a:t>
            </a:r>
            <a:r>
              <a:rPr lang="en-US" b="1" dirty="0"/>
              <a:t>can overwrite OS functions</a:t>
            </a:r>
          </a:p>
          <a:p>
            <a:r>
              <a:rPr lang="en-US" dirty="0"/>
              <a:t>Unusable? No. This approach is used in</a:t>
            </a:r>
          </a:p>
          <a:p>
            <a:pPr lvl="1"/>
            <a:r>
              <a:rPr lang="en-US" dirty="0"/>
              <a:t>Embedded applications</a:t>
            </a:r>
          </a:p>
          <a:p>
            <a:pPr lvl="1"/>
            <a:r>
              <a:rPr lang="en-US" dirty="0"/>
              <a:t>MacOS 1-9/Windows 3.1 (switch only with voluntary yield)</a:t>
            </a:r>
          </a:p>
          <a:p>
            <a:pPr lvl="1"/>
            <a:r>
              <a:rPr lang="en-US" dirty="0"/>
              <a:t>Windows 95-ME (switch with yield or timer)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78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1600"/>
            <a:ext cx="8382000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Thread: Execution Context</a:t>
            </a:r>
          </a:p>
          <a:p>
            <a:pPr lvl="1"/>
            <a:r>
              <a:rPr lang="en-US" altLang="en-US" sz="2800" dirty="0"/>
              <a:t>Program Counter, Registers, Execution Flags, Stack</a:t>
            </a:r>
            <a:endParaRPr lang="en-US" sz="2800" dirty="0"/>
          </a:p>
          <a:p>
            <a:r>
              <a:rPr lang="en-US" sz="3200" b="1" dirty="0">
                <a:solidFill>
                  <a:srgbClr val="FF0000"/>
                </a:solidFill>
              </a:rPr>
              <a:t>Address space </a:t>
            </a:r>
            <a:r>
              <a:rPr lang="en-US" sz="3200" dirty="0">
                <a:solidFill>
                  <a:srgbClr val="FF0000"/>
                </a:solidFill>
              </a:rPr>
              <a:t>(with </a:t>
            </a:r>
            <a:r>
              <a:rPr lang="en-US" sz="3200" b="1" dirty="0">
                <a:solidFill>
                  <a:srgbClr val="FF0000"/>
                </a:solidFill>
              </a:rPr>
              <a:t>translation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Program's view of memory is distinct from physical machine</a:t>
            </a:r>
          </a:p>
          <a:p>
            <a:r>
              <a:rPr lang="en-US" sz="3200" b="1" dirty="0"/>
              <a:t>Process: an instance of a running program</a:t>
            </a:r>
          </a:p>
          <a:p>
            <a:pPr lvl="1"/>
            <a:r>
              <a:rPr lang="en-US" sz="2800" dirty="0"/>
              <a:t>Address Space + One or more Threads</a:t>
            </a:r>
            <a:endParaRPr lang="en-US" sz="2800" i="1" dirty="0"/>
          </a:p>
          <a:p>
            <a:r>
              <a:rPr lang="en-US" sz="3200" b="1" dirty="0"/>
              <a:t>Dual mode operation / Protection</a:t>
            </a:r>
          </a:p>
          <a:p>
            <a:pPr lvl="1"/>
            <a:r>
              <a:rPr lang="en-US" sz="2800" dirty="0"/>
              <a:t>Only the “system” can access certain resources</a:t>
            </a:r>
          </a:p>
          <a:p>
            <a:pPr lvl="1"/>
            <a:r>
              <a:rPr lang="en-US" sz="2800" dirty="0"/>
              <a:t>Combined with translation, isolates programs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762741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Second OS Concept:  Address Space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961213" y="1026560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2413" y="3705228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6213" y="96202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0" name="Rectangle 9"/>
          <p:cNvSpPr/>
          <p:nvPr/>
        </p:nvSpPr>
        <p:spPr bwMode="auto">
          <a:xfrm flipV="1">
            <a:off x="6037413" y="3083960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49247" y="3400428"/>
            <a:ext cx="63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037413" y="2550560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64295" y="263842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6037413" y="2017160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4094" y="2105028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6037413" y="1102760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36805" y="119062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561413" y="110276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561413" y="186476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6856" y="990600"/>
            <a:ext cx="5867400" cy="5486400"/>
          </a:xfrm>
        </p:spPr>
        <p:txBody>
          <a:bodyPr>
            <a:normAutofit/>
          </a:bodyPr>
          <a:lstStyle/>
          <a:p>
            <a:r>
              <a:rPr lang="en-US" altLang="en-US" dirty="0"/>
              <a:t>Definition: </a:t>
            </a:r>
            <a:r>
              <a:rPr lang="en-US" altLang="en-US" b="1" dirty="0"/>
              <a:t>Set of accessible addresses and the state associated with them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= ~4 billion on a 32-bit machine</a:t>
            </a:r>
          </a:p>
          <a:p>
            <a:r>
              <a:rPr lang="en-US" altLang="en-US" dirty="0"/>
              <a:t>What happens when you read or write to an address?</a:t>
            </a:r>
          </a:p>
          <a:p>
            <a:pPr lvl="1"/>
            <a:r>
              <a:rPr lang="en-US" altLang="en-US" dirty="0"/>
              <a:t>Perhaps nothing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Crash</a:t>
            </a:r>
          </a:p>
          <a:p>
            <a:pPr lvl="1"/>
            <a:r>
              <a:rPr lang="en-US" altLang="en-US" dirty="0"/>
              <a:t>Communicate with another program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74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Space: In a Picture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936080" y="2388206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0505" y="3455006"/>
            <a:ext cx="1120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936080" y="261680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85573" y="2312006"/>
            <a:ext cx="479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1936080" y="299780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376785" y="2009212"/>
            <a:ext cx="1828800" cy="3048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8407" y="4872546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52797" y="190074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452985" y="4066612"/>
            <a:ext cx="1628564" cy="68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76785" y="43830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Code Segment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452985" y="3533212"/>
            <a:ext cx="1628564" cy="5334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82202" y="362108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452985" y="3076012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89959" y="3087680"/>
            <a:ext cx="62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5452985" y="2085412"/>
            <a:ext cx="1628564" cy="4572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877336" y="217328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921295" y="2955360"/>
            <a:ext cx="0" cy="5758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>
            <a:off x="6908229" y="2128158"/>
            <a:ext cx="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Rectangle 42"/>
          <p:cNvSpPr/>
          <p:nvPr/>
        </p:nvSpPr>
        <p:spPr bwMode="auto">
          <a:xfrm>
            <a:off x="5529185" y="4142812"/>
            <a:ext cx="1447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629448" y="4109058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78880" y="2616806"/>
            <a:ext cx="428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3585411" y="2388207"/>
            <a:ext cx="1864894" cy="1840468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3581400" y="2545104"/>
            <a:ext cx="1973179" cy="345054"/>
          </a:xfrm>
          <a:custGeom>
            <a:avLst/>
            <a:gdLst>
              <a:gd name="connsiteX0" fmla="*/ 0 w 1973179"/>
              <a:gd name="connsiteY0" fmla="*/ 146596 h 447385"/>
              <a:gd name="connsiteX1" fmla="*/ 409074 w 1973179"/>
              <a:gd name="connsiteY1" fmla="*/ 14249 h 447385"/>
              <a:gd name="connsiteX2" fmla="*/ 1973179 w 1973179"/>
              <a:gd name="connsiteY2" fmla="*/ 447385 h 4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179" h="447385">
                <a:moveTo>
                  <a:pt x="0" y="146596"/>
                </a:moveTo>
                <a:cubicBezTo>
                  <a:pt x="40105" y="55357"/>
                  <a:pt x="80211" y="-35882"/>
                  <a:pt x="409074" y="14249"/>
                </a:cubicBezTo>
                <a:cubicBezTo>
                  <a:pt x="737937" y="64380"/>
                  <a:pt x="1355558" y="255882"/>
                  <a:pt x="1973179" y="447385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51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18618"/>
            <a:ext cx="8305800" cy="736600"/>
          </a:xfrm>
        </p:spPr>
        <p:txBody>
          <a:bodyPr>
            <a:noAutofit/>
          </a:bodyPr>
          <a:lstStyle/>
          <a:p>
            <a:r>
              <a:rPr lang="en-US" sz="3600" dirty="0"/>
              <a:t>Base and Bound </a:t>
            </a:r>
            <a:r>
              <a:rPr lang="en-US" sz="3600" b="1" dirty="0"/>
              <a:t>w/o Translation</a:t>
            </a:r>
            <a:endParaRPr lang="en-US" sz="3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7150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022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78495" y="3501126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990600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935895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35895" y="6019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35895" y="3364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76190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8001000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554069" y="26024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667000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1100…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2667000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1000…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6078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91000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&gt;=</a:t>
              </a: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191000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&lt;</a:t>
              </a: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4191000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84" name="Group 83"/>
          <p:cNvGrpSpPr/>
          <p:nvPr/>
        </p:nvGrpSpPr>
        <p:grpSpPr>
          <a:xfrm>
            <a:off x="152400" y="1511633"/>
            <a:ext cx="1105763" cy="3136567"/>
            <a:chOff x="152400" y="1511633"/>
            <a:chExt cx="1105763" cy="3136567"/>
          </a:xfrm>
        </p:grpSpPr>
        <p:grpSp>
          <p:nvGrpSpPr>
            <p:cNvPr id="38" name="Group 37"/>
            <p:cNvGrpSpPr/>
            <p:nvPr/>
          </p:nvGrpSpPr>
          <p:grpSpPr>
            <a:xfrm>
              <a:off x="381000" y="1511633"/>
              <a:ext cx="366390" cy="2222167"/>
              <a:chOff x="381000" y="1511633"/>
              <a:chExt cx="366390" cy="2222167"/>
            </a:xfrm>
          </p:grpSpPr>
          <p:cxnSp>
            <p:nvCxnSpPr>
              <p:cNvPr id="68" name="Straight Arrow Connector 67"/>
              <p:cNvCxnSpPr>
                <a:endCxn id="44" idx="1"/>
              </p:cNvCxnSpPr>
              <p:nvPr/>
            </p:nvCxnSpPr>
            <p:spPr bwMode="auto">
              <a:xfrm flipV="1">
                <a:off x="381000" y="1511633"/>
                <a:ext cx="366390" cy="12367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69" name="Straight Connector 68"/>
              <p:cNvCxnSpPr/>
              <p:nvPr/>
            </p:nvCxnSpPr>
            <p:spPr bwMode="auto">
              <a:xfrm>
                <a:off x="381000" y="1524000"/>
                <a:ext cx="0" cy="22098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74" name="TextBox 73"/>
            <p:cNvSpPr txBox="1"/>
            <p:nvPr/>
          </p:nvSpPr>
          <p:spPr>
            <a:xfrm>
              <a:off x="152400" y="4001869"/>
              <a:ext cx="9790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</a:t>
              </a:r>
            </a:p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1000" y="33528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219200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" name="Content Placeholder 87">
            <a:extLst>
              <a:ext uri="{FF2B5EF4-FFF2-40B4-BE49-F238E27FC236}">
                <a16:creationId xmlns:a16="http://schemas.microsoft.com/office/drawing/2014/main" id="{48A2E384-BFA8-D949-9B53-F5A618E3F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3" y="5592718"/>
            <a:ext cx="5638800" cy="127388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Requires relocating loader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Still protects OS and isolates program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No addition on address path</a:t>
            </a:r>
          </a:p>
        </p:txBody>
      </p:sp>
    </p:spTree>
    <p:extLst>
      <p:ext uri="{BB962C8B-B14F-4D97-AF65-F5344CB8AC3E}">
        <p14:creationId xmlns:p14="http://schemas.microsoft.com/office/powerpoint/2010/main" val="36225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7B7F-0588-D646-A85A-A56EFBC9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 is an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3D64-5CCF-7842-A3FF-3918964B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b="1" i="1" dirty="0"/>
              <a:t>Referee</a:t>
            </a:r>
          </a:p>
          <a:p>
            <a:pPr lvl="1">
              <a:defRPr/>
            </a:pPr>
            <a:r>
              <a:rPr lang="en-US" altLang="en-US" dirty="0"/>
              <a:t>Resource sharing, protection, isolation</a:t>
            </a:r>
          </a:p>
          <a:p>
            <a:pPr>
              <a:defRPr/>
            </a:pPr>
            <a:r>
              <a:rPr lang="en-US" altLang="en-US" b="1" i="1" dirty="0"/>
              <a:t>Illusionist</a:t>
            </a:r>
            <a:r>
              <a:rPr lang="en-US" altLang="en-US" dirty="0"/>
              <a:t>: clean, easy to use abstractions</a:t>
            </a:r>
          </a:p>
          <a:p>
            <a:pPr lvl="2">
              <a:defRPr/>
            </a:pPr>
            <a:r>
              <a:rPr lang="en-US" altLang="en-US" dirty="0"/>
              <a:t>Infinite memory, dedicated machine</a:t>
            </a:r>
          </a:p>
          <a:p>
            <a:pPr lvl="2">
              <a:defRPr/>
            </a:pPr>
            <a:r>
              <a:rPr lang="en-US" altLang="en-US" dirty="0"/>
              <a:t>Higher level objects: files, users, messages</a:t>
            </a:r>
          </a:p>
          <a:p>
            <a:pPr lvl="2">
              <a:defRPr/>
            </a:pPr>
            <a:r>
              <a:rPr lang="en-US" altLang="en-US" dirty="0"/>
              <a:t>Masking limitations, virtualization</a:t>
            </a:r>
          </a:p>
          <a:p>
            <a:pPr>
              <a:defRPr/>
            </a:pPr>
            <a:r>
              <a:rPr lang="en-US" altLang="en-US" b="1" i="1" dirty="0"/>
              <a:t>Glue</a:t>
            </a:r>
            <a:r>
              <a:rPr lang="en-US" altLang="en-US" dirty="0"/>
              <a:t>: Common Services</a:t>
            </a:r>
          </a:p>
          <a:p>
            <a:pPr lvl="2">
              <a:defRPr/>
            </a:pPr>
            <a:r>
              <a:rPr lang="en-US" altLang="en-US" dirty="0"/>
              <a:t>Storage</a:t>
            </a:r>
          </a:p>
          <a:p>
            <a:pPr lvl="2">
              <a:defRPr/>
            </a:pPr>
            <a:r>
              <a:rPr lang="en-US" altLang="en-US" dirty="0"/>
              <a:t>Window system</a:t>
            </a:r>
          </a:p>
          <a:p>
            <a:pPr lvl="2">
              <a:defRPr/>
            </a:pPr>
            <a:r>
              <a:rPr lang="en-US" altLang="en-US" dirty="0"/>
              <a:t>Networking</a:t>
            </a:r>
          </a:p>
          <a:p>
            <a:pPr lvl="2">
              <a:defRPr/>
            </a:pPr>
            <a:r>
              <a:rPr lang="en-US" altLang="en-US" dirty="0"/>
              <a:t>Authorization</a:t>
            </a:r>
          </a:p>
        </p:txBody>
      </p:sp>
    </p:spTree>
    <p:extLst>
      <p:ext uri="{BB962C8B-B14F-4D97-AF65-F5344CB8AC3E}">
        <p14:creationId xmlns:p14="http://schemas.microsoft.com/office/powerpoint/2010/main" val="1962883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8BD0F-4AAD-0D40-A21A-FF2B208E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Relocation: Quick Review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064BB-4372-FB42-9EC2-CAC1DAB9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06400"/>
            <a:ext cx="7886700" cy="2386474"/>
          </a:xfrm>
        </p:spPr>
        <p:txBody>
          <a:bodyPr>
            <a:normAutofit/>
          </a:bodyPr>
          <a:lstStyle/>
          <a:p>
            <a:r>
              <a:rPr lang="en-US" sz="3600" dirty="0"/>
              <a:t>Have to modify program instructions when loading</a:t>
            </a:r>
          </a:p>
          <a:p>
            <a:r>
              <a:rPr lang="en-US" sz="3600" dirty="0"/>
              <a:t>Addresses need to point to the right place!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16879-FDCD-2241-838B-CC9CF85D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655"/>
            <a:ext cx="9144000" cy="269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410200" y="2754868"/>
            <a:ext cx="16002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066800" y="2831068"/>
            <a:ext cx="1600200" cy="2057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71" y="3048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Address Space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1371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Program operates in an address space that is distinct from the physical memory space of the machine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9200" y="3288268"/>
            <a:ext cx="112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3288268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86600" y="2526268"/>
            <a:ext cx="987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48730" y="5421868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4" name="Alternate Process 13"/>
          <p:cNvSpPr/>
          <p:nvPr/>
        </p:nvSpPr>
        <p:spPr bwMode="auto">
          <a:xfrm>
            <a:off x="3276600" y="3288268"/>
            <a:ext cx="1386104" cy="11430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2667000" y="3859768"/>
            <a:ext cx="609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3"/>
          </p:cNvCxnSpPr>
          <p:nvPr/>
        </p:nvCxnSpPr>
        <p:spPr bwMode="auto">
          <a:xfrm>
            <a:off x="4662704" y="3859768"/>
            <a:ext cx="74749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2427315" y="2723348"/>
            <a:ext cx="17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“virtual address”</a:t>
            </a:r>
          </a:p>
        </p:txBody>
      </p:sp>
      <p:sp>
        <p:nvSpPr>
          <p:cNvPr id="19" name="TextBox 18"/>
          <p:cNvSpPr txBox="1"/>
          <p:nvPr/>
        </p:nvSpPr>
        <p:spPr>
          <a:xfrm rot="17680719">
            <a:off x="4263283" y="2647149"/>
            <a:ext cx="1861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“physical address”</a:t>
            </a:r>
          </a:p>
        </p:txBody>
      </p:sp>
    </p:spTree>
    <p:extLst>
      <p:ext uri="{BB962C8B-B14F-4D97-AF65-F5344CB8AC3E}">
        <p14:creationId xmlns:p14="http://schemas.microsoft.com/office/powerpoint/2010/main" val="973407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79861"/>
            <a:ext cx="9220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and Bound </a:t>
            </a:r>
            <a:r>
              <a:rPr lang="en-US" b="1" dirty="0"/>
              <a:t>w/ Translation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5638800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26095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02295" y="3184658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747390" y="838200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42" name="Rectangle 41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72272" y="1638300"/>
              <a:ext cx="43852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2800" y="2133601"/>
              <a:ext cx="771131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505200" y="2667001"/>
              <a:ext cx="427104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29000" y="3581400"/>
              <a:ext cx="447090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859695" y="838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59695" y="60198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859695" y="3048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76190" y="685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9600" y="3505200"/>
            <a:ext cx="979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637116" y="2805724"/>
            <a:ext cx="1411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590800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648200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590800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10603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4419600" y="3193867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572000" y="3581401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828800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8" name="Straight Arrow Connector 67"/>
          <p:cNvCxnSpPr>
            <a:endCxn id="44" idx="1"/>
          </p:cNvCxnSpPr>
          <p:nvPr/>
        </p:nvCxnSpPr>
        <p:spPr bwMode="auto">
          <a:xfrm flipV="1">
            <a:off x="381000" y="1359233"/>
            <a:ext cx="366390" cy="1236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029200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4419600" y="3365556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572000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48200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3962400" y="3810000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19600" y="4798685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4" name="Straight Connector 83"/>
          <p:cNvCxnSpPr/>
          <p:nvPr/>
        </p:nvCxnSpPr>
        <p:spPr bwMode="auto">
          <a:xfrm>
            <a:off x="381000" y="1371600"/>
            <a:ext cx="0" cy="22098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895600" y="31750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59695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048000" y="4876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152400" y="5486400"/>
            <a:ext cx="53340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>
                <a:solidFill>
                  <a:srgbClr val="FF0000"/>
                </a:solidFill>
              </a:rPr>
              <a:t>Can it touch other programs?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10280" y="32266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60070" y="34888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927752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76190" y="2475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</p:spTree>
    <p:extLst>
      <p:ext uri="{BB962C8B-B14F-4D97-AF65-F5344CB8AC3E}">
        <p14:creationId xmlns:p14="http://schemas.microsoft.com/office/powerpoint/2010/main" val="358880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960A-2AAE-CA45-B517-712D3773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Address Translation/Paging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BD0A-EA7C-D74F-AF1B-B4F498D4B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15382"/>
            <a:ext cx="788670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Ostensibly introduced in CS 61C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Much more on this later in 162!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Gives every process </a:t>
            </a:r>
            <a:r>
              <a:rPr lang="en-US" sz="3200" b="1" dirty="0"/>
              <a:t>the whole address range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Breaks memory into pages (~4K chunks)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Allows unallocated "holes" and other tricks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422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1600"/>
            <a:ext cx="8382000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Thread: Execution Context</a:t>
            </a:r>
          </a:p>
          <a:p>
            <a:pPr lvl="1"/>
            <a:r>
              <a:rPr lang="en-US" altLang="en-US" sz="2800" dirty="0"/>
              <a:t>Program Counter, Registers, Execution Flags, Stack</a:t>
            </a:r>
            <a:endParaRPr lang="en-US" sz="2800" dirty="0"/>
          </a:p>
          <a:p>
            <a:r>
              <a:rPr lang="en-US" sz="3200" b="1" dirty="0"/>
              <a:t>Address space </a:t>
            </a:r>
            <a:r>
              <a:rPr lang="en-US" sz="3200" dirty="0"/>
              <a:t>(with </a:t>
            </a:r>
            <a:r>
              <a:rPr lang="en-US" sz="3200" b="1" dirty="0"/>
              <a:t>translation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Program's view of memory is distinct from physical machine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Process: an instance of a running program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Address Space + One or more Threads</a:t>
            </a:r>
            <a:endParaRPr lang="en-US" sz="2800" i="1" dirty="0">
              <a:solidFill>
                <a:srgbClr val="FF0000"/>
              </a:solidFill>
            </a:endParaRPr>
          </a:p>
          <a:p>
            <a:r>
              <a:rPr lang="en-US" sz="3200" b="1" dirty="0"/>
              <a:t>Dual mode operation / Protection</a:t>
            </a:r>
          </a:p>
          <a:p>
            <a:pPr lvl="1"/>
            <a:r>
              <a:rPr lang="en-US" sz="2800" dirty="0"/>
              <a:t>Only the “system” can access certain resources</a:t>
            </a:r>
          </a:p>
          <a:p>
            <a:pPr lvl="1"/>
            <a:r>
              <a:rPr lang="en-US" sz="2800" dirty="0"/>
              <a:t>Combined with translation, isolates programs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1210683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52400" y="-205582"/>
            <a:ext cx="7886700" cy="1325563"/>
          </a:xfrm>
        </p:spPr>
        <p:txBody>
          <a:bodyPr/>
          <a:lstStyle/>
          <a:p>
            <a:r>
              <a:rPr lang="en-US" altLang="en-US" dirty="0"/>
              <a:t>The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52400" y="957943"/>
            <a:ext cx="8839200" cy="56388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Definition: </a:t>
            </a:r>
            <a:r>
              <a:rPr lang="en-US" altLang="en-US" b="1" dirty="0"/>
              <a:t>e</a:t>
            </a:r>
            <a:r>
              <a:rPr lang="en-US" b="1" dirty="0"/>
              <a:t>xecution environment with restricted rights</a:t>
            </a:r>
          </a:p>
          <a:p>
            <a:pPr lvl="1"/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altLang="en-US" dirty="0"/>
              <a:t>Why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/>
              <a:t>Protected from each other!</a:t>
            </a:r>
          </a:p>
          <a:p>
            <a:pPr lvl="1"/>
            <a:r>
              <a:rPr lang="en-US" altLang="en-US" dirty="0"/>
              <a:t>OS Protected from them</a:t>
            </a:r>
          </a:p>
          <a:p>
            <a:pPr marL="0" indent="-457200">
              <a:buFontTx/>
              <a:buChar char="•"/>
            </a:pPr>
            <a:r>
              <a:rPr lang="en-US" altLang="en-US" dirty="0"/>
              <a:t>Tradeoff: protection vs. efficiency</a:t>
            </a:r>
          </a:p>
          <a:p>
            <a:pPr marL="742950" lvl="2" indent="-285750">
              <a:buFontTx/>
              <a:buChar char="•"/>
            </a:pPr>
            <a:r>
              <a:rPr lang="en-US" altLang="en-US" sz="2400" dirty="0"/>
              <a:t>Threads more efficient than processes (more later)</a:t>
            </a:r>
          </a:p>
          <a:p>
            <a:r>
              <a:rPr lang="en-US" altLang="en-US" dirty="0"/>
              <a:t>Application: one or more processes </a:t>
            </a:r>
          </a:p>
          <a:p>
            <a:pPr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909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7473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4389438"/>
            <a:ext cx="8670925" cy="2286000"/>
          </a:xfrm>
        </p:spPr>
        <p:txBody>
          <a:bodyPr/>
          <a:lstStyle/>
          <a:p>
            <a:r>
              <a:rPr lang="en-US" altLang="en-US" dirty="0"/>
              <a:t>Threads encapsulate </a:t>
            </a:r>
            <a:r>
              <a:rPr lang="en-US" altLang="en-US" dirty="0">
                <a:solidFill>
                  <a:srgbClr val="FF0000"/>
                </a:solidFill>
              </a:rPr>
              <a:t>concurrency</a:t>
            </a:r>
            <a:r>
              <a:rPr lang="en-US" altLang="en-US" dirty="0"/>
              <a:t>: “Active” component</a:t>
            </a:r>
          </a:p>
          <a:p>
            <a:r>
              <a:rPr lang="en-US" altLang="en-US" dirty="0"/>
              <a:t>Address spaces encapsulate </a:t>
            </a:r>
            <a:r>
              <a:rPr lang="en-US" altLang="en-US" dirty="0">
                <a:solidFill>
                  <a:srgbClr val="FF0000"/>
                </a:solidFill>
              </a:rPr>
              <a:t>protection</a:t>
            </a:r>
            <a:r>
              <a:rPr lang="en-US" altLang="en-US" dirty="0"/>
              <a:t>: “Passive” part</a:t>
            </a:r>
          </a:p>
          <a:p>
            <a:pPr lvl="1"/>
            <a:r>
              <a:rPr lang="en-US" altLang="en-US" dirty="0"/>
              <a:t>Keeps buggy program from trashing the system</a:t>
            </a:r>
          </a:p>
          <a:p>
            <a:r>
              <a:rPr lang="en-US" altLang="en-US" dirty="0"/>
              <a:t>Why have multiple threads per address space?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295400" y="7620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34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0B3C-21BF-104F-9506-54CBFF98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6" y="152855"/>
            <a:ext cx="7886700" cy="1325563"/>
          </a:xfrm>
        </p:spPr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2771-E587-4644-B506-18001F739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435" y="1507899"/>
            <a:ext cx="8384721" cy="4876571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Why?</a:t>
            </a:r>
          </a:p>
          <a:p>
            <a:pPr lvl="1"/>
            <a:r>
              <a:rPr lang="en-US" sz="3200" dirty="0"/>
              <a:t>Reliability: buggy programs only hurt themselves</a:t>
            </a:r>
          </a:p>
          <a:p>
            <a:pPr lvl="1"/>
            <a:r>
              <a:rPr lang="en-US" sz="3200" dirty="0"/>
              <a:t>Security and privacy: trust programs less</a:t>
            </a:r>
          </a:p>
          <a:p>
            <a:pPr lvl="1"/>
            <a:r>
              <a:rPr lang="en-US" sz="3200" dirty="0"/>
              <a:t>Fairness: enforce shares of disk, CPU</a:t>
            </a:r>
          </a:p>
          <a:p>
            <a:r>
              <a:rPr lang="en-US" sz="3600" dirty="0"/>
              <a:t>Mechanisms:</a:t>
            </a:r>
          </a:p>
          <a:p>
            <a:pPr lvl="1"/>
            <a:r>
              <a:rPr lang="en-US" sz="3200" b="1" dirty="0"/>
              <a:t>Address translation</a:t>
            </a:r>
            <a:r>
              <a:rPr lang="en-US" sz="3200" dirty="0"/>
              <a:t>: address space only contains its own data</a:t>
            </a:r>
          </a:p>
          <a:p>
            <a:pPr lvl="1"/>
            <a:r>
              <a:rPr lang="en-US" sz="3200" dirty="0"/>
              <a:t>Privileged instructions, registers</a:t>
            </a:r>
          </a:p>
          <a:p>
            <a:pPr lvl="1"/>
            <a:r>
              <a:rPr lang="en-US" sz="3200" dirty="0" err="1"/>
              <a:t>Syscall</a:t>
            </a:r>
            <a:r>
              <a:rPr lang="en-US" sz="3200" dirty="0"/>
              <a:t> processing (e.g., enforce file access rights)</a:t>
            </a:r>
          </a:p>
        </p:txBody>
      </p:sp>
    </p:spTree>
    <p:extLst>
      <p:ext uri="{BB962C8B-B14F-4D97-AF65-F5344CB8AC3E}">
        <p14:creationId xmlns:p14="http://schemas.microsoft.com/office/powerpoint/2010/main" val="4043662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1600"/>
            <a:ext cx="8382000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Thread: Execution Context</a:t>
            </a:r>
          </a:p>
          <a:p>
            <a:pPr lvl="1"/>
            <a:r>
              <a:rPr lang="en-US" altLang="en-US" sz="2800" dirty="0"/>
              <a:t>Program Counter, Registers, Execution Flags, Stack</a:t>
            </a:r>
            <a:endParaRPr lang="en-US" sz="2800" dirty="0"/>
          </a:p>
          <a:p>
            <a:r>
              <a:rPr lang="en-US" sz="3200" b="1" dirty="0"/>
              <a:t>Address space </a:t>
            </a:r>
            <a:r>
              <a:rPr lang="en-US" sz="3200" dirty="0"/>
              <a:t>(with </a:t>
            </a:r>
            <a:r>
              <a:rPr lang="en-US" sz="3200" b="1" dirty="0"/>
              <a:t>translation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Program's view of memory is distinct from physical machine</a:t>
            </a:r>
          </a:p>
          <a:p>
            <a:r>
              <a:rPr lang="en-US" sz="3200" b="1" dirty="0"/>
              <a:t>Process: an instance of a running program</a:t>
            </a:r>
          </a:p>
          <a:p>
            <a:pPr lvl="1"/>
            <a:r>
              <a:rPr lang="en-US" sz="2800" dirty="0"/>
              <a:t>Address Space + One or more Threads</a:t>
            </a:r>
            <a:endParaRPr lang="en-US" sz="2800" i="1" dirty="0"/>
          </a:p>
          <a:p>
            <a:r>
              <a:rPr lang="en-US" sz="3200" b="1" dirty="0">
                <a:solidFill>
                  <a:srgbClr val="FF0000"/>
                </a:solidFill>
              </a:rPr>
              <a:t>Dual mode operation / Protection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Only the “system” can access certain resources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Combined with translation, isolates programs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383033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F8CC-242B-E648-ABF6-F10BF038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Mode Operation: HW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F7ED-092B-6C41-94CC-060E5059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03" y="1907268"/>
            <a:ext cx="8139793" cy="4351338"/>
          </a:xfrm>
        </p:spPr>
        <p:txBody>
          <a:bodyPr>
            <a:normAutofit/>
          </a:bodyPr>
          <a:lstStyle/>
          <a:p>
            <a:r>
              <a:rPr lang="en-US" sz="3200" b="1" dirty="0"/>
              <a:t>1 bit</a:t>
            </a:r>
            <a:r>
              <a:rPr lang="en-US" sz="3200" dirty="0"/>
              <a:t> of state (user/kernel mode bit)</a:t>
            </a:r>
          </a:p>
          <a:p>
            <a:r>
              <a:rPr lang="en-US" sz="3200" dirty="0"/>
              <a:t>Certain actions only permitted in kernel mode</a:t>
            </a:r>
          </a:p>
          <a:p>
            <a:r>
              <a:rPr lang="en-US" sz="3200" dirty="0"/>
              <a:t>User-&gt;Kernel mode sets kernel mode, saves user PC</a:t>
            </a:r>
          </a:p>
          <a:p>
            <a:pPr lvl="1"/>
            <a:r>
              <a:rPr lang="en-US" sz="2800" dirty="0"/>
              <a:t>Only transition to </a:t>
            </a:r>
            <a:r>
              <a:rPr lang="en-US" sz="2800" b="1" dirty="0"/>
              <a:t>OS-designated addresses</a:t>
            </a:r>
          </a:p>
          <a:p>
            <a:pPr lvl="1"/>
            <a:r>
              <a:rPr lang="en-US" sz="2800" dirty="0"/>
              <a:t>OS can save the rest of the user state if necessary</a:t>
            </a:r>
          </a:p>
          <a:p>
            <a:r>
              <a:rPr lang="en-US" sz="3200" dirty="0"/>
              <a:t>Kernel-&gt;User mode sets user mode, restores user PC</a:t>
            </a:r>
          </a:p>
        </p:txBody>
      </p:sp>
    </p:spTree>
    <p:extLst>
      <p:ext uri="{BB962C8B-B14F-4D97-AF65-F5344CB8AC3E}">
        <p14:creationId xmlns:p14="http://schemas.microsoft.com/office/powerpoint/2010/main" val="417099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C80C-80A7-D340-A7D0-6718E569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80F3F-2D7C-9142-9D54-8ED4C342A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Definition: Software emulation of abstract machine</a:t>
            </a:r>
          </a:p>
          <a:p>
            <a:pPr lvl="1"/>
            <a:r>
              <a:rPr lang="en-US" sz="2800" dirty="0"/>
              <a:t>Programs believe </a:t>
            </a:r>
            <a:r>
              <a:rPr lang="en-US" sz="2800" i="1" dirty="0"/>
              <a:t>they own the machine</a:t>
            </a:r>
          </a:p>
          <a:p>
            <a:pPr lvl="1"/>
            <a:r>
              <a:rPr lang="en-US" sz="2800" dirty="0"/>
              <a:t>Simulated "hardware" has the </a:t>
            </a:r>
            <a:r>
              <a:rPr lang="en-US" sz="2800" i="1" dirty="0"/>
              <a:t>features we want</a:t>
            </a:r>
          </a:p>
          <a:p>
            <a:endParaRPr lang="en-US" sz="3200" i="1" dirty="0"/>
          </a:p>
          <a:p>
            <a:r>
              <a:rPr lang="en-US" sz="3200" dirty="0"/>
              <a:t>Two types: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i="1" dirty="0"/>
              <a:t>Process VM:</a:t>
            </a:r>
            <a:r>
              <a:rPr lang="en-US" sz="2800" dirty="0"/>
              <a:t> Run a single program in the VM, e.g. an OS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i="1" dirty="0"/>
              <a:t>System VM:</a:t>
            </a:r>
            <a:r>
              <a:rPr lang="en-US" sz="2800" dirty="0"/>
              <a:t> Run entire OS &amp; its apps in the VM, e.g. </a:t>
            </a:r>
            <a:r>
              <a:rPr lang="en-US" sz="2800" dirty="0" err="1"/>
              <a:t>Virtualbox</a:t>
            </a:r>
            <a:r>
              <a:rPr lang="en-US" sz="2800" dirty="0"/>
              <a:t>, VMWare, Xen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005002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7F9A-C881-CD47-8653-58381E14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64" y="177714"/>
            <a:ext cx="7886700" cy="1325563"/>
          </a:xfrm>
        </p:spPr>
        <p:txBody>
          <a:bodyPr/>
          <a:lstStyle/>
          <a:p>
            <a:r>
              <a:rPr lang="en-US" dirty="0"/>
              <a:t>UNIX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CB78-56AD-8949-8E0B-382C05744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46F12-7A55-274D-A913-EB94C6F0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301"/>
            <a:ext cx="9144000" cy="535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06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6925B6-6618-F14F-88BF-BE0E9C74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974954"/>
            <a:ext cx="7886700" cy="2852737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ABD6E-016E-EC48-9F0A-06B5DF0FF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174DC7-DC92-224D-8117-6F331B6F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69674"/>
            <a:ext cx="7886700" cy="1325563"/>
          </a:xfrm>
        </p:spPr>
        <p:txBody>
          <a:bodyPr/>
          <a:lstStyle/>
          <a:p>
            <a:r>
              <a:rPr lang="en-US" dirty="0"/>
              <a:t>User/Kernel (Privileged) Mode</a:t>
            </a:r>
          </a:p>
        </p:txBody>
      </p:sp>
      <p:sp>
        <p:nvSpPr>
          <p:cNvPr id="41" name="Block Arc 40">
            <a:extLst>
              <a:ext uri="{FF2B5EF4-FFF2-40B4-BE49-F238E27FC236}">
                <a16:creationId xmlns:a16="http://schemas.microsoft.com/office/drawing/2014/main" id="{B36BBB72-FD41-9141-8B88-B650E4878FDE}"/>
              </a:ext>
            </a:extLst>
          </p:cNvPr>
          <p:cNvSpPr/>
          <p:nvPr/>
        </p:nvSpPr>
        <p:spPr bwMode="auto">
          <a:xfrm>
            <a:off x="1295400" y="1545786"/>
            <a:ext cx="6324600" cy="5334000"/>
          </a:xfrm>
          <a:prstGeom prst="blockArc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39BF8CE-69CB-B34C-8D05-06A46ED94389}"/>
              </a:ext>
            </a:extLst>
          </p:cNvPr>
          <p:cNvSpPr/>
          <p:nvPr/>
        </p:nvSpPr>
        <p:spPr bwMode="auto">
          <a:xfrm>
            <a:off x="2590800" y="2873452"/>
            <a:ext cx="3733800" cy="2101334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F52636-2008-5C44-A0D6-45B2D8C4E7BA}"/>
              </a:ext>
            </a:extLst>
          </p:cNvPr>
          <p:cNvSpPr txBox="1"/>
          <p:nvPr/>
        </p:nvSpPr>
        <p:spPr>
          <a:xfrm>
            <a:off x="3505200" y="1774386"/>
            <a:ext cx="182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User Mode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728BA4-23F6-1843-935D-89316C70B8E5}"/>
              </a:ext>
            </a:extLst>
          </p:cNvPr>
          <p:cNvSpPr txBox="1"/>
          <p:nvPr/>
        </p:nvSpPr>
        <p:spPr>
          <a:xfrm>
            <a:off x="3276600" y="3603186"/>
            <a:ext cx="2075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Kernel Mode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C3CFF3-BE4C-D04E-9927-33E8CEB6513B}"/>
              </a:ext>
            </a:extLst>
          </p:cNvPr>
          <p:cNvSpPr/>
          <p:nvPr/>
        </p:nvSpPr>
        <p:spPr bwMode="auto">
          <a:xfrm>
            <a:off x="1066800" y="4212786"/>
            <a:ext cx="6858000" cy="914400"/>
          </a:xfrm>
          <a:prstGeom prst="rect">
            <a:avLst/>
          </a:prstGeom>
          <a:pattFill prst="horzBrick">
            <a:fgClr>
              <a:srgbClr val="FF0000"/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7563A0DE-9659-2B41-BA33-03D80C33AC61}"/>
              </a:ext>
            </a:extLst>
          </p:cNvPr>
          <p:cNvSpPr/>
          <p:nvPr/>
        </p:nvSpPr>
        <p:spPr bwMode="auto">
          <a:xfrm rot="5400000">
            <a:off x="1790700" y="4479486"/>
            <a:ext cx="457200" cy="17526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EB07A37-04F8-AA43-8FC8-60388DCBFCF8}"/>
              </a:ext>
            </a:extLst>
          </p:cNvPr>
          <p:cNvSpPr txBox="1"/>
          <p:nvPr/>
        </p:nvSpPr>
        <p:spPr>
          <a:xfrm>
            <a:off x="3581400" y="566058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Full HW access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6835572E-8B01-5640-ADB5-B0D68E448786}"/>
              </a:ext>
            </a:extLst>
          </p:cNvPr>
          <p:cNvSpPr/>
          <p:nvPr/>
        </p:nvSpPr>
        <p:spPr bwMode="auto">
          <a:xfrm rot="5400000">
            <a:off x="4381500" y="3717486"/>
            <a:ext cx="457200" cy="3276600"/>
          </a:xfrm>
          <a:prstGeom prst="rightBrace">
            <a:avLst>
              <a:gd name="adj1" fmla="val 0"/>
              <a:gd name="adj2" fmla="val 500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D20317-A31A-6045-BF30-C6385E6F2EB8}"/>
              </a:ext>
            </a:extLst>
          </p:cNvPr>
          <p:cNvSpPr txBox="1"/>
          <p:nvPr/>
        </p:nvSpPr>
        <p:spPr>
          <a:xfrm>
            <a:off x="1143000" y="5660586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Limited HW access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02DA3F-F9D6-9341-B634-96FE0D0B5463}"/>
              </a:ext>
            </a:extLst>
          </p:cNvPr>
          <p:cNvGrpSpPr/>
          <p:nvPr/>
        </p:nvGrpSpPr>
        <p:grpSpPr>
          <a:xfrm>
            <a:off x="2362200" y="3450786"/>
            <a:ext cx="849283" cy="674132"/>
            <a:chOff x="2362200" y="3048000"/>
            <a:chExt cx="849283" cy="67413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0270F9B-2BED-6840-82BA-2005987839E2}"/>
                </a:ext>
              </a:extLst>
            </p:cNvPr>
            <p:cNvCxnSpPr/>
            <p:nvPr/>
          </p:nvCxnSpPr>
          <p:spPr bwMode="auto">
            <a:xfrm flipH="1" flipV="1">
              <a:off x="2362200" y="3048000"/>
              <a:ext cx="53340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A9D8B80-A4F5-2D44-97E4-D1B3420925B4}"/>
                </a:ext>
              </a:extLst>
            </p:cNvPr>
            <p:cNvSpPr txBox="1"/>
            <p:nvPr/>
          </p:nvSpPr>
          <p:spPr>
            <a:xfrm>
              <a:off x="2590800" y="3352800"/>
              <a:ext cx="6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2C79856-0624-A142-AA9B-4D2545716FAB}"/>
              </a:ext>
            </a:extLst>
          </p:cNvPr>
          <p:cNvGrpSpPr/>
          <p:nvPr/>
        </p:nvGrpSpPr>
        <p:grpSpPr>
          <a:xfrm flipH="1">
            <a:off x="2362200" y="2688786"/>
            <a:ext cx="914403" cy="838200"/>
            <a:chOff x="6195245" y="3124200"/>
            <a:chExt cx="1130426" cy="419100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DAB1C85-E712-E346-80A7-1CA95E84138D}"/>
                </a:ext>
              </a:extLst>
            </p:cNvPr>
            <p:cNvCxnSpPr/>
            <p:nvPr/>
          </p:nvCxnSpPr>
          <p:spPr bwMode="auto">
            <a:xfrm flipH="1">
              <a:off x="6208204" y="3314700"/>
              <a:ext cx="458059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E2F62D-B8EC-874F-93F3-E4D0D4FBA272}"/>
                </a:ext>
              </a:extLst>
            </p:cNvPr>
            <p:cNvSpPr txBox="1"/>
            <p:nvPr/>
          </p:nvSpPr>
          <p:spPr>
            <a:xfrm>
              <a:off x="6195245" y="3124200"/>
              <a:ext cx="113042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16F2C06-EECB-364E-9904-C088F8566278}"/>
              </a:ext>
            </a:extLst>
          </p:cNvPr>
          <p:cNvGrpSpPr/>
          <p:nvPr/>
        </p:nvGrpSpPr>
        <p:grpSpPr>
          <a:xfrm>
            <a:off x="6172200" y="3526986"/>
            <a:ext cx="1305876" cy="609600"/>
            <a:chOff x="6019800" y="2971800"/>
            <a:chExt cx="1305876" cy="609600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96CAED9-0DAE-7F4F-86B2-100E0B76AA12}"/>
                </a:ext>
              </a:extLst>
            </p:cNvPr>
            <p:cNvCxnSpPr/>
            <p:nvPr/>
          </p:nvCxnSpPr>
          <p:spPr bwMode="auto">
            <a:xfrm flipH="1">
              <a:off x="6019800" y="32004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999CB1D-4597-E845-8977-6988685AF29B}"/>
                </a:ext>
              </a:extLst>
            </p:cNvPr>
            <p:cNvSpPr txBox="1"/>
            <p:nvPr/>
          </p:nvSpPr>
          <p:spPr>
            <a:xfrm>
              <a:off x="6781800" y="2971800"/>
              <a:ext cx="5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exit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509DA52-3460-8349-A2FB-67848B16D6F3}"/>
              </a:ext>
            </a:extLst>
          </p:cNvPr>
          <p:cNvGrpSpPr/>
          <p:nvPr/>
        </p:nvGrpSpPr>
        <p:grpSpPr>
          <a:xfrm>
            <a:off x="3276603" y="2721052"/>
            <a:ext cx="549212" cy="478986"/>
            <a:chOff x="2590803" y="3429000"/>
            <a:chExt cx="549212" cy="478986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EF6CEFC-00F5-D84D-81BC-66BA56644771}"/>
                </a:ext>
              </a:extLst>
            </p:cNvPr>
            <p:cNvCxnSpPr>
              <a:endCxn id="55" idx="1"/>
            </p:cNvCxnSpPr>
            <p:nvPr/>
          </p:nvCxnSpPr>
          <p:spPr bwMode="auto">
            <a:xfrm flipH="1" flipV="1">
              <a:off x="2590803" y="3483052"/>
              <a:ext cx="304797" cy="4249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48C6EF-723A-AE4F-B511-01665BFD8741}"/>
                </a:ext>
              </a:extLst>
            </p:cNvPr>
            <p:cNvSpPr txBox="1"/>
            <p:nvPr/>
          </p:nvSpPr>
          <p:spPr>
            <a:xfrm>
              <a:off x="2667000" y="3429000"/>
              <a:ext cx="473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rtn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C5F5F7-6B1A-8C4F-9C48-7CE810DDF5CC}"/>
              </a:ext>
            </a:extLst>
          </p:cNvPr>
          <p:cNvGrpSpPr/>
          <p:nvPr/>
        </p:nvGrpSpPr>
        <p:grpSpPr>
          <a:xfrm flipH="1">
            <a:off x="3581399" y="2307786"/>
            <a:ext cx="1295400" cy="990600"/>
            <a:chOff x="5535835" y="3064133"/>
            <a:chExt cx="1601432" cy="49530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96ABF33-B7E5-F34C-8C9F-F0E5908BBE23}"/>
                </a:ext>
              </a:extLst>
            </p:cNvPr>
            <p:cNvCxnSpPr/>
            <p:nvPr/>
          </p:nvCxnSpPr>
          <p:spPr bwMode="auto">
            <a:xfrm flipH="1">
              <a:off x="6477853" y="3254633"/>
              <a:ext cx="188404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C9B7E5-BD9E-5E47-A543-66A1C77A4025}"/>
                </a:ext>
              </a:extLst>
            </p:cNvPr>
            <p:cNvSpPr txBox="1"/>
            <p:nvPr/>
          </p:nvSpPr>
          <p:spPr>
            <a:xfrm>
              <a:off x="5535835" y="3064133"/>
              <a:ext cx="160143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22D70F-7010-C44D-9914-AEFE593B8BFC}"/>
              </a:ext>
            </a:extLst>
          </p:cNvPr>
          <p:cNvGrpSpPr/>
          <p:nvPr/>
        </p:nvGrpSpPr>
        <p:grpSpPr>
          <a:xfrm>
            <a:off x="4267201" y="2764989"/>
            <a:ext cx="385042" cy="826533"/>
            <a:chOff x="2971803" y="3200400"/>
            <a:chExt cx="385047" cy="589609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0F4D887-1C0B-314B-8678-268743DD0035}"/>
                </a:ext>
              </a:extLst>
            </p:cNvPr>
            <p:cNvCxnSpPr/>
            <p:nvPr/>
          </p:nvCxnSpPr>
          <p:spPr bwMode="auto">
            <a:xfrm flipH="1" flipV="1">
              <a:off x="3124205" y="3200400"/>
              <a:ext cx="76201" cy="2717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4EB534B-E348-034D-8A75-62ED9D90F9AE}"/>
                </a:ext>
              </a:extLst>
            </p:cNvPr>
            <p:cNvSpPr txBox="1"/>
            <p:nvPr/>
          </p:nvSpPr>
          <p:spPr>
            <a:xfrm>
              <a:off x="2971803" y="3526545"/>
              <a:ext cx="385047" cy="2634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rfi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36D720-BE82-1E4B-A804-AC6DEFCECF11}"/>
              </a:ext>
            </a:extLst>
          </p:cNvPr>
          <p:cNvCxnSpPr/>
          <p:nvPr/>
        </p:nvCxnSpPr>
        <p:spPr bwMode="auto">
          <a:xfrm flipH="1">
            <a:off x="3886200" y="4060386"/>
            <a:ext cx="30480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E4F190-6D02-F042-B9A0-156D2FB6A036}"/>
              </a:ext>
            </a:extLst>
          </p:cNvPr>
          <p:cNvCxnSpPr/>
          <p:nvPr/>
        </p:nvCxnSpPr>
        <p:spPr bwMode="auto">
          <a:xfrm flipV="1">
            <a:off x="4419600" y="4060386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6613E9B-B12D-7E4E-A124-7D9A2AFEA0F2}"/>
              </a:ext>
            </a:extLst>
          </p:cNvPr>
          <p:cNvCxnSpPr/>
          <p:nvPr/>
        </p:nvCxnSpPr>
        <p:spPr bwMode="auto">
          <a:xfrm>
            <a:off x="4648200" y="4060386"/>
            <a:ext cx="152400" cy="609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061D704-3AD6-BB4F-B93D-0F7F11D8F058}"/>
              </a:ext>
            </a:extLst>
          </p:cNvPr>
          <p:cNvCxnSpPr>
            <a:endCxn id="67" idx="3"/>
          </p:cNvCxnSpPr>
          <p:nvPr/>
        </p:nvCxnSpPr>
        <p:spPr bwMode="auto">
          <a:xfrm flipH="1" flipV="1">
            <a:off x="4652243" y="3406856"/>
            <a:ext cx="376957" cy="126313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1BCBF0B-EB99-D94F-AEF4-39A6F8E52A2F}"/>
              </a:ext>
            </a:extLst>
          </p:cNvPr>
          <p:cNvSpPr txBox="1"/>
          <p:nvPr/>
        </p:nvSpPr>
        <p:spPr>
          <a:xfrm flipH="1">
            <a:off x="5105400" y="2460186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exception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E3BF80E-1306-6B47-A6F3-4D570E06B907}"/>
              </a:ext>
            </a:extLst>
          </p:cNvPr>
          <p:cNvCxnSpPr/>
          <p:nvPr/>
        </p:nvCxnSpPr>
        <p:spPr bwMode="auto">
          <a:xfrm flipH="1">
            <a:off x="5334000" y="2841186"/>
            <a:ext cx="381000" cy="533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42534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6" y="-124731"/>
            <a:ext cx="7886700" cy="1325563"/>
          </a:xfrm>
        </p:spPr>
        <p:txBody>
          <a:bodyPr/>
          <a:lstStyle/>
          <a:p>
            <a:r>
              <a:rPr lang="en-US" dirty="0"/>
              <a:t>3 Types of U→K Mode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56171" cy="5230586"/>
          </a:xfrm>
        </p:spPr>
        <p:txBody>
          <a:bodyPr>
            <a:noAutofit/>
          </a:bodyPr>
          <a:lstStyle/>
          <a:p>
            <a:r>
              <a:rPr lang="en-US" dirty="0"/>
              <a:t>System Call (</a:t>
            </a:r>
            <a:r>
              <a:rPr lang="en-US" dirty="0" err="1"/>
              <a:t>syscall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"Function call" into the kernel</a:t>
            </a:r>
          </a:p>
          <a:p>
            <a:pPr lvl="1"/>
            <a:r>
              <a:rPr lang="en-US" dirty="0"/>
              <a:t>Example: exit, read</a:t>
            </a:r>
          </a:p>
          <a:p>
            <a:pPr lvl="1"/>
            <a:r>
              <a:rPr lang="en-US" dirty="0"/>
              <a:t>Kernel reads </a:t>
            </a:r>
            <a:r>
              <a:rPr lang="en-US" dirty="0" err="1"/>
              <a:t>syscall</a:t>
            </a:r>
            <a:r>
              <a:rPr lang="en-US" dirty="0"/>
              <a:t> id # and arguments from </a:t>
            </a:r>
            <a:r>
              <a:rPr lang="en-US" b="1" dirty="0"/>
              <a:t>user registers</a:t>
            </a:r>
            <a:endParaRPr lang="en-US" dirty="0"/>
          </a:p>
          <a:p>
            <a:r>
              <a:rPr lang="en-US" dirty="0"/>
              <a:t>Interrupt</a:t>
            </a:r>
          </a:p>
          <a:p>
            <a:pPr lvl="1"/>
            <a:r>
              <a:rPr lang="en-US" b="1" dirty="0"/>
              <a:t>External</a:t>
            </a:r>
            <a:r>
              <a:rPr lang="en-US" dirty="0"/>
              <a:t> asynchronous events: Timer, I/O</a:t>
            </a:r>
          </a:p>
          <a:p>
            <a:r>
              <a:rPr lang="en-US" dirty="0"/>
              <a:t>Trap or Exception</a:t>
            </a:r>
          </a:p>
          <a:p>
            <a:pPr lvl="1"/>
            <a:r>
              <a:rPr lang="en-US" dirty="0"/>
              <a:t>Special event in process</a:t>
            </a:r>
          </a:p>
          <a:p>
            <a:pPr lvl="1"/>
            <a:r>
              <a:rPr lang="en-US" dirty="0"/>
              <a:t>Protection violation (</a:t>
            </a:r>
            <a:r>
              <a:rPr lang="en-US" dirty="0" err="1"/>
              <a:t>segfault</a:t>
            </a:r>
            <a:r>
              <a:rPr lang="en-US" dirty="0"/>
              <a:t>), divide by zero</a:t>
            </a:r>
          </a:p>
          <a:p>
            <a:r>
              <a:rPr lang="en-US" dirty="0"/>
              <a:t>All 3 are an </a:t>
            </a:r>
            <a:r>
              <a:rPr lang="en-US" i="1" dirty="0"/>
              <a:t>implicit transfer of control</a:t>
            </a:r>
          </a:p>
        </p:txBody>
      </p:sp>
    </p:spTree>
    <p:extLst>
      <p:ext uri="{BB962C8B-B14F-4D97-AF65-F5344CB8AC3E}">
        <p14:creationId xmlns:p14="http://schemas.microsoft.com/office/powerpoint/2010/main" val="4821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A2EE-D3B0-5C4F-AE78-7D99AE27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52417"/>
            <a:ext cx="7886700" cy="1325563"/>
          </a:xfrm>
        </p:spPr>
        <p:txBody>
          <a:bodyPr/>
          <a:lstStyle/>
          <a:p>
            <a:r>
              <a:rPr lang="en-US" dirty="0"/>
              <a:t>Where do mode transfers go?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5F172D9-C51A-9846-84C5-A117EB8F1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38484"/>
            <a:ext cx="7886700" cy="4351338"/>
          </a:xfrm>
        </p:spPr>
        <p:txBody>
          <a:bodyPr/>
          <a:lstStyle/>
          <a:p>
            <a:r>
              <a:rPr lang="en-US" dirty="0"/>
              <a:t>Cannot let user program specify (why?)</a:t>
            </a:r>
          </a:p>
          <a:p>
            <a:r>
              <a:rPr lang="en-US" dirty="0"/>
              <a:t>Solution: </a:t>
            </a:r>
            <a:r>
              <a:rPr lang="en-US" b="1" i="1" dirty="0"/>
              <a:t>Interrupt Vector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9D1FC-8ADF-614B-89EC-EA5BFA1AD3BB}"/>
              </a:ext>
            </a:extLst>
          </p:cNvPr>
          <p:cNvSpPr/>
          <p:nvPr/>
        </p:nvSpPr>
        <p:spPr bwMode="auto">
          <a:xfrm>
            <a:off x="4114800" y="3075222"/>
            <a:ext cx="1219200" cy="33528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EC2FE-A091-4F47-9D90-C7F4824DD470}"/>
              </a:ext>
            </a:extLst>
          </p:cNvPr>
          <p:cNvSpPr/>
          <p:nvPr/>
        </p:nvSpPr>
        <p:spPr bwMode="auto">
          <a:xfrm>
            <a:off x="4114800" y="3380022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D09FF-79C3-234D-9AF1-F0F62B4BFCD4}"/>
              </a:ext>
            </a:extLst>
          </p:cNvPr>
          <p:cNvSpPr/>
          <p:nvPr/>
        </p:nvSpPr>
        <p:spPr bwMode="auto">
          <a:xfrm>
            <a:off x="4114800" y="3989622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FC8DA-41F1-794B-99D9-6DE43539067F}"/>
              </a:ext>
            </a:extLst>
          </p:cNvPr>
          <p:cNvSpPr/>
          <p:nvPr/>
        </p:nvSpPr>
        <p:spPr bwMode="auto">
          <a:xfrm>
            <a:off x="4114800" y="4599222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67CBF-B896-F341-AFEA-A52A48262160}"/>
              </a:ext>
            </a:extLst>
          </p:cNvPr>
          <p:cNvSpPr/>
          <p:nvPr/>
        </p:nvSpPr>
        <p:spPr bwMode="auto">
          <a:xfrm>
            <a:off x="4114800" y="5208822"/>
            <a:ext cx="1219200" cy="3048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18DE94-15CB-2F42-B38F-F84B7652E7C1}"/>
              </a:ext>
            </a:extLst>
          </p:cNvPr>
          <p:cNvCxnSpPr/>
          <p:nvPr/>
        </p:nvCxnSpPr>
        <p:spPr bwMode="auto">
          <a:xfrm flipH="1">
            <a:off x="2514600" y="3075222"/>
            <a:ext cx="1371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4F17A0-4F4A-8847-8F4D-8F1BD28DA2E7}"/>
              </a:ext>
            </a:extLst>
          </p:cNvPr>
          <p:cNvCxnSpPr/>
          <p:nvPr/>
        </p:nvCxnSpPr>
        <p:spPr bwMode="auto">
          <a:xfrm>
            <a:off x="2819400" y="3075222"/>
            <a:ext cx="0" cy="1524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C40E52-0FB6-044A-952C-54326DC482D9}"/>
              </a:ext>
            </a:extLst>
          </p:cNvPr>
          <p:cNvSpPr txBox="1"/>
          <p:nvPr/>
        </p:nvSpPr>
        <p:spPr>
          <a:xfrm>
            <a:off x="235544" y="3380022"/>
            <a:ext cx="2576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interrupt number (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C10F2-84AE-0541-A5F5-8A7761D956BB}"/>
              </a:ext>
            </a:extLst>
          </p:cNvPr>
          <p:cNvCxnSpPr/>
          <p:nvPr/>
        </p:nvCxnSpPr>
        <p:spPr bwMode="auto">
          <a:xfrm>
            <a:off x="2514600" y="4675422"/>
            <a:ext cx="1524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274CF37-93E6-2548-9BB0-2528C000B54B}"/>
              </a:ext>
            </a:extLst>
          </p:cNvPr>
          <p:cNvCxnSpPr/>
          <p:nvPr/>
        </p:nvCxnSpPr>
        <p:spPr bwMode="auto">
          <a:xfrm>
            <a:off x="4953000" y="4751622"/>
            <a:ext cx="1295400" cy="8382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129526-0044-D84B-BA62-EB64E1E6A926}"/>
              </a:ext>
            </a:extLst>
          </p:cNvPr>
          <p:cNvSpPr txBox="1"/>
          <p:nvPr/>
        </p:nvSpPr>
        <p:spPr>
          <a:xfrm>
            <a:off x="6324600" y="5437422"/>
            <a:ext cx="266700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/>
                <a:cs typeface="Courier New"/>
              </a:rPr>
              <a:t>intrpHandler_i</a:t>
            </a:r>
            <a:r>
              <a:rPr lang="en-US" sz="1600" b="1" dirty="0">
                <a:latin typeface="Courier New"/>
                <a:cs typeface="Courier New"/>
              </a:rPr>
              <a:t> () {</a:t>
            </a:r>
          </a:p>
          <a:p>
            <a:r>
              <a:rPr lang="en-US" sz="1600" b="1" dirty="0">
                <a:latin typeface="Courier New"/>
                <a:cs typeface="Courier New"/>
              </a:rPr>
              <a:t> …</a:t>
            </a:r>
          </a:p>
          <a:p>
            <a:r>
              <a:rPr lang="en-US" sz="16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B88C4-B6E7-4D42-801F-1665D0FE0C9E}"/>
              </a:ext>
            </a:extLst>
          </p:cNvPr>
          <p:cNvSpPr txBox="1"/>
          <p:nvPr/>
        </p:nvSpPr>
        <p:spPr>
          <a:xfrm>
            <a:off x="5486400" y="3075222"/>
            <a:ext cx="274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28882745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84416"/>
            <a:ext cx="8229600" cy="533400"/>
          </a:xfrm>
        </p:spPr>
        <p:txBody>
          <a:bodyPr>
            <a:noAutofit/>
          </a:bodyPr>
          <a:lstStyle/>
          <a:p>
            <a:r>
              <a:rPr lang="en-US" sz="4000" dirty="0"/>
              <a:t>Implementing Safe Kernel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2578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i="1" dirty="0"/>
              <a:t>Carefully</a:t>
            </a:r>
            <a:r>
              <a:rPr lang="en-US" dirty="0"/>
              <a:t> constructed kernel code packs up the user process state and sets it aside</a:t>
            </a:r>
          </a:p>
          <a:p>
            <a:r>
              <a:rPr lang="en-US" dirty="0"/>
              <a:t>Must handle weird/buggy/malicious user state</a:t>
            </a:r>
          </a:p>
          <a:p>
            <a:pPr lvl="1"/>
            <a:r>
              <a:rPr lang="en-US" dirty="0" err="1"/>
              <a:t>Syscalls</a:t>
            </a:r>
            <a:r>
              <a:rPr lang="en-US" dirty="0"/>
              <a:t> with null pointers</a:t>
            </a:r>
          </a:p>
          <a:p>
            <a:pPr lvl="1"/>
            <a:r>
              <a:rPr lang="en-US" dirty="0"/>
              <a:t>Return instruction out of bounds</a:t>
            </a:r>
          </a:p>
          <a:p>
            <a:pPr lvl="1"/>
            <a:r>
              <a:rPr lang="en-US" dirty="0"/>
              <a:t>User stack pointer out of bounds</a:t>
            </a:r>
          </a:p>
          <a:p>
            <a:r>
              <a:rPr lang="en-US" dirty="0"/>
              <a:t>Should be impossible for buggy or malicious user program to cause the kernel to corrupt itself</a:t>
            </a:r>
          </a:p>
          <a:p>
            <a:r>
              <a:rPr lang="en-US" dirty="0"/>
              <a:t>User program should not know interrupt has occurred</a:t>
            </a:r>
            <a:br>
              <a:rPr lang="en-US" dirty="0"/>
            </a:br>
            <a:r>
              <a:rPr lang="en-US" i="1" dirty="0"/>
              <a:t>(transparency)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9E649-7F2F-0D46-83FD-128995D2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02C2-F287-CB4B-818A-0C5E8375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handlers want a stack</a:t>
            </a:r>
          </a:p>
          <a:p>
            <a:r>
              <a:rPr lang="en-US" dirty="0"/>
              <a:t>System call handlers want a stack</a:t>
            </a:r>
          </a:p>
          <a:p>
            <a:r>
              <a:rPr lang="en-US" dirty="0"/>
              <a:t>Can't just use the user stack [why?]</a:t>
            </a:r>
          </a:p>
        </p:txBody>
      </p:sp>
    </p:spTree>
    <p:extLst>
      <p:ext uri="{BB962C8B-B14F-4D97-AF65-F5344CB8AC3E}">
        <p14:creationId xmlns:p14="http://schemas.microsoft.com/office/powerpoint/2010/main" val="1637438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1082"/>
            <a:ext cx="7886700" cy="4351338"/>
          </a:xfrm>
        </p:spPr>
        <p:txBody>
          <a:bodyPr/>
          <a:lstStyle/>
          <a:p>
            <a:r>
              <a:rPr lang="en-US" dirty="0"/>
              <a:t>Solution: two-stack model</a:t>
            </a:r>
          </a:p>
          <a:p>
            <a:pPr lvl="1"/>
            <a:r>
              <a:rPr lang="en-US" dirty="0"/>
              <a:t>Each OS thread has kernel stack (located in kernel memory) plus user stack (located in user memory)</a:t>
            </a:r>
          </a:p>
          <a:p>
            <a:r>
              <a:rPr lang="en-US" dirty="0"/>
              <a:t>Place to save user registers during interrupt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923274" y="3100106"/>
            <a:ext cx="6228480" cy="34254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03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4" y="0"/>
            <a:ext cx="7886700" cy="1325563"/>
          </a:xfrm>
        </p:spPr>
        <p:txBody>
          <a:bodyPr/>
          <a:lstStyle/>
          <a:p>
            <a:r>
              <a:rPr lang="en-US" dirty="0"/>
              <a:t>Before Interrupt</a:t>
            </a:r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3" r="-238"/>
          <a:stretch/>
        </p:blipFill>
        <p:spPr>
          <a:xfrm>
            <a:off x="1366245" y="941615"/>
            <a:ext cx="6411509" cy="5802085"/>
          </a:xfrm>
        </p:spPr>
      </p:pic>
    </p:spTree>
    <p:extLst>
      <p:ext uri="{BB962C8B-B14F-4D97-AF65-F5344CB8AC3E}">
        <p14:creationId xmlns:p14="http://schemas.microsoft.com/office/powerpoint/2010/main" val="1403823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64" y="0"/>
            <a:ext cx="7886700" cy="1325563"/>
          </a:xfrm>
        </p:spPr>
        <p:txBody>
          <a:bodyPr/>
          <a:lstStyle/>
          <a:p>
            <a:r>
              <a:rPr lang="en-US" dirty="0"/>
              <a:t>During Interrupt</a:t>
            </a:r>
          </a:p>
        </p:txBody>
      </p:sp>
      <p:pic>
        <p:nvPicPr>
          <p:cNvPr id="6" name="Content Placeholder 3" descr="duringInterrupt.pdf">
            <a:extLst>
              <a:ext uri="{FF2B5EF4-FFF2-40B4-BE49-F238E27FC236}">
                <a16:creationId xmlns:a16="http://schemas.microsoft.com/office/drawing/2014/main" id="{23B57394-51BE-5F4E-AEB7-8712F9A6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0" r="-4"/>
          <a:stretch/>
        </p:blipFill>
        <p:spPr>
          <a:xfrm>
            <a:off x="1466946" y="919840"/>
            <a:ext cx="6210108" cy="5990384"/>
          </a:xfrm>
        </p:spPr>
      </p:pic>
    </p:spTree>
    <p:extLst>
      <p:ext uri="{BB962C8B-B14F-4D97-AF65-F5344CB8AC3E}">
        <p14:creationId xmlns:p14="http://schemas.microsoft.com/office/powerpoint/2010/main" val="383460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FAD00-769B-A049-BC70-CB86D77C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Protecting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F98E-0086-EE4C-9ED0-E162FEA1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6193"/>
            <a:ext cx="7886700" cy="4710770"/>
          </a:xfrm>
        </p:spPr>
        <p:txBody>
          <a:bodyPr>
            <a:normAutofit/>
          </a:bodyPr>
          <a:lstStyle/>
          <a:p>
            <a:r>
              <a:rPr lang="en-US" sz="3200" dirty="0"/>
              <a:t>Use two features offered by hardware: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Dual Mode Operation</a:t>
            </a:r>
          </a:p>
          <a:p>
            <a:pPr lvl="2"/>
            <a:r>
              <a:rPr lang="en-US" sz="2400" dirty="0"/>
              <a:t>Processes run in </a:t>
            </a:r>
            <a:r>
              <a:rPr lang="en-US" sz="2400" i="1" dirty="0"/>
              <a:t>user </a:t>
            </a:r>
            <a:r>
              <a:rPr lang="en-US" sz="2400" dirty="0"/>
              <a:t>or </a:t>
            </a:r>
            <a:r>
              <a:rPr lang="en-US" sz="2400" i="1" dirty="0"/>
              <a:t>kernel</a:t>
            </a:r>
            <a:r>
              <a:rPr lang="en-US" sz="2400" dirty="0"/>
              <a:t> mode</a:t>
            </a:r>
          </a:p>
          <a:p>
            <a:pPr lvl="2"/>
            <a:r>
              <a:rPr lang="en-US" sz="2400" dirty="0"/>
              <a:t>Some operations prohibited in user mode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Address Translation</a:t>
            </a:r>
          </a:p>
          <a:p>
            <a:pPr lvl="2"/>
            <a:r>
              <a:rPr lang="en-US" sz="2400" dirty="0"/>
              <a:t>Each process has a distinct and isolated </a:t>
            </a:r>
            <a:r>
              <a:rPr lang="en-US" sz="2400" i="1" dirty="0"/>
              <a:t>address space</a:t>
            </a:r>
          </a:p>
          <a:p>
            <a:pPr lvl="2"/>
            <a:r>
              <a:rPr lang="en-US" sz="2400" dirty="0"/>
              <a:t>Hardware translates from virtual to physical addresses</a:t>
            </a:r>
          </a:p>
          <a:p>
            <a:r>
              <a:rPr lang="en-US" sz="3200" dirty="0"/>
              <a:t>Policy: No program can read or write memory of another program or of the OS</a:t>
            </a:r>
          </a:p>
        </p:txBody>
      </p:sp>
    </p:spTree>
    <p:extLst>
      <p:ext uri="{BB962C8B-B14F-4D97-AF65-F5344CB8AC3E}">
        <p14:creationId xmlns:p14="http://schemas.microsoft.com/office/powerpoint/2010/main" val="4059712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765" y="136526"/>
            <a:ext cx="7886700" cy="1325563"/>
          </a:xfrm>
        </p:spPr>
        <p:txBody>
          <a:bodyPr/>
          <a:lstStyle/>
          <a:p>
            <a:r>
              <a:rPr lang="en-US" dirty="0"/>
              <a:t>Kernel</a:t>
            </a:r>
            <a:r>
              <a:rPr lang="en-US" baseline="0" dirty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229" y="1462089"/>
            <a:ext cx="8156121" cy="471487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Vector through well-defined </a:t>
            </a:r>
            <a:r>
              <a:rPr lang="en-US" dirty="0" err="1">
                <a:solidFill>
                  <a:srgbClr val="FF0000"/>
                </a:solidFill>
              </a:rPr>
              <a:t>syscall</a:t>
            </a:r>
            <a:r>
              <a:rPr lang="en-US" dirty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/>
              <a:t>Table mapping system call number to handler</a:t>
            </a:r>
          </a:p>
          <a:p>
            <a:r>
              <a:rPr lang="en-US" dirty="0"/>
              <a:t>Locate arguments</a:t>
            </a:r>
          </a:p>
          <a:p>
            <a:pPr lvl="1"/>
            <a:r>
              <a:rPr lang="en-US" dirty="0"/>
              <a:t>In registers or on user (!) stack</a:t>
            </a:r>
          </a:p>
          <a:p>
            <a:r>
              <a:rPr lang="en-US" dirty="0"/>
              <a:t>Copy arguments</a:t>
            </a:r>
          </a:p>
          <a:p>
            <a:pPr lvl="1"/>
            <a:r>
              <a:rPr lang="en-US" dirty="0"/>
              <a:t>From user memory into kernel memory – carefully checking locations!</a:t>
            </a:r>
          </a:p>
          <a:p>
            <a:pPr lvl="1"/>
            <a:r>
              <a:rPr lang="en-US" dirty="0"/>
              <a:t>Protect kernel from malicious code evading checks</a:t>
            </a:r>
          </a:p>
          <a:p>
            <a:r>
              <a:rPr lang="en-US" dirty="0"/>
              <a:t>Validate arguments</a:t>
            </a:r>
          </a:p>
          <a:p>
            <a:pPr lvl="1"/>
            <a:r>
              <a:rPr lang="en-US" dirty="0"/>
              <a:t>Protect kernel from errors in user code</a:t>
            </a:r>
          </a:p>
          <a:p>
            <a:r>
              <a:rPr lang="en-US" dirty="0"/>
              <a:t>Copy results back </a:t>
            </a:r>
          </a:p>
          <a:p>
            <a:pPr lvl="1"/>
            <a:r>
              <a:rPr lang="en-US" dirty="0"/>
              <a:t>Into user memory – carefully checking locations!</a:t>
            </a:r>
          </a:p>
        </p:txBody>
      </p:sp>
    </p:spTree>
    <p:extLst>
      <p:ext uri="{BB962C8B-B14F-4D97-AF65-F5344CB8AC3E}">
        <p14:creationId xmlns:p14="http://schemas.microsoft.com/office/powerpoint/2010/main" val="105736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Hardware</a:t>
            </a:r>
            <a:r>
              <a:rPr lang="en-US" sz="4000" baseline="0" dirty="0"/>
              <a:t> support: Interrupt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763000" cy="5328557"/>
          </a:xfrm>
        </p:spPr>
        <p:txBody>
          <a:bodyPr>
            <a:normAutofit/>
          </a:bodyPr>
          <a:lstStyle/>
          <a:p>
            <a:r>
              <a:rPr lang="en-US" dirty="0"/>
              <a:t>Interrupt processing not visible to the user process:</a:t>
            </a:r>
          </a:p>
          <a:p>
            <a:pPr lvl="1"/>
            <a:r>
              <a:rPr lang="en-US" dirty="0"/>
              <a:t>Occurs between instructions, restarted transparently</a:t>
            </a:r>
          </a:p>
          <a:p>
            <a:pPr lvl="1"/>
            <a:r>
              <a:rPr lang="en-US" dirty="0"/>
              <a:t>No change to process state</a:t>
            </a:r>
          </a:p>
          <a:p>
            <a:pPr lvl="1"/>
            <a:r>
              <a:rPr lang="en-US" dirty="0"/>
              <a:t>What can be observed even with perfect interrupt processing?</a:t>
            </a:r>
          </a:p>
          <a:p>
            <a:pPr lvl="1"/>
            <a:endParaRPr lang="en-US" dirty="0"/>
          </a:p>
          <a:p>
            <a:r>
              <a:rPr lang="en-US" dirty="0"/>
              <a:t>Interrupt Handler invoked with interrupts ‘disabled’</a:t>
            </a:r>
          </a:p>
          <a:p>
            <a:pPr lvl="1"/>
            <a:r>
              <a:rPr lang="en-US" dirty="0"/>
              <a:t>Re-enabled upon completion</a:t>
            </a:r>
          </a:p>
          <a:p>
            <a:pPr lvl="1"/>
            <a:r>
              <a:rPr lang="en-US" dirty="0"/>
              <a:t>Non-blocking (run to completion, no waits)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Pack up in a queue and pass off to an OS thread for hard work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wake up an existing OS thread </a:t>
            </a:r>
          </a:p>
        </p:txBody>
      </p:sp>
    </p:spTree>
    <p:extLst>
      <p:ext uri="{BB962C8B-B14F-4D97-AF65-F5344CB8AC3E}">
        <p14:creationId xmlns:p14="http://schemas.microsoft.com/office/powerpoint/2010/main" val="115588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43543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Hardware</a:t>
            </a:r>
            <a:r>
              <a:rPr lang="en-US" sz="4000" baseline="0" dirty="0"/>
              <a:t> support: Interrupt Control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257" y="1066800"/>
            <a:ext cx="8806543" cy="5486400"/>
          </a:xfrm>
        </p:spPr>
        <p:txBody>
          <a:bodyPr>
            <a:normAutofit/>
          </a:bodyPr>
          <a:lstStyle/>
          <a:p>
            <a:r>
              <a:rPr lang="en-US" sz="3200" dirty="0"/>
              <a:t>OS kernel may enable/disable interrupts</a:t>
            </a:r>
          </a:p>
          <a:p>
            <a:pPr lvl="1"/>
            <a:r>
              <a:rPr lang="en-US" sz="2800" dirty="0"/>
              <a:t>On x86: CLI (disable interrupts), STI (enable)</a:t>
            </a:r>
          </a:p>
          <a:p>
            <a:pPr lvl="1"/>
            <a:r>
              <a:rPr lang="en-US" sz="2800" dirty="0"/>
              <a:t>Atomic section when select next process/thread to run</a:t>
            </a:r>
          </a:p>
          <a:p>
            <a:pPr lvl="1"/>
            <a:r>
              <a:rPr lang="en-US" sz="2800" dirty="0"/>
              <a:t>Atomic return from interrupt or </a:t>
            </a:r>
            <a:r>
              <a:rPr lang="en-US" sz="2800" dirty="0" err="1"/>
              <a:t>syscall</a:t>
            </a:r>
            <a:endParaRPr lang="en-US" sz="2800" dirty="0"/>
          </a:p>
          <a:p>
            <a:pPr lvl="1"/>
            <a:endParaRPr lang="en-US" sz="2800" dirty="0"/>
          </a:p>
          <a:p>
            <a:r>
              <a:rPr lang="en-US" sz="3200" dirty="0"/>
              <a:t>HW may have multiple levels of interrupts</a:t>
            </a:r>
          </a:p>
          <a:p>
            <a:pPr lvl="1"/>
            <a:r>
              <a:rPr lang="en-US" sz="2800" dirty="0"/>
              <a:t>Mask off (disable) certain interrupts, </a:t>
            </a:r>
            <a:r>
              <a:rPr lang="en-US" sz="2800" dirty="0" err="1"/>
              <a:t>eg</a:t>
            </a:r>
            <a:r>
              <a:rPr lang="en-US" sz="2800" dirty="0"/>
              <a:t>., lower priority</a:t>
            </a:r>
          </a:p>
          <a:p>
            <a:pPr lvl="1"/>
            <a:r>
              <a:rPr lang="en-US" sz="2800" dirty="0"/>
              <a:t>Certain Non-</a:t>
            </a:r>
            <a:r>
              <a:rPr lang="en-US" sz="2800" dirty="0" err="1"/>
              <a:t>Maskable</a:t>
            </a:r>
            <a:r>
              <a:rPr lang="en-US" sz="2800" dirty="0"/>
              <a:t>-Interrupts (NMI)</a:t>
            </a:r>
          </a:p>
          <a:p>
            <a:pPr lvl="2"/>
            <a:r>
              <a:rPr lang="en-US" sz="2400" dirty="0"/>
              <a:t>e.g., kernel segmentation fault</a:t>
            </a:r>
          </a:p>
          <a:p>
            <a:pPr lvl="2"/>
            <a:r>
              <a:rPr lang="en-US" sz="2400" dirty="0"/>
              <a:t>Also: Power about to fail!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75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961" y="18255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How do we take interrupts safely?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764" y="1025525"/>
            <a:ext cx="8564336" cy="54569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Interrupt vector</a:t>
            </a:r>
          </a:p>
          <a:p>
            <a:pPr lvl="1"/>
            <a:r>
              <a:rPr lang="en-US" dirty="0"/>
              <a:t>Limited number of entry points into kernel</a:t>
            </a:r>
          </a:p>
          <a:p>
            <a:r>
              <a:rPr lang="en-US" dirty="0"/>
              <a:t>Kernel interrupt stack</a:t>
            </a:r>
          </a:p>
          <a:p>
            <a:pPr lvl="1"/>
            <a:r>
              <a:rPr lang="en-US" dirty="0"/>
              <a:t>Handler works regardless of state of user code</a:t>
            </a:r>
          </a:p>
          <a:p>
            <a:r>
              <a:rPr lang="en-US" dirty="0"/>
              <a:t>Interrupt masking</a:t>
            </a:r>
          </a:p>
          <a:p>
            <a:pPr lvl="1"/>
            <a:r>
              <a:rPr lang="en-US" dirty="0"/>
              <a:t>Handler is non-blocking</a:t>
            </a:r>
          </a:p>
          <a:p>
            <a:r>
              <a:rPr lang="en-US" dirty="0"/>
              <a:t>Atomic transfer of control</a:t>
            </a:r>
          </a:p>
          <a:p>
            <a:pPr lvl="1"/>
            <a:r>
              <a:rPr lang="en-US" dirty="0"/>
              <a:t>“Single instruction”-like to change: </a:t>
            </a:r>
          </a:p>
          <a:p>
            <a:pPr lvl="2"/>
            <a:r>
              <a:rPr lang="en-US" dirty="0"/>
              <a:t>Program counter</a:t>
            </a:r>
          </a:p>
          <a:p>
            <a:pPr lvl="2"/>
            <a:r>
              <a:rPr lang="en-US" dirty="0"/>
              <a:t>Stack pointer</a:t>
            </a:r>
          </a:p>
          <a:p>
            <a:pPr lvl="2"/>
            <a:r>
              <a:rPr lang="en-US" dirty="0"/>
              <a:t>Memory protection</a:t>
            </a:r>
          </a:p>
          <a:p>
            <a:pPr lvl="2"/>
            <a:r>
              <a:rPr lang="en-US" dirty="0"/>
              <a:t>Kernel/user mode</a:t>
            </a:r>
          </a:p>
          <a:p>
            <a:r>
              <a:rPr lang="en-US" dirty="0"/>
              <a:t>Transparent </a:t>
            </a:r>
            <a:r>
              <a:rPr lang="en-US" dirty="0" err="1"/>
              <a:t>restartable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User program does not know interrupt occurred</a:t>
            </a:r>
          </a:p>
        </p:txBody>
      </p:sp>
    </p:spTree>
    <p:extLst>
      <p:ext uri="{BB962C8B-B14F-4D97-AF65-F5344CB8AC3E}">
        <p14:creationId xmlns:p14="http://schemas.microsoft.com/office/powerpoint/2010/main" val="317665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1600"/>
            <a:ext cx="8382000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Thread: Execution Context</a:t>
            </a:r>
          </a:p>
          <a:p>
            <a:pPr lvl="1"/>
            <a:r>
              <a:rPr lang="en-US" altLang="en-US" sz="2800" dirty="0"/>
              <a:t>Program Counter, Registers, Execution Flags, Stack</a:t>
            </a:r>
            <a:endParaRPr lang="en-US" sz="2800" dirty="0"/>
          </a:p>
          <a:p>
            <a:r>
              <a:rPr lang="en-US" sz="3200" b="1" dirty="0"/>
              <a:t>Address space </a:t>
            </a:r>
            <a:r>
              <a:rPr lang="en-US" sz="3200" dirty="0"/>
              <a:t>(with </a:t>
            </a:r>
            <a:r>
              <a:rPr lang="en-US" sz="3200" b="1" dirty="0"/>
              <a:t>translation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Program's view of memory is distinct from physical machine</a:t>
            </a:r>
          </a:p>
          <a:p>
            <a:r>
              <a:rPr lang="en-US" sz="3200" b="1" dirty="0"/>
              <a:t>Process: an instance of a running program</a:t>
            </a:r>
          </a:p>
          <a:p>
            <a:pPr lvl="1"/>
            <a:r>
              <a:rPr lang="en-US" sz="2800" dirty="0"/>
              <a:t>Address Space + One or more Threads</a:t>
            </a:r>
            <a:endParaRPr lang="en-US" sz="2800" i="1" dirty="0"/>
          </a:p>
          <a:p>
            <a:r>
              <a:rPr lang="en-US" sz="3200" b="1" dirty="0"/>
              <a:t>Dual mode operation / Protection</a:t>
            </a:r>
          </a:p>
          <a:p>
            <a:pPr lvl="1"/>
            <a:r>
              <a:rPr lang="en-US" sz="2800" dirty="0"/>
              <a:t>Only the “system” can access certain resources</a:t>
            </a:r>
          </a:p>
          <a:p>
            <a:pPr lvl="1"/>
            <a:r>
              <a:rPr lang="en-US" sz="2800" dirty="0"/>
              <a:t>Combined with translation, isolates programs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9517280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3319-8066-7F4F-8688-ABBF6710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Together:</a:t>
            </a:r>
            <a:br>
              <a:rPr lang="en-US" dirty="0"/>
            </a:br>
            <a:r>
              <a:rPr lang="en-US" dirty="0"/>
              <a:t>Mode Transfer &amp;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5204E-863E-1646-8ABE-A82876B2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 transfer should change address translation mapping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Ignore base and bound in kernel mode</a:t>
            </a:r>
          </a:p>
          <a:p>
            <a:pPr lvl="1"/>
            <a:r>
              <a:rPr lang="en-US" dirty="0"/>
              <a:t>Page tables with "kernel mode only" bits</a:t>
            </a:r>
          </a:p>
        </p:txBody>
      </p:sp>
    </p:spTree>
    <p:extLst>
      <p:ext uri="{BB962C8B-B14F-4D97-AF65-F5344CB8AC3E}">
        <p14:creationId xmlns:p14="http://schemas.microsoft.com/office/powerpoint/2010/main" val="1663538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736600"/>
          </a:xfrm>
        </p:spPr>
        <p:txBody>
          <a:bodyPr>
            <a:normAutofit/>
          </a:bodyPr>
          <a:lstStyle/>
          <a:p>
            <a:r>
              <a:rPr lang="en-US" dirty="0"/>
              <a:t>Base &amp; Bound: OS Loads Process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7" name="Straight Arrow Connector 66"/>
          <p:cNvCxnSpPr>
            <a:stCxn id="65" idx="3"/>
          </p:cNvCxnSpPr>
          <p:nvPr/>
        </p:nvCxnSpPr>
        <p:spPr bwMode="auto">
          <a:xfrm flipV="1">
            <a:off x="4419600" y="990600"/>
            <a:ext cx="1371600" cy="2286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57800" y="9906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578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276600" y="1676400"/>
            <a:ext cx="3200400" cy="2286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3848100" y="2857500"/>
            <a:ext cx="2514600" cy="1981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1960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1960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</p:spTree>
    <p:extLst>
      <p:ext uri="{BB962C8B-B14F-4D97-AF65-F5344CB8AC3E}">
        <p14:creationId xmlns:p14="http://schemas.microsoft.com/office/powerpoint/2010/main" val="17696716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&amp; Bound: About to Switch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57462" y="5334000"/>
            <a:ext cx="23622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Privileged </a:t>
            </a:r>
            <a:r>
              <a:rPr lang="en-US" sz="2000" dirty="0" err="1">
                <a:solidFill>
                  <a:srgbClr val="FF0000"/>
                </a:solidFill>
              </a:rPr>
              <a:t>Inst</a:t>
            </a:r>
            <a:r>
              <a:rPr lang="en-US" sz="2000" dirty="0">
                <a:solidFill>
                  <a:srgbClr val="FF0000"/>
                </a:solidFill>
              </a:rPr>
              <a:t>: set special registers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RTU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solidFill>
              <a:srgbClr val="00AE00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59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596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59695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1000 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4102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657600" y="1295400"/>
            <a:ext cx="3200400" cy="3048000"/>
          </a:xfrm>
          <a:prstGeom prst="curvedConnector3">
            <a:avLst>
              <a:gd name="adj1" fmla="val 94046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1960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1960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14800" y="3075801"/>
            <a:ext cx="1828800" cy="962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87" name="Curved Left Arrow 86"/>
          <p:cNvSpPr/>
          <p:nvPr/>
        </p:nvSpPr>
        <p:spPr bwMode="auto">
          <a:xfrm>
            <a:off x="3337328" y="4022858"/>
            <a:ext cx="244072" cy="461274"/>
          </a:xfrm>
          <a:prstGeom prst="curvedLeftArrow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7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1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8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/>
              <a:t>Simple B&amp;B: User Code Running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24800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9358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01000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3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10200" y="29718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3075801"/>
            <a:ext cx="1752600" cy="13437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2672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89957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/>
          <a:lstStyle/>
          <a:p>
            <a:r>
              <a:rPr lang="en-US" dirty="0"/>
              <a:t>Base &amp; Bound: Handling Interrupt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59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596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59695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88084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66931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022090" y="4648200"/>
            <a:ext cx="526811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4864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427367" y="1979568"/>
            <a:ext cx="3203666" cy="16764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191000" y="4191000"/>
            <a:ext cx="1828800" cy="8382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590800" y="4953000"/>
            <a:ext cx="787395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ontent Placeholder 18"/>
          <p:cNvSpPr>
            <a:spLocks noGrp="1"/>
          </p:cNvSpPr>
          <p:nvPr>
            <p:ph idx="1"/>
          </p:nvPr>
        </p:nvSpPr>
        <p:spPr>
          <a:xfrm>
            <a:off x="152400" y="5181600"/>
            <a:ext cx="2286000" cy="1066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Save registers and set up system stack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79217" y="4267200"/>
            <a:ext cx="132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600" b="0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038600" y="3075801"/>
            <a:ext cx="1905000" cy="101119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278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1600"/>
            <a:ext cx="8382000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Thread: Execution Context</a:t>
            </a:r>
          </a:p>
          <a:p>
            <a:pPr lvl="1"/>
            <a:r>
              <a:rPr lang="en-US" altLang="en-US" sz="2800" dirty="0"/>
              <a:t>Program Counter, Registers, Execution Flags, Stack</a:t>
            </a:r>
            <a:endParaRPr lang="en-US" sz="2800" dirty="0"/>
          </a:p>
          <a:p>
            <a:r>
              <a:rPr lang="en-US" sz="3200" b="1" dirty="0"/>
              <a:t>Address space </a:t>
            </a:r>
            <a:r>
              <a:rPr lang="en-US" sz="3200" dirty="0"/>
              <a:t>(with </a:t>
            </a:r>
            <a:r>
              <a:rPr lang="en-US" sz="3200" b="1" dirty="0"/>
              <a:t>translation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Program's view of memory is distinct from physical machine</a:t>
            </a:r>
          </a:p>
          <a:p>
            <a:r>
              <a:rPr lang="en-US" sz="3200" b="1" dirty="0"/>
              <a:t>Process: an instance of a running program</a:t>
            </a:r>
          </a:p>
          <a:p>
            <a:pPr lvl="1"/>
            <a:r>
              <a:rPr lang="en-US" sz="2800" dirty="0"/>
              <a:t>Address Space + One or more Threads</a:t>
            </a:r>
            <a:endParaRPr lang="en-US" sz="2800" i="1" dirty="0"/>
          </a:p>
          <a:p>
            <a:r>
              <a:rPr lang="en-US" sz="3200" b="1" dirty="0"/>
              <a:t>Dual mode operation / Protection</a:t>
            </a:r>
          </a:p>
          <a:p>
            <a:pPr lvl="1"/>
            <a:r>
              <a:rPr lang="en-US" sz="2800" dirty="0"/>
              <a:t>Only the “system” can access certain resources</a:t>
            </a:r>
          </a:p>
          <a:p>
            <a:pPr lvl="1"/>
            <a:r>
              <a:rPr lang="en-US" sz="2800" dirty="0"/>
              <a:t>Combined with translation, isolates programs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325110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C816-50BE-C841-88A7-F84FA520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switch between processes?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DDD0-C7AB-114E-8731-C919E43C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We already have all the necessary machinery!</a:t>
            </a:r>
          </a:p>
          <a:p>
            <a:endParaRPr lang="en-US" sz="3600" dirty="0"/>
          </a:p>
          <a:p>
            <a:r>
              <a:rPr lang="en-US" sz="3600" dirty="0"/>
              <a:t>Just requires two mode transfers</a:t>
            </a:r>
          </a:p>
        </p:txBody>
      </p:sp>
    </p:spTree>
    <p:extLst>
      <p:ext uri="{BB962C8B-B14F-4D97-AF65-F5344CB8AC3E}">
        <p14:creationId xmlns:p14="http://schemas.microsoft.com/office/powerpoint/2010/main" val="40835749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&amp; Bound: Switch User Process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59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596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59695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57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0080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0000 0248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914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34000" y="6248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/>
          <p:nvPr/>
        </p:nvCxnSpPr>
        <p:spPr bwMode="auto">
          <a:xfrm rot="5400000" flipH="1" flipV="1">
            <a:off x="3886200" y="1524001"/>
            <a:ext cx="3200402" cy="25908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>
            <a:off x="4191000" y="5105400"/>
            <a:ext cx="1752600" cy="6858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2579217" y="4267200"/>
            <a:ext cx="1069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0001 0124</a:t>
            </a:r>
          </a:p>
        </p:txBody>
      </p:sp>
      <p:cxnSp>
        <p:nvCxnSpPr>
          <p:cNvPr id="89" name="Curved Connector 88"/>
          <p:cNvCxnSpPr>
            <a:endCxn id="48" idx="1"/>
          </p:cNvCxnSpPr>
          <p:nvPr/>
        </p:nvCxnSpPr>
        <p:spPr bwMode="auto">
          <a:xfrm>
            <a:off x="4038600" y="4087001"/>
            <a:ext cx="1905000" cy="60474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01" name="Rectangle 100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23017-33AF-3444-8A63-4C82784FB6C2}"/>
              </a:ext>
            </a:extLst>
          </p:cNvPr>
          <p:cNvSpPr txBox="1"/>
          <p:nvPr/>
        </p:nvSpPr>
        <p:spPr>
          <a:xfrm>
            <a:off x="162840" y="4848999"/>
            <a:ext cx="2076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Need to save registers of Proc 1 and restore those of Proc 2</a:t>
            </a:r>
          </a:p>
        </p:txBody>
      </p:sp>
    </p:spTree>
    <p:extLst>
      <p:ext uri="{BB962C8B-B14F-4D97-AF65-F5344CB8AC3E}">
        <p14:creationId xmlns:p14="http://schemas.microsoft.com/office/powerpoint/2010/main" val="2098337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&amp; Bound: Switch User Process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59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596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59695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Gill Sans" charset="0"/>
                <a:ea typeface="Gill Sans" charset="0"/>
                <a:cs typeface="Gill Sans" charset="0"/>
              </a:rPr>
              <a:t>xxxxxx</a:t>
            </a:r>
            <a:endParaRPr lang="en-US" sz="1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85787" y="2970345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47935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cxnSpLocks/>
          </p:cNvCxnSpPr>
          <p:nvPr/>
        </p:nvCxnSpPr>
        <p:spPr bwMode="auto">
          <a:xfrm flipV="1">
            <a:off x="4191000" y="3112532"/>
            <a:ext cx="2574496" cy="130707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>
            <a:cxnSpLocks/>
          </p:cNvCxnSpPr>
          <p:nvPr/>
        </p:nvCxnSpPr>
        <p:spPr bwMode="auto">
          <a:xfrm flipV="1">
            <a:off x="4191000" y="4224754"/>
            <a:ext cx="1877446" cy="8806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2579217" y="426720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0000 100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</p:spTree>
    <p:extLst>
      <p:ext uri="{BB962C8B-B14F-4D97-AF65-F5344CB8AC3E}">
        <p14:creationId xmlns:p14="http://schemas.microsoft.com/office/powerpoint/2010/main" val="3557147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924800" cy="736600"/>
          </a:xfrm>
        </p:spPr>
        <p:txBody>
          <a:bodyPr>
            <a:normAutofit/>
          </a:bodyPr>
          <a:lstStyle/>
          <a:p>
            <a:r>
              <a:rPr lang="en-US" dirty="0"/>
              <a:t>Representing Processes: PCB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7200" y="19050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457200" y="9906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371600" y="9906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514600" y="9906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99102" y="137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91200" y="914400"/>
            <a:ext cx="2133600" cy="5334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867400" y="990600"/>
            <a:ext cx="1905000" cy="1790708"/>
            <a:chOff x="3200400" y="1371600"/>
            <a:chExt cx="1628564" cy="2724991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08689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37621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492158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0"/>
              <a:ext cx="519652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943600" y="2956058"/>
            <a:ext cx="1828800" cy="1387342"/>
            <a:chOff x="3200400" y="1638300"/>
            <a:chExt cx="1628564" cy="2427848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943600" y="4572000"/>
            <a:ext cx="1828800" cy="1387342"/>
            <a:chOff x="3200400" y="1638300"/>
            <a:chExt cx="1628564" cy="2427848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38525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1"/>
              <a:ext cx="771131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1"/>
              <a:ext cx="427104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0"/>
              <a:ext cx="447090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859695" y="7620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859695" y="610766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59695" y="2743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859695" y="40502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59695" y="44841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859695" y="5638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953562" y="3124200"/>
            <a:ext cx="564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590800" y="31242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590800" y="35052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90800" y="3124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90800" y="3505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827927" y="3505200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590800" y="38862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90800" y="38862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 err="1">
                <a:latin typeface="Gill Sans" charset="0"/>
                <a:ea typeface="Gill Sans" charset="0"/>
                <a:cs typeface="Gill Sans" charset="0"/>
              </a:rPr>
              <a:t>xxxxxx</a:t>
            </a:r>
            <a:endParaRPr lang="en-US" sz="1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022090" y="38862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590800" y="46482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590800" y="49530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590800" y="5486400"/>
            <a:ext cx="1828800" cy="3048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590800" y="2743200"/>
            <a:ext cx="4572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600200" y="2743200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76600" y="51170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667000" y="27432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590800" y="4267200"/>
            <a:ext cx="18288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136204" y="4267200"/>
            <a:ext cx="4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85787" y="2970345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347935" y="4343400"/>
            <a:ext cx="12954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495800" y="312420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95800" y="3505200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cxnSpLocks/>
          </p:cNvCxnSpPr>
          <p:nvPr/>
        </p:nvCxnSpPr>
        <p:spPr bwMode="auto">
          <a:xfrm flipV="1">
            <a:off x="4191000" y="3112532"/>
            <a:ext cx="2574496" cy="130707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>
            <a:cxnSpLocks/>
          </p:cNvCxnSpPr>
          <p:nvPr/>
        </p:nvCxnSpPr>
        <p:spPr bwMode="auto">
          <a:xfrm flipV="1">
            <a:off x="4191000" y="4224754"/>
            <a:ext cx="1877446" cy="88064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2579217" y="4267200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0000 100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781800" y="1066800"/>
            <a:ext cx="463964" cy="27699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200" b="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FEA76955-306C-DE4C-9485-3248DDAFB83D}"/>
              </a:ext>
            </a:extLst>
          </p:cNvPr>
          <p:cNvSpPr/>
          <p:nvPr/>
        </p:nvSpPr>
        <p:spPr bwMode="auto">
          <a:xfrm>
            <a:off x="176900" y="3665509"/>
            <a:ext cx="1219200" cy="1981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7D04B-AD39-0E4B-B2FA-69BA3921BDBC}"/>
              </a:ext>
            </a:extLst>
          </p:cNvPr>
          <p:cNvSpPr txBox="1"/>
          <p:nvPr/>
        </p:nvSpPr>
        <p:spPr>
          <a:xfrm>
            <a:off x="253100" y="3741709"/>
            <a:ext cx="857226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DBE50F-CDA9-A24D-89C4-6BB876074586}"/>
              </a:ext>
            </a:extLst>
          </p:cNvPr>
          <p:cNvSpPr txBox="1"/>
          <p:nvPr/>
        </p:nvSpPr>
        <p:spPr>
          <a:xfrm>
            <a:off x="253100" y="4122709"/>
            <a:ext cx="888084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C0A19C-144D-2946-8B4F-6EFCB91D2B59}"/>
              </a:ext>
            </a:extLst>
          </p:cNvPr>
          <p:cNvSpPr txBox="1"/>
          <p:nvPr/>
        </p:nvSpPr>
        <p:spPr>
          <a:xfrm>
            <a:off x="253100" y="4503709"/>
            <a:ext cx="966931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0C6C47-FC49-3B43-AC63-B936483C2775}"/>
              </a:ext>
            </a:extLst>
          </p:cNvPr>
          <p:cNvSpPr txBox="1"/>
          <p:nvPr/>
        </p:nvSpPr>
        <p:spPr>
          <a:xfrm>
            <a:off x="253100" y="4884709"/>
            <a:ext cx="526811" cy="3385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600" b="0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0C4F26-66F7-C44E-8F6E-81332994D8CA}"/>
              </a:ext>
            </a:extLst>
          </p:cNvPr>
          <p:cNvSpPr txBox="1"/>
          <p:nvPr/>
        </p:nvSpPr>
        <p:spPr>
          <a:xfrm>
            <a:off x="405500" y="5265709"/>
            <a:ext cx="633507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79534-7366-ED4D-86FC-EC5CC882F24F}"/>
              </a:ext>
            </a:extLst>
          </p:cNvPr>
          <p:cNvSpPr/>
          <p:nvPr/>
        </p:nvSpPr>
        <p:spPr>
          <a:xfrm>
            <a:off x="253100" y="771434"/>
            <a:ext cx="8483758" cy="26061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5D22E80-FF06-F54B-B73E-F0878BA45029}"/>
              </a:ext>
            </a:extLst>
          </p:cNvPr>
          <p:cNvSpPr/>
          <p:nvPr/>
        </p:nvSpPr>
        <p:spPr>
          <a:xfrm flipV="1">
            <a:off x="1827928" y="3370294"/>
            <a:ext cx="7061330" cy="3178552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16BA9B9-6588-444C-87ED-97FF1A24AA5F}"/>
              </a:ext>
            </a:extLst>
          </p:cNvPr>
          <p:cNvSpPr/>
          <p:nvPr/>
        </p:nvSpPr>
        <p:spPr bwMode="auto">
          <a:xfrm>
            <a:off x="7320713" y="1437474"/>
            <a:ext cx="270302" cy="36213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DA9C47-6DC8-EC47-B101-62A35AE6AA41}"/>
              </a:ext>
            </a:extLst>
          </p:cNvPr>
          <p:cNvCxnSpPr>
            <a:endCxn id="95" idx="1"/>
          </p:cNvCxnSpPr>
          <p:nvPr/>
        </p:nvCxnSpPr>
        <p:spPr>
          <a:xfrm flipV="1">
            <a:off x="1396100" y="1618540"/>
            <a:ext cx="5924613" cy="2186604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506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DD8D-7652-A44D-B6C4-F6E6212D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21CD-88A7-664F-880A-641DBE7B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representation of each process</a:t>
            </a:r>
          </a:p>
          <a:p>
            <a:pPr lvl="1"/>
            <a:r>
              <a:rPr lang="en-US" dirty="0"/>
              <a:t>Status (running, ready, blocked)</a:t>
            </a:r>
          </a:p>
          <a:p>
            <a:pPr lvl="1"/>
            <a:r>
              <a:rPr lang="en-US" dirty="0"/>
              <a:t>Register state (if not running)</a:t>
            </a:r>
          </a:p>
          <a:p>
            <a:pPr lvl="1"/>
            <a:r>
              <a:rPr lang="en-US" dirty="0"/>
              <a:t>Thread control block(s)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Execution time</a:t>
            </a:r>
          </a:p>
          <a:p>
            <a:pPr lvl="1"/>
            <a:r>
              <a:rPr lang="en-US" dirty="0"/>
              <a:t>Memory translations</a:t>
            </a:r>
          </a:p>
          <a:p>
            <a:r>
              <a:rPr lang="en-US" b="1" dirty="0"/>
              <a:t>Scheduler</a:t>
            </a:r>
            <a:r>
              <a:rPr lang="en-US" dirty="0"/>
              <a:t> maintains a data structure of PCBs</a:t>
            </a:r>
          </a:p>
          <a:p>
            <a:r>
              <a:rPr lang="en-US" i="1" dirty="0"/>
              <a:t>Scheduling algorithm:</a:t>
            </a:r>
            <a:r>
              <a:rPr lang="en-US" dirty="0"/>
              <a:t> Which process should the OS run next?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9660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282" y="0"/>
            <a:ext cx="7886700" cy="1325563"/>
          </a:xfrm>
        </p:spPr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3863096"/>
            <a:ext cx="8610600" cy="25377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Scheduling: Mechanism for deciding which processes/threads receive the CPU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1455256"/>
            <a:ext cx="5486400" cy="17543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/>
                <a:cs typeface="Courier New"/>
              </a:rPr>
              <a:t>if ( </a:t>
            </a:r>
            <a:r>
              <a:rPr lang="en-US" b="1" dirty="0" err="1">
                <a:latin typeface="Courier New"/>
                <a:cs typeface="Courier New"/>
              </a:rPr>
              <a:t>readyProcesses</a:t>
            </a:r>
            <a:r>
              <a:rPr lang="en-US" b="1" dirty="0">
                <a:latin typeface="Courier New"/>
                <a:cs typeface="Courier New"/>
              </a:rPr>
              <a:t>(PCBs) )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= </a:t>
            </a:r>
            <a:r>
              <a:rPr lang="en-US" b="1" dirty="0" err="1">
                <a:latin typeface="Courier New"/>
                <a:cs typeface="Courier New"/>
              </a:rPr>
              <a:t>selectProcess</a:t>
            </a:r>
            <a:r>
              <a:rPr lang="en-US" b="1" dirty="0">
                <a:latin typeface="Courier New"/>
                <a:cs typeface="Courier New"/>
              </a:rPr>
              <a:t>(PCBs);</a:t>
            </a:r>
          </a:p>
          <a:p>
            <a:r>
              <a:rPr lang="en-US" b="1" dirty="0">
                <a:latin typeface="Courier New"/>
                <a:cs typeface="Courier New"/>
              </a:rPr>
              <a:t>	run( </a:t>
            </a:r>
            <a:r>
              <a:rPr lang="en-US" b="1" dirty="0" err="1">
                <a:latin typeface="Courier New"/>
                <a:cs typeface="Courier New"/>
              </a:rPr>
              <a:t>nextPCB</a:t>
            </a:r>
            <a:r>
              <a:rPr lang="en-US" b="1" dirty="0">
                <a:latin typeface="Courier New"/>
                <a:cs typeface="Courier New"/>
              </a:rPr>
              <a:t> );</a:t>
            </a:r>
          </a:p>
          <a:p>
            <a:r>
              <a:rPr lang="en-US" b="1" dirty="0">
                <a:latin typeface="Courier New"/>
                <a:cs typeface="Courier New"/>
              </a:rPr>
              <a:t>} else {</a:t>
            </a:r>
          </a:p>
          <a:p>
            <a:r>
              <a:rPr lang="en-US" b="1" dirty="0">
                <a:latin typeface="Courier New"/>
                <a:cs typeface="Courier New"/>
              </a:rPr>
              <a:t>	</a:t>
            </a:r>
            <a:r>
              <a:rPr lang="en-US" b="1" dirty="0" err="1">
                <a:latin typeface="Courier New"/>
                <a:cs typeface="Courier New"/>
              </a:rPr>
              <a:t>run_idle_process</a:t>
            </a:r>
            <a:r>
              <a:rPr lang="en-US" b="1" dirty="0">
                <a:latin typeface="Courier New"/>
                <a:cs typeface="Courier New"/>
              </a:rPr>
              <a:t>();</a:t>
            </a:r>
          </a:p>
          <a:p>
            <a:r>
              <a:rPr lang="en-US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668952" y="914400"/>
            <a:ext cx="1328660" cy="2817795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92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 bwMode="auto">
          <a:xfrm>
            <a:off x="637720" y="1219200"/>
            <a:ext cx="7591880" cy="16764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37720" y="2895600"/>
            <a:ext cx="7591880" cy="1981200"/>
          </a:xfrm>
          <a:prstGeom prst="rect">
            <a:avLst/>
          </a:prstGeom>
          <a:solidFill>
            <a:srgbClr val="FF0000">
              <a:alpha val="25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37720" y="4876800"/>
            <a:ext cx="759188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76" y="-78136"/>
            <a:ext cx="7886700" cy="1325563"/>
          </a:xfrm>
        </p:spPr>
        <p:txBody>
          <a:bodyPr/>
          <a:lstStyle/>
          <a:p>
            <a:r>
              <a:rPr lang="en-US" dirty="0"/>
              <a:t>Putting it together: web server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637720" y="28956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7720" y="4876800"/>
            <a:ext cx="7591880" cy="0"/>
          </a:xfrm>
          <a:prstGeom prst="lin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93933" y="1371600"/>
            <a:ext cx="7295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9308" y="2895600"/>
            <a:ext cx="73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Kernel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720" y="4953000"/>
            <a:ext cx="1015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Hardware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2901" y="1610380"/>
            <a:ext cx="736099" cy="52322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request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1610380"/>
            <a:ext cx="609311" cy="523220"/>
          </a:xfrm>
          <a:prstGeom prst="rect">
            <a:avLst/>
          </a:prstGeom>
          <a:solidFill>
            <a:srgbClr val="FFFFFF"/>
          </a:solidFill>
          <a:ln w="12700"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Gill Sans"/>
                <a:cs typeface="Gill Sans"/>
              </a:rPr>
              <a:t>reply</a:t>
            </a:r>
          </a:p>
          <a:p>
            <a:r>
              <a:rPr lang="en-US" sz="1400" b="0" dirty="0">
                <a:latin typeface="Gill Sans"/>
                <a:cs typeface="Gill Sans"/>
              </a:rPr>
              <a:t>buffer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9016" y="2971800"/>
            <a:ext cx="1955984" cy="6914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11. kernel copy 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from user buffer</a:t>
            </a:r>
          </a:p>
          <a:p>
            <a:pPr>
              <a:lnSpc>
                <a:spcPct val="80000"/>
              </a:lnSpc>
            </a:pPr>
            <a:r>
              <a:rPr lang="en-US" sz="1600" b="0" dirty="0">
                <a:latin typeface="Gill Sans"/>
                <a:cs typeface="Gill Sans"/>
              </a:rPr>
              <a:t>     to network buffer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17693" y="5181600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Network </a:t>
            </a:r>
          </a:p>
          <a:p>
            <a:r>
              <a:rPr lang="en-US" sz="1600" b="0" dirty="0">
                <a:latin typeface="Gill Sans"/>
                <a:cs typeface="Gill Sans"/>
              </a:rPr>
              <a:t>interface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895520" y="5410200"/>
            <a:ext cx="134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Disk interface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1600200" y="3581400"/>
            <a:ext cx="1905000" cy="457200"/>
            <a:chOff x="6781800" y="1066800"/>
            <a:chExt cx="914400" cy="45720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562600" y="3581400"/>
            <a:ext cx="1905000" cy="457200"/>
            <a:chOff x="6781800" y="1066800"/>
            <a:chExt cx="914400" cy="457200"/>
          </a:xfrm>
        </p:grpSpPr>
        <p:sp>
          <p:nvSpPr>
            <p:cNvPr id="33" name="Rectangle 32"/>
            <p:cNvSpPr/>
            <p:nvPr/>
          </p:nvSpPr>
          <p:spPr bwMode="auto">
            <a:xfrm>
              <a:off x="67818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104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72390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467600" y="1066800"/>
              <a:ext cx="228600" cy="457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256083" y="4114800"/>
            <a:ext cx="1877437" cy="2057400"/>
            <a:chOff x="3256083" y="4114800"/>
            <a:chExt cx="1877437" cy="2057400"/>
          </a:xfrm>
        </p:grpSpPr>
        <p:sp>
          <p:nvSpPr>
            <p:cNvPr id="18" name="TextBox 17"/>
            <p:cNvSpPr txBox="1"/>
            <p:nvPr/>
          </p:nvSpPr>
          <p:spPr>
            <a:xfrm>
              <a:off x="3256083" y="4191000"/>
              <a:ext cx="1877437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12. format outgoing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packet and DMA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327400" y="4114800"/>
              <a:ext cx="12700" cy="2057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9" name="Group 88"/>
          <p:cNvGrpSpPr/>
          <p:nvPr/>
        </p:nvGrpSpPr>
        <p:grpSpPr>
          <a:xfrm>
            <a:off x="5971720" y="4114800"/>
            <a:ext cx="990600" cy="1371600"/>
            <a:chOff x="5971720" y="4114800"/>
            <a:chExt cx="990600" cy="1371600"/>
          </a:xfrm>
        </p:grpSpPr>
        <p:sp>
          <p:nvSpPr>
            <p:cNvPr id="20" name="TextBox 19"/>
            <p:cNvSpPr txBox="1"/>
            <p:nvPr/>
          </p:nvSpPr>
          <p:spPr>
            <a:xfrm>
              <a:off x="5980461" y="4260965"/>
              <a:ext cx="981859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6. disk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request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 bwMode="auto">
            <a:xfrm>
              <a:off x="59717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3" name="Group 92"/>
          <p:cNvGrpSpPr/>
          <p:nvPr/>
        </p:nvGrpSpPr>
        <p:grpSpPr>
          <a:xfrm>
            <a:off x="3505200" y="2133600"/>
            <a:ext cx="2127460" cy="1295400"/>
            <a:chOff x="3505200" y="2133600"/>
            <a:chExt cx="2127460" cy="1295400"/>
          </a:xfrm>
        </p:grpSpPr>
        <p:sp>
          <p:nvSpPr>
            <p:cNvPr id="19" name="TextBox 18"/>
            <p:cNvSpPr txBox="1"/>
            <p:nvPr/>
          </p:nvSpPr>
          <p:spPr>
            <a:xfrm>
              <a:off x="4447720" y="2133600"/>
              <a:ext cx="1184940" cy="7612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10. network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socket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  write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3505200" y="2133600"/>
              <a:ext cx="942520" cy="12954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0" name="Group 79"/>
          <p:cNvGrpSpPr/>
          <p:nvPr/>
        </p:nvGrpSpPr>
        <p:grpSpPr>
          <a:xfrm>
            <a:off x="1905000" y="2133600"/>
            <a:ext cx="1082348" cy="1219200"/>
            <a:chOff x="1905000" y="2133600"/>
            <a:chExt cx="1082348" cy="1219200"/>
          </a:xfrm>
        </p:grpSpPr>
        <p:sp>
          <p:nvSpPr>
            <p:cNvPr id="15" name="TextBox 14"/>
            <p:cNvSpPr txBox="1"/>
            <p:nvPr/>
          </p:nvSpPr>
          <p:spPr>
            <a:xfrm>
              <a:off x="1905000" y="2209800"/>
              <a:ext cx="1082348" cy="691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-182880">
                <a:lnSpc>
                  <a:spcPct val="80000"/>
                </a:lnSpc>
                <a:buAutoNum type="arabicPeriod"/>
              </a:pPr>
              <a:r>
                <a:rPr lang="en-US" sz="1600" b="0" dirty="0">
                  <a:latin typeface="Gill Sans"/>
                  <a:cs typeface="Gill Sans"/>
                </a:rPr>
                <a:t>network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socket 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read</a:t>
              </a: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198120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1" name="Group 80"/>
          <p:cNvGrpSpPr/>
          <p:nvPr/>
        </p:nvGrpSpPr>
        <p:grpSpPr>
          <a:xfrm>
            <a:off x="1778000" y="4114800"/>
            <a:ext cx="1549400" cy="2082800"/>
            <a:chOff x="1778000" y="4114800"/>
            <a:chExt cx="1549400" cy="2082800"/>
          </a:xfrm>
        </p:grpSpPr>
        <p:sp>
          <p:nvSpPr>
            <p:cNvPr id="14" name="TextBox 13"/>
            <p:cNvSpPr txBox="1"/>
            <p:nvPr/>
          </p:nvSpPr>
          <p:spPr>
            <a:xfrm>
              <a:off x="1792304" y="4191000"/>
              <a:ext cx="15350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2. copy arriving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packet (DMA) 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1778000" y="4114800"/>
              <a:ext cx="2720" cy="20828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9" name="Group 58"/>
          <p:cNvGrpSpPr/>
          <p:nvPr/>
        </p:nvGrpSpPr>
        <p:grpSpPr>
          <a:xfrm>
            <a:off x="1253850" y="2514600"/>
            <a:ext cx="798892" cy="457200"/>
            <a:chOff x="1334708" y="2743200"/>
            <a:chExt cx="798892" cy="457200"/>
          </a:xfrm>
        </p:grpSpPr>
        <p:sp>
          <p:nvSpPr>
            <p:cNvPr id="60" name="TextBox 59"/>
            <p:cNvSpPr txBox="1"/>
            <p:nvPr/>
          </p:nvSpPr>
          <p:spPr>
            <a:xfrm>
              <a:off x="1334708" y="2743200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err="1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327331" y="2971800"/>
            <a:ext cx="727349" cy="338554"/>
            <a:chOff x="1406251" y="2959100"/>
            <a:chExt cx="727349" cy="338554"/>
          </a:xfrm>
        </p:grpSpPr>
        <p:sp>
          <p:nvSpPr>
            <p:cNvPr id="63" name="TextBox 62"/>
            <p:cNvSpPr txBox="1"/>
            <p:nvPr/>
          </p:nvSpPr>
          <p:spPr>
            <a:xfrm>
              <a:off x="1406251" y="2959100"/>
              <a:ext cx="549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chemeClr val="accent1">
                      <a:lumMod val="75000"/>
                    </a:schemeClr>
                  </a:solidFill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62000" y="4024411"/>
            <a:ext cx="1092200" cy="381000"/>
            <a:chOff x="1041400" y="2819400"/>
            <a:chExt cx="1092200" cy="381000"/>
          </a:xfrm>
        </p:grpSpPr>
        <p:sp>
          <p:nvSpPr>
            <p:cNvPr id="66" name="TextBox 65"/>
            <p:cNvSpPr txBox="1"/>
            <p:nvPr/>
          </p:nvSpPr>
          <p:spPr>
            <a:xfrm>
              <a:off x="1041400" y="2819400"/>
              <a:ext cx="9373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solidFill>
                    <a:srgbClr val="008000"/>
                  </a:solidFill>
                  <a:latin typeface="Gill Sans" charset="0"/>
                  <a:ea typeface="Gill Sans" charset="0"/>
                  <a:cs typeface="Gill Sans" charset="0"/>
                </a:rPr>
                <a:t>interrupt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981200" y="3048000"/>
              <a:ext cx="152400" cy="152400"/>
            </a:xfrm>
            <a:prstGeom prst="ellipse">
              <a:avLst/>
            </a:prstGeom>
            <a:solidFill>
              <a:srgbClr val="008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997200" y="2133600"/>
            <a:ext cx="993320" cy="1219200"/>
            <a:chOff x="2997200" y="2133600"/>
            <a:chExt cx="993320" cy="1219200"/>
          </a:xfrm>
        </p:grpSpPr>
        <p:sp>
          <p:nvSpPr>
            <p:cNvPr id="13" name="TextBox 12"/>
            <p:cNvSpPr txBox="1"/>
            <p:nvPr/>
          </p:nvSpPr>
          <p:spPr>
            <a:xfrm>
              <a:off x="3104240" y="2209800"/>
              <a:ext cx="886280" cy="494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3. kernel</a:t>
              </a:r>
            </a:p>
            <a:p>
              <a:pPr>
                <a:lnSpc>
                  <a:spcPct val="8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 </a:t>
              </a:r>
            </a:p>
          </p:txBody>
        </p:sp>
        <p:cxnSp>
          <p:nvCxnSpPr>
            <p:cNvPr id="47" name="Straight Arrow Connector 46"/>
            <p:cNvCxnSpPr/>
            <p:nvPr/>
          </p:nvCxnSpPr>
          <p:spPr bwMode="auto">
            <a:xfrm flipV="1">
              <a:off x="30761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" name="Group 67"/>
            <p:cNvGrpSpPr/>
            <p:nvPr/>
          </p:nvGrpSpPr>
          <p:grpSpPr>
            <a:xfrm>
              <a:off x="2997200" y="2792511"/>
              <a:ext cx="709464" cy="414754"/>
              <a:chOff x="1981200" y="3048000"/>
              <a:chExt cx="709464" cy="414754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5334000" y="2133600"/>
            <a:ext cx="1360995" cy="1219200"/>
            <a:chOff x="5334000" y="2133600"/>
            <a:chExt cx="1360995" cy="1219200"/>
          </a:xfrm>
        </p:grpSpPr>
        <p:sp>
          <p:nvSpPr>
            <p:cNvPr id="23" name="TextBox 22"/>
            <p:cNvSpPr txBox="1"/>
            <p:nvPr/>
          </p:nvSpPr>
          <p:spPr>
            <a:xfrm>
              <a:off x="5971720" y="2286000"/>
              <a:ext cx="723275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5. file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read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59717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1" name="Group 70"/>
            <p:cNvGrpSpPr/>
            <p:nvPr/>
          </p:nvGrpSpPr>
          <p:grpSpPr>
            <a:xfrm>
              <a:off x="5334000" y="2500411"/>
              <a:ext cx="715076" cy="457200"/>
              <a:chOff x="1418524" y="2743200"/>
              <a:chExt cx="715076" cy="45720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1418524" y="2743200"/>
                <a:ext cx="699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 err="1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syscall</a:t>
                </a:r>
                <a:endParaRPr lang="en-US" sz="16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959600" y="2133600"/>
            <a:ext cx="965200" cy="1219200"/>
            <a:chOff x="6959600" y="2133600"/>
            <a:chExt cx="965200" cy="1219200"/>
          </a:xfrm>
        </p:grpSpPr>
        <p:sp>
          <p:nvSpPr>
            <p:cNvPr id="22" name="TextBox 21"/>
            <p:cNvSpPr txBox="1"/>
            <p:nvPr/>
          </p:nvSpPr>
          <p:spPr>
            <a:xfrm>
              <a:off x="7038520" y="2286000"/>
              <a:ext cx="886280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8. kernel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copy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 flipV="1">
              <a:off x="7038520" y="2133600"/>
              <a:ext cx="0" cy="12192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4" name="Group 73"/>
            <p:cNvGrpSpPr/>
            <p:nvPr/>
          </p:nvGrpSpPr>
          <p:grpSpPr>
            <a:xfrm>
              <a:off x="6959600" y="2805211"/>
              <a:ext cx="709464" cy="414754"/>
              <a:chOff x="1981200" y="3048000"/>
              <a:chExt cx="709464" cy="414754"/>
            </a:xfrm>
          </p:grpSpPr>
          <p:sp>
            <p:nvSpPr>
              <p:cNvPr id="75" name="TextBox 74"/>
              <p:cNvSpPr txBox="1"/>
              <p:nvPr/>
            </p:nvSpPr>
            <p:spPr>
              <a:xfrm>
                <a:off x="2133600" y="3124200"/>
                <a:ext cx="55706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RTU</a:t>
                </a:r>
              </a:p>
            </p:txBody>
          </p:sp>
          <p:sp>
            <p:nvSpPr>
              <p:cNvPr id="76" name="Oval 75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6959600" y="4011711"/>
            <a:ext cx="1193800" cy="1474689"/>
            <a:chOff x="6959600" y="4011711"/>
            <a:chExt cx="1193800" cy="1474689"/>
          </a:xfrm>
        </p:grpSpPr>
        <p:sp>
          <p:nvSpPr>
            <p:cNvPr id="21" name="TextBox 20"/>
            <p:cNvSpPr txBox="1"/>
            <p:nvPr/>
          </p:nvSpPr>
          <p:spPr>
            <a:xfrm>
              <a:off x="7045404" y="4267200"/>
              <a:ext cx="1107996" cy="5396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7. disk data </a:t>
              </a:r>
            </a:p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   (DMA)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V="1">
              <a:off x="7038520" y="4114800"/>
              <a:ext cx="0" cy="1371600"/>
            </a:xfrm>
            <a:prstGeom prst="straightConnector1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7" name="Group 76"/>
            <p:cNvGrpSpPr/>
            <p:nvPr/>
          </p:nvGrpSpPr>
          <p:grpSpPr>
            <a:xfrm>
              <a:off x="6959600" y="4011711"/>
              <a:ext cx="1165976" cy="381000"/>
              <a:chOff x="1981200" y="2819400"/>
              <a:chExt cx="1165976" cy="381000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2209800" y="2819400"/>
                <a:ext cx="9373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79" name="Oval 78"/>
              <p:cNvSpPr/>
              <p:nvPr/>
            </p:nvSpPr>
            <p:spPr bwMode="auto">
              <a:xfrm>
                <a:off x="1981200" y="3048000"/>
                <a:ext cx="152400" cy="152400"/>
              </a:xfrm>
              <a:prstGeom prst="ellipse">
                <a:avLst/>
              </a:prstGeom>
              <a:solidFill>
                <a:srgbClr val="008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96" name="Group 95"/>
          <p:cNvGrpSpPr/>
          <p:nvPr/>
        </p:nvGrpSpPr>
        <p:grpSpPr>
          <a:xfrm>
            <a:off x="3048000" y="883772"/>
            <a:ext cx="2921000" cy="1326028"/>
            <a:chOff x="3048000" y="883772"/>
            <a:chExt cx="2921000" cy="1326028"/>
          </a:xfrm>
        </p:grpSpPr>
        <p:grpSp>
          <p:nvGrpSpPr>
            <p:cNvPr id="88" name="Group 87"/>
            <p:cNvGrpSpPr/>
            <p:nvPr/>
          </p:nvGrpSpPr>
          <p:grpSpPr>
            <a:xfrm>
              <a:off x="3060700" y="1295400"/>
              <a:ext cx="1511300" cy="825500"/>
              <a:chOff x="3060700" y="1295400"/>
              <a:chExt cx="1511300" cy="8255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3071469" y="1295400"/>
                <a:ext cx="1500531" cy="29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 b="0" dirty="0">
                    <a:latin typeface="Gill Sans"/>
                    <a:cs typeface="Gill Sans"/>
                  </a:rPr>
                  <a:t>4. parse request </a:t>
                </a:r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3060700" y="1384300"/>
                <a:ext cx="482600" cy="736600"/>
              </a:xfrm>
              <a:custGeom>
                <a:avLst/>
                <a:gdLst>
                  <a:gd name="connsiteX0" fmla="*/ 0 w 482600"/>
                  <a:gd name="connsiteY0" fmla="*/ 736600 h 736600"/>
                  <a:gd name="connsiteX1" fmla="*/ 482600 w 482600"/>
                  <a:gd name="connsiteY1" fmla="*/ 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2600" h="736600">
                    <a:moveTo>
                      <a:pt x="0" y="736600"/>
                    </a:moveTo>
                    <a:cubicBezTo>
                      <a:pt x="168275" y="675216"/>
                      <a:pt x="336550" y="613833"/>
                      <a:pt x="482600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</p:grpSp>
        <p:sp>
          <p:nvSpPr>
            <p:cNvPr id="95" name="Freeform 94"/>
            <p:cNvSpPr/>
            <p:nvPr/>
          </p:nvSpPr>
          <p:spPr>
            <a:xfrm>
              <a:off x="3048000" y="883772"/>
              <a:ext cx="2921000" cy="1326028"/>
            </a:xfrm>
            <a:custGeom>
              <a:avLst/>
              <a:gdLst>
                <a:gd name="connsiteX0" fmla="*/ 0 w 2921000"/>
                <a:gd name="connsiteY0" fmla="*/ 703728 h 1326028"/>
                <a:gd name="connsiteX1" fmla="*/ 114300 w 2921000"/>
                <a:gd name="connsiteY1" fmla="*/ 322728 h 1326028"/>
                <a:gd name="connsiteX2" fmla="*/ 571500 w 2921000"/>
                <a:gd name="connsiteY2" fmla="*/ 17928 h 1326028"/>
                <a:gd name="connsiteX3" fmla="*/ 1384300 w 2921000"/>
                <a:gd name="connsiteY3" fmla="*/ 43328 h 1326028"/>
                <a:gd name="connsiteX4" fmla="*/ 2184400 w 2921000"/>
                <a:gd name="connsiteY4" fmla="*/ 106828 h 1326028"/>
                <a:gd name="connsiteX5" fmla="*/ 2590800 w 2921000"/>
                <a:gd name="connsiteY5" fmla="*/ 424328 h 1326028"/>
                <a:gd name="connsiteX6" fmla="*/ 2768600 w 2921000"/>
                <a:gd name="connsiteY6" fmla="*/ 716428 h 1326028"/>
                <a:gd name="connsiteX7" fmla="*/ 2921000 w 2921000"/>
                <a:gd name="connsiteY7" fmla="*/ 1326028 h 13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1000" h="1326028">
                  <a:moveTo>
                    <a:pt x="0" y="703728"/>
                  </a:moveTo>
                  <a:cubicBezTo>
                    <a:pt x="9525" y="570378"/>
                    <a:pt x="19050" y="437028"/>
                    <a:pt x="114300" y="322728"/>
                  </a:cubicBezTo>
                  <a:cubicBezTo>
                    <a:pt x="209550" y="208428"/>
                    <a:pt x="359833" y="64495"/>
                    <a:pt x="571500" y="17928"/>
                  </a:cubicBezTo>
                  <a:cubicBezTo>
                    <a:pt x="783167" y="-28639"/>
                    <a:pt x="1115483" y="28511"/>
                    <a:pt x="1384300" y="43328"/>
                  </a:cubicBezTo>
                  <a:cubicBezTo>
                    <a:pt x="1653117" y="58145"/>
                    <a:pt x="1983317" y="43328"/>
                    <a:pt x="2184400" y="106828"/>
                  </a:cubicBezTo>
                  <a:cubicBezTo>
                    <a:pt x="2385483" y="170328"/>
                    <a:pt x="2493433" y="322728"/>
                    <a:pt x="2590800" y="424328"/>
                  </a:cubicBezTo>
                  <a:cubicBezTo>
                    <a:pt x="2688167" y="525928"/>
                    <a:pt x="2713567" y="566145"/>
                    <a:pt x="2768600" y="716428"/>
                  </a:cubicBezTo>
                  <a:cubicBezTo>
                    <a:pt x="2823633" y="866711"/>
                    <a:pt x="2921000" y="1326028"/>
                    <a:pt x="2921000" y="1326028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445000" y="1041216"/>
            <a:ext cx="3251200" cy="1105084"/>
            <a:chOff x="4445000" y="1041216"/>
            <a:chExt cx="3251200" cy="1105084"/>
          </a:xfrm>
        </p:grpSpPr>
        <p:sp>
          <p:nvSpPr>
            <p:cNvPr id="24" name="TextBox 23"/>
            <p:cNvSpPr txBox="1"/>
            <p:nvPr/>
          </p:nvSpPr>
          <p:spPr>
            <a:xfrm>
              <a:off x="6172200" y="1295400"/>
              <a:ext cx="1524000" cy="318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0" dirty="0">
                  <a:latin typeface="Gill Sans"/>
                  <a:cs typeface="Gill Sans"/>
                </a:rPr>
                <a:t>9. format reply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4445000" y="1041216"/>
              <a:ext cx="2540000" cy="1105084"/>
            </a:xfrm>
            <a:custGeom>
              <a:avLst/>
              <a:gdLst>
                <a:gd name="connsiteX0" fmla="*/ 2540000 w 2540000"/>
                <a:gd name="connsiteY0" fmla="*/ 546284 h 1105084"/>
                <a:gd name="connsiteX1" fmla="*/ 2349500 w 2540000"/>
                <a:gd name="connsiteY1" fmla="*/ 127184 h 1105084"/>
                <a:gd name="connsiteX2" fmla="*/ 1663700 w 2540000"/>
                <a:gd name="connsiteY2" fmla="*/ 184 h 1105084"/>
                <a:gd name="connsiteX3" fmla="*/ 914400 w 2540000"/>
                <a:gd name="connsiteY3" fmla="*/ 114484 h 1105084"/>
                <a:gd name="connsiteX4" fmla="*/ 152400 w 2540000"/>
                <a:gd name="connsiteY4" fmla="*/ 609784 h 1105084"/>
                <a:gd name="connsiteX5" fmla="*/ 0 w 2540000"/>
                <a:gd name="connsiteY5" fmla="*/ 1105084 h 110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000" h="1105084">
                  <a:moveTo>
                    <a:pt x="2540000" y="546284"/>
                  </a:moveTo>
                  <a:cubicBezTo>
                    <a:pt x="2517775" y="382242"/>
                    <a:pt x="2495550" y="218201"/>
                    <a:pt x="2349500" y="127184"/>
                  </a:cubicBezTo>
                  <a:cubicBezTo>
                    <a:pt x="2203450" y="36167"/>
                    <a:pt x="1902883" y="2301"/>
                    <a:pt x="1663700" y="184"/>
                  </a:cubicBezTo>
                  <a:cubicBezTo>
                    <a:pt x="1424517" y="-1933"/>
                    <a:pt x="1166283" y="12884"/>
                    <a:pt x="914400" y="114484"/>
                  </a:cubicBezTo>
                  <a:cubicBezTo>
                    <a:pt x="662517" y="216084"/>
                    <a:pt x="304800" y="444684"/>
                    <a:pt x="152400" y="609784"/>
                  </a:cubicBezTo>
                  <a:cubicBezTo>
                    <a:pt x="0" y="774884"/>
                    <a:pt x="0" y="1105084"/>
                    <a:pt x="0" y="1105084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sp>
        <p:nvSpPr>
          <p:cNvPr id="105" name="TextBox 104"/>
          <p:cNvSpPr txBox="1"/>
          <p:nvPr/>
        </p:nvSpPr>
        <p:spPr>
          <a:xfrm>
            <a:off x="1371600" y="6172200"/>
            <a:ext cx="85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Request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011269" y="6172200"/>
            <a:ext cx="646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/>
                <a:cs typeface="Gill Sans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182816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1600"/>
            <a:ext cx="8382000" cy="736600"/>
          </a:xfrm>
        </p:spPr>
        <p:txBody>
          <a:bodyPr>
            <a:normAutofit/>
          </a:bodyPr>
          <a:lstStyle/>
          <a:p>
            <a:r>
              <a:rPr lang="en-US" dirty="0"/>
              <a:t>Conclusion: Four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Thread: Execution Context</a:t>
            </a:r>
          </a:p>
          <a:p>
            <a:pPr lvl="1"/>
            <a:r>
              <a:rPr lang="en-US" altLang="en-US" sz="2800" dirty="0"/>
              <a:t>Program Counter, Registers, Execution Flags, Stack</a:t>
            </a:r>
            <a:endParaRPr lang="en-US" sz="2800" dirty="0"/>
          </a:p>
          <a:p>
            <a:r>
              <a:rPr lang="en-US" sz="3200" b="1" dirty="0"/>
              <a:t>Address space </a:t>
            </a:r>
            <a:r>
              <a:rPr lang="en-US" sz="3200" dirty="0"/>
              <a:t>(with </a:t>
            </a:r>
            <a:r>
              <a:rPr lang="en-US" sz="3200" b="1" dirty="0"/>
              <a:t>translation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Program's view of memory is distinct from physical machine</a:t>
            </a:r>
          </a:p>
          <a:p>
            <a:r>
              <a:rPr lang="en-US" sz="3200" b="1" dirty="0"/>
              <a:t>Process: an instance of a running program</a:t>
            </a:r>
          </a:p>
          <a:p>
            <a:pPr lvl="1"/>
            <a:r>
              <a:rPr lang="en-US" sz="2800" dirty="0"/>
              <a:t>Address Space + One or more Threads</a:t>
            </a:r>
            <a:endParaRPr lang="en-US" sz="2800" i="1" dirty="0"/>
          </a:p>
          <a:p>
            <a:r>
              <a:rPr lang="en-US" sz="3200" b="1" dirty="0"/>
              <a:t>Dual mode operation / Protection</a:t>
            </a:r>
          </a:p>
          <a:p>
            <a:pPr lvl="1"/>
            <a:r>
              <a:rPr lang="en-US" sz="2800" dirty="0"/>
              <a:t>Only the “system” can access certain resources</a:t>
            </a:r>
          </a:p>
          <a:p>
            <a:pPr lvl="1"/>
            <a:r>
              <a:rPr lang="en-US" sz="2800" dirty="0"/>
              <a:t>Combined with translation, isolates programs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20053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507" y="89069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OS Bottom Line: Run Programs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47800" y="1219200"/>
            <a:ext cx="1828800" cy="2502932"/>
            <a:chOff x="1447800" y="1219200"/>
            <a:chExt cx="1828800" cy="2502932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33269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51425" y="2101376"/>
              <a:ext cx="762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1219200"/>
              <a:ext cx="1688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39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foo.c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315101" y="838200"/>
            <a:ext cx="3676499" cy="5105400"/>
            <a:chOff x="5315101" y="838200"/>
            <a:chExt cx="3676499" cy="5105400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30783"/>
              <a:ext cx="1130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74511" y="2426732"/>
              <a:ext cx="978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4796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7" y="5574268"/>
              <a:ext cx="1120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7" y="5181600"/>
              <a:ext cx="8987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200"/>
              <a:ext cx="987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973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2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1" y="1143000"/>
              <a:ext cx="483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352800" y="990600"/>
            <a:ext cx="2042765" cy="2655332"/>
            <a:chOff x="3352800" y="990600"/>
            <a:chExt cx="2042765" cy="2655332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108560" y="1944002"/>
              <a:ext cx="10102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0" y="990600"/>
              <a:ext cx="118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2" y="327660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2" y="19812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282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</p:grp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28600" y="3810000"/>
            <a:ext cx="607684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Load instruction and data segments of executable file into memory</a:t>
            </a:r>
          </a:p>
          <a:p>
            <a:r>
              <a:rPr lang="en-US" dirty="0"/>
              <a:t>Create stack and heap</a:t>
            </a:r>
          </a:p>
          <a:p>
            <a:r>
              <a:rPr lang="en-US" dirty="0"/>
              <a:t>“Transfer control to program”</a:t>
            </a:r>
          </a:p>
          <a:p>
            <a:r>
              <a:rPr lang="en-US" dirty="0"/>
              <a:t>Provide services to program</a:t>
            </a:r>
          </a:p>
          <a:p>
            <a:r>
              <a:rPr lang="en-US" dirty="0"/>
              <a:t>While protecting OS and program</a:t>
            </a:r>
          </a:p>
        </p:txBody>
      </p:sp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0E0ED41B-29D8-554E-9453-C9F11E5E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48" y="1845388"/>
            <a:ext cx="1335216" cy="133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1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55032"/>
            <a:ext cx="9067800" cy="533400"/>
          </a:xfrm>
        </p:spPr>
        <p:txBody>
          <a:bodyPr>
            <a:noAutofit/>
          </a:bodyPr>
          <a:lstStyle/>
          <a:p>
            <a:r>
              <a:rPr lang="en-US" sz="3200" dirty="0"/>
              <a:t>Review (61C): Instruction Fetch/Decode/Execute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7620000" cy="45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instruction cycle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362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5000" y="179504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3203737" y="2079727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76600" y="2099846"/>
            <a:ext cx="2133600" cy="186154"/>
            <a:chOff x="3276600" y="2099846"/>
            <a:chExt cx="2133600" cy="186154"/>
          </a:xfrm>
        </p:grpSpPr>
        <p:cxnSp>
          <p:nvCxnSpPr>
            <p:cNvPr id="34" name="Straight Connector 33"/>
            <p:cNvCxnSpPr>
              <a:endCxn id="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762000" y="2209800"/>
            <a:ext cx="4648200" cy="457200"/>
            <a:chOff x="762000" y="2209800"/>
            <a:chExt cx="4648200" cy="457200"/>
          </a:xfrm>
        </p:grpSpPr>
        <p:sp>
          <p:nvSpPr>
            <p:cNvPr id="49" name="TextBox 48"/>
            <p:cNvSpPr txBox="1"/>
            <p:nvPr/>
          </p:nvSpPr>
          <p:spPr>
            <a:xfrm>
              <a:off x="762000" y="2209800"/>
              <a:ext cx="1894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Instruction fetch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755667" y="3200400"/>
            <a:ext cx="4883133" cy="3200400"/>
            <a:chOff x="755667" y="3200400"/>
            <a:chExt cx="4883133" cy="3200400"/>
          </a:xfrm>
        </p:grpSpPr>
        <p:sp>
          <p:nvSpPr>
            <p:cNvPr id="15" name="Trapezoid 14"/>
            <p:cNvSpPr/>
            <p:nvPr/>
          </p:nvSpPr>
          <p:spPr bwMode="auto">
            <a:xfrm flipV="1">
              <a:off x="2362200" y="4648200"/>
              <a:ext cx="1828800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505200"/>
              <a:ext cx="9444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800600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ALU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4" name="Straight Arrow Connector 23"/>
            <p:cNvCxnSpPr>
              <a:stCxn id="15" idx="0"/>
              <a:endCxn id="23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Connector 37"/>
            <p:cNvCxnSpPr>
              <a:endCxn id="7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cxnSp>
          <p:nvCxnSpPr>
            <p:cNvPr id="40" name="Straight Connector 39"/>
            <p:cNvCxnSpPr>
              <a:stCxn id="23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755667" y="4267200"/>
              <a:ext cx="1005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Execute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5791200" y="1219200"/>
            <a:ext cx="9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15000" y="2133600"/>
            <a:ext cx="1305165" cy="400110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instruction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62000" y="2590800"/>
            <a:ext cx="3200400" cy="476310"/>
            <a:chOff x="762000" y="2590800"/>
            <a:chExt cx="3200400" cy="476310"/>
          </a:xfrm>
        </p:grpSpPr>
        <p:sp>
          <p:nvSpPr>
            <p:cNvPr id="50" name="TextBox 49"/>
            <p:cNvSpPr txBox="1"/>
            <p:nvPr/>
          </p:nvSpPr>
          <p:spPr>
            <a:xfrm>
              <a:off x="762000" y="2667000"/>
              <a:ext cx="10086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1828" y="2590800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decode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371600"/>
            <a:ext cx="1752600" cy="914400"/>
            <a:chOff x="2590800" y="1371600"/>
            <a:chExt cx="1752600" cy="914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800" y="1371600"/>
              <a:ext cx="6209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next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>
              <a:endCxn id="68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6019800" y="539109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55445" y="1383268"/>
            <a:ext cx="1228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80306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90600" y="838200"/>
            <a:ext cx="4419600" cy="2743200"/>
            <a:chOff x="672" y="432"/>
            <a:chExt cx="2784" cy="1728"/>
          </a:xfrm>
        </p:grpSpPr>
        <p:sp>
          <p:nvSpPr>
            <p:cNvPr id="12310" name="Oval 3"/>
            <p:cNvSpPr>
              <a:spLocks noChangeArrowheads="1"/>
            </p:cNvSpPr>
            <p:nvPr/>
          </p:nvSpPr>
          <p:spPr bwMode="auto">
            <a:xfrm>
              <a:off x="672" y="432"/>
              <a:ext cx="2784" cy="1728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1" name="Oval 4"/>
            <p:cNvSpPr>
              <a:spLocks noChangeArrowheads="1"/>
            </p:cNvSpPr>
            <p:nvPr/>
          </p:nvSpPr>
          <p:spPr bwMode="auto">
            <a:xfrm>
              <a:off x="2515" y="960"/>
              <a:ext cx="720" cy="624"/>
            </a:xfrm>
            <a:prstGeom prst="ellipse">
              <a:avLst/>
            </a:prstGeom>
            <a:solidFill>
              <a:srgbClr val="53FB25"/>
            </a:solidFill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Fetch</a:t>
              </a:r>
            </a:p>
            <a:p>
              <a:pPr algn="ctr"/>
              <a:r>
                <a:rPr lang="en-US" altLang="en-US" sz="2400" b="0">
                  <a:latin typeface="Gill Sans" charset="0"/>
                  <a:ea typeface="Gill Sans" charset="0"/>
                  <a:cs typeface="Gill Sans" charset="0"/>
                </a:rPr>
                <a:t>Exec</a:t>
              </a:r>
            </a:p>
          </p:txBody>
        </p:sp>
        <p:sp>
          <p:nvSpPr>
            <p:cNvPr id="12312" name="AutoShape 5"/>
            <p:cNvSpPr>
              <a:spLocks noChangeArrowheads="1"/>
            </p:cNvSpPr>
            <p:nvPr/>
          </p:nvSpPr>
          <p:spPr bwMode="auto">
            <a:xfrm rot="10800000">
              <a:off x="1968" y="1032"/>
              <a:ext cx="528" cy="48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313" name="Rectangle 6"/>
            <p:cNvSpPr>
              <a:spLocks noChangeArrowheads="1"/>
            </p:cNvSpPr>
            <p:nvPr/>
          </p:nvSpPr>
          <p:spPr bwMode="auto">
            <a:xfrm>
              <a:off x="1344" y="624"/>
              <a:ext cx="624" cy="1296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R31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F30</a:t>
              </a:r>
            </a:p>
            <a:p>
              <a:pPr algn="ctr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</p:grpSp>
      <p:sp>
        <p:nvSpPr>
          <p:cNvPr id="12291" name="AutoShape 7"/>
          <p:cNvSpPr>
            <a:spLocks noChangeArrowheads="1"/>
          </p:cNvSpPr>
          <p:nvPr/>
        </p:nvSpPr>
        <p:spPr bwMode="auto">
          <a:xfrm rot="10800000">
            <a:off x="5410200" y="1828800"/>
            <a:ext cx="838200" cy="762000"/>
          </a:xfrm>
          <a:prstGeom prst="leftRightArrow">
            <a:avLst>
              <a:gd name="adj1" fmla="val 50000"/>
              <a:gd name="adj2" fmla="val 22000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292" name="Rectangle 8"/>
          <p:cNvSpPr>
            <a:spLocks noChangeArrowheads="1"/>
          </p:cNvSpPr>
          <p:nvPr/>
        </p:nvSpPr>
        <p:spPr bwMode="auto">
          <a:xfrm>
            <a:off x="6256338" y="1244600"/>
            <a:ext cx="1439862" cy="4622800"/>
          </a:xfrm>
          <a:prstGeom prst="rect">
            <a:avLst/>
          </a:prstGeom>
          <a:solidFill>
            <a:srgbClr val="FFFF00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Data0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Inst237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Inst236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Inst5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Inst4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Inst3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Inst2</a:t>
            </a:r>
            <a:b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Inst1</a:t>
            </a:r>
          </a:p>
          <a:p>
            <a:pPr algn="ctr"/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Inst0</a:t>
            </a:r>
          </a:p>
        </p:txBody>
      </p:sp>
      <p:sp>
        <p:nvSpPr>
          <p:cNvPr id="12293" name="Text Box 9"/>
          <p:cNvSpPr txBox="1">
            <a:spLocks noChangeArrowheads="1"/>
          </p:cNvSpPr>
          <p:nvPr/>
        </p:nvSpPr>
        <p:spPr bwMode="auto">
          <a:xfrm>
            <a:off x="6354763" y="5919788"/>
            <a:ext cx="9165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0</a:t>
            </a:r>
          </a:p>
        </p:txBody>
      </p:sp>
      <p:sp>
        <p:nvSpPr>
          <p:cNvPr id="12294" name="Text Box 10"/>
          <p:cNvSpPr txBox="1">
            <a:spLocks noChangeArrowheads="1"/>
          </p:cNvSpPr>
          <p:nvPr/>
        </p:nvSpPr>
        <p:spPr bwMode="auto">
          <a:xfrm>
            <a:off x="6188075" y="839788"/>
            <a:ext cx="12980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Addr 2</a:t>
            </a:r>
            <a:r>
              <a:rPr lang="en-US" altLang="en-US" sz="2000" b="0" baseline="30000">
                <a:latin typeface="Gill Sans" charset="0"/>
                <a:ea typeface="Gill Sans" charset="0"/>
                <a:cs typeface="Gill Sans" charset="0"/>
              </a:rPr>
              <a:t>32</a:t>
            </a: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-1</a:t>
            </a:r>
          </a:p>
        </p:txBody>
      </p:sp>
      <p:sp>
        <p:nvSpPr>
          <p:cNvPr id="12295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12250" cy="533400"/>
          </a:xfrm>
        </p:spPr>
        <p:txBody>
          <a:bodyPr/>
          <a:lstStyle/>
          <a:p>
            <a:r>
              <a:rPr lang="en-US" altLang="en-US" sz="2800" dirty="0"/>
              <a:t>Review (61C): What happens during program execution?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62000" y="3687763"/>
            <a:ext cx="5715000" cy="2973387"/>
          </a:xfrm>
        </p:spPr>
        <p:txBody>
          <a:bodyPr/>
          <a:lstStyle/>
          <a:p>
            <a:r>
              <a:rPr lang="en-US" altLang="en-US" dirty="0"/>
              <a:t>Execution sequence:</a:t>
            </a:r>
          </a:p>
          <a:p>
            <a:pPr lvl="1"/>
            <a:r>
              <a:rPr lang="en-US" altLang="en-US" dirty="0"/>
              <a:t>Fetch Instruction at PC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Decode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Execute (possibly using registers)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Write results to registers/</a:t>
            </a:r>
            <a:r>
              <a:rPr lang="en-US" altLang="en-US" dirty="0" err="1">
                <a:sym typeface="Symbol" panose="05050102010706020507" pitchFamily="18" charset="2"/>
              </a:rPr>
              <a:t>mem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PC = Next Instruction(PC)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Repeat </a:t>
            </a:r>
          </a:p>
          <a:p>
            <a:endParaRPr lang="en-US" altLang="en-US" dirty="0"/>
          </a:p>
        </p:txBody>
      </p:sp>
      <p:grpSp>
        <p:nvGrpSpPr>
          <p:cNvPr id="307213" name="Group 13"/>
          <p:cNvGrpSpPr>
            <a:grpSpLocks/>
          </p:cNvGrpSpPr>
          <p:nvPr/>
        </p:nvGrpSpPr>
        <p:grpSpPr bwMode="auto">
          <a:xfrm>
            <a:off x="7696206" y="5334004"/>
            <a:ext cx="1063626" cy="523876"/>
            <a:chOff x="4570" y="2832"/>
            <a:chExt cx="670" cy="330"/>
          </a:xfrm>
        </p:grpSpPr>
        <p:sp>
          <p:nvSpPr>
            <p:cNvPr id="12308" name="Text Box 14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9" name="Line 15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6" name="Group 16"/>
          <p:cNvGrpSpPr>
            <a:grpSpLocks/>
          </p:cNvGrpSpPr>
          <p:nvPr/>
        </p:nvGrpSpPr>
        <p:grpSpPr bwMode="auto">
          <a:xfrm>
            <a:off x="7696206" y="4953004"/>
            <a:ext cx="1063626" cy="523876"/>
            <a:chOff x="4570" y="2832"/>
            <a:chExt cx="670" cy="330"/>
          </a:xfrm>
        </p:grpSpPr>
        <p:sp>
          <p:nvSpPr>
            <p:cNvPr id="12306" name="Text Box 17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7" name="Line 18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19" name="Group 19"/>
          <p:cNvGrpSpPr>
            <a:grpSpLocks/>
          </p:cNvGrpSpPr>
          <p:nvPr/>
        </p:nvGrpSpPr>
        <p:grpSpPr bwMode="auto">
          <a:xfrm>
            <a:off x="7696206" y="4572004"/>
            <a:ext cx="1063626" cy="523876"/>
            <a:chOff x="4570" y="2832"/>
            <a:chExt cx="670" cy="330"/>
          </a:xfrm>
        </p:grpSpPr>
        <p:sp>
          <p:nvSpPr>
            <p:cNvPr id="12304" name="Text Box 20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5" name="Line 21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07222" name="Group 22"/>
          <p:cNvGrpSpPr>
            <a:grpSpLocks/>
          </p:cNvGrpSpPr>
          <p:nvPr/>
        </p:nvGrpSpPr>
        <p:grpSpPr bwMode="auto">
          <a:xfrm>
            <a:off x="7696206" y="4191004"/>
            <a:ext cx="1063626" cy="523876"/>
            <a:chOff x="4570" y="2832"/>
            <a:chExt cx="670" cy="330"/>
          </a:xfrm>
        </p:grpSpPr>
        <p:sp>
          <p:nvSpPr>
            <p:cNvPr id="12302" name="Text Box 23"/>
            <p:cNvSpPr txBox="1">
              <a:spLocks noChangeArrowheads="1"/>
            </p:cNvSpPr>
            <p:nvPr/>
          </p:nvSpPr>
          <p:spPr bwMode="auto">
            <a:xfrm>
              <a:off x="4848" y="2832"/>
              <a:ext cx="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PC</a:t>
              </a:r>
            </a:p>
          </p:txBody>
        </p:sp>
        <p:sp>
          <p:nvSpPr>
            <p:cNvPr id="12303" name="Line 24"/>
            <p:cNvSpPr>
              <a:spLocks noChangeShapeType="1"/>
            </p:cNvSpPr>
            <p:nvPr/>
          </p:nvSpPr>
          <p:spPr bwMode="auto">
            <a:xfrm flipH="1">
              <a:off x="4570" y="2978"/>
              <a:ext cx="2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304800" y="3810000"/>
            <a:ext cx="762000" cy="2667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9029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/>
      <p:bldP spid="3072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1600"/>
            <a:ext cx="8382000" cy="736600"/>
          </a:xfrm>
        </p:spPr>
        <p:txBody>
          <a:bodyPr>
            <a:normAutofit fontScale="90000"/>
          </a:bodyPr>
          <a:lstStyle/>
          <a:p>
            <a:r>
              <a:rPr lang="en-US" dirty="0"/>
              <a:t>Today: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638800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Thread: Execution Context</a:t>
            </a:r>
          </a:p>
          <a:p>
            <a:pPr lvl="1"/>
            <a:r>
              <a:rPr lang="en-US" altLang="en-US" sz="2800" dirty="0">
                <a:solidFill>
                  <a:srgbClr val="FF0000"/>
                </a:solidFill>
              </a:rPr>
              <a:t>Program Counter, Registers, Execution Flags, Stack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3200" b="1" dirty="0"/>
              <a:t>Address space </a:t>
            </a:r>
            <a:r>
              <a:rPr lang="en-US" sz="3200" dirty="0"/>
              <a:t>(with </a:t>
            </a:r>
            <a:r>
              <a:rPr lang="en-US" sz="3200" b="1" dirty="0"/>
              <a:t>translation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Program's view of memory is distinct from physical machine</a:t>
            </a:r>
          </a:p>
          <a:p>
            <a:r>
              <a:rPr lang="en-US" sz="3200" b="1" dirty="0"/>
              <a:t>Process: an instance of a running program</a:t>
            </a:r>
          </a:p>
          <a:p>
            <a:pPr lvl="1"/>
            <a:r>
              <a:rPr lang="en-US" sz="2800" dirty="0"/>
              <a:t>Address Space + One or more Threads</a:t>
            </a:r>
            <a:endParaRPr lang="en-US" sz="2800" i="1" dirty="0"/>
          </a:p>
          <a:p>
            <a:r>
              <a:rPr lang="en-US" sz="3200" b="1" dirty="0"/>
              <a:t>Dual mode operation / Protection</a:t>
            </a:r>
          </a:p>
          <a:p>
            <a:pPr lvl="1"/>
            <a:r>
              <a:rPr lang="en-US" sz="2800" dirty="0"/>
              <a:t>Only the “system” can access certain resources</a:t>
            </a:r>
          </a:p>
          <a:p>
            <a:pPr lvl="1"/>
            <a:r>
              <a:rPr lang="en-US" sz="2800" dirty="0"/>
              <a:t>Combined with translation, isolates programs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274317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3407</TotalTime>
  <Words>2994</Words>
  <Application>Microsoft Macintosh PowerPoint</Application>
  <PresentationFormat>On-screen Show (4:3)</PresentationFormat>
  <Paragraphs>867</Paragraphs>
  <Slides>57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Comic Sans MS</vt:lpstr>
      <vt:lpstr>Courier New</vt:lpstr>
      <vt:lpstr>Gill Sans</vt:lpstr>
      <vt:lpstr>Gill Sans Light</vt:lpstr>
      <vt:lpstr>Gill Sans MT</vt:lpstr>
      <vt:lpstr>Office Theme</vt:lpstr>
      <vt:lpstr>CS 162: Operating Systems and Systems Programming</vt:lpstr>
      <vt:lpstr>Recall: What is an OS?</vt:lpstr>
      <vt:lpstr>Recall: Virtual Machines</vt:lpstr>
      <vt:lpstr>Recall: Protecting Processes</vt:lpstr>
      <vt:lpstr>Today: Four Fundamental OS Concepts</vt:lpstr>
      <vt:lpstr>OS Bottom Line: Run Programs</vt:lpstr>
      <vt:lpstr>Review (61C): Instruction Fetch/Decode/Execute</vt:lpstr>
      <vt:lpstr>Review (61C): What happens during program execution?</vt:lpstr>
      <vt:lpstr>Today: Four Fundamental OS Concepts</vt:lpstr>
      <vt:lpstr>Threads of Control</vt:lpstr>
      <vt:lpstr>Multiprogramming - Multiple Threads of Control</vt:lpstr>
      <vt:lpstr>Illusion of Multiple Processors</vt:lpstr>
      <vt:lpstr>Illusion of Multiple Processors</vt:lpstr>
      <vt:lpstr>Illusion of Multiple Processors</vt:lpstr>
      <vt:lpstr>Very Simple Multiprogramming</vt:lpstr>
      <vt:lpstr>Today: Four Fundamental OS Concepts</vt:lpstr>
      <vt:lpstr>Second OS Concept:  Address Space</vt:lpstr>
      <vt:lpstr>Address Space: In a Picture</vt:lpstr>
      <vt:lpstr>Base and Bound w/o Translation</vt:lpstr>
      <vt:lpstr>Relocation: Quick Review</vt:lpstr>
      <vt:lpstr>Address Space Translation</vt:lpstr>
      <vt:lpstr>Base and Bound w/ Translation</vt:lpstr>
      <vt:lpstr>Virtual Address Translation/Paging</vt:lpstr>
      <vt:lpstr>Today: Four Fundamental OS Concepts</vt:lpstr>
      <vt:lpstr>The Process</vt:lpstr>
      <vt:lpstr>Single and Multithreaded Processes</vt:lpstr>
      <vt:lpstr>Protection</vt:lpstr>
      <vt:lpstr>Today: Four Fundamental OS Concepts</vt:lpstr>
      <vt:lpstr>Dual Mode Operation: HW Support</vt:lpstr>
      <vt:lpstr>UNIX Structure</vt:lpstr>
      <vt:lpstr>Break</vt:lpstr>
      <vt:lpstr>User/Kernel (Privileged) Mode</vt:lpstr>
      <vt:lpstr>3 Types of U→K Mode Switches</vt:lpstr>
      <vt:lpstr>Where do mode transfers go?</vt:lpstr>
      <vt:lpstr>Implementing Safe Kernel Mode Transfers</vt:lpstr>
      <vt:lpstr>The Kernel Stack</vt:lpstr>
      <vt:lpstr>The Kernel Stack</vt:lpstr>
      <vt:lpstr>Before Interrupt</vt:lpstr>
      <vt:lpstr>During Interrupt</vt:lpstr>
      <vt:lpstr>Kernel System Call Handler</vt:lpstr>
      <vt:lpstr>Hardware support: Interrupt Control</vt:lpstr>
      <vt:lpstr>Hardware support: Interrupt Control</vt:lpstr>
      <vt:lpstr>How do we take interrupts safely?</vt:lpstr>
      <vt:lpstr>Today: Four Fundamental OS Concepts</vt:lpstr>
      <vt:lpstr>Putting It Together: Mode Transfer &amp; Translation</vt:lpstr>
      <vt:lpstr>Base &amp; Bound: OS Loads Process</vt:lpstr>
      <vt:lpstr>Base &amp; Bound: About to Switch</vt:lpstr>
      <vt:lpstr>Simple B&amp;B: User Code Running</vt:lpstr>
      <vt:lpstr>Base &amp; Bound: Handling Interrupt</vt:lpstr>
      <vt:lpstr>How do we switch between processes?</vt:lpstr>
      <vt:lpstr>Base &amp; Bound: Switch User Process</vt:lpstr>
      <vt:lpstr>Base &amp; Bound: Switch User Process</vt:lpstr>
      <vt:lpstr>Representing Processes: PCB</vt:lpstr>
      <vt:lpstr>Process Control Block</vt:lpstr>
      <vt:lpstr>Scheduler</vt:lpstr>
      <vt:lpstr>Putting it together: web server</vt:lpstr>
      <vt:lpstr>Conclusion: Four OS 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162: Operating Systems and Systems Programming</dc:title>
  <dc:creator>JACK KOLB</dc:creator>
  <cp:lastModifiedBy>JACK KOLB</cp:lastModifiedBy>
  <cp:revision>83</cp:revision>
  <dcterms:created xsi:type="dcterms:W3CDTF">2019-06-14T18:29:35Z</dcterms:created>
  <dcterms:modified xsi:type="dcterms:W3CDTF">2019-06-25T05:14:53Z</dcterms:modified>
</cp:coreProperties>
</file>