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633" r:id="rId3"/>
    <p:sldId id="634" r:id="rId4"/>
    <p:sldId id="635" r:id="rId5"/>
    <p:sldId id="740" r:id="rId6"/>
    <p:sldId id="741" r:id="rId7"/>
    <p:sldId id="742" r:id="rId8"/>
    <p:sldId id="743" r:id="rId9"/>
    <p:sldId id="744" r:id="rId10"/>
    <p:sldId id="745" r:id="rId11"/>
    <p:sldId id="614" r:id="rId12"/>
    <p:sldId id="616" r:id="rId13"/>
    <p:sldId id="748" r:id="rId14"/>
    <p:sldId id="636" r:id="rId15"/>
    <p:sldId id="435" r:id="rId16"/>
    <p:sldId id="631" r:id="rId17"/>
    <p:sldId id="637" r:id="rId18"/>
    <p:sldId id="638" r:id="rId19"/>
    <p:sldId id="629" r:id="rId20"/>
    <p:sldId id="627" r:id="rId21"/>
    <p:sldId id="628" r:id="rId22"/>
    <p:sldId id="639" r:id="rId23"/>
    <p:sldId id="640" r:id="rId24"/>
    <p:sldId id="753" r:id="rId25"/>
    <p:sldId id="522" r:id="rId26"/>
    <p:sldId id="641" r:id="rId27"/>
    <p:sldId id="642" r:id="rId28"/>
    <p:sldId id="749" r:id="rId29"/>
    <p:sldId id="750" r:id="rId30"/>
    <p:sldId id="751" r:id="rId31"/>
    <p:sldId id="752" r:id="rId32"/>
    <p:sldId id="643" r:id="rId33"/>
    <p:sldId id="644" r:id="rId34"/>
    <p:sldId id="648" r:id="rId35"/>
    <p:sldId id="646" r:id="rId36"/>
    <p:sldId id="649" r:id="rId37"/>
    <p:sldId id="650" r:id="rId38"/>
    <p:sldId id="566" r:id="rId39"/>
    <p:sldId id="526" r:id="rId40"/>
    <p:sldId id="651" r:id="rId41"/>
    <p:sldId id="652" r:id="rId42"/>
    <p:sldId id="653" r:id="rId43"/>
    <p:sldId id="739" r:id="rId44"/>
    <p:sldId id="575" r:id="rId45"/>
    <p:sldId id="576" r:id="rId46"/>
    <p:sldId id="655" r:id="rId47"/>
    <p:sldId id="656" r:id="rId48"/>
    <p:sldId id="577" r:id="rId49"/>
    <p:sldId id="611" r:id="rId50"/>
    <p:sldId id="657" r:id="rId51"/>
    <p:sldId id="580" r:id="rId52"/>
    <p:sldId id="747" r:id="rId53"/>
    <p:sldId id="658" r:id="rId54"/>
    <p:sldId id="727" r:id="rId55"/>
    <p:sldId id="598" r:id="rId56"/>
    <p:sldId id="729" r:id="rId57"/>
    <p:sldId id="625" r:id="rId58"/>
    <p:sldId id="626" r:id="rId59"/>
    <p:sldId id="730" r:id="rId60"/>
    <p:sldId id="746" r:id="rId61"/>
    <p:sldId id="732" r:id="rId62"/>
    <p:sldId id="733" r:id="rId63"/>
    <p:sldId id="734" r:id="rId64"/>
    <p:sldId id="735" r:id="rId65"/>
    <p:sldId id="661" r:id="rId66"/>
    <p:sldId id="736" r:id="rId67"/>
    <p:sldId id="737" r:id="rId68"/>
    <p:sldId id="662" r:id="rId69"/>
    <p:sldId id="663" r:id="rId70"/>
    <p:sldId id="738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1FFFF"/>
    <a:srgbClr val="FFFFFF"/>
    <a:srgbClr val="00AE00"/>
    <a:srgbClr val="FFFF01"/>
    <a:srgbClr val="D9D9D9"/>
    <a:srgbClr val="D8D8D8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5703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1342-C565-254A-B120-12E0439B36E9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440CD-BA39-A148-AE3A-F33EF3E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5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6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51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3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="0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3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26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1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14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3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509511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33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027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b="1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8281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87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30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37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52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632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264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786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782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4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09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0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6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04FA-79C6-404D-A393-D48D85E6E132}" type="datetimeFigureOut">
              <a:rPr lang="en-US" smtClean="0"/>
              <a:t>6/26/19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10AF71-762F-CD4B-94E5-E4C38CAE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4" y="402335"/>
            <a:ext cx="7461504" cy="178003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CS 162: Operating Systems and Systems Programming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A254F1-F1AE-B843-A49D-5103599418B9}"/>
              </a:ext>
            </a:extLst>
          </p:cNvPr>
          <p:cNvSpPr txBox="1">
            <a:spLocks/>
          </p:cNvSpPr>
          <p:nvPr/>
        </p:nvSpPr>
        <p:spPr>
          <a:xfrm>
            <a:off x="512064" y="1915668"/>
            <a:ext cx="7461504" cy="178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70C0"/>
                </a:solidFill>
              </a:rPr>
              <a:t>Lecture 3: Process Management, Threads, and Concurrency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63513B-F7CE-884E-9DEC-608167BE2E9D}"/>
              </a:ext>
            </a:extLst>
          </p:cNvPr>
          <p:cNvSpPr txBox="1">
            <a:spLocks/>
          </p:cNvSpPr>
          <p:nvPr/>
        </p:nvSpPr>
        <p:spPr>
          <a:xfrm>
            <a:off x="512064" y="3785616"/>
            <a:ext cx="7461504" cy="178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26, 2019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Jack Kolb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https://cs162.eecs.berkeley.edu</a:t>
            </a:r>
          </a:p>
        </p:txBody>
      </p:sp>
    </p:spTree>
    <p:extLst>
      <p:ext uri="{BB962C8B-B14F-4D97-AF65-F5344CB8AC3E}">
        <p14:creationId xmlns:p14="http://schemas.microsoft.com/office/powerpoint/2010/main" val="324236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EC1-7978-1F41-AA10-F3C5367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F879-750A-1B42-B60E-F66EE7B9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place a new address space in physical memory?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F5440-60B4-5945-ABA2-4ADE4464C030}"/>
              </a:ext>
            </a:extLst>
          </p:cNvPr>
          <p:cNvSpPr/>
          <p:nvPr/>
        </p:nvSpPr>
        <p:spPr>
          <a:xfrm>
            <a:off x="1171575" y="2857506"/>
            <a:ext cx="162877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3FBD4-EDA1-874A-8229-816D5A055D5A}"/>
              </a:ext>
            </a:extLst>
          </p:cNvPr>
          <p:cNvSpPr/>
          <p:nvPr/>
        </p:nvSpPr>
        <p:spPr>
          <a:xfrm>
            <a:off x="3100388" y="2857505"/>
            <a:ext cx="914400" cy="1228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9F9FB-FA99-104E-A4C9-7E5915A28EE5}"/>
              </a:ext>
            </a:extLst>
          </p:cNvPr>
          <p:cNvSpPr/>
          <p:nvPr/>
        </p:nvSpPr>
        <p:spPr>
          <a:xfrm>
            <a:off x="1171574" y="2857505"/>
            <a:ext cx="6315076" cy="12287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673B6-6108-F448-BB40-83B722CB4EA8}"/>
              </a:ext>
            </a:extLst>
          </p:cNvPr>
          <p:cNvSpPr/>
          <p:nvPr/>
        </p:nvSpPr>
        <p:spPr>
          <a:xfrm>
            <a:off x="4686299" y="2857504"/>
            <a:ext cx="2486025" cy="1228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1A09A-8DB3-4448-9FF1-0CCCC8C8144C}"/>
              </a:ext>
            </a:extLst>
          </p:cNvPr>
          <p:cNvSpPr/>
          <p:nvPr/>
        </p:nvSpPr>
        <p:spPr>
          <a:xfrm>
            <a:off x="1400171" y="4333876"/>
            <a:ext cx="1400179" cy="12287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A8367-B729-304D-B270-5A5C2D3833DE}"/>
              </a:ext>
            </a:extLst>
          </p:cNvPr>
          <p:cNvSpPr txBox="1"/>
          <p:nvPr/>
        </p:nvSpPr>
        <p:spPr>
          <a:xfrm>
            <a:off x="3407567" y="4607303"/>
            <a:ext cx="4743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External Fragmentation: </a:t>
            </a:r>
            <a:r>
              <a:rPr lang="en-US" sz="2400" dirty="0"/>
              <a:t>Enough free space in total, but not in any one, contiguous region</a:t>
            </a:r>
          </a:p>
        </p:txBody>
      </p:sp>
    </p:spTree>
    <p:extLst>
      <p:ext uri="{BB962C8B-B14F-4D97-AF65-F5344CB8AC3E}">
        <p14:creationId xmlns:p14="http://schemas.microsoft.com/office/powerpoint/2010/main" val="282535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816"/>
            <a:ext cx="7924800" cy="736600"/>
          </a:xfrm>
        </p:spPr>
        <p:txBody>
          <a:bodyPr/>
          <a:lstStyle/>
          <a:p>
            <a:r>
              <a:rPr lang="en-US" dirty="0"/>
              <a:t>Recall: Switching Processes (1)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2233616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319216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319216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319216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700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243016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319216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284674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900616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10906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4362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3071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378884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8127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967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45281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4528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8338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452816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833816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83381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2148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214816"/>
            <a:ext cx="96693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421481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9768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2816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8150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976816"/>
            <a:ext cx="526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3071816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307181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4456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0718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5958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59581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1243016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577016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45281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83381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2308184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519616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5281616"/>
            <a:ext cx="78739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510216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Save registers and set up system stack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79217" y="4595816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404417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569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264"/>
            <a:ext cx="7924800" cy="736600"/>
          </a:xfrm>
        </p:spPr>
        <p:txBody>
          <a:bodyPr>
            <a:normAutofit/>
          </a:bodyPr>
          <a:lstStyle/>
          <a:p>
            <a:r>
              <a:rPr lang="en-US" dirty="0"/>
              <a:t>Recall: Switching Processes (2)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2305064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390664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390664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390664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771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314464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390664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356122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972064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1162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5077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3143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450332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8841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6038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524264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5242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9052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524264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9052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905264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2862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28626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0000 3048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428626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50482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3530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886464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3143264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3143264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517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14326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667264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667264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1314464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648464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52426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90526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924065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505464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579217" y="4667264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87065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6781800" y="1466864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23017-33AF-3444-8A63-4C82784FB6C2}"/>
              </a:ext>
            </a:extLst>
          </p:cNvPr>
          <p:cNvSpPr txBox="1"/>
          <p:nvPr/>
        </p:nvSpPr>
        <p:spPr>
          <a:xfrm>
            <a:off x="162840" y="5249063"/>
            <a:ext cx="207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to save registers of Proc 2 and restore those of Proc 1</a:t>
            </a:r>
          </a:p>
        </p:txBody>
      </p:sp>
    </p:spTree>
    <p:extLst>
      <p:ext uri="{BB962C8B-B14F-4D97-AF65-F5344CB8AC3E}">
        <p14:creationId xmlns:p14="http://schemas.microsoft.com/office/powerpoint/2010/main" val="357079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16"/>
            <a:ext cx="7924800" cy="736600"/>
          </a:xfrm>
        </p:spPr>
        <p:txBody>
          <a:bodyPr>
            <a:normAutofit/>
          </a:bodyPr>
          <a:lstStyle/>
          <a:p>
            <a:r>
              <a:rPr lang="en-US" dirty="0"/>
              <a:t>Recall: Switching Processes (3)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2362216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1447816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1447816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1447816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828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1371616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1447816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3413274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5029216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1219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5648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3200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507484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941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6096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581416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5814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9624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581416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96241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962416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43434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4343416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4343416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51054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54102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943616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3200416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3200416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574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32004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" charset="0"/>
                <a:ea typeface="Gill Sans" charset="0"/>
                <a:cs typeface="Gill Sans" charset="0"/>
              </a:rPr>
              <a:t>0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724416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724416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85" name="Straight Connector 84"/>
          <p:cNvCxnSpPr/>
          <p:nvPr/>
        </p:nvCxnSpPr>
        <p:spPr bwMode="auto">
          <a:xfrm>
            <a:off x="5334000" y="6705616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58141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96241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cxnSpLocks/>
          </p:cNvCxnSpPr>
          <p:nvPr/>
        </p:nvCxnSpPr>
        <p:spPr bwMode="auto">
          <a:xfrm>
            <a:off x="4191000" y="4876819"/>
            <a:ext cx="1923740" cy="2285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562616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579217" y="4724416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24EE91-B162-3B49-90F7-55F60788A1AB}"/>
              </a:ext>
            </a:extLst>
          </p:cNvPr>
          <p:cNvCxnSpPr/>
          <p:nvPr/>
        </p:nvCxnSpPr>
        <p:spPr bwMode="auto">
          <a:xfrm>
            <a:off x="5295900" y="5029216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57600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D8D-7652-A44D-B6C4-F6E6212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54"/>
            <a:ext cx="7886700" cy="1325563"/>
          </a:xfrm>
        </p:spPr>
        <p:txBody>
          <a:bodyPr/>
          <a:lstStyle/>
          <a:p>
            <a:r>
              <a:rPr lang="en-US" dirty="0"/>
              <a:t>Recall: 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21CD-88A7-664F-880A-641DBE7B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554164"/>
            <a:ext cx="5962650" cy="5138738"/>
          </a:xfrm>
        </p:spPr>
        <p:txBody>
          <a:bodyPr>
            <a:normAutofit/>
          </a:bodyPr>
          <a:lstStyle/>
          <a:p>
            <a:r>
              <a:rPr lang="en-US" dirty="0"/>
              <a:t>Kernel representation of each process</a:t>
            </a:r>
          </a:p>
          <a:p>
            <a:pPr lvl="1"/>
            <a:r>
              <a:rPr lang="en-US" dirty="0"/>
              <a:t>Status (running, ready, blocked)</a:t>
            </a:r>
          </a:p>
          <a:p>
            <a:pPr lvl="1"/>
            <a:r>
              <a:rPr lang="en-US" dirty="0"/>
              <a:t>Register state (if not running)</a:t>
            </a:r>
          </a:p>
          <a:p>
            <a:pPr lvl="1"/>
            <a:r>
              <a:rPr lang="en-US" dirty="0"/>
              <a:t>Thread control block(s)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Execution time</a:t>
            </a:r>
          </a:p>
          <a:p>
            <a:pPr lvl="1"/>
            <a:r>
              <a:rPr lang="en-US" dirty="0"/>
              <a:t>Memory translations</a:t>
            </a:r>
          </a:p>
          <a:p>
            <a:r>
              <a:rPr lang="en-US" b="1" dirty="0"/>
              <a:t>Scheduler</a:t>
            </a:r>
            <a:r>
              <a:rPr lang="en-US" dirty="0"/>
              <a:t> maintains a data structure of PCBs</a:t>
            </a:r>
          </a:p>
          <a:p>
            <a:r>
              <a:rPr lang="en-US" i="1" dirty="0"/>
              <a:t>Scheduling algorithm:</a:t>
            </a:r>
            <a:r>
              <a:rPr lang="en-US" dirty="0"/>
              <a:t> Which process should the OS run next?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8FB4E-0D70-7B48-AA93-28002026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93" y="2286002"/>
            <a:ext cx="2138682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" y="418213"/>
            <a:ext cx="7886700" cy="1325563"/>
          </a:xfrm>
        </p:spPr>
        <p:txBody>
          <a:bodyPr/>
          <a:lstStyle/>
          <a:p>
            <a:r>
              <a:rPr lang="en-US" dirty="0"/>
              <a:t>Recall: U→K Mode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2144"/>
            <a:ext cx="8556171" cy="5230586"/>
          </a:xfrm>
        </p:spPr>
        <p:txBody>
          <a:bodyPr>
            <a:noAutofit/>
          </a:bodyPr>
          <a:lstStyle/>
          <a:p>
            <a:r>
              <a:rPr lang="en-US" dirty="0"/>
              <a:t>System Call (</a:t>
            </a:r>
            <a:r>
              <a:rPr lang="en-US" dirty="0" err="1"/>
              <a:t>syscall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"Function call" into the kernel</a:t>
            </a:r>
          </a:p>
          <a:p>
            <a:pPr lvl="1"/>
            <a:r>
              <a:rPr lang="en-US" dirty="0"/>
              <a:t>Example: exit, read</a:t>
            </a:r>
          </a:p>
          <a:p>
            <a:pPr lvl="1"/>
            <a:r>
              <a:rPr lang="en-US" dirty="0"/>
              <a:t>Kernel reads </a:t>
            </a:r>
            <a:r>
              <a:rPr lang="en-US" dirty="0" err="1"/>
              <a:t>syscall</a:t>
            </a:r>
            <a:r>
              <a:rPr lang="en-US" dirty="0"/>
              <a:t> id # and arguments from </a:t>
            </a:r>
            <a:r>
              <a:rPr lang="en-US" b="1" dirty="0"/>
              <a:t>user registers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b="1" dirty="0"/>
              <a:t>External</a:t>
            </a:r>
            <a:r>
              <a:rPr lang="en-US" dirty="0"/>
              <a:t> asynchronous events: Timer, I/O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Special event in process</a:t>
            </a:r>
          </a:p>
          <a:p>
            <a:pPr lvl="1"/>
            <a:r>
              <a:rPr lang="en-US" dirty="0"/>
              <a:t>Protection violation (</a:t>
            </a:r>
            <a:r>
              <a:rPr lang="en-US" dirty="0" err="1"/>
              <a:t>segfault</a:t>
            </a:r>
            <a:r>
              <a:rPr lang="en-US" dirty="0"/>
              <a:t>), divide by zero</a:t>
            </a:r>
          </a:p>
          <a:p>
            <a:r>
              <a:rPr lang="en-US" dirty="0"/>
              <a:t>All 3 are an </a:t>
            </a:r>
            <a:r>
              <a:rPr lang="en-US" i="1" dirty="0"/>
              <a:t>implicit transfer of control</a:t>
            </a:r>
          </a:p>
        </p:txBody>
      </p:sp>
    </p:spTree>
    <p:extLst>
      <p:ext uri="{BB962C8B-B14F-4D97-AF65-F5344CB8AC3E}">
        <p14:creationId xmlns:p14="http://schemas.microsoft.com/office/powerpoint/2010/main" val="48214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82" y="342912"/>
            <a:ext cx="7886700" cy="1325563"/>
          </a:xfrm>
        </p:spPr>
        <p:txBody>
          <a:bodyPr/>
          <a:lstStyle/>
          <a:p>
            <a:r>
              <a:rPr lang="en-US" dirty="0"/>
              <a:t>Recall: 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4206008"/>
            <a:ext cx="8610600" cy="2537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798168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668952" y="1257312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3B35-B12D-4FFF-AE60-726163E6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5823-ED30-466D-9B39-84A71F8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need to manipulate other processes:</a:t>
            </a:r>
          </a:p>
          <a:p>
            <a:pPr lvl="1"/>
            <a:r>
              <a:rPr lang="en-US" dirty="0"/>
              <a:t>Start a new process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Wait for another process to terminate</a:t>
            </a:r>
          </a:p>
          <a:p>
            <a:r>
              <a:rPr lang="en-US" dirty="0"/>
              <a:t>Processes need to do various other tasks, e.g., I/O</a:t>
            </a:r>
          </a:p>
          <a:p>
            <a:r>
              <a:rPr lang="en-US" dirty="0"/>
              <a:t>How? </a:t>
            </a:r>
            <a:r>
              <a:rPr lang="en-US" b="1" dirty="0"/>
              <a:t>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1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0832-113F-4125-AA5B-1C4A8E84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 err="1"/>
              <a:t>syscall</a:t>
            </a:r>
            <a:r>
              <a:rPr lang="en-US" dirty="0"/>
              <a:t>" really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2702-0657-4E1D-B873-47BFC4C1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programmers generally don’t write </a:t>
            </a:r>
            <a:r>
              <a:rPr lang="en-US" dirty="0" err="1"/>
              <a:t>syscalls</a:t>
            </a:r>
            <a:r>
              <a:rPr lang="en-US" dirty="0"/>
              <a:t> directly</a:t>
            </a:r>
          </a:p>
          <a:p>
            <a:r>
              <a:rPr lang="en-US" dirty="0"/>
              <a:t>Can’t in C without inline assembly, etc.</a:t>
            </a:r>
          </a:p>
          <a:p>
            <a:r>
              <a:rPr lang="en-US" dirty="0"/>
              <a:t>Instead, OS libraries do this on our behalf</a:t>
            </a:r>
          </a:p>
        </p:txBody>
      </p:sp>
    </p:spTree>
    <p:extLst>
      <p:ext uri="{BB962C8B-B14F-4D97-AF65-F5344CB8AC3E}">
        <p14:creationId xmlns:p14="http://schemas.microsoft.com/office/powerpoint/2010/main" val="787906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51049"/>
            <a:ext cx="7886700" cy="1325563"/>
          </a:xfrm>
        </p:spPr>
        <p:txBody>
          <a:bodyPr/>
          <a:lstStyle/>
          <a:p>
            <a:r>
              <a:rPr lang="en-US" altLang="en-US" dirty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993491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solidFill>
                    <a:srgbClr val="FF0000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12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680250"/>
            <a:ext cx="7886700" cy="1325563"/>
          </a:xfrm>
        </p:spPr>
        <p:txBody>
          <a:bodyPr/>
          <a:lstStyle/>
          <a:p>
            <a:r>
              <a:rPr lang="en-US" altLang="en-US" dirty="0"/>
              <a:t>Recall: </a:t>
            </a:r>
            <a:r>
              <a:rPr lang="en-US" altLang="en-US" b="1" i="1" dirty="0"/>
              <a:t>Process</a:t>
            </a:r>
            <a:endParaRPr lang="en-US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1843775"/>
            <a:ext cx="8839200" cy="5638800"/>
          </a:xfrm>
        </p:spPr>
        <p:txBody>
          <a:bodyPr>
            <a:normAutofit/>
          </a:bodyPr>
          <a:lstStyle/>
          <a:p>
            <a:r>
              <a:rPr lang="en-US" sz="3200" b="1" dirty="0"/>
              <a:t>Execution environment with restricted rights</a:t>
            </a:r>
          </a:p>
          <a:p>
            <a:pPr lvl="1"/>
            <a:r>
              <a:rPr lang="en-US" altLang="en-US" sz="2800" dirty="0">
                <a:latin typeface="Gill Sans" charset="0"/>
                <a:ea typeface="Gill Sans" charset="0"/>
                <a:cs typeface="Gill Sans" charset="0"/>
              </a:rPr>
              <a:t>Address Space with One or More Threads</a:t>
            </a:r>
          </a:p>
          <a:p>
            <a:pPr lvl="1"/>
            <a:r>
              <a:rPr lang="en-US" altLang="en-US" sz="2800" dirty="0"/>
              <a:t>Owns file descriptors, file system context, …</a:t>
            </a:r>
          </a:p>
          <a:p>
            <a:pPr lvl="1"/>
            <a:r>
              <a:rPr lang="en-US" altLang="en-US" sz="2800" dirty="0"/>
              <a:t>Encapsulate one or more threads sharing process resources</a:t>
            </a:r>
          </a:p>
          <a:p>
            <a:r>
              <a:rPr lang="en-US" altLang="en-US" sz="3200" dirty="0"/>
              <a:t>Protected from each other</a:t>
            </a:r>
          </a:p>
          <a:p>
            <a:pPr lvl="1"/>
            <a:r>
              <a:rPr lang="en-US" altLang="en-US" sz="2800" dirty="0"/>
              <a:t>Compromise: </a:t>
            </a:r>
            <a:r>
              <a:rPr lang="en-US" altLang="en-US" sz="2800" b="1" dirty="0"/>
              <a:t>sharing harder, less efficient</a:t>
            </a:r>
          </a:p>
          <a:p>
            <a:r>
              <a:rPr lang="en-US" altLang="en-US" sz="3200" dirty="0"/>
              <a:t>OS protected from processes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347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33400" y="2286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57200" y="14478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371600" y="14478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514600" y="14478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9102" y="182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886200" y="49106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8003" y="28931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256642" y="28931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70720" y="28931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0402" y="35664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98004" y="41837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56642" y="41837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0719" y="41837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</p:spTree>
    <p:extLst>
      <p:ext uri="{BB962C8B-B14F-4D97-AF65-F5344CB8AC3E}">
        <p14:creationId xmlns:p14="http://schemas.microsoft.com/office/powerpoint/2010/main" val="21757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645015" y="370977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4" y="470843"/>
            <a:ext cx="7886700" cy="1325563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7383" y="180867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8266" y="2498822"/>
            <a:ext cx="138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666" y="1808679"/>
            <a:ext cx="158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0736" y="2602747"/>
            <a:ext cx="11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1345" y="223253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8850" y="1624013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45015" y="3333514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784" y="3709775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9833" y="4356106"/>
            <a:ext cx="20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59916" y="4799586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60286" y="52953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2722" y="529537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8252" y="5295373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47800" y="5898030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7585" y="58980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9923" y="589803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93732" y="591241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1200" y="590075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4299" y="554670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1250562" y="165531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760570" y="156533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259916" y="3187121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57200" y="5256593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8356" y="5295373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8356" y="4747467"/>
            <a:ext cx="10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40987" y="4134313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9779" y="35864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683847" y="4114423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54108" y="3332638"/>
            <a:ext cx="48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47996" y="2683488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267727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C00-3F02-4205-9C49-B1931E7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0854"/>
            <a:ext cx="7886700" cy="1325563"/>
          </a:xfrm>
        </p:spPr>
        <p:txBody>
          <a:bodyPr/>
          <a:lstStyle/>
          <a:p>
            <a:r>
              <a:rPr lang="en-US" dirty="0"/>
              <a:t>POSIX/Unix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C025-DE25-45E6-A758-8B319130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1353"/>
            <a:ext cx="7886700" cy="4351338"/>
          </a:xfrm>
        </p:spPr>
        <p:txBody>
          <a:bodyPr/>
          <a:lstStyle/>
          <a:p>
            <a:pPr>
              <a:spcAft>
                <a:spcPts val="1400"/>
              </a:spcAft>
            </a:pPr>
            <a:r>
              <a:rPr lang="en-US" b="1" dirty="0"/>
              <a:t>P</a:t>
            </a:r>
            <a:r>
              <a:rPr lang="en-US" dirty="0"/>
              <a:t>ortable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 </a:t>
            </a:r>
            <a:r>
              <a:rPr lang="en-US" b="1" dirty="0"/>
              <a:t>I</a:t>
            </a:r>
            <a:r>
              <a:rPr lang="en-US" dirty="0"/>
              <a:t>nterface [</a:t>
            </a:r>
            <a:r>
              <a:rPr lang="en-US" b="1" dirty="0"/>
              <a:t>X</a:t>
            </a:r>
            <a:r>
              <a:rPr lang="en-US" dirty="0"/>
              <a:t>?]</a:t>
            </a:r>
          </a:p>
          <a:p>
            <a:pPr>
              <a:spcAft>
                <a:spcPts val="1400"/>
              </a:spcAft>
            </a:pPr>
            <a:r>
              <a:rPr lang="en-US" dirty="0"/>
              <a:t>Defines “Unix”, derived from AT&amp;T Unix</a:t>
            </a:r>
          </a:p>
          <a:p>
            <a:pPr lvl="1">
              <a:spcAft>
                <a:spcPts val="1400"/>
              </a:spcAft>
            </a:pPr>
            <a:r>
              <a:rPr lang="en-US" dirty="0"/>
              <a:t>Created to bring order to many Unix-derived OSs</a:t>
            </a:r>
          </a:p>
          <a:p>
            <a:pPr>
              <a:spcAft>
                <a:spcPts val="1400"/>
              </a:spcAft>
            </a:pPr>
            <a:r>
              <a:rPr lang="en-US" dirty="0"/>
              <a:t>Interface for </a:t>
            </a:r>
            <a:r>
              <a:rPr lang="en-US" b="1" dirty="0"/>
              <a:t>application programmers</a:t>
            </a:r>
            <a:r>
              <a:rPr lang="en-US" dirty="0"/>
              <a:t> (mostly)</a:t>
            </a:r>
          </a:p>
        </p:txBody>
      </p:sp>
    </p:spTree>
    <p:extLst>
      <p:ext uri="{BB962C8B-B14F-4D97-AF65-F5344CB8AC3E}">
        <p14:creationId xmlns:p14="http://schemas.microsoft.com/office/powerpoint/2010/main" val="275191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144-B7F0-4373-95CD-6075225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6EDA-E714-4A29-A797-C729D41E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6867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</a:rPr>
              <a:t>unistd.h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</a:rPr>
              <a:t>types.h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/* get current process’s PID */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getpid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(“My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: %d\n”, (int)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13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88" y="542925"/>
            <a:ext cx="7886700" cy="1182143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8404"/>
            <a:ext cx="7924800" cy="439667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3200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3200" dirty="0"/>
              <a:t> – change the </a:t>
            </a:r>
            <a:r>
              <a:rPr lang="en-US" sz="3200" i="1" dirty="0"/>
              <a:t>program </a:t>
            </a:r>
            <a:r>
              <a:rPr lang="en-US" sz="3200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3200" b="1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3200" dirty="0"/>
              <a:t> – send a </a:t>
            </a:r>
            <a:r>
              <a:rPr lang="en-US" sz="3200" i="1" dirty="0"/>
              <a:t>signal</a:t>
            </a:r>
            <a:r>
              <a:rPr lang="en-US" sz="3200" dirty="0"/>
              <a:t> (interrupt-like notification) to another process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sz="3200" dirty="0" err="1">
                <a:latin typeface="Consolas" panose="020B0609020204030204" pitchFamily="49" charset="0"/>
              </a:rPr>
              <a:t>sigaction</a:t>
            </a:r>
            <a:r>
              <a:rPr lang="en-US" sz="3200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165748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20" y="426153"/>
            <a:ext cx="7377077" cy="913659"/>
          </a:xfrm>
        </p:spPr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0" y="1257310"/>
            <a:ext cx="8907379" cy="5715000"/>
          </a:xfrm>
        </p:spPr>
        <p:txBody>
          <a:bodyPr>
            <a:normAutofit/>
          </a:bodyPr>
          <a:lstStyle/>
          <a:p>
            <a:r>
              <a:rPr lang="en-US" dirty="0" err="1"/>
              <a:t>pid_t</a:t>
            </a:r>
            <a:r>
              <a:rPr lang="en-US" dirty="0"/>
              <a:t> fork(); --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r>
              <a:rPr lang="en-US" dirty="0"/>
              <a:t>Return value from </a:t>
            </a:r>
            <a:r>
              <a:rPr lang="en-US" b="1" dirty="0"/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Memory,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31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76" y="275604"/>
            <a:ext cx="79248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happens when we use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39190" y="973603"/>
            <a:ext cx="9144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Child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27532" y="982631"/>
            <a:ext cx="914399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Parent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684803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1" name="Rounded Rectangle 2">
            <a:extLst>
              <a:ext uri="{FF2B5EF4-FFF2-40B4-BE49-F238E27FC236}">
                <a16:creationId xmlns:a16="http://schemas.microsoft.com/office/drawing/2014/main" id="{B18960A2-ABE0-4BEB-8EF0-C6191F71B763}"/>
              </a:ext>
            </a:extLst>
          </p:cNvPr>
          <p:cNvSpPr/>
          <p:nvPr/>
        </p:nvSpPr>
        <p:spPr bwMode="auto">
          <a:xfrm>
            <a:off x="202601" y="2755182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AC73F6-9F47-45EB-A798-07D5179272E4}"/>
              </a:ext>
            </a:extLst>
          </p:cNvPr>
          <p:cNvSpPr txBox="1"/>
          <p:nvPr/>
        </p:nvSpPr>
        <p:spPr>
          <a:xfrm>
            <a:off x="278801" y="2831382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1CBE86-7900-415E-8770-E66C5A8AFC47}"/>
              </a:ext>
            </a:extLst>
          </p:cNvPr>
          <p:cNvSpPr txBox="1"/>
          <p:nvPr/>
        </p:nvSpPr>
        <p:spPr>
          <a:xfrm>
            <a:off x="278801" y="3212382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2224C0-BFC5-4C5B-8E48-FA508557BDD0}"/>
              </a:ext>
            </a:extLst>
          </p:cNvPr>
          <p:cNvSpPr txBox="1"/>
          <p:nvPr/>
        </p:nvSpPr>
        <p:spPr>
          <a:xfrm>
            <a:off x="278801" y="3593382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D2346E-072E-4CBF-A339-0617C5160846}"/>
              </a:ext>
            </a:extLst>
          </p:cNvPr>
          <p:cNvSpPr txBox="1"/>
          <p:nvPr/>
        </p:nvSpPr>
        <p:spPr>
          <a:xfrm>
            <a:off x="278801" y="3974382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FD11F-B58D-41A8-AC71-4EDB7C3F0AE0}"/>
              </a:ext>
            </a:extLst>
          </p:cNvPr>
          <p:cNvSpPr txBox="1"/>
          <p:nvPr/>
        </p:nvSpPr>
        <p:spPr>
          <a:xfrm>
            <a:off x="431201" y="4355382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1E769FBE-D3E2-4621-AEB9-EE248D6C03A3}"/>
              </a:ext>
            </a:extLst>
          </p:cNvPr>
          <p:cNvSpPr/>
          <p:nvPr/>
        </p:nvSpPr>
        <p:spPr bwMode="auto">
          <a:xfrm>
            <a:off x="788532" y="4772476"/>
            <a:ext cx="1219200" cy="19812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A31B26-E82A-488C-A1E6-E3A04DC9535A}"/>
              </a:ext>
            </a:extLst>
          </p:cNvPr>
          <p:cNvSpPr txBox="1"/>
          <p:nvPr/>
        </p:nvSpPr>
        <p:spPr>
          <a:xfrm>
            <a:off x="864732" y="4848676"/>
            <a:ext cx="788999" cy="3385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88F10F-DA48-408A-BD17-BA58BA5F0868}"/>
              </a:ext>
            </a:extLst>
          </p:cNvPr>
          <p:cNvSpPr txBox="1"/>
          <p:nvPr/>
        </p:nvSpPr>
        <p:spPr>
          <a:xfrm>
            <a:off x="864732" y="5229676"/>
            <a:ext cx="788999" cy="3385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3080 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AAAFC7-DE07-47E9-950E-A5A27C26327A}"/>
              </a:ext>
            </a:extLst>
          </p:cNvPr>
          <p:cNvSpPr txBox="1"/>
          <p:nvPr/>
        </p:nvSpPr>
        <p:spPr>
          <a:xfrm>
            <a:off x="864732" y="5610676"/>
            <a:ext cx="966931" cy="307777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C2DA16-537F-493A-B706-0284A832B7CA}"/>
              </a:ext>
            </a:extLst>
          </p:cNvPr>
          <p:cNvSpPr txBox="1"/>
          <p:nvPr/>
        </p:nvSpPr>
        <p:spPr>
          <a:xfrm>
            <a:off x="864732" y="5991676"/>
            <a:ext cx="526811" cy="3385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93F2C4-0F9A-41C4-87ED-CB09576C16F8}"/>
              </a:ext>
            </a:extLst>
          </p:cNvPr>
          <p:cNvSpPr txBox="1"/>
          <p:nvPr/>
        </p:nvSpPr>
        <p:spPr>
          <a:xfrm>
            <a:off x="1017132" y="6372676"/>
            <a:ext cx="633507" cy="276999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5" name="Rounded Rectangle 8">
            <a:extLst>
              <a:ext uri="{FF2B5EF4-FFF2-40B4-BE49-F238E27FC236}">
                <a16:creationId xmlns:a16="http://schemas.microsoft.com/office/drawing/2014/main" id="{8B9C9BDF-E38C-4CBA-A5B2-2A5439C1B082}"/>
              </a:ext>
            </a:extLst>
          </p:cNvPr>
          <p:cNvSpPr/>
          <p:nvPr/>
        </p:nvSpPr>
        <p:spPr bwMode="auto">
          <a:xfrm>
            <a:off x="7381118" y="1500836"/>
            <a:ext cx="228600" cy="246888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6" name="Rounded Rectangle 9">
            <a:extLst>
              <a:ext uri="{FF2B5EF4-FFF2-40B4-BE49-F238E27FC236}">
                <a16:creationId xmlns:a16="http://schemas.microsoft.com/office/drawing/2014/main" id="{4C79CD49-1C83-421A-B9B7-A65F26068B6F}"/>
              </a:ext>
            </a:extLst>
          </p:cNvPr>
          <p:cNvSpPr/>
          <p:nvPr/>
        </p:nvSpPr>
        <p:spPr bwMode="auto">
          <a:xfrm>
            <a:off x="7105565" y="1502752"/>
            <a:ext cx="225248" cy="2449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ED868-31F9-41C1-B46E-7083D2B61752}"/>
              </a:ext>
            </a:extLst>
          </p:cNvPr>
          <p:cNvCxnSpPr>
            <a:stCxn id="91" idx="3"/>
            <a:endCxn id="106" idx="1"/>
          </p:cNvCxnSpPr>
          <p:nvPr/>
        </p:nvCxnSpPr>
        <p:spPr>
          <a:xfrm flipV="1">
            <a:off x="1421801" y="1625238"/>
            <a:ext cx="5683764" cy="212054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6B6FC2-B9DD-47CE-B3F9-9FBEB023247A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 flipV="1">
            <a:off x="2007732" y="1624280"/>
            <a:ext cx="5373386" cy="41387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1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01781"/>
            <a:ext cx="4218358" cy="748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82" y="1161055"/>
            <a:ext cx="7655624" cy="57820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1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01781"/>
            <a:ext cx="4218358" cy="748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82" y="1161055"/>
            <a:ext cx="7655624" cy="57820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859730" y="3614737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145350" y="3614736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82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01781"/>
            <a:ext cx="4218358" cy="748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82" y="1161055"/>
            <a:ext cx="7655624" cy="57820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859730" y="3857631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145350" y="3857630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90927"/>
            <a:ext cx="7886700" cy="793749"/>
          </a:xfrm>
        </p:spPr>
        <p:txBody>
          <a:bodyPr>
            <a:normAutofit/>
          </a:bodyPr>
          <a:lstStyle/>
          <a:p>
            <a:r>
              <a:rPr lang="en-US" sz="4000" dirty="0"/>
              <a:t>Recall: 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47" y="3346058"/>
            <a:ext cx="8210550" cy="3474446"/>
          </a:xfrm>
        </p:spPr>
        <p:txBody>
          <a:bodyPr>
            <a:normAutofit/>
          </a:bodyPr>
          <a:lstStyle/>
          <a:p>
            <a:r>
              <a:rPr lang="en-US" dirty="0"/>
              <a:t>Threads are </a:t>
            </a:r>
            <a:r>
              <a:rPr lang="en-US" b="1" dirty="0"/>
              <a:t>virtual cores</a:t>
            </a:r>
            <a:endParaRPr lang="en-US" dirty="0"/>
          </a:p>
          <a:p>
            <a:r>
              <a:rPr lang="en-US" dirty="0"/>
              <a:t>At T1: vCPU1 on real core, vCPU2 in memory</a:t>
            </a:r>
          </a:p>
          <a:p>
            <a:r>
              <a:rPr lang="en-US" dirty="0"/>
              <a:t>At t2: vCPU2 on real core, vCPU1 in memory</a:t>
            </a:r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PC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1133480"/>
            <a:ext cx="2819400" cy="1722437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728792"/>
            <a:ext cx="4724400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CF322089-E9CE-F74F-9167-E838586E9289}"/>
              </a:ext>
            </a:extLst>
          </p:cNvPr>
          <p:cNvSpPr/>
          <p:nvPr/>
        </p:nvSpPr>
        <p:spPr>
          <a:xfrm>
            <a:off x="4606438" y="1388273"/>
            <a:ext cx="226140" cy="3968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9A4DC-795E-E446-8876-9B52634F8C42}"/>
              </a:ext>
            </a:extLst>
          </p:cNvPr>
          <p:cNvSpPr/>
          <p:nvPr/>
        </p:nvSpPr>
        <p:spPr>
          <a:xfrm>
            <a:off x="5085556" y="1388272"/>
            <a:ext cx="226140" cy="3968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0DB79-DD02-1347-B204-029077C46595}"/>
              </a:ext>
            </a:extLst>
          </p:cNvPr>
          <p:cNvSpPr txBox="1"/>
          <p:nvPr/>
        </p:nvSpPr>
        <p:spPr>
          <a:xfrm>
            <a:off x="4490228" y="105632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AE00"/>
                </a:solidFill>
              </a:rPr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59DF1-F95F-CF42-A075-19772DDA5933}"/>
              </a:ext>
            </a:extLst>
          </p:cNvPr>
          <p:cNvSpPr txBox="1"/>
          <p:nvPr/>
        </p:nvSpPr>
        <p:spPr>
          <a:xfrm>
            <a:off x="4968244" y="10610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78525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01781"/>
            <a:ext cx="4218358" cy="748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82" y="1161055"/>
            <a:ext cx="7655624" cy="57820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859730" y="4157667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145350" y="4700601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6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01781"/>
            <a:ext cx="4218358" cy="748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82" y="1161055"/>
            <a:ext cx="7655624" cy="578203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6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E1E2CC-62D3-2545-830A-36CBBC1F4865}"/>
              </a:ext>
            </a:extLst>
          </p:cNvPr>
          <p:cNvSpPr/>
          <p:nvPr/>
        </p:nvSpPr>
        <p:spPr>
          <a:xfrm>
            <a:off x="859730" y="4157667"/>
            <a:ext cx="571504" cy="3000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DD94F65-3A8F-A343-81C1-1DA949378290}"/>
              </a:ext>
            </a:extLst>
          </p:cNvPr>
          <p:cNvSpPr/>
          <p:nvPr/>
        </p:nvSpPr>
        <p:spPr>
          <a:xfrm>
            <a:off x="145350" y="5014926"/>
            <a:ext cx="571504" cy="30003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630374"/>
            <a:ext cx="4218358" cy="74865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07" y="1289648"/>
            <a:ext cx="8545859" cy="578203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What does this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Would adding the calls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</a:t>
            </a:r>
            <a:r>
              <a:rPr lang="en-US" dirty="0">
                <a:solidFill>
                  <a:srgbClr val="000000"/>
                </a:solidFill>
                <a:latin typeface="+mj-lt"/>
                <a:cs typeface="Courier"/>
              </a:rPr>
              <a:t> matter?</a:t>
            </a:r>
          </a:p>
        </p:txBody>
      </p:sp>
    </p:spTree>
    <p:extLst>
      <p:ext uri="{BB962C8B-B14F-4D97-AF65-F5344CB8AC3E}">
        <p14:creationId xmlns:p14="http://schemas.microsoft.com/office/powerpoint/2010/main" val="291077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12" y="516072"/>
            <a:ext cx="4218358" cy="748654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507" y="1175346"/>
            <a:ext cx="8545859" cy="578203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527B2-D69C-40C8-8D3B-0C12B4A1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5092266"/>
            <a:ext cx="7988968" cy="13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88" y="542925"/>
            <a:ext cx="7886700" cy="1182143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8404"/>
            <a:ext cx="7924800" cy="439667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3200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3200" dirty="0"/>
              <a:t> – change the </a:t>
            </a:r>
            <a:r>
              <a:rPr lang="en-US" sz="3200" i="1" dirty="0"/>
              <a:t>program </a:t>
            </a:r>
            <a:r>
              <a:rPr lang="en-US" sz="3200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3200" b="1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3200" dirty="0"/>
              <a:t> – send a </a:t>
            </a:r>
            <a:r>
              <a:rPr lang="en-US" sz="3200" i="1" dirty="0"/>
              <a:t>signal</a:t>
            </a:r>
            <a:r>
              <a:rPr lang="en-US" sz="3200" dirty="0"/>
              <a:t> (interrupt-like notification) to another process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sz="3200" dirty="0" err="1">
                <a:latin typeface="Consolas" panose="020B0609020204030204" pitchFamily="49" charset="0"/>
              </a:rPr>
              <a:t>sigaction</a:t>
            </a:r>
            <a:r>
              <a:rPr lang="en-US" sz="3200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43580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1" y="355248"/>
            <a:ext cx="7886700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12" y="1471988"/>
            <a:ext cx="8707855" cy="493956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70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76" y="381001"/>
            <a:ext cx="7886700" cy="1325563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6916"/>
            <a:ext cx="7924800" cy="493008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3200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sz="3200" b="1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3200" b="1" dirty="0"/>
              <a:t> – change the </a:t>
            </a:r>
            <a:r>
              <a:rPr lang="en-US" sz="3200" b="1" i="1" dirty="0"/>
              <a:t>program </a:t>
            </a:r>
            <a:r>
              <a:rPr lang="en-US" sz="3200" b="1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3200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3200" dirty="0"/>
              <a:t> – send a </a:t>
            </a:r>
            <a:r>
              <a:rPr lang="en-US" sz="3200" i="1" dirty="0"/>
              <a:t>signal</a:t>
            </a:r>
            <a:r>
              <a:rPr lang="en-US" sz="3200" dirty="0"/>
              <a:t> (interrupt-like notification) to another process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sz="3200" dirty="0" err="1">
                <a:latin typeface="Consolas" panose="020B0609020204030204" pitchFamily="49" charset="0"/>
              </a:rPr>
              <a:t>sigaction</a:t>
            </a:r>
            <a:r>
              <a:rPr lang="en-US" sz="3200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991613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1" y="269525"/>
            <a:ext cx="7886700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12" y="1386265"/>
            <a:ext cx="8707855" cy="493956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22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22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03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5141"/>
            <a:ext cx="7886700" cy="1325563"/>
          </a:xfrm>
        </p:spPr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564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Job control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user to create/manage applications to do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User’s wrapper around process management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Windows, OS X, Linux all have shells</a:t>
            </a:r>
          </a:p>
          <a:p>
            <a:pPr>
              <a:lnSpc>
                <a:spcPct val="100000"/>
              </a:lnSpc>
            </a:pPr>
            <a:r>
              <a:rPr lang="en-US" dirty="0"/>
              <a:t>Homework 1: Make a simple shell for POSIX</a:t>
            </a:r>
          </a:p>
        </p:txBody>
      </p:sp>
    </p:spTree>
    <p:extLst>
      <p:ext uri="{BB962C8B-B14F-4D97-AF65-F5344CB8AC3E}">
        <p14:creationId xmlns:p14="http://schemas.microsoft.com/office/powerpoint/2010/main" val="79980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 bwMode="auto">
          <a:xfrm>
            <a:off x="4066101" y="269622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072975" y="5562600"/>
            <a:ext cx="1219200" cy="2514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5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5621"/>
            <a:ext cx="9220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Recall: Base and Bound w/ Translation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7636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35256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470418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112396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1123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9695" y="63055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9695" y="33337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971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3790960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7116" y="3091484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346081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401956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516256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79322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19600" y="3479627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86716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409576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381000" y="1644993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409576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19600" y="3651316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62916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7053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409576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508444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65736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3460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59695" y="501016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48000" y="5162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0280" y="35123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60070" y="3774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27752" y="403823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6190" y="27611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7960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88" y="390277"/>
            <a:ext cx="7886700" cy="1325563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5540"/>
            <a:ext cx="7924800" cy="493008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3200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3200" dirty="0"/>
              <a:t> – change the </a:t>
            </a:r>
            <a:r>
              <a:rPr lang="en-US" sz="3200" i="1" dirty="0"/>
              <a:t>program </a:t>
            </a:r>
            <a:r>
              <a:rPr lang="en-US" sz="3200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3200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3200" dirty="0"/>
              <a:t> – send a </a:t>
            </a:r>
            <a:r>
              <a:rPr lang="en-US" sz="3200" i="1" dirty="0"/>
              <a:t>signal</a:t>
            </a:r>
            <a:r>
              <a:rPr lang="en-US" sz="3200" dirty="0"/>
              <a:t> (interrupt-like notification) to another process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sz="3200" b="1" dirty="0" err="1">
                <a:latin typeface="Consolas" panose="020B0609020204030204" pitchFamily="49" charset="0"/>
              </a:rPr>
              <a:t>sigaction</a:t>
            </a:r>
            <a:r>
              <a:rPr lang="en-US" sz="3200" b="1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31661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61" y="183797"/>
            <a:ext cx="7886700" cy="1325563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12" y="1300537"/>
            <a:ext cx="8707855" cy="531082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#include &lt;</a:t>
            </a:r>
            <a:r>
              <a:rPr lang="en-US" sz="2200" b="1" dirty="0" err="1">
                <a:latin typeface="Consolas" panose="020B0609020204030204" pitchFamily="49" charset="0"/>
              </a:rPr>
              <a:t>stdlib.h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#include &lt;</a:t>
            </a:r>
            <a:r>
              <a:rPr lang="en-US" sz="2200" b="1" dirty="0" err="1">
                <a:latin typeface="Consolas" panose="020B0609020204030204" pitchFamily="49" charset="0"/>
              </a:rPr>
              <a:t>stdio.h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#include &lt;sys/</a:t>
            </a:r>
            <a:r>
              <a:rPr lang="en-US" sz="2200" b="1" dirty="0" err="1">
                <a:latin typeface="Consolas" panose="020B0609020204030204" pitchFamily="49" charset="0"/>
              </a:rPr>
              <a:t>types.h</a:t>
            </a:r>
            <a:r>
              <a:rPr lang="en-US" sz="22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2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sa.sa_flags</a:t>
            </a:r>
            <a:r>
              <a:rPr lang="en-US" sz="2200" b="1" dirty="0">
                <a:latin typeface="Consolas" panose="020B0609020204030204" pitchFamily="49" charset="0"/>
              </a:rPr>
              <a:t> = 0;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latin typeface="Consolas" panose="020B0609020204030204" pitchFamily="49" charset="0"/>
              </a:rPr>
              <a:t>sigemptyset</a:t>
            </a:r>
            <a:r>
              <a:rPr lang="en-US" sz="2200" b="1" dirty="0">
                <a:latin typeface="Consolas" panose="020B0609020204030204" pitchFamily="49" charset="0"/>
              </a:rPr>
              <a:t>(&amp;</a:t>
            </a:r>
            <a:r>
              <a:rPr lang="en-US" sz="2200" b="1" dirty="0" err="1">
                <a:latin typeface="Consolas" panose="020B0609020204030204" pitchFamily="49" charset="0"/>
              </a:rPr>
              <a:t>sa.sa_mask</a:t>
            </a:r>
            <a:r>
              <a:rPr lang="en-US" sz="22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296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2898-EA30-45EF-A2DA-6DCFC79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3B0F-F235-4030-AB1F-7435307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671653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6D218-8AF9-6846-A812-2D3F8088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8F799-0F05-314C-9349-338B3B055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2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628661"/>
            <a:ext cx="7576038" cy="1023937"/>
          </a:xfrm>
        </p:spPr>
        <p:txBody>
          <a:bodyPr>
            <a:noAutofit/>
          </a:bodyPr>
          <a:lstStyle/>
          <a:p>
            <a:r>
              <a:rPr lang="en-US" sz="3600" dirty="0"/>
              <a:t>Starting Point: Traditional UNIX Process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1862149"/>
            <a:ext cx="5857875" cy="4233863"/>
          </a:xfrm>
        </p:spPr>
        <p:txBody>
          <a:bodyPr/>
          <a:lstStyle/>
          <a:p>
            <a:r>
              <a:rPr lang="en-US" dirty="0"/>
              <a:t>Process: OS abstraction of what is needed to run a single program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Sequential program execution stream</a:t>
            </a:r>
          </a:p>
          <a:p>
            <a:pPr lvl="2"/>
            <a:r>
              <a:rPr lang="en-US" dirty="0"/>
              <a:t>Sequential stream of  execution (thread)</a:t>
            </a:r>
          </a:p>
          <a:p>
            <a:pPr lvl="2"/>
            <a:r>
              <a:rPr lang="en-US" dirty="0"/>
              <a:t>State of CPU registers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Protected resources</a:t>
            </a:r>
          </a:p>
          <a:p>
            <a:pPr lvl="2"/>
            <a:r>
              <a:rPr lang="en-US" dirty="0"/>
              <a:t>Contents of Address Space</a:t>
            </a:r>
          </a:p>
          <a:p>
            <a:pPr lvl="2"/>
            <a:r>
              <a:rPr lang="en-US" dirty="0"/>
              <a:t>I/O state (more on this later)</a:t>
            </a:r>
          </a:p>
          <a:p>
            <a:r>
              <a:rPr lang="en-US" dirty="0">
                <a:solidFill>
                  <a:srgbClr val="FF0000"/>
                </a:solidFill>
              </a:rPr>
              <a:t>Single-threaded – no concurrency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58187" b="18264"/>
          <a:stretch/>
        </p:blipFill>
        <p:spPr bwMode="auto">
          <a:xfrm>
            <a:off x="6400800" y="1862149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6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18460" y="1408420"/>
            <a:ext cx="2335212" cy="5010149"/>
            <a:chOff x="4128" y="768"/>
            <a:chExt cx="1471" cy="3156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91" y="3168"/>
              <a:ext cx="74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0" y="238130"/>
            <a:ext cx="7886700" cy="1325563"/>
          </a:xfrm>
        </p:spPr>
        <p:txBody>
          <a:bodyPr/>
          <a:lstStyle/>
          <a:p>
            <a:r>
              <a:rPr lang="en-US" dirty="0"/>
              <a:t>Multiplexing Processes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60" y="1408420"/>
            <a:ext cx="6115240" cy="5263848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sz="3000" dirty="0"/>
              <a:t>Snapshot of each process in its PCB</a:t>
            </a:r>
          </a:p>
          <a:p>
            <a:pPr lvl="1">
              <a:spcAft>
                <a:spcPts val="1000"/>
              </a:spcAft>
            </a:pPr>
            <a:r>
              <a:rPr lang="en-US" sz="2600" dirty="0"/>
              <a:t>Only one active at a time (per core…)</a:t>
            </a:r>
          </a:p>
          <a:p>
            <a:pPr>
              <a:spcAft>
                <a:spcPts val="1000"/>
              </a:spcAft>
            </a:pPr>
            <a:r>
              <a:rPr lang="en-US" sz="3000" dirty="0"/>
              <a:t>Give out CPU to different processes</a:t>
            </a:r>
          </a:p>
          <a:p>
            <a:pPr lvl="1">
              <a:spcAft>
                <a:spcPts val="1000"/>
              </a:spcAft>
            </a:pPr>
            <a:r>
              <a:rPr lang="en-US" sz="2600" b="1" dirty="0"/>
              <a:t>Scheduling</a:t>
            </a:r>
          </a:p>
          <a:p>
            <a:pPr lvl="1">
              <a:spcAft>
                <a:spcPts val="1000"/>
              </a:spcAft>
            </a:pPr>
            <a:r>
              <a:rPr lang="en-US" sz="2600" b="1" dirty="0"/>
              <a:t>Policy Decision</a:t>
            </a:r>
          </a:p>
          <a:p>
            <a:pPr>
              <a:spcAft>
                <a:spcPts val="1000"/>
              </a:spcAft>
            </a:pPr>
            <a:r>
              <a:rPr lang="en-US" sz="3000" dirty="0"/>
              <a:t>Give out non-CPU resources</a:t>
            </a:r>
          </a:p>
          <a:p>
            <a:pPr lvl="1">
              <a:spcAft>
                <a:spcPts val="1000"/>
              </a:spcAft>
            </a:pPr>
            <a:r>
              <a:rPr lang="en-US" sz="2600" dirty="0"/>
              <a:t>Memory/IO</a:t>
            </a:r>
          </a:p>
          <a:p>
            <a:pPr lvl="1">
              <a:spcAft>
                <a:spcPts val="1000"/>
              </a:spcAft>
            </a:pPr>
            <a:r>
              <a:rPr lang="en-US" sz="2600" dirty="0"/>
              <a:t>Another </a:t>
            </a:r>
            <a:r>
              <a:rPr lang="en-US" sz="2600" b="1" dirty="0"/>
              <a:t>policy decision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80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7317"/>
            <a:ext cx="7886700" cy="1325563"/>
          </a:xfrm>
        </p:spPr>
        <p:txBody>
          <a:bodyPr/>
          <a:lstStyle/>
          <a:p>
            <a:r>
              <a:rPr lang="en-US" dirty="0"/>
              <a:t>Context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588041" y="1462880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400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7317"/>
            <a:ext cx="7886700" cy="1325563"/>
          </a:xfrm>
        </p:spPr>
        <p:txBody>
          <a:bodyPr/>
          <a:lstStyle/>
          <a:p>
            <a:r>
              <a:rPr lang="en-US" dirty="0"/>
              <a:t>Context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1588041" y="1462880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A9345-1ADA-D74A-A472-5698CAC804D3}"/>
              </a:ext>
            </a:extLst>
          </p:cNvPr>
          <p:cNvSpPr/>
          <p:nvPr/>
        </p:nvSpPr>
        <p:spPr>
          <a:xfrm>
            <a:off x="3671888" y="2386013"/>
            <a:ext cx="2171700" cy="528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D1E40-AB5C-3144-AA46-51FAAA808555}"/>
              </a:ext>
            </a:extLst>
          </p:cNvPr>
          <p:cNvSpPr/>
          <p:nvPr/>
        </p:nvSpPr>
        <p:spPr>
          <a:xfrm>
            <a:off x="3671888" y="3309146"/>
            <a:ext cx="2171700" cy="528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47BBA-5886-F34C-9EAB-BF22AEF44BF0}"/>
              </a:ext>
            </a:extLst>
          </p:cNvPr>
          <p:cNvSpPr/>
          <p:nvPr/>
        </p:nvSpPr>
        <p:spPr>
          <a:xfrm>
            <a:off x="3671888" y="4634709"/>
            <a:ext cx="2171700" cy="528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565F8-D060-D941-AF9F-137873664E43}"/>
              </a:ext>
            </a:extLst>
          </p:cNvPr>
          <p:cNvSpPr/>
          <p:nvPr/>
        </p:nvSpPr>
        <p:spPr>
          <a:xfrm>
            <a:off x="3671888" y="5562205"/>
            <a:ext cx="2171700" cy="528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BD9B0-EEA4-2343-871D-CBD54B4FBFC1}"/>
              </a:ext>
            </a:extLst>
          </p:cNvPr>
          <p:cNvSpPr txBox="1"/>
          <p:nvPr/>
        </p:nvSpPr>
        <p:spPr>
          <a:xfrm>
            <a:off x="1688054" y="2650331"/>
            <a:ext cx="1883822" cy="461665"/>
          </a:xfrm>
          <a:prstGeom prst="rect">
            <a:avLst/>
          </a:prstGeom>
          <a:solidFill>
            <a:srgbClr val="FFFFFF">
              <a:alpha val="7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Overhead!</a:t>
            </a:r>
          </a:p>
        </p:txBody>
      </p:sp>
    </p:spTree>
    <p:extLst>
      <p:ext uri="{BB962C8B-B14F-4D97-AF65-F5344CB8AC3E}">
        <p14:creationId xmlns:p14="http://schemas.microsoft.com/office/powerpoint/2010/main" val="4286238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>
          <a:xfrm>
            <a:off x="149225" y="453231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19100" y="4440238"/>
            <a:ext cx="8305800" cy="24050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executing on the CPU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waiting for some event to occur (e.g., keypress)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95400" y="1653382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9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41317"/>
            <a:ext cx="7886700" cy="1325563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4300" y="5210179"/>
            <a:ext cx="8610600" cy="1905000"/>
          </a:xfrm>
        </p:spPr>
        <p:txBody>
          <a:bodyPr/>
          <a:lstStyle/>
          <a:p>
            <a:r>
              <a:rPr lang="en-US" altLang="en-US" dirty="0"/>
              <a:t>PCBs move from queue to queue</a:t>
            </a:r>
          </a:p>
          <a:p>
            <a:r>
              <a:rPr lang="en-US" altLang="en-US" b="1" dirty="0"/>
              <a:t>Scheduling:</a:t>
            </a:r>
            <a:r>
              <a:rPr lang="en-US" altLang="en-US" dirty="0"/>
              <a:t> which order to remove from queue</a:t>
            </a:r>
          </a:p>
          <a:p>
            <a:pPr lvl="1"/>
            <a:r>
              <a:rPr lang="en-US" altLang="en-US" dirty="0"/>
              <a:t>Much more on this soon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447800" y="1433517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06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81C0-E7FF-BF44-A659-6846654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/>
              <a:t>"Lifecycle" of an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1248-C568-2147-B4DF-DCB314D1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Programmer writes C source code</a:t>
            </a:r>
          </a:p>
          <a:p>
            <a:pPr lvl="1"/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("%d\n", 4815);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Programmer compiles their C code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Calling </a:t>
            </a:r>
            <a:r>
              <a:rPr lang="en-US" dirty="0" err="1">
                <a:cs typeface="Consolas" panose="020B0609020204030204" pitchFamily="49" charset="0"/>
              </a:rPr>
              <a:t>printf</a:t>
            </a:r>
            <a:r>
              <a:rPr lang="en-US" dirty="0">
                <a:cs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"call" 0x1623 </a:t>
            </a:r>
            <a:r>
              <a:rPr lang="en-US" dirty="0">
                <a:cs typeface="Consolas" panose="020B0609020204030204" pitchFamily="49" charset="0"/>
              </a:rPr>
              <a:t>(simplification)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Now we have a binary file sitting on disk</a:t>
            </a:r>
          </a:p>
          <a:p>
            <a:r>
              <a:rPr lang="en-US" dirty="0">
                <a:cs typeface="Consolas" panose="020B0609020204030204" pitchFamily="49" charset="0"/>
              </a:rPr>
              <a:t>Run program: OS loads file's code and data into a new address space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in shell)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dirty="0">
                <a:cs typeface="Consolas" panose="020B0609020204030204" pitchFamily="49" charset="0"/>
              </a:rPr>
              <a:t> instruction located somewhere within instruction region of process memory image</a:t>
            </a:r>
          </a:p>
          <a:p>
            <a:r>
              <a:rPr lang="en-US" dirty="0">
                <a:cs typeface="Consolas" panose="020B0609020204030204" pitchFamily="49" charset="0"/>
              </a:rPr>
              <a:t>When program reaches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dirty="0">
                <a:cs typeface="Consolas" panose="020B0609020204030204" pitchFamily="49" charset="0"/>
              </a:rPr>
              <a:t>, we need to fetch next instruction from proper address in memory</a:t>
            </a:r>
          </a:p>
        </p:txBody>
      </p:sp>
    </p:spTree>
    <p:extLst>
      <p:ext uri="{BB962C8B-B14F-4D97-AF65-F5344CB8AC3E}">
        <p14:creationId xmlns:p14="http://schemas.microsoft.com/office/powerpoint/2010/main" val="3635274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0E9-D040-E142-A393-475588E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46895"/>
            <a:ext cx="8915400" cy="1325563"/>
          </a:xfrm>
        </p:spPr>
        <p:txBody>
          <a:bodyPr/>
          <a:lstStyle/>
          <a:p>
            <a:r>
              <a:rPr lang="en-US" dirty="0"/>
              <a:t>Modern Processes: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7FA-F61C-434F-90CC-637465A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245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Thread: </a:t>
            </a:r>
            <a:r>
              <a:rPr lang="en-US" sz="3200" b="1" dirty="0"/>
              <a:t>execution stream within a process</a:t>
            </a:r>
          </a:p>
          <a:p>
            <a:pPr lvl="1"/>
            <a:r>
              <a:rPr lang="en-US" sz="2800" dirty="0"/>
              <a:t>Used to be called "lightweight processes"</a:t>
            </a:r>
          </a:p>
          <a:p>
            <a:pPr lvl="1"/>
            <a:r>
              <a:rPr lang="en-US" sz="2800" b="1" dirty="0"/>
              <a:t>Shares address space</a:t>
            </a:r>
            <a:r>
              <a:rPr lang="en-US" sz="2800" dirty="0"/>
              <a:t> with other threads belonging to the same process</a:t>
            </a:r>
          </a:p>
          <a:p>
            <a:endParaRPr lang="en-US" sz="3200" b="1" dirty="0"/>
          </a:p>
          <a:p>
            <a:r>
              <a:rPr lang="en-US" sz="3200" dirty="0"/>
              <a:t>Why separate concepts of threads and processes?</a:t>
            </a:r>
          </a:p>
          <a:p>
            <a:pPr lvl="1"/>
            <a:r>
              <a:rPr lang="en-US" sz="2800" dirty="0"/>
              <a:t>Threads: Concurrency</a:t>
            </a:r>
          </a:p>
          <a:p>
            <a:pPr lvl="1"/>
            <a:r>
              <a:rPr lang="en-US" sz="2800" dirty="0"/>
              <a:t>Processes: Protection</a:t>
            </a:r>
          </a:p>
        </p:txBody>
      </p:sp>
    </p:spTree>
    <p:extLst>
      <p:ext uri="{BB962C8B-B14F-4D97-AF65-F5344CB8AC3E}">
        <p14:creationId xmlns:p14="http://schemas.microsoft.com/office/powerpoint/2010/main" val="4071601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" y="452839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Single vs. Multithreaded Processes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447799" y="1778402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581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2294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So does the OS schedule processes or threads?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DC159-A8D9-F64C-A76F-74D72ECA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2793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We've been talking about processes assuming the "old model" -&gt; one thread per process</a:t>
            </a:r>
          </a:p>
          <a:p>
            <a:pPr lvl="1"/>
            <a:r>
              <a:rPr lang="en-US" dirty="0"/>
              <a:t>And many textbooks say this as well</a:t>
            </a:r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r>
              <a:rPr lang="en-US" dirty="0"/>
              <a:t>More on some of these issues tomorrow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79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6A4-D598-444C-9AB6-79CB1856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 State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CEFC-A2B3-6149-B365-24EEA02D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Process-wide state:</a:t>
            </a:r>
          </a:p>
          <a:p>
            <a:pPr lvl="1"/>
            <a:r>
              <a:rPr lang="en-US" dirty="0"/>
              <a:t>Memory contents (global variables, heap)</a:t>
            </a:r>
          </a:p>
          <a:p>
            <a:pPr lvl="1"/>
            <a:r>
              <a:rPr lang="en-US" dirty="0"/>
              <a:t>I/O bookkeeping</a:t>
            </a:r>
          </a:p>
          <a:p>
            <a:r>
              <a:rPr lang="en-US" dirty="0"/>
              <a:t>Thread-"private" state:</a:t>
            </a:r>
          </a:p>
          <a:p>
            <a:pPr lvl="1"/>
            <a:r>
              <a:rPr lang="en-US" dirty="0"/>
              <a:t>CPU registers including program counter</a:t>
            </a:r>
          </a:p>
          <a:p>
            <a:pPr lvl="1"/>
            <a:r>
              <a:rPr lang="en-US" dirty="0"/>
              <a:t>Execution stack</a:t>
            </a:r>
          </a:p>
          <a:p>
            <a:pPr lvl="1"/>
            <a:r>
              <a:rPr lang="en-US" dirty="0"/>
              <a:t>Kept in </a:t>
            </a:r>
            <a:r>
              <a:rPr lang="en-US" b="1" dirty="0"/>
              <a:t>Thread Control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25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93493"/>
            <a:ext cx="7886700" cy="1325563"/>
          </a:xfrm>
        </p:spPr>
        <p:txBody>
          <a:bodyPr/>
          <a:lstStyle/>
          <a:p>
            <a:r>
              <a:rPr lang="en-US" altLang="en-US" dirty="0"/>
              <a:t>Execution Stack Review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5632" y="4638127"/>
            <a:ext cx="5105400" cy="1295400"/>
          </a:xfrm>
        </p:spPr>
        <p:txBody>
          <a:bodyPr>
            <a:normAutofit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Used to implement recursion</a:t>
            </a:r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471645" y="1199347"/>
            <a:ext cx="2286000" cy="4906963"/>
            <a:chOff x="528" y="672"/>
            <a:chExt cx="1440" cy="3091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672"/>
              <a:ext cx="1440" cy="3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A(int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277E4-4254-1A48-8418-A1E524E82A2D}"/>
              </a:ext>
            </a:extLst>
          </p:cNvPr>
          <p:cNvGrpSpPr/>
          <p:nvPr/>
        </p:nvGrpSpPr>
        <p:grpSpPr>
          <a:xfrm>
            <a:off x="4129088" y="1199347"/>
            <a:ext cx="3276600" cy="3271870"/>
            <a:chOff x="3505195" y="1357307"/>
            <a:chExt cx="3276600" cy="3271870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029195" y="31861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A: tmp=2</a:t>
              </a:r>
            </a:p>
            <a:p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ret=C+1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>
              <a:off x="5881682" y="3795707"/>
              <a:ext cx="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35848" name="Text Box 16"/>
            <p:cNvSpPr txBox="1">
              <a:spLocks noChangeArrowheads="1"/>
            </p:cNvSpPr>
            <p:nvPr/>
          </p:nvSpPr>
          <p:spPr bwMode="auto">
            <a:xfrm>
              <a:off x="5094439" y="4229067"/>
              <a:ext cx="162211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5029195" y="13573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A: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=1</a:t>
              </a:r>
            </a:p>
            <a:p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ret=exit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5029195" y="19669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B: ret=A+2</a:t>
              </a:r>
            </a:p>
          </p:txBody>
        </p:sp>
        <p:sp>
          <p:nvSpPr>
            <p:cNvPr id="35851" name="Rectangle 6"/>
            <p:cNvSpPr>
              <a:spLocks noChangeArrowheads="1"/>
            </p:cNvSpPr>
            <p:nvPr/>
          </p:nvSpPr>
          <p:spPr bwMode="auto">
            <a:xfrm>
              <a:off x="5029195" y="25765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C: ret=b+1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05195" y="3458747"/>
              <a:ext cx="1524000" cy="707886"/>
              <a:chOff x="3962400" y="1219200"/>
              <a:chExt cx="1524000" cy="707886"/>
            </a:xfrm>
          </p:grpSpPr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962400" y="1219200"/>
                <a:ext cx="944746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Pointer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876800" y="1524000"/>
                <a:ext cx="6096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2815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34" y="122239"/>
            <a:ext cx="7886700" cy="1325563"/>
          </a:xfrm>
        </p:spPr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6" r="-398"/>
          <a:stretch/>
        </p:blipFill>
        <p:spPr>
          <a:xfrm>
            <a:off x="922965" y="1447802"/>
            <a:ext cx="7298069" cy="4852986"/>
          </a:xfrm>
        </p:spPr>
      </p:pic>
    </p:spTree>
    <p:extLst>
      <p:ext uri="{BB962C8B-B14F-4D97-AF65-F5344CB8AC3E}">
        <p14:creationId xmlns:p14="http://schemas.microsoft.com/office/powerpoint/2010/main" val="21227515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7315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1" y="1679446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557968" y="1494752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85" y="2237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23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60349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Silly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85912"/>
            <a:ext cx="8458200" cy="46624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Imagine the following program: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	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2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ComputePI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2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PrintClassList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(“classlist.txt”);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Why?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8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4" y="269884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Adding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4" y="1401772"/>
            <a:ext cx="8710612" cy="4851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Version of program with Threads (loose syntax):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	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thread_fork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ComputePI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“pi.txt” 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thread_fork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PrintClassList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“classlist.txt”));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400" dirty="0" err="1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thread_fork</a:t>
            </a:r>
            <a:r>
              <a:rPr lang="en-US" altLang="ko-KR" sz="2400" dirty="0">
                <a:ea typeface="Gulim" panose="020B0600000101010101" pitchFamily="34" charset="-127"/>
              </a:rPr>
              <a:t>: 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This </a:t>
            </a:r>
            <a:r>
              <a:rPr lang="en-US" altLang="ko-KR" sz="2000" i="1" dirty="0">
                <a:ea typeface="Gulim" panose="020B0600000101010101" pitchFamily="34" charset="-127"/>
              </a:rPr>
              <a:t>should</a:t>
            </a:r>
            <a:r>
              <a:rPr lang="en-US" altLang="ko-KR" sz="2000" dirty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sz="2400" dirty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1419225" y="5461010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3FA-C329-4548-AC16-B31DBA14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9" y="230950"/>
            <a:ext cx="7886700" cy="1325563"/>
          </a:xfrm>
        </p:spPr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283AEE8-78EC-D34E-B9EF-2A077C25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983" y="2497775"/>
            <a:ext cx="6466610" cy="3732566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8E3DC-020B-BA45-BB72-DE3DD9C661BF}"/>
              </a:ext>
            </a:extLst>
          </p:cNvPr>
          <p:cNvSpPr txBox="1"/>
          <p:nvPr/>
        </p:nvSpPr>
        <p:spPr>
          <a:xfrm>
            <a:off x="487160" y="1273852"/>
            <a:ext cx="6213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Back to Jeff Dean's "Numbers everyone should know"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73AA1-6171-F941-B0CD-80576D35D35F}"/>
              </a:ext>
            </a:extLst>
          </p:cNvPr>
          <p:cNvSpPr/>
          <p:nvPr/>
        </p:nvSpPr>
        <p:spPr>
          <a:xfrm>
            <a:off x="2500325" y="5214938"/>
            <a:ext cx="5900738" cy="900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432CE-B205-6A41-9795-E189ED7A44F5}"/>
              </a:ext>
            </a:extLst>
          </p:cNvPr>
          <p:cNvSpPr txBox="1"/>
          <p:nvPr/>
        </p:nvSpPr>
        <p:spPr>
          <a:xfrm>
            <a:off x="281407" y="3611956"/>
            <a:ext cx="1880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Handle I/O in separate thread, avoid blocking other progress</a:t>
            </a:r>
          </a:p>
        </p:txBody>
      </p:sp>
    </p:spTree>
    <p:extLst>
      <p:ext uri="{BB962C8B-B14F-4D97-AF65-F5344CB8AC3E}">
        <p14:creationId xmlns:p14="http://schemas.microsoft.com/office/powerpoint/2010/main" val="222928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81C0-E7FF-BF44-A659-6846654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/>
              <a:t>"Lifecycle" of an Instruction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BCEC0-B69C-0D45-873C-F8B004DEEB3B}"/>
              </a:ext>
            </a:extLst>
          </p:cNvPr>
          <p:cNvSpPr txBox="1"/>
          <p:nvPr/>
        </p:nvSpPr>
        <p:spPr>
          <a:xfrm>
            <a:off x="2414588" y="1483281"/>
            <a:ext cx="2246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Protection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9A081-1BA5-7D42-93A0-508568D95959}"/>
              </a:ext>
            </a:extLst>
          </p:cNvPr>
          <p:cNvSpPr txBox="1"/>
          <p:nvPr/>
        </p:nvSpPr>
        <p:spPr>
          <a:xfrm>
            <a:off x="196608" y="2965456"/>
            <a:ext cx="173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F4333-62AB-574B-A249-630506B5A428}"/>
              </a:ext>
            </a:extLst>
          </p:cNvPr>
          <p:cNvSpPr txBox="1"/>
          <p:nvPr/>
        </p:nvSpPr>
        <p:spPr>
          <a:xfrm>
            <a:off x="2595887" y="296545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6B66-D24A-764F-9455-BB49168B66E0}"/>
              </a:ext>
            </a:extLst>
          </p:cNvPr>
          <p:cNvSpPr txBox="1"/>
          <p:nvPr/>
        </p:nvSpPr>
        <p:spPr>
          <a:xfrm>
            <a:off x="196608" y="3856469"/>
            <a:ext cx="1596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Loaded in</a:t>
            </a:r>
            <a:br>
              <a:rPr lang="en-US" sz="2400" b="1" dirty="0"/>
            </a:br>
            <a:r>
              <a:rPr lang="en-US" sz="2400" b="1" dirty="0"/>
              <a:t>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891F6-A768-E348-95F4-43D6E436C41A}"/>
              </a:ext>
            </a:extLst>
          </p:cNvPr>
          <p:cNvSpPr txBox="1"/>
          <p:nvPr/>
        </p:nvSpPr>
        <p:spPr>
          <a:xfrm>
            <a:off x="2595886" y="4041134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1DFE8-5332-0F4B-AD56-F1F12DFB34FB}"/>
              </a:ext>
            </a:extLst>
          </p:cNvPr>
          <p:cNvSpPr txBox="1"/>
          <p:nvPr/>
        </p:nvSpPr>
        <p:spPr>
          <a:xfrm>
            <a:off x="-74863" y="5116812"/>
            <a:ext cx="2721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Retrieve Next</a:t>
            </a:r>
            <a:br>
              <a:rPr lang="en-US" sz="2400" b="1" dirty="0"/>
            </a:br>
            <a:r>
              <a:rPr lang="en-US" sz="2400" b="1" dirty="0"/>
              <a:t>Instruction From: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C6B6D-0424-1441-9B24-31704D00F1E0}"/>
              </a:ext>
            </a:extLst>
          </p:cNvPr>
          <p:cNvSpPr txBox="1"/>
          <p:nvPr/>
        </p:nvSpPr>
        <p:spPr>
          <a:xfrm>
            <a:off x="2935722" y="529435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0x1623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50713-0BB2-F44C-9691-751C5096DD87}"/>
              </a:ext>
            </a:extLst>
          </p:cNvPr>
          <p:cNvSpPr txBox="1"/>
          <p:nvPr/>
        </p:nvSpPr>
        <p:spPr>
          <a:xfrm>
            <a:off x="6268901" y="1483280"/>
            <a:ext cx="235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B&amp;B w/o Trans.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09FE1-2E30-3048-89E2-A67EF82B2E8B}"/>
              </a:ext>
            </a:extLst>
          </p:cNvPr>
          <p:cNvSpPr txBox="1"/>
          <p:nvPr/>
        </p:nvSpPr>
        <p:spPr>
          <a:xfrm>
            <a:off x="6268901" y="1854201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Base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96233-6EA9-A941-A9BC-753C0F57E74C}"/>
              </a:ext>
            </a:extLst>
          </p:cNvPr>
          <p:cNvSpPr txBox="1"/>
          <p:nvPr/>
        </p:nvSpPr>
        <p:spPr>
          <a:xfrm>
            <a:off x="6443628" y="296545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DF8ED-CBE4-5448-B114-7E6E4008CEBB}"/>
              </a:ext>
            </a:extLst>
          </p:cNvPr>
          <p:cNvSpPr txBox="1"/>
          <p:nvPr/>
        </p:nvSpPr>
        <p:spPr>
          <a:xfrm>
            <a:off x="6443627" y="404113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0x2623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8109C-59FE-904A-AE39-6E69756C21D8}"/>
              </a:ext>
            </a:extLst>
          </p:cNvPr>
          <p:cNvSpPr txBox="1"/>
          <p:nvPr/>
        </p:nvSpPr>
        <p:spPr>
          <a:xfrm>
            <a:off x="6783463" y="52943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0x2623</a:t>
            </a:r>
          </a:p>
        </p:txBody>
      </p:sp>
    </p:spTree>
    <p:extLst>
      <p:ext uri="{BB962C8B-B14F-4D97-AF65-F5344CB8AC3E}">
        <p14:creationId xmlns:p14="http://schemas.microsoft.com/office/powerpoint/2010/main" val="199325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6" grpId="0"/>
      <p:bldP spid="17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60349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Better Example for Threads?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85912"/>
            <a:ext cx="8458200" cy="46624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Imagine the following program: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	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2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ReadLargeFile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2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RenderUserInterface</a:t>
            </a: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2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Still respond to user input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While reading file in the background</a:t>
            </a:r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77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04809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Actual Thread Operations in Pintos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28782"/>
            <a:ext cx="8305800" cy="5381625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thread_create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(name, priority,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func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args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/>
              <a:t>Create a new thread to run </a:t>
            </a:r>
            <a:r>
              <a:rPr lang="en-US" sz="2000" dirty="0" err="1"/>
              <a:t>func</a:t>
            </a:r>
            <a:r>
              <a:rPr lang="en-US" sz="2000" dirty="0"/>
              <a:t>(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thread_yield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sz="2000" dirty="0"/>
              <a:t>Relinquish processor voluntarily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thread_join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(thread)</a:t>
            </a:r>
          </a:p>
          <a:p>
            <a:pPr lvl="1"/>
            <a:r>
              <a:rPr lang="en-US" sz="2000" dirty="0"/>
              <a:t>Wait (put in queue) until thread exits, then return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thread_exit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sz="2000" dirty="0"/>
              <a:t>Quit thread and clean up, wake up joiner if any</a:t>
            </a:r>
          </a:p>
        </p:txBody>
      </p:sp>
    </p:spTree>
    <p:extLst>
      <p:ext uri="{BB962C8B-B14F-4D97-AF65-F5344CB8AC3E}">
        <p14:creationId xmlns:p14="http://schemas.microsoft.com/office/powerpoint/2010/main" val="1015375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5574"/>
            <a:ext cx="7886700" cy="5067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400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4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ko-KR" sz="1000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r>
              <a:rPr lang="en-US" altLang="ko-KR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Conceptually </a:t>
            </a: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all the OS executes</a:t>
            </a:r>
          </a:p>
          <a:p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Infinite Loop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When would we ever "exit?"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Can we assume some thread is always ready?</a:t>
            </a:r>
          </a:p>
        </p:txBody>
      </p:sp>
    </p:spTree>
    <p:extLst>
      <p:ext uri="{BB962C8B-B14F-4D97-AF65-F5344CB8AC3E}">
        <p14:creationId xmlns:p14="http://schemas.microsoft.com/office/powerpoint/2010/main" val="17681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100011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899" y="1296987"/>
            <a:ext cx="8329613" cy="5275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00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16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00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00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600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00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600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altLang="ko-KR" sz="1000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to run a new thread?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thread's registers into CPU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its environment (address space, if in different process)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Jump to thread's PC</a:t>
            </a:r>
          </a:p>
          <a:p>
            <a:pPr marL="0" indent="0">
              <a:buNone/>
            </a:pP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does dispatch loop get control again?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Thread returns control voluntarily – </a:t>
            </a:r>
            <a:r>
              <a:rPr lang="en-US" altLang="ko-KR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yield</a:t>
            </a: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, I/O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External events: thread is </a:t>
            </a:r>
            <a:r>
              <a:rPr lang="en-US" altLang="ko-KR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preempted</a:t>
            </a:r>
            <a:endParaRPr lang="en-US" altLang="ko-KR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54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50F-2330-7B4F-BBDB-EA1DDD6C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Voluntarily Giving Up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6126-F346-E74A-A604-4E76F706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I/O – e.g. keypress</a:t>
            </a:r>
          </a:p>
          <a:p>
            <a:pPr>
              <a:spcAft>
                <a:spcPts val="1000"/>
              </a:spcAft>
            </a:pPr>
            <a:r>
              <a:rPr lang="en-US" dirty="0"/>
              <a:t>Waiting for a signal from another thread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Thread makes system call to wait</a:t>
            </a:r>
          </a:p>
          <a:p>
            <a:pPr>
              <a:spcAft>
                <a:spcPts val="1000"/>
              </a:spcAft>
            </a:pPr>
            <a:r>
              <a:rPr lang="en-US" dirty="0"/>
              <a:t>Thread executes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Aft>
                <a:spcPts val="1000"/>
              </a:spcAft>
            </a:pPr>
            <a:r>
              <a:rPr lang="en-US" dirty="0"/>
              <a:t>Relinquishes CPU but puts calling thread back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5871786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" y="79197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24" y="3739469"/>
            <a:ext cx="7783488" cy="287976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3900" dirty="0">
                <a:solidFill>
                  <a:srgbClr val="01FFFF"/>
                </a:solidFill>
                <a:ea typeface="Gulim" panose="020B0600000101010101" pitchFamily="34" charset="-127"/>
              </a:rPr>
              <a:t>Cyan</a:t>
            </a:r>
            <a:r>
              <a:rPr lang="en-US" altLang="ko-KR" sz="3900" dirty="0">
                <a:ea typeface="Gulim" panose="020B0600000101010101" pitchFamily="34" charset="-127"/>
              </a:rPr>
              <a:t> = User Stack; </a:t>
            </a:r>
            <a:r>
              <a:rPr lang="en-US" altLang="ko-KR" sz="3900" dirty="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3900" dirty="0">
                <a:ea typeface="Gulim" panose="020B0600000101010101" pitchFamily="34" charset="-127"/>
              </a:rPr>
              <a:t> = Kernel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run_new_thread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PickNewThread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curThread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ThreadHouseKeeping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89033-62EA-D144-8EC7-8484398D8102}"/>
              </a:ext>
            </a:extLst>
          </p:cNvPr>
          <p:cNvGrpSpPr/>
          <p:nvPr/>
        </p:nvGrpSpPr>
        <p:grpSpPr>
          <a:xfrm>
            <a:off x="2352489" y="1119010"/>
            <a:ext cx="4439022" cy="2195513"/>
            <a:chOff x="1949065" y="762000"/>
            <a:chExt cx="4439022" cy="2195513"/>
          </a:xfrm>
        </p:grpSpPr>
        <p:sp>
          <p:nvSpPr>
            <p:cNvPr id="21508" name="Rectangle 7"/>
            <p:cNvSpPr>
              <a:spLocks noChangeArrowheads="1"/>
            </p:cNvSpPr>
            <p:nvPr/>
          </p:nvSpPr>
          <p:spPr bwMode="auto">
            <a:xfrm flipV="1">
              <a:off x="3810000" y="12192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1509" name="Rectangle 8"/>
            <p:cNvSpPr>
              <a:spLocks noChangeArrowheads="1"/>
            </p:cNvSpPr>
            <p:nvPr/>
          </p:nvSpPr>
          <p:spPr bwMode="auto">
            <a:xfrm flipV="1">
              <a:off x="3811588" y="7620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ComputePI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6018213" y="1066218"/>
              <a:ext cx="369874" cy="1661108"/>
              <a:chOff x="4606" y="816"/>
              <a:chExt cx="234" cy="1152"/>
            </a:xfrm>
          </p:grpSpPr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4234" y="1273"/>
                <a:ext cx="97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64565" name="Group 21"/>
            <p:cNvGrpSpPr>
              <a:grpSpLocks/>
            </p:cNvGrpSpPr>
            <p:nvPr/>
          </p:nvGrpSpPr>
          <p:grpSpPr bwMode="auto">
            <a:xfrm>
              <a:off x="1949065" y="1435100"/>
              <a:ext cx="3831025" cy="1522413"/>
              <a:chOff x="1227" y="1056"/>
              <a:chExt cx="2421" cy="1056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kernel_yield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4" name="Arc 13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5" name="Text Box 14"/>
              <p:cNvSpPr txBox="1">
                <a:spLocks noChangeArrowheads="1"/>
              </p:cNvSpPr>
              <p:nvPr/>
            </p:nvSpPr>
            <p:spPr bwMode="auto">
              <a:xfrm>
                <a:off x="1227" y="1152"/>
                <a:ext cx="77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Trap to OS</a:t>
                </a:r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0414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" y="79197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24" y="3739469"/>
            <a:ext cx="7783488" cy="287976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3900" dirty="0">
                <a:solidFill>
                  <a:srgbClr val="01FFFF"/>
                </a:solidFill>
                <a:ea typeface="Gulim" panose="020B0600000101010101" pitchFamily="34" charset="-127"/>
              </a:rPr>
              <a:t>Cyan</a:t>
            </a:r>
            <a:r>
              <a:rPr lang="en-US" altLang="ko-KR" sz="3900" dirty="0">
                <a:ea typeface="Gulim" panose="020B0600000101010101" pitchFamily="34" charset="-127"/>
              </a:rPr>
              <a:t> = User Stack; </a:t>
            </a:r>
            <a:r>
              <a:rPr lang="en-US" altLang="ko-KR" sz="3900" dirty="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3900" dirty="0">
                <a:ea typeface="Gulim" panose="020B0600000101010101" pitchFamily="34" charset="-127"/>
              </a:rPr>
              <a:t> = Kernel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run_new_thread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PickNewThread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curThread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ThreadHouseKeeping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89033-62EA-D144-8EC7-8484398D8102}"/>
              </a:ext>
            </a:extLst>
          </p:cNvPr>
          <p:cNvGrpSpPr/>
          <p:nvPr/>
        </p:nvGrpSpPr>
        <p:grpSpPr>
          <a:xfrm>
            <a:off x="2352489" y="1119010"/>
            <a:ext cx="4439022" cy="2195513"/>
            <a:chOff x="1949065" y="762000"/>
            <a:chExt cx="4439022" cy="2195513"/>
          </a:xfrm>
        </p:grpSpPr>
        <p:sp>
          <p:nvSpPr>
            <p:cNvPr id="21508" name="Rectangle 7"/>
            <p:cNvSpPr>
              <a:spLocks noChangeArrowheads="1"/>
            </p:cNvSpPr>
            <p:nvPr/>
          </p:nvSpPr>
          <p:spPr bwMode="auto">
            <a:xfrm flipV="1">
              <a:off x="3810000" y="12192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1509" name="Rectangle 8"/>
            <p:cNvSpPr>
              <a:spLocks noChangeArrowheads="1"/>
            </p:cNvSpPr>
            <p:nvPr/>
          </p:nvSpPr>
          <p:spPr bwMode="auto">
            <a:xfrm flipV="1">
              <a:off x="3811588" y="7620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ComputePI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6018213" y="1066218"/>
              <a:ext cx="369874" cy="1661108"/>
              <a:chOff x="4606" y="816"/>
              <a:chExt cx="234" cy="1152"/>
            </a:xfrm>
          </p:grpSpPr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4234" y="1273"/>
                <a:ext cx="97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64565" name="Group 21"/>
            <p:cNvGrpSpPr>
              <a:grpSpLocks/>
            </p:cNvGrpSpPr>
            <p:nvPr/>
          </p:nvGrpSpPr>
          <p:grpSpPr bwMode="auto">
            <a:xfrm>
              <a:off x="1949065" y="1435100"/>
              <a:ext cx="3831025" cy="1522413"/>
              <a:chOff x="1227" y="1056"/>
              <a:chExt cx="2421" cy="1056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kernel_yield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4" name="Arc 13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5" name="Text Box 14"/>
              <p:cNvSpPr txBox="1">
                <a:spLocks noChangeArrowheads="1"/>
              </p:cNvSpPr>
              <p:nvPr/>
            </p:nvSpPr>
            <p:spPr bwMode="auto">
              <a:xfrm>
                <a:off x="1227" y="1152"/>
                <a:ext cx="77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Trap to OS</a:t>
                </a:r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0CB98-D9B5-6445-B2B1-77B7563B07BF}"/>
              </a:ext>
            </a:extLst>
          </p:cNvPr>
          <p:cNvSpPr/>
          <p:nvPr/>
        </p:nvSpPr>
        <p:spPr>
          <a:xfrm>
            <a:off x="520109" y="5091554"/>
            <a:ext cx="4051891" cy="376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DAA4E-B0C8-E04C-95DD-D80C77273602}"/>
              </a:ext>
            </a:extLst>
          </p:cNvPr>
          <p:cNvSpPr txBox="1"/>
          <p:nvPr/>
        </p:nvSpPr>
        <p:spPr>
          <a:xfrm>
            <a:off x="4699153" y="5050684"/>
            <a:ext cx="338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Scheduling: Policy Decision</a:t>
            </a:r>
          </a:p>
        </p:txBody>
      </p:sp>
    </p:spTree>
    <p:extLst>
      <p:ext uri="{BB962C8B-B14F-4D97-AF65-F5344CB8AC3E}">
        <p14:creationId xmlns:p14="http://schemas.microsoft.com/office/powerpoint/2010/main" val="3456084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" y="79197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24" y="3739469"/>
            <a:ext cx="7783488" cy="287976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3900" dirty="0">
                <a:solidFill>
                  <a:srgbClr val="01FFFF"/>
                </a:solidFill>
                <a:ea typeface="Gulim" panose="020B0600000101010101" pitchFamily="34" charset="-127"/>
              </a:rPr>
              <a:t>Cyan</a:t>
            </a:r>
            <a:r>
              <a:rPr lang="en-US" altLang="ko-KR" sz="3900" dirty="0">
                <a:ea typeface="Gulim" panose="020B0600000101010101" pitchFamily="34" charset="-127"/>
              </a:rPr>
              <a:t> = User Stack; </a:t>
            </a:r>
            <a:r>
              <a:rPr lang="en-US" altLang="ko-KR" sz="3900" dirty="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3900" dirty="0">
                <a:ea typeface="Gulim" panose="020B0600000101010101" pitchFamily="34" charset="-127"/>
              </a:rPr>
              <a:t> = Kernel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run_new_thread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PickNewThread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curThread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ThreadHouseKeeping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89033-62EA-D144-8EC7-8484398D8102}"/>
              </a:ext>
            </a:extLst>
          </p:cNvPr>
          <p:cNvGrpSpPr/>
          <p:nvPr/>
        </p:nvGrpSpPr>
        <p:grpSpPr>
          <a:xfrm>
            <a:off x="2352489" y="1119010"/>
            <a:ext cx="4439022" cy="2195513"/>
            <a:chOff x="1949065" y="762000"/>
            <a:chExt cx="4439022" cy="2195513"/>
          </a:xfrm>
        </p:grpSpPr>
        <p:sp>
          <p:nvSpPr>
            <p:cNvPr id="21508" name="Rectangle 7"/>
            <p:cNvSpPr>
              <a:spLocks noChangeArrowheads="1"/>
            </p:cNvSpPr>
            <p:nvPr/>
          </p:nvSpPr>
          <p:spPr bwMode="auto">
            <a:xfrm flipV="1">
              <a:off x="3810000" y="12192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1509" name="Rectangle 8"/>
            <p:cNvSpPr>
              <a:spLocks noChangeArrowheads="1"/>
            </p:cNvSpPr>
            <p:nvPr/>
          </p:nvSpPr>
          <p:spPr bwMode="auto">
            <a:xfrm flipV="1">
              <a:off x="3811588" y="7620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ComputePI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6018213" y="1066218"/>
              <a:ext cx="369874" cy="1661108"/>
              <a:chOff x="4606" y="816"/>
              <a:chExt cx="234" cy="1152"/>
            </a:xfrm>
          </p:grpSpPr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4234" y="1273"/>
                <a:ext cx="97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64565" name="Group 21"/>
            <p:cNvGrpSpPr>
              <a:grpSpLocks/>
            </p:cNvGrpSpPr>
            <p:nvPr/>
          </p:nvGrpSpPr>
          <p:grpSpPr bwMode="auto">
            <a:xfrm>
              <a:off x="1949065" y="1435100"/>
              <a:ext cx="3831025" cy="1522413"/>
              <a:chOff x="1227" y="1056"/>
              <a:chExt cx="2421" cy="1056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kernel_yield</a:t>
                </a:r>
                <a:endPara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4" name="Arc 13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5" name="Text Box 14"/>
              <p:cNvSpPr txBox="1">
                <a:spLocks noChangeArrowheads="1"/>
              </p:cNvSpPr>
              <p:nvPr/>
            </p:nvSpPr>
            <p:spPr bwMode="auto">
              <a:xfrm>
                <a:off x="1227" y="1152"/>
                <a:ext cx="775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Trap to OS</a:t>
                </a:r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0CB98-D9B5-6445-B2B1-77B7563B07BF}"/>
              </a:ext>
            </a:extLst>
          </p:cNvPr>
          <p:cNvSpPr/>
          <p:nvPr/>
        </p:nvSpPr>
        <p:spPr>
          <a:xfrm>
            <a:off x="696708" y="5461188"/>
            <a:ext cx="4051891" cy="3760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13" y="162726"/>
            <a:ext cx="7886700" cy="132556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319220"/>
            <a:ext cx="4017962" cy="4710113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  </a:t>
            </a:r>
            <a:r>
              <a:rPr lang="en-US" altLang="ko-KR" sz="18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func</a:t>
            </a: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B();	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18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func</a:t>
            </a: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while(TRUE) {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 yield();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ko-KR" sz="18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ko-KR" sz="2400" dirty="0">
                <a:latin typeface="Gill Sans MT" panose="020B0502020104020203" pitchFamily="34" charset="77"/>
                <a:ea typeface="Consolas" charset="0"/>
                <a:cs typeface="Consolas" panose="020B0609020204030204" pitchFamily="49" charset="0"/>
              </a:rPr>
              <a:t>Two threads, </a:t>
            </a:r>
            <a:r>
              <a:rPr lang="en-US" altLang="ko-KR" sz="24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</a:t>
            </a:r>
            <a:r>
              <a:rPr lang="en-US" altLang="ko-KR" sz="2400" dirty="0">
                <a:latin typeface="Gill Sans MT" panose="020B0502020104020203" pitchFamily="34" charset="77"/>
                <a:ea typeface="Consolas" charset="0"/>
                <a:cs typeface="Consolas" panose="020B0609020204030204" pitchFamily="49" charset="0"/>
              </a:rPr>
              <a:t> and </a:t>
            </a:r>
            <a:r>
              <a:rPr lang="en-US" altLang="ko-KR" sz="24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</a:t>
            </a:r>
            <a:r>
              <a:rPr lang="en-US" altLang="ko-KR" sz="2400" dirty="0">
                <a:latin typeface="Gill Sans MT" panose="020B0502020104020203" pitchFamily="34" charset="77"/>
                <a:ea typeface="Consolas" charset="0"/>
                <a:cs typeface="Consolas" panose="020B0609020204030204" pitchFamily="49" charset="0"/>
              </a:rPr>
              <a:t>, each run </a:t>
            </a:r>
            <a:r>
              <a:rPr lang="en-US" altLang="ko-KR" sz="24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</a:t>
            </a:r>
          </a:p>
          <a:p>
            <a:pPr>
              <a:buFontTx/>
              <a:buNone/>
            </a:pPr>
            <a:endParaRPr lang="en-US" altLang="ko-KR" sz="2000" b="1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ko-KR" sz="2000" b="1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endParaRPr lang="en-US" altLang="ko-KR" sz="2000" b="1" dirty="0"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791200" y="478632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3868738" y="177642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106" y="984"/>
              <a:ext cx="6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66" y="1262"/>
                <a:ext cx="111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781800" y="176372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67" y="976"/>
              <a:ext cx="64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1955007" y="5869789"/>
            <a:ext cx="7608887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sz="3200" dirty="0">
                <a:latin typeface="Gill Sans MT" panose="020B0502020104020203" pitchFamily="34" charset="77"/>
                <a:ea typeface="Consolas" charset="0"/>
                <a:cs typeface="Consolas" panose="020B0609020204030204" pitchFamily="49" charset="0"/>
              </a:rPr>
              <a:t>Thread S's </a:t>
            </a:r>
            <a:r>
              <a:rPr lang="en-US" altLang="ko-KR" sz="32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switch</a:t>
            </a:r>
            <a:r>
              <a:rPr lang="en-US" altLang="ko-KR" sz="3200" dirty="0">
                <a:latin typeface="Gill Sans MT" panose="020B0502020104020203" pitchFamily="34" charset="77"/>
                <a:ea typeface="Consolas" charset="0"/>
                <a:cs typeface="Consolas" panose="020B0609020204030204" pitchFamily="49" charset="0"/>
              </a:rPr>
              <a:t> returns to Thread T's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3376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28628"/>
            <a:ext cx="9296400" cy="6477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a typeface="Gulim" panose="020B0600000101010101" pitchFamily="34" charset="-127"/>
              </a:rPr>
              <a:t>The Context Switch Itself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76328"/>
            <a:ext cx="8534400" cy="58674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tCur,tNew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TCB[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/*return </a:t>
            </a:r>
            <a:r>
              <a:rPr lang="en-US" altLang="ko-KR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addr</a:t>
            </a:r>
            <a:r>
              <a:rPr lang="en-US" altLang="ko-KR" sz="2000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b="1" dirty="0">
              <a:solidFill>
                <a:schemeClr val="accent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53FB25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CPU.r7 = TCB[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CPU.r0 = TCB[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return; /* Return to </a:t>
            </a:r>
            <a:r>
              <a:rPr lang="en-US" altLang="ko-KR" sz="2000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947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81C0-E7FF-BF44-A659-68466549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dirty="0"/>
              <a:t>"Lifecycle" of an 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9A081-1BA5-7D42-93A0-508568D95959}"/>
              </a:ext>
            </a:extLst>
          </p:cNvPr>
          <p:cNvSpPr txBox="1"/>
          <p:nvPr/>
        </p:nvSpPr>
        <p:spPr>
          <a:xfrm>
            <a:off x="196608" y="2965456"/>
            <a:ext cx="1737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Binary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E6B66-D24A-764F-9455-BB49168B66E0}"/>
              </a:ext>
            </a:extLst>
          </p:cNvPr>
          <p:cNvSpPr txBox="1"/>
          <p:nvPr/>
        </p:nvSpPr>
        <p:spPr>
          <a:xfrm>
            <a:off x="196608" y="3856469"/>
            <a:ext cx="1596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Loaded in</a:t>
            </a:r>
            <a:br>
              <a:rPr lang="en-US" sz="2400" b="1" dirty="0"/>
            </a:br>
            <a:r>
              <a:rPr lang="en-US" sz="2400" b="1" dirty="0"/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1DFE8-5332-0F4B-AD56-F1F12DFB34FB}"/>
              </a:ext>
            </a:extLst>
          </p:cNvPr>
          <p:cNvSpPr txBox="1"/>
          <p:nvPr/>
        </p:nvSpPr>
        <p:spPr>
          <a:xfrm>
            <a:off x="-74863" y="5116812"/>
            <a:ext cx="2721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Retrieve Next</a:t>
            </a:r>
            <a:br>
              <a:rPr lang="en-US" sz="2400" b="1" dirty="0"/>
            </a:br>
            <a:r>
              <a:rPr lang="en-US" sz="2400" b="1" dirty="0"/>
              <a:t>Instruction From: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50713-0BB2-F44C-9691-751C5096DD87}"/>
              </a:ext>
            </a:extLst>
          </p:cNvPr>
          <p:cNvSpPr txBox="1"/>
          <p:nvPr/>
        </p:nvSpPr>
        <p:spPr>
          <a:xfrm>
            <a:off x="2754162" y="1483280"/>
            <a:ext cx="235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B&amp;B w/o Trans.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709FE1-2E30-3048-89E2-A67EF82B2E8B}"/>
              </a:ext>
            </a:extLst>
          </p:cNvPr>
          <p:cNvSpPr txBox="1"/>
          <p:nvPr/>
        </p:nvSpPr>
        <p:spPr>
          <a:xfrm>
            <a:off x="2754162" y="1854201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Base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96233-6EA9-A941-A9BC-753C0F57E74C}"/>
              </a:ext>
            </a:extLst>
          </p:cNvPr>
          <p:cNvSpPr txBox="1"/>
          <p:nvPr/>
        </p:nvSpPr>
        <p:spPr>
          <a:xfrm>
            <a:off x="2928889" y="296545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DF8ED-CBE4-5448-B114-7E6E4008CEBB}"/>
              </a:ext>
            </a:extLst>
          </p:cNvPr>
          <p:cNvSpPr txBox="1"/>
          <p:nvPr/>
        </p:nvSpPr>
        <p:spPr>
          <a:xfrm>
            <a:off x="2928888" y="404113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0x2623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8109C-59FE-904A-AE39-6E69756C21D8}"/>
              </a:ext>
            </a:extLst>
          </p:cNvPr>
          <p:cNvSpPr txBox="1"/>
          <p:nvPr/>
        </p:nvSpPr>
        <p:spPr>
          <a:xfrm>
            <a:off x="3268724" y="52943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0x2623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66CE0-39C8-D84E-883F-3F6E285D3626}"/>
              </a:ext>
            </a:extLst>
          </p:cNvPr>
          <p:cNvSpPr txBox="1"/>
          <p:nvPr/>
        </p:nvSpPr>
        <p:spPr>
          <a:xfrm>
            <a:off x="5807491" y="1483280"/>
            <a:ext cx="217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B&amp;B w/ Trans.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F9F93-EF71-B744-BA11-C5F713C57743}"/>
              </a:ext>
            </a:extLst>
          </p:cNvPr>
          <p:cNvSpPr txBox="1"/>
          <p:nvPr/>
        </p:nvSpPr>
        <p:spPr>
          <a:xfrm>
            <a:off x="5807491" y="1854201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Base =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D93E0-F3BD-4143-BECE-6D1AC8591263}"/>
              </a:ext>
            </a:extLst>
          </p:cNvPr>
          <p:cNvSpPr txBox="1"/>
          <p:nvPr/>
        </p:nvSpPr>
        <p:spPr>
          <a:xfrm>
            <a:off x="5982218" y="296545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F888A-9ABA-C342-B642-3F5A63B4ADEC}"/>
              </a:ext>
            </a:extLst>
          </p:cNvPr>
          <p:cNvSpPr txBox="1"/>
          <p:nvPr/>
        </p:nvSpPr>
        <p:spPr>
          <a:xfrm>
            <a:off x="5982217" y="404113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call 0x1623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71E9E8-C119-7040-8A29-BDC451874AD2}"/>
              </a:ext>
            </a:extLst>
          </p:cNvPr>
          <p:cNvSpPr txBox="1"/>
          <p:nvPr/>
        </p:nvSpPr>
        <p:spPr>
          <a:xfrm>
            <a:off x="6322053" y="529435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0x2623</a:t>
            </a:r>
          </a:p>
        </p:txBody>
      </p:sp>
    </p:spTree>
    <p:extLst>
      <p:ext uri="{BB962C8B-B14F-4D97-AF65-F5344CB8AC3E}">
        <p14:creationId xmlns:p14="http://schemas.microsoft.com/office/powerpoint/2010/main" val="338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99-3B8B-EB4C-9F63-EF896390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A38B-2E8E-BD4A-927F-3832CEDD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process management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Process consists of two pieces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Address Space (Protection)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One or more threads (Concurrency)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Scheduling: Threads move between queues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Threads: multiple stacks per address space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Context switch: Save/Restore registers, "return" from new thread's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 routine</a:t>
            </a:r>
          </a:p>
        </p:txBody>
      </p:sp>
    </p:spTree>
    <p:extLst>
      <p:ext uri="{BB962C8B-B14F-4D97-AF65-F5344CB8AC3E}">
        <p14:creationId xmlns:p14="http://schemas.microsoft.com/office/powerpoint/2010/main" val="390104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EC1-7978-1F41-AA10-F3C5367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F879-750A-1B42-B60E-F66EE7B9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do we initially give a process?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F5440-60B4-5945-ABA2-4ADE4464C030}"/>
              </a:ext>
            </a:extLst>
          </p:cNvPr>
          <p:cNvSpPr/>
          <p:nvPr/>
        </p:nvSpPr>
        <p:spPr>
          <a:xfrm>
            <a:off x="1171575" y="2414588"/>
            <a:ext cx="2786063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5ADFA-BAC2-514C-B8F7-B82327274BAB}"/>
              </a:ext>
            </a:extLst>
          </p:cNvPr>
          <p:cNvSpPr/>
          <p:nvPr/>
        </p:nvSpPr>
        <p:spPr>
          <a:xfrm>
            <a:off x="1171575" y="2414588"/>
            <a:ext cx="3871913" cy="12287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51069-A252-BE4B-9683-C67E36E4F955}"/>
              </a:ext>
            </a:extLst>
          </p:cNvPr>
          <p:cNvSpPr txBox="1"/>
          <p:nvPr/>
        </p:nvSpPr>
        <p:spPr>
          <a:xfrm>
            <a:off x="3102522" y="4001294"/>
            <a:ext cx="5412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Unused Space: </a:t>
            </a:r>
            <a:r>
              <a:rPr lang="en-US" sz="2800" i="1" dirty="0"/>
              <a:t>Internal Fragmentation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AD3AE8-A1E9-C748-9B08-958BB1F0C164}"/>
              </a:ext>
            </a:extLst>
          </p:cNvPr>
          <p:cNvCxnSpPr/>
          <p:nvPr/>
        </p:nvCxnSpPr>
        <p:spPr>
          <a:xfrm flipH="1" flipV="1">
            <a:off x="4572000" y="3157538"/>
            <a:ext cx="214313" cy="843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FEC1-7978-1F41-AA10-F3C5367F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Base &amp;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F879-750A-1B42-B60E-F66EE7B9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expand an address space?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not be adjacent space available</a:t>
            </a:r>
          </a:p>
          <a:p>
            <a:pPr lvl="1"/>
            <a:r>
              <a:rPr lang="en-US" dirty="0"/>
              <a:t>Copy entire region over to a larger empty region</a:t>
            </a:r>
          </a:p>
          <a:p>
            <a:pPr lvl="1"/>
            <a:r>
              <a:rPr lang="en-US" dirty="0"/>
              <a:t>Slow!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F5440-60B4-5945-ABA2-4ADE4464C030}"/>
              </a:ext>
            </a:extLst>
          </p:cNvPr>
          <p:cNvSpPr/>
          <p:nvPr/>
        </p:nvSpPr>
        <p:spPr>
          <a:xfrm>
            <a:off x="1171575" y="2414588"/>
            <a:ext cx="1628775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3FBD4-EDA1-874A-8229-816D5A055D5A}"/>
              </a:ext>
            </a:extLst>
          </p:cNvPr>
          <p:cNvSpPr/>
          <p:nvPr/>
        </p:nvSpPr>
        <p:spPr>
          <a:xfrm>
            <a:off x="2800350" y="2414588"/>
            <a:ext cx="914400" cy="12287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69F9FB-FA99-104E-A4C9-7E5915A28EE5}"/>
              </a:ext>
            </a:extLst>
          </p:cNvPr>
          <p:cNvSpPr/>
          <p:nvPr/>
        </p:nvSpPr>
        <p:spPr>
          <a:xfrm>
            <a:off x="1171574" y="2414587"/>
            <a:ext cx="6315076" cy="12287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44BEB6-95AF-4242-A686-40BD499CC937}"/>
              </a:ext>
            </a:extLst>
          </p:cNvPr>
          <p:cNvCxnSpPr>
            <a:cxnSpLocks/>
          </p:cNvCxnSpPr>
          <p:nvPr/>
        </p:nvCxnSpPr>
        <p:spPr>
          <a:xfrm>
            <a:off x="2114550" y="3028949"/>
            <a:ext cx="24574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7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3600</TotalTime>
  <Words>3623</Words>
  <Application>Microsoft Macintosh PowerPoint</Application>
  <PresentationFormat>On-screen Show (4:3)</PresentationFormat>
  <Paragraphs>929</Paragraphs>
  <Slides>70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Gill Sans MT</vt:lpstr>
      <vt:lpstr>Office Theme</vt:lpstr>
      <vt:lpstr>CS 162: Operating Systems and Systems Programming</vt:lpstr>
      <vt:lpstr>Recall: Process</vt:lpstr>
      <vt:lpstr>Recall: Illusion of Multiple Processors</vt:lpstr>
      <vt:lpstr>Recall: Base and Bound w/ Translation</vt:lpstr>
      <vt:lpstr>"Lifecycle" of an Instruction</vt:lpstr>
      <vt:lpstr>"Lifecycle" of an Instruction</vt:lpstr>
      <vt:lpstr>"Lifecycle" of an Instruction</vt:lpstr>
      <vt:lpstr>Problems with Base &amp; Bound</vt:lpstr>
      <vt:lpstr>Problems with Base &amp; Bound</vt:lpstr>
      <vt:lpstr>Problems with Base &amp; Bound</vt:lpstr>
      <vt:lpstr>Recall: Switching Processes (1)</vt:lpstr>
      <vt:lpstr>Recall: Switching Processes (2)</vt:lpstr>
      <vt:lpstr>Recall: Switching Processes (3)</vt:lpstr>
      <vt:lpstr>Recall: Process Control Block</vt:lpstr>
      <vt:lpstr>Recall: U→K Mode Switches</vt:lpstr>
      <vt:lpstr>Recall: Scheduler</vt:lpstr>
      <vt:lpstr>Process Operations</vt:lpstr>
      <vt:lpstr>What does "syscall" really mean?</vt:lpstr>
      <vt:lpstr>Recall: UNIX System Structure</vt:lpstr>
      <vt:lpstr>OS Run-Time Library</vt:lpstr>
      <vt:lpstr>A Narrow Waist</vt:lpstr>
      <vt:lpstr>POSIX/Unix</vt:lpstr>
      <vt:lpstr>pid.c</vt:lpstr>
      <vt:lpstr>Process Management</vt:lpstr>
      <vt:lpstr>Creating Processes</vt:lpstr>
      <vt:lpstr>What happens when we use fork?</vt:lpstr>
      <vt:lpstr>fork1.c</vt:lpstr>
      <vt:lpstr>fork1.c</vt:lpstr>
      <vt:lpstr>fork1.c</vt:lpstr>
      <vt:lpstr>fork1.c</vt:lpstr>
      <vt:lpstr>fork1.c</vt:lpstr>
      <vt:lpstr>fork_race.c</vt:lpstr>
      <vt:lpstr>fork_race.c</vt:lpstr>
      <vt:lpstr>Process Management</vt:lpstr>
      <vt:lpstr>fork2.c</vt:lpstr>
      <vt:lpstr>Process Management</vt:lpstr>
      <vt:lpstr>fork3.c</vt:lpstr>
      <vt:lpstr>Shell</vt:lpstr>
      <vt:lpstr>Process Management</vt:lpstr>
      <vt:lpstr>Process Management</vt:lpstr>
      <vt:lpstr>inf_loop.c</vt:lpstr>
      <vt:lpstr>Common POSIX Signals</vt:lpstr>
      <vt:lpstr>Break</vt:lpstr>
      <vt:lpstr>Starting Point: Traditional UNIX Process</vt:lpstr>
      <vt:lpstr>Multiplexing Processes</vt:lpstr>
      <vt:lpstr>Context Switch</vt:lpstr>
      <vt:lpstr>Context Switch</vt:lpstr>
      <vt:lpstr>Lifecycle of a Process</vt:lpstr>
      <vt:lpstr>Scheduling: All About Queues</vt:lpstr>
      <vt:lpstr>Modern Processes: Multiple Threads</vt:lpstr>
      <vt:lpstr>Single vs. Multithreaded Processes</vt:lpstr>
      <vt:lpstr>So does the OS schedule processes or threads?</vt:lpstr>
      <vt:lpstr>Thread vs. Process State </vt:lpstr>
      <vt:lpstr>Execution Stack Review</vt:lpstr>
      <vt:lpstr>Shared vs. Per-Thread State</vt:lpstr>
      <vt:lpstr>Memory Footprint: Two Threads</vt:lpstr>
      <vt:lpstr>Silly Example for Threads</vt:lpstr>
      <vt:lpstr>Adding Threads</vt:lpstr>
      <vt:lpstr>More Practical Motivation</vt:lpstr>
      <vt:lpstr>Better Example for Threads?</vt:lpstr>
      <vt:lpstr>Actual Thread Operations in Pintos</vt:lpstr>
      <vt:lpstr>Dispatch Loop</vt:lpstr>
      <vt:lpstr>Dispatch Loop</vt:lpstr>
      <vt:lpstr>Voluntarily Giving Up Control</vt:lpstr>
      <vt:lpstr>Stack for Yielding Thread</vt:lpstr>
      <vt:lpstr>Stack for Yielding Thread</vt:lpstr>
      <vt:lpstr>Stack for Yielding Thread</vt:lpstr>
      <vt:lpstr>What Do the Stacks Look Like?</vt:lpstr>
      <vt:lpstr>The Context Switch Itself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162: Operating Systems and Systems Programming</dc:title>
  <dc:creator>JACK KOLB</dc:creator>
  <cp:lastModifiedBy>JACK KOLB</cp:lastModifiedBy>
  <cp:revision>195</cp:revision>
  <dcterms:created xsi:type="dcterms:W3CDTF">2019-06-14T18:29:35Z</dcterms:created>
  <dcterms:modified xsi:type="dcterms:W3CDTF">2019-06-26T22:04:33Z</dcterms:modified>
</cp:coreProperties>
</file>