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48"/>
  </p:notesMasterIdLst>
  <p:handoutMasterIdLst>
    <p:handoutMasterId r:id="rId49"/>
  </p:handoutMasterIdLst>
  <p:sldIdLst>
    <p:sldId id="256" r:id="rId2"/>
    <p:sldId id="419" r:id="rId3"/>
    <p:sldId id="422" r:id="rId4"/>
    <p:sldId id="423" r:id="rId5"/>
    <p:sldId id="418" r:id="rId6"/>
    <p:sldId id="340" r:id="rId7"/>
    <p:sldId id="408" r:id="rId8"/>
    <p:sldId id="339" r:id="rId9"/>
    <p:sldId id="334" r:id="rId10"/>
    <p:sldId id="426" r:id="rId11"/>
    <p:sldId id="425" r:id="rId12"/>
    <p:sldId id="414" r:id="rId13"/>
    <p:sldId id="438" r:id="rId14"/>
    <p:sldId id="439" r:id="rId15"/>
    <p:sldId id="440" r:id="rId16"/>
    <p:sldId id="444" r:id="rId17"/>
    <p:sldId id="443" r:id="rId18"/>
    <p:sldId id="436" r:id="rId19"/>
    <p:sldId id="437" r:id="rId20"/>
    <p:sldId id="441" r:id="rId21"/>
    <p:sldId id="442" r:id="rId22"/>
    <p:sldId id="395" r:id="rId23"/>
    <p:sldId id="397" r:id="rId24"/>
    <p:sldId id="404" r:id="rId25"/>
    <p:sldId id="432" r:id="rId26"/>
    <p:sldId id="415" r:id="rId27"/>
    <p:sldId id="435" r:id="rId28"/>
    <p:sldId id="316" r:id="rId29"/>
    <p:sldId id="389" r:id="rId30"/>
    <p:sldId id="390" r:id="rId31"/>
    <p:sldId id="445" r:id="rId32"/>
    <p:sldId id="274" r:id="rId33"/>
    <p:sldId id="428" r:id="rId34"/>
    <p:sldId id="447" r:id="rId35"/>
    <p:sldId id="448" r:id="rId36"/>
    <p:sldId id="449" r:id="rId37"/>
    <p:sldId id="411" r:id="rId38"/>
    <p:sldId id="450" r:id="rId39"/>
    <p:sldId id="451" r:id="rId40"/>
    <p:sldId id="452" r:id="rId41"/>
    <p:sldId id="333" r:id="rId42"/>
    <p:sldId id="372" r:id="rId43"/>
    <p:sldId id="373" r:id="rId44"/>
    <p:sldId id="374" r:id="rId45"/>
    <p:sldId id="375" r:id="rId46"/>
    <p:sldId id="376" r:id="rId47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Franklin Gothic Medium" panose="020B0603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18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4" autoAdjust="0"/>
  </p:normalViewPr>
  <p:slideViewPr>
    <p:cSldViewPr snapToGrid="0" snapToObjects="1">
      <p:cViewPr varScale="1">
        <p:scale>
          <a:sx n="142" d="100"/>
          <a:sy n="142" d="100"/>
        </p:scale>
        <p:origin x="272" y="168"/>
      </p:cViewPr>
      <p:guideLst>
        <p:guide orient="horz" pos="4018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1890" y="-84"/>
      </p:cViewPr>
      <p:guideLst>
        <p:guide orient="horz" pos="2904"/>
        <p:guide pos="21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1251B30-C785-F649-9BBE-A644686460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0675" y="0"/>
            <a:ext cx="3913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t" anchorCtr="0" compatLnSpc="1">
            <a:prstTxWarp prst="textNoShape">
              <a:avLst/>
            </a:prstTxWarp>
          </a:bodyPr>
          <a:lstStyle>
            <a:lvl1pPr defTabSz="923925">
              <a:defRPr sz="10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65E8948-58B9-4947-89F6-AA030D6E8D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603750" y="0"/>
            <a:ext cx="2341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0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Feb 2007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2F90418-FC6D-BB4E-8A10-463E7BD62B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20675" y="8758238"/>
            <a:ext cx="33607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b" anchorCtr="0" compatLnSpc="1">
            <a:prstTxWarp prst="textNoShape">
              <a:avLst/>
            </a:prstTxWarp>
          </a:bodyPr>
          <a:lstStyle>
            <a:lvl1pPr defTabSz="923925">
              <a:defRPr sz="10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Crossbow Technology, Inc. Proprietary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F68BAE9B-C270-074B-817F-7500AEB210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603750" y="8758238"/>
            <a:ext cx="2341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000" b="0">
                <a:latin typeface="Arial" panose="020B0604020202020204" pitchFamily="34" charset="0"/>
              </a:defRPr>
            </a:lvl1pPr>
          </a:lstStyle>
          <a:p>
            <a:fld id="{FFCD01BB-3FB3-6F46-AE7A-4B131DF1DA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D440939-3BC0-FB44-B631-CB2A34066C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WSN Training: TinyOS/nesC Basic Concepts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336D0E5-CC7C-4141-995A-7E3401EB05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Feb 2007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A6A9757-524D-9B4D-9AAC-F56094A2C7C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681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C2BC52D-939F-5F40-BE3D-570E325C6D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4FADBF4A-48E7-B247-B9F4-4ADCFE01B6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Crossbow Technology, Inc. Proprietary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318DF41-9A66-9D43-9E70-B9879350E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9" tIns="46185" rIns="92369" bIns="4618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>
                <a:latin typeface="Arial" panose="020B0604020202020204" pitchFamily="34" charset="0"/>
              </a:defRPr>
            </a:lvl1pPr>
          </a:lstStyle>
          <a:p>
            <a:fld id="{F5444B48-BF81-5A48-BB3C-9DDF0B9782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040C23C-8896-4F48-AF98-0405C1B11C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5D31D3-7ED6-B342-B688-C83B640C80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3A3E94-1805-9D46-BC9D-4D10D4C88F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85D45F-0631-924A-B1C0-132D75B4F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12412-4247-7F48-AB2D-F13BC2A76F8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F48115A-C5E1-8E47-94AC-0516A9AE09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3C9ECED-E72A-CC43-89E5-4AF48E722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3B75653-ACF0-3546-AA13-2FEDF3924C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225D3A-B413-C54A-B48B-F09F4705EC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F3F3B4-019C-0347-A0ED-5CEAB5C087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6E13C73-EB20-434B-8110-504084CF3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83714-1C11-E24D-9189-FE1783A293D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BA1A148D-D4DD-FD48-9E82-9A1BBE8E5D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E509C755-8026-C548-BB06-954BB5E0D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B45775-35AA-644D-8C1F-2E6C892F7E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E0EAAF-FF2F-544E-9F6D-B33EEF7084D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EC6B03-696F-C34E-880B-93708967D6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9D8DFD2-F153-8B42-82CE-6B755BAD81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F426B-631B-8B4A-99B4-21C5E818767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8F69D868-2F97-3A44-A06B-286A0289DD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EB425496-1FEC-BD4A-B8D1-B61CE0D08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74110B2-EE74-9A44-9EF5-5CDC8937E6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A5F131-7632-734E-8BFE-254DDC156C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44B98E-9907-FB4E-ACC2-BF88D0E6B9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D98CE7A-CB6F-B14D-9F1C-E92369E2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921A-AAD8-5442-81DD-830725EE94A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D3EC36DD-A42B-D844-83A7-EB6DCCF17E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498600" y="1252538"/>
            <a:ext cx="3951288" cy="2963862"/>
          </a:xfrm>
          <a:solidFill>
            <a:srgbClr val="FFFFFF"/>
          </a:solidFill>
          <a:ln/>
        </p:spPr>
      </p:sp>
      <p:sp>
        <p:nvSpPr>
          <p:cNvPr id="367619" name="Text Box 3">
            <a:extLst>
              <a:ext uri="{FF2B5EF4-FFF2-40B4-BE49-F238E27FC236}">
                <a16:creationId xmlns:a16="http://schemas.microsoft.com/office/drawing/2014/main" id="{B70A363C-0848-E54D-A528-DDD1F9A6075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1209675" y="4410075"/>
            <a:ext cx="4525963" cy="3556000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8DF2390-52B8-8642-8A74-64AD8E8052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DB4EC7-4205-014A-BE34-D98D76B7A6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5F60F9-7EC0-5E4D-99ED-0676F8214A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769951-220A-8744-A24E-215D09533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7858-4296-9541-88E8-2290BDDBE42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1DD56415-B51C-AF4D-9B3A-B5E2EB9C22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E41CA382-FEA8-A944-BB04-3D151F14C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660378F-4745-8F4E-9365-B34D52E9B5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CDDCFE-8ABD-4B47-87DB-A71E4A2DA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2AD3D6-A62B-2A43-B834-F736901729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03A0DE-E388-9B4B-B6BC-0B04FA9D6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CAEBF-F055-724F-B8DB-A5DC4539005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9E00A1B1-6A62-1047-9042-199A98BFB1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22CD2827-4153-7649-976B-312D57E5B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3C98A9-4692-1A46-A50E-97C8CC7B86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77FB18-FD9E-A645-AC94-175DCDB79A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AF8C3E-4EFE-874E-9734-013E2942D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632B1B-C07F-994B-9213-1766090F4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910AE-FBC8-E040-A3C4-688C26C98E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FEDF8336-6F3A-5141-AA94-601E580AD1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66BEC975-38CE-6F4D-BF56-93C4A64F0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4F6DD88-1378-924A-84C0-920FCECD34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9C3AE1-E9E6-2C45-B5C1-C5F1FE5846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47DE1-EE7B-B64D-BED0-00DB913F13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701C22C-C071-3E4F-8E3F-E09340227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41B8F-21C2-9547-B9E3-86E71CE2045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DA58085E-63C3-3E46-8299-4EB07A8D9D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41F1BD2A-EC3C-CE41-A547-307595CFD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BAFBE9-2795-D646-9D3C-793BACC70F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127296-65AF-D142-B770-78C043107D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9A3C64-3C30-D742-B989-1E39A8207B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62D77A4-B33E-024E-B87D-BAFA4AE55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89DD0-2D36-A44D-B4BE-8D908852044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7D557CF7-597E-7A4C-B3A3-98DBE64FEF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8B346D95-586A-CA43-9E04-C068CD4AA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F5DE6E7-4384-0D4F-97A4-583F108FBF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70521B-BDBF-F74D-91F8-F2487139E0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A79CA8-45B3-1540-91C0-750E4ADA5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132A56-74BE-9947-B4CF-EA8520BFB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8721D-02D5-F44E-96AF-8A1E2855998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9A63AF22-C363-9749-9678-6DEE4FA990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5808AB2F-2AA7-B545-8AEB-00E170858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EF2CF8-9DCD-B940-B664-49626A69C7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B270EA-D6B5-0C45-A30D-AC5698B823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5960A7-A0D0-C840-8978-5F2E763928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B15409F-3090-4A4F-9C88-868A47183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87E07-9717-8943-837E-69E9590E375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29058" name="Rectangle 2">
            <a:extLst>
              <a:ext uri="{FF2B5EF4-FFF2-40B4-BE49-F238E27FC236}">
                <a16:creationId xmlns:a16="http://schemas.microsoft.com/office/drawing/2014/main" id="{9D13D899-7ED7-644E-BFC1-73B3FF305B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DFF3F57-34D4-7E4F-9CFE-67F16E8E3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3C873BD-3D0F-0C4A-ACB0-57AB8DE7BB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CF0F42-5117-4646-AB9D-0695E8F132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D05063-D469-5D4F-A2C4-60BDC88670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02F248-0B23-104F-83B0-2C0AA242F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6812E-238A-6140-A050-5E1EFBE4DDA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3FC03A8B-454E-0A41-8442-A16C63089F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98EBDB5-43A5-A74A-A801-783A05511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EF76FE9-34D1-6C40-9BF5-79B0FFEFC2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639B80-AF05-E24A-86E2-3D068AF3AA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D1DE0-F87D-6047-AE6E-3ADC31D07E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6E88BC-A3A3-1649-876D-E0346E926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DD732-A892-5843-941A-F8BA6D5F49E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F40AF417-DCC0-2C45-A1C1-7A18D70B0A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28FAF23E-8B2E-5A4A-A561-B2D742C90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CF9151-4F12-7D4D-98D7-F6F835A0E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6D625C-617F-1B42-8571-923B70DB14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50E067-C045-3147-B219-A8B64FE379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C440B63-4ECF-A34B-AA1B-0D50553B2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87C75-7631-2941-B81B-B644E0F322E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37ADAAC9-BFC2-104E-B97A-727495036B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F1A3F047-2796-BF41-AB64-011B5DCE1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4ACCBC8-5A18-5945-8D6D-EFE21EEB2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D53F59-4532-FE42-ACB6-CC68B965C1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A9A078-7D58-D044-A876-D65E05028C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63CFE4-C930-E147-B8FE-A37652B25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4AE41-01BF-204D-BB46-E027F59F9DC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0B85C76E-A35A-1B48-9A25-DABB3DE1FC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1DE086EB-5144-BC49-BA70-EC4521C30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9827B7B-8E39-E54D-85DE-246DD6993A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03C049-DF6D-2641-A6D3-FCE86D1B97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5ECE92-F6D2-8842-819A-C456660064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FA7FBD9-D18C-B541-8414-ACDEB6C26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A46D9-78BC-354D-B648-597DB7B22C6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64E3D342-A4A4-6A4B-BB13-2ACC6EEDF5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70E2822F-8C28-B84A-936E-7AE74823E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FA70BCB-555B-F144-8BBA-6154F36F0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65CF19-C3D2-074C-972F-CDBD6546FD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52E810-8D10-7B4A-A22F-42BB5F2B27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1A00A0-6926-3F4F-ADB9-B75F2ED05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42E94-75BE-4848-AC6D-24BCE24E807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3AFA0D41-D841-8345-98B1-4F1F7C751B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E1AF002F-090E-3047-98ED-1D473CEBF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43BDA4-EBB8-7E42-96B3-CCF6FBEAAE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D1BFEF-8B50-2042-9BE5-1602A0E546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5E8ADA-D15C-8244-BE7A-A5C41004FD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3A6E98F-B365-0E42-B1EA-486A428A4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DED802-C9A7-BE43-B833-04CBBD8FAEE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A9C9FBAC-D377-A54B-8B32-7A4C4554D5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DA88BA7E-EFEF-1943-862A-4E84ED281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B28FA35-5428-ED44-94B1-8316221682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2985A8-D1B5-9644-B096-B59F599AF7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72C84-535C-054F-9A45-4774A0B1D0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60FA69A-E7CE-9145-9C22-66EB2E4BA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A2EEE-7BE2-A343-93DC-E8744C7D6F0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260468E3-EE59-FA42-8167-AD89ECA474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9A539218-F538-3A44-B63C-3945DECCE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26DDA2B-C199-BC4D-BCD5-6167E8818F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57234C-4D33-1846-B022-A7050DC7BC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A271CC-E1D6-684E-B6B6-28D91C49B1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37B0E99-F340-A649-8903-D49762C0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B445E-DA81-1B43-882C-594FEB3D2DE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64AF4B4F-BBD6-6F4E-AF44-F8D0F6BA3A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8D4264FB-506F-EF43-960B-9B400FD5F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87F715-845B-5A4D-BD05-97BD6ACB6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1B67C9-69E5-514D-9BB4-9A095567BF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195FC5-8277-5E42-B2B5-9FC414E48A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6F801E-C38B-9744-94B9-0FA88DE53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72399-78CE-3740-8CF0-A78A5BE20CA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7C46F3FB-0C66-2144-9387-743DB64659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9CB2FEE-7B3C-954C-9D8B-677DE174C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E5EB51-8A50-5148-9C6A-E74F8FF1D6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98FDEB-80B9-E444-997B-12851D5E51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AF4E34-FDD8-8943-A6F8-8CAD6E461C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5954A86-DFF9-824D-AA00-6578977EB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FEC0A-E146-9F43-8EE5-9BA9B3F9427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BCE32BB0-D371-4344-83E2-E2CB88597D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014413C3-B3A3-7242-88E1-54A66CAF0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B47A846-E5AC-604F-8796-0D4060BD89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17711C-BE6B-6E46-9272-25DC12FF1E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63E260-7D8B-554C-BC2D-4076AA7D18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157F11F-A6ED-7B4C-B50D-89BD93465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2CD88-4870-4344-AA8F-F666385B53C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AEFED42D-D93F-2342-85B1-C874B2783F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8B532C1F-2131-B44D-9C2C-5A4A70C37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A37063-669B-774B-9586-CE8D24CF0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50838-D15F-F543-A642-CB3769A58B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B8C162-55C0-1F46-B051-5EF122C9CE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3CF13C-3931-1345-83F7-B107BE090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9A780-6C62-F346-945A-5CD1E4D8126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2AD0C188-B9D5-FF43-8F27-389458B776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9F062428-7C9F-D947-9E5D-F0814B10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3E0D543-D6DB-4945-9DEA-18DB83660F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828F4F-C12B-8545-92B7-9A7488B0AA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928646-6126-A240-983D-F8EC0D586D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0417606-F714-B54E-9885-3ED227898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BDF72-7DBB-2043-91C2-A70C6C6366F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A6E80B55-07A0-2747-BF84-2810418FC5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FC9CDD21-75B0-DF43-85C0-FAA59F8AD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B448DF-0E3E-5A4A-8FFB-F5DA412104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8E39F7-5A78-9744-ADA7-119FE94C64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6FDD12-3A88-9848-ACDB-DFC93A6A1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66E432-B67C-7143-8005-DD527CB21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32907-6C2E-2E4D-BF82-8E64998CF5F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A0181B1-0B97-5F44-9CE1-B770EE75CE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74961F8-AA91-374C-8983-15C31C9D5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307378D-39A9-DA4D-9467-DDDE9CF80F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A95A0B-B5FA-3D4F-8052-AE2887B599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7E28E9-AC68-8247-B394-669992DF93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4CABA7-E7F3-9E4F-90EA-82DF789A7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686CD-6EA0-3E4C-828F-A4C69BAE2C6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C9136A5C-B18A-1744-A31F-9CB15D2ED2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59BE35CE-26F0-5C44-A3F0-39D413F73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5E24702-590E-0146-9D62-42D8A7673C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16EFDD-EFE5-634F-B3DA-BE764E1833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F5AC20-1A2A-FD48-BA0E-F105AB4A85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E1F21FD-1CB9-3941-8B21-C30361937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BFE21-1015-8F45-A15D-AE00252D626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51586" name="Rectangle 2">
            <a:extLst>
              <a:ext uri="{FF2B5EF4-FFF2-40B4-BE49-F238E27FC236}">
                <a16:creationId xmlns:a16="http://schemas.microsoft.com/office/drawing/2014/main" id="{8C061696-1786-F149-9F64-BA90A039FA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2114A9C2-4983-CB4A-929E-AC8E4895F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D49F6A-4190-0A44-A1C6-D86152696D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92D097-7A5B-624B-A689-A863099BBB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FABB12-5A2E-9743-897D-0DA56BBE65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9A87730-9260-FA47-A13E-26A04AE90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21009-C1A8-184B-B0E0-9F172A2FDC8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53634" name="Rectangle 2">
            <a:extLst>
              <a:ext uri="{FF2B5EF4-FFF2-40B4-BE49-F238E27FC236}">
                <a16:creationId xmlns:a16="http://schemas.microsoft.com/office/drawing/2014/main" id="{A28323B7-CDD9-224F-B58C-D695E3A062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7A5855AC-E08C-964A-AA10-1D9AE3F4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132BA8-0EFA-0347-9814-25C034B1D2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2FDDAB-EB3C-4443-BE7A-D49BA7699EB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3FB03-2C70-944B-8FC3-29E09E27DC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824E7BC-7AC2-E945-9A30-570E92C84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A9592-F5CB-0A4D-B584-F50620D908F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31F5BBA9-C6CD-F74B-B3A2-5EB0EF3A00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149CCA1C-C180-E249-9CCE-CAA84B6E2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BCBB864-2884-D446-80AC-CCC8A0F8A1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65854E-7DBA-D146-BCB5-0420EBD14F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060994-98A2-714E-BAB4-6AB29F4796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A4A684-9181-7243-B3EA-0955775EE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29728-E6A2-3B4B-BDEA-F0C4D156FDA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7148818B-3524-FB4B-87CF-EF60269DF5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02216DE2-F58E-8042-8AA4-5BC938749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0ECFF6F-A231-D74E-B39F-FC1E60A8A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82963A-B628-9E4D-9AF5-4B688646F1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7C0744-5627-DC41-96C6-5DAF3873A2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422B91-65EE-4A49-AB7D-41D7816CD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1BC18-A292-AA4C-A2BB-40BA432DE23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C7CFE868-1569-4D45-AC6F-5925988B1B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5C873E71-BC11-F345-B429-2FE7035C5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F1A813-17A2-AE46-98D3-45C743DD52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1DE6326-280C-9448-A564-12BB365C74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B5BA08-D7FA-2D40-8D20-EB0AC0A899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FDB7172-1788-4648-8ABA-B841A5B02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03524-7295-4441-8C4A-2733E14B4EF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FCB27A74-8810-F140-81FF-B4A201D08D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9CFCE190-BE82-9243-8984-62FF4E6CD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6F9677D-2B0B-5B46-BFC4-B854BFFBB0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661CD9-C6CD-0546-A0F5-BEF5A9BD41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0123CD-F1C8-F446-9EBD-E9A26AAD3E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EF8BE50-B405-9A48-9EF2-EC988CC45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31902-0718-0047-BB39-A07F15437CA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8D8BCAAF-E549-EE42-98DF-EAC9B8CCCC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2D288E11-4F4C-514F-9AD7-3A652F5D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7065BE0-B352-F94B-B690-A7DB35C477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5F34256-C81F-7A4E-8764-8CCFF0A104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520E66-7166-E240-8D0A-83E86D7CEB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B509B13-1CF2-BE4E-96A5-E9BDB81D4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B16F1-6D84-F846-A74E-A30290E2CDE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EDC43C55-F146-814E-894A-D6245DAA1B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0DE2D63D-8926-744C-8C51-B56BE6AD4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9CDD790-469A-034E-943E-6763DA7A7E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6CDB49-339C-FF47-A6FE-B8D9F8A5A3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7B024-1AAF-E142-9C77-5333B367DC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F6B227C-65AB-9249-A040-9FF859AB3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0E218-B655-EB41-9812-0F0A3148F8E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90B95910-E7E3-4B46-B510-9D45313BF4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3284F521-D23D-464A-9228-0884C3253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824E7D-1D79-F44C-99B1-EF03F75141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C8AF47-54A8-8F42-BCDA-62057B22AC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5B1E8F-FAFF-3443-A38B-86E52857D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F16412-8E4B-CA41-8349-29FEA02A6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D86FE-1251-D949-878D-4DC9D2DBDE9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50BA1DE7-6B01-5143-ABE3-13B08BA615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C251692E-A3EB-C84A-8757-9ACC3037C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29F506-A3E5-7545-A41E-3C074BEC0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A216D5-84B6-6A49-B49E-5707CAE1C5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E97A94-A091-3344-A2F4-607ABE93C0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6DD4789-D27C-4C4D-8D50-17ABF9032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46F4B-C6E7-9940-B724-E80A5C1397F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B481E699-AEE9-394C-9507-7DA9092D59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FF9D3B5E-7BE0-7F40-8A40-E43D70999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A5F2E6-3435-2643-A272-C556A8E12F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D689A1-8B81-0244-8608-28EBD3CE20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3D1587-D924-1644-85AA-DE1CEB17C0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F3C1017-2EE9-0140-A947-051D409DF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3138A-C185-E54D-B53C-BE28D938A7A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78530" name="Rectangle 2">
            <a:extLst>
              <a:ext uri="{FF2B5EF4-FFF2-40B4-BE49-F238E27FC236}">
                <a16:creationId xmlns:a16="http://schemas.microsoft.com/office/drawing/2014/main" id="{72B689C3-00B3-4445-9544-24DEE900BC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F1B2D67E-210D-C649-855F-120E769EB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764BDAD-4B34-D24E-86BC-E6B688B291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0BD25E-B79C-7043-9841-7D8F1C34C1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5466D-97DB-C746-A9FA-0FA000AFC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BDD5982-D97C-694F-830D-9912E3F72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BB090-B2AE-CF46-8A8F-AA1C9C3A7EE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79554" name="Rectangle 2">
            <a:extLst>
              <a:ext uri="{FF2B5EF4-FFF2-40B4-BE49-F238E27FC236}">
                <a16:creationId xmlns:a16="http://schemas.microsoft.com/office/drawing/2014/main" id="{8E22AC12-41C2-954B-961B-A1092D5739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E771CD7B-A091-2E45-90A8-58EB4E9F3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C5768DA-FD1E-4144-8927-5218E6C127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93BB98-7259-5445-A034-F64E938BA4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82BC87-6AA5-954F-9861-B53B4536A0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D57AA49-C666-ED49-A171-555F6AE24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F5070-2B19-AF42-84FA-96956592395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92A1E858-F772-404A-A7E4-6FCD6DC902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5E0B6993-8545-614C-B1C7-DE0C7A30D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2CB29FC-FBFA-A94C-AA2E-6105AE15B5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57B121-E2F9-274C-8967-DCB2D054F3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15733-7AE6-C341-9B5A-EA46D4225D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130C90-2758-AA4F-850A-F6F683180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23252-AF52-534C-AA9A-0A25B7E8347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92A22313-4814-B44F-82C1-FBA5940F4F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8DFE4C1-7242-164A-8057-623904107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4DB952-0952-F34C-ADA1-BDF5B6E9F4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90345D-F482-6440-9161-21A0E4AEA1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0B6FFF-E066-644B-969C-FADC15C440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838DC4-5044-3F40-90A0-493537657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448A1-B69D-A74D-940E-4E3D27A496D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3E998C39-EBCD-6E41-A7F2-082779B083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93741028-5CE6-1845-B981-A20B53EAF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ED22469-E7FE-7349-92A5-2DF04189AC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01906E-5AAE-E04C-879B-A4C3FE6E3A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B77687-7BEB-6347-A271-43090713CD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FA0A95-F3BD-5D4D-8313-703E65F13E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06FAD9-84A1-EE4B-AE32-7D38C17016E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5862DB8F-29CC-1F46-A633-B814B59728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DFD26DCC-2B3A-2F4C-8730-9E5D5AD13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7A40D3-C745-AE47-A4D2-E826C624ED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FFF643-61BF-394D-AC2C-7B65B50C24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44561D-3840-9141-841A-36D9EBE399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55C8864-5959-454C-B3CF-3CA3C1B0C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D3931-668C-C94F-90C6-4706BF69FCF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F11C519F-8B28-3D43-91BF-55F6AF7566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C99AF6D9-8306-AB43-9EF1-7BC7D2823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78D37D-27C9-2F4D-AA12-68CE24B38D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en-US"/>
              <a:t>WSN Training: TinyOS/nesC Basic Concepts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C4E151-4B75-7A43-8CF4-7D94FED745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Feb 2007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AF31A5-838F-5544-BE9D-B2208811C2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Crossbow Technology, Inc. Proprietary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7696570-F2C7-8E45-AAF6-9EE024882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1331A-3D0D-2248-ABCF-590BD49E614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D475C338-51DE-AD43-8147-B9361BE1A4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D24BE561-6BBE-EE4F-90A4-44F0E0438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587B7D1F-DF21-4E44-A1E8-FF6312773D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7013" y="2119313"/>
            <a:ext cx="8582025" cy="3783012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400050" lvl="1" indent="-225425">
              <a:defRPr/>
            </a:lvl2pPr>
          </a:lstStyle>
          <a:p>
            <a:pPr lvl="0"/>
            <a:r>
              <a:rPr lang="en-US" altLang="en-US" noProof="0"/>
              <a:t>Click to edit Master subtitle style</a:t>
            </a:r>
          </a:p>
          <a:p>
            <a:pPr lvl="1"/>
            <a:endParaRPr lang="en-US" altLang="en-US" noProof="0"/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9CDA389D-2BE3-904C-B8AE-46A0DF12AB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9075" y="869950"/>
            <a:ext cx="8589963" cy="1060450"/>
          </a:xfrm>
        </p:spPr>
        <p:txBody>
          <a:bodyPr anchor="t"/>
          <a:lstStyle>
            <a:lvl1pPr>
              <a:defRPr sz="3700" b="0">
                <a:latin typeface="Arial Black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296966" name="Picture 6">
            <a:extLst>
              <a:ext uri="{FF2B5EF4-FFF2-40B4-BE49-F238E27FC236}">
                <a16:creationId xmlns:a16="http://schemas.microsoft.com/office/drawing/2014/main" id="{BB66363A-DE93-9247-B80B-72838EA4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8" t="-67966" r="15709" b="-58588"/>
          <a:stretch>
            <a:fillRect/>
          </a:stretch>
        </p:blipFill>
        <p:spPr bwMode="auto">
          <a:xfrm>
            <a:off x="-387350" y="735013"/>
            <a:ext cx="95313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68" name="Rectangle 8">
            <a:extLst>
              <a:ext uri="{FF2B5EF4-FFF2-40B4-BE49-F238E27FC236}">
                <a16:creationId xmlns:a16="http://schemas.microsoft.com/office/drawing/2014/main" id="{17B413FF-1396-504F-A658-52DA21AC84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3844925" y="6275388"/>
            <a:ext cx="1428750" cy="476250"/>
          </a:xfrm>
        </p:spPr>
        <p:txBody>
          <a:bodyPr/>
          <a:lstStyle>
            <a:lvl1pPr>
              <a:defRPr/>
            </a:lvl1pPr>
          </a:lstStyle>
          <a:p>
            <a:fld id="{75A7DB9E-705B-9D47-B2CF-FAAE1564837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DC96-C706-3A41-821A-40F85B5A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EAEE4-AB30-1D4D-B6C2-22613979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45CA9-0D89-9E4E-A75F-01B196844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C4020-2E8A-3B41-A539-37384E468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4AD49A-81FE-5B49-AEB7-B77C76433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68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D1702-8F75-F049-ACD2-BD2213C39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8463" y="152400"/>
            <a:ext cx="217805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DCBF9-7B21-B540-AB36-273B6AFD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1138" y="152400"/>
            <a:ext cx="6384925" cy="61531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E1A4D-A719-D940-888F-3BC3044F9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18848-5EEC-CF45-9446-0A2670538E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49CC51-533D-4446-B0A8-CDF5809DE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9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4B25-9438-EA4A-B35E-B2327D67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76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D3D7-43AF-3640-8D9B-2BB5636D0E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1138" y="1079500"/>
            <a:ext cx="4281487" cy="5226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1F2AEF3-A208-054C-9A88-D09A695ED29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079500"/>
            <a:ext cx="4281488" cy="522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1E1B3-1450-9743-91C2-C12B1224A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7325" y="6462713"/>
            <a:ext cx="3352800" cy="2746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D944-E341-3B4F-8818-96B33F270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965575" y="6462713"/>
            <a:ext cx="1216025" cy="274637"/>
          </a:xfrm>
        </p:spPr>
        <p:txBody>
          <a:bodyPr/>
          <a:lstStyle>
            <a:lvl1pPr>
              <a:defRPr/>
            </a:lvl1pPr>
          </a:lstStyle>
          <a:p>
            <a:fld id="{DFE48FF8-700F-924B-A14F-84C220D9C3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02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5AEC-F712-474F-A1E0-F3FA14CC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762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38F61-B252-4B40-B2F2-555E1FD9C66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1138" y="1079500"/>
            <a:ext cx="4281487" cy="5226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DCAC1-A25F-CC4F-8C6F-B538C397AD2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079500"/>
            <a:ext cx="4281488" cy="253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5A9D6-6414-2D4E-8D14-DDE6F73C694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768725"/>
            <a:ext cx="4281488" cy="253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EF44-922A-8248-AC10-78F5639D8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7325" y="6462713"/>
            <a:ext cx="3352800" cy="2746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E265-7414-2D42-820F-BBCDB7F7E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965575" y="6462713"/>
            <a:ext cx="1216025" cy="274637"/>
          </a:xfrm>
        </p:spPr>
        <p:txBody>
          <a:bodyPr/>
          <a:lstStyle>
            <a:lvl1pPr>
              <a:defRPr/>
            </a:lvl1pPr>
          </a:lstStyle>
          <a:p>
            <a:fld id="{B5B6C919-8CBB-5C45-B5A7-2F2F55F81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86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D9F0-243D-054C-8C9D-481175BA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6BF2-C72F-4E4A-97D4-A86FCA62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CE5FA-3343-D442-9D5B-29861B86F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04A99-8E73-9841-B6FA-404D05CAB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A50081-A220-4540-83F3-E69A32565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5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2F9B-5BF8-7D49-96C3-DE70A7C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00E4-F3DE-6D41-A436-0DF194194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47968-6B8A-C44B-8AC2-CEC203842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29DCE-1209-544C-B3E3-EBDA28D737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11D788-7BDD-D840-B4BC-3DDD34862D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4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11C1-4EC9-D94E-AE44-DE4D1485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CCD8-5943-DB4C-B31C-55FEF6D03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138" y="1079500"/>
            <a:ext cx="4281487" cy="5226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36E5-B145-7A4E-AA23-1BF2EE0C6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079500"/>
            <a:ext cx="4281488" cy="5226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DDAE-40EF-E54A-B8A6-B9DD46E30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8454-3FE1-F143-9260-190608A895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239D5B-0117-FE4E-AB90-FD40CE2E3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5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F1-4DCF-C446-9B52-28E1443B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E669-4921-5648-8C04-1FCDF87A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3B98B-CA27-894A-ACDF-99AD31AC5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79E59-846D-8F4A-8D8E-E1F802513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E1DD9-EC69-0446-AACE-8676109F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AFD292-6221-0645-B20D-89ED9519E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D6D453-8517-D548-A950-E85B8A837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BCC7B7-558D-7444-A328-CF5F82DC8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31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8823-9731-184F-9248-C882FF3D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9BC50-13B7-004A-9F60-DB6DB0FFE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3947-1705-BE41-8946-AFA6E9AFA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F5D04E-4100-2D4D-A38B-C2DF34A43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4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D57136-C8A7-F74B-8A09-3EEFD3B7D2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25487-9C08-414E-B5B2-71EA5B8B0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B17BDA-F063-7F42-B26A-A574632B80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7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892C-DF61-C047-87F2-DD89F4BA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51F6-65DF-F540-A313-018DC425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E40F6-962D-D549-976B-A7990925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FE3D-F03E-3F48-942C-823635E4E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7AFA-3E63-8A46-AFCD-5A057A55A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2E3013-AA3F-FA47-B1A1-0D28AAF0C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1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9C4B-DB10-164C-9686-108CDADA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870FF-EC5F-F449-BACD-E7CE4375C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28C1A-4BEC-6649-98AD-4E21E5590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F1C2-5AA9-114E-8228-19FF3D120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382B-13CA-904C-A83F-93D1A1CEA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5F006B-B7CC-B242-8A36-1F4198899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65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944B77B6-906D-4E42-AA39-F49BABAC7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1079500"/>
            <a:ext cx="8715375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F9BDE91-0B4C-3F4D-B2DA-7C6B0F5D4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7325" y="6462713"/>
            <a:ext cx="3352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r>
              <a:rPr lang="en-US" altLang="en-US"/>
              <a:t>TinyOS/nesC Basic Concepts</a:t>
            </a:r>
          </a:p>
        </p:txBody>
      </p:sp>
      <p:sp>
        <p:nvSpPr>
          <p:cNvPr id="295940" name="Rectangle 4">
            <a:extLst>
              <a:ext uri="{FF2B5EF4-FFF2-40B4-BE49-F238E27FC236}">
                <a16:creationId xmlns:a16="http://schemas.microsoft.com/office/drawing/2014/main" id="{94B15D6A-8F15-1D47-9DD7-D5A858CE3F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5575" y="6462713"/>
            <a:ext cx="1216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4ADBD770-3373-3646-A2CA-6D581C679A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95941" name="Rectangle 5">
            <a:extLst>
              <a:ext uri="{FF2B5EF4-FFF2-40B4-BE49-F238E27FC236}">
                <a16:creationId xmlns:a16="http://schemas.microsoft.com/office/drawing/2014/main" id="{5C38D598-1146-5548-BDA4-8EAD15F68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95943" name="Picture 7">
            <a:extLst>
              <a:ext uri="{FF2B5EF4-FFF2-40B4-BE49-F238E27FC236}">
                <a16:creationId xmlns:a16="http://schemas.microsoft.com/office/drawing/2014/main" id="{F5E667FD-546A-8F44-91B9-A164C1A4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8" t="-67966" r="15709" b="-58588"/>
          <a:stretch>
            <a:fillRect/>
          </a:stretch>
        </p:blipFill>
        <p:spPr bwMode="auto">
          <a:xfrm>
            <a:off x="-387350" y="735013"/>
            <a:ext cx="953135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900" b="1" kern="1200">
          <a:solidFill>
            <a:srgbClr val="0A1F6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900" b="1">
          <a:solidFill>
            <a:srgbClr val="0A1F62"/>
          </a:solidFill>
          <a:latin typeface="Arial" panose="020B0604020202020204" pitchFamily="34" charset="0"/>
        </a:defRPr>
      </a:lvl9pPr>
    </p:titleStyle>
    <p:bodyStyle>
      <a:lvl1pPr marL="228600" indent="-228600" algn="l" rtl="0" fontAlgn="base">
        <a:spcBef>
          <a:spcPct val="20000"/>
        </a:spcBef>
        <a:spcAft>
          <a:spcPct val="0"/>
        </a:spcAft>
        <a:buClr>
          <a:srgbClr val="0A1F62"/>
        </a:buClr>
        <a:buFont typeface="Wingdings" pitchFamily="2" charset="2"/>
        <a:defRPr sz="2600" kern="1200">
          <a:solidFill>
            <a:srgbClr val="0A1F62"/>
          </a:solidFill>
          <a:latin typeface="+mn-lt"/>
          <a:ea typeface="+mn-ea"/>
          <a:cs typeface="+mn-cs"/>
        </a:defRPr>
      </a:lvl1pPr>
      <a:lvl2pPr marL="685800" indent="-28575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rgbClr val="777777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rtl="0" fontAlgn="base">
        <a:lnSpc>
          <a:spcPct val="105000"/>
        </a:lnSpc>
        <a:spcBef>
          <a:spcPct val="20000"/>
        </a:spcBef>
        <a:spcAft>
          <a:spcPct val="0"/>
        </a:spcAft>
        <a:buClr>
          <a:srgbClr val="B2B2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8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A62478ED-E86D-0941-AFA7-797D30D3E3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9FB550B-1662-5F43-9C80-9E6D5EEE2EA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EE13AF2-F7DB-7F4D-AEF4-DDADFBD017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CS6501 – Embedded OS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E88333E-875E-9548-98A5-3E00D40EF4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7013" y="2295525"/>
            <a:ext cx="8261350" cy="725581"/>
          </a:xfrm>
        </p:spPr>
        <p:txBody>
          <a:bodyPr/>
          <a:lstStyle/>
          <a:p>
            <a:pPr marL="120650" indent="-120650"/>
            <a:r>
              <a:rPr lang="en-US" altLang="en-US" sz="2600" dirty="0" err="1"/>
              <a:t>TinyOS</a:t>
            </a:r>
            <a:r>
              <a:rPr lang="en-US" altLang="en-US" sz="2600" dirty="0"/>
              <a:t> and </a:t>
            </a:r>
            <a:r>
              <a:rPr lang="en-US" altLang="en-US" sz="2600" dirty="0" err="1"/>
              <a:t>nesC</a:t>
            </a:r>
            <a:endParaRPr lang="en-US" altLang="en-US" sz="2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473C06-26B4-2D48-A999-ADEA78649DA7}"/>
              </a:ext>
            </a:extLst>
          </p:cNvPr>
          <p:cNvSpPr/>
          <p:nvPr/>
        </p:nvSpPr>
        <p:spPr bwMode="auto">
          <a:xfrm>
            <a:off x="2562972" y="3182470"/>
            <a:ext cx="2563906" cy="2563906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54000">
                <a:schemeClr val="accent1">
                  <a:lumMod val="45000"/>
                  <a:lumOff val="55000"/>
                </a:schemeClr>
              </a:gs>
              <a:gs pos="59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436CC-E588-0744-A46C-C3565565516F}"/>
              </a:ext>
            </a:extLst>
          </p:cNvPr>
          <p:cNvSpPr txBox="1"/>
          <p:nvPr/>
        </p:nvSpPr>
        <p:spPr>
          <a:xfrm>
            <a:off x="2671483" y="3644433"/>
            <a:ext cx="108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TinyOS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07913-19F0-AB44-ADE2-BD3A9E3D21A5}"/>
              </a:ext>
            </a:extLst>
          </p:cNvPr>
          <p:cNvSpPr txBox="1"/>
          <p:nvPr/>
        </p:nvSpPr>
        <p:spPr>
          <a:xfrm>
            <a:off x="3844925" y="4723017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nesC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0ADF1-76B8-2A42-8C0D-1F51C88F6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0E65-F1F8-E64E-9845-6EBAA0C4A0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0C557A-C224-BA4D-9F97-8E0109F26D2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3CD15E98-407B-294B-8347-9F75FB183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summary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18DE7642-5431-FE4F-8D0A-59D12D7CB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dirty="0"/>
              <a:t>Component-based architecture</a:t>
            </a:r>
          </a:p>
          <a:p>
            <a:pPr lvl="1"/>
            <a:r>
              <a:rPr lang="en-US" altLang="en-US" dirty="0"/>
              <a:t>Provides reusable components</a:t>
            </a:r>
          </a:p>
          <a:p>
            <a:pPr lvl="1"/>
            <a:r>
              <a:rPr lang="en-US" altLang="en-US" dirty="0"/>
              <a:t>Application: graph of components connected by “wiring”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Three computational concepts</a:t>
            </a:r>
          </a:p>
          <a:p>
            <a:pPr lvl="1"/>
            <a:r>
              <a:rPr lang="en-US" altLang="en-US" dirty="0"/>
              <a:t>Event, command, task</a:t>
            </a:r>
          </a:p>
          <a:p>
            <a:pPr>
              <a:buFont typeface="Wingdings" pitchFamily="2" charset="2"/>
              <a:buChar char="§"/>
            </a:pPr>
            <a:r>
              <a:rPr lang="en-US" altLang="en-US" dirty="0"/>
              <a:t>Tasks and event-based concurrency</a:t>
            </a:r>
          </a:p>
          <a:p>
            <a:pPr lvl="1"/>
            <a:r>
              <a:rPr lang="en-US" altLang="en-US" dirty="0"/>
              <a:t>Tasks: deferred computation, run to completion and do not preempt each other</a:t>
            </a:r>
          </a:p>
          <a:p>
            <a:pPr lvl="1"/>
            <a:r>
              <a:rPr lang="en-US" altLang="en-US" dirty="0"/>
              <a:t>Tasks should be short, and used when timing is not strict</a:t>
            </a:r>
          </a:p>
          <a:p>
            <a:pPr lvl="1"/>
            <a:r>
              <a:rPr lang="en-US" altLang="en-US" dirty="0"/>
              <a:t>Events: run to completion, may preempt tasks</a:t>
            </a:r>
          </a:p>
          <a:p>
            <a:pPr lvl="1"/>
            <a:r>
              <a:rPr lang="en-US" altLang="en-US" dirty="0"/>
              <a:t>Events signify completion of a (split-phase) operation or events from the environment (e.g., hardware, receiving messages)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B7FE-FC14-5F47-8FD1-8F787A6DA8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14205-77F9-864F-B08F-3DCD1B3CE6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B861D9-1258-484C-94EE-2F95993132D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C1ECC188-F97C-D449-A0DC-999875321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500"/>
              <a:t>nesC: A programming language for sensor networks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618DEA6F-1AEF-BB47-9B8A-5617723C8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79500"/>
            <a:ext cx="8932862" cy="522605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/>
              <a:t>Main features</a:t>
            </a:r>
          </a:p>
          <a:p>
            <a:pPr lvl="1"/>
            <a:r>
              <a:rPr lang="en-US" altLang="en-US"/>
              <a:t>Support and reflect TinyOS’s design</a:t>
            </a:r>
          </a:p>
          <a:p>
            <a:pPr lvl="2"/>
            <a:r>
              <a:rPr lang="en-US" altLang="en-US"/>
              <a:t>Support components, event-based concurrency model</a:t>
            </a:r>
          </a:p>
          <a:p>
            <a:pPr lvl="1"/>
            <a:r>
              <a:rPr lang="en-US" altLang="en-US"/>
              <a:t>Extending C with support for components</a:t>
            </a:r>
          </a:p>
          <a:p>
            <a:pPr lvl="2"/>
            <a:r>
              <a:rPr lang="en-US" altLang="en-US"/>
              <a:t>Components </a:t>
            </a:r>
            <a:r>
              <a:rPr lang="en-US" altLang="en-US" i="1"/>
              <a:t>provide</a:t>
            </a:r>
            <a:r>
              <a:rPr lang="en-US" altLang="en-US"/>
              <a:t> and </a:t>
            </a:r>
            <a:r>
              <a:rPr lang="en-US" altLang="en-US" i="1"/>
              <a:t>use</a:t>
            </a:r>
            <a:r>
              <a:rPr lang="en-US" altLang="en-US"/>
              <a:t> interfaces</a:t>
            </a:r>
          </a:p>
          <a:p>
            <a:pPr lvl="2"/>
            <a:r>
              <a:rPr lang="en-US" altLang="en-US"/>
              <a:t>Application: wiring components using </a:t>
            </a:r>
            <a:r>
              <a:rPr lang="en-US" altLang="en-US" i="1"/>
              <a:t>configurations</a:t>
            </a:r>
          </a:p>
          <a:p>
            <a:pPr lvl="1"/>
            <a:r>
              <a:rPr lang="en-US" altLang="en-US"/>
              <a:t>Whole-program analysis &amp; optimization</a:t>
            </a:r>
          </a:p>
          <a:p>
            <a:pPr lvl="2"/>
            <a:r>
              <a:rPr lang="en-US" altLang="en-US"/>
              <a:t>Detect race conditions</a:t>
            </a:r>
          </a:p>
          <a:p>
            <a:pPr lvl="1"/>
            <a:r>
              <a:rPr lang="en-US" altLang="en-US"/>
              <a:t>Static language</a:t>
            </a:r>
          </a:p>
          <a:p>
            <a:pPr lvl="2"/>
            <a:r>
              <a:rPr lang="en-US" altLang="en-US"/>
              <a:t>No dynamic memory allocation,  call-graph fully known at compilation</a:t>
            </a:r>
          </a:p>
          <a:p>
            <a:pPr>
              <a:buFont typeface="Wingdings" pitchFamily="2" charset="2"/>
              <a:buChar char="§"/>
            </a:pPr>
            <a:r>
              <a:rPr lang="en-US" altLang="en-US"/>
              <a:t>No multiprogramming</a:t>
            </a:r>
          </a:p>
          <a:p>
            <a:pPr lvl="1"/>
            <a:r>
              <a:rPr lang="en-US" altLang="en-US" sz="2000"/>
              <a:t>Each mote runs a single application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F973A2F2-9F01-374D-8C3B-59548B834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E0EFFA7B-82BD-634C-B1A2-CE070C944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C38D41-4BB8-C545-9691-24A35E337F6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00962F39-5743-4642-9832-4CC745E43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nesC model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9FAEDC40-B2E5-3243-9B6B-C690EFEC1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79500"/>
            <a:ext cx="4894262" cy="5226050"/>
          </a:xfrm>
        </p:spPr>
        <p:txBody>
          <a:bodyPr/>
          <a:lstStyle/>
          <a:p>
            <a:pPr marL="117475" indent="-117475">
              <a:buFont typeface="Wingdings" pitchFamily="2" charset="2"/>
              <a:buChar char="§"/>
            </a:pPr>
            <a:r>
              <a:rPr lang="en-GB" altLang="en-US" sz="2400"/>
              <a:t> Application: graph of components</a:t>
            </a:r>
          </a:p>
          <a:p>
            <a:pPr marL="569913" lvl="1" indent="-338138"/>
            <a:r>
              <a:rPr lang="en-GB" altLang="en-US" sz="2000"/>
              <a:t>Main </a:t>
            </a:r>
            <a:r>
              <a:rPr lang="en-US" altLang="en-US"/>
              <a:t>component</a:t>
            </a:r>
          </a:p>
          <a:p>
            <a:pPr marL="914400" lvl="2" indent="-230188"/>
            <a:r>
              <a:rPr lang="en-US" altLang="en-US"/>
              <a:t>init, start, stop</a:t>
            </a:r>
          </a:p>
          <a:p>
            <a:pPr marL="914400" lvl="2" indent="-230188"/>
            <a:r>
              <a:rPr lang="en-US" altLang="en-US"/>
              <a:t>first component executed</a:t>
            </a:r>
          </a:p>
          <a:p>
            <a:pPr marL="569913" lvl="1" indent="-338138"/>
            <a:r>
              <a:rPr lang="en-US" altLang="en-US"/>
              <a:t>Other components</a:t>
            </a:r>
            <a:endParaRPr lang="en-GB" altLang="en-US" sz="2000"/>
          </a:p>
          <a:p>
            <a:pPr marL="117475" indent="-117475">
              <a:buFont typeface="Wingdings" pitchFamily="2" charset="2"/>
              <a:buChar char="§"/>
            </a:pPr>
            <a:r>
              <a:rPr lang="en-GB" altLang="en-US" sz="2400"/>
              <a:t> Components</a:t>
            </a:r>
          </a:p>
          <a:p>
            <a:pPr marL="569913" lvl="1" indent="-338138"/>
            <a:r>
              <a:rPr lang="en-GB" altLang="en-US"/>
              <a:t>modules</a:t>
            </a:r>
          </a:p>
          <a:p>
            <a:pPr marL="569913" lvl="1" indent="-338138"/>
            <a:r>
              <a:rPr lang="en-GB" altLang="en-US"/>
              <a:t>configurations</a:t>
            </a:r>
            <a:endParaRPr lang="en-GB" altLang="en-US" sz="2000"/>
          </a:p>
          <a:p>
            <a:pPr marL="117475" indent="-117475">
              <a:buFont typeface="Wingdings" pitchFamily="2" charset="2"/>
              <a:buChar char="§"/>
            </a:pPr>
            <a:r>
              <a:rPr lang="en-GB" altLang="en-US" sz="2400"/>
              <a:t> Interfaces: point of access to components</a:t>
            </a:r>
          </a:p>
          <a:p>
            <a:pPr marL="569913" lvl="1" indent="-338138"/>
            <a:r>
              <a:rPr lang="en-GB" altLang="en-US" b="1">
                <a:solidFill>
                  <a:srgbClr val="FF3300"/>
                </a:solidFill>
                <a:latin typeface="Courier New" panose="02070309020205020404" pitchFamily="49" charset="0"/>
              </a:rPr>
              <a:t>uses</a:t>
            </a:r>
          </a:p>
          <a:p>
            <a:pPr marL="569913" lvl="1" indent="-338138"/>
            <a:r>
              <a:rPr lang="en-GB" altLang="en-US" b="1">
                <a:solidFill>
                  <a:srgbClr val="339933"/>
                </a:solidFill>
                <a:latin typeface="Courier New" panose="02070309020205020404" pitchFamily="49" charset="0"/>
              </a:rPr>
              <a:t>provides</a:t>
            </a:r>
            <a:endParaRPr lang="en-GB" altLang="en-US" sz="2000"/>
          </a:p>
        </p:txBody>
      </p:sp>
      <p:sp>
        <p:nvSpPr>
          <p:cNvPr id="366639" name="Rectangle 47">
            <a:extLst>
              <a:ext uri="{FF2B5EF4-FFF2-40B4-BE49-F238E27FC236}">
                <a16:creationId xmlns:a16="http://schemas.microsoft.com/office/drawing/2014/main" id="{C6F3AF80-C503-0744-AD04-8A1BFAB2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447800"/>
            <a:ext cx="1676400" cy="28194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40" name="Rectangle 48">
            <a:extLst>
              <a:ext uri="{FF2B5EF4-FFF2-40B4-BE49-F238E27FC236}">
                <a16:creationId xmlns:a16="http://schemas.microsoft.com/office/drawing/2014/main" id="{D8B95676-5A60-1D4A-B8CC-A0F8C2F9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295400"/>
            <a:ext cx="3810000" cy="4191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41" name="Rectangle 49">
            <a:extLst>
              <a:ext uri="{FF2B5EF4-FFF2-40B4-BE49-F238E27FC236}">
                <a16:creationId xmlns:a16="http://schemas.microsoft.com/office/drawing/2014/main" id="{92829B7E-4AE0-DE48-A274-0428720E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1752600" cy="12192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42" name="Rectangle 50">
            <a:extLst>
              <a:ext uri="{FF2B5EF4-FFF2-40B4-BE49-F238E27FC236}">
                <a16:creationId xmlns:a16="http://schemas.microsoft.com/office/drawing/2014/main" id="{4EF13AED-54BF-084E-922C-E4EFEDDE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28800"/>
            <a:ext cx="9906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Component </a:t>
            </a:r>
          </a:p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366643" name="Rectangle 51">
            <a:extLst>
              <a:ext uri="{FF2B5EF4-FFF2-40B4-BE49-F238E27FC236}">
                <a16:creationId xmlns:a16="http://schemas.microsoft.com/office/drawing/2014/main" id="{4FA4DCF6-4FA0-4442-8B08-4D018010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514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44" name="Rectangle 52">
            <a:extLst>
              <a:ext uri="{FF2B5EF4-FFF2-40B4-BE49-F238E27FC236}">
                <a16:creationId xmlns:a16="http://schemas.microsoft.com/office/drawing/2014/main" id="{72C1D1D7-6F57-DA47-AF9B-441B6AE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9906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Component </a:t>
            </a:r>
          </a:p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366645" name="Rectangle 53">
            <a:extLst>
              <a:ext uri="{FF2B5EF4-FFF2-40B4-BE49-F238E27FC236}">
                <a16:creationId xmlns:a16="http://schemas.microsoft.com/office/drawing/2014/main" id="{5687A1CF-9F4D-5F4D-B770-93F88F22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0040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46" name="Line 54">
            <a:extLst>
              <a:ext uri="{FF2B5EF4-FFF2-40B4-BE49-F238E27FC236}">
                <a16:creationId xmlns:a16="http://schemas.microsoft.com/office/drawing/2014/main" id="{6209FAFB-3A93-0B44-89E2-6A80230A0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667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47" name="Text Box 55">
            <a:extLst>
              <a:ext uri="{FF2B5EF4-FFF2-40B4-BE49-F238E27FC236}">
                <a16:creationId xmlns:a16="http://schemas.microsoft.com/office/drawing/2014/main" id="{FB438BAE-47C7-7B42-8374-6A90B095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447800"/>
            <a:ext cx="160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Component D</a:t>
            </a:r>
          </a:p>
        </p:txBody>
      </p:sp>
      <p:sp>
        <p:nvSpPr>
          <p:cNvPr id="366648" name="Rectangle 56">
            <a:extLst>
              <a:ext uri="{FF2B5EF4-FFF2-40B4-BE49-F238E27FC236}">
                <a16:creationId xmlns:a16="http://schemas.microsoft.com/office/drawing/2014/main" id="{33E412F3-E908-934F-81AD-1B605F80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49" name="Rectangle 57">
            <a:extLst>
              <a:ext uri="{FF2B5EF4-FFF2-40B4-BE49-F238E27FC236}">
                <a16:creationId xmlns:a16="http://schemas.microsoft.com/office/drawing/2014/main" id="{B50FA597-2666-A448-AFD3-6062D99F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50" name="Rectangle 58">
            <a:extLst>
              <a:ext uri="{FF2B5EF4-FFF2-40B4-BE49-F238E27FC236}">
                <a16:creationId xmlns:a16="http://schemas.microsoft.com/office/drawing/2014/main" id="{D63FAFB5-E782-E149-A973-AC95AB09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19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51" name="Line 59">
            <a:extLst>
              <a:ext uri="{FF2B5EF4-FFF2-40B4-BE49-F238E27FC236}">
                <a16:creationId xmlns:a16="http://schemas.microsoft.com/office/drawing/2014/main" id="{4B42D4D7-D8BB-6F41-BE50-6EEAF18596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209800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52" name="Line 60">
            <a:extLst>
              <a:ext uri="{FF2B5EF4-FFF2-40B4-BE49-F238E27FC236}">
                <a16:creationId xmlns:a16="http://schemas.microsoft.com/office/drawing/2014/main" id="{6584AB9F-FD06-0146-9C0B-F6A378828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53" name="Rectangle 61">
            <a:extLst>
              <a:ext uri="{FF2B5EF4-FFF2-40B4-BE49-F238E27FC236}">
                <a16:creationId xmlns:a16="http://schemas.microsoft.com/office/drawing/2014/main" id="{FF307D51-0B44-0243-B58E-2F824C222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10668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Component</a:t>
            </a:r>
          </a:p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66654" name="Text Box 62">
            <a:extLst>
              <a:ext uri="{FF2B5EF4-FFF2-40B4-BE49-F238E27FC236}">
                <a16:creationId xmlns:a16="http://schemas.microsoft.com/office/drawing/2014/main" id="{C713B939-6F3A-B142-81F6-BFD89012E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1157288"/>
            <a:ext cx="1271587" cy="284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Application</a:t>
            </a:r>
          </a:p>
        </p:txBody>
      </p:sp>
      <p:sp>
        <p:nvSpPr>
          <p:cNvPr id="366655" name="Rectangle 63">
            <a:extLst>
              <a:ext uri="{FF2B5EF4-FFF2-40B4-BE49-F238E27FC236}">
                <a16:creationId xmlns:a16="http://schemas.microsoft.com/office/drawing/2014/main" id="{64DF29B5-BF3F-8742-9CD9-FA12D220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978400"/>
            <a:ext cx="121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configuration</a:t>
            </a:r>
          </a:p>
        </p:txBody>
      </p:sp>
      <p:sp>
        <p:nvSpPr>
          <p:cNvPr id="366656" name="Rectangle 64">
            <a:extLst>
              <a:ext uri="{FF2B5EF4-FFF2-40B4-BE49-F238E27FC236}">
                <a16:creationId xmlns:a16="http://schemas.microsoft.com/office/drawing/2014/main" id="{6C406A45-54ED-BB46-AEA9-1D339060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72000"/>
            <a:ext cx="990600" cy="685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Component </a:t>
            </a:r>
          </a:p>
          <a:p>
            <a:pPr algn="ctr" eaLnBrk="0" hangingPunct="0"/>
            <a:r>
              <a:rPr lang="en-US" altLang="en-US" sz="1200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366657" name="Rectangle 65">
            <a:extLst>
              <a:ext uri="{FF2B5EF4-FFF2-40B4-BE49-F238E27FC236}">
                <a16:creationId xmlns:a16="http://schemas.microsoft.com/office/drawing/2014/main" id="{329EA236-9001-4645-A027-A8AA20F9F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5760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58" name="Rectangle 66">
            <a:extLst>
              <a:ext uri="{FF2B5EF4-FFF2-40B4-BE49-F238E27FC236}">
                <a16:creationId xmlns:a16="http://schemas.microsoft.com/office/drawing/2014/main" id="{9BEA54E1-060C-424A-8840-F62E59E7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4419600"/>
            <a:ext cx="134937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59" name="Rectangle 67">
            <a:extLst>
              <a:ext uri="{FF2B5EF4-FFF2-40B4-BE49-F238E27FC236}">
                <a16:creationId xmlns:a16="http://schemas.microsoft.com/office/drawing/2014/main" id="{85E78DB2-64E0-AC42-96C2-132CBA836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3962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6660" name="Text Box 68">
            <a:extLst>
              <a:ext uri="{FF2B5EF4-FFF2-40B4-BE49-F238E27FC236}">
                <a16:creationId xmlns:a16="http://schemas.microsoft.com/office/drawing/2014/main" id="{B76C69B4-1FFC-E44C-B403-BD9F2E738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14800"/>
            <a:ext cx="13001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Component F</a:t>
            </a:r>
          </a:p>
        </p:txBody>
      </p:sp>
      <p:sp>
        <p:nvSpPr>
          <p:cNvPr id="366661" name="Line 69">
            <a:extLst>
              <a:ext uri="{FF2B5EF4-FFF2-40B4-BE49-F238E27FC236}">
                <a16:creationId xmlns:a16="http://schemas.microsoft.com/office/drawing/2014/main" id="{13F243EE-4622-2B40-BD95-19EDC158B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733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662" name="Rectangle 70">
            <a:extLst>
              <a:ext uri="{FF2B5EF4-FFF2-40B4-BE49-F238E27FC236}">
                <a16:creationId xmlns:a16="http://schemas.microsoft.com/office/drawing/2014/main" id="{141C7A2A-B823-4944-B293-E0008EEB1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1524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6663" name="AutoShape 71">
            <a:extLst>
              <a:ext uri="{FF2B5EF4-FFF2-40B4-BE49-F238E27FC236}">
                <a16:creationId xmlns:a16="http://schemas.microsoft.com/office/drawing/2014/main" id="{6E0BCEB1-A038-C140-B08D-AE0472444F0F}"/>
              </a:ext>
            </a:extLst>
          </p:cNvPr>
          <p:cNvCxnSpPr>
            <a:cxnSpLocks noChangeShapeType="1"/>
            <a:stCxn id="366659" idx="0"/>
            <a:endCxn id="366657" idx="1"/>
          </p:cNvCxnSpPr>
          <p:nvPr/>
        </p:nvCxnSpPr>
        <p:spPr bwMode="auto">
          <a:xfrm flipV="1">
            <a:off x="6426200" y="3733800"/>
            <a:ext cx="584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664" name="AutoShape 72">
            <a:extLst>
              <a:ext uri="{FF2B5EF4-FFF2-40B4-BE49-F238E27FC236}">
                <a16:creationId xmlns:a16="http://schemas.microsoft.com/office/drawing/2014/main" id="{38B9A368-02DC-DB43-BC7F-3DD2582AE812}"/>
              </a:ext>
            </a:extLst>
          </p:cNvPr>
          <p:cNvCxnSpPr>
            <a:cxnSpLocks noChangeShapeType="1"/>
            <a:stCxn id="366659" idx="2"/>
            <a:endCxn id="366658" idx="0"/>
          </p:cNvCxnSpPr>
          <p:nvPr/>
        </p:nvCxnSpPr>
        <p:spPr bwMode="auto">
          <a:xfrm>
            <a:off x="6426200" y="4114800"/>
            <a:ext cx="3175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665" name="AutoShape 73">
            <a:extLst>
              <a:ext uri="{FF2B5EF4-FFF2-40B4-BE49-F238E27FC236}">
                <a16:creationId xmlns:a16="http://schemas.microsoft.com/office/drawing/2014/main" id="{10977DE7-BA9C-8F4A-B313-A287465D9427}"/>
              </a:ext>
            </a:extLst>
          </p:cNvPr>
          <p:cNvCxnSpPr>
            <a:cxnSpLocks noChangeShapeType="1"/>
            <a:stCxn id="366662" idx="3"/>
            <a:endCxn id="366650" idx="1"/>
          </p:cNvCxnSpPr>
          <p:nvPr/>
        </p:nvCxnSpPr>
        <p:spPr bwMode="auto">
          <a:xfrm>
            <a:off x="6400800" y="2895600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7B4F109-B11D-B04B-8EA1-2ECCAAA52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DF0E996-A4D1-7840-93EB-7C058732A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BCDFA-418D-B94A-9E98-9C729CE225F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3C355F31-FF6A-254D-AAD8-384DED02D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Component Types</a:t>
            </a:r>
          </a:p>
        </p:txBody>
      </p:sp>
      <p:sp>
        <p:nvSpPr>
          <p:cNvPr id="430083" name="AutoShape 3">
            <a:extLst>
              <a:ext uri="{FF2B5EF4-FFF2-40B4-BE49-F238E27FC236}">
                <a16:creationId xmlns:a16="http://schemas.microsoft.com/office/drawing/2014/main" id="{36928A1D-C2C6-C849-8B0D-9D348CAB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1546225"/>
            <a:ext cx="167322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 b="0"/>
              <a:t>Components</a:t>
            </a:r>
          </a:p>
        </p:txBody>
      </p:sp>
      <p:sp>
        <p:nvSpPr>
          <p:cNvPr id="430084" name="AutoShape 4">
            <a:extLst>
              <a:ext uri="{FF2B5EF4-FFF2-40B4-BE49-F238E27FC236}">
                <a16:creationId xmlns:a16="http://schemas.microsoft.com/office/drawing/2014/main" id="{8AC608DA-F033-444F-991A-2C6DBAB5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2708275"/>
            <a:ext cx="167322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 b="0"/>
              <a:t>Configurations</a:t>
            </a:r>
          </a:p>
        </p:txBody>
      </p:sp>
      <p:sp>
        <p:nvSpPr>
          <p:cNvPr id="430085" name="AutoShape 5">
            <a:extLst>
              <a:ext uri="{FF2B5EF4-FFF2-40B4-BE49-F238E27FC236}">
                <a16:creationId xmlns:a16="http://schemas.microsoft.com/office/drawing/2014/main" id="{04A4807E-6F02-5544-BB0F-933C0FA8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2708275"/>
            <a:ext cx="167322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1800" b="0"/>
              <a:t>Modules</a:t>
            </a:r>
          </a:p>
        </p:txBody>
      </p:sp>
      <p:sp>
        <p:nvSpPr>
          <p:cNvPr id="430086" name="Text Box 6">
            <a:extLst>
              <a:ext uri="{FF2B5EF4-FFF2-40B4-BE49-F238E27FC236}">
                <a16:creationId xmlns:a16="http://schemas.microsoft.com/office/drawing/2014/main" id="{F36C3833-23F0-FF4A-B636-2E3689DB5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3340100"/>
            <a:ext cx="3144838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6538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en-US" sz="2000" b="0">
                <a:latin typeface="Franklin Gothic Medium" panose="020B0603020102020204" pitchFamily="34" charset="0"/>
              </a:rPr>
              <a:t>A collection of other components put together by “wiring” syntax.</a:t>
            </a:r>
          </a:p>
          <a:p>
            <a:pPr eaLnBrk="0" hangingPunct="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en-US" sz="2000" b="0">
                <a:latin typeface="Franklin Gothic Medium" panose="020B0603020102020204" pitchFamily="34" charset="0"/>
              </a:rPr>
              <a:t>Does not use C-like code</a:t>
            </a:r>
          </a:p>
          <a:p>
            <a:pPr eaLnBrk="0" hangingPunct="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en-US" sz="2000" b="0">
                <a:latin typeface="Franklin Gothic Medium" panose="020B0603020102020204" pitchFamily="34" charset="0"/>
              </a:rPr>
              <a:t>Can also provide and use interfaces</a:t>
            </a:r>
          </a:p>
        </p:txBody>
      </p:sp>
      <p:cxnSp>
        <p:nvCxnSpPr>
          <p:cNvPr id="430087" name="AutoShape 7">
            <a:extLst>
              <a:ext uri="{FF2B5EF4-FFF2-40B4-BE49-F238E27FC236}">
                <a16:creationId xmlns:a16="http://schemas.microsoft.com/office/drawing/2014/main" id="{A1BD0816-D149-534D-B46B-5DC8D1AD280D}"/>
              </a:ext>
            </a:extLst>
          </p:cNvPr>
          <p:cNvCxnSpPr>
            <a:cxnSpLocks noChangeShapeType="1"/>
            <a:stCxn id="430084" idx="2"/>
            <a:endCxn id="430086" idx="1"/>
          </p:cNvCxnSpPr>
          <p:nvPr/>
        </p:nvCxnSpPr>
        <p:spPr bwMode="auto">
          <a:xfrm rot="16200000" flipH="1">
            <a:off x="4972050" y="3719513"/>
            <a:ext cx="1287463" cy="1793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088" name="Text Box 8">
            <a:extLst>
              <a:ext uri="{FF2B5EF4-FFF2-40B4-BE49-F238E27FC236}">
                <a16:creationId xmlns:a16="http://schemas.microsoft.com/office/drawing/2014/main" id="{DCDBB294-FFBA-4643-94DA-22E859BFD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3324225"/>
            <a:ext cx="3006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6538" indent="-2365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en-US" sz="2000" b="0">
                <a:latin typeface="Franklin Gothic Medium" panose="020B0603020102020204" pitchFamily="34" charset="0"/>
              </a:rPr>
              <a:t>Provides, uses, and implements interface(s)</a:t>
            </a:r>
          </a:p>
          <a:p>
            <a:pPr eaLnBrk="0" hangingPunct="0"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en-US" sz="2000" b="0">
                <a:latin typeface="Franklin Gothic Medium" panose="020B0603020102020204" pitchFamily="34" charset="0"/>
              </a:rPr>
              <a:t>Contains C-like code</a:t>
            </a:r>
          </a:p>
        </p:txBody>
      </p:sp>
      <p:cxnSp>
        <p:nvCxnSpPr>
          <p:cNvPr id="430089" name="AutoShape 9">
            <a:extLst>
              <a:ext uri="{FF2B5EF4-FFF2-40B4-BE49-F238E27FC236}">
                <a16:creationId xmlns:a16="http://schemas.microsoft.com/office/drawing/2014/main" id="{B10665E7-F75B-8241-B5B7-5AA56B79F3AF}"/>
              </a:ext>
            </a:extLst>
          </p:cNvPr>
          <p:cNvCxnSpPr>
            <a:cxnSpLocks noChangeShapeType="1"/>
            <a:stCxn id="430085" idx="2"/>
            <a:endCxn id="430088" idx="1"/>
          </p:cNvCxnSpPr>
          <p:nvPr/>
        </p:nvCxnSpPr>
        <p:spPr bwMode="auto">
          <a:xfrm rot="16200000" flipH="1">
            <a:off x="1112838" y="3525837"/>
            <a:ext cx="814388" cy="936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090" name="AutoShape 10">
            <a:extLst>
              <a:ext uri="{FF2B5EF4-FFF2-40B4-BE49-F238E27FC236}">
                <a16:creationId xmlns:a16="http://schemas.microsoft.com/office/drawing/2014/main" id="{2CACB40A-49C1-5E41-84E3-37D254D78F1D}"/>
              </a:ext>
            </a:extLst>
          </p:cNvPr>
          <p:cNvCxnSpPr>
            <a:cxnSpLocks noChangeShapeType="1"/>
            <a:stCxn id="430083" idx="2"/>
            <a:endCxn id="430084" idx="0"/>
          </p:cNvCxnSpPr>
          <p:nvPr/>
        </p:nvCxnSpPr>
        <p:spPr bwMode="auto">
          <a:xfrm rot="16200000" flipH="1">
            <a:off x="4240213" y="1422400"/>
            <a:ext cx="704850" cy="18669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091" name="AutoShape 11">
            <a:extLst>
              <a:ext uri="{FF2B5EF4-FFF2-40B4-BE49-F238E27FC236}">
                <a16:creationId xmlns:a16="http://schemas.microsoft.com/office/drawing/2014/main" id="{D66A5FAF-CB0F-5A43-8D89-A26AF4459645}"/>
              </a:ext>
            </a:extLst>
          </p:cNvPr>
          <p:cNvCxnSpPr>
            <a:cxnSpLocks noChangeShapeType="1"/>
            <a:stCxn id="430083" idx="2"/>
            <a:endCxn id="430085" idx="0"/>
          </p:cNvCxnSpPr>
          <p:nvPr/>
        </p:nvCxnSpPr>
        <p:spPr bwMode="auto">
          <a:xfrm rot="5400000">
            <a:off x="2213769" y="1262856"/>
            <a:ext cx="704850" cy="21859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1B675-B77C-104D-A89F-2745E840C6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46BC5-5027-5F45-9994-14867607E0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A844B-3552-2D42-A152-8C3A159F9EA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FE61D784-FDB6-4E45-8179-32D7E4C9D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</a:t>
            </a:r>
            <a:r>
              <a:rPr lang="en-US" altLang="en-US">
                <a:latin typeface="Courier New" panose="02070309020205020404" pitchFamily="49" charset="0"/>
              </a:rPr>
              <a:t>modules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configurations</a:t>
            </a:r>
            <a:r>
              <a:rPr lang="en-US" altLang="en-US"/>
              <a:t>?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E336308D-48C3-8249-BC96-997D69699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Allow a developer to “snap together” applications using pre-build components without additional programming.</a:t>
            </a:r>
          </a:p>
          <a:p>
            <a:endParaRPr lang="en-US" altLang="en-US"/>
          </a:p>
          <a:p>
            <a:r>
              <a:rPr lang="en-US" altLang="en-US"/>
              <a:t>For example, a developer could provide a configuration that simply wires together one or more pre-existing modules.</a:t>
            </a:r>
          </a:p>
          <a:p>
            <a:endParaRPr lang="en-US" altLang="en-US"/>
          </a:p>
          <a:p>
            <a:r>
              <a:rPr lang="en-US" altLang="en-US"/>
              <a:t>The idea is for developers to provide a set of components, a “library,” that can be re-used in a wide range of applications.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57A1E580-4E46-B347-8020-CB6D77C4B8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2E7865F0-4FB5-924C-B48A-A28865A74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012153-5B32-0F4A-853F-25D7AA667D2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63F6D8BA-5132-A74E-B26D-34C9D3456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Component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E7095FB6-1ED8-8941-9ED5-74AEA5BCE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2038"/>
            <a:ext cx="5392738" cy="52260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/>
              <a:t> Specification</a:t>
            </a:r>
          </a:p>
          <a:p>
            <a:pPr marL="511175" lvl="1" indent="-279400">
              <a:lnSpc>
                <a:spcPct val="85000"/>
              </a:lnSpc>
            </a:pPr>
            <a:r>
              <a:rPr lang="en-US" altLang="en-US"/>
              <a:t>Identified by the keyword </a:t>
            </a: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</a:rPr>
              <a:t>configuration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</a:rPr>
              <a:t>module</a:t>
            </a:r>
          </a:p>
          <a:p>
            <a:pPr marL="511175" lvl="1" indent="-279400">
              <a:lnSpc>
                <a:spcPct val="85000"/>
              </a:lnSpc>
            </a:pPr>
            <a:r>
              <a:rPr lang="en-US" altLang="en-US"/>
              <a:t>List of interfaces that component</a:t>
            </a:r>
          </a:p>
          <a:p>
            <a:pPr marL="976313" lvl="2" indent="-293688">
              <a:lnSpc>
                <a:spcPct val="85000"/>
              </a:lnSpc>
            </a:pPr>
            <a:r>
              <a:rPr lang="en-US" altLang="en-US" sz="2200" b="1">
                <a:solidFill>
                  <a:srgbClr val="FF3300"/>
                </a:solidFill>
                <a:latin typeface="Courier New" panose="02070309020205020404" pitchFamily="49" charset="0"/>
              </a:rPr>
              <a:t>uses</a:t>
            </a:r>
            <a:r>
              <a:rPr lang="en-US" altLang="en-US" sz="2200"/>
              <a:t>, </a:t>
            </a:r>
            <a:r>
              <a:rPr lang="en-US" altLang="en-US" sz="2200" b="1">
                <a:solidFill>
                  <a:srgbClr val="FF3300"/>
                </a:solidFill>
                <a:latin typeface="Courier New" panose="02070309020205020404" pitchFamily="49" charset="0"/>
              </a:rPr>
              <a:t>provides</a:t>
            </a:r>
          </a:p>
          <a:p>
            <a:pPr marL="976313" lvl="2" indent="-293688">
              <a:lnSpc>
                <a:spcPct val="85000"/>
              </a:lnSpc>
            </a:pPr>
            <a:r>
              <a:rPr lang="en-US" altLang="en-US" sz="2200"/>
              <a:t>Alias interfaces </a:t>
            </a:r>
            <a:r>
              <a:rPr lang="en-US" altLang="en-US" sz="2200" b="1">
                <a:solidFill>
                  <a:srgbClr val="FF3300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sz="2200"/>
              <a:t> new name</a:t>
            </a:r>
            <a:r>
              <a:rPr lang="en-US" altLang="en-US"/>
              <a:t> </a:t>
            </a:r>
          </a:p>
          <a:p>
            <a:pPr marL="0" indent="0">
              <a:lnSpc>
                <a:spcPct val="80000"/>
              </a:lnSpc>
            </a:pPr>
            <a:endParaRPr lang="en-US" altLang="en-US" sz="2100"/>
          </a:p>
          <a:p>
            <a:pPr marL="0" indent="0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/>
              <a:t> Implementation</a:t>
            </a:r>
          </a:p>
          <a:p>
            <a:pPr marL="511175" lvl="1" indent="-279400">
              <a:lnSpc>
                <a:spcPct val="85000"/>
              </a:lnSpc>
            </a:pPr>
            <a:r>
              <a:rPr lang="en-US" altLang="en-US"/>
              <a:t>Identified by the keyword </a:t>
            </a:r>
            <a:r>
              <a:rPr lang="en-US" altLang="en-US" b="1">
                <a:solidFill>
                  <a:srgbClr val="FF3300"/>
                </a:solidFill>
                <a:latin typeface="Courier New" panose="02070309020205020404" pitchFamily="49" charset="0"/>
              </a:rPr>
              <a:t>implementation</a:t>
            </a:r>
          </a:p>
          <a:p>
            <a:pPr marL="511175" lvl="1" indent="-279400">
              <a:lnSpc>
                <a:spcPct val="85000"/>
              </a:lnSpc>
            </a:pPr>
            <a:r>
              <a:rPr lang="en-US" altLang="en-US"/>
              <a:t>Defines internal workings </a:t>
            </a:r>
          </a:p>
          <a:p>
            <a:pPr marL="511175" lvl="1" indent="-279400">
              <a:lnSpc>
                <a:spcPct val="85000"/>
              </a:lnSpc>
            </a:pPr>
            <a:r>
              <a:rPr lang="en-US" altLang="en-US"/>
              <a:t>May include other components and associated “wiring”</a:t>
            </a:r>
          </a:p>
          <a:p>
            <a:pPr marL="0" indent="0">
              <a:lnSpc>
                <a:spcPct val="80000"/>
              </a:lnSpc>
            </a:pPr>
            <a:endParaRPr lang="en-US" altLang="en-US" sz="2200"/>
          </a:p>
        </p:txBody>
      </p:sp>
      <p:sp>
        <p:nvSpPr>
          <p:cNvPr id="434180" name="Rectangle 4">
            <a:extLst>
              <a:ext uri="{FF2B5EF4-FFF2-40B4-BE49-F238E27FC236}">
                <a16:creationId xmlns:a16="http://schemas.microsoft.com/office/drawing/2014/main" id="{F69D7D91-B1E7-8A43-96D7-5EFEC780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1584325"/>
            <a:ext cx="3114675" cy="3821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81" name="Text Box 5">
            <a:extLst>
              <a:ext uri="{FF2B5EF4-FFF2-40B4-BE49-F238E27FC236}">
                <a16:creationId xmlns:a16="http://schemas.microsoft.com/office/drawing/2014/main" id="{7D043EEF-A941-A441-830D-43CF6A283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550" y="1446213"/>
            <a:ext cx="233045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800" b="0"/>
              <a:t>Generalized component</a:t>
            </a:r>
          </a:p>
        </p:txBody>
      </p:sp>
      <p:grpSp>
        <p:nvGrpSpPr>
          <p:cNvPr id="434182" name="Group 6">
            <a:extLst>
              <a:ext uri="{FF2B5EF4-FFF2-40B4-BE49-F238E27FC236}">
                <a16:creationId xmlns:a16="http://schemas.microsoft.com/office/drawing/2014/main" id="{8C995E23-9352-E748-B43F-F7CEA3848293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3421063"/>
            <a:ext cx="2438400" cy="1849437"/>
            <a:chOff x="3881" y="2323"/>
            <a:chExt cx="1536" cy="1165"/>
          </a:xfrm>
        </p:grpSpPr>
        <p:sp>
          <p:nvSpPr>
            <p:cNvPr id="434183" name="Rectangle 7">
              <a:extLst>
                <a:ext uri="{FF2B5EF4-FFF2-40B4-BE49-F238E27FC236}">
                  <a16:creationId xmlns:a16="http://schemas.microsoft.com/office/drawing/2014/main" id="{491A4190-36A8-BB4E-B4F0-C76F9E1FA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2386"/>
              <a:ext cx="1536" cy="1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 b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34184" name="Text Box 8">
              <a:extLst>
                <a:ext uri="{FF2B5EF4-FFF2-40B4-BE49-F238E27FC236}">
                  <a16:creationId xmlns:a16="http://schemas.microsoft.com/office/drawing/2014/main" id="{FF13BA53-4238-0F40-A419-8F62F6754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2551"/>
              <a:ext cx="737" cy="402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hangingPunct="0"/>
              <a:endParaRPr lang="en-US" altLang="en-US" sz="800" b="0">
                <a:latin typeface="Franklin Gothic Demi Cond" panose="020B0603020102020204" pitchFamily="34" charset="0"/>
              </a:endParaRPr>
            </a:p>
            <a:p>
              <a:pPr algn="ctr" eaLnBrk="0" hangingPunct="0"/>
              <a:r>
                <a:rPr lang="en-US" altLang="en-US" sz="1600" b="0"/>
                <a:t>Frame</a:t>
              </a:r>
            </a:p>
          </p:txBody>
        </p:sp>
        <p:sp>
          <p:nvSpPr>
            <p:cNvPr id="434185" name="AutoShape 9">
              <a:extLst>
                <a:ext uri="{FF2B5EF4-FFF2-40B4-BE49-F238E27FC236}">
                  <a16:creationId xmlns:a16="http://schemas.microsoft.com/office/drawing/2014/main" id="{2908E428-B1D7-FF41-8BF2-E8C07C26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3037"/>
              <a:ext cx="839" cy="321"/>
            </a:xfrm>
            <a:prstGeom prst="flowChartPunchedTap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altLang="en-US" sz="1600" b="0"/>
                <a:t>Functions</a:t>
              </a:r>
            </a:p>
          </p:txBody>
        </p:sp>
        <p:sp>
          <p:nvSpPr>
            <p:cNvPr id="434186" name="Text Box 10">
              <a:extLst>
                <a:ext uri="{FF2B5EF4-FFF2-40B4-BE49-F238E27FC236}">
                  <a16:creationId xmlns:a16="http://schemas.microsoft.com/office/drawing/2014/main" id="{02462E1F-786B-5042-8C66-3FEDBF2E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323"/>
              <a:ext cx="1078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600">
                  <a:latin typeface="Courier New" panose="02070309020205020404" pitchFamily="49" charset="0"/>
                </a:rPr>
                <a:t>implementation</a:t>
              </a:r>
            </a:p>
          </p:txBody>
        </p:sp>
      </p:grpSp>
      <p:grpSp>
        <p:nvGrpSpPr>
          <p:cNvPr id="434187" name="Group 11">
            <a:extLst>
              <a:ext uri="{FF2B5EF4-FFF2-40B4-BE49-F238E27FC236}">
                <a16:creationId xmlns:a16="http://schemas.microsoft.com/office/drawing/2014/main" id="{F6529D7C-44F0-0D4D-AB20-D7D80F10B9C6}"/>
              </a:ext>
            </a:extLst>
          </p:cNvPr>
          <p:cNvGrpSpPr>
            <a:grpSpLocks/>
          </p:cNvGrpSpPr>
          <p:nvPr/>
        </p:nvGrpSpPr>
        <p:grpSpPr bwMode="auto">
          <a:xfrm>
            <a:off x="5989638" y="1998663"/>
            <a:ext cx="2976562" cy="1085850"/>
            <a:chOff x="3803" y="1259"/>
            <a:chExt cx="1875" cy="684"/>
          </a:xfrm>
        </p:grpSpPr>
        <p:sp>
          <p:nvSpPr>
            <p:cNvPr id="434188" name="Text Box 12">
              <a:extLst>
                <a:ext uri="{FF2B5EF4-FFF2-40B4-BE49-F238E27FC236}">
                  <a16:creationId xmlns:a16="http://schemas.microsoft.com/office/drawing/2014/main" id="{08E44273-A415-A54E-8617-C45437509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396"/>
              <a:ext cx="7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provides</a:t>
              </a:r>
            </a:p>
          </p:txBody>
        </p:sp>
        <p:sp>
          <p:nvSpPr>
            <p:cNvPr id="434189" name="Rectangle 13">
              <a:extLst>
                <a:ext uri="{FF2B5EF4-FFF2-40B4-BE49-F238E27FC236}">
                  <a16:creationId xmlns:a16="http://schemas.microsoft.com/office/drawing/2014/main" id="{5CA0D119-4823-2A4B-9BD1-66374D9B5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1259"/>
              <a:ext cx="1875" cy="684"/>
            </a:xfrm>
            <a:prstGeom prst="rect">
              <a:avLst/>
            </a:prstGeom>
            <a:noFill/>
            <a:ln w="1270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190" name="Text Box 14">
              <a:extLst>
                <a:ext uri="{FF2B5EF4-FFF2-40B4-BE49-F238E27FC236}">
                  <a16:creationId xmlns:a16="http://schemas.microsoft.com/office/drawing/2014/main" id="{CAE481B8-7A9E-AA4C-A130-44C68DCAC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1636"/>
              <a:ext cx="4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uses</a:t>
              </a:r>
            </a:p>
          </p:txBody>
        </p:sp>
        <p:sp>
          <p:nvSpPr>
            <p:cNvPr id="434191" name="Text Box 15">
              <a:extLst>
                <a:ext uri="{FF2B5EF4-FFF2-40B4-BE49-F238E27FC236}">
                  <a16:creationId xmlns:a16="http://schemas.microsoft.com/office/drawing/2014/main" id="{F0A67427-11D4-2741-A2F5-D1FB682B6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1380"/>
              <a:ext cx="964" cy="221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/>
              <a:r>
                <a:rPr lang="en-US" altLang="en-US" sz="1600">
                  <a:solidFill>
                    <a:schemeClr val="bg1"/>
                  </a:solidFill>
                  <a:latin typeface="Courier New" panose="02070309020205020404" pitchFamily="49" charset="0"/>
                </a:rPr>
                <a:t>Interface_A</a:t>
              </a:r>
            </a:p>
          </p:txBody>
        </p:sp>
        <p:sp>
          <p:nvSpPr>
            <p:cNvPr id="434192" name="Text Box 16">
              <a:extLst>
                <a:ext uri="{FF2B5EF4-FFF2-40B4-BE49-F238E27FC236}">
                  <a16:creationId xmlns:a16="http://schemas.microsoft.com/office/drawing/2014/main" id="{CFBEBDE4-EAA9-704A-8B52-D5B363DC5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1662"/>
              <a:ext cx="973" cy="21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/>
              <a:r>
                <a:rPr lang="en-US" altLang="en-US" sz="1600">
                  <a:solidFill>
                    <a:schemeClr val="bg1"/>
                  </a:solidFill>
                  <a:latin typeface="Courier New" panose="02070309020205020404" pitchFamily="49" charset="0"/>
                </a:rPr>
                <a:t>Interface_B</a:t>
              </a:r>
            </a:p>
          </p:txBody>
        </p:sp>
      </p:grpSp>
      <p:sp>
        <p:nvSpPr>
          <p:cNvPr id="434193" name="AutoShape 17">
            <a:extLst>
              <a:ext uri="{FF2B5EF4-FFF2-40B4-BE49-F238E27FC236}">
                <a16:creationId xmlns:a16="http://schemas.microsoft.com/office/drawing/2014/main" id="{1E261F3C-D6DF-D64E-AB5C-8CEF0CB9DDED}"/>
              </a:ext>
            </a:extLst>
          </p:cNvPr>
          <p:cNvSpPr>
            <a:spLocks/>
          </p:cNvSpPr>
          <p:nvPr/>
        </p:nvSpPr>
        <p:spPr bwMode="auto">
          <a:xfrm>
            <a:off x="5630863" y="1874838"/>
            <a:ext cx="236537" cy="1209675"/>
          </a:xfrm>
          <a:prstGeom prst="leftBrace">
            <a:avLst>
              <a:gd name="adj1" fmla="val 4261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94" name="AutoShape 18">
            <a:extLst>
              <a:ext uri="{FF2B5EF4-FFF2-40B4-BE49-F238E27FC236}">
                <a16:creationId xmlns:a16="http://schemas.microsoft.com/office/drawing/2014/main" id="{78B5BD63-54E9-3544-A54F-1869B76FEAC4}"/>
              </a:ext>
            </a:extLst>
          </p:cNvPr>
          <p:cNvSpPr>
            <a:spLocks/>
          </p:cNvSpPr>
          <p:nvPr/>
        </p:nvSpPr>
        <p:spPr bwMode="auto">
          <a:xfrm>
            <a:off x="5621338" y="3384550"/>
            <a:ext cx="236537" cy="1914525"/>
          </a:xfrm>
          <a:prstGeom prst="leftBrace">
            <a:avLst>
              <a:gd name="adj1" fmla="val 674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4195" name="Rectangle 19">
            <a:extLst>
              <a:ext uri="{FF2B5EF4-FFF2-40B4-BE49-F238E27FC236}">
                <a16:creationId xmlns:a16="http://schemas.microsoft.com/office/drawing/2014/main" id="{48BC6B6F-E262-3247-AEDD-9F14050A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5926138"/>
            <a:ext cx="6484937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800" b="0"/>
              <a:t>NOTE: This model applies to both modules and configurations</a:t>
            </a:r>
          </a:p>
        </p:txBody>
      </p:sp>
      <p:sp>
        <p:nvSpPr>
          <p:cNvPr id="434196" name="Text Box 20">
            <a:extLst>
              <a:ext uri="{FF2B5EF4-FFF2-40B4-BE49-F238E27FC236}">
                <a16:creationId xmlns:a16="http://schemas.microsoft.com/office/drawing/2014/main" id="{BE73DA52-B79E-7842-8476-2CF287FC1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1871663"/>
            <a:ext cx="244475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latin typeface="Courier New" panose="02070309020205020404" pitchFamily="49" charset="0"/>
              </a:rPr>
              <a:t>configuration|module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95924025-D033-BC47-97AE-6B3EA6FB5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9B4E77F-AAB0-9044-9BC1-EF08E1A5F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2C872-8BA2-0D4C-AF2E-9CEF6C6BF11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E74ED9B9-7D51-5B4D-A77B-EF1FF127E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500"/>
              <a:t>nesC Configuration – A Bare Minimum Configuration</a:t>
            </a:r>
          </a:p>
        </p:txBody>
      </p:sp>
      <p:sp>
        <p:nvSpPr>
          <p:cNvPr id="444419" name="Text Box 3">
            <a:extLst>
              <a:ext uri="{FF2B5EF4-FFF2-40B4-BE49-F238E27FC236}">
                <a16:creationId xmlns:a16="http://schemas.microsoft.com/office/drawing/2014/main" id="{21F95696-1A2A-C14A-8C82-567A7E8FE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138363"/>
            <a:ext cx="5394325" cy="2660650"/>
          </a:xfrm>
          <a:prstGeom prst="rect">
            <a:avLst/>
          </a:prstGeom>
          <a:solidFill>
            <a:srgbClr val="EAEAEA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configuration</a:t>
            </a:r>
            <a:r>
              <a:rPr lang="en-US" altLang="en-US" sz="1600">
                <a:latin typeface="Courier New" panose="02070309020205020404" pitchFamily="49" charset="0"/>
              </a:rPr>
              <a:t> ConfigurationName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provides interface …;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uses interface …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implementation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// wiring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……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4420" name="Rectangle 4">
            <a:extLst>
              <a:ext uri="{FF2B5EF4-FFF2-40B4-BE49-F238E27FC236}">
                <a16:creationId xmlns:a16="http://schemas.microsoft.com/office/drawing/2014/main" id="{4D4CA971-F179-E74B-84D3-3848A5D97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2132013"/>
            <a:ext cx="3060700" cy="3476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1" name="Rectangle 5">
            <a:extLst>
              <a:ext uri="{FF2B5EF4-FFF2-40B4-BE49-F238E27FC236}">
                <a16:creationId xmlns:a16="http://schemas.microsoft.com/office/drawing/2014/main" id="{20A2ED00-F84F-5249-901D-21DD4F74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3702050"/>
            <a:ext cx="28035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44422" name="Text Box 6">
            <a:extLst>
              <a:ext uri="{FF2B5EF4-FFF2-40B4-BE49-F238E27FC236}">
                <a16:creationId xmlns:a16="http://schemas.microsoft.com/office/drawing/2014/main" id="{471FA355-7C08-F446-8071-6C8BFF8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20888"/>
            <a:ext cx="110013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latin typeface="Courier New" panose="02070309020205020404" pitchFamily="49" charset="0"/>
              </a:rPr>
              <a:t>Component</a:t>
            </a:r>
          </a:p>
        </p:txBody>
      </p:sp>
      <p:sp>
        <p:nvSpPr>
          <p:cNvPr id="444425" name="Text Box 9">
            <a:extLst>
              <a:ext uri="{FF2B5EF4-FFF2-40B4-BE49-F238E27FC236}">
                <a16:creationId xmlns:a16="http://schemas.microsoft.com/office/drawing/2014/main" id="{CD837AFF-D9AA-9549-A50C-EE46A4A1A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26257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provides</a:t>
            </a:r>
          </a:p>
        </p:txBody>
      </p:sp>
      <p:sp>
        <p:nvSpPr>
          <p:cNvPr id="444426" name="Rectangle 10">
            <a:extLst>
              <a:ext uri="{FF2B5EF4-FFF2-40B4-BE49-F238E27FC236}">
                <a16:creationId xmlns:a16="http://schemas.microsoft.com/office/drawing/2014/main" id="{63867481-EECD-B44B-A08E-33354D9C0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417763"/>
            <a:ext cx="2817813" cy="108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4427" name="Text Box 11">
            <a:extLst>
              <a:ext uri="{FF2B5EF4-FFF2-40B4-BE49-F238E27FC236}">
                <a16:creationId xmlns:a16="http://schemas.microsoft.com/office/drawing/2014/main" id="{588B59A5-9DB0-E041-84F8-02097060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274888"/>
            <a:ext cx="158908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configuration</a:t>
            </a:r>
          </a:p>
        </p:txBody>
      </p:sp>
      <p:sp>
        <p:nvSpPr>
          <p:cNvPr id="444428" name="Text Box 12">
            <a:extLst>
              <a:ext uri="{FF2B5EF4-FFF2-40B4-BE49-F238E27FC236}">
                <a16:creationId xmlns:a16="http://schemas.microsoft.com/office/drawing/2014/main" id="{0DA3D65E-1DC7-FF45-B972-F824981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3563938"/>
            <a:ext cx="17113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implementation</a:t>
            </a:r>
          </a:p>
        </p:txBody>
      </p:sp>
      <p:sp>
        <p:nvSpPr>
          <p:cNvPr id="444429" name="Text Box 13">
            <a:extLst>
              <a:ext uri="{FF2B5EF4-FFF2-40B4-BE49-F238E27FC236}">
                <a16:creationId xmlns:a16="http://schemas.microsoft.com/office/drawing/2014/main" id="{A1FEE881-ACDE-D541-938B-B2371B480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0162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uses</a:t>
            </a:r>
          </a:p>
        </p:txBody>
      </p:sp>
      <p:sp>
        <p:nvSpPr>
          <p:cNvPr id="444430" name="Text Box 14">
            <a:extLst>
              <a:ext uri="{FF2B5EF4-FFF2-40B4-BE49-F238E27FC236}">
                <a16:creationId xmlns:a16="http://schemas.microsoft.com/office/drawing/2014/main" id="{095190A2-EE8B-0143-8E1D-74F7209B2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609850"/>
            <a:ext cx="1508125" cy="3206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Interface_A</a:t>
            </a:r>
          </a:p>
        </p:txBody>
      </p:sp>
      <p:sp>
        <p:nvSpPr>
          <p:cNvPr id="444431" name="Text Box 15">
            <a:extLst>
              <a:ext uri="{FF2B5EF4-FFF2-40B4-BE49-F238E27FC236}">
                <a16:creationId xmlns:a16="http://schemas.microsoft.com/office/drawing/2014/main" id="{7E56BCB3-B4E5-104D-9C54-7FF78FBF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3057525"/>
            <a:ext cx="1508125" cy="3206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Interface_B</a:t>
            </a:r>
          </a:p>
        </p:txBody>
      </p:sp>
      <p:sp>
        <p:nvSpPr>
          <p:cNvPr id="444432" name="Line 16">
            <a:extLst>
              <a:ext uri="{FF2B5EF4-FFF2-40B4-BE49-F238E27FC236}">
                <a16:creationId xmlns:a16="http://schemas.microsoft.com/office/drawing/2014/main" id="{EBE95F79-93CF-4D49-ACCC-71937DD1E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513" y="3908425"/>
            <a:ext cx="2501900" cy="180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4434" name="Line 18">
            <a:extLst>
              <a:ext uri="{FF2B5EF4-FFF2-40B4-BE49-F238E27FC236}">
                <a16:creationId xmlns:a16="http://schemas.microsoft.com/office/drawing/2014/main" id="{37AF956A-D1FB-524B-AF14-CE222C4D7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1013" y="2540000"/>
            <a:ext cx="1693862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F2999C1-69E3-7643-98EE-DFD8683F2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C17A7F4-4833-444F-B239-189E2F9A2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AF223-4D02-0944-AAC5-3B11E28FC89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13C7E8C3-2A26-A343-B5E9-897F43AAC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Module – A Bare Minimum Module</a:t>
            </a:r>
          </a:p>
        </p:txBody>
      </p:sp>
      <p:sp>
        <p:nvSpPr>
          <p:cNvPr id="442372" name="Text Box 4">
            <a:extLst>
              <a:ext uri="{FF2B5EF4-FFF2-40B4-BE49-F238E27FC236}">
                <a16:creationId xmlns:a16="http://schemas.microsoft.com/office/drawing/2014/main" id="{2F91222E-4761-CE4D-95DA-B4D714618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138363"/>
            <a:ext cx="5394325" cy="4251325"/>
          </a:xfrm>
          <a:prstGeom prst="rect">
            <a:avLst/>
          </a:prstGeom>
          <a:solidFill>
            <a:srgbClr val="EAEAEA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module</a:t>
            </a:r>
            <a:r>
              <a:rPr lang="en-US" altLang="en-US" sz="1600">
                <a:latin typeface="Courier New" panose="02070309020205020404" pitchFamily="49" charset="0"/>
              </a:rPr>
              <a:t> ModuleName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provides interface StdControl;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implementation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// ========== FRAME =========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// ========== FUNCTIONS =====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command result_t StdControl.init()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return SUCCESS;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command result_t StdControl.start()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return SUCCESS;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command result_t StdControl.stop()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return SUCCESS;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}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2373" name="Rectangle 5">
            <a:extLst>
              <a:ext uri="{FF2B5EF4-FFF2-40B4-BE49-F238E27FC236}">
                <a16:creationId xmlns:a16="http://schemas.microsoft.com/office/drawing/2014/main" id="{E0D5125B-3ACC-0E48-A1E5-7302B22F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2132013"/>
            <a:ext cx="3060700" cy="3476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374" name="Rectangle 6">
            <a:extLst>
              <a:ext uri="{FF2B5EF4-FFF2-40B4-BE49-F238E27FC236}">
                <a16:creationId xmlns:a16="http://schemas.microsoft.com/office/drawing/2014/main" id="{6D0A719F-9E59-1745-BBE1-FDAE11CF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3702050"/>
            <a:ext cx="28035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442375" name="Text Box 7">
            <a:extLst>
              <a:ext uri="{FF2B5EF4-FFF2-40B4-BE49-F238E27FC236}">
                <a16:creationId xmlns:a16="http://schemas.microsoft.com/office/drawing/2014/main" id="{485A7FAF-AF71-334D-8C4B-CE3656EE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20888"/>
            <a:ext cx="110013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latin typeface="Courier New" panose="02070309020205020404" pitchFamily="49" charset="0"/>
              </a:rPr>
              <a:t>Component</a:t>
            </a:r>
          </a:p>
        </p:txBody>
      </p:sp>
      <p:sp>
        <p:nvSpPr>
          <p:cNvPr id="442376" name="Text Box 8">
            <a:extLst>
              <a:ext uri="{FF2B5EF4-FFF2-40B4-BE49-F238E27FC236}">
                <a16:creationId xmlns:a16="http://schemas.microsoft.com/office/drawing/2014/main" id="{BA3988F0-9EB3-D24A-BCAF-65721638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3908425"/>
            <a:ext cx="833438" cy="442913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Frame</a:t>
            </a:r>
          </a:p>
        </p:txBody>
      </p:sp>
      <p:sp>
        <p:nvSpPr>
          <p:cNvPr id="442377" name="AutoShape 9">
            <a:extLst>
              <a:ext uri="{FF2B5EF4-FFF2-40B4-BE49-F238E27FC236}">
                <a16:creationId xmlns:a16="http://schemas.microsoft.com/office/drawing/2014/main" id="{23108D5A-661C-FF44-A952-F17A47FBF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406900"/>
            <a:ext cx="1608138" cy="977900"/>
          </a:xfrm>
          <a:prstGeom prst="flowChartPunchedTap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Functions</a:t>
            </a:r>
          </a:p>
        </p:txBody>
      </p:sp>
      <p:sp>
        <p:nvSpPr>
          <p:cNvPr id="442378" name="Text Box 10">
            <a:extLst>
              <a:ext uri="{FF2B5EF4-FFF2-40B4-BE49-F238E27FC236}">
                <a16:creationId xmlns:a16="http://schemas.microsoft.com/office/drawing/2014/main" id="{DFC124DA-B6D6-134D-8E96-6D238A605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262572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provides</a:t>
            </a:r>
          </a:p>
        </p:txBody>
      </p:sp>
      <p:sp>
        <p:nvSpPr>
          <p:cNvPr id="442379" name="Rectangle 11">
            <a:extLst>
              <a:ext uri="{FF2B5EF4-FFF2-40B4-BE49-F238E27FC236}">
                <a16:creationId xmlns:a16="http://schemas.microsoft.com/office/drawing/2014/main" id="{6387AFC0-B72E-A447-9AB9-203AC03CE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417763"/>
            <a:ext cx="2817813" cy="1085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2380" name="Text Box 12">
            <a:extLst>
              <a:ext uri="{FF2B5EF4-FFF2-40B4-BE49-F238E27FC236}">
                <a16:creationId xmlns:a16="http://schemas.microsoft.com/office/drawing/2014/main" id="{51ED12D1-D429-5245-B211-EA2D04172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274888"/>
            <a:ext cx="7334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module</a:t>
            </a:r>
          </a:p>
        </p:txBody>
      </p:sp>
      <p:sp>
        <p:nvSpPr>
          <p:cNvPr id="442381" name="Text Box 13">
            <a:extLst>
              <a:ext uri="{FF2B5EF4-FFF2-40B4-BE49-F238E27FC236}">
                <a16:creationId xmlns:a16="http://schemas.microsoft.com/office/drawing/2014/main" id="{ED1B33EE-7AFF-6B4C-AC1F-D96F3700B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3563938"/>
            <a:ext cx="17113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chemeClr val="hlink"/>
                </a:solidFill>
                <a:latin typeface="Courier New" panose="02070309020205020404" pitchFamily="49" charset="0"/>
              </a:rPr>
              <a:t>implementation</a:t>
            </a:r>
          </a:p>
        </p:txBody>
      </p:sp>
      <p:sp>
        <p:nvSpPr>
          <p:cNvPr id="442382" name="Text Box 14">
            <a:extLst>
              <a:ext uri="{FF2B5EF4-FFF2-40B4-BE49-F238E27FC236}">
                <a16:creationId xmlns:a16="http://schemas.microsoft.com/office/drawing/2014/main" id="{4C7EA7AB-A403-9049-B79B-E6253AAC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301625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uses</a:t>
            </a:r>
          </a:p>
        </p:txBody>
      </p:sp>
      <p:sp>
        <p:nvSpPr>
          <p:cNvPr id="442383" name="Text Box 15">
            <a:extLst>
              <a:ext uri="{FF2B5EF4-FFF2-40B4-BE49-F238E27FC236}">
                <a16:creationId xmlns:a16="http://schemas.microsoft.com/office/drawing/2014/main" id="{AA301036-C16E-714E-A848-A752C68E1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609850"/>
            <a:ext cx="1508125" cy="3206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Interface_A</a:t>
            </a:r>
          </a:p>
        </p:txBody>
      </p:sp>
      <p:sp>
        <p:nvSpPr>
          <p:cNvPr id="442384" name="Text Box 16">
            <a:extLst>
              <a:ext uri="{FF2B5EF4-FFF2-40B4-BE49-F238E27FC236}">
                <a16:creationId xmlns:a16="http://schemas.microsoft.com/office/drawing/2014/main" id="{ACA59B92-F0A8-464C-9F4C-925CFCA1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3" y="3057525"/>
            <a:ext cx="1508125" cy="3206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Interface_B</a:t>
            </a:r>
          </a:p>
        </p:txBody>
      </p:sp>
      <p:sp>
        <p:nvSpPr>
          <p:cNvPr id="442385" name="Line 17">
            <a:extLst>
              <a:ext uri="{FF2B5EF4-FFF2-40B4-BE49-F238E27FC236}">
                <a16:creationId xmlns:a16="http://schemas.microsoft.com/office/drawing/2014/main" id="{D980B0FF-0BF7-314B-8468-1529FFEF4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92650"/>
            <a:ext cx="1889125" cy="180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2386" name="Line 18">
            <a:extLst>
              <a:ext uri="{FF2B5EF4-FFF2-40B4-BE49-F238E27FC236}">
                <a16:creationId xmlns:a16="http://schemas.microsoft.com/office/drawing/2014/main" id="{1E87A6A5-1928-804D-A7C1-F7C933E12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2513" y="3424238"/>
            <a:ext cx="3271837" cy="7350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2387" name="Line 19">
            <a:extLst>
              <a:ext uri="{FF2B5EF4-FFF2-40B4-BE49-F238E27FC236}">
                <a16:creationId xmlns:a16="http://schemas.microsoft.com/office/drawing/2014/main" id="{9CC0351A-94FE-C04B-955B-CE6C1A233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1013" y="2540000"/>
            <a:ext cx="1693862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CEDF18-7B01-AC45-BB9B-2E6099A15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874E993-C359-9A4E-9039-7E022BB39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C49E7D-EA35-6E47-B557-66CB7A06D8C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173545B9-C097-ED48-AC6C-C751A5D30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Blink Configuration</a:t>
            </a:r>
          </a:p>
        </p:txBody>
      </p:sp>
      <p:sp>
        <p:nvSpPr>
          <p:cNvPr id="425988" name="Rectangle 4">
            <a:extLst>
              <a:ext uri="{FF2B5EF4-FFF2-40B4-BE49-F238E27FC236}">
                <a16:creationId xmlns:a16="http://schemas.microsoft.com/office/drawing/2014/main" id="{260E9560-C4EA-2242-8031-7F5BA46D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444625"/>
            <a:ext cx="7885113" cy="3983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Text Box 5">
            <a:extLst>
              <a:ext uri="{FF2B5EF4-FFF2-40B4-BE49-F238E27FC236}">
                <a16:creationId xmlns:a16="http://schemas.microsoft.com/office/drawing/2014/main" id="{DBCD17BC-B79D-3A4A-8AF2-69814505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511300"/>
            <a:ext cx="756285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configuration Blink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components Main,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SingleTimer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Main.StdControl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SingleTimer.StdControl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Main.StdControl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BlinkM.StdControl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BlinkM.Timer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SingleTimer.Timer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BlinkM.Leds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LedsC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7CDD772-23A2-A74A-90D7-FB676FDF4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D5F0697-9460-8D47-9CC2-E165633CE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650D1-8F67-B443-A7AE-7EC98885438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041F13C1-F1C3-6A41-BBA1-25252149E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Blink Module</a:t>
            </a:r>
          </a:p>
        </p:txBody>
      </p:sp>
      <p:sp>
        <p:nvSpPr>
          <p:cNvPr id="428036" name="Rectangle 4">
            <a:extLst>
              <a:ext uri="{FF2B5EF4-FFF2-40B4-BE49-F238E27FC236}">
                <a16:creationId xmlns:a16="http://schemas.microsoft.com/office/drawing/2014/main" id="{0094918B-1651-8C42-BF8D-A5F3A4574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942975"/>
            <a:ext cx="8262938" cy="539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3E403DD9-201B-694C-8C7C-0DCEB9B9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931863"/>
            <a:ext cx="75628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provides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StdControl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uses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Timer;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command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StdControl.init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Leds.init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SUCCESS;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4C1EE599-F2EA-3442-A66C-6B9ED9CD5C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7D5AD0-7F27-A04E-B2C9-04E26770966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A513C0C8-217A-FB4F-B346-8D13E1842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/>
              <a:t>TinyOS</a:t>
            </a:r>
            <a:r>
              <a:rPr lang="en-US" altLang="en-US" dirty="0"/>
              <a:t> and </a:t>
            </a:r>
            <a:r>
              <a:rPr lang="en-US" altLang="en-US" dirty="0" err="1"/>
              <a:t>nesC</a:t>
            </a:r>
            <a:endParaRPr lang="en-US" altLang="en-US" dirty="0"/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82E4CDDB-C5E7-F44F-88D8-41642A5BA1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9075" y="1540659"/>
            <a:ext cx="8261350" cy="1137957"/>
          </a:xfrm>
        </p:spPr>
        <p:txBody>
          <a:bodyPr/>
          <a:lstStyle/>
          <a:p>
            <a:pPr marL="120650" indent="-120650">
              <a:buFont typeface="Wingdings" pitchFamily="2" charset="2"/>
              <a:buChar char="§"/>
            </a:pPr>
            <a:r>
              <a:rPr lang="en-US" altLang="en-US" dirty="0" err="1"/>
              <a:t>TinyOS</a:t>
            </a:r>
            <a:r>
              <a:rPr lang="en-US" altLang="en-US" dirty="0"/>
              <a:t>: </a:t>
            </a:r>
            <a:r>
              <a:rPr lang="en-US" altLang="en-US" b="0" dirty="0"/>
              <a:t>operating system for sensor networks</a:t>
            </a:r>
          </a:p>
          <a:p>
            <a:pPr marL="120650" indent="-120650">
              <a:buFont typeface="Wingdings" pitchFamily="2" charset="2"/>
              <a:buChar char="§"/>
            </a:pPr>
            <a:r>
              <a:rPr lang="en-US" altLang="en-US" dirty="0" err="1"/>
              <a:t>nesC</a:t>
            </a:r>
            <a:r>
              <a:rPr lang="en-US" altLang="en-US" dirty="0"/>
              <a:t>: </a:t>
            </a:r>
            <a:r>
              <a:rPr lang="en-US" altLang="en-US" b="0" dirty="0"/>
              <a:t>Programming language for sensor networks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C394C2-892D-F34B-BC73-0094F8A3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2469299"/>
            <a:ext cx="5827059" cy="3923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17632-6168-1245-8E8E-7392A526B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84" y="2821909"/>
            <a:ext cx="3522382" cy="10548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09388CB-3804-D448-AB3A-427A762407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CDB8A6-75FC-E242-801E-854B800D0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DB9FCA-BD78-B942-BB56-981F84FB009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F13560A7-1AE1-A34D-BC65-D44CDB852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Blink Module (cont’d)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0C6E7B79-EA92-0840-8499-CB4FBC30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942975"/>
            <a:ext cx="8563534" cy="49010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8276" name="Text Box 4">
            <a:extLst>
              <a:ext uri="{FF2B5EF4-FFF2-40B4-BE49-F238E27FC236}">
                <a16:creationId xmlns:a16="http://schemas.microsoft.com/office/drawing/2014/main" id="{A6DCA43F-4437-7040-97EB-E1615C9E7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49" y="931863"/>
            <a:ext cx="849368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command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StdControl.start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Start a repeating timer that fires every 1000ms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call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Timer.start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(TIMER_REPEAT, 1000);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command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StdControl.stop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call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Timer.stop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event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Timer.fired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Leds.yellowToggle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SUCCESS;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D694C9F-E0F6-B542-9C23-C8A7249AB8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24CCAC8-5EE9-4743-BD6A-9126804B5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2F846-A099-C547-B984-3FA157EDF48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37985366-C40F-8C4E-A6AB-147B72602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Interface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4AC6C12B-D597-A846-9F9C-85A1DB328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7894638" cy="2600325"/>
          </a:xfrm>
        </p:spPr>
        <p:txBody>
          <a:bodyPr/>
          <a:lstStyle/>
          <a:p>
            <a:pPr marL="107950" indent="-107950">
              <a:buFont typeface="Wingdings" pitchFamily="2" charset="2"/>
              <a:buChar char="§"/>
            </a:pPr>
            <a:r>
              <a:rPr lang="en-US" altLang="en-US"/>
              <a:t> define “public” methods that a component can use </a:t>
            </a:r>
          </a:p>
          <a:p>
            <a:pPr marL="107950" indent="-107950">
              <a:buFont typeface="Wingdings" pitchFamily="2" charset="2"/>
              <a:buChar char="§"/>
            </a:pPr>
            <a:r>
              <a:rPr lang="en-US" altLang="en-US"/>
              <a:t> contain one or more </a:t>
            </a:r>
            <a:r>
              <a:rPr lang="en-US" altLang="en-US">
                <a:solidFill>
                  <a:schemeClr val="tx1"/>
                </a:solidFill>
              </a:rPr>
              <a:t>commands </a:t>
            </a:r>
            <a:r>
              <a:rPr lang="en-US" altLang="en-US"/>
              <a:t>and/or </a:t>
            </a:r>
            <a:r>
              <a:rPr lang="en-US" altLang="en-US">
                <a:solidFill>
                  <a:schemeClr val="tx1"/>
                </a:solidFill>
              </a:rPr>
              <a:t>events</a:t>
            </a:r>
          </a:p>
          <a:p>
            <a:pPr marL="107950" indent="-107950">
              <a:buFont typeface="Wingdings" pitchFamily="2" charset="2"/>
              <a:buChar char="§"/>
            </a:pPr>
            <a:r>
              <a:rPr lang="en-US" altLang="en-US"/>
              <a:t> group functionality, e.g.,</a:t>
            </a:r>
          </a:p>
          <a:p>
            <a:pPr marL="573088" lvl="1" indent="-293688"/>
            <a:r>
              <a:rPr lang="en-US" altLang="en-US"/>
              <a:t>Standard control interface</a:t>
            </a:r>
          </a:p>
          <a:p>
            <a:pPr marL="573088" lvl="1" indent="-293688"/>
            <a:r>
              <a:rPr lang="en-US" altLang="en-US"/>
              <a:t>Split-phase operation</a:t>
            </a:r>
          </a:p>
          <a:p>
            <a:pPr marL="107950" indent="-107950"/>
            <a:endParaRPr lang="en-US" altLang="en-US" sz="2200"/>
          </a:p>
          <a:p>
            <a:pPr marL="107950" indent="-107950"/>
            <a:endParaRPr lang="en-US" altLang="en-US"/>
          </a:p>
          <a:p>
            <a:pPr marL="107950" indent="-107950"/>
            <a:endParaRPr lang="en-US" altLang="en-US"/>
          </a:p>
        </p:txBody>
      </p:sp>
      <p:sp>
        <p:nvSpPr>
          <p:cNvPr id="440324" name="Rectangle 4">
            <a:extLst>
              <a:ext uri="{FF2B5EF4-FFF2-40B4-BE49-F238E27FC236}">
                <a16:creationId xmlns:a16="http://schemas.microsoft.com/office/drawing/2014/main" id="{C421A9D4-3DD0-C244-9A4B-B45C65ECD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4548188"/>
            <a:ext cx="42862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7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interface Send {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 command void send(TOS_Msg *m);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 event void sendDone();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337" name="Rectangle 17">
            <a:extLst>
              <a:ext uri="{FF2B5EF4-FFF2-40B4-BE49-F238E27FC236}">
                <a16:creationId xmlns:a16="http://schemas.microsoft.com/office/drawing/2014/main" id="{93ADD9E9-432E-6D4C-801E-F29954C6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79925"/>
            <a:ext cx="3898900" cy="1543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interface </a:t>
            </a:r>
            <a:r>
              <a:rPr lang="en-US" altLang="en-US" sz="1700">
                <a:solidFill>
                  <a:srgbClr val="FF0000"/>
                </a:solidFill>
                <a:latin typeface="Courier New" panose="02070309020205020404" pitchFamily="49" charset="0"/>
              </a:rPr>
              <a:t>StdControl</a:t>
            </a:r>
            <a:r>
              <a:rPr lang="en-US" altLang="en-US" sz="170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 command void init();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 command void start();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 command void stop();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B463D77-BC5A-6443-9ACC-CA8BEE57AA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5814C59-6B9A-8B41-9B12-AD38E95BD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E3CC6-5DEC-6B43-B71F-386CBBEEB48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F9E995B9-89FF-2947-AE30-B508615B8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: provides &amp; uses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1E2E2B1D-94B8-8843-BE93-289B322072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725" y="1408113"/>
            <a:ext cx="4322764" cy="4551362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9900"/>
                </a:solidFill>
              </a:rPr>
              <a:t> Provides: </a:t>
            </a:r>
            <a:r>
              <a:rPr lang="en-US" altLang="en-US" sz="2200" dirty="0"/>
              <a:t>Exposes</a:t>
            </a:r>
            <a:r>
              <a:rPr lang="en-US" altLang="en-US" sz="2200" b="1" dirty="0"/>
              <a:t> </a:t>
            </a:r>
            <a:r>
              <a:rPr lang="en-US" altLang="en-US" sz="2200" dirty="0"/>
              <a:t>functionality to others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FF3300"/>
                </a:solidFill>
              </a:rPr>
              <a:t> Uses:</a:t>
            </a:r>
            <a:r>
              <a:rPr lang="en-US" altLang="en-US" sz="2200" dirty="0">
                <a:solidFill>
                  <a:schemeClr val="hlink"/>
                </a:solidFill>
              </a:rPr>
              <a:t> </a:t>
            </a:r>
            <a:r>
              <a:rPr lang="en-US" altLang="en-US" sz="2200" dirty="0"/>
              <a:t>Requires another component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/>
              <a:t> Interface </a:t>
            </a:r>
            <a:r>
              <a:rPr lang="en-US" altLang="en-US" sz="2200" b="1" i="1" dirty="0">
                <a:solidFill>
                  <a:srgbClr val="009900"/>
                </a:solidFill>
              </a:rPr>
              <a:t>provider</a:t>
            </a:r>
            <a:r>
              <a:rPr lang="en-US" altLang="en-US" sz="2200" dirty="0"/>
              <a:t> must implement commands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dirty="0"/>
              <a:t> Interface </a:t>
            </a:r>
            <a:r>
              <a:rPr lang="en-US" altLang="en-US" sz="2200" b="1" i="1" dirty="0">
                <a:solidFill>
                  <a:srgbClr val="FF3300"/>
                </a:solidFill>
              </a:rPr>
              <a:t>user</a:t>
            </a:r>
            <a:r>
              <a:rPr lang="en-US" altLang="en-US" sz="2200" dirty="0"/>
              <a:t> must implement events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2200" dirty="0"/>
          </a:p>
          <a:p>
            <a:pPr marL="0" indent="0"/>
            <a:endParaRPr lang="en-US" altLang="en-US" sz="2200" dirty="0"/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397CCE04-F70C-5D41-86EA-420332CFD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2562225"/>
            <a:ext cx="317182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41" name="Text Box 5">
            <a:extLst>
              <a:ext uri="{FF2B5EF4-FFF2-40B4-BE49-F238E27FC236}">
                <a16:creationId xmlns:a16="http://schemas.microsoft.com/office/drawing/2014/main" id="{74511DD2-D283-6445-9716-86003D71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2386013"/>
            <a:ext cx="1131888" cy="3333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Interface_A</a:t>
            </a:r>
          </a:p>
        </p:txBody>
      </p:sp>
      <p:sp>
        <p:nvSpPr>
          <p:cNvPr id="321542" name="Text Box 6">
            <a:extLst>
              <a:ext uri="{FF2B5EF4-FFF2-40B4-BE49-F238E27FC236}">
                <a16:creationId xmlns:a16="http://schemas.microsoft.com/office/drawing/2014/main" id="{43D163C9-6380-F54B-8542-A55C01266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2390775"/>
            <a:ext cx="1130300" cy="3333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Interface_B</a:t>
            </a:r>
          </a:p>
        </p:txBody>
      </p:sp>
      <p:sp>
        <p:nvSpPr>
          <p:cNvPr id="321543" name="Text Box 7">
            <a:extLst>
              <a:ext uri="{FF2B5EF4-FFF2-40B4-BE49-F238E27FC236}">
                <a16:creationId xmlns:a16="http://schemas.microsoft.com/office/drawing/2014/main" id="{63AC969E-A583-F845-9A00-68F99EEB0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4324350"/>
            <a:ext cx="1130300" cy="3333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200">
                <a:solidFill>
                  <a:schemeClr val="bg1"/>
                </a:solidFill>
                <a:latin typeface="Courier New" panose="02070309020205020404" pitchFamily="49" charset="0"/>
              </a:rPr>
              <a:t>Interface_C</a:t>
            </a:r>
          </a:p>
        </p:txBody>
      </p:sp>
      <p:sp>
        <p:nvSpPr>
          <p:cNvPr id="321544" name="Text Box 8">
            <a:extLst>
              <a:ext uri="{FF2B5EF4-FFF2-40B4-BE49-F238E27FC236}">
                <a16:creationId xmlns:a16="http://schemas.microsoft.com/office/drawing/2014/main" id="{442A0FA1-4FCD-504F-977D-81E69379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3379788"/>
            <a:ext cx="1131888" cy="61753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endParaRPr lang="en-US" altLang="en-US" sz="800" b="0">
              <a:latin typeface="Franklin Gothic Book" panose="020B0503020102020204" pitchFamily="34" charset="0"/>
            </a:endParaRPr>
          </a:p>
          <a:p>
            <a:pPr algn="ctr" eaLnBrk="0" hangingPunct="0"/>
            <a:r>
              <a:rPr lang="en-US" altLang="en-US" sz="1400" b="0">
                <a:latin typeface="Franklin Gothic Book" panose="020B0503020102020204" pitchFamily="34" charset="0"/>
              </a:rPr>
              <a:t>Frame</a:t>
            </a:r>
          </a:p>
        </p:txBody>
      </p:sp>
      <p:sp>
        <p:nvSpPr>
          <p:cNvPr id="321545" name="AutoShape 9">
            <a:extLst>
              <a:ext uri="{FF2B5EF4-FFF2-40B4-BE49-F238E27FC236}">
                <a16:creationId xmlns:a16="http://schemas.microsoft.com/office/drawing/2014/main" id="{DB87D573-6B87-FF4C-86FF-C6E99F8A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267075"/>
            <a:ext cx="1084263" cy="865188"/>
          </a:xfrm>
          <a:prstGeom prst="flowChartPunchedTap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endParaRPr lang="en-US" altLang="en-US" sz="800" b="0">
              <a:latin typeface="Franklin Gothic Book" panose="020B0503020102020204" pitchFamily="34" charset="0"/>
            </a:endParaRPr>
          </a:p>
          <a:p>
            <a:pPr algn="ctr" eaLnBrk="0" hangingPunct="0"/>
            <a:r>
              <a:rPr lang="en-US" altLang="en-US" sz="1400" b="0">
                <a:latin typeface="Franklin Gothic Book" panose="020B0503020102020204" pitchFamily="34" charset="0"/>
              </a:rPr>
              <a:t>Functions</a:t>
            </a:r>
          </a:p>
          <a:p>
            <a:pPr algn="ctr" eaLnBrk="0" hangingPunct="0"/>
            <a:endParaRPr lang="en-US" altLang="en-US" sz="800" b="0">
              <a:latin typeface="Franklin Gothic Book" panose="020B0503020102020204" pitchFamily="34" charset="0"/>
            </a:endParaRPr>
          </a:p>
        </p:txBody>
      </p:sp>
      <p:sp>
        <p:nvSpPr>
          <p:cNvPr id="321546" name="Line 10">
            <a:extLst>
              <a:ext uri="{FF2B5EF4-FFF2-40B4-BE49-F238E27FC236}">
                <a16:creationId xmlns:a16="http://schemas.microsoft.com/office/drawing/2014/main" id="{3688DF6C-70FD-9746-BF3E-A3E98FE77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1947863"/>
            <a:ext cx="0" cy="4429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47" name="Line 11">
            <a:extLst>
              <a:ext uri="{FF2B5EF4-FFF2-40B4-BE49-F238E27FC236}">
                <a16:creationId xmlns:a16="http://schemas.microsoft.com/office/drawing/2014/main" id="{F8B08104-50AC-8D44-BAE8-945208394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7663" y="1938338"/>
            <a:ext cx="0" cy="4429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48" name="Line 12">
            <a:extLst>
              <a:ext uri="{FF2B5EF4-FFF2-40B4-BE49-F238E27FC236}">
                <a16:creationId xmlns:a16="http://schemas.microsoft.com/office/drawing/2014/main" id="{BF6C3C4A-2C35-C843-92F6-869FE6758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0" y="4667250"/>
            <a:ext cx="0" cy="4429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49" name="AutoShape 13">
            <a:extLst>
              <a:ext uri="{FF2B5EF4-FFF2-40B4-BE49-F238E27FC236}">
                <a16:creationId xmlns:a16="http://schemas.microsoft.com/office/drawing/2014/main" id="{60C1E2DB-C6DA-2948-94CF-68A6BFF14E79}"/>
              </a:ext>
            </a:extLst>
          </p:cNvPr>
          <p:cNvSpPr>
            <a:spLocks/>
          </p:cNvSpPr>
          <p:nvPr/>
        </p:nvSpPr>
        <p:spPr bwMode="auto">
          <a:xfrm>
            <a:off x="5734050" y="4346575"/>
            <a:ext cx="171450" cy="347663"/>
          </a:xfrm>
          <a:prstGeom prst="leftBrace">
            <a:avLst>
              <a:gd name="adj1" fmla="val 1689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0" name="Text Box 14">
            <a:extLst>
              <a:ext uri="{FF2B5EF4-FFF2-40B4-BE49-F238E27FC236}">
                <a16:creationId xmlns:a16="http://schemas.microsoft.com/office/drawing/2014/main" id="{FC2E46E5-8A23-E247-AD51-601835D6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0" y="43322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Uses</a:t>
            </a:r>
          </a:p>
        </p:txBody>
      </p:sp>
      <p:sp>
        <p:nvSpPr>
          <p:cNvPr id="321551" name="AutoShape 15">
            <a:extLst>
              <a:ext uri="{FF2B5EF4-FFF2-40B4-BE49-F238E27FC236}">
                <a16:creationId xmlns:a16="http://schemas.microsoft.com/office/drawing/2014/main" id="{4594099D-A6F3-F14B-A361-6F0D159E715A}"/>
              </a:ext>
            </a:extLst>
          </p:cNvPr>
          <p:cNvSpPr>
            <a:spLocks/>
          </p:cNvSpPr>
          <p:nvPr/>
        </p:nvSpPr>
        <p:spPr bwMode="auto">
          <a:xfrm>
            <a:off x="5870575" y="2378075"/>
            <a:ext cx="171450" cy="346075"/>
          </a:xfrm>
          <a:prstGeom prst="leftBrace">
            <a:avLst>
              <a:gd name="adj1" fmla="val 1682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2" name="Line 16">
            <a:extLst>
              <a:ext uri="{FF2B5EF4-FFF2-40B4-BE49-F238E27FC236}">
                <a16:creationId xmlns:a16="http://schemas.microsoft.com/office/drawing/2014/main" id="{5DFA85C2-ED31-E24E-87B3-3F42A6E54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1488" y="4649788"/>
            <a:ext cx="0" cy="4413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53" name="Text Box 17">
            <a:extLst>
              <a:ext uri="{FF2B5EF4-FFF2-40B4-BE49-F238E27FC236}">
                <a16:creationId xmlns:a16="http://schemas.microsoft.com/office/drawing/2014/main" id="{CD0A57BE-8AD1-4749-BDEB-78F14A58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863850"/>
            <a:ext cx="2628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solidFill>
                  <a:srgbClr val="000099"/>
                </a:solidFill>
                <a:latin typeface="Courier New" panose="02070309020205020404" pitchFamily="49" charset="0"/>
              </a:rPr>
              <a:t>configuration|module</a:t>
            </a:r>
          </a:p>
        </p:txBody>
      </p:sp>
      <p:sp>
        <p:nvSpPr>
          <p:cNvPr id="321554" name="Line 18">
            <a:extLst>
              <a:ext uri="{FF2B5EF4-FFF2-40B4-BE49-F238E27FC236}">
                <a16:creationId xmlns:a16="http://schemas.microsoft.com/office/drawing/2014/main" id="{6BCD6677-B69D-5F42-8A61-0EE9FEC3A4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1946275"/>
            <a:ext cx="0" cy="4429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55" name="Line 19">
            <a:extLst>
              <a:ext uri="{FF2B5EF4-FFF2-40B4-BE49-F238E27FC236}">
                <a16:creationId xmlns:a16="http://schemas.microsoft.com/office/drawing/2014/main" id="{A6419368-440C-DD48-B73C-F77997FE4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0513" y="1946275"/>
            <a:ext cx="0" cy="4429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56" name="Text Box 20">
            <a:extLst>
              <a:ext uri="{FF2B5EF4-FFF2-40B4-BE49-F238E27FC236}">
                <a16:creationId xmlns:a16="http://schemas.microsoft.com/office/drawing/2014/main" id="{21007C6C-C3D4-9D43-BC1D-5A7DE46AB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446213"/>
            <a:ext cx="1233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0"/>
              <a:t> Commands</a:t>
            </a:r>
          </a:p>
        </p:txBody>
      </p:sp>
      <p:sp>
        <p:nvSpPr>
          <p:cNvPr id="321557" name="Text Box 21">
            <a:extLst>
              <a:ext uri="{FF2B5EF4-FFF2-40B4-BE49-F238E27FC236}">
                <a16:creationId xmlns:a16="http://schemas.microsoft.com/office/drawing/2014/main" id="{B06F9373-E184-C546-9205-CC0247B48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5068888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0"/>
              <a:t>Event</a:t>
            </a:r>
          </a:p>
        </p:txBody>
      </p:sp>
      <p:sp>
        <p:nvSpPr>
          <p:cNvPr id="321558" name="AutoShape 22">
            <a:extLst>
              <a:ext uri="{FF2B5EF4-FFF2-40B4-BE49-F238E27FC236}">
                <a16:creationId xmlns:a16="http://schemas.microsoft.com/office/drawing/2014/main" id="{595EA37D-76CE-DC48-ABE5-D3D4014F0F9B}"/>
              </a:ext>
            </a:extLst>
          </p:cNvPr>
          <p:cNvSpPr>
            <a:spLocks/>
          </p:cNvSpPr>
          <p:nvPr/>
        </p:nvSpPr>
        <p:spPr bwMode="auto">
          <a:xfrm rot="5400000">
            <a:off x="6494462" y="1687513"/>
            <a:ext cx="180975" cy="355600"/>
          </a:xfrm>
          <a:prstGeom prst="leftBrace">
            <a:avLst>
              <a:gd name="adj1" fmla="val 1637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59" name="AutoShape 23">
            <a:extLst>
              <a:ext uri="{FF2B5EF4-FFF2-40B4-BE49-F238E27FC236}">
                <a16:creationId xmlns:a16="http://schemas.microsoft.com/office/drawing/2014/main" id="{EF9F8EC3-76F9-D048-8595-AEFB8BBCF145}"/>
              </a:ext>
            </a:extLst>
          </p:cNvPr>
          <p:cNvSpPr>
            <a:spLocks/>
          </p:cNvSpPr>
          <p:nvPr/>
        </p:nvSpPr>
        <p:spPr bwMode="auto">
          <a:xfrm rot="5400000">
            <a:off x="7889081" y="1677194"/>
            <a:ext cx="180975" cy="357188"/>
          </a:xfrm>
          <a:prstGeom prst="leftBrace">
            <a:avLst>
              <a:gd name="adj1" fmla="val 1644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60" name="Text Box 24">
            <a:extLst>
              <a:ext uri="{FF2B5EF4-FFF2-40B4-BE49-F238E27FC236}">
                <a16:creationId xmlns:a16="http://schemas.microsoft.com/office/drawing/2014/main" id="{2BAF19AE-BF1C-4140-85FE-14BECC87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1447800"/>
            <a:ext cx="757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0"/>
              <a:t>Events</a:t>
            </a:r>
          </a:p>
        </p:txBody>
      </p:sp>
      <p:sp>
        <p:nvSpPr>
          <p:cNvPr id="321561" name="Text Box 25">
            <a:extLst>
              <a:ext uri="{FF2B5EF4-FFF2-40B4-BE49-F238E27FC236}">
                <a16:creationId xmlns:a16="http://schemas.microsoft.com/office/drawing/2014/main" id="{F9B058D9-8C87-0B46-9173-8C0165018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5073650"/>
            <a:ext cx="1090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0"/>
              <a:t>Command</a:t>
            </a:r>
          </a:p>
        </p:txBody>
      </p:sp>
      <p:sp>
        <p:nvSpPr>
          <p:cNvPr id="321562" name="Line 26">
            <a:extLst>
              <a:ext uri="{FF2B5EF4-FFF2-40B4-BE49-F238E27FC236}">
                <a16:creationId xmlns:a16="http://schemas.microsoft.com/office/drawing/2014/main" id="{F70CE017-0CD5-5A42-8FDE-CB7F2AE9C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6013" y="1951038"/>
            <a:ext cx="0" cy="4413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63" name="Line 27">
            <a:extLst>
              <a:ext uri="{FF2B5EF4-FFF2-40B4-BE49-F238E27FC236}">
                <a16:creationId xmlns:a16="http://schemas.microsoft.com/office/drawing/2014/main" id="{3C5B89FD-0DDC-4B46-A11A-CDA86878A8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8200" y="1946275"/>
            <a:ext cx="0" cy="4429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1564" name="Text Box 28">
            <a:extLst>
              <a:ext uri="{FF2B5EF4-FFF2-40B4-BE49-F238E27FC236}">
                <a16:creationId xmlns:a16="http://schemas.microsoft.com/office/drawing/2014/main" id="{F0ABC31A-9F6C-2D4D-8685-E1E1AA97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376488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800">
                <a:solidFill>
                  <a:srgbClr val="009900"/>
                </a:solidFill>
                <a:latin typeface="Courier New" panose="02070309020205020404" pitchFamily="49" charset="0"/>
              </a:rPr>
              <a:t>Provides</a:t>
            </a:r>
          </a:p>
        </p:txBody>
      </p:sp>
      <p:sp>
        <p:nvSpPr>
          <p:cNvPr id="321565" name="Text Box 29">
            <a:extLst>
              <a:ext uri="{FF2B5EF4-FFF2-40B4-BE49-F238E27FC236}">
                <a16:creationId xmlns:a16="http://schemas.microsoft.com/office/drawing/2014/main" id="{E54B92A3-29FC-6344-98ED-2B634B2A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1695450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0"/>
              <a:t>Event</a:t>
            </a:r>
          </a:p>
        </p:txBody>
      </p:sp>
      <p:sp>
        <p:nvSpPr>
          <p:cNvPr id="321566" name="Text Box 30">
            <a:extLst>
              <a:ext uri="{FF2B5EF4-FFF2-40B4-BE49-F238E27FC236}">
                <a16:creationId xmlns:a16="http://schemas.microsoft.com/office/drawing/2014/main" id="{1A50106F-61EA-974E-86DB-F2527D673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1628775"/>
            <a:ext cx="1109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 b="0"/>
              <a:t> </a:t>
            </a:r>
            <a:r>
              <a:rPr lang="en-US" altLang="en-US" sz="1400" b="0"/>
              <a:t>Commands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20B235D-E487-DF4A-AF69-0E7A579589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A97367-2C67-3E47-808C-F25861FBC1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CB7D92-DFFB-F440-86C2-400FB25393E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D2840D3E-9432-7846-BB86-0ECE1C8A5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Interface Examples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A7A4867B-9366-5A49-B288-C1EAD6D05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25" y="2146300"/>
            <a:ext cx="4367493" cy="2363788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/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17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module </a:t>
            </a:r>
            <a:r>
              <a:rPr lang="en-US" altLang="en-US" sz="17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MyAppM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provides interface </a:t>
            </a:r>
            <a:r>
              <a:rPr lang="en-US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StdControl</a:t>
            </a:r>
            <a:r>
              <a:rPr lang="en-US" altLang="en-US" sz="17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uses interface</a:t>
            </a:r>
            <a:r>
              <a:rPr lang="en-US" altLang="en-US" sz="1700" b="1" dirty="0"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chemeClr val="tx2"/>
                </a:solidFill>
                <a:latin typeface="Courier New" panose="02070309020205020404" pitchFamily="49" charset="0"/>
              </a:rPr>
              <a:t>ADC</a:t>
            </a:r>
            <a:r>
              <a:rPr lang="en-US" altLang="en-US" sz="17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uses interface</a:t>
            </a:r>
            <a:r>
              <a:rPr lang="en-US" altLang="en-US" sz="1700" b="1" dirty="0"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</a:rPr>
              <a:t>Timer</a:t>
            </a:r>
            <a:r>
              <a:rPr lang="en-US" altLang="en-US" sz="17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latin typeface="Courier New" panose="02070309020205020404" pitchFamily="49" charset="0"/>
              </a:rPr>
              <a:t>  </a:t>
            </a: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uses interface</a:t>
            </a:r>
            <a:r>
              <a:rPr lang="en-US" altLang="en-US" sz="1700" b="1" dirty="0">
                <a:latin typeface="Courier New" panose="02070309020205020404" pitchFamily="49" charset="0"/>
              </a:rPr>
              <a:t> </a:t>
            </a:r>
            <a:r>
              <a:rPr lang="en-US" altLang="en-US" sz="1700" b="1" dirty="0">
                <a:solidFill>
                  <a:srgbClr val="9900FF"/>
                </a:solidFill>
                <a:latin typeface="Courier New" panose="02070309020205020404" pitchFamily="49" charset="0"/>
              </a:rPr>
              <a:t>Send</a:t>
            </a:r>
            <a:r>
              <a:rPr lang="en-US" altLang="en-US" sz="17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implementation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7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5636" name="Rectangle 4">
            <a:extLst>
              <a:ext uri="{FF2B5EF4-FFF2-40B4-BE49-F238E27FC236}">
                <a16:creationId xmlns:a16="http://schemas.microsoft.com/office/drawing/2014/main" id="{5D47FE80-50A8-144E-8CFE-5F7D8AD3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603250"/>
            <a:ext cx="3898900" cy="1543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interface </a:t>
            </a:r>
            <a:r>
              <a:rPr lang="en-US" altLang="en-US" sz="1700">
                <a:solidFill>
                  <a:srgbClr val="FF0000"/>
                </a:solidFill>
                <a:latin typeface="Courier New" panose="02070309020205020404" pitchFamily="49" charset="0"/>
              </a:rPr>
              <a:t>StdControl</a:t>
            </a:r>
            <a:r>
              <a:rPr lang="en-US" altLang="en-US" sz="170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 command void init();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 command void start();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 command void stop();</a:t>
            </a:r>
          </a:p>
          <a:p>
            <a:pPr>
              <a:spcBef>
                <a:spcPct val="0"/>
              </a:spcBef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5637" name="Rectangle 5">
            <a:extLst>
              <a:ext uri="{FF2B5EF4-FFF2-40B4-BE49-F238E27FC236}">
                <a16:creationId xmlns:a16="http://schemas.microsoft.com/office/drawing/2014/main" id="{0418D4FD-2DAB-324C-9F6C-F62B7895E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2301875"/>
            <a:ext cx="4219575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interface </a:t>
            </a:r>
            <a:r>
              <a:rPr lang="en-US" altLang="en-US" sz="1600">
                <a:solidFill>
                  <a:schemeClr val="tx2"/>
                </a:solidFill>
                <a:latin typeface="Courier New" panose="02070309020205020404" pitchFamily="49" charset="0"/>
              </a:rPr>
              <a:t>ADC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command void getData();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event void dataReady(int data);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5638" name="Line 6">
            <a:extLst>
              <a:ext uri="{FF2B5EF4-FFF2-40B4-BE49-F238E27FC236}">
                <a16:creationId xmlns:a16="http://schemas.microsoft.com/office/drawing/2014/main" id="{61B5D8D9-231B-2C42-B6EB-A06D9B757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0125" y="947738"/>
            <a:ext cx="1084263" cy="1662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39" name="Line 7">
            <a:extLst>
              <a:ext uri="{FF2B5EF4-FFF2-40B4-BE49-F238E27FC236}">
                <a16:creationId xmlns:a16="http://schemas.microsoft.com/office/drawing/2014/main" id="{60E45F33-2F0E-2A46-8D1F-162D2AAE1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753" y="2873375"/>
            <a:ext cx="1542210" cy="55562"/>
          </a:xfrm>
          <a:prstGeom prst="line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0" name="Rectangle 8">
            <a:extLst>
              <a:ext uri="{FF2B5EF4-FFF2-40B4-BE49-F238E27FC236}">
                <a16:creationId xmlns:a16="http://schemas.microsoft.com/office/drawing/2014/main" id="{497FB753-A683-FF46-AC0D-E21042EA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635375"/>
            <a:ext cx="4360862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interface </a:t>
            </a:r>
            <a:r>
              <a:rPr lang="en-US" altLang="en-US" sz="1600">
                <a:solidFill>
                  <a:srgbClr val="008000"/>
                </a:solidFill>
                <a:latin typeface="Courier New" panose="02070309020205020404" pitchFamily="49" charset="0"/>
              </a:rPr>
              <a:t>Timer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command void start(int interval);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command void stop();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event void fired();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5641" name="Rectangle 9">
            <a:extLst>
              <a:ext uri="{FF2B5EF4-FFF2-40B4-BE49-F238E27FC236}">
                <a16:creationId xmlns:a16="http://schemas.microsoft.com/office/drawing/2014/main" id="{6D0D90AD-875D-AA4E-AB2B-DC0F4E81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334000"/>
            <a:ext cx="4240213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interface </a:t>
            </a:r>
            <a:r>
              <a:rPr lang="en-US" altLang="en-US" sz="1600">
                <a:solidFill>
                  <a:srgbClr val="9900FF"/>
                </a:solidFill>
                <a:latin typeface="Courier New" panose="02070309020205020404" pitchFamily="49" charset="0"/>
              </a:rPr>
              <a:t>Send</a:t>
            </a:r>
            <a:r>
              <a:rPr lang="en-US" altLang="en-US" sz="1600">
                <a:latin typeface="Courier New" panose="02070309020205020404" pitchFamily="49" charset="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command void send(TOS_Msg *m);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 event void sendDone();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5642" name="Line 10">
            <a:extLst>
              <a:ext uri="{FF2B5EF4-FFF2-40B4-BE49-F238E27FC236}">
                <a16:creationId xmlns:a16="http://schemas.microsoft.com/office/drawing/2014/main" id="{61E3961C-9F45-2C4E-8CAF-833470D6F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259" y="3101975"/>
            <a:ext cx="1351616" cy="701675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3" name="Line 11">
            <a:extLst>
              <a:ext uri="{FF2B5EF4-FFF2-40B4-BE49-F238E27FC236}">
                <a16:creationId xmlns:a16="http://schemas.microsoft.com/office/drawing/2014/main" id="{F9C84B1C-1080-564C-B597-B0CD53E2F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753" y="3336925"/>
            <a:ext cx="1492997" cy="2138363"/>
          </a:xfrm>
          <a:prstGeom prst="line">
            <a:avLst/>
          </a:prstGeom>
          <a:noFill/>
          <a:ln w="28575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5644" name="Text Box 12">
            <a:extLst>
              <a:ext uri="{FF2B5EF4-FFF2-40B4-BE49-F238E27FC236}">
                <a16:creationId xmlns:a16="http://schemas.microsoft.com/office/drawing/2014/main" id="{5670A86D-64FF-F548-BE34-685C5EED3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467350"/>
            <a:ext cx="3857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/>
              <a:t>Questions: what need to be implemented by MyApp?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  <p:bldP spid="325637" grpId="0" animBg="1"/>
      <p:bldP spid="325640" grpId="0" animBg="1"/>
      <p:bldP spid="325641" grpId="0" animBg="1"/>
      <p:bldP spid="3256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270126-89DF-C446-B432-1D73F3337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4933E8-0852-CB48-AC86-DB169237C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2A585E-E81B-7946-8061-6742EF131FCC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44068" name="Picture 4">
            <a:extLst>
              <a:ext uri="{FF2B5EF4-FFF2-40B4-BE49-F238E27FC236}">
                <a16:creationId xmlns:a16="http://schemas.microsoft.com/office/drawing/2014/main" id="{884DF8EC-C5E1-9845-91B0-D4BF3B79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9"/>
          <a:stretch>
            <a:fillRect/>
          </a:stretch>
        </p:blipFill>
        <p:spPr bwMode="auto">
          <a:xfrm>
            <a:off x="384175" y="1069975"/>
            <a:ext cx="8378825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69" name="Rectangle 5">
            <a:extLst>
              <a:ext uri="{FF2B5EF4-FFF2-40B4-BE49-F238E27FC236}">
                <a16:creationId xmlns:a16="http://schemas.microsoft.com/office/drawing/2014/main" id="{BF2F1062-92FE-1449-A35B-CF9E732ED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>
                <a:latin typeface="Franklin Gothic Medium" panose="020B0603020102020204" pitchFamily="34" charset="0"/>
              </a:rPr>
              <a:t>Interfaces: in </a:t>
            </a:r>
            <a:r>
              <a:rPr lang="en-US" altLang="en-US" b="0" i="1">
                <a:latin typeface="Franklin Gothic Medium" panose="020B0603020102020204" pitchFamily="34" charset="0"/>
              </a:rPr>
              <a:t>/MoteWorks/tos/interfaces/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B307344B-CCCB-E547-9018-0D43C8D90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D07EF86-4BAB-0D47-AA16-83F27CA47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1B62F-4039-EA43-A127-939C96EAB07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EF605F71-3144-D442-BC3F-E6BCFB31C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Module Implementation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542FDA7B-1937-1741-83E0-DF0C9DAD2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3000"/>
              <a:t>Frame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Global variables and data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One per component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Statically allocated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Fixed size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en-US"/>
          </a:p>
          <a:p>
            <a:pPr>
              <a:buFont typeface="Wingdings" pitchFamily="2" charset="2"/>
              <a:buChar char="§"/>
            </a:pPr>
            <a:r>
              <a:rPr lang="en-US" altLang="en-US" sz="300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Implementation of: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Commands, events, tasks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Commands and Events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are simply C function calls</a:t>
            </a:r>
          </a:p>
          <a:p>
            <a:endParaRPr lang="en-US" altLang="en-US"/>
          </a:p>
        </p:txBody>
      </p:sp>
      <p:grpSp>
        <p:nvGrpSpPr>
          <p:cNvPr id="409616" name="Group 16">
            <a:extLst>
              <a:ext uri="{FF2B5EF4-FFF2-40B4-BE49-F238E27FC236}">
                <a16:creationId xmlns:a16="http://schemas.microsoft.com/office/drawing/2014/main" id="{BC28BF7F-7F1B-B242-AAD3-BE9B0D97CD86}"/>
              </a:ext>
            </a:extLst>
          </p:cNvPr>
          <p:cNvGrpSpPr>
            <a:grpSpLocks/>
          </p:cNvGrpSpPr>
          <p:nvPr/>
        </p:nvGrpSpPr>
        <p:grpSpPr bwMode="auto">
          <a:xfrm>
            <a:off x="5353050" y="1376363"/>
            <a:ext cx="3459163" cy="4232275"/>
            <a:chOff x="3693" y="1273"/>
            <a:chExt cx="1928" cy="2260"/>
          </a:xfrm>
        </p:grpSpPr>
        <p:sp>
          <p:nvSpPr>
            <p:cNvPr id="409604" name="Rectangle 4">
              <a:extLst>
                <a:ext uri="{FF2B5EF4-FFF2-40B4-BE49-F238E27FC236}">
                  <a16:creationId xmlns:a16="http://schemas.microsoft.com/office/drawing/2014/main" id="{F02D7378-36C8-024F-AF44-55270B0A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1343"/>
              <a:ext cx="1928" cy="2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05" name="Rectangle 5">
              <a:extLst>
                <a:ext uri="{FF2B5EF4-FFF2-40B4-BE49-F238E27FC236}">
                  <a16:creationId xmlns:a16="http://schemas.microsoft.com/office/drawing/2014/main" id="{E88E0FB9-781F-1C47-8B1F-16EA730F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332"/>
              <a:ext cx="1766" cy="11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60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09606" name="Text Box 6">
              <a:extLst>
                <a:ext uri="{FF2B5EF4-FFF2-40B4-BE49-F238E27FC236}">
                  <a16:creationId xmlns:a16="http://schemas.microsoft.com/office/drawing/2014/main" id="{45598380-466E-2F4B-8C4A-F7D0F97D4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273"/>
              <a:ext cx="613" cy="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600">
                  <a:latin typeface="Courier New" panose="02070309020205020404" pitchFamily="49" charset="0"/>
                </a:rPr>
                <a:t>Component</a:t>
              </a:r>
            </a:p>
          </p:txBody>
        </p:sp>
        <p:sp>
          <p:nvSpPr>
            <p:cNvPr id="409607" name="Text Box 7">
              <a:extLst>
                <a:ext uri="{FF2B5EF4-FFF2-40B4-BE49-F238E27FC236}">
                  <a16:creationId xmlns:a16="http://schemas.microsoft.com/office/drawing/2014/main" id="{E11262D7-9048-C440-BE5B-1A9C0B25F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2462"/>
              <a:ext cx="525" cy="279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/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Frame</a:t>
              </a:r>
            </a:p>
          </p:txBody>
        </p:sp>
        <p:sp>
          <p:nvSpPr>
            <p:cNvPr id="409608" name="AutoShape 8">
              <a:extLst>
                <a:ext uri="{FF2B5EF4-FFF2-40B4-BE49-F238E27FC236}">
                  <a16:creationId xmlns:a16="http://schemas.microsoft.com/office/drawing/2014/main" id="{10D19BE1-85DE-3046-BAD0-667E5368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2776"/>
              <a:ext cx="1013" cy="616"/>
            </a:xfrm>
            <a:prstGeom prst="flowChartPunchedTap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Functions</a:t>
              </a:r>
            </a:p>
          </p:txBody>
        </p:sp>
        <p:sp>
          <p:nvSpPr>
            <p:cNvPr id="409609" name="Text Box 9">
              <a:extLst>
                <a:ext uri="{FF2B5EF4-FFF2-40B4-BE49-F238E27FC236}">
                  <a16:creationId xmlns:a16="http://schemas.microsoft.com/office/drawing/2014/main" id="{EECBB70A-2D4B-0143-9FD1-39F2B9E3D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1654"/>
              <a:ext cx="64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provides</a:t>
              </a:r>
            </a:p>
          </p:txBody>
        </p:sp>
        <p:sp>
          <p:nvSpPr>
            <p:cNvPr id="409610" name="Rectangle 10">
              <a:extLst>
                <a:ext uri="{FF2B5EF4-FFF2-40B4-BE49-F238E27FC236}">
                  <a16:creationId xmlns:a16="http://schemas.microsoft.com/office/drawing/2014/main" id="{5EBC81C9-F108-594F-A2F7-A526802B7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1523"/>
              <a:ext cx="1775" cy="6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11" name="Text Box 11">
              <a:extLst>
                <a:ext uri="{FF2B5EF4-FFF2-40B4-BE49-F238E27FC236}">
                  <a16:creationId xmlns:a16="http://schemas.microsoft.com/office/drawing/2014/main" id="{E17C8DF7-C223-B04C-A687-E8AD50DC8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1433"/>
              <a:ext cx="409" cy="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chemeClr val="hlink"/>
                  </a:solidFill>
                  <a:latin typeface="Courier New" panose="02070309020205020404" pitchFamily="49" charset="0"/>
                </a:rPr>
                <a:t>module</a:t>
              </a:r>
            </a:p>
          </p:txBody>
        </p:sp>
        <p:sp>
          <p:nvSpPr>
            <p:cNvPr id="409612" name="Text Box 12">
              <a:extLst>
                <a:ext uri="{FF2B5EF4-FFF2-40B4-BE49-F238E27FC236}">
                  <a16:creationId xmlns:a16="http://schemas.microsoft.com/office/drawing/2014/main" id="{68417795-6BAF-AA49-8523-DC610FBF1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2245"/>
              <a:ext cx="954" cy="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chemeClr val="hlink"/>
                  </a:solidFill>
                  <a:latin typeface="Courier New" panose="02070309020205020404" pitchFamily="49" charset="0"/>
                </a:rPr>
                <a:t>implementation</a:t>
              </a:r>
            </a:p>
          </p:txBody>
        </p:sp>
        <p:sp>
          <p:nvSpPr>
            <p:cNvPr id="409613" name="Text Box 13">
              <a:extLst>
                <a:ext uri="{FF2B5EF4-FFF2-40B4-BE49-F238E27FC236}">
                  <a16:creationId xmlns:a16="http://schemas.microsoft.com/office/drawing/2014/main" id="{DB2D92C1-009C-E948-AD24-BDEBA334C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900"/>
              <a:ext cx="375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uses</a:t>
              </a:r>
            </a:p>
          </p:txBody>
        </p:sp>
        <p:sp>
          <p:nvSpPr>
            <p:cNvPr id="409614" name="Text Box 14">
              <a:extLst>
                <a:ext uri="{FF2B5EF4-FFF2-40B4-BE49-F238E27FC236}">
                  <a16:creationId xmlns:a16="http://schemas.microsoft.com/office/drawing/2014/main" id="{DC41FDCC-758E-6C45-8FAE-A22305B96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644"/>
              <a:ext cx="950" cy="20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/>
              <a:r>
                <a:rPr lang="en-US" altLang="en-US" sz="1600">
                  <a:solidFill>
                    <a:schemeClr val="bg1"/>
                  </a:solidFill>
                  <a:latin typeface="Courier New" panose="02070309020205020404" pitchFamily="49" charset="0"/>
                </a:rPr>
                <a:t>Interface_A</a:t>
              </a:r>
            </a:p>
          </p:txBody>
        </p:sp>
        <p:sp>
          <p:nvSpPr>
            <p:cNvPr id="409615" name="Text Box 15">
              <a:extLst>
                <a:ext uri="{FF2B5EF4-FFF2-40B4-BE49-F238E27FC236}">
                  <a16:creationId xmlns:a16="http://schemas.microsoft.com/office/drawing/2014/main" id="{10D08305-69A0-A742-92E6-53C290CE8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1926"/>
              <a:ext cx="950" cy="20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hangingPunct="0"/>
              <a:r>
                <a:rPr lang="en-US" altLang="en-US" sz="1600">
                  <a:solidFill>
                    <a:schemeClr val="bg1"/>
                  </a:solidFill>
                  <a:latin typeface="Courier New" panose="02070309020205020404" pitchFamily="49" charset="0"/>
                </a:rPr>
                <a:t>Interface_B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3BB5AF3-A4F7-B246-8EEF-51E8EA154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1C756A8-8A72-F54F-8036-1EBFC20AF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B96BA-03E8-5B4B-A4CB-22A23A7353C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68642" name="Rectangle 2">
            <a:extLst>
              <a:ext uri="{FF2B5EF4-FFF2-40B4-BE49-F238E27FC236}">
                <a16:creationId xmlns:a16="http://schemas.microsoft.com/office/drawing/2014/main" id="{6989CFC8-3DCC-3D47-ACD1-7BE0F41C1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C9323BF0-EF28-B143-920A-831C4315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764088"/>
            <a:ext cx="8397875" cy="1541462"/>
          </a:xfrm>
        </p:spPr>
        <p:txBody>
          <a:bodyPr/>
          <a:lstStyle/>
          <a:p>
            <a:r>
              <a:rPr lang="en-US" altLang="en-US" sz="2000"/>
              <a:t>Modules maintain local and persistent state</a:t>
            </a:r>
          </a:p>
          <a:p>
            <a:pPr lvl="1"/>
            <a:r>
              <a:rPr lang="en-US" altLang="en-US" sz="1600"/>
              <a:t>Module states or variables are statically allocated </a:t>
            </a:r>
          </a:p>
          <a:p>
            <a:pPr lvl="1"/>
            <a:r>
              <a:rPr lang="en-US" altLang="en-US" sz="1600"/>
              <a:t>Each Module has a separate variable name space</a:t>
            </a:r>
          </a:p>
          <a:p>
            <a:pPr lvl="1"/>
            <a:r>
              <a:rPr lang="en-US" altLang="en-US" sz="1600"/>
              <a:t>Variables declared in Command and Event are local and allocated on the stack</a:t>
            </a:r>
            <a:endParaRPr lang="en-US" altLang="en-US" sz="2000"/>
          </a:p>
        </p:txBody>
      </p:sp>
      <p:sp>
        <p:nvSpPr>
          <p:cNvPr id="368644" name="Rectangle 4">
            <a:extLst>
              <a:ext uri="{FF2B5EF4-FFF2-40B4-BE49-F238E27FC236}">
                <a16:creationId xmlns:a16="http://schemas.microsoft.com/office/drawing/2014/main" id="{B30FD283-37EE-A245-8370-F89A25DD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46150"/>
            <a:ext cx="4198938" cy="38179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module fooM {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provides interface I1;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uses interface I2;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implementation {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uint8_t count=0;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command void I1.increment() {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event uint8_t I2.get() {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  return count;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9E765ECC-3860-E949-9CFC-5109742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3360738"/>
            <a:ext cx="3898900" cy="12334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Call I1.increment(); //first call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Call I1.increment(); //second call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>
                <a:latin typeface="Courier New" panose="02070309020205020404" pitchFamily="49" charset="0"/>
              </a:rPr>
              <a:t>signal I2.get();     //return 2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653AB1E-DCEA-E54C-9A41-B1210A9346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2811BDE-893B-7B43-8764-C716265DD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5A127-0383-8C43-A268-ACDB5FFF0BB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40F4E301-BE1F-5445-99D2-8107FEAED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a module do?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21893F98-DEB4-2E44-A4A4-C0FBE667A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96963"/>
            <a:ext cx="2614613" cy="1103312"/>
          </a:xfrm>
        </p:spPr>
        <p:txBody>
          <a:bodyPr/>
          <a:lstStyle/>
          <a:p>
            <a:r>
              <a:rPr lang="en-US" altLang="en-US" sz="2400"/>
              <a:t>Calling commands </a:t>
            </a:r>
          </a:p>
          <a:p>
            <a:r>
              <a:rPr lang="en-US" altLang="en-US" sz="2400"/>
              <a:t>&amp; signaling events</a:t>
            </a:r>
          </a:p>
          <a:p>
            <a:endParaRPr lang="en-US" altLang="en-US" sz="2200"/>
          </a:p>
        </p:txBody>
      </p:sp>
      <p:sp>
        <p:nvSpPr>
          <p:cNvPr id="423940" name="Rectangle 4">
            <a:extLst>
              <a:ext uri="{FF2B5EF4-FFF2-40B4-BE49-F238E27FC236}">
                <a16:creationId xmlns:a16="http://schemas.microsoft.com/office/drawing/2014/main" id="{0AA80966-3448-FE44-950B-7FA136E2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885825"/>
            <a:ext cx="6400800" cy="23193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170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module MyAppM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provides interface</a:t>
            </a: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StdControl</a:t>
            </a:r>
            <a:r>
              <a:rPr lang="en-US" altLang="en-US" sz="18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uses interface Clock;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implementation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command result_t StdControl.init(){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call Clock.setRate(TOS_I1PS, TOS_S1PS);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}…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23941" name="Rectangle 5">
            <a:extLst>
              <a:ext uri="{FF2B5EF4-FFF2-40B4-BE49-F238E27FC236}">
                <a16:creationId xmlns:a16="http://schemas.microsoft.com/office/drawing/2014/main" id="{486D84F8-B8E9-3642-959E-71F6AC66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3924300"/>
            <a:ext cx="193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A1F62"/>
              </a:buClr>
              <a:buFont typeface="Wingdings" pitchFamily="2" charset="2"/>
              <a:buNone/>
            </a:pPr>
            <a:r>
              <a:rPr lang="en-US" altLang="en-US" b="0">
                <a:solidFill>
                  <a:srgbClr val="0A1F62"/>
                </a:solidFill>
              </a:rPr>
              <a:t>Posting tasks</a:t>
            </a:r>
          </a:p>
        </p:txBody>
      </p:sp>
      <p:sp>
        <p:nvSpPr>
          <p:cNvPr id="423942" name="Rectangle 6">
            <a:extLst>
              <a:ext uri="{FF2B5EF4-FFF2-40B4-BE49-F238E27FC236}">
                <a16:creationId xmlns:a16="http://schemas.microsoft.com/office/drawing/2014/main" id="{8BE2D1A5-10C9-6043-89BE-93EB03E7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3509963"/>
            <a:ext cx="6400800" cy="3303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>
            <a:lvl1pPr marL="228600" indent="-228600">
              <a:spcBef>
                <a:spcPct val="20000"/>
              </a:spcBef>
              <a:buClr>
                <a:srgbClr val="0A1F62"/>
              </a:buClr>
              <a:buFont typeface="Wingdings" pitchFamily="2" charset="2"/>
              <a:defRPr sz="2600">
                <a:solidFill>
                  <a:srgbClr val="0A1F62"/>
                </a:solidFill>
                <a:latin typeface="Franklin Gothic Medium" panose="020B0603020102020204" pitchFamily="34" charset="0"/>
              </a:defRPr>
            </a:lvl1pPr>
            <a:lvl2pPr marL="685800" indent="-285750">
              <a:lnSpc>
                <a:spcPct val="105000"/>
              </a:lnSpc>
              <a:spcBef>
                <a:spcPct val="20000"/>
              </a:spcBef>
              <a:buClr>
                <a:srgbClr val="777777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1028700" indent="-228600">
              <a:lnSpc>
                <a:spcPct val="105000"/>
              </a:lnSpc>
              <a:spcBef>
                <a:spcPct val="20000"/>
              </a:spcBef>
              <a:buClr>
                <a:srgbClr val="B2B2B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module MyAppM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implementation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  task void processing(){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    if(state) call Leds.redOn();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    else call Leds.redOff();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event result_t Timer.fired()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{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state = !state;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post processing();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  return SUCCESS;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  }…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53C06916-5128-F24E-962F-6CB6FBDF33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38F79A5-4D83-634D-9E51-7D25B803A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19152-E01A-7E4F-8A99-0C8C1B3BD49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2846" name="Rectangle 30">
            <a:extLst>
              <a:ext uri="{FF2B5EF4-FFF2-40B4-BE49-F238E27FC236}">
                <a16:creationId xmlns:a16="http://schemas.microsoft.com/office/drawing/2014/main" id="{B8E1217C-7F34-6B45-BEBE-FF684CB77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Configuration</a:t>
            </a:r>
          </a:p>
        </p:txBody>
      </p:sp>
      <p:sp>
        <p:nvSpPr>
          <p:cNvPr id="162847" name="Rectangle 31">
            <a:extLst>
              <a:ext uri="{FF2B5EF4-FFF2-40B4-BE49-F238E27FC236}">
                <a16:creationId xmlns:a16="http://schemas.microsoft.com/office/drawing/2014/main" id="{58379063-A46B-D244-AF0D-5D77D94E1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/>
              <a:t>wiring together other components</a:t>
            </a:r>
          </a:p>
          <a:p>
            <a:pPr lvl="1"/>
            <a:r>
              <a:rPr lang="en-US" altLang="en-US"/>
              <a:t>No code, just wiring</a:t>
            </a:r>
          </a:p>
        </p:txBody>
      </p:sp>
      <p:sp>
        <p:nvSpPr>
          <p:cNvPr id="162820" name="Rectangle 4">
            <a:extLst>
              <a:ext uri="{FF2B5EF4-FFF2-40B4-BE49-F238E27FC236}">
                <a16:creationId xmlns:a16="http://schemas.microsoft.com/office/drawing/2014/main" id="{70D6059E-0C2C-9645-AC87-E3D967AF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2582863"/>
            <a:ext cx="3289300" cy="30622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Text Box 6">
            <a:extLst>
              <a:ext uri="{FF2B5EF4-FFF2-40B4-BE49-F238E27FC236}">
                <a16:creationId xmlns:a16="http://schemas.microsoft.com/office/drawing/2014/main" id="{53C942AC-A156-3143-B5B5-A6349CF2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2471738"/>
            <a:ext cx="2811463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latin typeface="Courier New" panose="02070309020205020404" pitchFamily="49" charset="0"/>
              </a:rPr>
              <a:t>GenericConfiugration.nc</a:t>
            </a:r>
          </a:p>
        </p:txBody>
      </p:sp>
      <p:sp>
        <p:nvSpPr>
          <p:cNvPr id="162823" name="Text Box 7">
            <a:extLst>
              <a:ext uri="{FF2B5EF4-FFF2-40B4-BE49-F238E27FC236}">
                <a16:creationId xmlns:a16="http://schemas.microsoft.com/office/drawing/2014/main" id="{6192A1BC-FD15-674B-A7DA-5BA28999D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30861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provides</a:t>
            </a:r>
          </a:p>
        </p:txBody>
      </p:sp>
      <p:sp>
        <p:nvSpPr>
          <p:cNvPr id="162824" name="Rectangle 8">
            <a:extLst>
              <a:ext uri="{FF2B5EF4-FFF2-40B4-BE49-F238E27FC236}">
                <a16:creationId xmlns:a16="http://schemas.microsoft.com/office/drawing/2014/main" id="{058C748B-241A-E845-8352-DA917DAB6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2868613"/>
            <a:ext cx="2762250" cy="108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4251DC46-229C-1546-98DC-79395FAC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2755900"/>
            <a:ext cx="1589087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latin typeface="Courier New" panose="02070309020205020404" pitchFamily="49" charset="0"/>
              </a:rPr>
              <a:t>configuration</a:t>
            </a:r>
          </a:p>
        </p:txBody>
      </p:sp>
      <p:sp>
        <p:nvSpPr>
          <p:cNvPr id="162827" name="Text Box 11">
            <a:extLst>
              <a:ext uri="{FF2B5EF4-FFF2-40B4-BE49-F238E27FC236}">
                <a16:creationId xmlns:a16="http://schemas.microsoft.com/office/drawing/2014/main" id="{0D432A47-8329-D94B-AA8B-BDFBD543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671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1600">
                <a:latin typeface="Courier New" panose="02070309020205020404" pitchFamily="49" charset="0"/>
              </a:rPr>
              <a:t>uses</a:t>
            </a:r>
          </a:p>
        </p:txBody>
      </p:sp>
      <p:sp>
        <p:nvSpPr>
          <p:cNvPr id="162828" name="Text Box 12">
            <a:extLst>
              <a:ext uri="{FF2B5EF4-FFF2-40B4-BE49-F238E27FC236}">
                <a16:creationId xmlns:a16="http://schemas.microsoft.com/office/drawing/2014/main" id="{B114DC70-D4BA-EB41-8ED4-038F6269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88" y="3060700"/>
            <a:ext cx="1508125" cy="36512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Interface_A</a:t>
            </a:r>
          </a:p>
        </p:txBody>
      </p:sp>
      <p:sp>
        <p:nvSpPr>
          <p:cNvPr id="162829" name="Text Box 13">
            <a:extLst>
              <a:ext uri="{FF2B5EF4-FFF2-40B4-BE49-F238E27FC236}">
                <a16:creationId xmlns:a16="http://schemas.microsoft.com/office/drawing/2014/main" id="{4B06BFBC-7216-A34A-9853-4F55CA3A7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508375"/>
            <a:ext cx="1508125" cy="3651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Interface_B</a:t>
            </a:r>
          </a:p>
        </p:txBody>
      </p:sp>
      <p:sp>
        <p:nvSpPr>
          <p:cNvPr id="162830" name="Text Box 14">
            <a:extLst>
              <a:ext uri="{FF2B5EF4-FFF2-40B4-BE49-F238E27FC236}">
                <a16:creationId xmlns:a16="http://schemas.microsoft.com/office/drawing/2014/main" id="{7FB47C5B-6641-844B-9BB9-C2E1FB78A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706688"/>
            <a:ext cx="4116387" cy="2670175"/>
          </a:xfrm>
          <a:prstGeom prst="rect">
            <a:avLst/>
          </a:prstGeom>
          <a:solidFill>
            <a:srgbClr val="EAEAEA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1600">
              <a:latin typeface="Lucida Console" panose="020B0609040504020204" pitchFamily="49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configuration D {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provides interface_A;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uses interface_B;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implementation {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components C1, C2;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X = C1.X;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X = C2.X;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C882BF7B-145A-F544-9F8B-A765568D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52900"/>
            <a:ext cx="2689225" cy="1370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 b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7FC25B16-D496-E44F-AD83-E8CC82B78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035425"/>
            <a:ext cx="171132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latin typeface="Courier New" panose="02070309020205020404" pitchFamily="49" charset="0"/>
              </a:rPr>
              <a:t>implementation</a:t>
            </a:r>
          </a:p>
        </p:txBody>
      </p:sp>
      <p:grpSp>
        <p:nvGrpSpPr>
          <p:cNvPr id="162831" name="Group 15">
            <a:extLst>
              <a:ext uri="{FF2B5EF4-FFF2-40B4-BE49-F238E27FC236}">
                <a16:creationId xmlns:a16="http://schemas.microsoft.com/office/drawing/2014/main" id="{0A152F21-6F29-B741-A4E5-8334C5C0C0D2}"/>
              </a:ext>
            </a:extLst>
          </p:cNvPr>
          <p:cNvGrpSpPr>
            <a:grpSpLocks/>
          </p:cNvGrpSpPr>
          <p:nvPr/>
        </p:nvGrpSpPr>
        <p:grpSpPr bwMode="auto">
          <a:xfrm>
            <a:off x="6130925" y="4356100"/>
            <a:ext cx="1662113" cy="1166813"/>
            <a:chOff x="3744" y="2832"/>
            <a:chExt cx="1536" cy="1078"/>
          </a:xfrm>
        </p:grpSpPr>
        <p:sp>
          <p:nvSpPr>
            <p:cNvPr id="162832" name="Rectangle 16">
              <a:extLst>
                <a:ext uri="{FF2B5EF4-FFF2-40B4-BE49-F238E27FC236}">
                  <a16:creationId xmlns:a16="http://schemas.microsoft.com/office/drawing/2014/main" id="{42D8F069-734C-0840-8A7E-2466125F9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80"/>
              <a:ext cx="624" cy="4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C1</a:t>
              </a:r>
            </a:p>
          </p:txBody>
        </p:sp>
        <p:sp>
          <p:nvSpPr>
            <p:cNvPr id="162833" name="Rectangle 17">
              <a:extLst>
                <a:ext uri="{FF2B5EF4-FFF2-40B4-BE49-F238E27FC236}">
                  <a16:creationId xmlns:a16="http://schemas.microsoft.com/office/drawing/2014/main" id="{36F2D422-7B8C-A644-927F-4FCD645E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7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4" name="Line 18">
              <a:extLst>
                <a:ext uri="{FF2B5EF4-FFF2-40B4-BE49-F238E27FC236}">
                  <a16:creationId xmlns:a16="http://schemas.microsoft.com/office/drawing/2014/main" id="{ABAA6661-5214-1D42-802E-8929F58C5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1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5" name="Rectangle 19">
              <a:extLst>
                <a:ext uri="{FF2B5EF4-FFF2-40B4-BE49-F238E27FC236}">
                  <a16:creationId xmlns:a16="http://schemas.microsoft.com/office/drawing/2014/main" id="{AB9E43C3-AEDA-4449-B5E7-E29D5BB3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55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6" name="Line 20">
              <a:extLst>
                <a:ext uri="{FF2B5EF4-FFF2-40B4-BE49-F238E27FC236}">
                  <a16:creationId xmlns:a16="http://schemas.microsoft.com/office/drawing/2014/main" id="{B1A20831-8553-F543-86D4-61ABAD5D5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120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837" name="Rectangle 21">
              <a:extLst>
                <a:ext uri="{FF2B5EF4-FFF2-40B4-BE49-F238E27FC236}">
                  <a16:creationId xmlns:a16="http://schemas.microsoft.com/office/drawing/2014/main" id="{29B11125-C7E0-D747-BA2B-FCCC43146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1440" cy="100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38" name="Text Box 22">
              <a:extLst>
                <a:ext uri="{FF2B5EF4-FFF2-40B4-BE49-F238E27FC236}">
                  <a16:creationId xmlns:a16="http://schemas.microsoft.com/office/drawing/2014/main" id="{620B5056-1DDB-644B-BF26-4192684E9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599"/>
              <a:ext cx="28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62839" name="Rectangle 23">
              <a:extLst>
                <a:ext uri="{FF2B5EF4-FFF2-40B4-BE49-F238E27FC236}">
                  <a16:creationId xmlns:a16="http://schemas.microsoft.com/office/drawing/2014/main" id="{0F2741C9-22D2-BC4D-81B4-14C21CD0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40" name="Rectangle 24">
              <a:extLst>
                <a:ext uri="{FF2B5EF4-FFF2-40B4-BE49-F238E27FC236}">
                  <a16:creationId xmlns:a16="http://schemas.microsoft.com/office/drawing/2014/main" id="{8B90BF44-FB13-9347-AD71-F6A2B999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360"/>
              <a:ext cx="624" cy="4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600">
                  <a:latin typeface="Courier New" panose="02070309020205020404" pitchFamily="49" charset="0"/>
                </a:rPr>
                <a:t>C2</a:t>
              </a:r>
            </a:p>
          </p:txBody>
        </p:sp>
      </p:grpSp>
      <p:sp>
        <p:nvSpPr>
          <p:cNvPr id="162841" name="Line 25">
            <a:extLst>
              <a:ext uri="{FF2B5EF4-FFF2-40B4-BE49-F238E27FC236}">
                <a16:creationId xmlns:a16="http://schemas.microsoft.com/office/drawing/2014/main" id="{A58098C5-3104-9147-8328-2A6304A905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8925" y="3422650"/>
            <a:ext cx="14652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42" name="Line 26">
            <a:extLst>
              <a:ext uri="{FF2B5EF4-FFF2-40B4-BE49-F238E27FC236}">
                <a16:creationId xmlns:a16="http://schemas.microsoft.com/office/drawing/2014/main" id="{2CA0C937-1D04-9E40-8EBD-02D328424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925" y="4616450"/>
            <a:ext cx="1543050" cy="2079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2843" name="Text Box 27">
            <a:extLst>
              <a:ext uri="{FF2B5EF4-FFF2-40B4-BE49-F238E27FC236}">
                <a16:creationId xmlns:a16="http://schemas.microsoft.com/office/drawing/2014/main" id="{B99D2953-C254-9544-B920-AE3DF57C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579688"/>
            <a:ext cx="3146425" cy="3460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GenericConfiguration.nc</a:t>
            </a:r>
          </a:p>
        </p:txBody>
      </p:sp>
      <p:sp>
        <p:nvSpPr>
          <p:cNvPr id="162844" name="AutoShape 28">
            <a:extLst>
              <a:ext uri="{FF2B5EF4-FFF2-40B4-BE49-F238E27FC236}">
                <a16:creationId xmlns:a16="http://schemas.microsoft.com/office/drawing/2014/main" id="{330DAD30-8344-2341-8F48-CEAF2E7EBBC1}"/>
              </a:ext>
            </a:extLst>
          </p:cNvPr>
          <p:cNvSpPr>
            <a:spLocks/>
          </p:cNvSpPr>
          <p:nvPr/>
        </p:nvSpPr>
        <p:spPr bwMode="auto">
          <a:xfrm>
            <a:off x="3946525" y="2898775"/>
            <a:ext cx="152400" cy="944563"/>
          </a:xfrm>
          <a:prstGeom prst="rightBrace">
            <a:avLst>
              <a:gd name="adj1" fmla="val 51649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45" name="AutoShape 29">
            <a:extLst>
              <a:ext uri="{FF2B5EF4-FFF2-40B4-BE49-F238E27FC236}">
                <a16:creationId xmlns:a16="http://schemas.microsoft.com/office/drawing/2014/main" id="{503B1F25-7672-5C49-BD0B-FEBAAF34E736}"/>
              </a:ext>
            </a:extLst>
          </p:cNvPr>
          <p:cNvSpPr>
            <a:spLocks/>
          </p:cNvSpPr>
          <p:nvPr/>
        </p:nvSpPr>
        <p:spPr bwMode="auto">
          <a:xfrm>
            <a:off x="3946525" y="4005263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A0D7B-FBDA-B542-BE74-D6E59C390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6391-9972-194E-A4E9-55B51D43E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1ED694-DBD3-1D4F-B926-DC599718F37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E920F0C6-1A39-4949-86FC-C3564EE61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Wiring Syntax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6FC8A1C3-F894-574B-8123-4BCD56D5E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1000125"/>
            <a:ext cx="8575675" cy="529272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200"/>
              <a:t>Binds (connects) the User to an Provider’s implementation</a:t>
            </a:r>
            <a:r>
              <a:rPr lang="en-US" altLang="en-US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User.interface -&gt; Provider.interface</a:t>
            </a:r>
          </a:p>
          <a:p>
            <a:pPr lvl="1">
              <a:buFont typeface="Wingdings" pitchFamily="2" charset="2"/>
              <a:buNone/>
            </a:pPr>
            <a:endParaRPr lang="en-US" altLang="en-US" sz="1000">
              <a:latin typeface="Courier New" panose="02070309020205020404" pitchFamily="49" charset="0"/>
            </a:endParaRP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Example</a:t>
            </a:r>
            <a:r>
              <a:rPr lang="en-US" altLang="en-US">
                <a:solidFill>
                  <a:schemeClr val="hlink"/>
                </a:solidFill>
              </a:rPr>
              <a:t>   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MyApp_Timer.Timer -&gt; TimerC.Timer[unique("Timer")];</a:t>
            </a:r>
          </a:p>
          <a:p>
            <a:endParaRPr lang="en-US" altLang="en-US" sz="2200"/>
          </a:p>
          <a:p>
            <a:pPr>
              <a:buFont typeface="Wingdings" pitchFamily="2" charset="2"/>
              <a:buChar char="§"/>
            </a:pPr>
            <a:r>
              <a:rPr lang="en-US" altLang="en-US" sz="2200"/>
              <a:t>Connected elements must be compatible</a:t>
            </a:r>
          </a:p>
          <a:p>
            <a:pPr lvl="1"/>
            <a:r>
              <a:rPr lang="en-US" altLang="en-US"/>
              <a:t>Interface to interface, command to command, event to event</a:t>
            </a:r>
          </a:p>
          <a:p>
            <a:pPr lvl="1"/>
            <a:r>
              <a:rPr lang="en-US" altLang="en-US"/>
              <a:t>Example: you can only wire interface </a:t>
            </a:r>
            <a:r>
              <a:rPr lang="en-US" altLang="en-US" b="1">
                <a:latin typeface="Courier New" panose="02070309020205020404" pitchFamily="49" charset="0"/>
              </a:rPr>
              <a:t>Send</a:t>
            </a:r>
            <a:r>
              <a:rPr lang="en-US" altLang="en-US"/>
              <a:t> to </a:t>
            </a:r>
            <a:r>
              <a:rPr lang="en-US" altLang="en-US" b="1">
                <a:latin typeface="Courier New" panose="02070309020205020404" pitchFamily="49" charset="0"/>
              </a:rPr>
              <a:t>Send</a:t>
            </a:r>
            <a:r>
              <a:rPr lang="en-US" altLang="en-US" b="1"/>
              <a:t>, </a:t>
            </a:r>
            <a:r>
              <a:rPr lang="en-US" altLang="en-US"/>
              <a:t>but cannot connect </a:t>
            </a:r>
            <a:r>
              <a:rPr lang="en-US" altLang="en-US" b="1">
                <a:latin typeface="Courier New" panose="02070309020205020404" pitchFamily="49" charset="0"/>
              </a:rPr>
              <a:t>Send</a:t>
            </a:r>
            <a:r>
              <a:rPr lang="en-US" altLang="en-US"/>
              <a:t> to </a:t>
            </a:r>
            <a:r>
              <a:rPr lang="en-US" altLang="en-US" b="1">
                <a:latin typeface="Courier New" panose="02070309020205020404" pitchFamily="49" charset="0"/>
              </a:rPr>
              <a:t>Receive</a:t>
            </a:r>
            <a:r>
              <a:rPr lang="en-US" altLang="en-US"/>
              <a:t> 	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20F33-4148-3D4D-AEA4-292D5C18B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59333-A8A8-AC46-A687-98FFA6EF4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1732F5-7E17-FC4E-B8DC-19420D876B2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F93640EB-4DB1-8E4A-9609-F2DC56448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TinyOS?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53C9B12A-2D05-BC4E-B069-0B1FE0747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/>
              <a:t>Traditional OSes are not suitable for networked sensors</a:t>
            </a:r>
          </a:p>
          <a:p>
            <a:pPr>
              <a:buFont typeface="Wingdings" pitchFamily="2" charset="2"/>
              <a:buChar char="§"/>
            </a:pPr>
            <a:r>
              <a:rPr lang="en-US" altLang="en-US"/>
              <a:t>Characteristics of networked sensors</a:t>
            </a:r>
          </a:p>
          <a:p>
            <a:pPr lvl="1"/>
            <a:r>
              <a:rPr lang="en-US" altLang="en-US"/>
              <a:t>Small physical size &amp; low power consumption</a:t>
            </a:r>
          </a:p>
          <a:p>
            <a:pPr lvl="2"/>
            <a:r>
              <a:rPr lang="en-US" altLang="en-US"/>
              <a:t>Software must make efficient use of processor &amp; memory, enable low power communication</a:t>
            </a:r>
          </a:p>
          <a:p>
            <a:pPr lvl="1"/>
            <a:r>
              <a:rPr lang="en-US" altLang="en-US"/>
              <a:t>Concurrency intensive</a:t>
            </a:r>
          </a:p>
          <a:p>
            <a:pPr lvl="2"/>
            <a:r>
              <a:rPr lang="en-US" altLang="en-US"/>
              <a:t>Simultaneous sensor readings, incoming data from other nodes</a:t>
            </a:r>
          </a:p>
          <a:p>
            <a:pPr lvl="2"/>
            <a:r>
              <a:rPr lang="en-US" altLang="en-US"/>
              <a:t>Many low-level events, interleaved w/ high-level processing</a:t>
            </a:r>
          </a:p>
          <a:p>
            <a:pPr lvl="1"/>
            <a:r>
              <a:rPr lang="en-US" altLang="en-US"/>
              <a:t>Limited physical parallelism (few controllers, limited capability)</a:t>
            </a:r>
          </a:p>
          <a:p>
            <a:pPr lvl="1"/>
            <a:r>
              <a:rPr lang="en-US" altLang="en-US"/>
              <a:t>Diversity in design &amp; usage</a:t>
            </a:r>
          </a:p>
          <a:p>
            <a:pPr lvl="2"/>
            <a:r>
              <a:rPr lang="en-US" altLang="en-US"/>
              <a:t>Software modularity – application specific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50DF567-84FE-984B-9AEF-55F0FE696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E23E2DE5-1B7F-D245-B1B1-63B3D74CE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758B59-B789-1D45-8E72-82CF5EE40BB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27115589-8BFF-B84A-A29E-E3EF567EC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79500"/>
            <a:ext cx="8448675" cy="5226050"/>
          </a:xfrm>
        </p:spPr>
        <p:txBody>
          <a:bodyPr/>
          <a:lstStyle/>
          <a:p>
            <a:pPr marL="403225" indent="-403225">
              <a:lnSpc>
                <a:spcPct val="85000"/>
              </a:lnSpc>
              <a:buFont typeface="Wingdings" pitchFamily="2" charset="2"/>
              <a:buAutoNum type="arabicPeriod"/>
            </a:pPr>
            <a:r>
              <a:rPr lang="en-US" altLang="en-US" sz="2200"/>
              <a:t>Alias or pass through linkage</a:t>
            </a:r>
            <a:r>
              <a:rPr lang="en-US" altLang="en-US" sz="2200">
                <a:latin typeface="Lucida Console" panose="020B0609040504020204" pitchFamily="49" charset="0"/>
              </a:rPr>
              <a:t> </a:t>
            </a:r>
          </a:p>
          <a:p>
            <a:pPr marL="403225" indent="-403225">
              <a:lnSpc>
                <a:spcPct val="85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	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endpoint</a:t>
            </a:r>
            <a:r>
              <a:rPr lang="en-US" altLang="en-US" sz="2000" b="1" baseline="-2500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 = endpoint</a:t>
            </a:r>
            <a:r>
              <a:rPr lang="en-US" altLang="en-US" sz="2000" b="1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sz="1800" b="1" baseline="-25000">
              <a:latin typeface="Courier New" panose="02070309020205020404" pitchFamily="49" charset="0"/>
            </a:endParaRPr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</a:pPr>
            <a:endParaRPr lang="en-US" altLang="en-US"/>
          </a:p>
          <a:p>
            <a:pPr marL="682625" lvl="1" indent="-165100">
              <a:lnSpc>
                <a:spcPct val="85000"/>
              </a:lnSpc>
            </a:pPr>
            <a:endParaRPr lang="en-US" altLang="en-US"/>
          </a:p>
          <a:p>
            <a:pPr marL="403225" indent="-403225">
              <a:lnSpc>
                <a:spcPct val="85000"/>
              </a:lnSpc>
              <a:buFont typeface="Wingdings" pitchFamily="2" charset="2"/>
              <a:buAutoNum type="arabicPeriod" startAt="2"/>
            </a:pPr>
            <a:r>
              <a:rPr lang="en-US" altLang="en-US" sz="2200"/>
              <a:t>Direct linkage, style 1</a:t>
            </a:r>
            <a:r>
              <a:rPr lang="en-US" altLang="en-US" sz="2200">
                <a:latin typeface="Lucida Console" panose="020B0609040504020204" pitchFamily="49" charset="0"/>
              </a:rPr>
              <a:t> </a:t>
            </a:r>
          </a:p>
          <a:p>
            <a:pPr marL="403225" indent="-403225">
              <a:lnSpc>
                <a:spcPct val="85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	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endpoint</a:t>
            </a:r>
            <a:r>
              <a:rPr lang="en-US" altLang="en-US" sz="2000" b="1" baseline="-2500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 -&gt; endpoint</a:t>
            </a:r>
            <a:r>
              <a:rPr lang="en-US" altLang="en-US" sz="2000" b="1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sz="1800" b="1" baseline="-25000">
              <a:latin typeface="Courier New" panose="02070309020205020404" pitchFamily="49" charset="0"/>
            </a:endParaRPr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682625" lvl="1" indent="-165100">
              <a:lnSpc>
                <a:spcPct val="85000"/>
              </a:lnSpc>
              <a:buFont typeface="Wingdings" pitchFamily="2" charset="2"/>
              <a:buNone/>
            </a:pPr>
            <a:endParaRPr lang="en-US" altLang="en-US" baseline="-25000"/>
          </a:p>
          <a:p>
            <a:pPr marL="403225" indent="-403225">
              <a:lnSpc>
                <a:spcPct val="85000"/>
              </a:lnSpc>
              <a:buFont typeface="Wingdings" pitchFamily="2" charset="2"/>
              <a:buAutoNum type="arabicPeriod" startAt="3"/>
            </a:pPr>
            <a:r>
              <a:rPr lang="en-US" altLang="en-US" sz="2200"/>
              <a:t>Direct linkage, style 2</a:t>
            </a:r>
          </a:p>
          <a:p>
            <a:pPr marL="403225" indent="-403225">
              <a:lnSpc>
                <a:spcPct val="85000"/>
              </a:lnSpc>
            </a:pPr>
            <a:r>
              <a:rPr lang="en-US" altLang="en-US" sz="2000">
                <a:latin typeface="Lucida Console" panose="020B0609040504020204" pitchFamily="49" charset="0"/>
              </a:rPr>
              <a:t>	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endpoint</a:t>
            </a:r>
            <a:r>
              <a:rPr lang="en-US" altLang="en-US" sz="2000" b="1" baseline="-2500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 &lt;- endpoint</a:t>
            </a:r>
            <a:r>
              <a:rPr lang="en-US" altLang="en-US" sz="2000" b="1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 b="1" baseline="-2500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403225" indent="-403225">
              <a:lnSpc>
                <a:spcPct val="85000"/>
              </a:lnSpc>
            </a:pPr>
            <a:r>
              <a:rPr lang="en-US" altLang="en-US" sz="2000" baseline="-2500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2000">
                <a:solidFill>
                  <a:schemeClr val="tx1"/>
                </a:solidFill>
              </a:rPr>
              <a:t>which is</a:t>
            </a:r>
            <a:r>
              <a:rPr lang="en-US" altLang="en-US" sz="2000" i="1">
                <a:solidFill>
                  <a:schemeClr val="tx1"/>
                </a:solidFill>
              </a:rPr>
              <a:t> equivalent </a:t>
            </a:r>
            <a:r>
              <a:rPr lang="en-US" altLang="en-US" sz="2000">
                <a:solidFill>
                  <a:schemeClr val="tx1"/>
                </a:solidFill>
              </a:rPr>
              <a:t>to:</a:t>
            </a:r>
            <a:r>
              <a:rPr lang="en-US" altLang="en-US" sz="2200">
                <a:solidFill>
                  <a:schemeClr val="tx1"/>
                </a:solidFill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endpoint</a:t>
            </a:r>
            <a:r>
              <a:rPr lang="en-US" altLang="en-US" sz="2000" baseline="-25000">
                <a:solidFill>
                  <a:schemeClr val="tx1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000">
                <a:solidFill>
                  <a:schemeClr val="tx1"/>
                </a:solidFill>
                <a:latin typeface="Courier New" panose="02070309020205020404" pitchFamily="49" charset="0"/>
              </a:rPr>
              <a:t> -&gt; endpoint</a:t>
            </a:r>
            <a:r>
              <a:rPr lang="en-US" altLang="en-US" sz="2000" baseline="-25000">
                <a:solidFill>
                  <a:schemeClr val="tx1"/>
                </a:solidFill>
                <a:latin typeface="Courier New" panose="02070309020205020404" pitchFamily="49" charset="0"/>
              </a:rPr>
              <a:t>1</a:t>
            </a:r>
            <a:endParaRPr lang="en-US" altLang="en-US" sz="20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37272AB1-580E-5B41-8319-18A934C81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nesC Wiring Statements</a:t>
            </a:r>
          </a:p>
        </p:txBody>
      </p:sp>
      <p:grpSp>
        <p:nvGrpSpPr>
          <p:cNvPr id="311300" name="Group 4">
            <a:extLst>
              <a:ext uri="{FF2B5EF4-FFF2-40B4-BE49-F238E27FC236}">
                <a16:creationId xmlns:a16="http://schemas.microsoft.com/office/drawing/2014/main" id="{7E56ACAB-9938-074F-A46B-4F022329229E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966788"/>
            <a:ext cx="3795712" cy="2441575"/>
            <a:chOff x="3306" y="1056"/>
            <a:chExt cx="2358" cy="1776"/>
          </a:xfrm>
        </p:grpSpPr>
        <p:sp>
          <p:nvSpPr>
            <p:cNvPr id="311301" name="Text Box 5">
              <a:extLst>
                <a:ext uri="{FF2B5EF4-FFF2-40B4-BE49-F238E27FC236}">
                  <a16:creationId xmlns:a16="http://schemas.microsoft.com/office/drawing/2014/main" id="{DA8E1FCB-2C86-7041-971F-196839F6F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6" y="1157"/>
              <a:ext cx="2358" cy="1675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en-US" sz="1600">
                <a:latin typeface="Courier New" panose="02070309020205020404" pitchFamily="49" charset="0"/>
              </a:endParaRP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Courier New" panose="02070309020205020404" pitchFamily="49" charset="0"/>
                </a:rPr>
                <a:t>configuration</a:t>
              </a:r>
              <a:r>
                <a:rPr lang="en-US" altLang="en-US" sz="1600">
                  <a:latin typeface="Courier New" panose="02070309020205020404" pitchFamily="49" charset="0"/>
                </a:rPr>
                <a:t> C { 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 provides interface X as Xprovider;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 uses interface X as Xuser;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} 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Courier New" panose="02070309020205020404" pitchFamily="49" charset="0"/>
                </a:rPr>
                <a:t>implementation</a:t>
              </a:r>
              <a:r>
                <a:rPr lang="en-US" altLang="en-US" sz="1600">
                  <a:latin typeface="Courier New" panose="02070309020205020404" pitchFamily="49" charset="0"/>
                </a:rPr>
                <a:t> {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   Xuser = Xprovider;</a:t>
              </a:r>
            </a:p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311302" name="Text Box 6">
              <a:extLst>
                <a:ext uri="{FF2B5EF4-FFF2-40B4-BE49-F238E27FC236}">
                  <a16:creationId xmlns:a16="http://schemas.microsoft.com/office/drawing/2014/main" id="{13610C6A-A332-1C4D-8EAB-FE41E0686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056"/>
              <a:ext cx="576" cy="25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en-US" sz="1600">
                  <a:latin typeface="Courier New" panose="02070309020205020404" pitchFamily="49" charset="0"/>
                </a:rPr>
                <a:t>C.nc</a:t>
              </a:r>
            </a:p>
          </p:txBody>
        </p:sp>
      </p:grpSp>
      <p:sp>
        <p:nvSpPr>
          <p:cNvPr id="311303" name="Rectangle 7">
            <a:extLst>
              <a:ext uri="{FF2B5EF4-FFF2-40B4-BE49-F238E27FC236}">
                <a16:creationId xmlns:a16="http://schemas.microsoft.com/office/drawing/2014/main" id="{4077D287-0C49-C34E-BA3B-A9EBD315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2076450"/>
            <a:ext cx="547688" cy="3794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latin typeface="Courier New" panose="02070309020205020404" pitchFamily="49" charset="0"/>
              </a:rPr>
              <a:t>C1</a:t>
            </a:r>
          </a:p>
        </p:txBody>
      </p:sp>
      <p:sp>
        <p:nvSpPr>
          <p:cNvPr id="311304" name="Rectangle 8">
            <a:extLst>
              <a:ext uri="{FF2B5EF4-FFF2-40B4-BE49-F238E27FC236}">
                <a16:creationId xmlns:a16="http://schemas.microsoft.com/office/drawing/2014/main" id="{BB6DA9D4-31F4-484F-99C5-C22D3BCE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2244725"/>
            <a:ext cx="84137" cy="841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5" name="Line 9">
            <a:extLst>
              <a:ext uri="{FF2B5EF4-FFF2-40B4-BE49-F238E27FC236}">
                <a16:creationId xmlns:a16="http://schemas.microsoft.com/office/drawing/2014/main" id="{ED9D56EE-1831-8843-86C2-8CA8371BD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0338" y="2455863"/>
            <a:ext cx="336550" cy="252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6" name="Rectangle 10">
            <a:extLst>
              <a:ext uri="{FF2B5EF4-FFF2-40B4-BE49-F238E27FC236}">
                <a16:creationId xmlns:a16="http://schemas.microsoft.com/office/drawing/2014/main" id="{3252E0B5-082C-5C4E-AC9F-CCFAAEE8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2665413"/>
            <a:ext cx="84137" cy="841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7" name="Line 11">
            <a:extLst>
              <a:ext uri="{FF2B5EF4-FFF2-40B4-BE49-F238E27FC236}">
                <a16:creationId xmlns:a16="http://schemas.microsoft.com/office/drawing/2014/main" id="{8B1811F9-B52F-D946-A44C-D04D0B3930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0338" y="2287588"/>
            <a:ext cx="33655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08" name="Rectangle 12">
            <a:extLst>
              <a:ext uri="{FF2B5EF4-FFF2-40B4-BE49-F238E27FC236}">
                <a16:creationId xmlns:a16="http://schemas.microsoft.com/office/drawing/2014/main" id="{DC7B93A8-5134-A74B-BEB0-BF80529F1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2035175"/>
            <a:ext cx="1262062" cy="8826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09" name="Text Box 13">
            <a:extLst>
              <a:ext uri="{FF2B5EF4-FFF2-40B4-BE49-F238E27FC236}">
                <a16:creationId xmlns:a16="http://schemas.microsoft.com/office/drawing/2014/main" id="{0A219FA9-8741-CF42-8ED7-295D6BCC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882775"/>
            <a:ext cx="25241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311310" name="Rectangle 14">
            <a:extLst>
              <a:ext uri="{FF2B5EF4-FFF2-40B4-BE49-F238E27FC236}">
                <a16:creationId xmlns:a16="http://schemas.microsoft.com/office/drawing/2014/main" id="{F138069D-829A-1A44-8BD4-88B5E7FD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2413000"/>
            <a:ext cx="84138" cy="8413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1" name="Rectangle 15">
            <a:extLst>
              <a:ext uri="{FF2B5EF4-FFF2-40B4-BE49-F238E27FC236}">
                <a16:creationId xmlns:a16="http://schemas.microsoft.com/office/drawing/2014/main" id="{825C2041-4648-584D-ADA4-61503471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2497138"/>
            <a:ext cx="547688" cy="3778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400">
                <a:latin typeface="Courier New" panose="02070309020205020404" pitchFamily="49" charset="0"/>
              </a:rPr>
              <a:t>C2</a:t>
            </a:r>
          </a:p>
        </p:txBody>
      </p:sp>
      <p:grpSp>
        <p:nvGrpSpPr>
          <p:cNvPr id="311312" name="Group 16">
            <a:extLst>
              <a:ext uri="{FF2B5EF4-FFF2-40B4-BE49-F238E27FC236}">
                <a16:creationId xmlns:a16="http://schemas.microsoft.com/office/drawing/2014/main" id="{B250DF35-13D9-3F41-8CF4-89A93F3A776C}"/>
              </a:ext>
            </a:extLst>
          </p:cNvPr>
          <p:cNvGrpSpPr>
            <a:grpSpLocks/>
          </p:cNvGrpSpPr>
          <p:nvPr/>
        </p:nvGrpSpPr>
        <p:grpSpPr bwMode="auto">
          <a:xfrm>
            <a:off x="2136775" y="4132263"/>
            <a:ext cx="663575" cy="881062"/>
            <a:chOff x="3649" y="2600"/>
            <a:chExt cx="569" cy="755"/>
          </a:xfrm>
        </p:grpSpPr>
        <p:sp>
          <p:nvSpPr>
            <p:cNvPr id="311313" name="Rectangle 17">
              <a:extLst>
                <a:ext uri="{FF2B5EF4-FFF2-40B4-BE49-F238E27FC236}">
                  <a16:creationId xmlns:a16="http://schemas.microsoft.com/office/drawing/2014/main" id="{6AD35B01-7DCE-2246-95A6-F2209F6B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600"/>
              <a:ext cx="569" cy="26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Courier New" panose="02070309020205020404" pitchFamily="49" charset="0"/>
                </a:rPr>
                <a:t>D1</a:t>
              </a:r>
            </a:p>
          </p:txBody>
        </p:sp>
        <p:sp>
          <p:nvSpPr>
            <p:cNvPr id="311314" name="Rectangle 18">
              <a:extLst>
                <a:ext uri="{FF2B5EF4-FFF2-40B4-BE49-F238E27FC236}">
                  <a16:creationId xmlns:a16="http://schemas.microsoft.com/office/drawing/2014/main" id="{22A4DE25-C5B8-CA43-A2F5-2A938ADC3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868"/>
              <a:ext cx="60" cy="5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5" name="Rectangle 19">
              <a:extLst>
                <a:ext uri="{FF2B5EF4-FFF2-40B4-BE49-F238E27FC236}">
                  <a16:creationId xmlns:a16="http://schemas.microsoft.com/office/drawing/2014/main" id="{868C4DFC-4D34-D244-AC27-121726629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087"/>
              <a:ext cx="543" cy="26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400">
                  <a:latin typeface="Courier New" panose="02070309020205020404" pitchFamily="49" charset="0"/>
                </a:rPr>
                <a:t>D2</a:t>
              </a:r>
            </a:p>
          </p:txBody>
        </p:sp>
        <p:sp>
          <p:nvSpPr>
            <p:cNvPr id="311316" name="Rectangle 20">
              <a:extLst>
                <a:ext uri="{FF2B5EF4-FFF2-40B4-BE49-F238E27FC236}">
                  <a16:creationId xmlns:a16="http://schemas.microsoft.com/office/drawing/2014/main" id="{7764F960-EB48-A44C-8648-D12A63467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3028"/>
              <a:ext cx="60" cy="59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17" name="Line 21">
              <a:extLst>
                <a:ext uri="{FF2B5EF4-FFF2-40B4-BE49-F238E27FC236}">
                  <a16:creationId xmlns:a16="http://schemas.microsoft.com/office/drawing/2014/main" id="{C9CD6A24-220E-F848-A1B2-9A1AC3716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923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318" name="Rectangle 22">
            <a:extLst>
              <a:ext uri="{FF2B5EF4-FFF2-40B4-BE49-F238E27FC236}">
                <a16:creationId xmlns:a16="http://schemas.microsoft.com/office/drawing/2014/main" id="{0B0F6241-E4BF-6C46-BF34-A97E3F64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647950"/>
            <a:ext cx="77787" cy="76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19" name="Line 23">
            <a:extLst>
              <a:ext uri="{FF2B5EF4-FFF2-40B4-BE49-F238E27FC236}">
                <a16:creationId xmlns:a16="http://schemas.microsoft.com/office/drawing/2014/main" id="{43DCA09A-4C66-4F4D-B3AA-9A2C4384AD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8200" y="2262188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0" name="Rectangle 24">
            <a:extLst>
              <a:ext uri="{FF2B5EF4-FFF2-40B4-BE49-F238E27FC236}">
                <a16:creationId xmlns:a16="http://schemas.microsoft.com/office/drawing/2014/main" id="{C4B8A27C-0462-FE41-8A67-A5EB6E5C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200" y="2070100"/>
            <a:ext cx="1155700" cy="8080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21" name="Text Box 25">
            <a:extLst>
              <a:ext uri="{FF2B5EF4-FFF2-40B4-BE49-F238E27FC236}">
                <a16:creationId xmlns:a16="http://schemas.microsoft.com/office/drawing/2014/main" id="{78E0A402-E37D-7542-B75D-B1A49DACA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971675"/>
            <a:ext cx="212725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311322" name="Rectangle 26">
            <a:extLst>
              <a:ext uri="{FF2B5EF4-FFF2-40B4-BE49-F238E27FC236}">
                <a16:creationId xmlns:a16="http://schemas.microsoft.com/office/drawing/2014/main" id="{1DD4AAC4-FD45-8541-A9C8-B3D1ADA6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3" y="2224088"/>
            <a:ext cx="77787" cy="7778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23" name="Line 27">
            <a:extLst>
              <a:ext uri="{FF2B5EF4-FFF2-40B4-BE49-F238E27FC236}">
                <a16:creationId xmlns:a16="http://schemas.microsoft.com/office/drawing/2014/main" id="{7892E140-FC0B-CC41-AAD3-3A62169F7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8200" y="2686050"/>
            <a:ext cx="346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24" name="Line 28">
            <a:extLst>
              <a:ext uri="{FF2B5EF4-FFF2-40B4-BE49-F238E27FC236}">
                <a16:creationId xmlns:a16="http://schemas.microsoft.com/office/drawing/2014/main" id="{C34812E4-A4D8-6645-8188-B9770D141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2262188"/>
            <a:ext cx="0" cy="423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88BC6-FBD0-1A45-9177-B993451C4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A47BD-B03E-AD4B-B343-41CD986D8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77D772-5A28-CA41-81FE-DFD710FC75D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18920A0B-E7A5-FC49-AC54-0EAD7E103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mote application starts?</a:t>
            </a:r>
          </a:p>
        </p:txBody>
      </p:sp>
      <p:sp>
        <p:nvSpPr>
          <p:cNvPr id="446468" name="Rectangle 4">
            <a:extLst>
              <a:ext uri="{FF2B5EF4-FFF2-40B4-BE49-F238E27FC236}">
                <a16:creationId xmlns:a16="http://schemas.microsoft.com/office/drawing/2014/main" id="{F3D853E5-95F6-8349-89A0-C8F9BB1F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1563688"/>
            <a:ext cx="7880350" cy="437812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main() {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call </a:t>
            </a:r>
            <a:r>
              <a:rPr lang="en-US" altLang="en-US" sz="2000" dirty="0" err="1">
                <a:latin typeface="Courier New" panose="02070309020205020404" pitchFamily="49" charset="0"/>
              </a:rPr>
              <a:t>hardwareInit</a:t>
            </a:r>
            <a:r>
              <a:rPr lang="en-US" altLang="en-US" sz="2000" dirty="0">
                <a:latin typeface="Courier New" panose="02070309020205020404" pitchFamily="49" charset="0"/>
              </a:rPr>
              <a:t>();		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dirty="0" err="1">
                <a:solidFill>
                  <a:srgbClr val="339933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 hardware pins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</a:rPr>
              <a:t>TOSH_sched_init</a:t>
            </a:r>
            <a:r>
              <a:rPr lang="en-US" altLang="en-US" sz="2000" dirty="0">
                <a:latin typeface="Courier New" panose="02070309020205020404" pitchFamily="49" charset="0"/>
              </a:rPr>
              <a:t>();		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dirty="0" err="1">
                <a:solidFill>
                  <a:srgbClr val="339933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 scheduler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call </a:t>
            </a:r>
            <a:r>
              <a:rPr lang="en-US" altLang="en-US" sz="2000" dirty="0" err="1">
                <a:latin typeface="Courier New" panose="02070309020205020404" pitchFamily="49" charset="0"/>
              </a:rPr>
              <a:t>StdControl.init</a:t>
            </a:r>
            <a:r>
              <a:rPr lang="en-US" altLang="en-US" sz="2000" dirty="0">
                <a:latin typeface="Courier New" panose="02070309020205020404" pitchFamily="49" charset="0"/>
              </a:rPr>
              <a:t>();	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en-US" altLang="en-US" sz="2000" dirty="0" err="1">
                <a:solidFill>
                  <a:srgbClr val="339933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 user app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call </a:t>
            </a:r>
            <a:r>
              <a:rPr lang="en-US" altLang="en-US" sz="2000" dirty="0" err="1">
                <a:latin typeface="Courier New" panose="02070309020205020404" pitchFamily="49" charset="0"/>
              </a:rPr>
              <a:t>StdControl.start</a:t>
            </a:r>
            <a:r>
              <a:rPr lang="en-US" altLang="en-US" sz="2000" dirty="0">
                <a:latin typeface="Courier New" panose="02070309020205020404" pitchFamily="49" charset="0"/>
              </a:rPr>
              <a:t>();	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//start user app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while(1) {			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TOSH_run_task</a:t>
            </a:r>
            <a:r>
              <a:rPr lang="en-US" altLang="en-US" sz="2000" dirty="0">
                <a:latin typeface="Courier New" panose="02070309020205020404" pitchFamily="49" charset="0"/>
              </a:rPr>
              <a:t>();		</a:t>
            </a:r>
            <a:r>
              <a:rPr lang="en-US" altLang="en-US" sz="2000" dirty="0">
                <a:solidFill>
                  <a:srgbClr val="339933"/>
                </a:solidFill>
                <a:latin typeface="Courier New" panose="02070309020205020404" pitchFamily="49" charset="0"/>
              </a:rPr>
              <a:t>//infinite spin loop                					  for task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2FE0779-87A7-B049-A7CA-E497878A0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AAB3B06B-D447-CC4A-ADAB-F228DE4604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B2BE5-C32C-4847-8E49-BC8007EA897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C488A1D-2666-5244-AB4F-2456E4F40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Filename Convention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29C3D36-2687-2249-8DCF-13842733F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79500"/>
            <a:ext cx="8797925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/>
              <a:t>nesC file suffix: </a:t>
            </a:r>
            <a:r>
              <a:rPr lang="en-US" altLang="en-US" b="1">
                <a:latin typeface="Courier New" panose="02070309020205020404" pitchFamily="49" charset="0"/>
              </a:rPr>
              <a:t>.nc</a:t>
            </a:r>
          </a:p>
          <a:p>
            <a:pPr>
              <a:buFont typeface="Wingdings" pitchFamily="2" charset="2"/>
              <a:buChar char="§"/>
            </a:pPr>
            <a:r>
              <a:rPr lang="en-US" altLang="en-US" b="1">
                <a:latin typeface="Courier New" panose="02070309020205020404" pitchFamily="49" charset="0"/>
              </a:rPr>
              <a:t>C</a:t>
            </a:r>
            <a:r>
              <a:rPr lang="en-US" altLang="en-US"/>
              <a:t> is for </a:t>
            </a:r>
            <a:r>
              <a:rPr lang="en-US" altLang="en-US">
                <a:solidFill>
                  <a:schemeClr val="tx1"/>
                </a:solidFill>
              </a:rPr>
              <a:t>configuration</a:t>
            </a:r>
            <a:r>
              <a:rPr lang="en-US" altLang="en-US"/>
              <a:t> (</a:t>
            </a:r>
            <a:r>
              <a:rPr lang="en-US" altLang="en-US" b="1">
                <a:latin typeface="Courier New" panose="02070309020205020404" pitchFamily="49" charset="0"/>
              </a:rPr>
              <a:t>Clock</a:t>
            </a:r>
            <a:r>
              <a:rPr lang="en-US" altLang="en-US" b="1"/>
              <a:t>, </a:t>
            </a:r>
            <a:r>
              <a:rPr lang="en-US" altLang="en-US" b="1">
                <a:latin typeface="Courier New" panose="02070309020205020404" pitchFamily="49" charset="0"/>
              </a:rPr>
              <a:t>ClockC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“</a:t>
            </a:r>
            <a:r>
              <a:rPr lang="en-US" altLang="en-US" b="1">
                <a:latin typeface="Courier New" panose="02070309020205020404" pitchFamily="49" charset="0"/>
              </a:rPr>
              <a:t>C</a:t>
            </a:r>
            <a:r>
              <a:rPr lang="en-US" altLang="en-US"/>
              <a:t>” distinguishes between an interface and the component that provides it</a:t>
            </a:r>
          </a:p>
          <a:p>
            <a:pPr>
              <a:buFont typeface="Wingdings" pitchFamily="2" charset="2"/>
              <a:buChar char="§"/>
            </a:pPr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/>
              <a:t> is for </a:t>
            </a:r>
            <a:r>
              <a:rPr lang="en-US" altLang="en-US">
                <a:solidFill>
                  <a:schemeClr val="tx1"/>
                </a:solidFill>
              </a:rPr>
              <a:t>module</a:t>
            </a:r>
            <a:r>
              <a:rPr lang="en-US" altLang="en-US"/>
              <a:t> (</a:t>
            </a:r>
            <a:r>
              <a:rPr lang="en-US" altLang="en-US" b="1">
                <a:latin typeface="Courier New" panose="02070309020205020404" pitchFamily="49" charset="0"/>
              </a:rPr>
              <a:t>Timer</a:t>
            </a:r>
            <a:r>
              <a:rPr lang="en-US" altLang="en-US" b="1"/>
              <a:t>, </a:t>
            </a:r>
            <a:r>
              <a:rPr lang="en-US" altLang="en-US" b="1">
                <a:latin typeface="Courier New" panose="02070309020205020404" pitchFamily="49" charset="0"/>
              </a:rPr>
              <a:t>TimerC</a:t>
            </a:r>
            <a:r>
              <a:rPr lang="en-US" altLang="en-US" b="1"/>
              <a:t>, </a:t>
            </a:r>
            <a:r>
              <a:rPr lang="en-US" altLang="en-US" b="1">
                <a:latin typeface="Courier New" panose="02070309020205020404" pitchFamily="49" charset="0"/>
              </a:rPr>
              <a:t>TimerM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“</a:t>
            </a:r>
            <a:r>
              <a:rPr lang="en-US" altLang="en-US" b="1">
                <a:latin typeface="Courier New" panose="02070309020205020404" pitchFamily="49" charset="0"/>
              </a:rPr>
              <a:t>M</a:t>
            </a:r>
            <a:r>
              <a:rPr lang="en-US" altLang="en-US"/>
              <a:t>” when a single component has both configuration and module</a:t>
            </a:r>
          </a:p>
        </p:txBody>
      </p:sp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62D27C15-59F9-A647-89DF-94638D642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413" y="4392613"/>
          <a:ext cx="15049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Visio" r:id="rId4" imgW="501650" imgH="660400" progId="Visio.Drawing.6">
                  <p:embed/>
                </p:oleObj>
              </mc:Choice>
              <mc:Fallback>
                <p:oleObj name="Visio" r:id="rId4" imgW="501650" imgH="660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4392613"/>
                        <a:ext cx="15049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871D4358-6665-F442-B809-609599DD9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4392613"/>
          <a:ext cx="15049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Visio" r:id="rId6" imgW="501650" imgH="660400" progId="Visio.Drawing.6">
                  <p:embed/>
                </p:oleObj>
              </mc:Choice>
              <mc:Fallback>
                <p:oleObj name="Visio" r:id="rId6" imgW="501650" imgH="660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392613"/>
                        <a:ext cx="15049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D53F289B-2D9B-244E-BB0A-19086B68A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0538" y="4349750"/>
          <a:ext cx="15049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Visio" r:id="rId8" imgW="501650" imgH="660400" progId="Visio.Drawing.6">
                  <p:embed/>
                </p:oleObj>
              </mc:Choice>
              <mc:Fallback>
                <p:oleObj name="Visio" r:id="rId8" imgW="501650" imgH="6604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4349750"/>
                        <a:ext cx="15049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1A3FC6B8-24B1-7149-9D83-A15856FC2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9588" y="4348163"/>
          <a:ext cx="15398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Visio" r:id="rId10" imgW="508000" imgH="660400" progId="Visio.Drawing.6">
                  <p:embed/>
                </p:oleObj>
              </mc:Choice>
              <mc:Fallback>
                <p:oleObj name="Visio" r:id="rId10" imgW="508000" imgH="66040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4348163"/>
                        <a:ext cx="1539875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426D99A2-CF73-E244-92DA-C785A9E7A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4349750"/>
          <a:ext cx="15049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Visio" r:id="rId12" imgW="501650" imgH="660400" progId="Visio.Drawing.6">
                  <p:embed/>
                </p:oleObj>
              </mc:Choice>
              <mc:Fallback>
                <p:oleObj name="Visio" r:id="rId12" imgW="501650" imgH="66040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4349750"/>
                        <a:ext cx="150495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64C05-194B-7845-B344-E79FD7D95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BE9A5-F2CE-6A44-8FEF-0B7790E1A1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EBC1B-F20A-2B4E-B533-9A8F5057394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4A3EA439-7BB2-7F42-A3CF-8247C7153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Concurrency in nesC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2DD836C3-0E50-8548-B424-7B08E6CEA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400" dirty="0" err="1"/>
              <a:t>TinyOS</a:t>
            </a:r>
            <a:r>
              <a:rPr lang="en-US" altLang="en-US" sz="2400" dirty="0"/>
              <a:t> two execution threads: Tasks and interrupts</a:t>
            </a:r>
          </a:p>
          <a:p>
            <a:pPr lvl="1"/>
            <a:r>
              <a:rPr lang="en-US" altLang="en-US" sz="2000" dirty="0"/>
              <a:t>Tasks cannot preempt other tasks</a:t>
            </a:r>
          </a:p>
          <a:p>
            <a:pPr lvl="1"/>
            <a:r>
              <a:rPr lang="en-US" altLang="en-US" sz="2000" dirty="0"/>
              <a:t>Interrupts can preempt tasks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400" dirty="0"/>
              <a:t>Race condition</a:t>
            </a:r>
          </a:p>
          <a:p>
            <a:pPr lvl="1"/>
            <a:r>
              <a:rPr lang="en-US" altLang="en-US" sz="2000" dirty="0"/>
              <a:t>Concurrent update to shared state</a:t>
            </a:r>
            <a:endParaRPr lang="en-US" altLang="en-US" sz="2000" i="1" dirty="0"/>
          </a:p>
          <a:p>
            <a:pPr>
              <a:buFont typeface="Wingdings" pitchFamily="2" charset="2"/>
              <a:buChar char="§"/>
            </a:pPr>
            <a:r>
              <a:rPr lang="en-US" altLang="en-US" sz="2400" dirty="0"/>
              <a:t>Any update to shared state that is reachable from </a:t>
            </a:r>
            <a:r>
              <a:rPr lang="en-US" altLang="en-US" sz="2400" i="1" dirty="0"/>
              <a:t>asynchronous</a:t>
            </a:r>
            <a:r>
              <a:rPr lang="en-US" altLang="en-US" sz="2400" dirty="0"/>
              <a:t> code is a potential race condition</a:t>
            </a:r>
          </a:p>
          <a:p>
            <a:pPr lvl="1"/>
            <a:r>
              <a:rPr lang="en-US" altLang="en-US" sz="2000" i="1" dirty="0"/>
              <a:t>Asynchronous</a:t>
            </a:r>
            <a:r>
              <a:rPr lang="en-US" altLang="en-US" sz="2000" dirty="0"/>
              <a:t> code</a:t>
            </a:r>
          </a:p>
          <a:p>
            <a:pPr lvl="2"/>
            <a:r>
              <a:rPr lang="en-US" altLang="en-US" sz="1800" dirty="0"/>
              <a:t>Code that is reachable from at least one interrupt handler</a:t>
            </a:r>
          </a:p>
          <a:p>
            <a:pPr lvl="1"/>
            <a:r>
              <a:rPr lang="en-US" altLang="en-US" sz="2000" i="1" dirty="0"/>
              <a:t>Synchronous c</a:t>
            </a:r>
            <a:r>
              <a:rPr lang="en-US" altLang="en-US" sz="2000" dirty="0"/>
              <a:t>ode</a:t>
            </a:r>
          </a:p>
          <a:p>
            <a:pPr lvl="2"/>
            <a:r>
              <a:rPr lang="en-US" altLang="en-US" sz="1800" dirty="0"/>
              <a:t>Commands, events, or tasks only reachable from tasks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05D8D4-0FFD-EA49-A161-ACEEB368B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FC25A6E-9F48-6846-BC3C-98CBE3559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386E8B-74CE-8249-94A3-8B462CC704A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4E8B59A3-ADC2-B94C-B359-42F6198F1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atomic</a:t>
            </a:r>
            <a:r>
              <a:rPr lang="en-US" altLang="en-US"/>
              <a:t> Keyword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56382A5E-9B2E-874D-8CDE-0CDF35A77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b="1">
                <a:latin typeface="Courier New" panose="02070309020205020404" pitchFamily="49" charset="0"/>
              </a:rPr>
              <a:t>atomic</a:t>
            </a:r>
            <a:r>
              <a:rPr lang="en-US" altLang="en-US" sz="2200" b="1"/>
              <a:t>: </a:t>
            </a:r>
            <a:r>
              <a:rPr lang="en-US" altLang="en-US" sz="2200"/>
              <a:t>denote a block of code that runs uninterrupted (interrupts disabled)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Prevents race conditions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/>
              <a:t>When should it be used?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Required to update global variables that are referenced in </a:t>
            </a:r>
            <a:r>
              <a:rPr lang="en-US" altLang="en-US" sz="2000" b="1">
                <a:latin typeface="Courier New" panose="02070309020205020404" pitchFamily="49" charset="0"/>
              </a:rPr>
              <a:t>async</a:t>
            </a:r>
            <a:r>
              <a:rPr lang="en-US" altLang="en-US" sz="2000"/>
              <a:t> event handlers</a:t>
            </a:r>
          </a:p>
          <a:p>
            <a:pPr lvl="1">
              <a:lnSpc>
                <a:spcPct val="95000"/>
              </a:lnSpc>
            </a:pPr>
            <a:r>
              <a:rPr lang="en-US" altLang="en-US" sz="2000"/>
              <a:t>Must use atomic block in all other functions and tasks where variable is referenced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/>
              <a:t>nesC compiler generates warning messages for global variables that need atomic blocks, e.g.,</a:t>
            </a:r>
          </a:p>
        </p:txBody>
      </p:sp>
      <p:sp>
        <p:nvSpPr>
          <p:cNvPr id="450564" name="Text Box 4">
            <a:extLst>
              <a:ext uri="{FF2B5EF4-FFF2-40B4-BE49-F238E27FC236}">
                <a16:creationId xmlns:a16="http://schemas.microsoft.com/office/drawing/2014/main" id="{54A48C8E-C770-DD48-BA45-065C010D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248275"/>
            <a:ext cx="7924800" cy="8461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pPr>
              <a:spcBef>
                <a:spcPct val="5000"/>
              </a:spcBef>
              <a:buClr>
                <a:schemeClr val="hlink"/>
              </a:buClr>
            </a:pPr>
            <a:r>
              <a:rPr lang="en-US" altLang="en-US" sz="1800">
                <a:latin typeface="Courier New" panose="02070309020205020404" pitchFamily="49" charset="0"/>
              </a:rPr>
              <a:t>SensorAppM.nc:44: warning: non-atomic 	</a:t>
            </a:r>
          </a:p>
          <a:p>
            <a:pPr>
              <a:spcBef>
                <a:spcPct val="5000"/>
              </a:spcBef>
              <a:buClr>
                <a:schemeClr val="hlink"/>
              </a:buClr>
            </a:pPr>
            <a:r>
              <a:rPr lang="en-US" altLang="en-US" sz="1800">
                <a:latin typeface="Courier New" panose="02070309020205020404" pitchFamily="49" charset="0"/>
              </a:rPr>
              <a:t>accesses to shared variable ‘voltage’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2BEF682-DB5A-B946-8E75-C3B7F13B46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35CE86A-9770-084D-A0F4-95906EB7E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75584F-3CA4-A64E-9DCB-82CE7449A1A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52610" name="Rectangle 2">
            <a:extLst>
              <a:ext uri="{FF2B5EF4-FFF2-40B4-BE49-F238E27FC236}">
                <a16:creationId xmlns:a16="http://schemas.microsoft.com/office/drawing/2014/main" id="{F6631EB4-1E4A-284B-9B81-7903C44A4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atomic</a:t>
            </a:r>
            <a:r>
              <a:rPr lang="en-US" altLang="en-US"/>
              <a:t> Keyword (cont</a:t>
            </a:r>
            <a:r>
              <a:rPr lang="en-US" altLang="en-US">
                <a:latin typeface="Franklin Gothic Demi" panose="020B0603020102020204" pitchFamily="34" charset="0"/>
              </a:rPr>
              <a:t>’</a:t>
            </a:r>
            <a:r>
              <a:rPr lang="en-US" altLang="en-US"/>
              <a:t>d)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E36D286E-070E-9743-A3ED-CE3EF034A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0425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000"/>
              <a:t>Disables all interrupts, therefore use with caution and intention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000"/>
              <a:t>Affects code block within {…} that follows it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000"/>
              <a:t>Useful for locking a resource</a:t>
            </a: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Example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Compiles to:</a:t>
            </a:r>
            <a:endParaRPr lang="en-US" altLang="en-US" sz="2200" b="1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>
                <a:latin typeface="Courier New" panose="02070309020205020404" pitchFamily="49" charset="0"/>
              </a:rPr>
              <a:t>	</a:t>
            </a:r>
            <a:r>
              <a:rPr lang="en-US" altLang="en-US" sz="1600" b="1" u="sng">
                <a:latin typeface="Courier New" panose="02070309020205020404" pitchFamily="49" charset="0"/>
              </a:rPr>
              <a:t>cli(); 		// disable interrupts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 i="1">
                <a:latin typeface="Courier New" panose="02070309020205020404" pitchFamily="49" charset="0"/>
              </a:rPr>
              <a:t>lda r1, busy	// load busy to register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	jnz r1, inUse	// check busy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	str busy, 1	// set busy to true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 i="1">
                <a:latin typeface="Courier New" panose="02070309020205020404" pitchFamily="49" charset="0"/>
              </a:rPr>
              <a:t>inUse: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 u="sng">
                <a:latin typeface="Courier New" panose="02070309020205020404" pitchFamily="49" charset="0"/>
              </a:rPr>
              <a:t>sbi(); 		// enable interrupts</a:t>
            </a:r>
          </a:p>
        </p:txBody>
      </p:sp>
      <p:sp>
        <p:nvSpPr>
          <p:cNvPr id="452612" name="AutoShape 4">
            <a:extLst>
              <a:ext uri="{FF2B5EF4-FFF2-40B4-BE49-F238E27FC236}">
                <a16:creationId xmlns:a16="http://schemas.microsoft.com/office/drawing/2014/main" id="{CAFC4465-5D3C-9543-AAA6-40AD5CF1850D}"/>
              </a:ext>
            </a:extLst>
          </p:cNvPr>
          <p:cNvSpPr>
            <a:spLocks/>
          </p:cNvSpPr>
          <p:nvPr/>
        </p:nvSpPr>
        <p:spPr bwMode="auto">
          <a:xfrm>
            <a:off x="6289675" y="4872038"/>
            <a:ext cx="228600" cy="1193800"/>
          </a:xfrm>
          <a:prstGeom prst="rightBrace">
            <a:avLst>
              <a:gd name="adj1" fmla="val 4351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2613" name="Rectangle 5">
            <a:extLst>
              <a:ext uri="{FF2B5EF4-FFF2-40B4-BE49-F238E27FC236}">
                <a16:creationId xmlns:a16="http://schemas.microsoft.com/office/drawing/2014/main" id="{1B201FF4-4F7E-F543-963C-312A94DA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5075238"/>
            <a:ext cx="1752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 b="0"/>
              <a:t>No interrupts will</a:t>
            </a:r>
            <a:br>
              <a:rPr lang="en-US" altLang="en-US" sz="1800" b="0"/>
            </a:br>
            <a:r>
              <a:rPr lang="en-US" altLang="en-US" sz="1800" b="0"/>
              <a:t> disrupt code flow</a:t>
            </a:r>
          </a:p>
        </p:txBody>
      </p:sp>
      <p:sp>
        <p:nvSpPr>
          <p:cNvPr id="452614" name="Rectangle 6">
            <a:extLst>
              <a:ext uri="{FF2B5EF4-FFF2-40B4-BE49-F238E27FC236}">
                <a16:creationId xmlns:a16="http://schemas.microsoft.com/office/drawing/2014/main" id="{5B164942-2A4F-114E-92F0-7591B34C2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2755900"/>
            <a:ext cx="6019800" cy="1079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en-US" sz="1600">
                <a:latin typeface="Courier New" panose="02070309020205020404" pitchFamily="49" charset="0"/>
              </a:rPr>
              <a:t>atomic {</a:t>
            </a:r>
          </a:p>
          <a:p>
            <a:pPr lvl="2"/>
            <a:r>
              <a:rPr lang="en-US" altLang="en-US" sz="1600">
                <a:latin typeface="Courier New" panose="02070309020205020404" pitchFamily="49" charset="0"/>
              </a:rPr>
              <a:t>if (!busy) </a:t>
            </a:r>
          </a:p>
          <a:p>
            <a:pPr lvl="2"/>
            <a:r>
              <a:rPr lang="en-US" altLang="en-US" sz="1600">
                <a:latin typeface="Courier New" panose="02070309020205020404" pitchFamily="49" charset="0"/>
              </a:rPr>
              <a:t>	busy = TRUE;</a:t>
            </a:r>
          </a:p>
          <a:p>
            <a:pPr lvl="1"/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972B236-45B0-1A4F-8D0D-5D329C7BD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9439484-7045-4141-A3BA-FC65ED887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AB4C05-F4CF-DC43-8C98-AE230C1049C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54658" name="Rectangle 2">
            <a:extLst>
              <a:ext uri="{FF2B5EF4-FFF2-40B4-BE49-F238E27FC236}">
                <a16:creationId xmlns:a16="http://schemas.microsoft.com/office/drawing/2014/main" id="{2AD51400-668D-314A-B946-D31DE1F0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atomic</a:t>
            </a:r>
            <a:r>
              <a:rPr lang="en-US" altLang="en-US"/>
              <a:t> Syntax Example</a:t>
            </a:r>
            <a:endParaRPr lang="en-US" altLang="en-US" sz="2500">
              <a:solidFill>
                <a:schemeClr val="tx1"/>
              </a:solidFill>
            </a:endParaRP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9D937325-E6A8-874A-9946-0493C9074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From MoteWorks/tos/system/TimerM.nc</a:t>
            </a:r>
          </a:p>
        </p:txBody>
      </p:sp>
      <p:pic>
        <p:nvPicPr>
          <p:cNvPr id="454660" name="Picture 4">
            <a:extLst>
              <a:ext uri="{FF2B5EF4-FFF2-40B4-BE49-F238E27FC236}">
                <a16:creationId xmlns:a16="http://schemas.microsoft.com/office/drawing/2014/main" id="{B51B9928-0E51-FB4C-930F-1FB9CA34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9"/>
          <a:stretch>
            <a:fillRect/>
          </a:stretch>
        </p:blipFill>
        <p:spPr bwMode="auto">
          <a:xfrm>
            <a:off x="730250" y="1651000"/>
            <a:ext cx="7685088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DB7B1E0-08E4-9E4D-892F-99B1614D2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6676ED-B03D-664E-9191-587A97D7DE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0AF57-A499-4043-A005-7391C2D1F35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3FD9FCB-ACF9-614F-AF1D-98CC8096C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async</a:t>
            </a:r>
            <a:r>
              <a:rPr lang="en-US" altLang="en-US"/>
              <a:t> Syntax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28AB53BD-28D3-9643-AFDA-320F72ED1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44888"/>
            <a:ext cx="8305800" cy="15843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1800">
                <a:latin typeface="Courier New" panose="02070309020205020404" pitchFamily="49" charset="0"/>
              </a:rPr>
              <a:t>async event result_t Clock.fire() {</a:t>
            </a:r>
          </a:p>
          <a:p>
            <a:pPr eaLnBrk="0" hangingPunct="0"/>
            <a:r>
              <a:rPr lang="en-US" altLang="en-US" sz="1800">
                <a:latin typeface="Courier New" panose="02070309020205020404" pitchFamily="49" charset="0"/>
              </a:rPr>
              <a:t>	post HandleFire();</a:t>
            </a:r>
          </a:p>
          <a:p>
            <a:pPr eaLnBrk="0" hangingPunct="0"/>
            <a:r>
              <a:rPr lang="en-US" altLang="en-US" sz="1800">
                <a:latin typeface="Courier New" panose="02070309020205020404" pitchFamily="49" charset="0"/>
              </a:rPr>
              <a:t>        return SUCCESS;</a:t>
            </a:r>
          </a:p>
          <a:p>
            <a:pPr eaLnBrk="0" hangingPunct="0"/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359428" name="Rectangle 4">
            <a:extLst>
              <a:ext uri="{FF2B5EF4-FFF2-40B4-BE49-F238E27FC236}">
                <a16:creationId xmlns:a16="http://schemas.microsoft.com/office/drawing/2014/main" id="{B79BA6EE-4E91-F14B-8715-2CE07B5A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3327400"/>
            <a:ext cx="5040312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000" b="0" i="1"/>
              <a:t>tinyos-1.x/tos/system/TimerM.nc</a:t>
            </a:r>
          </a:p>
        </p:txBody>
      </p:sp>
      <p:sp>
        <p:nvSpPr>
          <p:cNvPr id="359429" name="AutoShape 5">
            <a:extLst>
              <a:ext uri="{FF2B5EF4-FFF2-40B4-BE49-F238E27FC236}">
                <a16:creationId xmlns:a16="http://schemas.microsoft.com/office/drawing/2014/main" id="{9EB7A27A-A1D5-1C4C-B5E7-D82A869C64C0}"/>
              </a:ext>
            </a:extLst>
          </p:cNvPr>
          <p:cNvSpPr>
            <a:spLocks/>
          </p:cNvSpPr>
          <p:nvPr/>
        </p:nvSpPr>
        <p:spPr bwMode="auto">
          <a:xfrm>
            <a:off x="4800600" y="4687888"/>
            <a:ext cx="2971800" cy="798512"/>
          </a:xfrm>
          <a:prstGeom prst="borderCallout2">
            <a:avLst>
              <a:gd name="adj1" fmla="val 14315"/>
              <a:gd name="adj2" fmla="val -2565"/>
              <a:gd name="adj3" fmla="val 14315"/>
              <a:gd name="adj4" fmla="val -18694"/>
              <a:gd name="adj5" fmla="val -25847"/>
              <a:gd name="adj6" fmla="val -38620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Post</a:t>
            </a:r>
            <a:r>
              <a:rPr lang="en-US" altLang="en-US" sz="2000"/>
              <a:t> </a:t>
            </a:r>
            <a:r>
              <a:rPr lang="en-US" altLang="en-US" sz="2000" b="0"/>
              <a:t>task “decouples” the </a:t>
            </a:r>
            <a:r>
              <a:rPr lang="en-US" altLang="en-US" sz="2000">
                <a:latin typeface="Courier New" panose="02070309020205020404" pitchFamily="49" charset="0"/>
              </a:rPr>
              <a:t>async</a:t>
            </a:r>
            <a:r>
              <a:rPr lang="en-US" altLang="en-US" sz="2000" b="0"/>
              <a:t> event</a:t>
            </a:r>
          </a:p>
        </p:txBody>
      </p:sp>
      <p:sp>
        <p:nvSpPr>
          <p:cNvPr id="359430" name="Rectangle 6">
            <a:extLst>
              <a:ext uri="{FF2B5EF4-FFF2-40B4-BE49-F238E27FC236}">
                <a16:creationId xmlns:a16="http://schemas.microsoft.com/office/drawing/2014/main" id="{BF35F37C-DD8A-7048-8761-FC5E1D8B4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b="1">
                <a:latin typeface="Courier New" panose="02070309020205020404" pitchFamily="49" charset="0"/>
              </a:rPr>
              <a:t>async</a:t>
            </a:r>
            <a:r>
              <a:rPr lang="en-US" altLang="en-US"/>
              <a:t> attribute used to indicate that command or event is part of an asynchronous flow</a:t>
            </a:r>
          </a:p>
          <a:p>
            <a:pPr>
              <a:buFont typeface="Wingdings" pitchFamily="2" charset="2"/>
              <a:buChar char="§"/>
            </a:pPr>
            <a:r>
              <a:rPr lang="en-US" altLang="en-US" b="1">
                <a:latin typeface="Courier New" panose="02070309020205020404" pitchFamily="49" charset="0"/>
              </a:rPr>
              <a:t>async</a:t>
            </a:r>
            <a:r>
              <a:rPr lang="en-US" altLang="en-US"/>
              <a:t> processes are “decoupled” by posting a task (to return quickly)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95C2411-6EEE-2A47-A558-C09B294F4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A157B8-8B47-814F-8447-73AA29C8E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C370A-B937-E84A-AC90-9D28212540B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845823D9-DDD1-B447-9834-136A582B3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Features for Concurrency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A325B854-D025-6944-B9C8-DCC6BEFD5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79500"/>
            <a:ext cx="8483600" cy="5226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635000" algn="l"/>
              </a:tabLst>
            </a:pPr>
            <a:r>
              <a:rPr lang="en-US" altLang="en-US" sz="2200" b="1">
                <a:latin typeface="Courier New" panose="02070309020205020404" pitchFamily="49" charset="0"/>
              </a:rPr>
              <a:t>post</a:t>
            </a:r>
            <a:r>
              <a:rPr lang="en-US" altLang="en-US" sz="2200"/>
              <a:t> </a:t>
            </a: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r>
              <a:rPr lang="en-US" altLang="en-US" sz="2000"/>
              <a:t>Puts a function on a task queue</a:t>
            </a: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r>
              <a:rPr lang="en-US" altLang="en-US" sz="2000"/>
              <a:t>Must be </a:t>
            </a:r>
            <a:r>
              <a:rPr lang="en-US" altLang="en-US" sz="2000" b="1">
                <a:latin typeface="Courier New" panose="02070309020205020404" pitchFamily="49" charset="0"/>
              </a:rPr>
              <a:t>void foo(void)</a:t>
            </a: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635000" algn="l"/>
              </a:tabLst>
            </a:pPr>
            <a:r>
              <a:rPr lang="en-US" altLang="en-US" sz="2200" b="1">
                <a:latin typeface="Courier New" panose="02070309020205020404" pitchFamily="49" charset="0"/>
              </a:rPr>
              <a:t>atomic</a:t>
            </a: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r>
              <a:rPr lang="en-US" altLang="en-US" sz="2000"/>
              <a:t>Turn off interrupts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635000" algn="l"/>
              </a:tabLst>
            </a:pPr>
            <a:r>
              <a:rPr lang="en-US" altLang="en-US" sz="2200" b="1">
                <a:latin typeface="Courier New" panose="02070309020205020404" pitchFamily="49" charset="0"/>
              </a:rPr>
              <a:t>async</a:t>
            </a: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r>
              <a:rPr lang="en-US" altLang="en-US" sz="2000"/>
              <a:t>Use </a:t>
            </a:r>
            <a:r>
              <a:rPr lang="en-US" altLang="en-US" sz="2000" b="1">
                <a:latin typeface="Courier New" panose="02070309020205020404" pitchFamily="49" charset="0"/>
              </a:rPr>
              <a:t>async</a:t>
            </a:r>
            <a:r>
              <a:rPr lang="en-US" altLang="en-US" sz="2000"/>
              <a:t> to tell compiler that this code can be called from an interrupt context – used to detect potential race conditions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635000" algn="l"/>
              </a:tabLst>
            </a:pPr>
            <a:r>
              <a:rPr lang="en-US" altLang="en-US" sz="2200" b="1">
                <a:latin typeface="Courier New" panose="02070309020205020404" pitchFamily="49" charset="0"/>
              </a:rPr>
              <a:t>norace</a:t>
            </a:r>
          </a:p>
          <a:p>
            <a:pPr marL="682625" lvl="1" indent="-282575">
              <a:lnSpc>
                <a:spcPct val="95000"/>
              </a:lnSpc>
              <a:tabLst>
                <a:tab pos="635000" algn="l"/>
              </a:tabLst>
            </a:pPr>
            <a:r>
              <a:rPr lang="en-US" altLang="en-US" sz="2000"/>
              <a:t>Use </a:t>
            </a:r>
            <a:r>
              <a:rPr lang="en-US" altLang="en-US" sz="2000" b="1">
                <a:latin typeface="Courier New" panose="02070309020205020404" pitchFamily="49" charset="0"/>
              </a:rPr>
              <a:t>norac</a:t>
            </a:r>
            <a:r>
              <a:rPr lang="en-US" altLang="en-US" sz="2000"/>
              <a:t>e to tell compiler it was wrong about a race condition existing (the compiler usually suggests several false positives)</a:t>
            </a:r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id="{3A4D2904-8DF4-4C44-8EDA-4C8C317A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162175"/>
            <a:ext cx="7826375" cy="760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latin typeface="Courier New" panose="02070309020205020404" pitchFamily="49" charset="0"/>
              </a:rPr>
              <a:t>task void do-work() { </a:t>
            </a:r>
            <a:r>
              <a:rPr lang="en-US" altLang="en-US" sz="1800">
                <a:solidFill>
                  <a:srgbClr val="339933"/>
                </a:solidFill>
                <a:latin typeface="Courier New" panose="02070309020205020404" pitchFamily="49" charset="0"/>
              </a:rPr>
              <a:t>//declares a task that does work</a:t>
            </a: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post do-work();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053CF4C-E8F1-0D4A-813E-E61C1E3CF4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12C2DD5-AA77-A34F-B9C0-7A1A4B434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49E019-DA8F-F14F-988B-F0EAA167365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BEE6A5A3-940C-EC4E-9964-511B82D92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Example</a:t>
            </a:r>
          </a:p>
        </p:txBody>
      </p:sp>
      <p:sp>
        <p:nvSpPr>
          <p:cNvPr id="458757" name="Rectangle 5">
            <a:extLst>
              <a:ext uri="{FF2B5EF4-FFF2-40B4-BE49-F238E27FC236}">
                <a16:creationId xmlns:a16="http://schemas.microsoft.com/office/drawing/2014/main" id="{59AA3E3D-B1D9-2749-A208-E540FD09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942975"/>
            <a:ext cx="8262938" cy="539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758" name="Text Box 6">
            <a:extLst>
              <a:ext uri="{FF2B5EF4-FFF2-40B4-BE49-F238E27FC236}">
                <a16:creationId xmlns:a16="http://schemas.microsoft.com/office/drawing/2014/main" id="{CB4C4FAA-52C3-1540-90DC-AD8B853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931863"/>
            <a:ext cx="756285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/>
              <a:t>module SurgeM {…}</a:t>
            </a:r>
          </a:p>
          <a:p>
            <a:r>
              <a:rPr lang="en-US" altLang="en-US" b="0"/>
              <a:t>implementation {</a:t>
            </a:r>
          </a:p>
          <a:p>
            <a:r>
              <a:rPr lang="en-US" altLang="en-US" b="0"/>
              <a:t>  bool busy;</a:t>
            </a:r>
          </a:p>
          <a:p>
            <a:r>
              <a:rPr lang="en-US" altLang="en-US" b="0"/>
              <a:t>  </a:t>
            </a:r>
            <a:r>
              <a:rPr lang="en-US" altLang="en-US" b="0">
                <a:solidFill>
                  <a:srgbClr val="FF3300"/>
                </a:solidFill>
              </a:rPr>
              <a:t>norace</a:t>
            </a:r>
            <a:r>
              <a:rPr lang="en-US" altLang="en-US" b="0"/>
              <a:t> unit16_t sensorReading;</a:t>
            </a:r>
          </a:p>
          <a:p>
            <a:r>
              <a:rPr lang="en-US" altLang="en-US" b="0"/>
              <a:t>  </a:t>
            </a:r>
          </a:p>
          <a:p>
            <a:r>
              <a:rPr lang="en-US" altLang="en-US" b="0"/>
              <a:t>  event result_t Timer.fired() {</a:t>
            </a:r>
          </a:p>
          <a:p>
            <a:r>
              <a:rPr lang="en-US" altLang="en-US" b="0"/>
              <a:t>    bool localBusy; </a:t>
            </a:r>
          </a:p>
          <a:p>
            <a:r>
              <a:rPr lang="en-US" altLang="en-US" b="0"/>
              <a:t>    </a:t>
            </a:r>
            <a:r>
              <a:rPr lang="en-US" altLang="en-US" b="0">
                <a:solidFill>
                  <a:srgbClr val="FF3300"/>
                </a:solidFill>
              </a:rPr>
              <a:t>atomic {</a:t>
            </a:r>
          </a:p>
          <a:p>
            <a:r>
              <a:rPr lang="en-US" altLang="en-US" b="0">
                <a:solidFill>
                  <a:srgbClr val="FF3300"/>
                </a:solidFill>
              </a:rPr>
              <a:t>      localBusy = busy;</a:t>
            </a:r>
          </a:p>
          <a:p>
            <a:r>
              <a:rPr lang="en-US" altLang="en-US" b="0">
                <a:solidFill>
                  <a:srgbClr val="FF3300"/>
                </a:solidFill>
              </a:rPr>
              <a:t>      busy = TRUE;</a:t>
            </a:r>
          </a:p>
          <a:p>
            <a:r>
              <a:rPr lang="en-US" altLang="en-US" b="0">
                <a:solidFill>
                  <a:srgbClr val="FF3300"/>
                </a:solidFill>
              </a:rPr>
              <a:t>   }</a:t>
            </a:r>
          </a:p>
          <a:p>
            <a:r>
              <a:rPr lang="en-US" altLang="en-US" b="0"/>
              <a:t>   if(!localBusy) call ADC.getData();</a:t>
            </a:r>
          </a:p>
          <a:p>
            <a:r>
              <a:rPr lang="en-US" altLang="en-US" b="0"/>
              <a:t>   return SUCCESS;</a:t>
            </a:r>
          </a:p>
          <a:p>
            <a:r>
              <a:rPr lang="en-US" altLang="en-US" b="0"/>
              <a:t>  }</a:t>
            </a:r>
            <a:endParaRPr lang="en-US" altLang="en-US" sz="20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1FCF4-82AB-9340-8CB7-58918F684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77DFF-D1D3-1F40-AA86-809B149D0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14EEF-79D8-EB49-A35F-8E336A9A6D1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0C285219-0B93-C247-B749-B34AF1974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solution</a:t>
            </a:r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7373F848-7395-874E-8ECF-BBBE76557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/>
              <a:t>Support concurrency </a:t>
            </a:r>
          </a:p>
          <a:p>
            <a:pPr lvl="1"/>
            <a:r>
              <a:rPr lang="en-US" altLang="en-US"/>
              <a:t>event-driven architecture</a:t>
            </a:r>
          </a:p>
          <a:p>
            <a:pPr>
              <a:buFont typeface="Wingdings" pitchFamily="2" charset="2"/>
              <a:buChar char="§"/>
            </a:pPr>
            <a:r>
              <a:rPr lang="en-US" altLang="en-US"/>
              <a:t>Software modularity </a:t>
            </a:r>
          </a:p>
          <a:p>
            <a:pPr lvl="1"/>
            <a:r>
              <a:rPr lang="en-US" altLang="en-US"/>
              <a:t>application = scheduler + graph of components</a:t>
            </a:r>
          </a:p>
          <a:p>
            <a:pPr lvl="1"/>
            <a:r>
              <a:rPr lang="en-US" altLang="en-US"/>
              <a:t>A component contains commands, event handlers, internal storage, tasks</a:t>
            </a:r>
          </a:p>
          <a:p>
            <a:pPr>
              <a:buFont typeface="Wingdings" pitchFamily="2" charset="2"/>
              <a:buChar char="§"/>
            </a:pPr>
            <a:r>
              <a:rPr lang="en-US" altLang="en-US"/>
              <a:t>Efficiency: get done quickly and then sleep</a:t>
            </a:r>
          </a:p>
          <a:p>
            <a:pPr>
              <a:buFont typeface="Wingdings" pitchFamily="2" charset="2"/>
              <a:buChar char="§"/>
            </a:pPr>
            <a:r>
              <a:rPr lang="en-US" altLang="en-US"/>
              <a:t>Static memory allocation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4569100-1F05-0041-8455-8E8D2418B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B0A681-3CE3-1148-9285-FCFA57432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C5EE7-1247-3344-8DE2-BBF7B4EEFCA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59B65153-BE9F-D248-BB08-A147AE4A7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 Example (cont’d)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4247A4F9-BFFF-5446-9F5F-EE052B9F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942975"/>
            <a:ext cx="8262938" cy="5392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04" name="Text Box 4">
            <a:extLst>
              <a:ext uri="{FF2B5EF4-FFF2-40B4-BE49-F238E27FC236}">
                <a16:creationId xmlns:a16="http://schemas.microsoft.com/office/drawing/2014/main" id="{13A778FF-C5EF-E84B-A929-C05AD195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931863"/>
            <a:ext cx="7562850" cy="50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/>
              <a:t>  </a:t>
            </a:r>
            <a:r>
              <a:rPr lang="en-US" altLang="en-US" b="0">
                <a:solidFill>
                  <a:srgbClr val="FF3300"/>
                </a:solidFill>
              </a:rPr>
              <a:t>task void sendData() {</a:t>
            </a:r>
          </a:p>
          <a:p>
            <a:r>
              <a:rPr lang="en-US" altLang="en-US" b="0"/>
              <a:t>    adcPacket.data = sesnorReading; </a:t>
            </a:r>
          </a:p>
          <a:p>
            <a:r>
              <a:rPr lang="en-US" altLang="en-US" b="0"/>
              <a:t>    call Send.send(&amp;adcPacket, sizeof adcPacket.data); </a:t>
            </a:r>
          </a:p>
          <a:p>
            <a:r>
              <a:rPr lang="en-US" altLang="en-US" b="0"/>
              <a:t>    return SUCCESS;</a:t>
            </a:r>
          </a:p>
          <a:p>
            <a:r>
              <a:rPr lang="en-US" altLang="en-US" b="0"/>
              <a:t>  }</a:t>
            </a:r>
          </a:p>
          <a:p>
            <a:endParaRPr lang="en-US" altLang="en-US" b="0"/>
          </a:p>
          <a:p>
            <a:r>
              <a:rPr lang="en-US" altLang="en-US" b="0"/>
              <a:t>  event result_t ADC.dataReady(unit16_t data) {</a:t>
            </a:r>
          </a:p>
          <a:p>
            <a:r>
              <a:rPr lang="en-US" altLang="en-US" b="0"/>
              <a:t>     sensorReading = data;</a:t>
            </a:r>
          </a:p>
          <a:p>
            <a:r>
              <a:rPr lang="en-US" altLang="en-US" b="0"/>
              <a:t>     </a:t>
            </a:r>
            <a:r>
              <a:rPr lang="en-US" altLang="en-US" b="0">
                <a:solidFill>
                  <a:srgbClr val="FF3300"/>
                </a:solidFill>
              </a:rPr>
              <a:t>post </a:t>
            </a:r>
            <a:r>
              <a:rPr lang="en-US" altLang="en-US" b="0"/>
              <a:t>sendData();</a:t>
            </a:r>
          </a:p>
          <a:p>
            <a:r>
              <a:rPr lang="en-US" altLang="en-US" b="0"/>
              <a:t>    return SUCCESS;</a:t>
            </a:r>
          </a:p>
          <a:p>
            <a:r>
              <a:rPr lang="en-US" altLang="en-US" b="0"/>
              <a:t>  }</a:t>
            </a:r>
          </a:p>
          <a:p>
            <a:endParaRPr lang="en-US" altLang="en-US" sz="2000" b="0"/>
          </a:p>
          <a:p>
            <a:r>
              <a:rPr lang="en-US" altLang="en-US" sz="2000" b="0"/>
              <a:t>…</a:t>
            </a:r>
          </a:p>
          <a:p>
            <a:r>
              <a:rPr lang="en-US" altLang="en-US" sz="2000" b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D88017EA-7255-3B4E-9753-DF4E73022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1896B538-7E97-1044-83DC-69E8655C4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7E9A4-11E2-2147-817F-ECF5EADB651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6E5C2BDC-E93D-E14F-9AF6-86DDC2125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nesC Keywords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616AD8C7-CEB7-3F41-BDCD-E38E89D3D8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2888" y="1417638"/>
            <a:ext cx="8569325" cy="4616450"/>
          </a:xfrm>
        </p:spPr>
        <p:txBody>
          <a:bodyPr/>
          <a:lstStyle/>
          <a:p>
            <a:pPr marL="0" indent="0"/>
            <a:r>
              <a:rPr lang="en-US" altLang="en-US" sz="2200"/>
              <a:t>  </a:t>
            </a:r>
          </a:p>
        </p:txBody>
      </p:sp>
      <p:graphicFrame>
        <p:nvGraphicFramePr>
          <p:cNvPr id="188554" name="Group 138">
            <a:extLst>
              <a:ext uri="{FF2B5EF4-FFF2-40B4-BE49-F238E27FC236}">
                <a16:creationId xmlns:a16="http://schemas.microsoft.com/office/drawing/2014/main" id="{BFBC45D1-A741-9541-8FCA-C04123BFC377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1001713"/>
          <a:ext cx="8653462" cy="4663440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251206863"/>
                    </a:ext>
                  </a:extLst>
                </a:gridCol>
                <a:gridCol w="6278562">
                  <a:extLst>
                    <a:ext uri="{9D8B030D-6E8A-4147-A177-3AD203B41FA5}">
                      <a16:colId xmlns:a16="http://schemas.microsoft.com/office/drawing/2014/main" val="3186069574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A1F62"/>
                          </a:solidFill>
                          <a:effectLst/>
                          <a:latin typeface="Franklin Gothic Medium" panose="020B0603020102020204" pitchFamily="34" charset="0"/>
                        </a:rPr>
                        <a:t>Keyword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A1F62"/>
                          </a:solidFill>
                          <a:effectLst/>
                          <a:latin typeface="Franklin Gothic Medium" panose="020B06030201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78282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component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Building blocks of a nesC application.  Can be a module or a configuration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43667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module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A basic component implemented in nesC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316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configuration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A component made from wiring other components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18758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A collection of event and command definitions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08125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implementation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Contains code &amp; variables for module or configuration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09599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provides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Defines interfaces provided by a component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0427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Defines interfaces used by a module or configuration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98212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Alias an interface to another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102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Direct function call exposed by an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7918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A1F62"/>
                        </a:buClr>
                        <a:buFont typeface="Wingdings" pitchFamily="2" charset="2"/>
                        <a:defRPr sz="2200">
                          <a:solidFill>
                            <a:srgbClr val="0A1F62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293688" indent="106363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777777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690563" indent="109538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rgbClr val="B2B2B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A1F6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</a:rPr>
                        <a:t>Callback message exposed by an interface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0576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ED5F051-3630-924A-9B74-CEB1027182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7CAC10F-D032-594E-9EA4-E049D6B52A3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ED4D11-AE66-3443-8ABD-8069722F52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Appendix:  TinyOS Programming Tips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2F145737-718C-1B47-AA79-3FA9011129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03225" lvl="1" indent="-288925"/>
            <a:r>
              <a:rPr lang="en-US" altLang="en-US"/>
              <a:t>By Phil Levis guide to TinyOS 2.0 Programming Guide</a:t>
            </a:r>
          </a:p>
          <a:p>
            <a:pPr marL="744538" lvl="2" indent="-227013"/>
            <a:r>
              <a:rPr lang="en-US" altLang="en-US"/>
              <a:t>Note: Not all TinyOS 2.0 concepts apply to MoteWorks</a:t>
            </a:r>
          </a:p>
          <a:p>
            <a:pPr marL="403225" lvl="1" indent="-288925"/>
            <a:r>
              <a:rPr lang="en-US" altLang="en-US"/>
              <a:t>Last update: June 28, 2006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64791-0138-314A-B388-D4BDB8A508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0F219-D7EE-0B40-B980-07D3144FC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1B2B5E-158B-2D46-A626-6E83C454A2F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FE457897-4DA0-D74F-9BBA-BC398E4A1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Programming Hints – Condensed </a:t>
            </a:r>
            <a:r>
              <a:rPr lang="en-US" altLang="en-US">
                <a:solidFill>
                  <a:schemeClr val="accent1"/>
                </a:solidFill>
              </a:rPr>
              <a:t>(1 of 4)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59ACB51D-5151-0549-B87A-162EBF13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Programming Hint 1: </a:t>
            </a:r>
            <a:r>
              <a:rPr lang="en-US" altLang="en-US" sz="2000">
                <a:solidFill>
                  <a:schemeClr val="tx1"/>
                </a:solidFill>
              </a:rPr>
              <a:t>It’s dangerous to signal events from commands, as you might cause a very long call loop, corrupt memory and crash your program.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2: </a:t>
            </a:r>
            <a:r>
              <a:rPr lang="en-US" altLang="en-US" sz="2000">
                <a:solidFill>
                  <a:schemeClr val="tx1"/>
                </a:solidFill>
              </a:rPr>
              <a:t>Keep tasks short.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3: </a:t>
            </a:r>
            <a:r>
              <a:rPr lang="en-US" altLang="en-US" sz="2000">
                <a:solidFill>
                  <a:schemeClr val="tx1"/>
                </a:solidFill>
              </a:rPr>
              <a:t>Keep code synchronous when you can. Code should be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async</a:t>
            </a:r>
            <a:r>
              <a:rPr lang="en-US" altLang="en-US" sz="2000">
                <a:solidFill>
                  <a:schemeClr val="tx1"/>
                </a:solidFill>
              </a:rPr>
              <a:t> only if its timing is very important or if it might be used by something whose timing is important.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4: </a:t>
            </a:r>
            <a:r>
              <a:rPr lang="en-US" altLang="en-US" sz="2000">
                <a:solidFill>
                  <a:schemeClr val="tx1"/>
                </a:solidFill>
              </a:rPr>
              <a:t>Keep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atomic</a:t>
            </a:r>
            <a:r>
              <a:rPr lang="en-US" altLang="en-US" sz="2000">
                <a:solidFill>
                  <a:schemeClr val="tx1"/>
                </a:solidFill>
              </a:rPr>
              <a:t> sections short, and have as few of them as possible. Be careful about calling out to other components from within an atomic section.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5: </a:t>
            </a:r>
            <a:r>
              <a:rPr lang="en-US" altLang="en-US" sz="2000">
                <a:solidFill>
                  <a:schemeClr val="tx1"/>
                </a:solidFill>
              </a:rPr>
              <a:t>Only one component should be able to modify a pointer’s data at any time. In the best case, only one component should be storing the pointer at any time.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815BA0-07B9-E149-9E3D-A7AEC67822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975383-51A6-3A40-AA72-936DE2CB0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7B358-A95B-3E47-9231-C5567C593D9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id="{EE46474A-891E-AD42-B77C-0E12889C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Programming Hints – Condensed </a:t>
            </a:r>
            <a:r>
              <a:rPr lang="en-US" altLang="en-US">
                <a:solidFill>
                  <a:schemeClr val="accent1"/>
                </a:solidFill>
              </a:rPr>
              <a:t>(2 of 3)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CFECE5FC-602A-1945-9760-8BCB38EFE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Programming Hint 6: </a:t>
            </a:r>
            <a:r>
              <a:rPr lang="en-US" altLang="en-US" sz="2000">
                <a:solidFill>
                  <a:schemeClr val="tx1"/>
                </a:solidFill>
              </a:rPr>
              <a:t>Allocate all state in components. If your application requirements necessitate a dynamic memory pool, encapsulate it in a component and try to limit the set of users.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7: </a:t>
            </a:r>
            <a:r>
              <a:rPr lang="en-US" altLang="en-US" sz="2000">
                <a:solidFill>
                  <a:schemeClr val="tx1"/>
                </a:solidFill>
              </a:rPr>
              <a:t>Conserve memory by using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enums</a:t>
            </a:r>
            <a:r>
              <a:rPr lang="en-US" altLang="en-US" sz="2000">
                <a:solidFill>
                  <a:schemeClr val="tx1"/>
                </a:solidFill>
              </a:rPr>
              <a:t> rather than const variables for integer constants, and don’t declare variables with an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sz="2000">
                <a:solidFill>
                  <a:schemeClr val="tx1"/>
                </a:solidFill>
              </a:rPr>
              <a:t> type.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 baseline="30000">
                <a:solidFill>
                  <a:schemeClr val="hlink"/>
                </a:solidFill>
              </a:rPr>
              <a:t>*</a:t>
            </a:r>
            <a:r>
              <a:rPr lang="en-US" altLang="en-US" sz="2000"/>
              <a:t>Programming Hint 8: </a:t>
            </a:r>
            <a:r>
              <a:rPr lang="en-US" altLang="en-US" sz="2000">
                <a:solidFill>
                  <a:schemeClr val="tx1"/>
                </a:solidFill>
              </a:rPr>
              <a:t>In the top-level configuration of a software abstraction, auto-wire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>
                <a:solidFill>
                  <a:schemeClr val="tx1"/>
                </a:solidFill>
              </a:rPr>
              <a:t> to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MainC</a:t>
            </a:r>
            <a:r>
              <a:rPr lang="en-US" altLang="en-US" sz="2000">
                <a:solidFill>
                  <a:schemeClr val="tx1"/>
                </a:solidFill>
              </a:rPr>
              <a:t>. This removes the burden of wiring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2000">
                <a:solidFill>
                  <a:schemeClr val="tx1"/>
                </a:solidFill>
              </a:rPr>
              <a:t> from the programmer, which removes unnecessary work from the boot sequence and removes the possibility of bugs from forgetting to wire.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 baseline="30000">
                <a:solidFill>
                  <a:schemeClr val="hlink"/>
                </a:solidFill>
              </a:rPr>
              <a:t>*</a:t>
            </a:r>
            <a:r>
              <a:rPr lang="en-US" altLang="en-US" sz="2000"/>
              <a:t>Programming Hint 9: </a:t>
            </a:r>
            <a:r>
              <a:rPr lang="en-US" altLang="en-US" sz="2000">
                <a:solidFill>
                  <a:schemeClr val="tx1"/>
                </a:solidFill>
              </a:rPr>
              <a:t>If a component is a usable abstraction by itself, its name should end with C. If it is intended to be an internal and private part of a larger abstraction, its name should end with P. Never wire to P components from outside your package (directory).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47A23C7C-32C3-7D4E-AD37-746430B7F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6203950"/>
            <a:ext cx="172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/>
              <a:t>*TinyOS 2.0 specific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969E68-0BB9-0D48-89E1-55048AE26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E064573-6B2B-EC43-994B-F855289AC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D9DF2F-2B0A-0B4D-9A59-DA54383DEB7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B7713F94-41F1-284C-B645-351F34991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Programming Hints – Condensed </a:t>
            </a:r>
            <a:r>
              <a:rPr lang="en-US" altLang="en-US">
                <a:solidFill>
                  <a:schemeClr val="accent1"/>
                </a:solidFill>
              </a:rPr>
              <a:t>(3 of 4)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3F5B770E-4793-A74D-8F7C-AC94F5504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Programming Hint 10: </a:t>
            </a:r>
            <a:r>
              <a:rPr lang="en-US" altLang="en-US" sz="2000">
                <a:solidFill>
                  <a:schemeClr val="tx1"/>
                </a:solidFill>
              </a:rPr>
              <a:t>Use the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as</a:t>
            </a:r>
            <a:r>
              <a:rPr lang="en-US" altLang="en-US" sz="2000">
                <a:solidFill>
                  <a:schemeClr val="tx1"/>
                </a:solidFill>
              </a:rPr>
              <a:t> keyword liberally.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11: </a:t>
            </a:r>
            <a:r>
              <a:rPr lang="en-US" altLang="en-US" sz="2000">
                <a:solidFill>
                  <a:schemeClr val="tx1"/>
                </a:solidFill>
              </a:rPr>
              <a:t>Never ignore combine warnings.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/>
              <a:t>Programming Hint 12: </a:t>
            </a:r>
            <a:r>
              <a:rPr lang="en-US" altLang="en-US" sz="2000">
                <a:solidFill>
                  <a:schemeClr val="tx1"/>
                </a:solidFill>
              </a:rPr>
              <a:t>If a function has an argument which is one of a small number of constants, consider defining it as a few separate functions to prevent bugs. If the functions of an interface all have an argument that’s almost always a constant within a large range, consider using a </a:t>
            </a:r>
            <a:r>
              <a:rPr lang="en-US" altLang="en-US" sz="2000" i="1">
                <a:solidFill>
                  <a:schemeClr val="tx1"/>
                </a:solidFill>
              </a:rPr>
              <a:t>parameterized interface</a:t>
            </a:r>
            <a:r>
              <a:rPr lang="en-US" altLang="en-US" sz="2000">
                <a:solidFill>
                  <a:schemeClr val="tx1"/>
                </a:solidFill>
              </a:rPr>
              <a:t> to save code space. If the functions of an interface all have an argument that’s a constant within a large range but only certain valid values, implement it as a parameterized interface but expose it as individual interfaces, to both minimize code size and prevent bugs.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Programming Hint 13:</a:t>
            </a:r>
            <a:r>
              <a:rPr lang="en-US" altLang="en-US" sz="2000">
                <a:solidFill>
                  <a:schemeClr val="tx1"/>
                </a:solidFill>
              </a:rPr>
              <a:t> If a component depends on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unique</a:t>
            </a:r>
            <a:r>
              <a:rPr lang="en-US" altLang="en-US" sz="2000">
                <a:solidFill>
                  <a:schemeClr val="tx1"/>
                </a:solidFill>
              </a:rPr>
              <a:t>, then </a:t>
            </a:r>
            <a: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en-US" sz="2000">
                <a:solidFill>
                  <a:schemeClr val="tx1"/>
                </a:solidFill>
              </a:rPr>
              <a:t> a string to use in a header file, to prevent bugs from string typos.</a:t>
            </a: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FE489C1D-8700-1841-9843-94945842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6203950"/>
            <a:ext cx="172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/>
              <a:t>*TinyOS 2.0 specific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5C35D9F-859C-EF42-B543-52D5A0B64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92C19FD-F7B5-C946-A3BE-66D0FC4D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49DE88-449D-7541-B142-B430BFE4C2E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5E143BBD-93DD-6C4D-8258-F52A6D74B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Programming Hints – Condensed </a:t>
            </a:r>
            <a:r>
              <a:rPr lang="en-US" altLang="en-US">
                <a:solidFill>
                  <a:schemeClr val="accent1"/>
                </a:solidFill>
              </a:rPr>
              <a:t>(4 of 4)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DE54424-3CF2-A741-9CC2-D68536193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baseline="30000">
                <a:solidFill>
                  <a:schemeClr val="hlink"/>
                </a:solidFill>
              </a:rPr>
              <a:t>*</a:t>
            </a:r>
            <a:r>
              <a:rPr lang="en-US" altLang="en-US" sz="2200">
                <a:solidFill>
                  <a:schemeClr val="hlink"/>
                </a:solidFill>
              </a:rPr>
              <a:t>Programming Hint 14:</a:t>
            </a:r>
            <a:r>
              <a:rPr lang="en-US" altLang="en-US" sz="2200">
                <a:solidFill>
                  <a:schemeClr val="tx1"/>
                </a:solidFill>
              </a:rPr>
              <a:t> Never, ever use the “packed” attribute.</a:t>
            </a:r>
          </a:p>
          <a:p>
            <a:endParaRPr lang="en-US" altLang="en-US" sz="2200">
              <a:solidFill>
                <a:schemeClr val="hlink"/>
              </a:solidFill>
            </a:endParaRPr>
          </a:p>
          <a:p>
            <a:r>
              <a:rPr lang="en-US" altLang="en-US" sz="2200" baseline="30000">
                <a:solidFill>
                  <a:schemeClr val="hlink"/>
                </a:solidFill>
              </a:rPr>
              <a:t>*</a:t>
            </a:r>
            <a:r>
              <a:rPr lang="en-US" altLang="en-US" sz="2200">
                <a:solidFill>
                  <a:schemeClr val="hlink"/>
                </a:solidFill>
              </a:rPr>
              <a:t>Programming Hint 15:</a:t>
            </a:r>
            <a:r>
              <a:rPr lang="en-US" altLang="en-US" sz="2200">
                <a:solidFill>
                  <a:schemeClr val="tx1"/>
                </a:solidFill>
              </a:rPr>
              <a:t> Always use platform independent types when defining message formats.</a:t>
            </a:r>
          </a:p>
          <a:p>
            <a:endParaRPr lang="en-US" altLang="en-US" sz="2200">
              <a:solidFill>
                <a:schemeClr val="hlink"/>
              </a:solidFill>
            </a:endParaRPr>
          </a:p>
          <a:p>
            <a:r>
              <a:rPr lang="en-US" altLang="en-US" sz="2200" baseline="30000">
                <a:solidFill>
                  <a:schemeClr val="hlink"/>
                </a:solidFill>
              </a:rPr>
              <a:t>*</a:t>
            </a:r>
            <a:r>
              <a:rPr lang="en-US" altLang="en-US" sz="2200">
                <a:solidFill>
                  <a:schemeClr val="hlink"/>
                </a:solidFill>
              </a:rPr>
              <a:t>Programming Hint 16:</a:t>
            </a:r>
            <a:r>
              <a:rPr lang="en-US" altLang="en-US" sz="2200">
                <a:solidFill>
                  <a:schemeClr val="tx1"/>
                </a:solidFill>
              </a:rPr>
              <a:t> If you have to perform significant computation on a platform independent type or access it many (hundreds or more) times, then temporarily copying it to a native type can be a good idea.</a:t>
            </a:r>
          </a:p>
        </p:txBody>
      </p:sp>
      <p:sp>
        <p:nvSpPr>
          <p:cNvPr id="280580" name="Text Box 4">
            <a:extLst>
              <a:ext uri="{FF2B5EF4-FFF2-40B4-BE49-F238E27FC236}">
                <a16:creationId xmlns:a16="http://schemas.microsoft.com/office/drawing/2014/main" id="{5DEFF174-575A-8D4F-8F89-32978529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6203950"/>
            <a:ext cx="172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0"/>
              <a:t>*TinyOS 2.0 specific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AD22-C9CF-D547-8F2B-2B79EC9AC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6A486-B886-B747-BD32-DDB07065B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F1028A-3F83-FD44-924C-C3C5328F903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B2A4CA4B-6060-DD46-88A0-DD0D1E5CE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computational concepts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0D77DE94-B811-A54F-85D8-72A27EAB6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976313"/>
            <a:ext cx="8932862" cy="5307012"/>
          </a:xfrm>
        </p:spPr>
        <p:txBody>
          <a:bodyPr/>
          <a:lstStyle/>
          <a:p>
            <a:pPr marL="396875" indent="-39687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Events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Time critical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Caused by interrupts (Timer, ADC, Sensors)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Short duration</a:t>
            </a:r>
          </a:p>
          <a:p>
            <a:pPr marL="396875" indent="-396875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000" dirty="0"/>
          </a:p>
          <a:p>
            <a:pPr marL="396875" indent="-39687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Commands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Request to a component to perform service (</a:t>
            </a:r>
            <a:r>
              <a:rPr lang="en-US" altLang="en-US" sz="1800" dirty="0" err="1"/>
              <a:t>e.g</a:t>
            </a:r>
            <a:r>
              <a:rPr lang="en-US" altLang="en-US" sz="1800" dirty="0"/>
              <a:t>, start sensor reading)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Non-blocking, need to return status 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Postpone time-consuming work by posting a task (split phase w/ callback event)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Can call lower-level commands</a:t>
            </a:r>
          </a:p>
          <a:p>
            <a:pPr marL="396875" indent="-396875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400" dirty="0"/>
          </a:p>
          <a:p>
            <a:pPr marL="396875" indent="-39687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000" dirty="0"/>
              <a:t>Tasks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Time flexible (delayed processing)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Run sequentially by TOS Scheduler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Run to completion with respect to other tasks</a:t>
            </a:r>
          </a:p>
          <a:p>
            <a:pPr marL="862013" lvl="1" indent="-282575">
              <a:lnSpc>
                <a:spcPct val="90000"/>
              </a:lnSpc>
            </a:pPr>
            <a:r>
              <a:rPr lang="en-US" altLang="en-US" sz="1800" dirty="0"/>
              <a:t>Can be preempted by events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43D9C-37CA-344B-9CD1-73322B9D6D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3FE5D-3F3C-954D-BE1C-0E33E7103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A60A1-C92F-314A-9A1C-3E01DB8AF55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EA562519-7768-DD4B-861A-F33595DDD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654050"/>
          </a:xfrm>
        </p:spPr>
        <p:txBody>
          <a:bodyPr/>
          <a:lstStyle/>
          <a:p>
            <a:r>
              <a:rPr lang="en-US" altLang="en-US"/>
              <a:t>TinyOS Execution Model</a:t>
            </a:r>
          </a:p>
        </p:txBody>
      </p:sp>
      <p:graphicFrame>
        <p:nvGraphicFramePr>
          <p:cNvPr id="199683" name="Object 3">
            <a:extLst>
              <a:ext uri="{FF2B5EF4-FFF2-40B4-BE49-F238E27FC236}">
                <a16:creationId xmlns:a16="http://schemas.microsoft.com/office/drawing/2014/main" id="{E02DEFDA-541A-1947-979E-5C14BEE9EC1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" y="1528763"/>
          <a:ext cx="8763000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73" name="Visio" r:id="rId4" imgW="4756150" imgH="2406650" progId="Visio.Drawing.11">
                  <p:embed/>
                </p:oleObj>
              </mc:Choice>
              <mc:Fallback>
                <p:oleObj name="Visio" r:id="rId4" imgW="4756150" imgH="24066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528763"/>
                        <a:ext cx="8763000" cy="443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EA9EF-4C5D-0D45-882C-32C9BF630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C1C67-6718-C847-B0BF-1ED247BC2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8AF96F-0256-9949-B5CB-F28CA2982E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3286" name="Rectangle 6">
            <a:extLst>
              <a:ext uri="{FF2B5EF4-FFF2-40B4-BE49-F238E27FC236}">
                <a16:creationId xmlns:a16="http://schemas.microsoft.com/office/drawing/2014/main" id="{55566194-50E0-4D42-B254-48759A468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Concurrency</a:t>
            </a:r>
          </a:p>
        </p:txBody>
      </p:sp>
      <p:sp>
        <p:nvSpPr>
          <p:cNvPr id="353287" name="Rectangle 7">
            <a:extLst>
              <a:ext uri="{FF2B5EF4-FFF2-40B4-BE49-F238E27FC236}">
                <a16:creationId xmlns:a16="http://schemas.microsoft.com/office/drawing/2014/main" id="{1728D179-B325-2644-BE42-C42A4FBAC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1079500"/>
            <a:ext cx="8715375" cy="52673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/>
              <a:t>Two threads of execution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Tasks</a:t>
            </a:r>
          </a:p>
          <a:p>
            <a:pPr lvl="2">
              <a:lnSpc>
                <a:spcPct val="95000"/>
              </a:lnSpc>
            </a:pPr>
            <a:r>
              <a:rPr lang="en-US" altLang="en-US" sz="2200" dirty="0"/>
              <a:t>deferred execution</a:t>
            </a:r>
          </a:p>
          <a:p>
            <a:pPr lvl="2">
              <a:lnSpc>
                <a:spcPct val="95000"/>
              </a:lnSpc>
            </a:pPr>
            <a:r>
              <a:rPr lang="en-US" altLang="en-US" sz="2200" dirty="0"/>
              <a:t>tasks cannot preempt other tasks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Hardware event handler: respond to interrupts</a:t>
            </a:r>
          </a:p>
          <a:p>
            <a:pPr lvl="2">
              <a:lnSpc>
                <a:spcPct val="95000"/>
              </a:lnSpc>
            </a:pPr>
            <a:r>
              <a:rPr lang="en-US" altLang="en-US" sz="2200" dirty="0"/>
              <a:t>Interrupts can preempt tasks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dirty="0"/>
              <a:t>Scheduler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Two level scheduling</a:t>
            </a:r>
          </a:p>
          <a:p>
            <a:pPr lvl="2">
              <a:lnSpc>
                <a:spcPct val="95000"/>
              </a:lnSpc>
            </a:pPr>
            <a:r>
              <a:rPr lang="en-US" altLang="en-US" sz="2200" dirty="0"/>
              <a:t>interrupts (vector) and tasks (queue)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Task queue is FIFO</a:t>
            </a:r>
          </a:p>
          <a:p>
            <a:pPr lvl="1">
              <a:lnSpc>
                <a:spcPct val="95000"/>
              </a:lnSpc>
            </a:pPr>
            <a:r>
              <a:rPr lang="en-US" altLang="en-US" sz="2400" dirty="0"/>
              <a:t>Scheduler puts processor to sleep when no event/command is running and task queue is empty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E21F6-6133-BD45-A148-7DF3704B2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BBFC2-E51D-304B-A7C0-20254AAE6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32C069-E93E-2048-AB8F-3964465E433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3413AD8A-FA75-534E-A15F-4607DC549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34363" cy="577850"/>
          </a:xfrm>
        </p:spPr>
        <p:txBody>
          <a:bodyPr/>
          <a:lstStyle/>
          <a:p>
            <a:r>
              <a:rPr lang="en-US" altLang="en-US"/>
              <a:t>TinyOS Execution Model (revisited)</a:t>
            </a:r>
          </a:p>
        </p:txBody>
      </p:sp>
      <p:graphicFrame>
        <p:nvGraphicFramePr>
          <p:cNvPr id="197635" name="Object 3">
            <a:extLst>
              <a:ext uri="{FF2B5EF4-FFF2-40B4-BE49-F238E27FC236}">
                <a16:creationId xmlns:a16="http://schemas.microsoft.com/office/drawing/2014/main" id="{8B8EE482-061E-6B42-9662-EC726049D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2425"/>
          <a:ext cx="7659688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2" name="Visio" r:id="rId4" imgW="3835400" imgH="3333750" progId="Visio.Drawing.11">
                  <p:embed/>
                </p:oleObj>
              </mc:Choice>
              <mc:Fallback>
                <p:oleObj name="Visio" r:id="rId4" imgW="3835400" imgH="33337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2425"/>
                        <a:ext cx="7659688" cy="650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9DDF-F3E6-0741-A19E-50BEDA419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TinyOS/nesC Basic Concepts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CDF5-4A48-F649-8F6D-599F5B2C66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7E5D00-791D-9943-860C-97871B08FEF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C446AEA3-3D01-DD4D-98A8-1B8A4F283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TinyOS Theory of Execution: Events &amp; Tasks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162851B4-D22B-644E-A140-E4D6B8510D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1138" y="1079500"/>
            <a:ext cx="4073525" cy="5226050"/>
          </a:xfrm>
        </p:spPr>
        <p:txBody>
          <a:bodyPr/>
          <a:lstStyle/>
          <a:p>
            <a:pPr marL="0" indent="0">
              <a:buFont typeface="Wingdings" pitchFamily="2" charset="2"/>
              <a:buChar char="§"/>
            </a:pPr>
            <a:r>
              <a:rPr lang="en-US" altLang="en-US" sz="2200" dirty="0"/>
              <a:t> Consequences of an event</a:t>
            </a:r>
          </a:p>
          <a:p>
            <a:pPr marL="466725" lvl="1" indent="-304800"/>
            <a:r>
              <a:rPr lang="en-US" altLang="en-US" sz="2000" dirty="0"/>
              <a:t>Runs to completion</a:t>
            </a:r>
          </a:p>
          <a:p>
            <a:pPr marL="466725" lvl="1" indent="-304800"/>
            <a:r>
              <a:rPr lang="en-US" altLang="en-US" sz="2000" dirty="0"/>
              <a:t>Preempt tasks</a:t>
            </a:r>
          </a:p>
          <a:p>
            <a:pPr marL="161925" lvl="1" indent="0">
              <a:buNone/>
            </a:pPr>
            <a:endParaRPr lang="en-US" altLang="en-US" sz="2200" dirty="0"/>
          </a:p>
          <a:p>
            <a:pPr marL="0" indent="0">
              <a:buFont typeface="Wingdings" pitchFamily="2" charset="2"/>
              <a:buChar char="§"/>
            </a:pPr>
            <a:r>
              <a:rPr lang="en-US" altLang="en-US" sz="2200" dirty="0"/>
              <a:t> What can an event do?</a:t>
            </a:r>
          </a:p>
          <a:p>
            <a:pPr marL="466725" lvl="1" indent="-304800"/>
            <a:r>
              <a:rPr lang="en-US" altLang="en-US" sz="2000" b="1" dirty="0">
                <a:latin typeface="Courier New" panose="02070309020205020404" pitchFamily="49" charset="0"/>
              </a:rPr>
              <a:t>signal</a:t>
            </a:r>
            <a:r>
              <a:rPr lang="en-US" altLang="en-US" sz="2000" dirty="0"/>
              <a:t> events</a:t>
            </a:r>
          </a:p>
          <a:p>
            <a:pPr marL="466725" lvl="1" indent="-304800"/>
            <a:r>
              <a:rPr lang="en-US" altLang="en-US" sz="2000" b="1" dirty="0">
                <a:latin typeface="Courier New" panose="02070309020205020404" pitchFamily="49" charset="0"/>
              </a:rPr>
              <a:t>call</a:t>
            </a:r>
            <a:r>
              <a:rPr lang="en-US" altLang="en-US" sz="2000" dirty="0"/>
              <a:t> commands</a:t>
            </a:r>
          </a:p>
          <a:p>
            <a:pPr marL="466725" lvl="1" indent="-304800"/>
            <a:r>
              <a:rPr lang="en-US" altLang="en-US" sz="2000" b="1" dirty="0">
                <a:latin typeface="Courier New" panose="02070309020205020404" pitchFamily="49" charset="0"/>
              </a:rPr>
              <a:t>post </a:t>
            </a:r>
            <a:r>
              <a:rPr lang="en-US" altLang="en-US" sz="2000" dirty="0"/>
              <a:t>tasks</a:t>
            </a:r>
          </a:p>
          <a:p>
            <a:pPr marL="466725" lvl="1" indent="-304800"/>
            <a:endParaRPr lang="en-US" altLang="en-US" sz="2000" dirty="0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FB590078-FE51-064C-A350-794B292348D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3588" y="1079500"/>
            <a:ext cx="4352925" cy="5226050"/>
          </a:xfrm>
        </p:spPr>
        <p:txBody>
          <a:bodyPr/>
          <a:lstStyle/>
          <a:p>
            <a:pPr marL="0" indent="0">
              <a:buFont typeface="Wingdings" pitchFamily="2" charset="2"/>
              <a:buChar char="§"/>
            </a:pPr>
            <a:r>
              <a:rPr lang="en-US" altLang="en-US" sz="2200" dirty="0"/>
              <a:t> Consequences of a task</a:t>
            </a:r>
          </a:p>
          <a:p>
            <a:pPr marL="465138" lvl="1" indent="-344488"/>
            <a:r>
              <a:rPr lang="en-US" altLang="en-US" sz="2000" dirty="0"/>
              <a:t>No preemption mechanism</a:t>
            </a:r>
          </a:p>
          <a:p>
            <a:pPr marL="465138" lvl="1" indent="-344488"/>
            <a:r>
              <a:rPr lang="en-US" altLang="en-US" sz="2000" dirty="0"/>
              <a:t>Keep code as small execution pieces to not block other tasks too long</a:t>
            </a:r>
          </a:p>
          <a:p>
            <a:pPr marL="465138" lvl="1" indent="-344488"/>
            <a:r>
              <a:rPr lang="en-US" altLang="en-US" sz="2000" dirty="0"/>
              <a:t>To run a long operations, create a separate task for each operation, rather than using on big task</a:t>
            </a:r>
          </a:p>
          <a:p>
            <a:pPr marL="0" indent="0"/>
            <a:endParaRPr lang="en-US" altLang="en-US" sz="2200" dirty="0"/>
          </a:p>
          <a:p>
            <a:pPr marL="0" indent="0">
              <a:buFont typeface="Wingdings" pitchFamily="2" charset="2"/>
              <a:buChar char="§"/>
            </a:pPr>
            <a:r>
              <a:rPr lang="en-US" altLang="en-US" sz="2200" dirty="0"/>
              <a:t> What can initiate (post) tasks?</a:t>
            </a:r>
          </a:p>
          <a:p>
            <a:pPr marL="465138" lvl="1" indent="-344488"/>
            <a:r>
              <a:rPr lang="en-US" altLang="en-US" sz="2000" dirty="0"/>
              <a:t>Command, event, or another 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ssbow Wireless Template Jan 06">
  <a:themeElements>
    <a:clrScheme name="Crossbow Wireless Template Jan 06 13">
      <a:dk1>
        <a:srgbClr val="000000"/>
      </a:dk1>
      <a:lt1>
        <a:srgbClr val="FFFFFF"/>
      </a:lt1>
      <a:dk2>
        <a:srgbClr val="0A1F62"/>
      </a:dk2>
      <a:lt2>
        <a:srgbClr val="808080"/>
      </a:lt2>
      <a:accent1>
        <a:srgbClr val="DDDDDD"/>
      </a:accent1>
      <a:accent2>
        <a:srgbClr val="CCCCFF"/>
      </a:accent2>
      <a:accent3>
        <a:srgbClr val="FFFFFF"/>
      </a:accent3>
      <a:accent4>
        <a:srgbClr val="000000"/>
      </a:accent4>
      <a:accent5>
        <a:srgbClr val="EBEBEB"/>
      </a:accent5>
      <a:accent6>
        <a:srgbClr val="B9B9E7"/>
      </a:accent6>
      <a:hlink>
        <a:srgbClr val="0A1F62"/>
      </a:hlink>
      <a:folHlink>
        <a:srgbClr val="808080"/>
      </a:folHlink>
    </a:clrScheme>
    <a:fontScheme name="Crossbow Wireless Template Jan 06">
      <a:majorFont>
        <a:latin typeface="Arial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anose="020B0603020102020204" pitchFamily="34" charset="0"/>
          </a:defRPr>
        </a:defPPr>
      </a:lstStyle>
    </a:lnDef>
  </a:objectDefaults>
  <a:extraClrSchemeLst>
    <a:extraClrScheme>
      <a:clrScheme name="Crossbow Wireless Template Jan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ossbow Wireless Template Jan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ossbow Wireless Template Jan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ossbow Wireless Template Jan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ossbow Wireless Template Jan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ossbow Wireless Template Jan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ossbow Wireless Template Jan 06 13">
        <a:dk1>
          <a:srgbClr val="000000"/>
        </a:dk1>
        <a:lt1>
          <a:srgbClr val="FFFFFF"/>
        </a:lt1>
        <a:dk2>
          <a:srgbClr val="0A1F62"/>
        </a:dk2>
        <a:lt2>
          <a:srgbClr val="808080"/>
        </a:lt2>
        <a:accent1>
          <a:srgbClr val="DDDDDD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B9B9E7"/>
        </a:accent6>
        <a:hlink>
          <a:srgbClr val="0A1F62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Crossbow Wireless Template Jan 06</Template>
  <TotalTime>7975</TotalTime>
  <Words>4057</Words>
  <Application>Microsoft Macintosh PowerPoint</Application>
  <PresentationFormat>On-screen Show (4:3)</PresentationFormat>
  <Paragraphs>915</Paragraphs>
  <Slides>46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Arial</vt:lpstr>
      <vt:lpstr>Franklin Gothic Medium</vt:lpstr>
      <vt:lpstr>Wingdings</vt:lpstr>
      <vt:lpstr>Helvetica</vt:lpstr>
      <vt:lpstr>Arial Black</vt:lpstr>
      <vt:lpstr>Tahoma</vt:lpstr>
      <vt:lpstr>Times New Roman</vt:lpstr>
      <vt:lpstr>Courier New</vt:lpstr>
      <vt:lpstr>Franklin Gothic Demi Cond</vt:lpstr>
      <vt:lpstr>Franklin Gothic Book</vt:lpstr>
      <vt:lpstr>Lucida Console</vt:lpstr>
      <vt:lpstr>Wingdings 3</vt:lpstr>
      <vt:lpstr>Franklin Gothic Demi</vt:lpstr>
      <vt:lpstr>Crossbow Wireless Template Jan 06</vt:lpstr>
      <vt:lpstr>Microsoft Visio Drawing</vt:lpstr>
      <vt:lpstr>CS6501 – Embedded OS</vt:lpstr>
      <vt:lpstr>TinyOS and nesC</vt:lpstr>
      <vt:lpstr>Why TinyOS?</vt:lpstr>
      <vt:lpstr>TinyOS solution</vt:lpstr>
      <vt:lpstr>TinyOS computational concepts</vt:lpstr>
      <vt:lpstr>TinyOS Execution Model</vt:lpstr>
      <vt:lpstr>Concurrency</vt:lpstr>
      <vt:lpstr>TinyOS Execution Model (revisited)</vt:lpstr>
      <vt:lpstr>TinyOS Theory of Execution: Events &amp; Tasks</vt:lpstr>
      <vt:lpstr>TinyOS summary</vt:lpstr>
      <vt:lpstr>nesC: A programming language for sensor networks</vt:lpstr>
      <vt:lpstr>nesC model</vt:lpstr>
      <vt:lpstr>nesC Component Types</vt:lpstr>
      <vt:lpstr>Why modules and configurations?</vt:lpstr>
      <vt:lpstr>nesC Component</vt:lpstr>
      <vt:lpstr>nesC Configuration – A Bare Minimum Configuration</vt:lpstr>
      <vt:lpstr>nesC Module – A Bare Minimum Module</vt:lpstr>
      <vt:lpstr>Example: Blink Configuration</vt:lpstr>
      <vt:lpstr>Example: Blink Module</vt:lpstr>
      <vt:lpstr>Example: Blink Module (cont’d)</vt:lpstr>
      <vt:lpstr>nesC Interface</vt:lpstr>
      <vt:lpstr>Interface : provides &amp; uses</vt:lpstr>
      <vt:lpstr>nesC Interface Examples</vt:lpstr>
      <vt:lpstr>Interfaces: in /MoteWorks/tos/interfaces/</vt:lpstr>
      <vt:lpstr>nesC Module Implementation</vt:lpstr>
      <vt:lpstr>Frame</vt:lpstr>
      <vt:lpstr>What can a module do?</vt:lpstr>
      <vt:lpstr>nesC Configuration</vt:lpstr>
      <vt:lpstr>nesC Wiring Syntax</vt:lpstr>
      <vt:lpstr>Three nesC Wiring Statements</vt:lpstr>
      <vt:lpstr>How mote application starts?</vt:lpstr>
      <vt:lpstr>nesC Filename Convention</vt:lpstr>
      <vt:lpstr>Dealing with Concurrency in nesC</vt:lpstr>
      <vt:lpstr>atomic Keyword</vt:lpstr>
      <vt:lpstr>atomic Keyword (cont’d)</vt:lpstr>
      <vt:lpstr>atomic Syntax Example</vt:lpstr>
      <vt:lpstr>async Syntax</vt:lpstr>
      <vt:lpstr>nesC Features for Concurrency</vt:lpstr>
      <vt:lpstr>Concurrency Example</vt:lpstr>
      <vt:lpstr>Concurrency Example (cont’d)</vt:lpstr>
      <vt:lpstr>nesC Keywords</vt:lpstr>
      <vt:lpstr>Appendix:  TinyOS Programming Tips</vt:lpstr>
      <vt:lpstr>TinyOS Programming Hints – Condensed (1 of 4)</vt:lpstr>
      <vt:lpstr>TinyOS Programming Hints – Condensed (2 of 3)</vt:lpstr>
      <vt:lpstr>TinyOS Programming Hints – Condensed (3 of 4)</vt:lpstr>
      <vt:lpstr>TinyOS Programming Hints – Condensed (4 of 4)</vt:lpstr>
    </vt:vector>
  </TitlesOfParts>
  <Company>Crossbow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TinyOS 101: Introduction to TinyOS and nesC</dc:title>
  <dc:creator>John W Suh</dc:creator>
  <cp:lastModifiedBy>Brad Campbell</cp:lastModifiedBy>
  <cp:revision>456</cp:revision>
  <dcterms:created xsi:type="dcterms:W3CDTF">2005-03-10T09:07:48Z</dcterms:created>
  <dcterms:modified xsi:type="dcterms:W3CDTF">2018-10-03T14:02:51Z</dcterms:modified>
</cp:coreProperties>
</file>