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1"/>
  </p:notesMasterIdLst>
  <p:sldIdLst>
    <p:sldId id="256" r:id="rId2"/>
    <p:sldId id="265" r:id="rId3"/>
    <p:sldId id="257" r:id="rId4"/>
    <p:sldId id="258" r:id="rId5"/>
    <p:sldId id="259" r:id="rId6"/>
    <p:sldId id="260"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0"/>
    <p:restoredTop sz="86607"/>
  </p:normalViewPr>
  <p:slideViewPr>
    <p:cSldViewPr snapToGrid="0" snapToObjects="1">
      <p:cViewPr varScale="1">
        <p:scale>
          <a:sx n="109" d="100"/>
          <a:sy n="109" d="100"/>
        </p:scale>
        <p:origin x="4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24FF1-BD29-464C-BA78-A295A2B2FEA2}" type="datetimeFigureOut">
              <a:rPr lang="en-US" smtClean="0"/>
              <a:t>10/15/18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7685F-677C-DB41-8A8D-CFB00387F217}" type="slidenum">
              <a:rPr lang="en-US" smtClean="0"/>
              <a:t>‹#›</a:t>
            </a:fld>
            <a:endParaRPr lang="en-US"/>
          </a:p>
        </p:txBody>
      </p:sp>
    </p:spTree>
    <p:extLst>
      <p:ext uri="{BB962C8B-B14F-4D97-AF65-F5344CB8AC3E}">
        <p14:creationId xmlns:p14="http://schemas.microsoft.com/office/powerpoint/2010/main" val="309109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IN" sz="1200" b="0" i="0" u="none" strike="noStrike" kern="1200" dirty="0">
                <a:solidFill>
                  <a:schemeClr val="tx1"/>
                </a:solidFill>
                <a:effectLst/>
                <a:latin typeface="+mn-lt"/>
                <a:ea typeface="+mn-ea"/>
                <a:cs typeface="+mn-cs"/>
              </a:rPr>
              <a:t>Performing static analysis on the library BLE code seems a little hacky. The extracted state information could be subject to change when firmware updates or BLE library updates happen, which is not addressed by the paper.</a:t>
            </a:r>
            <a:endParaRPr lang="en-IN" b="0" dirty="0">
              <a:effectLst/>
            </a:endParaRPr>
          </a:p>
          <a:p>
            <a:pPr rtl="0"/>
            <a:br>
              <a:rPr lang="en-IN" b="0" dirty="0">
                <a:effectLst/>
              </a:rPr>
            </a:br>
            <a:r>
              <a:rPr lang="en-IN" sz="1200" b="0" i="0" u="none" strike="noStrike" kern="1200" dirty="0">
                <a:solidFill>
                  <a:schemeClr val="tx1"/>
                </a:solidFill>
                <a:effectLst/>
                <a:latin typeface="+mn-lt"/>
                <a:ea typeface="+mn-ea"/>
                <a:cs typeface="+mn-cs"/>
              </a:rPr>
              <a:t>An integral part of their solution is to evaluate movement speed and direction of an IoT device and then estimate the subsequent gateway under whose range the device might move to. However, there is no discussion on the implementation details about this core piece of their solution. They also gloss over their connection migration success rate in their evaluation section.</a:t>
            </a:r>
            <a:endParaRPr lang="en-IN" b="0" dirty="0">
              <a:effectLst/>
            </a:endParaRPr>
          </a:p>
        </p:txBody>
      </p:sp>
      <p:sp>
        <p:nvSpPr>
          <p:cNvPr id="4" name="Slide Number Placeholder 3"/>
          <p:cNvSpPr>
            <a:spLocks noGrp="1"/>
          </p:cNvSpPr>
          <p:nvPr>
            <p:ph type="sldNum" sz="quarter" idx="5"/>
          </p:nvPr>
        </p:nvSpPr>
        <p:spPr/>
        <p:txBody>
          <a:bodyPr/>
          <a:lstStyle/>
          <a:p>
            <a:fld id="{0E27685F-677C-DB41-8A8D-CFB00387F217}" type="slidenum">
              <a:rPr lang="en-US" smtClean="0"/>
              <a:t>4</a:t>
            </a:fld>
            <a:endParaRPr lang="en-US"/>
          </a:p>
        </p:txBody>
      </p:sp>
    </p:spTree>
    <p:extLst>
      <p:ext uri="{BB962C8B-B14F-4D97-AF65-F5344CB8AC3E}">
        <p14:creationId xmlns:p14="http://schemas.microsoft.com/office/powerpoint/2010/main" val="3173566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IN" sz="1200" b="0" i="0" u="none" strike="noStrike" kern="1200" dirty="0">
                <a:solidFill>
                  <a:schemeClr val="tx1"/>
                </a:solidFill>
                <a:effectLst/>
                <a:latin typeface="+mn-lt"/>
                <a:ea typeface="+mn-ea"/>
                <a:cs typeface="+mn-cs"/>
              </a:rPr>
              <a:t>The implementation allows for deploying </a:t>
            </a:r>
            <a:r>
              <a:rPr lang="en-IN" sz="1200" b="0" i="0" u="none" strike="noStrike" kern="1200" dirty="0" err="1">
                <a:solidFill>
                  <a:schemeClr val="tx1"/>
                </a:solidFill>
                <a:effectLst/>
                <a:latin typeface="+mn-lt"/>
                <a:ea typeface="+mn-ea"/>
                <a:cs typeface="+mn-cs"/>
              </a:rPr>
              <a:t>LoRaWAN</a:t>
            </a:r>
            <a:r>
              <a:rPr lang="en-IN" sz="1200" b="0" i="0" u="none" strike="noStrike" kern="1200" dirty="0">
                <a:solidFill>
                  <a:schemeClr val="tx1"/>
                </a:solidFill>
                <a:effectLst/>
                <a:latin typeface="+mn-lt"/>
                <a:ea typeface="+mn-ea"/>
                <a:cs typeface="+mn-cs"/>
              </a:rPr>
              <a:t> devices to the OpenChirp network and then remotely registering, managing, and extracting data from the devices, which will be super useful for large-scale deployments.</a:t>
            </a:r>
            <a:endParaRPr lang="en-IN" b="0" dirty="0">
              <a:effectLst/>
            </a:endParaRPr>
          </a:p>
          <a:p>
            <a:pPr rtl="0"/>
            <a:br>
              <a:rPr lang="en-IN" b="0" dirty="0">
                <a:effectLst/>
              </a:rPr>
            </a:br>
            <a:r>
              <a:rPr lang="en-IN" sz="1200" b="0" i="0" u="none" strike="noStrike" kern="1200" dirty="0">
                <a:solidFill>
                  <a:schemeClr val="tx1"/>
                </a:solidFill>
                <a:effectLst/>
                <a:latin typeface="+mn-lt"/>
                <a:ea typeface="+mn-ea"/>
                <a:cs typeface="+mn-cs"/>
              </a:rPr>
              <a:t>The authors have put in extra effort to work on the RF switch shut-off issue on </a:t>
            </a:r>
            <a:r>
              <a:rPr lang="en-IN" sz="1200" b="0" i="0" u="none" strike="noStrike" kern="1200" dirty="0" err="1">
                <a:solidFill>
                  <a:schemeClr val="tx1"/>
                </a:solidFill>
                <a:effectLst/>
                <a:latin typeface="+mn-lt"/>
                <a:ea typeface="+mn-ea"/>
                <a:cs typeface="+mn-cs"/>
              </a:rPr>
              <a:t>Semtech</a:t>
            </a:r>
            <a:r>
              <a:rPr lang="en-IN" sz="1200" b="0" i="0" u="none" strike="noStrike" kern="1200" dirty="0">
                <a:solidFill>
                  <a:schemeClr val="tx1"/>
                </a:solidFill>
                <a:effectLst/>
                <a:latin typeface="+mn-lt"/>
                <a:ea typeface="+mn-ea"/>
                <a:cs typeface="+mn-cs"/>
              </a:rPr>
              <a:t> chips to bring down the deep-sleep current from 20 </a:t>
            </a:r>
            <a:r>
              <a:rPr lang="en-IN" sz="1200" b="0" i="0" u="none" strike="noStrike" kern="1200" dirty="0" err="1">
                <a:solidFill>
                  <a:schemeClr val="tx1"/>
                </a:solidFill>
                <a:effectLst/>
                <a:latin typeface="+mn-lt"/>
                <a:ea typeface="+mn-ea"/>
                <a:cs typeface="+mn-cs"/>
              </a:rPr>
              <a:t>uA</a:t>
            </a:r>
            <a:r>
              <a:rPr lang="en-IN" sz="1200" b="0" i="0" u="none" strike="noStrike" kern="1200" dirty="0">
                <a:solidFill>
                  <a:schemeClr val="tx1"/>
                </a:solidFill>
                <a:effectLst/>
                <a:latin typeface="+mn-lt"/>
                <a:ea typeface="+mn-ea"/>
                <a:cs typeface="+mn-cs"/>
              </a:rPr>
              <a:t> to 287 </a:t>
            </a:r>
            <a:r>
              <a:rPr lang="en-IN" sz="1200" b="0" i="0" u="none" strike="noStrike" kern="1200" dirty="0" err="1">
                <a:solidFill>
                  <a:schemeClr val="tx1"/>
                </a:solidFill>
                <a:effectLst/>
                <a:latin typeface="+mn-lt"/>
                <a:ea typeface="+mn-ea"/>
                <a:cs typeface="+mn-cs"/>
              </a:rPr>
              <a:t>nA</a:t>
            </a:r>
            <a:r>
              <a:rPr lang="en-IN" sz="1200" b="0" i="0" u="none" strike="noStrike" kern="1200" dirty="0">
                <a:solidFill>
                  <a:schemeClr val="tx1"/>
                </a:solidFill>
                <a:effectLst/>
                <a:latin typeface="+mn-lt"/>
                <a:ea typeface="+mn-ea"/>
                <a:cs typeface="+mn-cs"/>
              </a:rPr>
              <a:t> improving power draw significantly.</a:t>
            </a:r>
            <a:endParaRPr lang="en-IN" b="0" dirty="0">
              <a:effectLst/>
            </a:endParaRPr>
          </a:p>
        </p:txBody>
      </p:sp>
      <p:sp>
        <p:nvSpPr>
          <p:cNvPr id="4" name="Slide Number Placeholder 3"/>
          <p:cNvSpPr>
            <a:spLocks noGrp="1"/>
          </p:cNvSpPr>
          <p:nvPr>
            <p:ph type="sldNum" sz="quarter" idx="5"/>
          </p:nvPr>
        </p:nvSpPr>
        <p:spPr/>
        <p:txBody>
          <a:bodyPr/>
          <a:lstStyle/>
          <a:p>
            <a:fld id="{0E27685F-677C-DB41-8A8D-CFB00387F217}" type="slidenum">
              <a:rPr lang="en-US" smtClean="0"/>
              <a:t>7</a:t>
            </a:fld>
            <a:endParaRPr lang="en-US"/>
          </a:p>
        </p:txBody>
      </p:sp>
    </p:spTree>
    <p:extLst>
      <p:ext uri="{BB962C8B-B14F-4D97-AF65-F5344CB8AC3E}">
        <p14:creationId xmlns:p14="http://schemas.microsoft.com/office/powerpoint/2010/main" val="1068159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a:t>LoRa</a:t>
            </a:r>
            <a:r>
              <a:rPr lang="en-US" sz="1200" dirty="0"/>
              <a:t> uses license-free sub-gigahertz radio frequency bands like 169 MHz, 433 MHz, 868 MHz (Europe) and 915 MHz (North America) </a:t>
            </a:r>
          </a:p>
          <a:p>
            <a:r>
              <a:rPr lang="en-US" sz="1200" dirty="0"/>
              <a:t>&gt; 10 km range with low power consumption</a:t>
            </a:r>
          </a:p>
          <a:p>
            <a:endParaRPr lang="en-US" dirty="0"/>
          </a:p>
        </p:txBody>
      </p:sp>
      <p:sp>
        <p:nvSpPr>
          <p:cNvPr id="4" name="Slide Number Placeholder 3"/>
          <p:cNvSpPr>
            <a:spLocks noGrp="1"/>
          </p:cNvSpPr>
          <p:nvPr>
            <p:ph type="sldNum" sz="quarter" idx="5"/>
          </p:nvPr>
        </p:nvSpPr>
        <p:spPr/>
        <p:txBody>
          <a:bodyPr/>
          <a:lstStyle/>
          <a:p>
            <a:fld id="{0E27685F-677C-DB41-8A8D-CFB00387F217}" type="slidenum">
              <a:rPr lang="en-US" smtClean="0"/>
              <a:t>9</a:t>
            </a:fld>
            <a:endParaRPr lang="en-US"/>
          </a:p>
        </p:txBody>
      </p:sp>
    </p:spTree>
    <p:extLst>
      <p:ext uri="{BB962C8B-B14F-4D97-AF65-F5344CB8AC3E}">
        <p14:creationId xmlns:p14="http://schemas.microsoft.com/office/powerpoint/2010/main" val="4291245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cap="none" spc="0" baseline="0"/>
            </a:lvl1pPr>
          </a:lstStyle>
          <a:p>
            <a:r>
              <a:rPr lang="en-US" dirty="0"/>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7A7CEF1-0A13-4F4B-AF87-A6EE180EC2F3}" type="datetimeFigureOut">
              <a:rPr lang="en-US" smtClean="0"/>
              <a:t>10/15/18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7AC29-7F39-0C41-8C1B-8FEB71D56BAE}"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462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A7CEF1-0A13-4F4B-AF87-A6EE180EC2F3}" type="datetimeFigureOut">
              <a:rPr lang="en-US" smtClean="0"/>
              <a:t>10/15/18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7AC29-7F39-0C41-8C1B-8FEB71D56BAE}" type="slidenum">
              <a:rPr lang="en-US" smtClean="0"/>
              <a:t>‹#›</a:t>
            </a:fld>
            <a:endParaRPr lang="en-US"/>
          </a:p>
        </p:txBody>
      </p:sp>
    </p:spTree>
    <p:extLst>
      <p:ext uri="{BB962C8B-B14F-4D97-AF65-F5344CB8AC3E}">
        <p14:creationId xmlns:p14="http://schemas.microsoft.com/office/powerpoint/2010/main" val="2494680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A7CEF1-0A13-4F4B-AF87-A6EE180EC2F3}" type="datetimeFigureOut">
              <a:rPr lang="en-US" smtClean="0"/>
              <a:t>10/15/18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7AC29-7F39-0C41-8C1B-8FEB71D56BAE}"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625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spc="0" baseline="0"/>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A7CEF1-0A13-4F4B-AF87-A6EE180EC2F3}" type="datetimeFigureOut">
              <a:rPr lang="en-US" smtClean="0"/>
              <a:t>10/15/18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7AC29-7F39-0C41-8C1B-8FEB71D56BAE}" type="slidenum">
              <a:rPr lang="en-US" smtClean="0"/>
              <a:t>‹#›</a:t>
            </a:fld>
            <a:endParaRPr lang="en-US"/>
          </a:p>
        </p:txBody>
      </p:sp>
    </p:spTree>
    <p:extLst>
      <p:ext uri="{BB962C8B-B14F-4D97-AF65-F5344CB8AC3E}">
        <p14:creationId xmlns:p14="http://schemas.microsoft.com/office/powerpoint/2010/main" val="2055450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A7CEF1-0A13-4F4B-AF87-A6EE180EC2F3}" type="datetimeFigureOut">
              <a:rPr lang="en-US" smtClean="0"/>
              <a:t>10/15/18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7AC29-7F39-0C41-8C1B-8FEB71D56BAE}"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5353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lvl1pPr>
              <a:defRPr cap="none" spc="0" baseline="0"/>
            </a:lvl1pPr>
          </a:lstStyle>
          <a:p>
            <a:r>
              <a:rPr lang="en-US" dirty="0"/>
              <a:t>Click to edit Master title style</a:t>
            </a:r>
          </a:p>
        </p:txBody>
      </p:sp>
      <p:sp>
        <p:nvSpPr>
          <p:cNvPr id="3" name="Content Placeholder 2"/>
          <p:cNvSpPr>
            <a:spLocks noGrp="1"/>
          </p:cNvSpPr>
          <p:nvPr>
            <p:ph sz="half" idx="1"/>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A7CEF1-0A13-4F4B-AF87-A6EE180EC2F3}" type="datetimeFigureOut">
              <a:rPr lang="en-US" smtClean="0"/>
              <a:t>10/15/18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D7AC29-7F39-0C41-8C1B-8FEB71D56BAE}" type="slidenum">
              <a:rPr lang="en-US" smtClean="0"/>
              <a:t>‹#›</a:t>
            </a:fld>
            <a:endParaRPr lang="en-US"/>
          </a:p>
        </p:txBody>
      </p:sp>
    </p:spTree>
    <p:extLst>
      <p:ext uri="{BB962C8B-B14F-4D97-AF65-F5344CB8AC3E}">
        <p14:creationId xmlns:p14="http://schemas.microsoft.com/office/powerpoint/2010/main" val="1420859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lvl1pPr>
              <a:defRPr cap="none" spc="0" baseline="0"/>
            </a:lvl1pPr>
          </a:lstStyle>
          <a:p>
            <a:r>
              <a:rPr lang="en-US" dirty="0"/>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A7CEF1-0A13-4F4B-AF87-A6EE180EC2F3}" type="datetimeFigureOut">
              <a:rPr lang="en-US" smtClean="0"/>
              <a:t>10/15/18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D7AC29-7F39-0C41-8C1B-8FEB71D56BAE}" type="slidenum">
              <a:rPr lang="en-US" smtClean="0"/>
              <a:t>‹#›</a:t>
            </a:fld>
            <a:endParaRPr lang="en-US"/>
          </a:p>
        </p:txBody>
      </p:sp>
    </p:spTree>
    <p:extLst>
      <p:ext uri="{BB962C8B-B14F-4D97-AF65-F5344CB8AC3E}">
        <p14:creationId xmlns:p14="http://schemas.microsoft.com/office/powerpoint/2010/main" val="2101279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A7CEF1-0A13-4F4B-AF87-A6EE180EC2F3}" type="datetimeFigureOut">
              <a:rPr lang="en-US" smtClean="0"/>
              <a:t>10/15/18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D7AC29-7F39-0C41-8C1B-8FEB71D56BAE}" type="slidenum">
              <a:rPr lang="en-US" smtClean="0"/>
              <a:t>‹#›</a:t>
            </a:fld>
            <a:endParaRPr lang="en-US"/>
          </a:p>
        </p:txBody>
      </p:sp>
    </p:spTree>
    <p:extLst>
      <p:ext uri="{BB962C8B-B14F-4D97-AF65-F5344CB8AC3E}">
        <p14:creationId xmlns:p14="http://schemas.microsoft.com/office/powerpoint/2010/main" val="3883246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A7CEF1-0A13-4F4B-AF87-A6EE180EC2F3}" type="datetimeFigureOut">
              <a:rPr lang="en-US" smtClean="0"/>
              <a:t>10/15/18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D7AC29-7F39-0C41-8C1B-8FEB71D56BAE}" type="slidenum">
              <a:rPr lang="en-US" smtClean="0"/>
              <a:t>‹#›</a:t>
            </a:fld>
            <a:endParaRPr lang="en-US"/>
          </a:p>
        </p:txBody>
      </p:sp>
    </p:spTree>
    <p:extLst>
      <p:ext uri="{BB962C8B-B14F-4D97-AF65-F5344CB8AC3E}">
        <p14:creationId xmlns:p14="http://schemas.microsoft.com/office/powerpoint/2010/main" val="2965543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7A7CEF1-0A13-4F4B-AF87-A6EE180EC2F3}" type="datetimeFigureOut">
              <a:rPr lang="en-US" smtClean="0"/>
              <a:t>10/15/18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D7AC29-7F39-0C41-8C1B-8FEB71D56BAE}" type="slidenum">
              <a:rPr lang="en-US" smtClean="0"/>
              <a:t>‹#›</a:t>
            </a:fld>
            <a:endParaRPr lang="en-US"/>
          </a:p>
        </p:txBody>
      </p:sp>
    </p:spTree>
    <p:extLst>
      <p:ext uri="{BB962C8B-B14F-4D97-AF65-F5344CB8AC3E}">
        <p14:creationId xmlns:p14="http://schemas.microsoft.com/office/powerpoint/2010/main" val="817170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A7CEF1-0A13-4F4B-AF87-A6EE180EC2F3}" type="datetimeFigureOut">
              <a:rPr lang="en-US" smtClean="0"/>
              <a:t>10/15/18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D7AC29-7F39-0C41-8C1B-8FEB71D56BAE}"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433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77A7CEF1-0A13-4F4B-AF87-A6EE180EC2F3}" type="datetimeFigureOut">
              <a:rPr lang="en-US" smtClean="0"/>
              <a:t>10/15/18</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0FD7AC29-7F39-0C41-8C1B-8FEB71D56BAE}"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25556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71FA-FA0F-0E47-AEDD-859822E18698}"/>
              </a:ext>
            </a:extLst>
          </p:cNvPr>
          <p:cNvSpPr>
            <a:spLocks noGrp="1"/>
          </p:cNvSpPr>
          <p:nvPr>
            <p:ph type="ctrTitle"/>
          </p:nvPr>
        </p:nvSpPr>
        <p:spPr/>
        <p:txBody>
          <a:bodyPr>
            <a:normAutofit/>
          </a:bodyPr>
          <a:lstStyle/>
          <a:p>
            <a:r>
              <a:rPr lang="en-US" sz="3600" b="1" dirty="0"/>
              <a:t>Communication</a:t>
            </a:r>
            <a:r>
              <a:rPr lang="en-US" sz="4000" dirty="0"/>
              <a:t>:</a:t>
            </a:r>
            <a:r>
              <a:rPr lang="en-US" sz="2800" dirty="0"/>
              <a:t> </a:t>
            </a:r>
            <a:r>
              <a:rPr lang="en-US" sz="3200" dirty="0"/>
              <a:t>SeamBlue, OpenChirp</a:t>
            </a:r>
            <a:endParaRPr lang="en-US" sz="2800" dirty="0"/>
          </a:p>
        </p:txBody>
      </p:sp>
      <p:sp>
        <p:nvSpPr>
          <p:cNvPr id="3" name="Subtitle 2">
            <a:extLst>
              <a:ext uri="{FF2B5EF4-FFF2-40B4-BE49-F238E27FC236}">
                <a16:creationId xmlns:a16="http://schemas.microsoft.com/office/drawing/2014/main" id="{AF89468E-326B-414B-92A3-B61F96EB8C1F}"/>
              </a:ext>
            </a:extLst>
          </p:cNvPr>
          <p:cNvSpPr>
            <a:spLocks noGrp="1"/>
          </p:cNvSpPr>
          <p:nvPr>
            <p:ph type="subTitle" idx="1"/>
          </p:nvPr>
        </p:nvSpPr>
        <p:spPr/>
        <p:txBody>
          <a:bodyPr>
            <a:normAutofit/>
          </a:bodyPr>
          <a:lstStyle/>
          <a:p>
            <a:r>
              <a:rPr lang="en-US" sz="2400" dirty="0"/>
              <a:t>Nabeel Nasir</a:t>
            </a:r>
          </a:p>
        </p:txBody>
      </p:sp>
    </p:spTree>
    <p:extLst>
      <p:ext uri="{BB962C8B-B14F-4D97-AF65-F5344CB8AC3E}">
        <p14:creationId xmlns:p14="http://schemas.microsoft.com/office/powerpoint/2010/main" val="930679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30AB4CE-D2EF-924B-8BF0-39951491CFC8}"/>
              </a:ext>
            </a:extLst>
          </p:cNvPr>
          <p:cNvPicPr>
            <a:picLocks noChangeAspect="1"/>
          </p:cNvPicPr>
          <p:nvPr/>
        </p:nvPicPr>
        <p:blipFill rotWithShape="1">
          <a:blip r:embed="rId2"/>
          <a:srcRect b="29719"/>
          <a:stretch/>
        </p:blipFill>
        <p:spPr>
          <a:xfrm>
            <a:off x="203200" y="336067"/>
            <a:ext cx="11785600" cy="1508443"/>
          </a:xfrm>
          <a:prstGeom prst="rect">
            <a:avLst/>
          </a:prstGeom>
        </p:spPr>
      </p:pic>
      <p:pic>
        <p:nvPicPr>
          <p:cNvPr id="9" name="Picture 8">
            <a:extLst>
              <a:ext uri="{FF2B5EF4-FFF2-40B4-BE49-F238E27FC236}">
                <a16:creationId xmlns:a16="http://schemas.microsoft.com/office/drawing/2014/main" id="{7A94AC4D-6700-B44A-BBCE-7F69F48E6075}"/>
              </a:ext>
            </a:extLst>
          </p:cNvPr>
          <p:cNvPicPr>
            <a:picLocks noChangeAspect="1"/>
          </p:cNvPicPr>
          <p:nvPr/>
        </p:nvPicPr>
        <p:blipFill>
          <a:blip r:embed="rId3"/>
          <a:stretch>
            <a:fillRect/>
          </a:stretch>
        </p:blipFill>
        <p:spPr>
          <a:xfrm>
            <a:off x="15715" y="1943710"/>
            <a:ext cx="11823700" cy="2044700"/>
          </a:xfrm>
          <a:prstGeom prst="rect">
            <a:avLst/>
          </a:prstGeom>
        </p:spPr>
      </p:pic>
      <p:pic>
        <p:nvPicPr>
          <p:cNvPr id="11" name="Picture 10">
            <a:extLst>
              <a:ext uri="{FF2B5EF4-FFF2-40B4-BE49-F238E27FC236}">
                <a16:creationId xmlns:a16="http://schemas.microsoft.com/office/drawing/2014/main" id="{8190795F-46AA-B940-A161-5806AD143365}"/>
              </a:ext>
            </a:extLst>
          </p:cNvPr>
          <p:cNvPicPr>
            <a:picLocks noChangeAspect="1"/>
          </p:cNvPicPr>
          <p:nvPr/>
        </p:nvPicPr>
        <p:blipFill>
          <a:blip r:embed="rId4"/>
          <a:stretch>
            <a:fillRect/>
          </a:stretch>
        </p:blipFill>
        <p:spPr>
          <a:xfrm>
            <a:off x="6693473" y="5302993"/>
            <a:ext cx="6061235" cy="1182067"/>
          </a:xfrm>
          <a:prstGeom prst="rect">
            <a:avLst/>
          </a:prstGeom>
        </p:spPr>
      </p:pic>
      <p:pic>
        <p:nvPicPr>
          <p:cNvPr id="13" name="Picture 12">
            <a:extLst>
              <a:ext uri="{FF2B5EF4-FFF2-40B4-BE49-F238E27FC236}">
                <a16:creationId xmlns:a16="http://schemas.microsoft.com/office/drawing/2014/main" id="{B0BF00B1-9EBB-6C4A-81F6-AC2A850524CE}"/>
              </a:ext>
            </a:extLst>
          </p:cNvPr>
          <p:cNvPicPr>
            <a:picLocks noChangeAspect="1"/>
          </p:cNvPicPr>
          <p:nvPr/>
        </p:nvPicPr>
        <p:blipFill rotWithShape="1">
          <a:blip r:embed="rId5"/>
          <a:srcRect b="54976"/>
          <a:stretch/>
        </p:blipFill>
        <p:spPr>
          <a:xfrm>
            <a:off x="672293" y="4165483"/>
            <a:ext cx="7498862" cy="890099"/>
          </a:xfrm>
          <a:prstGeom prst="rect">
            <a:avLst/>
          </a:prstGeom>
        </p:spPr>
      </p:pic>
      <p:pic>
        <p:nvPicPr>
          <p:cNvPr id="15" name="Picture 14">
            <a:extLst>
              <a:ext uri="{FF2B5EF4-FFF2-40B4-BE49-F238E27FC236}">
                <a16:creationId xmlns:a16="http://schemas.microsoft.com/office/drawing/2014/main" id="{880B2795-BB05-6742-B5EA-21B1029238EB}"/>
              </a:ext>
            </a:extLst>
          </p:cNvPr>
          <p:cNvPicPr>
            <a:picLocks noChangeAspect="1"/>
          </p:cNvPicPr>
          <p:nvPr/>
        </p:nvPicPr>
        <p:blipFill>
          <a:blip r:embed="rId6"/>
          <a:stretch>
            <a:fillRect/>
          </a:stretch>
        </p:blipFill>
        <p:spPr>
          <a:xfrm>
            <a:off x="15715" y="5232655"/>
            <a:ext cx="7193892" cy="1240326"/>
          </a:xfrm>
          <a:prstGeom prst="rect">
            <a:avLst/>
          </a:prstGeom>
        </p:spPr>
      </p:pic>
    </p:spTree>
    <p:extLst>
      <p:ext uri="{BB962C8B-B14F-4D97-AF65-F5344CB8AC3E}">
        <p14:creationId xmlns:p14="http://schemas.microsoft.com/office/powerpoint/2010/main" val="3625825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24543-3D54-E24B-B388-19BB72C837FC}"/>
              </a:ext>
            </a:extLst>
          </p:cNvPr>
          <p:cNvSpPr>
            <a:spLocks noGrp="1"/>
          </p:cNvSpPr>
          <p:nvPr>
            <p:ph type="title"/>
          </p:nvPr>
        </p:nvSpPr>
        <p:spPr>
          <a:xfrm>
            <a:off x="1024128" y="585216"/>
            <a:ext cx="9720072" cy="1499616"/>
          </a:xfrm>
        </p:spPr>
        <p:txBody>
          <a:bodyPr/>
          <a:lstStyle/>
          <a:p>
            <a:r>
              <a:rPr lang="en-US" dirty="0"/>
              <a:t>SeamBlue</a:t>
            </a:r>
          </a:p>
        </p:txBody>
      </p:sp>
      <p:pic>
        <p:nvPicPr>
          <p:cNvPr id="5" name="Content Placeholder 4">
            <a:extLst>
              <a:ext uri="{FF2B5EF4-FFF2-40B4-BE49-F238E27FC236}">
                <a16:creationId xmlns:a16="http://schemas.microsoft.com/office/drawing/2014/main" id="{AE838703-1BF9-E74A-AC2D-A136C82BAB68}"/>
              </a:ext>
            </a:extLst>
          </p:cNvPr>
          <p:cNvPicPr>
            <a:picLocks noGrp="1" noChangeAspect="1"/>
          </p:cNvPicPr>
          <p:nvPr>
            <p:ph idx="1"/>
          </p:nvPr>
        </p:nvPicPr>
        <p:blipFill rotWithShape="1">
          <a:blip r:embed="rId2"/>
          <a:srcRect b="11418"/>
          <a:stretch/>
        </p:blipFill>
        <p:spPr>
          <a:xfrm>
            <a:off x="641917" y="2203206"/>
            <a:ext cx="6519956" cy="2969659"/>
          </a:xfrm>
        </p:spPr>
      </p:pic>
      <p:sp>
        <p:nvSpPr>
          <p:cNvPr id="6" name="TextBox 5">
            <a:extLst>
              <a:ext uri="{FF2B5EF4-FFF2-40B4-BE49-F238E27FC236}">
                <a16:creationId xmlns:a16="http://schemas.microsoft.com/office/drawing/2014/main" id="{D115C0BA-750D-8D4A-9867-7A15D4C4A4C8}"/>
              </a:ext>
            </a:extLst>
          </p:cNvPr>
          <p:cNvSpPr txBox="1"/>
          <p:nvPr/>
        </p:nvSpPr>
        <p:spPr>
          <a:xfrm>
            <a:off x="7921256" y="2347611"/>
            <a:ext cx="4008474" cy="2123658"/>
          </a:xfrm>
          <a:prstGeom prst="rect">
            <a:avLst/>
          </a:prstGeom>
          <a:noFill/>
        </p:spPr>
        <p:txBody>
          <a:bodyPr wrap="square" rtlCol="0">
            <a:spAutoFit/>
          </a:bodyPr>
          <a:lstStyle/>
          <a:p>
            <a:r>
              <a:rPr lang="en-US" sz="2200" b="1" dirty="0"/>
              <a:t>Without SeamBlue</a:t>
            </a:r>
          </a:p>
          <a:p>
            <a:endParaRPr lang="en-US" sz="2200" dirty="0"/>
          </a:p>
          <a:p>
            <a:r>
              <a:rPr lang="en-US" sz="2200" dirty="0"/>
              <a:t>After displacement, need to </a:t>
            </a:r>
          </a:p>
          <a:p>
            <a:pPr marL="285750" indent="-285750">
              <a:buFont typeface="Arial" panose="020B0604020202020204" pitchFamily="34" charset="0"/>
              <a:buChar char="•"/>
            </a:pPr>
            <a:r>
              <a:rPr lang="en-US" sz="2200" dirty="0"/>
              <a:t>manually identify new gateway</a:t>
            </a:r>
          </a:p>
          <a:p>
            <a:pPr marL="285750" indent="-285750">
              <a:buFont typeface="Arial" panose="020B0604020202020204" pitchFamily="34" charset="0"/>
              <a:buChar char="•"/>
            </a:pPr>
            <a:r>
              <a:rPr lang="en-US" sz="2200" dirty="0"/>
              <a:t>pair</a:t>
            </a:r>
          </a:p>
          <a:p>
            <a:pPr marL="285750" indent="-285750">
              <a:buFont typeface="Arial" panose="020B0604020202020204" pitchFamily="34" charset="0"/>
              <a:buChar char="•"/>
            </a:pPr>
            <a:r>
              <a:rPr lang="en-US" sz="2200" dirty="0"/>
              <a:t>reconnect to new gateway</a:t>
            </a:r>
          </a:p>
        </p:txBody>
      </p:sp>
      <p:sp>
        <p:nvSpPr>
          <p:cNvPr id="7" name="TextBox 6">
            <a:extLst>
              <a:ext uri="{FF2B5EF4-FFF2-40B4-BE49-F238E27FC236}">
                <a16:creationId xmlns:a16="http://schemas.microsoft.com/office/drawing/2014/main" id="{AF56CBDA-65DB-E34B-B481-D87C9214437F}"/>
              </a:ext>
            </a:extLst>
          </p:cNvPr>
          <p:cNvSpPr txBox="1"/>
          <p:nvPr/>
        </p:nvSpPr>
        <p:spPr>
          <a:xfrm>
            <a:off x="838199" y="5649248"/>
            <a:ext cx="5222631" cy="769441"/>
          </a:xfrm>
          <a:prstGeom prst="rect">
            <a:avLst/>
          </a:prstGeom>
          <a:noFill/>
        </p:spPr>
        <p:txBody>
          <a:bodyPr wrap="square" rtlCol="0">
            <a:spAutoFit/>
          </a:bodyPr>
          <a:lstStyle/>
          <a:p>
            <a:pPr marL="285750" indent="-285750">
              <a:buFont typeface="Arial" panose="020B0604020202020204" pitchFamily="34" charset="0"/>
              <a:buChar char="•"/>
            </a:pPr>
            <a:r>
              <a:rPr lang="en-IN" sz="2200" dirty="0"/>
              <a:t>“mobile” peripheral BLE device</a:t>
            </a:r>
          </a:p>
          <a:p>
            <a:pPr marL="285750" indent="-285750">
              <a:buFont typeface="Arial" panose="020B0604020202020204" pitchFamily="34" charset="0"/>
              <a:buChar char="•"/>
            </a:pPr>
            <a:r>
              <a:rPr lang="en-IN" sz="2200" dirty="0"/>
              <a:t>connection migration between gateways</a:t>
            </a:r>
            <a:endParaRPr lang="en-US" sz="2200" dirty="0"/>
          </a:p>
        </p:txBody>
      </p:sp>
    </p:spTree>
    <p:extLst>
      <p:ext uri="{BB962C8B-B14F-4D97-AF65-F5344CB8AC3E}">
        <p14:creationId xmlns:p14="http://schemas.microsoft.com/office/powerpoint/2010/main" val="11527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24543-3D54-E24B-B388-19BB72C837FC}"/>
              </a:ext>
            </a:extLst>
          </p:cNvPr>
          <p:cNvSpPr>
            <a:spLocks noGrp="1"/>
          </p:cNvSpPr>
          <p:nvPr>
            <p:ph type="title"/>
          </p:nvPr>
        </p:nvSpPr>
        <p:spPr/>
        <p:txBody>
          <a:bodyPr/>
          <a:lstStyle/>
          <a:p>
            <a:r>
              <a:rPr lang="en-US" dirty="0"/>
              <a:t>SeamBlue</a:t>
            </a:r>
          </a:p>
        </p:txBody>
      </p:sp>
      <p:sp>
        <p:nvSpPr>
          <p:cNvPr id="4" name="Text Placeholder 3">
            <a:extLst>
              <a:ext uri="{FF2B5EF4-FFF2-40B4-BE49-F238E27FC236}">
                <a16:creationId xmlns:a16="http://schemas.microsoft.com/office/drawing/2014/main" id="{45FDD82D-42EE-AA4E-B513-2AF00CC22B8A}"/>
              </a:ext>
            </a:extLst>
          </p:cNvPr>
          <p:cNvSpPr>
            <a:spLocks noGrp="1"/>
          </p:cNvSpPr>
          <p:nvPr>
            <p:ph type="body" idx="1"/>
          </p:nvPr>
        </p:nvSpPr>
        <p:spPr>
          <a:xfrm>
            <a:off x="1024128" y="2015514"/>
            <a:ext cx="4754880" cy="822960"/>
          </a:xfrm>
        </p:spPr>
        <p:txBody>
          <a:bodyPr>
            <a:normAutofit/>
          </a:bodyPr>
          <a:lstStyle/>
          <a:p>
            <a:r>
              <a:rPr lang="en-US" sz="2400" dirty="0"/>
              <a:t>Pros</a:t>
            </a:r>
          </a:p>
        </p:txBody>
      </p:sp>
      <p:sp>
        <p:nvSpPr>
          <p:cNvPr id="5" name="Content Placeholder 4">
            <a:extLst>
              <a:ext uri="{FF2B5EF4-FFF2-40B4-BE49-F238E27FC236}">
                <a16:creationId xmlns:a16="http://schemas.microsoft.com/office/drawing/2014/main" id="{BC98E88F-7172-7245-B818-EA1421E2036C}"/>
              </a:ext>
            </a:extLst>
          </p:cNvPr>
          <p:cNvSpPr>
            <a:spLocks noGrp="1"/>
          </p:cNvSpPr>
          <p:nvPr>
            <p:ph sz="half" idx="2"/>
          </p:nvPr>
        </p:nvSpPr>
        <p:spPr>
          <a:xfrm>
            <a:off x="1024128" y="2803666"/>
            <a:ext cx="4754880" cy="3341572"/>
          </a:xfrm>
        </p:spPr>
        <p:txBody>
          <a:bodyPr>
            <a:normAutofit/>
          </a:bodyPr>
          <a:lstStyle/>
          <a:p>
            <a:r>
              <a:rPr lang="en-US" sz="2400" dirty="0"/>
              <a:t>Super useful for applications with </a:t>
            </a:r>
            <a:r>
              <a:rPr lang="en-IN" sz="2400" dirty="0"/>
              <a:t>wearable devices</a:t>
            </a:r>
          </a:p>
          <a:p>
            <a:r>
              <a:rPr lang="en-US" sz="2400" dirty="0"/>
              <a:t>No modification of the IoT device code</a:t>
            </a:r>
          </a:p>
        </p:txBody>
      </p:sp>
      <p:sp>
        <p:nvSpPr>
          <p:cNvPr id="6" name="Text Placeholder 5">
            <a:extLst>
              <a:ext uri="{FF2B5EF4-FFF2-40B4-BE49-F238E27FC236}">
                <a16:creationId xmlns:a16="http://schemas.microsoft.com/office/drawing/2014/main" id="{5E3138EE-9D66-8943-A511-3CDBF95777F6}"/>
              </a:ext>
            </a:extLst>
          </p:cNvPr>
          <p:cNvSpPr>
            <a:spLocks noGrp="1"/>
          </p:cNvSpPr>
          <p:nvPr>
            <p:ph type="body" sz="quarter" idx="3"/>
          </p:nvPr>
        </p:nvSpPr>
        <p:spPr>
          <a:xfrm>
            <a:off x="5989320" y="2015514"/>
            <a:ext cx="4754880" cy="822960"/>
          </a:xfrm>
        </p:spPr>
        <p:txBody>
          <a:bodyPr>
            <a:normAutofit/>
          </a:bodyPr>
          <a:lstStyle/>
          <a:p>
            <a:r>
              <a:rPr lang="en-US" sz="2400" dirty="0"/>
              <a:t>Cons</a:t>
            </a:r>
          </a:p>
        </p:txBody>
      </p:sp>
      <p:sp>
        <p:nvSpPr>
          <p:cNvPr id="7" name="Content Placeholder 6">
            <a:extLst>
              <a:ext uri="{FF2B5EF4-FFF2-40B4-BE49-F238E27FC236}">
                <a16:creationId xmlns:a16="http://schemas.microsoft.com/office/drawing/2014/main" id="{79FFCA48-59CB-5C41-970E-EC67C28AFA83}"/>
              </a:ext>
            </a:extLst>
          </p:cNvPr>
          <p:cNvSpPr>
            <a:spLocks noGrp="1"/>
          </p:cNvSpPr>
          <p:nvPr>
            <p:ph sz="quarter" idx="4"/>
          </p:nvPr>
        </p:nvSpPr>
        <p:spPr>
          <a:xfrm>
            <a:off x="5989320" y="2803666"/>
            <a:ext cx="5943600" cy="3764774"/>
          </a:xfrm>
        </p:spPr>
        <p:txBody>
          <a:bodyPr>
            <a:noAutofit/>
          </a:bodyPr>
          <a:lstStyle/>
          <a:p>
            <a:r>
              <a:rPr lang="en-US" sz="2400" dirty="0"/>
              <a:t>Static analysis to get state – hacky</a:t>
            </a:r>
          </a:p>
          <a:p>
            <a:pPr lvl="1"/>
            <a:r>
              <a:rPr lang="en-US" sz="2400" dirty="0"/>
              <a:t>Maintenance headache</a:t>
            </a:r>
          </a:p>
          <a:p>
            <a:r>
              <a:rPr lang="en-IN" sz="2400" dirty="0"/>
              <a:t>How do they find movement speed and direction of device?</a:t>
            </a:r>
          </a:p>
          <a:p>
            <a:r>
              <a:rPr lang="en-IN" sz="2400" dirty="0"/>
              <a:t>Turn off device and turn on at another place?</a:t>
            </a:r>
          </a:p>
          <a:p>
            <a:r>
              <a:rPr lang="en-IN" sz="2400" dirty="0"/>
              <a:t>Access Address impersonation</a:t>
            </a:r>
          </a:p>
          <a:p>
            <a:pPr lvl="2"/>
            <a:r>
              <a:rPr lang="en-IN" sz="2400" dirty="0"/>
              <a:t>Hard to troubleshoot issues?</a:t>
            </a:r>
          </a:p>
          <a:p>
            <a:r>
              <a:rPr lang="en-IN" sz="2400" dirty="0"/>
              <a:t>Pair to all devices and then do auto-reconnect when out of range</a:t>
            </a:r>
          </a:p>
        </p:txBody>
      </p:sp>
    </p:spTree>
    <p:extLst>
      <p:ext uri="{BB962C8B-B14F-4D97-AF65-F5344CB8AC3E}">
        <p14:creationId xmlns:p14="http://schemas.microsoft.com/office/powerpoint/2010/main" val="219488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uiExpand="1" build="p"/>
      <p:bldP spid="6" grpId="0" build="p"/>
      <p:bldP spid="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24543-3D54-E24B-B388-19BB72C837FC}"/>
              </a:ext>
            </a:extLst>
          </p:cNvPr>
          <p:cNvSpPr>
            <a:spLocks noGrp="1"/>
          </p:cNvSpPr>
          <p:nvPr>
            <p:ph type="title"/>
          </p:nvPr>
        </p:nvSpPr>
        <p:spPr/>
        <p:txBody>
          <a:bodyPr/>
          <a:lstStyle/>
          <a:p>
            <a:r>
              <a:rPr lang="en-US" dirty="0"/>
              <a:t>SeamBlue - OS Concepts</a:t>
            </a:r>
          </a:p>
        </p:txBody>
      </p:sp>
      <p:sp>
        <p:nvSpPr>
          <p:cNvPr id="3" name="Content Placeholder 2">
            <a:extLst>
              <a:ext uri="{FF2B5EF4-FFF2-40B4-BE49-F238E27FC236}">
                <a16:creationId xmlns:a16="http://schemas.microsoft.com/office/drawing/2014/main" id="{4291A70A-7170-F44B-B01B-2F79E3B2D036}"/>
              </a:ext>
            </a:extLst>
          </p:cNvPr>
          <p:cNvSpPr>
            <a:spLocks noGrp="1"/>
          </p:cNvSpPr>
          <p:nvPr>
            <p:ph idx="1"/>
          </p:nvPr>
        </p:nvSpPr>
        <p:spPr>
          <a:xfrm>
            <a:off x="1024128" y="1978152"/>
            <a:ext cx="10499657" cy="4879848"/>
          </a:xfrm>
        </p:spPr>
        <p:txBody>
          <a:bodyPr>
            <a:noAutofit/>
          </a:bodyPr>
          <a:lstStyle/>
          <a:p>
            <a:pPr>
              <a:lnSpc>
                <a:spcPct val="110000"/>
              </a:lnSpc>
            </a:pPr>
            <a:r>
              <a:rPr lang="en-US" dirty="0"/>
              <a:t>GW - SeamBlue app on Android OS</a:t>
            </a:r>
          </a:p>
          <a:p>
            <a:pPr lvl="1">
              <a:lnSpc>
                <a:spcPct val="110000"/>
              </a:lnSpc>
            </a:pPr>
            <a:r>
              <a:rPr lang="en-US" sz="2200" dirty="0"/>
              <a:t>Multi-tasking</a:t>
            </a:r>
          </a:p>
          <a:p>
            <a:pPr lvl="2">
              <a:lnSpc>
                <a:spcPct val="110000"/>
              </a:lnSpc>
            </a:pPr>
            <a:r>
              <a:rPr lang="en-US" sz="2200" dirty="0"/>
              <a:t>Read BLE packets and process for normal operation</a:t>
            </a:r>
          </a:p>
          <a:p>
            <a:pPr lvl="2">
              <a:lnSpc>
                <a:spcPct val="110000"/>
              </a:lnSpc>
            </a:pPr>
            <a:r>
              <a:rPr lang="en-US" sz="2200" dirty="0"/>
              <a:t>Check for movement of peripheral device</a:t>
            </a:r>
          </a:p>
          <a:p>
            <a:pPr lvl="2">
              <a:lnSpc>
                <a:spcPct val="110000"/>
              </a:lnSpc>
            </a:pPr>
            <a:r>
              <a:rPr lang="en-US" sz="2200" dirty="0"/>
              <a:t>Pairing state migration</a:t>
            </a:r>
          </a:p>
          <a:p>
            <a:pPr lvl="2">
              <a:lnSpc>
                <a:spcPct val="110000"/>
              </a:lnSpc>
            </a:pPr>
            <a:r>
              <a:rPr lang="en-US" sz="2200" dirty="0"/>
              <a:t>Connection migration</a:t>
            </a:r>
          </a:p>
          <a:p>
            <a:pPr lvl="1">
              <a:lnSpc>
                <a:spcPct val="110000"/>
              </a:lnSpc>
            </a:pPr>
            <a:r>
              <a:rPr lang="en-US" sz="2200" dirty="0"/>
              <a:t>Virtualization</a:t>
            </a:r>
          </a:p>
          <a:p>
            <a:pPr lvl="2">
              <a:lnSpc>
                <a:spcPct val="110000"/>
              </a:lnSpc>
            </a:pPr>
            <a:r>
              <a:rPr lang="en-US" sz="2200" dirty="0"/>
              <a:t>BLE radio</a:t>
            </a:r>
          </a:p>
          <a:p>
            <a:pPr lvl="2">
              <a:lnSpc>
                <a:spcPct val="110000"/>
              </a:lnSpc>
            </a:pPr>
            <a:r>
              <a:rPr lang="en-US" sz="2200" dirty="0"/>
              <a:t>Wi-Fi/LTE radio for connection transfer to other gateways</a:t>
            </a:r>
          </a:p>
          <a:p>
            <a:pPr lvl="1">
              <a:lnSpc>
                <a:spcPct val="110000"/>
              </a:lnSpc>
            </a:pPr>
            <a:r>
              <a:rPr lang="en-US" sz="2200" dirty="0"/>
              <a:t>Use of timers for evaluation of connection transfer</a:t>
            </a:r>
          </a:p>
          <a:p>
            <a:pPr lvl="1">
              <a:lnSpc>
                <a:spcPct val="110000"/>
              </a:lnSpc>
            </a:pPr>
            <a:r>
              <a:rPr lang="en-US" sz="2200" dirty="0"/>
              <a:t>Link Layer packet loss calculation</a:t>
            </a:r>
          </a:p>
        </p:txBody>
      </p:sp>
    </p:spTree>
    <p:extLst>
      <p:ext uri="{BB962C8B-B14F-4D97-AF65-F5344CB8AC3E}">
        <p14:creationId xmlns:p14="http://schemas.microsoft.com/office/powerpoint/2010/main" val="212432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24543-3D54-E24B-B388-19BB72C837FC}"/>
              </a:ext>
            </a:extLst>
          </p:cNvPr>
          <p:cNvSpPr>
            <a:spLocks noGrp="1"/>
          </p:cNvSpPr>
          <p:nvPr>
            <p:ph type="title"/>
          </p:nvPr>
        </p:nvSpPr>
        <p:spPr/>
        <p:txBody>
          <a:bodyPr/>
          <a:lstStyle/>
          <a:p>
            <a:r>
              <a:rPr lang="en-US" dirty="0"/>
              <a:t>OpenChirp</a:t>
            </a:r>
          </a:p>
        </p:txBody>
      </p:sp>
      <p:pic>
        <p:nvPicPr>
          <p:cNvPr id="7" name="Content Placeholder 6">
            <a:extLst>
              <a:ext uri="{FF2B5EF4-FFF2-40B4-BE49-F238E27FC236}">
                <a16:creationId xmlns:a16="http://schemas.microsoft.com/office/drawing/2014/main" id="{7DC489FC-AC28-5642-A2F7-0D5CC882B289}"/>
              </a:ext>
            </a:extLst>
          </p:cNvPr>
          <p:cNvPicPr>
            <a:picLocks noGrp="1" noChangeAspect="1"/>
          </p:cNvPicPr>
          <p:nvPr>
            <p:ph idx="1"/>
          </p:nvPr>
        </p:nvPicPr>
        <p:blipFill>
          <a:blip r:embed="rId2"/>
          <a:stretch>
            <a:fillRect/>
          </a:stretch>
        </p:blipFill>
        <p:spPr>
          <a:xfrm>
            <a:off x="379523" y="2341440"/>
            <a:ext cx="7123249" cy="3625606"/>
          </a:xfrm>
        </p:spPr>
      </p:pic>
      <p:sp>
        <p:nvSpPr>
          <p:cNvPr id="8" name="TextBox 7">
            <a:extLst>
              <a:ext uri="{FF2B5EF4-FFF2-40B4-BE49-F238E27FC236}">
                <a16:creationId xmlns:a16="http://schemas.microsoft.com/office/drawing/2014/main" id="{42FB7B80-2452-9B45-BE00-B933A85564EB}"/>
              </a:ext>
            </a:extLst>
          </p:cNvPr>
          <p:cNvSpPr txBox="1"/>
          <p:nvPr/>
        </p:nvSpPr>
        <p:spPr>
          <a:xfrm>
            <a:off x="7450015" y="2999228"/>
            <a:ext cx="4741985" cy="2123658"/>
          </a:xfrm>
          <a:prstGeom prst="rect">
            <a:avLst/>
          </a:prstGeom>
          <a:noFill/>
        </p:spPr>
        <p:txBody>
          <a:bodyPr wrap="square" rtlCol="0">
            <a:spAutoFit/>
          </a:bodyPr>
          <a:lstStyle/>
          <a:p>
            <a:pPr marL="285750" indent="-285750">
              <a:buFont typeface="Arial" panose="020B0604020202020204" pitchFamily="34" charset="0"/>
              <a:buChar char="•"/>
            </a:pPr>
            <a:r>
              <a:rPr lang="en-IN" sz="2200" dirty="0"/>
              <a:t>Low-power, Wide Area Network</a:t>
            </a:r>
          </a:p>
          <a:p>
            <a:pPr marL="285750" indent="-285750">
              <a:buFont typeface="Arial" panose="020B0604020202020204" pitchFamily="34" charset="0"/>
              <a:buChar char="•"/>
            </a:pPr>
            <a:r>
              <a:rPr lang="en-IN" sz="2200" dirty="0"/>
              <a:t>Collaborative telemetry</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err="1"/>
              <a:t>LoRaBug</a:t>
            </a:r>
            <a:r>
              <a:rPr lang="en-IN" sz="2200" dirty="0"/>
              <a:t> end-devices + </a:t>
            </a:r>
            <a:r>
              <a:rPr lang="en-IN" sz="2200" dirty="0" err="1"/>
              <a:t>LoRaWAN</a:t>
            </a:r>
            <a:r>
              <a:rPr lang="en-IN" sz="2200" dirty="0"/>
              <a:t> protocol + </a:t>
            </a:r>
            <a:r>
              <a:rPr lang="en-IN" sz="2200" dirty="0" err="1"/>
              <a:t>PubSub</a:t>
            </a:r>
            <a:r>
              <a:rPr lang="en-IN" sz="2200" dirty="0"/>
              <a:t> server + Goodies </a:t>
            </a:r>
          </a:p>
          <a:p>
            <a:r>
              <a:rPr lang="en-IN" sz="2200" dirty="0"/>
              <a:t>	= OpenChirp</a:t>
            </a:r>
          </a:p>
        </p:txBody>
      </p:sp>
    </p:spTree>
    <p:extLst>
      <p:ext uri="{BB962C8B-B14F-4D97-AF65-F5344CB8AC3E}">
        <p14:creationId xmlns:p14="http://schemas.microsoft.com/office/powerpoint/2010/main" val="1007882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24543-3D54-E24B-B388-19BB72C837FC}"/>
              </a:ext>
            </a:extLst>
          </p:cNvPr>
          <p:cNvSpPr>
            <a:spLocks noGrp="1"/>
          </p:cNvSpPr>
          <p:nvPr>
            <p:ph type="title"/>
          </p:nvPr>
        </p:nvSpPr>
        <p:spPr/>
        <p:txBody>
          <a:bodyPr/>
          <a:lstStyle/>
          <a:p>
            <a:r>
              <a:rPr lang="en-US" dirty="0"/>
              <a:t>OpenChirp</a:t>
            </a:r>
          </a:p>
        </p:txBody>
      </p:sp>
      <p:sp>
        <p:nvSpPr>
          <p:cNvPr id="4" name="Text Placeholder 3">
            <a:extLst>
              <a:ext uri="{FF2B5EF4-FFF2-40B4-BE49-F238E27FC236}">
                <a16:creationId xmlns:a16="http://schemas.microsoft.com/office/drawing/2014/main" id="{45FDD82D-42EE-AA4E-B513-2AF00CC22B8A}"/>
              </a:ext>
            </a:extLst>
          </p:cNvPr>
          <p:cNvSpPr>
            <a:spLocks noGrp="1"/>
          </p:cNvSpPr>
          <p:nvPr>
            <p:ph type="body" idx="1"/>
          </p:nvPr>
        </p:nvSpPr>
        <p:spPr/>
        <p:txBody>
          <a:bodyPr>
            <a:normAutofit/>
          </a:bodyPr>
          <a:lstStyle/>
          <a:p>
            <a:r>
              <a:rPr lang="en-US" sz="2400" dirty="0"/>
              <a:t>Pros</a:t>
            </a:r>
          </a:p>
        </p:txBody>
      </p:sp>
      <p:sp>
        <p:nvSpPr>
          <p:cNvPr id="5" name="Content Placeholder 4">
            <a:extLst>
              <a:ext uri="{FF2B5EF4-FFF2-40B4-BE49-F238E27FC236}">
                <a16:creationId xmlns:a16="http://schemas.microsoft.com/office/drawing/2014/main" id="{BC98E88F-7172-7245-B818-EA1421E2036C}"/>
              </a:ext>
            </a:extLst>
          </p:cNvPr>
          <p:cNvSpPr>
            <a:spLocks noGrp="1"/>
          </p:cNvSpPr>
          <p:nvPr>
            <p:ph sz="half" idx="2"/>
          </p:nvPr>
        </p:nvSpPr>
        <p:spPr>
          <a:xfrm>
            <a:off x="1024128" y="2967788"/>
            <a:ext cx="5285232" cy="3341572"/>
          </a:xfrm>
        </p:spPr>
        <p:txBody>
          <a:bodyPr>
            <a:normAutofit/>
          </a:bodyPr>
          <a:lstStyle/>
          <a:p>
            <a:r>
              <a:rPr lang="en-IN" sz="2400" dirty="0"/>
              <a:t>Open source design</a:t>
            </a:r>
          </a:p>
          <a:p>
            <a:r>
              <a:rPr lang="en-IN" sz="2400" dirty="0"/>
              <a:t>Remotely registering, managing, and extracting data from the devices</a:t>
            </a:r>
          </a:p>
          <a:p>
            <a:r>
              <a:rPr lang="en-IN" sz="2400" dirty="0"/>
              <a:t>Deep-sleep current of </a:t>
            </a:r>
            <a:r>
              <a:rPr lang="en-IN" sz="2400" dirty="0" err="1"/>
              <a:t>Semtech</a:t>
            </a:r>
            <a:r>
              <a:rPr lang="en-IN" sz="2400" dirty="0"/>
              <a:t> chip from 20 </a:t>
            </a:r>
            <a:r>
              <a:rPr lang="en-IN" sz="2400" dirty="0" err="1"/>
              <a:t>uA</a:t>
            </a:r>
            <a:r>
              <a:rPr lang="en-IN" sz="2400" dirty="0"/>
              <a:t> to 287 </a:t>
            </a:r>
            <a:r>
              <a:rPr lang="en-IN" sz="2400" dirty="0" err="1"/>
              <a:t>nA</a:t>
            </a:r>
            <a:endParaRPr lang="en-IN" sz="2400" dirty="0"/>
          </a:p>
          <a:p>
            <a:r>
              <a:rPr lang="en-IN" sz="2400" dirty="0"/>
              <a:t>Amazing battery life (years on 2 AA batteries) + “km” scale range</a:t>
            </a:r>
            <a:endParaRPr lang="en-US" sz="2400" dirty="0"/>
          </a:p>
        </p:txBody>
      </p:sp>
      <p:sp>
        <p:nvSpPr>
          <p:cNvPr id="6" name="Text Placeholder 5">
            <a:extLst>
              <a:ext uri="{FF2B5EF4-FFF2-40B4-BE49-F238E27FC236}">
                <a16:creationId xmlns:a16="http://schemas.microsoft.com/office/drawing/2014/main" id="{5E3138EE-9D66-8943-A511-3CDBF95777F6}"/>
              </a:ext>
            </a:extLst>
          </p:cNvPr>
          <p:cNvSpPr>
            <a:spLocks noGrp="1"/>
          </p:cNvSpPr>
          <p:nvPr>
            <p:ph type="body" sz="quarter" idx="3"/>
          </p:nvPr>
        </p:nvSpPr>
        <p:spPr>
          <a:xfrm>
            <a:off x="6873240" y="2179636"/>
            <a:ext cx="4754880" cy="822960"/>
          </a:xfrm>
        </p:spPr>
        <p:txBody>
          <a:bodyPr>
            <a:normAutofit/>
          </a:bodyPr>
          <a:lstStyle/>
          <a:p>
            <a:r>
              <a:rPr lang="en-US" sz="2400" dirty="0"/>
              <a:t>Cons</a:t>
            </a:r>
          </a:p>
        </p:txBody>
      </p:sp>
      <p:sp>
        <p:nvSpPr>
          <p:cNvPr id="7" name="Content Placeholder 6">
            <a:extLst>
              <a:ext uri="{FF2B5EF4-FFF2-40B4-BE49-F238E27FC236}">
                <a16:creationId xmlns:a16="http://schemas.microsoft.com/office/drawing/2014/main" id="{79FFCA48-59CB-5C41-970E-EC67C28AFA83}"/>
              </a:ext>
            </a:extLst>
          </p:cNvPr>
          <p:cNvSpPr>
            <a:spLocks noGrp="1"/>
          </p:cNvSpPr>
          <p:nvPr>
            <p:ph sz="quarter" idx="4"/>
          </p:nvPr>
        </p:nvSpPr>
        <p:spPr>
          <a:xfrm>
            <a:off x="6873240" y="2967788"/>
            <a:ext cx="4754880" cy="3341572"/>
          </a:xfrm>
        </p:spPr>
        <p:txBody>
          <a:bodyPr>
            <a:normAutofit/>
          </a:bodyPr>
          <a:lstStyle/>
          <a:p>
            <a:r>
              <a:rPr lang="en-IN" sz="2400" dirty="0"/>
              <a:t>No comparison with other open LPWANs</a:t>
            </a:r>
          </a:p>
          <a:p>
            <a:r>
              <a:rPr lang="en-IN" sz="2400" dirty="0"/>
              <a:t>Design choices not explained</a:t>
            </a:r>
          </a:p>
          <a:p>
            <a:pPr lvl="1"/>
            <a:r>
              <a:rPr lang="en-IN" sz="2400" dirty="0"/>
              <a:t>CC2560 MCU</a:t>
            </a:r>
          </a:p>
          <a:p>
            <a:pPr lvl="1"/>
            <a:r>
              <a:rPr lang="en-IN" sz="2400" dirty="0" err="1"/>
              <a:t>Semtech</a:t>
            </a:r>
            <a:r>
              <a:rPr lang="en-IN" sz="2400" dirty="0"/>
              <a:t> SX1276 </a:t>
            </a:r>
            <a:r>
              <a:rPr lang="en-IN" sz="2400" dirty="0" err="1"/>
              <a:t>LoRa</a:t>
            </a:r>
            <a:r>
              <a:rPr lang="en-IN" sz="2400" dirty="0"/>
              <a:t> radio</a:t>
            </a:r>
          </a:p>
          <a:p>
            <a:pPr lvl="1"/>
            <a:r>
              <a:rPr lang="en-IN" sz="2400" dirty="0"/>
              <a:t>TI-RTOS</a:t>
            </a:r>
            <a:endParaRPr lang="en-US" sz="2400" dirty="0"/>
          </a:p>
        </p:txBody>
      </p:sp>
    </p:spTree>
    <p:extLst>
      <p:ext uri="{BB962C8B-B14F-4D97-AF65-F5344CB8AC3E}">
        <p14:creationId xmlns:p14="http://schemas.microsoft.com/office/powerpoint/2010/main" val="368939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uiExpand="1" build="p"/>
      <p:bldP spid="6" grpId="0" build="p"/>
      <p:bldP spid="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24543-3D54-E24B-B388-19BB72C837FC}"/>
              </a:ext>
            </a:extLst>
          </p:cNvPr>
          <p:cNvSpPr>
            <a:spLocks noGrp="1"/>
          </p:cNvSpPr>
          <p:nvPr>
            <p:ph type="title"/>
          </p:nvPr>
        </p:nvSpPr>
        <p:spPr/>
        <p:txBody>
          <a:bodyPr/>
          <a:lstStyle/>
          <a:p>
            <a:r>
              <a:rPr lang="en-US" dirty="0"/>
              <a:t>OpenChirp - OS Concepts</a:t>
            </a:r>
          </a:p>
        </p:txBody>
      </p:sp>
      <p:sp>
        <p:nvSpPr>
          <p:cNvPr id="3" name="Content Placeholder 2">
            <a:extLst>
              <a:ext uri="{FF2B5EF4-FFF2-40B4-BE49-F238E27FC236}">
                <a16:creationId xmlns:a16="http://schemas.microsoft.com/office/drawing/2014/main" id="{4291A70A-7170-F44B-B01B-2F79E3B2D036}"/>
              </a:ext>
            </a:extLst>
          </p:cNvPr>
          <p:cNvSpPr>
            <a:spLocks noGrp="1"/>
          </p:cNvSpPr>
          <p:nvPr>
            <p:ph idx="1"/>
          </p:nvPr>
        </p:nvSpPr>
        <p:spPr>
          <a:xfrm>
            <a:off x="1024128" y="2286000"/>
            <a:ext cx="10253472" cy="4023360"/>
          </a:xfrm>
        </p:spPr>
        <p:txBody>
          <a:bodyPr>
            <a:normAutofit lnSpcReduction="10000"/>
          </a:bodyPr>
          <a:lstStyle/>
          <a:p>
            <a:pPr>
              <a:lnSpc>
                <a:spcPct val="110000"/>
              </a:lnSpc>
            </a:pPr>
            <a:r>
              <a:rPr lang="en-US" sz="2600" dirty="0"/>
              <a:t>Gateway devices</a:t>
            </a:r>
          </a:p>
          <a:p>
            <a:pPr lvl="1">
              <a:lnSpc>
                <a:spcPct val="110000"/>
              </a:lnSpc>
            </a:pPr>
            <a:r>
              <a:rPr lang="en-US" sz="2600" dirty="0"/>
              <a:t>Watchdog timer for reset (remote deployment)</a:t>
            </a:r>
          </a:p>
          <a:p>
            <a:pPr lvl="1">
              <a:lnSpc>
                <a:spcPct val="110000"/>
              </a:lnSpc>
            </a:pPr>
            <a:r>
              <a:rPr lang="en-US" sz="2600" dirty="0"/>
              <a:t>Full-fledged network stack</a:t>
            </a:r>
          </a:p>
          <a:p>
            <a:pPr>
              <a:lnSpc>
                <a:spcPct val="110000"/>
              </a:lnSpc>
            </a:pPr>
            <a:r>
              <a:rPr lang="en-US" sz="2600" dirty="0" err="1"/>
              <a:t>LoRaBug</a:t>
            </a:r>
            <a:r>
              <a:rPr lang="en-US" sz="2600" dirty="0"/>
              <a:t> device</a:t>
            </a:r>
          </a:p>
          <a:p>
            <a:pPr lvl="1">
              <a:lnSpc>
                <a:spcPct val="110000"/>
              </a:lnSpc>
            </a:pPr>
            <a:r>
              <a:rPr lang="en-US" sz="2600" dirty="0"/>
              <a:t>Configurable kernel </a:t>
            </a:r>
          </a:p>
          <a:p>
            <a:pPr lvl="2">
              <a:lnSpc>
                <a:spcPct val="110000"/>
              </a:lnSpc>
            </a:pPr>
            <a:r>
              <a:rPr lang="en-US" sz="2600" dirty="0"/>
              <a:t>Minimal multi-tasking kernel</a:t>
            </a:r>
          </a:p>
          <a:p>
            <a:pPr lvl="2">
              <a:lnSpc>
                <a:spcPct val="110000"/>
              </a:lnSpc>
            </a:pPr>
            <a:r>
              <a:rPr lang="en-US" sz="2600" dirty="0"/>
              <a:t>Complete network-enabled environment supporting low-energy operations</a:t>
            </a:r>
          </a:p>
          <a:p>
            <a:pPr>
              <a:lnSpc>
                <a:spcPct val="110000"/>
              </a:lnSpc>
            </a:pPr>
            <a:endParaRPr lang="en-US" sz="2600" dirty="0"/>
          </a:p>
        </p:txBody>
      </p:sp>
    </p:spTree>
    <p:extLst>
      <p:ext uri="{BB962C8B-B14F-4D97-AF65-F5344CB8AC3E}">
        <p14:creationId xmlns:p14="http://schemas.microsoft.com/office/powerpoint/2010/main" val="373077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B21B3-51CC-C340-8875-AE551474AE5E}"/>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D9945134-B324-484B-A453-7AECE8F9578D}"/>
              </a:ext>
            </a:extLst>
          </p:cNvPr>
          <p:cNvSpPr>
            <a:spLocks noGrp="1"/>
          </p:cNvSpPr>
          <p:nvPr>
            <p:ph idx="1"/>
          </p:nvPr>
        </p:nvSpPr>
        <p:spPr/>
        <p:txBody>
          <a:bodyPr>
            <a:normAutofit/>
          </a:bodyPr>
          <a:lstStyle/>
          <a:p>
            <a:r>
              <a:rPr lang="en-US" sz="2400" dirty="0" err="1"/>
              <a:t>LoRa</a:t>
            </a:r>
            <a:r>
              <a:rPr lang="en-US" sz="2400" dirty="0"/>
              <a:t> vs BLE</a:t>
            </a:r>
          </a:p>
          <a:p>
            <a:r>
              <a:rPr lang="en-US" sz="2400" dirty="0"/>
              <a:t>SeamBlue, OpenChirp, ….</a:t>
            </a:r>
          </a:p>
          <a:p>
            <a:r>
              <a:rPr lang="en-US" sz="2400" dirty="0"/>
              <a:t> </a:t>
            </a:r>
          </a:p>
          <a:p>
            <a:endParaRPr lang="en-US" sz="2400" dirty="0"/>
          </a:p>
        </p:txBody>
      </p:sp>
    </p:spTree>
    <p:extLst>
      <p:ext uri="{BB962C8B-B14F-4D97-AF65-F5344CB8AC3E}">
        <p14:creationId xmlns:p14="http://schemas.microsoft.com/office/powerpoint/2010/main" val="30143885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{CC39F7FE-914E-0841-9103-730D1A11DBEE}tf10001061</Template>
  <TotalTime>589</TotalTime>
  <Words>357</Words>
  <Application>Microsoft Macintosh PowerPoint</Application>
  <PresentationFormat>Widescreen</PresentationFormat>
  <Paragraphs>74</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Tw Cen MT</vt:lpstr>
      <vt:lpstr>Wingdings 3</vt:lpstr>
      <vt:lpstr>Integral</vt:lpstr>
      <vt:lpstr>Communication: SeamBlue, OpenChirp</vt:lpstr>
      <vt:lpstr>PowerPoint Presentation</vt:lpstr>
      <vt:lpstr>SeamBlue</vt:lpstr>
      <vt:lpstr>SeamBlue</vt:lpstr>
      <vt:lpstr>SeamBlue - OS Concepts</vt:lpstr>
      <vt:lpstr>OpenChirp</vt:lpstr>
      <vt:lpstr>OpenChirp</vt:lpstr>
      <vt:lpstr>OpenChirp - OS Concepts</vt:lpstr>
      <vt:lpstr>Discussion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SeamBlue, OpenChirp</dc:title>
  <dc:creator>Nabeel Nasir</dc:creator>
  <cp:lastModifiedBy>Nabeel Nasir</cp:lastModifiedBy>
  <cp:revision>28</cp:revision>
  <dcterms:created xsi:type="dcterms:W3CDTF">2018-10-15T04:37:42Z</dcterms:created>
  <dcterms:modified xsi:type="dcterms:W3CDTF">2018-10-15T14:27:39Z</dcterms:modified>
</cp:coreProperties>
</file>