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256" r:id="rId2"/>
    <p:sldId id="279" r:id="rId3"/>
    <p:sldId id="274" r:id="rId4"/>
    <p:sldId id="275" r:id="rId5"/>
    <p:sldId id="276" r:id="rId6"/>
    <p:sldId id="277" r:id="rId7"/>
    <p:sldId id="278" r:id="rId8"/>
    <p:sldId id="270" r:id="rId9"/>
    <p:sldId id="271" r:id="rId10"/>
    <p:sldId id="272" r:id="rId1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9" autoAdjust="0"/>
    <p:restoredTop sz="95330"/>
  </p:normalViewPr>
  <p:slideViewPr>
    <p:cSldViewPr snapToGrid="0">
      <p:cViewPr varScale="1">
        <p:scale>
          <a:sx n="133" d="100"/>
          <a:sy n="133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FDA-8C07-E343-A4F2-8BE5E9853FD6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A616-A108-6D49-882E-751466198F65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7E8D-99E5-9B4A-A3F6-9256A97229C9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FDA-8C07-E343-A4F2-8BE5E9853FD6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7C21-26EC-9C4A-88CB-B7481D811CEA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B364-466D-7244-AD0E-C01B4A2CE0E0}" type="datetime1">
              <a:rPr lang="en-US" smtClean="0"/>
              <a:t>10/31/18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752-2CDE-FD4B-9F7D-34FD753A0F30}" type="datetime1">
              <a:rPr lang="en-US" smtClean="0"/>
              <a:t>10/31/18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2902-48F9-F148-B629-3C5B18F16DA3}" type="datetime1">
              <a:rPr lang="en-US" smtClean="0"/>
              <a:t>10/31/18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36B-EC33-D74F-B221-E1ABE1C7C15D}" type="datetime1">
              <a:rPr lang="en-US" smtClean="0"/>
              <a:t>10/31/18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1D92-0483-F04E-B290-7930EF1C3EF9}" type="datetime1">
              <a:rPr lang="en-US" smtClean="0"/>
              <a:t>10/31/18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7B0B-843F-ED44-9176-292818CDF1C2}" type="datetime1">
              <a:rPr lang="en-US" smtClean="0"/>
              <a:t>10/31/18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365" y="89647"/>
            <a:ext cx="8875059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365" y="959224"/>
            <a:ext cx="8875059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405E-DE3F-4A4B-AF07-597B733E796D}" type="datetime1">
              <a:rPr lang="en-US" smtClean="0"/>
              <a:t>10/31/18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5715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8" name="Picture 2" descr="Computer Science at the University of Virginia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8650" y="5309350"/>
            <a:ext cx="2057400" cy="3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2F468A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CS6501</a:t>
            </a:r>
            <a:br>
              <a:rPr lang="en-US" dirty="0"/>
            </a:br>
            <a:r>
              <a:rPr lang="en-US" dirty="0"/>
              <a:t>Embedded 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October 31, 2018</a:t>
            </a:r>
          </a:p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bradjc@virginia.edu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www.cs.virginia.edu</a:t>
            </a:r>
            <a:r>
              <a:rPr lang="en-US" dirty="0"/>
              <a:t>/~bjc8c/class/cs6501-f18/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4008-7054-9341-BBD7-DB926DE9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Option 2: Research Paper: Deliverables (Due Dec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77EF-F621-9C4E-848A-D567C1444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page workshop-style paper</a:t>
            </a:r>
          </a:p>
          <a:p>
            <a:pPr lvl="1"/>
            <a:r>
              <a:rPr lang="en-US" dirty="0"/>
              <a:t>In conference format (like the papers we have been reading)</a:t>
            </a:r>
          </a:p>
          <a:p>
            <a:pPr lvl="2"/>
            <a:r>
              <a:rPr lang="en-US" dirty="0"/>
              <a:t>All the relevant sections, intro, related work, overview, design, </a:t>
            </a:r>
            <a:r>
              <a:rPr lang="en-US" dirty="0" err="1"/>
              <a:t>eval</a:t>
            </a:r>
            <a:r>
              <a:rPr lang="en-US" dirty="0"/>
              <a:t>, conclusion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or two experiments to justify the approach or claim</a:t>
            </a:r>
          </a:p>
          <a:p>
            <a:pPr lvl="1"/>
            <a:r>
              <a:rPr lang="en-US" dirty="0"/>
              <a:t>May or may not require hardware</a:t>
            </a:r>
          </a:p>
          <a:p>
            <a:r>
              <a:rPr lang="en-US" dirty="0"/>
              <a:t>10-15 minute presentation</a:t>
            </a:r>
          </a:p>
          <a:p>
            <a:pPr lvl="1"/>
            <a:r>
              <a:rPr lang="en-US" dirty="0"/>
              <a:t>Overview of the idea, and why</a:t>
            </a:r>
          </a:p>
          <a:p>
            <a:pPr lvl="1"/>
            <a:r>
              <a:rPr lang="en-US" dirty="0"/>
              <a:t>Preliminary results</a:t>
            </a:r>
          </a:p>
          <a:p>
            <a:pPr lvl="1"/>
            <a:r>
              <a:rPr lang="en-US" dirty="0"/>
              <a:t>Connections to embedded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58704-67AA-9C4F-B627-C5FB1471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6D25-00DF-514B-A01C-B86C971A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CFP Rankings (Oct 30)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6C9F-273C-3E45-A81B-C6C03769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Alabama (8-0)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Clemson (8-0)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LSU (7-1)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Notre Dame (8-0)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Michigan (7-1)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Georgia (7-1)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Oklahoma (7-1)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Washington State (7-1)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Kentucky (7-1)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Ohio State (7-1)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Florida (6-2)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UCF (7-0)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West Virginia (6-1)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Penn State (6-2)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Utah (6-2)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Iowa (6-2)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Texas (6-2)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Mississippi State (5-3)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Syracuse (6-2)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Texas A&amp;M (5-3)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NC State (5-2)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Boston College (6-2)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Fresno State (7-1)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Iowa State (4-3)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Virginia (6-2)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A2474-8C45-494C-827C-AB390CA3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pic>
        <p:nvPicPr>
          <p:cNvPr id="4098" name="Picture 2" descr="Image result for uva logo">
            <a:extLst>
              <a:ext uri="{FF2B5EF4-FFF2-40B4-BE49-F238E27FC236}">
                <a16:creationId xmlns:a16="http://schemas.microsoft.com/office/drawing/2014/main" id="{E27C358A-45C0-3D46-9914-C0907AC58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07" y="4341652"/>
            <a:ext cx="1224753" cy="95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8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B03B-5EC4-5349-97B2-DACBF0AB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B4608-C240-014B-BAEE-B50F7524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1B60AB9-B05E-8044-904F-3DD2BB751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876944"/>
              </p:ext>
            </p:extLst>
          </p:nvPr>
        </p:nvGraphicFramePr>
        <p:xfrm>
          <a:off x="221398" y="1449658"/>
          <a:ext cx="8353426" cy="2259395"/>
        </p:xfrm>
        <a:graphic>
          <a:graphicData uri="http://schemas.openxmlformats.org/drawingml/2006/table">
            <a:tbl>
              <a:tblPr/>
              <a:tblGrid>
                <a:gridCol w="6365906">
                  <a:extLst>
                    <a:ext uri="{9D8B030D-6E8A-4147-A177-3AD203B41FA5}">
                      <a16:colId xmlns:a16="http://schemas.microsoft.com/office/drawing/2014/main" val="166314504"/>
                    </a:ext>
                  </a:extLst>
                </a:gridCol>
                <a:gridCol w="1987520">
                  <a:extLst>
                    <a:ext uri="{9D8B030D-6E8A-4147-A177-3AD203B41FA5}">
                      <a16:colId xmlns:a16="http://schemas.microsoft.com/office/drawing/2014/main" val="1749206924"/>
                    </a:ext>
                  </a:extLst>
                </a:gridCol>
              </a:tblGrid>
              <a:tr h="520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Multiprogramming a 64 kB Computer Safely and Efficiently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453774"/>
                  </a:ext>
                </a:extLst>
              </a:tr>
              <a:tr h="3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Your Own Internet of Things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307064"/>
                  </a:ext>
                </a:extLst>
              </a:tr>
              <a:tr h="692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DeepASL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Enabling Ubiquitous and Non-Intrusive Word and Sentence-Level Sign Language Translation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33345"/>
                  </a:ext>
                </a:extLst>
              </a:tr>
              <a:tr h="3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Synthetic Sensors: Towards General-Purpose Sensing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12780"/>
                  </a:ext>
                </a:extLst>
              </a:tr>
              <a:tr h="348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TinyOS: An Operating System for Sensor Networks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39" marR="7839" marT="78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179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8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EDC5-DE9D-EC48-81F0-F3C08588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Chance of Impact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E38AF4-B2E2-0945-8C76-29EEB3A60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630252"/>
              </p:ext>
            </p:extLst>
          </p:nvPr>
        </p:nvGraphicFramePr>
        <p:xfrm>
          <a:off x="161924" y="1491917"/>
          <a:ext cx="8693317" cy="2271561"/>
        </p:xfrm>
        <a:graphic>
          <a:graphicData uri="http://schemas.openxmlformats.org/drawingml/2006/table">
            <a:tbl>
              <a:tblPr/>
              <a:tblGrid>
                <a:gridCol w="6624930">
                  <a:extLst>
                    <a:ext uri="{9D8B030D-6E8A-4147-A177-3AD203B41FA5}">
                      <a16:colId xmlns:a16="http://schemas.microsoft.com/office/drawing/2014/main" val="289422852"/>
                    </a:ext>
                  </a:extLst>
                </a:gridCol>
                <a:gridCol w="2068387">
                  <a:extLst>
                    <a:ext uri="{9D8B030D-6E8A-4147-A177-3AD203B41FA5}">
                      <a16:colId xmlns:a16="http://schemas.microsoft.com/office/drawing/2014/main" val="1401299007"/>
                    </a:ext>
                  </a:extLst>
                </a:gridCol>
              </a:tblGrid>
              <a:tr h="426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 of Things: A Scientific Research Instrument in the Public Way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145116"/>
                  </a:ext>
                </a:extLst>
              </a:tr>
              <a:tr h="566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DeepASL: Enabling Ubiquitous and Non-Intrusive Word and Sentence-Level Sign Language Translation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336370"/>
                  </a:ext>
                </a:extLst>
              </a:tr>
              <a:tr h="566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Sparsification and Separation of Deep Learning Layers for Constrained Resource Inference on Wearables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358009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TinyOS: An Operating System for Sensor Networks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1791"/>
                  </a:ext>
                </a:extLst>
              </a:tr>
              <a:tr h="426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Multiprogramming a 64 kB Computer Safely and Efficiently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123" marR="6123" marT="61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38462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75505-8869-A045-831C-B309E242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34B-38DF-0F4B-A291-008FC138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Interested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ECCC8D-4586-5E4C-ACED-F1F2D687D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700064"/>
              </p:ext>
            </p:extLst>
          </p:nvPr>
        </p:nvGraphicFramePr>
        <p:xfrm>
          <a:off x="275728" y="974737"/>
          <a:ext cx="8760696" cy="2384480"/>
        </p:xfrm>
        <a:graphic>
          <a:graphicData uri="http://schemas.openxmlformats.org/drawingml/2006/table">
            <a:tbl>
              <a:tblPr/>
              <a:tblGrid>
                <a:gridCol w="6676276">
                  <a:extLst>
                    <a:ext uri="{9D8B030D-6E8A-4147-A177-3AD203B41FA5}">
                      <a16:colId xmlns:a16="http://schemas.microsoft.com/office/drawing/2014/main" val="3233058305"/>
                    </a:ext>
                  </a:extLst>
                </a:gridCol>
                <a:gridCol w="2084420">
                  <a:extLst>
                    <a:ext uri="{9D8B030D-6E8A-4147-A177-3AD203B41FA5}">
                      <a16:colId xmlns:a16="http://schemas.microsoft.com/office/drawing/2014/main" val="4165355751"/>
                    </a:ext>
                  </a:extLst>
                </a:gridCol>
              </a:tblGrid>
              <a:tr h="69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Lightweight And Inexpensive In-ear Sensing System For Automatic Whole-night Sleep Stage Monitoring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25795"/>
                  </a:ext>
                </a:extLst>
              </a:tr>
              <a:tr h="29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Your Own Internet of Things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01324"/>
                  </a:ext>
                </a:extLst>
              </a:tr>
              <a:tr h="69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DeepASL: Enabling Ubiquitous and Non-Intrusive Word and Sentence-Level Sign Language Translation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607437"/>
                  </a:ext>
                </a:extLst>
              </a:tr>
              <a:tr h="416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 of Things: A Scientific Research Instrument in the Public Way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570526"/>
                  </a:ext>
                </a:extLst>
              </a:tr>
              <a:tr h="29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Synthetic Sensors: Towards General-Purpose Sensing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5023" marR="5023" marT="5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453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D6EFC-E27E-384C-8F25-1C5E64F2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C8F8-96C4-314D-AA94-6FC3FF25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Overall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179B3-FC8E-D64B-BE26-10623C22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A3D656-DCD3-D34E-BF62-A6455474B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99168"/>
              </p:ext>
            </p:extLst>
          </p:nvPr>
        </p:nvGraphicFramePr>
        <p:xfrm>
          <a:off x="161365" y="1482291"/>
          <a:ext cx="8491747" cy="3047322"/>
        </p:xfrm>
        <a:graphic>
          <a:graphicData uri="http://schemas.openxmlformats.org/drawingml/2006/table">
            <a:tbl>
              <a:tblPr/>
              <a:tblGrid>
                <a:gridCol w="6471316">
                  <a:extLst>
                    <a:ext uri="{9D8B030D-6E8A-4147-A177-3AD203B41FA5}">
                      <a16:colId xmlns:a16="http://schemas.microsoft.com/office/drawing/2014/main" val="4182424169"/>
                    </a:ext>
                  </a:extLst>
                </a:gridCol>
                <a:gridCol w="2020431">
                  <a:extLst>
                    <a:ext uri="{9D8B030D-6E8A-4147-A177-3AD203B41FA5}">
                      <a16:colId xmlns:a16="http://schemas.microsoft.com/office/drawing/2014/main" val="334632781"/>
                    </a:ext>
                  </a:extLst>
                </a:gridCol>
              </a:tblGrid>
              <a:tr h="7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DeepASL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Enabling Ubiquitous and Non-Intrusive Word and Sentence-Level Sign Language Translation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678310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TinyOS: An Operating System for Sensor Networks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568710"/>
                  </a:ext>
                </a:extLst>
              </a:tr>
              <a:tr h="7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Lightweight And Inexpensive In-ear Sensing System For Automatic Whole-night Sleep Stage Monitoring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393243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Synthetic Sensors: Towards General-Purpose Sensing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875857"/>
                  </a:ext>
                </a:extLst>
              </a:tr>
              <a:tr h="7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Sparsification and Separation of Deep Learning Layers for Constrained Resource Inference on Wearables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0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5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178C-C89A-0947-949A-CAB2D47E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845CBE-FC56-B445-9042-659047222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939224"/>
              </p:ext>
            </p:extLst>
          </p:nvPr>
        </p:nvGraphicFramePr>
        <p:xfrm>
          <a:off x="161365" y="1703672"/>
          <a:ext cx="8654823" cy="2473573"/>
        </p:xfrm>
        <a:graphic>
          <a:graphicData uri="http://schemas.openxmlformats.org/drawingml/2006/table">
            <a:tbl>
              <a:tblPr/>
              <a:tblGrid>
                <a:gridCol w="6981556">
                  <a:extLst>
                    <a:ext uri="{9D8B030D-6E8A-4147-A177-3AD203B41FA5}">
                      <a16:colId xmlns:a16="http://schemas.microsoft.com/office/drawing/2014/main" val="382517344"/>
                    </a:ext>
                  </a:extLst>
                </a:gridCol>
                <a:gridCol w="1673267">
                  <a:extLst>
                    <a:ext uri="{9D8B030D-6E8A-4147-A177-3AD203B41FA5}">
                      <a16:colId xmlns:a16="http://schemas.microsoft.com/office/drawing/2014/main" val="2980170619"/>
                    </a:ext>
                  </a:extLst>
                </a:gridCol>
              </a:tblGrid>
              <a:tr h="354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Your Own Internet of Things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57374"/>
                  </a:ext>
                </a:extLst>
              </a:tr>
              <a:tr h="354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Synthetic Sensors: Towards General-Purpose Sensing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294052"/>
                  </a:ext>
                </a:extLst>
              </a:tr>
              <a:tr h="70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Lightweight And Inexpensive In-ear Sensing System For Automatic Whole-night Sleep Stage Monitoring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12731"/>
                  </a:ext>
                </a:extLst>
              </a:tr>
              <a:tr h="70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MotionSync: Personal Energy Analytics through Motion Tags and Wearable Sensing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65185"/>
                  </a:ext>
                </a:extLst>
              </a:tr>
              <a:tr h="354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 Models for Sensor Networks: A Survey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4313" marR="4313" marT="4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07172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9B95B-45D6-9945-B855-03C3D63D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1-2 people</a:t>
            </a:r>
          </a:p>
          <a:p>
            <a:r>
              <a:rPr lang="en-US" dirty="0"/>
              <a:t>Related to IoT &amp; OS</a:t>
            </a:r>
          </a:p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Proposal: Oct 1</a:t>
            </a:r>
          </a:p>
          <a:p>
            <a:pPr lvl="2"/>
            <a:r>
              <a:rPr lang="en-US" dirty="0"/>
              <a:t>Brief, one page, describe the project. Be sure to include:</a:t>
            </a:r>
          </a:p>
          <a:p>
            <a:pPr lvl="3"/>
            <a:r>
              <a:rPr lang="en-US" dirty="0"/>
              <a:t>The problem it is solving</a:t>
            </a:r>
          </a:p>
          <a:p>
            <a:pPr lvl="3"/>
            <a:r>
              <a:rPr lang="en-US" dirty="0"/>
              <a:t>How you will know it is working/done</a:t>
            </a:r>
          </a:p>
          <a:p>
            <a:pPr lvl="1"/>
            <a:r>
              <a:rPr lang="en-US" dirty="0"/>
              <a:t>Hack Day: Oct 31</a:t>
            </a:r>
          </a:p>
          <a:p>
            <a:pPr lvl="1"/>
            <a:r>
              <a:rPr lang="en-US" dirty="0"/>
              <a:t>Presentations: December 3 &amp; 5</a:t>
            </a:r>
          </a:p>
          <a:p>
            <a:pPr lvl="2"/>
            <a:r>
              <a:rPr lang="en-US" dirty="0"/>
              <a:t>Overview and demo (if applicable)</a:t>
            </a:r>
          </a:p>
          <a:p>
            <a:pPr lvl="2"/>
            <a:r>
              <a:rPr lang="en-US" dirty="0"/>
              <a:t>Timing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3E9A-3ED4-C748-B30D-36BEF597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IoT Demo: Deliverables (Due Dec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6A5C-711B-A347-B6BE-EAF8FEA1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1-2 page written overview of the project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The larger problem or challenge being addressed.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A description of the project.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The technical challenges that make this challenging.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What hardware and software platforms you used.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How the software platform / OS helped or didn’t help with creating the project.</a:t>
            </a:r>
          </a:p>
          <a:p>
            <a:r>
              <a:rPr lang="en-US" dirty="0"/>
              <a:t>Some demo of the project</a:t>
            </a:r>
          </a:p>
          <a:p>
            <a:pPr lvl="1"/>
            <a:r>
              <a:rPr lang="en-US" dirty="0"/>
              <a:t>Ideally live in class.</a:t>
            </a:r>
          </a:p>
          <a:p>
            <a:pPr lvl="1"/>
            <a:r>
              <a:rPr lang="en-US" dirty="0"/>
              <a:t>Video would work too.</a:t>
            </a:r>
          </a:p>
          <a:p>
            <a:r>
              <a:rPr lang="en-US" dirty="0"/>
              <a:t>10-15 minute presentation</a:t>
            </a:r>
          </a:p>
          <a:p>
            <a:pPr lvl="1"/>
            <a:r>
              <a:rPr lang="en-US" dirty="0"/>
              <a:t>Answer: ”Why?”</a:t>
            </a:r>
          </a:p>
          <a:p>
            <a:pPr lvl="1"/>
            <a:r>
              <a:rPr lang="en-US" dirty="0"/>
              <a:t>Show the demo / video</a:t>
            </a:r>
          </a:p>
          <a:p>
            <a:pPr lvl="1"/>
            <a:r>
              <a:rPr lang="en-US" dirty="0"/>
              <a:t>Connections to the OS concepts we discussed in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FE643-CE72-2847-A0EF-B4DE8757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28198</TotalTime>
  <Words>606</Words>
  <Application>Microsoft Macintosh PowerPoint</Application>
  <PresentationFormat>On-screen Show (16:10)</PresentationFormat>
  <Paragraphs>134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Trebuchet MS</vt:lpstr>
      <vt:lpstr>Office Theme</vt:lpstr>
      <vt:lpstr>CS6501 Embedded OS</vt:lpstr>
      <vt:lpstr>CFP Rankings (Oct 30) </vt:lpstr>
      <vt:lpstr>Best Presentation</vt:lpstr>
      <vt:lpstr>Highest Chance of Impact</vt:lpstr>
      <vt:lpstr>Most Interested</vt:lpstr>
      <vt:lpstr>Best Overall</vt:lpstr>
      <vt:lpstr>Confidence</vt:lpstr>
      <vt:lpstr>Project Overview</vt:lpstr>
      <vt:lpstr>Option 1: IoT Demo: Deliverables (Due Dec 3)</vt:lpstr>
      <vt:lpstr>Option 2: Research Paper: Deliverables (Due Dec 3)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253</cp:revision>
  <dcterms:created xsi:type="dcterms:W3CDTF">2015-09-15T19:03:29Z</dcterms:created>
  <dcterms:modified xsi:type="dcterms:W3CDTF">2018-10-31T14:53:34Z</dcterms:modified>
</cp:coreProperties>
</file>