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61" r:id="rId4"/>
    <p:sldId id="263" r:id="rId5"/>
    <p:sldId id="264" r:id="rId6"/>
    <p:sldId id="265" r:id="rId7"/>
    <p:sldId id="266" r:id="rId8"/>
    <p:sldId id="262"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71512" autoAdjust="0"/>
  </p:normalViewPr>
  <p:slideViewPr>
    <p:cSldViewPr snapToGrid="0">
      <p:cViewPr varScale="1">
        <p:scale>
          <a:sx n="47" d="100"/>
          <a:sy n="47" d="100"/>
        </p:scale>
        <p:origin x="1134"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3E939-6AF8-4756-B479-F3503E656363}" type="datetimeFigureOut">
              <a:rPr lang="en-US" smtClean="0"/>
              <a:t>11/14/2018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56FE2-F0FD-42B9-B9E3-DE22C733A869}" type="slidenum">
              <a:rPr lang="en-US" smtClean="0"/>
              <a:t>‹#›</a:t>
            </a:fld>
            <a:endParaRPr lang="en-US"/>
          </a:p>
        </p:txBody>
      </p:sp>
    </p:spTree>
    <p:extLst>
      <p:ext uri="{BB962C8B-B14F-4D97-AF65-F5344CB8AC3E}">
        <p14:creationId xmlns:p14="http://schemas.microsoft.com/office/powerpoint/2010/main" val="3683046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System time represents a computer system's notion of the passing of time.</a:t>
            </a:r>
          </a:p>
          <a:p>
            <a:pPr marL="171450" indent="-171450">
              <a:buFontTx/>
              <a:buChar char="-"/>
            </a:pPr>
            <a:r>
              <a:rPr lang="en-US" dirty="0"/>
              <a:t>measured by a system clock, it’s the count of the number of ticks that have transpired since Epoch.</a:t>
            </a:r>
          </a:p>
          <a:p>
            <a:pPr marL="171450" indent="-171450">
              <a:buFontTx/>
              <a:buChar char="-"/>
            </a:pPr>
            <a:r>
              <a:rPr lang="en-US" dirty="0"/>
              <a:t>OS runs on schedules and their locks are based on time</a:t>
            </a:r>
          </a:p>
          <a:p>
            <a:pPr marL="171450" indent="-171450">
              <a:buFontTx/>
              <a:buChar char="-"/>
            </a:pPr>
            <a:r>
              <a:rPr lang="en-US" dirty="0"/>
              <a:t>Multitasking needs time (to avoid inconsistency)</a:t>
            </a:r>
          </a:p>
          <a:p>
            <a:pPr marL="171450" indent="-171450">
              <a:buFontTx/>
              <a:buChar char="-"/>
            </a:pPr>
            <a:r>
              <a:rPr lang="en-US" dirty="0"/>
              <a:t>Network communication need time for accuracy and consistency</a:t>
            </a:r>
          </a:p>
          <a:p>
            <a:pPr marL="171450" indent="-171450">
              <a:buFontTx/>
              <a:buChar char="-"/>
            </a:pPr>
            <a:r>
              <a:rPr lang="en-US" dirty="0"/>
              <a:t>Realtime systems need time</a:t>
            </a:r>
          </a:p>
          <a:p>
            <a:endParaRPr lang="en-US" dirty="0"/>
          </a:p>
        </p:txBody>
      </p:sp>
      <p:sp>
        <p:nvSpPr>
          <p:cNvPr id="4" name="Slide Number Placeholder 3"/>
          <p:cNvSpPr>
            <a:spLocks noGrp="1"/>
          </p:cNvSpPr>
          <p:nvPr>
            <p:ph type="sldNum" sz="quarter" idx="10"/>
          </p:nvPr>
        </p:nvSpPr>
        <p:spPr/>
        <p:txBody>
          <a:bodyPr/>
          <a:lstStyle/>
          <a:p>
            <a:fld id="{37E56FE2-F0FD-42B9-B9E3-DE22C733A869}" type="slidenum">
              <a:rPr lang="en-US" smtClean="0"/>
              <a:t>2</a:t>
            </a:fld>
            <a:endParaRPr lang="en-US"/>
          </a:p>
        </p:txBody>
      </p:sp>
    </p:spTree>
    <p:extLst>
      <p:ext uri="{BB962C8B-B14F-4D97-AF65-F5344CB8AC3E}">
        <p14:creationId xmlns:p14="http://schemas.microsoft.com/office/powerpoint/2010/main" val="91605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Might loose power anytime so volatile-memory, execution progress and time will reset</a:t>
            </a:r>
          </a:p>
          <a:p>
            <a:pPr marL="171450" indent="-171450">
              <a:buFontTx/>
              <a:buChar char="-"/>
            </a:pPr>
            <a:r>
              <a:rPr lang="en-US" dirty="0"/>
              <a:t>Timekeeping in intermittent powered devices</a:t>
            </a:r>
          </a:p>
          <a:p>
            <a:pPr marL="171450" indent="-171450">
              <a:buFontTx/>
              <a:buChar char="-"/>
            </a:pPr>
            <a:r>
              <a:rPr lang="en-US" dirty="0"/>
              <a:t>What is useful and what is not after a reboot?</a:t>
            </a:r>
          </a:p>
          <a:p>
            <a:pPr marL="171450" indent="-171450">
              <a:buFontTx/>
              <a:buChar char="-"/>
            </a:pPr>
            <a:r>
              <a:rPr lang="en-US" dirty="0"/>
              <a:t>How to reduce burden of managing time on such devices for programmers?</a:t>
            </a:r>
          </a:p>
          <a:p>
            <a:pPr marL="171450" indent="-171450">
              <a:buFontTx/>
              <a:buChar char="-"/>
            </a:pPr>
            <a:r>
              <a:rPr lang="en-US" dirty="0"/>
              <a:t>How to gather data in Realtime</a:t>
            </a:r>
          </a:p>
          <a:p>
            <a:pPr marL="171450" indent="-171450">
              <a:buFontTx/>
              <a:buChar char="-"/>
            </a:pPr>
            <a:r>
              <a:rPr lang="en-US" dirty="0"/>
              <a:t>Data accuracy depends on time and other relative data</a:t>
            </a:r>
          </a:p>
          <a:p>
            <a:pPr marL="171450" indent="-171450">
              <a:buFontTx/>
              <a:buChar char="-"/>
            </a:pPr>
            <a:r>
              <a:rPr lang="en-US" dirty="0"/>
              <a:t>Value of data is correlated with their time gathered</a:t>
            </a:r>
          </a:p>
          <a:p>
            <a:endParaRPr lang="en-US" dirty="0"/>
          </a:p>
        </p:txBody>
      </p:sp>
      <p:sp>
        <p:nvSpPr>
          <p:cNvPr id="4" name="Slide Number Placeholder 3"/>
          <p:cNvSpPr>
            <a:spLocks noGrp="1"/>
          </p:cNvSpPr>
          <p:nvPr>
            <p:ph type="sldNum" sz="quarter" idx="10"/>
          </p:nvPr>
        </p:nvSpPr>
        <p:spPr/>
        <p:txBody>
          <a:bodyPr/>
          <a:lstStyle/>
          <a:p>
            <a:fld id="{37E56FE2-F0FD-42B9-B9E3-DE22C733A869}" type="slidenum">
              <a:rPr lang="en-US" smtClean="0"/>
              <a:t>3</a:t>
            </a:fld>
            <a:endParaRPr lang="en-US"/>
          </a:p>
        </p:txBody>
      </p:sp>
    </p:spTree>
    <p:extLst>
      <p:ext uri="{BB962C8B-B14F-4D97-AF65-F5344CB8AC3E}">
        <p14:creationId xmlns:p14="http://schemas.microsoft.com/office/powerpoint/2010/main" val="107247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MayFly</a:t>
            </a:r>
            <a:r>
              <a:rPr lang="en-US" dirty="0"/>
              <a:t> language is a directed dataflow graph.</a:t>
            </a:r>
          </a:p>
          <a:p>
            <a:pPr marL="171450" indent="-171450">
              <a:buFontTx/>
              <a:buChar char="-"/>
            </a:pPr>
            <a:r>
              <a:rPr lang="en-US" dirty="0"/>
              <a:t>Nodes are tasks and edges are flow of data</a:t>
            </a:r>
          </a:p>
          <a:p>
            <a:pPr marL="171450" indent="-171450">
              <a:buFontTx/>
              <a:buChar char="-"/>
            </a:pPr>
            <a:r>
              <a:rPr lang="en-US" dirty="0"/>
              <a:t>Predicate -&gt; [if…then] adjust behavior</a:t>
            </a:r>
          </a:p>
          <a:p>
            <a:pPr marL="171450" indent="-171450">
              <a:buFontTx/>
              <a:buChar char="-"/>
            </a:pPr>
            <a:r>
              <a:rPr lang="en-US" dirty="0"/>
              <a:t>Policies -&gt; how to determine priority</a:t>
            </a:r>
          </a:p>
          <a:p>
            <a:pPr marL="171450" indent="-171450">
              <a:buFontTx/>
              <a:buChar char="-"/>
            </a:pPr>
            <a:r>
              <a:rPr lang="en-US" dirty="0"/>
              <a:t>Constrains -&gt; how is data treated as it flows (Expire, MISD, Collect)</a:t>
            </a:r>
          </a:p>
          <a:p>
            <a:pPr marL="171450" indent="-171450">
              <a:buFontTx/>
              <a:buChar char="-"/>
            </a:pPr>
            <a:r>
              <a:rPr lang="en-US" dirty="0" err="1"/>
              <a:t>MayFly</a:t>
            </a:r>
            <a:r>
              <a:rPr lang="en-US" dirty="0"/>
              <a:t> runtime is a task scheduler that keeps temporal aspect of data across power failures</a:t>
            </a:r>
          </a:p>
        </p:txBody>
      </p:sp>
      <p:sp>
        <p:nvSpPr>
          <p:cNvPr id="4" name="Slide Number Placeholder 3"/>
          <p:cNvSpPr>
            <a:spLocks noGrp="1"/>
          </p:cNvSpPr>
          <p:nvPr>
            <p:ph type="sldNum" sz="quarter" idx="10"/>
          </p:nvPr>
        </p:nvSpPr>
        <p:spPr/>
        <p:txBody>
          <a:bodyPr/>
          <a:lstStyle/>
          <a:p>
            <a:fld id="{37E56FE2-F0FD-42B9-B9E3-DE22C733A869}" type="slidenum">
              <a:rPr lang="en-US" smtClean="0"/>
              <a:t>4</a:t>
            </a:fld>
            <a:endParaRPr lang="en-US"/>
          </a:p>
        </p:txBody>
      </p:sp>
    </p:spTree>
    <p:extLst>
      <p:ext uri="{BB962C8B-B14F-4D97-AF65-F5344CB8AC3E}">
        <p14:creationId xmlns:p14="http://schemas.microsoft.com/office/powerpoint/2010/main" val="3695703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Timekeeping and Timestamping are task based</a:t>
            </a:r>
          </a:p>
          <a:p>
            <a:pPr marL="171450" indent="-171450">
              <a:buFontTx/>
              <a:buChar char="-"/>
            </a:pPr>
            <a:r>
              <a:rPr lang="en-US" dirty="0"/>
              <a:t>Easy and accurate management of time and aging of data</a:t>
            </a:r>
          </a:p>
          <a:p>
            <a:pPr marL="171450" indent="-171450">
              <a:buFontTx/>
              <a:buChar char="-"/>
            </a:pPr>
            <a:r>
              <a:rPr lang="en-US" dirty="0"/>
              <a:t>Built on Embedded-C -&gt; allows programmers to import their libraries from it</a:t>
            </a:r>
          </a:p>
          <a:p>
            <a:pPr marL="171450" indent="-171450">
              <a:buFontTx/>
              <a:buChar char="-"/>
            </a:pPr>
            <a:r>
              <a:rPr lang="en-US" dirty="0"/>
              <a:t>Provides visualization tool shows how program graph looks like after compile</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7E56FE2-F0FD-42B9-B9E3-DE22C733A869}" type="slidenum">
              <a:rPr lang="en-US" smtClean="0"/>
              <a:t>5</a:t>
            </a:fld>
            <a:endParaRPr lang="en-US"/>
          </a:p>
        </p:txBody>
      </p:sp>
    </p:spTree>
    <p:extLst>
      <p:ext uri="{BB962C8B-B14F-4D97-AF65-F5344CB8AC3E}">
        <p14:creationId xmlns:p14="http://schemas.microsoft.com/office/powerpoint/2010/main" val="1419338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no expiration or MISD is set, data remains in buffer forever -&gt; could set a default</a:t>
            </a:r>
          </a:p>
          <a:p>
            <a:pPr marL="171450" indent="-171450">
              <a:buFontTx/>
              <a:buChar char="-"/>
            </a:pPr>
            <a:r>
              <a:rPr lang="en-US" dirty="0"/>
              <a:t>(not actual weakness) Programmer has to be mindful of task size, if too big may fail more often</a:t>
            </a:r>
          </a:p>
        </p:txBody>
      </p:sp>
      <p:sp>
        <p:nvSpPr>
          <p:cNvPr id="4" name="Slide Number Placeholder 3"/>
          <p:cNvSpPr>
            <a:spLocks noGrp="1"/>
          </p:cNvSpPr>
          <p:nvPr>
            <p:ph type="sldNum" sz="quarter" idx="10"/>
          </p:nvPr>
        </p:nvSpPr>
        <p:spPr/>
        <p:txBody>
          <a:bodyPr/>
          <a:lstStyle/>
          <a:p>
            <a:fld id="{37E56FE2-F0FD-42B9-B9E3-DE22C733A869}" type="slidenum">
              <a:rPr lang="en-US" smtClean="0"/>
              <a:t>6</a:t>
            </a:fld>
            <a:endParaRPr lang="en-US"/>
          </a:p>
        </p:txBody>
      </p:sp>
    </p:spTree>
    <p:extLst>
      <p:ext uri="{BB962C8B-B14F-4D97-AF65-F5344CB8AC3E}">
        <p14:creationId xmlns:p14="http://schemas.microsoft.com/office/powerpoint/2010/main" val="147686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example when device is deployed and its operator, after using it, concludes that instead of reading data every 2 secs, they need data read after 4 secs, in current approach, they have to contact programmer and they need to change that in their code, recompile and give them back the firmware. But if schedule can be separated form tasks during compilation, schedules can be done dynamically.</a:t>
            </a:r>
          </a:p>
          <a:p>
            <a:pPr marL="171450" indent="-171450">
              <a:buFontTx/>
              <a:buChar char="-"/>
            </a:pPr>
            <a:r>
              <a:rPr lang="en-US" dirty="0"/>
              <a:t>May need to increase nonvolatile memory to keep schedules in them (outside of compiled program)</a:t>
            </a:r>
          </a:p>
        </p:txBody>
      </p:sp>
      <p:sp>
        <p:nvSpPr>
          <p:cNvPr id="4" name="Slide Number Placeholder 3"/>
          <p:cNvSpPr>
            <a:spLocks noGrp="1"/>
          </p:cNvSpPr>
          <p:nvPr>
            <p:ph type="sldNum" sz="quarter" idx="10"/>
          </p:nvPr>
        </p:nvSpPr>
        <p:spPr/>
        <p:txBody>
          <a:bodyPr/>
          <a:lstStyle/>
          <a:p>
            <a:fld id="{37E56FE2-F0FD-42B9-B9E3-DE22C733A869}" type="slidenum">
              <a:rPr lang="en-US" smtClean="0"/>
              <a:t>7</a:t>
            </a:fld>
            <a:endParaRPr lang="en-US"/>
          </a:p>
        </p:txBody>
      </p:sp>
    </p:spTree>
    <p:extLst>
      <p:ext uri="{BB962C8B-B14F-4D97-AF65-F5344CB8AC3E}">
        <p14:creationId xmlns:p14="http://schemas.microsoft.com/office/powerpoint/2010/main" val="356529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Testbed to test synchronization protocols </a:t>
            </a:r>
          </a:p>
          <a:p>
            <a:pPr marL="171450" indent="-171450">
              <a:buFontTx/>
              <a:buChar char="-"/>
            </a:pPr>
            <a:r>
              <a:rPr lang="en-US" dirty="0"/>
              <a:t>Provide similar test environment to test and compare multiple protocols </a:t>
            </a:r>
          </a:p>
          <a:p>
            <a:pPr marL="171450" indent="-171450">
              <a:buFontTx/>
              <a:buChar char="-"/>
            </a:pPr>
            <a:r>
              <a:rPr lang="en-US" dirty="0"/>
              <a:t>Has network attack simulator</a:t>
            </a:r>
          </a:p>
        </p:txBody>
      </p:sp>
      <p:sp>
        <p:nvSpPr>
          <p:cNvPr id="4" name="Slide Number Placeholder 3"/>
          <p:cNvSpPr>
            <a:spLocks noGrp="1"/>
          </p:cNvSpPr>
          <p:nvPr>
            <p:ph type="sldNum" sz="quarter" idx="10"/>
          </p:nvPr>
        </p:nvSpPr>
        <p:spPr/>
        <p:txBody>
          <a:bodyPr/>
          <a:lstStyle/>
          <a:p>
            <a:fld id="{37E56FE2-F0FD-42B9-B9E3-DE22C733A869}" type="slidenum">
              <a:rPr lang="en-US" smtClean="0"/>
              <a:t>8</a:t>
            </a:fld>
            <a:endParaRPr lang="en-US"/>
          </a:p>
        </p:txBody>
      </p:sp>
    </p:spTree>
    <p:extLst>
      <p:ext uri="{BB962C8B-B14F-4D97-AF65-F5344CB8AC3E}">
        <p14:creationId xmlns:p14="http://schemas.microsoft.com/office/powerpoint/2010/main" val="1084568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E56FE2-F0FD-42B9-B9E3-DE22C733A869}" type="slidenum">
              <a:rPr lang="en-US" smtClean="0"/>
              <a:t>11</a:t>
            </a:fld>
            <a:endParaRPr lang="en-US"/>
          </a:p>
        </p:txBody>
      </p:sp>
    </p:spTree>
    <p:extLst>
      <p:ext uri="{BB962C8B-B14F-4D97-AF65-F5344CB8AC3E}">
        <p14:creationId xmlns:p14="http://schemas.microsoft.com/office/powerpoint/2010/main" val="403804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11/14/2018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11/14/2018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2DEF-8C6A-4F15-81B3-C0E1F17F9EB7}"/>
              </a:ext>
            </a:extLst>
          </p:cNvPr>
          <p:cNvSpPr>
            <a:spLocks noGrp="1"/>
          </p:cNvSpPr>
          <p:nvPr>
            <p:ph type="ctrTitle"/>
          </p:nvPr>
        </p:nvSpPr>
        <p:spPr/>
        <p:txBody>
          <a:bodyPr>
            <a:normAutofit/>
          </a:bodyPr>
          <a:lstStyle/>
          <a:p>
            <a:r>
              <a:rPr lang="en-US" sz="6000" dirty="0"/>
              <a:t>Time</a:t>
            </a:r>
          </a:p>
        </p:txBody>
      </p:sp>
      <p:sp>
        <p:nvSpPr>
          <p:cNvPr id="3" name="Subtitle 2">
            <a:extLst>
              <a:ext uri="{FF2B5EF4-FFF2-40B4-BE49-F238E27FC236}">
                <a16:creationId xmlns:a16="http://schemas.microsoft.com/office/drawing/2014/main" id="{E3F57F89-C612-403E-9169-69B9F8D4941F}"/>
              </a:ext>
            </a:extLst>
          </p:cNvPr>
          <p:cNvSpPr>
            <a:spLocks noGrp="1"/>
          </p:cNvSpPr>
          <p:nvPr>
            <p:ph type="subTitle" idx="1"/>
          </p:nvPr>
        </p:nvSpPr>
        <p:spPr>
          <a:xfrm>
            <a:off x="1138925" y="4670246"/>
            <a:ext cx="7315200" cy="914400"/>
          </a:xfrm>
        </p:spPr>
        <p:txBody>
          <a:bodyPr/>
          <a:lstStyle/>
          <a:p>
            <a:r>
              <a:rPr lang="en-US" dirty="0"/>
              <a:t>Zoya Yeprem</a:t>
            </a:r>
          </a:p>
        </p:txBody>
      </p:sp>
      <p:pic>
        <p:nvPicPr>
          <p:cNvPr id="5" name="Picture 4">
            <a:extLst>
              <a:ext uri="{FF2B5EF4-FFF2-40B4-BE49-F238E27FC236}">
                <a16:creationId xmlns:a16="http://schemas.microsoft.com/office/drawing/2014/main" id="{1ED60B5F-437C-48DB-A096-EB034B49F5DE}"/>
              </a:ext>
            </a:extLst>
          </p:cNvPr>
          <p:cNvPicPr>
            <a:picLocks noChangeAspect="1"/>
          </p:cNvPicPr>
          <p:nvPr/>
        </p:nvPicPr>
        <p:blipFill>
          <a:blip r:embed="rId2"/>
          <a:stretch>
            <a:fillRect/>
          </a:stretch>
        </p:blipFill>
        <p:spPr>
          <a:xfrm>
            <a:off x="9194585" y="2074817"/>
            <a:ext cx="2997415" cy="2715305"/>
          </a:xfrm>
          <a:prstGeom prst="rect">
            <a:avLst/>
          </a:prstGeom>
        </p:spPr>
      </p:pic>
    </p:spTree>
    <p:extLst>
      <p:ext uri="{BB962C8B-B14F-4D97-AF65-F5344CB8AC3E}">
        <p14:creationId xmlns:p14="http://schemas.microsoft.com/office/powerpoint/2010/main" val="695705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FF35-D922-4035-901C-05F09A2F55A2}"/>
              </a:ext>
            </a:extLst>
          </p:cNvPr>
          <p:cNvSpPr>
            <a:spLocks noGrp="1"/>
          </p:cNvSpPr>
          <p:nvPr>
            <p:ph type="title"/>
          </p:nvPr>
        </p:nvSpPr>
        <p:spPr/>
        <p:txBody>
          <a:bodyPr>
            <a:normAutofit/>
          </a:bodyPr>
          <a:lstStyle/>
          <a:p>
            <a:r>
              <a:rPr lang="en-US" sz="3600" dirty="0" err="1"/>
              <a:t>OpenClock</a:t>
            </a:r>
            <a:endParaRPr lang="en-US" sz="3600" dirty="0"/>
          </a:p>
        </p:txBody>
      </p:sp>
      <p:sp>
        <p:nvSpPr>
          <p:cNvPr id="3" name="Content Placeholder 2">
            <a:extLst>
              <a:ext uri="{FF2B5EF4-FFF2-40B4-BE49-F238E27FC236}">
                <a16:creationId xmlns:a16="http://schemas.microsoft.com/office/drawing/2014/main" id="{C2147A03-1DA7-43DA-8197-91FEF03273C9}"/>
              </a:ext>
            </a:extLst>
          </p:cNvPr>
          <p:cNvSpPr>
            <a:spLocks noGrp="1"/>
          </p:cNvSpPr>
          <p:nvPr>
            <p:ph idx="1"/>
          </p:nvPr>
        </p:nvSpPr>
        <p:spPr/>
        <p:txBody>
          <a:bodyPr>
            <a:normAutofit/>
          </a:bodyPr>
          <a:lstStyle/>
          <a:p>
            <a:r>
              <a:rPr lang="en-US" sz="2400" dirty="0"/>
              <a:t>What compels you want to test your algorithm on </a:t>
            </a:r>
            <a:r>
              <a:rPr lang="en-US" sz="2400" dirty="0" err="1"/>
              <a:t>OpenClock</a:t>
            </a:r>
            <a:r>
              <a:rPr lang="en-US" sz="2400" dirty="0"/>
              <a:t>?</a:t>
            </a:r>
          </a:p>
        </p:txBody>
      </p:sp>
      <p:sp>
        <p:nvSpPr>
          <p:cNvPr id="4" name="Text Placeholder 3">
            <a:extLst>
              <a:ext uri="{FF2B5EF4-FFF2-40B4-BE49-F238E27FC236}">
                <a16:creationId xmlns:a16="http://schemas.microsoft.com/office/drawing/2014/main" id="{7641FF17-005D-4F18-81F0-73F53B8D5E00}"/>
              </a:ext>
            </a:extLst>
          </p:cNvPr>
          <p:cNvSpPr>
            <a:spLocks noGrp="1"/>
          </p:cNvSpPr>
          <p:nvPr>
            <p:ph type="body" sz="half" idx="2"/>
          </p:nvPr>
        </p:nvSpPr>
        <p:spPr/>
        <p:txBody>
          <a:bodyPr>
            <a:normAutofit/>
          </a:bodyPr>
          <a:lstStyle/>
          <a:p>
            <a:r>
              <a:rPr lang="en-US" sz="2000" dirty="0"/>
              <a:t>Strengths</a:t>
            </a:r>
          </a:p>
        </p:txBody>
      </p:sp>
    </p:spTree>
    <p:extLst>
      <p:ext uri="{BB962C8B-B14F-4D97-AF65-F5344CB8AC3E}">
        <p14:creationId xmlns:p14="http://schemas.microsoft.com/office/powerpoint/2010/main" val="3882560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FF35-D922-4035-901C-05F09A2F55A2}"/>
              </a:ext>
            </a:extLst>
          </p:cNvPr>
          <p:cNvSpPr>
            <a:spLocks noGrp="1"/>
          </p:cNvSpPr>
          <p:nvPr>
            <p:ph type="title"/>
          </p:nvPr>
        </p:nvSpPr>
        <p:spPr/>
        <p:txBody>
          <a:bodyPr>
            <a:normAutofit/>
          </a:bodyPr>
          <a:lstStyle/>
          <a:p>
            <a:r>
              <a:rPr lang="en-US" sz="3600" dirty="0" err="1"/>
              <a:t>OpenClock</a:t>
            </a:r>
            <a:endParaRPr lang="en-US" sz="3600" dirty="0"/>
          </a:p>
        </p:txBody>
      </p:sp>
      <p:sp>
        <p:nvSpPr>
          <p:cNvPr id="3" name="Content Placeholder 2">
            <a:extLst>
              <a:ext uri="{FF2B5EF4-FFF2-40B4-BE49-F238E27FC236}">
                <a16:creationId xmlns:a16="http://schemas.microsoft.com/office/drawing/2014/main" id="{C2147A03-1DA7-43DA-8197-91FEF03273C9}"/>
              </a:ext>
            </a:extLst>
          </p:cNvPr>
          <p:cNvSpPr>
            <a:spLocks noGrp="1"/>
          </p:cNvSpPr>
          <p:nvPr>
            <p:ph idx="1"/>
          </p:nvPr>
        </p:nvSpPr>
        <p:spPr/>
        <p:txBody>
          <a:bodyPr>
            <a:normAutofit/>
          </a:bodyPr>
          <a:lstStyle/>
          <a:p>
            <a:r>
              <a:rPr lang="en-US" sz="2400" dirty="0"/>
              <a:t>What are the weaknesses?</a:t>
            </a:r>
          </a:p>
        </p:txBody>
      </p:sp>
      <p:sp>
        <p:nvSpPr>
          <p:cNvPr id="4" name="Text Placeholder 3">
            <a:extLst>
              <a:ext uri="{FF2B5EF4-FFF2-40B4-BE49-F238E27FC236}">
                <a16:creationId xmlns:a16="http://schemas.microsoft.com/office/drawing/2014/main" id="{7641FF17-005D-4F18-81F0-73F53B8D5E00}"/>
              </a:ext>
            </a:extLst>
          </p:cNvPr>
          <p:cNvSpPr>
            <a:spLocks noGrp="1"/>
          </p:cNvSpPr>
          <p:nvPr>
            <p:ph type="body" sz="half" idx="2"/>
          </p:nvPr>
        </p:nvSpPr>
        <p:spPr/>
        <p:txBody>
          <a:bodyPr>
            <a:normAutofit/>
          </a:bodyPr>
          <a:lstStyle/>
          <a:p>
            <a:r>
              <a:rPr lang="en-US" sz="2000" dirty="0"/>
              <a:t>Weakness</a:t>
            </a:r>
          </a:p>
        </p:txBody>
      </p:sp>
    </p:spTree>
    <p:extLst>
      <p:ext uri="{BB962C8B-B14F-4D97-AF65-F5344CB8AC3E}">
        <p14:creationId xmlns:p14="http://schemas.microsoft.com/office/powerpoint/2010/main" val="401897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F412-FF3E-4276-8547-E8A008C638F5}"/>
              </a:ext>
            </a:extLst>
          </p:cNvPr>
          <p:cNvSpPr>
            <a:spLocks noGrp="1"/>
          </p:cNvSpPr>
          <p:nvPr>
            <p:ph type="title"/>
          </p:nvPr>
        </p:nvSpPr>
        <p:spPr>
          <a:xfrm>
            <a:off x="252919" y="1123837"/>
            <a:ext cx="2947482" cy="4601183"/>
          </a:xfrm>
        </p:spPr>
        <p:txBody>
          <a:bodyPr/>
          <a:lstStyle/>
          <a:p>
            <a:r>
              <a:rPr lang="en-US" dirty="0"/>
              <a:t>Time</a:t>
            </a:r>
          </a:p>
        </p:txBody>
      </p:sp>
      <p:sp>
        <p:nvSpPr>
          <p:cNvPr id="3" name="Content Placeholder 2">
            <a:extLst>
              <a:ext uri="{FF2B5EF4-FFF2-40B4-BE49-F238E27FC236}">
                <a16:creationId xmlns:a16="http://schemas.microsoft.com/office/drawing/2014/main" id="{E7F478AA-9267-4530-8B36-76C9799A7F8A}"/>
              </a:ext>
            </a:extLst>
          </p:cNvPr>
          <p:cNvSpPr>
            <a:spLocks noGrp="1"/>
          </p:cNvSpPr>
          <p:nvPr>
            <p:ph idx="1"/>
          </p:nvPr>
        </p:nvSpPr>
        <p:spPr/>
        <p:txBody>
          <a:bodyPr>
            <a:normAutofit/>
          </a:bodyPr>
          <a:lstStyle/>
          <a:p>
            <a:r>
              <a:rPr lang="en-US" sz="2400" dirty="0"/>
              <a:t>What is system time and why is it important?</a:t>
            </a:r>
            <a:endParaRPr lang="en-US" sz="2400" i="1" dirty="0"/>
          </a:p>
        </p:txBody>
      </p:sp>
    </p:spTree>
    <p:extLst>
      <p:ext uri="{BB962C8B-B14F-4D97-AF65-F5344CB8AC3E}">
        <p14:creationId xmlns:p14="http://schemas.microsoft.com/office/powerpoint/2010/main" val="284549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5DC1-949B-4C40-91A4-512AA834CA9F}"/>
              </a:ext>
            </a:extLst>
          </p:cNvPr>
          <p:cNvSpPr>
            <a:spLocks noGrp="1"/>
          </p:cNvSpPr>
          <p:nvPr>
            <p:ph type="title"/>
          </p:nvPr>
        </p:nvSpPr>
        <p:spPr/>
        <p:txBody>
          <a:bodyPr>
            <a:normAutofit/>
          </a:bodyPr>
          <a:lstStyle/>
          <a:p>
            <a:r>
              <a:rPr lang="en-US" sz="3600" dirty="0" err="1"/>
              <a:t>MayFly</a:t>
            </a:r>
            <a:endParaRPr lang="en-US" sz="3600" dirty="0"/>
          </a:p>
        </p:txBody>
      </p:sp>
      <p:sp>
        <p:nvSpPr>
          <p:cNvPr id="3" name="Content Placeholder 2">
            <a:extLst>
              <a:ext uri="{FF2B5EF4-FFF2-40B4-BE49-F238E27FC236}">
                <a16:creationId xmlns:a16="http://schemas.microsoft.com/office/drawing/2014/main" id="{B0B14F24-154F-4377-973C-1E86E2B736E5}"/>
              </a:ext>
            </a:extLst>
          </p:cNvPr>
          <p:cNvSpPr>
            <a:spLocks noGrp="1"/>
          </p:cNvSpPr>
          <p:nvPr>
            <p:ph idx="1"/>
          </p:nvPr>
        </p:nvSpPr>
        <p:spPr/>
        <p:txBody>
          <a:bodyPr>
            <a:normAutofit/>
          </a:bodyPr>
          <a:lstStyle/>
          <a:p>
            <a:r>
              <a:rPr lang="en-US" sz="2400" dirty="0"/>
              <a:t>What are the challenges in Intermittently powered devices programming?</a:t>
            </a:r>
          </a:p>
        </p:txBody>
      </p:sp>
      <p:sp>
        <p:nvSpPr>
          <p:cNvPr id="4" name="Text Placeholder 3">
            <a:extLst>
              <a:ext uri="{FF2B5EF4-FFF2-40B4-BE49-F238E27FC236}">
                <a16:creationId xmlns:a16="http://schemas.microsoft.com/office/drawing/2014/main" id="{DBF1FDC9-6003-4627-9249-E66AD0AB504D}"/>
              </a:ext>
            </a:extLst>
          </p:cNvPr>
          <p:cNvSpPr>
            <a:spLocks noGrp="1"/>
          </p:cNvSpPr>
          <p:nvPr>
            <p:ph type="body" sz="half" idx="2"/>
          </p:nvPr>
        </p:nvSpPr>
        <p:spPr/>
        <p:txBody>
          <a:bodyPr>
            <a:normAutofit/>
          </a:bodyPr>
          <a:lstStyle/>
          <a:p>
            <a:r>
              <a:rPr lang="en-US" sz="2000" dirty="0"/>
              <a:t>High level problem</a:t>
            </a:r>
          </a:p>
        </p:txBody>
      </p:sp>
    </p:spTree>
    <p:extLst>
      <p:ext uri="{BB962C8B-B14F-4D97-AF65-F5344CB8AC3E}">
        <p14:creationId xmlns:p14="http://schemas.microsoft.com/office/powerpoint/2010/main" val="204734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EC22-BA8A-4604-9961-41C7C6C0A23E}"/>
              </a:ext>
            </a:extLst>
          </p:cNvPr>
          <p:cNvSpPr>
            <a:spLocks noGrp="1"/>
          </p:cNvSpPr>
          <p:nvPr>
            <p:ph type="title"/>
          </p:nvPr>
        </p:nvSpPr>
        <p:spPr/>
        <p:txBody>
          <a:bodyPr>
            <a:normAutofit/>
          </a:bodyPr>
          <a:lstStyle/>
          <a:p>
            <a:r>
              <a:rPr lang="en-US" sz="3600" dirty="0" err="1"/>
              <a:t>MayFly</a:t>
            </a:r>
            <a:endParaRPr lang="en-US" sz="3600" dirty="0"/>
          </a:p>
        </p:txBody>
      </p:sp>
      <p:pic>
        <p:nvPicPr>
          <p:cNvPr id="5" name="Content Placeholder 4">
            <a:extLst>
              <a:ext uri="{FF2B5EF4-FFF2-40B4-BE49-F238E27FC236}">
                <a16:creationId xmlns:a16="http://schemas.microsoft.com/office/drawing/2014/main" id="{FBAF25B2-0D99-4597-BC2D-29AAEA3A648E}"/>
              </a:ext>
            </a:extLst>
          </p:cNvPr>
          <p:cNvPicPr>
            <a:picLocks noGrp="1" noChangeAspect="1"/>
          </p:cNvPicPr>
          <p:nvPr>
            <p:ph idx="1"/>
          </p:nvPr>
        </p:nvPicPr>
        <p:blipFill>
          <a:blip r:embed="rId3"/>
          <a:stretch>
            <a:fillRect/>
          </a:stretch>
        </p:blipFill>
        <p:spPr>
          <a:xfrm>
            <a:off x="4050508" y="2748123"/>
            <a:ext cx="6897181" cy="2763839"/>
          </a:xfrm>
          <a:prstGeom prst="rect">
            <a:avLst/>
          </a:prstGeom>
        </p:spPr>
      </p:pic>
      <p:sp>
        <p:nvSpPr>
          <p:cNvPr id="4" name="Text Placeholder 3">
            <a:extLst>
              <a:ext uri="{FF2B5EF4-FFF2-40B4-BE49-F238E27FC236}">
                <a16:creationId xmlns:a16="http://schemas.microsoft.com/office/drawing/2014/main" id="{36E59617-E616-4E5C-B685-9B0AA4B9AB90}"/>
              </a:ext>
            </a:extLst>
          </p:cNvPr>
          <p:cNvSpPr>
            <a:spLocks noGrp="1"/>
          </p:cNvSpPr>
          <p:nvPr>
            <p:ph type="body" sz="half" idx="2"/>
          </p:nvPr>
        </p:nvSpPr>
        <p:spPr/>
        <p:txBody>
          <a:bodyPr>
            <a:normAutofit/>
          </a:bodyPr>
          <a:lstStyle/>
          <a:p>
            <a:r>
              <a:rPr lang="en-US" sz="2000" dirty="0"/>
              <a:t>Approach</a:t>
            </a:r>
          </a:p>
        </p:txBody>
      </p:sp>
      <p:sp>
        <p:nvSpPr>
          <p:cNvPr id="6" name="TextBox 5">
            <a:extLst>
              <a:ext uri="{FF2B5EF4-FFF2-40B4-BE49-F238E27FC236}">
                <a16:creationId xmlns:a16="http://schemas.microsoft.com/office/drawing/2014/main" id="{DC283810-4521-4840-9CDA-BE5518F1B675}"/>
              </a:ext>
            </a:extLst>
          </p:cNvPr>
          <p:cNvSpPr txBox="1"/>
          <p:nvPr/>
        </p:nvSpPr>
        <p:spPr>
          <a:xfrm>
            <a:off x="4050508" y="1198656"/>
            <a:ext cx="7286909" cy="461665"/>
          </a:xfrm>
          <a:prstGeom prst="rect">
            <a:avLst/>
          </a:prstGeom>
          <a:noFill/>
        </p:spPr>
        <p:txBody>
          <a:bodyPr wrap="square" rtlCol="0">
            <a:spAutoFit/>
          </a:bodyPr>
          <a:lstStyle/>
          <a:p>
            <a:r>
              <a:rPr lang="en-US" sz="2400" dirty="0"/>
              <a:t>How are programs in </a:t>
            </a:r>
            <a:r>
              <a:rPr lang="en-US" sz="2400" dirty="0" err="1"/>
              <a:t>MayFly</a:t>
            </a:r>
            <a:r>
              <a:rPr lang="en-US" sz="2400" dirty="0"/>
              <a:t> different?</a:t>
            </a:r>
          </a:p>
        </p:txBody>
      </p:sp>
    </p:spTree>
    <p:extLst>
      <p:ext uri="{BB962C8B-B14F-4D97-AF65-F5344CB8AC3E}">
        <p14:creationId xmlns:p14="http://schemas.microsoft.com/office/powerpoint/2010/main" val="334118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C84A-225D-4B78-9976-66BD86795E5D}"/>
              </a:ext>
            </a:extLst>
          </p:cNvPr>
          <p:cNvSpPr>
            <a:spLocks noGrp="1"/>
          </p:cNvSpPr>
          <p:nvPr>
            <p:ph type="title"/>
          </p:nvPr>
        </p:nvSpPr>
        <p:spPr/>
        <p:txBody>
          <a:bodyPr>
            <a:normAutofit/>
          </a:bodyPr>
          <a:lstStyle/>
          <a:p>
            <a:r>
              <a:rPr lang="en-US" sz="3600" dirty="0" err="1"/>
              <a:t>MayFly</a:t>
            </a:r>
            <a:endParaRPr lang="en-US" sz="3600" dirty="0"/>
          </a:p>
        </p:txBody>
      </p:sp>
      <p:sp>
        <p:nvSpPr>
          <p:cNvPr id="3" name="Content Placeholder 2">
            <a:extLst>
              <a:ext uri="{FF2B5EF4-FFF2-40B4-BE49-F238E27FC236}">
                <a16:creationId xmlns:a16="http://schemas.microsoft.com/office/drawing/2014/main" id="{F63A96AF-48A5-4CBE-B899-5D3254770743}"/>
              </a:ext>
            </a:extLst>
          </p:cNvPr>
          <p:cNvSpPr>
            <a:spLocks noGrp="1"/>
          </p:cNvSpPr>
          <p:nvPr>
            <p:ph idx="1"/>
          </p:nvPr>
        </p:nvSpPr>
        <p:spPr/>
        <p:txBody>
          <a:bodyPr>
            <a:normAutofit/>
          </a:bodyPr>
          <a:lstStyle/>
          <a:p>
            <a:r>
              <a:rPr lang="en-US" sz="2400" dirty="0"/>
              <a:t>What makes </a:t>
            </a:r>
            <a:r>
              <a:rPr lang="en-US" sz="2400" dirty="0" err="1"/>
              <a:t>MayFly</a:t>
            </a:r>
            <a:r>
              <a:rPr lang="en-US" sz="2400" dirty="0"/>
              <a:t> suitable for intermittent programming?</a:t>
            </a:r>
          </a:p>
        </p:txBody>
      </p:sp>
      <p:sp>
        <p:nvSpPr>
          <p:cNvPr id="4" name="Text Placeholder 3">
            <a:extLst>
              <a:ext uri="{FF2B5EF4-FFF2-40B4-BE49-F238E27FC236}">
                <a16:creationId xmlns:a16="http://schemas.microsoft.com/office/drawing/2014/main" id="{8B1AD6DC-2096-4179-ABA6-AE66C77C5544}"/>
              </a:ext>
            </a:extLst>
          </p:cNvPr>
          <p:cNvSpPr>
            <a:spLocks noGrp="1"/>
          </p:cNvSpPr>
          <p:nvPr>
            <p:ph type="body" sz="half" idx="2"/>
          </p:nvPr>
        </p:nvSpPr>
        <p:spPr/>
        <p:txBody>
          <a:bodyPr>
            <a:normAutofit/>
          </a:bodyPr>
          <a:lstStyle/>
          <a:p>
            <a:r>
              <a:rPr lang="en-US" sz="2000" dirty="0"/>
              <a:t>Strengths</a:t>
            </a:r>
          </a:p>
        </p:txBody>
      </p:sp>
    </p:spTree>
    <p:extLst>
      <p:ext uri="{BB962C8B-B14F-4D97-AF65-F5344CB8AC3E}">
        <p14:creationId xmlns:p14="http://schemas.microsoft.com/office/powerpoint/2010/main" val="241222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1541-2B45-4339-A2F1-41D302A60361}"/>
              </a:ext>
            </a:extLst>
          </p:cNvPr>
          <p:cNvSpPr>
            <a:spLocks noGrp="1"/>
          </p:cNvSpPr>
          <p:nvPr>
            <p:ph type="title"/>
          </p:nvPr>
        </p:nvSpPr>
        <p:spPr/>
        <p:txBody>
          <a:bodyPr>
            <a:normAutofit/>
          </a:bodyPr>
          <a:lstStyle/>
          <a:p>
            <a:r>
              <a:rPr lang="en-US" sz="3600" dirty="0" err="1"/>
              <a:t>MayFly</a:t>
            </a:r>
            <a:endParaRPr lang="en-US" sz="3600" dirty="0"/>
          </a:p>
        </p:txBody>
      </p:sp>
      <p:sp>
        <p:nvSpPr>
          <p:cNvPr id="3" name="Content Placeholder 2">
            <a:extLst>
              <a:ext uri="{FF2B5EF4-FFF2-40B4-BE49-F238E27FC236}">
                <a16:creationId xmlns:a16="http://schemas.microsoft.com/office/drawing/2014/main" id="{DC616CAE-7FCE-4D34-93C0-A838F40FE385}"/>
              </a:ext>
            </a:extLst>
          </p:cNvPr>
          <p:cNvSpPr>
            <a:spLocks noGrp="1"/>
          </p:cNvSpPr>
          <p:nvPr>
            <p:ph idx="1"/>
          </p:nvPr>
        </p:nvSpPr>
        <p:spPr/>
        <p:txBody>
          <a:bodyPr>
            <a:normAutofit/>
          </a:bodyPr>
          <a:lstStyle/>
          <a:p>
            <a:r>
              <a:rPr lang="en-US" sz="2400" dirty="0"/>
              <a:t>What are weaknesses?</a:t>
            </a:r>
          </a:p>
        </p:txBody>
      </p:sp>
      <p:sp>
        <p:nvSpPr>
          <p:cNvPr id="4" name="Text Placeholder 3">
            <a:extLst>
              <a:ext uri="{FF2B5EF4-FFF2-40B4-BE49-F238E27FC236}">
                <a16:creationId xmlns:a16="http://schemas.microsoft.com/office/drawing/2014/main" id="{5C254EC3-D79C-468B-A16E-E91705D80FA8}"/>
              </a:ext>
            </a:extLst>
          </p:cNvPr>
          <p:cNvSpPr>
            <a:spLocks noGrp="1"/>
          </p:cNvSpPr>
          <p:nvPr>
            <p:ph type="body" sz="half" idx="2"/>
          </p:nvPr>
        </p:nvSpPr>
        <p:spPr/>
        <p:txBody>
          <a:bodyPr>
            <a:normAutofit/>
          </a:bodyPr>
          <a:lstStyle/>
          <a:p>
            <a:r>
              <a:rPr lang="en-US" sz="2000" dirty="0"/>
              <a:t>Weakness</a:t>
            </a:r>
          </a:p>
        </p:txBody>
      </p:sp>
    </p:spTree>
    <p:extLst>
      <p:ext uri="{BB962C8B-B14F-4D97-AF65-F5344CB8AC3E}">
        <p14:creationId xmlns:p14="http://schemas.microsoft.com/office/powerpoint/2010/main" val="387624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B977-058E-4EFC-ACD0-EB573828EAEC}"/>
              </a:ext>
            </a:extLst>
          </p:cNvPr>
          <p:cNvSpPr>
            <a:spLocks noGrp="1"/>
          </p:cNvSpPr>
          <p:nvPr>
            <p:ph type="title"/>
          </p:nvPr>
        </p:nvSpPr>
        <p:spPr/>
        <p:txBody>
          <a:bodyPr>
            <a:normAutofit/>
          </a:bodyPr>
          <a:lstStyle/>
          <a:p>
            <a:r>
              <a:rPr lang="en-US" sz="3600" dirty="0" err="1"/>
              <a:t>MayFly</a:t>
            </a:r>
            <a:endParaRPr lang="en-US" sz="3600" dirty="0"/>
          </a:p>
        </p:txBody>
      </p:sp>
      <p:sp>
        <p:nvSpPr>
          <p:cNvPr id="3" name="Content Placeholder 2">
            <a:extLst>
              <a:ext uri="{FF2B5EF4-FFF2-40B4-BE49-F238E27FC236}">
                <a16:creationId xmlns:a16="http://schemas.microsoft.com/office/drawing/2014/main" id="{1827E6D1-4731-4479-BF27-BA9D636FDDF7}"/>
              </a:ext>
            </a:extLst>
          </p:cNvPr>
          <p:cNvSpPr>
            <a:spLocks noGrp="1"/>
          </p:cNvSpPr>
          <p:nvPr>
            <p:ph idx="1"/>
          </p:nvPr>
        </p:nvSpPr>
        <p:spPr/>
        <p:txBody>
          <a:bodyPr>
            <a:normAutofit/>
          </a:bodyPr>
          <a:lstStyle/>
          <a:p>
            <a:r>
              <a:rPr lang="en-US" sz="2400" dirty="0"/>
              <a:t>In </a:t>
            </a:r>
            <a:r>
              <a:rPr lang="en-US" sz="2400" dirty="0" err="1"/>
              <a:t>MayFly</a:t>
            </a:r>
            <a:r>
              <a:rPr lang="en-US" sz="2400" dirty="0"/>
              <a:t>, tasks and schedules are compiled together. Can we separate them?</a:t>
            </a:r>
          </a:p>
        </p:txBody>
      </p:sp>
      <p:sp>
        <p:nvSpPr>
          <p:cNvPr id="4" name="Text Placeholder 3">
            <a:extLst>
              <a:ext uri="{FF2B5EF4-FFF2-40B4-BE49-F238E27FC236}">
                <a16:creationId xmlns:a16="http://schemas.microsoft.com/office/drawing/2014/main" id="{89726DC4-4302-4024-89DD-E8B7CFFFA2CB}"/>
              </a:ext>
            </a:extLst>
          </p:cNvPr>
          <p:cNvSpPr>
            <a:spLocks noGrp="1"/>
          </p:cNvSpPr>
          <p:nvPr>
            <p:ph type="body" sz="half" idx="2"/>
          </p:nvPr>
        </p:nvSpPr>
        <p:spPr/>
        <p:txBody>
          <a:bodyPr>
            <a:normAutofit/>
          </a:bodyPr>
          <a:lstStyle/>
          <a:p>
            <a:r>
              <a:rPr lang="en-US" sz="2000" dirty="0"/>
              <a:t>Discussion</a:t>
            </a:r>
          </a:p>
        </p:txBody>
      </p:sp>
    </p:spTree>
    <p:extLst>
      <p:ext uri="{BB962C8B-B14F-4D97-AF65-F5344CB8AC3E}">
        <p14:creationId xmlns:p14="http://schemas.microsoft.com/office/powerpoint/2010/main" val="347351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5DC1-949B-4C40-91A4-512AA834CA9F}"/>
              </a:ext>
            </a:extLst>
          </p:cNvPr>
          <p:cNvSpPr>
            <a:spLocks noGrp="1"/>
          </p:cNvSpPr>
          <p:nvPr>
            <p:ph type="title"/>
          </p:nvPr>
        </p:nvSpPr>
        <p:spPr/>
        <p:txBody>
          <a:bodyPr>
            <a:normAutofit/>
          </a:bodyPr>
          <a:lstStyle/>
          <a:p>
            <a:r>
              <a:rPr lang="en-US" sz="3600" dirty="0" err="1"/>
              <a:t>OpenClock</a:t>
            </a:r>
            <a:endParaRPr lang="en-US" sz="3600" dirty="0"/>
          </a:p>
        </p:txBody>
      </p:sp>
      <p:sp>
        <p:nvSpPr>
          <p:cNvPr id="3" name="Content Placeholder 2">
            <a:extLst>
              <a:ext uri="{FF2B5EF4-FFF2-40B4-BE49-F238E27FC236}">
                <a16:creationId xmlns:a16="http://schemas.microsoft.com/office/drawing/2014/main" id="{B0B14F24-154F-4377-973C-1E86E2B736E5}"/>
              </a:ext>
            </a:extLst>
          </p:cNvPr>
          <p:cNvSpPr>
            <a:spLocks noGrp="1"/>
          </p:cNvSpPr>
          <p:nvPr>
            <p:ph idx="1"/>
          </p:nvPr>
        </p:nvSpPr>
        <p:spPr/>
        <p:txBody>
          <a:bodyPr>
            <a:normAutofit/>
          </a:bodyPr>
          <a:lstStyle/>
          <a:p>
            <a:r>
              <a:rPr lang="en-US" sz="2400" dirty="0"/>
              <a:t>What does </a:t>
            </a:r>
            <a:r>
              <a:rPr lang="en-US" sz="2400" dirty="0" err="1"/>
              <a:t>OpenClock</a:t>
            </a:r>
            <a:r>
              <a:rPr lang="en-US" sz="2400" dirty="0"/>
              <a:t> offer?</a:t>
            </a:r>
          </a:p>
        </p:txBody>
      </p:sp>
      <p:sp>
        <p:nvSpPr>
          <p:cNvPr id="4" name="Text Placeholder 3">
            <a:extLst>
              <a:ext uri="{FF2B5EF4-FFF2-40B4-BE49-F238E27FC236}">
                <a16:creationId xmlns:a16="http://schemas.microsoft.com/office/drawing/2014/main" id="{DBF1FDC9-6003-4627-9249-E66AD0AB504D}"/>
              </a:ext>
            </a:extLst>
          </p:cNvPr>
          <p:cNvSpPr>
            <a:spLocks noGrp="1"/>
          </p:cNvSpPr>
          <p:nvPr>
            <p:ph type="body" sz="half" idx="2"/>
          </p:nvPr>
        </p:nvSpPr>
        <p:spPr/>
        <p:txBody>
          <a:bodyPr>
            <a:normAutofit/>
          </a:bodyPr>
          <a:lstStyle/>
          <a:p>
            <a:r>
              <a:rPr lang="en-US" sz="2000" dirty="0"/>
              <a:t>High level problem</a:t>
            </a:r>
          </a:p>
        </p:txBody>
      </p:sp>
    </p:spTree>
    <p:extLst>
      <p:ext uri="{BB962C8B-B14F-4D97-AF65-F5344CB8AC3E}">
        <p14:creationId xmlns:p14="http://schemas.microsoft.com/office/powerpoint/2010/main" val="19336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B27F-6C1F-4883-87AB-0BFB1C0B2032}"/>
              </a:ext>
            </a:extLst>
          </p:cNvPr>
          <p:cNvSpPr>
            <a:spLocks noGrp="1"/>
          </p:cNvSpPr>
          <p:nvPr>
            <p:ph type="title"/>
          </p:nvPr>
        </p:nvSpPr>
        <p:spPr/>
        <p:txBody>
          <a:bodyPr>
            <a:normAutofit/>
          </a:bodyPr>
          <a:lstStyle/>
          <a:p>
            <a:r>
              <a:rPr lang="en-US" sz="3600" dirty="0" err="1"/>
              <a:t>OpenClock</a:t>
            </a:r>
            <a:endParaRPr lang="en-US" sz="3600" dirty="0"/>
          </a:p>
        </p:txBody>
      </p:sp>
      <p:sp>
        <p:nvSpPr>
          <p:cNvPr id="3" name="Content Placeholder 2">
            <a:extLst>
              <a:ext uri="{FF2B5EF4-FFF2-40B4-BE49-F238E27FC236}">
                <a16:creationId xmlns:a16="http://schemas.microsoft.com/office/drawing/2014/main" id="{2B5DDCAC-905D-4A46-9AF6-CDB2CCD3B7BE}"/>
              </a:ext>
            </a:extLst>
          </p:cNvPr>
          <p:cNvSpPr>
            <a:spLocks noGrp="1"/>
          </p:cNvSpPr>
          <p:nvPr>
            <p:ph idx="1"/>
          </p:nvPr>
        </p:nvSpPr>
        <p:spPr>
          <a:xfrm>
            <a:off x="3781646" y="2336272"/>
            <a:ext cx="4051997" cy="2321991"/>
          </a:xfrm>
        </p:spPr>
        <p:txBody>
          <a:bodyPr/>
          <a:lstStyle/>
          <a:p>
            <a:r>
              <a:rPr lang="en-US" sz="2400" dirty="0"/>
              <a:t>What are key design points?</a:t>
            </a:r>
          </a:p>
          <a:p>
            <a:endParaRPr lang="en-US" dirty="0"/>
          </a:p>
        </p:txBody>
      </p:sp>
      <p:sp>
        <p:nvSpPr>
          <p:cNvPr id="4" name="Text Placeholder 3">
            <a:extLst>
              <a:ext uri="{FF2B5EF4-FFF2-40B4-BE49-F238E27FC236}">
                <a16:creationId xmlns:a16="http://schemas.microsoft.com/office/drawing/2014/main" id="{F2803467-95C3-4613-A214-234931536FCF}"/>
              </a:ext>
            </a:extLst>
          </p:cNvPr>
          <p:cNvSpPr>
            <a:spLocks noGrp="1"/>
          </p:cNvSpPr>
          <p:nvPr>
            <p:ph type="body" sz="half" idx="2"/>
          </p:nvPr>
        </p:nvSpPr>
        <p:spPr/>
        <p:txBody>
          <a:bodyPr>
            <a:normAutofit/>
          </a:bodyPr>
          <a:lstStyle/>
          <a:p>
            <a:r>
              <a:rPr lang="en-US" sz="2000" dirty="0"/>
              <a:t>Design</a:t>
            </a:r>
          </a:p>
        </p:txBody>
      </p:sp>
      <p:pic>
        <p:nvPicPr>
          <p:cNvPr id="6" name="Picture 5">
            <a:extLst>
              <a:ext uri="{FF2B5EF4-FFF2-40B4-BE49-F238E27FC236}">
                <a16:creationId xmlns:a16="http://schemas.microsoft.com/office/drawing/2014/main" id="{04CB09BB-C945-4B66-ACC7-613CCE83A3B3}"/>
              </a:ext>
            </a:extLst>
          </p:cNvPr>
          <p:cNvPicPr>
            <a:picLocks noChangeAspect="1"/>
          </p:cNvPicPr>
          <p:nvPr/>
        </p:nvPicPr>
        <p:blipFill>
          <a:blip r:embed="rId2"/>
          <a:stretch>
            <a:fillRect/>
          </a:stretch>
        </p:blipFill>
        <p:spPr>
          <a:xfrm>
            <a:off x="8213209" y="1508668"/>
            <a:ext cx="3230713" cy="4023543"/>
          </a:xfrm>
          <a:prstGeom prst="rect">
            <a:avLst/>
          </a:prstGeom>
        </p:spPr>
      </p:pic>
    </p:spTree>
    <p:extLst>
      <p:ext uri="{BB962C8B-B14F-4D97-AF65-F5344CB8AC3E}">
        <p14:creationId xmlns:p14="http://schemas.microsoft.com/office/powerpoint/2010/main" val="148562795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542</TotalTime>
  <Words>436</Words>
  <Application>Microsoft Office PowerPoint</Application>
  <PresentationFormat>Widescreen</PresentationFormat>
  <Paragraphs>69</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Corbel</vt:lpstr>
      <vt:lpstr>Wingdings 2</vt:lpstr>
      <vt:lpstr>Frame</vt:lpstr>
      <vt:lpstr>Time</vt:lpstr>
      <vt:lpstr>Time</vt:lpstr>
      <vt:lpstr>MayFly</vt:lpstr>
      <vt:lpstr>MayFly</vt:lpstr>
      <vt:lpstr>MayFly</vt:lpstr>
      <vt:lpstr>MayFly</vt:lpstr>
      <vt:lpstr>MayFly</vt:lpstr>
      <vt:lpstr>OpenClock</vt:lpstr>
      <vt:lpstr>OpenClock</vt:lpstr>
      <vt:lpstr>OpenClock</vt:lpstr>
      <vt:lpstr>OpenClock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dc:title>
  <dc:creator>Zoya</dc:creator>
  <cp:lastModifiedBy>Zoya</cp:lastModifiedBy>
  <cp:revision>29</cp:revision>
  <dcterms:created xsi:type="dcterms:W3CDTF">2018-11-09T21:31:26Z</dcterms:created>
  <dcterms:modified xsi:type="dcterms:W3CDTF">2018-11-14T16:49:49Z</dcterms:modified>
</cp:coreProperties>
</file>