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1"/>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wholeTbl>
    <a:band2H>
      <a:tcTxStyle b="def" i="def"/>
      <a:tcStyle>
        <a:tcBdr/>
        <a:fill>
          <a:solidFill>
            <a:srgbClr val="FFFFFF"/>
          </a:solidFill>
        </a:fill>
      </a:tcStyle>
    </a:band2H>
    <a:firstCol>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firstCol>
    <a:la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508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lastRow>
    <a:fir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254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www.youtube.com/watch?v=OMDfQC0m4i4"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Motivation: </a:t>
            </a:r>
          </a:p>
          <a:p>
            <a:pPr/>
            <a:r>
              <a:t>	- If its for the user, he/she should understand it</a:t>
            </a:r>
          </a:p>
          <a:p>
            <a:pPr/>
            <a:r>
              <a:t>		- makes things run more efficiently</a:t>
            </a:r>
          </a:p>
          <a:p>
            <a:pPr/>
            <a:r>
              <a:t>		- gets people more invested</a:t>
            </a:r>
          </a:p>
          <a:p>
            <a:pPr/>
            <a:r>
              <a:t>	- Bottom line is if you want a good program you need a good user interface</a:t>
            </a:r>
          </a:p>
          <a:p>
            <a:pPr/>
            <a:r>
              <a:t>	- The whole purpose of a program (generally speaking) is that its for people, improving their lives somehow</a:t>
            </a:r>
          </a:p>
          <a:p>
            <a:pPr/>
          </a:p>
          <a:p>
            <a:pPr/>
            <a:r>
              <a:t>Factors:</a:t>
            </a:r>
          </a:p>
          <a:p>
            <a:pPr/>
            <a:r>
              <a:t>	- Visibility</a:t>
            </a:r>
          </a:p>
          <a:p>
            <a:pPr/>
            <a:r>
              <a:t>	- Comfortability</a:t>
            </a:r>
          </a:p>
          <a:p>
            <a:pPr/>
            <a:r>
              <a:t>	- Ease of learning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four dimensions to define possible mid-air pointing techniques: </a:t>
            </a:r>
          </a:p>
          <a:p>
            <a:pPr/>
            <a:r>
              <a:t>- Device: SmartPhone (p) or SmartWatch(W)</a:t>
            </a:r>
          </a:p>
          <a:p>
            <a:pPr/>
            <a:r>
              <a:t>- Handedness: ONE OR 2</a:t>
            </a:r>
          </a:p>
          <a:p>
            <a:pPr/>
            <a:r>
              <a:t>- CONTRol: Rotation of device (R) or touch input on touchscreen (T)</a:t>
            </a:r>
          </a:p>
          <a:p>
            <a:pPr marL="287161" indent="-287161">
              <a:buSzPct val="75000"/>
              <a:buChar char="-"/>
            </a:pPr>
            <a:r>
              <a:t>Mapping: Relative to user’s movements (R) or absolute mapping to the location of end effector (A)</a:t>
            </a:r>
          </a:p>
          <a:p>
            <a:pPr/>
          </a:p>
          <a:p>
            <a:pPr/>
            <a:r>
              <a:t>21 participants (21-26 yrs old) perform a sequence of pointing operations as quickly and accurately as possible. </a:t>
            </a:r>
          </a:p>
          <a:p>
            <a:pPr/>
          </a:p>
          <a:p>
            <a:pPr/>
            <a:r>
              <a:t>Apparatus:</a:t>
            </a:r>
          </a:p>
          <a:p>
            <a:pPr/>
            <a:r>
              <a:t>LG G watch R</a:t>
            </a:r>
          </a:p>
          <a:p>
            <a:pPr/>
            <a:r>
              <a:t>Nexus 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How is this different than LumiWatch?</a:t>
            </a:r>
          </a:p>
          <a:p>
            <a:pPr/>
            <a:r>
              <a:t>Is there any overlap in what we’re looking for?</a:t>
            </a:r>
          </a:p>
          <a:p>
            <a:pPr/>
          </a:p>
          <a:p>
            <a:pPr/>
            <a:r>
              <a:t>List of same concerns (left)</a:t>
            </a:r>
          </a:p>
          <a:p>
            <a:pPr marL="287161" indent="-287161">
              <a:buSzPct val="75000"/>
              <a:buChar char="-"/>
            </a:pPr>
            <a:r>
              <a:t>Input/output in general but this one is much more limited to signaling  (the output is displayed on screen)</a:t>
            </a:r>
          </a:p>
          <a:p>
            <a:pPr marL="287161" indent="-287161">
              <a:buSzPct val="75000"/>
              <a:buChar char="-"/>
            </a:pPr>
            <a:r>
              <a:t>Same goal in trying to make it easier to interact (surface area issue in LumiWatch, distance issue in Distance pointing)</a:t>
            </a:r>
          </a:p>
          <a:p>
            <a:pPr marL="287161" indent="-287161">
              <a:buSzPct val="75000"/>
              <a:buChar char="-"/>
            </a:pPr>
          </a:p>
          <a:p>
            <a:pPr/>
            <a:r>
              <a:t>List of new/different concerns (right)</a:t>
            </a:r>
          </a:p>
          <a:p>
            <a:pPr marL="287161" indent="-287161">
              <a:buSzPct val="75000"/>
              <a:buChar char="-"/>
            </a:pPr>
            <a:r>
              <a:t>It’s a survey so not so focused on inner performance but comparatively</a:t>
            </a:r>
          </a:p>
          <a:p>
            <a:pPr marL="287161" indent="-287161">
              <a:buSzPct val="75000"/>
              <a:buChar char="-"/>
            </a:pPr>
            <a:r>
              <a:t>Convenience </a:t>
            </a:r>
          </a:p>
          <a:p>
            <a:pPr marL="287161" indent="-287161">
              <a:buSzPct val="75000"/>
              <a:buChar char="-"/>
            </a:pPr>
            <a:r>
              <a:t>Quick &amp; Accurate performance: Ease of use in selection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Evaluate convenience </a:t>
            </a:r>
          </a:p>
          <a:p>
            <a:pPr/>
          </a:p>
          <a:p>
            <a:pPr/>
            <a:r>
              <a:t>“Questions involved generic background information question (age, gender, country of residence, assessed handedness); whether the participant owns and uses a smartphone, wrist- watch of any kind (including smartwatches), and specifically a smartwatch; and which side he uses to hold them during asymmetric bi-manual use: holding hand for smartphones, wearing wrist for watches. We also asked which hand they used on trackpads.”</a:t>
            </a:r>
          </a:p>
          <a:p>
            <a:pPr/>
          </a:p>
          <a:p>
            <a:pPr/>
            <a:r>
              <a:t>So phone is more convenient than smart watch</a:t>
            </a: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Ease of use?</a:t>
            </a:r>
          </a:p>
          <a:p>
            <a:pPr/>
            <a:r>
              <a:t>(smaller is better, when evaluating error and CT)</a:t>
            </a:r>
          </a:p>
          <a:p>
            <a:pPr/>
          </a:p>
          <a:p>
            <a:pPr/>
            <a:r>
              <a:t>In terms of pure performance, using a smartphone as a bimanual relative trackpad (P2TR) is the “best” technique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Back to motivation and factors delineated earlier in class. Did we miss anything? Maybe after discussing these 2 articles we want to add more? </a:t>
            </a:r>
          </a:p>
          <a:p>
            <a:pPr/>
          </a:p>
          <a:p>
            <a:pPr/>
            <a:r>
              <a:t>Hopefully we can all agree the articles do support our concept of user interface.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You still want the system to run efficiently so you would still benefit from an OS to manage the resources that makes the interface more usable</a:t>
            </a:r>
          </a:p>
          <a:p>
            <a:pPr/>
          </a:p>
          <a:p>
            <a:pPr/>
            <a:r>
              <a:t>Memory management is still relevant, scheduling is still important.</a:t>
            </a:r>
          </a:p>
          <a:p>
            <a:pPr/>
          </a:p>
          <a:p>
            <a:pPr/>
            <a:r>
              <a:t>I think the biggest thing with user interface is that theres input and output, it mostly comes down to that. But theres a lot happening there and an OS can serve to keep things orderly and running efficiently</a:t>
            </a:r>
          </a:p>
          <a:p>
            <a:pPr/>
          </a:p>
          <a:p>
            <a:pPr/>
            <a:r>
              <a:t>In LumiWatch this is easy to see, specially when you consider that in many ways a smart watch is essentially an extension of your mobile device (well it depends, but for LumiWatch anyway)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LumiWatch aims to provide a solution for input/output bottleneck in wearables.</a:t>
            </a:r>
          </a:p>
          <a:p>
            <a:pPr/>
          </a:p>
          <a:p>
            <a:pPr/>
            <a:r>
              <a:t>The idea is that these devices have  significant computation capabilities and what’s really holding them back is their small screens. What LumiWatch presents as a solution is basically to extend the screen to a higher surface area by way of projection. So essentially you can carry out all the things you would on your screen but on your hand or arm, which is significantly bigger than a wearable’s screen. </a:t>
            </a:r>
          </a:p>
          <a:p>
            <a:pPr/>
          </a:p>
          <a:p>
            <a:pPr/>
            <a:r>
              <a:t>They argue this would be most convenient and immediately available, as opposed to conventional mobile devices (which sidenote, I didn’t really buy because you have to remember to put on the watch just like you do to carry your phone and I mean reaching for your phone in your pocket doesn’t seem like such a hassle to me)</a:t>
            </a:r>
          </a:p>
          <a:p>
            <a:pPr/>
          </a:p>
          <a:p>
            <a:pPr/>
            <a:r>
              <a:t>But they also argue that proprioreception is innate which seems fair to me and if nothing else then just because it’s cool and we’ve seen it in movies and it’d be really neat to see that in real life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What are the specific concerns for wearables in relation to user interface?</a:t>
            </a:r>
          </a:p>
          <a:p>
            <a:pPr marL="287161" indent="-287161">
              <a:buSzPct val="75000"/>
              <a:buChar char="-"/>
            </a:pPr>
            <a:r>
              <a:t>Takes input accurately </a:t>
            </a:r>
          </a:p>
          <a:p>
            <a:pPr marL="287161" indent="-287161">
              <a:buSzPct val="75000"/>
              <a:buChar char="-"/>
            </a:pPr>
            <a:r>
              <a:t>Output display</a:t>
            </a:r>
          </a:p>
          <a:p>
            <a:pPr/>
          </a:p>
          <a:p>
            <a:pPr/>
            <a:r>
              <a:t>Class List  (left)</a:t>
            </a:r>
          </a:p>
          <a:p>
            <a:pPr/>
            <a:r>
              <a:t>Article List (right)</a:t>
            </a:r>
          </a:p>
          <a:p>
            <a:pPr/>
            <a:r>
              <a:t>-Projection brightness</a:t>
            </a:r>
          </a:p>
          <a:p>
            <a:pPr/>
            <a:r>
              <a:t>-Sensing robustness</a:t>
            </a:r>
          </a:p>
          <a:p>
            <a:pPr/>
            <a:r>
              <a:t>-Compute power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1-D depth sensing array made of 10 time-of-flight sensors. Time of flight sensors are able to measure the distance between a sensor and an object, based on the time difference between the emission of a signal (in this case pulsed infrared light) and its return to the sensor, after being reflected by an object.</a:t>
            </a:r>
          </a:p>
          <a:p>
            <a:pPr/>
          </a:p>
          <a:p>
            <a:pPr/>
            <a:r>
              <a:t>“Each individual sensor determines the distance to the nearest object within a 25degree cone by emitting pulsed infrared light and timing the returned reflection.”</a:t>
            </a:r>
          </a:p>
          <a:p>
            <a:pPr/>
          </a:p>
          <a:p>
            <a:pPr>
              <a:defRPr u="sng"/>
            </a:pPr>
            <a:r>
              <a:rPr>
                <a:solidFill>
                  <a:srgbClr val="0000FF"/>
                </a:solidFill>
                <a:uFill>
                  <a:solidFill>
                    <a:srgbClr val="0000FF"/>
                  </a:solidFill>
                </a:uFill>
                <a:hlinkClick r:id="rId3" invalidUrl="" action="" tgtFrame="" tooltip="" history="1" highlightClick="0" endSnd="0"/>
              </a:rPr>
              <a:t>https://www.youtube.com/watch?v=OMDfQC0m4i4</a:t>
            </a:r>
            <a:r>
              <a:rPr u="none"/>
              <a:t> </a:t>
            </a:r>
            <a:endParaRPr u="none"/>
          </a:p>
          <a:p>
            <a:pPr/>
            <a:r>
              <a:t>(2:11)</a:t>
            </a:r>
          </a:p>
          <a:p>
            <a:pPr/>
          </a:p>
          <a:p>
            <a:pPr/>
            <a:r>
              <a:t>“The conical fields of view of each individual time-of-flight sensor overlap significantly, so that a single finger will always appear in several sensors simultaneously. However, the finger will always be closest to the sensor most directly inline with the sensing axis, allowing us to infer a finger’s tangential y position on the arm (in addition to the axial x position along the arm provided by the distance measurement itself).</a:t>
            </a:r>
          </a:p>
          <a:p>
            <a:pPr/>
          </a:p>
          <a:p>
            <a:pPr/>
          </a:p>
          <a:p>
            <a:pPr/>
            <a:r>
              <a:t>In addition to basic x and y finger position, LumiWatch can detect finger taps and swipes. They both depend on finger strokes, which they define as the trace from initial detection to disappearance. </a:t>
            </a:r>
          </a:p>
          <a:p>
            <a:pPr/>
            <a:r>
              <a:t>——— </a:t>
            </a:r>
          </a:p>
          <a:p>
            <a:pPr/>
          </a:p>
          <a:p>
            <a:pPr/>
          </a:p>
          <a:p>
            <a:pPr/>
            <a:r>
              <a:t>“The position of a finger tap is taken as the point of minimum velocity during a short stroke. The swipe orientation (horizontal or vertical) is determined by comparing the total x and y travel distances across the long stroke” </a:t>
            </a:r>
          </a:p>
          <a:p>
            <a:pPr/>
          </a:p>
          <a:p>
            <a:pPr/>
            <a:r>
              <a:t>… “ a stroke that travels at least 3 times further in the x direction as the y direction is considered horizontal. This factor of 3 accounts for the proportions of the arm, as strokes along the arm were observed to be significantly longer than vertical ones.”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These images show the results of study 1. They had 5 people participating for 30 minutes.</a:t>
            </a:r>
          </a:p>
          <a:p>
            <a:pPr/>
          </a:p>
          <a:p>
            <a:pPr/>
            <a:r>
              <a:t>They had tap tasks and swipe tasks. </a:t>
            </a:r>
          </a:p>
          <a:p>
            <a:pPr/>
            <a:r>
              <a:t>The left shows tap tasks results. The article claims the location didn’t make much of a difference, and from the overall trials 596 out of 600 taps were detected</a:t>
            </a:r>
          </a:p>
          <a:p>
            <a:pPr/>
          </a:p>
          <a:p>
            <a:pPr/>
            <a:r>
              <a:t>For swipes, they were able to reach a 100% accuracy on detection.  While the classification of that detection has an average accuracy of 96.0%.</a:t>
            </a:r>
          </a:p>
          <a:p>
            <a:pPr/>
          </a:p>
          <a:p>
            <a:pPr/>
            <a:r>
              <a:t>The right shows the classification confusion matrix. “The biggest source of error was down-swipes being misclassified as up-swipes.”</a:t>
            </a:r>
          </a:p>
          <a:p>
            <a:pPr/>
          </a:p>
          <a:p>
            <a:pPr/>
            <a:r>
              <a:t>Positively affects user interface because seems accurate overall, user can be confident their input is being processed rightly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Elevate the projector as high as possible without wasting space by making it the top most component of the watch. This helps keep the projections from being coarse and handles variations in arms angle and geometry better.</a:t>
            </a:r>
          </a:p>
          <a:p>
            <a:pPr/>
          </a:p>
          <a:p>
            <a:pPr/>
            <a:r>
              <a:t>“poor results on hairy arms as a large fraction of the light was lost before illuminating the skin. Furthermore, the hairs themselves become illuminated and interfere with content rendered on skin below. This suggests that there is an ideal minimum height for the projector”</a:t>
            </a:r>
          </a:p>
          <a:p>
            <a:pPr/>
            <a:r>
              <a:t>——</a:t>
            </a:r>
          </a:p>
          <a:p>
            <a:pPr/>
          </a:p>
          <a:p>
            <a:pPr/>
            <a:r>
              <a:t>World coordinate: determining the mapping between the projector’s image coordinates and real-world 3D coordinates, it is specially important as these will show the touch input positions.</a:t>
            </a:r>
          </a:p>
          <a:p>
            <a:pPr/>
          </a:p>
          <a:p>
            <a:pPr/>
            <a:r>
              <a:t>Arm calibration accounts for cylindrical shape of an arm. Removes curvature </a:t>
            </a:r>
          </a:p>
          <a:p>
            <a:pPr/>
          </a:p>
          <a:p>
            <a:pPr/>
            <a:r>
              <a:t>Luminance correction: the pixels near to the projector are brighter than those farther away.  This reduces the brightness of the pixels closest to the projector, for a more uniform appearance.</a:t>
            </a:r>
          </a:p>
          <a:p>
            <a:pPr/>
          </a:p>
          <a:p>
            <a:pPr/>
            <a:r>
              <a:t>Dynamic projection-input: determine the precise angle between a wearer’s wrist and forearm so pixels are not off.  Achieved by comparing the actual axial position (when the user swipes to unlock) with the assumed position of the slider and applying trigonometry. </a:t>
            </a:r>
          </a:p>
          <a:p>
            <a:pPr marL="403577" indent="-403577">
              <a:buSzPct val="100000"/>
              <a:buAutoNum type="arabicParenR" startAt="1"/>
            </a:pPr>
            <a:r>
              <a:t>arm angle calibrated seamlessly </a:t>
            </a:r>
          </a:p>
          <a:p>
            <a:pPr marL="403577" indent="-403577">
              <a:buSzPct val="100000"/>
              <a:buAutoNum type="arabicParenR" startAt="1"/>
            </a:pPr>
            <a:r>
              <a:t>Aligns the projection</a:t>
            </a:r>
          </a:p>
          <a:p>
            <a:pPr marL="403577" indent="-403577">
              <a:buSzPct val="100000"/>
              <a:buAutoNum type="arabicParenR" startAt="1"/>
            </a:pPr>
            <a:r>
              <a:t>Verifies user’s intent to interact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Figure 7 is based on the results from study 2. Were they evaluated projection on 5 participants of different skin tones based on the Fitzpatrick scale, who also had varying levels of hair. </a:t>
            </a:r>
          </a:p>
          <a:p>
            <a:pPr/>
            <a:r>
              <a:t>“Skin color significantly affects projection visibility due to variable absorption of light.”</a:t>
            </a:r>
          </a:p>
          <a:p>
            <a:pPr/>
          </a:p>
          <a:p>
            <a:pPr/>
            <a:r>
              <a:t>Visibility, rectification accuracy and scale accuracy</a:t>
            </a:r>
          </a:p>
          <a:p>
            <a:pPr/>
          </a:p>
          <a:p>
            <a:pPr/>
            <a:r>
              <a:t>Projection is important because it’s how the user gets the output. You want to be able to see it.</a:t>
            </a:r>
          </a:p>
          <a:p>
            <a:pPr/>
          </a:p>
          <a:p>
            <a:pPr/>
            <a:r>
              <a:t>I also thought it was interesting they mounted the projector in such a way that allowed the watch to be thin.  —&gt; Matters in comfortability.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Lithium-ion battery that is self contained. Over one hour of continuous projection with everything active, but expected to last about a day if intermittently active. Another thing the OS could help with. </a:t>
            </a:r>
          </a:p>
          <a:p>
            <a:pPr/>
          </a:p>
          <a:p>
            <a:pPr/>
            <a:r>
              <a:t>Aluminum shell helps dissipate heat from projector and logic board. And since battery sits closest to skin the user isn’t really feeling that.</a:t>
            </a:r>
          </a:p>
          <a:p>
            <a:pPr/>
          </a:p>
          <a:p>
            <a:pPr/>
            <a:r>
              <a:t>They claim scanned-laser projector allows then to save power and display brighter images.  And it’s focus free (focus at all distances) so more compact —&gt; matters in both comfortability and style </a:t>
            </a:r>
          </a:p>
          <a:p>
            <a:pPr/>
          </a:p>
          <a:p>
            <a:pPr/>
            <a:r>
              <a:t>Compared to LCoS or DLP systems where a large percentage of the light source is redirected or absorbed to produce black or dark imagery.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45718" tIns="45718" rIns="45718" bIns="45718"/>
          <a:lstStyle/>
          <a:p>
            <a:pPr/>
          </a:p>
        </p:txBody>
      </p:sp>
      <p:sp>
        <p:nvSpPr>
          <p:cNvPr id="14" name="Line"/>
          <p:cNvSpPr/>
          <p:nvPr/>
        </p:nvSpPr>
        <p:spPr>
          <a:xfrm>
            <a:off x="507999" y="4089400"/>
            <a:ext cx="12000021" cy="0"/>
          </a:xfrm>
          <a:prstGeom prst="line">
            <a:avLst/>
          </a:prstGeom>
          <a:ln w="12700">
            <a:solidFill>
              <a:srgbClr val="444444">
                <a:alpha val="30000"/>
              </a:srgbClr>
            </a:solidFill>
            <a:miter lim="400000"/>
          </a:ln>
        </p:spPr>
        <p:txBody>
          <a:bodyPr lIns="45718" tIns="45718" rIns="45718" bIns="45718"/>
          <a:lstStyle/>
          <a:p>
            <a:pPr/>
          </a:p>
        </p:txBody>
      </p:sp>
      <p:sp>
        <p:nvSpPr>
          <p:cNvPr id="15" name="Line"/>
          <p:cNvSpPr/>
          <p:nvPr/>
        </p:nvSpPr>
        <p:spPr>
          <a:xfrm flipV="1">
            <a:off x="7994301" y="4526255"/>
            <a:ext cx="2" cy="1642760"/>
          </a:xfrm>
          <a:prstGeom prst="line">
            <a:avLst/>
          </a:prstGeom>
          <a:ln w="12700">
            <a:solidFill>
              <a:srgbClr val="444444">
                <a:alpha val="30000"/>
              </a:srgbClr>
            </a:solidFill>
            <a:miter lim="400000"/>
          </a:ln>
        </p:spPr>
        <p:txBody>
          <a:bodyPr lIns="45718" tIns="45718" rIns="45718" bIns="45718"/>
          <a:lstStyle/>
          <a:p>
            <a:pPr/>
          </a:p>
        </p:txBody>
      </p:sp>
      <p:sp>
        <p:nvSpPr>
          <p:cNvPr id="16" name="Body Level One…"/>
          <p:cNvSpPr txBox="1"/>
          <p:nvPr>
            <p:ph type="body" sz="quarter" idx="1"/>
          </p:nvPr>
        </p:nvSpPr>
        <p:spPr>
          <a:xfrm>
            <a:off x="508000" y="3505200"/>
            <a:ext cx="7200900" cy="508000"/>
          </a:xfrm>
          <a:prstGeom prst="rect">
            <a:avLst/>
          </a:prstGeom>
        </p:spPr>
        <p:txBody>
          <a:bodyPr/>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6" indent="-313266">
              <a:lnSpc>
                <a:spcPct val="110000"/>
              </a:lnSpc>
              <a:spcBef>
                <a:spcPts val="0"/>
              </a:spcBef>
              <a:buClrTx/>
              <a:buFontTx/>
              <a:defRPr i="1" sz="2400"/>
            </a:lvl3pPr>
            <a:lvl4pPr marL="1722966" indent="-313266">
              <a:lnSpc>
                <a:spcPct val="110000"/>
              </a:lnSpc>
              <a:spcBef>
                <a:spcPts val="0"/>
              </a:spcBef>
              <a:buClrTx/>
              <a:buFontTx/>
              <a:defRPr i="1" sz="2400"/>
            </a:lvl4pPr>
            <a:lvl5pPr marL="2192866" indent="-313266">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3"/>
          </p:nvPr>
        </p:nvSpPr>
        <p:spPr>
          <a:xfrm>
            <a:off x="8280400" y="4140200"/>
            <a:ext cx="4241800" cy="2413000"/>
          </a:xfrm>
          <a:prstGeom prst="rect">
            <a:avLst/>
          </a:prstGeom>
        </p:spPr>
        <p:txBody>
          <a:bodyPr/>
          <a:lstStyle/>
          <a:p>
            <a:pPr marL="0" indent="0">
              <a:spcBef>
                <a:spcPts val="0"/>
              </a:spcBef>
              <a:buClrTx/>
              <a:buSzTx/>
              <a:buFontTx/>
              <a:buNone/>
              <a:defRPr sz="2400"/>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Body Level One…"/>
          <p:cNvSpPr txBox="1"/>
          <p:nvPr>
            <p:ph type="body" sz="quarter" idx="1"/>
          </p:nvPr>
        </p:nvSpPr>
        <p:spPr>
          <a:xfrm>
            <a:off x="533400" y="5969000"/>
            <a:ext cx="11938000" cy="609600"/>
          </a:xfrm>
          <a:prstGeom prst="rect">
            <a:avLst/>
          </a:prstGeom>
        </p:spPr>
        <p:txBody>
          <a:bodyPr anchor="t"/>
          <a:lstStyle>
            <a:lvl1pPr marL="0" indent="0" algn="ctr">
              <a:spcBef>
                <a:spcPts val="1200"/>
              </a:spcBef>
              <a:buClrTx/>
              <a:buSzTx/>
              <a:buFontTx/>
              <a:buNone/>
              <a:defRPr i="1" sz="3000"/>
            </a:lvl1pPr>
            <a:lvl2pPr marL="861483" indent="-391583" algn="ctr">
              <a:spcBef>
                <a:spcPts val="1200"/>
              </a:spcBef>
              <a:buClrTx/>
              <a:buFontTx/>
              <a:defRPr i="1" sz="3000"/>
            </a:lvl2pPr>
            <a:lvl3pPr marL="1331383" indent="-391583" algn="ctr">
              <a:spcBef>
                <a:spcPts val="1200"/>
              </a:spcBef>
              <a:buClrTx/>
              <a:buFontTx/>
              <a:defRPr i="1" sz="3000"/>
            </a:lvl3pPr>
            <a:lvl4pPr marL="1801283" indent="-391583" algn="ctr">
              <a:spcBef>
                <a:spcPts val="1200"/>
              </a:spcBef>
              <a:buClrTx/>
              <a:buFontTx/>
              <a:defRPr i="1" sz="3000"/>
            </a:lvl4pPr>
            <a:lvl5pPr marL="2271183" indent="-391583" algn="ctr">
              <a:spcBef>
                <a:spcPts val="1200"/>
              </a:spcBef>
              <a:buClrTx/>
              <a:buFontTx/>
              <a:defRPr i="1" sz="3000"/>
            </a:lvl5pPr>
          </a:lstStyle>
          <a:p>
            <a:pPr/>
            <a:r>
              <a:t>Body Level One</a:t>
            </a:r>
          </a:p>
          <a:p>
            <a:pPr lvl="1"/>
            <a:r>
              <a:t>Body Level Two</a:t>
            </a:r>
          </a:p>
          <a:p>
            <a:pPr lvl="2"/>
            <a:r>
              <a:t>Body Level Three</a:t>
            </a:r>
          </a:p>
          <a:p>
            <a:pPr lvl="3"/>
            <a:r>
              <a:t>Body Level Four</a:t>
            </a:r>
          </a:p>
          <a:p>
            <a:pPr lvl="4"/>
            <a:r>
              <a:t>Body Level Five</a:t>
            </a:r>
          </a:p>
        </p:txBody>
      </p:sp>
      <p:sp>
        <p:nvSpPr>
          <p:cNvPr id="108" name="“Type a quote here.”"/>
          <p:cNvSpPr txBox="1"/>
          <p:nvPr>
            <p:ph type="body" sz="quarter" idx="13"/>
          </p:nvPr>
        </p:nvSpPr>
        <p:spPr>
          <a:xfrm>
            <a:off x="1270000" y="4254500"/>
            <a:ext cx="10464800" cy="711200"/>
          </a:xfrm>
          <a:prstGeom prst="rect">
            <a:avLst/>
          </a:prstGeom>
        </p:spPr>
        <p:txBody>
          <a:bodyPr/>
          <a:lstStyle/>
          <a:p>
            <a:pPr marL="0" indent="0" algn="ctr">
              <a:spcBef>
                <a:spcPts val="0"/>
              </a:spcBef>
              <a:buClrTx/>
              <a:buSzTx/>
              <a:buFontTx/>
              <a:buNone/>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45718" tIns="45718" rIns="45718" bIns="45718"/>
          <a:lstStyle/>
          <a:p>
            <a:pPr/>
          </a:p>
        </p:txBody>
      </p:sp>
      <p:sp>
        <p:nvSpPr>
          <p:cNvPr id="28" name="Line"/>
          <p:cNvSpPr/>
          <p:nvPr/>
        </p:nvSpPr>
        <p:spPr>
          <a:xfrm>
            <a:off x="507999" y="6629400"/>
            <a:ext cx="12000021" cy="0"/>
          </a:xfrm>
          <a:prstGeom prst="line">
            <a:avLst/>
          </a:prstGeom>
          <a:ln w="12700">
            <a:solidFill>
              <a:srgbClr val="444444">
                <a:alpha val="30000"/>
              </a:srgbClr>
            </a:solidFill>
            <a:miter lim="400000"/>
          </a:ln>
        </p:spPr>
        <p:txBody>
          <a:bodyPr lIns="45718" tIns="45718" rIns="45718" bIns="45718"/>
          <a:lstStyle/>
          <a:p>
            <a:pPr/>
          </a:p>
        </p:txBody>
      </p:sp>
      <p:sp>
        <p:nvSpPr>
          <p:cNvPr id="29" name="Line"/>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30" name="Body Level One…"/>
          <p:cNvSpPr txBox="1"/>
          <p:nvPr>
            <p:ph type="body" sz="quarter" idx="1"/>
          </p:nvPr>
        </p:nvSpPr>
        <p:spPr>
          <a:xfrm>
            <a:off x="508000" y="6096000"/>
            <a:ext cx="7200900" cy="508000"/>
          </a:xfrm>
          <a:prstGeom prst="rect">
            <a:avLst/>
          </a:prstGeom>
        </p:spPr>
        <p:txBody>
          <a:bodyPr/>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6" indent="-313266">
              <a:lnSpc>
                <a:spcPct val="110000"/>
              </a:lnSpc>
              <a:spcBef>
                <a:spcPts val="0"/>
              </a:spcBef>
              <a:buClrTx/>
              <a:buFontTx/>
              <a:defRPr i="1" sz="2400"/>
            </a:lvl3pPr>
            <a:lvl4pPr marL="1722966" indent="-313266">
              <a:lnSpc>
                <a:spcPct val="110000"/>
              </a:lnSpc>
              <a:spcBef>
                <a:spcPts val="0"/>
              </a:spcBef>
              <a:buClrTx/>
              <a:buFontTx/>
              <a:defRPr i="1" sz="2400"/>
            </a:lvl4pPr>
            <a:lvl5pPr marL="2192866" indent="-313266">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31" name="Image"/>
          <p:cNvSpPr/>
          <p:nvPr>
            <p:ph type="pic" idx="13"/>
          </p:nvPr>
        </p:nvSpPr>
        <p:spPr>
          <a:xfrm>
            <a:off x="596900" y="633460"/>
            <a:ext cx="11811000" cy="5207003"/>
          </a:xfrm>
          <a:prstGeom prst="rect">
            <a:avLst/>
          </a:prstGeom>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4"/>
          </p:nvPr>
        </p:nvSpPr>
        <p:spPr>
          <a:xfrm>
            <a:off x="8280400" y="6680200"/>
            <a:ext cx="4241800" cy="2413000"/>
          </a:xfrm>
          <a:prstGeom prst="rect">
            <a:avLst/>
          </a:prstGeom>
        </p:spPr>
        <p:txBody>
          <a:bodyPr/>
          <a:lstStyle/>
          <a:p>
            <a:pPr marL="0" indent="0">
              <a:spcBef>
                <a:spcPts val="0"/>
              </a:spcBef>
              <a:buClrTx/>
              <a:buSzTx/>
              <a:buFontTx/>
              <a:buNone/>
              <a:defRPr sz="2400"/>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7999" y="4876800"/>
            <a:ext cx="5676376" cy="0"/>
          </a:xfrm>
          <a:prstGeom prst="line">
            <a:avLst/>
          </a:prstGeom>
          <a:ln w="12700">
            <a:solidFill>
              <a:srgbClr val="444444">
                <a:alpha val="30000"/>
              </a:srgbClr>
            </a:solidFill>
            <a:miter lim="400000"/>
          </a:ln>
        </p:spPr>
        <p:txBody>
          <a:bodyPr lIns="45718" tIns="45718" rIns="45718" bIns="45718"/>
          <a:lstStyle/>
          <a:p>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45718" tIns="45718" rIns="45718" bIns="45718"/>
          <a:lstStyle/>
          <a:p>
            <a:pPr/>
          </a:p>
        </p:txBody>
      </p:sp>
      <p:sp>
        <p:nvSpPr>
          <p:cNvPr id="51" name="Body Level One…"/>
          <p:cNvSpPr txBox="1"/>
          <p:nvPr>
            <p:ph type="body" sz="quarter" idx="1"/>
          </p:nvPr>
        </p:nvSpPr>
        <p:spPr>
          <a:xfrm>
            <a:off x="508000" y="2171700"/>
            <a:ext cx="5676900" cy="508000"/>
          </a:xfrm>
          <a:prstGeom prst="rect">
            <a:avLst/>
          </a:prstGeom>
        </p:spPr>
        <p:txBody>
          <a:bodyPr anchor="b"/>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6" indent="-313266">
              <a:lnSpc>
                <a:spcPct val="110000"/>
              </a:lnSpc>
              <a:spcBef>
                <a:spcPts val="0"/>
              </a:spcBef>
              <a:buClrTx/>
              <a:buFontTx/>
              <a:defRPr i="1" sz="2400"/>
            </a:lvl3pPr>
            <a:lvl4pPr marL="1722966" indent="-313266">
              <a:lnSpc>
                <a:spcPct val="110000"/>
              </a:lnSpc>
              <a:spcBef>
                <a:spcPts val="0"/>
              </a:spcBef>
              <a:buClrTx/>
              <a:buFontTx/>
              <a:defRPr i="1" sz="2400"/>
            </a:lvl4pPr>
            <a:lvl5pPr marL="2192866" indent="-313266">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52" name="Image"/>
          <p:cNvSpPr/>
          <p:nvPr>
            <p:ph type="pic" sz="half" idx="13"/>
          </p:nvPr>
        </p:nvSpPr>
        <p:spPr>
          <a:xfrm>
            <a:off x="6818218" y="647698"/>
            <a:ext cx="5588002" cy="8331202"/>
          </a:xfrm>
          <a:prstGeom prst="rect">
            <a:avLst/>
          </a:prstGeom>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4"/>
          </p:nvPr>
        </p:nvSpPr>
        <p:spPr>
          <a:xfrm>
            <a:off x="508000" y="5029200"/>
            <a:ext cx="5676900" cy="4013200"/>
          </a:xfrm>
          <a:prstGeom prst="rect">
            <a:avLst/>
          </a:prstGeom>
        </p:spPr>
        <p:txBody>
          <a:bodyPr anchor="t"/>
          <a:lstStyle/>
          <a:p>
            <a:pPr marL="0" indent="0">
              <a:spcBef>
                <a:spcPts val="0"/>
              </a:spcBef>
              <a:buClrTx/>
              <a:buSzTx/>
              <a:buFontTx/>
              <a:buNone/>
              <a:defRPr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8" y="4772798"/>
            <a:ext cx="5499102" cy="4229103"/>
          </a:xfrm>
          <a:prstGeom prst="rect">
            <a:avLst/>
          </a:prstGeom>
        </p:spPr>
        <p:txBody>
          <a:bodyPr lIns="91439" tIns="45719" rIns="91439" bIns="45719" anchor="t">
            <a:noAutofit/>
          </a:bodyPr>
          <a:lstStyle/>
          <a:p>
            <a:pPr/>
          </a:p>
        </p:txBody>
      </p:sp>
      <p:sp>
        <p:nvSpPr>
          <p:cNvPr id="98" name="Image"/>
          <p:cNvSpPr/>
          <p:nvPr>
            <p:ph type="pic" sz="quarter" idx="14"/>
          </p:nvPr>
        </p:nvSpPr>
        <p:spPr>
          <a:xfrm>
            <a:off x="6860561" y="609600"/>
            <a:ext cx="5499103" cy="3530600"/>
          </a:xfrm>
          <a:prstGeom prst="rect">
            <a:avLst/>
          </a:prstGeom>
        </p:spPr>
        <p:txBody>
          <a:bodyPr lIns="91439" tIns="45719" rIns="91439" bIns="45719" anchor="t">
            <a:noAutofit/>
          </a:bodyPr>
          <a:lstStyle/>
          <a:p>
            <a:pPr/>
          </a:p>
        </p:txBody>
      </p:sp>
      <p:sp>
        <p:nvSpPr>
          <p:cNvPr id="99" name="Image"/>
          <p:cNvSpPr/>
          <p:nvPr>
            <p:ph type="pic" sz="half" idx="15"/>
          </p:nvPr>
        </p:nvSpPr>
        <p:spPr>
          <a:xfrm>
            <a:off x="557118" y="609598"/>
            <a:ext cx="5588003" cy="8394702"/>
          </a:xfrm>
          <a:prstGeom prst="rect">
            <a:avLst/>
          </a:prstGeom>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7999" y="2171700"/>
            <a:ext cx="11997294" cy="0"/>
          </a:xfrm>
          <a:prstGeom prst="line">
            <a:avLst/>
          </a:prstGeom>
          <a:ln w="12700">
            <a:solidFill>
              <a:srgbClr val="444444">
                <a:alpha val="30000"/>
              </a:srgbClr>
            </a:solidFill>
            <a:miter lim="400000"/>
          </a:ln>
        </p:spPr>
        <p:txBody>
          <a:bodyPr lIns="45718" tIns="45718" rIns="45718" bIns="45718"/>
          <a:lstStyle/>
          <a:p>
            <a:pPr/>
          </a:p>
        </p:txBody>
      </p:sp>
      <p:sp>
        <p:nvSpPr>
          <p:cNvPr id="3" name="Line"/>
          <p:cNvSpPr/>
          <p:nvPr/>
        </p:nvSpPr>
        <p:spPr>
          <a:xfrm>
            <a:off x="507999" y="635000"/>
            <a:ext cx="11997294" cy="0"/>
          </a:xfrm>
          <a:prstGeom prst="line">
            <a:avLst/>
          </a:prstGeom>
          <a:ln w="12700">
            <a:solidFill>
              <a:srgbClr val="444444">
                <a:alpha val="30000"/>
              </a:srgbClr>
            </a:solidFill>
            <a:miter lim="400000"/>
          </a:ln>
        </p:spPr>
        <p:txBody>
          <a:bodyPr lIns="45718" tIns="45718" rIns="45718" bIns="45718"/>
          <a:lstStyle/>
          <a:p>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Emily Camacho"/>
          <p:cNvSpPr txBox="1"/>
          <p:nvPr>
            <p:ph type="body" sz="quarter" idx="1"/>
          </p:nvPr>
        </p:nvSpPr>
        <p:spPr>
          <a:prstGeom prst="rect">
            <a:avLst/>
          </a:prstGeom>
        </p:spPr>
        <p:txBody>
          <a:bodyPr/>
          <a:lstStyle/>
          <a:p>
            <a:pPr/>
            <a:r>
              <a:t>Emily Camacho</a:t>
            </a:r>
          </a:p>
        </p:txBody>
      </p:sp>
      <p:sp>
        <p:nvSpPr>
          <p:cNvPr id="134" name="User Interface"/>
          <p:cNvSpPr txBox="1"/>
          <p:nvPr>
            <p:ph type="title"/>
          </p:nvPr>
        </p:nvSpPr>
        <p:spPr>
          <a:prstGeom prst="rect">
            <a:avLst/>
          </a:prstGeom>
        </p:spPr>
        <p:txBody>
          <a:bodyPr/>
          <a:lstStyle/>
          <a:p>
            <a:pPr/>
            <a:r>
              <a:t>User Interface</a:t>
            </a:r>
          </a:p>
        </p:txBody>
      </p:sp>
      <p:sp>
        <p:nvSpPr>
          <p:cNvPr id="135" name="LumiWatch…"/>
          <p:cNvSpPr txBox="1"/>
          <p:nvPr/>
        </p:nvSpPr>
        <p:spPr>
          <a:xfrm>
            <a:off x="8280400" y="4140200"/>
            <a:ext cx="4241800" cy="241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defRPr>
                <a:latin typeface="Palatino"/>
                <a:ea typeface="Palatino"/>
                <a:cs typeface="Palatino"/>
                <a:sym typeface="Palatino"/>
              </a:defRPr>
            </a:pPr>
            <a:r>
              <a:t>LumiWatch</a:t>
            </a:r>
          </a:p>
          <a:p>
            <a:pPr algn="l">
              <a:defRPr>
                <a:latin typeface="Palatino"/>
                <a:ea typeface="Palatino"/>
                <a:cs typeface="Palatino"/>
                <a:sym typeface="Palatino"/>
              </a:defRPr>
            </a:pPr>
            <a:r>
              <a:t>Distance Pointing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Screen Shot 2018-11-26 at 12.58.45 AM.png" descr="Screen Shot 2018-11-26 at 12.58.45 AM.png"/>
          <p:cNvPicPr>
            <a:picLocks noChangeAspect="1"/>
          </p:cNvPicPr>
          <p:nvPr>
            <p:ph type="pic" idx="13"/>
          </p:nvPr>
        </p:nvPicPr>
        <p:blipFill>
          <a:blip r:embed="rId3">
            <a:extLst/>
          </a:blip>
          <a:stretch>
            <a:fillRect/>
          </a:stretch>
        </p:blipFill>
        <p:spPr>
          <a:xfrm>
            <a:off x="6441356" y="2565399"/>
            <a:ext cx="5842002" cy="6680201"/>
          </a:xfrm>
          <a:prstGeom prst="rect">
            <a:avLst/>
          </a:prstGeom>
        </p:spPr>
      </p:pic>
      <p:sp>
        <p:nvSpPr>
          <p:cNvPr id="186" name="Projection evaluated"/>
          <p:cNvSpPr txBox="1"/>
          <p:nvPr>
            <p:ph type="title"/>
          </p:nvPr>
        </p:nvSpPr>
        <p:spPr>
          <a:prstGeom prst="rect">
            <a:avLst/>
          </a:prstGeom>
        </p:spPr>
        <p:txBody>
          <a:bodyPr/>
          <a:lstStyle/>
          <a:p>
            <a:pPr/>
            <a:r>
              <a:t>Projection evaluated</a:t>
            </a:r>
          </a:p>
        </p:txBody>
      </p:sp>
      <p:sp>
        <p:nvSpPr>
          <p:cNvPr id="187" name="Study 2…"/>
          <p:cNvSpPr txBox="1"/>
          <p:nvPr>
            <p:ph type="body" sz="half" idx="1"/>
          </p:nvPr>
        </p:nvSpPr>
        <p:spPr>
          <a:prstGeom prst="rect">
            <a:avLst/>
          </a:prstGeom>
        </p:spPr>
        <p:txBody>
          <a:bodyPr/>
          <a:lstStyle/>
          <a:p>
            <a:pPr/>
            <a:r>
              <a:t>Study 2</a:t>
            </a:r>
          </a:p>
          <a:p>
            <a:pPr/>
            <a:r>
              <a:t>How does this affect the user interface?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ower"/>
          <p:cNvSpPr txBox="1"/>
          <p:nvPr>
            <p:ph type="title"/>
          </p:nvPr>
        </p:nvSpPr>
        <p:spPr>
          <a:prstGeom prst="rect">
            <a:avLst/>
          </a:prstGeom>
        </p:spPr>
        <p:txBody>
          <a:bodyPr/>
          <a:lstStyle/>
          <a:p>
            <a:pPr lvl="1"/>
            <a:r>
              <a:t>Power</a:t>
            </a:r>
          </a:p>
        </p:txBody>
      </p:sp>
      <p:sp>
        <p:nvSpPr>
          <p:cNvPr id="192" name="Battery life…"/>
          <p:cNvSpPr txBox="1"/>
          <p:nvPr>
            <p:ph type="body" idx="1"/>
          </p:nvPr>
        </p:nvSpPr>
        <p:spPr>
          <a:xfrm>
            <a:off x="430742" y="2324100"/>
            <a:ext cx="10417786" cy="4931927"/>
          </a:xfrm>
          <a:prstGeom prst="rect">
            <a:avLst/>
          </a:prstGeom>
        </p:spPr>
        <p:txBody>
          <a:bodyPr/>
          <a:lstStyle/>
          <a:p>
            <a:pPr/>
            <a:r>
              <a:t>Battery life</a:t>
            </a:r>
          </a:p>
          <a:p>
            <a:pPr/>
            <a:r>
              <a:t>Heat dissipation </a:t>
            </a:r>
          </a:p>
          <a:p>
            <a:pPr/>
            <a:r>
              <a:t>Scanned-laser projector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Screen Shot 2018-11-26 at 1.39.32 AM.png" descr="Screen Shot 2018-11-26 at 1.39.32 AM.png"/>
          <p:cNvPicPr>
            <a:picLocks noChangeAspect="1"/>
          </p:cNvPicPr>
          <p:nvPr>
            <p:ph type="pic" idx="13"/>
          </p:nvPr>
        </p:nvPicPr>
        <p:blipFill>
          <a:blip r:embed="rId2">
            <a:extLst/>
          </a:blip>
          <a:stretch>
            <a:fillRect/>
          </a:stretch>
        </p:blipFill>
        <p:spPr>
          <a:xfrm>
            <a:off x="2521062" y="2889000"/>
            <a:ext cx="7504060" cy="2370597"/>
          </a:xfrm>
          <a:prstGeom prst="rect">
            <a:avLst/>
          </a:prstGeom>
        </p:spPr>
      </p:pic>
      <p:sp>
        <p:nvSpPr>
          <p:cNvPr id="197" name="Overall Evaluation"/>
          <p:cNvSpPr txBox="1"/>
          <p:nvPr>
            <p:ph type="title"/>
          </p:nvPr>
        </p:nvSpPr>
        <p:spPr>
          <a:prstGeom prst="rect">
            <a:avLst/>
          </a:prstGeom>
        </p:spPr>
        <p:txBody>
          <a:bodyPr/>
          <a:lstStyle/>
          <a:p>
            <a:pPr lvl="1"/>
            <a:r>
              <a:t>Overall Evaluation</a:t>
            </a:r>
          </a:p>
        </p:txBody>
      </p:sp>
      <p:sp>
        <p:nvSpPr>
          <p:cNvPr id="198" name="How did they do from a user interface stand point?"/>
          <p:cNvSpPr txBox="1"/>
          <p:nvPr/>
        </p:nvSpPr>
        <p:spPr>
          <a:xfrm>
            <a:off x="2989310" y="6129295"/>
            <a:ext cx="702617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How did they do from a user interface stand point?</a:t>
            </a:r>
          </a:p>
        </p:txBody>
      </p:sp>
      <p:sp>
        <p:nvSpPr>
          <p:cNvPr id="199" name="What did you think of the article in general?"/>
          <p:cNvSpPr txBox="1"/>
          <p:nvPr/>
        </p:nvSpPr>
        <p:spPr>
          <a:xfrm>
            <a:off x="3235806" y="5440444"/>
            <a:ext cx="607457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What did you think of the article in general?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Distance Pointing"/>
          <p:cNvSpPr txBox="1"/>
          <p:nvPr>
            <p:ph type="title"/>
          </p:nvPr>
        </p:nvSpPr>
        <p:spPr>
          <a:prstGeom prst="rect">
            <a:avLst/>
          </a:prstGeom>
        </p:spPr>
        <p:txBody>
          <a:bodyPr/>
          <a:lstStyle/>
          <a:p>
            <a:pPr lvl="1"/>
            <a:r>
              <a:t>Distance Pointing</a:t>
            </a:r>
          </a:p>
        </p:txBody>
      </p:sp>
      <p:sp>
        <p:nvSpPr>
          <p:cNvPr id="202" name="Deals with interactions with large displays from a distance…"/>
          <p:cNvSpPr txBox="1"/>
          <p:nvPr>
            <p:ph type="body" sz="half" idx="1"/>
          </p:nvPr>
        </p:nvSpPr>
        <p:spPr>
          <a:xfrm>
            <a:off x="508000" y="2628900"/>
            <a:ext cx="11988800" cy="3972436"/>
          </a:xfrm>
          <a:prstGeom prst="rect">
            <a:avLst/>
          </a:prstGeom>
        </p:spPr>
        <p:txBody>
          <a:bodyPr/>
          <a:lstStyle/>
          <a:p>
            <a:pPr/>
            <a:r>
              <a:t>Deals with interactions with large displays from a distance</a:t>
            </a:r>
          </a:p>
          <a:p>
            <a:pPr/>
            <a:r>
              <a:t>Compares 7 distal pointing techniques </a:t>
            </a:r>
          </a:p>
        </p:txBody>
      </p:sp>
      <p:grpSp>
        <p:nvGrpSpPr>
          <p:cNvPr id="205" name="Screen Shot 2018-11-26 at 7.46.22 AM.png"/>
          <p:cNvGrpSpPr/>
          <p:nvPr/>
        </p:nvGrpSpPr>
        <p:grpSpPr>
          <a:xfrm>
            <a:off x="2593122" y="6133761"/>
            <a:ext cx="7998681" cy="3212807"/>
            <a:chOff x="0" y="-1"/>
            <a:chExt cx="7998679" cy="3212806"/>
          </a:xfrm>
        </p:grpSpPr>
        <p:pic>
          <p:nvPicPr>
            <p:cNvPr id="203" name="Screen Shot 2018-11-26 at 7.46.22 AM.png" descr="Screen Shot 2018-11-26 at 7.46.22 AM.png"/>
            <p:cNvPicPr>
              <a:picLocks noChangeAspect="1"/>
            </p:cNvPicPr>
            <p:nvPr/>
          </p:nvPicPr>
          <p:blipFill>
            <a:blip r:embed="rId3">
              <a:extLst/>
            </a:blip>
            <a:stretch>
              <a:fillRect/>
            </a:stretch>
          </p:blipFill>
          <p:spPr>
            <a:xfrm>
              <a:off x="270752" y="88899"/>
              <a:ext cx="7457175" cy="2882607"/>
            </a:xfrm>
            <a:prstGeom prst="rect">
              <a:avLst/>
            </a:prstGeom>
            <a:ln w="12700" cap="flat">
              <a:noFill/>
              <a:miter lim="400000"/>
            </a:ln>
            <a:effectLst/>
          </p:spPr>
        </p:pic>
        <p:pic>
          <p:nvPicPr>
            <p:cNvPr id="204" name="Screen Shot 2018-11-26 at 7.46.22 AM.png" descr="Screen Shot 2018-11-26 at 7.46.22 AM.png"/>
            <p:cNvPicPr>
              <a:picLocks noChangeAspect="1"/>
            </p:cNvPicPr>
            <p:nvPr/>
          </p:nvPicPr>
          <p:blipFill>
            <a:blip r:embed="rId4">
              <a:extLst/>
            </a:blip>
            <a:stretch>
              <a:fillRect/>
            </a:stretch>
          </p:blipFill>
          <p:spPr>
            <a:xfrm>
              <a:off x="0" y="-2"/>
              <a:ext cx="7998681" cy="321280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pecific concerns"/>
          <p:cNvSpPr txBox="1"/>
          <p:nvPr>
            <p:ph type="title"/>
          </p:nvPr>
        </p:nvSpPr>
        <p:spPr>
          <a:prstGeom prst="rect">
            <a:avLst/>
          </a:prstGeom>
        </p:spPr>
        <p:txBody>
          <a:bodyPr/>
          <a:lstStyle/>
          <a:p>
            <a:pPr lvl="1"/>
            <a:r>
              <a:t>Specific concerns</a:t>
            </a:r>
          </a:p>
        </p:txBody>
      </p:sp>
      <p:sp>
        <p:nvSpPr>
          <p:cNvPr id="210" name="Body"/>
          <p:cNvSpPr txBox="1"/>
          <p:nvPr>
            <p:ph type="body" sz="half" idx="1"/>
          </p:nvPr>
        </p:nvSpPr>
        <p:spPr>
          <a:prstGeom prst="rect">
            <a:avLst/>
          </a:prstGeom>
        </p:spPr>
        <p:txBody>
          <a:bodyPr/>
          <a:lstStyle/>
          <a:p>
            <a:pPr marL="469900" indent="-469900">
              <a:spcBef>
                <a:spcPts val="2400"/>
              </a:spcBef>
              <a:buSzPct val="60000"/>
              <a:defRPr sz="36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Convenience"/>
          <p:cNvSpPr txBox="1"/>
          <p:nvPr>
            <p:ph type="title"/>
          </p:nvPr>
        </p:nvSpPr>
        <p:spPr>
          <a:prstGeom prst="rect">
            <a:avLst/>
          </a:prstGeom>
        </p:spPr>
        <p:txBody>
          <a:bodyPr/>
          <a:lstStyle/>
          <a:p>
            <a:pPr/>
            <a:r>
              <a:t>Convenience</a:t>
            </a:r>
          </a:p>
        </p:txBody>
      </p:sp>
      <p:sp>
        <p:nvSpPr>
          <p:cNvPr id="215" name="Survey questions…"/>
          <p:cNvSpPr txBox="1"/>
          <p:nvPr>
            <p:ph type="body" sz="half" idx="1"/>
          </p:nvPr>
        </p:nvSpPr>
        <p:spPr>
          <a:prstGeom prst="rect">
            <a:avLst/>
          </a:prstGeom>
        </p:spPr>
        <p:txBody>
          <a:bodyPr/>
          <a:lstStyle/>
          <a:p>
            <a:pPr/>
            <a:r>
              <a:t>Survey questions</a:t>
            </a:r>
          </a:p>
          <a:p>
            <a:pPr/>
            <a:r>
              <a:t>365 people (aged 17 - 73), online social media</a:t>
            </a:r>
          </a:p>
        </p:txBody>
      </p:sp>
      <p:sp>
        <p:nvSpPr>
          <p:cNvPr id="216" name="96% familiar with touch based interactions on smartphones…"/>
          <p:cNvSpPr txBox="1"/>
          <p:nvPr/>
        </p:nvSpPr>
        <p:spPr>
          <a:xfrm>
            <a:off x="6399440" y="2730500"/>
            <a:ext cx="5816602"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93700" indent="-393700" algn="l">
              <a:spcBef>
                <a:spcPts val="1800"/>
              </a:spcBef>
              <a:buClr>
                <a:srgbClr val="929292"/>
              </a:buClr>
              <a:buSzPct val="65000"/>
              <a:buFont typeface="Zapf Dingbats"/>
              <a:buChar char="❖"/>
              <a:defRPr sz="3000">
                <a:latin typeface="Palatino"/>
                <a:ea typeface="Palatino"/>
                <a:cs typeface="Palatino"/>
                <a:sym typeface="Palatino"/>
              </a:defRPr>
            </a:pPr>
            <a:r>
              <a:t>96% familiar with touch based interactions on smartphones</a:t>
            </a:r>
          </a:p>
          <a:p>
            <a:pPr marL="393700" indent="-393700" algn="l">
              <a:spcBef>
                <a:spcPts val="1800"/>
              </a:spcBef>
              <a:buClr>
                <a:srgbClr val="929292"/>
              </a:buClr>
              <a:buSzPct val="65000"/>
              <a:buFont typeface="Zapf Dingbats"/>
              <a:buChar char="❖"/>
              <a:defRPr sz="3000">
                <a:latin typeface="Palatino"/>
                <a:ea typeface="Palatino"/>
                <a:cs typeface="Palatino"/>
                <a:sym typeface="Palatino"/>
              </a:defRPr>
            </a:pPr>
            <a:r>
              <a:t>86% familiar with trackpads </a:t>
            </a:r>
          </a:p>
          <a:p>
            <a:pPr marL="393700" indent="-393700" algn="l">
              <a:spcBef>
                <a:spcPts val="1800"/>
              </a:spcBef>
              <a:buClr>
                <a:srgbClr val="929292"/>
              </a:buClr>
              <a:buSzPct val="65000"/>
              <a:buFont typeface="Zapf Dingbats"/>
              <a:buChar char="❖"/>
              <a:defRPr sz="3000">
                <a:latin typeface="Palatino"/>
                <a:ea typeface="Palatino"/>
                <a:cs typeface="Palatino"/>
                <a:sym typeface="Palatino"/>
              </a:defRPr>
            </a:pPr>
            <a:r>
              <a:t>49% wear a wristwatch</a:t>
            </a:r>
          </a:p>
          <a:p>
            <a:pPr marL="393700" indent="-393700" algn="l">
              <a:spcBef>
                <a:spcPts val="1800"/>
              </a:spcBef>
              <a:buClr>
                <a:srgbClr val="929292"/>
              </a:buClr>
              <a:buSzPct val="65000"/>
              <a:buFont typeface="Zapf Dingbats"/>
              <a:buChar char="❖"/>
              <a:defRPr sz="3000">
                <a:latin typeface="Palatino"/>
                <a:ea typeface="Palatino"/>
                <a:cs typeface="Palatino"/>
                <a:sym typeface="Palatino"/>
              </a:defRPr>
            </a:pPr>
            <a:r>
              <a:t>9% wear a smartwatch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Screen Shot 2018-11-26 at 8.09.29 AM.png" descr="Screen Shot 2018-11-26 at 8.09.29 AM.png"/>
          <p:cNvPicPr>
            <a:picLocks noChangeAspect="1"/>
          </p:cNvPicPr>
          <p:nvPr>
            <p:ph type="pic" idx="13"/>
          </p:nvPr>
        </p:nvPicPr>
        <p:blipFill>
          <a:blip r:embed="rId3">
            <a:extLst/>
          </a:blip>
          <a:stretch>
            <a:fillRect/>
          </a:stretch>
        </p:blipFill>
        <p:spPr>
          <a:xfrm>
            <a:off x="6692900" y="2324099"/>
            <a:ext cx="5842002" cy="3850848"/>
          </a:xfrm>
          <a:prstGeom prst="rect">
            <a:avLst/>
          </a:prstGeom>
        </p:spPr>
      </p:pic>
      <p:sp>
        <p:nvSpPr>
          <p:cNvPr id="221" name="Overview of techniques"/>
          <p:cNvSpPr txBox="1"/>
          <p:nvPr>
            <p:ph type="title"/>
          </p:nvPr>
        </p:nvSpPr>
        <p:spPr>
          <a:prstGeom prst="rect">
            <a:avLst/>
          </a:prstGeom>
        </p:spPr>
        <p:txBody>
          <a:bodyPr/>
          <a:lstStyle/>
          <a:p>
            <a:pPr/>
            <a:r>
              <a:t>Overview of techniques</a:t>
            </a:r>
          </a:p>
        </p:txBody>
      </p:sp>
      <p:sp>
        <p:nvSpPr>
          <p:cNvPr id="222" name="Errors: P1TA, P1TR, P2TR, P2TA ≪ W2TR ≪ W1RR, P1RR…"/>
          <p:cNvSpPr txBox="1"/>
          <p:nvPr>
            <p:ph type="body" sz="half" idx="1"/>
          </p:nvPr>
        </p:nvSpPr>
        <p:spPr>
          <a:prstGeom prst="rect">
            <a:avLst/>
          </a:prstGeom>
        </p:spPr>
        <p:txBody>
          <a:bodyPr/>
          <a:lstStyle/>
          <a:p>
            <a:pPr/>
            <a:r>
              <a:t>Errors: P1TA, P1TR, P2TR, P2TA ≪ W2TR ≪ W1RR, P1RR</a:t>
            </a:r>
          </a:p>
          <a:p>
            <a:pPr/>
            <a:r>
              <a:t>Completion time: P1RR ≪ P2TR ≪ P1TR, P2TA ≪ W2TR ≪ W1RR, P1TA</a:t>
            </a:r>
          </a:p>
          <a:p>
            <a:pPr/>
            <a:r>
              <a:t>Overall best: P2TR </a:t>
            </a:r>
          </a:p>
        </p:txBody>
      </p:sp>
      <p:grpSp>
        <p:nvGrpSpPr>
          <p:cNvPr id="225" name="Screen Shot 2018-11-26 at 8.09.54 AM.png"/>
          <p:cNvGrpSpPr/>
          <p:nvPr/>
        </p:nvGrpSpPr>
        <p:grpSpPr>
          <a:xfrm>
            <a:off x="6692900" y="6164203"/>
            <a:ext cx="5842002" cy="3383316"/>
            <a:chOff x="0" y="0"/>
            <a:chExt cx="5842001" cy="3383315"/>
          </a:xfrm>
        </p:grpSpPr>
        <p:pic>
          <p:nvPicPr>
            <p:cNvPr id="223" name="Screen Shot 2018-11-26 at 8.09.54 AM.png" descr="Screen Shot 2018-11-26 at 8.09.54 AM.png"/>
            <p:cNvPicPr>
              <a:picLocks noChangeAspect="1"/>
            </p:cNvPicPr>
            <p:nvPr/>
          </p:nvPicPr>
          <p:blipFill>
            <a:blip r:embed="rId4">
              <a:extLst/>
            </a:blip>
            <a:srcRect l="0" t="1428" r="0" b="0"/>
            <a:stretch>
              <a:fillRect/>
            </a:stretch>
          </p:blipFill>
          <p:spPr>
            <a:xfrm>
              <a:off x="126999" y="88900"/>
              <a:ext cx="5588003" cy="2901531"/>
            </a:xfrm>
            <a:prstGeom prst="rect">
              <a:avLst/>
            </a:prstGeom>
            <a:ln w="12700" cap="flat">
              <a:noFill/>
              <a:miter lim="400000"/>
            </a:ln>
            <a:effectLst/>
          </p:spPr>
        </p:pic>
        <p:pic>
          <p:nvPicPr>
            <p:cNvPr id="224" name="Screen Shot 2018-11-26 at 8.09.54 AM.png" descr="Screen Shot 2018-11-26 at 8.09.54 AM.png"/>
            <p:cNvPicPr>
              <a:picLocks noChangeAspect="1"/>
            </p:cNvPicPr>
            <p:nvPr/>
          </p:nvPicPr>
          <p:blipFill>
            <a:blip r:embed="rId5">
              <a:extLst/>
            </a:blip>
            <a:stretch>
              <a:fillRect/>
            </a:stretch>
          </p:blipFill>
          <p:spPr>
            <a:xfrm>
              <a:off x="0" y="-1"/>
              <a:ext cx="5842002" cy="338331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Screen Shot 2018-11-26 at 8.04.30 AM.png" descr="Screen Shot 2018-11-26 at 8.04.30 AM.png"/>
          <p:cNvPicPr>
            <a:picLocks noChangeAspect="1"/>
          </p:cNvPicPr>
          <p:nvPr>
            <p:ph type="pic" idx="13"/>
          </p:nvPr>
        </p:nvPicPr>
        <p:blipFill>
          <a:blip r:embed="rId2">
            <a:extLst/>
          </a:blip>
          <a:stretch>
            <a:fillRect/>
          </a:stretch>
        </p:blipFill>
        <p:spPr>
          <a:xfrm>
            <a:off x="3497710" y="2791571"/>
            <a:ext cx="6009381" cy="4170458"/>
          </a:xfrm>
          <a:prstGeom prst="rect">
            <a:avLst/>
          </a:prstGeom>
        </p:spPr>
      </p:pic>
      <p:sp>
        <p:nvSpPr>
          <p:cNvPr id="230" name="Overall Evaluation"/>
          <p:cNvSpPr txBox="1"/>
          <p:nvPr>
            <p:ph type="title"/>
          </p:nvPr>
        </p:nvSpPr>
        <p:spPr>
          <a:prstGeom prst="rect">
            <a:avLst/>
          </a:prstGeom>
        </p:spPr>
        <p:txBody>
          <a:bodyPr/>
          <a:lstStyle/>
          <a:p>
            <a:pPr lvl="1"/>
            <a:r>
              <a:t>Overall Evaluation</a:t>
            </a:r>
          </a:p>
        </p:txBody>
      </p:sp>
      <p:sp>
        <p:nvSpPr>
          <p:cNvPr id="231" name="How did they do from a user interface stand point?"/>
          <p:cNvSpPr txBox="1"/>
          <p:nvPr/>
        </p:nvSpPr>
        <p:spPr>
          <a:xfrm>
            <a:off x="2989310" y="8060702"/>
            <a:ext cx="702617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How did they do from a user interface stand point?</a:t>
            </a:r>
          </a:p>
        </p:txBody>
      </p:sp>
      <p:sp>
        <p:nvSpPr>
          <p:cNvPr id="232" name="What did you think of the article in general?"/>
          <p:cNvSpPr txBox="1"/>
          <p:nvPr/>
        </p:nvSpPr>
        <p:spPr>
          <a:xfrm>
            <a:off x="3235806" y="7371851"/>
            <a:ext cx="607457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What did you think of the article in general?</a:t>
            </a:r>
          </a:p>
        </p:txBody>
      </p:sp>
      <p:sp>
        <p:nvSpPr>
          <p:cNvPr id="233" name="How does it compare to LumiWatch?"/>
          <p:cNvSpPr txBox="1"/>
          <p:nvPr/>
        </p:nvSpPr>
        <p:spPr>
          <a:xfrm>
            <a:off x="3711611" y="8749553"/>
            <a:ext cx="512296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How does it compare to LumiWatch?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ake Away Points"/>
          <p:cNvSpPr txBox="1"/>
          <p:nvPr>
            <p:ph type="title"/>
          </p:nvPr>
        </p:nvSpPr>
        <p:spPr>
          <a:prstGeom prst="rect">
            <a:avLst/>
          </a:prstGeom>
        </p:spPr>
        <p:txBody>
          <a:bodyPr/>
          <a:lstStyle/>
          <a:p>
            <a:pPr lvl="1"/>
            <a:r>
              <a:t>Take Away Points</a:t>
            </a:r>
          </a:p>
        </p:txBody>
      </p:sp>
      <p:sp>
        <p:nvSpPr>
          <p:cNvPr id="236" name="Input/Output is at the core of user interface…"/>
          <p:cNvSpPr txBox="1"/>
          <p:nvPr>
            <p:ph type="body" idx="1"/>
          </p:nvPr>
        </p:nvSpPr>
        <p:spPr>
          <a:xfrm>
            <a:off x="508000" y="2730500"/>
            <a:ext cx="11988800" cy="6350000"/>
          </a:xfrm>
          <a:prstGeom prst="rect">
            <a:avLst/>
          </a:prstGeom>
        </p:spPr>
        <p:txBody>
          <a:bodyPr/>
          <a:lstStyle/>
          <a:p>
            <a:pPr/>
            <a:r>
              <a:t>Input/Output is at the core of user interface</a:t>
            </a:r>
          </a:p>
          <a:p>
            <a:pPr/>
            <a:r>
              <a:t>Both LumiWatch and Distance Pointing evaluate user interface in some way</a:t>
            </a:r>
          </a:p>
          <a:p>
            <a:pPr lvl="1"/>
            <a:r>
              <a:t>LumiWatch is concerned with only one device so it’s a little more detailed</a:t>
            </a:r>
          </a:p>
          <a:p>
            <a:pPr lvl="1"/>
            <a:r>
              <a:t>Distance Pointing takes a more general approach but compares 7 different techniques</a:t>
            </a:r>
          </a:p>
          <a:p>
            <a:pPr/>
            <a:r>
              <a:t>User interface motivation and factors revisited </a:t>
            </a:r>
          </a:p>
          <a:p>
            <a:pPr lvl="1"/>
            <a:r>
              <a:t>Do the articles support our concept of user interface?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What about it?"/>
          <p:cNvSpPr txBox="1"/>
          <p:nvPr>
            <p:ph type="title"/>
          </p:nvPr>
        </p:nvSpPr>
        <p:spPr>
          <a:prstGeom prst="rect">
            <a:avLst/>
          </a:prstGeom>
        </p:spPr>
        <p:txBody>
          <a:bodyPr/>
          <a:lstStyle/>
          <a:p>
            <a:pPr lvl="1"/>
            <a:r>
              <a:t>What about it?</a:t>
            </a:r>
          </a:p>
        </p:txBody>
      </p:sp>
      <p:sp>
        <p:nvSpPr>
          <p:cNvPr id="138" name="What comes to mind when you think of user interface?…"/>
          <p:cNvSpPr txBox="1"/>
          <p:nvPr>
            <p:ph type="body" idx="1"/>
          </p:nvPr>
        </p:nvSpPr>
        <p:spPr>
          <a:prstGeom prst="rect">
            <a:avLst/>
          </a:prstGeom>
        </p:spPr>
        <p:txBody>
          <a:bodyPr/>
          <a:lstStyle/>
          <a:p>
            <a:pPr/>
            <a:r>
              <a:t>What comes to mind when you think of user interface?</a:t>
            </a:r>
          </a:p>
          <a:p>
            <a:pPr/>
            <a:r>
              <a:t>Why is it important?</a:t>
            </a:r>
          </a:p>
          <a:p>
            <a:pPr/>
            <a:r>
              <a:t>What factors play into this concept?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Motivation"/>
          <p:cNvSpPr txBox="1"/>
          <p:nvPr>
            <p:ph type="title"/>
          </p:nvPr>
        </p:nvSpPr>
        <p:spPr>
          <a:xfrm>
            <a:off x="508000" y="800100"/>
            <a:ext cx="5201345" cy="1219200"/>
          </a:xfrm>
          <a:prstGeom prst="rect">
            <a:avLst/>
          </a:prstGeom>
        </p:spPr>
        <p:txBody>
          <a:bodyPr/>
          <a:lstStyle/>
          <a:p>
            <a:pPr lvl="3"/>
            <a:r>
              <a:t>Motivation</a:t>
            </a:r>
          </a:p>
        </p:txBody>
      </p:sp>
      <p:sp>
        <p:nvSpPr>
          <p:cNvPr id="141" name="Body"/>
          <p:cNvSpPr txBox="1"/>
          <p:nvPr>
            <p:ph type="body" sz="half" idx="1"/>
          </p:nvPr>
        </p:nvSpPr>
        <p:spPr>
          <a:prstGeom prst="rect">
            <a:avLst/>
          </a:prstGeom>
        </p:spPr>
        <p:txBody>
          <a:bodyPr/>
          <a:lstStyle/>
          <a:p>
            <a:pPr/>
            <a:r>
              <a:t>Multiple functionality</a:t>
            </a:r>
          </a:p>
          <a:p>
            <a:pPr/>
            <a:r>
              <a:t>Data Flow</a:t>
            </a:r>
          </a:p>
          <a:p>
            <a:pPr/>
            <a:r>
              <a:t>FOR THE USER</a:t>
            </a:r>
          </a:p>
        </p:txBody>
      </p:sp>
      <p:sp>
        <p:nvSpPr>
          <p:cNvPr id="142" name="Factors"/>
          <p:cNvSpPr txBox="1"/>
          <p:nvPr/>
        </p:nvSpPr>
        <p:spPr>
          <a:xfrm>
            <a:off x="6743700" y="787400"/>
            <a:ext cx="5201345"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90000"/>
              </a:lnSpc>
              <a:spcBef>
                <a:spcPts val="1600"/>
              </a:spcBef>
              <a:defRPr sz="7000">
                <a:solidFill>
                  <a:srgbClr val="D93E2B"/>
                </a:solidFill>
              </a:defRPr>
            </a:lvl1pPr>
          </a:lstStyle>
          <a:p>
            <a:pPr/>
            <a:r>
              <a:t>Factors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How does this relate to OS?"/>
          <p:cNvSpPr txBox="1"/>
          <p:nvPr>
            <p:ph type="title"/>
          </p:nvPr>
        </p:nvSpPr>
        <p:spPr>
          <a:prstGeom prst="rect">
            <a:avLst/>
          </a:prstGeom>
        </p:spPr>
        <p:txBody>
          <a:bodyPr/>
          <a:lstStyle/>
          <a:p>
            <a:pPr/>
            <a:r>
              <a:t>How does this relate to OS?</a:t>
            </a:r>
          </a:p>
        </p:txBody>
      </p:sp>
      <p:sp>
        <p:nvSpPr>
          <p:cNvPr id="147" name="The general purpose remains the same…"/>
          <p:cNvSpPr txBox="1"/>
          <p:nvPr>
            <p:ph type="body" idx="1"/>
          </p:nvPr>
        </p:nvSpPr>
        <p:spPr>
          <a:prstGeom prst="rect">
            <a:avLst/>
          </a:prstGeom>
        </p:spPr>
        <p:txBody>
          <a:bodyPr/>
          <a:lstStyle/>
          <a:p>
            <a:pPr/>
            <a:r>
              <a:t>The general purpose remains the same</a:t>
            </a:r>
          </a:p>
          <a:p>
            <a:pPr/>
            <a:r>
              <a:t>Bottom line is input and output need to be managed</a:t>
            </a:r>
          </a:p>
          <a:p>
            <a:pPr/>
            <a:r>
              <a:t>In LumiWatch this is easy to see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LumiWatch"/>
          <p:cNvSpPr txBox="1"/>
          <p:nvPr>
            <p:ph type="title"/>
          </p:nvPr>
        </p:nvSpPr>
        <p:spPr>
          <a:prstGeom prst="rect">
            <a:avLst/>
          </a:prstGeom>
        </p:spPr>
        <p:txBody>
          <a:bodyPr/>
          <a:lstStyle/>
          <a:p>
            <a:pPr lvl="1"/>
            <a:r>
              <a:t>LumiWatch</a:t>
            </a:r>
          </a:p>
        </p:txBody>
      </p:sp>
      <p:sp>
        <p:nvSpPr>
          <p:cNvPr id="152" name="A solution for input/output bottleneck in wearables…"/>
          <p:cNvSpPr txBox="1"/>
          <p:nvPr>
            <p:ph type="body" idx="1"/>
          </p:nvPr>
        </p:nvSpPr>
        <p:spPr>
          <a:xfrm>
            <a:off x="508000" y="2703440"/>
            <a:ext cx="11988800" cy="5229584"/>
          </a:xfrm>
          <a:prstGeom prst="rect">
            <a:avLst/>
          </a:prstGeom>
        </p:spPr>
        <p:txBody>
          <a:bodyPr/>
          <a:lstStyle/>
          <a:p>
            <a:pPr/>
            <a:r>
              <a:t>A solution for input/output bottleneck in wearables</a:t>
            </a:r>
          </a:p>
          <a:p>
            <a:pPr/>
            <a:r>
              <a:t>On-skin touch interface in place of small screens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What are the specific concerns?"/>
          <p:cNvSpPr txBox="1"/>
          <p:nvPr>
            <p:ph type="title"/>
          </p:nvPr>
        </p:nvSpPr>
        <p:spPr>
          <a:prstGeom prst="rect">
            <a:avLst/>
          </a:prstGeom>
        </p:spPr>
        <p:txBody>
          <a:bodyPr/>
          <a:lstStyle/>
          <a:p>
            <a:pPr/>
            <a:r>
              <a:t>What are the specific concerns?</a:t>
            </a:r>
          </a:p>
        </p:txBody>
      </p:sp>
      <p:sp>
        <p:nvSpPr>
          <p:cNvPr id="157" name="Body"/>
          <p:cNvSpPr txBox="1"/>
          <p:nvPr>
            <p:ph type="body" sz="half" idx="1"/>
          </p:nvPr>
        </p:nvSpPr>
        <p:spPr>
          <a:prstGeom prst="rect">
            <a:avLst/>
          </a:prstGeom>
        </p:spPr>
        <p:txBody>
          <a:bodyPr/>
          <a:lstStyle/>
          <a:p>
            <a:pPr/>
            <a:r>
              <a:t>Battery life</a:t>
            </a:r>
          </a:p>
          <a:p>
            <a:pPr/>
            <a:r>
              <a:t>Size</a:t>
            </a:r>
          </a:p>
          <a:p>
            <a:pPr/>
            <a:r>
              <a:t>Comfortability</a:t>
            </a:r>
          </a:p>
          <a:p>
            <a:pPr lvl="1"/>
            <a:r>
              <a:t>Heat dissipation</a:t>
            </a:r>
          </a:p>
          <a:p>
            <a:pPr/>
            <a:r>
              <a:t>Projection visibility</a:t>
            </a:r>
          </a:p>
          <a:p>
            <a:pPr/>
            <a:r>
              <a:t>Sensing capability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Screen Shot 2018-11-26 at 12.05.28 AM.png" descr="Screen Shot 2018-11-26 at 12.05.28 AM.png"/>
          <p:cNvPicPr>
            <a:picLocks noChangeAspect="1"/>
          </p:cNvPicPr>
          <p:nvPr>
            <p:ph type="pic" idx="13"/>
          </p:nvPr>
        </p:nvPicPr>
        <p:blipFill>
          <a:blip r:embed="rId3">
            <a:extLst/>
          </a:blip>
          <a:stretch>
            <a:fillRect/>
          </a:stretch>
        </p:blipFill>
        <p:spPr>
          <a:xfrm>
            <a:off x="8701561" y="2171699"/>
            <a:ext cx="3714479" cy="4262562"/>
          </a:xfrm>
          <a:prstGeom prst="rect">
            <a:avLst/>
          </a:prstGeom>
        </p:spPr>
      </p:pic>
      <p:sp>
        <p:nvSpPr>
          <p:cNvPr id="162" name="Sensing"/>
          <p:cNvSpPr txBox="1"/>
          <p:nvPr>
            <p:ph type="title"/>
          </p:nvPr>
        </p:nvSpPr>
        <p:spPr>
          <a:prstGeom prst="rect">
            <a:avLst/>
          </a:prstGeom>
        </p:spPr>
        <p:txBody>
          <a:bodyPr/>
          <a:lstStyle/>
          <a:p>
            <a:pPr/>
            <a:r>
              <a:t>Sensing</a:t>
            </a:r>
          </a:p>
        </p:txBody>
      </p:sp>
      <p:sp>
        <p:nvSpPr>
          <p:cNvPr id="163" name="Hardware…"/>
          <p:cNvSpPr txBox="1"/>
          <p:nvPr>
            <p:ph type="body" sz="half" idx="1"/>
          </p:nvPr>
        </p:nvSpPr>
        <p:spPr>
          <a:xfrm>
            <a:off x="508000" y="2324100"/>
            <a:ext cx="5816600" cy="6350000"/>
          </a:xfrm>
          <a:prstGeom prst="rect">
            <a:avLst/>
          </a:prstGeom>
        </p:spPr>
        <p:txBody>
          <a:bodyPr/>
          <a:lstStyle/>
          <a:p>
            <a:pPr/>
            <a:r>
              <a:t>Hardware</a:t>
            </a:r>
          </a:p>
          <a:p>
            <a:pPr lvl="1"/>
            <a:r>
              <a:t>Depth Sensing Array</a:t>
            </a:r>
          </a:p>
          <a:p>
            <a:pPr/>
            <a:r>
              <a:t>All 10 measurements ~36ms, touch tracking frame rate of 27.5 Hz</a:t>
            </a:r>
          </a:p>
          <a:p>
            <a:pPr/>
            <a:r>
              <a:t>2D position tracking </a:t>
            </a:r>
          </a:p>
          <a:p>
            <a:pPr/>
            <a:r>
              <a:t>Taps and swipes based on finger strokes</a:t>
            </a:r>
          </a:p>
        </p:txBody>
      </p:sp>
      <p:grpSp>
        <p:nvGrpSpPr>
          <p:cNvPr id="166" name="Image Gallery"/>
          <p:cNvGrpSpPr/>
          <p:nvPr/>
        </p:nvGrpSpPr>
        <p:grpSpPr>
          <a:xfrm>
            <a:off x="5474001" y="6580309"/>
            <a:ext cx="4083469" cy="3701108"/>
            <a:chOff x="0" y="0"/>
            <a:chExt cx="4083467" cy="3701107"/>
          </a:xfrm>
        </p:grpSpPr>
        <p:pic>
          <p:nvPicPr>
            <p:cNvPr id="164" name="Screen Shot 2018-11-26 at 12.28.32 AM.png" descr="Screen Shot 2018-11-26 at 12.28.32 AM.png"/>
            <p:cNvPicPr>
              <a:picLocks noChangeAspect="1"/>
            </p:cNvPicPr>
            <p:nvPr/>
          </p:nvPicPr>
          <p:blipFill>
            <a:blip r:embed="rId4">
              <a:extLst/>
            </a:blip>
            <a:srcRect l="0" t="3867" r="0" b="19032"/>
            <a:stretch>
              <a:fillRect/>
            </a:stretch>
          </p:blipFill>
          <p:spPr>
            <a:xfrm>
              <a:off x="0" y="0"/>
              <a:ext cx="4083468" cy="3142309"/>
            </a:xfrm>
            <a:prstGeom prst="rect">
              <a:avLst/>
            </a:prstGeom>
            <a:ln w="12700" cap="flat">
              <a:noFill/>
              <a:miter lim="400000"/>
            </a:ln>
            <a:effectLst/>
          </p:spPr>
        </p:pic>
        <p:sp>
          <p:nvSpPr>
            <p:cNvPr id="165" name="Type to enter a caption."/>
            <p:cNvSpPr txBox="1"/>
            <p:nvPr/>
          </p:nvSpPr>
          <p:spPr>
            <a:xfrm>
              <a:off x="0" y="3218507"/>
              <a:ext cx="4083468"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defRPr sz="2000">
                  <a:latin typeface="Palatino"/>
                  <a:ea typeface="Palatino"/>
                  <a:cs typeface="Palatino"/>
                  <a:sym typeface="Palatino"/>
                </a:defRPr>
              </a:lvl1pPr>
            </a:lstStyle>
            <a:p>
              <a:pPr/>
              <a:r>
                <a:t>Type to enter a caption.</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Screen Shot 2018-11-26 at 12.41.02 AM.png" descr="Screen Shot 2018-11-26 at 12.41.02 AM.png"/>
          <p:cNvPicPr>
            <a:picLocks noChangeAspect="1"/>
          </p:cNvPicPr>
          <p:nvPr>
            <p:ph type="pic" idx="13"/>
          </p:nvPr>
        </p:nvPicPr>
        <p:blipFill>
          <a:blip r:embed="rId3">
            <a:extLst/>
          </a:blip>
          <a:stretch>
            <a:fillRect/>
          </a:stretch>
        </p:blipFill>
        <p:spPr>
          <a:xfrm>
            <a:off x="495300" y="2565400"/>
            <a:ext cx="4874032" cy="5580237"/>
          </a:xfrm>
          <a:prstGeom prst="rect">
            <a:avLst/>
          </a:prstGeom>
        </p:spPr>
      </p:pic>
      <p:sp>
        <p:nvSpPr>
          <p:cNvPr id="171" name="Sensing evaluated"/>
          <p:cNvSpPr txBox="1"/>
          <p:nvPr>
            <p:ph type="title"/>
          </p:nvPr>
        </p:nvSpPr>
        <p:spPr>
          <a:prstGeom prst="rect">
            <a:avLst/>
          </a:prstGeom>
        </p:spPr>
        <p:txBody>
          <a:bodyPr/>
          <a:lstStyle/>
          <a:p>
            <a:pPr/>
            <a:r>
              <a:t>Sensing evaluated</a:t>
            </a:r>
          </a:p>
        </p:txBody>
      </p:sp>
      <p:grpSp>
        <p:nvGrpSpPr>
          <p:cNvPr id="174" name="Screen Shot 2018-11-26 at 12.41.23 AM.png"/>
          <p:cNvGrpSpPr/>
          <p:nvPr/>
        </p:nvGrpSpPr>
        <p:grpSpPr>
          <a:xfrm>
            <a:off x="6692899" y="2565398"/>
            <a:ext cx="4790832" cy="5485692"/>
            <a:chOff x="0" y="0"/>
            <a:chExt cx="4790830" cy="5485691"/>
          </a:xfrm>
        </p:grpSpPr>
        <p:pic>
          <p:nvPicPr>
            <p:cNvPr id="172" name="Screen Shot 2018-11-26 at 12.41.23 AM.png" descr="Screen Shot 2018-11-26 at 12.41.23 AM.png"/>
            <p:cNvPicPr>
              <a:picLocks noChangeAspect="1"/>
            </p:cNvPicPr>
            <p:nvPr/>
          </p:nvPicPr>
          <p:blipFill>
            <a:blip r:embed="rId4">
              <a:extLst/>
            </a:blip>
            <a:srcRect l="2730" t="0" r="2729" b="0"/>
            <a:stretch>
              <a:fillRect/>
            </a:stretch>
          </p:blipFill>
          <p:spPr>
            <a:xfrm>
              <a:off x="127000" y="772344"/>
              <a:ext cx="4536832" cy="3788602"/>
            </a:xfrm>
            <a:prstGeom prst="rect">
              <a:avLst/>
            </a:prstGeom>
            <a:ln w="12700" cap="flat">
              <a:noFill/>
              <a:miter lim="400000"/>
            </a:ln>
            <a:effectLst/>
          </p:spPr>
        </p:pic>
        <p:pic>
          <p:nvPicPr>
            <p:cNvPr id="173" name="Screen Shot 2018-11-26 at 12.41.23 AM.png" descr="Screen Shot 2018-11-26 at 12.41.23 AM.png"/>
            <p:cNvPicPr>
              <a:picLocks noChangeAspect="1"/>
            </p:cNvPicPr>
            <p:nvPr/>
          </p:nvPicPr>
          <p:blipFill>
            <a:blip r:embed="rId5">
              <a:extLst/>
            </a:blip>
            <a:stretch>
              <a:fillRect/>
            </a:stretch>
          </p:blipFill>
          <p:spPr>
            <a:xfrm>
              <a:off x="0" y="-1"/>
              <a:ext cx="4790831" cy="5485692"/>
            </a:xfrm>
            <a:prstGeom prst="rect">
              <a:avLst/>
            </a:prstGeom>
            <a:ln w="12700" cap="flat">
              <a:noFill/>
              <a:miter lim="400000"/>
            </a:ln>
            <a:effectLst/>
          </p:spPr>
        </p:pic>
      </p:grpSp>
      <p:sp>
        <p:nvSpPr>
          <p:cNvPr id="175" name="How does this affect the user interface?"/>
          <p:cNvSpPr txBox="1"/>
          <p:nvPr/>
        </p:nvSpPr>
        <p:spPr>
          <a:xfrm>
            <a:off x="3800648" y="8597187"/>
            <a:ext cx="540350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How does this affect the user interface?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Screen Shot 2018-11-26 at 12.57.07 AM.png" descr="Screen Shot 2018-11-26 at 12.57.07 AM.png"/>
          <p:cNvPicPr>
            <a:picLocks noChangeAspect="1"/>
          </p:cNvPicPr>
          <p:nvPr>
            <p:ph type="pic" idx="13"/>
          </p:nvPr>
        </p:nvPicPr>
        <p:blipFill>
          <a:blip r:embed="rId3">
            <a:extLst/>
          </a:blip>
          <a:stretch>
            <a:fillRect/>
          </a:stretch>
        </p:blipFill>
        <p:spPr>
          <a:xfrm>
            <a:off x="6838187" y="2827407"/>
            <a:ext cx="5551426" cy="3719406"/>
          </a:xfrm>
          <a:prstGeom prst="rect">
            <a:avLst/>
          </a:prstGeom>
        </p:spPr>
      </p:pic>
      <p:sp>
        <p:nvSpPr>
          <p:cNvPr id="180" name="Projection"/>
          <p:cNvSpPr txBox="1"/>
          <p:nvPr>
            <p:ph type="title"/>
          </p:nvPr>
        </p:nvSpPr>
        <p:spPr>
          <a:prstGeom prst="rect">
            <a:avLst/>
          </a:prstGeom>
        </p:spPr>
        <p:txBody>
          <a:bodyPr/>
          <a:lstStyle/>
          <a:p>
            <a:pPr/>
            <a:r>
              <a:t>Projection</a:t>
            </a:r>
          </a:p>
        </p:txBody>
      </p:sp>
      <p:sp>
        <p:nvSpPr>
          <p:cNvPr id="181" name="Hardware…"/>
          <p:cNvSpPr txBox="1"/>
          <p:nvPr>
            <p:ph type="body" sz="half" idx="1"/>
          </p:nvPr>
        </p:nvSpPr>
        <p:spPr>
          <a:prstGeom prst="rect">
            <a:avLst/>
          </a:prstGeom>
        </p:spPr>
        <p:txBody>
          <a:bodyPr/>
          <a:lstStyle/>
          <a:p>
            <a:pPr/>
            <a:r>
              <a:t>Hardware</a:t>
            </a:r>
          </a:p>
          <a:p>
            <a:pPr lvl="1"/>
            <a:r>
              <a:t>Elevated projector</a:t>
            </a:r>
          </a:p>
          <a:p>
            <a:pPr/>
            <a:r>
              <a:t>Projection calibration</a:t>
            </a:r>
          </a:p>
          <a:p>
            <a:pPr lvl="1"/>
            <a:r>
              <a:t>World coordinate rectification</a:t>
            </a:r>
          </a:p>
          <a:p>
            <a:pPr lvl="1"/>
            <a:r>
              <a:t>Luminance Correction</a:t>
            </a:r>
          </a:p>
          <a:p>
            <a:pPr lvl="1"/>
            <a:r>
              <a:t>Dynamic projection-input calibration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