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4" r:id="rId6"/>
    <p:sldId id="274" r:id="rId7"/>
    <p:sldId id="262" r:id="rId8"/>
    <p:sldId id="270" r:id="rId9"/>
    <p:sldId id="271" r:id="rId10"/>
    <p:sldId id="281" r:id="rId11"/>
    <p:sldId id="272" r:id="rId12"/>
    <p:sldId id="276" r:id="rId13"/>
    <p:sldId id="273" r:id="rId14"/>
    <p:sldId id="277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472" autoAdjust="0"/>
  </p:normalViewPr>
  <p:slideViewPr>
    <p:cSldViewPr snapToGrid="0">
      <p:cViewPr varScale="1">
        <p:scale>
          <a:sx n="68" d="100"/>
          <a:sy n="68" d="100"/>
        </p:scale>
        <p:origin x="11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6F275-9303-40C7-AC71-030218670AFB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F6B0C-890C-47A6-8A67-00D31A3C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2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IOT expansion – will include drones</a:t>
            </a:r>
          </a:p>
          <a:p>
            <a:r>
              <a:rPr lang="en-US" dirty="0"/>
              <a:t>Connected autonomy – rather than simply abstracting the autonomous aspect, it abstracts flight instructions to a known path</a:t>
            </a:r>
          </a:p>
          <a:p>
            <a:r>
              <a:rPr lang="en-US" dirty="0"/>
              <a:t>Device abstraction – remove focus from singular drones</a:t>
            </a:r>
          </a:p>
          <a:p>
            <a:r>
              <a:rPr lang="en-US" dirty="0"/>
              <a:t>Swarm synchronization – accomplishing tasks as a group (requires communication, time)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F6B0C-890C-47A6-8A67-00D31A3C4A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1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F6B0C-890C-47A6-8A67-00D31A3C4A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F6B0C-890C-47A6-8A67-00D31A3C4A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0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F6B0C-890C-47A6-8A67-00D31A3C4A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3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F6B0C-890C-47A6-8A67-00D31A3C4A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6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F6B0C-890C-47A6-8A67-00D31A3C4A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F6B0C-890C-47A6-8A67-00D31A3C4A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7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F6B0C-890C-47A6-8A67-00D31A3C4A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7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F6B0C-890C-47A6-8A67-00D31A3C4A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22404A5-79A5-4DE1-A0E8-5736D06D58F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F8AF-1547-4BCA-BC06-2FA49D58E99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9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04A5-79A5-4DE1-A0E8-5736D06D58F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F8AF-1547-4BCA-BC06-2FA49D58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1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04A5-79A5-4DE1-A0E8-5736D06D58F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F8AF-1547-4BCA-BC06-2FA49D58E99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04A5-79A5-4DE1-A0E8-5736D06D58F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F8AF-1547-4BCA-BC06-2FA49D58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9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04A5-79A5-4DE1-A0E8-5736D06D58F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F8AF-1547-4BCA-BC06-2FA49D58E99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8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04A5-79A5-4DE1-A0E8-5736D06D58F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F8AF-1547-4BCA-BC06-2FA49D58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2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04A5-79A5-4DE1-A0E8-5736D06D58F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F8AF-1547-4BCA-BC06-2FA49D58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04A5-79A5-4DE1-A0E8-5736D06D58F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F8AF-1547-4BCA-BC06-2FA49D58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3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04A5-79A5-4DE1-A0E8-5736D06D58F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F8AF-1547-4BCA-BC06-2FA49D58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04A5-79A5-4DE1-A0E8-5736D06D58F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F8AF-1547-4BCA-BC06-2FA49D58E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5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04A5-79A5-4DE1-A0E8-5736D06D58F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F8AF-1547-4BCA-BC06-2FA49D58E99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6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22404A5-79A5-4DE1-A0E8-5736D06D58F4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33FF8AF-1547-4BCA-BC06-2FA49D58E99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51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cd.uni-stuttgart.de/?p=1296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9863-F32B-4C57-A6E1-8B6462A3C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>
                <a:latin typeface="+mn-lt"/>
              </a:rPr>
              <a:t>Coordination and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73BD7-9133-4E75-BB4A-11A871311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Will Ashe</a:t>
            </a:r>
          </a:p>
        </p:txBody>
      </p:sp>
    </p:spTree>
    <p:extLst>
      <p:ext uri="{BB962C8B-B14F-4D97-AF65-F5344CB8AC3E}">
        <p14:creationId xmlns:p14="http://schemas.microsoft.com/office/powerpoint/2010/main" val="247854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36DA-AC3E-4344-B755-ACC02B62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Connected Drones: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A29E-7626-4DD1-A4D9-CBD98333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What functions are required of a drone OS to enable a system like the one described?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What additional functions typically provided by an OS would add functionality?</a:t>
            </a: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A0C4B-7D33-44E8-84D0-2FBDAD4EE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71" y="4114992"/>
            <a:ext cx="4126365" cy="219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4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36DA-AC3E-4344-B755-ACC02B62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Software for Connected Actuation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A29E-7626-4DD1-A4D9-CBD98333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Proprietary </a:t>
            </a:r>
          </a:p>
          <a:p>
            <a:pPr marL="403924" lvl="1" indent="-230188">
              <a:buFont typeface="Calibri" panose="020F0502020204030204" pitchFamily="34" charset="0"/>
              <a:buChar char="‒"/>
            </a:pPr>
            <a:r>
              <a:rPr lang="en-US" sz="2400" dirty="0">
                <a:cs typeface="Arial" panose="020B0604020202020204" pitchFamily="34" charset="0"/>
              </a:rPr>
              <a:t>Ships with the arm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Open Source (ROS)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Rhino-Grasshopper-Plugins</a:t>
            </a:r>
          </a:p>
          <a:p>
            <a:pPr marL="403924" lvl="1" indent="-230188">
              <a:buFont typeface="Calibri" panose="020F0502020204030204" pitchFamily="34" charset="0"/>
              <a:buChar char="‒"/>
            </a:pPr>
            <a:r>
              <a:rPr lang="en-US" sz="2400" dirty="0">
                <a:cs typeface="Arial" panose="020B0604020202020204" pitchFamily="34" charset="0"/>
              </a:rPr>
              <a:t>Somewhere in between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Hacking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Demo: Grasshopper </a:t>
            </a: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9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36DA-AC3E-4344-B755-ACC02B62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Arms for Connected Actuation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A29E-7626-4DD1-A4D9-CBD98333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Low budget </a:t>
            </a:r>
          </a:p>
          <a:p>
            <a:pPr marL="403924" lvl="1" indent="-230188">
              <a:buFont typeface="Calibri" panose="020F0502020204030204" pitchFamily="34" charset="0"/>
              <a:buChar char="‒"/>
            </a:pPr>
            <a:r>
              <a:rPr lang="en-US" sz="2400" dirty="0">
                <a:cs typeface="Arial" panose="020B0604020202020204" pitchFamily="34" charset="0"/>
              </a:rPr>
              <a:t>Serial/USB connection, gripper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Cheaper Industrial Arms </a:t>
            </a:r>
          </a:p>
          <a:p>
            <a:pPr marL="403924" lvl="1" indent="-230188">
              <a:buFont typeface="Calibri" panose="020F0502020204030204" pitchFamily="34" charset="0"/>
              <a:buChar char="‒"/>
            </a:pPr>
            <a:r>
              <a:rPr lang="en-US" sz="2400" dirty="0">
                <a:cs typeface="Arial" panose="020B0604020202020204" pitchFamily="34" charset="0"/>
              </a:rPr>
              <a:t>Proprietary software defines control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Research-Oriented Arms</a:t>
            </a:r>
          </a:p>
          <a:p>
            <a:pPr marL="403924" lvl="1" indent="-230188">
              <a:buFont typeface="Calibri" panose="020F0502020204030204" pitchFamily="34" charset="0"/>
              <a:buChar char="‒"/>
            </a:pPr>
            <a:r>
              <a:rPr lang="en-US" sz="2400" dirty="0">
                <a:cs typeface="Arial" panose="020B0604020202020204" pitchFamily="34" charset="0"/>
              </a:rPr>
              <a:t>Low-level control, niche applications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Modular Light-Weight Arms</a:t>
            </a:r>
          </a:p>
          <a:p>
            <a:pPr marL="403924" lvl="1" indent="-230188">
              <a:buFont typeface="Calibri" panose="020F0502020204030204" pitchFamily="34" charset="0"/>
              <a:buChar char="‒"/>
            </a:pPr>
            <a:r>
              <a:rPr lang="en-US" sz="2400" dirty="0">
                <a:cs typeface="Arial" panose="020B0604020202020204" pitchFamily="34" charset="0"/>
              </a:rPr>
              <a:t>Low-level control, modularity, light-weight, deployable</a:t>
            </a:r>
          </a:p>
          <a:p>
            <a:pPr marL="0" indent="0">
              <a:buNone/>
            </a:pPr>
            <a:endParaRPr lang="en-US" sz="1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5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36DA-AC3E-4344-B755-ACC02B62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Robotic Softness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A29E-7626-4DD1-A4D9-CBD98333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Soft Systems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Agent-Based System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Performance Criteria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End Effector – alternating grippers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Feedback System – Kinect + </a:t>
            </a:r>
            <a:r>
              <a:rPr lang="en-US" sz="2800" dirty="0" err="1">
                <a:cs typeface="Arial" panose="020B0604020202020204" pitchFamily="34" charset="0"/>
              </a:rPr>
              <a:t>Kuka</a:t>
            </a:r>
            <a:r>
              <a:rPr lang="en-US" sz="2800" dirty="0">
                <a:cs typeface="Arial" panose="020B0604020202020204" pitchFamily="34" charset="0"/>
              </a:rPr>
              <a:t> Robot Sensor Interface (RSI)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endParaRPr lang="en-US" sz="2800" dirty="0">
              <a:cs typeface="Arial" panose="020B0604020202020204" pitchFamily="34" charset="0"/>
            </a:endParaRPr>
          </a:p>
          <a:p>
            <a:pPr marL="230188" indent="-230188">
              <a:buFont typeface="Calibri" panose="020F0502020204030204" pitchFamily="34" charset="0"/>
              <a:buChar char="‒"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91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36DA-AC3E-4344-B755-ACC02B62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Example ABS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A29E-7626-4DD1-A4D9-CBD98333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Institute for Computational Design (ICD) and the Institute of Building Structures and Structural Design (ITKE) at the University of Stuttgart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Annual pavilion collaboration 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2014-15: </a:t>
            </a:r>
            <a:r>
              <a:rPr lang="en-US" sz="2800" dirty="0">
                <a:cs typeface="Arial" panose="020B0604020202020204" pitchFamily="34" charset="0"/>
                <a:hlinkClick r:id="rId3"/>
              </a:rPr>
              <a:t>http://icd.uni-stuttgart.de/?p=12965</a:t>
            </a:r>
            <a:r>
              <a:rPr lang="en-US" sz="2800" dirty="0">
                <a:cs typeface="Arial" panose="020B0604020202020204" pitchFamily="34" charset="0"/>
              </a:rPr>
              <a:t> 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2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36DA-AC3E-4344-B755-ACC02B62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Expanding Robotic Softness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A29E-7626-4DD1-A4D9-CBD98333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What OS functions are split throughout the CPS? 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How does the resulting system measure against the OS goals?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What would be the effect of one integrated actuator and sensor module running an OS? Additional motes?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endParaRPr lang="en-US" sz="2800" dirty="0">
              <a:cs typeface="Arial" panose="020B0604020202020204" pitchFamily="34" charset="0"/>
            </a:endParaRPr>
          </a:p>
          <a:p>
            <a:pPr marL="230188" indent="-230188">
              <a:buFont typeface="Calibri" panose="020F0502020204030204" pitchFamily="34" charset="0"/>
              <a:buChar char="‒"/>
            </a:pPr>
            <a:endParaRPr lang="en-US" sz="24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2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4CBED-3CF2-4015-9019-3C9B4B44B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28" y="4159665"/>
            <a:ext cx="3799794" cy="20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6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36DA-AC3E-4344-B755-ACC02B62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A29E-7626-4DD1-A4D9-CBD98333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Robotics Platforms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Connected Drones Analysis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Connected Actuation Platforms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Robotic Softness Discussion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9368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36DA-AC3E-4344-B755-ACC02B62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Software for Robotics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A29E-7626-4DD1-A4D9-CBD98333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Today’s Ecosystem</a:t>
            </a:r>
          </a:p>
          <a:p>
            <a:pPr marL="403924" lvl="1" indent="-230188">
              <a:buFont typeface="Calibri" panose="020F0502020204030204" pitchFamily="34" charset="0"/>
              <a:buChar char="‒"/>
            </a:pPr>
            <a:r>
              <a:rPr lang="en-US" sz="2400" dirty="0">
                <a:cs typeface="Arial" panose="020B0604020202020204" pitchFamily="34" charset="0"/>
              </a:rPr>
              <a:t>ROS </a:t>
            </a:r>
          </a:p>
          <a:p>
            <a:pPr marL="586804" lvl="2" indent="-230188">
              <a:buFont typeface="Calibri" panose="020F0502020204030204" pitchFamily="34" charset="0"/>
              <a:buChar char="‒"/>
            </a:pPr>
            <a:r>
              <a:rPr lang="en-US" sz="2000" dirty="0">
                <a:cs typeface="Arial" panose="020B0604020202020204" pitchFamily="34" charset="0"/>
              </a:rPr>
              <a:t>Robotic Operating System</a:t>
            </a:r>
          </a:p>
          <a:p>
            <a:pPr marL="586804" lvl="2" indent="-230188">
              <a:buFont typeface="Calibri" panose="020F0502020204030204" pitchFamily="34" charset="0"/>
              <a:buChar char="‒"/>
            </a:pPr>
            <a:r>
              <a:rPr lang="en-US" sz="2000" dirty="0">
                <a:cs typeface="Arial" panose="020B0604020202020204" pitchFamily="34" charset="0"/>
              </a:rPr>
              <a:t>Provides </a:t>
            </a:r>
          </a:p>
          <a:p>
            <a:pPr marL="733108" lvl="3" indent="-230188">
              <a:buFont typeface="Calibri" panose="020F0502020204030204" pitchFamily="34" charset="0"/>
              <a:buChar char="‒"/>
            </a:pPr>
            <a:r>
              <a:rPr lang="en-US" sz="2000" dirty="0">
                <a:cs typeface="Arial" panose="020B0604020202020204" pitchFamily="34" charset="0"/>
              </a:rPr>
              <a:t>messaging, </a:t>
            </a:r>
          </a:p>
          <a:p>
            <a:pPr marL="733108" lvl="3" indent="-230188">
              <a:buFont typeface="Calibri" panose="020F0502020204030204" pitchFamily="34" charset="0"/>
              <a:buChar char="‒"/>
            </a:pPr>
            <a:r>
              <a:rPr lang="en-US" sz="2000" dirty="0">
                <a:cs typeface="Arial" panose="020B0604020202020204" pitchFamily="34" charset="0"/>
              </a:rPr>
              <a:t>information sharing</a:t>
            </a:r>
          </a:p>
          <a:p>
            <a:pPr marL="733108" lvl="3" indent="-230188">
              <a:buFont typeface="Calibri" panose="020F0502020204030204" pitchFamily="34" charset="0"/>
              <a:buChar char="‒"/>
            </a:pPr>
            <a:r>
              <a:rPr lang="en-US" sz="2000" dirty="0">
                <a:cs typeface="Arial" panose="020B0604020202020204" pitchFamily="34" charset="0"/>
              </a:rPr>
              <a:t>many robotic hardware abstractions (point-to-point coordinate transforms, pose estimation, localization, and navigation)</a:t>
            </a:r>
          </a:p>
          <a:p>
            <a:pPr marL="403924" lvl="1" indent="-230188">
              <a:buFont typeface="Calibri" panose="020F0502020204030204" pitchFamily="34" charset="0"/>
              <a:buChar char="‒"/>
            </a:pPr>
            <a:r>
              <a:rPr lang="en-US" sz="2400" dirty="0" err="1">
                <a:cs typeface="Arial" panose="020B0604020202020204" pitchFamily="34" charset="0"/>
              </a:rPr>
              <a:t>ArduPilot</a:t>
            </a:r>
            <a:endParaRPr lang="en-US" sz="2400" dirty="0">
              <a:cs typeface="Arial" panose="020B0604020202020204" pitchFamily="34" charset="0"/>
            </a:endParaRPr>
          </a:p>
          <a:p>
            <a:pPr marL="403924" lvl="1" indent="-230188">
              <a:buFont typeface="Calibri" panose="020F0502020204030204" pitchFamily="34" charset="0"/>
              <a:buChar char="‒"/>
            </a:pPr>
            <a:r>
              <a:rPr lang="en-US" sz="2400" dirty="0" err="1">
                <a:cs typeface="Arial" panose="020B0604020202020204" pitchFamily="34" charset="0"/>
              </a:rPr>
              <a:t>Sparki</a:t>
            </a:r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7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36DA-AC3E-4344-B755-ACC02B62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Hardware for Mobile Robotics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A29E-7626-4DD1-A4D9-CBD98333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Today’s Ecosystem</a:t>
            </a:r>
          </a:p>
          <a:p>
            <a:pPr marL="403924" lvl="1" indent="-230188">
              <a:buFont typeface="Calibri" panose="020F0502020204030204" pitchFamily="34" charset="0"/>
              <a:buChar char="‒"/>
            </a:pPr>
            <a:r>
              <a:rPr lang="en-US" sz="2400" dirty="0">
                <a:cs typeface="Arial" panose="020B0604020202020204" pitchFamily="34" charset="0"/>
              </a:rPr>
              <a:t>Consumer Platforms</a:t>
            </a:r>
          </a:p>
          <a:p>
            <a:pPr marL="586804" lvl="2" indent="-230188">
              <a:buFont typeface="Calibri" panose="020F0502020204030204" pitchFamily="34" charset="0"/>
              <a:buChar char="‒"/>
            </a:pPr>
            <a:r>
              <a:rPr lang="en-US" sz="2000" dirty="0">
                <a:cs typeface="Arial" panose="020B0604020202020204" pitchFamily="34" charset="0"/>
              </a:rPr>
              <a:t>The ground vehicles</a:t>
            </a:r>
          </a:p>
          <a:p>
            <a:pPr marL="733108" lvl="3" indent="-230188">
              <a:buFont typeface="Calibri" panose="020F0502020204030204" pitchFamily="34" charset="0"/>
              <a:buChar char="‒"/>
            </a:pPr>
            <a:r>
              <a:rPr lang="en-US" sz="2000" dirty="0">
                <a:cs typeface="Arial" panose="020B0604020202020204" pitchFamily="34" charset="0"/>
              </a:rPr>
              <a:t>iRobot Create</a:t>
            </a:r>
          </a:p>
          <a:p>
            <a:pPr marL="586804" lvl="2" indent="-230188">
              <a:buFont typeface="Calibri" panose="020F0502020204030204" pitchFamily="34" charset="0"/>
              <a:buChar char="‒"/>
            </a:pPr>
            <a:r>
              <a:rPr lang="en-US" sz="2000" dirty="0">
                <a:cs typeface="Arial" panose="020B0604020202020204" pitchFamily="34" charset="0"/>
              </a:rPr>
              <a:t>The humanoids</a:t>
            </a:r>
          </a:p>
          <a:p>
            <a:pPr marL="733108" lvl="3" indent="-230188">
              <a:buFont typeface="Calibri" panose="020F0502020204030204" pitchFamily="34" charset="0"/>
              <a:buChar char="‒"/>
            </a:pPr>
            <a:r>
              <a:rPr lang="en-US" sz="2000" dirty="0">
                <a:cs typeface="Arial" panose="020B0604020202020204" pitchFamily="34" charset="0"/>
              </a:rPr>
              <a:t>Nao and Pepper</a:t>
            </a:r>
          </a:p>
          <a:p>
            <a:pPr marL="586804" lvl="2" indent="-230188">
              <a:buFont typeface="Calibri" panose="020F0502020204030204" pitchFamily="34" charset="0"/>
              <a:buChar char="‒"/>
            </a:pPr>
            <a:r>
              <a:rPr lang="en-US" sz="2000" dirty="0">
                <a:cs typeface="Arial" panose="020B0604020202020204" pitchFamily="34" charset="0"/>
              </a:rPr>
              <a:t>The drones</a:t>
            </a:r>
          </a:p>
          <a:p>
            <a:pPr marL="733108" lvl="3" indent="-230188">
              <a:buFont typeface="Calibri" panose="020F0502020204030204" pitchFamily="34" charset="0"/>
              <a:buChar char="‒"/>
            </a:pPr>
            <a:r>
              <a:rPr lang="en-US" sz="2000" dirty="0">
                <a:cs typeface="Arial" panose="020B0604020202020204" pitchFamily="34" charset="0"/>
              </a:rPr>
              <a:t>DJI</a:t>
            </a:r>
          </a:p>
          <a:p>
            <a:pPr marL="733108" lvl="3" indent="-230188">
              <a:buFont typeface="Calibri" panose="020F0502020204030204" pitchFamily="34" charset="0"/>
              <a:buChar char="‒"/>
            </a:pPr>
            <a:r>
              <a:rPr lang="en-US" sz="2000" dirty="0">
                <a:cs typeface="Arial" panose="020B0604020202020204" pitchFamily="34" charset="0"/>
              </a:rPr>
              <a:t>Parrot</a:t>
            </a:r>
          </a:p>
        </p:txBody>
      </p:sp>
      <p:pic>
        <p:nvPicPr>
          <p:cNvPr id="1026" name="Picture 2" descr="https://robots.nu/img/uploads/2018/06/05/kv-NAO.png">
            <a:extLst>
              <a:ext uri="{FF2B5EF4-FFF2-40B4-BE49-F238E27FC236}">
                <a16:creationId xmlns:a16="http://schemas.microsoft.com/office/drawing/2014/main" id="{DB224EE3-F3B5-4CED-8E41-D16839552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85" y="1719943"/>
            <a:ext cx="4181268" cy="436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06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36DA-AC3E-4344-B755-ACC02B62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So where does this class 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A29E-7626-4DD1-A4D9-CBD983336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191000"/>
          </a:xfrm>
        </p:spPr>
        <p:txBody>
          <a:bodyPr>
            <a:normAutofit lnSpcReduction="10000"/>
          </a:bodyPr>
          <a:lstStyle/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Hard to develop an open, usable, highly functional robotics platform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Many of the OS functions have been split up to support development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Leads to three classes of robotic research:</a:t>
            </a:r>
            <a:endParaRPr lang="en-US" sz="1600" dirty="0">
              <a:cs typeface="Arial" panose="020B0604020202020204" pitchFamily="34" charset="0"/>
            </a:endParaRPr>
          </a:p>
          <a:p>
            <a:pPr marL="403924" lvl="1" indent="-230188">
              <a:buFont typeface="Calibri" panose="020F0502020204030204" pitchFamily="34" charset="0"/>
              <a:buChar char="‒"/>
            </a:pPr>
            <a:r>
              <a:rPr lang="en-US" sz="2400" dirty="0">
                <a:cs typeface="Arial" panose="020B0604020202020204" pitchFamily="34" charset="0"/>
              </a:rPr>
              <a:t>Private robotic development (e.g. Boston Dynamics)</a:t>
            </a:r>
          </a:p>
          <a:p>
            <a:pPr marL="403924" lvl="1" indent="-230188">
              <a:buFont typeface="Calibri" panose="020F0502020204030204" pitchFamily="34" charset="0"/>
              <a:buChar char="‒"/>
            </a:pPr>
            <a:r>
              <a:rPr lang="en-US" sz="2400" dirty="0">
                <a:cs typeface="Arial" panose="020B0604020202020204" pitchFamily="34" charset="0"/>
              </a:rPr>
              <a:t>Low-level research (Controls/AMR)</a:t>
            </a:r>
          </a:p>
          <a:p>
            <a:pPr marL="403924" lvl="1" indent="-230188">
              <a:buFont typeface="Calibri" panose="020F0502020204030204" pitchFamily="34" charset="0"/>
              <a:buChar char="‒"/>
            </a:pPr>
            <a:r>
              <a:rPr lang="en-US" sz="2400" dirty="0">
                <a:cs typeface="Arial" panose="020B0604020202020204" pitchFamily="34" charset="0"/>
              </a:rPr>
              <a:t>High-level research (Hacking and Augmentation)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Software will not always be designed in conjunction with the control algorithms!</a:t>
            </a:r>
          </a:p>
        </p:txBody>
      </p:sp>
    </p:spTree>
    <p:extLst>
      <p:ext uri="{BB962C8B-B14F-4D97-AF65-F5344CB8AC3E}">
        <p14:creationId xmlns:p14="http://schemas.microsoft.com/office/powerpoint/2010/main" val="226816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av_comic.png">
            <a:extLst>
              <a:ext uri="{FF2B5EF4-FFF2-40B4-BE49-F238E27FC236}">
                <a16:creationId xmlns:a16="http://schemas.microsoft.com/office/drawing/2014/main" id="{413903C7-4ADF-4B03-996C-55E0B23DF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753" y="1867118"/>
            <a:ext cx="3760493" cy="420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73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36DA-AC3E-4344-B755-ACC02B62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Connected Drones: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A29E-7626-4DD1-A4D9-CBD98333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What ideas are they getting at? 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What are they trying to solve?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What is the intended use for this technology? What else could it accomplish?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endParaRPr lang="en-US" sz="2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6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36DA-AC3E-4344-B755-ACC02B62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Connected Drones: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A29E-7626-4DD1-A4D9-CBD98333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What constraints are placed on the environment?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What kinds of commands can be sent?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How does the system know where the drone is?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Likes? Dislikes?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What else could they have included?</a:t>
            </a: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1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36DA-AC3E-4344-B755-ACC02B62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Connected Drones: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A29E-7626-4DD1-A4D9-CBD98333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How well did they evaluate their platform?</a:t>
            </a:r>
          </a:p>
          <a:p>
            <a:pPr marL="230188" indent="-230188">
              <a:buFont typeface="Calibri" panose="020F0502020204030204" pitchFamily="34" charset="0"/>
              <a:buChar char="‒"/>
            </a:pPr>
            <a:r>
              <a:rPr lang="en-US" sz="2800" dirty="0">
                <a:cs typeface="Arial" panose="020B0604020202020204" pitchFamily="34" charset="0"/>
              </a:rPr>
              <a:t>What would you have liked to have seen?</a:t>
            </a:r>
          </a:p>
          <a:p>
            <a:pPr marL="0" indent="0"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66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4138</TotalTime>
  <Words>505</Words>
  <Application>Microsoft Office PowerPoint</Application>
  <PresentationFormat>Widescreen</PresentationFormat>
  <Paragraphs>103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Tw Cen MT</vt:lpstr>
      <vt:lpstr>Tw Cen MT Condensed</vt:lpstr>
      <vt:lpstr>Wingdings 3</vt:lpstr>
      <vt:lpstr>Integral</vt:lpstr>
      <vt:lpstr>Coordination and Robotics</vt:lpstr>
      <vt:lpstr>Overview</vt:lpstr>
      <vt:lpstr>Software for Robotics</vt:lpstr>
      <vt:lpstr>Hardware for Mobile Robotics</vt:lpstr>
      <vt:lpstr>So where does this class fit?</vt:lpstr>
      <vt:lpstr>PowerPoint Presentation</vt:lpstr>
      <vt:lpstr>Connected Drones: Motivation</vt:lpstr>
      <vt:lpstr>Connected Drones: Implementation</vt:lpstr>
      <vt:lpstr>Connected Drones: Evaluation</vt:lpstr>
      <vt:lpstr>Connected Drones: Context</vt:lpstr>
      <vt:lpstr>Software for Connected Actuation</vt:lpstr>
      <vt:lpstr>Arms for Connected Actuation</vt:lpstr>
      <vt:lpstr>Robotic Softness</vt:lpstr>
      <vt:lpstr>Example ABS Construction</vt:lpstr>
      <vt:lpstr>Expanding Robotic Softness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Coordination and Robotics</dc:title>
  <dc:creator>Student</dc:creator>
  <cp:lastModifiedBy>Student</cp:lastModifiedBy>
  <cp:revision>35</cp:revision>
  <dcterms:created xsi:type="dcterms:W3CDTF">2018-11-27T02:19:53Z</dcterms:created>
  <dcterms:modified xsi:type="dcterms:W3CDTF">2018-11-29T23:18:26Z</dcterms:modified>
</cp:coreProperties>
</file>