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3" r:id="rId5"/>
    <p:sldId id="258" r:id="rId6"/>
    <p:sldId id="266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7415-7CE4-46E5-9CC5-DB74C6377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73502-FC93-4938-BA0F-F89622E07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CC322-923D-46F1-863E-A8D80275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1FC2-65FE-45E3-B361-56B7AD82C728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776F-FA5A-4EF1-97B4-3711C001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1DAFA-3FCF-44E2-9B28-F24D3D5D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0B0-629E-4F4D-86FF-975D2A4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7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8567-CB4F-40DF-B0BD-04F4A7E7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56C9C-F4A3-4021-B4E8-49BB36F9C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5AC9-95BD-4EA0-828D-36AE41E6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1FC2-65FE-45E3-B361-56B7AD82C728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4CEB-C4FA-415C-8137-7073F6F3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9738-F50C-43E6-B53F-A7E58DFC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0B0-629E-4F4D-86FF-975D2A4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1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3A8DC-0635-4BE8-8E9C-06500D497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4DD48-73CB-496E-A2B8-BBAA3CE10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F035E-DB08-4CDC-B4F7-69B235B4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1FC2-65FE-45E3-B361-56B7AD82C728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43488-2178-44F0-9CC4-7F509ADC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7F5A-EB68-4DBD-BEC0-7FB8AE58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0B0-629E-4F4D-86FF-975D2A4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2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564E-A39B-4644-A9CD-00548C6D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020DC-C49F-4A83-B79F-E6D2AFBE0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E152-BBDF-4A3A-86EE-9F23B2DE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1FC2-65FE-45E3-B361-56B7AD82C728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2F5AC-5147-4C24-9DA3-DBD69FFA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92EE-39CC-4769-B0A2-30496B0A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0B0-629E-4F4D-86FF-975D2A4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5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7FCD-D56B-4A59-B90F-A0DDC80B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BFA10-6900-4992-B61B-58381B676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706B-7390-4EEB-B165-9CED17F0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1FC2-65FE-45E3-B361-56B7AD82C728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F078-7E20-45E0-ADD0-944C8766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2707C-57B7-4B09-B1CE-191D844C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0B0-629E-4F4D-86FF-975D2A4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6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3D5D-23D7-4F56-960C-964F9345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5B86-9A82-4300-932B-92222300B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66688-ED0B-462C-9AB7-44000468C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D7DB0-1D29-4BC5-8505-C08C79BA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1FC2-65FE-45E3-B361-56B7AD82C728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DC1A5-0D01-4093-9EE9-0A69D59B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D52D0-3646-4BD3-BF70-AD44510A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0B0-629E-4F4D-86FF-975D2A4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7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13C8-A5A3-4D00-BBF0-B7424ED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FFFB-49B6-4D3E-B423-962C9824D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DFF86-FBF4-47C2-A409-86DE61663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9E9AB-8003-43F2-9363-8B590151C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B2DB-05B3-4091-8F3E-0E1BBB4DE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9EB18-321E-4A9C-8406-E4200D3D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1FC2-65FE-45E3-B361-56B7AD82C728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134DA-03F0-4DE7-985E-C2613E7B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9D891-4DDC-491B-8DD8-6A5AF746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0B0-629E-4F4D-86FF-975D2A4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0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2774-4B42-4EBA-8C95-FEB037A1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C1381-1005-4949-B1CB-7E082A5C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1FC2-65FE-45E3-B361-56B7AD82C728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F3AD6-EAD2-4845-AE86-E55523F7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560AC-E609-44C5-AAF2-8A6EFBF2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0B0-629E-4F4D-86FF-975D2A4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97F28-172A-4553-B6AB-E7D81704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1FC2-65FE-45E3-B361-56B7AD82C728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55EE2-3AB5-4C8E-A457-4B0E1B26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82C11-935A-4D54-927D-91F27BD5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0B0-629E-4F4D-86FF-975D2A4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8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E0DD-4BCC-4C34-BAF7-39D0D728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7A70-2395-4A4F-8B70-AA535535B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02471-5331-4B7E-95DB-8964055DF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F4778-EBBF-4C97-924B-807A2943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1FC2-65FE-45E3-B361-56B7AD82C728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F84F5-C1DF-492F-8629-AD285F3D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1B644-93E3-4AA6-B1E9-EC786437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0B0-629E-4F4D-86FF-975D2A4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9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E7A2-0EE4-4C2A-B15F-081646EB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A7A3B-2B38-4CFD-9F5C-7FED6C904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4298E-F923-4412-AC65-F956FE24A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0C853-97C1-4B79-8155-C2BFFA57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1FC2-65FE-45E3-B361-56B7AD82C728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981EF-E9F9-434A-8804-640AA09E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ED816-3AF5-4A3B-9319-0BDED0BE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0B0-629E-4F4D-86FF-975D2A4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4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E6829-425A-4048-9E5A-6917E2D0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E33AC-4C12-44E7-84E8-6095F4B72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CEE0-E70C-4D49-8858-ACA8CE89B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31FC2-65FE-45E3-B361-56B7AD82C728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C1223-F52E-4238-B214-767A60998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7E65-0E73-4A9D-AF72-7EEB415B3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570B0-629E-4F4D-86FF-975D2A4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0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0530-8D77-47B3-8D8C-55E7813D6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6" y="870011"/>
            <a:ext cx="9144000" cy="917683"/>
          </a:xfrm>
        </p:spPr>
        <p:txBody>
          <a:bodyPr>
            <a:normAutofit/>
          </a:bodyPr>
          <a:lstStyle/>
          <a:p>
            <a:r>
              <a:rPr lang="en-US" sz="3600" dirty="0"/>
              <a:t>Network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771C1-977E-4D0B-964E-2E9AE6003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750" y="2601119"/>
            <a:ext cx="9144000" cy="165576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dirty="0"/>
              <a:t>case study: Lima, Peru – </a:t>
            </a:r>
          </a:p>
        </p:txBody>
      </p:sp>
    </p:spTree>
    <p:extLst>
      <p:ext uri="{BB962C8B-B14F-4D97-AF65-F5344CB8AC3E}">
        <p14:creationId xmlns:p14="http://schemas.microsoft.com/office/powerpoint/2010/main" val="423929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CDE2-1DE3-415E-916B-FAD8672E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3525575"/>
            <a:ext cx="10515600" cy="487131"/>
          </a:xfrm>
        </p:spPr>
        <p:txBody>
          <a:bodyPr>
            <a:noAutofit/>
          </a:bodyPr>
          <a:lstStyle/>
          <a:p>
            <a:r>
              <a:rPr lang="en-US" sz="3200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2AA2-D56C-4221-AF5C-8D0680287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59" y="4314548"/>
            <a:ext cx="10515600" cy="2261910"/>
          </a:xfrm>
        </p:spPr>
        <p:txBody>
          <a:bodyPr>
            <a:normAutofit/>
          </a:bodyPr>
          <a:lstStyle/>
          <a:p>
            <a:pPr marL="214313">
              <a:spcBef>
                <a:spcPts val="0"/>
              </a:spcBef>
              <a:spcAft>
                <a:spcPts val="600"/>
              </a:spcAft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How does the network coverage looks like for Lima?</a:t>
            </a:r>
          </a:p>
          <a:p>
            <a:pPr marL="214313">
              <a:spcBef>
                <a:spcPts val="0"/>
              </a:spcBef>
              <a:spcAft>
                <a:spcPts val="600"/>
              </a:spcAft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Which are the areas that are not well covered by the network?</a:t>
            </a:r>
          </a:p>
          <a:p>
            <a:pPr marL="214313">
              <a:spcBef>
                <a:spcPts val="0"/>
              </a:spcBef>
              <a:spcAft>
                <a:spcPts val="600"/>
              </a:spcAft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Which are the areas that are too congested?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1DB127-2EA9-43E4-BD40-F90C68CFB0DC}"/>
              </a:ext>
            </a:extLst>
          </p:cNvPr>
          <p:cNvSpPr txBox="1">
            <a:spLocks/>
          </p:cNvSpPr>
          <p:nvPr/>
        </p:nvSpPr>
        <p:spPr>
          <a:xfrm>
            <a:off x="536359" y="281542"/>
            <a:ext cx="10515600" cy="4871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Project context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4CA7CF-BBAB-4CF7-8AFE-327B9105BC47}"/>
              </a:ext>
            </a:extLst>
          </p:cNvPr>
          <p:cNvSpPr txBox="1">
            <a:spLocks/>
          </p:cNvSpPr>
          <p:nvPr/>
        </p:nvSpPr>
        <p:spPr>
          <a:xfrm>
            <a:off x="536359" y="1070515"/>
            <a:ext cx="10515600" cy="226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jhjghjhg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919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493623-068A-4091-93BD-90A9009EF453}"/>
              </a:ext>
            </a:extLst>
          </p:cNvPr>
          <p:cNvSpPr/>
          <p:nvPr/>
        </p:nvSpPr>
        <p:spPr>
          <a:xfrm>
            <a:off x="479395" y="614218"/>
            <a:ext cx="1435222" cy="548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2D2D1B-1345-4B6B-A9FE-1F27350EFA3D}"/>
              </a:ext>
            </a:extLst>
          </p:cNvPr>
          <p:cNvSpPr/>
          <p:nvPr/>
        </p:nvSpPr>
        <p:spPr>
          <a:xfrm>
            <a:off x="2335566" y="680782"/>
            <a:ext cx="833762" cy="446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1A5E6-8916-436B-A490-C90E45CE135A}"/>
              </a:ext>
            </a:extLst>
          </p:cNvPr>
          <p:cNvSpPr/>
          <p:nvPr/>
        </p:nvSpPr>
        <p:spPr>
          <a:xfrm>
            <a:off x="487531" y="1631400"/>
            <a:ext cx="1430785" cy="557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ADA2D9-BA08-426D-9081-8F9966B060C3}"/>
              </a:ext>
            </a:extLst>
          </p:cNvPr>
          <p:cNvSpPr/>
          <p:nvPr/>
        </p:nvSpPr>
        <p:spPr>
          <a:xfrm>
            <a:off x="449800" y="5256516"/>
            <a:ext cx="2719527" cy="1535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49E634-4972-433C-BE4A-512ED9CFFF36}"/>
              </a:ext>
            </a:extLst>
          </p:cNvPr>
          <p:cNvSpPr txBox="1"/>
          <p:nvPr/>
        </p:nvSpPr>
        <p:spPr>
          <a:xfrm>
            <a:off x="2335564" y="729289"/>
            <a:ext cx="104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7859A-55AC-4FED-857E-5F800B47859F}"/>
              </a:ext>
            </a:extLst>
          </p:cNvPr>
          <p:cNvSpPr txBox="1"/>
          <p:nvPr/>
        </p:nvSpPr>
        <p:spPr>
          <a:xfrm>
            <a:off x="477174" y="1782738"/>
            <a:ext cx="143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A45FFB-77FE-4403-862E-0487BC2BE9DF}"/>
              </a:ext>
            </a:extLst>
          </p:cNvPr>
          <p:cNvSpPr/>
          <p:nvPr/>
        </p:nvSpPr>
        <p:spPr>
          <a:xfrm>
            <a:off x="479394" y="2658341"/>
            <a:ext cx="1430785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84E809-64C6-4A34-90E0-13722CCE31D6}"/>
              </a:ext>
            </a:extLst>
          </p:cNvPr>
          <p:cNvSpPr txBox="1"/>
          <p:nvPr/>
        </p:nvSpPr>
        <p:spPr>
          <a:xfrm>
            <a:off x="479393" y="2651226"/>
            <a:ext cx="143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Road Network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D39D98C-AD13-4D50-9952-CEA57143BD64}"/>
              </a:ext>
            </a:extLst>
          </p:cNvPr>
          <p:cNvSpPr/>
          <p:nvPr/>
        </p:nvSpPr>
        <p:spPr>
          <a:xfrm>
            <a:off x="648070" y="3680646"/>
            <a:ext cx="1266546" cy="12557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20090-9DA8-4F1D-BE4C-A46AB5D106CA}"/>
              </a:ext>
            </a:extLst>
          </p:cNvPr>
          <p:cNvSpPr txBox="1"/>
          <p:nvPr/>
        </p:nvSpPr>
        <p:spPr>
          <a:xfrm>
            <a:off x="764035" y="4080383"/>
            <a:ext cx="126654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GOSTnets</a:t>
            </a:r>
            <a:endParaRPr lang="en-US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(python)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887D2-1701-4FD3-83D2-90363453B1EF}"/>
              </a:ext>
            </a:extLst>
          </p:cNvPr>
          <p:cNvSpPr txBox="1"/>
          <p:nvPr/>
        </p:nvSpPr>
        <p:spPr>
          <a:xfrm>
            <a:off x="476433" y="5249401"/>
            <a:ext cx="2241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 – Destination Matrix (OD)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72A517-59CB-46E5-BBAA-4C1A4CD52241}"/>
              </a:ext>
            </a:extLst>
          </p:cNvPr>
          <p:cNvSpPr txBox="1"/>
          <p:nvPr/>
        </p:nvSpPr>
        <p:spPr>
          <a:xfrm>
            <a:off x="449800" y="6039342"/>
            <a:ext cx="2306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-travel time (driving, walking)</a:t>
            </a:r>
          </a:p>
          <a:p>
            <a:r>
              <a:rPr lang="en-US" sz="1400" dirty="0"/>
              <a:t>-travel distance</a:t>
            </a:r>
          </a:p>
          <a:p>
            <a:r>
              <a:rPr lang="en-US" sz="1400" dirty="0"/>
              <a:t>-weighted (optional)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B1149B-EABE-4686-AAF0-82D94E69DF3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197006" y="1162975"/>
            <a:ext cx="5918" cy="46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A61C8D-78C3-46BD-83BF-7D4C1C17D99E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1194787" y="2188929"/>
            <a:ext cx="8137" cy="46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95423B-B982-4CE3-8955-AB8A4D7385B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194787" y="3304672"/>
            <a:ext cx="2217" cy="34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A57748-AEDE-48CC-A913-8160C74AEBF8}"/>
              </a:ext>
            </a:extLst>
          </p:cNvPr>
          <p:cNvCxnSpPr>
            <a:stCxn id="14" idx="3"/>
          </p:cNvCxnSpPr>
          <p:nvPr/>
        </p:nvCxnSpPr>
        <p:spPr>
          <a:xfrm>
            <a:off x="1281343" y="4936423"/>
            <a:ext cx="0" cy="32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419DE0-452A-4E57-A074-15116CEA33E9}"/>
              </a:ext>
            </a:extLst>
          </p:cNvPr>
          <p:cNvSpPr txBox="1"/>
          <p:nvPr/>
        </p:nvSpPr>
        <p:spPr>
          <a:xfrm>
            <a:off x="653986" y="713612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484233-EF57-499D-ADE1-45C8A1BD5A46}"/>
              </a:ext>
            </a:extLst>
          </p:cNvPr>
          <p:cNvSpPr/>
          <p:nvPr/>
        </p:nvSpPr>
        <p:spPr>
          <a:xfrm>
            <a:off x="2335565" y="1730556"/>
            <a:ext cx="833762" cy="446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4F0BBF-8CF8-47D1-811A-DD261F3888E4}"/>
              </a:ext>
            </a:extLst>
          </p:cNvPr>
          <p:cNvSpPr txBox="1"/>
          <p:nvPr/>
        </p:nvSpPr>
        <p:spPr>
          <a:xfrm>
            <a:off x="2394377" y="2651226"/>
            <a:ext cx="1047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speed limits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B140E9-6215-4776-A633-F483C95FBB2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003391" y="898566"/>
            <a:ext cx="332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A6AD2-8816-4CB2-8DA7-4492D5E1ACC0}"/>
              </a:ext>
            </a:extLst>
          </p:cNvPr>
          <p:cNvSpPr/>
          <p:nvPr/>
        </p:nvSpPr>
        <p:spPr>
          <a:xfrm>
            <a:off x="2335565" y="2732626"/>
            <a:ext cx="833762" cy="446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B3BFAD-DDCD-488E-BAC2-9DF9A48A90A8}"/>
              </a:ext>
            </a:extLst>
          </p:cNvPr>
          <p:cNvSpPr txBox="1"/>
          <p:nvPr/>
        </p:nvSpPr>
        <p:spPr>
          <a:xfrm>
            <a:off x="2345182" y="1800174"/>
            <a:ext cx="104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AD3FF8-6FAA-4C93-BC4A-A8EA43246ECC}"/>
              </a:ext>
            </a:extLst>
          </p:cNvPr>
          <p:cNvCxnSpPr>
            <a:cxnSpLocks/>
          </p:cNvCxnSpPr>
          <p:nvPr/>
        </p:nvCxnSpPr>
        <p:spPr>
          <a:xfrm flipH="1">
            <a:off x="2003391" y="1953754"/>
            <a:ext cx="332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E20034-5F0E-4640-92D3-6F7DC39242B6}"/>
              </a:ext>
            </a:extLst>
          </p:cNvPr>
          <p:cNvCxnSpPr>
            <a:cxnSpLocks/>
          </p:cNvCxnSpPr>
          <p:nvPr/>
        </p:nvCxnSpPr>
        <p:spPr>
          <a:xfrm flipH="1">
            <a:off x="2003391" y="2954486"/>
            <a:ext cx="332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E532C95-0786-4ACD-94DB-3FD7EDD8999E}"/>
              </a:ext>
            </a:extLst>
          </p:cNvPr>
          <p:cNvSpPr txBox="1"/>
          <p:nvPr/>
        </p:nvSpPr>
        <p:spPr>
          <a:xfrm>
            <a:off x="353626" y="175824"/>
            <a:ext cx="326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1: Access analysis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698733-0CC9-447A-8812-AF473FEEEEA3}"/>
              </a:ext>
            </a:extLst>
          </p:cNvPr>
          <p:cNvSpPr txBox="1"/>
          <p:nvPr/>
        </p:nvSpPr>
        <p:spPr>
          <a:xfrm>
            <a:off x="5788240" y="175824"/>
            <a:ext cx="326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2: Optimization analysis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DCEFB0B-C6CD-4822-AF90-DC2C777131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92940" y="5026613"/>
            <a:ext cx="1102919" cy="922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Magnetic Disk 55">
            <a:extLst>
              <a:ext uri="{FF2B5EF4-FFF2-40B4-BE49-F238E27FC236}">
                <a16:creationId xmlns:a16="http://schemas.microsoft.com/office/drawing/2014/main" id="{8752EC17-F16E-4095-84F4-CA7BEFA625E2}"/>
              </a:ext>
            </a:extLst>
          </p:cNvPr>
          <p:cNvSpPr/>
          <p:nvPr/>
        </p:nvSpPr>
        <p:spPr>
          <a:xfrm>
            <a:off x="3798529" y="3656373"/>
            <a:ext cx="1266546" cy="12557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84051F-CD82-4C87-BD52-2A1FC7642F9E}"/>
              </a:ext>
            </a:extLst>
          </p:cNvPr>
          <p:cNvSpPr txBox="1"/>
          <p:nvPr/>
        </p:nvSpPr>
        <p:spPr>
          <a:xfrm>
            <a:off x="3740546" y="4066564"/>
            <a:ext cx="138251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Optimization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(</a:t>
            </a:r>
            <a:r>
              <a:rPr lang="en-US" dirty="0" err="1">
                <a:solidFill>
                  <a:schemeClr val="bg1"/>
                </a:solidFill>
              </a:rPr>
              <a:t>julia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FD72316-50EC-413D-BB68-A2E36768A722}"/>
              </a:ext>
            </a:extLst>
          </p:cNvPr>
          <p:cNvSpPr/>
          <p:nvPr/>
        </p:nvSpPr>
        <p:spPr>
          <a:xfrm>
            <a:off x="5981886" y="992265"/>
            <a:ext cx="1435222" cy="548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E3D5C0B-CAC5-45B7-8AFD-48AB445D6032}"/>
              </a:ext>
            </a:extLst>
          </p:cNvPr>
          <p:cNvSpPr/>
          <p:nvPr/>
        </p:nvSpPr>
        <p:spPr>
          <a:xfrm>
            <a:off x="5981886" y="2408324"/>
            <a:ext cx="1435222" cy="548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53D8025-BEEC-471F-BC90-0089BD756882}"/>
              </a:ext>
            </a:extLst>
          </p:cNvPr>
          <p:cNvSpPr/>
          <p:nvPr/>
        </p:nvSpPr>
        <p:spPr>
          <a:xfrm>
            <a:off x="6010452" y="3806003"/>
            <a:ext cx="1435222" cy="548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A2A9E7C-35C2-47AC-9F65-856E30C5A8B4}"/>
              </a:ext>
            </a:extLst>
          </p:cNvPr>
          <p:cNvCxnSpPr/>
          <p:nvPr/>
        </p:nvCxnSpPr>
        <p:spPr>
          <a:xfrm rot="16200000" flipH="1">
            <a:off x="4587048" y="5116244"/>
            <a:ext cx="1017468" cy="798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CEC6007-8D77-4BED-B11B-29D613EEDD0C}"/>
              </a:ext>
            </a:extLst>
          </p:cNvPr>
          <p:cNvSpPr/>
          <p:nvPr/>
        </p:nvSpPr>
        <p:spPr>
          <a:xfrm>
            <a:off x="5981886" y="5149222"/>
            <a:ext cx="2719527" cy="1535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AD0C44-1CD4-4208-83A0-8CF8C3F34604}"/>
              </a:ext>
            </a:extLst>
          </p:cNvPr>
          <p:cNvSpPr txBox="1"/>
          <p:nvPr/>
        </p:nvSpPr>
        <p:spPr>
          <a:xfrm>
            <a:off x="6066223" y="5164717"/>
            <a:ext cx="224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B52BAF-D6B7-44B9-91EC-F48262953539}"/>
              </a:ext>
            </a:extLst>
          </p:cNvPr>
          <p:cNvSpPr txBox="1"/>
          <p:nvPr/>
        </p:nvSpPr>
        <p:spPr>
          <a:xfrm>
            <a:off x="6066223" y="5728069"/>
            <a:ext cx="2306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-small problem: Open source solver : XYZ</a:t>
            </a:r>
          </a:p>
          <a:p>
            <a:r>
              <a:rPr lang="en-US" sz="1400" dirty="0"/>
              <a:t>-medium/large problem: Commercial solver: XYZ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32DEC6-401A-42F9-9811-4669C81CB0A6}"/>
              </a:ext>
            </a:extLst>
          </p:cNvPr>
          <p:cNvCxnSpPr/>
          <p:nvPr/>
        </p:nvCxnSpPr>
        <p:spPr>
          <a:xfrm flipV="1">
            <a:off x="4793942" y="1367161"/>
            <a:ext cx="1065320" cy="221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852C80-BD89-4B3D-BEFE-70267CDBDFE1}"/>
              </a:ext>
            </a:extLst>
          </p:cNvPr>
          <p:cNvCxnSpPr/>
          <p:nvPr/>
        </p:nvCxnSpPr>
        <p:spPr>
          <a:xfrm flipV="1">
            <a:off x="4802819" y="2682702"/>
            <a:ext cx="1056443" cy="87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B2DB6D8-4B79-48F9-BEA1-3D5394FA379D}"/>
              </a:ext>
            </a:extLst>
          </p:cNvPr>
          <p:cNvCxnSpPr/>
          <p:nvPr/>
        </p:nvCxnSpPr>
        <p:spPr>
          <a:xfrm>
            <a:off x="4798379" y="3561518"/>
            <a:ext cx="1131903" cy="51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8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493623-068A-4091-93BD-90A9009EF453}"/>
              </a:ext>
            </a:extLst>
          </p:cNvPr>
          <p:cNvSpPr/>
          <p:nvPr/>
        </p:nvSpPr>
        <p:spPr>
          <a:xfrm>
            <a:off x="479395" y="614218"/>
            <a:ext cx="1435222" cy="548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2D2D1B-1345-4B6B-A9FE-1F27350EFA3D}"/>
              </a:ext>
            </a:extLst>
          </p:cNvPr>
          <p:cNvSpPr/>
          <p:nvPr/>
        </p:nvSpPr>
        <p:spPr>
          <a:xfrm>
            <a:off x="2335566" y="680782"/>
            <a:ext cx="833762" cy="446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1A5E6-8916-436B-A490-C90E45CE135A}"/>
              </a:ext>
            </a:extLst>
          </p:cNvPr>
          <p:cNvSpPr/>
          <p:nvPr/>
        </p:nvSpPr>
        <p:spPr>
          <a:xfrm>
            <a:off x="483831" y="1702707"/>
            <a:ext cx="1430785" cy="557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ADA2D9-BA08-426D-9081-8F9966B060C3}"/>
              </a:ext>
            </a:extLst>
          </p:cNvPr>
          <p:cNvSpPr/>
          <p:nvPr/>
        </p:nvSpPr>
        <p:spPr>
          <a:xfrm>
            <a:off x="449800" y="5256516"/>
            <a:ext cx="2719527" cy="1535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49E634-4972-433C-BE4A-512ED9CFFF36}"/>
              </a:ext>
            </a:extLst>
          </p:cNvPr>
          <p:cNvSpPr txBox="1"/>
          <p:nvPr/>
        </p:nvSpPr>
        <p:spPr>
          <a:xfrm>
            <a:off x="2335565" y="695739"/>
            <a:ext cx="104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7859A-55AC-4FED-857E-5F800B47859F}"/>
              </a:ext>
            </a:extLst>
          </p:cNvPr>
          <p:cNvSpPr txBox="1"/>
          <p:nvPr/>
        </p:nvSpPr>
        <p:spPr>
          <a:xfrm>
            <a:off x="479394" y="1702707"/>
            <a:ext cx="143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A45FFB-77FE-4403-862E-0487BC2BE9DF}"/>
              </a:ext>
            </a:extLst>
          </p:cNvPr>
          <p:cNvSpPr/>
          <p:nvPr/>
        </p:nvSpPr>
        <p:spPr>
          <a:xfrm>
            <a:off x="479394" y="2658341"/>
            <a:ext cx="1430785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84E809-64C6-4A34-90E0-13722CCE31D6}"/>
              </a:ext>
            </a:extLst>
          </p:cNvPr>
          <p:cNvSpPr txBox="1"/>
          <p:nvPr/>
        </p:nvSpPr>
        <p:spPr>
          <a:xfrm>
            <a:off x="479393" y="2651226"/>
            <a:ext cx="143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Road Network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D39D98C-AD13-4D50-9952-CEA57143BD64}"/>
              </a:ext>
            </a:extLst>
          </p:cNvPr>
          <p:cNvSpPr/>
          <p:nvPr/>
        </p:nvSpPr>
        <p:spPr>
          <a:xfrm>
            <a:off x="648070" y="3680646"/>
            <a:ext cx="1266546" cy="12557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20090-9DA8-4F1D-BE4C-A46AB5D106CA}"/>
              </a:ext>
            </a:extLst>
          </p:cNvPr>
          <p:cNvSpPr txBox="1"/>
          <p:nvPr/>
        </p:nvSpPr>
        <p:spPr>
          <a:xfrm>
            <a:off x="736846" y="4303990"/>
            <a:ext cx="126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GOSTnets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887D2-1701-4FD3-83D2-90363453B1EF}"/>
              </a:ext>
            </a:extLst>
          </p:cNvPr>
          <p:cNvSpPr txBox="1"/>
          <p:nvPr/>
        </p:nvSpPr>
        <p:spPr>
          <a:xfrm>
            <a:off x="476433" y="5249401"/>
            <a:ext cx="2241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 – Destination Matrix (OD)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72A517-59CB-46E5-BBAA-4C1A4CD52241}"/>
              </a:ext>
            </a:extLst>
          </p:cNvPr>
          <p:cNvSpPr txBox="1"/>
          <p:nvPr/>
        </p:nvSpPr>
        <p:spPr>
          <a:xfrm>
            <a:off x="449800" y="6039342"/>
            <a:ext cx="2306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-travel time (driving, walking)</a:t>
            </a:r>
          </a:p>
          <a:p>
            <a:r>
              <a:rPr lang="en-US" sz="1400" dirty="0"/>
              <a:t>-travel distance</a:t>
            </a:r>
          </a:p>
          <a:p>
            <a:r>
              <a:rPr lang="en-US" sz="1400" dirty="0"/>
              <a:t>-weighted (optional)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B1149B-EABE-4686-AAF0-82D94E69DF3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197006" y="1162975"/>
            <a:ext cx="2218" cy="53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A61C8D-78C3-46BD-83BF-7D4C1C17D99E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1194787" y="2260236"/>
            <a:ext cx="4437" cy="39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95423B-B982-4CE3-8955-AB8A4D7385B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194787" y="3304672"/>
            <a:ext cx="2217" cy="34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A57748-AEDE-48CC-A913-8160C74AEBF8}"/>
              </a:ext>
            </a:extLst>
          </p:cNvPr>
          <p:cNvCxnSpPr>
            <a:stCxn id="14" idx="3"/>
          </p:cNvCxnSpPr>
          <p:nvPr/>
        </p:nvCxnSpPr>
        <p:spPr>
          <a:xfrm>
            <a:off x="1281343" y="4936423"/>
            <a:ext cx="0" cy="32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419DE0-452A-4E57-A074-15116CEA33E9}"/>
              </a:ext>
            </a:extLst>
          </p:cNvPr>
          <p:cNvSpPr txBox="1"/>
          <p:nvPr/>
        </p:nvSpPr>
        <p:spPr>
          <a:xfrm>
            <a:off x="642893" y="623591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484233-EF57-499D-ADE1-45C8A1BD5A46}"/>
              </a:ext>
            </a:extLst>
          </p:cNvPr>
          <p:cNvSpPr/>
          <p:nvPr/>
        </p:nvSpPr>
        <p:spPr>
          <a:xfrm>
            <a:off x="2335566" y="1702707"/>
            <a:ext cx="833762" cy="446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4F0BBF-8CF8-47D1-811A-DD261F3888E4}"/>
              </a:ext>
            </a:extLst>
          </p:cNvPr>
          <p:cNvSpPr txBox="1"/>
          <p:nvPr/>
        </p:nvSpPr>
        <p:spPr>
          <a:xfrm>
            <a:off x="2335565" y="2651226"/>
            <a:ext cx="1047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speed limits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B140E9-6215-4776-A633-F483C95FBB2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003392" y="865016"/>
            <a:ext cx="332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A6AD2-8816-4CB2-8DA7-4492D5E1ACC0}"/>
              </a:ext>
            </a:extLst>
          </p:cNvPr>
          <p:cNvSpPr/>
          <p:nvPr/>
        </p:nvSpPr>
        <p:spPr>
          <a:xfrm>
            <a:off x="2335565" y="2732626"/>
            <a:ext cx="833762" cy="446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B3BFAD-DDCD-488E-BAC2-9DF9A48A90A8}"/>
              </a:ext>
            </a:extLst>
          </p:cNvPr>
          <p:cNvSpPr txBox="1"/>
          <p:nvPr/>
        </p:nvSpPr>
        <p:spPr>
          <a:xfrm>
            <a:off x="2335564" y="1740727"/>
            <a:ext cx="104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AD3FF8-6FAA-4C93-BC4A-A8EA43246ECC}"/>
              </a:ext>
            </a:extLst>
          </p:cNvPr>
          <p:cNvCxnSpPr>
            <a:cxnSpLocks/>
          </p:cNvCxnSpPr>
          <p:nvPr/>
        </p:nvCxnSpPr>
        <p:spPr>
          <a:xfrm flipH="1">
            <a:off x="2003392" y="1925905"/>
            <a:ext cx="332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E20034-5F0E-4640-92D3-6F7DC39242B6}"/>
              </a:ext>
            </a:extLst>
          </p:cNvPr>
          <p:cNvCxnSpPr>
            <a:cxnSpLocks/>
          </p:cNvCxnSpPr>
          <p:nvPr/>
        </p:nvCxnSpPr>
        <p:spPr>
          <a:xfrm flipH="1">
            <a:off x="2003391" y="2954486"/>
            <a:ext cx="332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E532C95-0786-4ACD-94DB-3FD7EDD8999E}"/>
              </a:ext>
            </a:extLst>
          </p:cNvPr>
          <p:cNvSpPr txBox="1"/>
          <p:nvPr/>
        </p:nvSpPr>
        <p:spPr>
          <a:xfrm>
            <a:off x="353626" y="175824"/>
            <a:ext cx="326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1: Access analysis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E483D6-A544-4A73-A623-72188328BAB7}"/>
              </a:ext>
            </a:extLst>
          </p:cNvPr>
          <p:cNvCxnSpPr>
            <a:cxnSpLocks/>
          </p:cNvCxnSpPr>
          <p:nvPr/>
        </p:nvCxnSpPr>
        <p:spPr>
          <a:xfrm>
            <a:off x="2106224" y="4303990"/>
            <a:ext cx="3451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BAED8D5-D667-45BE-A3C7-133AB9C61B35}"/>
              </a:ext>
            </a:extLst>
          </p:cNvPr>
          <p:cNvSpPr txBox="1"/>
          <p:nvPr/>
        </p:nvSpPr>
        <p:spPr>
          <a:xfrm>
            <a:off x="3066121" y="3896337"/>
            <a:ext cx="185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Implementation</a:t>
            </a:r>
            <a:endParaRPr lang="en-US" i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A4919B9-A6C1-4828-93E8-9E3D4128DFE2}"/>
              </a:ext>
            </a:extLst>
          </p:cNvPr>
          <p:cNvSpPr/>
          <p:nvPr/>
        </p:nvSpPr>
        <p:spPr>
          <a:xfrm>
            <a:off x="6524348" y="718301"/>
            <a:ext cx="4996652" cy="58662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47FCC8-02C6-434A-B8D5-C23286146D18}"/>
              </a:ext>
            </a:extLst>
          </p:cNvPr>
          <p:cNvSpPr txBox="1"/>
          <p:nvPr/>
        </p:nvSpPr>
        <p:spPr>
          <a:xfrm>
            <a:off x="8222059" y="954349"/>
            <a:ext cx="1646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Python / </a:t>
            </a:r>
            <a:r>
              <a:rPr lang="en-US" sz="1600" b="1" dirty="0" err="1"/>
              <a:t>Jupyter</a:t>
            </a:r>
            <a:r>
              <a:rPr lang="en-US" sz="1600" dirty="0"/>
              <a:t> </a:t>
            </a:r>
            <a:r>
              <a:rPr lang="en-US" sz="1600" b="1" dirty="0"/>
              <a:t>Notebook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C2B4CC-2897-4006-838B-8A724DFD62BB}"/>
              </a:ext>
            </a:extLst>
          </p:cNvPr>
          <p:cNvSpPr txBox="1"/>
          <p:nvPr/>
        </p:nvSpPr>
        <p:spPr>
          <a:xfrm>
            <a:off x="7383508" y="1773514"/>
            <a:ext cx="253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Script: </a:t>
            </a:r>
            <a:r>
              <a:rPr lang="en-US" sz="1600" dirty="0" err="1"/>
              <a:t>url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97F527-515A-4E59-BF00-68A659C6D112}"/>
              </a:ext>
            </a:extLst>
          </p:cNvPr>
          <p:cNvSpPr txBox="1"/>
          <p:nvPr/>
        </p:nvSpPr>
        <p:spPr>
          <a:xfrm>
            <a:off x="7383508" y="2132523"/>
            <a:ext cx="253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Script: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8452AB-39FE-48AC-8A7D-29FBFBA6FA80}"/>
              </a:ext>
            </a:extLst>
          </p:cNvPr>
          <p:cNvSpPr txBox="1"/>
          <p:nvPr/>
        </p:nvSpPr>
        <p:spPr>
          <a:xfrm>
            <a:off x="7383507" y="2506830"/>
            <a:ext cx="253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Script: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03B75E-08CA-43A1-ACAE-17366AD8C56F}"/>
              </a:ext>
            </a:extLst>
          </p:cNvPr>
          <p:cNvSpPr txBox="1"/>
          <p:nvPr/>
        </p:nvSpPr>
        <p:spPr>
          <a:xfrm>
            <a:off x="7383507" y="2920747"/>
            <a:ext cx="253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Script:</a:t>
            </a:r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A973CE-204B-4981-BBF7-77CB2F1C1F42}"/>
              </a:ext>
            </a:extLst>
          </p:cNvPr>
          <p:cNvCxnSpPr>
            <a:cxnSpLocks/>
          </p:cNvCxnSpPr>
          <p:nvPr/>
        </p:nvCxnSpPr>
        <p:spPr>
          <a:xfrm>
            <a:off x="6776852" y="4495157"/>
            <a:ext cx="4536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ADF10CA-542E-42C1-A3BB-84048940365D}"/>
              </a:ext>
            </a:extLst>
          </p:cNvPr>
          <p:cNvSpPr txBox="1"/>
          <p:nvPr/>
        </p:nvSpPr>
        <p:spPr>
          <a:xfrm>
            <a:off x="8273731" y="4673322"/>
            <a:ext cx="1646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ArcGIS/QGIS</a:t>
            </a:r>
            <a:endParaRPr 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7193EA-223A-41B1-A855-FE095C9C99D6}"/>
              </a:ext>
            </a:extLst>
          </p:cNvPr>
          <p:cNvSpPr txBox="1"/>
          <p:nvPr/>
        </p:nvSpPr>
        <p:spPr>
          <a:xfrm>
            <a:off x="7862398" y="5256516"/>
            <a:ext cx="2056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Geospatial data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6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Go Home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FF91649-FEAC-4DAE-80E1-9B5081786BD9}"/>
              </a:ext>
            </a:extLst>
          </p:cNvPr>
          <p:cNvSpPr/>
          <p:nvPr/>
        </p:nvSpPr>
        <p:spPr>
          <a:xfrm>
            <a:off x="692458" y="372862"/>
            <a:ext cx="665825" cy="630315"/>
          </a:xfrm>
          <a:prstGeom prst="actionButtonHom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Go Hom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0840629-E8A3-46C3-9B87-185CDF92065E}"/>
              </a:ext>
            </a:extLst>
          </p:cNvPr>
          <p:cNvSpPr/>
          <p:nvPr/>
        </p:nvSpPr>
        <p:spPr>
          <a:xfrm>
            <a:off x="1115627" y="710583"/>
            <a:ext cx="665825" cy="630315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Go Hom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388EC1C-EA76-4B2A-B25A-107ABCD193DA}"/>
              </a:ext>
            </a:extLst>
          </p:cNvPr>
          <p:cNvSpPr/>
          <p:nvPr/>
        </p:nvSpPr>
        <p:spPr>
          <a:xfrm>
            <a:off x="1538796" y="372861"/>
            <a:ext cx="665825" cy="630315"/>
          </a:xfrm>
          <a:prstGeom prst="actionButtonHom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Go Hom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AA5B888-3BE1-41C5-946D-C3B4868027B0}"/>
              </a:ext>
            </a:extLst>
          </p:cNvPr>
          <p:cNvSpPr/>
          <p:nvPr/>
        </p:nvSpPr>
        <p:spPr>
          <a:xfrm>
            <a:off x="1538795" y="1281158"/>
            <a:ext cx="665825" cy="630315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Go Hom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0ABD432-4640-4466-9E40-8F67E6DC3212}"/>
              </a:ext>
            </a:extLst>
          </p:cNvPr>
          <p:cNvSpPr/>
          <p:nvPr/>
        </p:nvSpPr>
        <p:spPr>
          <a:xfrm>
            <a:off x="651027" y="1281159"/>
            <a:ext cx="665825" cy="630315"/>
          </a:xfrm>
          <a:prstGeom prst="actionButtonHo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A4846-C8B1-453E-81C4-DA49BB427AE3}"/>
              </a:ext>
            </a:extLst>
          </p:cNvPr>
          <p:cNvSpPr txBox="1"/>
          <p:nvPr/>
        </p:nvSpPr>
        <p:spPr>
          <a:xfrm>
            <a:off x="2601157" y="372861"/>
            <a:ext cx="326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Spatial Data: </a:t>
            </a:r>
            <a:r>
              <a:rPr lang="en-US" sz="1400" u="sng" dirty="0"/>
              <a:t>Apartment</a:t>
            </a:r>
            <a:r>
              <a:rPr lang="en-US" sz="1600" u="sng" dirty="0"/>
              <a:t> Blocks</a:t>
            </a:r>
          </a:p>
          <a:p>
            <a:r>
              <a:rPr lang="en-US" sz="1200" dirty="0"/>
              <a:t>-constitutes the </a:t>
            </a:r>
            <a:r>
              <a:rPr lang="en-US" sz="1200" b="1" dirty="0"/>
              <a:t>origins</a:t>
            </a:r>
            <a:r>
              <a:rPr lang="en-US" sz="1200" dirty="0"/>
              <a:t> of the access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4B01B-162D-42EA-A515-3A4C0FFA98D5}"/>
              </a:ext>
            </a:extLst>
          </p:cNvPr>
          <p:cNvSpPr txBox="1"/>
          <p:nvPr/>
        </p:nvSpPr>
        <p:spPr>
          <a:xfrm>
            <a:off x="2601156" y="1172809"/>
            <a:ext cx="3266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Quantitative Data: </a:t>
            </a:r>
            <a:r>
              <a:rPr lang="en-US" sz="1400" u="sng" dirty="0"/>
              <a:t>Population</a:t>
            </a:r>
            <a:r>
              <a:rPr lang="en-US" sz="1400" dirty="0"/>
              <a:t> information at block level (census)</a:t>
            </a:r>
            <a:endParaRPr lang="en-US" sz="1600" dirty="0"/>
          </a:p>
          <a:p>
            <a:r>
              <a:rPr lang="en-US" sz="1200" dirty="0"/>
              <a:t>-will represent the weight of each block in the access analysis</a:t>
            </a:r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1C6F203A-6A7F-492C-B5EA-DE59677B3B7F}"/>
              </a:ext>
            </a:extLst>
          </p:cNvPr>
          <p:cNvSpPr/>
          <p:nvPr/>
        </p:nvSpPr>
        <p:spPr>
          <a:xfrm>
            <a:off x="972840" y="2400578"/>
            <a:ext cx="554856" cy="539318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A7FD8AF4-8AF6-4B60-9943-F8362F268B95}"/>
              </a:ext>
            </a:extLst>
          </p:cNvPr>
          <p:cNvSpPr/>
          <p:nvPr/>
        </p:nvSpPr>
        <p:spPr>
          <a:xfrm>
            <a:off x="382715" y="2939896"/>
            <a:ext cx="554856" cy="539318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10936E98-03EA-4251-ACDA-0482BC5A1CDD}"/>
              </a:ext>
            </a:extLst>
          </p:cNvPr>
          <p:cNvSpPr/>
          <p:nvPr/>
        </p:nvSpPr>
        <p:spPr>
          <a:xfrm>
            <a:off x="1002919" y="3389330"/>
            <a:ext cx="554856" cy="539318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61E7A27D-3FCE-4CA1-97B6-B971247E93B1}"/>
              </a:ext>
            </a:extLst>
          </p:cNvPr>
          <p:cNvSpPr/>
          <p:nvPr/>
        </p:nvSpPr>
        <p:spPr>
          <a:xfrm>
            <a:off x="1617210" y="2875002"/>
            <a:ext cx="554856" cy="539318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CADEA-CD2E-4FB4-9BFB-ED092B7ADE33}"/>
              </a:ext>
            </a:extLst>
          </p:cNvPr>
          <p:cNvSpPr txBox="1"/>
          <p:nvPr/>
        </p:nvSpPr>
        <p:spPr>
          <a:xfrm>
            <a:off x="2681055" y="2438069"/>
            <a:ext cx="3266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Spatial Data: </a:t>
            </a:r>
            <a:r>
              <a:rPr lang="en-US" sz="1400" u="sng" dirty="0"/>
              <a:t>Health Facilities </a:t>
            </a:r>
            <a:endParaRPr lang="en-US" sz="1600" u="sng" dirty="0"/>
          </a:p>
          <a:p>
            <a:r>
              <a:rPr lang="en-US" sz="1200" dirty="0"/>
              <a:t>-constitutes the </a:t>
            </a:r>
            <a:r>
              <a:rPr lang="en-US" sz="1200" b="1" dirty="0"/>
              <a:t>destinations</a:t>
            </a:r>
            <a:r>
              <a:rPr lang="en-US" sz="1200" dirty="0"/>
              <a:t> of the access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61E20-E071-4695-BB7F-795AEE0AB3EE}"/>
              </a:ext>
            </a:extLst>
          </p:cNvPr>
          <p:cNvSpPr txBox="1"/>
          <p:nvPr/>
        </p:nvSpPr>
        <p:spPr>
          <a:xfrm>
            <a:off x="2601155" y="3181935"/>
            <a:ext cx="3266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Quantitative Data: </a:t>
            </a:r>
            <a:r>
              <a:rPr lang="en-US" sz="1400" u="sng" dirty="0"/>
              <a:t>Capacity</a:t>
            </a:r>
            <a:r>
              <a:rPr lang="en-US" sz="1400" dirty="0"/>
              <a:t> of each facility (personnel, number of beds)</a:t>
            </a:r>
            <a:endParaRPr lang="en-US" sz="1600" dirty="0"/>
          </a:p>
          <a:p>
            <a:r>
              <a:rPr lang="en-US" sz="1200" dirty="0"/>
              <a:t>-will represent the weight of each facility in the optimization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193EBE-C45C-4887-8308-853602C01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1" t="69159" r="58804" b="3050"/>
          <a:stretch/>
        </p:blipFill>
        <p:spPr>
          <a:xfrm>
            <a:off x="435004" y="4623878"/>
            <a:ext cx="2027070" cy="19059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599A05F-57A0-4C6D-BF27-A0A1B131F499}"/>
              </a:ext>
            </a:extLst>
          </p:cNvPr>
          <p:cNvSpPr txBox="1"/>
          <p:nvPr/>
        </p:nvSpPr>
        <p:spPr>
          <a:xfrm>
            <a:off x="2681055" y="4513952"/>
            <a:ext cx="3266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Spatial Data: </a:t>
            </a:r>
            <a:r>
              <a:rPr lang="en-US" sz="1400" u="sng" dirty="0"/>
              <a:t>Road Network</a:t>
            </a:r>
            <a:endParaRPr lang="en-US" sz="1600" u="sng" dirty="0"/>
          </a:p>
          <a:p>
            <a:r>
              <a:rPr lang="en-US" sz="1200" dirty="0"/>
              <a:t>-to compute travel time and travel distance from each origin to each destination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7D2204-A402-4B0E-8C65-E32D51557357}"/>
              </a:ext>
            </a:extLst>
          </p:cNvPr>
          <p:cNvSpPr txBox="1"/>
          <p:nvPr/>
        </p:nvSpPr>
        <p:spPr>
          <a:xfrm>
            <a:off x="2681055" y="5358444"/>
            <a:ext cx="3266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Quantitative Data: </a:t>
            </a:r>
            <a:r>
              <a:rPr lang="en-US" sz="1400" u="sng" dirty="0"/>
              <a:t>Speed limits</a:t>
            </a:r>
            <a:r>
              <a:rPr lang="en-US" sz="1400" dirty="0"/>
              <a:t> for each road segment</a:t>
            </a:r>
            <a:endParaRPr lang="en-US" sz="1600" dirty="0"/>
          </a:p>
          <a:p>
            <a:r>
              <a:rPr lang="en-US" sz="1200" dirty="0"/>
              <a:t>-will influence the travel time between each origin and destination</a:t>
            </a:r>
          </a:p>
        </p:txBody>
      </p:sp>
      <p:sp>
        <p:nvSpPr>
          <p:cNvPr id="24" name="Action Button: Go Home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6871709-3383-4EB3-96C1-314DE9F38504}"/>
              </a:ext>
            </a:extLst>
          </p:cNvPr>
          <p:cNvSpPr/>
          <p:nvPr/>
        </p:nvSpPr>
        <p:spPr>
          <a:xfrm>
            <a:off x="8278427" y="395425"/>
            <a:ext cx="665825" cy="630315"/>
          </a:xfrm>
          <a:prstGeom prst="actionButtonHom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ction Button: Go Home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FB6DBD-3B60-44C6-9F9C-DAEBF3C418C2}"/>
              </a:ext>
            </a:extLst>
          </p:cNvPr>
          <p:cNvSpPr/>
          <p:nvPr/>
        </p:nvSpPr>
        <p:spPr>
          <a:xfrm>
            <a:off x="9257931" y="899825"/>
            <a:ext cx="665825" cy="630315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ction Button: Go Home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4289A76-B812-4F95-ADA3-E3BF5FE57355}"/>
              </a:ext>
            </a:extLst>
          </p:cNvPr>
          <p:cNvSpPr/>
          <p:nvPr/>
        </p:nvSpPr>
        <p:spPr>
          <a:xfrm>
            <a:off x="10410548" y="372860"/>
            <a:ext cx="665825" cy="630315"/>
          </a:xfrm>
          <a:prstGeom prst="actionButtonHo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97781553-7B62-4AE6-8BA6-751EC8AF46A2}"/>
              </a:ext>
            </a:extLst>
          </p:cNvPr>
          <p:cNvSpPr/>
          <p:nvPr/>
        </p:nvSpPr>
        <p:spPr>
          <a:xfrm>
            <a:off x="10521517" y="1600739"/>
            <a:ext cx="554856" cy="539318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07F97E-1D2D-4108-B200-BC579507B9A8}"/>
              </a:ext>
            </a:extLst>
          </p:cNvPr>
          <p:cNvCxnSpPr/>
          <p:nvPr/>
        </p:nvCxnSpPr>
        <p:spPr>
          <a:xfrm>
            <a:off x="10743460" y="1172809"/>
            <a:ext cx="0" cy="357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7DA0D6-0E19-4A75-A34F-86B0948E5B67}"/>
              </a:ext>
            </a:extLst>
          </p:cNvPr>
          <p:cNvCxnSpPr/>
          <p:nvPr/>
        </p:nvCxnSpPr>
        <p:spPr>
          <a:xfrm flipH="1">
            <a:off x="10022889" y="1340898"/>
            <a:ext cx="720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19097F8-9F47-4547-A8D2-32181B0CEB85}"/>
              </a:ext>
            </a:extLst>
          </p:cNvPr>
          <p:cNvCxnSpPr/>
          <p:nvPr/>
        </p:nvCxnSpPr>
        <p:spPr>
          <a:xfrm flipH="1">
            <a:off x="8611339" y="1340898"/>
            <a:ext cx="646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B2B20E-4107-45DC-ACF4-7DF5AF73FE3C}"/>
              </a:ext>
            </a:extLst>
          </p:cNvPr>
          <p:cNvCxnSpPr>
            <a:stCxn id="24" idx="1"/>
          </p:cNvCxnSpPr>
          <p:nvPr/>
        </p:nvCxnSpPr>
        <p:spPr>
          <a:xfrm flipH="1">
            <a:off x="8611339" y="1025740"/>
            <a:ext cx="1" cy="315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9B4092-99BB-48AD-9308-ED15F9AD564A}"/>
              </a:ext>
            </a:extLst>
          </p:cNvPr>
          <p:cNvCxnSpPr/>
          <p:nvPr/>
        </p:nvCxnSpPr>
        <p:spPr>
          <a:xfrm>
            <a:off x="8611338" y="1351474"/>
            <a:ext cx="0" cy="62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69500E9-56FB-4EE8-BDDB-03AAA1F7DF81}"/>
              </a:ext>
            </a:extLst>
          </p:cNvPr>
          <p:cNvCxnSpPr/>
          <p:nvPr/>
        </p:nvCxnSpPr>
        <p:spPr>
          <a:xfrm>
            <a:off x="8673483" y="1997476"/>
            <a:ext cx="1848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4C96C9-8C3C-4D20-B35B-B719D9A5F5D2}"/>
              </a:ext>
            </a:extLst>
          </p:cNvPr>
          <p:cNvCxnSpPr/>
          <p:nvPr/>
        </p:nvCxnSpPr>
        <p:spPr>
          <a:xfrm>
            <a:off x="9827581" y="2438069"/>
            <a:ext cx="0" cy="10411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678ED3-EE98-46C3-BE93-C9A9D83BA896}"/>
              </a:ext>
            </a:extLst>
          </p:cNvPr>
          <p:cNvSpPr txBox="1"/>
          <p:nvPr/>
        </p:nvSpPr>
        <p:spPr>
          <a:xfrm>
            <a:off x="8080239" y="2456877"/>
            <a:ext cx="161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GOSTnets</a:t>
            </a:r>
            <a:r>
              <a:rPr lang="en-US" sz="1400" b="1" dirty="0"/>
              <a:t> library</a:t>
            </a:r>
          </a:p>
          <a:p>
            <a:endParaRPr lang="en-US" sz="1400" dirty="0"/>
          </a:p>
          <a:p>
            <a:r>
              <a:rPr lang="en-US" sz="1400" dirty="0"/>
              <a:t>Compute the Origin Destination Matrix</a:t>
            </a:r>
            <a:endParaRPr 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F5E430-3952-4974-9CD9-0EF7B74B86EB}"/>
              </a:ext>
            </a:extLst>
          </p:cNvPr>
          <p:cNvSpPr txBox="1"/>
          <p:nvPr/>
        </p:nvSpPr>
        <p:spPr>
          <a:xfrm>
            <a:off x="10022889" y="2644879"/>
            <a:ext cx="1729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400" dirty="0"/>
              <a:t>Output: access to health facilities</a:t>
            </a:r>
            <a:endParaRPr lang="en-US" sz="11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A19AEA2-47B0-4F28-8C25-07B5D959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557" y="3590463"/>
            <a:ext cx="4676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ADA2D9-BA08-426D-9081-8F9966B060C3}"/>
              </a:ext>
            </a:extLst>
          </p:cNvPr>
          <p:cNvSpPr/>
          <p:nvPr/>
        </p:nvSpPr>
        <p:spPr>
          <a:xfrm>
            <a:off x="436385" y="808257"/>
            <a:ext cx="2306718" cy="1535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887D2-1701-4FD3-83D2-90363453B1EF}"/>
              </a:ext>
            </a:extLst>
          </p:cNvPr>
          <p:cNvSpPr txBox="1"/>
          <p:nvPr/>
        </p:nvSpPr>
        <p:spPr>
          <a:xfrm>
            <a:off x="514904" y="873382"/>
            <a:ext cx="2241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 – Destination Matrix (OD)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72A517-59CB-46E5-BBAA-4C1A4CD52241}"/>
              </a:ext>
            </a:extLst>
          </p:cNvPr>
          <p:cNvSpPr txBox="1"/>
          <p:nvPr/>
        </p:nvSpPr>
        <p:spPr>
          <a:xfrm>
            <a:off x="482352" y="1605510"/>
            <a:ext cx="2306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-travel time (driving, walking)</a:t>
            </a:r>
          </a:p>
          <a:p>
            <a:r>
              <a:rPr lang="en-US" sz="1400" dirty="0"/>
              <a:t>-travel distance</a:t>
            </a:r>
          </a:p>
          <a:p>
            <a:r>
              <a:rPr lang="en-US" sz="1400" dirty="0"/>
              <a:t>-weighted (optional)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532C95-0786-4ACD-94DB-3FD7EDD8999E}"/>
              </a:ext>
            </a:extLst>
          </p:cNvPr>
          <p:cNvSpPr txBox="1"/>
          <p:nvPr/>
        </p:nvSpPr>
        <p:spPr>
          <a:xfrm>
            <a:off x="353626" y="175824"/>
            <a:ext cx="326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2: Optimization analysis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7F229C5-7090-4ACF-A1D8-8DC9F7558656}"/>
              </a:ext>
            </a:extLst>
          </p:cNvPr>
          <p:cNvCxnSpPr/>
          <p:nvPr/>
        </p:nvCxnSpPr>
        <p:spPr>
          <a:xfrm>
            <a:off x="2980677" y="1669001"/>
            <a:ext cx="5681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55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B736-B563-46A5-9AE9-7F0EAC0D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7D9C-6B3A-41E2-97B0-24599959D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37AD2-0003-44B4-AE4D-9C9B402C5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09" y="1322773"/>
            <a:ext cx="8543878" cy="47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3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338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Network optimization</vt:lpstr>
      <vt:lpstr>Questions to answer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Network optimization</dc:title>
  <dc:creator>Clara Ivanescu</dc:creator>
  <cp:lastModifiedBy>Clara Ivanescu</cp:lastModifiedBy>
  <cp:revision>34</cp:revision>
  <dcterms:created xsi:type="dcterms:W3CDTF">2019-06-25T17:59:34Z</dcterms:created>
  <dcterms:modified xsi:type="dcterms:W3CDTF">2019-06-25T19:55:37Z</dcterms:modified>
</cp:coreProperties>
</file>