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9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6FE15B-82A7-284A-9B8A-B2512C3CF67D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0F9BE5A-97AE-8A47-8E64-141EFB20A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usu.edu/mchd/dashboard/dashboard.php?network=USUwx&amp;station=1279257&amp;units=E&amp;showgraph=0&amp;" TargetMode="External"/><Relationship Id="rId2" Type="http://schemas.openxmlformats.org/officeDocument/2006/relationships/hyperlink" Target="https://www.epa.gov/ghgemissions/global-greenhouse-gas-emissions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5A65-ED4C-604F-B25B-78AE5F844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665" y="603185"/>
            <a:ext cx="10260419" cy="1470164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chemeClr val="tx1"/>
                </a:solidFill>
                <a:latin typeface="Times" pitchFamily="2" charset="0"/>
              </a:rPr>
              <a:t>Solar Energy Forecasting Using Weather Data and ML methods </a:t>
            </a:r>
            <a:br>
              <a:rPr lang="en-US" sz="2800" kern="1200" cap="all" spc="200" baseline="0" dirty="0">
                <a:solidFill>
                  <a:schemeClr val="tx1"/>
                </a:solidFill>
                <a:latin typeface="Times" pitchFamily="2" charset="0"/>
              </a:rPr>
            </a:br>
            <a:r>
              <a:rPr lang="en-US" sz="2000" kern="1200" cap="all" spc="200" baseline="0" dirty="0">
                <a:solidFill>
                  <a:schemeClr val="tx1"/>
                </a:solidFill>
                <a:latin typeface="Times" pitchFamily="2" charset="0"/>
              </a:rPr>
              <a:t>Bradley Payne</a:t>
            </a:r>
            <a:endParaRPr lang="en-US" sz="2800" kern="1200" cap="all" spc="200" baseline="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07220-C19D-0345-B9CB-C94747757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64" y="2446658"/>
            <a:ext cx="10260419" cy="36989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Motivation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Electricity production contributes roughly 25% of yearly global greenhouse gas emissions.  As the world seeks to move to a carbon free future, alternative energy sources must be balanced into the grid. 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Solar energy production is weather dependent and fluctuates throughout the day.</a:t>
            </a:r>
          </a:p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Objective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Predict the average amount of energy generated by a 100 KW solar panel grid over the next hour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3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B9DE9-62CA-B74C-A35C-8C3C3FA4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1629"/>
            <a:ext cx="10058400" cy="1371599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2D24-12DD-704C-83A0-9F1902BD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7" y="2394856"/>
            <a:ext cx="10409274" cy="3591274"/>
          </a:xfrm>
        </p:spPr>
        <p:txBody>
          <a:bodyPr>
            <a:normAutofit/>
          </a:bodyPr>
          <a:lstStyle/>
          <a:p>
            <a:pPr marL="0" lvl="0" indent="0">
              <a:buClr>
                <a:srgbClr val="9BAFB5"/>
              </a:buClr>
              <a:buNone/>
            </a:pPr>
            <a:r>
              <a:rPr lang="en-US" sz="3200" b="1" dirty="0">
                <a:solidFill>
                  <a:srgbClr val="FFFFFF">
                    <a:lumMod val="85000"/>
                    <a:lumOff val="15000"/>
                  </a:srgbClr>
                </a:solidFill>
                <a:latin typeface="Times" pitchFamily="2" charset="0"/>
              </a:rPr>
              <a:t>Inputs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Historical weather data from USU Climate Center that contains 33 feedable input variables including temperature, pressure, precipitation, etc.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Solar coordinates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Month and day encoded as coordinates </a:t>
            </a:r>
          </a:p>
          <a:p>
            <a:pPr marL="0" lvl="0" indent="0">
              <a:buClr>
                <a:srgbClr val="9BAFB5"/>
              </a:buClr>
              <a:buNone/>
            </a:pPr>
            <a:r>
              <a:rPr lang="en-US" sz="3200" b="1" dirty="0">
                <a:solidFill>
                  <a:srgbClr val="FFFFFF">
                    <a:lumMod val="85000"/>
                    <a:lumOff val="15000"/>
                  </a:srgbClr>
                </a:solidFill>
                <a:latin typeface="Times" pitchFamily="2" charset="0"/>
              </a:rPr>
              <a:t>Find</a:t>
            </a:r>
          </a:p>
          <a:p>
            <a:pPr marL="0" lvl="0" indent="0">
              <a:buClr>
                <a:srgbClr val="9BAFB5"/>
              </a:buClr>
              <a:buNone/>
            </a:pPr>
            <a:r>
              <a:rPr lang="en-US" b="1" dirty="0">
                <a:solidFill>
                  <a:srgbClr val="FFFFFF">
                    <a:lumMod val="85000"/>
                    <a:lumOff val="15000"/>
                  </a:srgbClr>
                </a:solidFill>
                <a:latin typeface="Times" pitchFamily="2" charset="0"/>
              </a:rPr>
              <a:t>Average energy generated (KW) over the next hour, using data from 100 KW grid from Aspire labs for fitting</a:t>
            </a:r>
          </a:p>
          <a:p>
            <a:pPr marL="0" lvl="0" indent="0">
              <a:buClr>
                <a:srgbClr val="9BAFB5"/>
              </a:buClr>
              <a:buNone/>
            </a:pPr>
            <a:endParaRPr lang="en-US" b="1" dirty="0">
              <a:solidFill>
                <a:srgbClr val="FFFFFF">
                  <a:lumMod val="85000"/>
                  <a:lumOff val="15000"/>
                </a:srgbClr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83BAF-DE3E-224D-961E-850DE75B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7456"/>
            <a:ext cx="10058400" cy="137160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Methods</a:t>
            </a:r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73113F0E-933E-E548-8C79-F9B156A3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2296243"/>
            <a:ext cx="10058400" cy="3227226"/>
          </a:xfrm>
        </p:spPr>
      </p:pic>
    </p:spTree>
    <p:extLst>
      <p:ext uri="{BB962C8B-B14F-4D97-AF65-F5344CB8AC3E}">
        <p14:creationId xmlns:p14="http://schemas.microsoft.com/office/powerpoint/2010/main" val="417662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6CCA2-5854-3A4E-8EE2-79E31FC9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065C1AD-00C8-E048-A82C-9FE99C13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118" y="3470476"/>
            <a:ext cx="3170831" cy="3162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17F67-21DD-A449-AFCF-1E40560324AC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 performed best in every experiment</a:t>
            </a:r>
          </a:p>
        </p:txBody>
      </p:sp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FB18A935-A4F9-E74B-A188-885BA451E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45" y="3429000"/>
            <a:ext cx="6295337" cy="280142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8CAAA1DA-6E5C-6341-97DC-8DBA1006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118" y="59230"/>
            <a:ext cx="3360415" cy="33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8161-4216-EC46-8C9B-E067F0DB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1554"/>
            <a:ext cx="10058400" cy="1374936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Wrap-up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F3E2-FFF8-C44F-87A2-7CC1C6B0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6490"/>
            <a:ext cx="10058400" cy="4219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" pitchFamily="2" charset="0"/>
              </a:rPr>
              <a:t>Conclusions</a:t>
            </a:r>
          </a:p>
          <a:p>
            <a:r>
              <a:rPr lang="en-US" sz="2000" dirty="0">
                <a:latin typeface="Times" pitchFamily="2" charset="0"/>
              </a:rPr>
              <a:t>This project produced a model that can predict next hour generation with a reasonable amount of error.</a:t>
            </a:r>
          </a:p>
          <a:p>
            <a:r>
              <a:rPr lang="en-US" sz="2000" dirty="0">
                <a:latin typeface="Times" pitchFamily="2" charset="0"/>
              </a:rPr>
              <a:t>Scaling output data to a normal distribution helps the model to not underestimate generation during peak hours.</a:t>
            </a:r>
          </a:p>
          <a:p>
            <a:r>
              <a:rPr lang="en-US" sz="2000" dirty="0">
                <a:latin typeface="Times" pitchFamily="2" charset="0"/>
              </a:rPr>
              <a:t>Fitting models based on seasons produces lower error than using a model fit on several. </a:t>
            </a:r>
          </a:p>
          <a:p>
            <a:r>
              <a:rPr lang="en-US" sz="2000" dirty="0">
                <a:latin typeface="Times" pitchFamily="2" charset="0"/>
              </a:rPr>
              <a:t>Future work can adapt this model and data set to be compatible with weather forecasts. </a:t>
            </a:r>
          </a:p>
          <a:p>
            <a:r>
              <a:rPr lang="en-US" sz="2000" dirty="0">
                <a:latin typeface="Times" pitchFamily="2" charset="0"/>
              </a:rPr>
              <a:t>Additional future work can integrate the generation and demand prediction to make an optimal use/store decision.</a:t>
            </a:r>
          </a:p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8161-4216-EC46-8C9B-E067F0DB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F3E2-FFF8-C44F-87A2-7CC1C6B0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  <a:hlinkClick r:id="rId2"/>
              </a:rPr>
              <a:t>https://www.epa.gov/ghgemissions/global-greenhouse-gas-emissions-data</a:t>
            </a:r>
            <a:endParaRPr lang="en-US" dirty="0">
              <a:latin typeface="Times" pitchFamily="2" charset="0"/>
            </a:endParaRPr>
          </a:p>
          <a:p>
            <a:r>
              <a:rPr lang="en-US" dirty="0">
                <a:latin typeface="Times" pitchFamily="2" charset="0"/>
                <a:hlinkClick r:id="rId3"/>
              </a:rPr>
              <a:t>https://climate.usu.edu/mchd/dashboard/dashboard.php?network=USUwx&amp;station=1279257&amp;units=E&amp;showgraph=0&amp;</a:t>
            </a:r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8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{09B07D45-B88A-644F-A4D0-5C50BC3584F6}tf10001120</Template>
  <TotalTime>4905</TotalTime>
  <Words>280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Times</vt:lpstr>
      <vt:lpstr>Times New Roman</vt:lpstr>
      <vt:lpstr>Parcel</vt:lpstr>
      <vt:lpstr>Solar Energy Forecasting Using Weather Data and ML methods  Bradley Payne</vt:lpstr>
      <vt:lpstr>Problem Definition</vt:lpstr>
      <vt:lpstr>Methods</vt:lpstr>
      <vt:lpstr>Results</vt:lpstr>
      <vt:lpstr>Wrap-up &amp; 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Payne</dc:creator>
  <cp:lastModifiedBy>Bradley Payne</cp:lastModifiedBy>
  <cp:revision>26</cp:revision>
  <dcterms:created xsi:type="dcterms:W3CDTF">2021-04-29T18:20:45Z</dcterms:created>
  <dcterms:modified xsi:type="dcterms:W3CDTF">2021-05-03T18:46:18Z</dcterms:modified>
</cp:coreProperties>
</file>