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5" r:id="rId6"/>
    <p:sldId id="259" r:id="rId7"/>
    <p:sldId id="263" r:id="rId8"/>
    <p:sldId id="267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AA4-F28E-E74F-8275-04A5CC593410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C70A6-D561-2B45-999F-817A0576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C70A6-D561-2B45-999F-817A0576A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382E-CF14-9943-B0C5-D46AEB93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A84D-4486-5B47-8FE7-46475556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102A-0C12-4D48-AD46-BF3E1489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23E2-AC78-6C49-AD09-2E63D3FD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4C56-5406-144F-848D-E204C03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94D7-575A-584D-B1AB-BA2FAB91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E900-3FA0-D14D-A37F-CE093ED6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787A-91A5-6241-BF74-3155211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0C6-AD31-0144-B877-4CBB724D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08B1-BE61-2247-A800-CBFABAD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80D9-C672-9A4F-B66E-2D9F3C61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6D22B-6893-4841-931D-F34648C85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C540-44CE-FA43-9C01-FF0E9F0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77BA-BB0C-654F-8C98-CEC1AD2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938C-1F82-1349-8F42-601B6A4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C1E-DC0A-354C-9242-E1DBC2B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63F0-66A5-6345-AA71-DDE58FC3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DA0C-4299-7342-AAC5-3DAFE68E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F46D-9181-1442-9C26-882B0B4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CDB3-3A79-CB4B-901F-2FA20071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5A5-8E2A-1645-A407-A20564F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6DF1-24B8-7249-8907-25A56410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A58-3A68-0544-9774-EF52C95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39F5-3E54-2148-A3F0-C652B679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30C0-F930-1C4A-9770-A0C1D43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AFDC-3409-1B4F-B798-C252CBAD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3-90A4-C248-83C2-D8D6AB8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120DD-2325-7147-AFB9-D4200493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E491-18B2-2447-8743-8B85824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2175-1A17-D046-98FC-E6912AD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F54AC-DB66-D046-B8DC-44928A12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7318-324C-2548-8A60-1F989358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B3C2-F352-8D4C-B9CC-9C390B97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95D3-32DA-ED47-AAC8-38BBF71D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1C45-34AF-784A-B216-D20A9B96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B2B10-5901-DA40-9B1A-FAFEC9A7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683EE-09CC-E042-97A9-9F3816A9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360C-9EE9-6346-98F2-EA3A3C82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B55B-A6C4-2343-BF17-1DC09033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0D2-67A9-FF4A-8D7A-D7BF599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DEE8E-C2FD-9942-AED2-16EA65D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2FD8C-D616-A943-A92B-C1D108D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B0F7-99D1-7341-ABE6-057C31D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01320-C024-FB42-A55E-6AFEFAE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2B0D-D6C6-ED43-899E-97B931F2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49649-E57C-B248-8816-926644A5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A46C-FAD7-9A4D-AB75-BB1E589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719-7696-1A42-9898-D259E025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CC16-3701-0847-A045-2E8F4F6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8BC-5F56-AB45-B719-A07F808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8461-F378-2A4F-ABE3-298E52F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1B52-DD4E-D843-AA1B-EB7D5E6C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E20-966E-3E41-B564-41FB3BC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1F7A-4ADB-1E43-BA4D-4EE72077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5836-0F39-FF4F-B461-590FC259F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06C9-2024-9B40-9295-61338027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D494-534E-EA41-A1A9-F64D987E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973E-666F-6B47-9BD7-53A7DF3F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7520E-4A04-E747-A928-7A70FC6D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0BF-081D-6D46-A715-97F91439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A06B-7FEB-AA48-BAD0-72EF5C520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49A-CD95-F24B-B741-074108127D07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EAFF-C3A5-E447-BDFF-7A0CB41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D76C-F564-3148-B6AC-C427D760A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F811-EF60-4F47-B0D2-1E34AA84C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7FD9-0935-4146-AF0D-59AA837F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Energy Forecasting Using Weather data and Machine Learning methods</a:t>
            </a:r>
            <a:b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sz="4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8319-335E-2144-B95C-55C705F5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Bradley Payne </a:t>
            </a:r>
          </a:p>
        </p:txBody>
      </p:sp>
    </p:spTree>
    <p:extLst>
      <p:ext uri="{BB962C8B-B14F-4D97-AF65-F5344CB8AC3E}">
        <p14:creationId xmlns:p14="http://schemas.microsoft.com/office/powerpoint/2010/main" val="342712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4022-C8A1-0640-97FA-53ECF2F4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Next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0B7-1A64-6C4C-AC36-401DA7B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Based on Research Papers’ methods: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data into seasons and do separate regressions [1]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Rolling average based on hour of day [2]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PCA (if time) [3]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Add Evaluation metrics of RMSE, and MAE [1, 2, 3]</a:t>
            </a:r>
          </a:p>
          <a:p>
            <a:pPr marL="0" indent="0">
              <a:buNone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the Class: 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Poster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31001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4AB2-0A7A-8343-ACBA-20F900B6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A2CB-7280-AA48-888E-8F77EE1C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[1] E. Isaksson, M. Conde. “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Power Forecasting with Machine Learning Techniques”.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2018.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[2] J. Torres, et al. </a:t>
            </a:r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“Deep Learning for Big Data Time Series Forecasting Applied to Solar Power”.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Advances in Intelligent systems and Computing. 2019.</a:t>
            </a:r>
          </a:p>
          <a:p>
            <a:r>
              <a:rPr lang="en-US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[3] “Forecasting of Solar Energy with Application for a Growing Economy Like India: Survey and Implication”.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Renewable and Sustainable Energy Reviews. 2017.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49318-4333-9B4E-8A7A-C524A6B7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1CD0-0A1C-9F44-8B3D-91469F92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Weather Data from USU Climate center </a:t>
            </a:r>
          </a:p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Generation from Aspire labs </a:t>
            </a:r>
          </a:p>
        </p:txBody>
      </p:sp>
      <p:pic>
        <p:nvPicPr>
          <p:cNvPr id="5" name="Picture 4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73DA6DD2-1D0B-3C44-B6A0-B0C498F02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1" r="10394" b="-3"/>
          <a:stretch/>
        </p:blipFill>
        <p:spPr>
          <a:xfrm>
            <a:off x="838199" y="2222204"/>
            <a:ext cx="4164414" cy="391720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CEE4786-DD7E-7D48-9D4F-ACE72D2E7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6" r="-3" b="-950"/>
          <a:stretch/>
        </p:blipFill>
        <p:spPr>
          <a:xfrm>
            <a:off x="5188940" y="2113005"/>
            <a:ext cx="6298971" cy="4584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B8B1C-221A-3147-AD4E-8EF21051870F}"/>
              </a:ext>
            </a:extLst>
          </p:cNvPr>
          <p:cNvSpPr txBox="1"/>
          <p:nvPr/>
        </p:nvSpPr>
        <p:spPr>
          <a:xfrm>
            <a:off x="838199" y="6176221"/>
            <a:ext cx="39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USU Environmental Observatory</a:t>
            </a:r>
          </a:p>
        </p:txBody>
      </p:sp>
    </p:spTree>
    <p:extLst>
      <p:ext uri="{BB962C8B-B14F-4D97-AF65-F5344CB8AC3E}">
        <p14:creationId xmlns:p14="http://schemas.microsoft.com/office/powerpoint/2010/main" val="1403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49435-E075-4822-9D18-0D1331C9F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89382-95DA-1C4E-B378-58D76562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088933" cy="2147520"/>
          </a:xfrm>
        </p:spPr>
        <p:txBody>
          <a:bodyPr>
            <a:normAutofit/>
          </a:bodyPr>
          <a:lstStyle/>
          <a:p>
            <a:r>
              <a:rPr lang="en-US" sz="4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Curation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AE24FC-E697-4150-A4E9-7038F7232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6E6A6DC-8190-4538-9EAF-6D2DA32F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A0F9E64-E4D5-4F5D-8DC8-4D718FB4E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B14D11E-46EC-4472-B641-2B229466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BCC03E8-EFA8-4481-85F5-6D67FD43B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AEDB5B1-8ED2-479D-B390-16631344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32736CD4-ACBB-4E31-A595-77721EE5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40EDB8A-0A05-4A4D-9131-B0C9913AD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852E7D-B6DA-4315-9AB0-F38BDF42C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042626BE-3A9A-4473-9CDB-891652CF9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26990F26-ADA3-4903-BD10-FB3F028C4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14323D42-A322-4207-857F-82B9820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F9D23351-DEBD-4512-90A7-4603F9CA6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53C35052-0CBF-4794-B3FE-7CF81F06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DE00348F-61C1-4BAF-A2DE-51D1FA9D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40C38A9-2B2E-4547-9000-43FE77D14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8170394A-2958-4790-9EFB-6DA2EC13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0D08350-9D6D-4252-8A04-D0422792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854E4015-5352-4DFB-A8D1-2F380D39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835C5FE1-6BD5-4F30-AF61-12736BBAD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DDBBD31D-9CD8-4380-A5C6-A03D916C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9368-5A88-B24E-BC8F-B7EEB6F9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4088932" cy="303486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31% of the Solar Data was garbage collection or otherwise corrupted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Affected 44% of the hours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Experimented with using the aggregate sum of hour as well as the average produced by each timestep in a certain hour</a:t>
            </a:r>
          </a:p>
          <a:p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Supplemented weather data with Azimuth, Zenith, and Elevation angle for each hour (using Astral package)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0B87092-EF03-DD4B-9FE4-398B6703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" b="4"/>
          <a:stretch/>
        </p:blipFill>
        <p:spPr>
          <a:xfrm>
            <a:off x="6096000" y="783418"/>
            <a:ext cx="5669705" cy="54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9" y="444621"/>
            <a:ext cx="2469855" cy="918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Solar Data</a:t>
            </a:r>
            <a:r>
              <a:rPr lang="en-US" sz="4200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BFC2B0B-A2F7-9B4D-AD01-90FC6F26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/>
          <a:stretch/>
        </p:blipFill>
        <p:spPr>
          <a:xfrm>
            <a:off x="1076440" y="1934151"/>
            <a:ext cx="5893128" cy="451000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27B749A-0733-1C40-894D-BA25FB92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8" y="14612"/>
            <a:ext cx="4382175" cy="3286631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EB7348B7-D486-5944-97D9-22ED6F96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915" y="3315855"/>
            <a:ext cx="46074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7401-0BD5-8E45-BD22-DD27EEAF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01" y="883463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Split and transform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04A9381-09CC-274A-90E1-3CD2F83DE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" r="1" b="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78B76F0-0009-E349-9EE2-83D1B4C55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8" r="4" b="4"/>
          <a:stretch/>
        </p:blipFill>
        <p:spPr>
          <a:xfrm>
            <a:off x="7916372" y="848944"/>
            <a:ext cx="3776111" cy="254203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36F810-9D8A-6449-B5C5-60ADAF5C9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0" b="6587"/>
          <a:stretch/>
        </p:blipFill>
        <p:spPr>
          <a:xfrm>
            <a:off x="4079469" y="3422053"/>
            <a:ext cx="3719192" cy="25420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69CD6-7D94-9546-9906-F317958B7A7B}"/>
              </a:ext>
            </a:extLst>
          </p:cNvPr>
          <p:cNvSpPr txBox="1"/>
          <p:nvPr/>
        </p:nvSpPr>
        <p:spPr>
          <a:xfrm>
            <a:off x="210870" y="3306894"/>
            <a:ext cx="2827913" cy="265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85 – 15 training, testing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input data with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MinMaxScaler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Transformed using </a:t>
            </a:r>
            <a:r>
              <a:rPr lang="en-US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QuantileTransformer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Transformation helped models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396BB6E-B225-A54C-BC31-088B61CC0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6" t="5120" r="7240" b="5522"/>
          <a:stretch/>
        </p:blipFill>
        <p:spPr>
          <a:xfrm>
            <a:off x="8042901" y="3306894"/>
            <a:ext cx="3540241" cy="26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total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437930" y="2008753"/>
            <a:ext cx="5269187" cy="3980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128,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67737609"/>
                  </p:ext>
                </p:extLst>
              </p:nvPr>
            </p:nvGraphicFramePr>
            <p:xfrm>
              <a:off x="5822731" y="1099382"/>
              <a:ext cx="5815725" cy="420203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789126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3226" r="-95679" b="-45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3226" r="-1307" b="-45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0.761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0.337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0.971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0.484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0.496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0.595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0.372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0.728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0.555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45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897AF-D845-4A48-BD71-9006CC20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9" y="1210686"/>
            <a:ext cx="5265120" cy="5083752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65265210-F59F-0F4A-B1EA-6EEBB9B1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210687"/>
            <a:ext cx="5348550" cy="5083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Total Prediction (RF) </a:t>
            </a:r>
          </a:p>
        </p:txBody>
      </p:sp>
    </p:spTree>
    <p:extLst>
      <p:ext uri="{BB962C8B-B14F-4D97-AF65-F5344CB8AC3E}">
        <p14:creationId xmlns:p14="http://schemas.microsoft.com/office/powerpoint/2010/main" val="302256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1" y="137736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(on average solar)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EECD9-CA16-9C4A-B68D-E7416D01FFC3}"/>
              </a:ext>
            </a:extLst>
          </p:cNvPr>
          <p:cNvSpPr txBox="1"/>
          <p:nvPr/>
        </p:nvSpPr>
        <p:spPr>
          <a:xfrm>
            <a:off x="631901" y="2071410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K-Nearest Neighbors(KNN)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Random Forest (RF)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Support Vector Regression (SVR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Recurrent Neural Network (RNN)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{L10, L10, 10, 1},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250,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Artificial Neural Network (ANN)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{20, 10, 1} Adam, </a:t>
            </a:r>
            <a:r>
              <a:rPr lang="en-US" sz="2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lr</a:t>
            </a:r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0.001, batch size 50, epochs 400, dropout 0.2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4831741"/>
                  </p:ext>
                </p:extLst>
              </p:nvPr>
            </p:nvGraphicFramePr>
            <p:xfrm>
              <a:off x="5591504" y="1264021"/>
              <a:ext cx="5815725" cy="424613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833227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2 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33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4283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712C44-FC7E-B549-BF50-70CC0D01FF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4831741"/>
                  </p:ext>
                </p:extLst>
              </p:nvPr>
            </p:nvGraphicFramePr>
            <p:xfrm>
              <a:off x="5591504" y="1264021"/>
              <a:ext cx="5815725" cy="4246137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818289">
                      <a:extLst>
                        <a:ext uri="{9D8B030D-6E8A-4147-A177-3AD203B41FA5}">
                          <a16:colId xmlns:a16="http://schemas.microsoft.com/office/drawing/2014/main" val="2318409215"/>
                        </a:ext>
                      </a:extLst>
                    </a:gridCol>
                    <a:gridCol w="2058861">
                      <a:extLst>
                        <a:ext uri="{9D8B030D-6E8A-4147-A177-3AD203B41FA5}">
                          <a16:colId xmlns:a16="http://schemas.microsoft.com/office/drawing/2014/main" val="3801814639"/>
                        </a:ext>
                      </a:extLst>
                    </a:gridCol>
                    <a:gridCol w="1938575">
                      <a:extLst>
                        <a:ext uri="{9D8B030D-6E8A-4147-A177-3AD203B41FA5}">
                          <a16:colId xmlns:a16="http://schemas.microsoft.com/office/drawing/2014/main" val="2728080508"/>
                        </a:ext>
                      </a:extLst>
                    </a:gridCol>
                  </a:tblGrid>
                  <a:tr h="833227">
                    <a:tc>
                      <a:txBody>
                        <a:bodyPr/>
                        <a:lstStyle/>
                        <a:p>
                          <a:endParaRPr lang="en-US" sz="2000" b="0" i="0" dirty="0"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89506" t="-4545" r="-95679" b="-4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7640" marR="167640" marT="83820" marB="83820">
                        <a:blipFill>
                          <a:blip r:embed="rId2"/>
                          <a:stretch>
                            <a:fillRect l="-200654" t="-4545" r="-1307" b="-4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531121"/>
                      </a:ext>
                    </a:extLst>
                  </a:tr>
                  <a:tr h="67181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KNN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0.901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0.604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039305266"/>
                      </a:ext>
                    </a:extLst>
                  </a:tr>
                  <a:tr h="681472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RF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0.990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0.790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1814672100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SVR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0.936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0.756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776889135"/>
                      </a:ext>
                    </a:extLst>
                  </a:tr>
                  <a:tr h="718506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0.825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0.533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657147242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ANN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0.919</a:t>
                          </a:r>
                        </a:p>
                      </a:txBody>
                      <a:tcPr marL="167640" marR="167640" marT="83820" marB="838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3300" b="0" i="0" dirty="0"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0.712</a:t>
                          </a:r>
                        </a:p>
                      </a:txBody>
                      <a:tcPr marL="167640" marR="167640" marT="83820" marB="83820"/>
                    </a:tc>
                    <a:extLst>
                      <a:ext uri="{0D108BD9-81ED-4DB2-BD59-A6C34878D82A}">
                        <a16:rowId xmlns:a16="http://schemas.microsoft.com/office/drawing/2014/main" val="349090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252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8182E4B-0377-C640-813C-6B2F242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32" y="852295"/>
            <a:ext cx="5194544" cy="51760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8EA46E-725A-A44E-876D-71BD9279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2" y="823770"/>
            <a:ext cx="5194544" cy="517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5AD18-AB89-C540-8EBB-B97CF8E5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77" y="188576"/>
            <a:ext cx="9682655" cy="855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 on Average (RF)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/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:0.990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936FC-5B9F-0F47-A74C-66195B0E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25" y="6028373"/>
                <a:ext cx="1143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/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:0.768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1FF31-BA19-F543-921C-338FD401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3" y="6028479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5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468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Solar Energy Forecasting Using Weather data and Machine Learning methods </vt:lpstr>
      <vt:lpstr>The Data</vt:lpstr>
      <vt:lpstr>Data Curation</vt:lpstr>
      <vt:lpstr>Solar Data </vt:lpstr>
      <vt:lpstr>Split and transform</vt:lpstr>
      <vt:lpstr>Results (on total solar)  </vt:lpstr>
      <vt:lpstr>Results on Total Prediction (RF) </vt:lpstr>
      <vt:lpstr>Results (on average solar)  </vt:lpstr>
      <vt:lpstr>Results on Average (RF) </vt:lpstr>
      <vt:lpstr>Next Tasks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Forecasting Using Weather data and Machine Learning methods </dc:title>
  <dc:creator>Bradley Payne</dc:creator>
  <cp:lastModifiedBy>Bradley Payne</cp:lastModifiedBy>
  <cp:revision>36</cp:revision>
  <dcterms:created xsi:type="dcterms:W3CDTF">2021-04-03T18:21:40Z</dcterms:created>
  <dcterms:modified xsi:type="dcterms:W3CDTF">2021-04-23T17:05:07Z</dcterms:modified>
</cp:coreProperties>
</file>