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7B8D-51DD-6045-AD6A-CB0820E81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CA491-B026-FD49-9A9C-594559B6F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45823-4BDA-3947-983E-31DC55F4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4D89-E9F2-9C42-B73D-C5416A1BADE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570CA-C9FA-3E4F-9C8A-67A01941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49FDB-9B0C-8745-A9D8-5678F2E4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982E-1AD6-EF46-9E47-EAB5434A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0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6F3D-61C4-7B49-B452-4E3B0E30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A8E58-F211-594C-88C9-FB5124A89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898E1-461E-FC4F-ABD3-818585B1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4D89-E9F2-9C42-B73D-C5416A1BADE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AEDAD-4975-ED43-AB45-473E95C9A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616E1-D1E6-9A4D-A5D8-5E61B396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982E-1AD6-EF46-9E47-EAB5434A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0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0D6A64-F64F-0E47-8017-B18053FAB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86530-A388-4341-A393-72BD626C5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F8BED-53FE-6642-AC99-638875DCA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4D89-E9F2-9C42-B73D-C5416A1BADE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455C0-593D-8E49-AA08-42EA32A1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4F312-178F-3A46-90B1-41EB544E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982E-1AD6-EF46-9E47-EAB5434A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1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7B80-178A-444C-8277-EA170994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E22BD-9F1E-F04C-8369-9C2A7D648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EC10F-A4FA-2048-90B7-9E59A7FE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4D89-E9F2-9C42-B73D-C5416A1BADE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9D735-54CB-9C44-98FB-7779B8C5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2A05A-7CC2-9647-9A48-DE0A6329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982E-1AD6-EF46-9E47-EAB5434A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7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6BE8-BE82-C940-AAB1-3F9EEC4F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88CBF-03B8-2C43-AD1E-A793DC456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2C4F1-55AF-934F-914A-1356A778D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4D89-E9F2-9C42-B73D-C5416A1BADE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8EFB2-62B5-5841-A319-42FE86C15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70133-F44C-9C4A-A6B8-55722EF4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982E-1AD6-EF46-9E47-EAB5434A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9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960E-165A-564D-B98B-0E885F6C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4DB54-07E5-8D48-8F1E-4FF09A15B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6C882-1CBC-A848-8A53-7E245C7CB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1EF06-C0A3-EF40-A6D2-955BA3AA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4D89-E9F2-9C42-B73D-C5416A1BADE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C4BF9-CF1C-D145-836B-C0BF0D22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B0492-CE9D-5E4D-B80B-8AED4135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982E-1AD6-EF46-9E47-EAB5434A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2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9B99-05BC-8447-A25B-3A5DAADA3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96644-3FCA-B348-82AD-DFD83E71D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EFEE7-A275-D343-9DEA-4AD45EED6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917B9-8882-4C48-878F-726A0A517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B15D9-28DE-CB4D-AE33-9BF156EBB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C27EE8-493D-514A-A9B1-3744889A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4D89-E9F2-9C42-B73D-C5416A1BADE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80EC5-56E4-E945-BF6C-A7DE872E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15C8D1-B52B-8548-B70F-6F951A16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982E-1AD6-EF46-9E47-EAB5434A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7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FCA1-48CB-6442-BDFC-202CE8D9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9E13F-F5B5-6243-A18A-E44E706F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4D89-E9F2-9C42-B73D-C5416A1BADE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562BE-02C7-4B44-BD99-AD1E8581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8DF7B-E4B4-F146-9065-7C5E109C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982E-1AD6-EF46-9E47-EAB5434A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8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FDCC0-D337-D545-9DB8-9DC09A76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4D89-E9F2-9C42-B73D-C5416A1BADE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74B51-B8FC-3D40-9E52-2ED5E845A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81543-CF7A-A046-840A-79DC194B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982E-1AD6-EF46-9E47-EAB5434A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7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04FA-8E32-D24F-92D8-612CDAD16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0654C-8ABD-6E4E-89AD-23FDE004F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B08E1-F3FD-734E-93AA-BCC8F5C79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44764-DED1-F546-81CA-80B39BDC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4D89-E9F2-9C42-B73D-C5416A1BADE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0DBF8-EC95-7740-9F01-C72291FE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37D22-C615-1644-8E1E-054D5C70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982E-1AD6-EF46-9E47-EAB5434A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0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5930E-9921-714A-BF95-13998B69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3097F7-41E7-2F46-B526-A4B2420F5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972FD-3D2A-674F-A515-A68DCE632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E7C92-CE63-B04F-A01A-C866B85C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4D89-E9F2-9C42-B73D-C5416A1BADE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C56E7-9ED2-DC49-825B-8160B997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6FF29-545F-464C-B9B8-25CCF8D3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982E-1AD6-EF46-9E47-EAB5434A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6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65A23-D668-2B4B-95DF-B6C84F27B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01421-DEF6-6148-96DE-750DF8AA3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91B9F-FB5C-1D46-A0A8-78E2D1F10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A4D89-E9F2-9C42-B73D-C5416A1BADE1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59040-947A-F742-83B5-73EE8C872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B740A-A743-DF46-B33E-65AD8580C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8982E-1AD6-EF46-9E47-EAB5434A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7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FA24-9B6B-6947-8D62-005D0722D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965" y="406400"/>
            <a:ext cx="11088413" cy="165576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Solar Energy Forecasting Using Weather data and Machine Learning methods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A3722-5DBB-CA43-868B-CF7D264D3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033" y="2354428"/>
            <a:ext cx="9659007" cy="330013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Previously Identified remaining tasks: </a:t>
            </a:r>
          </a:p>
          <a:p>
            <a:pPr marL="342900" indent="-342900" algn="l"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Split data into seasons and do separate regressions</a:t>
            </a:r>
          </a:p>
          <a:p>
            <a:pPr marL="342900" indent="-342900" algn="l"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Rolling average based on hour of day </a:t>
            </a:r>
          </a:p>
          <a:p>
            <a:pPr marL="342900" indent="-342900" algn="l"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Add Evaluation metrics of MSE, and MPE</a:t>
            </a:r>
          </a:p>
          <a:p>
            <a:pPr marL="342900" indent="-342900" algn="l"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Encode Solar coordinates, month, and day of year as x and y components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PCA (if time)</a:t>
            </a:r>
          </a:p>
          <a:p>
            <a:pPr algn="l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For the Class: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Poster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Paper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1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625D-7811-604B-BF31-CEF1F8FA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Results</a:t>
            </a:r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997AD-E1E9-6842-BED7-55DC5928A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2006"/>
            <a:ext cx="10515600" cy="4351338"/>
          </a:xfrm>
        </p:spPr>
        <p:txBody>
          <a:bodyPr/>
          <a:lstStyle/>
          <a:p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9B8C569-29B1-1840-8045-687C7091BC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1767070"/>
                  </p:ext>
                </p:extLst>
              </p:nvPr>
            </p:nvGraphicFramePr>
            <p:xfrm>
              <a:off x="1075406" y="3686834"/>
              <a:ext cx="9630101" cy="219887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487650">
                      <a:extLst>
                        <a:ext uri="{9D8B030D-6E8A-4147-A177-3AD203B41FA5}">
                          <a16:colId xmlns:a16="http://schemas.microsoft.com/office/drawing/2014/main" val="703467623"/>
                        </a:ext>
                      </a:extLst>
                    </a:gridCol>
                    <a:gridCol w="1327763">
                      <a:extLst>
                        <a:ext uri="{9D8B030D-6E8A-4147-A177-3AD203B41FA5}">
                          <a16:colId xmlns:a16="http://schemas.microsoft.com/office/drawing/2014/main" val="4233934989"/>
                        </a:ext>
                      </a:extLst>
                    </a:gridCol>
                    <a:gridCol w="1327763">
                      <a:extLst>
                        <a:ext uri="{9D8B030D-6E8A-4147-A177-3AD203B41FA5}">
                          <a16:colId xmlns:a16="http://schemas.microsoft.com/office/drawing/2014/main" val="3116080469"/>
                        </a:ext>
                      </a:extLst>
                    </a:gridCol>
                    <a:gridCol w="1327763">
                      <a:extLst>
                        <a:ext uri="{9D8B030D-6E8A-4147-A177-3AD203B41FA5}">
                          <a16:colId xmlns:a16="http://schemas.microsoft.com/office/drawing/2014/main" val="2485122940"/>
                        </a:ext>
                      </a:extLst>
                    </a:gridCol>
                    <a:gridCol w="1327763">
                      <a:extLst>
                        <a:ext uri="{9D8B030D-6E8A-4147-A177-3AD203B41FA5}">
                          <a16:colId xmlns:a16="http://schemas.microsoft.com/office/drawing/2014/main" val="1862199091"/>
                        </a:ext>
                      </a:extLst>
                    </a:gridCol>
                    <a:gridCol w="1831399">
                      <a:extLst>
                        <a:ext uri="{9D8B030D-6E8A-4147-A177-3AD203B41FA5}">
                          <a16:colId xmlns:a16="http://schemas.microsoft.com/office/drawing/2014/main" val="2005428869"/>
                        </a:ext>
                      </a:extLst>
                    </a:gridCol>
                  </a:tblGrid>
                  <a:tr h="52443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Random Forests Only (added Both, all metrics) 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R^2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u="none" strike="noStrike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oMath>
                          </a14:m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Mean Percent Error (%)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u="none" strike="noStrike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oMath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Mean Absolute Error(KW)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u="none" strike="noStrike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oMath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Mean Squared Error(KW)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u="none" strike="noStrike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oMath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Median Absolute Error (KW)</a:t>
                          </a:r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u="none" strike="noStrike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oMath>
                          </a14:m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</a:t>
                          </a: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449236"/>
                      </a:ext>
                    </a:extLst>
                  </a:tr>
                  <a:tr h="28631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Warm Train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0.984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4.1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0.794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3.33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0.294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45401568"/>
                      </a:ext>
                    </a:extLst>
                  </a:tr>
                  <a:tr h="28631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Warm Test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12.1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1.88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7.9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1.27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134095"/>
                      </a:ext>
                    </a:extLst>
                  </a:tr>
                  <a:tr h="2428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Cold Train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0.98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7.74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1.48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5.9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0.801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0876598"/>
                      </a:ext>
                    </a:extLst>
                  </a:tr>
                  <a:tr h="28631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Cold Test</a:t>
                          </a:r>
                          <a:endParaRPr 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0.775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30.1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5.39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60.12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3.64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0500825"/>
                      </a:ext>
                    </a:extLst>
                  </a:tr>
                  <a:tr h="28631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Unsplit Train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0.987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5.29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0.961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3.41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0.438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7141647"/>
                      </a:ext>
                    </a:extLst>
                  </a:tr>
                  <a:tr h="28631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Unsplit Test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0.756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33.1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4.52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48.71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2.39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863781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9B8C569-29B1-1840-8045-687C7091BC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1767070"/>
                  </p:ext>
                </p:extLst>
              </p:nvPr>
            </p:nvGraphicFramePr>
            <p:xfrm>
              <a:off x="1075406" y="3686834"/>
              <a:ext cx="9630101" cy="219887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487650">
                      <a:extLst>
                        <a:ext uri="{9D8B030D-6E8A-4147-A177-3AD203B41FA5}">
                          <a16:colId xmlns:a16="http://schemas.microsoft.com/office/drawing/2014/main" val="703467623"/>
                        </a:ext>
                      </a:extLst>
                    </a:gridCol>
                    <a:gridCol w="1327763">
                      <a:extLst>
                        <a:ext uri="{9D8B030D-6E8A-4147-A177-3AD203B41FA5}">
                          <a16:colId xmlns:a16="http://schemas.microsoft.com/office/drawing/2014/main" val="4233934989"/>
                        </a:ext>
                      </a:extLst>
                    </a:gridCol>
                    <a:gridCol w="1327763">
                      <a:extLst>
                        <a:ext uri="{9D8B030D-6E8A-4147-A177-3AD203B41FA5}">
                          <a16:colId xmlns:a16="http://schemas.microsoft.com/office/drawing/2014/main" val="3116080469"/>
                        </a:ext>
                      </a:extLst>
                    </a:gridCol>
                    <a:gridCol w="1327763">
                      <a:extLst>
                        <a:ext uri="{9D8B030D-6E8A-4147-A177-3AD203B41FA5}">
                          <a16:colId xmlns:a16="http://schemas.microsoft.com/office/drawing/2014/main" val="2485122940"/>
                        </a:ext>
                      </a:extLst>
                    </a:gridCol>
                    <a:gridCol w="1327763">
                      <a:extLst>
                        <a:ext uri="{9D8B030D-6E8A-4147-A177-3AD203B41FA5}">
                          <a16:colId xmlns:a16="http://schemas.microsoft.com/office/drawing/2014/main" val="1862199091"/>
                        </a:ext>
                      </a:extLst>
                    </a:gridCol>
                    <a:gridCol w="1831399">
                      <a:extLst>
                        <a:ext uri="{9D8B030D-6E8A-4147-A177-3AD203B41FA5}">
                          <a16:colId xmlns:a16="http://schemas.microsoft.com/office/drawing/2014/main" val="2005428869"/>
                        </a:ext>
                      </a:extLst>
                    </a:gridCol>
                  </a:tblGrid>
                  <a:tr h="52443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Random Forests Only (added Both, all metrics) 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6667" t="-2439" r="-438095" b="-341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9423" t="-2439" r="-342308" b="-341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5714" t="-2439" r="-239048" b="-341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5714" t="-2439" r="-139048" b="-341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7083" t="-2439" r="-1389" b="-3414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449236"/>
                      </a:ext>
                    </a:extLst>
                  </a:tr>
                  <a:tr h="28631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Warm Train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0.984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4.1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0.794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3.33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0.294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45401568"/>
                      </a:ext>
                    </a:extLst>
                  </a:tr>
                  <a:tr h="28631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Warm Test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12.1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1.88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7.9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1.27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134095"/>
                      </a:ext>
                    </a:extLst>
                  </a:tr>
                  <a:tr h="2428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Cold Train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0.98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7.74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1.48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5.9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0.801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0876598"/>
                      </a:ext>
                    </a:extLst>
                  </a:tr>
                  <a:tr h="28631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Cold Test</a:t>
                          </a:r>
                          <a:endParaRPr 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0.775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30.1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5.39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60.12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3.64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0500825"/>
                      </a:ext>
                    </a:extLst>
                  </a:tr>
                  <a:tr h="28631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Unsplit Train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0.987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5.29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0.961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3.41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0.438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7141647"/>
                      </a:ext>
                    </a:extLst>
                  </a:tr>
                  <a:tr h="28631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Unsplit Test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0.756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33.1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4.52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48.71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2.39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86378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CB1016A-440A-8E4F-BB99-304EF7B643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3514381"/>
                  </p:ext>
                </p:extLst>
              </p:nvPr>
            </p:nvGraphicFramePr>
            <p:xfrm>
              <a:off x="3754238" y="1093118"/>
              <a:ext cx="6951269" cy="207804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217333">
                      <a:extLst>
                        <a:ext uri="{9D8B030D-6E8A-4147-A177-3AD203B41FA5}">
                          <a16:colId xmlns:a16="http://schemas.microsoft.com/office/drawing/2014/main" val="1274343889"/>
                        </a:ext>
                      </a:extLst>
                    </a:gridCol>
                    <a:gridCol w="1183484">
                      <a:extLst>
                        <a:ext uri="{9D8B030D-6E8A-4147-A177-3AD203B41FA5}">
                          <a16:colId xmlns:a16="http://schemas.microsoft.com/office/drawing/2014/main" val="3025825480"/>
                        </a:ext>
                      </a:extLst>
                    </a:gridCol>
                    <a:gridCol w="1183484">
                      <a:extLst>
                        <a:ext uri="{9D8B030D-6E8A-4147-A177-3AD203B41FA5}">
                          <a16:colId xmlns:a16="http://schemas.microsoft.com/office/drawing/2014/main" val="2066849420"/>
                        </a:ext>
                      </a:extLst>
                    </a:gridCol>
                    <a:gridCol w="1183484">
                      <a:extLst>
                        <a:ext uri="{9D8B030D-6E8A-4147-A177-3AD203B41FA5}">
                          <a16:colId xmlns:a16="http://schemas.microsoft.com/office/drawing/2014/main" val="1635486884"/>
                        </a:ext>
                      </a:extLst>
                    </a:gridCol>
                    <a:gridCol w="1183484">
                      <a:extLst>
                        <a:ext uri="{9D8B030D-6E8A-4147-A177-3AD203B41FA5}">
                          <a16:colId xmlns:a16="http://schemas.microsoft.com/office/drawing/2014/main" val="2071107359"/>
                        </a:ext>
                      </a:extLst>
                    </a:gridCol>
                  </a:tblGrid>
                  <a:tr h="190343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Average Percent Error (%)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oMath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b"/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pPr algn="l" fontAlgn="b"/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1551398"/>
                      </a:ext>
                    </a:extLst>
                  </a:tr>
                  <a:tr h="4812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Random Forests Only </a:t>
                          </a: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Before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Added Rolling Averages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Encoded x and y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Both</a:t>
                          </a: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62123785"/>
                      </a:ext>
                    </a:extLst>
                  </a:tr>
                  <a:tr h="23219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Warm Train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4.27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4.14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4.1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4.1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974413"/>
                      </a:ext>
                    </a:extLst>
                  </a:tr>
                  <a:tr h="23219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Warm Test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13.9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14.5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11.9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12.1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6649116"/>
                      </a:ext>
                    </a:extLst>
                  </a:tr>
                  <a:tr h="23219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Cold Train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7.78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7.81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7.74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7.74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05995011"/>
                      </a:ext>
                    </a:extLst>
                  </a:tr>
                  <a:tr h="27102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Cold Test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29.8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29.6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30.1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30.1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0099925"/>
                      </a:ext>
                    </a:extLst>
                  </a:tr>
                  <a:tr h="218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Unsplit Train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5.39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5.4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5.3</a:t>
                          </a:r>
                        </a:p>
                      </a:txBody>
                      <a:tcPr marL="9525" marR="9525" marT="9525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5.29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3968299"/>
                      </a:ext>
                    </a:extLst>
                  </a:tr>
                  <a:tr h="218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Unsplit Test</a:t>
                          </a: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32.8</a:t>
                          </a: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32.5</a:t>
                          </a: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33.0</a:t>
                          </a: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33.1</a:t>
                          </a: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59385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CB1016A-440A-8E4F-BB99-304EF7B643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3514381"/>
                  </p:ext>
                </p:extLst>
              </p:nvPr>
            </p:nvGraphicFramePr>
            <p:xfrm>
              <a:off x="3754238" y="1093118"/>
              <a:ext cx="6951269" cy="207804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217333">
                      <a:extLst>
                        <a:ext uri="{9D8B030D-6E8A-4147-A177-3AD203B41FA5}">
                          <a16:colId xmlns:a16="http://schemas.microsoft.com/office/drawing/2014/main" val="1274343889"/>
                        </a:ext>
                      </a:extLst>
                    </a:gridCol>
                    <a:gridCol w="1183484">
                      <a:extLst>
                        <a:ext uri="{9D8B030D-6E8A-4147-A177-3AD203B41FA5}">
                          <a16:colId xmlns:a16="http://schemas.microsoft.com/office/drawing/2014/main" val="3025825480"/>
                        </a:ext>
                      </a:extLst>
                    </a:gridCol>
                    <a:gridCol w="1183484">
                      <a:extLst>
                        <a:ext uri="{9D8B030D-6E8A-4147-A177-3AD203B41FA5}">
                          <a16:colId xmlns:a16="http://schemas.microsoft.com/office/drawing/2014/main" val="2066849420"/>
                        </a:ext>
                      </a:extLst>
                    </a:gridCol>
                    <a:gridCol w="1183484">
                      <a:extLst>
                        <a:ext uri="{9D8B030D-6E8A-4147-A177-3AD203B41FA5}">
                          <a16:colId xmlns:a16="http://schemas.microsoft.com/office/drawing/2014/main" val="1635486884"/>
                        </a:ext>
                      </a:extLst>
                    </a:gridCol>
                    <a:gridCol w="1183484">
                      <a:extLst>
                        <a:ext uri="{9D8B030D-6E8A-4147-A177-3AD203B41FA5}">
                          <a16:colId xmlns:a16="http://schemas.microsoft.com/office/drawing/2014/main" val="2071107359"/>
                        </a:ext>
                      </a:extLst>
                    </a:gridCol>
                  </a:tblGrid>
                  <a:tr h="192405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2857" t="-20000" r="-33929" b="-104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b"/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pPr algn="l" fontAlgn="b"/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1551398"/>
                      </a:ext>
                    </a:extLst>
                  </a:tr>
                  <a:tr h="4812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Random Forests Only </a:t>
                          </a: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Before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Added Rolling Averages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Encoded x and y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 Both</a:t>
                          </a: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62123785"/>
                      </a:ext>
                    </a:extLst>
                  </a:tr>
                  <a:tr h="23219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Warm Train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4.27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4.14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4.1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4.1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974413"/>
                      </a:ext>
                    </a:extLst>
                  </a:tr>
                  <a:tr h="23219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Warm Test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13.9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14.5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11.9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12.1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6649116"/>
                      </a:ext>
                    </a:extLst>
                  </a:tr>
                  <a:tr h="23219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Cold Train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7.78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7.81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7.74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7.74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05995011"/>
                      </a:ext>
                    </a:extLst>
                  </a:tr>
                  <a:tr h="27102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Cold Test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29.8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29.6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30.1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30.1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0099925"/>
                      </a:ext>
                    </a:extLst>
                  </a:tr>
                  <a:tr h="218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Unsplit Train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5.39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5.4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5.3</a:t>
                          </a:r>
                        </a:p>
                      </a:txBody>
                      <a:tcPr marL="9525" marR="9525" marT="9525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5.29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3968299"/>
                      </a:ext>
                    </a:extLst>
                  </a:tr>
                  <a:tr h="218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Unsplit Test</a:t>
                          </a: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32.8</a:t>
                          </a: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32.5</a:t>
                          </a: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33.0</a:t>
                          </a: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33.1</a:t>
                          </a: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59385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12412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201</Words>
  <Application>Microsoft Macintosh PowerPoint</Application>
  <PresentationFormat>Widescreen</PresentationFormat>
  <Paragraphs>89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CMU Serif Roman</vt:lpstr>
      <vt:lpstr>CMU Serif Roman</vt:lpstr>
      <vt:lpstr>Wingdings</vt:lpstr>
      <vt:lpstr>Office Theme</vt:lpstr>
      <vt:lpstr>Solar Energy Forecasting Using Weather data and Machine Learning methods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 Forecasting Using Weather data and Machine Learning methods</dc:title>
  <dc:creator>Bradley Payne</dc:creator>
  <cp:lastModifiedBy>Bradley Payne</cp:lastModifiedBy>
  <cp:revision>13</cp:revision>
  <dcterms:created xsi:type="dcterms:W3CDTF">2021-04-23T14:37:48Z</dcterms:created>
  <dcterms:modified xsi:type="dcterms:W3CDTF">2021-04-23T17:05:11Z</dcterms:modified>
</cp:coreProperties>
</file>