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9" r:id="rId2"/>
    <p:sldId id="270" r:id="rId3"/>
    <p:sldId id="259" r:id="rId4"/>
    <p:sldId id="263" r:id="rId5"/>
    <p:sldId id="267" r:id="rId6"/>
    <p:sldId id="264" r:id="rId7"/>
    <p:sldId id="266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10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B1AA4-F28E-E74F-8275-04A5CC593410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C70A6-D561-2B45-999F-817A0576A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10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C70A6-D561-2B45-999F-817A0576AB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0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C70A6-D561-2B45-999F-817A0576AB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46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382E-CF14-9943-B0C5-D46AEB930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EA84D-4486-5B47-8FE7-464755565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B102A-0C12-4D48-AD46-BF3E1489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849A-CD95-F24B-B741-074108127D07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D23E2-AC78-6C49-AD09-2E63D3FD2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94C56-5406-144F-848D-E204C03D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94D7-575A-584D-B1AB-BA2FAB91E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6E900-3FA0-D14D-A37F-CE093ED6B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F787A-91A5-6241-BF74-31552116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849A-CD95-F24B-B741-074108127D07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F90C6-AD31-0144-B877-4CBB724D7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08B1-BE61-2247-A800-CBFABADCC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3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B80D9-C672-9A4F-B66E-2D9F3C61A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6D22B-6893-4841-931D-F34648C85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2C540-44CE-FA43-9C01-FF0E9F0EC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849A-CD95-F24B-B741-074108127D07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177BA-BB0C-654F-8C98-CEC1AD2F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9938C-1F82-1349-8F42-601B6A4B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6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AC1E-DC0A-354C-9242-E1DBC2B6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C63F0-66A5-6345-AA71-DDE58FC36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1DA0C-4299-7342-AAC5-3DAFE68E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849A-CD95-F24B-B741-074108127D07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5F46D-9181-1442-9C26-882B0B42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3CDB3-3A79-CB4B-901F-2FA20071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7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15A5-8E2A-1645-A407-A20564F52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B6DF1-24B8-7249-8907-25A56410E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DEA58-3A68-0544-9774-EF52C95C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849A-CD95-F24B-B741-074108127D07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F39F5-3E54-2148-A3F0-C652B6794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30C0-F930-1C4A-9770-A0C1D43D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1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AFDC-3409-1B4F-B798-C252CBAD8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B3BE3-90A4-C248-83C2-D8D6AB885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120DD-2325-7147-AFB9-D4200493D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EE491-18B2-2447-8743-8B858240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849A-CD95-F24B-B741-074108127D07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C2175-1A17-D046-98FC-E6912AD3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F54AC-DB66-D046-B8DC-44928A121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0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7318-324C-2548-8A60-1F989358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FB3C2-F352-8D4C-B9CC-9C390B97F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595D3-32DA-ED47-AAC8-38BBF71DD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421C45-34AF-784A-B216-D20A9B962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B2B10-5901-DA40-9B1A-FAFEC9A7B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5683EE-09CC-E042-97A9-9F3816A9F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849A-CD95-F24B-B741-074108127D07}" type="datetimeFigureOut">
              <a:rPr lang="en-US" smtClean="0"/>
              <a:t>4/7/21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1360C-9EE9-6346-98F2-EA3A3C82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FDB55B-A6C4-2343-BF17-1DC090330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4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90D2-67A9-FF4A-8D7A-D7BF599D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DDEE8E-C2FD-9942-AED2-16EA65D9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849A-CD95-F24B-B741-074108127D07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2FD8C-D616-A943-A92B-C1D108D0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3B0F7-99D1-7341-ABE6-057C31D9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3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01320-C024-FB42-A55E-6AFEFAE3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849A-CD95-F24B-B741-074108127D07}" type="datetimeFigureOut">
              <a:rPr lang="en-US" smtClean="0"/>
              <a:t>4/7/21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92B0D-D6C6-ED43-899E-97B931F2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49649-E57C-B248-8816-926644A54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4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5A46C-FAD7-9A4D-AB75-BB1E589EB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BF719-7696-1A42-9898-D259E0253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ACC16-3701-0847-A045-2E8F4F66D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938BC-5F56-AB45-B719-A07F80860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849A-CD95-F24B-B741-074108127D07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78461-F378-2A4F-ABE3-298E52FB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E1B52-DD4E-D843-AA1B-EB7D5E6C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9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2E20-966E-3E41-B564-41FB3BC8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01F7A-4ADB-1E43-BA4D-4EE720772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B5836-0F39-FF4F-B461-590FC259F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706C9-2024-9B40-9295-613380270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849A-CD95-F24B-B741-074108127D07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5D494-534E-EA41-A1A9-F64D987E3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0973E-666F-6B47-9BD7-53A7DF3F5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0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07520E-4A04-E747-A928-7A70FC6D5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220BF-081D-6D46-A715-97F91439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2A06B-7FEB-AA48-BAD0-72EF5C520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8849A-CD95-F24B-B741-074108127D07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2EAFF-C3A5-E447-BDFF-7A0CB41BB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8D76C-F564-3148-B6AC-C427D760A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5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8A413-FDF3-3441-BDD5-57C3874A2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Solar Energy Forecasting Using Weather data and Machine Learning methods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95DA8-6826-C342-B6A4-FAC6D03D9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Problem Description: Predict one hour of Solar Energy generation, Given weather observation(or weather forecast for predictions) </a:t>
            </a:r>
          </a:p>
          <a:p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Motivation: In order to effectively manage the fluctuation solar power generation with integration of the grid, We need to know how much power will be produced in the future. </a:t>
            </a:r>
          </a:p>
          <a:p>
            <a:endParaRPr lang="en-US" sz="2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81477289-AA61-4A41-BBCB-D961FE0525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33" r="2" b="2"/>
          <a:stretch/>
        </p:blipFill>
        <p:spPr>
          <a:xfrm>
            <a:off x="5295320" y="1796208"/>
            <a:ext cx="6253212" cy="4335438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6402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8A413-FDF3-3441-BDD5-57C3874A2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90" y="144726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Progress 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95DA8-6826-C342-B6A4-FAC6D03D9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90" y="972865"/>
            <a:ext cx="5547564" cy="443786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Data Wrangling (Biggest Challenge) </a:t>
            </a:r>
          </a:p>
          <a:p>
            <a:pPr lvl="1"/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31% of total data was Corrupted</a:t>
            </a:r>
          </a:p>
          <a:p>
            <a:pPr lvl="1"/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Affected 44% of hours</a:t>
            </a:r>
          </a:p>
          <a:p>
            <a:pPr lvl="1"/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Hours have different number of data points </a:t>
            </a:r>
          </a:p>
          <a:p>
            <a:pPr lvl="1"/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Weather Station has several days of missing data</a:t>
            </a:r>
          </a:p>
          <a:p>
            <a:pPr lvl="1"/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Supplemented Weather with Solar Coordinate Angles (Elevation, Azimuth, Zenith)</a:t>
            </a:r>
          </a:p>
          <a:p>
            <a:pPr lvl="1"/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Experimented using Total Generation and average Generation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50DA74EF-51E4-6142-9EFC-217137D1F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088" y="3391077"/>
            <a:ext cx="4685901" cy="3186413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B1FBFC4-E620-9947-B7FC-8D63E28D3605}"/>
              </a:ext>
            </a:extLst>
          </p:cNvPr>
          <p:cNvSpPr txBox="1"/>
          <p:nvPr/>
        </p:nvSpPr>
        <p:spPr>
          <a:xfrm>
            <a:off x="757446" y="4709516"/>
            <a:ext cx="43132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Have Done Learning Using Several Regression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0.85/0.15 Test/Train Split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Scaled Both Input and Output Data</a:t>
            </a:r>
          </a:p>
          <a:p>
            <a:pPr lvl="1"/>
            <a:endParaRPr lang="en-US" sz="2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39F659A-B60F-BD4D-AC73-690851FB2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923" y="67308"/>
            <a:ext cx="3450278" cy="332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97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5AD18-AB89-C540-8EBB-B97CF8E5B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901" y="137736"/>
            <a:ext cx="4959603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Results (on total solar)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7EECD9-CA16-9C4A-B68D-E7416D01FFC3}"/>
              </a:ext>
            </a:extLst>
          </p:cNvPr>
          <p:cNvSpPr txBox="1"/>
          <p:nvPr/>
        </p:nvSpPr>
        <p:spPr>
          <a:xfrm>
            <a:off x="322317" y="1780705"/>
            <a:ext cx="5269187" cy="3980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K-Nearest Neighbors(KNN)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Random Forest (RF)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Support Vector Regression (SVR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Recurrent Neural Network (RNN)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{L10, L10, 10, 1}, Adam, </a:t>
            </a:r>
            <a:r>
              <a:rPr lang="en-US" sz="20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lr</a:t>
            </a: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0.001, batch size 64, epochs 250, dropout 0.2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Artificial Neural Network (ANN)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{20, 10, 1} Adam, </a:t>
            </a:r>
            <a:r>
              <a:rPr lang="en-US" sz="20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lr</a:t>
            </a: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0.001, batch size 50, epochs 400, dropout 0.2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D712C44-FC7E-B549-BF50-70CC0D01FF6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67737609"/>
                  </p:ext>
                </p:extLst>
              </p:nvPr>
            </p:nvGraphicFramePr>
            <p:xfrm>
              <a:off x="5822731" y="1099382"/>
              <a:ext cx="5815725" cy="420203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818289">
                      <a:extLst>
                        <a:ext uri="{9D8B030D-6E8A-4147-A177-3AD203B41FA5}">
                          <a16:colId xmlns:a16="http://schemas.microsoft.com/office/drawing/2014/main" val="2318409215"/>
                        </a:ext>
                      </a:extLst>
                    </a:gridCol>
                    <a:gridCol w="2058861">
                      <a:extLst>
                        <a:ext uri="{9D8B030D-6E8A-4147-A177-3AD203B41FA5}">
                          <a16:colId xmlns:a16="http://schemas.microsoft.com/office/drawing/2014/main" val="3801814639"/>
                        </a:ext>
                      </a:extLst>
                    </a:gridCol>
                    <a:gridCol w="1938575">
                      <a:extLst>
                        <a:ext uri="{9D8B030D-6E8A-4147-A177-3AD203B41FA5}">
                          <a16:colId xmlns:a16="http://schemas.microsoft.com/office/drawing/2014/main" val="2728080508"/>
                        </a:ext>
                      </a:extLst>
                    </a:gridCol>
                  </a:tblGrid>
                  <a:tr h="789126">
                    <a:tc>
                      <a:txBody>
                        <a:bodyPr/>
                        <a:lstStyle/>
                        <a:p>
                          <a:endParaRPr lang="en-US" sz="2000" b="0" i="0" dirty="0"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Train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  <m:t>2 </m:t>
                                  </m:r>
                                </m:sup>
                              </m:sSup>
                            </m:oMath>
                          </a14:m>
                          <a:endParaRPr lang="en-US" sz="3300" b="0" i="0" dirty="0"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Test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sz="3300" b="0" i="0" dirty="0"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813531121"/>
                      </a:ext>
                    </a:extLst>
                  </a:tr>
                  <a:tr h="671812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KNN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0.761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0.337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039305266"/>
                      </a:ext>
                    </a:extLst>
                  </a:tr>
                  <a:tr h="681472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RF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0.971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0.484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1814672100"/>
                      </a:ext>
                    </a:extLst>
                  </a:tr>
                  <a:tr h="642832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SVR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0.796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0.496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776889135"/>
                      </a:ext>
                    </a:extLst>
                  </a:tr>
                  <a:tr h="718506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0.595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0.372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657147242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ANN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0.728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0.555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490909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D712C44-FC7E-B549-BF50-70CC0D01FF6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67737609"/>
                  </p:ext>
                </p:extLst>
              </p:nvPr>
            </p:nvGraphicFramePr>
            <p:xfrm>
              <a:off x="5822731" y="1099382"/>
              <a:ext cx="5815725" cy="420203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818289">
                      <a:extLst>
                        <a:ext uri="{9D8B030D-6E8A-4147-A177-3AD203B41FA5}">
                          <a16:colId xmlns:a16="http://schemas.microsoft.com/office/drawing/2014/main" val="2318409215"/>
                        </a:ext>
                      </a:extLst>
                    </a:gridCol>
                    <a:gridCol w="2058861">
                      <a:extLst>
                        <a:ext uri="{9D8B030D-6E8A-4147-A177-3AD203B41FA5}">
                          <a16:colId xmlns:a16="http://schemas.microsoft.com/office/drawing/2014/main" val="3801814639"/>
                        </a:ext>
                      </a:extLst>
                    </a:gridCol>
                    <a:gridCol w="1938575">
                      <a:extLst>
                        <a:ext uri="{9D8B030D-6E8A-4147-A177-3AD203B41FA5}">
                          <a16:colId xmlns:a16="http://schemas.microsoft.com/office/drawing/2014/main" val="2728080508"/>
                        </a:ext>
                      </a:extLst>
                    </a:gridCol>
                  </a:tblGrid>
                  <a:tr h="789126">
                    <a:tc>
                      <a:txBody>
                        <a:bodyPr/>
                        <a:lstStyle/>
                        <a:p>
                          <a:endParaRPr lang="en-US" sz="2000" b="0" i="0" dirty="0"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67640" marR="167640" marT="83820" marB="83820">
                        <a:blipFill>
                          <a:blip r:embed="rId2"/>
                          <a:stretch>
                            <a:fillRect l="-89506" t="-3226" r="-95679" b="-45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67640" marR="167640" marT="83820" marB="83820">
                        <a:blipFill>
                          <a:blip r:embed="rId2"/>
                          <a:stretch>
                            <a:fillRect l="-200654" t="-3226" r="-1307" b="-45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3531121"/>
                      </a:ext>
                    </a:extLst>
                  </a:tr>
                  <a:tr h="671812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KNN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0.761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0.337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039305266"/>
                      </a:ext>
                    </a:extLst>
                  </a:tr>
                  <a:tr h="681472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RF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0.971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0.484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1814672100"/>
                      </a:ext>
                    </a:extLst>
                  </a:tr>
                  <a:tr h="670560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SVR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0.796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0.496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776889135"/>
                      </a:ext>
                    </a:extLst>
                  </a:tr>
                  <a:tr h="718506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0.595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0.372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657147242"/>
                      </a:ext>
                    </a:extLst>
                  </a:tr>
                  <a:tr h="670560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ANN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0.728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0.555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490909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7450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68897AF-D845-4A48-BD71-9006CC207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69" y="1210686"/>
            <a:ext cx="5265120" cy="5083752"/>
          </a:xfrm>
          <a:prstGeom prst="rect">
            <a:avLst/>
          </a:prstGeom>
        </p:spPr>
      </p:pic>
      <p:pic>
        <p:nvPicPr>
          <p:cNvPr id="20" name="Picture 19" descr="Chart, scatter chart&#10;&#10;Description automatically generated">
            <a:extLst>
              <a:ext uri="{FF2B5EF4-FFF2-40B4-BE49-F238E27FC236}">
                <a16:creationId xmlns:a16="http://schemas.microsoft.com/office/drawing/2014/main" id="{65265210-F59F-0F4A-B1EA-6EEBB9B1E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650" y="1210687"/>
            <a:ext cx="5348550" cy="50837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B5AD18-AB89-C540-8EBB-B97CF8E5B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Results on Total Prediction (RF)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73EF9F-047A-124A-8ACC-76C1836EBDEA}"/>
                  </a:ext>
                </a:extLst>
              </p:cNvPr>
              <p:cNvSpPr txBox="1"/>
              <p:nvPr/>
            </p:nvSpPr>
            <p:spPr>
              <a:xfrm>
                <a:off x="1241570" y="6294439"/>
                <a:ext cx="19546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Train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:0.9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71</m:t>
                    </m:r>
                  </m:oMath>
                </a14:m>
                <a:endParaRPr lang="en-US" dirty="0"/>
              </a:p>
              <a:p>
                <a:endPara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73EF9F-047A-124A-8ACC-76C1836EB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570" y="6294439"/>
                <a:ext cx="1954636" cy="646331"/>
              </a:xfrm>
              <a:prstGeom prst="rect">
                <a:avLst/>
              </a:prstGeom>
              <a:blipFill>
                <a:blip r:embed="rId5"/>
                <a:stretch>
                  <a:fillRect l="-2581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E4AB85-2F4F-A74F-B4B1-EE68A1CFFD29}"/>
                  </a:ext>
                </a:extLst>
              </p:cNvPr>
              <p:cNvSpPr txBox="1"/>
              <p:nvPr/>
            </p:nvSpPr>
            <p:spPr>
              <a:xfrm>
                <a:off x="6433112" y="6294439"/>
                <a:ext cx="19546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Test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.484</m:t>
                    </m:r>
                  </m:oMath>
                </a14:m>
                <a:endParaRPr lang="en-US" dirty="0"/>
              </a:p>
              <a:p>
                <a:endPara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E4AB85-2F4F-A74F-B4B1-EE68A1CFF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112" y="6294439"/>
                <a:ext cx="1954636" cy="646331"/>
              </a:xfrm>
              <a:prstGeom prst="rect">
                <a:avLst/>
              </a:prstGeom>
              <a:blipFill>
                <a:blip r:embed="rId6"/>
                <a:stretch>
                  <a:fillRect l="-2581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256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5AD18-AB89-C540-8EBB-B97CF8E5B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901" y="137736"/>
            <a:ext cx="4959603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Results (on average solar)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7EECD9-CA16-9C4A-B68D-E7416D01FFC3}"/>
              </a:ext>
            </a:extLst>
          </p:cNvPr>
          <p:cNvSpPr txBox="1"/>
          <p:nvPr/>
        </p:nvSpPr>
        <p:spPr>
          <a:xfrm>
            <a:off x="631901" y="2071410"/>
            <a:ext cx="4959603" cy="352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K-Nearest Neighbors(KNN)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Random Forest (RF)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Support Vector Regression (SVR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Recurrent Neural Network (RNN)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{L10, L10, 10, 1}, Adam, </a:t>
            </a:r>
            <a:r>
              <a:rPr lang="en-US" sz="20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lr</a:t>
            </a: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0.001, batch size 50, epochs 250, dropout 0.2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Artificial Neural Network (ANN)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{20, 10, 1} Adam, </a:t>
            </a:r>
            <a:r>
              <a:rPr lang="en-US" sz="20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lr</a:t>
            </a: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0.001, batch size 50, epochs 400, dropout 0.2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D712C44-FC7E-B549-BF50-70CC0D01FF6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87402970"/>
                  </p:ext>
                </p:extLst>
              </p:nvPr>
            </p:nvGraphicFramePr>
            <p:xfrm>
              <a:off x="5591504" y="1264021"/>
              <a:ext cx="5815725" cy="420203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818289">
                      <a:extLst>
                        <a:ext uri="{9D8B030D-6E8A-4147-A177-3AD203B41FA5}">
                          <a16:colId xmlns:a16="http://schemas.microsoft.com/office/drawing/2014/main" val="2318409215"/>
                        </a:ext>
                      </a:extLst>
                    </a:gridCol>
                    <a:gridCol w="2058861">
                      <a:extLst>
                        <a:ext uri="{9D8B030D-6E8A-4147-A177-3AD203B41FA5}">
                          <a16:colId xmlns:a16="http://schemas.microsoft.com/office/drawing/2014/main" val="3801814639"/>
                        </a:ext>
                      </a:extLst>
                    </a:gridCol>
                    <a:gridCol w="1938575">
                      <a:extLst>
                        <a:ext uri="{9D8B030D-6E8A-4147-A177-3AD203B41FA5}">
                          <a16:colId xmlns:a16="http://schemas.microsoft.com/office/drawing/2014/main" val="2728080508"/>
                        </a:ext>
                      </a:extLst>
                    </a:gridCol>
                  </a:tblGrid>
                  <a:tr h="789126">
                    <a:tc>
                      <a:txBody>
                        <a:bodyPr/>
                        <a:lstStyle/>
                        <a:p>
                          <a:endParaRPr lang="en-US" sz="2000" b="0" i="0" dirty="0"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Train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  <m:t>2 </m:t>
                                  </m:r>
                                </m:sup>
                              </m:sSup>
                            </m:oMath>
                          </a14:m>
                          <a:endParaRPr lang="en-US" sz="3300" b="0" i="0" dirty="0"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Test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sz="3300" b="0" i="0" dirty="0"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813531121"/>
                      </a:ext>
                    </a:extLst>
                  </a:tr>
                  <a:tr h="671812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KNN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0.901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0.604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039305266"/>
                      </a:ext>
                    </a:extLst>
                  </a:tr>
                  <a:tr h="681472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RF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0.990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0.790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1814672100"/>
                      </a:ext>
                    </a:extLst>
                  </a:tr>
                  <a:tr h="642832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SVR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0.936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0.756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776889135"/>
                      </a:ext>
                    </a:extLst>
                  </a:tr>
                  <a:tr h="718506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0.825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0.533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657147242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ANN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0.919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0.712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490909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D712C44-FC7E-B549-BF50-70CC0D01FF6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87402970"/>
                  </p:ext>
                </p:extLst>
              </p:nvPr>
            </p:nvGraphicFramePr>
            <p:xfrm>
              <a:off x="5591504" y="1264021"/>
              <a:ext cx="5815725" cy="420203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818289">
                      <a:extLst>
                        <a:ext uri="{9D8B030D-6E8A-4147-A177-3AD203B41FA5}">
                          <a16:colId xmlns:a16="http://schemas.microsoft.com/office/drawing/2014/main" val="2318409215"/>
                        </a:ext>
                      </a:extLst>
                    </a:gridCol>
                    <a:gridCol w="2058861">
                      <a:extLst>
                        <a:ext uri="{9D8B030D-6E8A-4147-A177-3AD203B41FA5}">
                          <a16:colId xmlns:a16="http://schemas.microsoft.com/office/drawing/2014/main" val="3801814639"/>
                        </a:ext>
                      </a:extLst>
                    </a:gridCol>
                    <a:gridCol w="1938575">
                      <a:extLst>
                        <a:ext uri="{9D8B030D-6E8A-4147-A177-3AD203B41FA5}">
                          <a16:colId xmlns:a16="http://schemas.microsoft.com/office/drawing/2014/main" val="2728080508"/>
                        </a:ext>
                      </a:extLst>
                    </a:gridCol>
                  </a:tblGrid>
                  <a:tr h="789126">
                    <a:tc>
                      <a:txBody>
                        <a:bodyPr/>
                        <a:lstStyle/>
                        <a:p>
                          <a:endParaRPr lang="en-US" sz="2000" b="0" i="0" dirty="0"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67640" marR="167640" marT="83820" marB="83820">
                        <a:blipFill>
                          <a:blip r:embed="rId2"/>
                          <a:stretch>
                            <a:fillRect l="-89506" t="-4839" r="-95679" b="-45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67640" marR="167640" marT="83820" marB="83820">
                        <a:blipFill>
                          <a:blip r:embed="rId2"/>
                          <a:stretch>
                            <a:fillRect l="-200654" t="-4839" r="-1307" b="-45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3531121"/>
                      </a:ext>
                    </a:extLst>
                  </a:tr>
                  <a:tr h="671812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KNN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0.901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0.604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039305266"/>
                      </a:ext>
                    </a:extLst>
                  </a:tr>
                  <a:tr h="681472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RF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0.990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0.790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1814672100"/>
                      </a:ext>
                    </a:extLst>
                  </a:tr>
                  <a:tr h="670560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SVR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0.936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0.756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776889135"/>
                      </a:ext>
                    </a:extLst>
                  </a:tr>
                  <a:tr h="718506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0.825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0.533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657147242"/>
                      </a:ext>
                    </a:extLst>
                  </a:tr>
                  <a:tr h="670560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ANN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0.919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0.712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490909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82520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48182E4B-0377-C640-813C-6B2F242BC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932" y="852295"/>
            <a:ext cx="5194544" cy="5176078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A8EA46E-725A-A44E-876D-71BD92793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392" y="823770"/>
            <a:ext cx="5194544" cy="5176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B5AD18-AB89-C540-8EBB-B97CF8E5B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077" y="188576"/>
            <a:ext cx="9682655" cy="8557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Results on Average (RF)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B936FC-5B9F-0F47-A74C-66195B0E6D1F}"/>
                  </a:ext>
                </a:extLst>
              </p:cNvPr>
              <p:cNvSpPr txBox="1"/>
              <p:nvPr/>
            </p:nvSpPr>
            <p:spPr>
              <a:xfrm>
                <a:off x="1266625" y="6028373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:0.990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B936FC-5B9F-0F47-A74C-66195B0E6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625" y="6028373"/>
                <a:ext cx="1143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71FF31-BA19-F543-921C-338FD401BDB8}"/>
                  </a:ext>
                </a:extLst>
              </p:cNvPr>
              <p:cNvSpPr txBox="1"/>
              <p:nvPr/>
            </p:nvSpPr>
            <p:spPr>
              <a:xfrm>
                <a:off x="6616103" y="6028479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:0.768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71FF31-BA19-F543-921C-338FD401B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103" y="6028479"/>
                <a:ext cx="1143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855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94022-C8A1-0640-97FA-53ECF2F45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Next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740B7-1A64-6C4C-AC36-401DA7B5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Based on Research Papers’ methods: 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Split data into seasons and do separate regressions [1]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Rolling average based on hour of day [2]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Add Evaluation metrics of RMSE, and MAE [1, 2, 3]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PCA (if time) [3]</a:t>
            </a:r>
          </a:p>
          <a:p>
            <a:pPr marL="0" indent="0">
              <a:buNone/>
            </a:pP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For the Class: 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Poster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Paper </a:t>
            </a:r>
          </a:p>
        </p:txBody>
      </p:sp>
    </p:spTree>
    <p:extLst>
      <p:ext uri="{BB962C8B-B14F-4D97-AF65-F5344CB8AC3E}">
        <p14:creationId xmlns:p14="http://schemas.microsoft.com/office/powerpoint/2010/main" val="3100146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4AB2-0A7A-8343-ACBA-20F900B6C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5A2CB-7280-AA48-888E-8F77EE1C7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[1] E. Isaksson, M. Conde. “</a:t>
            </a:r>
            <a:r>
              <a:rPr lang="en-US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Solar Power Forecasting with Machine Learning Techniques”. </a:t>
            </a: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2018.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[2] J. Torres, et al. </a:t>
            </a:r>
            <a:r>
              <a:rPr lang="en-US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“Deep Learning for Big Data Time Series Forecasting Applied to Solar Power”. </a:t>
            </a: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Advances in Intelligent systems and Computing. 2019.</a:t>
            </a:r>
          </a:p>
          <a:p>
            <a:r>
              <a:rPr lang="en-US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[3] “Forecasting of Solar Energy with Application for a Growing Economy Like India: Survey and Implication”. </a:t>
            </a: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Renewable and Sustainable Energy Reviews. 2017.</a:t>
            </a:r>
          </a:p>
          <a:p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892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5616</TotalTime>
  <Words>500</Words>
  <Application>Microsoft Macintosh PowerPoint</Application>
  <PresentationFormat>Widescreen</PresentationFormat>
  <Paragraphs>85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CMU Serif Roman</vt:lpstr>
      <vt:lpstr>CMU Serif Roman</vt:lpstr>
      <vt:lpstr>Office Theme</vt:lpstr>
      <vt:lpstr>Solar Energy Forecasting Using Weather data and Machine Learning methods</vt:lpstr>
      <vt:lpstr>Progress </vt:lpstr>
      <vt:lpstr>Results (on total solar)  </vt:lpstr>
      <vt:lpstr>Results on Total Prediction (RF) </vt:lpstr>
      <vt:lpstr>Results (on average solar)  </vt:lpstr>
      <vt:lpstr>Results on Average (RF) </vt:lpstr>
      <vt:lpstr>Next Tasks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Energy Forecasting Using Weather data and Machine Learning methods </dc:title>
  <dc:creator>Bradley Payne</dc:creator>
  <cp:lastModifiedBy>Bradley Payne</cp:lastModifiedBy>
  <cp:revision>45</cp:revision>
  <dcterms:created xsi:type="dcterms:W3CDTF">2021-04-03T18:21:40Z</dcterms:created>
  <dcterms:modified xsi:type="dcterms:W3CDTF">2021-04-07T15:59:38Z</dcterms:modified>
</cp:coreProperties>
</file>