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5" r:id="rId6"/>
    <p:sldId id="259" r:id="rId7"/>
    <p:sldId id="267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7"/>
    <p:restoredTop sz="94761"/>
  </p:normalViewPr>
  <p:slideViewPr>
    <p:cSldViewPr snapToGrid="0" snapToObjects="1">
      <p:cViewPr>
        <p:scale>
          <a:sx n="113" d="100"/>
          <a:sy n="113" d="100"/>
        </p:scale>
        <p:origin x="209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382E-CF14-9943-B0C5-D46AEB930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EA84D-4486-5B47-8FE7-464755565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B102A-0C12-4D48-AD46-BF3E1489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D23E2-AC78-6C49-AD09-2E63D3FD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94C56-5406-144F-848D-E204C03D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94D7-575A-584D-B1AB-BA2FAB91E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6E900-3FA0-D14D-A37F-CE093ED6B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F787A-91A5-6241-BF74-31552116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F90C6-AD31-0144-B877-4CBB724D7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08B1-BE61-2247-A800-CBFABADC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3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B80D9-C672-9A4F-B66E-2D9F3C61A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6D22B-6893-4841-931D-F34648C85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2C540-44CE-FA43-9C01-FF0E9F0E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177BA-BB0C-654F-8C98-CEC1AD2F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9938C-1F82-1349-8F42-601B6A4B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6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AC1E-DC0A-354C-9242-E1DBC2B6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C63F0-66A5-6345-AA71-DDE58FC36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1DA0C-4299-7342-AAC5-3DAFE68E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5F46D-9181-1442-9C26-882B0B42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3CDB3-3A79-CB4B-901F-2FA20071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7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15A5-8E2A-1645-A407-A20564F5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B6DF1-24B8-7249-8907-25A56410E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DEA58-3A68-0544-9774-EF52C95C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F39F5-3E54-2148-A3F0-C652B679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30C0-F930-1C4A-9770-A0C1D43D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1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AFDC-3409-1B4F-B798-C252CBAD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B3BE3-90A4-C248-83C2-D8D6AB885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120DD-2325-7147-AFB9-D4200493D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EE491-18B2-2447-8743-8B858240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C2175-1A17-D046-98FC-E6912AD3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F54AC-DB66-D046-B8DC-44928A121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0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7318-324C-2548-8A60-1F989358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FB3C2-F352-8D4C-B9CC-9C390B97F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595D3-32DA-ED47-AAC8-38BBF71DD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421C45-34AF-784A-B216-D20A9B962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B2B10-5901-DA40-9B1A-FAFEC9A7B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5683EE-09CC-E042-97A9-9F3816A9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1360C-9EE9-6346-98F2-EA3A3C82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DB55B-A6C4-2343-BF17-1DC09033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4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90D2-67A9-FF4A-8D7A-D7BF599D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DDEE8E-C2FD-9942-AED2-16EA65D9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2FD8C-D616-A943-A92B-C1D108D0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3B0F7-99D1-7341-ABE6-057C31D9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3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01320-C024-FB42-A55E-6AFEFAE3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92B0D-D6C6-ED43-899E-97B931F2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49649-E57C-B248-8816-926644A5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4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A46C-FAD7-9A4D-AB75-BB1E589E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BF719-7696-1A42-9898-D259E0253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ACC16-3701-0847-A045-2E8F4F66D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938BC-5F56-AB45-B719-A07F8086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78461-F378-2A4F-ABE3-298E52FB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E1B52-DD4E-D843-AA1B-EB7D5E6C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9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2E20-966E-3E41-B564-41FB3BC8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01F7A-4ADB-1E43-BA4D-4EE720772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B5836-0F39-FF4F-B461-590FC259F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706C9-2024-9B40-9295-613380270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5D494-534E-EA41-A1A9-F64D987E3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0973E-666F-6B47-9BD7-53A7DF3F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0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7520E-4A04-E747-A928-7A70FC6D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220BF-081D-6D46-A715-97F91439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2A06B-7FEB-AA48-BAD0-72EF5C520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8849A-CD95-F24B-B741-074108127D07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2EAFF-C3A5-E447-BDFF-7A0CB41BB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8D76C-F564-3148-B6AC-C427D760A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5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97FD9-0935-4146-AF0D-59AA837FA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Solar Energy Forecasting Using Weather data and Machine Learning methods</a:t>
            </a:r>
            <a:br>
              <a:rPr lang="en-US" sz="4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lang="en-US" sz="4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98319-335E-2144-B95C-55C705F5F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Bradley Payne </a:t>
            </a:r>
          </a:p>
        </p:txBody>
      </p:sp>
    </p:spTree>
    <p:extLst>
      <p:ext uri="{BB962C8B-B14F-4D97-AF65-F5344CB8AC3E}">
        <p14:creationId xmlns:p14="http://schemas.microsoft.com/office/powerpoint/2010/main" val="3427129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4022-C8A1-0640-97FA-53ECF2F45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Next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740B7-1A64-6C4C-AC36-401DA7B5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Based on Research Papers’ methods: 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Split data into seasons and fit random forest 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Previous average for hour of day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This problem, at the root, is a weather prediction problem. Something with that? 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PCA (if time) </a:t>
            </a:r>
          </a:p>
          <a:p>
            <a:pPr marL="0" indent="0">
              <a:buNone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For the Class: 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Poster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Paper </a:t>
            </a:r>
          </a:p>
        </p:txBody>
      </p:sp>
    </p:spTree>
    <p:extLst>
      <p:ext uri="{BB962C8B-B14F-4D97-AF65-F5344CB8AC3E}">
        <p14:creationId xmlns:p14="http://schemas.microsoft.com/office/powerpoint/2010/main" val="310014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3CBEF12-C9B8-466E-A7FE-B00B9ADF4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49318-4333-9B4E-8A7A-C524A6B7F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0319"/>
            <a:ext cx="4164401" cy="185188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81CD0-0A1C-9F44-8B3D-91469F92A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941" y="370319"/>
            <a:ext cx="6298971" cy="1851885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Weather Data from USU Climate center </a:t>
            </a:r>
          </a:p>
          <a:p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Solar Generation from Aspire labs </a:t>
            </a:r>
          </a:p>
        </p:txBody>
      </p:sp>
      <p:pic>
        <p:nvPicPr>
          <p:cNvPr id="5" name="Picture 4" descr="A picture containing text, grass, outdoor, sky&#10;&#10;Description automatically generated">
            <a:extLst>
              <a:ext uri="{FF2B5EF4-FFF2-40B4-BE49-F238E27FC236}">
                <a16:creationId xmlns:a16="http://schemas.microsoft.com/office/drawing/2014/main" id="{73DA6DD2-1D0B-3C44-B6A0-B0C498F028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71" r="10394" b="-3"/>
          <a:stretch/>
        </p:blipFill>
        <p:spPr>
          <a:xfrm>
            <a:off x="838199" y="2222204"/>
            <a:ext cx="4164414" cy="3917209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0CEE4786-DD7E-7D48-9D4F-ACE72D2E75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216" r="-3" b="-950"/>
          <a:stretch/>
        </p:blipFill>
        <p:spPr>
          <a:xfrm>
            <a:off x="5188940" y="2113005"/>
            <a:ext cx="6298971" cy="45843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5B8B1C-221A-3147-AD4E-8EF21051870F}"/>
              </a:ext>
            </a:extLst>
          </p:cNvPr>
          <p:cNvSpPr txBox="1"/>
          <p:nvPr/>
        </p:nvSpPr>
        <p:spPr>
          <a:xfrm>
            <a:off x="838199" y="6176221"/>
            <a:ext cx="392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USU Environmental Observatory</a:t>
            </a:r>
          </a:p>
        </p:txBody>
      </p:sp>
    </p:spTree>
    <p:extLst>
      <p:ext uri="{BB962C8B-B14F-4D97-AF65-F5344CB8AC3E}">
        <p14:creationId xmlns:p14="http://schemas.microsoft.com/office/powerpoint/2010/main" val="140332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5A49435-E075-4822-9D18-0D1331C9F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883" y="1"/>
            <a:ext cx="1219988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89382-95DA-1C4E-B378-58D76562E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721805"/>
            <a:ext cx="4088933" cy="2147520"/>
          </a:xfrm>
        </p:spPr>
        <p:txBody>
          <a:bodyPr>
            <a:normAutofit/>
          </a:bodyPr>
          <a:lstStyle/>
          <a:p>
            <a:r>
              <a:rPr lang="en-US" sz="400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Data Curation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3AE24FC-E697-4150-A4E9-7038F7232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B6E6A6DC-8190-4538-9EAF-6D2DA32F2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6A0F9E64-E4D5-4F5D-8DC8-4D718FB4E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8B14D11E-46EC-4472-B641-2B229466B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CBCC03E8-EFA8-4481-85F5-6D67FD43B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0AEDB5B1-8ED2-479D-B390-166313445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32736CD4-ACBB-4E31-A595-77721EE5F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840EDB8A-0A05-4A4D-9131-B0C9913AD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7852E7D-B6DA-4315-9AB0-F38BDF42C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042626BE-3A9A-4473-9CDB-891652CF9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26990F26-ADA3-4903-BD10-FB3F028C4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14323D42-A322-4207-857F-82B98209C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F9D23351-DEBD-4512-90A7-4603F9CA6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53C35052-0CBF-4794-B3FE-7CF81F06A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DE00348F-61C1-4BAF-A2DE-51D1FA9DC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740C38A9-2B2E-4547-9000-43FE77D14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8170394A-2958-4790-9EFB-6DA2EC131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A0D08350-9D6D-4252-8A04-D0422792B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854E4015-5352-4DFB-A8D1-2F380D399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835C5FE1-6BD5-4F30-AF61-12736BBAD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DDBBD31D-9CD8-4380-A5C6-A03D916CD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49368-5A88-B24E-BC8F-B7EEB6F9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531476"/>
            <a:ext cx="4088932" cy="3034862"/>
          </a:xfrm>
        </p:spPr>
        <p:txBody>
          <a:bodyPr anchor="ctr">
            <a:normAutofit/>
          </a:bodyPr>
          <a:lstStyle/>
          <a:p>
            <a:r>
              <a:rPr lang="en-US" sz="180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31% of the Solar Data was garbage collection or otherwise corrupted</a:t>
            </a:r>
          </a:p>
          <a:p>
            <a:r>
              <a:rPr lang="en-US" sz="180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Experimented with using the aggregate sum of hour as well as the average produced by each timestep in a certain hour</a:t>
            </a:r>
          </a:p>
          <a:p>
            <a:r>
              <a:rPr lang="en-US" sz="180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Supplemented weather data with Azimuth, Zenith, and Elevation angle for each hour (using Astral package)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0B87092-EF03-DD4B-9FE4-398B6703B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4" b="4"/>
          <a:stretch/>
        </p:blipFill>
        <p:spPr>
          <a:xfrm>
            <a:off x="6129280" y="730949"/>
            <a:ext cx="5669705" cy="549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0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17401-0BD5-8E45-BD22-DD27EEAFB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009" y="444621"/>
            <a:ext cx="2469855" cy="9182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Solar Data</a:t>
            </a:r>
            <a:r>
              <a:rPr lang="en-US" sz="4200" dirty="0"/>
              <a:t>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BFC2B0B-A2F7-9B4D-AD01-90FC6F26DF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9"/>
          <a:stretch/>
        </p:blipFill>
        <p:spPr>
          <a:xfrm>
            <a:off x="1076440" y="1934151"/>
            <a:ext cx="5893128" cy="4510001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727B749A-0733-1C40-894D-BA25FB920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568" y="14612"/>
            <a:ext cx="4382175" cy="3286631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EB7348B7-D486-5944-97D9-22ED6F96A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915" y="3315855"/>
            <a:ext cx="4607481" cy="34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0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6C9ECD1F-1B32-4E48-9736-A1BC9A323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17401-0BD5-8E45-BD22-DD27EEAFB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01" y="883463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Split and transform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04A9381-09CC-274A-90E1-3CD2F83DE7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4" r="1" b="1"/>
          <a:stretch/>
        </p:blipFill>
        <p:spPr>
          <a:xfrm>
            <a:off x="4054251" y="883463"/>
            <a:ext cx="3721608" cy="2542032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378B76F0-0009-E349-9EE2-83D1B4C55A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8" r="4" b="4"/>
          <a:stretch/>
        </p:blipFill>
        <p:spPr>
          <a:xfrm>
            <a:off x="7916372" y="848944"/>
            <a:ext cx="3776111" cy="2542032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3B36F810-9D8A-6449-B5C5-60ADAF5C98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50" b="6587"/>
          <a:stretch/>
        </p:blipFill>
        <p:spPr>
          <a:xfrm>
            <a:off x="4079469" y="3422053"/>
            <a:ext cx="3719192" cy="25420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D569CD6-7D94-9546-9906-F317958B7A7B}"/>
              </a:ext>
            </a:extLst>
          </p:cNvPr>
          <p:cNvSpPr txBox="1"/>
          <p:nvPr/>
        </p:nvSpPr>
        <p:spPr>
          <a:xfrm>
            <a:off x="210870" y="3306894"/>
            <a:ext cx="286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85 – 15 training, testing 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Transformed using </a:t>
            </a:r>
            <a:r>
              <a:rPr lang="en-US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QuantileTransformer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in </a:t>
            </a:r>
            <a:r>
              <a:rPr lang="en-US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sklearn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Transformation helped models </a:t>
            </a:r>
          </a:p>
        </p:txBody>
      </p:sp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D396BB6E-B225-A54C-BC31-088B61CC0E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86" t="5120" r="7240" b="5522"/>
          <a:stretch/>
        </p:blipFill>
        <p:spPr>
          <a:xfrm>
            <a:off x="8042901" y="3306894"/>
            <a:ext cx="3540241" cy="269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5AD18-AB89-C540-8EBB-B97CF8E5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901" y="137736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Results (on total solar)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7EECD9-CA16-9C4A-B68D-E7416D01FFC3}"/>
              </a:ext>
            </a:extLst>
          </p:cNvPr>
          <p:cNvSpPr txBox="1"/>
          <p:nvPr/>
        </p:nvSpPr>
        <p:spPr>
          <a:xfrm>
            <a:off x="863128" y="2376210"/>
            <a:ext cx="49596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K-Nearest Neighbors(KNN)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Random Forest (RF)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Support Vector Regression (SVR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Recurrent Neural Network (RNN)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{L10, L10, 10, 1}, Adam, </a:t>
            </a:r>
            <a:r>
              <a:rPr lang="en-US" sz="20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lr</a:t>
            </a: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0.001, batch size 128, epochs 100, dropout 0.2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Artificial Neural Network (ANN)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{20, 10, 1} Adam, </a:t>
            </a:r>
            <a:r>
              <a:rPr lang="en-US" sz="20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lr</a:t>
            </a: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0.001, batch size 50, epochs 100, dropout 0.2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D712C44-FC7E-B549-BF50-70CC0D01FF6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78725376"/>
                  </p:ext>
                </p:extLst>
              </p:nvPr>
            </p:nvGraphicFramePr>
            <p:xfrm>
              <a:off x="5822731" y="1099382"/>
              <a:ext cx="5815725" cy="420203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818289">
                      <a:extLst>
                        <a:ext uri="{9D8B030D-6E8A-4147-A177-3AD203B41FA5}">
                          <a16:colId xmlns:a16="http://schemas.microsoft.com/office/drawing/2014/main" val="2318409215"/>
                        </a:ext>
                      </a:extLst>
                    </a:gridCol>
                    <a:gridCol w="2058861">
                      <a:extLst>
                        <a:ext uri="{9D8B030D-6E8A-4147-A177-3AD203B41FA5}">
                          <a16:colId xmlns:a16="http://schemas.microsoft.com/office/drawing/2014/main" val="3801814639"/>
                        </a:ext>
                      </a:extLst>
                    </a:gridCol>
                    <a:gridCol w="1938575">
                      <a:extLst>
                        <a:ext uri="{9D8B030D-6E8A-4147-A177-3AD203B41FA5}">
                          <a16:colId xmlns:a16="http://schemas.microsoft.com/office/drawing/2014/main" val="2728080508"/>
                        </a:ext>
                      </a:extLst>
                    </a:gridCol>
                  </a:tblGrid>
                  <a:tr h="789126">
                    <a:tc>
                      <a:txBody>
                        <a:bodyPr/>
                        <a:lstStyle/>
                        <a:p>
                          <a:endParaRPr lang="en-US" sz="2000" b="0" i="0" dirty="0"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Train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  <m:t>2 </m:t>
                                  </m:r>
                                </m:sup>
                              </m:sSup>
                            </m:oMath>
                          </a14:m>
                          <a:endParaRPr lang="en-US" sz="3300" b="0" i="0" dirty="0"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Test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sz="3300" b="0" i="0" dirty="0"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813531121"/>
                      </a:ext>
                    </a:extLst>
                  </a:tr>
                  <a:tr h="67181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KNN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0.762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0.333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039305266"/>
                      </a:ext>
                    </a:extLst>
                  </a:tr>
                  <a:tr h="68147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RF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0.971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0.499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1814672100"/>
                      </a:ext>
                    </a:extLst>
                  </a:tr>
                  <a:tr h="64283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SVR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0.796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0.486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776889135"/>
                      </a:ext>
                    </a:extLst>
                  </a:tr>
                  <a:tr h="718506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0.458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0.3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657147242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ANN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0.693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0.472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490909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D712C44-FC7E-B549-BF50-70CC0D01FF6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78725376"/>
                  </p:ext>
                </p:extLst>
              </p:nvPr>
            </p:nvGraphicFramePr>
            <p:xfrm>
              <a:off x="5822731" y="1099382"/>
              <a:ext cx="5815725" cy="420203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818289">
                      <a:extLst>
                        <a:ext uri="{9D8B030D-6E8A-4147-A177-3AD203B41FA5}">
                          <a16:colId xmlns:a16="http://schemas.microsoft.com/office/drawing/2014/main" val="2318409215"/>
                        </a:ext>
                      </a:extLst>
                    </a:gridCol>
                    <a:gridCol w="2058861">
                      <a:extLst>
                        <a:ext uri="{9D8B030D-6E8A-4147-A177-3AD203B41FA5}">
                          <a16:colId xmlns:a16="http://schemas.microsoft.com/office/drawing/2014/main" val="3801814639"/>
                        </a:ext>
                      </a:extLst>
                    </a:gridCol>
                    <a:gridCol w="1938575">
                      <a:extLst>
                        <a:ext uri="{9D8B030D-6E8A-4147-A177-3AD203B41FA5}">
                          <a16:colId xmlns:a16="http://schemas.microsoft.com/office/drawing/2014/main" val="2728080508"/>
                        </a:ext>
                      </a:extLst>
                    </a:gridCol>
                  </a:tblGrid>
                  <a:tr h="789126">
                    <a:tc>
                      <a:txBody>
                        <a:bodyPr/>
                        <a:lstStyle/>
                        <a:p>
                          <a:endParaRPr lang="en-US" sz="2000" b="0" i="0" dirty="0"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7640" marR="167640" marT="83820" marB="83820">
                        <a:blipFill>
                          <a:blip r:embed="rId2"/>
                          <a:stretch>
                            <a:fillRect l="-89506" t="-3226" r="-95679" b="-45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7640" marR="167640" marT="83820" marB="83820">
                        <a:blipFill>
                          <a:blip r:embed="rId2"/>
                          <a:stretch>
                            <a:fillRect l="-200654" t="-3226" r="-1307" b="-45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3531121"/>
                      </a:ext>
                    </a:extLst>
                  </a:tr>
                  <a:tr h="67181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KNN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0.762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0.333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039305266"/>
                      </a:ext>
                    </a:extLst>
                  </a:tr>
                  <a:tr h="68147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RF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0.971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0.499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1814672100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SVR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0.796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0.486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776889135"/>
                      </a:ext>
                    </a:extLst>
                  </a:tr>
                  <a:tr h="718506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0.458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0.3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657147242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ANN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0.693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0.472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490909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450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5AD18-AB89-C540-8EBB-B97CF8E5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901" y="137736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Results (on average solar)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7EECD9-CA16-9C4A-B68D-E7416D01FFC3}"/>
              </a:ext>
            </a:extLst>
          </p:cNvPr>
          <p:cNvSpPr txBox="1"/>
          <p:nvPr/>
        </p:nvSpPr>
        <p:spPr>
          <a:xfrm>
            <a:off x="863128" y="2376210"/>
            <a:ext cx="49596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K-Nearest Neighbors(KNN)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Random Forest (RF)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Support Vector Regression (SVR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Recurrent Neural Network (RNN)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{L10, L10, 10, 1}, Adam, </a:t>
            </a:r>
            <a:r>
              <a:rPr lang="en-US" sz="20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lr</a:t>
            </a: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0.001, batch size 128, epochs 250, dropout 0.2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Artificial Neural Network (ANN)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{20, 10, 1} Adam, </a:t>
            </a:r>
            <a:r>
              <a:rPr lang="en-US" sz="20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lr</a:t>
            </a: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0.001, batch size 50, epochs 100, dropout 0.2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D712C44-FC7E-B549-BF50-70CC0D01FF6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17330189"/>
                  </p:ext>
                </p:extLst>
              </p:nvPr>
            </p:nvGraphicFramePr>
            <p:xfrm>
              <a:off x="5822731" y="1099382"/>
              <a:ext cx="5815725" cy="420203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818289">
                      <a:extLst>
                        <a:ext uri="{9D8B030D-6E8A-4147-A177-3AD203B41FA5}">
                          <a16:colId xmlns:a16="http://schemas.microsoft.com/office/drawing/2014/main" val="2318409215"/>
                        </a:ext>
                      </a:extLst>
                    </a:gridCol>
                    <a:gridCol w="2058861">
                      <a:extLst>
                        <a:ext uri="{9D8B030D-6E8A-4147-A177-3AD203B41FA5}">
                          <a16:colId xmlns:a16="http://schemas.microsoft.com/office/drawing/2014/main" val="3801814639"/>
                        </a:ext>
                      </a:extLst>
                    </a:gridCol>
                    <a:gridCol w="1938575">
                      <a:extLst>
                        <a:ext uri="{9D8B030D-6E8A-4147-A177-3AD203B41FA5}">
                          <a16:colId xmlns:a16="http://schemas.microsoft.com/office/drawing/2014/main" val="2728080508"/>
                        </a:ext>
                      </a:extLst>
                    </a:gridCol>
                  </a:tblGrid>
                  <a:tr h="789126">
                    <a:tc>
                      <a:txBody>
                        <a:bodyPr/>
                        <a:lstStyle/>
                        <a:p>
                          <a:endParaRPr lang="en-US" sz="2000" b="0" i="0" dirty="0"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Train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  <m:t>2 </m:t>
                                  </m:r>
                                </m:sup>
                              </m:sSup>
                            </m:oMath>
                          </a14:m>
                          <a:endParaRPr lang="en-US" sz="3300" b="0" i="0" dirty="0"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Test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sz="3300" b="0" i="0" dirty="0"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813531121"/>
                      </a:ext>
                    </a:extLst>
                  </a:tr>
                  <a:tr h="67181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KNN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0.896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0.604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039305266"/>
                      </a:ext>
                    </a:extLst>
                  </a:tr>
                  <a:tr h="68147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RF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0.990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0.768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1814672100"/>
                      </a:ext>
                    </a:extLst>
                  </a:tr>
                  <a:tr h="64283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SVR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0.932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0.758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776889135"/>
                      </a:ext>
                    </a:extLst>
                  </a:tr>
                  <a:tr h="718506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0.737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0.532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657147242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ANN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0.893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0.776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490909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D712C44-FC7E-B549-BF50-70CC0D01FF6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17330189"/>
                  </p:ext>
                </p:extLst>
              </p:nvPr>
            </p:nvGraphicFramePr>
            <p:xfrm>
              <a:off x="5822731" y="1099382"/>
              <a:ext cx="5815725" cy="420203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818289">
                      <a:extLst>
                        <a:ext uri="{9D8B030D-6E8A-4147-A177-3AD203B41FA5}">
                          <a16:colId xmlns:a16="http://schemas.microsoft.com/office/drawing/2014/main" val="2318409215"/>
                        </a:ext>
                      </a:extLst>
                    </a:gridCol>
                    <a:gridCol w="2058861">
                      <a:extLst>
                        <a:ext uri="{9D8B030D-6E8A-4147-A177-3AD203B41FA5}">
                          <a16:colId xmlns:a16="http://schemas.microsoft.com/office/drawing/2014/main" val="3801814639"/>
                        </a:ext>
                      </a:extLst>
                    </a:gridCol>
                    <a:gridCol w="1938575">
                      <a:extLst>
                        <a:ext uri="{9D8B030D-6E8A-4147-A177-3AD203B41FA5}">
                          <a16:colId xmlns:a16="http://schemas.microsoft.com/office/drawing/2014/main" val="2728080508"/>
                        </a:ext>
                      </a:extLst>
                    </a:gridCol>
                  </a:tblGrid>
                  <a:tr h="789126">
                    <a:tc>
                      <a:txBody>
                        <a:bodyPr/>
                        <a:lstStyle/>
                        <a:p>
                          <a:endParaRPr lang="en-US" sz="2000" b="0" i="0" dirty="0"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7640" marR="167640" marT="83820" marB="83820">
                        <a:blipFill>
                          <a:blip r:embed="rId2"/>
                          <a:stretch>
                            <a:fillRect l="-89506" t="-3226" r="-95679" b="-45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7640" marR="167640" marT="83820" marB="83820">
                        <a:blipFill>
                          <a:blip r:embed="rId2"/>
                          <a:stretch>
                            <a:fillRect l="-200654" t="-3226" r="-1307" b="-45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3531121"/>
                      </a:ext>
                    </a:extLst>
                  </a:tr>
                  <a:tr h="67181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KNN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0.896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0.604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039305266"/>
                      </a:ext>
                    </a:extLst>
                  </a:tr>
                  <a:tr h="68147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RF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0.990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0.768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1814672100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SVR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0.932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0.758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776889135"/>
                      </a:ext>
                    </a:extLst>
                  </a:tr>
                  <a:tr h="718506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0.737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0.532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657147242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ANN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0.893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0.776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490909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8252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846DA017-B2FF-9345-ACA7-319863712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57" y="1258962"/>
            <a:ext cx="4933133" cy="4889524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908C4F3F-1FFD-B64C-9511-CAFBB0B30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690" y="1258962"/>
            <a:ext cx="5227637" cy="5181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B5AD18-AB89-C540-8EBB-B97CF8E5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Results continued (RF) </a:t>
            </a:r>
          </a:p>
        </p:txBody>
      </p:sp>
    </p:spTree>
    <p:extLst>
      <p:ext uri="{BB962C8B-B14F-4D97-AF65-F5344CB8AC3E}">
        <p14:creationId xmlns:p14="http://schemas.microsoft.com/office/powerpoint/2010/main" val="3022565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48182E4B-0377-C640-813C-6B2F242BC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32" y="852295"/>
            <a:ext cx="5194544" cy="5176078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A8EA46E-725A-A44E-876D-71BD92793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392" y="823770"/>
            <a:ext cx="5194544" cy="5176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B5AD18-AB89-C540-8EBB-B97CF8E5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077" y="188576"/>
            <a:ext cx="9682655" cy="8557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Results continued (RF)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B936FC-5B9F-0F47-A74C-66195B0E6D1F}"/>
                  </a:ext>
                </a:extLst>
              </p:cNvPr>
              <p:cNvSpPr txBox="1"/>
              <p:nvPr/>
            </p:nvSpPr>
            <p:spPr>
              <a:xfrm>
                <a:off x="1266625" y="6028373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:0.990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B936FC-5B9F-0F47-A74C-66195B0E6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625" y="6028373"/>
                <a:ext cx="1143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71FF31-BA19-F543-921C-338FD401BDB8}"/>
                  </a:ext>
                </a:extLst>
              </p:cNvPr>
              <p:cNvSpPr txBox="1"/>
              <p:nvPr/>
            </p:nvSpPr>
            <p:spPr>
              <a:xfrm>
                <a:off x="6616103" y="6028479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:0.768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71FF31-BA19-F543-921C-338FD401B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103" y="6028479"/>
                <a:ext cx="1143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855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2668</TotalTime>
  <Words>362</Words>
  <Application>Microsoft Macintosh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CMU Serif Roman</vt:lpstr>
      <vt:lpstr>CMU Serif Roman</vt:lpstr>
      <vt:lpstr>Office Theme</vt:lpstr>
      <vt:lpstr>Solar Energy Forecasting Using Weather data and Machine Learning methods </vt:lpstr>
      <vt:lpstr>The Data</vt:lpstr>
      <vt:lpstr>Data Curation</vt:lpstr>
      <vt:lpstr>Solar Data </vt:lpstr>
      <vt:lpstr>Split and transform</vt:lpstr>
      <vt:lpstr>Results (on total solar)  </vt:lpstr>
      <vt:lpstr>Results (on average solar)  </vt:lpstr>
      <vt:lpstr>Results continued (RF) </vt:lpstr>
      <vt:lpstr>Results continued (RF) </vt:lpstr>
      <vt:lpstr>Next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 Forecasting Using Weather data and Machine Learning methods </dc:title>
  <dc:creator>Bradley Payne</dc:creator>
  <cp:lastModifiedBy>Bradley Payne</cp:lastModifiedBy>
  <cp:revision>24</cp:revision>
  <dcterms:created xsi:type="dcterms:W3CDTF">2021-04-03T18:21:40Z</dcterms:created>
  <dcterms:modified xsi:type="dcterms:W3CDTF">2021-04-05T14:50:39Z</dcterms:modified>
</cp:coreProperties>
</file>