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 snapToObjects="1">
      <p:cViewPr>
        <p:scale>
          <a:sx n="104" d="100"/>
          <a:sy n="104" d="100"/>
        </p:scale>
        <p:origin x="89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15B-82A7-284A-9B8A-B2512C3CF67D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E5A-97AE-8A47-8E64-141EFB20A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8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15B-82A7-284A-9B8A-B2512C3CF67D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E5A-97AE-8A47-8E64-141EFB20A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4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15B-82A7-284A-9B8A-B2512C3CF67D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E5A-97AE-8A47-8E64-141EFB20A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2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15B-82A7-284A-9B8A-B2512C3CF67D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E5A-97AE-8A47-8E64-141EFB20A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15B-82A7-284A-9B8A-B2512C3CF67D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E5A-97AE-8A47-8E64-141EFB20A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93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15B-82A7-284A-9B8A-B2512C3CF67D}" type="datetimeFigureOut">
              <a:rPr lang="en-US" smtClean="0"/>
              <a:t>4/29/21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E5A-97AE-8A47-8E64-141EFB20A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15B-82A7-284A-9B8A-B2512C3CF67D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E5A-97AE-8A47-8E64-141EFB20A4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9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15B-82A7-284A-9B8A-B2512C3CF67D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E5A-97AE-8A47-8E64-141EFB20A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9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15B-82A7-284A-9B8A-B2512C3CF67D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E5A-97AE-8A47-8E64-141EFB20A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1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15B-82A7-284A-9B8A-B2512C3CF67D}" type="datetimeFigureOut">
              <a:rPr lang="en-US" smtClean="0"/>
              <a:t>4/29/21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E5A-97AE-8A47-8E64-141EFB20A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3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36FE15B-82A7-284A-9B8A-B2512C3CF67D}" type="datetimeFigureOut">
              <a:rPr lang="en-US" smtClean="0"/>
              <a:t>4/29/21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E5A-97AE-8A47-8E64-141EFB20A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2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36FE15B-82A7-284A-9B8A-B2512C3CF67D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0F9BE5A-97AE-8A47-8E64-141EFB20A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1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imate.usu.edu/mchd/dashboard/dashboard.php?network=USUwx&amp;station=1279257&amp;units=E&amp;showgraph=0&amp;" TargetMode="External"/><Relationship Id="rId2" Type="http://schemas.openxmlformats.org/officeDocument/2006/relationships/hyperlink" Target="https://www.epa.gov/ghgemissions/global-greenhouse-gas-emissions-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E5A65-ED4C-604F-B25B-78AE5F844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665" y="603185"/>
            <a:ext cx="10260419" cy="1470164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kern="1200" cap="all" spc="200" baseline="0" dirty="0">
                <a:solidFill>
                  <a:schemeClr val="tx1"/>
                </a:solidFill>
                <a:latin typeface="Times" pitchFamily="2" charset="0"/>
              </a:rPr>
              <a:t>Solar Energy Forecasting </a:t>
            </a:r>
            <a:br>
              <a:rPr lang="en-US" sz="2800" kern="1200" cap="all" spc="200" baseline="0" dirty="0">
                <a:solidFill>
                  <a:schemeClr val="tx1"/>
                </a:solidFill>
                <a:latin typeface="Times" pitchFamily="2" charset="0"/>
              </a:rPr>
            </a:br>
            <a:r>
              <a:rPr lang="en-US" sz="2000" kern="1200" cap="all" spc="200" baseline="0" dirty="0">
                <a:solidFill>
                  <a:schemeClr val="tx1"/>
                </a:solidFill>
                <a:latin typeface="Times" pitchFamily="2" charset="0"/>
              </a:rPr>
              <a:t>Bradley Payne</a:t>
            </a:r>
            <a:endParaRPr lang="en-US" sz="2800" kern="1200" cap="all" spc="200" baseline="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07220-C19D-0345-B9CB-C94747757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664" y="2446658"/>
            <a:ext cx="10260419" cy="369896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Motivation</a:t>
            </a:r>
          </a:p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Electricity production contributes roughly 25% of yearly global greenhouse gas emissions.  As the world seeks to move to a carbon free future, alternative energy sources must be balanced into the grid. </a:t>
            </a:r>
          </a:p>
          <a:p>
            <a:pPr algn="l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Objective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Predict the average amount of energy generated by a 100 KW solar panel grid over the next hour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3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B9DE9-62CA-B74C-A35C-8C3C3FA4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1629"/>
            <a:ext cx="10058400" cy="1371599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2D24-12DD-704C-83A0-9F1902BD0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647" y="2394856"/>
            <a:ext cx="10409274" cy="3591274"/>
          </a:xfrm>
        </p:spPr>
        <p:txBody>
          <a:bodyPr>
            <a:normAutofit/>
          </a:bodyPr>
          <a:lstStyle/>
          <a:p>
            <a:pPr marL="0" lvl="0" indent="0">
              <a:buClr>
                <a:srgbClr val="9BAFB5"/>
              </a:buClr>
              <a:buNone/>
            </a:pPr>
            <a:r>
              <a:rPr lang="en-US" sz="3200" b="1" dirty="0">
                <a:solidFill>
                  <a:srgbClr val="FFFFFF">
                    <a:lumMod val="85000"/>
                    <a:lumOff val="15000"/>
                  </a:srgbClr>
                </a:solidFill>
                <a:latin typeface="Times" pitchFamily="2" charset="0"/>
              </a:rPr>
              <a:t>Inputs</a:t>
            </a:r>
          </a:p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Historical weather data from USU Climate Center that contains 33 feedable input variables including temperature, pressure, precipitation, etc.</a:t>
            </a:r>
          </a:p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Solar coordinates</a:t>
            </a:r>
          </a:p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Month and day encoded as coordinates </a:t>
            </a:r>
          </a:p>
          <a:p>
            <a:pPr marL="0" lvl="0" indent="0">
              <a:buClr>
                <a:srgbClr val="9BAFB5"/>
              </a:buClr>
              <a:buNone/>
            </a:pPr>
            <a:r>
              <a:rPr lang="en-US" sz="3200" b="1" dirty="0">
                <a:solidFill>
                  <a:srgbClr val="FFFFFF">
                    <a:lumMod val="85000"/>
                    <a:lumOff val="15000"/>
                  </a:srgbClr>
                </a:solidFill>
                <a:latin typeface="Times" pitchFamily="2" charset="0"/>
              </a:rPr>
              <a:t>Find</a:t>
            </a:r>
          </a:p>
          <a:p>
            <a:pPr marL="0" lvl="0" indent="0">
              <a:buClr>
                <a:srgbClr val="9BAFB5"/>
              </a:buClr>
              <a:buNone/>
            </a:pPr>
            <a:r>
              <a:rPr lang="en-US" b="1" dirty="0">
                <a:solidFill>
                  <a:srgbClr val="FFFFFF">
                    <a:lumMod val="85000"/>
                    <a:lumOff val="15000"/>
                  </a:srgbClr>
                </a:solidFill>
                <a:latin typeface="Times" pitchFamily="2" charset="0"/>
              </a:rPr>
              <a:t>Average energy generated (KW) over the hour, using data from 100 KW grid from Aspire labs for fitting</a:t>
            </a:r>
          </a:p>
          <a:p>
            <a:pPr marL="0" lvl="0" indent="0">
              <a:buClr>
                <a:srgbClr val="9BAFB5"/>
              </a:buClr>
              <a:buNone/>
            </a:pPr>
            <a:endParaRPr lang="en-US" b="1" dirty="0">
              <a:solidFill>
                <a:srgbClr val="FFFFFF">
                  <a:lumMod val="85000"/>
                  <a:lumOff val="15000"/>
                </a:srgbClr>
              </a:solidFill>
              <a:latin typeface="Times" pitchFamily="2" charset="0"/>
            </a:endParaRPr>
          </a:p>
          <a:p>
            <a:pPr marL="0" indent="0">
              <a:buNone/>
            </a:pPr>
            <a:endParaRPr 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118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83BAF-DE3E-224D-961E-850DE75B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7456"/>
            <a:ext cx="10058400" cy="137160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18CCB-C3D1-2B40-87DD-C1AD96B11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971478"/>
            <a:ext cx="6347255" cy="41821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>
                <a:latin typeface="Times" pitchFamily="2" charset="0"/>
              </a:rPr>
              <a:t>Pandas used for data cleaning </a:t>
            </a:r>
          </a:p>
          <a:p>
            <a:pPr lvl="1"/>
            <a:r>
              <a:rPr lang="en-US" sz="1800" dirty="0">
                <a:latin typeface="Times" pitchFamily="2" charset="0"/>
              </a:rPr>
              <a:t>31% of raw solar data was corrupted </a:t>
            </a:r>
          </a:p>
          <a:p>
            <a:pPr lvl="1"/>
            <a:r>
              <a:rPr lang="en-US" sz="1800" dirty="0">
                <a:latin typeface="Times" pitchFamily="2" charset="0"/>
              </a:rPr>
              <a:t>Solar data down sampled  from 2 – 500 data points per hour to a single average value </a:t>
            </a:r>
          </a:p>
          <a:p>
            <a:pPr marL="0" indent="0">
              <a:buNone/>
            </a:pPr>
            <a:r>
              <a:rPr lang="en-US" sz="3200" dirty="0">
                <a:latin typeface="Times" pitchFamily="2" charset="0"/>
              </a:rPr>
              <a:t>Scikit Learn for data scaling</a:t>
            </a:r>
          </a:p>
          <a:p>
            <a:pPr lvl="1"/>
            <a:r>
              <a:rPr lang="en-US" sz="1800" dirty="0">
                <a:latin typeface="Times" pitchFamily="2" charset="0"/>
              </a:rPr>
              <a:t>Quantile Transformer with uniform distribution for output</a:t>
            </a:r>
          </a:p>
          <a:p>
            <a:pPr lvl="1"/>
            <a:r>
              <a:rPr lang="en-US" sz="1800" dirty="0" err="1">
                <a:latin typeface="Times" pitchFamily="2" charset="0"/>
              </a:rPr>
              <a:t>MinMax</a:t>
            </a:r>
            <a:r>
              <a:rPr lang="en-US" sz="1800" dirty="0">
                <a:latin typeface="Times" pitchFamily="2" charset="0"/>
              </a:rPr>
              <a:t> Scaler for input </a:t>
            </a:r>
          </a:p>
          <a:p>
            <a:pPr marL="0" indent="0">
              <a:buNone/>
            </a:pPr>
            <a:r>
              <a:rPr lang="en-US" sz="3200" dirty="0">
                <a:latin typeface="Times" pitchFamily="2" charset="0"/>
              </a:rPr>
              <a:t>Scikit Learn and </a:t>
            </a:r>
            <a:r>
              <a:rPr lang="en-US" sz="3200" dirty="0" err="1">
                <a:latin typeface="Times" pitchFamily="2" charset="0"/>
              </a:rPr>
              <a:t>Keras</a:t>
            </a:r>
            <a:r>
              <a:rPr lang="en-US" sz="3200" dirty="0">
                <a:latin typeface="Times" pitchFamily="2" charset="0"/>
              </a:rPr>
              <a:t> for regression fitting</a:t>
            </a:r>
          </a:p>
          <a:p>
            <a:pPr lvl="1"/>
            <a:r>
              <a:rPr lang="en-US" sz="1800" dirty="0">
                <a:latin typeface="Times" pitchFamily="2" charset="0"/>
              </a:rPr>
              <a:t>85% - 15% training – validation split</a:t>
            </a:r>
          </a:p>
          <a:p>
            <a:pPr lvl="1"/>
            <a:r>
              <a:rPr lang="en-US" sz="1800" dirty="0">
                <a:latin typeface="Times" pitchFamily="2" charset="0"/>
              </a:rPr>
              <a:t>Fit KNN, RF, SVR, ANN, RNN models </a:t>
            </a:r>
          </a:p>
          <a:p>
            <a:endParaRPr lang="en-US" dirty="0">
              <a:latin typeface="Times" pitchFamily="2" charset="0"/>
            </a:endParaRPr>
          </a:p>
          <a:p>
            <a:pPr lvl="1"/>
            <a:endParaRPr lang="en-US" dirty="0">
              <a:latin typeface="Times" pitchFamily="2" charset="0"/>
            </a:endParaRPr>
          </a:p>
          <a:p>
            <a:pPr lvl="1"/>
            <a:endParaRPr lang="en-US" dirty="0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C8419C-7343-A342-8EC4-4410826A6619}"/>
                  </a:ext>
                </a:extLst>
              </p:cNvPr>
              <p:cNvSpPr txBox="1"/>
              <p:nvPr/>
            </p:nvSpPr>
            <p:spPr>
              <a:xfrm>
                <a:off x="7414054" y="1971478"/>
                <a:ext cx="469557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latin typeface="Times" pitchFamily="2" charset="0"/>
                  </a:rPr>
                  <a:t>Model scoring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" pitchFamily="2" charset="0"/>
                  </a:rPr>
                  <a:t>Mean Absolute Error (MAE)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" pitchFamily="2" charset="0"/>
                  </a:rPr>
                  <a:t>Mean Percent Error (MPE)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" pitchFamily="2" charset="0"/>
                  </a:rPr>
                  <a:t>Coefficient of determination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C8419C-7343-A342-8EC4-4410826A6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054" y="1971478"/>
                <a:ext cx="4695570" cy="1384995"/>
              </a:xfrm>
              <a:prstGeom prst="rect">
                <a:avLst/>
              </a:prstGeom>
              <a:blipFill>
                <a:blip r:embed="rId2"/>
                <a:stretch>
                  <a:fillRect l="-2965" t="-5455" b="-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880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6CCA2-5854-3A4E-8EE2-79E31FC9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140" y="634179"/>
            <a:ext cx="10059719" cy="1369685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E2F5A-0699-6048-9223-850368AF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140" y="2003864"/>
            <a:ext cx="10059719" cy="4219955"/>
          </a:xfrm>
        </p:spPr>
        <p:txBody>
          <a:bodyPr>
            <a:normAutofit/>
          </a:bodyPr>
          <a:lstStyle/>
          <a:p>
            <a:r>
              <a:rPr lang="en-US" dirty="0">
                <a:latin typeface="Times" pitchFamily="2" charset="0"/>
              </a:rPr>
              <a:t># slide 4</a:t>
            </a:r>
          </a:p>
          <a:p>
            <a:r>
              <a:rPr lang="en-US" dirty="0">
                <a:latin typeface="Times" pitchFamily="2" charset="0"/>
              </a:rPr>
              <a:t># Results</a:t>
            </a:r>
          </a:p>
          <a:p>
            <a:endParaRPr 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10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48161-4216-EC46-8C9B-E067F0DB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31554"/>
            <a:ext cx="10058400" cy="1374936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Wrap-up &amp;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F3E2-FFF8-C44F-87A2-7CC1C6B0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06490"/>
            <a:ext cx="10058400" cy="4219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" pitchFamily="2" charset="0"/>
              </a:rPr>
              <a:t>Future work</a:t>
            </a:r>
          </a:p>
          <a:p>
            <a:pPr marL="0" indent="0">
              <a:buNone/>
            </a:pPr>
            <a:r>
              <a:rPr lang="en-US" sz="2000" dirty="0">
                <a:latin typeface="Times" pitchFamily="2" charset="0"/>
              </a:rPr>
              <a:t>adapt models to be compatible with weather forecast data</a:t>
            </a:r>
          </a:p>
          <a:p>
            <a:pPr marL="0" indent="0">
              <a:buNone/>
            </a:pPr>
            <a:r>
              <a:rPr lang="en-US" sz="3200" dirty="0">
                <a:latin typeface="Times" pitchFamily="2" charset="0"/>
              </a:rPr>
              <a:t>Conclusions</a:t>
            </a:r>
          </a:p>
          <a:p>
            <a:pPr marL="0" indent="0">
              <a:buNone/>
            </a:pPr>
            <a:endParaRPr lang="en-US" sz="3200" dirty="0">
              <a:latin typeface="Times" pitchFamily="2" charset="0"/>
            </a:endParaRPr>
          </a:p>
          <a:p>
            <a:pPr marL="0" indent="0">
              <a:buNone/>
            </a:pPr>
            <a:endParaRPr lang="en-US" sz="3200" dirty="0">
              <a:latin typeface="Times" pitchFamily="2" charset="0"/>
            </a:endParaRPr>
          </a:p>
          <a:p>
            <a:endParaRPr 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1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48161-4216-EC46-8C9B-E067F0DB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F3E2-FFF8-C44F-87A2-7CC1C6B0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US" dirty="0">
                <a:latin typeface="Times" pitchFamily="2" charset="0"/>
                <a:hlinkClick r:id="rId2"/>
              </a:rPr>
              <a:t>https://www.epa.gov/ghgemissions/global-greenhouse-gas-emissions-data</a:t>
            </a:r>
            <a:endParaRPr lang="en-US" dirty="0">
              <a:latin typeface="Times" pitchFamily="2" charset="0"/>
            </a:endParaRPr>
          </a:p>
          <a:p>
            <a:r>
              <a:rPr lang="en-US" dirty="0">
                <a:latin typeface="Times" pitchFamily="2" charset="0"/>
                <a:hlinkClick r:id="rId3"/>
              </a:rPr>
              <a:t>https://climate.usu.edu/mchd/dashboard/dashboard.php?network=USUwx&amp;station=1279257&amp;units=E&amp;showgraph=0&amp;</a:t>
            </a:r>
            <a:endParaRPr lang="en-US" dirty="0">
              <a:latin typeface="Times" pitchFamily="2" charset="0"/>
            </a:endParaRPr>
          </a:p>
          <a:p>
            <a:endParaRPr 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581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{09B07D45-B88A-644F-A4D0-5C50BC3584F6}tf10001120</Template>
  <TotalTime>385</TotalTime>
  <Words>274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Gill Sans MT</vt:lpstr>
      <vt:lpstr>Times</vt:lpstr>
      <vt:lpstr>Parcel</vt:lpstr>
      <vt:lpstr>Solar Energy Forecasting  Bradley Payne</vt:lpstr>
      <vt:lpstr>Problem Definition</vt:lpstr>
      <vt:lpstr>Methods</vt:lpstr>
      <vt:lpstr>Results</vt:lpstr>
      <vt:lpstr>Wrap-up &amp; 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Payne</dc:creator>
  <cp:lastModifiedBy>Bradley Payne</cp:lastModifiedBy>
  <cp:revision>17</cp:revision>
  <dcterms:created xsi:type="dcterms:W3CDTF">2021-04-29T18:20:45Z</dcterms:created>
  <dcterms:modified xsi:type="dcterms:W3CDTF">2021-04-30T01:20:48Z</dcterms:modified>
</cp:coreProperties>
</file>