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>
      <p:cViewPr>
        <p:scale>
          <a:sx n="30" d="100"/>
          <a:sy n="30" d="100"/>
        </p:scale>
        <p:origin x="1280" y="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0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35245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2238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21771" y="1744219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45600" y="1620310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21771" y="7943158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17905" y="19761894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40254" y="517127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825739" y="8770296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936169" y="18291084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60000" y="17018063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33479" y="2059289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38229" y="20705376"/>
            <a:ext cx="9239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2600" dirty="0" err="1">
                <a:latin typeface="Arial" panose="020B0604020202020204" pitchFamily="34" charset="0"/>
              </a:rPr>
              <a:t>Navidi</a:t>
            </a:r>
            <a:r>
              <a:rPr lang="en-US" sz="2600" dirty="0">
                <a:latin typeface="Arial" panose="020B0604020202020204" pitchFamily="34" charset="0"/>
              </a:rPr>
              <a:t>, Simona </a:t>
            </a:r>
            <a:r>
              <a:rPr lang="en-US" sz="2600" dirty="0" err="1">
                <a:latin typeface="Arial" panose="020B0604020202020204" pitchFamily="34" charset="0"/>
              </a:rPr>
              <a:t>Onori</a:t>
            </a:r>
            <a:r>
              <a:rPr lang="en-US" sz="2600" dirty="0">
                <a:latin typeface="Arial" panose="020B0604020202020204" pitchFamily="34" charset="0"/>
              </a:rPr>
              <a:t>, Ram Rajagopal, and Abbas El Gamal.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07625" y="17135696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work, generalizing well to battery voltage prediction (measured by squared error)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show promise generalizing to previously unseen drive cycles, especially incorporating additional inputs like temperature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888544" y="18408717"/>
            <a:ext cx="9239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Data was acquired from six NCR18650B cells at these temperatures and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Temperature:</a:t>
            </a:r>
            <a:r>
              <a:rPr lang="en-US" sz="3200" dirty="0">
                <a:latin typeface="Arial" panose="020B0604020202020204" pitchFamily="34" charset="0"/>
              </a:rPr>
              <a:t> 5°C, 25°C, 35°C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Cycle: </a:t>
            </a:r>
            <a:r>
              <a:rPr lang="en-US" sz="3200" dirty="0">
                <a:latin typeface="Arial" panose="020B0604020202020204" pitchFamily="34" charset="0"/>
              </a:rPr>
              <a:t>Const. </a:t>
            </a:r>
            <a:r>
              <a:rPr lang="en-US" sz="3200" dirty="0" err="1">
                <a:latin typeface="Arial" panose="020B0604020202020204" pitchFamily="34" charset="0"/>
              </a:rPr>
              <a:t>Curr</a:t>
            </a:r>
            <a:r>
              <a:rPr lang="en-US" sz="3200" dirty="0">
                <a:latin typeface="Arial" panose="020B0604020202020204" pitchFamily="34" charset="0"/>
              </a:rPr>
              <a:t>., HPPC, US06, UDDS</a:t>
            </a:r>
          </a:p>
          <a:p>
            <a:r>
              <a:rPr lang="en-US" sz="3200" dirty="0">
                <a:latin typeface="Arial" panose="020B0604020202020204" pitchFamily="34" charset="0"/>
              </a:rPr>
              <a:t>First validation held out one of each drive cycle</a:t>
            </a:r>
          </a:p>
          <a:p>
            <a:r>
              <a:rPr lang="en-US" sz="3200" dirty="0">
                <a:latin typeface="Arial" panose="020B0604020202020204" pitchFamily="34" charset="0"/>
              </a:rPr>
              <a:t>Second validation held out all of one drive cycle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914400" y="5288911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We hope ML may offer an alternative more accurate than circuit models and more computationally feasible than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78114" y="8878634"/>
            <a:ext cx="923925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nn_relu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and </a:t>
            </a:r>
            <a:r>
              <a:rPr lang="en-US" sz="3200" i="1" dirty="0" err="1">
                <a:latin typeface="Arial" panose="020B0604020202020204" pitchFamily="34" charset="0"/>
              </a:rPr>
              <a:t>nn_tanh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3 layer NNs with the architecture above and </a:t>
            </a:r>
            <a:r>
              <a:rPr lang="en-US" sz="3200" dirty="0" err="1">
                <a:latin typeface="Arial" panose="020B0604020202020204" pitchFamily="34" charset="0"/>
              </a:rPr>
              <a:t>relu</a:t>
            </a:r>
            <a:r>
              <a:rPr lang="en-US" sz="3200" dirty="0">
                <a:latin typeface="Arial" panose="020B0604020202020204" pitchFamily="34" charset="0"/>
              </a:rPr>
              <a:t> / tanh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lstm</a:t>
            </a:r>
            <a:r>
              <a:rPr lang="en-US" sz="3200" dirty="0">
                <a:latin typeface="Arial" panose="020B0604020202020204" pitchFamily="34" charset="0"/>
              </a:rPr>
              <a:t> a 2 layer NN with 20 recurrent neurons using tanh activations and sigmoid connections followed by 1 neuron FC linear layer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1636083" y="8990001"/>
            <a:ext cx="7959869" cy="2669718"/>
            <a:chOff x="2309607" y="14800596"/>
            <a:chExt cx="6097772" cy="17146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800596"/>
              <a:ext cx="6097772" cy="1714612"/>
              <a:chOff x="2590800" y="15265688"/>
              <a:chExt cx="5834742" cy="21444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4104" y="15783726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82728" y="15265688"/>
                <a:ext cx="375511" cy="4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810219" y="16322346"/>
                <a:ext cx="720530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  <a:endParaRPr lang="en-US" sz="3600" dirty="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F843E-53A4-1B4F-9470-F4AB04F22461}"/>
              </a:ext>
            </a:extLst>
          </p:cNvPr>
          <p:cNvSpPr txBox="1"/>
          <p:nvPr/>
        </p:nvSpPr>
        <p:spPr>
          <a:xfrm>
            <a:off x="10909865" y="434028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Results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689E22-46A6-8943-93CA-F3008DBAD509}"/>
              </a:ext>
            </a:extLst>
          </p:cNvPr>
          <p:cNvCxnSpPr>
            <a:cxnSpLocks/>
          </p:cNvCxnSpPr>
          <p:nvPr/>
        </p:nvCxnSpPr>
        <p:spPr>
          <a:xfrm flipH="1">
            <a:off x="11824263" y="5189174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F88E6-1FD8-BF46-9AA5-F047E1474410}"/>
              </a:ext>
            </a:extLst>
          </p:cNvPr>
          <p:cNvSpPr txBox="1"/>
          <p:nvPr/>
        </p:nvSpPr>
        <p:spPr>
          <a:xfrm>
            <a:off x="11776638" y="5306807"/>
            <a:ext cx="923925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generalizes for battery voltage prediction</a:t>
            </a:r>
          </a:p>
          <a:p>
            <a:r>
              <a:rPr lang="en-US" sz="3200" dirty="0">
                <a:latin typeface="Arial" panose="020B0604020202020204" pitchFamily="34" charset="0"/>
              </a:rPr>
              <a:t>(DONE) An </a:t>
            </a:r>
            <a:r>
              <a:rPr lang="en-US" sz="3200" dirty="0" err="1">
                <a:latin typeface="Arial" panose="020B0604020202020204" pitchFamily="34" charset="0"/>
              </a:rPr>
              <a:t>unzoomed</a:t>
            </a:r>
            <a:r>
              <a:rPr lang="en-US" sz="3200" dirty="0">
                <a:latin typeface="Arial" panose="020B0604020202020204" pitchFamily="34" charset="0"/>
              </a:rPr>
              <a:t> US06 drive cycle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Predictions generalize to new drive cycles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Error and temperature appear related</a:t>
            </a:r>
          </a:p>
          <a:p>
            <a:r>
              <a:rPr lang="en-US" sz="3200" dirty="0">
                <a:latin typeface="Arial" panose="020B0604020202020204" pitchFamily="34" charset="0"/>
              </a:rPr>
              <a:t>(FIX AXIS) Cost vs validation run with x axis binned by temp</a:t>
            </a:r>
          </a:p>
          <a:p>
            <a:r>
              <a:rPr lang="en-US" sz="3200" dirty="0">
                <a:latin typeface="Arial" panose="020B0604020202020204" pitchFamily="34" charset="0"/>
              </a:rPr>
              <a:t>(GET CODE FROM ORIG NOTEBOOK) Show zoomed drive cycle plot before including 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including temperature offer more robust prediction</a:t>
            </a:r>
          </a:p>
          <a:p>
            <a:r>
              <a:rPr lang="en-US" sz="3200" dirty="0">
                <a:latin typeface="Arial" panose="020B0604020202020204" pitchFamily="34" charset="0"/>
              </a:rPr>
              <a:t>(GET CODE FROM ORIG NOTEBOOK) Show zoomed drive cycle plot including T</a:t>
            </a:r>
          </a:p>
          <a:p>
            <a:r>
              <a:rPr lang="en-US" sz="3200" dirty="0">
                <a:latin typeface="Arial" panose="020B0604020202020204" pitchFamily="34" charset="0"/>
              </a:rPr>
              <a:t>(FIX AXIS) Cost vs validation run with x axis binned by temp for model including T</a:t>
            </a:r>
          </a:p>
          <a:p>
            <a:r>
              <a:rPr lang="en-US" sz="3200" dirty="0">
                <a:latin typeface="Arial" panose="020B0604020202020204" pitchFamily="34" charset="0"/>
              </a:rPr>
              <a:t>(MAKE SCATTER INTO BOXPLOT) Validation cost vs model w/ mean and </a:t>
            </a:r>
            <a:r>
              <a:rPr lang="en-US" sz="3200" dirty="0" err="1">
                <a:latin typeface="Arial" panose="020B0604020202020204" pitchFamily="34" charset="0"/>
              </a:rPr>
              <a:t>std</a:t>
            </a:r>
            <a:r>
              <a:rPr lang="en-US" sz="3200" dirty="0">
                <a:latin typeface="Arial" panose="020B0604020202020204" pitchFamily="34" charset="0"/>
              </a:rPr>
              <a:t> dev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30BD1E-213A-A24B-8CC5-B6588A0DE3D1}"/>
              </a:ext>
            </a:extLst>
          </p:cNvPr>
          <p:cNvGrpSpPr/>
          <p:nvPr/>
        </p:nvGrpSpPr>
        <p:grpSpPr>
          <a:xfrm>
            <a:off x="1636082" y="11744649"/>
            <a:ext cx="7959869" cy="2750871"/>
            <a:chOff x="2613540" y="15672551"/>
            <a:chExt cx="6470067" cy="159253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262788-FE86-5C4A-BA43-37CF616168A7}"/>
                </a:ext>
              </a:extLst>
            </p:cNvPr>
            <p:cNvGrpSpPr/>
            <p:nvPr/>
          </p:nvGrpSpPr>
          <p:grpSpPr>
            <a:xfrm>
              <a:off x="2613540" y="15672551"/>
              <a:ext cx="6470067" cy="1592539"/>
              <a:chOff x="2590800" y="15200503"/>
              <a:chExt cx="5834742" cy="22096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D924BE-DB2D-3A42-9F10-F7808AC8D717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322015-61FB-8341-B84A-5D2B750BAD78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C321C-FD5F-9945-A8DC-7D531525F126}"/>
                  </a:ext>
                </a:extLst>
              </p:cNvPr>
              <p:cNvSpPr txBox="1"/>
              <p:nvPr/>
            </p:nvSpPr>
            <p:spPr>
              <a:xfrm>
                <a:off x="7568903" y="15709939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95CF83-C343-4346-8BBB-F8E663C0211A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1DEAA1-3012-F94E-864D-BFBC6A35049F}"/>
                  </a:ext>
                </a:extLst>
              </p:cNvPr>
              <p:cNvSpPr txBox="1"/>
              <p:nvPr/>
            </p:nvSpPr>
            <p:spPr>
              <a:xfrm>
                <a:off x="3054291" y="15200503"/>
                <a:ext cx="218791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3D50A9F-6C10-6A41-8E3B-178C180C80B8}"/>
                  </a:ext>
                </a:extLst>
              </p:cNvPr>
              <p:cNvCxnSpPr/>
              <p:nvPr/>
            </p:nvCxnSpPr>
            <p:spPr>
              <a:xfrm>
                <a:off x="2590800" y="16391125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040043-FCBB-1841-B73A-543B506A7848}"/>
                  </a:ext>
                </a:extLst>
              </p:cNvPr>
              <p:cNvSpPr txBox="1"/>
              <p:nvPr/>
            </p:nvSpPr>
            <p:spPr>
              <a:xfrm>
                <a:off x="2810220" y="15915463"/>
                <a:ext cx="797071" cy="46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3C65B0-687A-2444-9DF5-7728913C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50" y="15773287"/>
              <a:ext cx="3167350" cy="148506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9C961-4E66-4746-A294-3A609918D26F}"/>
              </a:ext>
            </a:extLst>
          </p:cNvPr>
          <p:cNvCxnSpPr/>
          <p:nvPr/>
        </p:nvCxnSpPr>
        <p:spPr>
          <a:xfrm>
            <a:off x="1601903" y="14028055"/>
            <a:ext cx="169295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41662A-9BCC-004D-B3C6-B2E1F0F3D000}"/>
              </a:ext>
            </a:extLst>
          </p:cNvPr>
          <p:cNvSpPr txBox="1"/>
          <p:nvPr/>
        </p:nvSpPr>
        <p:spPr>
          <a:xfrm>
            <a:off x="1901240" y="13435878"/>
            <a:ext cx="108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333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53</cp:revision>
  <dcterms:created xsi:type="dcterms:W3CDTF">2014-07-14T23:05:16Z</dcterms:created>
  <dcterms:modified xsi:type="dcterms:W3CDTF">2019-12-04T19:09:26Z</dcterms:modified>
</cp:coreProperties>
</file>