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27" d="100"/>
          <a:sy n="27" d="100"/>
        </p:scale>
        <p:origin x="1568" y="23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HPPC … plots voltage </a:t>
            </a:r>
            <a:r>
              <a:rPr lang="en-US" dirty="0" err="1"/>
              <a:t>pred</a:t>
            </a:r>
            <a:r>
              <a:rPr lang="en-US" dirty="0"/>
              <a:t> vs time, squared error in </a:t>
            </a:r>
            <a:r>
              <a:rPr lang="en-US" dirty="0" err="1"/>
              <a:t>pred</a:t>
            </a:r>
            <a:r>
              <a:rPr lang="en-US" dirty="0"/>
              <a:t> vs time, zoomed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1527A6F-063E-974B-8CAC-F99B6CA4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265" y="16575109"/>
            <a:ext cx="7907869" cy="541064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19E7550-47B4-4B45-A9BD-E51C6ACDD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265" y="11164479"/>
            <a:ext cx="7959868" cy="541063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07035F9-83C7-2043-AA1C-25E2931A5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28" y="10958877"/>
            <a:ext cx="10465652" cy="44132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0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35245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2238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10972802" y="432238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71454" y="15272080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21771" y="8584107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23829" y="1962099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40254" y="517127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825739" y="9497946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11887200" y="517127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85854" y="16087042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33479" y="2059289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38229" y="20705376"/>
            <a:ext cx="9239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2600" dirty="0" err="1">
                <a:latin typeface="Arial" panose="020B0604020202020204" pitchFamily="34" charset="0"/>
              </a:rPr>
              <a:t>Navidi</a:t>
            </a:r>
            <a:r>
              <a:rPr lang="en-US" sz="2600" dirty="0">
                <a:latin typeface="Arial" panose="020B0604020202020204" pitchFamily="34" charset="0"/>
              </a:rPr>
              <a:t>, Simona </a:t>
            </a:r>
            <a:r>
              <a:rPr lang="en-US" sz="2600" dirty="0" err="1">
                <a:latin typeface="Arial" panose="020B0604020202020204" pitchFamily="34" charset="0"/>
              </a:rPr>
              <a:t>Onori</a:t>
            </a:r>
            <a:r>
              <a:rPr lang="en-US" sz="2600" dirty="0">
                <a:latin typeface="Arial" panose="020B0604020202020204" pitchFamily="34" charset="0"/>
              </a:rPr>
              <a:t>, Ram Rajagopal, and Abbas El Gamal.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33479" y="16204675"/>
            <a:ext cx="9239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ML models work, demonstrating lower squared error on every run in the validation set versus the circuit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Key takeaway: ML models perform well, outperforming the circuit model in modeling complex drive cycle behavior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11839575" y="5288911"/>
            <a:ext cx="9239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Data was acquired from six NCR18650B cells at these temperatures and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</a:rPr>
              <a:t>Temperature:</a:t>
            </a:r>
            <a:r>
              <a:rPr lang="en-US" sz="3600" dirty="0">
                <a:latin typeface="Arial" panose="020B0604020202020204" pitchFamily="34" charset="0"/>
              </a:rPr>
              <a:t> 5°C, 25°C, 35°C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</a:rPr>
              <a:t>Cycle: </a:t>
            </a:r>
            <a:r>
              <a:rPr lang="en-US" sz="3600" dirty="0">
                <a:latin typeface="Arial" panose="020B0604020202020204" pitchFamily="34" charset="0"/>
              </a:rPr>
              <a:t>Const. </a:t>
            </a:r>
            <a:r>
              <a:rPr lang="en-US" sz="3600" dirty="0" err="1">
                <a:latin typeface="Arial" panose="020B0604020202020204" pitchFamily="34" charset="0"/>
              </a:rPr>
              <a:t>Curr</a:t>
            </a:r>
            <a:r>
              <a:rPr lang="en-US" sz="3600" dirty="0">
                <a:latin typeface="Arial" panose="020B0604020202020204" pitchFamily="34" charset="0"/>
              </a:rPr>
              <a:t>., HPPC, US06, UDDS</a:t>
            </a:r>
          </a:p>
          <a:p>
            <a:r>
              <a:rPr lang="en-US" sz="3600" dirty="0">
                <a:latin typeface="Arial" panose="020B0604020202020204" pitchFamily="34" charset="0"/>
              </a:rPr>
              <a:t>For validation, one of each drive cycle was held out at different temperatures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914400" y="5288911"/>
            <a:ext cx="9239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We hope ML may be more accurate than circuit models and more computationally feasible than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78114" y="9606284"/>
            <a:ext cx="9239250" cy="1726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We compare performance of ML models with circuit models, so we ensure the ML models use the same inputs (I and SoC)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Three ML models were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</a:rPr>
              <a:t>nn_relu</a:t>
            </a:r>
            <a:r>
              <a:rPr lang="en-US" sz="3600" dirty="0">
                <a:latin typeface="Arial" panose="020B0604020202020204" pitchFamily="34" charset="0"/>
              </a:rPr>
              <a:t> a 3 layer NN with [8, 4, 2] neurons per layer and </a:t>
            </a:r>
            <a:r>
              <a:rPr lang="en-US" sz="3600" dirty="0" err="1">
                <a:latin typeface="Arial" panose="020B0604020202020204" pitchFamily="34" charset="0"/>
              </a:rPr>
              <a:t>relu</a:t>
            </a:r>
            <a:r>
              <a:rPr lang="en-US" sz="3600" dirty="0">
                <a:latin typeface="Arial" panose="020B0604020202020204" pitchFamily="34" charset="0"/>
              </a:rPr>
              <a:t>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</a:rPr>
              <a:t>nn_tanh</a:t>
            </a:r>
            <a:r>
              <a:rPr lang="en-US" sz="3600" dirty="0">
                <a:latin typeface="Arial" panose="020B0604020202020204" pitchFamily="34" charset="0"/>
              </a:rPr>
              <a:t> a 3 layer NN with [8, 4, 2] neurons per layer and tanh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</a:rPr>
              <a:t>lstm</a:t>
            </a:r>
            <a:r>
              <a:rPr lang="en-US" sz="3600" dirty="0">
                <a:latin typeface="Arial" panose="020B0604020202020204" pitchFamily="34" charset="0"/>
              </a:rPr>
              <a:t> 2 layer N with 20 recurrent neurons with tanh activations and sigmoid connections followed by 1 neuron with linear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62788-FE86-5C4A-BA43-37CF616168A7}"/>
              </a:ext>
            </a:extLst>
          </p:cNvPr>
          <p:cNvGrpSpPr/>
          <p:nvPr/>
        </p:nvGrpSpPr>
        <p:grpSpPr>
          <a:xfrm>
            <a:off x="2348853" y="13574314"/>
            <a:ext cx="6097772" cy="1961987"/>
            <a:chOff x="2590800" y="14956303"/>
            <a:chExt cx="5834742" cy="2453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D924BE-DB2D-3A42-9F10-F7808AC8D717}"/>
                </a:ext>
              </a:extLst>
            </p:cNvPr>
            <p:cNvSpPr/>
            <p:nvPr/>
          </p:nvSpPr>
          <p:spPr>
            <a:xfrm>
              <a:off x="3831771" y="15286460"/>
              <a:ext cx="3352800" cy="2123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Model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322015-61FB-8341-B84A-5D2B750BAD78}"/>
                </a:ext>
              </a:extLst>
            </p:cNvPr>
            <p:cNvCxnSpPr/>
            <p:nvPr/>
          </p:nvCxnSpPr>
          <p:spPr>
            <a:xfrm>
              <a:off x="7184571" y="16306800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C321C-FD5F-9945-A8DC-7D531525F126}"/>
                </a:ext>
              </a:extLst>
            </p:cNvPr>
            <p:cNvSpPr txBox="1"/>
            <p:nvPr/>
          </p:nvSpPr>
          <p:spPr>
            <a:xfrm>
              <a:off x="7558835" y="15485677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V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395CF83-C343-4346-8BBB-F8E663C0211A}"/>
                </a:ext>
              </a:extLst>
            </p:cNvPr>
            <p:cNvCxnSpPr/>
            <p:nvPr/>
          </p:nvCxnSpPr>
          <p:spPr>
            <a:xfrm>
              <a:off x="2590800" y="15826009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1DEAA1-3012-F94E-864D-BFBC6A35049F}"/>
                </a:ext>
              </a:extLst>
            </p:cNvPr>
            <p:cNvSpPr txBox="1"/>
            <p:nvPr/>
          </p:nvSpPr>
          <p:spPr>
            <a:xfrm>
              <a:off x="2952499" y="14956303"/>
              <a:ext cx="312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I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D50A9F-6C10-6A41-8E3B-178C180C80B8}"/>
                </a:ext>
              </a:extLst>
            </p:cNvPr>
            <p:cNvCxnSpPr/>
            <p:nvPr/>
          </p:nvCxnSpPr>
          <p:spPr>
            <a:xfrm>
              <a:off x="2590800" y="16896219"/>
              <a:ext cx="12409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40043-FCBB-1841-B73A-543B506A7848}"/>
                </a:ext>
              </a:extLst>
            </p:cNvPr>
            <p:cNvSpPr txBox="1"/>
            <p:nvPr/>
          </p:nvSpPr>
          <p:spPr>
            <a:xfrm>
              <a:off x="2672190" y="16074133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</a:rPr>
                <a:t>SoC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2305310" y="11365551"/>
            <a:ext cx="6097772" cy="1961987"/>
            <a:chOff x="2309607" y="14553232"/>
            <a:chExt cx="6097772" cy="196198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553232"/>
              <a:ext cx="6097772" cy="1961987"/>
              <a:chOff x="2590800" y="14956303"/>
              <a:chExt cx="5834742" cy="245381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8835" y="15485677"/>
                <a:ext cx="4924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52499" y="14956303"/>
                <a:ext cx="312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672190" y="16074133"/>
                <a:ext cx="10823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</a:rPr>
                  <a:t>SoC</a:t>
                </a: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F843E-53A4-1B4F-9470-F4AB04F22461}"/>
              </a:ext>
            </a:extLst>
          </p:cNvPr>
          <p:cNvSpPr txBox="1"/>
          <p:nvPr/>
        </p:nvSpPr>
        <p:spPr>
          <a:xfrm>
            <a:off x="10972800" y="8713804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Results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689E22-46A6-8943-93CA-F3008DBAD509}"/>
              </a:ext>
            </a:extLst>
          </p:cNvPr>
          <p:cNvCxnSpPr>
            <a:cxnSpLocks/>
          </p:cNvCxnSpPr>
          <p:nvPr/>
        </p:nvCxnSpPr>
        <p:spPr>
          <a:xfrm flipH="1">
            <a:off x="11887198" y="9562697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F88E6-1FD8-BF46-9AA5-F047E1474410}"/>
              </a:ext>
            </a:extLst>
          </p:cNvPr>
          <p:cNvSpPr txBox="1"/>
          <p:nvPr/>
        </p:nvSpPr>
        <p:spPr>
          <a:xfrm>
            <a:off x="11839573" y="9680330"/>
            <a:ext cx="923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Blah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294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38</cp:revision>
  <dcterms:created xsi:type="dcterms:W3CDTF">2014-07-14T23:05:16Z</dcterms:created>
  <dcterms:modified xsi:type="dcterms:W3CDTF">2019-12-04T06:18:05Z</dcterms:modified>
</cp:coreProperties>
</file>