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01"/>
    <a:srgbClr val="BC2B3A"/>
    <a:srgbClr val="AC0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>
      <p:cViewPr>
        <p:scale>
          <a:sx n="30" d="100"/>
          <a:sy n="30" d="100"/>
        </p:scale>
        <p:origin x="1280" y="-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BEBB1-4C23-6745-9D21-86F7D825788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D529-CD6B-8C47-895C-527FA0529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D529-CD6B-8C47-895C-527FA0529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3B82-A117-5F42-BD21-03E80E2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5D0B-AF0F-4243-9EA1-6A37CA43BAAD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7FE2-86B5-7045-BBE3-48AAA9F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F73C-610B-434C-822D-521A4CE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4EC15-52DD-ED4E-B9E6-5E84B553F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8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449D-90C0-6C44-A999-870C520B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5BCD-2523-684A-801B-8BC6570A355C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338D-1209-CF4F-B776-BD93D05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80B0-417E-D543-AFA4-3E6F6E3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5ACE1-DECA-ED4C-B128-D6DC99169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2DD0-6EBB-654C-AE5B-26C2C0F4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699A8-804A-7243-A16D-C7F7E41CC04B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81C5-031B-4443-B279-BFE8A534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2C5F-37AA-C540-89AF-457FCD6D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6E51E-386B-C841-A67C-612DABBAD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4E89-FC1D-514F-B17F-24165D36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0D9BF-B514-6C46-BA1D-C53C4E9531E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CE57-119D-2F43-A183-E4F2A2D2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C8D1-DFB6-8C4C-B5AA-295001B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9A7A0-C916-AF44-B07A-FD75C5384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9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C550-0FB7-1441-BBC9-299CCB3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DA9A-BD78-1242-B13F-E080EB7ADB0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AD5C-5720-1549-A471-76D582E5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7043-CA9C-164B-B9AC-91189972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5AC1-08DC-6149-9278-F2C4580DA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3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CA0DD7-A4FF-F046-AC18-035D50B1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8954-14F9-9F49-B47F-F77B3609BDD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FBF24F-0D8F-3B42-AB91-EEFEDBF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C1F9A-BD46-C043-A7F7-F4E7B977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78EA5-3E85-3E44-B247-366C7AA82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4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2BD6A0-98C7-B64B-8951-E28AA0CB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D288-0DBF-B44F-AE7E-107831304441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A77BCA-FD39-2847-B719-E1DD3F45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5EA23E-96BD-B84A-8551-692F41B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EE5F6-D49B-264F-A422-146310211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FD2FA7-42FC-FC48-8773-8E182C5C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FC26-D3B3-4041-B724-7AE4F242BBE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C46F00-4BEB-654E-89F6-02FF8B7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EE6A8E-F094-624B-8673-D82701B2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B9A2D-D8C4-034B-A1F9-988CE42C9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4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FE6352-7ACE-8D43-BEE7-C1E527F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51FB-FE1E-8843-82D7-3F76AB1AA035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32127E-1F2E-CC48-B0DD-A3BB3A5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B0FFA2-CF57-7246-B0DD-26737C2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1EB38-4AB7-054F-A300-62AD7CE85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F63220-7123-3C4A-8282-1561E996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4C517-7707-904C-8C9B-B7C1BA2BDCC8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D6C1E-9FB3-5A4C-A0E4-F4D6385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510C4B-6BE6-AF46-A1F7-57B016A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17D45-03BB-A348-AD82-EB45281E24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6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48D1C0-E303-C743-9768-1CAA9C32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1695-8A3F-3E4D-96EF-8FA41FF8314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00560E-BF73-AA4C-B6A6-10766154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C50F49-2BFA-C347-9B01-9842273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C0F50-C00E-344C-807F-B143C2398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1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EA0B8C-D347-8640-89BE-FB8A03D3C7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9B9436E-F42F-F245-A2C8-7EFACBF829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D5D-6B13-5842-8A22-CCC81101A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fontAlgn="auto">
              <a:spcBef>
                <a:spcPts val="0"/>
              </a:spcBef>
              <a:spcAft>
                <a:spcPts val="0"/>
              </a:spcAft>
              <a:defRPr sz="3534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B16D3-2F12-484A-8F6A-ADC7F2153875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2D04-F037-D34C-8E7B-2489CC50D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fontAlgn="auto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C098-4F62-2F4C-AEC8-BEF7A41E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>
              <a:defRPr sz="3534">
                <a:solidFill>
                  <a:srgbClr val="898989"/>
                </a:solidFill>
              </a:defRPr>
            </a:lvl1pPr>
          </a:lstStyle>
          <a:p>
            <a:fld id="{B5F7E1FB-ABFA-684F-BED9-93F9EF75FA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fontAlgn="base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D4110-B015-B54D-B7AC-42281D4A4D36}"/>
              </a:ext>
            </a:extLst>
          </p:cNvPr>
          <p:cNvSpPr/>
          <p:nvPr/>
        </p:nvSpPr>
        <p:spPr>
          <a:xfrm>
            <a:off x="0" y="0"/>
            <a:ext cx="32918400" cy="3840480"/>
          </a:xfrm>
          <a:prstGeom prst="rect">
            <a:avLst/>
          </a:prstGeom>
          <a:solidFill>
            <a:srgbClr val="BC2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1820-FB17-E646-BA16-588B74EF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"/>
            <a:ext cx="37338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D174D-1E83-AA49-9823-32E43CF61366}"/>
              </a:ext>
            </a:extLst>
          </p:cNvPr>
          <p:cNvSpPr txBox="1"/>
          <p:nvPr/>
        </p:nvSpPr>
        <p:spPr>
          <a:xfrm>
            <a:off x="5391150" y="535245"/>
            <a:ext cx="221361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</a:rPr>
              <a:t>Machine learning based models for lithium ion batteries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</a:rPr>
              <a:t>Bradley Barnhart and Travis McGuire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bbarnhar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travis.mcguire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} @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stanford.edu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06ED-3904-F146-B479-924E87FBFBC1}"/>
              </a:ext>
            </a:extLst>
          </p:cNvPr>
          <p:cNvSpPr txBox="1"/>
          <p:nvPr/>
        </p:nvSpPr>
        <p:spPr>
          <a:xfrm>
            <a:off x="0" y="4322385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8BA01-E633-1D46-943C-592E13679CBE}"/>
              </a:ext>
            </a:extLst>
          </p:cNvPr>
          <p:cNvSpPr txBox="1"/>
          <p:nvPr/>
        </p:nvSpPr>
        <p:spPr>
          <a:xfrm>
            <a:off x="21771" y="1744219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16C0B-96BD-154B-A2E1-AB6224AC9919}"/>
              </a:ext>
            </a:extLst>
          </p:cNvPr>
          <p:cNvSpPr txBox="1"/>
          <p:nvPr/>
        </p:nvSpPr>
        <p:spPr>
          <a:xfrm>
            <a:off x="21945600" y="1620310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85251-446E-7441-8447-D0C6A76DCD75}"/>
              </a:ext>
            </a:extLst>
          </p:cNvPr>
          <p:cNvSpPr txBox="1"/>
          <p:nvPr/>
        </p:nvSpPr>
        <p:spPr>
          <a:xfrm>
            <a:off x="21771" y="7486543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9E3FE-80FA-DD47-8262-1D288B2BAF59}"/>
              </a:ext>
            </a:extLst>
          </p:cNvPr>
          <p:cNvSpPr txBox="1"/>
          <p:nvPr/>
        </p:nvSpPr>
        <p:spPr>
          <a:xfrm>
            <a:off x="21917905" y="19761894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Acknowledgements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1D9BAF-3444-D74A-9719-6D1C403FD3B8}"/>
              </a:ext>
            </a:extLst>
          </p:cNvPr>
          <p:cNvCxnSpPr>
            <a:cxnSpLocks/>
          </p:cNvCxnSpPr>
          <p:nvPr/>
        </p:nvCxnSpPr>
        <p:spPr>
          <a:xfrm flipH="1">
            <a:off x="940254" y="5171278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1EE10-A1F5-FE4E-A715-1916856B85D3}"/>
              </a:ext>
            </a:extLst>
          </p:cNvPr>
          <p:cNvCxnSpPr>
            <a:cxnSpLocks/>
          </p:cNvCxnSpPr>
          <p:nvPr/>
        </p:nvCxnSpPr>
        <p:spPr>
          <a:xfrm flipH="1">
            <a:off x="825739" y="831368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E62493-BAAB-7642-9724-4C6BB92584FF}"/>
              </a:ext>
            </a:extLst>
          </p:cNvPr>
          <p:cNvCxnSpPr>
            <a:cxnSpLocks/>
          </p:cNvCxnSpPr>
          <p:nvPr/>
        </p:nvCxnSpPr>
        <p:spPr>
          <a:xfrm flipH="1">
            <a:off x="940254" y="18273188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CA6E6C-FCF7-0C48-A9E9-E8B13A4613CE}"/>
              </a:ext>
            </a:extLst>
          </p:cNvPr>
          <p:cNvCxnSpPr>
            <a:cxnSpLocks/>
          </p:cNvCxnSpPr>
          <p:nvPr/>
        </p:nvCxnSpPr>
        <p:spPr>
          <a:xfrm flipH="1">
            <a:off x="22860000" y="17018063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7BF9CE-4EFC-F74B-9EE7-EC1099C4C708}"/>
              </a:ext>
            </a:extLst>
          </p:cNvPr>
          <p:cNvCxnSpPr>
            <a:cxnSpLocks/>
          </p:cNvCxnSpPr>
          <p:nvPr/>
        </p:nvCxnSpPr>
        <p:spPr>
          <a:xfrm flipH="1">
            <a:off x="22933479" y="2059289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73FD74-AFA6-BE4C-AC2E-4C83D668A6D1}"/>
              </a:ext>
            </a:extLst>
          </p:cNvPr>
          <p:cNvSpPr txBox="1"/>
          <p:nvPr/>
        </p:nvSpPr>
        <p:spPr>
          <a:xfrm>
            <a:off x="22838229" y="20705376"/>
            <a:ext cx="9239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</a:rPr>
              <a:t>We would like to thank our mentors Anirudh Allam, Thomas </a:t>
            </a:r>
            <a:r>
              <a:rPr lang="en-US" sz="2600" dirty="0" err="1">
                <a:latin typeface="Arial" panose="020B0604020202020204" pitchFamily="34" charset="0"/>
              </a:rPr>
              <a:t>Navidi</a:t>
            </a:r>
            <a:r>
              <a:rPr lang="en-US" sz="2600" dirty="0">
                <a:latin typeface="Arial" panose="020B0604020202020204" pitchFamily="34" charset="0"/>
              </a:rPr>
              <a:t>, Simona </a:t>
            </a:r>
            <a:r>
              <a:rPr lang="en-US" sz="2600" dirty="0" err="1">
                <a:latin typeface="Arial" panose="020B0604020202020204" pitchFamily="34" charset="0"/>
              </a:rPr>
              <a:t>Onori</a:t>
            </a:r>
            <a:r>
              <a:rPr lang="en-US" sz="2600" dirty="0">
                <a:latin typeface="Arial" panose="020B0604020202020204" pitchFamily="34" charset="0"/>
              </a:rPr>
              <a:t>, Ram Rajagopal, and Abbas El Gamal.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BD590-267F-A840-80E0-87B7C088D292}"/>
              </a:ext>
            </a:extLst>
          </p:cNvPr>
          <p:cNvSpPr txBox="1"/>
          <p:nvPr/>
        </p:nvSpPr>
        <p:spPr>
          <a:xfrm>
            <a:off x="22907625" y="17135696"/>
            <a:ext cx="923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work, generalizing well to battery voltage prediction (measured by squared error)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show promise generalizing to previously unseen drive cycles, especially after incorporating temperature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C217DE-9180-F845-A18A-1378CC7BB893}"/>
              </a:ext>
            </a:extLst>
          </p:cNvPr>
          <p:cNvSpPr txBox="1"/>
          <p:nvPr/>
        </p:nvSpPr>
        <p:spPr>
          <a:xfrm>
            <a:off x="889216" y="18260695"/>
            <a:ext cx="9239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Data were acquired from six NCR18650B cells at these temperatures and cycles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" panose="020B0604020202020204" pitchFamily="34" charset="0"/>
              </a:rPr>
              <a:t>Temperature:</a:t>
            </a:r>
            <a:r>
              <a:rPr lang="en-US" sz="3200" dirty="0">
                <a:latin typeface="Arial" panose="020B0604020202020204" pitchFamily="34" charset="0"/>
              </a:rPr>
              <a:t> 5°C, 25°C, 35°C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" panose="020B0604020202020204" pitchFamily="34" charset="0"/>
              </a:rPr>
              <a:t>Cycle: </a:t>
            </a:r>
            <a:r>
              <a:rPr lang="en-US" sz="3200" dirty="0">
                <a:latin typeface="Arial" panose="020B0604020202020204" pitchFamily="34" charset="0"/>
              </a:rPr>
              <a:t>Const. </a:t>
            </a:r>
            <a:r>
              <a:rPr lang="en-US" sz="3200" dirty="0" err="1">
                <a:latin typeface="Arial" panose="020B0604020202020204" pitchFamily="34" charset="0"/>
              </a:rPr>
              <a:t>Curr</a:t>
            </a:r>
            <a:r>
              <a:rPr lang="en-US" sz="3200" dirty="0">
                <a:latin typeface="Arial" panose="020B0604020202020204" pitchFamily="34" charset="0"/>
              </a:rPr>
              <a:t>., HPPC, US06, UDDS</a:t>
            </a:r>
          </a:p>
          <a:p>
            <a:r>
              <a:rPr lang="en-US" sz="3200" dirty="0">
                <a:latin typeface="Arial" panose="020B0604020202020204" pitchFamily="34" charset="0"/>
              </a:rPr>
              <a:t>First validation held out random drive cycles</a:t>
            </a:r>
          </a:p>
          <a:p>
            <a:r>
              <a:rPr lang="en-US" sz="3200" dirty="0">
                <a:latin typeface="Arial" panose="020B0604020202020204" pitchFamily="34" charset="0"/>
              </a:rPr>
              <a:t>Second validation held out all US06 drive cycles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750F4-A4BD-2543-A906-ACB39C418C0E}"/>
              </a:ext>
            </a:extLst>
          </p:cNvPr>
          <p:cNvSpPr txBox="1"/>
          <p:nvPr/>
        </p:nvSpPr>
        <p:spPr>
          <a:xfrm>
            <a:off x="914400" y="5288911"/>
            <a:ext cx="9239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Our project aims to address whether ML can be used to model battery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We hope ML may offer an alternative to equivalent circuit and physics 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36C615-153F-7D4B-A57A-D2C87949E1A7}"/>
              </a:ext>
            </a:extLst>
          </p:cNvPr>
          <p:cNvSpPr txBox="1"/>
          <p:nvPr/>
        </p:nvSpPr>
        <p:spPr>
          <a:xfrm>
            <a:off x="778114" y="8422019"/>
            <a:ext cx="923925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i="1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1. Model architecture</a:t>
            </a:r>
          </a:p>
          <a:p>
            <a:pPr algn="ctr"/>
            <a:endParaRPr lang="en-US" sz="1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Arial" panose="020B0604020202020204" pitchFamily="34" charset="0"/>
              </a:rPr>
              <a:t>nn_relu</a:t>
            </a:r>
            <a:r>
              <a:rPr lang="en-US" sz="3200" i="1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and </a:t>
            </a:r>
            <a:r>
              <a:rPr lang="en-US" sz="3200" i="1" dirty="0" err="1">
                <a:latin typeface="Arial" panose="020B0604020202020204" pitchFamily="34" charset="0"/>
              </a:rPr>
              <a:t>nn_tanh</a:t>
            </a:r>
            <a:r>
              <a:rPr lang="en-US" sz="3200" i="1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3 layer NNs with the architecture above and </a:t>
            </a:r>
            <a:r>
              <a:rPr lang="en-US" sz="3200" dirty="0" err="1">
                <a:latin typeface="Arial" panose="020B0604020202020204" pitchFamily="34" charset="0"/>
              </a:rPr>
              <a:t>relu</a:t>
            </a:r>
            <a:r>
              <a:rPr lang="en-US" sz="3200" dirty="0">
                <a:latin typeface="Arial" panose="020B0604020202020204" pitchFamily="34" charset="0"/>
              </a:rPr>
              <a:t> / tanh activations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Arial" panose="020B0604020202020204" pitchFamily="34" charset="0"/>
              </a:rPr>
              <a:t>lstm</a:t>
            </a:r>
            <a:r>
              <a:rPr lang="en-US" sz="3200" dirty="0">
                <a:latin typeface="Arial" panose="020B0604020202020204" pitchFamily="34" charset="0"/>
              </a:rPr>
              <a:t> a 2 layer NN with 20 recurrent neurons using tanh activations and sigmoid connections followed by 1 neuron FC linear layer</a:t>
            </a:r>
            <a:endParaRPr lang="en-US" sz="3600" dirty="0">
              <a:latin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E4B7E-C7DD-534E-B8CE-1267CA23E5BD}"/>
              </a:ext>
            </a:extLst>
          </p:cNvPr>
          <p:cNvGrpSpPr/>
          <p:nvPr/>
        </p:nvGrpSpPr>
        <p:grpSpPr>
          <a:xfrm>
            <a:off x="1636083" y="8533386"/>
            <a:ext cx="7959869" cy="2669718"/>
            <a:chOff x="2309607" y="14800596"/>
            <a:chExt cx="6097772" cy="17146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08B1AEC-D9B1-B044-871A-B650822E63CA}"/>
                </a:ext>
              </a:extLst>
            </p:cNvPr>
            <p:cNvGrpSpPr/>
            <p:nvPr/>
          </p:nvGrpSpPr>
          <p:grpSpPr>
            <a:xfrm>
              <a:off x="2309607" y="14800596"/>
              <a:ext cx="6097772" cy="1714612"/>
              <a:chOff x="2590800" y="15265688"/>
              <a:chExt cx="5834742" cy="214443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F9F3ED7-74E7-B144-AB2E-8BF363EB533D}"/>
                  </a:ext>
                </a:extLst>
              </p:cNvPr>
              <p:cNvSpPr/>
              <p:nvPr/>
            </p:nvSpPr>
            <p:spPr>
              <a:xfrm>
                <a:off x="3831771" y="15286460"/>
                <a:ext cx="3352800" cy="2123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6F74CDB-D623-CA4A-A9C1-1DC12F770DE3}"/>
                  </a:ext>
                </a:extLst>
              </p:cNvPr>
              <p:cNvCxnSpPr/>
              <p:nvPr/>
            </p:nvCxnSpPr>
            <p:spPr>
              <a:xfrm>
                <a:off x="7184571" y="16306800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A793D4-4347-344C-8D7A-D64112AFCF9D}"/>
                  </a:ext>
                </a:extLst>
              </p:cNvPr>
              <p:cNvSpPr txBox="1"/>
              <p:nvPr/>
            </p:nvSpPr>
            <p:spPr>
              <a:xfrm>
                <a:off x="7554104" y="15783726"/>
                <a:ext cx="336295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V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B020371-58C2-C847-8C52-A06845821045}"/>
                  </a:ext>
                </a:extLst>
              </p:cNvPr>
              <p:cNvCxnSpPr/>
              <p:nvPr/>
            </p:nvCxnSpPr>
            <p:spPr>
              <a:xfrm>
                <a:off x="2590800" y="1582600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18055A-35BC-A046-B0B9-A4EF80380896}"/>
                  </a:ext>
                </a:extLst>
              </p:cNvPr>
              <p:cNvSpPr txBox="1"/>
              <p:nvPr/>
            </p:nvSpPr>
            <p:spPr>
              <a:xfrm>
                <a:off x="2982728" y="15265688"/>
                <a:ext cx="375511" cy="46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I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CADBA77-72B9-BE4A-80DA-9D21A5CF4D5E}"/>
                  </a:ext>
                </a:extLst>
              </p:cNvPr>
              <p:cNvCxnSpPr/>
              <p:nvPr/>
            </p:nvCxnSpPr>
            <p:spPr>
              <a:xfrm>
                <a:off x="2590800" y="1689621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12412B-1CD5-2B40-8916-61F4F6721AE4}"/>
                  </a:ext>
                </a:extLst>
              </p:cNvPr>
              <p:cNvSpPr txBox="1"/>
              <p:nvPr/>
            </p:nvSpPr>
            <p:spPr>
              <a:xfrm>
                <a:off x="2810219" y="16322346"/>
                <a:ext cx="720530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SoC</a:t>
                </a:r>
                <a:endParaRPr lang="en-US" sz="3600" dirty="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CB7DDC6-5FE5-2146-8765-EB1BF11E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690" y="14940216"/>
              <a:ext cx="3362920" cy="15303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3EF843E-53A4-1B4F-9470-F4AB04F22461}"/>
              </a:ext>
            </a:extLst>
          </p:cNvPr>
          <p:cNvSpPr txBox="1"/>
          <p:nvPr/>
        </p:nvSpPr>
        <p:spPr>
          <a:xfrm>
            <a:off x="10909865" y="434028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Results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6689E22-46A6-8943-93CA-F3008DBAD509}"/>
              </a:ext>
            </a:extLst>
          </p:cNvPr>
          <p:cNvCxnSpPr>
            <a:cxnSpLocks/>
          </p:cNvCxnSpPr>
          <p:nvPr/>
        </p:nvCxnSpPr>
        <p:spPr>
          <a:xfrm flipH="1">
            <a:off x="11824263" y="5189174"/>
            <a:ext cx="9594287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2F88E6-1FD8-BF46-9AA5-F047E1474410}"/>
              </a:ext>
            </a:extLst>
          </p:cNvPr>
          <p:cNvSpPr txBox="1"/>
          <p:nvPr/>
        </p:nvSpPr>
        <p:spPr>
          <a:xfrm>
            <a:off x="11776638" y="5306807"/>
            <a:ext cx="9239250" cy="1677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2. ML generalizes for battery voltage prediction</a:t>
            </a: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algn="ctr"/>
            <a:endParaRPr lang="en-US" sz="18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3. Predictions generalize to new drive cycles, additionally error and temperature appear related</a:t>
            </a: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14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14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4. Including temperature allows more complex fits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30BD1E-213A-A24B-8CC5-B6588A0DE3D1}"/>
              </a:ext>
            </a:extLst>
          </p:cNvPr>
          <p:cNvGrpSpPr/>
          <p:nvPr/>
        </p:nvGrpSpPr>
        <p:grpSpPr>
          <a:xfrm>
            <a:off x="1636082" y="11288034"/>
            <a:ext cx="7959869" cy="2750871"/>
            <a:chOff x="2613540" y="15672551"/>
            <a:chExt cx="6470067" cy="159253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262788-FE86-5C4A-BA43-37CF616168A7}"/>
                </a:ext>
              </a:extLst>
            </p:cNvPr>
            <p:cNvGrpSpPr/>
            <p:nvPr/>
          </p:nvGrpSpPr>
          <p:grpSpPr>
            <a:xfrm>
              <a:off x="2613540" y="15672551"/>
              <a:ext cx="6470067" cy="1592539"/>
              <a:chOff x="2590800" y="15200503"/>
              <a:chExt cx="5834742" cy="220961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D924BE-DB2D-3A42-9F10-F7808AC8D717}"/>
                  </a:ext>
                </a:extLst>
              </p:cNvPr>
              <p:cNvSpPr/>
              <p:nvPr/>
            </p:nvSpPr>
            <p:spPr>
              <a:xfrm>
                <a:off x="3831771" y="15286460"/>
                <a:ext cx="3352800" cy="2123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C322015-61FB-8341-B84A-5D2B750BAD78}"/>
                  </a:ext>
                </a:extLst>
              </p:cNvPr>
              <p:cNvCxnSpPr/>
              <p:nvPr/>
            </p:nvCxnSpPr>
            <p:spPr>
              <a:xfrm>
                <a:off x="7184571" y="16306800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C321C-FD5F-9945-A8DC-7D531525F126}"/>
                  </a:ext>
                </a:extLst>
              </p:cNvPr>
              <p:cNvSpPr txBox="1"/>
              <p:nvPr/>
            </p:nvSpPr>
            <p:spPr>
              <a:xfrm>
                <a:off x="7568903" y="15709939"/>
                <a:ext cx="336295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V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395CF83-C343-4346-8BBB-F8E663C0211A}"/>
                  </a:ext>
                </a:extLst>
              </p:cNvPr>
              <p:cNvCxnSpPr/>
              <p:nvPr/>
            </p:nvCxnSpPr>
            <p:spPr>
              <a:xfrm>
                <a:off x="2590800" y="1582600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1DEAA1-3012-F94E-864D-BFBC6A35049F}"/>
                  </a:ext>
                </a:extLst>
              </p:cNvPr>
              <p:cNvSpPr txBox="1"/>
              <p:nvPr/>
            </p:nvSpPr>
            <p:spPr>
              <a:xfrm>
                <a:off x="3054291" y="15200503"/>
                <a:ext cx="218791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I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3D50A9F-6C10-6A41-8E3B-178C180C80B8}"/>
                  </a:ext>
                </a:extLst>
              </p:cNvPr>
              <p:cNvCxnSpPr/>
              <p:nvPr/>
            </p:nvCxnSpPr>
            <p:spPr>
              <a:xfrm>
                <a:off x="2590800" y="16391125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040043-FCBB-1841-B73A-543B506A7848}"/>
                  </a:ext>
                </a:extLst>
              </p:cNvPr>
              <p:cNvSpPr txBox="1"/>
              <p:nvPr/>
            </p:nvSpPr>
            <p:spPr>
              <a:xfrm>
                <a:off x="2810220" y="15915463"/>
                <a:ext cx="797071" cy="469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SoC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3C65B0-687A-2444-9DF5-7728913C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50" y="15773287"/>
              <a:ext cx="3167350" cy="1485062"/>
            </a:xfrm>
            <a:prstGeom prst="rect">
              <a:avLst/>
            </a:prstGeom>
          </p:spPr>
        </p:pic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9C961-4E66-4746-A294-3A609918D26F}"/>
              </a:ext>
            </a:extLst>
          </p:cNvPr>
          <p:cNvCxnSpPr/>
          <p:nvPr/>
        </p:nvCxnSpPr>
        <p:spPr>
          <a:xfrm>
            <a:off x="1601903" y="13571440"/>
            <a:ext cx="169295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41662A-9BCC-004D-B3C6-B2E1F0F3D000}"/>
              </a:ext>
            </a:extLst>
          </p:cNvPr>
          <p:cNvSpPr txBox="1"/>
          <p:nvPr/>
        </p:nvSpPr>
        <p:spPr>
          <a:xfrm>
            <a:off x="1901240" y="12979263"/>
            <a:ext cx="108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</a:rPr>
              <a:t>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A82A9F9-CE5F-1648-93D1-9DC5904EC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523" y="4653249"/>
            <a:ext cx="9807598" cy="47117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8029F8A-E4E3-7447-B0D0-7F99D9F954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148" y="10195946"/>
            <a:ext cx="9807598" cy="512012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1FD172B-88D7-4C4A-98C5-C405B0BDA3A6}"/>
              </a:ext>
            </a:extLst>
          </p:cNvPr>
          <p:cNvSpPr txBox="1"/>
          <p:nvPr/>
        </p:nvSpPr>
        <p:spPr>
          <a:xfrm>
            <a:off x="23322245" y="4669283"/>
            <a:ext cx="923925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algn="ctr"/>
            <a:endParaRPr lang="en-US" sz="32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5. ML with temperature gives more robust prediction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6. Model mean performance with std. deviations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5C7A2E4-2520-7945-AA67-AB594A075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850" y="10433652"/>
            <a:ext cx="9918700" cy="47117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B43FCAE7-46C7-0943-8500-642F53B7FA9F}"/>
              </a:ext>
            </a:extLst>
          </p:cNvPr>
          <p:cNvGrpSpPr/>
          <p:nvPr/>
        </p:nvGrpSpPr>
        <p:grpSpPr>
          <a:xfrm>
            <a:off x="11498695" y="16571826"/>
            <a:ext cx="9919855" cy="4700571"/>
            <a:chOff x="11377354" y="15892320"/>
            <a:chExt cx="9978259" cy="47005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E72AB03-A1F1-F74A-AC7E-31F68990F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8430" y="15897636"/>
              <a:ext cx="5487183" cy="469525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2C25A1A-7A59-234E-995A-C3587211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7354" y="15892320"/>
              <a:ext cx="5487183" cy="4695255"/>
            </a:xfrm>
            <a:prstGeom prst="rect">
              <a:avLst/>
            </a:prstGeom>
          </p:spPr>
        </p:pic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8F69BCF9-ACBC-6A4E-8BDE-79494FAA3E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95" y="5352003"/>
            <a:ext cx="9919855" cy="4299456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8749B4-EF48-8E4B-8719-24DA028FC4D9}"/>
              </a:ext>
            </a:extLst>
          </p:cNvPr>
          <p:cNvCxnSpPr>
            <a:cxnSpLocks/>
          </p:cNvCxnSpPr>
          <p:nvPr/>
        </p:nvCxnSpPr>
        <p:spPr>
          <a:xfrm>
            <a:off x="24765000" y="12839870"/>
            <a:ext cx="0" cy="1707696"/>
          </a:xfrm>
          <a:prstGeom prst="line">
            <a:avLst/>
          </a:prstGeom>
          <a:ln>
            <a:solidFill>
              <a:srgbClr val="FF02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80CDE46-D1B1-5547-9A0A-57758B5F65C0}"/>
              </a:ext>
            </a:extLst>
          </p:cNvPr>
          <p:cNvCxnSpPr>
            <a:cxnSpLocks/>
          </p:cNvCxnSpPr>
          <p:nvPr/>
        </p:nvCxnSpPr>
        <p:spPr>
          <a:xfrm>
            <a:off x="32004000" y="10563322"/>
            <a:ext cx="0" cy="3984244"/>
          </a:xfrm>
          <a:prstGeom prst="line">
            <a:avLst/>
          </a:prstGeom>
          <a:ln>
            <a:solidFill>
              <a:srgbClr val="FF02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02EBCA-82C3-5341-AB8F-4EAC009CAF96}"/>
              </a:ext>
            </a:extLst>
          </p:cNvPr>
          <p:cNvCxnSpPr>
            <a:cxnSpLocks/>
          </p:cNvCxnSpPr>
          <p:nvPr/>
        </p:nvCxnSpPr>
        <p:spPr>
          <a:xfrm>
            <a:off x="29589360" y="11133629"/>
            <a:ext cx="0" cy="3413937"/>
          </a:xfrm>
          <a:prstGeom prst="line">
            <a:avLst/>
          </a:prstGeom>
          <a:ln>
            <a:solidFill>
              <a:srgbClr val="FF0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ABA43A-2109-5446-AB32-18F88ABB8D25}"/>
              </a:ext>
            </a:extLst>
          </p:cNvPr>
          <p:cNvCxnSpPr>
            <a:cxnSpLocks/>
          </p:cNvCxnSpPr>
          <p:nvPr/>
        </p:nvCxnSpPr>
        <p:spPr>
          <a:xfrm flipH="1">
            <a:off x="27174721" y="11734800"/>
            <a:ext cx="28677" cy="2812766"/>
          </a:xfrm>
          <a:prstGeom prst="line">
            <a:avLst/>
          </a:prstGeom>
          <a:ln>
            <a:solidFill>
              <a:srgbClr val="FF0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C5CA4A1-6366-2046-ABA9-2DC81B48B726}"/>
              </a:ext>
            </a:extLst>
          </p:cNvPr>
          <p:cNvCxnSpPr>
            <a:cxnSpLocks/>
          </p:cNvCxnSpPr>
          <p:nvPr/>
        </p:nvCxnSpPr>
        <p:spPr>
          <a:xfrm flipH="1">
            <a:off x="12435696" y="10287000"/>
            <a:ext cx="806210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CA9307C-AF82-F948-8710-F015253FF674}"/>
              </a:ext>
            </a:extLst>
          </p:cNvPr>
          <p:cNvCxnSpPr>
            <a:cxnSpLocks/>
          </p:cNvCxnSpPr>
          <p:nvPr/>
        </p:nvCxnSpPr>
        <p:spPr>
          <a:xfrm flipH="1">
            <a:off x="12588095" y="16154400"/>
            <a:ext cx="774220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CC527BA-E916-CA4E-AAC9-F844FBF27FA8}"/>
              </a:ext>
            </a:extLst>
          </p:cNvPr>
          <p:cNvCxnSpPr>
            <a:cxnSpLocks/>
          </p:cNvCxnSpPr>
          <p:nvPr/>
        </p:nvCxnSpPr>
        <p:spPr>
          <a:xfrm flipH="1">
            <a:off x="12344400" y="21710554"/>
            <a:ext cx="8229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181D76-1C91-D148-AEEE-0EB355AC396B}"/>
              </a:ext>
            </a:extLst>
          </p:cNvPr>
          <p:cNvCxnSpPr>
            <a:cxnSpLocks/>
          </p:cNvCxnSpPr>
          <p:nvPr/>
        </p:nvCxnSpPr>
        <p:spPr>
          <a:xfrm flipH="1">
            <a:off x="23774400" y="10058400"/>
            <a:ext cx="839657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30B4CBC-1FA1-4342-B382-189ECC703EA2}"/>
              </a:ext>
            </a:extLst>
          </p:cNvPr>
          <p:cNvCxnSpPr>
            <a:cxnSpLocks/>
          </p:cNvCxnSpPr>
          <p:nvPr/>
        </p:nvCxnSpPr>
        <p:spPr>
          <a:xfrm flipH="1">
            <a:off x="23926800" y="16078200"/>
            <a:ext cx="8001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8A19A68-1B60-FC4B-8942-565CBA2D45A9}"/>
              </a:ext>
            </a:extLst>
          </p:cNvPr>
          <p:cNvCxnSpPr>
            <a:cxnSpLocks/>
          </p:cNvCxnSpPr>
          <p:nvPr/>
        </p:nvCxnSpPr>
        <p:spPr>
          <a:xfrm flipH="1">
            <a:off x="1001162" y="21259800"/>
            <a:ext cx="318983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7E687F-D31D-D44A-9BBB-1DA07AF475C9}"/>
              </a:ext>
            </a:extLst>
          </p:cNvPr>
          <p:cNvCxnSpPr>
            <a:cxnSpLocks/>
          </p:cNvCxnSpPr>
          <p:nvPr/>
        </p:nvCxnSpPr>
        <p:spPr>
          <a:xfrm flipH="1">
            <a:off x="940442" y="20726400"/>
            <a:ext cx="252327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271</Words>
  <Application>Microsoft Macintosh PowerPoint</Application>
  <PresentationFormat>Custom</PresentationFormat>
  <Paragraphs>104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T M</cp:lastModifiedBy>
  <cp:revision>66</cp:revision>
  <dcterms:created xsi:type="dcterms:W3CDTF">2014-07-14T23:05:16Z</dcterms:created>
  <dcterms:modified xsi:type="dcterms:W3CDTF">2019-12-04T23:50:18Z</dcterms:modified>
</cp:coreProperties>
</file>