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6858000" cy="9144000"/>
  <p:defaultTextStyle>
    <a:defPPr>
      <a:defRPr lang="en-US"/>
    </a:defPPr>
    <a:lvl1pPr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1566678" indent="-121500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3134577" indent="-243122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4701254" indent="-364622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6269153" indent="-486244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58391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110069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61748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813426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201"/>
    <a:srgbClr val="BC2B3A"/>
    <a:srgbClr val="AC0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>
      <p:cViewPr>
        <p:scale>
          <a:sx n="30" d="100"/>
          <a:sy n="30" d="100"/>
        </p:scale>
        <p:origin x="1280" y="144"/>
      </p:cViewPr>
      <p:guideLst>
        <p:guide orient="horz" pos="864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BEBB1-4C23-6745-9D21-86F7D825788B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D529-CD6B-8C47-895C-527FA0529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6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7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5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5035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713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91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10069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74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42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D529-CD6B-8C47-895C-527FA0529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521701"/>
            <a:ext cx="2798064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5544800"/>
            <a:ext cx="2304288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1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3B82-A117-5F42-BD21-03E80E2A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5D0B-AF0F-4243-9EA1-6A37CA43BAAD}" type="datetimeFigureOut">
              <a:rPr lang="en-US"/>
              <a:pPr>
                <a:defRPr/>
              </a:pPr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7FE2-86B5-7045-BBE3-48AAA9F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F73C-610B-434C-822D-521A4CE4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4EC15-52DD-ED4E-B9E6-5E84B553F4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82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449D-90C0-6C44-A999-870C520B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55BCD-2523-684A-801B-8BC6570A355C}" type="datetimeFigureOut">
              <a:rPr lang="en-US"/>
              <a:pPr>
                <a:defRPr/>
              </a:pPr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338D-1209-CF4F-B776-BD93D059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80B0-417E-D543-AFA4-3E6F6E3B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5ACE1-DECA-ED4C-B128-D6DC99169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35388" y="5270501"/>
            <a:ext cx="31106743" cy="1123505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1" y="5270501"/>
            <a:ext cx="92771597" cy="112350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2DD0-6EBB-654C-AE5B-26C2C0F4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699A8-804A-7243-A16D-C7F7E41CC04B}" type="datetimeFigureOut">
              <a:rPr lang="en-US"/>
              <a:pPr>
                <a:defRPr/>
              </a:pPr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81C5-031B-4443-B279-BFE8A534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2C5F-37AA-C540-89AF-457FCD6D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6E51E-386B-C841-A67C-612DABBAD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21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F4E89-FC1D-514F-B17F-24165D36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0D9BF-B514-6C46-BA1D-C53C4E9531E7}" type="datetimeFigureOut">
              <a:rPr lang="en-US"/>
              <a:pPr>
                <a:defRPr/>
              </a:pPr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0CE57-119D-2F43-A183-E4F2A2D2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C8D1-DFB6-8C4C-B5AA-295001BD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9A7A0-C916-AF44-B07A-FD75C53848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91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1"/>
            <a:ext cx="27980640" cy="5448300"/>
          </a:xfrm>
        </p:spPr>
        <p:txBody>
          <a:bodyPr anchor="t"/>
          <a:lstStyle>
            <a:lvl1pPr algn="l">
              <a:defRPr sz="118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9"/>
          </a:xfrm>
        </p:spPr>
        <p:txBody>
          <a:bodyPr anchor="b"/>
          <a:lstStyle>
            <a:lvl1pPr marL="0" indent="0">
              <a:buNone/>
              <a:defRPr sz="5934">
                <a:solidFill>
                  <a:schemeClr val="tx1">
                    <a:tint val="75000"/>
                  </a:schemeClr>
                </a:solidFill>
              </a:defRPr>
            </a:lvl1pPr>
            <a:lvl2pPr marL="1358592" indent="0">
              <a:buNone/>
              <a:defRPr sz="5334">
                <a:solidFill>
                  <a:schemeClr val="tx1">
                    <a:tint val="75000"/>
                  </a:schemeClr>
                </a:solidFill>
              </a:defRPr>
            </a:lvl2pPr>
            <a:lvl3pPr marL="2717184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7577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4pPr>
            <a:lvl5pPr marL="5434368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5pPr>
            <a:lvl6pPr marL="679296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6pPr>
            <a:lvl7pPr marL="8151552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7pPr>
            <a:lvl8pPr marL="9510144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C550-0FB7-1441-BBC9-299CCB39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ADA9A-BD78-1242-B13F-E080EB7ADB07}" type="datetimeFigureOut">
              <a:rPr lang="en-US"/>
              <a:pPr>
                <a:defRPr/>
              </a:pPr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CAD5C-5720-1549-A471-76D582E5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7043-CA9C-164B-B9AC-91189972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35AC1-08DC-6149-9278-F2C4580DA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30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2" y="30721301"/>
            <a:ext cx="61939170" cy="8689975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2962" y="30721301"/>
            <a:ext cx="61939170" cy="8689975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CA0DD7-A4FF-F046-AC18-035D50B1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8954-14F9-9F49-B47F-F77B3609BDD7}" type="datetimeFigureOut">
              <a:rPr lang="en-US"/>
              <a:pPr>
                <a:defRPr/>
              </a:pPr>
              <a:t>12/5/19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FBF24F-0D8F-3B42-AB91-EEFEDBF1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BC1F9A-BD46-C043-A7F7-F4E7B977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78EA5-3E85-3E44-B247-366C7AA82E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48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098551"/>
            <a:ext cx="2962656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6140452"/>
            <a:ext cx="14544677" cy="255904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699501"/>
            <a:ext cx="14544677" cy="1580515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1"/>
            <a:ext cx="14550390" cy="1580515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2BD6A0-98C7-B64B-8951-E28AA0CB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DD288-0DBF-B44F-AE7E-107831304441}" type="datetimeFigureOut">
              <a:rPr lang="en-US"/>
              <a:pPr>
                <a:defRPr/>
              </a:pPr>
              <a:t>12/5/19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A77BCA-FD39-2847-B719-E1DD3F45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C5EA23E-96BD-B84A-8551-692F41B5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EE5F6-D49B-264F-A422-146310211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23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8FD2FA7-42FC-FC48-8773-8E182C5C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FC26-D3B3-4041-B724-7AE4F242BBE7}" type="datetimeFigureOut">
              <a:rPr lang="en-US"/>
              <a:pPr>
                <a:defRPr/>
              </a:pPr>
              <a:t>12/5/19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2C46F00-4BEB-654E-89F6-02FF8B7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EE6A8E-F094-624B-8673-D82701B2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B9A2D-D8C4-034B-A1F9-988CE42C9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41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FE6352-7ACE-8D43-BEE7-C1E527F5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D51FB-FE1E-8843-82D7-3F76AB1AA035}" type="datetimeFigureOut">
              <a:rPr lang="en-US"/>
              <a:pPr>
                <a:defRPr/>
              </a:pPr>
              <a:t>12/5/19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632127E-1F2E-CC48-B0DD-A3BB3A5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B0FFA2-CF57-7246-B0DD-26737C2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1EB38-4AB7-054F-A300-62AD7CE85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13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3" y="1092200"/>
            <a:ext cx="10829927" cy="4648200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3"/>
            <a:ext cx="18402300" cy="23412451"/>
          </a:xfrm>
        </p:spPr>
        <p:txBody>
          <a:bodyPr/>
          <a:lstStyle>
            <a:lvl1pPr>
              <a:defRPr sz="9534"/>
            </a:lvl1pPr>
            <a:lvl2pPr>
              <a:defRPr sz="8334"/>
            </a:lvl2pPr>
            <a:lvl3pPr>
              <a:defRPr sz="7134"/>
            </a:lvl3pPr>
            <a:lvl4pPr>
              <a:defRPr sz="5934"/>
            </a:lvl4pPr>
            <a:lvl5pPr>
              <a:defRPr sz="5934"/>
            </a:lvl5pPr>
            <a:lvl6pPr>
              <a:defRPr sz="5934"/>
            </a:lvl6pPr>
            <a:lvl7pPr>
              <a:defRPr sz="5934"/>
            </a:lvl7pPr>
            <a:lvl8pPr>
              <a:defRPr sz="5934"/>
            </a:lvl8pPr>
            <a:lvl9pPr>
              <a:defRPr sz="5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3" y="5740403"/>
            <a:ext cx="10829927" cy="18764251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F63220-7123-3C4A-8282-1561E996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4C517-7707-904C-8C9B-B7C1BA2BDCC8}" type="datetimeFigureOut">
              <a:rPr lang="en-US"/>
              <a:pPr>
                <a:defRPr/>
              </a:pPr>
              <a:t>12/5/19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4D6C1E-9FB3-5A4C-A0E4-F4D6385C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510C4B-6BE6-AF46-A1F7-57B016A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17D45-03BB-A348-AD82-EB45281E24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6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1"/>
            <a:ext cx="19751040" cy="2266951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 rtlCol="0">
            <a:normAutofit/>
          </a:bodyPr>
          <a:lstStyle>
            <a:lvl1pPr marL="0" indent="0">
              <a:buNone/>
              <a:defRPr sz="9534"/>
            </a:lvl1pPr>
            <a:lvl2pPr marL="1358592" indent="0">
              <a:buNone/>
              <a:defRPr sz="8334"/>
            </a:lvl2pPr>
            <a:lvl3pPr marL="2717184" indent="0">
              <a:buNone/>
              <a:defRPr sz="7134"/>
            </a:lvl3pPr>
            <a:lvl4pPr marL="4075776" indent="0">
              <a:buNone/>
              <a:defRPr sz="5934"/>
            </a:lvl4pPr>
            <a:lvl5pPr marL="5434368" indent="0">
              <a:buNone/>
              <a:defRPr sz="5934"/>
            </a:lvl5pPr>
            <a:lvl6pPr marL="6792960" indent="0">
              <a:buNone/>
              <a:defRPr sz="5934"/>
            </a:lvl6pPr>
            <a:lvl7pPr marL="8151552" indent="0">
              <a:buNone/>
              <a:defRPr sz="5934"/>
            </a:lvl7pPr>
            <a:lvl8pPr marL="9510144" indent="0">
              <a:buNone/>
              <a:defRPr sz="5934"/>
            </a:lvl8pPr>
            <a:lvl9pPr marL="10868736" indent="0">
              <a:buNone/>
              <a:defRPr sz="593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9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48D1C0-E303-C743-9768-1CAA9C32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1695-8A3F-3E4D-96EF-8FA41FF83147}" type="datetimeFigureOut">
              <a:rPr lang="en-US"/>
              <a:pPr>
                <a:defRPr/>
              </a:pPr>
              <a:t>12/5/19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00560E-BF73-AA4C-B6A6-10766154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C50F49-2BFA-C347-9B01-9842273E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C0F50-C00E-344C-807F-B143C23984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11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0EA0B8C-D347-8640-89BE-FB8A03D3C7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466" y="1098021"/>
            <a:ext cx="2962547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9B9436E-F42F-F245-A2C8-7EFACBF829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466" y="6400271"/>
            <a:ext cx="29625471" cy="1810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1D5D-6B13-5842-8A22-CCC81101A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466" y="25425136"/>
            <a:ext cx="7679871" cy="14605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 defTabSz="2717184" fontAlgn="auto">
              <a:spcBef>
                <a:spcPts val="0"/>
              </a:spcBef>
              <a:spcAft>
                <a:spcPts val="0"/>
              </a:spcAft>
              <a:defRPr sz="3534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B16D3-2F12-484A-8F6A-ADC7F2153875}" type="datetimeFigureOut">
              <a:rPr lang="en-US"/>
              <a:pPr>
                <a:defRPr/>
              </a:pPr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2D04-F037-D34C-8E7B-2489CC50D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666" y="25425136"/>
            <a:ext cx="10423071" cy="14605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 defTabSz="2717184" fontAlgn="auto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C098-4F62-2F4C-AEC8-BEF7A41E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2066" y="25425136"/>
            <a:ext cx="7679871" cy="1460500"/>
          </a:xfrm>
          <a:prstGeom prst="rect">
            <a:avLst/>
          </a:prstGeom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>
            <a:lvl1pPr algn="r">
              <a:defRPr sz="3534">
                <a:solidFill>
                  <a:srgbClr val="898989"/>
                </a:solidFill>
              </a:defRPr>
            </a:lvl1pPr>
          </a:lstStyle>
          <a:p>
            <a:fld id="{B5F7E1FB-ABFA-684F-BED9-93F9EF75FA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16878" rtl="0" fontAlgn="base">
        <a:spcBef>
          <a:spcPct val="0"/>
        </a:spcBef>
        <a:spcAft>
          <a:spcPct val="0"/>
        </a:spcAft>
        <a:defRPr sz="130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2pPr>
      <a:lvl3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3pPr>
      <a:lvl4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4pPr>
      <a:lvl5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5pPr>
      <a:lvl6pPr marL="304815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6pPr>
      <a:lvl7pPr marL="609630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7pPr>
      <a:lvl8pPr marL="914446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8pPr>
      <a:lvl9pPr marL="1219261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018168" indent="-1018168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534" kern="1200">
          <a:solidFill>
            <a:schemeClr val="tx1"/>
          </a:solidFill>
          <a:latin typeface="+mn-lt"/>
          <a:ea typeface="+mn-ea"/>
          <a:cs typeface="+mn-cs"/>
        </a:defRPr>
      </a:lvl1pPr>
      <a:lvl2pPr marL="2206736" indent="-8488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334" kern="1200">
          <a:solidFill>
            <a:schemeClr val="tx1"/>
          </a:solidFill>
          <a:latin typeface="+mn-lt"/>
          <a:ea typeface="+mn-ea"/>
          <a:cs typeface="+mn-cs"/>
        </a:defRPr>
      </a:lvl2pPr>
      <a:lvl3pPr marL="3396362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134" kern="1200">
          <a:solidFill>
            <a:schemeClr val="tx1"/>
          </a:solidFill>
          <a:latin typeface="+mn-lt"/>
          <a:ea typeface="+mn-ea"/>
          <a:cs typeface="+mn-cs"/>
        </a:defRPr>
      </a:lvl3pPr>
      <a:lvl4pPr marL="4754271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934" kern="1200">
          <a:solidFill>
            <a:schemeClr val="tx1"/>
          </a:solidFill>
          <a:latin typeface="+mn-lt"/>
          <a:ea typeface="+mn-ea"/>
          <a:cs typeface="+mn-cs"/>
        </a:defRPr>
      </a:lvl4pPr>
      <a:lvl5pPr marL="6113239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5934" kern="1200">
          <a:solidFill>
            <a:schemeClr val="tx1"/>
          </a:solidFill>
          <a:latin typeface="+mn-lt"/>
          <a:ea typeface="+mn-ea"/>
          <a:cs typeface="+mn-cs"/>
        </a:defRPr>
      </a:lvl5pPr>
      <a:lvl6pPr marL="7472256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6pPr>
      <a:lvl7pPr marL="8830848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7pPr>
      <a:lvl8pPr marL="10189440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8pPr>
      <a:lvl9pPr marL="11548032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1pPr>
      <a:lvl2pPr marL="135859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2pPr>
      <a:lvl3pPr marL="271718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3pPr>
      <a:lvl4pPr marL="407577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4pPr>
      <a:lvl5pPr marL="5434368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5pPr>
      <a:lvl6pPr marL="679296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815155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51014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86873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5D4110-B015-B54D-B7AC-42281D4A4D36}"/>
              </a:ext>
            </a:extLst>
          </p:cNvPr>
          <p:cNvSpPr/>
          <p:nvPr/>
        </p:nvSpPr>
        <p:spPr>
          <a:xfrm>
            <a:off x="0" y="10886"/>
            <a:ext cx="32918400" cy="3840480"/>
          </a:xfrm>
          <a:prstGeom prst="rect">
            <a:avLst/>
          </a:prstGeom>
          <a:solidFill>
            <a:srgbClr val="BC2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31820-FB17-E646-BA16-588B74EF8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26"/>
            <a:ext cx="3733800" cy="373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D174D-1E83-AA49-9823-32E43CF61366}"/>
              </a:ext>
            </a:extLst>
          </p:cNvPr>
          <p:cNvSpPr txBox="1"/>
          <p:nvPr/>
        </p:nvSpPr>
        <p:spPr>
          <a:xfrm>
            <a:off x="5391150" y="546132"/>
            <a:ext cx="221361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</a:rPr>
              <a:t>Machine learning based models for lithium ion batteries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</a:rPr>
              <a:t>Bradley Barnhart and Travis McGuire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bbarnhar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travis.mcguire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} @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stanford.edu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F06ED-3904-F146-B479-924E87FBFBC1}"/>
              </a:ext>
            </a:extLst>
          </p:cNvPr>
          <p:cNvSpPr txBox="1"/>
          <p:nvPr/>
        </p:nvSpPr>
        <p:spPr>
          <a:xfrm>
            <a:off x="0" y="4333272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8BA01-E633-1D46-943C-592E13679CBE}"/>
              </a:ext>
            </a:extLst>
          </p:cNvPr>
          <p:cNvSpPr txBox="1"/>
          <p:nvPr/>
        </p:nvSpPr>
        <p:spPr>
          <a:xfrm>
            <a:off x="21771" y="19029381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16C0B-96BD-154B-A2E1-AB6224AC9919}"/>
              </a:ext>
            </a:extLst>
          </p:cNvPr>
          <p:cNvSpPr txBox="1"/>
          <p:nvPr/>
        </p:nvSpPr>
        <p:spPr>
          <a:xfrm>
            <a:off x="21945600" y="19296660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Conclusions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85251-446E-7441-8447-D0C6A76DCD75}"/>
              </a:ext>
            </a:extLst>
          </p:cNvPr>
          <p:cNvSpPr txBox="1"/>
          <p:nvPr/>
        </p:nvSpPr>
        <p:spPr>
          <a:xfrm>
            <a:off x="21771" y="7772400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9E3FE-80FA-DD47-8262-1D288B2BAF59}"/>
              </a:ext>
            </a:extLst>
          </p:cNvPr>
          <p:cNvSpPr txBox="1"/>
          <p:nvPr/>
        </p:nvSpPr>
        <p:spPr>
          <a:xfrm>
            <a:off x="21917905" y="23614767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Acknowledgements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1D9BAF-3444-D74A-9719-6D1C403FD3B8}"/>
              </a:ext>
            </a:extLst>
          </p:cNvPr>
          <p:cNvCxnSpPr>
            <a:cxnSpLocks/>
          </p:cNvCxnSpPr>
          <p:nvPr/>
        </p:nvCxnSpPr>
        <p:spPr>
          <a:xfrm flipH="1">
            <a:off x="940254" y="5182164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01EE10-A1F5-FE4E-A715-1916856B85D3}"/>
              </a:ext>
            </a:extLst>
          </p:cNvPr>
          <p:cNvCxnSpPr>
            <a:cxnSpLocks/>
          </p:cNvCxnSpPr>
          <p:nvPr/>
        </p:nvCxnSpPr>
        <p:spPr>
          <a:xfrm flipH="1">
            <a:off x="825739" y="8599537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E62493-BAAB-7642-9724-4C6BB92584FF}"/>
              </a:ext>
            </a:extLst>
          </p:cNvPr>
          <p:cNvCxnSpPr>
            <a:cxnSpLocks/>
          </p:cNvCxnSpPr>
          <p:nvPr/>
        </p:nvCxnSpPr>
        <p:spPr>
          <a:xfrm flipH="1">
            <a:off x="940254" y="20054105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CA6E6C-FCF7-0C48-A9E9-E8B13A4613CE}"/>
              </a:ext>
            </a:extLst>
          </p:cNvPr>
          <p:cNvCxnSpPr>
            <a:cxnSpLocks/>
          </p:cNvCxnSpPr>
          <p:nvPr/>
        </p:nvCxnSpPr>
        <p:spPr>
          <a:xfrm flipH="1">
            <a:off x="22860000" y="20111621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7BF9CE-4EFC-F74B-9EE7-EC1099C4C708}"/>
              </a:ext>
            </a:extLst>
          </p:cNvPr>
          <p:cNvCxnSpPr>
            <a:cxnSpLocks/>
          </p:cNvCxnSpPr>
          <p:nvPr/>
        </p:nvCxnSpPr>
        <p:spPr>
          <a:xfrm flipH="1">
            <a:off x="22933479" y="24445763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73FD74-AFA6-BE4C-AC2E-4C83D668A6D1}"/>
              </a:ext>
            </a:extLst>
          </p:cNvPr>
          <p:cNvSpPr txBox="1"/>
          <p:nvPr/>
        </p:nvSpPr>
        <p:spPr>
          <a:xfrm>
            <a:off x="22838229" y="24558248"/>
            <a:ext cx="92392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</a:rPr>
              <a:t>We would like to thank our mentors Anirudh Allam, Thomas </a:t>
            </a:r>
            <a:r>
              <a:rPr lang="en-US" sz="2600" dirty="0" err="1">
                <a:latin typeface="Arial" panose="020B0604020202020204" pitchFamily="34" charset="0"/>
              </a:rPr>
              <a:t>Navidi</a:t>
            </a:r>
            <a:r>
              <a:rPr lang="en-US" sz="2600" dirty="0">
                <a:latin typeface="Arial" panose="020B0604020202020204" pitchFamily="34" charset="0"/>
              </a:rPr>
              <a:t>, Simona </a:t>
            </a:r>
            <a:r>
              <a:rPr lang="en-US" sz="2600" dirty="0" err="1">
                <a:latin typeface="Arial" panose="020B0604020202020204" pitchFamily="34" charset="0"/>
              </a:rPr>
              <a:t>Onori</a:t>
            </a:r>
            <a:r>
              <a:rPr lang="en-US" sz="2600" dirty="0">
                <a:latin typeface="Arial" panose="020B0604020202020204" pitchFamily="34" charset="0"/>
              </a:rPr>
              <a:t>, Ram Rajagopal, and Abbas El Gamal.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BD590-267F-A840-80E0-87B7C088D292}"/>
              </a:ext>
            </a:extLst>
          </p:cNvPr>
          <p:cNvSpPr txBox="1"/>
          <p:nvPr/>
        </p:nvSpPr>
        <p:spPr>
          <a:xfrm>
            <a:off x="22907625" y="20229255"/>
            <a:ext cx="923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ML models work, generalizing well to battery voltage prediction (measured by squared error)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ML models show promise generalizing to previously unseen drive cycles, especially after incorporating temperature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C217DE-9180-F845-A18A-1378CC7BB893}"/>
              </a:ext>
            </a:extLst>
          </p:cNvPr>
          <p:cNvSpPr txBox="1"/>
          <p:nvPr/>
        </p:nvSpPr>
        <p:spPr>
          <a:xfrm>
            <a:off x="889216" y="20041612"/>
            <a:ext cx="923925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</a:rPr>
              <a:t>Data were acquired from six NCR18650B cells at these temperatures and cycles</a:t>
            </a:r>
          </a:p>
          <a:p>
            <a:endParaRPr lang="en-US" sz="8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" panose="020B0604020202020204" pitchFamily="34" charset="0"/>
              </a:rPr>
              <a:t>Temperature:</a:t>
            </a:r>
            <a:r>
              <a:rPr lang="en-US" sz="3200" dirty="0">
                <a:latin typeface="Arial" panose="020B0604020202020204" pitchFamily="34" charset="0"/>
              </a:rPr>
              <a:t> 5°C, 25°C, 35°C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" panose="020B0604020202020204" pitchFamily="34" charset="0"/>
              </a:rPr>
              <a:t>Cycle: </a:t>
            </a:r>
            <a:r>
              <a:rPr lang="en-US" sz="3200" dirty="0">
                <a:latin typeface="Arial" panose="020B0604020202020204" pitchFamily="34" charset="0"/>
              </a:rPr>
              <a:t>Const. </a:t>
            </a:r>
            <a:r>
              <a:rPr lang="en-US" sz="3200" dirty="0" err="1">
                <a:latin typeface="Arial" panose="020B0604020202020204" pitchFamily="34" charset="0"/>
              </a:rPr>
              <a:t>Curr</a:t>
            </a:r>
            <a:r>
              <a:rPr lang="en-US" sz="3200" dirty="0">
                <a:latin typeface="Arial" panose="020B0604020202020204" pitchFamily="34" charset="0"/>
              </a:rPr>
              <a:t>., HPPC, US06, UDDS</a:t>
            </a:r>
          </a:p>
          <a:p>
            <a:endParaRPr lang="en-US" sz="3200" dirty="0">
              <a:latin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</a:rPr>
              <a:t>Two runs were looked at using different validation sets, intending to address different questions:</a:t>
            </a:r>
          </a:p>
          <a:p>
            <a:endParaRPr lang="en-US" sz="800" dirty="0">
              <a:latin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</a:rPr>
              <a:t>Validation set 1: held out random drive cycles</a:t>
            </a:r>
          </a:p>
          <a:p>
            <a:r>
              <a:rPr lang="en-US" sz="3200" i="1" dirty="0">
                <a:latin typeface="Arial" panose="020B0604020202020204" pitchFamily="34" charset="0"/>
              </a:rPr>
              <a:t>Can the model generalize to data like training set?</a:t>
            </a:r>
          </a:p>
          <a:p>
            <a:endParaRPr lang="en-US" sz="800" i="1" dirty="0">
              <a:latin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</a:rPr>
              <a:t>Validation set 2: held out all US06 drive cycles</a:t>
            </a:r>
          </a:p>
          <a:p>
            <a:r>
              <a:rPr lang="en-US" sz="3200" i="1" dirty="0">
                <a:latin typeface="Arial" panose="020B0604020202020204" pitchFamily="34" charset="0"/>
              </a:rPr>
              <a:t>Is the learning applicable to new usage data?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8750F4-A4BD-2543-A906-ACB39C418C0E}"/>
              </a:ext>
            </a:extLst>
          </p:cNvPr>
          <p:cNvSpPr txBox="1"/>
          <p:nvPr/>
        </p:nvSpPr>
        <p:spPr>
          <a:xfrm>
            <a:off x="914400" y="5299798"/>
            <a:ext cx="92392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Our project aims to address whether ML can be used to model battery voltage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We hope ML may offer an alternative to equivalent circuit and physics 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36C615-153F-7D4B-A57A-D2C87949E1A7}"/>
              </a:ext>
            </a:extLst>
          </p:cNvPr>
          <p:cNvSpPr txBox="1"/>
          <p:nvPr/>
        </p:nvSpPr>
        <p:spPr>
          <a:xfrm>
            <a:off x="778114" y="9677400"/>
            <a:ext cx="923925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Fig 1. Circuit model architecture</a:t>
            </a: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i="1" dirty="0"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Fig 2. ML model architecture</a:t>
            </a:r>
          </a:p>
          <a:p>
            <a:pPr algn="ctr"/>
            <a:endParaRPr lang="en-US" sz="1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Arial" panose="020B0604020202020204" pitchFamily="34" charset="0"/>
              </a:rPr>
              <a:t>nn_relu</a:t>
            </a:r>
            <a:r>
              <a:rPr lang="en-US" sz="3200" i="1" dirty="0">
                <a:latin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</a:rPr>
              <a:t>and </a:t>
            </a:r>
            <a:r>
              <a:rPr lang="en-US" sz="3200" i="1" dirty="0" err="1">
                <a:latin typeface="Arial" panose="020B0604020202020204" pitchFamily="34" charset="0"/>
              </a:rPr>
              <a:t>nn_tanh</a:t>
            </a:r>
            <a:r>
              <a:rPr lang="en-US" sz="3200" i="1" dirty="0">
                <a:latin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</a:rPr>
              <a:t>are 3 layer NNs with the architecture above and </a:t>
            </a:r>
            <a:r>
              <a:rPr lang="en-US" sz="3200" dirty="0" err="1">
                <a:latin typeface="Arial" panose="020B0604020202020204" pitchFamily="34" charset="0"/>
              </a:rPr>
              <a:t>relu</a:t>
            </a:r>
            <a:r>
              <a:rPr lang="en-US" sz="3200" dirty="0">
                <a:latin typeface="Arial" panose="020B0604020202020204" pitchFamily="34" charset="0"/>
              </a:rPr>
              <a:t> / tanh activations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Arial" panose="020B0604020202020204" pitchFamily="34" charset="0"/>
              </a:rPr>
              <a:t>lstm</a:t>
            </a:r>
            <a:r>
              <a:rPr lang="en-US" sz="3200" dirty="0">
                <a:latin typeface="Arial" panose="020B0604020202020204" pitchFamily="34" charset="0"/>
              </a:rPr>
              <a:t> is a 2 layer NN with 20 recurrent neurons using tanh activations and sigmoid connections followed by 1 neuron FC linear layer</a:t>
            </a:r>
            <a:endParaRPr lang="en-US" sz="3600" dirty="0">
              <a:latin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CE4B7E-C7DD-534E-B8CE-1267CA23E5BD}"/>
              </a:ext>
            </a:extLst>
          </p:cNvPr>
          <p:cNvGrpSpPr/>
          <p:nvPr/>
        </p:nvGrpSpPr>
        <p:grpSpPr>
          <a:xfrm>
            <a:off x="1636084" y="9067800"/>
            <a:ext cx="7959869" cy="2669718"/>
            <a:chOff x="2309607" y="14800596"/>
            <a:chExt cx="6097772" cy="171461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08B1AEC-D9B1-B044-871A-B650822E63CA}"/>
                </a:ext>
              </a:extLst>
            </p:cNvPr>
            <p:cNvGrpSpPr/>
            <p:nvPr/>
          </p:nvGrpSpPr>
          <p:grpSpPr>
            <a:xfrm>
              <a:off x="2309607" y="14800596"/>
              <a:ext cx="6097772" cy="1714612"/>
              <a:chOff x="2590800" y="15265688"/>
              <a:chExt cx="5834742" cy="214443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F9F3ED7-74E7-B144-AB2E-8BF363EB533D}"/>
                  </a:ext>
                </a:extLst>
              </p:cNvPr>
              <p:cNvSpPr/>
              <p:nvPr/>
            </p:nvSpPr>
            <p:spPr>
              <a:xfrm>
                <a:off x="3831771" y="15286460"/>
                <a:ext cx="3352800" cy="2123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6F74CDB-D623-CA4A-A9C1-1DC12F770DE3}"/>
                  </a:ext>
                </a:extLst>
              </p:cNvPr>
              <p:cNvCxnSpPr/>
              <p:nvPr/>
            </p:nvCxnSpPr>
            <p:spPr>
              <a:xfrm>
                <a:off x="7184571" y="16306800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A793D4-4347-344C-8D7A-D64112AFCF9D}"/>
                  </a:ext>
                </a:extLst>
              </p:cNvPr>
              <p:cNvSpPr txBox="1"/>
              <p:nvPr/>
            </p:nvSpPr>
            <p:spPr>
              <a:xfrm>
                <a:off x="7554104" y="15783726"/>
                <a:ext cx="336295" cy="4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V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B020371-58C2-C847-8C52-A06845821045}"/>
                  </a:ext>
                </a:extLst>
              </p:cNvPr>
              <p:cNvCxnSpPr/>
              <p:nvPr/>
            </p:nvCxnSpPr>
            <p:spPr>
              <a:xfrm>
                <a:off x="2590800" y="15826009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18055A-35BC-A046-B0B9-A4EF80380896}"/>
                  </a:ext>
                </a:extLst>
              </p:cNvPr>
              <p:cNvSpPr txBox="1"/>
              <p:nvPr/>
            </p:nvSpPr>
            <p:spPr>
              <a:xfrm>
                <a:off x="2982728" y="15265688"/>
                <a:ext cx="375511" cy="46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I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CADBA77-72B9-BE4A-80DA-9D21A5CF4D5E}"/>
                  </a:ext>
                </a:extLst>
              </p:cNvPr>
              <p:cNvCxnSpPr/>
              <p:nvPr/>
            </p:nvCxnSpPr>
            <p:spPr>
              <a:xfrm>
                <a:off x="2590800" y="16896219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12412B-1CD5-2B40-8916-61F4F6721AE4}"/>
                  </a:ext>
                </a:extLst>
              </p:cNvPr>
              <p:cNvSpPr txBox="1"/>
              <p:nvPr/>
            </p:nvSpPr>
            <p:spPr>
              <a:xfrm>
                <a:off x="2810219" y="16322346"/>
                <a:ext cx="720530" cy="4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SoC</a:t>
                </a:r>
                <a:endParaRPr lang="en-US" sz="3600" dirty="0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CB7DDC6-5FE5-2146-8765-EB1BF11E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690" y="14940216"/>
              <a:ext cx="3362920" cy="1530372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3EF843E-53A4-1B4F-9470-F4AB04F22461}"/>
              </a:ext>
            </a:extLst>
          </p:cNvPr>
          <p:cNvSpPr txBox="1"/>
          <p:nvPr/>
        </p:nvSpPr>
        <p:spPr>
          <a:xfrm>
            <a:off x="10909865" y="4351168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Results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6689E22-46A6-8943-93CA-F3008DBAD509}"/>
              </a:ext>
            </a:extLst>
          </p:cNvPr>
          <p:cNvCxnSpPr>
            <a:cxnSpLocks/>
          </p:cNvCxnSpPr>
          <p:nvPr/>
        </p:nvCxnSpPr>
        <p:spPr>
          <a:xfrm flipH="1">
            <a:off x="11824264" y="5200060"/>
            <a:ext cx="9594287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12F88E6-1FD8-BF46-9AA5-F047E1474410}"/>
              </a:ext>
            </a:extLst>
          </p:cNvPr>
          <p:cNvSpPr txBox="1"/>
          <p:nvPr/>
        </p:nvSpPr>
        <p:spPr>
          <a:xfrm>
            <a:off x="11776638" y="5317694"/>
            <a:ext cx="9239250" cy="20990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Fig 3. ML generalizes for battery voltage prediction (Validation set 1)</a:t>
            </a:r>
          </a:p>
          <a:p>
            <a:pPr algn="ctr"/>
            <a:endParaRPr lang="en-US" sz="2800" dirty="0">
              <a:latin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pPr algn="ctr"/>
            <a:endParaRPr lang="en-US" sz="1800" dirty="0">
              <a:latin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Fig 4. Predictions generalize to new drive cycles, and error and temperature appear related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(Validation set 2)</a:t>
            </a:r>
          </a:p>
          <a:p>
            <a:pPr algn="ctr"/>
            <a:endParaRPr lang="en-US" sz="2800" dirty="0">
              <a:latin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</a:endParaRPr>
          </a:p>
          <a:p>
            <a:pPr algn="ctr"/>
            <a:endParaRPr lang="en-US" sz="1400" dirty="0">
              <a:latin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algn="ctr"/>
            <a:endParaRPr lang="en-US" sz="1200" dirty="0"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Fig 5. Including temperature allows more complex fits, fit without temperature as input on left and with on right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(Validation set 2)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751A29-65F4-A94B-849A-AB822DE84DAB}"/>
              </a:ext>
            </a:extLst>
          </p:cNvPr>
          <p:cNvGrpSpPr/>
          <p:nvPr/>
        </p:nvGrpSpPr>
        <p:grpSpPr>
          <a:xfrm>
            <a:off x="1601904" y="12639574"/>
            <a:ext cx="7994048" cy="2750871"/>
            <a:chOff x="1601904" y="11670049"/>
            <a:chExt cx="7994048" cy="27508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30BD1E-213A-A24B-8CC5-B6588A0DE3D1}"/>
                </a:ext>
              </a:extLst>
            </p:cNvPr>
            <p:cNvGrpSpPr/>
            <p:nvPr/>
          </p:nvGrpSpPr>
          <p:grpSpPr>
            <a:xfrm>
              <a:off x="1636083" y="11670049"/>
              <a:ext cx="7959869" cy="2750871"/>
              <a:chOff x="2613540" y="15672551"/>
              <a:chExt cx="6470067" cy="159253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4262788-FE86-5C4A-BA43-37CF616168A7}"/>
                  </a:ext>
                </a:extLst>
              </p:cNvPr>
              <p:cNvGrpSpPr/>
              <p:nvPr/>
            </p:nvGrpSpPr>
            <p:grpSpPr>
              <a:xfrm>
                <a:off x="2613540" y="15672551"/>
                <a:ext cx="6470067" cy="1592539"/>
                <a:chOff x="2590800" y="15200503"/>
                <a:chExt cx="5834742" cy="2209616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3AD924BE-DB2D-3A42-9F10-F7808AC8D717}"/>
                    </a:ext>
                  </a:extLst>
                </p:cNvPr>
                <p:cNvSpPr/>
                <p:nvPr/>
              </p:nvSpPr>
              <p:spPr>
                <a:xfrm>
                  <a:off x="3831771" y="15286460"/>
                  <a:ext cx="3352800" cy="21236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8C322015-61FB-8341-B84A-5D2B750BAD78}"/>
                    </a:ext>
                  </a:extLst>
                </p:cNvPr>
                <p:cNvCxnSpPr/>
                <p:nvPr/>
              </p:nvCxnSpPr>
              <p:spPr>
                <a:xfrm>
                  <a:off x="7184571" y="16306800"/>
                  <a:ext cx="1240971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9CC321C-FD5F-9945-A8DC-7D531525F126}"/>
                    </a:ext>
                  </a:extLst>
                </p:cNvPr>
                <p:cNvSpPr txBox="1"/>
                <p:nvPr/>
              </p:nvSpPr>
              <p:spPr>
                <a:xfrm>
                  <a:off x="7568903" y="15709939"/>
                  <a:ext cx="336295" cy="469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dirty="0">
                      <a:latin typeface="Arial" panose="020B0604020202020204" pitchFamily="34" charset="0"/>
                    </a:rPr>
                    <a:t>V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E395CF83-C343-4346-8BBB-F8E663C0211A}"/>
                    </a:ext>
                  </a:extLst>
                </p:cNvPr>
                <p:cNvCxnSpPr/>
                <p:nvPr/>
              </p:nvCxnSpPr>
              <p:spPr>
                <a:xfrm>
                  <a:off x="2590800" y="15826009"/>
                  <a:ext cx="1240971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51DEAA1-3012-F94E-864D-BFBC6A35049F}"/>
                    </a:ext>
                  </a:extLst>
                </p:cNvPr>
                <p:cNvSpPr txBox="1"/>
                <p:nvPr/>
              </p:nvSpPr>
              <p:spPr>
                <a:xfrm>
                  <a:off x="3054291" y="15200503"/>
                  <a:ext cx="218791" cy="469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dirty="0">
                      <a:latin typeface="Arial" panose="020B0604020202020204" pitchFamily="34" charset="0"/>
                    </a:rPr>
                    <a:t>I</a:t>
                  </a:r>
                </a:p>
              </p:txBody>
            </p: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A3D50A9F-6C10-6A41-8E3B-178C180C80B8}"/>
                    </a:ext>
                  </a:extLst>
                </p:cNvPr>
                <p:cNvCxnSpPr/>
                <p:nvPr/>
              </p:nvCxnSpPr>
              <p:spPr>
                <a:xfrm>
                  <a:off x="2590800" y="16391125"/>
                  <a:ext cx="1240971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8040043-FCBB-1841-B73A-543B506A7848}"/>
                    </a:ext>
                  </a:extLst>
                </p:cNvPr>
                <p:cNvSpPr txBox="1"/>
                <p:nvPr/>
              </p:nvSpPr>
              <p:spPr>
                <a:xfrm>
                  <a:off x="2810220" y="15915463"/>
                  <a:ext cx="797071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>
                      <a:latin typeface="Arial" panose="020B0604020202020204" pitchFamily="34" charset="0"/>
                    </a:rPr>
                    <a:t>SoC</a:t>
                  </a:r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C3C65B0-687A-2444-9DF5-7728913C5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6550" y="15773287"/>
                <a:ext cx="3167350" cy="1485062"/>
              </a:xfrm>
              <a:prstGeom prst="rect">
                <a:avLst/>
              </a:prstGeom>
            </p:spPr>
          </p:pic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E49C961-4E66-4746-A294-3A609918D26F}"/>
                </a:ext>
              </a:extLst>
            </p:cNvPr>
            <p:cNvCxnSpPr/>
            <p:nvPr/>
          </p:nvCxnSpPr>
          <p:spPr>
            <a:xfrm>
              <a:off x="1601904" y="13953454"/>
              <a:ext cx="169295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41662A-9BCC-004D-B3C6-B2E1F0F3D000}"/>
                </a:ext>
              </a:extLst>
            </p:cNvPr>
            <p:cNvSpPr txBox="1"/>
            <p:nvPr/>
          </p:nvSpPr>
          <p:spPr>
            <a:xfrm>
              <a:off x="1901240" y="13361278"/>
              <a:ext cx="1087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Arial" panose="020B0604020202020204" pitchFamily="34" charset="0"/>
                </a:rPr>
                <a:t>T</a:t>
              </a: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4A82A9F9-CE5F-1648-93D1-9DC5904EC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858" y="5410200"/>
            <a:ext cx="10419263" cy="500555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1FD172B-88D7-4C4A-98C5-C405B0BDA3A6}"/>
              </a:ext>
            </a:extLst>
          </p:cNvPr>
          <p:cNvSpPr txBox="1"/>
          <p:nvPr/>
        </p:nvSpPr>
        <p:spPr>
          <a:xfrm>
            <a:off x="23322245" y="5474156"/>
            <a:ext cx="9239250" cy="1391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algn="ctr"/>
            <a:endParaRPr lang="en-US" sz="3200" dirty="0">
              <a:latin typeface="Arial" panose="020B0604020202020204" pitchFamily="34" charset="0"/>
            </a:endParaRPr>
          </a:p>
          <a:p>
            <a:pPr algn="ctr"/>
            <a:endParaRPr lang="en-US" sz="1800" dirty="0"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Fig 6. ML with temperature gives more robust prediction 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(Validation set 2)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Fig 7. Average model performance on validation set with standard deviations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</a:rPr>
              <a:t>(Validation set 2)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5C7A2E4-2520-7945-AA67-AB594A0756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012" y="12424817"/>
            <a:ext cx="10417788" cy="4948783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3B519DB5-3E4B-C14B-811E-AAA117847459}"/>
              </a:ext>
            </a:extLst>
          </p:cNvPr>
          <p:cNvGrpSpPr/>
          <p:nvPr/>
        </p:nvGrpSpPr>
        <p:grpSpPr>
          <a:xfrm>
            <a:off x="22834148" y="12344401"/>
            <a:ext cx="9807598" cy="5029200"/>
            <a:chOff x="22834148" y="11000819"/>
            <a:chExt cx="9807598" cy="512012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8029F8A-E4E3-7447-B0D0-7F99D9F9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34148" y="11000819"/>
              <a:ext cx="9807598" cy="5120129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8749B4-EF48-8E4B-8719-24DA028FC4D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00" y="13644742"/>
              <a:ext cx="0" cy="1707696"/>
            </a:xfrm>
            <a:prstGeom prst="line">
              <a:avLst/>
            </a:prstGeom>
            <a:ln>
              <a:solidFill>
                <a:srgbClr val="FF020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80CDE46-D1B1-5547-9A0A-57758B5F65C0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0" y="11368194"/>
              <a:ext cx="0" cy="3984244"/>
            </a:xfrm>
            <a:prstGeom prst="line">
              <a:avLst/>
            </a:prstGeom>
            <a:ln>
              <a:solidFill>
                <a:srgbClr val="FF020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D02EBCA-82C3-5341-AB8F-4EAC009CAF96}"/>
                </a:ext>
              </a:extLst>
            </p:cNvPr>
            <p:cNvCxnSpPr>
              <a:cxnSpLocks/>
            </p:cNvCxnSpPr>
            <p:nvPr/>
          </p:nvCxnSpPr>
          <p:spPr>
            <a:xfrm>
              <a:off x="29589360" y="11938502"/>
              <a:ext cx="0" cy="3413937"/>
            </a:xfrm>
            <a:prstGeom prst="line">
              <a:avLst/>
            </a:prstGeom>
            <a:ln>
              <a:solidFill>
                <a:srgbClr val="FF0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4ABA43A-2109-5446-AB32-18F88ABB8D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74722" y="12539672"/>
              <a:ext cx="28677" cy="2812766"/>
            </a:xfrm>
            <a:prstGeom prst="line">
              <a:avLst/>
            </a:prstGeom>
            <a:ln>
              <a:solidFill>
                <a:srgbClr val="FF0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49CDC37-15D8-1B40-B149-5C42F0B831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493" y="5519729"/>
            <a:ext cx="10414481" cy="5072071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05E01A52-26D7-CF4D-89F7-93FF4F4C31BC}"/>
              </a:ext>
            </a:extLst>
          </p:cNvPr>
          <p:cNvGrpSpPr/>
          <p:nvPr/>
        </p:nvGrpSpPr>
        <p:grpSpPr>
          <a:xfrm>
            <a:off x="11081626" y="19206618"/>
            <a:ext cx="10387478" cy="4948782"/>
            <a:chOff x="11654607" y="17297401"/>
            <a:chExt cx="10465647" cy="388619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AEF718A-CB4A-8F4E-89A7-13DB23502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4812" y="17297401"/>
              <a:ext cx="5705442" cy="386235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6CE3DC8-3F99-BC4E-9DF5-2CB4B19E7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4607" y="17361903"/>
              <a:ext cx="5718993" cy="38216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358</Words>
  <Application>Microsoft Macintosh PowerPoint</Application>
  <PresentationFormat>Custom</PresentationFormat>
  <Paragraphs>123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Christina</dc:creator>
  <cp:lastModifiedBy>T M</cp:lastModifiedBy>
  <cp:revision>70</cp:revision>
  <dcterms:created xsi:type="dcterms:W3CDTF">2014-07-14T23:05:16Z</dcterms:created>
  <dcterms:modified xsi:type="dcterms:W3CDTF">2019-12-05T17:17:45Z</dcterms:modified>
</cp:coreProperties>
</file>