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09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1456" y="-8"/>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245850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229374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18406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398076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AC5253-2993-4145-BB15-C3DBFA36588A}"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83378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AC5253-2993-4145-BB15-C3DBFA36588A}"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69687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AC5253-2993-4145-BB15-C3DBFA36588A}" type="datetimeFigureOut">
              <a:rPr lang="en-US" smtClean="0"/>
              <a:t>3/19/17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82585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AC5253-2993-4145-BB15-C3DBFA36588A}" type="datetimeFigureOut">
              <a:rPr lang="en-US" smtClean="0"/>
              <a:t>3/19/17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377014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C5253-2993-4145-BB15-C3DBFA36588A}" type="datetimeFigureOut">
              <a:rPr lang="en-US" smtClean="0"/>
              <a:t>3/19/17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197206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C5253-2993-4145-BB15-C3DBFA36588A}"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3800795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C5253-2993-4145-BB15-C3DBFA36588A}"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285AD-9834-984D-9E2C-8D8FFFE5CC0A}" type="slidenum">
              <a:rPr lang="en-US" smtClean="0"/>
              <a:t>‹#›</a:t>
            </a:fld>
            <a:endParaRPr lang="en-US"/>
          </a:p>
        </p:txBody>
      </p:sp>
    </p:spTree>
    <p:extLst>
      <p:ext uri="{BB962C8B-B14F-4D97-AF65-F5344CB8AC3E}">
        <p14:creationId xmlns:p14="http://schemas.microsoft.com/office/powerpoint/2010/main" val="1165128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D1AC5253-2993-4145-BB15-C3DBFA36588A}" type="datetimeFigureOut">
              <a:rPr lang="en-US" smtClean="0"/>
              <a:t>3/19/17</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0BF285AD-9834-984D-9E2C-8D8FFFE5CC0A}" type="slidenum">
              <a:rPr lang="en-US" smtClean="0"/>
              <a:t>‹#›</a:t>
            </a:fld>
            <a:endParaRPr lang="en-US"/>
          </a:p>
        </p:txBody>
      </p:sp>
    </p:spTree>
    <p:extLst>
      <p:ext uri="{BB962C8B-B14F-4D97-AF65-F5344CB8AC3E}">
        <p14:creationId xmlns:p14="http://schemas.microsoft.com/office/powerpoint/2010/main" val="97167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86489" y="981552"/>
            <a:ext cx="21748647" cy="1200329"/>
          </a:xfrm>
          <a:prstGeom prst="rect">
            <a:avLst/>
          </a:prstGeom>
          <a:noFill/>
        </p:spPr>
        <p:txBody>
          <a:bodyPr wrap="none" rtlCol="0">
            <a:spAutoFit/>
          </a:bodyPr>
          <a:lstStyle/>
          <a:p>
            <a:pPr algn="ctr"/>
            <a:r>
              <a:rPr lang="en-US" sz="7200" dirty="0" smtClean="0">
                <a:latin typeface="Avenir Next Demi Bold"/>
                <a:cs typeface="Avenir Next Demi Bold"/>
              </a:rPr>
              <a:t>Spatially Coupled Low-Density Parity Check Codes</a:t>
            </a:r>
            <a:endParaRPr lang="en-US" sz="7200" dirty="0">
              <a:latin typeface="Avenir Next Demi Bold"/>
              <a:cs typeface="Avenir Next Demi Bold"/>
            </a:endParaRPr>
          </a:p>
        </p:txBody>
      </p:sp>
      <p:sp>
        <p:nvSpPr>
          <p:cNvPr id="6" name="TextBox 5"/>
          <p:cNvSpPr txBox="1"/>
          <p:nvPr/>
        </p:nvSpPr>
        <p:spPr>
          <a:xfrm>
            <a:off x="12141200" y="2524780"/>
            <a:ext cx="9090320" cy="1046440"/>
          </a:xfrm>
          <a:prstGeom prst="rect">
            <a:avLst/>
          </a:prstGeom>
          <a:noFill/>
        </p:spPr>
        <p:txBody>
          <a:bodyPr wrap="none" rtlCol="0">
            <a:spAutoFit/>
          </a:bodyPr>
          <a:lstStyle/>
          <a:p>
            <a:pPr algn="ctr"/>
            <a:r>
              <a:rPr lang="en-US" dirty="0" err="1" smtClean="0">
                <a:latin typeface="Avenir Next Demi Bold"/>
                <a:cs typeface="Avenir Next Demi Bold"/>
              </a:rPr>
              <a:t>Geng</a:t>
            </a:r>
            <a:r>
              <a:rPr lang="en-US" dirty="0" smtClean="0">
                <a:latin typeface="Avenir Next Demi Bold"/>
                <a:cs typeface="Avenir Next Demi Bold"/>
              </a:rPr>
              <a:t> Zhao, Bradley Emi</a:t>
            </a:r>
            <a:endParaRPr lang="en-US" dirty="0">
              <a:latin typeface="Avenir Next Demi Bold"/>
              <a:cs typeface="Avenir Next Demi Bold"/>
            </a:endParaRPr>
          </a:p>
        </p:txBody>
      </p:sp>
      <p:pic>
        <p:nvPicPr>
          <p:cNvPr id="7" name="Picture 6" descr="SU_Seal_R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1536" y="435630"/>
            <a:ext cx="3628370" cy="3628370"/>
          </a:xfrm>
          <a:prstGeom prst="rect">
            <a:avLst/>
          </a:prstGeom>
        </p:spPr>
      </p:pic>
      <p:pic>
        <p:nvPicPr>
          <p:cNvPr id="9" name="Picture 8"/>
          <p:cNvPicPr>
            <a:picLocks noChangeAspect="1"/>
          </p:cNvPicPr>
          <p:nvPr/>
        </p:nvPicPr>
        <p:blipFill>
          <a:blip r:embed="rId3"/>
          <a:stretch>
            <a:fillRect/>
          </a:stretch>
        </p:blipFill>
        <p:spPr>
          <a:xfrm>
            <a:off x="0" y="1006952"/>
            <a:ext cx="5842000" cy="3289300"/>
          </a:xfrm>
          <a:prstGeom prst="rect">
            <a:avLst/>
          </a:prstGeom>
        </p:spPr>
      </p:pic>
      <p:sp>
        <p:nvSpPr>
          <p:cNvPr id="2" name="TextBox 1"/>
          <p:cNvSpPr txBox="1"/>
          <p:nvPr/>
        </p:nvSpPr>
        <p:spPr>
          <a:xfrm>
            <a:off x="1219200" y="4655234"/>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Abstract</a:t>
            </a:r>
            <a:endParaRPr lang="en-US" sz="3600" dirty="0">
              <a:solidFill>
                <a:schemeClr val="tx1"/>
              </a:solidFill>
              <a:latin typeface="Avenir Next Medium"/>
              <a:cs typeface="Avenir Next Medium"/>
            </a:endParaRPr>
          </a:p>
        </p:txBody>
      </p:sp>
      <p:sp>
        <p:nvSpPr>
          <p:cNvPr id="3" name="TextBox 2"/>
          <p:cNvSpPr txBox="1"/>
          <p:nvPr/>
        </p:nvSpPr>
        <p:spPr>
          <a:xfrm>
            <a:off x="1219200" y="5816600"/>
            <a:ext cx="9143999" cy="5509199"/>
          </a:xfrm>
          <a:prstGeom prst="rect">
            <a:avLst/>
          </a:prstGeom>
          <a:noFill/>
        </p:spPr>
        <p:txBody>
          <a:bodyPr wrap="square" rtlCol="0">
            <a:spAutoFit/>
          </a:bodyPr>
          <a:lstStyle/>
          <a:p>
            <a:r>
              <a:rPr lang="en-US" sz="2200" dirty="0" smtClean="0">
                <a:latin typeface="Avenir Next Medium"/>
                <a:cs typeface="Avenir Next Medium"/>
              </a:rPr>
              <a:t>Low-Density Parity Check (LDPC) coding is a simple, but powerful linear block coding scheme which has been proven to approach the Shannon channel capacity in the large block size limit. In the LDPC scheme, redundant parity checks between bits in the block are sent over the channel. Parity checks and bit values can be viewed as nodes in a probabilistic graphical model called a factor graph, where parity checks are connected to the bit values that contribute to the check. A decoder based on  </a:t>
            </a:r>
            <a:r>
              <a:rPr lang="en-US" sz="2200" dirty="0">
                <a:latin typeface="Avenir Next Medium"/>
                <a:cs typeface="Avenir Next Medium"/>
              </a:rPr>
              <a:t>t</a:t>
            </a:r>
            <a:r>
              <a:rPr lang="en-US" sz="2200" dirty="0" smtClean="0">
                <a:latin typeface="Avenir Next Medium"/>
                <a:cs typeface="Avenir Next Medium"/>
              </a:rPr>
              <a:t>he belief propagation algorithm on the factor graph can be used to determine the maximum likelihood </a:t>
            </a:r>
            <a:r>
              <a:rPr lang="en-US" sz="2200" dirty="0" err="1" smtClean="0">
                <a:latin typeface="Avenir Next Medium"/>
                <a:cs typeface="Avenir Next Medium"/>
              </a:rPr>
              <a:t>codeword</a:t>
            </a:r>
            <a:r>
              <a:rPr lang="en-US" sz="2200" dirty="0" smtClean="0">
                <a:latin typeface="Avenir Next Medium"/>
                <a:cs typeface="Avenir Next Medium"/>
              </a:rPr>
              <a:t>. Spatially coupled LDPCs, inspired by the </a:t>
            </a:r>
            <a:r>
              <a:rPr lang="en-US" sz="2200" dirty="0" err="1" smtClean="0">
                <a:latin typeface="Avenir Next Medium"/>
                <a:cs typeface="Avenir Next Medium"/>
              </a:rPr>
              <a:t>supercooling</a:t>
            </a:r>
            <a:r>
              <a:rPr lang="en-US" sz="2200" dirty="0" smtClean="0">
                <a:latin typeface="Avenir Next Medium"/>
                <a:cs typeface="Avenir Next Medium"/>
              </a:rPr>
              <a:t> phenomenon in statistical physics, are a special case of LDPCs which introduce a structured irregularity into the adjacency matrix. This structured irregularity acts as a seed for the belief propagation algorithm to converge with high probability in the same way a crystal can act as a seed for freezing a </a:t>
            </a:r>
            <a:r>
              <a:rPr lang="en-US" sz="2200" dirty="0" err="1" smtClean="0">
                <a:latin typeface="Avenir Next Medium"/>
                <a:cs typeface="Avenir Next Medium"/>
              </a:rPr>
              <a:t>supercooled</a:t>
            </a:r>
            <a:r>
              <a:rPr lang="en-US" sz="2200" dirty="0" smtClean="0">
                <a:latin typeface="Avenir Next Medium"/>
                <a:cs typeface="Avenir Next Medium"/>
              </a:rPr>
              <a:t> liquid. We implement and analyze spatially-coupled codes and discuss their strengths and weaknesses.</a:t>
            </a:r>
          </a:p>
        </p:txBody>
      </p:sp>
      <p:sp>
        <p:nvSpPr>
          <p:cNvPr id="10" name="TextBox 9"/>
          <p:cNvSpPr txBox="1"/>
          <p:nvPr/>
        </p:nvSpPr>
        <p:spPr>
          <a:xfrm>
            <a:off x="12087520" y="4296252"/>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LDPC Construction</a:t>
            </a:r>
            <a:endParaRPr lang="en-US" sz="3600" dirty="0">
              <a:solidFill>
                <a:schemeClr val="tx1"/>
              </a:solidFill>
              <a:latin typeface="Avenir Next Medium"/>
              <a:cs typeface="Avenir Next Medium"/>
            </a:endParaRPr>
          </a:p>
        </p:txBody>
      </p:sp>
      <p:sp>
        <p:nvSpPr>
          <p:cNvPr id="11" name="TextBox 10"/>
          <p:cNvSpPr txBox="1"/>
          <p:nvPr/>
        </p:nvSpPr>
        <p:spPr>
          <a:xfrm>
            <a:off x="12087520" y="12005210"/>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Simulation Results</a:t>
            </a:r>
            <a:endParaRPr lang="en-US" sz="3600" dirty="0">
              <a:solidFill>
                <a:schemeClr val="tx1"/>
              </a:solidFill>
              <a:latin typeface="Avenir Next Medium"/>
              <a:cs typeface="Avenir Next Medium"/>
            </a:endParaRPr>
          </a:p>
        </p:txBody>
      </p:sp>
      <p:sp>
        <p:nvSpPr>
          <p:cNvPr id="12" name="TextBox 11"/>
          <p:cNvSpPr txBox="1"/>
          <p:nvPr/>
        </p:nvSpPr>
        <p:spPr>
          <a:xfrm>
            <a:off x="1214489" y="12651541"/>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Proving Optimality: Density Evolution</a:t>
            </a:r>
            <a:endParaRPr lang="en-US" sz="3600" dirty="0">
              <a:solidFill>
                <a:schemeClr val="tx1"/>
              </a:solidFill>
              <a:latin typeface="Avenir Next Medium"/>
              <a:cs typeface="Avenir Next Medium"/>
            </a:endParaRPr>
          </a:p>
        </p:txBody>
      </p:sp>
      <p:sp>
        <p:nvSpPr>
          <p:cNvPr id="13" name="TextBox 12"/>
          <p:cNvSpPr txBox="1"/>
          <p:nvPr/>
        </p:nvSpPr>
        <p:spPr>
          <a:xfrm>
            <a:off x="22425906" y="4771817"/>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Spatial Coupling</a:t>
            </a:r>
            <a:endParaRPr lang="en-US" sz="3600" dirty="0">
              <a:solidFill>
                <a:schemeClr val="tx1"/>
              </a:solidFill>
              <a:latin typeface="Avenir Next Medium"/>
              <a:cs typeface="Avenir Next Medium"/>
            </a:endParaRPr>
          </a:p>
        </p:txBody>
      </p:sp>
      <p:sp>
        <p:nvSpPr>
          <p:cNvPr id="14" name="TextBox 13"/>
          <p:cNvSpPr txBox="1"/>
          <p:nvPr/>
        </p:nvSpPr>
        <p:spPr>
          <a:xfrm>
            <a:off x="22425906" y="12771506"/>
            <a:ext cx="9144000" cy="646331"/>
          </a:xfrm>
          <a:prstGeom prst="rect">
            <a:avLst/>
          </a:prstGeom>
          <a:solidFill>
            <a:srgbClr val="B70906">
              <a:alpha val="50000"/>
            </a:srgbClr>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600" dirty="0" smtClean="0">
                <a:solidFill>
                  <a:schemeClr val="tx1"/>
                </a:solidFill>
                <a:latin typeface="Avenir Next Medium"/>
                <a:cs typeface="Avenir Next Medium"/>
              </a:rPr>
              <a:t>Discussion and Further Work</a:t>
            </a:r>
            <a:endParaRPr lang="en-US" sz="3600" dirty="0">
              <a:solidFill>
                <a:schemeClr val="tx1"/>
              </a:solidFill>
              <a:latin typeface="Avenir Next Medium"/>
              <a:cs typeface="Avenir Next Medium"/>
            </a:endParaRPr>
          </a:p>
        </p:txBody>
      </p:sp>
    </p:spTree>
    <p:extLst>
      <p:ext uri="{BB962C8B-B14F-4D97-AF65-F5344CB8AC3E}">
        <p14:creationId xmlns:p14="http://schemas.microsoft.com/office/powerpoint/2010/main" val="916485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TotalTime>
  <Words>219</Words>
  <Application>Microsoft Macintosh PowerPoint</Application>
  <PresentationFormat>Custom</PresentationFormat>
  <Paragraphs>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Bradley Emi</dc:creator>
  <cp:lastModifiedBy>Bradley Emi</cp:lastModifiedBy>
  <cp:revision>3</cp:revision>
  <dcterms:created xsi:type="dcterms:W3CDTF">2017-03-19T11:33:22Z</dcterms:created>
  <dcterms:modified xsi:type="dcterms:W3CDTF">2017-03-19T12:23:26Z</dcterms:modified>
</cp:coreProperties>
</file>