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09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5" d="100"/>
          <a:sy n="25" d="100"/>
        </p:scale>
        <p:origin x="-1528" y="-128"/>
      </p:cViewPr>
      <p:guideLst>
        <p:guide orient="horz" pos="6912"/>
        <p:guide pos="10368"/>
      </p:guideLst>
    </p:cSldViewPr>
  </p:slideViewPr>
  <p:notesTextViewPr>
    <p:cViewPr>
      <p:scale>
        <a:sx n="100" d="100"/>
        <a:sy n="100" d="100"/>
      </p:scale>
      <p:origin x="0" y="0"/>
    </p:cViewPr>
  </p:notesTextViewPr>
  <p:notesViewPr>
    <p:cSldViewPr snapToGrid="0" snapToObjects="1">
      <p:cViewPr varScale="1">
        <p:scale>
          <a:sx n="115" d="100"/>
          <a:sy n="115" d="100"/>
        </p:scale>
        <p:origin x="-50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0B3F51-4308-304E-AD6F-56E2E82D7326}" type="datetimeFigureOut">
              <a:rPr lang="en-US" smtClean="0"/>
              <a:t>3/21/17</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B43256-A388-BC47-A62E-574A5451FE1C}" type="slidenum">
              <a:rPr lang="en-US" smtClean="0"/>
              <a:t>‹#›</a:t>
            </a:fld>
            <a:endParaRPr lang="en-US"/>
          </a:p>
        </p:txBody>
      </p:sp>
    </p:spTree>
    <p:extLst>
      <p:ext uri="{BB962C8B-B14F-4D97-AF65-F5344CB8AC3E}">
        <p14:creationId xmlns:p14="http://schemas.microsoft.com/office/powerpoint/2010/main" val="38698268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43256-A388-BC47-A62E-574A5451FE1C}" type="slidenum">
              <a:rPr lang="en-US" smtClean="0"/>
              <a:t>1</a:t>
            </a:fld>
            <a:endParaRPr lang="en-US"/>
          </a:p>
        </p:txBody>
      </p:sp>
    </p:spTree>
    <p:extLst>
      <p:ext uri="{BB962C8B-B14F-4D97-AF65-F5344CB8AC3E}">
        <p14:creationId xmlns:p14="http://schemas.microsoft.com/office/powerpoint/2010/main" val="93452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245850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229374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18406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398076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83378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AC5253-2993-4145-BB15-C3DBFA36588A}"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69687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AC5253-2993-4145-BB15-C3DBFA36588A}" type="datetimeFigureOut">
              <a:rPr lang="en-US" smtClean="0"/>
              <a:t>3/19/17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8258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AC5253-2993-4145-BB15-C3DBFA36588A}" type="datetimeFigureOut">
              <a:rPr lang="en-US" smtClean="0"/>
              <a:t>3/19/17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377014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C5253-2993-4145-BB15-C3DBFA36588A}" type="datetimeFigureOut">
              <a:rPr lang="en-US" smtClean="0"/>
              <a:t>3/19/17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197206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C5253-2993-4145-BB15-C3DBFA36588A}"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380079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C5253-2993-4145-BB15-C3DBFA36588A}"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1165128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D1AC5253-2993-4145-BB15-C3DBFA36588A}" type="datetimeFigureOut">
              <a:rPr lang="en-US" smtClean="0"/>
              <a:t>3/19/17</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0BF285AD-9834-984D-9E2C-8D8FFFE5CC0A}" type="slidenum">
              <a:rPr lang="en-US" smtClean="0"/>
              <a:t>‹#›</a:t>
            </a:fld>
            <a:endParaRPr lang="en-US"/>
          </a:p>
        </p:txBody>
      </p:sp>
    </p:spTree>
    <p:extLst>
      <p:ext uri="{BB962C8B-B14F-4D97-AF65-F5344CB8AC3E}">
        <p14:creationId xmlns:p14="http://schemas.microsoft.com/office/powerpoint/2010/main" val="97167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omparis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5503" y="4847617"/>
            <a:ext cx="7761421" cy="5239146"/>
          </a:xfrm>
          <a:prstGeom prst="rect">
            <a:avLst/>
          </a:prstGeom>
        </p:spPr>
      </p:pic>
      <p:sp>
        <p:nvSpPr>
          <p:cNvPr id="4" name="TextBox 3"/>
          <p:cNvSpPr txBox="1"/>
          <p:nvPr/>
        </p:nvSpPr>
        <p:spPr>
          <a:xfrm>
            <a:off x="5786489" y="981552"/>
            <a:ext cx="21748647" cy="1200329"/>
          </a:xfrm>
          <a:prstGeom prst="rect">
            <a:avLst/>
          </a:prstGeom>
          <a:noFill/>
        </p:spPr>
        <p:txBody>
          <a:bodyPr wrap="none" rtlCol="0">
            <a:spAutoFit/>
          </a:bodyPr>
          <a:lstStyle/>
          <a:p>
            <a:pPr algn="ctr"/>
            <a:r>
              <a:rPr lang="en-US" sz="7200" dirty="0" smtClean="0">
                <a:latin typeface="Avenir Next Demi Bold"/>
                <a:cs typeface="Avenir Next Demi Bold"/>
              </a:rPr>
              <a:t>Spatially Coupled Low-Density Parity Check Codes</a:t>
            </a:r>
            <a:endParaRPr lang="en-US" sz="7200" dirty="0">
              <a:latin typeface="Avenir Next Demi Bold"/>
              <a:cs typeface="Avenir Next Demi Bold"/>
            </a:endParaRPr>
          </a:p>
        </p:txBody>
      </p:sp>
      <p:sp>
        <p:nvSpPr>
          <p:cNvPr id="6" name="TextBox 5"/>
          <p:cNvSpPr txBox="1"/>
          <p:nvPr/>
        </p:nvSpPr>
        <p:spPr>
          <a:xfrm>
            <a:off x="12141200" y="2524780"/>
            <a:ext cx="9090320" cy="1046440"/>
          </a:xfrm>
          <a:prstGeom prst="rect">
            <a:avLst/>
          </a:prstGeom>
          <a:noFill/>
        </p:spPr>
        <p:txBody>
          <a:bodyPr wrap="none" rtlCol="0">
            <a:spAutoFit/>
          </a:bodyPr>
          <a:lstStyle/>
          <a:p>
            <a:pPr algn="ctr"/>
            <a:r>
              <a:rPr lang="en-US" dirty="0" err="1" smtClean="0">
                <a:latin typeface="Avenir Next Demi Bold"/>
                <a:cs typeface="Avenir Next Demi Bold"/>
              </a:rPr>
              <a:t>Geng</a:t>
            </a:r>
            <a:r>
              <a:rPr lang="en-US" dirty="0" smtClean="0">
                <a:latin typeface="Avenir Next Demi Bold"/>
                <a:cs typeface="Avenir Next Demi Bold"/>
              </a:rPr>
              <a:t> Zhao, Bradley Emi</a:t>
            </a:r>
            <a:endParaRPr lang="en-US" dirty="0">
              <a:latin typeface="Avenir Next Demi Bold"/>
              <a:cs typeface="Avenir Next Demi Bold"/>
            </a:endParaRPr>
          </a:p>
        </p:txBody>
      </p:sp>
      <p:pic>
        <p:nvPicPr>
          <p:cNvPr id="7" name="Picture 6" descr="SU_Seal_R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1536" y="435630"/>
            <a:ext cx="3628370" cy="3628370"/>
          </a:xfrm>
          <a:prstGeom prst="rect">
            <a:avLst/>
          </a:prstGeom>
        </p:spPr>
      </p:pic>
      <p:pic>
        <p:nvPicPr>
          <p:cNvPr id="9" name="Picture 8"/>
          <p:cNvPicPr>
            <a:picLocks noChangeAspect="1"/>
          </p:cNvPicPr>
          <p:nvPr/>
        </p:nvPicPr>
        <p:blipFill>
          <a:blip r:embed="rId5"/>
          <a:stretch>
            <a:fillRect/>
          </a:stretch>
        </p:blipFill>
        <p:spPr>
          <a:xfrm>
            <a:off x="0" y="1006952"/>
            <a:ext cx="5842000" cy="3289300"/>
          </a:xfrm>
          <a:prstGeom prst="rect">
            <a:avLst/>
          </a:prstGeom>
        </p:spPr>
      </p:pic>
      <p:sp>
        <p:nvSpPr>
          <p:cNvPr id="2" name="TextBox 1"/>
          <p:cNvSpPr txBox="1"/>
          <p:nvPr/>
        </p:nvSpPr>
        <p:spPr>
          <a:xfrm>
            <a:off x="1270000" y="4296252"/>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Abstract</a:t>
            </a:r>
            <a:endParaRPr lang="en-US" sz="3600" dirty="0">
              <a:solidFill>
                <a:schemeClr val="tx1"/>
              </a:solidFill>
              <a:latin typeface="Avenir Next Medium"/>
              <a:cs typeface="Avenir Next Medium"/>
            </a:endParaRPr>
          </a:p>
        </p:txBody>
      </p:sp>
      <p:sp>
        <p:nvSpPr>
          <p:cNvPr id="3" name="TextBox 2"/>
          <p:cNvSpPr txBox="1"/>
          <p:nvPr/>
        </p:nvSpPr>
        <p:spPr>
          <a:xfrm>
            <a:off x="1270000" y="5319409"/>
            <a:ext cx="9143999" cy="5509199"/>
          </a:xfrm>
          <a:prstGeom prst="rect">
            <a:avLst/>
          </a:prstGeom>
          <a:noFill/>
        </p:spPr>
        <p:txBody>
          <a:bodyPr wrap="square" rtlCol="0">
            <a:spAutoFit/>
          </a:bodyPr>
          <a:lstStyle/>
          <a:p>
            <a:r>
              <a:rPr lang="en-US" sz="2200" dirty="0" smtClean="0">
                <a:latin typeface="Avenir Next Medium"/>
                <a:cs typeface="Avenir Next Medium"/>
              </a:rPr>
              <a:t>Low-Density Parity Check (LDPC) coding is a simple, but powerful linear block coding scheme which has been proven to approach the Shannon channel capacity in the large block size limit. In the LDPC scheme, redundant parity checks between bits in the block are sent over the channel. Parity checks and bit values can be viewed as nodes in a probabilistic graphical model called a factor graph, where parity checks are connected to the bit values that contribute to the check. A decoder based on  </a:t>
            </a:r>
            <a:r>
              <a:rPr lang="en-US" sz="2200" dirty="0">
                <a:latin typeface="Avenir Next Medium"/>
                <a:cs typeface="Avenir Next Medium"/>
              </a:rPr>
              <a:t>t</a:t>
            </a:r>
            <a:r>
              <a:rPr lang="en-US" sz="2200" dirty="0" smtClean="0">
                <a:latin typeface="Avenir Next Medium"/>
                <a:cs typeface="Avenir Next Medium"/>
              </a:rPr>
              <a:t>he belief propagation algorithm on the factor graph can be used to determine the maximum likelihood </a:t>
            </a:r>
            <a:r>
              <a:rPr lang="en-US" sz="2200" dirty="0" err="1" smtClean="0">
                <a:latin typeface="Avenir Next Medium"/>
                <a:cs typeface="Avenir Next Medium"/>
              </a:rPr>
              <a:t>codeword</a:t>
            </a:r>
            <a:r>
              <a:rPr lang="en-US" sz="2200" dirty="0" smtClean="0">
                <a:latin typeface="Avenir Next Medium"/>
                <a:cs typeface="Avenir Next Medium"/>
              </a:rPr>
              <a:t>. Spatially coupled LDPCs, inspired by the </a:t>
            </a:r>
            <a:r>
              <a:rPr lang="en-US" sz="2200" dirty="0" err="1" smtClean="0">
                <a:latin typeface="Avenir Next Medium"/>
                <a:cs typeface="Avenir Next Medium"/>
              </a:rPr>
              <a:t>supercooling</a:t>
            </a:r>
            <a:r>
              <a:rPr lang="en-US" sz="2200" dirty="0" smtClean="0">
                <a:latin typeface="Avenir Next Medium"/>
                <a:cs typeface="Avenir Next Medium"/>
              </a:rPr>
              <a:t> phenomenon in statistical physics, are a special case of LDPCs which introduce a structured irregularity into the adjacency matrix. This structured irregularity acts as a seed for the belief propagation algorithm to converge with high probability in the same way a crystal can act as a seed for freezing a </a:t>
            </a:r>
            <a:r>
              <a:rPr lang="en-US" sz="2200" dirty="0" err="1" smtClean="0">
                <a:latin typeface="Avenir Next Medium"/>
                <a:cs typeface="Avenir Next Medium"/>
              </a:rPr>
              <a:t>supercooled</a:t>
            </a:r>
            <a:r>
              <a:rPr lang="en-US" sz="2200" dirty="0" smtClean="0">
                <a:latin typeface="Avenir Next Medium"/>
                <a:cs typeface="Avenir Next Medium"/>
              </a:rPr>
              <a:t> liquid. We implement and analyze spatially-coupled codes and discuss their strengths and weaknesses.</a:t>
            </a:r>
          </a:p>
        </p:txBody>
      </p:sp>
      <p:sp>
        <p:nvSpPr>
          <p:cNvPr id="10" name="TextBox 9"/>
          <p:cNvSpPr txBox="1"/>
          <p:nvPr/>
        </p:nvSpPr>
        <p:spPr>
          <a:xfrm>
            <a:off x="12087520" y="4296252"/>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LDPC Construction</a:t>
            </a:r>
            <a:endParaRPr lang="en-US" sz="3600" dirty="0">
              <a:solidFill>
                <a:schemeClr val="tx1"/>
              </a:solidFill>
              <a:latin typeface="Avenir Next Medium"/>
              <a:cs typeface="Avenir Next Medium"/>
            </a:endParaRPr>
          </a:p>
        </p:txBody>
      </p:sp>
      <p:sp>
        <p:nvSpPr>
          <p:cNvPr id="11" name="TextBox 10"/>
          <p:cNvSpPr txBox="1"/>
          <p:nvPr/>
        </p:nvSpPr>
        <p:spPr>
          <a:xfrm>
            <a:off x="22425906" y="4244427"/>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Simulation Results</a:t>
            </a:r>
            <a:endParaRPr lang="en-US" sz="3600" dirty="0">
              <a:solidFill>
                <a:schemeClr val="tx1"/>
              </a:solidFill>
              <a:latin typeface="Avenir Next Medium"/>
              <a:cs typeface="Avenir Next Medium"/>
            </a:endParaRPr>
          </a:p>
        </p:txBody>
      </p:sp>
      <p:sp>
        <p:nvSpPr>
          <p:cNvPr id="12" name="TextBox 11"/>
          <p:cNvSpPr txBox="1"/>
          <p:nvPr/>
        </p:nvSpPr>
        <p:spPr>
          <a:xfrm>
            <a:off x="1270000" y="11667644"/>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Proving Optimality: Density Evolution</a:t>
            </a:r>
            <a:endParaRPr lang="en-US" sz="3600" dirty="0">
              <a:solidFill>
                <a:schemeClr val="tx1"/>
              </a:solidFill>
              <a:latin typeface="Avenir Next Medium"/>
              <a:cs typeface="Avenir Next Medium"/>
            </a:endParaRPr>
          </a:p>
        </p:txBody>
      </p:sp>
      <p:sp>
        <p:nvSpPr>
          <p:cNvPr id="13" name="TextBox 12"/>
          <p:cNvSpPr txBox="1"/>
          <p:nvPr/>
        </p:nvSpPr>
        <p:spPr>
          <a:xfrm>
            <a:off x="12087520" y="10961253"/>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Spatial Coupling</a:t>
            </a:r>
            <a:endParaRPr lang="en-US" sz="3600" dirty="0">
              <a:solidFill>
                <a:schemeClr val="tx1"/>
              </a:solidFill>
              <a:latin typeface="Avenir Next Medium"/>
              <a:cs typeface="Avenir Next Medium"/>
            </a:endParaRPr>
          </a:p>
        </p:txBody>
      </p:sp>
      <p:sp>
        <p:nvSpPr>
          <p:cNvPr id="14" name="TextBox 13"/>
          <p:cNvSpPr txBox="1"/>
          <p:nvPr/>
        </p:nvSpPr>
        <p:spPr>
          <a:xfrm>
            <a:off x="22425906" y="10182277"/>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Further Work</a:t>
            </a:r>
            <a:endParaRPr lang="en-US" sz="3600" dirty="0">
              <a:solidFill>
                <a:schemeClr val="tx1"/>
              </a:solidFill>
              <a:latin typeface="Avenir Next Medium"/>
              <a:cs typeface="Avenir Next Medium"/>
            </a:endParaRPr>
          </a:p>
        </p:txBody>
      </p:sp>
      <p:sp>
        <p:nvSpPr>
          <p:cNvPr id="15" name="TextBox 14"/>
          <p:cNvSpPr txBox="1"/>
          <p:nvPr/>
        </p:nvSpPr>
        <p:spPr>
          <a:xfrm>
            <a:off x="22425906" y="17175854"/>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References</a:t>
            </a:r>
            <a:endParaRPr lang="en-US" sz="3600" dirty="0">
              <a:solidFill>
                <a:schemeClr val="tx1"/>
              </a:solidFill>
              <a:latin typeface="Avenir Next Medium"/>
              <a:cs typeface="Avenir Next Medium"/>
            </a:endParaRPr>
          </a:p>
        </p:txBody>
      </p:sp>
      <p:sp>
        <p:nvSpPr>
          <p:cNvPr id="16" name="TextBox 15"/>
          <p:cNvSpPr txBox="1"/>
          <p:nvPr/>
        </p:nvSpPr>
        <p:spPr>
          <a:xfrm>
            <a:off x="1214489" y="12681824"/>
            <a:ext cx="8885389" cy="1446550"/>
          </a:xfrm>
          <a:prstGeom prst="rect">
            <a:avLst/>
          </a:prstGeom>
          <a:noFill/>
        </p:spPr>
        <p:txBody>
          <a:bodyPr wrap="square" rtlCol="0">
            <a:spAutoFit/>
          </a:bodyPr>
          <a:lstStyle/>
          <a:p>
            <a:pPr marL="342900" indent="-342900">
              <a:buFont typeface="Arial"/>
              <a:buChar char="•"/>
            </a:pPr>
            <a:r>
              <a:rPr lang="en-US" sz="2200" dirty="0" smtClean="0">
                <a:latin typeface="Avenir Next Medium"/>
                <a:cs typeface="Avenir Next Medium"/>
              </a:rPr>
              <a:t>If the graph is locally sparse, from the perspective of a single variable node, the graph looks like a tree. We can calculate probability of a node being erased as the numbers of layers in the tree </a:t>
            </a:r>
            <a:r>
              <a:rPr lang="en-US" sz="2200" dirty="0" smtClean="0">
                <a:latin typeface="Avenir Next Medium"/>
                <a:cs typeface="Avenir Next Medium"/>
                <a:sym typeface="Wingdings"/>
              </a:rPr>
              <a:t> infinity. This limit is the BP Noise Threshold.</a:t>
            </a:r>
            <a:endParaRPr lang="en-US" sz="2200" dirty="0">
              <a:latin typeface="Avenir Next Medium"/>
              <a:cs typeface="Avenir Next Medium"/>
            </a:endParaRPr>
          </a:p>
        </p:txBody>
      </p:sp>
      <p:pic>
        <p:nvPicPr>
          <p:cNvPr id="18" name="Picture 17" descr="Screen Shot 2017-03-20 at 11.09.24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238" y="14128374"/>
            <a:ext cx="10469523" cy="3295421"/>
          </a:xfrm>
          <a:prstGeom prst="rect">
            <a:avLst/>
          </a:prstGeom>
        </p:spPr>
      </p:pic>
      <p:sp>
        <p:nvSpPr>
          <p:cNvPr id="19" name="TextBox 18"/>
          <p:cNvSpPr txBox="1"/>
          <p:nvPr/>
        </p:nvSpPr>
        <p:spPr>
          <a:xfrm>
            <a:off x="2941924" y="17423795"/>
            <a:ext cx="6398005" cy="338554"/>
          </a:xfrm>
          <a:prstGeom prst="rect">
            <a:avLst/>
          </a:prstGeom>
          <a:noFill/>
        </p:spPr>
        <p:txBody>
          <a:bodyPr wrap="none" rtlCol="0">
            <a:spAutoFit/>
          </a:bodyPr>
          <a:lstStyle/>
          <a:p>
            <a:r>
              <a:rPr lang="en-US" sz="1600" dirty="0" smtClean="0"/>
              <a:t>Image Credit: Henry </a:t>
            </a:r>
            <a:r>
              <a:rPr lang="en-US" sz="1600" dirty="0" err="1" smtClean="0"/>
              <a:t>Pfister</a:t>
            </a:r>
            <a:r>
              <a:rPr lang="en-US" sz="1600" dirty="0" smtClean="0"/>
              <a:t>, </a:t>
            </a:r>
            <a:r>
              <a:rPr lang="en-US" sz="1600" i="1" dirty="0" smtClean="0"/>
              <a:t>A Brief Introduction to Spatially Coupled Codes</a:t>
            </a:r>
            <a:r>
              <a:rPr lang="en-US" sz="1600" dirty="0" smtClean="0"/>
              <a:t> </a:t>
            </a:r>
            <a:endParaRPr lang="en-US" sz="1600" dirty="0"/>
          </a:p>
        </p:txBody>
      </p:sp>
      <p:sp>
        <p:nvSpPr>
          <p:cNvPr id="20" name="TextBox 19"/>
          <p:cNvSpPr txBox="1"/>
          <p:nvPr/>
        </p:nvSpPr>
        <p:spPr>
          <a:xfrm>
            <a:off x="1214489" y="18069314"/>
            <a:ext cx="8885389" cy="2800766"/>
          </a:xfrm>
          <a:prstGeom prst="rect">
            <a:avLst/>
          </a:prstGeom>
          <a:noFill/>
        </p:spPr>
        <p:txBody>
          <a:bodyPr wrap="square" rtlCol="0">
            <a:spAutoFit/>
          </a:bodyPr>
          <a:lstStyle/>
          <a:p>
            <a:pPr marL="342900" indent="-342900">
              <a:buFont typeface="Arial"/>
              <a:buChar char="•"/>
            </a:pPr>
            <a:r>
              <a:rPr lang="en-US" sz="2200" dirty="0" smtClean="0">
                <a:latin typeface="Avenir Next Medium"/>
                <a:cs typeface="Avenir Next Medium"/>
              </a:rPr>
              <a:t>We can also (in theory) enumerate every possible input </a:t>
            </a:r>
            <a:r>
              <a:rPr lang="en-US" sz="2200" dirty="0" err="1" smtClean="0">
                <a:latin typeface="Avenir Next Medium"/>
                <a:cs typeface="Avenir Next Medium"/>
              </a:rPr>
              <a:t>codeword</a:t>
            </a:r>
            <a:r>
              <a:rPr lang="en-US" sz="2200" dirty="0" smtClean="0">
                <a:latin typeface="Avenir Next Medium"/>
                <a:cs typeface="Avenir Next Medium"/>
              </a:rPr>
              <a:t> given an output and calculate the probability of every input given the output and take the maximum a posteriori input. This succeeds if the error probability is below the MAP Threshold. It can be proved rigorously (</a:t>
            </a:r>
            <a:r>
              <a:rPr lang="en-US" sz="2200" dirty="0" err="1" smtClean="0">
                <a:latin typeface="Avenir Next Medium"/>
                <a:cs typeface="Avenir Next Medium"/>
              </a:rPr>
              <a:t>Kudekar</a:t>
            </a:r>
            <a:r>
              <a:rPr lang="en-US" sz="2200" dirty="0" smtClean="0">
                <a:latin typeface="Avenir Next Medium"/>
                <a:cs typeface="Avenir Next Medium"/>
              </a:rPr>
              <a:t>, Richardson, </a:t>
            </a:r>
            <a:r>
              <a:rPr lang="en-US" sz="2200" dirty="0" err="1" smtClean="0">
                <a:latin typeface="Avenir Next Medium"/>
                <a:cs typeface="Avenir Next Medium"/>
              </a:rPr>
              <a:t>Urbanke</a:t>
            </a:r>
            <a:r>
              <a:rPr lang="en-US" sz="2200" dirty="0" smtClean="0">
                <a:latin typeface="Avenir Next Medium"/>
                <a:cs typeface="Avenir Next Medium"/>
              </a:rPr>
              <a:t>) that in the limit as w, the coupling coefficient </a:t>
            </a:r>
            <a:r>
              <a:rPr lang="en-US" sz="2200" dirty="0" smtClean="0">
                <a:latin typeface="Avenir Next Medium"/>
                <a:cs typeface="Avenir Next Medium"/>
                <a:sym typeface="Wingdings"/>
              </a:rPr>
              <a:t> infinity,  BP threshold  the MAP threshold. The proof is outlined in the project report.</a:t>
            </a:r>
            <a:endParaRPr lang="en-US" sz="2200" dirty="0">
              <a:latin typeface="Avenir Next Medium"/>
              <a:cs typeface="Avenir Next Medium"/>
            </a:endParaRPr>
          </a:p>
        </p:txBody>
      </p:sp>
      <p:sp>
        <p:nvSpPr>
          <p:cNvPr id="22" name="TextBox 21"/>
          <p:cNvSpPr txBox="1"/>
          <p:nvPr/>
        </p:nvSpPr>
        <p:spPr>
          <a:xfrm>
            <a:off x="22425906" y="11035713"/>
            <a:ext cx="9349494" cy="6524862"/>
          </a:xfrm>
          <a:prstGeom prst="rect">
            <a:avLst/>
          </a:prstGeom>
          <a:noFill/>
        </p:spPr>
        <p:txBody>
          <a:bodyPr wrap="square" rtlCol="0">
            <a:spAutoFit/>
          </a:bodyPr>
          <a:lstStyle/>
          <a:p>
            <a:pPr marL="342900" indent="-342900">
              <a:buFont typeface="Arial"/>
              <a:buChar char="•"/>
            </a:pPr>
            <a:r>
              <a:rPr lang="en-US" sz="2200" dirty="0" smtClean="0">
                <a:latin typeface="Avenir Next Medium"/>
                <a:cs typeface="Avenir Next Medium"/>
              </a:rPr>
              <a:t>Rate loss of O(w/L) and large block length difficult to overcome in practical settings because node </a:t>
            </a:r>
            <a:r>
              <a:rPr lang="en-US" sz="2200" dirty="0" err="1" smtClean="0">
                <a:latin typeface="Avenir Next Medium"/>
                <a:cs typeface="Avenir Next Medium"/>
              </a:rPr>
              <a:t>outdegrees</a:t>
            </a:r>
            <a:r>
              <a:rPr lang="en-US" sz="2200" dirty="0" smtClean="0">
                <a:latin typeface="Avenir Next Medium"/>
                <a:cs typeface="Avenir Next Medium"/>
              </a:rPr>
              <a:t> must be small: Come up with improved performance in finite block and bounded rate situations, improve speed of convergence to the MAP limit</a:t>
            </a:r>
          </a:p>
          <a:p>
            <a:pPr marL="342900" indent="-342900">
              <a:buFont typeface="Arial"/>
              <a:buChar char="•"/>
            </a:pPr>
            <a:endParaRPr lang="en-US" sz="2200" dirty="0">
              <a:latin typeface="Avenir Next Medium"/>
              <a:cs typeface="Avenir Next Medium"/>
            </a:endParaRPr>
          </a:p>
          <a:p>
            <a:pPr marL="342900" indent="-342900">
              <a:buFont typeface="Arial"/>
              <a:buChar char="•"/>
            </a:pPr>
            <a:r>
              <a:rPr lang="en-US" sz="2200" dirty="0" smtClean="0">
                <a:latin typeface="Avenir Next Medium"/>
                <a:cs typeface="Avenir Next Medium"/>
              </a:rPr>
              <a:t>Understand more deeply the connection between statistical physics and spatial coupling/threshold saturation phenomenon</a:t>
            </a:r>
          </a:p>
          <a:p>
            <a:pPr marL="342900" indent="-342900">
              <a:buFont typeface="Arial"/>
              <a:buChar char="•"/>
            </a:pPr>
            <a:endParaRPr lang="en-US" sz="2200" dirty="0">
              <a:latin typeface="Avenir Next Medium"/>
              <a:cs typeface="Avenir Next Medium"/>
            </a:endParaRPr>
          </a:p>
          <a:p>
            <a:pPr marL="342900" indent="-342900">
              <a:buFont typeface="Arial"/>
              <a:buChar char="•"/>
            </a:pPr>
            <a:r>
              <a:rPr lang="en-US" sz="2200" dirty="0" smtClean="0">
                <a:latin typeface="Avenir Next Medium"/>
                <a:cs typeface="Avenir Next Medium"/>
              </a:rPr>
              <a:t>Although coupled codes are optimal in the asymptotic limit, it is unknown what the precise gap for a general channel is as a function of block length. Known to be N</a:t>
            </a:r>
            <a:r>
              <a:rPr lang="en-US" sz="2200" baseline="30000" dirty="0" smtClean="0">
                <a:latin typeface="Avenir Next Medium"/>
                <a:cs typeface="Avenir Next Medium"/>
              </a:rPr>
              <a:t>1/4</a:t>
            </a:r>
            <a:r>
              <a:rPr lang="en-US" sz="2200" dirty="0" smtClean="0">
                <a:latin typeface="Avenir Next Medium"/>
                <a:cs typeface="Avenir Next Medium"/>
              </a:rPr>
              <a:t> for polar codes, unknown for spatially coupled LDPC. Finding a tight bound on this gap is an important theoretical question.</a:t>
            </a:r>
          </a:p>
          <a:p>
            <a:pPr marL="342900" indent="-342900">
              <a:buFont typeface="Arial"/>
              <a:buChar char="•"/>
            </a:pPr>
            <a:endParaRPr lang="en-US" sz="2200" dirty="0">
              <a:latin typeface="Avenir Next Medium"/>
              <a:cs typeface="Avenir Next Medium"/>
            </a:endParaRPr>
          </a:p>
          <a:p>
            <a:pPr marL="342900" indent="-342900">
              <a:buFont typeface="Arial"/>
              <a:buChar char="•"/>
            </a:pPr>
            <a:r>
              <a:rPr lang="en-US" sz="2200" dirty="0" smtClean="0">
                <a:latin typeface="Avenir Next Medium"/>
                <a:cs typeface="Avenir Next Medium"/>
              </a:rPr>
              <a:t>Belief propagation on loopy graphs not guaranteed to converge to correct marginal probabilities over non-BEC channels. Need to understand shortcomings of algorithm on different channels.</a:t>
            </a:r>
            <a:endParaRPr lang="en-US" sz="2200" dirty="0">
              <a:latin typeface="Avenir Next Medium"/>
              <a:cs typeface="Avenir Next Medium"/>
            </a:endParaRPr>
          </a:p>
          <a:p>
            <a:pPr marL="342900" indent="-342900">
              <a:buFont typeface="Arial"/>
              <a:buChar char="•"/>
            </a:pPr>
            <a:endParaRPr lang="en-US" sz="2200" dirty="0" smtClean="0"/>
          </a:p>
          <a:p>
            <a:pPr marL="342900" indent="-342900">
              <a:buFont typeface="Arial"/>
              <a:buChar char="•"/>
            </a:pPr>
            <a:endParaRPr lang="en-US" sz="2200" dirty="0"/>
          </a:p>
        </p:txBody>
      </p:sp>
      <p:sp>
        <p:nvSpPr>
          <p:cNvPr id="23" name="TextBox 22"/>
          <p:cNvSpPr txBox="1"/>
          <p:nvPr/>
        </p:nvSpPr>
        <p:spPr>
          <a:xfrm>
            <a:off x="22398566" y="18069314"/>
            <a:ext cx="9171340" cy="4031872"/>
          </a:xfrm>
          <a:prstGeom prst="rect">
            <a:avLst/>
          </a:prstGeom>
          <a:noFill/>
        </p:spPr>
        <p:txBody>
          <a:bodyPr wrap="square" rtlCol="0">
            <a:spAutoFit/>
          </a:bodyPr>
          <a:lstStyle/>
          <a:p>
            <a:r>
              <a:rPr lang="en-US" sz="1200" dirty="0" smtClean="0">
                <a:latin typeface="Avenir Next Medium"/>
                <a:cs typeface="Avenir Next Medium"/>
              </a:rPr>
              <a:t>Costello, D. “Spatial Coupling vs. Block Coding, A Comparison,” Coding From Theory to Practice, UC Berkeley, Feb. 2015.</a:t>
            </a:r>
          </a:p>
          <a:p>
            <a:endParaRPr lang="en-US" sz="1200" dirty="0" smtClean="0">
              <a:latin typeface="Avenir Next Medium"/>
              <a:cs typeface="Avenir Next Medium"/>
            </a:endParaRPr>
          </a:p>
          <a:p>
            <a:r>
              <a:rPr lang="en-US" sz="1200" dirty="0" err="1" smtClean="0">
                <a:latin typeface="Avenir Next Medium"/>
                <a:cs typeface="Avenir Next Medium"/>
              </a:rPr>
              <a:t>Hassani</a:t>
            </a:r>
            <a:r>
              <a:rPr lang="en-US" sz="1200" dirty="0" smtClean="0">
                <a:latin typeface="Avenir Next Medium"/>
                <a:cs typeface="Avenir Next Medium"/>
              </a:rPr>
              <a:t>, S. </a:t>
            </a:r>
            <a:r>
              <a:rPr lang="en-US" sz="1200" dirty="0" err="1" smtClean="0">
                <a:latin typeface="Avenir Next Medium"/>
                <a:cs typeface="Avenir Next Medium"/>
              </a:rPr>
              <a:t>Hamed</a:t>
            </a:r>
            <a:r>
              <a:rPr lang="en-US" sz="1200" dirty="0" smtClean="0">
                <a:latin typeface="Avenir Next Medium"/>
                <a:cs typeface="Avenir Next Medium"/>
              </a:rPr>
              <a:t>. “Polarization and Spatial Coupling: Two Techniques to Boost Performance. “ PhD Thesis., EPFL, March 2013.</a:t>
            </a:r>
          </a:p>
          <a:p>
            <a:endParaRPr lang="en-US" sz="1200" dirty="0" smtClean="0">
              <a:latin typeface="Avenir Next Medium"/>
              <a:cs typeface="Avenir Next Medium"/>
            </a:endParaRPr>
          </a:p>
          <a:p>
            <a:r>
              <a:rPr lang="en-US" sz="1200" dirty="0" err="1" smtClean="0">
                <a:latin typeface="Avenir Next Medium"/>
                <a:cs typeface="Avenir Next Medium"/>
              </a:rPr>
              <a:t>Iyengar</a:t>
            </a:r>
            <a:r>
              <a:rPr lang="en-US" sz="1200" dirty="0" smtClean="0">
                <a:latin typeface="Avenir Next Medium"/>
                <a:cs typeface="Avenir Next Medium"/>
              </a:rPr>
              <a:t>, R., P. </a:t>
            </a:r>
            <a:r>
              <a:rPr lang="en-US" sz="1200" dirty="0" err="1" smtClean="0">
                <a:latin typeface="Avenir Next Medium"/>
                <a:cs typeface="Avenir Next Medium"/>
              </a:rPr>
              <a:t>Siegal</a:t>
            </a:r>
            <a:r>
              <a:rPr lang="en-US" sz="1200" dirty="0" smtClean="0">
                <a:latin typeface="Avenir Next Medium"/>
                <a:cs typeface="Avenir Next Medium"/>
              </a:rPr>
              <a:t>, R. </a:t>
            </a:r>
            <a:r>
              <a:rPr lang="en-US" sz="1200" dirty="0" err="1" smtClean="0">
                <a:latin typeface="Avenir Next Medium"/>
                <a:cs typeface="Avenir Next Medium"/>
              </a:rPr>
              <a:t>Urbanke</a:t>
            </a:r>
            <a:r>
              <a:rPr lang="en-US" sz="1200" dirty="0" smtClean="0">
                <a:latin typeface="Avenir Next Medium"/>
                <a:cs typeface="Avenir Next Medium"/>
              </a:rPr>
              <a:t>, J. Wolf, </a:t>
            </a:r>
            <a:r>
              <a:rPr lang="en-US" sz="1200" i="1" dirty="0" smtClean="0">
                <a:latin typeface="Avenir Next Medium"/>
                <a:cs typeface="Avenir Next Medium"/>
              </a:rPr>
              <a:t>Windowed Decoding of Spatially Coupled Codes</a:t>
            </a:r>
            <a:r>
              <a:rPr lang="en-US" sz="1200" dirty="0" smtClean="0">
                <a:latin typeface="Avenir Next Medium"/>
                <a:cs typeface="Avenir Next Medium"/>
              </a:rPr>
              <a:t>. IEEE Transactions on Information Theory, March 2012.</a:t>
            </a:r>
          </a:p>
          <a:p>
            <a:endParaRPr lang="en-US" sz="1200" dirty="0">
              <a:latin typeface="Avenir Next Medium"/>
              <a:cs typeface="Avenir Next Medium"/>
            </a:endParaRPr>
          </a:p>
          <a:p>
            <a:r>
              <a:rPr lang="en-US" sz="1200" dirty="0" err="1" smtClean="0">
                <a:latin typeface="Avenir Next Medium"/>
                <a:cs typeface="Avenir Next Medium"/>
              </a:rPr>
              <a:t>Kudekar</a:t>
            </a:r>
            <a:r>
              <a:rPr lang="en-US" sz="1200" dirty="0" smtClean="0">
                <a:latin typeface="Avenir Next Medium"/>
                <a:cs typeface="Avenir Next Medium"/>
              </a:rPr>
              <a:t>, S., T. Richardson, R. </a:t>
            </a:r>
            <a:r>
              <a:rPr lang="en-US" sz="1200" dirty="0" err="1" smtClean="0">
                <a:latin typeface="Avenir Next Medium"/>
                <a:cs typeface="Avenir Next Medium"/>
              </a:rPr>
              <a:t>Urbanke</a:t>
            </a:r>
            <a:r>
              <a:rPr lang="en-US" sz="1200" dirty="0" smtClean="0">
                <a:latin typeface="Avenir Next Medium"/>
                <a:cs typeface="Avenir Next Medium"/>
              </a:rPr>
              <a:t>, </a:t>
            </a:r>
            <a:r>
              <a:rPr lang="en-US" sz="1200" i="1" dirty="0" smtClean="0">
                <a:latin typeface="Avenir Next Medium"/>
                <a:cs typeface="Avenir Next Medium"/>
              </a:rPr>
              <a:t>Threshold Saturation via Spatial Coupling: Why Convolutional LDPC Ensembles Perform so well over the BEC. </a:t>
            </a:r>
            <a:r>
              <a:rPr lang="en-US" sz="1200" dirty="0" smtClean="0">
                <a:latin typeface="Avenir Next Medium"/>
                <a:cs typeface="Avenir Next Medium"/>
              </a:rPr>
              <a:t>IEEE Transactions on Information Theory, Facets of Coding Theory: from Algorithms to Networks, 2010.</a:t>
            </a:r>
          </a:p>
          <a:p>
            <a:endParaRPr lang="en-US" sz="1200" dirty="0" smtClean="0">
              <a:latin typeface="Avenir Next Medium"/>
              <a:cs typeface="Avenir Next Medium"/>
            </a:endParaRPr>
          </a:p>
          <a:p>
            <a:r>
              <a:rPr lang="en-US" sz="1200" dirty="0" smtClean="0">
                <a:latin typeface="Avenir Next Medium"/>
                <a:cs typeface="Avenir Next Medium"/>
              </a:rPr>
              <a:t>MacKay, David J.C., </a:t>
            </a:r>
            <a:r>
              <a:rPr lang="en-US" sz="1200" i="1" dirty="0" smtClean="0">
                <a:latin typeface="Avenir Next Medium"/>
                <a:cs typeface="Avenir Next Medium"/>
              </a:rPr>
              <a:t>Information Theory, Inference, and Learning Algorithms</a:t>
            </a:r>
            <a:r>
              <a:rPr lang="en-US" sz="1200" dirty="0" smtClean="0">
                <a:latin typeface="Avenir Next Medium"/>
                <a:cs typeface="Avenir Next Medium"/>
              </a:rPr>
              <a:t>. Cambridge University Press, March 2005.</a:t>
            </a:r>
            <a:endParaRPr lang="en-US" sz="1200" dirty="0">
              <a:latin typeface="Avenir Next Medium"/>
              <a:cs typeface="Avenir Next Medium"/>
            </a:endParaRPr>
          </a:p>
          <a:p>
            <a:endParaRPr lang="en-US" sz="1200" dirty="0" smtClean="0">
              <a:latin typeface="Avenir Next Medium"/>
              <a:cs typeface="Avenir Next Medium"/>
            </a:endParaRPr>
          </a:p>
          <a:p>
            <a:r>
              <a:rPr lang="en-US" sz="1200" dirty="0" err="1" smtClean="0">
                <a:latin typeface="Avenir Next Medium"/>
                <a:cs typeface="Avenir Next Medium"/>
              </a:rPr>
              <a:t>Pfister</a:t>
            </a:r>
            <a:r>
              <a:rPr lang="en-US" sz="1200" dirty="0" smtClean="0">
                <a:latin typeface="Avenir Next Medium"/>
                <a:cs typeface="Avenir Next Medium"/>
              </a:rPr>
              <a:t>, Henry D. “A Brief Introduction to Spatially-Coupled Codes and Threshold Saturation.” Chinese University of Hong Kong,  June 22, 2015.</a:t>
            </a:r>
          </a:p>
          <a:p>
            <a:endParaRPr lang="en-US" sz="1200" dirty="0" smtClean="0">
              <a:latin typeface="Avenir Next Medium"/>
              <a:cs typeface="Avenir Next Medium"/>
            </a:endParaRPr>
          </a:p>
          <a:p>
            <a:r>
              <a:rPr lang="en-US" sz="1200" dirty="0" err="1" smtClean="0">
                <a:latin typeface="Avenir Next Medium"/>
                <a:cs typeface="Avenir Next Medium"/>
              </a:rPr>
              <a:t>Pfister</a:t>
            </a:r>
            <a:r>
              <a:rPr lang="en-US" sz="1200" dirty="0" smtClean="0">
                <a:latin typeface="Avenir Next Medium"/>
                <a:cs typeface="Avenir Next Medium"/>
              </a:rPr>
              <a:t>, Henry D. and K. Narayanan. </a:t>
            </a:r>
            <a:r>
              <a:rPr lang="en-US" sz="1200" i="1" dirty="0" smtClean="0">
                <a:latin typeface="Avenir Next Medium"/>
                <a:cs typeface="Avenir Next Medium"/>
              </a:rPr>
              <a:t>An Introduction to Spatially Coupled Codes via Practical Examples</a:t>
            </a:r>
            <a:r>
              <a:rPr lang="en-US" sz="1200" dirty="0" smtClean="0">
                <a:latin typeface="Avenir Next Medium"/>
                <a:cs typeface="Avenir Next Medium"/>
              </a:rPr>
              <a:t>. General Assembly and Scientific Symposium, Aug. 2014.</a:t>
            </a:r>
          </a:p>
          <a:p>
            <a:endParaRPr lang="en-US" sz="1200" dirty="0">
              <a:latin typeface="Avenir Next Medium"/>
              <a:cs typeface="Avenir Next Medium"/>
            </a:endParaRPr>
          </a:p>
          <a:p>
            <a:r>
              <a:rPr lang="en-US" sz="1200" dirty="0" err="1" smtClean="0">
                <a:latin typeface="Avenir Next Medium"/>
                <a:cs typeface="Avenir Next Medium"/>
              </a:rPr>
              <a:t>Urbanke</a:t>
            </a:r>
            <a:r>
              <a:rPr lang="en-US" sz="1200" dirty="0" smtClean="0">
                <a:latin typeface="Avenir Next Medium"/>
                <a:cs typeface="Avenir Next Medium"/>
              </a:rPr>
              <a:t>, </a:t>
            </a:r>
            <a:r>
              <a:rPr lang="en-US" sz="1200" dirty="0" err="1" smtClean="0">
                <a:latin typeface="Avenir Next Medium"/>
                <a:cs typeface="Avenir Next Medium"/>
              </a:rPr>
              <a:t>Ruediger</a:t>
            </a:r>
            <a:r>
              <a:rPr lang="en-US" sz="1200" dirty="0" smtClean="0">
                <a:latin typeface="Avenir Next Medium"/>
                <a:cs typeface="Avenir Next Medium"/>
              </a:rPr>
              <a:t>. “Spatial Coupling: A Primer.” SP Coding School, March 2015.</a:t>
            </a:r>
          </a:p>
          <a:p>
            <a:endParaRPr lang="en-US" sz="1400" dirty="0">
              <a:latin typeface="Avenir Next Medium"/>
              <a:cs typeface="Avenir Next Medium"/>
            </a:endParaRPr>
          </a:p>
          <a:p>
            <a:endParaRPr lang="en-US" sz="1400" dirty="0">
              <a:latin typeface="Avenir Next Medium"/>
              <a:cs typeface="Avenir Next Medium"/>
            </a:endParaRPr>
          </a:p>
        </p:txBody>
      </p:sp>
    </p:spTree>
    <p:extLst>
      <p:ext uri="{BB962C8B-B14F-4D97-AF65-F5344CB8AC3E}">
        <p14:creationId xmlns:p14="http://schemas.microsoft.com/office/powerpoint/2010/main" val="9164856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3297</TotalTime>
  <Words>757</Words>
  <Application>Microsoft Macintosh PowerPoint</Application>
  <PresentationFormat>Custom</PresentationFormat>
  <Paragraphs>36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Bradley Emi</dc:creator>
  <cp:lastModifiedBy>Bradley Emi</cp:lastModifiedBy>
  <cp:revision>4</cp:revision>
  <dcterms:created xsi:type="dcterms:W3CDTF">2017-03-19T11:33:22Z</dcterms:created>
  <dcterms:modified xsi:type="dcterms:W3CDTF">2017-03-21T18:33:24Z</dcterms:modified>
</cp:coreProperties>
</file>