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8" r:id="rId9"/>
    <p:sldId id="261" r:id="rId10"/>
    <p:sldId id="269" r:id="rId11"/>
    <p:sldId id="270" r:id="rId12"/>
    <p:sldId id="271" r:id="rId13"/>
    <p:sldId id="262" r:id="rId14"/>
    <p:sldId id="263" r:id="rId15"/>
    <p:sldId id="265" r:id="rId16"/>
    <p:sldId id="264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B14D-A7F4-CF4D-A784-3D96A63E1632}" type="datetimeFigureOut">
              <a:rPr lang="en-US" smtClean="0"/>
              <a:t>11/9/13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FD83-52C2-4E42-87A4-B934D80B6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R: Reduced S using pooled product Rayleigh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532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-2.431e-03 -4.304e-04 -8.527e-05  5.793e-04  1.645e-03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1.0064849  0.0007368 1365.963  &lt; 2e-16 ***</a:t>
            </a:r>
          </a:p>
          <a:p>
            <a:r>
              <a:rPr lang="fr-FR" dirty="0" smtClean="0">
                <a:latin typeface="Courier"/>
                <a:cs typeface="Courier"/>
              </a:rPr>
              <a:t>f           -0.0114897  0.0011709   -9.813  6.4e-08 ***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0.00108 on 15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(16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0.8652,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0.8562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96.29 on 1 and 15 DF,  p-value: 6.403e-08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T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846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TA: Total S using sulfite Rayleigh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2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-0.0126463 -0.0025426 -0.0001735  0.0012895  0.0350275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1.000916   0.007338 136.402   &lt;2e-16 ***</a:t>
            </a:r>
          </a:p>
          <a:p>
            <a:r>
              <a:rPr lang="fr-FR" dirty="0" smtClean="0">
                <a:latin typeface="Courier"/>
                <a:cs typeface="Courier"/>
              </a:rPr>
              <a:t>f[2:33]     -0.002101   0.009256  -0.227    0.823    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0.008928 on 21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(9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0.002447,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-0.04506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0.05151 on 1 and 21 DF,  p-value: 0.8226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TA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613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 </a:t>
            </a:r>
            <a:r>
              <a:rPr lang="en-US" sz="2800" dirty="0" err="1" smtClean="0"/>
              <a:t>vs</a:t>
            </a:r>
            <a:r>
              <a:rPr lang="en-US" sz="2800" dirty="0" smtClean="0"/>
              <a:t> f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68965" y="3200125"/>
            <a:ext cx="4354482" cy="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59600" y="2738460"/>
            <a:ext cx="136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0.1875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 </a:t>
            </a:r>
            <a:r>
              <a:rPr lang="en-US" sz="2800" dirty="0" err="1" smtClean="0"/>
              <a:t>vs</a:t>
            </a:r>
            <a:r>
              <a:rPr lang="en-US" sz="2800" dirty="0" smtClean="0"/>
              <a:t> f   (removed 0’s)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133907" y="4305323"/>
            <a:ext cx="4354482" cy="0"/>
          </a:xfrm>
          <a:prstGeom prst="line">
            <a:avLst/>
          </a:prstGeom>
          <a:ln w="28575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24542" y="3893144"/>
            <a:ext cx="1369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0.1875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851" y="362901"/>
            <a:ext cx="7570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 </a:t>
            </a:r>
            <a:r>
              <a:rPr lang="en-US" sz="2800" dirty="0" err="1" smtClean="0"/>
              <a:t>vs</a:t>
            </a:r>
            <a:r>
              <a:rPr lang="en-US" sz="2800" dirty="0" smtClean="0"/>
              <a:t> f   linear model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(p = 0.82, i.e. looks flat @ 0.1875)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-0.0126463 -0.0025426 -0.0001735  0.0012895  0.0350275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1.000916   0.007338 136.402   &lt;2e-16 ***</a:t>
            </a:r>
          </a:p>
          <a:p>
            <a:r>
              <a:rPr lang="fr-FR" dirty="0" smtClean="0">
                <a:latin typeface="Courier"/>
                <a:cs typeface="Courier"/>
              </a:rPr>
              <a:t>f[2:33]     -0.002101   0.009256  -0.227    0.823    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0.008928 on 21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(9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0.002447,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-0.04506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0.05151 on 1 and 21 DF,  p-value: 0.8226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 </a:t>
            </a:r>
            <a:r>
              <a:rPr lang="en-US" sz="2800" dirty="0" err="1" smtClean="0"/>
              <a:t>vs</a:t>
            </a:r>
            <a:r>
              <a:rPr lang="en-US" sz="2800" dirty="0" smtClean="0"/>
              <a:t> f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Thiosulfate S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ln</a:t>
            </a:r>
            <a:r>
              <a:rPr lang="en-US" sz="2800" dirty="0" smtClean="0"/>
              <a:t>(f)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Residuals:</a:t>
            </a:r>
          </a:p>
          <a:p>
            <a:r>
              <a:rPr lang="en-US" dirty="0" smtClean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dirty="0" smtClean="0">
                <a:latin typeface="Courier"/>
                <a:cs typeface="Courier"/>
              </a:rPr>
              <a:t>-0.75787 -0.08665  0.02938  0.10473  0.54713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Coefficients:</a:t>
            </a:r>
          </a:p>
          <a:p>
            <a:r>
              <a:rPr lang="en-US" dirty="0" smtClean="0">
                <a:latin typeface="Courier"/>
                <a:cs typeface="Courier"/>
              </a:rPr>
              <a:t>            Estimate Std. Error t value </a:t>
            </a:r>
            <a:r>
              <a:rPr lang="en-US" dirty="0" err="1" smtClean="0">
                <a:latin typeface="Courier"/>
                <a:cs typeface="Courier"/>
              </a:rPr>
              <a:t>Pr</a:t>
            </a:r>
            <a:r>
              <a:rPr lang="en-US" dirty="0" smtClean="0">
                <a:latin typeface="Courier"/>
                <a:cs typeface="Courier"/>
              </a:rPr>
              <a:t>(&gt;|t|)    </a:t>
            </a:r>
          </a:p>
          <a:p>
            <a:r>
              <a:rPr lang="en-US" dirty="0" smtClean="0">
                <a:latin typeface="Courier"/>
                <a:cs typeface="Courier"/>
              </a:rPr>
              <a:t>(Intercept) -0.12402    0.05899  -2.102   0.0437 *  </a:t>
            </a:r>
          </a:p>
          <a:p>
            <a:r>
              <a:rPr lang="en-US" dirty="0" err="1" smtClean="0">
                <a:latin typeface="Courier"/>
                <a:cs typeface="Courier"/>
              </a:rPr>
              <a:t>lnf</a:t>
            </a:r>
            <a:r>
              <a:rPr lang="en-US" dirty="0" smtClean="0">
                <a:latin typeface="Courier"/>
                <a:cs typeface="Courier"/>
              </a:rPr>
              <a:t>         -1.56263    0.10734 -14.558 2.10e-15 ***</a:t>
            </a:r>
          </a:p>
          <a:p>
            <a:r>
              <a:rPr lang="en-US" dirty="0" smtClean="0">
                <a:latin typeface="Courier"/>
                <a:cs typeface="Courier"/>
              </a:rPr>
              <a:t>---</a:t>
            </a:r>
          </a:p>
          <a:p>
            <a:r>
              <a:rPr lang="en-US" dirty="0" err="1" smtClean="0">
                <a:latin typeface="Courier"/>
                <a:cs typeface="Courier"/>
              </a:rPr>
              <a:t>Signif</a:t>
            </a:r>
            <a:r>
              <a:rPr lang="en-US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Residual standard error: 0.2526 on 31 degrees of freedom</a:t>
            </a:r>
          </a:p>
          <a:p>
            <a:r>
              <a:rPr lang="en-US" dirty="0" smtClean="0">
                <a:latin typeface="Courier"/>
                <a:cs typeface="Courier"/>
              </a:rPr>
              <a:t>Multiple R-squared: 0.8724,	Adjusted R-squared: 0.8683 </a:t>
            </a:r>
          </a:p>
          <a:p>
            <a:r>
              <a:rPr lang="en-US" dirty="0" smtClean="0">
                <a:latin typeface="Courier"/>
                <a:cs typeface="Courier"/>
              </a:rPr>
              <a:t>F-statistic: 211.9 on 1 and 31 DF,  p-value: 2.097e-15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Thiosulfate S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ln</a:t>
            </a:r>
            <a:r>
              <a:rPr lang="en-US" sz="2800" dirty="0" smtClean="0"/>
              <a:t>(f)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36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Trithionate S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ln</a:t>
            </a:r>
            <a:r>
              <a:rPr lang="en-US" sz="2800" dirty="0" smtClean="0"/>
              <a:t>(f)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-1.599e-03 -4.843e-04 -6.695e-05  6.742e-04  1.521e-03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0.9906057  0.0005993 1652.89  &lt; 2e-16 ***</a:t>
            </a:r>
          </a:p>
          <a:p>
            <a:r>
              <a:rPr lang="fr-FR" dirty="0" smtClean="0">
                <a:latin typeface="Courier"/>
                <a:cs typeface="Courier"/>
              </a:rPr>
              <a:t>f           -0.0065996  0.0009524   -6.93 4.81e-06 ***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0.0008781 on 15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(16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0.762,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0.7461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48.02 on 1 and 15 DF,  p-value: 4.814e-06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Residuals:</a:t>
            </a:r>
          </a:p>
          <a:p>
            <a:r>
              <a:rPr lang="en-US" dirty="0" smtClean="0">
                <a:latin typeface="Courier"/>
                <a:cs typeface="Courier"/>
              </a:rPr>
              <a:t>    Min      1Q  Median      3Q     Max </a:t>
            </a:r>
          </a:p>
          <a:p>
            <a:r>
              <a:rPr lang="en-US" dirty="0" smtClean="0">
                <a:latin typeface="Courier"/>
                <a:cs typeface="Courier"/>
              </a:rPr>
              <a:t>-3.2186 -0.3561  0.0851  0.4506  1.8452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Coefficients:</a:t>
            </a:r>
          </a:p>
          <a:p>
            <a:r>
              <a:rPr lang="en-US" dirty="0" smtClean="0">
                <a:latin typeface="Courier"/>
                <a:cs typeface="Courier"/>
              </a:rPr>
              <a:t>            Estimate Std. Error t value </a:t>
            </a:r>
            <a:r>
              <a:rPr lang="en-US" dirty="0" err="1" smtClean="0">
                <a:latin typeface="Courier"/>
                <a:cs typeface="Courier"/>
              </a:rPr>
              <a:t>Pr</a:t>
            </a:r>
            <a:r>
              <a:rPr lang="en-US" dirty="0" smtClean="0">
                <a:latin typeface="Courier"/>
                <a:cs typeface="Courier"/>
              </a:rPr>
              <a:t>(&gt;|t|)    </a:t>
            </a:r>
          </a:p>
          <a:p>
            <a:r>
              <a:rPr lang="en-US" dirty="0" smtClean="0">
                <a:latin typeface="Courier"/>
                <a:cs typeface="Courier"/>
              </a:rPr>
              <a:t>(Intercept)  -0.4657     0.2448  -1.903   0.0664 .  </a:t>
            </a:r>
          </a:p>
          <a:p>
            <a:r>
              <a:rPr lang="en-US" dirty="0" err="1" smtClean="0">
                <a:latin typeface="Courier"/>
                <a:cs typeface="Courier"/>
              </a:rPr>
              <a:t>lnf</a:t>
            </a:r>
            <a:r>
              <a:rPr lang="en-US" dirty="0" smtClean="0">
                <a:latin typeface="Courier"/>
                <a:cs typeface="Courier"/>
              </a:rPr>
              <a:t>          -6.8376     0.4453 -15.354 4.89e-16 ***</a:t>
            </a:r>
          </a:p>
          <a:p>
            <a:r>
              <a:rPr lang="en-US" dirty="0" smtClean="0">
                <a:latin typeface="Courier"/>
                <a:cs typeface="Courier"/>
              </a:rPr>
              <a:t>---</a:t>
            </a:r>
          </a:p>
          <a:p>
            <a:r>
              <a:rPr lang="en-US" dirty="0" err="1" smtClean="0">
                <a:latin typeface="Courier"/>
                <a:cs typeface="Courier"/>
              </a:rPr>
              <a:t>Signif</a:t>
            </a:r>
            <a:r>
              <a:rPr lang="en-US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Residual standard error: 1.048 on 31 degrees of freedom</a:t>
            </a:r>
          </a:p>
          <a:p>
            <a:r>
              <a:rPr lang="en-US" dirty="0" smtClean="0">
                <a:latin typeface="Courier"/>
                <a:cs typeface="Courier"/>
              </a:rPr>
              <a:t>Multiple R-squared: 0.8838,	Adjusted R-squared:  0.88 </a:t>
            </a:r>
          </a:p>
          <a:p>
            <a:r>
              <a:rPr lang="en-US" dirty="0" smtClean="0">
                <a:latin typeface="Courier"/>
                <a:cs typeface="Courier"/>
              </a:rPr>
              <a:t>F-statistic: 235.7 on 1 and 31 DF,  p-value: 4.892e-16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Trithionate S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ln</a:t>
            </a:r>
            <a:r>
              <a:rPr lang="en-US" sz="2800" dirty="0" smtClean="0"/>
              <a:t>(f)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000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688"/>
            <a:ext cx="925327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RedAll$model</a:t>
            </a:r>
            <a:r>
              <a:rPr lang="en-US" dirty="0" smtClean="0">
                <a:latin typeface="Courier"/>
                <a:cs typeface="Courier"/>
              </a:rPr>
              <a:t>: 0</a:t>
            </a:r>
          </a:p>
          <a:p>
            <a:r>
              <a:rPr lang="en-US" dirty="0" smtClean="0">
                <a:latin typeface="Courier"/>
                <a:cs typeface="Courier"/>
              </a:rPr>
              <a:t>       f           alpha.red.34         model  </a:t>
            </a:r>
          </a:p>
          <a:p>
            <a:r>
              <a:rPr lang="en-US" dirty="0" smtClean="0">
                <a:latin typeface="Courier"/>
                <a:cs typeface="Courier"/>
              </a:rPr>
              <a:t> Min.   :0.2025   Min.   : 0.9837   Min.   :0  </a:t>
            </a:r>
          </a:p>
          <a:p>
            <a:r>
              <a:rPr lang="en-US" dirty="0" smtClean="0">
                <a:latin typeface="Courier"/>
                <a:cs typeface="Courier"/>
              </a:rPr>
              <a:t> 1st Qu.:0.6554   1st Qu.: 0.9858   1st Qu.:0  </a:t>
            </a:r>
          </a:p>
          <a:p>
            <a:r>
              <a:rPr lang="en-US" dirty="0" smtClean="0">
                <a:latin typeface="Courier"/>
                <a:cs typeface="Courier"/>
              </a:rPr>
              <a:t> Median :0.8423   Median : 0.9859   Median :0  </a:t>
            </a:r>
          </a:p>
          <a:p>
            <a:r>
              <a:rPr lang="en-US" dirty="0" smtClean="0">
                <a:latin typeface="Courier"/>
                <a:cs typeface="Courier"/>
              </a:rPr>
              <a:t> Mean   :0.7585   Mean   : 0.9859   Mean   :0  </a:t>
            </a:r>
          </a:p>
          <a:p>
            <a:r>
              <a:rPr lang="en-US" dirty="0" smtClean="0">
                <a:latin typeface="Courier"/>
                <a:cs typeface="Courier"/>
              </a:rPr>
              <a:t> 3rd Qu.:0.9189   3rd Qu.: 0.9866   3rd Qu.:0  </a:t>
            </a:r>
          </a:p>
          <a:p>
            <a:r>
              <a:rPr lang="en-US" dirty="0" smtClean="0">
                <a:latin typeface="Courier"/>
                <a:cs typeface="Courier"/>
              </a:rPr>
              <a:t> Max.   :1.0000   Max.   : 0.9869   Max.   :0  </a:t>
            </a:r>
          </a:p>
          <a:p>
            <a:r>
              <a:rPr lang="en-US" dirty="0" smtClean="0">
                <a:latin typeface="Courier"/>
                <a:cs typeface="Courier"/>
              </a:rPr>
              <a:t> NA's   :3.0000   NA's   :24.0000              </a:t>
            </a:r>
          </a:p>
          <a:p>
            <a:r>
              <a:rPr lang="en-US" dirty="0" smtClean="0">
                <a:latin typeface="Courier"/>
                <a:cs typeface="Courier"/>
              </a:rPr>
              <a:t>---------------------------------------------------------------------------- </a:t>
            </a:r>
          </a:p>
          <a:p>
            <a:r>
              <a:rPr lang="en-US" dirty="0" err="1" smtClean="0">
                <a:latin typeface="Courier"/>
                <a:cs typeface="Courier"/>
              </a:rPr>
              <a:t>RedAll$model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r>
              <a:rPr lang="en-US" dirty="0" smtClean="0">
                <a:latin typeface="Courier"/>
                <a:cs typeface="Courier"/>
              </a:rPr>
              <a:t>       f           alpha.red.34         model  </a:t>
            </a:r>
          </a:p>
          <a:p>
            <a:r>
              <a:rPr lang="en-US" dirty="0" smtClean="0">
                <a:latin typeface="Courier"/>
                <a:cs typeface="Courier"/>
              </a:rPr>
              <a:t> Min.   :0.2025   Min.   : 0.9839   Min.   :1  </a:t>
            </a:r>
          </a:p>
          <a:p>
            <a:r>
              <a:rPr lang="en-US" dirty="0" smtClean="0">
                <a:latin typeface="Courier"/>
                <a:cs typeface="Courier"/>
              </a:rPr>
              <a:t> 1st Qu.:0.6554   1st Qu.: 0.9855   1st Qu.:1  </a:t>
            </a:r>
          </a:p>
          <a:p>
            <a:r>
              <a:rPr lang="en-US" dirty="0" smtClean="0">
                <a:latin typeface="Courier"/>
                <a:cs typeface="Courier"/>
              </a:rPr>
              <a:t> Median :0.8423   Median : 0.9862   Median :1  </a:t>
            </a:r>
          </a:p>
          <a:p>
            <a:r>
              <a:rPr lang="en-US" dirty="0" smtClean="0">
                <a:latin typeface="Courier"/>
                <a:cs typeface="Courier"/>
              </a:rPr>
              <a:t> Mean   :0.7585   Mean   : 0.9864   Mean   :1  </a:t>
            </a:r>
          </a:p>
          <a:p>
            <a:r>
              <a:rPr lang="en-US" dirty="0" smtClean="0">
                <a:latin typeface="Courier"/>
                <a:cs typeface="Courier"/>
              </a:rPr>
              <a:t> 3rd Qu.:0.9189   3rd Qu.: 0.9870   3rd Qu.:1  </a:t>
            </a:r>
          </a:p>
          <a:p>
            <a:r>
              <a:rPr lang="en-US" dirty="0" smtClean="0">
                <a:latin typeface="Courier"/>
                <a:cs typeface="Courier"/>
              </a:rPr>
              <a:t> Max.   :1.0000   Max.   : 0.9904   Max.   :1  </a:t>
            </a:r>
          </a:p>
          <a:p>
            <a:r>
              <a:rPr lang="en-US" dirty="0" smtClean="0">
                <a:latin typeface="Courier"/>
                <a:cs typeface="Courier"/>
              </a:rPr>
              <a:t> NA's   :3.0000   NA's   :18.0000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 </a:t>
            </a:r>
            <a:r>
              <a:rPr lang="en-US" sz="2800" dirty="0" err="1" smtClean="0"/>
              <a:t>vs</a:t>
            </a:r>
            <a:r>
              <a:rPr lang="en-US" sz="2800" dirty="0" smtClean="0"/>
              <a:t> 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151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688"/>
            <a:ext cx="9253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"/>
                <a:cs typeface="Courier"/>
              </a:rPr>
              <a:t>Analysis of </a:t>
            </a:r>
            <a:r>
              <a:rPr lang="nl-NL" dirty="0" err="1" smtClean="0">
                <a:latin typeface="Courier"/>
                <a:cs typeface="Courier"/>
              </a:rPr>
              <a:t>Variance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Table</a:t>
            </a:r>
            <a:endParaRPr lang="nl-NL" dirty="0" smtClean="0">
              <a:latin typeface="Courier"/>
              <a:cs typeface="Courier"/>
            </a:endParaRPr>
          </a:p>
          <a:p>
            <a:endParaRPr lang="nl-NL" dirty="0" smtClean="0">
              <a:latin typeface="Courier"/>
              <a:cs typeface="Courier"/>
            </a:endParaRPr>
          </a:p>
          <a:p>
            <a:r>
              <a:rPr lang="nl-NL" dirty="0" smtClean="0">
                <a:latin typeface="Courier"/>
                <a:cs typeface="Courier"/>
              </a:rPr>
              <a:t>Response: RedAll$alpha.red.34</a:t>
            </a:r>
          </a:p>
          <a:p>
            <a:r>
              <a:rPr lang="nl-NL" dirty="0" smtClean="0">
                <a:latin typeface="Courier"/>
                <a:cs typeface="Courier"/>
              </a:rPr>
              <a:t>                      </a:t>
            </a:r>
            <a:r>
              <a:rPr lang="nl-NL" dirty="0" err="1" smtClean="0">
                <a:latin typeface="Courier"/>
                <a:cs typeface="Courier"/>
              </a:rPr>
              <a:t>Df</a:t>
            </a:r>
            <a:r>
              <a:rPr lang="nl-NL" dirty="0" smtClean="0">
                <a:latin typeface="Courier"/>
                <a:cs typeface="Courier"/>
              </a:rPr>
              <a:t>     </a:t>
            </a:r>
            <a:r>
              <a:rPr lang="nl-NL" dirty="0" err="1" smtClean="0">
                <a:latin typeface="Courier"/>
                <a:cs typeface="Courier"/>
              </a:rPr>
              <a:t>Sum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Sq</a:t>
            </a:r>
            <a:r>
              <a:rPr lang="nl-NL" dirty="0" smtClean="0">
                <a:latin typeface="Courier"/>
                <a:cs typeface="Courier"/>
              </a:rPr>
              <a:t>    </a:t>
            </a:r>
            <a:r>
              <a:rPr lang="nl-NL" dirty="0" err="1" smtClean="0">
                <a:latin typeface="Courier"/>
                <a:cs typeface="Courier"/>
              </a:rPr>
              <a:t>Mean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Sq</a:t>
            </a:r>
            <a:r>
              <a:rPr lang="nl-NL" dirty="0" smtClean="0">
                <a:latin typeface="Courier"/>
                <a:cs typeface="Courier"/>
              </a:rPr>
              <a:t> F </a:t>
            </a:r>
            <a:r>
              <a:rPr lang="nl-NL" dirty="0" err="1" smtClean="0">
                <a:latin typeface="Courier"/>
                <a:cs typeface="Courier"/>
              </a:rPr>
              <a:t>value</a:t>
            </a:r>
            <a:r>
              <a:rPr lang="nl-NL" dirty="0" smtClean="0">
                <a:latin typeface="Courier"/>
                <a:cs typeface="Courier"/>
              </a:rPr>
              <a:t>    Pr(&gt;F)    </a:t>
            </a:r>
          </a:p>
          <a:p>
            <a:r>
              <a:rPr lang="nl-NL" dirty="0" err="1" smtClean="0">
                <a:latin typeface="Courier"/>
                <a:cs typeface="Courier"/>
              </a:rPr>
              <a:t>RedAll$f</a:t>
            </a:r>
            <a:r>
              <a:rPr lang="nl-NL" dirty="0" smtClean="0">
                <a:latin typeface="Courier"/>
                <a:cs typeface="Courier"/>
              </a:rPr>
              <a:t>               1 3.2042e-05 3.2042e-05 49.9667 7.463e-07 ***</a:t>
            </a:r>
          </a:p>
          <a:p>
            <a:r>
              <a:rPr lang="nl-NL" dirty="0" err="1" smtClean="0">
                <a:latin typeface="Courier"/>
                <a:cs typeface="Courier"/>
              </a:rPr>
              <a:t>RedAll$model</a:t>
            </a:r>
            <a:r>
              <a:rPr lang="nl-NL" dirty="0" smtClean="0">
                <a:latin typeface="Courier"/>
                <a:cs typeface="Courier"/>
              </a:rPr>
              <a:t>           1 5.8000e-08 5.8000e-08  0.0903    0.7669    </a:t>
            </a:r>
          </a:p>
          <a:p>
            <a:r>
              <a:rPr lang="nl-NL" dirty="0" err="1" smtClean="0">
                <a:latin typeface="Courier"/>
                <a:cs typeface="Courier"/>
              </a:rPr>
              <a:t>RedAll$f:RedAll$model</a:t>
            </a:r>
            <a:r>
              <a:rPr lang="nl-NL" dirty="0" smtClean="0">
                <a:latin typeface="Courier"/>
                <a:cs typeface="Courier"/>
              </a:rPr>
              <a:t>  1 6.9800e-07 6.9800e-07  1.0889    0.3092    </a:t>
            </a:r>
          </a:p>
          <a:p>
            <a:r>
              <a:rPr lang="nl-NL" dirty="0" err="1" smtClean="0">
                <a:latin typeface="Courier"/>
                <a:cs typeface="Courier"/>
              </a:rPr>
              <a:t>Residuals</a:t>
            </a:r>
            <a:r>
              <a:rPr lang="nl-NL" dirty="0" smtClean="0">
                <a:latin typeface="Courier"/>
                <a:cs typeface="Courier"/>
              </a:rPr>
              <a:t>             20 1.2825e-05 6.4100e-07                      </a:t>
            </a:r>
          </a:p>
          <a:p>
            <a:r>
              <a:rPr lang="nl-NL" dirty="0" smtClean="0">
                <a:latin typeface="Courier"/>
                <a:cs typeface="Courier"/>
              </a:rPr>
              <a:t>---</a:t>
            </a:r>
          </a:p>
          <a:p>
            <a:r>
              <a:rPr lang="nl-NL" dirty="0" err="1" smtClean="0">
                <a:latin typeface="Courier"/>
                <a:cs typeface="Courier"/>
              </a:rPr>
              <a:t>Signif</a:t>
            </a:r>
            <a:r>
              <a:rPr lang="nl-NL" dirty="0" smtClean="0">
                <a:latin typeface="Courier"/>
                <a:cs typeface="Courier"/>
              </a:rPr>
              <a:t>. codes:  0 ‘***’ 0.001 ‘**’ 0.01 ‘*’ 0.05 ‘.’ 0.1 ‘ ’ 1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 </a:t>
            </a:r>
            <a:r>
              <a:rPr lang="en-US" sz="2800" dirty="0" err="1" smtClean="0"/>
              <a:t>vs</a:t>
            </a:r>
            <a:r>
              <a:rPr lang="en-US" sz="2800" dirty="0" smtClean="0"/>
              <a:t> RA ANCOVA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60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688"/>
            <a:ext cx="925327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OxAll$model</a:t>
            </a:r>
            <a:r>
              <a:rPr lang="en-US" dirty="0" smtClean="0">
                <a:latin typeface="Courier"/>
                <a:cs typeface="Courier"/>
              </a:rPr>
              <a:t>: 0</a:t>
            </a:r>
          </a:p>
          <a:p>
            <a:r>
              <a:rPr lang="en-US" dirty="0" smtClean="0">
                <a:latin typeface="Courier"/>
                <a:cs typeface="Courier"/>
              </a:rPr>
              <a:t>       f           alpha.ox.34         model  </a:t>
            </a:r>
          </a:p>
          <a:p>
            <a:r>
              <a:rPr lang="en-US" dirty="0" smtClean="0">
                <a:latin typeface="Courier"/>
                <a:cs typeface="Courier"/>
              </a:rPr>
              <a:t> Min.   :0.2025   Min.   : 1.002   Min.   :0  </a:t>
            </a:r>
          </a:p>
          <a:p>
            <a:r>
              <a:rPr lang="en-US" dirty="0" smtClean="0">
                <a:latin typeface="Courier"/>
                <a:cs typeface="Courier"/>
              </a:rPr>
              <a:t> 1st Qu.:0.6554   1st Qu.: 1.003   1st Qu.:0  </a:t>
            </a:r>
          </a:p>
          <a:p>
            <a:r>
              <a:rPr lang="en-US" dirty="0" smtClean="0">
                <a:latin typeface="Courier"/>
                <a:cs typeface="Courier"/>
              </a:rPr>
              <a:t> Median :0.8423   Median : 1.004   Median :0  </a:t>
            </a:r>
          </a:p>
          <a:p>
            <a:r>
              <a:rPr lang="en-US" dirty="0" smtClean="0">
                <a:latin typeface="Courier"/>
                <a:cs typeface="Courier"/>
              </a:rPr>
              <a:t> Mean   :0.7585   Mean   : 1.004   Mean   :0  </a:t>
            </a:r>
          </a:p>
          <a:p>
            <a:r>
              <a:rPr lang="en-US" dirty="0" smtClean="0">
                <a:latin typeface="Courier"/>
                <a:cs typeface="Courier"/>
              </a:rPr>
              <a:t> 3rd Qu.:0.9189   3rd Qu.: 1.006   3rd Qu.:0  </a:t>
            </a:r>
          </a:p>
          <a:p>
            <a:r>
              <a:rPr lang="en-US" dirty="0" smtClean="0">
                <a:latin typeface="Courier"/>
                <a:cs typeface="Courier"/>
              </a:rPr>
              <a:t> Max.   :1.0000   Max.   : 1.008   Max.   :0  </a:t>
            </a:r>
          </a:p>
          <a:p>
            <a:r>
              <a:rPr lang="en-US" dirty="0" smtClean="0">
                <a:latin typeface="Courier"/>
                <a:cs typeface="Courier"/>
              </a:rPr>
              <a:t> NA's   :3.0000   NA's   :13.000              </a:t>
            </a:r>
          </a:p>
          <a:p>
            <a:r>
              <a:rPr lang="en-US" dirty="0" smtClean="0">
                <a:latin typeface="Courier"/>
                <a:cs typeface="Courier"/>
              </a:rPr>
              <a:t>---------------------------------------------------------------------------- </a:t>
            </a:r>
          </a:p>
          <a:p>
            <a:r>
              <a:rPr lang="en-US" dirty="0" err="1" smtClean="0">
                <a:latin typeface="Courier"/>
                <a:cs typeface="Courier"/>
              </a:rPr>
              <a:t>OxAll$model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r>
              <a:rPr lang="en-US" dirty="0" smtClean="0">
                <a:latin typeface="Courier"/>
                <a:cs typeface="Courier"/>
              </a:rPr>
              <a:t>       f           alpha.ox.34         model  </a:t>
            </a:r>
          </a:p>
          <a:p>
            <a:r>
              <a:rPr lang="en-US" dirty="0" smtClean="0">
                <a:latin typeface="Courier"/>
                <a:cs typeface="Courier"/>
              </a:rPr>
              <a:t> Min.   :0.2025   Min.   : 1.003   Min.   :1  </a:t>
            </a:r>
          </a:p>
          <a:p>
            <a:r>
              <a:rPr lang="en-US" dirty="0" smtClean="0">
                <a:latin typeface="Courier"/>
                <a:cs typeface="Courier"/>
              </a:rPr>
              <a:t> 1st Qu.:0.6554   1st Qu.: 1.004   1st Qu.:1  </a:t>
            </a:r>
          </a:p>
          <a:p>
            <a:r>
              <a:rPr lang="en-US" dirty="0" smtClean="0">
                <a:latin typeface="Courier"/>
                <a:cs typeface="Courier"/>
              </a:rPr>
              <a:t> Median :0.8423   Median : 1.006   Median :1  </a:t>
            </a:r>
          </a:p>
          <a:p>
            <a:r>
              <a:rPr lang="en-US" dirty="0" smtClean="0">
                <a:latin typeface="Courier"/>
                <a:cs typeface="Courier"/>
              </a:rPr>
              <a:t> Mean   :0.7585   Mean   : 1.007   Mean   :1  </a:t>
            </a:r>
          </a:p>
          <a:p>
            <a:r>
              <a:rPr lang="en-US" dirty="0" smtClean="0">
                <a:latin typeface="Courier"/>
                <a:cs typeface="Courier"/>
              </a:rPr>
              <a:t> 3rd Qu.:0.9189   3rd Qu.: 1.008   3rd Qu.:1  </a:t>
            </a:r>
          </a:p>
          <a:p>
            <a:r>
              <a:rPr lang="en-US" dirty="0" smtClean="0">
                <a:latin typeface="Courier"/>
                <a:cs typeface="Courier"/>
              </a:rPr>
              <a:t> Max.   :1.0000   Max.   : 1.014   Max.   :1  </a:t>
            </a:r>
          </a:p>
          <a:p>
            <a:r>
              <a:rPr lang="en-US" dirty="0" smtClean="0">
                <a:latin typeface="Courier"/>
                <a:cs typeface="Courier"/>
              </a:rPr>
              <a:t> NA's   :3.0000   NA's   :18.000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O </a:t>
            </a:r>
            <a:r>
              <a:rPr lang="en-US" sz="2800" dirty="0" err="1" smtClean="0"/>
              <a:t>vs</a:t>
            </a:r>
            <a:r>
              <a:rPr lang="en-US" sz="2800" dirty="0" smtClean="0"/>
              <a:t> OA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539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688"/>
            <a:ext cx="9253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urier"/>
                <a:cs typeface="Courier"/>
              </a:rPr>
              <a:t>Analysis of </a:t>
            </a:r>
            <a:r>
              <a:rPr lang="nl-NL" dirty="0" err="1" smtClean="0">
                <a:latin typeface="Courier"/>
                <a:cs typeface="Courier"/>
              </a:rPr>
              <a:t>Variance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Table</a:t>
            </a:r>
            <a:endParaRPr lang="nl-NL" dirty="0" smtClean="0">
              <a:latin typeface="Courier"/>
              <a:cs typeface="Courier"/>
            </a:endParaRPr>
          </a:p>
          <a:p>
            <a:endParaRPr lang="nl-NL" dirty="0" smtClean="0">
              <a:latin typeface="Courier"/>
              <a:cs typeface="Courier"/>
            </a:endParaRPr>
          </a:p>
          <a:p>
            <a:r>
              <a:rPr lang="nl-NL" dirty="0" smtClean="0">
                <a:latin typeface="Courier"/>
                <a:cs typeface="Courier"/>
              </a:rPr>
              <a:t>Response: OxAll$alpha.ox.34</a:t>
            </a:r>
          </a:p>
          <a:p>
            <a:r>
              <a:rPr lang="nl-NL" dirty="0" smtClean="0">
                <a:latin typeface="Courier"/>
                <a:cs typeface="Courier"/>
              </a:rPr>
              <a:t>                    </a:t>
            </a:r>
            <a:r>
              <a:rPr lang="nl-NL" dirty="0" err="1" smtClean="0">
                <a:latin typeface="Courier"/>
                <a:cs typeface="Courier"/>
              </a:rPr>
              <a:t>Df</a:t>
            </a:r>
            <a:r>
              <a:rPr lang="nl-NL" dirty="0" smtClean="0">
                <a:latin typeface="Courier"/>
                <a:cs typeface="Courier"/>
              </a:rPr>
              <a:t>     </a:t>
            </a:r>
            <a:r>
              <a:rPr lang="nl-NL" dirty="0" err="1" smtClean="0">
                <a:latin typeface="Courier"/>
                <a:cs typeface="Courier"/>
              </a:rPr>
              <a:t>Sum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Sq</a:t>
            </a:r>
            <a:r>
              <a:rPr lang="nl-NL" dirty="0" smtClean="0">
                <a:latin typeface="Courier"/>
                <a:cs typeface="Courier"/>
              </a:rPr>
              <a:t>    </a:t>
            </a:r>
            <a:r>
              <a:rPr lang="nl-NL" dirty="0" err="1" smtClean="0">
                <a:latin typeface="Courier"/>
                <a:cs typeface="Courier"/>
              </a:rPr>
              <a:t>Mean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 smtClean="0">
                <a:latin typeface="Courier"/>
                <a:cs typeface="Courier"/>
              </a:rPr>
              <a:t>Sq</a:t>
            </a:r>
            <a:r>
              <a:rPr lang="nl-NL" dirty="0" smtClean="0">
                <a:latin typeface="Courier"/>
                <a:cs typeface="Courier"/>
              </a:rPr>
              <a:t>  F </a:t>
            </a:r>
            <a:r>
              <a:rPr lang="nl-NL" dirty="0" err="1" smtClean="0">
                <a:latin typeface="Courier"/>
                <a:cs typeface="Courier"/>
              </a:rPr>
              <a:t>value</a:t>
            </a:r>
            <a:r>
              <a:rPr lang="nl-NL" dirty="0" smtClean="0">
                <a:latin typeface="Courier"/>
                <a:cs typeface="Courier"/>
              </a:rPr>
              <a:t>    Pr(&gt;F)    </a:t>
            </a:r>
          </a:p>
          <a:p>
            <a:r>
              <a:rPr lang="nl-NL" dirty="0" err="1" smtClean="0">
                <a:latin typeface="Courier"/>
                <a:cs typeface="Courier"/>
              </a:rPr>
              <a:t>OxAll$f</a:t>
            </a:r>
            <a:r>
              <a:rPr lang="nl-NL" dirty="0" smtClean="0">
                <a:latin typeface="Courier"/>
                <a:cs typeface="Courier"/>
              </a:rPr>
              <a:t>              1 2.4047e-04 2.4047e-04 235.4137 4.988e-16 ***</a:t>
            </a:r>
          </a:p>
          <a:p>
            <a:r>
              <a:rPr lang="nl-NL" dirty="0" err="1" smtClean="0">
                <a:latin typeface="Courier"/>
                <a:cs typeface="Courier"/>
              </a:rPr>
              <a:t>OxAll$model</a:t>
            </a:r>
            <a:r>
              <a:rPr lang="nl-NL" dirty="0" smtClean="0">
                <a:latin typeface="Courier"/>
                <a:cs typeface="Courier"/>
              </a:rPr>
              <a:t>          1 4.2800e-07 4.2800e-07   0.4192    0.5221    </a:t>
            </a:r>
          </a:p>
          <a:p>
            <a:r>
              <a:rPr lang="nl-NL" dirty="0" err="1" smtClean="0">
                <a:latin typeface="Courier"/>
                <a:cs typeface="Courier"/>
              </a:rPr>
              <a:t>OxAll$f:OxAll$model</a:t>
            </a:r>
            <a:r>
              <a:rPr lang="nl-NL" dirty="0" smtClean="0">
                <a:latin typeface="Courier"/>
                <a:cs typeface="Courier"/>
              </a:rPr>
              <a:t>  1 1.5300e-06 1.5300e-06   1.4980    0.2302    </a:t>
            </a:r>
          </a:p>
          <a:p>
            <a:r>
              <a:rPr lang="nl-NL" dirty="0" err="1" smtClean="0">
                <a:latin typeface="Courier"/>
                <a:cs typeface="Courier"/>
              </a:rPr>
              <a:t>Residuals</a:t>
            </a:r>
            <a:r>
              <a:rPr lang="nl-NL" dirty="0" smtClean="0">
                <a:latin typeface="Courier"/>
                <a:cs typeface="Courier"/>
              </a:rPr>
              <a:t>           31 3.1665e-05 1.0210e-06                       </a:t>
            </a:r>
          </a:p>
          <a:p>
            <a:r>
              <a:rPr lang="nl-NL" dirty="0" smtClean="0">
                <a:latin typeface="Courier"/>
                <a:cs typeface="Courier"/>
              </a:rPr>
              <a:t>---</a:t>
            </a:r>
          </a:p>
          <a:p>
            <a:r>
              <a:rPr lang="nl-NL" dirty="0" err="1" smtClean="0">
                <a:latin typeface="Courier"/>
                <a:cs typeface="Courier"/>
              </a:rPr>
              <a:t>Signif</a:t>
            </a:r>
            <a:r>
              <a:rPr lang="nl-NL" dirty="0" smtClean="0">
                <a:latin typeface="Courier"/>
                <a:cs typeface="Courier"/>
              </a:rPr>
              <a:t>. codes:  0 ‘***’ 0.001 ‘**’ 0.01 ‘*’ 0.05 ‘.’ 0.1 ‘ ’ 1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O </a:t>
            </a:r>
            <a:r>
              <a:rPr lang="en-US" sz="2800" dirty="0" err="1" smtClean="0"/>
              <a:t>vs</a:t>
            </a:r>
            <a:r>
              <a:rPr lang="en-US" sz="2800" dirty="0" smtClean="0"/>
              <a:t> OA ANCOVA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660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688"/>
            <a:ext cx="9253274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TotAll$model</a:t>
            </a:r>
            <a:r>
              <a:rPr lang="en-US" dirty="0" smtClean="0">
                <a:latin typeface="Courier"/>
                <a:cs typeface="Courier"/>
              </a:rPr>
              <a:t>: 0</a:t>
            </a:r>
          </a:p>
          <a:p>
            <a:r>
              <a:rPr lang="en-US" dirty="0" smtClean="0">
                <a:latin typeface="Courier"/>
                <a:cs typeface="Courier"/>
              </a:rPr>
              <a:t>       f            alphaT.34           model  </a:t>
            </a:r>
          </a:p>
          <a:p>
            <a:r>
              <a:rPr lang="en-US" dirty="0" smtClean="0">
                <a:latin typeface="Courier"/>
                <a:cs typeface="Courier"/>
              </a:rPr>
              <a:t> Min.   :0.2025   Min.   :   -</a:t>
            </a:r>
            <a:r>
              <a:rPr lang="en-US" dirty="0" err="1" smtClean="0">
                <a:latin typeface="Courier"/>
                <a:cs typeface="Courier"/>
              </a:rPr>
              <a:t>Inf</a:t>
            </a:r>
            <a:r>
              <a:rPr lang="en-US" dirty="0" smtClean="0">
                <a:latin typeface="Courier"/>
                <a:cs typeface="Courier"/>
              </a:rPr>
              <a:t>   Min.   :0  </a:t>
            </a:r>
          </a:p>
          <a:p>
            <a:r>
              <a:rPr lang="en-US" dirty="0" smtClean="0">
                <a:latin typeface="Courier"/>
                <a:cs typeface="Courier"/>
              </a:rPr>
              <a:t> 1st Qu.:0.6554   1st Qu.: 0.9948   1st Qu.:0  </a:t>
            </a:r>
          </a:p>
          <a:p>
            <a:r>
              <a:rPr lang="en-US" dirty="0" smtClean="0">
                <a:latin typeface="Courier"/>
                <a:cs typeface="Courier"/>
              </a:rPr>
              <a:t> Median :0.8423   Median : 0.9984   Median :0  </a:t>
            </a:r>
          </a:p>
          <a:p>
            <a:r>
              <a:rPr lang="en-US" dirty="0" smtClean="0">
                <a:latin typeface="Courier"/>
                <a:cs typeface="Courier"/>
              </a:rPr>
              <a:t> Mean   :0.7585   Mean   :   -</a:t>
            </a:r>
            <a:r>
              <a:rPr lang="en-US" dirty="0" err="1" smtClean="0">
                <a:latin typeface="Courier"/>
                <a:cs typeface="Courier"/>
              </a:rPr>
              <a:t>Inf</a:t>
            </a:r>
            <a:r>
              <a:rPr lang="en-US" dirty="0" smtClean="0">
                <a:latin typeface="Courier"/>
                <a:cs typeface="Courier"/>
              </a:rPr>
              <a:t>   Mean   :0  </a:t>
            </a:r>
          </a:p>
          <a:p>
            <a:r>
              <a:rPr lang="en-US" dirty="0" smtClean="0">
                <a:latin typeface="Courier"/>
                <a:cs typeface="Courier"/>
              </a:rPr>
              <a:t> 3rd Qu.:0.9189   3rd Qu.: 1.0007   3rd Qu.:0  </a:t>
            </a:r>
          </a:p>
          <a:p>
            <a:r>
              <a:rPr lang="en-US" dirty="0" smtClean="0">
                <a:latin typeface="Courier"/>
                <a:cs typeface="Courier"/>
              </a:rPr>
              <a:t> Max.   :1.0000   Max.   : 1.0029   Max.   :0  </a:t>
            </a:r>
          </a:p>
          <a:p>
            <a:r>
              <a:rPr lang="en-US" dirty="0" smtClean="0">
                <a:latin typeface="Courier"/>
                <a:cs typeface="Courier"/>
              </a:rPr>
              <a:t> NA's   :3.0000   NA's   :12.0000              </a:t>
            </a:r>
          </a:p>
          <a:p>
            <a:r>
              <a:rPr lang="en-US" dirty="0" smtClean="0">
                <a:latin typeface="Courier"/>
                <a:cs typeface="Courier"/>
              </a:rPr>
              <a:t>---------------------------------------------------------------------------- </a:t>
            </a:r>
          </a:p>
          <a:p>
            <a:r>
              <a:rPr lang="en-US" dirty="0" err="1" smtClean="0">
                <a:latin typeface="Courier"/>
                <a:cs typeface="Courier"/>
              </a:rPr>
              <a:t>TotAll$model</a:t>
            </a:r>
            <a:r>
              <a:rPr lang="en-US" dirty="0" smtClean="0">
                <a:latin typeface="Courier"/>
                <a:cs typeface="Courier"/>
              </a:rPr>
              <a:t>: 1</a:t>
            </a:r>
          </a:p>
          <a:p>
            <a:r>
              <a:rPr lang="en-US" dirty="0" smtClean="0">
                <a:latin typeface="Courier"/>
                <a:cs typeface="Courier"/>
              </a:rPr>
              <a:t>       f            alphaT.34           model  </a:t>
            </a:r>
          </a:p>
          <a:p>
            <a:r>
              <a:rPr lang="en-US" dirty="0" smtClean="0">
                <a:latin typeface="Courier"/>
                <a:cs typeface="Courier"/>
              </a:rPr>
              <a:t> Min.   :0.2025   Min.   : 0.9961   Min.   :1  </a:t>
            </a:r>
          </a:p>
          <a:p>
            <a:r>
              <a:rPr lang="en-US" dirty="0" smtClean="0">
                <a:latin typeface="Courier"/>
                <a:cs typeface="Courier"/>
              </a:rPr>
              <a:t> 1st Qu.:0.6554   1st Qu.: 0.9975   1st Qu.:1  </a:t>
            </a:r>
          </a:p>
          <a:p>
            <a:r>
              <a:rPr lang="en-US" dirty="0" smtClean="0">
                <a:latin typeface="Courier"/>
                <a:cs typeface="Courier"/>
              </a:rPr>
              <a:t> Median :0.8423   Median : 0.9984   Median :1  </a:t>
            </a:r>
          </a:p>
          <a:p>
            <a:r>
              <a:rPr lang="en-US" dirty="0" smtClean="0">
                <a:latin typeface="Courier"/>
                <a:cs typeface="Courier"/>
              </a:rPr>
              <a:t> Mean   :0.7585   Mean   : 0.9993   Mean   :1  </a:t>
            </a:r>
          </a:p>
          <a:p>
            <a:r>
              <a:rPr lang="en-US" dirty="0" smtClean="0">
                <a:latin typeface="Courier"/>
                <a:cs typeface="Courier"/>
              </a:rPr>
              <a:t> 3rd Qu.:0.9189   3rd Qu.: 1.0005   3rd Qu.:1  </a:t>
            </a:r>
          </a:p>
          <a:p>
            <a:r>
              <a:rPr lang="en-US" dirty="0" smtClean="0">
                <a:latin typeface="Courier"/>
                <a:cs typeface="Courier"/>
              </a:rPr>
              <a:t> Max.   :1.0000   Max.   : 1.0057   Max.   :1  </a:t>
            </a:r>
          </a:p>
          <a:p>
            <a:r>
              <a:rPr lang="en-US" dirty="0" smtClean="0">
                <a:latin typeface="Courier"/>
                <a:cs typeface="Courier"/>
              </a:rPr>
              <a:t> NA's   :3.0000   NA's   :18.0000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T </a:t>
            </a:r>
            <a:r>
              <a:rPr lang="en-US" sz="2800" dirty="0" err="1" smtClean="0"/>
              <a:t>vs</a:t>
            </a:r>
            <a:r>
              <a:rPr lang="en-US" sz="2800" dirty="0" smtClean="0"/>
              <a:t> 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297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688"/>
            <a:ext cx="11463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Analysis of Variance Table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Response: TotAll$alphaT.34</a:t>
            </a:r>
          </a:p>
          <a:p>
            <a:r>
              <a:rPr lang="en-US" dirty="0" smtClean="0">
                <a:latin typeface="Courier"/>
                <a:cs typeface="Courier"/>
              </a:rPr>
              <a:t>							</a:t>
            </a:r>
            <a:r>
              <a:rPr lang="en-US" dirty="0" err="1" smtClean="0">
                <a:latin typeface="Courier"/>
                <a:cs typeface="Courier"/>
              </a:rPr>
              <a:t>Df</a:t>
            </a:r>
            <a:r>
              <a:rPr lang="en-US" dirty="0" smtClean="0">
                <a:latin typeface="Courier"/>
                <a:cs typeface="Courier"/>
              </a:rPr>
              <a:t>    Sum </a:t>
            </a:r>
            <a:r>
              <a:rPr lang="en-US" dirty="0" err="1" smtClean="0">
                <a:latin typeface="Courier"/>
                <a:cs typeface="Courier"/>
              </a:rPr>
              <a:t>Sq</a:t>
            </a:r>
            <a:r>
              <a:rPr lang="en-US" dirty="0" smtClean="0">
                <a:latin typeface="Courier"/>
                <a:cs typeface="Courier"/>
              </a:rPr>
              <a:t>    Mean </a:t>
            </a:r>
            <a:r>
              <a:rPr lang="en-US" dirty="0" err="1" smtClean="0">
                <a:latin typeface="Courier"/>
                <a:cs typeface="Courier"/>
              </a:rPr>
              <a:t>Sq</a:t>
            </a:r>
            <a:r>
              <a:rPr lang="en-US" dirty="0" smtClean="0">
                <a:latin typeface="Courier"/>
                <a:cs typeface="Courier"/>
              </a:rPr>
              <a:t> F value    </a:t>
            </a:r>
            <a:r>
              <a:rPr lang="en-US" dirty="0" err="1" smtClean="0">
                <a:latin typeface="Courier"/>
                <a:cs typeface="Courier"/>
              </a:rPr>
              <a:t>Pr</a:t>
            </a:r>
            <a:r>
              <a:rPr lang="en-US" dirty="0" smtClean="0">
                <a:latin typeface="Courier"/>
                <a:cs typeface="Courier"/>
              </a:rPr>
              <a:t>(&gt;F)    </a:t>
            </a:r>
          </a:p>
          <a:p>
            <a:r>
              <a:rPr lang="en-US" dirty="0" err="1" smtClean="0">
                <a:latin typeface="Courier"/>
                <a:cs typeface="Courier"/>
              </a:rPr>
              <a:t>TotAll$f</a:t>
            </a:r>
            <a:r>
              <a:rPr lang="en-US" dirty="0" smtClean="0">
                <a:latin typeface="Courier"/>
                <a:cs typeface="Courier"/>
              </a:rPr>
              <a:t>  		 		1 	2.5849e-04 2.5849e-04 30.6903 4.567e-06 </a:t>
            </a:r>
          </a:p>
          <a:p>
            <a:r>
              <a:rPr lang="en-US" dirty="0" smtClean="0">
                <a:latin typeface="Courier"/>
                <a:cs typeface="Courier"/>
              </a:rPr>
              <a:t>***</a:t>
            </a:r>
          </a:p>
          <a:p>
            <a:r>
              <a:rPr lang="en-US" dirty="0" err="1" smtClean="0">
                <a:latin typeface="Courier"/>
                <a:cs typeface="Courier"/>
              </a:rPr>
              <a:t>TotAll$model</a:t>
            </a:r>
            <a:r>
              <a:rPr lang="en-US" dirty="0" smtClean="0">
                <a:latin typeface="Courier"/>
                <a:cs typeface="Courier"/>
              </a:rPr>
              <a:t>      		1 	2.0840e-06 2.0840e-06  0.2474    0.6224    </a:t>
            </a:r>
          </a:p>
          <a:p>
            <a:r>
              <a:rPr lang="en-US" dirty="0" err="1" smtClean="0">
                <a:latin typeface="Courier"/>
                <a:cs typeface="Courier"/>
              </a:rPr>
              <a:t>TotAll$f:TotAll$model</a:t>
            </a:r>
            <a:r>
              <a:rPr lang="en-US" dirty="0" smtClean="0">
                <a:latin typeface="Courier"/>
                <a:cs typeface="Courier"/>
              </a:rPr>
              <a:t>  	1 	1.5434e-05 1.5434e-05  1.8324    0.1856    </a:t>
            </a:r>
          </a:p>
          <a:p>
            <a:r>
              <a:rPr lang="en-US" dirty="0" smtClean="0">
                <a:latin typeface="Courier"/>
                <a:cs typeface="Courier"/>
              </a:rPr>
              <a:t>Residuals             	31 	2.6110e-04 8.4230e-06                      </a:t>
            </a:r>
          </a:p>
          <a:p>
            <a:r>
              <a:rPr lang="en-US" dirty="0" smtClean="0">
                <a:latin typeface="Courier"/>
                <a:cs typeface="Courier"/>
              </a:rPr>
              <a:t>---</a:t>
            </a:r>
          </a:p>
          <a:p>
            <a:r>
              <a:rPr lang="en-US" dirty="0" err="1" smtClean="0">
                <a:latin typeface="Courier"/>
                <a:cs typeface="Courier"/>
              </a:rPr>
              <a:t>Signif</a:t>
            </a:r>
            <a:r>
              <a:rPr lang="en-US" dirty="0" smtClean="0">
                <a:latin typeface="Courier"/>
                <a:cs typeface="Courier"/>
              </a:rPr>
              <a:t>. codes:  0 ‘***’ 0.001 ‘**’ 0.01 ‘*’ 0.05 ‘.’ 0.1 ‘ ’ 1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T </a:t>
            </a:r>
            <a:r>
              <a:rPr lang="en-US" sz="2800" dirty="0" err="1" smtClean="0"/>
              <a:t>vs</a:t>
            </a:r>
            <a:r>
              <a:rPr lang="en-US" sz="2800" smtClean="0"/>
              <a:t> TA </a:t>
            </a:r>
            <a:r>
              <a:rPr lang="en-US" sz="2800" dirty="0" smtClean="0"/>
              <a:t>ANCOVA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626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RA: Reduced S using sulfite Rayleigh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-0.0011854 -0.0004001 -0.0001610  0.0004143  0.0017061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0.9889791  0.0008532 1159.146  &lt; 2e-16 ***</a:t>
            </a:r>
          </a:p>
          <a:p>
            <a:r>
              <a:rPr lang="fr-FR" dirty="0" smtClean="0">
                <a:latin typeface="Courier"/>
                <a:cs typeface="Courier"/>
              </a:rPr>
              <a:t>f           -0.0042990  0.0012921   -3.327  0.00884 ** 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0.0008533 on 9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(22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0.5516,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0.5017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11.07 on 1 and 9 DF,  p-value: 0.00884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RA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O: Oxidized S using pooled product Rayleigh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-0.0029289 -0.0004372 -0.0001151  0.0007343  0.0022882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1.0155600  0.0008991 1129.47  &lt; 2e-16 ***</a:t>
            </a:r>
          </a:p>
          <a:p>
            <a:r>
              <a:rPr lang="fr-FR" dirty="0" smtClean="0">
                <a:latin typeface="Courier"/>
                <a:cs typeface="Courier"/>
              </a:rPr>
              <a:t>f           -0.0143032  0.0014288  -10.01 4.93e-08 ***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0.001317 on 15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(16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0.8698,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0.8611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100.2 on 1 and 15 DF,  p-value: 4.928e-08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O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72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OA: Oxidized S using sulfite Rayleigh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96981"/>
            <a:ext cx="9253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"/>
                <a:cs typeface="Courier"/>
              </a:rPr>
              <a:t>Residuals</a:t>
            </a:r>
            <a:r>
              <a:rPr lang="fr-FR" dirty="0" smtClean="0">
                <a:latin typeface="Courier"/>
                <a:cs typeface="Courier"/>
              </a:rPr>
              <a:t>:</a:t>
            </a:r>
          </a:p>
          <a:p>
            <a:r>
              <a:rPr lang="fr-FR" dirty="0" smtClean="0">
                <a:latin typeface="Courier"/>
                <a:cs typeface="Courier"/>
              </a:rPr>
              <a:t>       Min         1Q     </a:t>
            </a:r>
            <a:r>
              <a:rPr lang="fr-FR" dirty="0" err="1" smtClean="0">
                <a:latin typeface="Courier"/>
                <a:cs typeface="Courier"/>
              </a:rPr>
              <a:t>Median</a:t>
            </a:r>
            <a:r>
              <a:rPr lang="fr-FR" dirty="0" smtClean="0">
                <a:latin typeface="Courier"/>
                <a:cs typeface="Courier"/>
              </a:rPr>
              <a:t>         3Q        Max </a:t>
            </a:r>
          </a:p>
          <a:p>
            <a:r>
              <a:rPr lang="fr-FR" dirty="0" smtClean="0">
                <a:latin typeface="Courier"/>
                <a:cs typeface="Courier"/>
              </a:rPr>
              <a:t>-0.0016289 -0.0005926  0.0002054  0.0005456  0.0015204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Coefficients:</a:t>
            </a:r>
          </a:p>
          <a:p>
            <a:r>
              <a:rPr lang="fr-FR" dirty="0" smtClean="0">
                <a:latin typeface="Courier"/>
                <a:cs typeface="Courier"/>
              </a:rPr>
              <a:t>              </a:t>
            </a:r>
            <a:r>
              <a:rPr lang="fr-FR" dirty="0" err="1" smtClean="0">
                <a:latin typeface="Courier"/>
                <a:cs typeface="Courier"/>
              </a:rPr>
              <a:t>Estimate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Std</a:t>
            </a:r>
            <a:r>
              <a:rPr lang="fr-FR" dirty="0" smtClean="0">
                <a:latin typeface="Courier"/>
                <a:cs typeface="Courier"/>
              </a:rPr>
              <a:t>.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 value Pr(&gt;|</a:t>
            </a:r>
            <a:r>
              <a:rPr lang="fr-FR" dirty="0" err="1" smtClean="0">
                <a:latin typeface="Courier"/>
                <a:cs typeface="Courier"/>
              </a:rPr>
              <a:t>t</a:t>
            </a:r>
            <a:r>
              <a:rPr lang="fr-FR" dirty="0" smtClean="0">
                <a:latin typeface="Courier"/>
                <a:cs typeface="Courier"/>
              </a:rPr>
              <a:t>|)    </a:t>
            </a:r>
          </a:p>
          <a:p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dirty="0" err="1" smtClean="0">
                <a:latin typeface="Courier"/>
                <a:cs typeface="Courier"/>
              </a:rPr>
              <a:t>Intercept</a:t>
            </a:r>
            <a:r>
              <a:rPr lang="fr-FR" dirty="0" smtClean="0">
                <a:latin typeface="Courier"/>
                <a:cs typeface="Courier"/>
              </a:rPr>
              <a:t>)  1.0139013  0.0006928 1463.52  &lt; 2e-16 ***</a:t>
            </a:r>
          </a:p>
          <a:p>
            <a:r>
              <a:rPr lang="fr-FR" dirty="0" smtClean="0">
                <a:latin typeface="Courier"/>
                <a:cs typeface="Courier"/>
              </a:rPr>
              <a:t>f           -0.0121785  0.0008883  -13.71 1.25e-11 ***</a:t>
            </a:r>
          </a:p>
          <a:p>
            <a:r>
              <a:rPr lang="fr-FR" dirty="0" smtClean="0">
                <a:latin typeface="Courier"/>
                <a:cs typeface="Courier"/>
              </a:rPr>
              <a:t>---</a:t>
            </a:r>
          </a:p>
          <a:p>
            <a:r>
              <a:rPr lang="fr-FR" dirty="0" err="1" smtClean="0">
                <a:latin typeface="Courier"/>
                <a:cs typeface="Courier"/>
              </a:rPr>
              <a:t>Signif</a:t>
            </a:r>
            <a:r>
              <a:rPr lang="fr-FR" dirty="0" smtClean="0">
                <a:latin typeface="Courier"/>
                <a:cs typeface="Courier"/>
              </a:rPr>
              <a:t>. codes:  0 ‘***’ 0.001 ‘**’ 0.01 ‘*’ 0.05 ‘.’ 0.1 ‘ ’ 1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err="1" smtClean="0">
                <a:latin typeface="Courier"/>
                <a:cs typeface="Courier"/>
              </a:rPr>
              <a:t>Residual</a:t>
            </a:r>
            <a:r>
              <a:rPr lang="fr-FR" dirty="0" smtClean="0">
                <a:latin typeface="Courier"/>
                <a:cs typeface="Courier"/>
              </a:rPr>
              <a:t> standard </a:t>
            </a:r>
            <a:r>
              <a:rPr lang="fr-FR" dirty="0" err="1" smtClean="0">
                <a:latin typeface="Courier"/>
                <a:cs typeface="Courier"/>
              </a:rPr>
              <a:t>error</a:t>
            </a:r>
            <a:r>
              <a:rPr lang="fr-FR" dirty="0" smtClean="0">
                <a:latin typeface="Courier"/>
                <a:cs typeface="Courier"/>
              </a:rPr>
              <a:t>: 0.000821 on 20 </a:t>
            </a:r>
            <a:r>
              <a:rPr lang="fr-FR" dirty="0" err="1" smtClean="0">
                <a:latin typeface="Courier"/>
                <a:cs typeface="Courier"/>
              </a:rPr>
              <a:t>degrees</a:t>
            </a:r>
            <a:r>
              <a:rPr lang="fr-FR" dirty="0" smtClean="0">
                <a:latin typeface="Courier"/>
                <a:cs typeface="Courier"/>
              </a:rPr>
              <a:t> of </a:t>
            </a:r>
            <a:r>
              <a:rPr lang="fr-FR" dirty="0" err="1" smtClean="0">
                <a:latin typeface="Courier"/>
                <a:cs typeface="Courier"/>
              </a:rPr>
              <a:t>freedom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(11 observations </a:t>
            </a:r>
            <a:r>
              <a:rPr lang="fr-FR" dirty="0" err="1" smtClean="0">
                <a:latin typeface="Courier"/>
                <a:cs typeface="Courier"/>
              </a:rPr>
              <a:t>deleted</a:t>
            </a:r>
            <a:r>
              <a:rPr lang="fr-FR" dirty="0" smtClean="0">
                <a:latin typeface="Courier"/>
                <a:cs typeface="Courier"/>
              </a:rPr>
              <a:t> due to </a:t>
            </a:r>
            <a:r>
              <a:rPr lang="fr-FR" dirty="0" err="1" smtClean="0">
                <a:latin typeface="Courier"/>
                <a:cs typeface="Courier"/>
              </a:rPr>
              <a:t>missingness</a:t>
            </a:r>
            <a:r>
              <a:rPr lang="fr-FR" dirty="0" smtClean="0">
                <a:latin typeface="Courier"/>
                <a:cs typeface="Courier"/>
              </a:rPr>
              <a:t>)</a:t>
            </a:r>
          </a:p>
          <a:p>
            <a:r>
              <a:rPr lang="fr-FR" dirty="0" smtClean="0">
                <a:latin typeface="Courier"/>
                <a:cs typeface="Courier"/>
              </a:rPr>
              <a:t>Multiple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0.9038,	</a:t>
            </a:r>
            <a:r>
              <a:rPr lang="fr-FR" dirty="0" err="1" smtClean="0">
                <a:latin typeface="Courier"/>
                <a:cs typeface="Courier"/>
              </a:rPr>
              <a:t>Adjusted</a:t>
            </a:r>
            <a:r>
              <a:rPr lang="fr-FR" dirty="0" smtClean="0">
                <a:latin typeface="Courier"/>
                <a:cs typeface="Courier"/>
              </a:rPr>
              <a:t> R-</a:t>
            </a:r>
            <a:r>
              <a:rPr lang="fr-FR" dirty="0" err="1" smtClean="0">
                <a:latin typeface="Courier"/>
                <a:cs typeface="Courier"/>
              </a:rPr>
              <a:t>squared</a:t>
            </a:r>
            <a:r>
              <a:rPr lang="fr-FR" dirty="0" smtClean="0">
                <a:latin typeface="Courier"/>
                <a:cs typeface="Courier"/>
              </a:rPr>
              <a:t>: 0.899 </a:t>
            </a:r>
          </a:p>
          <a:p>
            <a:r>
              <a:rPr lang="fr-FR" dirty="0" smtClean="0">
                <a:latin typeface="Courier"/>
                <a:cs typeface="Courier"/>
              </a:rPr>
              <a:t>F-</a:t>
            </a:r>
            <a:r>
              <a:rPr lang="fr-FR" dirty="0" err="1" smtClean="0">
                <a:latin typeface="Courier"/>
                <a:cs typeface="Courier"/>
              </a:rPr>
              <a:t>statistic</a:t>
            </a:r>
            <a:r>
              <a:rPr lang="fr-FR" dirty="0" smtClean="0">
                <a:latin typeface="Courier"/>
                <a:cs typeface="Courier"/>
              </a:rPr>
              <a:t>:   188 on 1 and 20 DF,  p-value: 1.248e-11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OA Statistics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850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647700"/>
            <a:ext cx="47752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851" y="362901"/>
            <a:ext cx="757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 T: Total S using pooled product Rayleigh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46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2183</Words>
  <Application>Microsoft Macintosh PowerPoint</Application>
  <PresentationFormat>On-screen Show (4:3)</PresentationFormat>
  <Paragraphs>250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Bradley</dc:creator>
  <cp:lastModifiedBy>Alex Bradley</cp:lastModifiedBy>
  <cp:revision>34</cp:revision>
  <cp:lastPrinted>2013-11-11T23:39:49Z</cp:lastPrinted>
  <dcterms:created xsi:type="dcterms:W3CDTF">2013-11-09T21:42:27Z</dcterms:created>
  <dcterms:modified xsi:type="dcterms:W3CDTF">2013-11-12T03:59:12Z</dcterms:modified>
</cp:coreProperties>
</file>