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95" r:id="rId3"/>
    <p:sldId id="293" r:id="rId4"/>
    <p:sldId id="258" r:id="rId5"/>
    <p:sldId id="265" r:id="rId6"/>
    <p:sldId id="266" r:id="rId7"/>
    <p:sldId id="267" r:id="rId8"/>
    <p:sldId id="268" r:id="rId9"/>
    <p:sldId id="269" r:id="rId10"/>
    <p:sldId id="270" r:id="rId11"/>
    <p:sldId id="271" r:id="rId12"/>
    <p:sldId id="272" r:id="rId13"/>
    <p:sldId id="273" r:id="rId14"/>
    <p:sldId id="259" r:id="rId15"/>
    <p:sldId id="260" r:id="rId16"/>
    <p:sldId id="26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Lst>
  <p:sldSz cx="12192000" cy="6858000"/>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楷体_GB2312" pitchFamily="49"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楷体_GB2312" pitchFamily="49"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楷体_GB2312" pitchFamily="49"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楷体_GB2312" pitchFamily="49"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462" y="28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5" Type="http://schemas.openxmlformats.org/officeDocument/2006/relationships/image" Target="../media/image40.wmf"/><Relationship Id="rId4" Type="http://schemas.openxmlformats.org/officeDocument/2006/relationships/image" Target="../media/image3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45.wmf"/><Relationship Id="rId5" Type="http://schemas.openxmlformats.org/officeDocument/2006/relationships/image" Target="../media/image47.wmf"/><Relationship Id="rId4" Type="http://schemas.openxmlformats.org/officeDocument/2006/relationships/image" Target="../media/image4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4" Type="http://schemas.openxmlformats.org/officeDocument/2006/relationships/image" Target="../media/image54.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image" Target="../media/image57.wmf"/><Relationship Id="rId7" Type="http://schemas.openxmlformats.org/officeDocument/2006/relationships/image" Target="../media/image61.wmf"/><Relationship Id="rId2" Type="http://schemas.openxmlformats.org/officeDocument/2006/relationships/image" Target="../media/image56.wmf"/><Relationship Id="rId1" Type="http://schemas.openxmlformats.org/officeDocument/2006/relationships/image" Target="../media/image55.wmf"/><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5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4" Type="http://schemas.openxmlformats.org/officeDocument/2006/relationships/image" Target="../media/image6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 Id="rId6" Type="http://schemas.openxmlformats.org/officeDocument/2006/relationships/image" Target="../media/image72.wmf"/><Relationship Id="rId5" Type="http://schemas.openxmlformats.org/officeDocument/2006/relationships/image" Target="../media/image71.wmf"/><Relationship Id="rId4" Type="http://schemas.openxmlformats.org/officeDocument/2006/relationships/image" Target="../media/image70.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 Id="rId5" Type="http://schemas.openxmlformats.org/officeDocument/2006/relationships/image" Target="../media/image77.wmf"/><Relationship Id="rId4" Type="http://schemas.openxmlformats.org/officeDocument/2006/relationships/image" Target="../media/image7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5" Type="http://schemas.openxmlformats.org/officeDocument/2006/relationships/image" Target="../media/image20.wmf"/><Relationship Id="rId4"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4" Type="http://schemas.openxmlformats.org/officeDocument/2006/relationships/image" Target="../media/image3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8C8FC8-E23A-41E3-977E-91E9A6FE0E5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7CF4024-5AF9-4B17-9C77-6C95988CF6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3194058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C03C2C-5E05-45BC-A340-AEA0F11C47F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3F41339-BBC4-4ABB-92EC-F1A0DAD5307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818325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6623851-2841-43EB-81FB-0DCFF0A15C20}"/>
              </a:ext>
            </a:extLst>
          </p:cNvPr>
          <p:cNvSpPr>
            <a:spLocks noGrp="1"/>
          </p:cNvSpPr>
          <p:nvPr>
            <p:ph type="title" orient="vert"/>
          </p:nvPr>
        </p:nvSpPr>
        <p:spPr>
          <a:xfrm>
            <a:off x="8686800" y="609600"/>
            <a:ext cx="2590800" cy="54864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30C2332-4FF6-4C70-B8ED-B0447ACBDBA7}"/>
              </a:ext>
            </a:extLst>
          </p:cNvPr>
          <p:cNvSpPr>
            <a:spLocks noGrp="1"/>
          </p:cNvSpPr>
          <p:nvPr>
            <p:ph type="body" orient="vert" idx="1"/>
          </p:nvPr>
        </p:nvSpPr>
        <p:spPr>
          <a:xfrm>
            <a:off x="914400" y="609600"/>
            <a:ext cx="7569200" cy="54864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940172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a:p>
        </p:txBody>
      </p:sp>
      <p:sp>
        <p:nvSpPr>
          <p:cNvPr id="10" name="Content Placeholder 9"/>
          <p:cNvSpPr>
            <a:spLocks noGrp="1"/>
          </p:cNvSpPr>
          <p:nvPr>
            <p:ph sz="quarter" idx="13"/>
          </p:nvPr>
        </p:nvSpPr>
        <p:spPr>
          <a:xfrm>
            <a:off x="1524000" y="731520"/>
            <a:ext cx="8534400" cy="347472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a:extLst>
              <a:ext uri="{FF2B5EF4-FFF2-40B4-BE49-F238E27FC236}">
                <a16:creationId xmlns:a16="http://schemas.microsoft.com/office/drawing/2014/main" id="{09F84C3B-058A-4B1F-9026-7A6FBD8C87D8}"/>
              </a:ext>
            </a:extLst>
          </p:cNvPr>
          <p:cNvSpPr>
            <a:spLocks noGrp="1"/>
          </p:cNvSpPr>
          <p:nvPr>
            <p:ph type="dt" sz="half" idx="14"/>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64371498-FA24-465A-9E1F-869373AA9CCD}"/>
              </a:ext>
            </a:extLst>
          </p:cNvPr>
          <p:cNvSpPr>
            <a:spLocks noGrp="1"/>
          </p:cNvSpPr>
          <p:nvPr>
            <p:ph type="ftr" sz="quarter" idx="15"/>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A7B099BD-1182-48F9-B863-52A6AB46E10F}"/>
              </a:ext>
            </a:extLst>
          </p:cNvPr>
          <p:cNvSpPr>
            <a:spLocks noGrp="1"/>
          </p:cNvSpPr>
          <p:nvPr>
            <p:ph type="sldNum" sz="quarter" idx="16"/>
          </p:nvPr>
        </p:nvSpPr>
        <p:spPr/>
        <p:txBody>
          <a:bodyPr/>
          <a:lstStyle>
            <a:lvl1pPr>
              <a:defRPr/>
            </a:lvl1pPr>
          </a:lstStyle>
          <a:p>
            <a:fld id="{4234468A-A2BA-4B17-B5EC-DFE8ABE29F4A}" type="slidenum">
              <a:rPr lang="en-US" altLang="zh-CN"/>
              <a:pPr/>
              <a:t>‹#›</a:t>
            </a:fld>
            <a:endParaRPr lang="en-US" altLang="zh-CN"/>
          </a:p>
        </p:txBody>
      </p:sp>
    </p:spTree>
    <p:extLst>
      <p:ext uri="{BB962C8B-B14F-4D97-AF65-F5344CB8AC3E}">
        <p14:creationId xmlns:p14="http://schemas.microsoft.com/office/powerpoint/2010/main" val="2675012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C75AE8-1FC2-471D-883C-2C02D32BEB8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A7CD764-BA28-48DE-ADCA-1651E44FF57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651585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A515BC-8C0C-44B1-82CE-D80B6A527190}"/>
              </a:ext>
            </a:extLst>
          </p:cNvPr>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6517E97-5775-453C-914B-AE0B0C7E603B}"/>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4070140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C665C-9285-4498-BDDC-39C98DDB1B2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1F6F63D-2450-4FFE-B5A3-538F0C986A64}"/>
              </a:ext>
            </a:extLst>
          </p:cNvPr>
          <p:cNvSpPr>
            <a:spLocks noGrp="1"/>
          </p:cNvSpPr>
          <p:nvPr>
            <p:ph sz="half" idx="1"/>
          </p:nvPr>
        </p:nvSpPr>
        <p:spPr>
          <a:xfrm>
            <a:off x="914400" y="1981200"/>
            <a:ext cx="508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249E6A5-4863-4075-B781-DA82030D63ED}"/>
              </a:ext>
            </a:extLst>
          </p:cNvPr>
          <p:cNvSpPr>
            <a:spLocks noGrp="1"/>
          </p:cNvSpPr>
          <p:nvPr>
            <p:ph sz="half" idx="2"/>
          </p:nvPr>
        </p:nvSpPr>
        <p:spPr>
          <a:xfrm>
            <a:off x="6197600" y="1981200"/>
            <a:ext cx="508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64240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044A30-785E-46E1-A098-7606EE3B5E35}"/>
              </a:ext>
            </a:extLst>
          </p:cNvPr>
          <p:cNvSpPr>
            <a:spLocks noGrp="1"/>
          </p:cNvSpPr>
          <p:nvPr>
            <p:ph type="title"/>
          </p:nvPr>
        </p:nvSpPr>
        <p:spPr>
          <a:xfrm>
            <a:off x="840317" y="365126"/>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D85C7D9-16EF-40E0-B930-74BB37338445}"/>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D5D7E9A-41D4-4D9A-AD15-316539DDB794}"/>
              </a:ext>
            </a:extLst>
          </p:cNvPr>
          <p:cNvSpPr>
            <a:spLocks noGrp="1"/>
          </p:cNvSpPr>
          <p:nvPr>
            <p:ph sz="half" idx="2"/>
          </p:nvPr>
        </p:nvSpPr>
        <p:spPr>
          <a:xfrm>
            <a:off x="840318" y="2505075"/>
            <a:ext cx="5158316"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EF7ED11-C40E-473F-B639-84195989CD57}"/>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1F2E56F-C256-42CC-BB43-1FB8D4872206}"/>
              </a:ext>
            </a:extLst>
          </p:cNvPr>
          <p:cNvSpPr>
            <a:spLocks noGrp="1"/>
          </p:cNvSpPr>
          <p:nvPr>
            <p:ph sz="quarter" idx="4"/>
          </p:nvPr>
        </p:nvSpPr>
        <p:spPr>
          <a:xfrm>
            <a:off x="6172200" y="2505075"/>
            <a:ext cx="518371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673174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ED0CEC-756E-4902-B403-2499660B705E}"/>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596903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6455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19B95D-25B2-4902-A227-2F922DC406CF}"/>
              </a:ext>
            </a:extLst>
          </p:cNvPr>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49DE04C-E034-4D0F-9447-3EA48D0292F2}"/>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81302B9-FE9F-43F5-A4C1-521173324E6A}"/>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3841781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D361B3-A784-4547-97E2-AEAFB440DB15}"/>
              </a:ext>
            </a:extLst>
          </p:cNvPr>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F926982-9776-4707-BCBA-5A5BC045F56C}"/>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a:extLst>
              <a:ext uri="{FF2B5EF4-FFF2-40B4-BE49-F238E27FC236}">
                <a16:creationId xmlns:a16="http://schemas.microsoft.com/office/drawing/2014/main" id="{FA276FED-1F32-4024-9B83-BB8A87983C4E}"/>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685210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矩形 3">
            <a:extLst>
              <a:ext uri="{FF2B5EF4-FFF2-40B4-BE49-F238E27FC236}">
                <a16:creationId xmlns:a16="http://schemas.microsoft.com/office/drawing/2014/main" id="{876B6876-71B6-4280-821B-1EECB3018918}"/>
              </a:ext>
            </a:extLst>
          </p:cNvPr>
          <p:cNvSpPr>
            <a:spLocks noChangeArrowheads="1"/>
          </p:cNvSpPr>
          <p:nvPr/>
        </p:nvSpPr>
        <p:spPr bwMode="auto">
          <a:xfrm>
            <a:off x="0" y="0"/>
            <a:ext cx="12192000" cy="1143000"/>
          </a:xfrm>
          <a:prstGeom prst="rect">
            <a:avLst/>
          </a:prstGeom>
          <a:solidFill>
            <a:srgbClr val="C000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pPr eaLnBrk="1" hangingPunct="1"/>
            <a:endParaRPr lang="zh-CN" altLang="en-US" sz="2400"/>
          </a:p>
        </p:txBody>
      </p:sp>
      <p:sp>
        <p:nvSpPr>
          <p:cNvPr id="1027" name="Rectangle 2">
            <a:extLst>
              <a:ext uri="{FF2B5EF4-FFF2-40B4-BE49-F238E27FC236}">
                <a16:creationId xmlns:a16="http://schemas.microsoft.com/office/drawing/2014/main" id="{A6DFC483-9058-43BF-86A7-DE8227DCBE9A}"/>
              </a:ext>
            </a:extLst>
          </p:cNvPr>
          <p:cNvSpPr>
            <a:spLocks noGrp="1" noChangeArrowheads="1"/>
          </p:cNvSpPr>
          <p:nvPr>
            <p:ph type="title"/>
          </p:nvPr>
        </p:nvSpPr>
        <p:spPr bwMode="auto">
          <a:xfrm>
            <a:off x="914400" y="12065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3">
            <a:extLst>
              <a:ext uri="{FF2B5EF4-FFF2-40B4-BE49-F238E27FC236}">
                <a16:creationId xmlns:a16="http://schemas.microsoft.com/office/drawing/2014/main" id="{B175C4DE-9F75-498A-B4D3-8C5CD272867A}"/>
              </a:ext>
            </a:extLst>
          </p:cNvPr>
          <p:cNvSpPr>
            <a:spLocks noGrp="1" noChangeArrowheads="1"/>
          </p:cNvSpPr>
          <p:nvPr>
            <p:ph type="body" idx="1"/>
          </p:nvPr>
        </p:nvSpPr>
        <p:spPr bwMode="auto">
          <a:xfrm>
            <a:off x="914400" y="2409825"/>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029" name="图片 5">
            <a:extLst>
              <a:ext uri="{FF2B5EF4-FFF2-40B4-BE49-F238E27FC236}">
                <a16:creationId xmlns:a16="http://schemas.microsoft.com/office/drawing/2014/main" id="{579A7030-2213-4B42-AD2E-D2FF08ED29E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0867" y="115888"/>
            <a:ext cx="101600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6516091"/>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11.bin"/><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4.wmf"/><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11.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9.bin"/><Relationship Id="rId14" Type="http://schemas.openxmlformats.org/officeDocument/2006/relationships/image" Target="../media/image15.wmf"/></Relationships>
</file>

<file path=ppt/slides/_rels/slide12.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20.wmf"/><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17.wmf"/><Relationship Id="rId11" Type="http://schemas.openxmlformats.org/officeDocument/2006/relationships/oleObject" Target="../embeddings/oleObject16.bin"/><Relationship Id="rId5" Type="http://schemas.openxmlformats.org/officeDocument/2006/relationships/oleObject" Target="../embeddings/oleObject13.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5.bin"/></Relationships>
</file>

<file path=ppt/slides/_rels/slide13.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22.wmf"/><Relationship Id="rId5" Type="http://schemas.openxmlformats.org/officeDocument/2006/relationships/oleObject" Target="../embeddings/oleObject18.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20.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image" Target="../media/image26.wmf"/><Relationship Id="rId5" Type="http://schemas.openxmlformats.org/officeDocument/2006/relationships/oleObject" Target="../embeddings/oleObject22.bin"/><Relationship Id="rId4" Type="http://schemas.openxmlformats.org/officeDocument/2006/relationships/image" Target="../media/image25.wmf"/></Relationships>
</file>

<file path=ppt/slides/_rels/slide19.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image" Target="../media/image29.wmf"/><Relationship Id="rId5" Type="http://schemas.openxmlformats.org/officeDocument/2006/relationships/oleObject" Target="../embeddings/oleObject25.bin"/><Relationship Id="rId4" Type="http://schemas.openxmlformats.org/officeDocument/2006/relationships/image" Target="../media/image28.wmf"/><Relationship Id="rId9" Type="http://schemas.openxmlformats.org/officeDocument/2006/relationships/oleObject" Target="../embeddings/oleObject27.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image" Target="../media/image29.wmf"/><Relationship Id="rId5" Type="http://schemas.openxmlformats.org/officeDocument/2006/relationships/oleObject" Target="../embeddings/oleObject29.bin"/><Relationship Id="rId4" Type="http://schemas.openxmlformats.org/officeDocument/2006/relationships/image" Target="../media/image31.wmf"/></Relationships>
</file>

<file path=ppt/slides/_rels/slide21.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image" Target="../media/image33.wmf"/><Relationship Id="rId5" Type="http://schemas.openxmlformats.org/officeDocument/2006/relationships/oleObject" Target="../embeddings/oleObject31.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33.bin"/></Relationships>
</file>

<file path=ppt/slides/_rels/slide22.x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image" Target="../media/image40.wmf"/><Relationship Id="rId3" Type="http://schemas.openxmlformats.org/officeDocument/2006/relationships/oleObject" Target="../embeddings/oleObject34.bin"/><Relationship Id="rId7" Type="http://schemas.openxmlformats.org/officeDocument/2006/relationships/oleObject" Target="../embeddings/oleObject36.bin"/><Relationship Id="rId12" Type="http://schemas.openxmlformats.org/officeDocument/2006/relationships/oleObject" Target="../embeddings/oleObject39.bin"/><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image" Target="../media/image37.wmf"/><Relationship Id="rId11" Type="http://schemas.openxmlformats.org/officeDocument/2006/relationships/image" Target="../media/image39.wmf"/><Relationship Id="rId5" Type="http://schemas.openxmlformats.org/officeDocument/2006/relationships/oleObject" Target="../embeddings/oleObject35.bin"/><Relationship Id="rId10" Type="http://schemas.openxmlformats.org/officeDocument/2006/relationships/oleObject" Target="../embeddings/oleObject38.bin"/><Relationship Id="rId4" Type="http://schemas.openxmlformats.org/officeDocument/2006/relationships/image" Target="../media/image36.wmf"/><Relationship Id="rId9" Type="http://schemas.openxmlformats.org/officeDocument/2006/relationships/oleObject" Target="../embeddings/oleObject37.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1.xml"/><Relationship Id="rId1" Type="http://schemas.openxmlformats.org/officeDocument/2006/relationships/vmlDrawing" Target="../drawings/vmlDrawing11.vml"/><Relationship Id="rId4" Type="http://schemas.openxmlformats.org/officeDocument/2006/relationships/image" Target="../media/image41.wmf"/></Relationships>
</file>

<file path=ppt/slides/_rels/slide25.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image" Target="../media/image43.wmf"/><Relationship Id="rId5" Type="http://schemas.openxmlformats.org/officeDocument/2006/relationships/oleObject" Target="../embeddings/oleObject42.bin"/><Relationship Id="rId4" Type="http://schemas.openxmlformats.org/officeDocument/2006/relationships/image" Target="../media/image42.wmf"/></Relationships>
</file>

<file path=ppt/slides/_rels/slide26.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44.bin"/><Relationship Id="rId7" Type="http://schemas.openxmlformats.org/officeDocument/2006/relationships/oleObject" Target="../embeddings/oleObject46.bin"/><Relationship Id="rId12" Type="http://schemas.openxmlformats.org/officeDocument/2006/relationships/image" Target="../media/image47.wmf"/><Relationship Id="rId2" Type="http://schemas.openxmlformats.org/officeDocument/2006/relationships/slideLayout" Target="../slideLayouts/slideLayout1.xml"/><Relationship Id="rId1" Type="http://schemas.openxmlformats.org/officeDocument/2006/relationships/vmlDrawing" Target="../drawings/vmlDrawing13.vml"/><Relationship Id="rId6" Type="http://schemas.openxmlformats.org/officeDocument/2006/relationships/image" Target="../media/image36.wmf"/><Relationship Id="rId11" Type="http://schemas.openxmlformats.org/officeDocument/2006/relationships/oleObject" Target="../embeddings/oleObject48.bin"/><Relationship Id="rId5" Type="http://schemas.openxmlformats.org/officeDocument/2006/relationships/oleObject" Target="../embeddings/oleObject45.bin"/><Relationship Id="rId10" Type="http://schemas.openxmlformats.org/officeDocument/2006/relationships/image" Target="../media/image46.wmf"/><Relationship Id="rId4" Type="http://schemas.openxmlformats.org/officeDocument/2006/relationships/image" Target="../media/image45.wmf"/><Relationship Id="rId9" Type="http://schemas.openxmlformats.org/officeDocument/2006/relationships/oleObject" Target="../embeddings/oleObject47.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51.bin"/><Relationship Id="rId3" Type="http://schemas.openxmlformats.org/officeDocument/2006/relationships/image" Target="../media/image36.wmf"/><Relationship Id="rId7" Type="http://schemas.openxmlformats.org/officeDocument/2006/relationships/image" Target="../media/image49.wmf"/><Relationship Id="rId2" Type="http://schemas.openxmlformats.org/officeDocument/2006/relationships/slideLayout" Target="../slideLayouts/slideLayout1.xml"/><Relationship Id="rId1" Type="http://schemas.openxmlformats.org/officeDocument/2006/relationships/vmlDrawing" Target="../drawings/vmlDrawing14.vml"/><Relationship Id="rId6" Type="http://schemas.openxmlformats.org/officeDocument/2006/relationships/oleObject" Target="../embeddings/oleObject50.bin"/><Relationship Id="rId5" Type="http://schemas.openxmlformats.org/officeDocument/2006/relationships/image" Target="../media/image48.wmf"/><Relationship Id="rId4" Type="http://schemas.openxmlformats.org/officeDocument/2006/relationships/oleObject" Target="../embeddings/oleObject49.bin"/><Relationship Id="rId9" Type="http://schemas.openxmlformats.org/officeDocument/2006/relationships/image" Target="../media/image50.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slideLayout" Target="../slideLayouts/slideLayout1.xml"/><Relationship Id="rId1" Type="http://schemas.openxmlformats.org/officeDocument/2006/relationships/vmlDrawing" Target="../drawings/vmlDrawing15.vml"/><Relationship Id="rId6" Type="http://schemas.openxmlformats.org/officeDocument/2006/relationships/image" Target="../media/image52.wmf"/><Relationship Id="rId5" Type="http://schemas.openxmlformats.org/officeDocument/2006/relationships/oleObject" Target="../embeddings/oleObject53.bin"/><Relationship Id="rId10" Type="http://schemas.openxmlformats.org/officeDocument/2006/relationships/image" Target="../media/image54.wmf"/><Relationship Id="rId4" Type="http://schemas.openxmlformats.org/officeDocument/2006/relationships/image" Target="../media/image51.wmf"/><Relationship Id="rId9" Type="http://schemas.openxmlformats.org/officeDocument/2006/relationships/oleObject" Target="../embeddings/oleObject55.bin"/></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oleObject" Target="../embeddings/oleObject61.bin"/><Relationship Id="rId18" Type="http://schemas.openxmlformats.org/officeDocument/2006/relationships/image" Target="../media/image62.wmf"/><Relationship Id="rId3" Type="http://schemas.openxmlformats.org/officeDocument/2006/relationships/oleObject" Target="../embeddings/oleObject56.bin"/><Relationship Id="rId7" Type="http://schemas.openxmlformats.org/officeDocument/2006/relationships/oleObject" Target="../embeddings/oleObject58.bin"/><Relationship Id="rId12" Type="http://schemas.openxmlformats.org/officeDocument/2006/relationships/image" Target="../media/image59.wmf"/><Relationship Id="rId17" Type="http://schemas.openxmlformats.org/officeDocument/2006/relationships/oleObject" Target="../embeddings/oleObject63.bin"/><Relationship Id="rId2" Type="http://schemas.openxmlformats.org/officeDocument/2006/relationships/slideLayout" Target="../slideLayouts/slideLayout1.xml"/><Relationship Id="rId16" Type="http://schemas.openxmlformats.org/officeDocument/2006/relationships/image" Target="../media/image61.wmf"/><Relationship Id="rId1" Type="http://schemas.openxmlformats.org/officeDocument/2006/relationships/vmlDrawing" Target="../drawings/vmlDrawing16.vml"/><Relationship Id="rId6" Type="http://schemas.openxmlformats.org/officeDocument/2006/relationships/image" Target="../media/image56.wmf"/><Relationship Id="rId11" Type="http://schemas.openxmlformats.org/officeDocument/2006/relationships/oleObject" Target="../embeddings/oleObject60.bin"/><Relationship Id="rId5" Type="http://schemas.openxmlformats.org/officeDocument/2006/relationships/oleObject" Target="../embeddings/oleObject57.bin"/><Relationship Id="rId15" Type="http://schemas.openxmlformats.org/officeDocument/2006/relationships/oleObject" Target="../embeddings/oleObject62.bin"/><Relationship Id="rId10" Type="http://schemas.openxmlformats.org/officeDocument/2006/relationships/image" Target="../media/image58.wmf"/><Relationship Id="rId4" Type="http://schemas.openxmlformats.org/officeDocument/2006/relationships/image" Target="../media/image55.wmf"/><Relationship Id="rId9" Type="http://schemas.openxmlformats.org/officeDocument/2006/relationships/oleObject" Target="../embeddings/oleObject59.bin"/><Relationship Id="rId14" Type="http://schemas.openxmlformats.org/officeDocument/2006/relationships/image" Target="../media/image60.wmf"/></Relationships>
</file>

<file path=ppt/slides/_rels/slide31.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64.bin"/><Relationship Id="rId7" Type="http://schemas.openxmlformats.org/officeDocument/2006/relationships/oleObject" Target="../embeddings/oleObject66.bin"/><Relationship Id="rId2" Type="http://schemas.openxmlformats.org/officeDocument/2006/relationships/slideLayout" Target="../slideLayouts/slideLayout1.xml"/><Relationship Id="rId1" Type="http://schemas.openxmlformats.org/officeDocument/2006/relationships/vmlDrawing" Target="../drawings/vmlDrawing17.vml"/><Relationship Id="rId6" Type="http://schemas.openxmlformats.org/officeDocument/2006/relationships/image" Target="../media/image64.wmf"/><Relationship Id="rId5" Type="http://schemas.openxmlformats.org/officeDocument/2006/relationships/oleObject" Target="../embeddings/oleObject65.bin"/><Relationship Id="rId10" Type="http://schemas.openxmlformats.org/officeDocument/2006/relationships/image" Target="../media/image66.wmf"/><Relationship Id="rId4" Type="http://schemas.openxmlformats.org/officeDocument/2006/relationships/image" Target="../media/image63.wmf"/><Relationship Id="rId9" Type="http://schemas.openxmlformats.org/officeDocument/2006/relationships/oleObject" Target="../embeddings/oleObject67.bin"/></Relationships>
</file>

<file path=ppt/slides/_rels/slide32.xml.rels><?xml version="1.0" encoding="UTF-8" standalone="yes"?>
<Relationships xmlns="http://schemas.openxmlformats.org/package/2006/relationships"><Relationship Id="rId8" Type="http://schemas.openxmlformats.org/officeDocument/2006/relationships/image" Target="../media/image69.wmf"/><Relationship Id="rId13" Type="http://schemas.openxmlformats.org/officeDocument/2006/relationships/oleObject" Target="../embeddings/oleObject73.bin"/><Relationship Id="rId3" Type="http://schemas.openxmlformats.org/officeDocument/2006/relationships/oleObject" Target="../embeddings/oleObject68.bin"/><Relationship Id="rId7" Type="http://schemas.openxmlformats.org/officeDocument/2006/relationships/oleObject" Target="../embeddings/oleObject70.bin"/><Relationship Id="rId12" Type="http://schemas.openxmlformats.org/officeDocument/2006/relationships/image" Target="../media/image71.wmf"/><Relationship Id="rId2" Type="http://schemas.openxmlformats.org/officeDocument/2006/relationships/slideLayout" Target="../slideLayouts/slideLayout1.xml"/><Relationship Id="rId1" Type="http://schemas.openxmlformats.org/officeDocument/2006/relationships/vmlDrawing" Target="../drawings/vmlDrawing18.vml"/><Relationship Id="rId6" Type="http://schemas.openxmlformats.org/officeDocument/2006/relationships/image" Target="../media/image68.wmf"/><Relationship Id="rId11" Type="http://schemas.openxmlformats.org/officeDocument/2006/relationships/oleObject" Target="../embeddings/oleObject72.bin"/><Relationship Id="rId5" Type="http://schemas.openxmlformats.org/officeDocument/2006/relationships/oleObject" Target="../embeddings/oleObject69.bin"/><Relationship Id="rId10" Type="http://schemas.openxmlformats.org/officeDocument/2006/relationships/image" Target="../media/image70.wmf"/><Relationship Id="rId4" Type="http://schemas.openxmlformats.org/officeDocument/2006/relationships/image" Target="../media/image67.wmf"/><Relationship Id="rId9" Type="http://schemas.openxmlformats.org/officeDocument/2006/relationships/oleObject" Target="../embeddings/oleObject71.bin"/><Relationship Id="rId14" Type="http://schemas.openxmlformats.org/officeDocument/2006/relationships/image" Target="../media/image72.wmf"/></Relationships>
</file>

<file path=ppt/slides/_rels/slide33.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oleObject" Target="../embeddings/oleObject74.bin"/><Relationship Id="rId7" Type="http://schemas.openxmlformats.org/officeDocument/2006/relationships/oleObject" Target="../embeddings/oleObject76.bin"/><Relationship Id="rId12" Type="http://schemas.openxmlformats.org/officeDocument/2006/relationships/image" Target="../media/image77.wmf"/><Relationship Id="rId2" Type="http://schemas.openxmlformats.org/officeDocument/2006/relationships/slideLayout" Target="../slideLayouts/slideLayout1.xml"/><Relationship Id="rId1" Type="http://schemas.openxmlformats.org/officeDocument/2006/relationships/vmlDrawing" Target="../drawings/vmlDrawing19.vml"/><Relationship Id="rId6" Type="http://schemas.openxmlformats.org/officeDocument/2006/relationships/image" Target="../media/image74.wmf"/><Relationship Id="rId11" Type="http://schemas.openxmlformats.org/officeDocument/2006/relationships/oleObject" Target="../embeddings/oleObject78.bin"/><Relationship Id="rId5" Type="http://schemas.openxmlformats.org/officeDocument/2006/relationships/oleObject" Target="../embeddings/oleObject75.bin"/><Relationship Id="rId10" Type="http://schemas.openxmlformats.org/officeDocument/2006/relationships/image" Target="../media/image76.wmf"/><Relationship Id="rId4" Type="http://schemas.openxmlformats.org/officeDocument/2006/relationships/image" Target="../media/image73.wmf"/><Relationship Id="rId9" Type="http://schemas.openxmlformats.org/officeDocument/2006/relationships/oleObject" Target="../embeddings/oleObject77.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5.bin"/><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 Box 4">
            <a:extLst>
              <a:ext uri="{FF2B5EF4-FFF2-40B4-BE49-F238E27FC236}">
                <a16:creationId xmlns:a16="http://schemas.microsoft.com/office/drawing/2014/main" id="{8523D4BB-1D3F-4559-92A6-7C5155543C4F}"/>
              </a:ext>
            </a:extLst>
          </p:cNvPr>
          <p:cNvSpPr txBox="1">
            <a:spLocks noChangeArrowheads="1"/>
          </p:cNvSpPr>
          <p:nvPr/>
        </p:nvSpPr>
        <p:spPr bwMode="auto">
          <a:xfrm>
            <a:off x="0" y="1844824"/>
            <a:ext cx="12192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600" b="1" dirty="0">
                <a:latin typeface="宋体" panose="02010600030101010101" pitchFamily="2" charset="-122"/>
              </a:rPr>
              <a:t>数据分析方法与参数统计推断</a:t>
            </a:r>
          </a:p>
        </p:txBody>
      </p:sp>
      <p:sp>
        <p:nvSpPr>
          <p:cNvPr id="2053" name="Text Box 5">
            <a:extLst>
              <a:ext uri="{FF2B5EF4-FFF2-40B4-BE49-F238E27FC236}">
                <a16:creationId xmlns:a16="http://schemas.microsoft.com/office/drawing/2014/main" id="{C1ACF9DB-B51C-4EFA-93E9-8DD58B0E194D}"/>
              </a:ext>
            </a:extLst>
          </p:cNvPr>
          <p:cNvSpPr txBox="1">
            <a:spLocks noChangeArrowheads="1"/>
          </p:cNvSpPr>
          <p:nvPr/>
        </p:nvSpPr>
        <p:spPr bwMode="auto">
          <a:xfrm>
            <a:off x="1055440" y="2780928"/>
            <a:ext cx="10153128" cy="218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717550" eaLnBrk="1" hangingPunct="1"/>
            <a:r>
              <a:rPr lang="zh-CN" altLang="en-US" sz="2800" b="1" dirty="0">
                <a:latin typeface="宋体" panose="02010600030101010101" pitchFamily="2" charset="-122"/>
              </a:rPr>
              <a:t>在计量分析推断中，其主要是根据观察到的数据进行整理，然后做出判断。因此，根据观察到的数据探讨对某些参数的估计方法是计量学中的主要内容之一。</a:t>
            </a:r>
            <a:endParaRPr lang="en-US" altLang="zh-CN" sz="2800" b="1" dirty="0">
              <a:latin typeface="宋体" panose="02010600030101010101" pitchFamily="2" charset="-122"/>
            </a:endParaRPr>
          </a:p>
          <a:p>
            <a:pPr indent="717550" eaLnBrk="1" hangingPunct="1"/>
            <a:endParaRPr lang="en-US" altLang="zh-CN" sz="2800" b="1" dirty="0">
              <a:latin typeface="宋体" panose="02010600030101010101" pitchFamily="2" charset="-122"/>
            </a:endParaRPr>
          </a:p>
          <a:p>
            <a:pPr algn="ctr" eaLnBrk="1" hangingPunct="1"/>
            <a:r>
              <a:rPr lang="zh-CN" altLang="en-US" b="1" dirty="0">
                <a:latin typeface="宋体" panose="02010600030101010101" pitchFamily="2" charset="-122"/>
              </a:rPr>
              <a:t>参考林清泉</a:t>
            </a:r>
            <a:r>
              <a:rPr lang="en-US" altLang="zh-CN" b="1" dirty="0">
                <a:latin typeface="宋体" panose="02010600030101010101" pitchFamily="2" charset="-122"/>
              </a:rPr>
              <a:t>《</a:t>
            </a:r>
            <a:r>
              <a:rPr lang="zh-CN" altLang="en-US" b="1" dirty="0">
                <a:latin typeface="宋体" panose="02010600030101010101" pitchFamily="2" charset="-122"/>
              </a:rPr>
              <a:t>计量经济学（第三版）</a:t>
            </a:r>
            <a:r>
              <a:rPr lang="en-US" altLang="zh-CN" b="1" dirty="0">
                <a:latin typeface="宋体" panose="02010600030101010101" pitchFamily="2" charset="-122"/>
              </a:rPr>
              <a:t>》</a:t>
            </a:r>
            <a:r>
              <a:rPr lang="zh-CN" altLang="en-US" b="1" dirty="0">
                <a:latin typeface="宋体" panose="02010600030101010101" pitchFamily="2" charset="-122"/>
              </a:rPr>
              <a:t>，中国人民大学出版社，</a:t>
            </a:r>
            <a:r>
              <a:rPr lang="en-US" altLang="zh-CN" b="1" dirty="0">
                <a:latin typeface="宋体" panose="02010600030101010101" pitchFamily="2" charset="-122"/>
              </a:rPr>
              <a:t>2012</a:t>
            </a:r>
            <a:endParaRPr lang="zh-CN" altLang="en-US" b="1"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
                                  </p:iterate>
                                  <p:childTnLst>
                                    <p:set>
                                      <p:cBhvr>
                                        <p:cTn id="6" dur="1" fill="hold">
                                          <p:stCondLst>
                                            <p:cond delay="0"/>
                                          </p:stCondLst>
                                        </p:cTn>
                                        <p:tgtEl>
                                          <p:spTgt spid="2052"/>
                                        </p:tgtEl>
                                        <p:attrNameLst>
                                          <p:attrName>style.visibility</p:attrName>
                                        </p:attrNameLst>
                                      </p:cBhvr>
                                      <p:to>
                                        <p:strVal val="visible"/>
                                      </p:to>
                                    </p:set>
                                    <p:animEffect transition="in" filter="wipe(left)">
                                      <p:cBhvr>
                                        <p:cTn id="7" dur="500"/>
                                        <p:tgtEl>
                                          <p:spTgt spid="20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
                                  </p:iterate>
                                  <p:childTnLst>
                                    <p:set>
                                      <p:cBhvr>
                                        <p:cTn id="11" dur="1" fill="hold">
                                          <p:stCondLst>
                                            <p:cond delay="0"/>
                                          </p:stCondLst>
                                        </p:cTn>
                                        <p:tgtEl>
                                          <p:spTgt spid="2053"/>
                                        </p:tgtEl>
                                        <p:attrNameLst>
                                          <p:attrName>style.visibility</p:attrName>
                                        </p:attrNameLst>
                                      </p:cBhvr>
                                      <p:to>
                                        <p:strVal val="visible"/>
                                      </p:to>
                                    </p:set>
                                    <p:animEffect transition="in" filter="wipe(left)">
                                      <p:cBhvr>
                                        <p:cTn id="12"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p:bldP spid="205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a:extLst>
              <a:ext uri="{FF2B5EF4-FFF2-40B4-BE49-F238E27FC236}">
                <a16:creationId xmlns:a16="http://schemas.microsoft.com/office/drawing/2014/main" id="{1500470A-358D-45DD-808A-0BEE3B69CA1A}"/>
              </a:ext>
            </a:extLst>
          </p:cNvPr>
          <p:cNvSpPr txBox="1">
            <a:spLocks noChangeArrowheads="1"/>
          </p:cNvSpPr>
          <p:nvPr/>
        </p:nvSpPr>
        <p:spPr bwMode="auto">
          <a:xfrm>
            <a:off x="1618515" y="1355428"/>
            <a:ext cx="18341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latin typeface="Times New Roman" panose="02020603050405020304" pitchFamily="18" charset="0"/>
              </a:rPr>
              <a:t>（二）</a:t>
            </a:r>
            <a:r>
              <a:rPr lang="en-US" altLang="zh-CN" b="1" dirty="0">
                <a:latin typeface="Times New Roman" panose="02020603050405020304" pitchFamily="18" charset="0"/>
              </a:rPr>
              <a:t>t</a:t>
            </a:r>
            <a:r>
              <a:rPr lang="zh-CN" altLang="en-US" b="1" dirty="0">
                <a:latin typeface="Times New Roman" panose="02020603050405020304" pitchFamily="18" charset="0"/>
              </a:rPr>
              <a:t>分布</a:t>
            </a:r>
          </a:p>
        </p:txBody>
      </p:sp>
      <p:sp>
        <p:nvSpPr>
          <p:cNvPr id="16387" name="Text Box 3">
            <a:extLst>
              <a:ext uri="{FF2B5EF4-FFF2-40B4-BE49-F238E27FC236}">
                <a16:creationId xmlns:a16="http://schemas.microsoft.com/office/drawing/2014/main" id="{503214F8-9E92-42CC-AD49-05AD21980E49}"/>
              </a:ext>
            </a:extLst>
          </p:cNvPr>
          <p:cNvSpPr txBox="1">
            <a:spLocks noChangeArrowheads="1"/>
          </p:cNvSpPr>
          <p:nvPr/>
        </p:nvSpPr>
        <p:spPr bwMode="auto">
          <a:xfrm>
            <a:off x="1885677" y="1758355"/>
            <a:ext cx="205697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latin typeface="Times New Roman" panose="02020603050405020304" pitchFamily="18" charset="0"/>
              </a:rPr>
              <a:t>A</a:t>
            </a:r>
            <a:r>
              <a:rPr lang="zh-CN" altLang="en-US" b="1" dirty="0">
                <a:latin typeface="Times New Roman" panose="02020603050405020304" pitchFamily="18" charset="0"/>
              </a:rPr>
              <a:t>．</a:t>
            </a:r>
            <a:r>
              <a:rPr lang="en-US" altLang="zh-CN" b="1" dirty="0">
                <a:latin typeface="Times New Roman" panose="02020603050405020304" pitchFamily="18" charset="0"/>
              </a:rPr>
              <a:t>t</a:t>
            </a:r>
            <a:r>
              <a:rPr lang="zh-CN" altLang="en-US" b="1" dirty="0">
                <a:latin typeface="Times New Roman" panose="02020603050405020304" pitchFamily="18" charset="0"/>
              </a:rPr>
              <a:t>统计量：</a:t>
            </a:r>
          </a:p>
        </p:txBody>
      </p:sp>
      <p:sp>
        <p:nvSpPr>
          <p:cNvPr id="16388" name="Text Box 4">
            <a:extLst>
              <a:ext uri="{FF2B5EF4-FFF2-40B4-BE49-F238E27FC236}">
                <a16:creationId xmlns:a16="http://schemas.microsoft.com/office/drawing/2014/main" id="{30E8D398-EE9E-49D5-B0CC-F1A09C57CD48}"/>
              </a:ext>
            </a:extLst>
          </p:cNvPr>
          <p:cNvSpPr txBox="1">
            <a:spLocks noChangeArrowheads="1"/>
          </p:cNvSpPr>
          <p:nvPr/>
        </p:nvSpPr>
        <p:spPr bwMode="auto">
          <a:xfrm>
            <a:off x="1885677" y="2173685"/>
            <a:ext cx="41937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latin typeface="Times New Roman" panose="02020603050405020304" pitchFamily="18" charset="0"/>
              </a:rPr>
              <a:t>B</a:t>
            </a:r>
            <a:r>
              <a:rPr lang="zh-CN" altLang="en-US" b="1" dirty="0">
                <a:latin typeface="Times New Roman" panose="02020603050405020304" pitchFamily="18" charset="0"/>
              </a:rPr>
              <a:t>．</a:t>
            </a:r>
            <a:r>
              <a:rPr lang="en-US" altLang="zh-CN" b="1" dirty="0">
                <a:latin typeface="Times New Roman" panose="02020603050405020304" pitchFamily="18" charset="0"/>
              </a:rPr>
              <a:t>t(n) </a:t>
            </a:r>
            <a:r>
              <a:rPr lang="zh-CN" altLang="en-US" b="1" dirty="0">
                <a:latin typeface="Times New Roman" panose="02020603050405020304" pitchFamily="18" charset="0"/>
              </a:rPr>
              <a:t>分布的概率密度函数  </a:t>
            </a:r>
          </a:p>
        </p:txBody>
      </p:sp>
      <p:sp>
        <p:nvSpPr>
          <p:cNvPr id="16389" name="Text Box 5">
            <a:extLst>
              <a:ext uri="{FF2B5EF4-FFF2-40B4-BE49-F238E27FC236}">
                <a16:creationId xmlns:a16="http://schemas.microsoft.com/office/drawing/2014/main" id="{613D890E-9EFF-4F3D-B7E8-286C23532085}"/>
              </a:ext>
            </a:extLst>
          </p:cNvPr>
          <p:cNvSpPr txBox="1">
            <a:spLocks noChangeArrowheads="1"/>
          </p:cNvSpPr>
          <p:nvPr/>
        </p:nvSpPr>
        <p:spPr bwMode="auto">
          <a:xfrm>
            <a:off x="1885677" y="2584153"/>
            <a:ext cx="21483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Times New Roman" panose="02020603050405020304" pitchFamily="18" charset="0"/>
              </a:rPr>
              <a:t>C</a:t>
            </a:r>
            <a:r>
              <a:rPr lang="zh-CN" altLang="en-US" b="1">
                <a:latin typeface="Times New Roman" panose="02020603050405020304" pitchFamily="18" charset="0"/>
              </a:rPr>
              <a:t>．上</a:t>
            </a:r>
            <a:r>
              <a:rPr lang="zh-CN" altLang="en-US" b="1">
                <a:latin typeface="Times New Roman" panose="02020603050405020304" pitchFamily="18" charset="0"/>
                <a:sym typeface="Symbol" panose="05050102010706020507" pitchFamily="18" charset="2"/>
              </a:rPr>
              <a:t></a:t>
            </a:r>
            <a:r>
              <a:rPr lang="zh-CN" altLang="en-US" b="1">
                <a:latin typeface="Times New Roman" panose="02020603050405020304" pitchFamily="18" charset="0"/>
              </a:rPr>
              <a:t>分位点</a:t>
            </a:r>
          </a:p>
        </p:txBody>
      </p:sp>
      <p:sp>
        <p:nvSpPr>
          <p:cNvPr id="16390" name="Text Box 6">
            <a:extLst>
              <a:ext uri="{FF2B5EF4-FFF2-40B4-BE49-F238E27FC236}">
                <a16:creationId xmlns:a16="http://schemas.microsoft.com/office/drawing/2014/main" id="{38FDF2B4-2EBE-4527-A6CE-569C1FF3D603}"/>
              </a:ext>
            </a:extLst>
          </p:cNvPr>
          <p:cNvSpPr txBox="1">
            <a:spLocks noChangeArrowheads="1"/>
          </p:cNvSpPr>
          <p:nvPr/>
        </p:nvSpPr>
        <p:spPr bwMode="auto">
          <a:xfrm>
            <a:off x="1690523" y="3118495"/>
            <a:ext cx="29527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latin typeface="Times New Roman" panose="02020603050405020304" pitchFamily="18" charset="0"/>
              </a:rPr>
              <a:t>（三）  </a:t>
            </a:r>
            <a:r>
              <a:rPr lang="en-US" altLang="zh-CN" b="1" dirty="0">
                <a:latin typeface="Times New Roman" panose="02020603050405020304" pitchFamily="18" charset="0"/>
              </a:rPr>
              <a:t>F</a:t>
            </a:r>
            <a:r>
              <a:rPr lang="zh-CN" altLang="en-US" b="1" dirty="0">
                <a:latin typeface="Times New Roman" panose="02020603050405020304" pitchFamily="18" charset="0"/>
              </a:rPr>
              <a:t>分布    </a:t>
            </a:r>
          </a:p>
        </p:txBody>
      </p:sp>
      <p:sp>
        <p:nvSpPr>
          <p:cNvPr id="16392" name="Text Box 8">
            <a:extLst>
              <a:ext uri="{FF2B5EF4-FFF2-40B4-BE49-F238E27FC236}">
                <a16:creationId xmlns:a16="http://schemas.microsoft.com/office/drawing/2014/main" id="{1EA3270A-8957-4A1F-BE62-5A2BE3BAA617}"/>
              </a:ext>
            </a:extLst>
          </p:cNvPr>
          <p:cNvSpPr txBox="1">
            <a:spLocks noChangeArrowheads="1"/>
          </p:cNvSpPr>
          <p:nvPr/>
        </p:nvSpPr>
        <p:spPr bwMode="auto">
          <a:xfrm>
            <a:off x="1918221" y="3609379"/>
            <a:ext cx="183255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Times New Roman" panose="02020603050405020304" pitchFamily="18" charset="0"/>
              </a:rPr>
              <a:t>A</a:t>
            </a:r>
            <a:r>
              <a:rPr lang="zh-CN" altLang="en-US" b="1">
                <a:latin typeface="Times New Roman" panose="02020603050405020304" pitchFamily="18" charset="0"/>
              </a:rPr>
              <a:t>．</a:t>
            </a:r>
            <a:r>
              <a:rPr lang="en-US" altLang="zh-CN" b="1">
                <a:latin typeface="Times New Roman" panose="02020603050405020304" pitchFamily="18" charset="0"/>
              </a:rPr>
              <a:t>F</a:t>
            </a:r>
            <a:r>
              <a:rPr lang="zh-CN" altLang="en-US" b="1">
                <a:latin typeface="Times New Roman" panose="02020603050405020304" pitchFamily="18" charset="0"/>
              </a:rPr>
              <a:t>统计量</a:t>
            </a:r>
          </a:p>
        </p:txBody>
      </p:sp>
      <p:sp>
        <p:nvSpPr>
          <p:cNvPr id="16393" name="Text Box 9">
            <a:extLst>
              <a:ext uri="{FF2B5EF4-FFF2-40B4-BE49-F238E27FC236}">
                <a16:creationId xmlns:a16="http://schemas.microsoft.com/office/drawing/2014/main" id="{87FD48B8-9E73-463D-8536-8CE45F68F846}"/>
              </a:ext>
            </a:extLst>
          </p:cNvPr>
          <p:cNvSpPr txBox="1">
            <a:spLocks noChangeArrowheads="1"/>
          </p:cNvSpPr>
          <p:nvPr/>
        </p:nvSpPr>
        <p:spPr bwMode="auto">
          <a:xfrm>
            <a:off x="1918221" y="4050009"/>
            <a:ext cx="78501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latin typeface="Times New Roman" panose="02020603050405020304" pitchFamily="18" charset="0"/>
              </a:rPr>
              <a:t>B</a:t>
            </a:r>
            <a:r>
              <a:rPr lang="zh-CN" altLang="en-US" b="1" dirty="0">
                <a:latin typeface="Times New Roman" panose="02020603050405020304" pitchFamily="18" charset="0"/>
              </a:rPr>
              <a:t>．</a:t>
            </a:r>
            <a:r>
              <a:rPr lang="en-US" altLang="zh-CN" b="1" dirty="0">
                <a:latin typeface="Times New Roman" panose="02020603050405020304" pitchFamily="18" charset="0"/>
              </a:rPr>
              <a:t>F(n</a:t>
            </a:r>
            <a:r>
              <a:rPr lang="en-US" altLang="zh-CN" b="1" baseline="-25000" dirty="0">
                <a:latin typeface="Times New Roman" panose="02020603050405020304" pitchFamily="18" charset="0"/>
              </a:rPr>
              <a:t>1  </a:t>
            </a:r>
            <a:r>
              <a:rPr lang="en-US" altLang="zh-CN" b="1" dirty="0">
                <a:latin typeface="Times New Roman" panose="02020603050405020304" pitchFamily="18" charset="0"/>
              </a:rPr>
              <a:t>n </a:t>
            </a:r>
            <a:r>
              <a:rPr lang="en-US" altLang="zh-CN" b="1" baseline="-25000" dirty="0">
                <a:latin typeface="Times New Roman" panose="02020603050405020304" pitchFamily="18" charset="0"/>
              </a:rPr>
              <a:t>2</a:t>
            </a:r>
            <a:r>
              <a:rPr lang="en-US" altLang="zh-CN" b="1" dirty="0">
                <a:latin typeface="Times New Roman" panose="02020603050405020304" pitchFamily="18" charset="0"/>
              </a:rPr>
              <a:t>)</a:t>
            </a:r>
            <a:r>
              <a:rPr lang="zh-CN" altLang="en-US" b="1" dirty="0">
                <a:latin typeface="Times New Roman" panose="02020603050405020304" pitchFamily="18" charset="0"/>
              </a:rPr>
              <a:t>的分布的概率密度</a:t>
            </a:r>
          </a:p>
        </p:txBody>
      </p:sp>
      <p:sp>
        <p:nvSpPr>
          <p:cNvPr id="16394" name="Text Box 10">
            <a:extLst>
              <a:ext uri="{FF2B5EF4-FFF2-40B4-BE49-F238E27FC236}">
                <a16:creationId xmlns:a16="http://schemas.microsoft.com/office/drawing/2014/main" id="{7B2FBE72-E6BC-43AF-94A5-1ADFDB5CE38A}"/>
              </a:ext>
            </a:extLst>
          </p:cNvPr>
          <p:cNvSpPr txBox="1">
            <a:spLocks noChangeArrowheads="1"/>
          </p:cNvSpPr>
          <p:nvPr/>
        </p:nvSpPr>
        <p:spPr bwMode="auto">
          <a:xfrm>
            <a:off x="1903153" y="4490639"/>
            <a:ext cx="36952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Times New Roman" panose="02020603050405020304" pitchFamily="18" charset="0"/>
              </a:rPr>
              <a:t>C</a:t>
            </a:r>
            <a:r>
              <a:rPr lang="zh-CN" altLang="en-US" b="1">
                <a:latin typeface="Times New Roman" panose="02020603050405020304" pitchFamily="18" charset="0"/>
              </a:rPr>
              <a:t>．上</a:t>
            </a:r>
            <a:r>
              <a:rPr lang="zh-CN" altLang="en-US" b="1">
                <a:latin typeface="Times New Roman" panose="02020603050405020304" pitchFamily="18" charset="0"/>
                <a:sym typeface="Symbol" panose="05050102010706020507" pitchFamily="18" charset="2"/>
              </a:rPr>
              <a:t></a:t>
            </a:r>
            <a:r>
              <a:rPr lang="zh-CN" altLang="en-US" b="1">
                <a:latin typeface="Times New Roman" panose="02020603050405020304" pitchFamily="18" charset="0"/>
              </a:rPr>
              <a:t>分位点及其性质：</a:t>
            </a:r>
          </a:p>
        </p:txBody>
      </p:sp>
      <p:sp>
        <p:nvSpPr>
          <p:cNvPr id="16395" name="Text Box 11">
            <a:extLst>
              <a:ext uri="{FF2B5EF4-FFF2-40B4-BE49-F238E27FC236}">
                <a16:creationId xmlns:a16="http://schemas.microsoft.com/office/drawing/2014/main" id="{A1994E58-A545-4AF6-9BF9-76A7413C34E0}"/>
              </a:ext>
            </a:extLst>
          </p:cNvPr>
          <p:cNvSpPr txBox="1">
            <a:spLocks noChangeArrowheads="1"/>
          </p:cNvSpPr>
          <p:nvPr/>
        </p:nvSpPr>
        <p:spPr bwMode="auto">
          <a:xfrm>
            <a:off x="2324098" y="5024038"/>
            <a:ext cx="331693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latin typeface="Times New Roman" panose="02020603050405020304" pitchFamily="18" charset="0"/>
              </a:rPr>
              <a:t>（</a:t>
            </a:r>
            <a:r>
              <a:rPr lang="en-US" altLang="zh-CN" b="1" dirty="0">
                <a:latin typeface="Times New Roman" panose="02020603050405020304" pitchFamily="18" charset="0"/>
              </a:rPr>
              <a:t>1</a:t>
            </a:r>
            <a:r>
              <a:rPr lang="zh-CN" altLang="en-US" b="1" dirty="0">
                <a:latin typeface="Times New Roman" panose="02020603050405020304" pitchFamily="18" charset="0"/>
              </a:rPr>
              <a:t>）上</a:t>
            </a:r>
            <a:r>
              <a:rPr lang="zh-CN" altLang="en-US" b="1" dirty="0">
                <a:latin typeface="Times New Roman" panose="02020603050405020304" pitchFamily="18" charset="0"/>
                <a:sym typeface="Symbol" panose="05050102010706020507" pitchFamily="18" charset="2"/>
              </a:rPr>
              <a:t></a:t>
            </a:r>
            <a:r>
              <a:rPr lang="zh-CN" altLang="en-US" b="1" dirty="0">
                <a:latin typeface="Times New Roman" panose="02020603050405020304" pitchFamily="18" charset="0"/>
              </a:rPr>
              <a:t>分位点的定义</a:t>
            </a:r>
          </a:p>
        </p:txBody>
      </p:sp>
      <p:sp>
        <p:nvSpPr>
          <p:cNvPr id="16396" name="Text Box 12">
            <a:extLst>
              <a:ext uri="{FF2B5EF4-FFF2-40B4-BE49-F238E27FC236}">
                <a16:creationId xmlns:a16="http://schemas.microsoft.com/office/drawing/2014/main" id="{5AB65C94-ECEF-4DC7-8433-C90C00E2916D}"/>
              </a:ext>
            </a:extLst>
          </p:cNvPr>
          <p:cNvSpPr txBox="1">
            <a:spLocks noChangeArrowheads="1"/>
          </p:cNvSpPr>
          <p:nvPr/>
        </p:nvSpPr>
        <p:spPr bwMode="auto">
          <a:xfrm>
            <a:off x="2324098" y="5422153"/>
            <a:ext cx="53607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latin typeface="Times New Roman" panose="02020603050405020304" pitchFamily="18" charset="0"/>
              </a:rPr>
              <a:t>（</a:t>
            </a:r>
            <a:r>
              <a:rPr lang="en-US" altLang="zh-CN" b="1" dirty="0">
                <a:latin typeface="Times New Roman" panose="02020603050405020304" pitchFamily="18" charset="0"/>
              </a:rPr>
              <a:t>2</a:t>
            </a:r>
            <a:r>
              <a:rPr lang="zh-CN" altLang="en-US" b="1" dirty="0">
                <a:latin typeface="Times New Roman" panose="02020603050405020304" pitchFamily="18" charset="0"/>
              </a:rPr>
              <a:t>）</a:t>
            </a:r>
            <a:r>
              <a:rPr lang="en-US" altLang="zh-CN" b="1" dirty="0">
                <a:latin typeface="Times New Roman" panose="02020603050405020304" pitchFamily="18" charset="0"/>
              </a:rPr>
              <a:t>F</a:t>
            </a:r>
            <a:r>
              <a:rPr lang="zh-CN" altLang="en-US" b="1" dirty="0">
                <a:latin typeface="Times New Roman" panose="02020603050405020304" pitchFamily="18" charset="0"/>
              </a:rPr>
              <a:t>分布的上</a:t>
            </a:r>
            <a:r>
              <a:rPr lang="zh-CN" altLang="en-US" b="1" dirty="0">
                <a:latin typeface="Times New Roman" panose="02020603050405020304" pitchFamily="18" charset="0"/>
                <a:sym typeface="Symbol" panose="05050102010706020507" pitchFamily="18" charset="2"/>
              </a:rPr>
              <a:t></a:t>
            </a:r>
            <a:r>
              <a:rPr lang="zh-CN" altLang="en-US" b="1" dirty="0">
                <a:latin typeface="Times New Roman" panose="02020603050405020304" pitchFamily="18" charset="0"/>
              </a:rPr>
              <a:t>分位点有如下的性质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wipe(left)">
                                      <p:cBhvr>
                                        <p:cTn id="7" dur="2000"/>
                                        <p:tgtEl>
                                          <p:spTgt spid="163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wipe(left)">
                                      <p:cBhvr>
                                        <p:cTn id="12" dur="2000"/>
                                        <p:tgtEl>
                                          <p:spTgt spid="163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388"/>
                                        </p:tgtEl>
                                        <p:attrNameLst>
                                          <p:attrName>style.visibility</p:attrName>
                                        </p:attrNameLst>
                                      </p:cBhvr>
                                      <p:to>
                                        <p:strVal val="visible"/>
                                      </p:to>
                                    </p:set>
                                    <p:animEffect transition="in" filter="wipe(left)">
                                      <p:cBhvr>
                                        <p:cTn id="17" dur="2000"/>
                                        <p:tgtEl>
                                          <p:spTgt spid="163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389"/>
                                        </p:tgtEl>
                                        <p:attrNameLst>
                                          <p:attrName>style.visibility</p:attrName>
                                        </p:attrNameLst>
                                      </p:cBhvr>
                                      <p:to>
                                        <p:strVal val="visible"/>
                                      </p:to>
                                    </p:set>
                                    <p:animEffect transition="in" filter="wipe(left)">
                                      <p:cBhvr>
                                        <p:cTn id="22" dur="2000"/>
                                        <p:tgtEl>
                                          <p:spTgt spid="1638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390"/>
                                        </p:tgtEl>
                                        <p:attrNameLst>
                                          <p:attrName>style.visibility</p:attrName>
                                        </p:attrNameLst>
                                      </p:cBhvr>
                                      <p:to>
                                        <p:strVal val="visible"/>
                                      </p:to>
                                    </p:set>
                                    <p:animEffect transition="in" filter="wipe(left)">
                                      <p:cBhvr>
                                        <p:cTn id="27" dur="2000"/>
                                        <p:tgtEl>
                                          <p:spTgt spid="1639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392"/>
                                        </p:tgtEl>
                                        <p:attrNameLst>
                                          <p:attrName>style.visibility</p:attrName>
                                        </p:attrNameLst>
                                      </p:cBhvr>
                                      <p:to>
                                        <p:strVal val="visible"/>
                                      </p:to>
                                    </p:set>
                                    <p:animEffect transition="in" filter="wipe(left)">
                                      <p:cBhvr>
                                        <p:cTn id="32" dur="2000"/>
                                        <p:tgtEl>
                                          <p:spTgt spid="1639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393"/>
                                        </p:tgtEl>
                                        <p:attrNameLst>
                                          <p:attrName>style.visibility</p:attrName>
                                        </p:attrNameLst>
                                      </p:cBhvr>
                                      <p:to>
                                        <p:strVal val="visible"/>
                                      </p:to>
                                    </p:set>
                                    <p:animEffect transition="in" filter="wipe(left)">
                                      <p:cBhvr>
                                        <p:cTn id="37" dur="2000"/>
                                        <p:tgtEl>
                                          <p:spTgt spid="1639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6394"/>
                                        </p:tgtEl>
                                        <p:attrNameLst>
                                          <p:attrName>style.visibility</p:attrName>
                                        </p:attrNameLst>
                                      </p:cBhvr>
                                      <p:to>
                                        <p:strVal val="visible"/>
                                      </p:to>
                                    </p:set>
                                    <p:animEffect transition="in" filter="wipe(left)">
                                      <p:cBhvr>
                                        <p:cTn id="42" dur="2000"/>
                                        <p:tgtEl>
                                          <p:spTgt spid="1639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6395"/>
                                        </p:tgtEl>
                                        <p:attrNameLst>
                                          <p:attrName>style.visibility</p:attrName>
                                        </p:attrNameLst>
                                      </p:cBhvr>
                                      <p:to>
                                        <p:strVal val="visible"/>
                                      </p:to>
                                    </p:set>
                                    <p:animEffect transition="in" filter="wipe(left)">
                                      <p:cBhvr>
                                        <p:cTn id="47" dur="2000"/>
                                        <p:tgtEl>
                                          <p:spTgt spid="1639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6396"/>
                                        </p:tgtEl>
                                        <p:attrNameLst>
                                          <p:attrName>style.visibility</p:attrName>
                                        </p:attrNameLst>
                                      </p:cBhvr>
                                      <p:to>
                                        <p:strVal val="visible"/>
                                      </p:to>
                                    </p:set>
                                    <p:animEffect transition="in" filter="wipe(left)">
                                      <p:cBhvr>
                                        <p:cTn id="52" dur="2000"/>
                                        <p:tgtEl>
                                          <p:spTgt spid="16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p:bldP spid="16387" grpId="0"/>
      <p:bldP spid="16388" grpId="0"/>
      <p:bldP spid="16389" grpId="0"/>
      <p:bldP spid="16390" grpId="0"/>
      <p:bldP spid="16392" grpId="0"/>
      <p:bldP spid="16393" grpId="0"/>
      <p:bldP spid="16394" grpId="0"/>
      <p:bldP spid="16395" grpId="0"/>
      <p:bldP spid="1639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Text Box 4">
            <a:extLst>
              <a:ext uri="{FF2B5EF4-FFF2-40B4-BE49-F238E27FC236}">
                <a16:creationId xmlns:a16="http://schemas.microsoft.com/office/drawing/2014/main" id="{84B559C6-9E37-46F4-8182-4D4A8A4EA2E9}"/>
              </a:ext>
            </a:extLst>
          </p:cNvPr>
          <p:cNvSpPr txBox="1">
            <a:spLocks noChangeArrowheads="1"/>
          </p:cNvSpPr>
          <p:nvPr/>
        </p:nvSpPr>
        <p:spPr bwMode="auto">
          <a:xfrm>
            <a:off x="1055440" y="1287321"/>
            <a:ext cx="71272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四、正态总体的样本均值与样本方差的分布 </a:t>
            </a:r>
          </a:p>
        </p:txBody>
      </p:sp>
      <p:graphicFrame>
        <p:nvGraphicFramePr>
          <p:cNvPr id="17415" name="Object 7">
            <a:extLst>
              <a:ext uri="{FF2B5EF4-FFF2-40B4-BE49-F238E27FC236}">
                <a16:creationId xmlns:a16="http://schemas.microsoft.com/office/drawing/2014/main" id="{CE68ED43-AA4E-4268-A5AB-5E45685A0631}"/>
              </a:ext>
            </a:extLst>
          </p:cNvPr>
          <p:cNvGraphicFramePr>
            <a:graphicFrameLocks noChangeAspect="1"/>
          </p:cNvGraphicFramePr>
          <p:nvPr>
            <p:extLst>
              <p:ext uri="{D42A27DB-BD31-4B8C-83A1-F6EECF244321}">
                <p14:modId xmlns:p14="http://schemas.microsoft.com/office/powerpoint/2010/main" val="2831932912"/>
              </p:ext>
            </p:extLst>
          </p:nvPr>
        </p:nvGraphicFramePr>
        <p:xfrm>
          <a:off x="3630762" y="2922424"/>
          <a:ext cx="1728787" cy="584200"/>
        </p:xfrm>
        <a:graphic>
          <a:graphicData uri="http://schemas.openxmlformats.org/presentationml/2006/ole">
            <mc:AlternateContent xmlns:mc="http://schemas.openxmlformats.org/markup-compatibility/2006">
              <mc:Choice xmlns:v="urn:schemas-microsoft-com:vml" Requires="v">
                <p:oleObj spid="_x0000_s16432" name="Equation" r:id="rId3" imgW="660400" imgH="228600" progId="Equation.DSMT4">
                  <p:embed/>
                </p:oleObj>
              </mc:Choice>
              <mc:Fallback>
                <p:oleObj name="Equation" r:id="rId3" imgW="660400" imgH="2286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0762" y="2922424"/>
                        <a:ext cx="17287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6" name="Object 8">
            <a:extLst>
              <a:ext uri="{FF2B5EF4-FFF2-40B4-BE49-F238E27FC236}">
                <a16:creationId xmlns:a16="http://schemas.microsoft.com/office/drawing/2014/main" id="{B3C10F4B-E026-4936-9276-F62C014F0FFA}"/>
              </a:ext>
            </a:extLst>
          </p:cNvPr>
          <p:cNvGraphicFramePr>
            <a:graphicFrameLocks noChangeAspect="1"/>
          </p:cNvGraphicFramePr>
          <p:nvPr>
            <p:extLst>
              <p:ext uri="{D42A27DB-BD31-4B8C-83A1-F6EECF244321}">
                <p14:modId xmlns:p14="http://schemas.microsoft.com/office/powerpoint/2010/main" val="2398062695"/>
              </p:ext>
            </p:extLst>
          </p:nvPr>
        </p:nvGraphicFramePr>
        <p:xfrm>
          <a:off x="5822950" y="2677093"/>
          <a:ext cx="1930400" cy="1050925"/>
        </p:xfrm>
        <a:graphic>
          <a:graphicData uri="http://schemas.openxmlformats.org/presentationml/2006/ole">
            <mc:AlternateContent xmlns:mc="http://schemas.openxmlformats.org/markup-compatibility/2006">
              <mc:Choice xmlns:v="urn:schemas-microsoft-com:vml" Requires="v">
                <p:oleObj spid="_x0000_s16433" name="Equation" r:id="rId5" imgW="749300" imgH="419100" progId="Equation.DSMT4">
                  <p:embed/>
                </p:oleObj>
              </mc:Choice>
              <mc:Fallback>
                <p:oleObj name="Equation" r:id="rId5" imgW="749300" imgH="4191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22950" y="2677093"/>
                        <a:ext cx="1930400"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7" name="Text Box 9">
            <a:extLst>
              <a:ext uri="{FF2B5EF4-FFF2-40B4-BE49-F238E27FC236}">
                <a16:creationId xmlns:a16="http://schemas.microsoft.com/office/drawing/2014/main" id="{9E7DEBA9-0CDB-4859-BB7E-0B2D9E821B4F}"/>
              </a:ext>
            </a:extLst>
          </p:cNvPr>
          <p:cNvSpPr txBox="1">
            <a:spLocks noChangeArrowheads="1"/>
          </p:cNvSpPr>
          <p:nvPr/>
        </p:nvSpPr>
        <p:spPr bwMode="auto">
          <a:xfrm>
            <a:off x="1103197" y="3634479"/>
            <a:ext cx="64793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设</a:t>
            </a:r>
            <a:r>
              <a:rPr lang="zh-CN" altLang="en-US" sz="3200" b="1" dirty="0">
                <a:latin typeface="Times New Roman" panose="02020603050405020304" pitchFamily="18" charset="0"/>
              </a:rPr>
              <a:t> </a:t>
            </a:r>
          </a:p>
        </p:txBody>
      </p:sp>
      <p:graphicFrame>
        <p:nvGraphicFramePr>
          <p:cNvPr id="17419" name="Object 11">
            <a:extLst>
              <a:ext uri="{FF2B5EF4-FFF2-40B4-BE49-F238E27FC236}">
                <a16:creationId xmlns:a16="http://schemas.microsoft.com/office/drawing/2014/main" id="{CA77AC73-0859-471F-A4AD-62671BDB3EC9}"/>
              </a:ext>
            </a:extLst>
          </p:cNvPr>
          <p:cNvGraphicFramePr>
            <a:graphicFrameLocks noChangeAspect="1"/>
          </p:cNvGraphicFramePr>
          <p:nvPr>
            <p:extLst>
              <p:ext uri="{D42A27DB-BD31-4B8C-83A1-F6EECF244321}">
                <p14:modId xmlns:p14="http://schemas.microsoft.com/office/powerpoint/2010/main" val="789363742"/>
              </p:ext>
            </p:extLst>
          </p:nvPr>
        </p:nvGraphicFramePr>
        <p:xfrm>
          <a:off x="1574801" y="3679504"/>
          <a:ext cx="2160587" cy="539750"/>
        </p:xfrm>
        <a:graphic>
          <a:graphicData uri="http://schemas.openxmlformats.org/presentationml/2006/ole">
            <mc:AlternateContent xmlns:mc="http://schemas.openxmlformats.org/markup-compatibility/2006">
              <mc:Choice xmlns:v="urn:schemas-microsoft-com:vml" Requires="v">
                <p:oleObj spid="_x0000_s16434" name="Equation" r:id="rId7" imgW="914400" imgH="228600" progId="Equation.DSMT4">
                  <p:embed/>
                </p:oleObj>
              </mc:Choice>
              <mc:Fallback>
                <p:oleObj name="Equation" r:id="rId7" imgW="914400" imgH="2286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74801" y="3679504"/>
                        <a:ext cx="216058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20" name="Text Box 12">
            <a:extLst>
              <a:ext uri="{FF2B5EF4-FFF2-40B4-BE49-F238E27FC236}">
                <a16:creationId xmlns:a16="http://schemas.microsoft.com/office/drawing/2014/main" id="{5D5146AA-D50A-4DE8-9046-315B564A4CB5}"/>
              </a:ext>
            </a:extLst>
          </p:cNvPr>
          <p:cNvSpPr txBox="1">
            <a:spLocks noChangeArrowheads="1"/>
          </p:cNvSpPr>
          <p:nvPr/>
        </p:nvSpPr>
        <p:spPr bwMode="auto">
          <a:xfrm>
            <a:off x="3906784" y="3665256"/>
            <a:ext cx="63511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令 </a:t>
            </a:r>
          </a:p>
        </p:txBody>
      </p:sp>
      <p:graphicFrame>
        <p:nvGraphicFramePr>
          <p:cNvPr id="17422" name="Object 14">
            <a:extLst>
              <a:ext uri="{FF2B5EF4-FFF2-40B4-BE49-F238E27FC236}">
                <a16:creationId xmlns:a16="http://schemas.microsoft.com/office/drawing/2014/main" id="{51C518B1-F902-46B2-88E2-84CB45D6A62D}"/>
              </a:ext>
            </a:extLst>
          </p:cNvPr>
          <p:cNvGraphicFramePr>
            <a:graphicFrameLocks noChangeAspect="1"/>
          </p:cNvGraphicFramePr>
          <p:nvPr>
            <p:extLst>
              <p:ext uri="{D42A27DB-BD31-4B8C-83A1-F6EECF244321}">
                <p14:modId xmlns:p14="http://schemas.microsoft.com/office/powerpoint/2010/main" val="1719674060"/>
              </p:ext>
            </p:extLst>
          </p:nvPr>
        </p:nvGraphicFramePr>
        <p:xfrm>
          <a:off x="4567386" y="3501008"/>
          <a:ext cx="1816646" cy="939268"/>
        </p:xfrm>
        <a:graphic>
          <a:graphicData uri="http://schemas.openxmlformats.org/presentationml/2006/ole">
            <mc:AlternateContent xmlns:mc="http://schemas.openxmlformats.org/markup-compatibility/2006">
              <mc:Choice xmlns:v="urn:schemas-microsoft-com:vml" Requires="v">
                <p:oleObj spid="_x0000_s16435" name="Equation" r:id="rId9" imgW="825500" imgH="431800" progId="Equation.DSMT4">
                  <p:embed/>
                </p:oleObj>
              </mc:Choice>
              <mc:Fallback>
                <p:oleObj name="Equation" r:id="rId9" imgW="825500" imgH="431800"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67386" y="3501008"/>
                        <a:ext cx="1816646" cy="939268"/>
                      </a:xfrm>
                      <a:prstGeom prst="rect">
                        <a:avLst/>
                      </a:prstGeom>
                      <a:noFill/>
                      <a:ln>
                        <a:noFill/>
                      </a:ln>
                    </p:spPr>
                  </p:pic>
                </p:oleObj>
              </mc:Fallback>
            </mc:AlternateContent>
          </a:graphicData>
        </a:graphic>
      </p:graphicFrame>
      <p:sp>
        <p:nvSpPr>
          <p:cNvPr id="17423" name="Text Box 15">
            <a:extLst>
              <a:ext uri="{FF2B5EF4-FFF2-40B4-BE49-F238E27FC236}">
                <a16:creationId xmlns:a16="http://schemas.microsoft.com/office/drawing/2014/main" id="{C3254408-48BB-467A-AEFD-929C5912DDCA}"/>
              </a:ext>
            </a:extLst>
          </p:cNvPr>
          <p:cNvSpPr txBox="1">
            <a:spLocks noChangeArrowheads="1"/>
          </p:cNvSpPr>
          <p:nvPr/>
        </p:nvSpPr>
        <p:spPr bwMode="auto">
          <a:xfrm>
            <a:off x="6391273" y="3645024"/>
            <a:ext cx="388119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于是，对于正态总体的 </a:t>
            </a:r>
          </a:p>
        </p:txBody>
      </p:sp>
      <p:graphicFrame>
        <p:nvGraphicFramePr>
          <p:cNvPr id="17425" name="Object 17">
            <a:extLst>
              <a:ext uri="{FF2B5EF4-FFF2-40B4-BE49-F238E27FC236}">
                <a16:creationId xmlns:a16="http://schemas.microsoft.com/office/drawing/2014/main" id="{900556EE-B65B-4892-8FA5-96B507DEDA5D}"/>
              </a:ext>
            </a:extLst>
          </p:cNvPr>
          <p:cNvGraphicFramePr>
            <a:graphicFrameLocks noChangeAspect="1"/>
          </p:cNvGraphicFramePr>
          <p:nvPr>
            <p:extLst>
              <p:ext uri="{D42A27DB-BD31-4B8C-83A1-F6EECF244321}">
                <p14:modId xmlns:p14="http://schemas.microsoft.com/office/powerpoint/2010/main" val="963271909"/>
              </p:ext>
            </p:extLst>
          </p:nvPr>
        </p:nvGraphicFramePr>
        <p:xfrm>
          <a:off x="10040786" y="3623239"/>
          <a:ext cx="477838" cy="503237"/>
        </p:xfrm>
        <a:graphic>
          <a:graphicData uri="http://schemas.openxmlformats.org/presentationml/2006/ole">
            <mc:AlternateContent xmlns:mc="http://schemas.openxmlformats.org/markup-compatibility/2006">
              <mc:Choice xmlns:v="urn:schemas-microsoft-com:vml" Requires="v">
                <p:oleObj spid="_x0000_s16436" name="Equation" r:id="rId11" imgW="177646" imgH="190335" progId="Equation.DSMT4">
                  <p:embed/>
                </p:oleObj>
              </mc:Choice>
              <mc:Fallback>
                <p:oleObj name="Equation" r:id="rId11" imgW="177646" imgH="190335" progId="Equation.DSMT4">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040786" y="3623239"/>
                        <a:ext cx="477838"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27" name="Object 19">
            <a:extLst>
              <a:ext uri="{FF2B5EF4-FFF2-40B4-BE49-F238E27FC236}">
                <a16:creationId xmlns:a16="http://schemas.microsoft.com/office/drawing/2014/main" id="{CAF5CE93-977E-476E-904C-D41541536296}"/>
              </a:ext>
            </a:extLst>
          </p:cNvPr>
          <p:cNvGraphicFramePr>
            <a:graphicFrameLocks noChangeAspect="1"/>
          </p:cNvGraphicFramePr>
          <p:nvPr>
            <p:extLst>
              <p:ext uri="{D42A27DB-BD31-4B8C-83A1-F6EECF244321}">
                <p14:modId xmlns:p14="http://schemas.microsoft.com/office/powerpoint/2010/main" val="2596690509"/>
              </p:ext>
            </p:extLst>
          </p:nvPr>
        </p:nvGraphicFramePr>
        <p:xfrm>
          <a:off x="1591129" y="4250785"/>
          <a:ext cx="2916237" cy="619125"/>
        </p:xfrm>
        <a:graphic>
          <a:graphicData uri="http://schemas.openxmlformats.org/presentationml/2006/ole">
            <mc:AlternateContent xmlns:mc="http://schemas.openxmlformats.org/markup-compatibility/2006">
              <mc:Choice xmlns:v="urn:schemas-microsoft-com:vml" Requires="v">
                <p:oleObj spid="_x0000_s16437" name="Equation" r:id="rId13" imgW="1079500" imgH="228600" progId="Equation.DSMT4">
                  <p:embed/>
                </p:oleObj>
              </mc:Choice>
              <mc:Fallback>
                <p:oleObj name="Equation" r:id="rId13" imgW="1079500" imgH="228600" progId="Equation.DSMT4">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91129" y="4250785"/>
                        <a:ext cx="2916237"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28" name="Text Box 20">
            <a:extLst>
              <a:ext uri="{FF2B5EF4-FFF2-40B4-BE49-F238E27FC236}">
                <a16:creationId xmlns:a16="http://schemas.microsoft.com/office/drawing/2014/main" id="{62993EA6-3033-4451-9421-BF29004D3D18}"/>
              </a:ext>
            </a:extLst>
          </p:cNvPr>
          <p:cNvSpPr txBox="1">
            <a:spLocks noChangeArrowheads="1"/>
          </p:cNvSpPr>
          <p:nvPr/>
        </p:nvSpPr>
        <p:spPr bwMode="auto">
          <a:xfrm>
            <a:off x="1062037" y="1900234"/>
            <a:ext cx="10362555"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命题 设总体</a:t>
            </a:r>
            <a:r>
              <a:rPr lang="en-US" altLang="zh-CN" sz="2800" b="1" dirty="0">
                <a:latin typeface="Times New Roman" panose="02020603050405020304" pitchFamily="18" charset="0"/>
              </a:rPr>
              <a:t>X</a:t>
            </a:r>
            <a:r>
              <a:rPr lang="zh-CN" altLang="en-US" sz="2800" b="1" dirty="0">
                <a:latin typeface="Times New Roman" panose="02020603050405020304" pitchFamily="18" charset="0"/>
              </a:rPr>
              <a:t>（不管服从什么分布，只要均值和方差存在）的均值为</a:t>
            </a:r>
            <a:r>
              <a:rPr lang="zh-CN" altLang="en-US" sz="2800" b="1" dirty="0">
                <a:latin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rPr>
              <a:t>，方差为</a:t>
            </a:r>
            <a:r>
              <a:rPr lang="zh-CN" altLang="en-US" sz="2800" b="1" dirty="0">
                <a:latin typeface="Times New Roman" panose="02020603050405020304" pitchFamily="18" charset="0"/>
                <a:sym typeface="Symbol" panose="05050102010706020507" pitchFamily="18" charset="2"/>
              </a:rPr>
              <a:t></a:t>
            </a:r>
            <a:r>
              <a:rPr lang="en-US" altLang="zh-CN" sz="2800" b="1" baseline="30000" dirty="0">
                <a:latin typeface="Times New Roman" panose="02020603050405020304" pitchFamily="18" charset="0"/>
                <a:sym typeface="Symbol" panose="05050102010706020507" pitchFamily="18" charset="2"/>
              </a:rPr>
              <a:t>2</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X</a:t>
            </a:r>
            <a:r>
              <a:rPr lang="en-US" altLang="zh-CN" sz="2800" b="1" baseline="-25000" dirty="0">
                <a:latin typeface="Times New Roman" panose="02020603050405020304" pitchFamily="18" charset="0"/>
              </a:rPr>
              <a:t>1</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X</a:t>
            </a:r>
            <a:r>
              <a:rPr lang="en-US" altLang="zh-CN" sz="2800" b="1" baseline="-25000" dirty="0">
                <a:latin typeface="Times New Roman" panose="02020603050405020304" pitchFamily="18" charset="0"/>
              </a:rPr>
              <a:t>2</a:t>
            </a:r>
            <a:r>
              <a:rPr lang="zh-CN" altLang="en-US" sz="2800" b="1" dirty="0">
                <a:latin typeface="Times New Roman" panose="02020603050405020304" pitchFamily="18" charset="0"/>
              </a:rPr>
              <a:t>，</a:t>
            </a:r>
            <a:r>
              <a:rPr lang="zh-CN" altLang="en-US" sz="2800" b="1" dirty="0">
                <a:latin typeface="Times New Roman" panose="02020603050405020304" pitchFamily="18" charset="0"/>
                <a:sym typeface="Symbol" panose="05050102010706020507" pitchFamily="18" charset="2"/>
              </a:rPr>
              <a:t></a:t>
            </a:r>
            <a:r>
              <a:rPr lang="en-US" altLang="zh-CN" sz="2800" b="1" dirty="0" err="1">
                <a:latin typeface="Times New Roman" panose="02020603050405020304" pitchFamily="18" charset="0"/>
              </a:rPr>
              <a:t>Xn</a:t>
            </a:r>
            <a:r>
              <a:rPr lang="zh-CN" altLang="en-US" sz="2800" b="1" dirty="0">
                <a:latin typeface="Times New Roman" panose="02020603050405020304" pitchFamily="18" charset="0"/>
              </a:rPr>
              <a:t>是</a:t>
            </a:r>
            <a:r>
              <a:rPr lang="en-US" altLang="zh-CN" sz="2800" b="1" dirty="0">
                <a:latin typeface="Times New Roman" panose="02020603050405020304" pitchFamily="18" charset="0"/>
              </a:rPr>
              <a:t>X</a:t>
            </a:r>
            <a:r>
              <a:rPr lang="zh-CN" altLang="en-US" sz="2800" b="1" dirty="0">
                <a:latin typeface="Times New Roman" panose="02020603050405020304" pitchFamily="18" charset="0"/>
              </a:rPr>
              <a:t>的一个样本，则总有</a:t>
            </a:r>
            <a:endParaRPr lang="zh-CN" altLang="en-US" sz="2800" dirty="0">
              <a:latin typeface="Times New Roman" panose="02020603050405020304" pitchFamily="18" charset="0"/>
            </a:endParaRPr>
          </a:p>
          <a:p>
            <a:pPr eaLnBrk="1" hangingPunct="1"/>
            <a:endParaRPr lang="en-US" altLang="zh-CN" sz="2800" b="1" dirty="0">
              <a:latin typeface="Times New Roman" panose="02020603050405020304" pitchFamily="18" charset="0"/>
            </a:endParaRPr>
          </a:p>
        </p:txBody>
      </p:sp>
      <p:sp>
        <p:nvSpPr>
          <p:cNvPr id="17431" name="Text Box 23">
            <a:extLst>
              <a:ext uri="{FF2B5EF4-FFF2-40B4-BE49-F238E27FC236}">
                <a16:creationId xmlns:a16="http://schemas.microsoft.com/office/drawing/2014/main" id="{DF2AFE77-F99C-405D-9B11-1099BB4B9703}"/>
              </a:ext>
            </a:extLst>
          </p:cNvPr>
          <p:cNvSpPr txBox="1">
            <a:spLocks noChangeArrowheads="1"/>
          </p:cNvSpPr>
          <p:nvPr/>
        </p:nvSpPr>
        <p:spPr bwMode="auto">
          <a:xfrm>
            <a:off x="1103197" y="4281223"/>
            <a:ext cx="5453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wipe(left)">
                                      <p:cBhvr>
                                        <p:cTn id="7" dur="2000"/>
                                        <p:tgtEl>
                                          <p:spTgt spid="174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428"/>
                                        </p:tgtEl>
                                        <p:attrNameLst>
                                          <p:attrName>style.visibility</p:attrName>
                                        </p:attrNameLst>
                                      </p:cBhvr>
                                      <p:to>
                                        <p:strVal val="visible"/>
                                      </p:to>
                                    </p:set>
                                    <p:animEffect transition="in" filter="wipe(left)">
                                      <p:cBhvr>
                                        <p:cTn id="12" dur="2000"/>
                                        <p:tgtEl>
                                          <p:spTgt spid="174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7415"/>
                                        </p:tgtEl>
                                        <p:attrNameLst>
                                          <p:attrName>style.visibility</p:attrName>
                                        </p:attrNameLst>
                                      </p:cBhvr>
                                      <p:to>
                                        <p:strVal val="visible"/>
                                      </p:to>
                                    </p:set>
                                    <p:animEffect transition="in" filter="wipe(left)">
                                      <p:cBhvr>
                                        <p:cTn id="17" dur="2000"/>
                                        <p:tgtEl>
                                          <p:spTgt spid="174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7416"/>
                                        </p:tgtEl>
                                        <p:attrNameLst>
                                          <p:attrName>style.visibility</p:attrName>
                                        </p:attrNameLst>
                                      </p:cBhvr>
                                      <p:to>
                                        <p:strVal val="visible"/>
                                      </p:to>
                                    </p:set>
                                    <p:animEffect transition="in" filter="wipe(left)">
                                      <p:cBhvr>
                                        <p:cTn id="22" dur="2000"/>
                                        <p:tgtEl>
                                          <p:spTgt spid="174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417"/>
                                        </p:tgtEl>
                                        <p:attrNameLst>
                                          <p:attrName>style.visibility</p:attrName>
                                        </p:attrNameLst>
                                      </p:cBhvr>
                                      <p:to>
                                        <p:strVal val="visible"/>
                                      </p:to>
                                    </p:set>
                                    <p:animEffect transition="in" filter="wipe(left)">
                                      <p:cBhvr>
                                        <p:cTn id="27" dur="2000"/>
                                        <p:tgtEl>
                                          <p:spTgt spid="174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7419"/>
                                        </p:tgtEl>
                                        <p:attrNameLst>
                                          <p:attrName>style.visibility</p:attrName>
                                        </p:attrNameLst>
                                      </p:cBhvr>
                                      <p:to>
                                        <p:strVal val="visible"/>
                                      </p:to>
                                    </p:set>
                                    <p:animEffect transition="in" filter="wipe(left)">
                                      <p:cBhvr>
                                        <p:cTn id="32" dur="2000"/>
                                        <p:tgtEl>
                                          <p:spTgt spid="1741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420"/>
                                        </p:tgtEl>
                                        <p:attrNameLst>
                                          <p:attrName>style.visibility</p:attrName>
                                        </p:attrNameLst>
                                      </p:cBhvr>
                                      <p:to>
                                        <p:strVal val="visible"/>
                                      </p:to>
                                    </p:set>
                                    <p:animEffect transition="in" filter="wipe(left)">
                                      <p:cBhvr>
                                        <p:cTn id="37" dur="2000"/>
                                        <p:tgtEl>
                                          <p:spTgt spid="1742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7422"/>
                                        </p:tgtEl>
                                        <p:attrNameLst>
                                          <p:attrName>style.visibility</p:attrName>
                                        </p:attrNameLst>
                                      </p:cBhvr>
                                      <p:to>
                                        <p:strVal val="visible"/>
                                      </p:to>
                                    </p:set>
                                    <p:animEffect transition="in" filter="wipe(left)">
                                      <p:cBhvr>
                                        <p:cTn id="42" dur="2000"/>
                                        <p:tgtEl>
                                          <p:spTgt spid="1742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7423"/>
                                        </p:tgtEl>
                                        <p:attrNameLst>
                                          <p:attrName>style.visibility</p:attrName>
                                        </p:attrNameLst>
                                      </p:cBhvr>
                                      <p:to>
                                        <p:strVal val="visible"/>
                                      </p:to>
                                    </p:set>
                                    <p:animEffect transition="in" filter="wipe(left)">
                                      <p:cBhvr>
                                        <p:cTn id="47" dur="2000"/>
                                        <p:tgtEl>
                                          <p:spTgt spid="1742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7425"/>
                                        </p:tgtEl>
                                        <p:attrNameLst>
                                          <p:attrName>style.visibility</p:attrName>
                                        </p:attrNameLst>
                                      </p:cBhvr>
                                      <p:to>
                                        <p:strVal val="visible"/>
                                      </p:to>
                                    </p:set>
                                    <p:animEffect transition="in" filter="wipe(left)">
                                      <p:cBhvr>
                                        <p:cTn id="52" dur="2000"/>
                                        <p:tgtEl>
                                          <p:spTgt spid="1742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7431"/>
                                        </p:tgtEl>
                                        <p:attrNameLst>
                                          <p:attrName>style.visibility</p:attrName>
                                        </p:attrNameLst>
                                      </p:cBhvr>
                                      <p:to>
                                        <p:strVal val="visible"/>
                                      </p:to>
                                    </p:set>
                                    <p:animEffect transition="in" filter="wipe(left)">
                                      <p:cBhvr>
                                        <p:cTn id="57" dur="2000"/>
                                        <p:tgtEl>
                                          <p:spTgt spid="1743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17427"/>
                                        </p:tgtEl>
                                        <p:attrNameLst>
                                          <p:attrName>style.visibility</p:attrName>
                                        </p:attrNameLst>
                                      </p:cBhvr>
                                      <p:to>
                                        <p:strVal val="visible"/>
                                      </p:to>
                                    </p:set>
                                    <p:animEffect transition="in" filter="wipe(left)">
                                      <p:cBhvr>
                                        <p:cTn id="62" dur="2000"/>
                                        <p:tgtEl>
                                          <p:spTgt spid="17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p:bldP spid="17417" grpId="0"/>
      <p:bldP spid="17420" grpId="0"/>
      <p:bldP spid="17423" grpId="0"/>
      <p:bldP spid="17428" grpId="0"/>
      <p:bldP spid="1743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0A265F13-8E8A-49BE-9ABE-A8AA6B7ADE7C}"/>
              </a:ext>
            </a:extLst>
          </p:cNvPr>
          <p:cNvSpPr>
            <a:spLocks noChangeArrowheads="1"/>
          </p:cNvSpPr>
          <p:nvPr/>
        </p:nvSpPr>
        <p:spPr bwMode="auto">
          <a:xfrm>
            <a:off x="1524001"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39" name="Text Box 7">
            <a:extLst>
              <a:ext uri="{FF2B5EF4-FFF2-40B4-BE49-F238E27FC236}">
                <a16:creationId xmlns:a16="http://schemas.microsoft.com/office/drawing/2014/main" id="{2BA89C2A-3788-446E-B129-D227309FFF0A}"/>
              </a:ext>
            </a:extLst>
          </p:cNvPr>
          <p:cNvSpPr txBox="1">
            <a:spLocks noChangeArrowheads="1"/>
          </p:cNvSpPr>
          <p:nvPr/>
        </p:nvSpPr>
        <p:spPr bwMode="auto">
          <a:xfrm>
            <a:off x="628438" y="1324646"/>
            <a:ext cx="21605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dirty="0">
                <a:latin typeface="Times New Roman" panose="02020603050405020304" pitchFamily="18" charset="0"/>
              </a:rPr>
              <a:t>    </a:t>
            </a:r>
            <a:r>
              <a:rPr lang="zh-CN" altLang="en-US" sz="3200" b="1" dirty="0">
                <a:latin typeface="Times New Roman" panose="02020603050405020304" pitchFamily="18" charset="0"/>
              </a:rPr>
              <a:t>定理</a:t>
            </a:r>
            <a:r>
              <a:rPr lang="en-US" altLang="zh-CN" sz="3200" b="1" dirty="0">
                <a:latin typeface="Times New Roman" panose="02020603050405020304" pitchFamily="18" charset="0"/>
              </a:rPr>
              <a:t>3.1</a:t>
            </a:r>
            <a:endParaRPr lang="en-US" altLang="zh-CN" sz="3600" b="1" dirty="0">
              <a:latin typeface="Times New Roman" panose="02020603050405020304" pitchFamily="18" charset="0"/>
            </a:endParaRPr>
          </a:p>
        </p:txBody>
      </p:sp>
      <p:sp>
        <p:nvSpPr>
          <p:cNvPr id="17412" name="Rectangle 8">
            <a:extLst>
              <a:ext uri="{FF2B5EF4-FFF2-40B4-BE49-F238E27FC236}">
                <a16:creationId xmlns:a16="http://schemas.microsoft.com/office/drawing/2014/main" id="{B262A392-76AC-444D-A754-5C776243C20C}"/>
              </a:ext>
            </a:extLst>
          </p:cNvPr>
          <p:cNvSpPr>
            <a:spLocks noChangeArrowheads="1"/>
          </p:cNvSpPr>
          <p:nvPr/>
        </p:nvSpPr>
        <p:spPr bwMode="auto">
          <a:xfrm>
            <a:off x="1524001" y="30838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13" name="Rectangle 9">
            <a:extLst>
              <a:ext uri="{FF2B5EF4-FFF2-40B4-BE49-F238E27FC236}">
                <a16:creationId xmlns:a16="http://schemas.microsoft.com/office/drawing/2014/main" id="{25E91C6E-CCA2-4D86-A7E1-2C51239AA5E8}"/>
              </a:ext>
            </a:extLst>
          </p:cNvPr>
          <p:cNvSpPr>
            <a:spLocks noChangeArrowheads="1"/>
          </p:cNvSpPr>
          <p:nvPr/>
        </p:nvSpPr>
        <p:spPr bwMode="auto">
          <a:xfrm>
            <a:off x="1524001" y="30838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8442" name="Group 10">
            <a:extLst>
              <a:ext uri="{FF2B5EF4-FFF2-40B4-BE49-F238E27FC236}">
                <a16:creationId xmlns:a16="http://schemas.microsoft.com/office/drawing/2014/main" id="{FB37F4A4-A641-4A0D-983E-57766554A708}"/>
              </a:ext>
            </a:extLst>
          </p:cNvPr>
          <p:cNvGrpSpPr>
            <a:grpSpLocks/>
          </p:cNvGrpSpPr>
          <p:nvPr/>
        </p:nvGrpSpPr>
        <p:grpSpPr bwMode="auto">
          <a:xfrm>
            <a:off x="1055440" y="1924994"/>
            <a:ext cx="7358062" cy="650875"/>
            <a:chOff x="191" y="1207"/>
            <a:chExt cx="4635" cy="410"/>
          </a:xfrm>
        </p:grpSpPr>
        <p:sp>
          <p:nvSpPr>
            <p:cNvPr id="17424" name="Text Box 11">
              <a:extLst>
                <a:ext uri="{FF2B5EF4-FFF2-40B4-BE49-F238E27FC236}">
                  <a16:creationId xmlns:a16="http://schemas.microsoft.com/office/drawing/2014/main" id="{04FA06AD-2D91-4626-8BE3-50B0C13EAB49}"/>
                </a:ext>
              </a:extLst>
            </p:cNvPr>
            <p:cNvSpPr txBox="1">
              <a:spLocks noChangeArrowheads="1"/>
            </p:cNvSpPr>
            <p:nvPr/>
          </p:nvSpPr>
          <p:spPr bwMode="auto">
            <a:xfrm>
              <a:off x="191" y="1234"/>
              <a:ext cx="39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设 </a:t>
              </a:r>
            </a:p>
          </p:txBody>
        </p:sp>
        <p:graphicFrame>
          <p:nvGraphicFramePr>
            <p:cNvPr id="17425" name="Object 12">
              <a:extLst>
                <a:ext uri="{FF2B5EF4-FFF2-40B4-BE49-F238E27FC236}">
                  <a16:creationId xmlns:a16="http://schemas.microsoft.com/office/drawing/2014/main" id="{625736E8-45B7-4FBF-8B80-09189931C3EB}"/>
                </a:ext>
              </a:extLst>
            </p:cNvPr>
            <p:cNvGraphicFramePr>
              <a:graphicFrameLocks noChangeAspect="1"/>
            </p:cNvGraphicFramePr>
            <p:nvPr/>
          </p:nvGraphicFramePr>
          <p:xfrm>
            <a:off x="567" y="1253"/>
            <a:ext cx="1338" cy="338"/>
          </p:xfrm>
          <a:graphic>
            <a:graphicData uri="http://schemas.openxmlformats.org/presentationml/2006/ole">
              <mc:AlternateContent xmlns:mc="http://schemas.openxmlformats.org/markup-compatibility/2006">
                <mc:Choice xmlns:v="urn:schemas-microsoft-com:vml" Requires="v">
                  <p:oleObj spid="_x0000_s17449" name="Equation" r:id="rId3" imgW="901309" imgH="228501" progId="Equation.DSMT4">
                    <p:embed/>
                  </p:oleObj>
                </mc:Choice>
                <mc:Fallback>
                  <p:oleObj name="Equation" r:id="rId3" imgW="901309" imgH="228501"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 y="1253"/>
                          <a:ext cx="1338"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26" name="Text Box 13">
              <a:extLst>
                <a:ext uri="{FF2B5EF4-FFF2-40B4-BE49-F238E27FC236}">
                  <a16:creationId xmlns:a16="http://schemas.microsoft.com/office/drawing/2014/main" id="{77F2086B-F250-49C5-8E6C-61594FCA67F6}"/>
                </a:ext>
              </a:extLst>
            </p:cNvPr>
            <p:cNvSpPr txBox="1">
              <a:spLocks noChangeArrowheads="1"/>
            </p:cNvSpPr>
            <p:nvPr/>
          </p:nvSpPr>
          <p:spPr bwMode="auto">
            <a:xfrm>
              <a:off x="2064" y="1250"/>
              <a:ext cx="84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rPr>
                <a:t>是总体 </a:t>
              </a:r>
            </a:p>
          </p:txBody>
        </p:sp>
        <p:graphicFrame>
          <p:nvGraphicFramePr>
            <p:cNvPr id="17427" name="Object 14">
              <a:extLst>
                <a:ext uri="{FF2B5EF4-FFF2-40B4-BE49-F238E27FC236}">
                  <a16:creationId xmlns:a16="http://schemas.microsoft.com/office/drawing/2014/main" id="{919AA633-7D3E-41B0-9006-4D581F35CC80}"/>
                </a:ext>
              </a:extLst>
            </p:cNvPr>
            <p:cNvGraphicFramePr>
              <a:graphicFrameLocks noChangeAspect="1"/>
            </p:cNvGraphicFramePr>
            <p:nvPr/>
          </p:nvGraphicFramePr>
          <p:xfrm>
            <a:off x="2767" y="1207"/>
            <a:ext cx="1111" cy="410"/>
          </p:xfrm>
          <a:graphic>
            <a:graphicData uri="http://schemas.openxmlformats.org/presentationml/2006/ole">
              <mc:AlternateContent xmlns:mc="http://schemas.openxmlformats.org/markup-compatibility/2006">
                <mc:Choice xmlns:v="urn:schemas-microsoft-com:vml" Requires="v">
                  <p:oleObj spid="_x0000_s17450" name="Equation" r:id="rId5" imgW="622030" imgH="228501" progId="Equation.DSMT4">
                    <p:embed/>
                  </p:oleObj>
                </mc:Choice>
                <mc:Fallback>
                  <p:oleObj name="Equation" r:id="rId5" imgW="622030" imgH="228501" progId="Equation.DSMT4">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67" y="1207"/>
                          <a:ext cx="1111"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28" name="Text Box 15">
              <a:extLst>
                <a:ext uri="{FF2B5EF4-FFF2-40B4-BE49-F238E27FC236}">
                  <a16:creationId xmlns:a16="http://schemas.microsoft.com/office/drawing/2014/main" id="{ABC6C4D1-6B17-48F3-AE26-6DE432A3EE8C}"/>
                </a:ext>
              </a:extLst>
            </p:cNvPr>
            <p:cNvSpPr txBox="1">
              <a:spLocks noChangeArrowheads="1"/>
            </p:cNvSpPr>
            <p:nvPr/>
          </p:nvSpPr>
          <p:spPr bwMode="auto">
            <a:xfrm>
              <a:off x="3923" y="1250"/>
              <a:ext cx="9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rPr>
                <a:t>的样本</a:t>
              </a:r>
              <a:r>
                <a:rPr lang="en-US" altLang="zh-CN" sz="2800" b="1">
                  <a:latin typeface="Times New Roman" panose="02020603050405020304" pitchFamily="18" charset="0"/>
                </a:rPr>
                <a:t>, </a:t>
              </a:r>
            </a:p>
          </p:txBody>
        </p:sp>
      </p:grpSp>
      <p:sp>
        <p:nvSpPr>
          <p:cNvPr id="17415" name="Rectangle 16">
            <a:extLst>
              <a:ext uri="{FF2B5EF4-FFF2-40B4-BE49-F238E27FC236}">
                <a16:creationId xmlns:a16="http://schemas.microsoft.com/office/drawing/2014/main" id="{6554BD5D-E31E-49A2-BBDC-2419B49B6A09}"/>
              </a:ext>
            </a:extLst>
          </p:cNvPr>
          <p:cNvSpPr>
            <a:spLocks noChangeArrowheads="1"/>
          </p:cNvSpPr>
          <p:nvPr/>
        </p:nvSpPr>
        <p:spPr bwMode="auto">
          <a:xfrm>
            <a:off x="1524001" y="30838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8449" name="Object 17">
            <a:extLst>
              <a:ext uri="{FF2B5EF4-FFF2-40B4-BE49-F238E27FC236}">
                <a16:creationId xmlns:a16="http://schemas.microsoft.com/office/drawing/2014/main" id="{20A49AC6-AECB-4CDD-AFAD-521DD0805D9A}"/>
              </a:ext>
            </a:extLst>
          </p:cNvPr>
          <p:cNvGraphicFramePr>
            <a:graphicFrameLocks noChangeAspect="1"/>
          </p:cNvGraphicFramePr>
          <p:nvPr>
            <p:extLst>
              <p:ext uri="{D42A27DB-BD31-4B8C-83A1-F6EECF244321}">
                <p14:modId xmlns:p14="http://schemas.microsoft.com/office/powerpoint/2010/main" val="3276272098"/>
              </p:ext>
            </p:extLst>
          </p:nvPr>
        </p:nvGraphicFramePr>
        <p:xfrm>
          <a:off x="8289927" y="1924994"/>
          <a:ext cx="1258887" cy="679450"/>
        </p:xfrm>
        <a:graphic>
          <a:graphicData uri="http://schemas.openxmlformats.org/presentationml/2006/ole">
            <mc:AlternateContent xmlns:mc="http://schemas.openxmlformats.org/markup-compatibility/2006">
              <mc:Choice xmlns:v="urn:schemas-microsoft-com:vml" Requires="v">
                <p:oleObj spid="_x0000_s17451" name="Equation" r:id="rId7" imgW="380835" imgH="241195" progId="Equation.DSMT4">
                  <p:embed/>
                </p:oleObj>
              </mc:Choice>
              <mc:Fallback>
                <p:oleObj name="Equation" r:id="rId7" imgW="380835" imgH="241195" progId="Equation.DSMT4">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89927" y="1924994"/>
                        <a:ext cx="1258887"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50" name="Text Box 18">
            <a:extLst>
              <a:ext uri="{FF2B5EF4-FFF2-40B4-BE49-F238E27FC236}">
                <a16:creationId xmlns:a16="http://schemas.microsoft.com/office/drawing/2014/main" id="{33E8A240-14D0-4B39-867A-B52066669144}"/>
              </a:ext>
            </a:extLst>
          </p:cNvPr>
          <p:cNvSpPr txBox="1">
            <a:spLocks noChangeArrowheads="1"/>
          </p:cNvSpPr>
          <p:nvPr/>
        </p:nvSpPr>
        <p:spPr bwMode="auto">
          <a:xfrm>
            <a:off x="1092994" y="2575869"/>
            <a:ext cx="55419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rPr>
              <a:t>分别是样本均值和样本方差，则有</a:t>
            </a:r>
          </a:p>
        </p:txBody>
      </p:sp>
      <p:sp>
        <p:nvSpPr>
          <p:cNvPr id="17418" name="Rectangle 19">
            <a:extLst>
              <a:ext uri="{FF2B5EF4-FFF2-40B4-BE49-F238E27FC236}">
                <a16:creationId xmlns:a16="http://schemas.microsoft.com/office/drawing/2014/main" id="{FB5472E9-6667-4A59-81D9-DBE7D278A4A5}"/>
              </a:ext>
            </a:extLst>
          </p:cNvPr>
          <p:cNvSpPr>
            <a:spLocks noChangeArrowheads="1"/>
          </p:cNvSpPr>
          <p:nvPr/>
        </p:nvSpPr>
        <p:spPr bwMode="auto">
          <a:xfrm>
            <a:off x="1524001" y="2988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8452" name="Object 20">
            <a:extLst>
              <a:ext uri="{FF2B5EF4-FFF2-40B4-BE49-F238E27FC236}">
                <a16:creationId xmlns:a16="http://schemas.microsoft.com/office/drawing/2014/main" id="{5FDECD7D-8B0E-43C3-8C02-A5F562856234}"/>
              </a:ext>
            </a:extLst>
          </p:cNvPr>
          <p:cNvGraphicFramePr>
            <a:graphicFrameLocks noChangeAspect="1"/>
          </p:cNvGraphicFramePr>
          <p:nvPr/>
        </p:nvGraphicFramePr>
        <p:xfrm>
          <a:off x="2327275" y="3219450"/>
          <a:ext cx="4921250" cy="1252538"/>
        </p:xfrm>
        <a:graphic>
          <a:graphicData uri="http://schemas.openxmlformats.org/presentationml/2006/ole">
            <mc:AlternateContent xmlns:mc="http://schemas.openxmlformats.org/markup-compatibility/2006">
              <mc:Choice xmlns:v="urn:schemas-microsoft-com:vml" Requires="v">
                <p:oleObj spid="_x0000_s17452" name="Equation" r:id="rId9" imgW="1651000" imgH="419100" progId="Equation.DSMT4">
                  <p:embed/>
                </p:oleObj>
              </mc:Choice>
              <mc:Fallback>
                <p:oleObj name="Equation" r:id="rId9" imgW="1651000" imgH="419100" progId="Equation.DSMT4">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27275" y="3219450"/>
                        <a:ext cx="4921250" cy="125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53" name="Text Box 21">
            <a:extLst>
              <a:ext uri="{FF2B5EF4-FFF2-40B4-BE49-F238E27FC236}">
                <a16:creationId xmlns:a16="http://schemas.microsoft.com/office/drawing/2014/main" id="{C7CE8643-426F-4902-BFD5-8BB62ACB81DD}"/>
              </a:ext>
            </a:extLst>
          </p:cNvPr>
          <p:cNvSpPr txBox="1">
            <a:spLocks noChangeArrowheads="1"/>
          </p:cNvSpPr>
          <p:nvPr/>
        </p:nvSpPr>
        <p:spPr bwMode="auto">
          <a:xfrm>
            <a:off x="2279650" y="4646614"/>
            <a:ext cx="526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dirty="0">
                <a:latin typeface="Times New Roman" panose="02020603050405020304" pitchFamily="18" charset="0"/>
              </a:rPr>
              <a:t>2)</a:t>
            </a:r>
          </a:p>
        </p:txBody>
      </p:sp>
      <p:sp>
        <p:nvSpPr>
          <p:cNvPr id="17421" name="Rectangle 22">
            <a:extLst>
              <a:ext uri="{FF2B5EF4-FFF2-40B4-BE49-F238E27FC236}">
                <a16:creationId xmlns:a16="http://schemas.microsoft.com/office/drawing/2014/main" id="{5AC2CD31-78E3-4DBD-9E53-62C8F377CD88}"/>
              </a:ext>
            </a:extLst>
          </p:cNvPr>
          <p:cNvSpPr>
            <a:spLocks noChangeArrowheads="1"/>
          </p:cNvSpPr>
          <p:nvPr/>
        </p:nvSpPr>
        <p:spPr bwMode="auto">
          <a:xfrm>
            <a:off x="1524001" y="31029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8455" name="Object 23">
            <a:extLst>
              <a:ext uri="{FF2B5EF4-FFF2-40B4-BE49-F238E27FC236}">
                <a16:creationId xmlns:a16="http://schemas.microsoft.com/office/drawing/2014/main" id="{1BFB26EF-8CAC-4DBF-80F5-5AF234CD35C0}"/>
              </a:ext>
            </a:extLst>
          </p:cNvPr>
          <p:cNvGraphicFramePr>
            <a:graphicFrameLocks noChangeAspect="1"/>
          </p:cNvGraphicFramePr>
          <p:nvPr/>
        </p:nvGraphicFramePr>
        <p:xfrm>
          <a:off x="3503614" y="4724401"/>
          <a:ext cx="479425" cy="504825"/>
        </p:xfrm>
        <a:graphic>
          <a:graphicData uri="http://schemas.openxmlformats.org/presentationml/2006/ole">
            <mc:AlternateContent xmlns:mc="http://schemas.openxmlformats.org/markup-compatibility/2006">
              <mc:Choice xmlns:v="urn:schemas-microsoft-com:vml" Requires="v">
                <p:oleObj spid="_x0000_s17453" name="Equation" r:id="rId11" imgW="177646" imgH="190335" progId="Equation.DSMT4">
                  <p:embed/>
                </p:oleObj>
              </mc:Choice>
              <mc:Fallback>
                <p:oleObj name="Equation" r:id="rId11" imgW="177646" imgH="190335" progId="Equation.DSMT4">
                  <p:embed/>
                  <p:pic>
                    <p:nvPicPr>
                      <p:cNvPr id="0"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03614" y="4724401"/>
                        <a:ext cx="4794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56" name="Text Box 24">
            <a:extLst>
              <a:ext uri="{FF2B5EF4-FFF2-40B4-BE49-F238E27FC236}">
                <a16:creationId xmlns:a16="http://schemas.microsoft.com/office/drawing/2014/main" id="{46C53706-0646-4499-9957-87A02E260366}"/>
              </a:ext>
            </a:extLst>
          </p:cNvPr>
          <p:cNvSpPr txBox="1">
            <a:spLocks noChangeArrowheads="1"/>
          </p:cNvSpPr>
          <p:nvPr/>
        </p:nvSpPr>
        <p:spPr bwMode="auto">
          <a:xfrm>
            <a:off x="3863976" y="4699001"/>
            <a:ext cx="188705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latin typeface="Times New Roman" panose="02020603050405020304" pitchFamily="18" charset="0"/>
              </a:rPr>
              <a:t>与</a:t>
            </a:r>
            <a:r>
              <a:rPr lang="en-US" altLang="zh-CN" sz="3200" b="1">
                <a:latin typeface="Times New Roman" panose="02020603050405020304" pitchFamily="18" charset="0"/>
              </a:rPr>
              <a:t>S</a:t>
            </a:r>
            <a:r>
              <a:rPr lang="en-US" altLang="zh-CN" sz="3200" b="1" baseline="30000">
                <a:latin typeface="Times New Roman" panose="02020603050405020304" pitchFamily="18" charset="0"/>
              </a:rPr>
              <a:t>2</a:t>
            </a:r>
            <a:r>
              <a:rPr lang="zh-CN" altLang="en-US" sz="3200" b="1">
                <a:latin typeface="Times New Roman" panose="02020603050405020304" pitchFamily="18" charset="0"/>
              </a:rPr>
              <a:t>独立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9"/>
                                        </p:tgtEl>
                                        <p:attrNameLst>
                                          <p:attrName>style.visibility</p:attrName>
                                        </p:attrNameLst>
                                      </p:cBhvr>
                                      <p:to>
                                        <p:strVal val="visible"/>
                                      </p:to>
                                    </p:set>
                                    <p:animEffect transition="in" filter="wipe(left)">
                                      <p:cBhvr>
                                        <p:cTn id="7" dur="2000"/>
                                        <p:tgtEl>
                                          <p:spTgt spid="184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8442"/>
                                        </p:tgtEl>
                                        <p:attrNameLst>
                                          <p:attrName>style.visibility</p:attrName>
                                        </p:attrNameLst>
                                      </p:cBhvr>
                                      <p:to>
                                        <p:strVal val="visible"/>
                                      </p:to>
                                    </p:set>
                                    <p:animEffect transition="in" filter="wipe(left)">
                                      <p:cBhvr>
                                        <p:cTn id="12" dur="2000"/>
                                        <p:tgtEl>
                                          <p:spTgt spid="184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8449"/>
                                        </p:tgtEl>
                                        <p:attrNameLst>
                                          <p:attrName>style.visibility</p:attrName>
                                        </p:attrNameLst>
                                      </p:cBhvr>
                                      <p:to>
                                        <p:strVal val="visible"/>
                                      </p:to>
                                    </p:set>
                                    <p:animEffect transition="in" filter="wipe(left)">
                                      <p:cBhvr>
                                        <p:cTn id="17" dur="2000"/>
                                        <p:tgtEl>
                                          <p:spTgt spid="184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450"/>
                                        </p:tgtEl>
                                        <p:attrNameLst>
                                          <p:attrName>style.visibility</p:attrName>
                                        </p:attrNameLst>
                                      </p:cBhvr>
                                      <p:to>
                                        <p:strVal val="visible"/>
                                      </p:to>
                                    </p:set>
                                    <p:animEffect transition="in" filter="wipe(left)">
                                      <p:cBhvr>
                                        <p:cTn id="22" dur="2000"/>
                                        <p:tgtEl>
                                          <p:spTgt spid="1845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8452"/>
                                        </p:tgtEl>
                                        <p:attrNameLst>
                                          <p:attrName>style.visibility</p:attrName>
                                        </p:attrNameLst>
                                      </p:cBhvr>
                                      <p:to>
                                        <p:strVal val="visible"/>
                                      </p:to>
                                    </p:set>
                                    <p:animEffect transition="in" filter="wipe(left)">
                                      <p:cBhvr>
                                        <p:cTn id="27" dur="2000"/>
                                        <p:tgtEl>
                                          <p:spTgt spid="1845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453"/>
                                        </p:tgtEl>
                                        <p:attrNameLst>
                                          <p:attrName>style.visibility</p:attrName>
                                        </p:attrNameLst>
                                      </p:cBhvr>
                                      <p:to>
                                        <p:strVal val="visible"/>
                                      </p:to>
                                    </p:set>
                                    <p:animEffect transition="in" filter="wipe(left)">
                                      <p:cBhvr>
                                        <p:cTn id="32" dur="2000"/>
                                        <p:tgtEl>
                                          <p:spTgt spid="1845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8455"/>
                                        </p:tgtEl>
                                        <p:attrNameLst>
                                          <p:attrName>style.visibility</p:attrName>
                                        </p:attrNameLst>
                                      </p:cBhvr>
                                      <p:to>
                                        <p:strVal val="visible"/>
                                      </p:to>
                                    </p:set>
                                    <p:animEffect transition="in" filter="wipe(left)">
                                      <p:cBhvr>
                                        <p:cTn id="37" dur="2000"/>
                                        <p:tgtEl>
                                          <p:spTgt spid="1845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8456"/>
                                        </p:tgtEl>
                                        <p:attrNameLst>
                                          <p:attrName>style.visibility</p:attrName>
                                        </p:attrNameLst>
                                      </p:cBhvr>
                                      <p:to>
                                        <p:strVal val="visible"/>
                                      </p:to>
                                    </p:set>
                                    <p:animEffect transition="in" filter="wipe(left)">
                                      <p:cBhvr>
                                        <p:cTn id="42" dur="2000"/>
                                        <p:tgtEl>
                                          <p:spTgt spid="184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p:bldP spid="18450" grpId="0"/>
      <p:bldP spid="18453" grpId="0"/>
      <p:bldP spid="1845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D0F53ADD-2C4E-42C5-AD64-604304ACC4BD}"/>
              </a:ext>
            </a:extLst>
          </p:cNvPr>
          <p:cNvSpPr>
            <a:spLocks noChangeArrowheads="1"/>
          </p:cNvSpPr>
          <p:nvPr/>
        </p:nvSpPr>
        <p:spPr bwMode="auto">
          <a:xfrm>
            <a:off x="1524001" y="-1194445"/>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459" name="Text Box 3">
            <a:extLst>
              <a:ext uri="{FF2B5EF4-FFF2-40B4-BE49-F238E27FC236}">
                <a16:creationId xmlns:a16="http://schemas.microsoft.com/office/drawing/2014/main" id="{7CD98FB7-8C64-4D6B-83C0-6EF21F26DABD}"/>
              </a:ext>
            </a:extLst>
          </p:cNvPr>
          <p:cNvSpPr txBox="1">
            <a:spLocks noChangeArrowheads="1"/>
          </p:cNvSpPr>
          <p:nvPr/>
        </p:nvSpPr>
        <p:spPr bwMode="auto">
          <a:xfrm>
            <a:off x="623391" y="1246897"/>
            <a:ext cx="29511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dirty="0">
                <a:latin typeface="Times New Roman" panose="02020603050405020304" pitchFamily="18" charset="0"/>
              </a:rPr>
              <a:t>    </a:t>
            </a:r>
            <a:r>
              <a:rPr lang="zh-CN" altLang="en-US" sz="2800" b="1" dirty="0">
                <a:latin typeface="Times New Roman" panose="02020603050405020304" pitchFamily="18" charset="0"/>
              </a:rPr>
              <a:t>定理 </a:t>
            </a:r>
            <a:r>
              <a:rPr lang="en-US" altLang="zh-CN" sz="2800" b="1" dirty="0">
                <a:latin typeface="Times New Roman" panose="02020603050405020304" pitchFamily="18" charset="0"/>
              </a:rPr>
              <a:t>3.2</a:t>
            </a:r>
            <a:r>
              <a:rPr lang="en-US" altLang="zh-CN" sz="3200" b="1" dirty="0">
                <a:latin typeface="Times New Roman" panose="02020603050405020304" pitchFamily="18" charset="0"/>
              </a:rPr>
              <a:t> </a:t>
            </a:r>
            <a:endParaRPr lang="en-US" altLang="zh-CN" dirty="0">
              <a:latin typeface="Times New Roman" panose="02020603050405020304" pitchFamily="18" charset="0"/>
            </a:endParaRPr>
          </a:p>
        </p:txBody>
      </p:sp>
      <p:sp>
        <p:nvSpPr>
          <p:cNvPr id="18436" name="Rectangle 4">
            <a:extLst>
              <a:ext uri="{FF2B5EF4-FFF2-40B4-BE49-F238E27FC236}">
                <a16:creationId xmlns:a16="http://schemas.microsoft.com/office/drawing/2014/main" id="{C2324EB1-51BE-4CE8-8C2C-0FF1E155A69B}"/>
              </a:ext>
            </a:extLst>
          </p:cNvPr>
          <p:cNvSpPr>
            <a:spLocks noChangeArrowheads="1"/>
          </p:cNvSpPr>
          <p:nvPr/>
        </p:nvSpPr>
        <p:spPr bwMode="auto">
          <a:xfrm>
            <a:off x="1524001" y="2983633"/>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37" name="Rectangle 5">
            <a:extLst>
              <a:ext uri="{FF2B5EF4-FFF2-40B4-BE49-F238E27FC236}">
                <a16:creationId xmlns:a16="http://schemas.microsoft.com/office/drawing/2014/main" id="{169921BE-679C-4088-9A24-6388FB077C1C}"/>
              </a:ext>
            </a:extLst>
          </p:cNvPr>
          <p:cNvSpPr>
            <a:spLocks noChangeArrowheads="1"/>
          </p:cNvSpPr>
          <p:nvPr/>
        </p:nvSpPr>
        <p:spPr bwMode="auto">
          <a:xfrm>
            <a:off x="1524001" y="2983633"/>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9462" name="Group 6">
            <a:extLst>
              <a:ext uri="{FF2B5EF4-FFF2-40B4-BE49-F238E27FC236}">
                <a16:creationId xmlns:a16="http://schemas.microsoft.com/office/drawing/2014/main" id="{BD9D2090-F668-437C-A1A3-80721C0C7710}"/>
              </a:ext>
            </a:extLst>
          </p:cNvPr>
          <p:cNvGrpSpPr>
            <a:grpSpLocks/>
          </p:cNvGrpSpPr>
          <p:nvPr/>
        </p:nvGrpSpPr>
        <p:grpSpPr bwMode="auto">
          <a:xfrm>
            <a:off x="1127448" y="1828799"/>
            <a:ext cx="7370763" cy="679450"/>
            <a:chOff x="191" y="1207"/>
            <a:chExt cx="4643" cy="410"/>
          </a:xfrm>
        </p:grpSpPr>
        <p:sp>
          <p:nvSpPr>
            <p:cNvPr id="18447" name="Text Box 7">
              <a:extLst>
                <a:ext uri="{FF2B5EF4-FFF2-40B4-BE49-F238E27FC236}">
                  <a16:creationId xmlns:a16="http://schemas.microsoft.com/office/drawing/2014/main" id="{A25B94AE-1AD2-4CE1-B881-9A79B2E2C93A}"/>
                </a:ext>
              </a:extLst>
            </p:cNvPr>
            <p:cNvSpPr txBox="1">
              <a:spLocks noChangeArrowheads="1"/>
            </p:cNvSpPr>
            <p:nvPr/>
          </p:nvSpPr>
          <p:spPr bwMode="auto">
            <a:xfrm>
              <a:off x="191" y="1234"/>
              <a:ext cx="39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设 </a:t>
              </a:r>
              <a:endParaRPr lang="zh-CN" altLang="en-US" dirty="0">
                <a:latin typeface="Times New Roman" panose="02020603050405020304" pitchFamily="18" charset="0"/>
              </a:endParaRPr>
            </a:p>
          </p:txBody>
        </p:sp>
        <p:graphicFrame>
          <p:nvGraphicFramePr>
            <p:cNvPr id="18448" name="Object 8">
              <a:extLst>
                <a:ext uri="{FF2B5EF4-FFF2-40B4-BE49-F238E27FC236}">
                  <a16:creationId xmlns:a16="http://schemas.microsoft.com/office/drawing/2014/main" id="{8FAB9F59-4399-4C7E-8FD9-3023D0AF2307}"/>
                </a:ext>
              </a:extLst>
            </p:cNvPr>
            <p:cNvGraphicFramePr>
              <a:graphicFrameLocks noChangeAspect="1"/>
            </p:cNvGraphicFramePr>
            <p:nvPr/>
          </p:nvGraphicFramePr>
          <p:xfrm>
            <a:off x="567" y="1253"/>
            <a:ext cx="1338" cy="338"/>
          </p:xfrm>
          <a:graphic>
            <a:graphicData uri="http://schemas.openxmlformats.org/presentationml/2006/ole">
              <mc:AlternateContent xmlns:mc="http://schemas.openxmlformats.org/markup-compatibility/2006">
                <mc:Choice xmlns:v="urn:schemas-microsoft-com:vml" Requires="v">
                  <p:oleObj spid="_x0000_s18472" name="Equation" r:id="rId3" imgW="876300" imgH="228600" progId="Equation.DSMT4">
                    <p:embed/>
                  </p:oleObj>
                </mc:Choice>
                <mc:Fallback>
                  <p:oleObj name="Equation" r:id="rId3" imgW="876300" imgH="2286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 y="1253"/>
                          <a:ext cx="1338"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9" name="Text Box 9">
              <a:extLst>
                <a:ext uri="{FF2B5EF4-FFF2-40B4-BE49-F238E27FC236}">
                  <a16:creationId xmlns:a16="http://schemas.microsoft.com/office/drawing/2014/main" id="{EB6B4B14-CD28-43F8-A685-4EA4AF7470E6}"/>
                </a:ext>
              </a:extLst>
            </p:cNvPr>
            <p:cNvSpPr txBox="1">
              <a:spLocks noChangeArrowheads="1"/>
            </p:cNvSpPr>
            <p:nvPr/>
          </p:nvSpPr>
          <p:spPr bwMode="auto">
            <a:xfrm>
              <a:off x="2064" y="1250"/>
              <a:ext cx="85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rPr>
                <a:t>是总体 </a:t>
              </a:r>
              <a:endParaRPr lang="zh-CN" altLang="en-US">
                <a:latin typeface="Times New Roman" panose="02020603050405020304" pitchFamily="18" charset="0"/>
              </a:endParaRPr>
            </a:p>
          </p:txBody>
        </p:sp>
        <p:graphicFrame>
          <p:nvGraphicFramePr>
            <p:cNvPr id="18450" name="Object 10">
              <a:extLst>
                <a:ext uri="{FF2B5EF4-FFF2-40B4-BE49-F238E27FC236}">
                  <a16:creationId xmlns:a16="http://schemas.microsoft.com/office/drawing/2014/main" id="{1A55B8BB-6063-4573-992F-838597A55694}"/>
                </a:ext>
              </a:extLst>
            </p:cNvPr>
            <p:cNvGraphicFramePr>
              <a:graphicFrameLocks noChangeAspect="1"/>
            </p:cNvGraphicFramePr>
            <p:nvPr/>
          </p:nvGraphicFramePr>
          <p:xfrm>
            <a:off x="2767" y="1207"/>
            <a:ext cx="1111" cy="410"/>
          </p:xfrm>
          <a:graphic>
            <a:graphicData uri="http://schemas.openxmlformats.org/presentationml/2006/ole">
              <mc:AlternateContent xmlns:mc="http://schemas.openxmlformats.org/markup-compatibility/2006">
                <mc:Choice xmlns:v="urn:schemas-microsoft-com:vml" Requires="v">
                  <p:oleObj spid="_x0000_s18473" name="Equation" r:id="rId5" imgW="609600" imgH="228600" progId="Equation.DSMT4">
                    <p:embed/>
                  </p:oleObj>
                </mc:Choice>
                <mc:Fallback>
                  <p:oleObj name="Equation" r:id="rId5" imgW="609600" imgH="2286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67" y="1207"/>
                          <a:ext cx="1111"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51" name="Text Box 11">
              <a:extLst>
                <a:ext uri="{FF2B5EF4-FFF2-40B4-BE49-F238E27FC236}">
                  <a16:creationId xmlns:a16="http://schemas.microsoft.com/office/drawing/2014/main" id="{C6D37CFE-6E88-40E2-B95B-5F1A09A8A47D}"/>
                </a:ext>
              </a:extLst>
            </p:cNvPr>
            <p:cNvSpPr txBox="1">
              <a:spLocks noChangeArrowheads="1"/>
            </p:cNvSpPr>
            <p:nvPr/>
          </p:nvSpPr>
          <p:spPr bwMode="auto">
            <a:xfrm>
              <a:off x="3923" y="1250"/>
              <a:ext cx="91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rPr>
                <a:t>的样本</a:t>
              </a:r>
              <a:r>
                <a:rPr lang="en-US" altLang="zh-CN" sz="2800" b="1">
                  <a:latin typeface="Times New Roman" panose="02020603050405020304" pitchFamily="18" charset="0"/>
                </a:rPr>
                <a:t>, </a:t>
              </a:r>
              <a:endParaRPr lang="en-US" altLang="zh-CN">
                <a:latin typeface="Times New Roman" panose="02020603050405020304" pitchFamily="18" charset="0"/>
              </a:endParaRPr>
            </a:p>
          </p:txBody>
        </p:sp>
      </p:grpSp>
      <p:graphicFrame>
        <p:nvGraphicFramePr>
          <p:cNvPr id="19469" name="Object 13">
            <a:extLst>
              <a:ext uri="{FF2B5EF4-FFF2-40B4-BE49-F238E27FC236}">
                <a16:creationId xmlns:a16="http://schemas.microsoft.com/office/drawing/2014/main" id="{8551483E-E23D-4D1A-8AFF-0EC758DC6A51}"/>
              </a:ext>
            </a:extLst>
          </p:cNvPr>
          <p:cNvGraphicFramePr>
            <a:graphicFrameLocks noChangeAspect="1"/>
          </p:cNvGraphicFramePr>
          <p:nvPr>
            <p:extLst>
              <p:ext uri="{D42A27DB-BD31-4B8C-83A1-F6EECF244321}">
                <p14:modId xmlns:p14="http://schemas.microsoft.com/office/powerpoint/2010/main" val="2072303776"/>
              </p:ext>
            </p:extLst>
          </p:nvPr>
        </p:nvGraphicFramePr>
        <p:xfrm>
          <a:off x="8498211" y="1804769"/>
          <a:ext cx="1258887" cy="679450"/>
        </p:xfrm>
        <a:graphic>
          <a:graphicData uri="http://schemas.openxmlformats.org/presentationml/2006/ole">
            <mc:AlternateContent xmlns:mc="http://schemas.openxmlformats.org/markup-compatibility/2006">
              <mc:Choice xmlns:v="urn:schemas-microsoft-com:vml" Requires="v">
                <p:oleObj spid="_x0000_s18474" name="Equation" r:id="rId7" imgW="380835" imgH="241195" progId="Equation.DSMT4">
                  <p:embed/>
                </p:oleObj>
              </mc:Choice>
              <mc:Fallback>
                <p:oleObj name="Equation" r:id="rId7" imgW="380835" imgH="241195"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98211" y="1804769"/>
                        <a:ext cx="1258887"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70" name="Text Box 14">
            <a:extLst>
              <a:ext uri="{FF2B5EF4-FFF2-40B4-BE49-F238E27FC236}">
                <a16:creationId xmlns:a16="http://schemas.microsoft.com/office/drawing/2014/main" id="{C42E25C9-0983-49A7-9D43-51EC42A9B5EA}"/>
              </a:ext>
            </a:extLst>
          </p:cNvPr>
          <p:cNvSpPr txBox="1">
            <a:spLocks noChangeArrowheads="1"/>
          </p:cNvSpPr>
          <p:nvPr/>
        </p:nvSpPr>
        <p:spPr bwMode="auto">
          <a:xfrm>
            <a:off x="1151484" y="2486705"/>
            <a:ext cx="559480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分别是样本均值和样本方差，则有</a:t>
            </a:r>
            <a:endParaRPr lang="zh-CN" altLang="en-US" dirty="0">
              <a:latin typeface="Times New Roman" panose="02020603050405020304" pitchFamily="18" charset="0"/>
            </a:endParaRPr>
          </a:p>
        </p:txBody>
      </p:sp>
      <p:sp>
        <p:nvSpPr>
          <p:cNvPr id="18443" name="Rectangle 16">
            <a:extLst>
              <a:ext uri="{FF2B5EF4-FFF2-40B4-BE49-F238E27FC236}">
                <a16:creationId xmlns:a16="http://schemas.microsoft.com/office/drawing/2014/main" id="{C3B2FA06-04A5-4EAE-86FA-E2B3DD0799AE}"/>
              </a:ext>
            </a:extLst>
          </p:cNvPr>
          <p:cNvSpPr>
            <a:spLocks noChangeArrowheads="1"/>
          </p:cNvSpPr>
          <p:nvPr/>
        </p:nvSpPr>
        <p:spPr bwMode="auto">
          <a:xfrm>
            <a:off x="1524001" y="3002683"/>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9474" name="Object 18">
            <a:extLst>
              <a:ext uri="{FF2B5EF4-FFF2-40B4-BE49-F238E27FC236}">
                <a16:creationId xmlns:a16="http://schemas.microsoft.com/office/drawing/2014/main" id="{FE9E36E6-1052-4DDF-8141-CFA315429D44}"/>
              </a:ext>
            </a:extLst>
          </p:cNvPr>
          <p:cNvGraphicFramePr>
            <a:graphicFrameLocks noChangeAspect="1"/>
          </p:cNvGraphicFramePr>
          <p:nvPr>
            <p:extLst>
              <p:ext uri="{D42A27DB-BD31-4B8C-83A1-F6EECF244321}">
                <p14:modId xmlns:p14="http://schemas.microsoft.com/office/powerpoint/2010/main" val="2397274587"/>
              </p:ext>
            </p:extLst>
          </p:nvPr>
        </p:nvGraphicFramePr>
        <p:xfrm>
          <a:off x="4174654" y="3104838"/>
          <a:ext cx="3600450" cy="1303338"/>
        </p:xfrm>
        <a:graphic>
          <a:graphicData uri="http://schemas.openxmlformats.org/presentationml/2006/ole">
            <mc:AlternateContent xmlns:mc="http://schemas.openxmlformats.org/markup-compatibility/2006">
              <mc:Choice xmlns:v="urn:schemas-microsoft-com:vml" Requires="v">
                <p:oleObj spid="_x0000_s18475" name="Equation" r:id="rId9" imgW="1040948" imgH="431613" progId="Equation.DSMT4">
                  <p:embed/>
                </p:oleObj>
              </mc:Choice>
              <mc:Fallback>
                <p:oleObj name="Equation" r:id="rId9" imgW="1040948" imgH="431613" progId="Equation.DSMT4">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74654" y="3104838"/>
                        <a:ext cx="3600450" cy="130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Text Box 3">
            <a:extLst>
              <a:ext uri="{FF2B5EF4-FFF2-40B4-BE49-F238E27FC236}">
                <a16:creationId xmlns:a16="http://schemas.microsoft.com/office/drawing/2014/main" id="{DB123324-B029-4D3B-820B-370A0C21A86F}"/>
              </a:ext>
            </a:extLst>
          </p:cNvPr>
          <p:cNvSpPr txBox="1">
            <a:spLocks noChangeArrowheads="1"/>
          </p:cNvSpPr>
          <p:nvPr/>
        </p:nvSpPr>
        <p:spPr bwMode="auto">
          <a:xfrm>
            <a:off x="623392" y="5013176"/>
            <a:ext cx="972108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dirty="0">
                <a:latin typeface="Times New Roman" panose="02020603050405020304" pitchFamily="18" charset="0"/>
              </a:rPr>
              <a:t>    </a:t>
            </a:r>
            <a:r>
              <a:rPr lang="zh-CN" altLang="en-US" sz="2800" b="1" dirty="0">
                <a:latin typeface="Times New Roman" panose="02020603050405020304" pitchFamily="18" charset="0"/>
              </a:rPr>
              <a:t>定理 </a:t>
            </a:r>
            <a:r>
              <a:rPr lang="en-US" altLang="zh-CN" sz="2800" b="1" dirty="0">
                <a:latin typeface="Times New Roman" panose="02020603050405020304" pitchFamily="18" charset="0"/>
              </a:rPr>
              <a:t>3.3  </a:t>
            </a:r>
            <a:r>
              <a:rPr lang="zh-CN" altLang="en-US" sz="2800" b="1" dirty="0">
                <a:latin typeface="Times New Roman" panose="02020603050405020304" pitchFamily="18" charset="0"/>
              </a:rPr>
              <a:t>两个独立正态总体样本之间的关系服从</a:t>
            </a:r>
            <a:r>
              <a:rPr lang="en-US" altLang="zh-CN" sz="2800" b="1" dirty="0">
                <a:latin typeface="Times New Roman" panose="02020603050405020304" pitchFamily="18" charset="0"/>
              </a:rPr>
              <a:t>t</a:t>
            </a:r>
            <a:r>
              <a:rPr lang="zh-CN" altLang="en-US" sz="2800" b="1" dirty="0">
                <a:latin typeface="Times New Roman" panose="02020603050405020304" pitchFamily="18" charset="0"/>
              </a:rPr>
              <a:t>分布。</a:t>
            </a:r>
            <a:r>
              <a:rPr lang="en-US" altLang="zh-CN" sz="3200" b="1" dirty="0">
                <a:latin typeface="Times New Roman" panose="02020603050405020304" pitchFamily="18" charset="0"/>
              </a:rPr>
              <a:t> </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59"/>
                                        </p:tgtEl>
                                        <p:attrNameLst>
                                          <p:attrName>style.visibility</p:attrName>
                                        </p:attrNameLst>
                                      </p:cBhvr>
                                      <p:to>
                                        <p:strVal val="visible"/>
                                      </p:to>
                                    </p:set>
                                    <p:animEffect transition="in" filter="wipe(left)">
                                      <p:cBhvr>
                                        <p:cTn id="7" dur="2000"/>
                                        <p:tgtEl>
                                          <p:spTgt spid="194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9462"/>
                                        </p:tgtEl>
                                        <p:attrNameLst>
                                          <p:attrName>style.visibility</p:attrName>
                                        </p:attrNameLst>
                                      </p:cBhvr>
                                      <p:to>
                                        <p:strVal val="visible"/>
                                      </p:to>
                                    </p:set>
                                    <p:animEffect transition="in" filter="wipe(left)">
                                      <p:cBhvr>
                                        <p:cTn id="12" dur="2000"/>
                                        <p:tgtEl>
                                          <p:spTgt spid="194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9469"/>
                                        </p:tgtEl>
                                        <p:attrNameLst>
                                          <p:attrName>style.visibility</p:attrName>
                                        </p:attrNameLst>
                                      </p:cBhvr>
                                      <p:to>
                                        <p:strVal val="visible"/>
                                      </p:to>
                                    </p:set>
                                    <p:animEffect transition="in" filter="wipe(left)">
                                      <p:cBhvr>
                                        <p:cTn id="17" dur="2000"/>
                                        <p:tgtEl>
                                          <p:spTgt spid="194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470"/>
                                        </p:tgtEl>
                                        <p:attrNameLst>
                                          <p:attrName>style.visibility</p:attrName>
                                        </p:attrNameLst>
                                      </p:cBhvr>
                                      <p:to>
                                        <p:strVal val="visible"/>
                                      </p:to>
                                    </p:set>
                                    <p:animEffect transition="in" filter="wipe(left)">
                                      <p:cBhvr>
                                        <p:cTn id="22" dur="2000"/>
                                        <p:tgtEl>
                                          <p:spTgt spid="1947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9474"/>
                                        </p:tgtEl>
                                        <p:attrNameLst>
                                          <p:attrName>style.visibility</p:attrName>
                                        </p:attrNameLst>
                                      </p:cBhvr>
                                      <p:to>
                                        <p:strVal val="visible"/>
                                      </p:to>
                                    </p:set>
                                    <p:animEffect transition="in" filter="wipe(left)">
                                      <p:cBhvr>
                                        <p:cTn id="27" dur="2000"/>
                                        <p:tgtEl>
                                          <p:spTgt spid="1947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p:bldP spid="19470" grpId="0"/>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a:extLst>
              <a:ext uri="{FF2B5EF4-FFF2-40B4-BE49-F238E27FC236}">
                <a16:creationId xmlns:a16="http://schemas.microsoft.com/office/drawing/2014/main" id="{140E125F-19E1-4A66-B129-7A8617255606}"/>
              </a:ext>
            </a:extLst>
          </p:cNvPr>
          <p:cNvSpPr txBox="1">
            <a:spLocks noChangeArrowheads="1"/>
          </p:cNvSpPr>
          <p:nvPr/>
        </p:nvSpPr>
        <p:spPr bwMode="auto">
          <a:xfrm>
            <a:off x="1099816" y="1260153"/>
            <a:ext cx="451117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a:latin typeface="宋体" panose="02010600030101010101" pitchFamily="2" charset="-122"/>
              </a:rPr>
              <a:t>第三节 参数的统计推断</a:t>
            </a:r>
          </a:p>
        </p:txBody>
      </p:sp>
      <p:sp>
        <p:nvSpPr>
          <p:cNvPr id="8195" name="Text Box 3">
            <a:extLst>
              <a:ext uri="{FF2B5EF4-FFF2-40B4-BE49-F238E27FC236}">
                <a16:creationId xmlns:a16="http://schemas.microsoft.com/office/drawing/2014/main" id="{D05D6C67-5593-46DE-BCA4-0406E960455D}"/>
              </a:ext>
            </a:extLst>
          </p:cNvPr>
          <p:cNvSpPr txBox="1">
            <a:spLocks noChangeArrowheads="1"/>
          </p:cNvSpPr>
          <p:nvPr/>
        </p:nvSpPr>
        <p:spPr bwMode="auto">
          <a:xfrm>
            <a:off x="1142604" y="2037016"/>
            <a:ext cx="26844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宋体" panose="02010600030101010101" pitchFamily="2" charset="-122"/>
              </a:rPr>
              <a:t>一、参数的估计</a:t>
            </a:r>
          </a:p>
        </p:txBody>
      </p:sp>
      <p:sp>
        <p:nvSpPr>
          <p:cNvPr id="8196" name="Text Box 4">
            <a:extLst>
              <a:ext uri="{FF2B5EF4-FFF2-40B4-BE49-F238E27FC236}">
                <a16:creationId xmlns:a16="http://schemas.microsoft.com/office/drawing/2014/main" id="{95DB7617-2F23-4393-93ED-7D2BB422B998}"/>
              </a:ext>
            </a:extLst>
          </p:cNvPr>
          <p:cNvSpPr txBox="1">
            <a:spLocks noChangeArrowheads="1"/>
          </p:cNvSpPr>
          <p:nvPr/>
        </p:nvSpPr>
        <p:spPr bwMode="auto">
          <a:xfrm>
            <a:off x="1004026" y="2675869"/>
            <a:ext cx="4470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宋体" panose="02010600030101010101" pitchFamily="2" charset="-122"/>
              </a:rPr>
              <a:t>（一）、估计量的选择标准</a:t>
            </a:r>
          </a:p>
        </p:txBody>
      </p:sp>
      <p:sp>
        <p:nvSpPr>
          <p:cNvPr id="8197" name="Text Box 5">
            <a:extLst>
              <a:ext uri="{FF2B5EF4-FFF2-40B4-BE49-F238E27FC236}">
                <a16:creationId xmlns:a16="http://schemas.microsoft.com/office/drawing/2014/main" id="{2DF1AC3A-57A0-456F-8EFD-FF8B021FBF74}"/>
              </a:ext>
            </a:extLst>
          </p:cNvPr>
          <p:cNvSpPr txBox="1">
            <a:spLocks noChangeArrowheads="1"/>
          </p:cNvSpPr>
          <p:nvPr/>
        </p:nvSpPr>
        <p:spPr bwMode="auto">
          <a:xfrm>
            <a:off x="1415480" y="3342364"/>
            <a:ext cx="7200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宋体" panose="02010600030101010101" pitchFamily="2" charset="-122"/>
              </a:rPr>
              <a:t>（</a:t>
            </a:r>
            <a:r>
              <a:rPr lang="en-US" altLang="zh-CN" sz="2800" b="1" dirty="0">
                <a:latin typeface="宋体" panose="02010600030101010101" pitchFamily="2" charset="-122"/>
              </a:rPr>
              <a:t>1</a:t>
            </a:r>
            <a:r>
              <a:rPr lang="zh-CN" altLang="en-US" sz="2800" b="1" dirty="0">
                <a:latin typeface="宋体" panose="02010600030101010101" pitchFamily="2" charset="-122"/>
              </a:rPr>
              <a:t>）无系统误差（无偏） </a:t>
            </a:r>
          </a:p>
        </p:txBody>
      </p:sp>
      <p:sp>
        <p:nvSpPr>
          <p:cNvPr id="8198" name="Text Box 6">
            <a:extLst>
              <a:ext uri="{FF2B5EF4-FFF2-40B4-BE49-F238E27FC236}">
                <a16:creationId xmlns:a16="http://schemas.microsoft.com/office/drawing/2014/main" id="{A34091E3-D072-4EA9-BDA5-D7CE50A3E505}"/>
              </a:ext>
            </a:extLst>
          </p:cNvPr>
          <p:cNvSpPr txBox="1">
            <a:spLocks noChangeArrowheads="1"/>
          </p:cNvSpPr>
          <p:nvPr/>
        </p:nvSpPr>
        <p:spPr bwMode="auto">
          <a:xfrm>
            <a:off x="1415480" y="3865584"/>
            <a:ext cx="979308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895350" indent="-895350" eaLnBrk="1" hangingPunct="1"/>
            <a:r>
              <a:rPr lang="zh-CN" altLang="en-US" sz="2800" b="1" dirty="0">
                <a:latin typeface="宋体" panose="02010600030101010101" pitchFamily="2" charset="-122"/>
              </a:rPr>
              <a:t>（</a:t>
            </a:r>
            <a:r>
              <a:rPr lang="en-US" altLang="zh-CN" sz="2800" b="1" dirty="0">
                <a:latin typeface="宋体" panose="02010600030101010101" pitchFamily="2" charset="-122"/>
              </a:rPr>
              <a:t>2</a:t>
            </a:r>
            <a:r>
              <a:rPr lang="zh-CN" altLang="en-US" sz="2800" b="1" dirty="0">
                <a:latin typeface="宋体" panose="02010600030101010101" pitchFamily="2" charset="-122"/>
              </a:rPr>
              <a:t>）在一切无系统误差的估计量中，应该选择取值最集中的估计量（最小方差）</a:t>
            </a:r>
            <a:endParaRPr lang="en-US" altLang="zh-CN" sz="2800" b="1" dirty="0">
              <a:latin typeface="宋体" panose="02010600030101010101" pitchFamily="2" charset="-122"/>
            </a:endParaRPr>
          </a:p>
        </p:txBody>
      </p:sp>
      <p:sp>
        <p:nvSpPr>
          <p:cNvPr id="8199" name="Text Box 7">
            <a:extLst>
              <a:ext uri="{FF2B5EF4-FFF2-40B4-BE49-F238E27FC236}">
                <a16:creationId xmlns:a16="http://schemas.microsoft.com/office/drawing/2014/main" id="{E6A69926-6952-44CD-BE63-F76A6EB0FC92}"/>
              </a:ext>
            </a:extLst>
          </p:cNvPr>
          <p:cNvSpPr txBox="1">
            <a:spLocks noChangeArrowheads="1"/>
          </p:cNvSpPr>
          <p:nvPr/>
        </p:nvSpPr>
        <p:spPr bwMode="auto">
          <a:xfrm>
            <a:off x="1415480" y="4738584"/>
            <a:ext cx="903003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宋体" panose="02010600030101010101" pitchFamily="2" charset="-122"/>
              </a:rPr>
              <a:t>（</a:t>
            </a:r>
            <a:r>
              <a:rPr lang="en-US" altLang="zh-CN" sz="2800" b="1" dirty="0">
                <a:latin typeface="宋体" panose="02010600030101010101" pitchFamily="2" charset="-122"/>
              </a:rPr>
              <a:t>3</a:t>
            </a:r>
            <a:r>
              <a:rPr lang="zh-CN" altLang="en-US" sz="2800" b="1" dirty="0">
                <a:latin typeface="宋体" panose="02010600030101010101" pitchFamily="2" charset="-122"/>
              </a:rPr>
              <a:t>）当样本容量</a:t>
            </a:r>
            <a:r>
              <a:rPr lang="en-US" altLang="zh-CN" sz="2800" b="1" dirty="0">
                <a:latin typeface="宋体" panose="02010600030101010101" pitchFamily="2" charset="-122"/>
              </a:rPr>
              <a:t>n</a:t>
            </a:r>
            <a:r>
              <a:rPr lang="zh-CN" altLang="en-US" sz="2800" b="1" dirty="0">
                <a:latin typeface="宋体" panose="02010600030101010101" pitchFamily="2" charset="-122"/>
              </a:rPr>
              <a:t>无限增大时，它的值趋于稳定在参数</a:t>
            </a:r>
            <a:r>
              <a:rPr lang="zh-CN" altLang="en-US" sz="2800" b="1" dirty="0">
                <a:latin typeface="宋体" panose="02010600030101010101" pitchFamily="2" charset="-122"/>
                <a:sym typeface="Symbol" panose="05050102010706020507" pitchFamily="18" charset="2"/>
              </a:rPr>
              <a:t></a:t>
            </a:r>
          </a:p>
          <a:p>
            <a:pPr eaLnBrk="1" hangingPunct="1"/>
            <a:r>
              <a:rPr lang="zh-CN" altLang="en-US" sz="2800" b="1" dirty="0">
                <a:latin typeface="宋体" panose="02010600030101010101" pitchFamily="2" charset="-122"/>
                <a:sym typeface="Symbol" panose="05050102010706020507" pitchFamily="18" charset="2"/>
              </a:rPr>
              <a:t>     </a:t>
            </a:r>
            <a:r>
              <a:rPr lang="zh-CN" altLang="en-US" sz="2800" b="1" dirty="0">
                <a:latin typeface="宋体" panose="02010600030101010101" pitchFamily="2" charset="-122"/>
              </a:rPr>
              <a:t>的真值附近（渐近稳定）</a:t>
            </a:r>
            <a:r>
              <a:rPr lang="en-US" altLang="zh-CN" sz="2800" b="1" dirty="0">
                <a:latin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
                                  </p:iterate>
                                  <p:childTnLst>
                                    <p:set>
                                      <p:cBhvr>
                                        <p:cTn id="6" dur="1" fill="hold">
                                          <p:stCondLst>
                                            <p:cond delay="0"/>
                                          </p:stCondLst>
                                        </p:cTn>
                                        <p:tgtEl>
                                          <p:spTgt spid="8194"/>
                                        </p:tgtEl>
                                        <p:attrNameLst>
                                          <p:attrName>style.visibility</p:attrName>
                                        </p:attrNameLst>
                                      </p:cBhvr>
                                      <p:to>
                                        <p:strVal val="visible"/>
                                      </p:to>
                                    </p:set>
                                    <p:animEffect transition="in" filter="wipe(left)">
                                      <p:cBhvr>
                                        <p:cTn id="7" dur="500"/>
                                        <p:tgtEl>
                                          <p:spTgt spid="81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
                                  </p:iterate>
                                  <p:childTnLst>
                                    <p:set>
                                      <p:cBhvr>
                                        <p:cTn id="11" dur="1" fill="hold">
                                          <p:stCondLst>
                                            <p:cond delay="0"/>
                                          </p:stCondLst>
                                        </p:cTn>
                                        <p:tgtEl>
                                          <p:spTgt spid="8195"/>
                                        </p:tgtEl>
                                        <p:attrNameLst>
                                          <p:attrName>style.visibility</p:attrName>
                                        </p:attrNameLst>
                                      </p:cBhvr>
                                      <p:to>
                                        <p:strVal val="visible"/>
                                      </p:to>
                                    </p:set>
                                    <p:animEffect transition="in" filter="wipe(left)">
                                      <p:cBhvr>
                                        <p:cTn id="12" dur="500"/>
                                        <p:tgtEl>
                                          <p:spTgt spid="81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
                                  </p:iterate>
                                  <p:childTnLst>
                                    <p:set>
                                      <p:cBhvr>
                                        <p:cTn id="16" dur="1" fill="hold">
                                          <p:stCondLst>
                                            <p:cond delay="0"/>
                                          </p:stCondLst>
                                        </p:cTn>
                                        <p:tgtEl>
                                          <p:spTgt spid="8196"/>
                                        </p:tgtEl>
                                        <p:attrNameLst>
                                          <p:attrName>style.visibility</p:attrName>
                                        </p:attrNameLst>
                                      </p:cBhvr>
                                      <p:to>
                                        <p:strVal val="visible"/>
                                      </p:to>
                                    </p:set>
                                    <p:animEffect transition="in" filter="wipe(left)">
                                      <p:cBhvr>
                                        <p:cTn id="17" dur="500"/>
                                        <p:tgtEl>
                                          <p:spTgt spid="81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
                                  </p:iterate>
                                  <p:childTnLst>
                                    <p:set>
                                      <p:cBhvr>
                                        <p:cTn id="21" dur="1" fill="hold">
                                          <p:stCondLst>
                                            <p:cond delay="0"/>
                                          </p:stCondLst>
                                        </p:cTn>
                                        <p:tgtEl>
                                          <p:spTgt spid="8197"/>
                                        </p:tgtEl>
                                        <p:attrNameLst>
                                          <p:attrName>style.visibility</p:attrName>
                                        </p:attrNameLst>
                                      </p:cBhvr>
                                      <p:to>
                                        <p:strVal val="visible"/>
                                      </p:to>
                                    </p:set>
                                    <p:animEffect transition="in" filter="wipe(left)">
                                      <p:cBhvr>
                                        <p:cTn id="22" dur="500"/>
                                        <p:tgtEl>
                                          <p:spTgt spid="81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lt">
                                    <p:tmPct val="10000"/>
                                  </p:iterate>
                                  <p:childTnLst>
                                    <p:set>
                                      <p:cBhvr>
                                        <p:cTn id="26" dur="1" fill="hold">
                                          <p:stCondLst>
                                            <p:cond delay="0"/>
                                          </p:stCondLst>
                                        </p:cTn>
                                        <p:tgtEl>
                                          <p:spTgt spid="8198"/>
                                        </p:tgtEl>
                                        <p:attrNameLst>
                                          <p:attrName>style.visibility</p:attrName>
                                        </p:attrNameLst>
                                      </p:cBhvr>
                                      <p:to>
                                        <p:strVal val="visible"/>
                                      </p:to>
                                    </p:set>
                                    <p:animEffect transition="in" filter="wipe(left)">
                                      <p:cBhvr>
                                        <p:cTn id="27" dur="500"/>
                                        <p:tgtEl>
                                          <p:spTgt spid="819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lt">
                                    <p:tmPct val="10000"/>
                                  </p:iterate>
                                  <p:childTnLst>
                                    <p:set>
                                      <p:cBhvr>
                                        <p:cTn id="31" dur="1" fill="hold">
                                          <p:stCondLst>
                                            <p:cond delay="0"/>
                                          </p:stCondLst>
                                        </p:cTn>
                                        <p:tgtEl>
                                          <p:spTgt spid="8199"/>
                                        </p:tgtEl>
                                        <p:attrNameLst>
                                          <p:attrName>style.visibility</p:attrName>
                                        </p:attrNameLst>
                                      </p:cBhvr>
                                      <p:to>
                                        <p:strVal val="visible"/>
                                      </p:to>
                                    </p:set>
                                    <p:animEffect transition="in" filter="wipe(left)">
                                      <p:cBhvr>
                                        <p:cTn id="32" dur="500"/>
                                        <p:tgtEl>
                                          <p:spTgt spid="8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5" grpId="0"/>
      <p:bldP spid="8196" grpId="0"/>
      <p:bldP spid="8197" grpId="0"/>
      <p:bldP spid="8198" grpId="0"/>
      <p:bldP spid="819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a:extLst>
              <a:ext uri="{FF2B5EF4-FFF2-40B4-BE49-F238E27FC236}">
                <a16:creationId xmlns:a16="http://schemas.microsoft.com/office/drawing/2014/main" id="{2F234537-21FC-4E12-92EB-7C2EFD27DE0E}"/>
              </a:ext>
            </a:extLst>
          </p:cNvPr>
          <p:cNvSpPr txBox="1">
            <a:spLocks noChangeArrowheads="1"/>
          </p:cNvSpPr>
          <p:nvPr/>
        </p:nvSpPr>
        <p:spPr bwMode="auto">
          <a:xfrm>
            <a:off x="1055440" y="1433513"/>
            <a:ext cx="10153128"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宋体" panose="02010600030101010101" pitchFamily="2" charset="-122"/>
              </a:rPr>
              <a:t>我们选择估计量的原则是：</a:t>
            </a:r>
          </a:p>
          <a:p>
            <a:pPr indent="717550" eaLnBrk="1" hangingPunct="1"/>
            <a:r>
              <a:rPr lang="zh-CN" altLang="en-US" sz="2800" b="1" dirty="0">
                <a:latin typeface="宋体" panose="02010600030101010101" pitchFamily="2" charset="-122"/>
              </a:rPr>
              <a:t>在一切可能的估计量中选择具有无偏性（或相合性）和最小方差的估计量。一般估计量的相合性是大数定律的推论，无偏性和最小方差性的要求，无论在理论上还是从实际应用的观点来说都是合理的。因此，选择最优估计量的问题就集中到在一切无偏估计中选择具有最小方差的无偏估计的问题上，最小方差无偏估计又叫最优无偏估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
                                  </p:iterate>
                                  <p:childTnLst>
                                    <p:set>
                                      <p:cBhvr>
                                        <p:cTn id="6" dur="1" fill="hold">
                                          <p:stCondLst>
                                            <p:cond delay="0"/>
                                          </p:stCondLst>
                                        </p:cTn>
                                        <p:tgtEl>
                                          <p:spTgt spid="7170"/>
                                        </p:tgtEl>
                                        <p:attrNameLst>
                                          <p:attrName>style.visibility</p:attrName>
                                        </p:attrNameLst>
                                      </p:cBhvr>
                                      <p:to>
                                        <p:strVal val="visible"/>
                                      </p:to>
                                    </p:set>
                                    <p:animEffect transition="in" filter="wipe(left)">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3">
            <a:extLst>
              <a:ext uri="{FF2B5EF4-FFF2-40B4-BE49-F238E27FC236}">
                <a16:creationId xmlns:a16="http://schemas.microsoft.com/office/drawing/2014/main" id="{FAFAE1CE-01D5-4C3D-8056-52101BBF3B6D}"/>
              </a:ext>
            </a:extLst>
          </p:cNvPr>
          <p:cNvSpPr txBox="1">
            <a:spLocks noChangeArrowheads="1"/>
          </p:cNvSpPr>
          <p:nvPr/>
        </p:nvSpPr>
        <p:spPr bwMode="auto">
          <a:xfrm>
            <a:off x="1487488" y="1434556"/>
            <a:ext cx="28638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宋体" panose="02010600030101010101" pitchFamily="2" charset="-122"/>
              </a:rPr>
              <a:t>（二）矩估计法 </a:t>
            </a:r>
          </a:p>
        </p:txBody>
      </p:sp>
      <p:sp>
        <p:nvSpPr>
          <p:cNvPr id="10244" name="Text Box 4">
            <a:extLst>
              <a:ext uri="{FF2B5EF4-FFF2-40B4-BE49-F238E27FC236}">
                <a16:creationId xmlns:a16="http://schemas.microsoft.com/office/drawing/2014/main" id="{B7E1CE66-8D67-489C-945A-2A44A182F0FA}"/>
              </a:ext>
            </a:extLst>
          </p:cNvPr>
          <p:cNvSpPr txBox="1">
            <a:spLocks noChangeArrowheads="1"/>
          </p:cNvSpPr>
          <p:nvPr/>
        </p:nvSpPr>
        <p:spPr bwMode="auto">
          <a:xfrm>
            <a:off x="1487488" y="2852936"/>
            <a:ext cx="37560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宋体" panose="02010600030101010101" pitchFamily="2" charset="-122"/>
              </a:rPr>
              <a:t>（三）极大似然估计法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
                                  </p:iterate>
                                  <p:childTnLst>
                                    <p:set>
                                      <p:cBhvr>
                                        <p:cTn id="6" dur="1" fill="hold">
                                          <p:stCondLst>
                                            <p:cond delay="0"/>
                                          </p:stCondLst>
                                        </p:cTn>
                                        <p:tgtEl>
                                          <p:spTgt spid="10243"/>
                                        </p:tgtEl>
                                        <p:attrNameLst>
                                          <p:attrName>style.visibility</p:attrName>
                                        </p:attrNameLst>
                                      </p:cBhvr>
                                      <p:to>
                                        <p:strVal val="visible"/>
                                      </p:to>
                                    </p:set>
                                    <p:animEffect transition="in" filter="wipe(left)">
                                      <p:cBhvr>
                                        <p:cTn id="7" dur="500"/>
                                        <p:tgtEl>
                                          <p:spTgt spid="102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
                                  </p:iterate>
                                  <p:childTnLst>
                                    <p:set>
                                      <p:cBhvr>
                                        <p:cTn id="11" dur="1" fill="hold">
                                          <p:stCondLst>
                                            <p:cond delay="0"/>
                                          </p:stCondLst>
                                        </p:cTn>
                                        <p:tgtEl>
                                          <p:spTgt spid="10244"/>
                                        </p:tgtEl>
                                        <p:attrNameLst>
                                          <p:attrName>style.visibility</p:attrName>
                                        </p:attrNameLst>
                                      </p:cBhvr>
                                      <p:to>
                                        <p:strVal val="visible"/>
                                      </p:to>
                                    </p:set>
                                    <p:animEffect transition="in" filter="wipe(left)">
                                      <p:cBhvr>
                                        <p:cTn id="12"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p:bldP spid="1024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7A870839-79F1-4E72-A83B-0B4C0F0B35AB}"/>
              </a:ext>
            </a:extLst>
          </p:cNvPr>
          <p:cNvSpPr>
            <a:spLocks noChangeArrowheads="1"/>
          </p:cNvSpPr>
          <p:nvPr/>
        </p:nvSpPr>
        <p:spPr bwMode="auto">
          <a:xfrm>
            <a:off x="1412876" y="-11484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07" name="Rectangle 3">
            <a:extLst>
              <a:ext uri="{FF2B5EF4-FFF2-40B4-BE49-F238E27FC236}">
                <a16:creationId xmlns:a16="http://schemas.microsoft.com/office/drawing/2014/main" id="{35D213B6-6FA9-4319-BA6F-B286CEA7135B}"/>
              </a:ext>
            </a:extLst>
          </p:cNvPr>
          <p:cNvSpPr>
            <a:spLocks noChangeArrowheads="1"/>
          </p:cNvSpPr>
          <p:nvPr/>
        </p:nvSpPr>
        <p:spPr bwMode="auto">
          <a:xfrm>
            <a:off x="1412876" y="216629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08" name="Rectangle 4">
            <a:extLst>
              <a:ext uri="{FF2B5EF4-FFF2-40B4-BE49-F238E27FC236}">
                <a16:creationId xmlns:a16="http://schemas.microsoft.com/office/drawing/2014/main" id="{925697E3-A776-4D24-B077-C67CCDE96FF4}"/>
              </a:ext>
            </a:extLst>
          </p:cNvPr>
          <p:cNvSpPr>
            <a:spLocks noChangeArrowheads="1"/>
          </p:cNvSpPr>
          <p:nvPr/>
        </p:nvSpPr>
        <p:spPr bwMode="auto">
          <a:xfrm>
            <a:off x="1412876" y="216629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09" name="Rectangle 5">
            <a:extLst>
              <a:ext uri="{FF2B5EF4-FFF2-40B4-BE49-F238E27FC236}">
                <a16:creationId xmlns:a16="http://schemas.microsoft.com/office/drawing/2014/main" id="{1152BADD-521E-4E70-BC78-FA24CF4947C7}"/>
              </a:ext>
            </a:extLst>
          </p:cNvPr>
          <p:cNvSpPr>
            <a:spLocks noChangeArrowheads="1"/>
          </p:cNvSpPr>
          <p:nvPr/>
        </p:nvSpPr>
        <p:spPr bwMode="auto">
          <a:xfrm>
            <a:off x="1412876" y="216629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10" name="Rectangle 6">
            <a:extLst>
              <a:ext uri="{FF2B5EF4-FFF2-40B4-BE49-F238E27FC236}">
                <a16:creationId xmlns:a16="http://schemas.microsoft.com/office/drawing/2014/main" id="{73151DCB-911D-4571-961C-FB424727761E}"/>
              </a:ext>
            </a:extLst>
          </p:cNvPr>
          <p:cNvSpPr>
            <a:spLocks noChangeArrowheads="1"/>
          </p:cNvSpPr>
          <p:nvPr/>
        </p:nvSpPr>
        <p:spPr bwMode="auto">
          <a:xfrm>
            <a:off x="1412876" y="207104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11" name="Rectangle 7">
            <a:extLst>
              <a:ext uri="{FF2B5EF4-FFF2-40B4-BE49-F238E27FC236}">
                <a16:creationId xmlns:a16="http://schemas.microsoft.com/office/drawing/2014/main" id="{CBFA0424-9111-4C1C-8D28-550B0BB1A722}"/>
              </a:ext>
            </a:extLst>
          </p:cNvPr>
          <p:cNvSpPr>
            <a:spLocks noChangeArrowheads="1"/>
          </p:cNvSpPr>
          <p:nvPr/>
        </p:nvSpPr>
        <p:spPr bwMode="auto">
          <a:xfrm>
            <a:off x="1412876" y="218534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12" name="Rectangle 8">
            <a:extLst>
              <a:ext uri="{FF2B5EF4-FFF2-40B4-BE49-F238E27FC236}">
                <a16:creationId xmlns:a16="http://schemas.microsoft.com/office/drawing/2014/main" id="{8AA6F72D-DC3E-4600-B0D2-9DC6A49E3FCE}"/>
              </a:ext>
            </a:extLst>
          </p:cNvPr>
          <p:cNvSpPr>
            <a:spLocks noChangeArrowheads="1"/>
          </p:cNvSpPr>
          <p:nvPr/>
        </p:nvSpPr>
        <p:spPr bwMode="auto">
          <a:xfrm>
            <a:off x="1412876" y="20662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14" name="Text Box 10">
            <a:extLst>
              <a:ext uri="{FF2B5EF4-FFF2-40B4-BE49-F238E27FC236}">
                <a16:creationId xmlns:a16="http://schemas.microsoft.com/office/drawing/2014/main" id="{AE361D67-6DD6-4A6B-9E19-B82F017BFE56}"/>
              </a:ext>
            </a:extLst>
          </p:cNvPr>
          <p:cNvSpPr txBox="1">
            <a:spLocks noChangeArrowheads="1"/>
          </p:cNvSpPr>
          <p:nvPr/>
        </p:nvSpPr>
        <p:spPr bwMode="auto">
          <a:xfrm>
            <a:off x="1055440" y="2286844"/>
            <a:ext cx="10513168"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717550" eaLnBrk="1" hangingPunct="1"/>
            <a:r>
              <a:rPr lang="zh-CN" altLang="en-US" sz="2800" b="1" dirty="0"/>
              <a:t>假设检验有参数假设检验和非参数假设检验之分。</a:t>
            </a:r>
            <a:r>
              <a:rPr lang="zh-CN" altLang="en-US" sz="2800" b="1" dirty="0">
                <a:latin typeface="Times New Roman" panose="02020603050405020304" pitchFamily="18" charset="0"/>
              </a:rPr>
              <a:t>假设检验就是通过样本获取数据对所提出的假设作出判断：是接受、还是拒绝原假设。</a:t>
            </a:r>
          </a:p>
        </p:txBody>
      </p:sp>
      <p:sp>
        <p:nvSpPr>
          <p:cNvPr id="21515" name="Text Box 11">
            <a:extLst>
              <a:ext uri="{FF2B5EF4-FFF2-40B4-BE49-F238E27FC236}">
                <a16:creationId xmlns:a16="http://schemas.microsoft.com/office/drawing/2014/main" id="{9FB7F0D3-8823-401A-B25F-085C27D94D9D}"/>
              </a:ext>
            </a:extLst>
          </p:cNvPr>
          <p:cNvSpPr txBox="1">
            <a:spLocks noChangeArrowheads="1"/>
          </p:cNvSpPr>
          <p:nvPr/>
        </p:nvSpPr>
        <p:spPr bwMode="auto">
          <a:xfrm>
            <a:off x="1691915" y="3621327"/>
            <a:ext cx="397095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latin typeface="Times New Roman" panose="02020603050405020304" pitchFamily="18" charset="0"/>
              </a:rPr>
              <a:t>1</a:t>
            </a:r>
            <a:r>
              <a:rPr lang="zh-CN" altLang="en-US" sz="2800" b="1" dirty="0">
                <a:latin typeface="Times New Roman" panose="02020603050405020304" pitchFamily="18" charset="0"/>
              </a:rPr>
              <a:t>．假设检验的两类错误</a:t>
            </a:r>
          </a:p>
        </p:txBody>
      </p:sp>
      <p:sp>
        <p:nvSpPr>
          <p:cNvPr id="21516" name="Text Box 12">
            <a:extLst>
              <a:ext uri="{FF2B5EF4-FFF2-40B4-BE49-F238E27FC236}">
                <a16:creationId xmlns:a16="http://schemas.microsoft.com/office/drawing/2014/main" id="{68680D1C-3411-40A1-B4DA-EF9161298A4E}"/>
              </a:ext>
            </a:extLst>
          </p:cNvPr>
          <p:cNvSpPr txBox="1">
            <a:spLocks noChangeArrowheads="1"/>
          </p:cNvSpPr>
          <p:nvPr/>
        </p:nvSpPr>
        <p:spPr bwMode="auto">
          <a:xfrm>
            <a:off x="1657337" y="4148494"/>
            <a:ext cx="73279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假设检验的推断只用一个样本观察值作为判断</a:t>
            </a:r>
          </a:p>
          <a:p>
            <a:pPr eaLnBrk="1" hangingPunct="1"/>
            <a:r>
              <a:rPr lang="zh-CN" altLang="en-US" sz="2800" b="1" dirty="0">
                <a:latin typeface="Times New Roman" panose="02020603050405020304" pitchFamily="18" charset="0"/>
              </a:rPr>
              <a:t>的依据，因此将产生以下两个问题：</a:t>
            </a:r>
          </a:p>
        </p:txBody>
      </p:sp>
      <p:sp>
        <p:nvSpPr>
          <p:cNvPr id="21517" name="Text Box 13">
            <a:extLst>
              <a:ext uri="{FF2B5EF4-FFF2-40B4-BE49-F238E27FC236}">
                <a16:creationId xmlns:a16="http://schemas.microsoft.com/office/drawing/2014/main" id="{27290B4A-D9A2-402F-8B54-B13B1F1FC678}"/>
              </a:ext>
            </a:extLst>
          </p:cNvPr>
          <p:cNvSpPr txBox="1">
            <a:spLocks noChangeArrowheads="1"/>
          </p:cNvSpPr>
          <p:nvPr/>
        </p:nvSpPr>
        <p:spPr bwMode="auto">
          <a:xfrm>
            <a:off x="1630771" y="5013176"/>
            <a:ext cx="89852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latin typeface="Times New Roman" panose="02020603050405020304" pitchFamily="18" charset="0"/>
              </a:rPr>
              <a:t>  1)   </a:t>
            </a:r>
            <a:r>
              <a:rPr lang="zh-CN" altLang="en-US" sz="2800" b="1" dirty="0">
                <a:latin typeface="Times New Roman" panose="02020603050405020304" pitchFamily="18" charset="0"/>
              </a:rPr>
              <a:t>当 </a:t>
            </a:r>
            <a:r>
              <a:rPr lang="en-US" altLang="zh-CN" sz="2800" b="1" dirty="0">
                <a:latin typeface="Times New Roman" panose="02020603050405020304" pitchFamily="18" charset="0"/>
              </a:rPr>
              <a:t>H</a:t>
            </a:r>
            <a:r>
              <a:rPr lang="en-US" altLang="zh-CN" sz="2800" b="1" baseline="-25000" dirty="0">
                <a:latin typeface="Times New Roman" panose="02020603050405020304" pitchFamily="18" charset="0"/>
              </a:rPr>
              <a:t>0</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为真时</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仍可能做出拒绝</a:t>
            </a:r>
            <a:r>
              <a:rPr lang="en-US" altLang="zh-CN" sz="2800" b="1" dirty="0">
                <a:latin typeface="Times New Roman" panose="02020603050405020304" pitchFamily="18" charset="0"/>
              </a:rPr>
              <a:t>H</a:t>
            </a:r>
            <a:r>
              <a:rPr lang="en-US" altLang="zh-CN" sz="2800" b="1" baseline="-25000" dirty="0">
                <a:latin typeface="Times New Roman" panose="02020603050405020304" pitchFamily="18" charset="0"/>
              </a:rPr>
              <a:t>0</a:t>
            </a:r>
            <a:r>
              <a:rPr lang="zh-CN" altLang="en-US" sz="2800" b="1" dirty="0">
                <a:latin typeface="Times New Roman" panose="02020603050405020304" pitchFamily="18" charset="0"/>
              </a:rPr>
              <a:t>的判断</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称为犯第一类错误</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（这种可能性是无法消除的）</a:t>
            </a:r>
          </a:p>
        </p:txBody>
      </p:sp>
      <p:sp>
        <p:nvSpPr>
          <p:cNvPr id="21518" name="Text Box 14">
            <a:extLst>
              <a:ext uri="{FF2B5EF4-FFF2-40B4-BE49-F238E27FC236}">
                <a16:creationId xmlns:a16="http://schemas.microsoft.com/office/drawing/2014/main" id="{C261E71A-F922-40D4-B9D7-DC157DE01DF9}"/>
              </a:ext>
            </a:extLst>
          </p:cNvPr>
          <p:cNvSpPr txBox="1">
            <a:spLocks noChangeArrowheads="1"/>
          </p:cNvSpPr>
          <p:nvPr/>
        </p:nvSpPr>
        <p:spPr bwMode="auto">
          <a:xfrm>
            <a:off x="1558925" y="5877272"/>
            <a:ext cx="89296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latin typeface="Times New Roman" panose="02020603050405020304" pitchFamily="18" charset="0"/>
              </a:rPr>
              <a:t>   2)   </a:t>
            </a:r>
            <a:r>
              <a:rPr lang="zh-CN" altLang="en-US" sz="2800" b="1" dirty="0">
                <a:latin typeface="Times New Roman" panose="02020603050405020304" pitchFamily="18" charset="0"/>
              </a:rPr>
              <a:t>当</a:t>
            </a:r>
            <a:r>
              <a:rPr lang="en-US" altLang="zh-CN" sz="2800" b="1" dirty="0">
                <a:latin typeface="Times New Roman" panose="02020603050405020304" pitchFamily="18" charset="0"/>
              </a:rPr>
              <a:t>H</a:t>
            </a:r>
            <a:r>
              <a:rPr lang="en-US" altLang="zh-CN" sz="2800" b="1" baseline="-25000" dirty="0">
                <a:latin typeface="Times New Roman" panose="02020603050405020304" pitchFamily="18" charset="0"/>
              </a:rPr>
              <a:t>1</a:t>
            </a:r>
            <a:r>
              <a:rPr lang="zh-CN" altLang="en-US" sz="2800" b="1" dirty="0">
                <a:latin typeface="Times New Roman" panose="02020603050405020304" pitchFamily="18" charset="0"/>
              </a:rPr>
              <a:t>为真时仍有可能接受</a:t>
            </a:r>
            <a:r>
              <a:rPr lang="en-US" altLang="zh-CN" sz="2800" b="1" dirty="0">
                <a:latin typeface="Times New Roman" panose="02020603050405020304" pitchFamily="18" charset="0"/>
              </a:rPr>
              <a:t>H</a:t>
            </a:r>
            <a:r>
              <a:rPr lang="en-US" altLang="zh-CN" sz="2800" b="1" baseline="-25000" dirty="0">
                <a:latin typeface="Times New Roman" panose="02020603050405020304" pitchFamily="18" charset="0"/>
              </a:rPr>
              <a:t>0  ,</a:t>
            </a:r>
            <a:r>
              <a:rPr lang="zh-CN" altLang="en-US" sz="2800" b="1" dirty="0">
                <a:latin typeface="Times New Roman" panose="02020603050405020304" pitchFamily="18" charset="0"/>
              </a:rPr>
              <a:t>称为犯第二类错误</a:t>
            </a:r>
            <a:r>
              <a:rPr lang="en-US" altLang="zh-CN" sz="2800" b="1" dirty="0">
                <a:latin typeface="Times New Roman" panose="02020603050405020304" pitchFamily="18" charset="0"/>
              </a:rPr>
              <a:t>.</a:t>
            </a:r>
            <a:r>
              <a:rPr lang="en-US" altLang="zh-CN" sz="2800" b="1" baseline="-25000" dirty="0">
                <a:latin typeface="Times New Roman" panose="02020603050405020304" pitchFamily="18" charset="0"/>
              </a:rPr>
              <a:t> </a:t>
            </a:r>
          </a:p>
        </p:txBody>
      </p:sp>
      <p:sp>
        <p:nvSpPr>
          <p:cNvPr id="21519" name="Text Box 15">
            <a:extLst>
              <a:ext uri="{FF2B5EF4-FFF2-40B4-BE49-F238E27FC236}">
                <a16:creationId xmlns:a16="http://schemas.microsoft.com/office/drawing/2014/main" id="{A3937BDD-9A53-4563-9121-47B4052419B7}"/>
              </a:ext>
            </a:extLst>
          </p:cNvPr>
          <p:cNvSpPr txBox="1">
            <a:spLocks noChangeArrowheads="1"/>
          </p:cNvSpPr>
          <p:nvPr/>
        </p:nvSpPr>
        <p:spPr bwMode="auto">
          <a:xfrm>
            <a:off x="983432" y="1226246"/>
            <a:ext cx="1051316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a:latin typeface="Times New Roman" panose="02020603050405020304" pitchFamily="18" charset="0"/>
              </a:rPr>
              <a:t>二、 假设检验</a:t>
            </a:r>
            <a:endParaRPr lang="en-US" altLang="zh-CN" sz="3200" b="1" dirty="0">
              <a:latin typeface="Times New Roman" panose="02020603050405020304" pitchFamily="18" charset="0"/>
            </a:endParaRPr>
          </a:p>
          <a:p>
            <a:pPr eaLnBrk="1" hangingPunct="1"/>
            <a:r>
              <a:rPr lang="en-US" altLang="zh-CN" sz="3200" b="1" dirty="0">
                <a:latin typeface="Times New Roman" panose="02020603050405020304" pitchFamily="18" charset="0"/>
              </a:rPr>
              <a:t> </a:t>
            </a:r>
            <a:r>
              <a:rPr lang="zh-CN" altLang="en-US" sz="3200" b="1" dirty="0">
                <a:latin typeface="Times New Roman" panose="02020603050405020304" pitchFamily="18" charset="0"/>
              </a:rPr>
              <a:t>（一）</a:t>
            </a:r>
            <a:r>
              <a:rPr lang="zh-CN" altLang="en-US" sz="2800" b="1" dirty="0">
                <a:latin typeface="Times New Roman" panose="02020603050405020304" pitchFamily="18" charset="0"/>
              </a:rPr>
              <a:t>假设检验的基本思想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
                                  </p:iterate>
                                  <p:childTnLst>
                                    <p:set>
                                      <p:cBhvr>
                                        <p:cTn id="6" dur="1" fill="hold">
                                          <p:stCondLst>
                                            <p:cond delay="0"/>
                                          </p:stCondLst>
                                        </p:cTn>
                                        <p:tgtEl>
                                          <p:spTgt spid="21519"/>
                                        </p:tgtEl>
                                        <p:attrNameLst>
                                          <p:attrName>style.visibility</p:attrName>
                                        </p:attrNameLst>
                                      </p:cBhvr>
                                      <p:to>
                                        <p:strVal val="visible"/>
                                      </p:to>
                                    </p:set>
                                    <p:animEffect transition="in" filter="wipe(left)">
                                      <p:cBhvr>
                                        <p:cTn id="7" dur="500"/>
                                        <p:tgtEl>
                                          <p:spTgt spid="215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
                                  </p:iterate>
                                  <p:childTnLst>
                                    <p:set>
                                      <p:cBhvr>
                                        <p:cTn id="11" dur="1" fill="hold">
                                          <p:stCondLst>
                                            <p:cond delay="0"/>
                                          </p:stCondLst>
                                        </p:cTn>
                                        <p:tgtEl>
                                          <p:spTgt spid="21514"/>
                                        </p:tgtEl>
                                        <p:attrNameLst>
                                          <p:attrName>style.visibility</p:attrName>
                                        </p:attrNameLst>
                                      </p:cBhvr>
                                      <p:to>
                                        <p:strVal val="visible"/>
                                      </p:to>
                                    </p:set>
                                    <p:animEffect transition="in" filter="wipe(left)">
                                      <p:cBhvr>
                                        <p:cTn id="12" dur="500"/>
                                        <p:tgtEl>
                                          <p:spTgt spid="215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nodePh="1">
                                  <p:stCondLst>
                                    <p:cond delay="0"/>
                                  </p:stCondLst>
                                  <p:endCondLst>
                                    <p:cond evt="begin" delay="0">
                                      <p:tn val="15"/>
                                    </p:cond>
                                  </p:endCondLst>
                                  <p:iterate type="lt">
                                    <p:tmPct val="10000"/>
                                  </p:iterate>
                                  <p:childTnLst>
                                    <p:set>
                                      <p:cBhvr>
                                        <p:cTn id="16" dur="1" fill="hold">
                                          <p:stCondLst>
                                            <p:cond delay="0"/>
                                          </p:stCondLst>
                                        </p:cTn>
                                        <p:tgtEl>
                                          <p:spTgt spid="21506"/>
                                        </p:tgtEl>
                                        <p:attrNameLst>
                                          <p:attrName>style.visibility</p:attrName>
                                        </p:attrNameLst>
                                      </p:cBhvr>
                                      <p:to>
                                        <p:strVal val="visible"/>
                                      </p:to>
                                    </p:set>
                                    <p:animEffect transition="in" filter="wipe(left)">
                                      <p:cBhvr>
                                        <p:cTn id="17" dur="500"/>
                                        <p:tgtEl>
                                          <p:spTgt spid="2150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nodePh="1">
                                  <p:stCondLst>
                                    <p:cond delay="0"/>
                                  </p:stCondLst>
                                  <p:endCondLst>
                                    <p:cond evt="begin" delay="0">
                                      <p:tn val="20"/>
                                    </p:cond>
                                  </p:endCondLst>
                                  <p:iterate type="lt">
                                    <p:tmPct val="10000"/>
                                  </p:iterate>
                                  <p:childTnLst>
                                    <p:set>
                                      <p:cBhvr>
                                        <p:cTn id="21" dur="1" fill="hold">
                                          <p:stCondLst>
                                            <p:cond delay="0"/>
                                          </p:stCondLst>
                                        </p:cTn>
                                        <p:tgtEl>
                                          <p:spTgt spid="21507"/>
                                        </p:tgtEl>
                                        <p:attrNameLst>
                                          <p:attrName>style.visibility</p:attrName>
                                        </p:attrNameLst>
                                      </p:cBhvr>
                                      <p:to>
                                        <p:strVal val="visible"/>
                                      </p:to>
                                    </p:set>
                                    <p:animEffect transition="in" filter="wipe(left)">
                                      <p:cBhvr>
                                        <p:cTn id="22" dur="500"/>
                                        <p:tgtEl>
                                          <p:spTgt spid="2150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nodePh="1">
                                  <p:stCondLst>
                                    <p:cond delay="0"/>
                                  </p:stCondLst>
                                  <p:endCondLst>
                                    <p:cond evt="begin" delay="0">
                                      <p:tn val="25"/>
                                    </p:cond>
                                  </p:endCondLst>
                                  <p:iterate type="lt">
                                    <p:tmPct val="10000"/>
                                  </p:iterate>
                                  <p:childTnLst>
                                    <p:set>
                                      <p:cBhvr>
                                        <p:cTn id="26" dur="1" fill="hold">
                                          <p:stCondLst>
                                            <p:cond delay="0"/>
                                          </p:stCondLst>
                                        </p:cTn>
                                        <p:tgtEl>
                                          <p:spTgt spid="21508"/>
                                        </p:tgtEl>
                                        <p:attrNameLst>
                                          <p:attrName>style.visibility</p:attrName>
                                        </p:attrNameLst>
                                      </p:cBhvr>
                                      <p:to>
                                        <p:strVal val="visible"/>
                                      </p:to>
                                    </p:set>
                                    <p:animEffect transition="in" filter="wipe(left)">
                                      <p:cBhvr>
                                        <p:cTn id="27" dur="500"/>
                                        <p:tgtEl>
                                          <p:spTgt spid="2150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nodePh="1">
                                  <p:stCondLst>
                                    <p:cond delay="0"/>
                                  </p:stCondLst>
                                  <p:endCondLst>
                                    <p:cond evt="begin" delay="0">
                                      <p:tn val="30"/>
                                    </p:cond>
                                  </p:endCondLst>
                                  <p:iterate type="lt">
                                    <p:tmPct val="10000"/>
                                  </p:iterate>
                                  <p:childTnLst>
                                    <p:set>
                                      <p:cBhvr>
                                        <p:cTn id="31" dur="1" fill="hold">
                                          <p:stCondLst>
                                            <p:cond delay="0"/>
                                          </p:stCondLst>
                                        </p:cTn>
                                        <p:tgtEl>
                                          <p:spTgt spid="21509"/>
                                        </p:tgtEl>
                                        <p:attrNameLst>
                                          <p:attrName>style.visibility</p:attrName>
                                        </p:attrNameLst>
                                      </p:cBhvr>
                                      <p:to>
                                        <p:strVal val="visible"/>
                                      </p:to>
                                    </p:set>
                                    <p:animEffect transition="in" filter="wipe(left)">
                                      <p:cBhvr>
                                        <p:cTn id="32" dur="500"/>
                                        <p:tgtEl>
                                          <p:spTgt spid="2150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nodePh="1">
                                  <p:stCondLst>
                                    <p:cond delay="0"/>
                                  </p:stCondLst>
                                  <p:endCondLst>
                                    <p:cond evt="begin" delay="0">
                                      <p:tn val="35"/>
                                    </p:cond>
                                  </p:endCondLst>
                                  <p:iterate type="lt">
                                    <p:tmPct val="10000"/>
                                  </p:iterate>
                                  <p:childTnLst>
                                    <p:set>
                                      <p:cBhvr>
                                        <p:cTn id="36" dur="1" fill="hold">
                                          <p:stCondLst>
                                            <p:cond delay="0"/>
                                          </p:stCondLst>
                                        </p:cTn>
                                        <p:tgtEl>
                                          <p:spTgt spid="21510"/>
                                        </p:tgtEl>
                                        <p:attrNameLst>
                                          <p:attrName>style.visibility</p:attrName>
                                        </p:attrNameLst>
                                      </p:cBhvr>
                                      <p:to>
                                        <p:strVal val="visible"/>
                                      </p:to>
                                    </p:set>
                                    <p:animEffect transition="in" filter="wipe(left)">
                                      <p:cBhvr>
                                        <p:cTn id="37" dur="500"/>
                                        <p:tgtEl>
                                          <p:spTgt spid="2151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nodePh="1">
                                  <p:stCondLst>
                                    <p:cond delay="0"/>
                                  </p:stCondLst>
                                  <p:endCondLst>
                                    <p:cond evt="begin" delay="0">
                                      <p:tn val="40"/>
                                    </p:cond>
                                  </p:endCondLst>
                                  <p:iterate type="lt">
                                    <p:tmPct val="10000"/>
                                  </p:iterate>
                                  <p:childTnLst>
                                    <p:set>
                                      <p:cBhvr>
                                        <p:cTn id="41" dur="1" fill="hold">
                                          <p:stCondLst>
                                            <p:cond delay="0"/>
                                          </p:stCondLst>
                                        </p:cTn>
                                        <p:tgtEl>
                                          <p:spTgt spid="21511"/>
                                        </p:tgtEl>
                                        <p:attrNameLst>
                                          <p:attrName>style.visibility</p:attrName>
                                        </p:attrNameLst>
                                      </p:cBhvr>
                                      <p:to>
                                        <p:strVal val="visible"/>
                                      </p:to>
                                    </p:set>
                                    <p:animEffect transition="in" filter="wipe(left)">
                                      <p:cBhvr>
                                        <p:cTn id="42" dur="500"/>
                                        <p:tgtEl>
                                          <p:spTgt spid="2151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nodePh="1">
                                  <p:stCondLst>
                                    <p:cond delay="0"/>
                                  </p:stCondLst>
                                  <p:endCondLst>
                                    <p:cond evt="begin" delay="0">
                                      <p:tn val="45"/>
                                    </p:cond>
                                  </p:endCondLst>
                                  <p:iterate type="lt">
                                    <p:tmPct val="10000"/>
                                  </p:iterate>
                                  <p:childTnLst>
                                    <p:set>
                                      <p:cBhvr>
                                        <p:cTn id="46" dur="1" fill="hold">
                                          <p:stCondLst>
                                            <p:cond delay="0"/>
                                          </p:stCondLst>
                                        </p:cTn>
                                        <p:tgtEl>
                                          <p:spTgt spid="21512"/>
                                        </p:tgtEl>
                                        <p:attrNameLst>
                                          <p:attrName>style.visibility</p:attrName>
                                        </p:attrNameLst>
                                      </p:cBhvr>
                                      <p:to>
                                        <p:strVal val="visible"/>
                                      </p:to>
                                    </p:set>
                                    <p:animEffect transition="in" filter="wipe(left)">
                                      <p:cBhvr>
                                        <p:cTn id="47" dur="500"/>
                                        <p:tgtEl>
                                          <p:spTgt spid="2151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iterate type="lt">
                                    <p:tmPct val="10000"/>
                                  </p:iterate>
                                  <p:childTnLst>
                                    <p:set>
                                      <p:cBhvr>
                                        <p:cTn id="51" dur="1" fill="hold">
                                          <p:stCondLst>
                                            <p:cond delay="0"/>
                                          </p:stCondLst>
                                        </p:cTn>
                                        <p:tgtEl>
                                          <p:spTgt spid="21515"/>
                                        </p:tgtEl>
                                        <p:attrNameLst>
                                          <p:attrName>style.visibility</p:attrName>
                                        </p:attrNameLst>
                                      </p:cBhvr>
                                      <p:to>
                                        <p:strVal val="visible"/>
                                      </p:to>
                                    </p:set>
                                    <p:animEffect transition="in" filter="wipe(left)">
                                      <p:cBhvr>
                                        <p:cTn id="52" dur="500"/>
                                        <p:tgtEl>
                                          <p:spTgt spid="2151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iterate type="lt">
                                    <p:tmPct val="10000"/>
                                  </p:iterate>
                                  <p:childTnLst>
                                    <p:set>
                                      <p:cBhvr>
                                        <p:cTn id="56" dur="1" fill="hold">
                                          <p:stCondLst>
                                            <p:cond delay="0"/>
                                          </p:stCondLst>
                                        </p:cTn>
                                        <p:tgtEl>
                                          <p:spTgt spid="21516"/>
                                        </p:tgtEl>
                                        <p:attrNameLst>
                                          <p:attrName>style.visibility</p:attrName>
                                        </p:attrNameLst>
                                      </p:cBhvr>
                                      <p:to>
                                        <p:strVal val="visible"/>
                                      </p:to>
                                    </p:set>
                                    <p:animEffect transition="in" filter="wipe(left)">
                                      <p:cBhvr>
                                        <p:cTn id="57" dur="500"/>
                                        <p:tgtEl>
                                          <p:spTgt spid="2151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iterate type="lt">
                                    <p:tmPct val="10000"/>
                                  </p:iterate>
                                  <p:childTnLst>
                                    <p:set>
                                      <p:cBhvr>
                                        <p:cTn id="61" dur="1" fill="hold">
                                          <p:stCondLst>
                                            <p:cond delay="0"/>
                                          </p:stCondLst>
                                        </p:cTn>
                                        <p:tgtEl>
                                          <p:spTgt spid="21517"/>
                                        </p:tgtEl>
                                        <p:attrNameLst>
                                          <p:attrName>style.visibility</p:attrName>
                                        </p:attrNameLst>
                                      </p:cBhvr>
                                      <p:to>
                                        <p:strVal val="visible"/>
                                      </p:to>
                                    </p:set>
                                    <p:animEffect transition="in" filter="wipe(left)">
                                      <p:cBhvr>
                                        <p:cTn id="62" dur="500"/>
                                        <p:tgtEl>
                                          <p:spTgt spid="2151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iterate type="lt">
                                    <p:tmPct val="10000"/>
                                  </p:iterate>
                                  <p:childTnLst>
                                    <p:set>
                                      <p:cBhvr>
                                        <p:cTn id="66" dur="1" fill="hold">
                                          <p:stCondLst>
                                            <p:cond delay="0"/>
                                          </p:stCondLst>
                                        </p:cTn>
                                        <p:tgtEl>
                                          <p:spTgt spid="21518"/>
                                        </p:tgtEl>
                                        <p:attrNameLst>
                                          <p:attrName>style.visibility</p:attrName>
                                        </p:attrNameLst>
                                      </p:cBhvr>
                                      <p:to>
                                        <p:strVal val="visible"/>
                                      </p:to>
                                    </p:set>
                                    <p:animEffect transition="in" filter="wipe(left)">
                                      <p:cBhvr>
                                        <p:cTn id="67" dur="500"/>
                                        <p:tgtEl>
                                          <p:spTgt spid="21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nimBg="1"/>
      <p:bldP spid="21507" grpId="0" animBg="1"/>
      <p:bldP spid="21508" grpId="0" animBg="1"/>
      <p:bldP spid="21509" grpId="0" animBg="1"/>
      <p:bldP spid="21510" grpId="0" animBg="1"/>
      <p:bldP spid="21511" grpId="0" animBg="1"/>
      <p:bldP spid="21512" grpId="0" animBg="1"/>
      <p:bldP spid="21514" grpId="0"/>
      <p:bldP spid="21515" grpId="0"/>
      <p:bldP spid="21516" grpId="0"/>
      <p:bldP spid="21517" grpId="0"/>
      <p:bldP spid="21518" grpId="0"/>
      <p:bldP spid="215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3">
            <a:extLst>
              <a:ext uri="{FF2B5EF4-FFF2-40B4-BE49-F238E27FC236}">
                <a16:creationId xmlns:a16="http://schemas.microsoft.com/office/drawing/2014/main" id="{3B21FDA0-8868-4AD7-8140-498FD19C7A91}"/>
              </a:ext>
            </a:extLst>
          </p:cNvPr>
          <p:cNvSpPr txBox="1">
            <a:spLocks noChangeArrowheads="1"/>
          </p:cNvSpPr>
          <p:nvPr/>
        </p:nvSpPr>
        <p:spPr bwMode="auto">
          <a:xfrm>
            <a:off x="2116138" y="1576388"/>
            <a:ext cx="184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2800" b="1">
              <a:latin typeface="Times New Roman" panose="02020603050405020304" pitchFamily="18" charset="0"/>
            </a:endParaRPr>
          </a:p>
        </p:txBody>
      </p:sp>
      <p:sp>
        <p:nvSpPr>
          <p:cNvPr id="22532" name="Text Box 4">
            <a:extLst>
              <a:ext uri="{FF2B5EF4-FFF2-40B4-BE49-F238E27FC236}">
                <a16:creationId xmlns:a16="http://schemas.microsoft.com/office/drawing/2014/main" id="{5DF340A8-1680-4BBA-B760-5FE6671EC511}"/>
              </a:ext>
            </a:extLst>
          </p:cNvPr>
          <p:cNvSpPr txBox="1">
            <a:spLocks noChangeArrowheads="1"/>
          </p:cNvSpPr>
          <p:nvPr/>
        </p:nvSpPr>
        <p:spPr bwMode="auto">
          <a:xfrm>
            <a:off x="983432" y="1369261"/>
            <a:ext cx="10297144"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t>显著性检验 ：</a:t>
            </a:r>
            <a:r>
              <a:rPr lang="zh-CN" altLang="en-US" sz="2800" b="1" dirty="0">
                <a:latin typeface="Times New Roman" panose="02020603050405020304" pitchFamily="18" charset="0"/>
              </a:rPr>
              <a:t>一般来说，控制犯第一类错误的概率，使它小于或等</a:t>
            </a:r>
            <a:r>
              <a:rPr lang="zh-CN" altLang="en-US" sz="2800" b="1" dirty="0">
                <a:latin typeface="Times New Roman" panose="02020603050405020304" pitchFamily="18" charset="0"/>
                <a:sym typeface="Symbol" panose="05050102010706020507" pitchFamily="18" charset="2"/>
              </a:rPr>
              <a:t> </a:t>
            </a:r>
            <a:r>
              <a:rPr lang="zh-CN" altLang="en-US" sz="2800" b="1" dirty="0">
                <a:latin typeface="Times New Roman" panose="02020603050405020304" pitchFamily="18" charset="0"/>
              </a:rPr>
              <a:t> </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通常</a:t>
            </a:r>
            <a:r>
              <a:rPr lang="zh-CN" altLang="en-US" sz="2800" b="1" dirty="0">
                <a:latin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rPr>
              <a:t>取</a:t>
            </a:r>
            <a:r>
              <a:rPr lang="en-US" altLang="zh-CN" sz="2800" b="1" dirty="0">
                <a:latin typeface="Times New Roman" panose="02020603050405020304" pitchFamily="18" charset="0"/>
              </a:rPr>
              <a:t>0.1</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0.05</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0.01</a:t>
            </a:r>
            <a:r>
              <a:rPr lang="zh-CN" altLang="en-US" sz="2800" b="1" dirty="0">
                <a:latin typeface="Times New Roman" panose="02020603050405020304" pitchFamily="18" charset="0"/>
              </a:rPr>
              <a:t>等值。这种只对犯第一 类错误的概率加以控制，而不考虑犯第二类错误的概率检验问题，</a:t>
            </a:r>
            <a:r>
              <a:rPr lang="zh-CN" altLang="en-US" sz="2800" b="1" dirty="0"/>
              <a:t>称为显著性检验问题。</a:t>
            </a:r>
            <a:endParaRPr lang="zh-CN" altLang="en-US" sz="2800" b="1" dirty="0">
              <a:latin typeface="Times New Roman" panose="02020603050405020304" pitchFamily="18" charset="0"/>
            </a:endParaRPr>
          </a:p>
        </p:txBody>
      </p:sp>
      <p:sp>
        <p:nvSpPr>
          <p:cNvPr id="22534" name="Text Box 6">
            <a:extLst>
              <a:ext uri="{FF2B5EF4-FFF2-40B4-BE49-F238E27FC236}">
                <a16:creationId xmlns:a16="http://schemas.microsoft.com/office/drawing/2014/main" id="{9B18AB1B-7C99-4CC3-9E91-9C4FF7D60F63}"/>
              </a:ext>
            </a:extLst>
          </p:cNvPr>
          <p:cNvSpPr txBox="1">
            <a:spLocks noChangeArrowheads="1"/>
          </p:cNvSpPr>
          <p:nvPr/>
        </p:nvSpPr>
        <p:spPr bwMode="auto">
          <a:xfrm>
            <a:off x="975080" y="3226473"/>
            <a:ext cx="28082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latin typeface="Times New Roman" panose="02020603050405020304" pitchFamily="18" charset="0"/>
              </a:rPr>
              <a:t> 2.  K</a:t>
            </a:r>
            <a:r>
              <a:rPr lang="zh-CN" altLang="en-US" sz="2800" b="1" dirty="0">
                <a:latin typeface="Times New Roman" panose="02020603050405020304" pitchFamily="18" charset="0"/>
              </a:rPr>
              <a:t>值的确定</a:t>
            </a:r>
          </a:p>
        </p:txBody>
      </p:sp>
      <p:sp>
        <p:nvSpPr>
          <p:cNvPr id="22535" name="Text Box 7">
            <a:extLst>
              <a:ext uri="{FF2B5EF4-FFF2-40B4-BE49-F238E27FC236}">
                <a16:creationId xmlns:a16="http://schemas.microsoft.com/office/drawing/2014/main" id="{54ABF90F-AD35-4E93-BD95-A62EEB601E31}"/>
              </a:ext>
            </a:extLst>
          </p:cNvPr>
          <p:cNvSpPr txBox="1">
            <a:spLocks noChangeArrowheads="1"/>
          </p:cNvSpPr>
          <p:nvPr/>
        </p:nvSpPr>
        <p:spPr bwMode="auto">
          <a:xfrm>
            <a:off x="1046497" y="3815198"/>
            <a:ext cx="365677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给出一个较小的数</a:t>
            </a:r>
            <a:r>
              <a:rPr lang="zh-CN" altLang="en-US" sz="2800" b="1" dirty="0">
                <a:latin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rPr>
              <a:t>，</a:t>
            </a:r>
          </a:p>
        </p:txBody>
      </p:sp>
      <p:sp>
        <p:nvSpPr>
          <p:cNvPr id="22536" name="Text Box 8">
            <a:extLst>
              <a:ext uri="{FF2B5EF4-FFF2-40B4-BE49-F238E27FC236}">
                <a16:creationId xmlns:a16="http://schemas.microsoft.com/office/drawing/2014/main" id="{A10CE2FB-75F7-403B-B107-572316D58C25}"/>
              </a:ext>
            </a:extLst>
          </p:cNvPr>
          <p:cNvSpPr txBox="1">
            <a:spLocks noChangeArrowheads="1"/>
          </p:cNvSpPr>
          <p:nvPr/>
        </p:nvSpPr>
        <p:spPr bwMode="auto">
          <a:xfrm>
            <a:off x="1046497" y="4362613"/>
            <a:ext cx="83534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使犯第一类错误的概率不超过</a:t>
            </a:r>
            <a:r>
              <a:rPr lang="zh-CN" altLang="en-US" sz="2800" b="1" dirty="0">
                <a:latin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rPr>
              <a:t>，</a:t>
            </a:r>
            <a:r>
              <a:rPr lang="zh-CN" altLang="en-US" sz="2800" b="1" dirty="0"/>
              <a:t>即使得</a:t>
            </a:r>
          </a:p>
        </p:txBody>
      </p:sp>
      <p:graphicFrame>
        <p:nvGraphicFramePr>
          <p:cNvPr id="22537" name="Object 9">
            <a:extLst>
              <a:ext uri="{FF2B5EF4-FFF2-40B4-BE49-F238E27FC236}">
                <a16:creationId xmlns:a16="http://schemas.microsoft.com/office/drawing/2014/main" id="{D8C8DA96-12D2-47CD-BBEE-E3930AE5C8D9}"/>
              </a:ext>
            </a:extLst>
          </p:cNvPr>
          <p:cNvGraphicFramePr>
            <a:graphicFrameLocks noChangeAspect="1"/>
          </p:cNvGraphicFramePr>
          <p:nvPr>
            <p:extLst>
              <p:ext uri="{D42A27DB-BD31-4B8C-83A1-F6EECF244321}">
                <p14:modId xmlns:p14="http://schemas.microsoft.com/office/powerpoint/2010/main" val="2713301775"/>
              </p:ext>
            </p:extLst>
          </p:nvPr>
        </p:nvGraphicFramePr>
        <p:xfrm>
          <a:off x="4439816" y="3776095"/>
          <a:ext cx="2154238" cy="544513"/>
        </p:xfrm>
        <a:graphic>
          <a:graphicData uri="http://schemas.openxmlformats.org/presentationml/2006/ole">
            <mc:AlternateContent xmlns:mc="http://schemas.openxmlformats.org/markup-compatibility/2006">
              <mc:Choice xmlns:v="urn:schemas-microsoft-com:vml" Requires="v">
                <p:oleObj spid="_x0000_s23579" name="Equation" r:id="rId3" imgW="787058" imgH="203112" progId="Equation.DSMT4">
                  <p:embed/>
                </p:oleObj>
              </mc:Choice>
              <mc:Fallback>
                <p:oleObj name="Equation" r:id="rId3" imgW="787058" imgH="203112"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9816" y="3776095"/>
                        <a:ext cx="2154238"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0" name="Rectangle 11">
            <a:extLst>
              <a:ext uri="{FF2B5EF4-FFF2-40B4-BE49-F238E27FC236}">
                <a16:creationId xmlns:a16="http://schemas.microsoft.com/office/drawing/2014/main" id="{E1D70AA7-D8F3-4F42-8B8C-C55B221DE1CB}"/>
              </a:ext>
            </a:extLst>
          </p:cNvPr>
          <p:cNvSpPr>
            <a:spLocks noChangeArrowheads="1"/>
          </p:cNvSpPr>
          <p:nvPr/>
        </p:nvSpPr>
        <p:spPr bwMode="auto">
          <a:xfrm>
            <a:off x="1524001"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61" name="Rectangle 12">
            <a:extLst>
              <a:ext uri="{FF2B5EF4-FFF2-40B4-BE49-F238E27FC236}">
                <a16:creationId xmlns:a16="http://schemas.microsoft.com/office/drawing/2014/main" id="{D57A986C-3DCD-4293-9EB7-9D899A388BF1}"/>
              </a:ext>
            </a:extLst>
          </p:cNvPr>
          <p:cNvSpPr>
            <a:spLocks noChangeArrowheads="1"/>
          </p:cNvSpPr>
          <p:nvPr/>
        </p:nvSpPr>
        <p:spPr bwMode="auto">
          <a:xfrm>
            <a:off x="1524001" y="31172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2541" name="Group 13">
            <a:extLst>
              <a:ext uri="{FF2B5EF4-FFF2-40B4-BE49-F238E27FC236}">
                <a16:creationId xmlns:a16="http://schemas.microsoft.com/office/drawing/2014/main" id="{5F3F2D1F-8B0A-40D1-88DA-2D4EB4170851}"/>
              </a:ext>
            </a:extLst>
          </p:cNvPr>
          <p:cNvGrpSpPr>
            <a:grpSpLocks/>
          </p:cNvGrpSpPr>
          <p:nvPr/>
        </p:nvGrpSpPr>
        <p:grpSpPr bwMode="auto">
          <a:xfrm>
            <a:off x="3359696" y="5210522"/>
            <a:ext cx="4519613" cy="606425"/>
            <a:chOff x="1416" y="3592"/>
            <a:chExt cx="2847" cy="382"/>
          </a:xfrm>
        </p:grpSpPr>
        <p:sp>
          <p:nvSpPr>
            <p:cNvPr id="23563" name="Text Box 14">
              <a:extLst>
                <a:ext uri="{FF2B5EF4-FFF2-40B4-BE49-F238E27FC236}">
                  <a16:creationId xmlns:a16="http://schemas.microsoft.com/office/drawing/2014/main" id="{0C7C2CD1-3657-421A-A950-F7C845EB9F9B}"/>
                </a:ext>
              </a:extLst>
            </p:cNvPr>
            <p:cNvSpPr txBox="1">
              <a:spLocks noChangeArrowheads="1"/>
            </p:cNvSpPr>
            <p:nvPr/>
          </p:nvSpPr>
          <p:spPr bwMode="auto">
            <a:xfrm>
              <a:off x="1416" y="3592"/>
              <a:ext cx="85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latin typeface="Times New Roman" panose="02020603050405020304" pitchFamily="18" charset="0"/>
                </a:rPr>
                <a:t> P{</a:t>
              </a:r>
              <a:r>
                <a:rPr lang="zh-CN" altLang="en-US" sz="2800" b="1">
                  <a:latin typeface="Times New Roman" panose="02020603050405020304" pitchFamily="18" charset="0"/>
                </a:rPr>
                <a:t>拒绝</a:t>
              </a:r>
            </a:p>
          </p:txBody>
        </p:sp>
        <p:sp>
          <p:nvSpPr>
            <p:cNvPr id="23564" name="Text Box 15">
              <a:extLst>
                <a:ext uri="{FF2B5EF4-FFF2-40B4-BE49-F238E27FC236}">
                  <a16:creationId xmlns:a16="http://schemas.microsoft.com/office/drawing/2014/main" id="{EDEF6E3A-9880-4EF6-B939-51CF84B0A304}"/>
                </a:ext>
              </a:extLst>
            </p:cNvPr>
            <p:cNvSpPr txBox="1">
              <a:spLocks noChangeArrowheads="1"/>
            </p:cNvSpPr>
            <p:nvPr/>
          </p:nvSpPr>
          <p:spPr bwMode="auto">
            <a:xfrm>
              <a:off x="2923" y="3609"/>
              <a:ext cx="66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为真</a:t>
              </a:r>
              <a:r>
                <a:rPr lang="en-US" altLang="zh-CN" sz="2800" b="1" dirty="0">
                  <a:latin typeface="Times New Roman" panose="02020603050405020304" pitchFamily="18" charset="0"/>
                </a:rPr>
                <a:t>}</a:t>
              </a:r>
            </a:p>
          </p:txBody>
        </p:sp>
        <p:graphicFrame>
          <p:nvGraphicFramePr>
            <p:cNvPr id="23565" name="Object 16">
              <a:extLst>
                <a:ext uri="{FF2B5EF4-FFF2-40B4-BE49-F238E27FC236}">
                  <a16:creationId xmlns:a16="http://schemas.microsoft.com/office/drawing/2014/main" id="{6816055D-1856-461D-945B-67ED9C6822C3}"/>
                </a:ext>
              </a:extLst>
            </p:cNvPr>
            <p:cNvGraphicFramePr>
              <a:graphicFrameLocks noChangeAspect="1"/>
            </p:cNvGraphicFramePr>
            <p:nvPr>
              <p:extLst>
                <p:ext uri="{D42A27DB-BD31-4B8C-83A1-F6EECF244321}">
                  <p14:modId xmlns:p14="http://schemas.microsoft.com/office/powerpoint/2010/main" val="1963115339"/>
                </p:ext>
              </p:extLst>
            </p:nvPr>
          </p:nvGraphicFramePr>
          <p:xfrm>
            <a:off x="2267" y="3629"/>
            <a:ext cx="658" cy="310"/>
          </p:xfrm>
          <a:graphic>
            <a:graphicData uri="http://schemas.openxmlformats.org/presentationml/2006/ole">
              <mc:AlternateContent xmlns:mc="http://schemas.openxmlformats.org/markup-compatibility/2006">
                <mc:Choice xmlns:v="urn:schemas-microsoft-com:vml" Requires="v">
                  <p:oleObj spid="_x0000_s23580" name="Equation" r:id="rId5" imgW="482391" imgH="228501" progId="Equation.DSMT4">
                    <p:embed/>
                  </p:oleObj>
                </mc:Choice>
                <mc:Fallback>
                  <p:oleObj name="Equation" r:id="rId5" imgW="482391" imgH="228501" progId="Equation.DSMT4">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7" y="3629"/>
                          <a:ext cx="658" cy="310"/>
                        </a:xfrm>
                        <a:prstGeom prst="rect">
                          <a:avLst/>
                        </a:prstGeom>
                        <a:noFill/>
                        <a:ln>
                          <a:noFill/>
                        </a:ln>
                      </p:spPr>
                    </p:pic>
                  </p:oleObj>
                </mc:Fallback>
              </mc:AlternateContent>
            </a:graphicData>
          </a:graphic>
        </p:graphicFrame>
        <p:graphicFrame>
          <p:nvGraphicFramePr>
            <p:cNvPr id="23566" name="Object 17">
              <a:extLst>
                <a:ext uri="{FF2B5EF4-FFF2-40B4-BE49-F238E27FC236}">
                  <a16:creationId xmlns:a16="http://schemas.microsoft.com/office/drawing/2014/main" id="{BE5CC1DB-8462-4CDC-A203-4D4025F5BD83}"/>
                </a:ext>
              </a:extLst>
            </p:cNvPr>
            <p:cNvGraphicFramePr>
              <a:graphicFrameLocks noChangeAspect="1"/>
            </p:cNvGraphicFramePr>
            <p:nvPr/>
          </p:nvGraphicFramePr>
          <p:xfrm>
            <a:off x="3651" y="3602"/>
            <a:ext cx="612" cy="372"/>
          </p:xfrm>
          <a:graphic>
            <a:graphicData uri="http://schemas.openxmlformats.org/presentationml/2006/ole">
              <mc:AlternateContent xmlns:mc="http://schemas.openxmlformats.org/markup-compatibility/2006">
                <mc:Choice xmlns:v="urn:schemas-microsoft-com:vml" Requires="v">
                  <p:oleObj spid="_x0000_s23581" name="Equation" r:id="rId7" imgW="266353" imgH="164885" progId="Equation.DSMT4">
                    <p:embed/>
                  </p:oleObj>
                </mc:Choice>
                <mc:Fallback>
                  <p:oleObj name="Equation" r:id="rId7" imgW="266353" imgH="164885" progId="Equation.DSMT4">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1" y="3602"/>
                          <a:ext cx="612"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32">
                                            <p:txEl>
                                              <p:pRg st="0" end="0"/>
                                            </p:txEl>
                                          </p:spTgt>
                                        </p:tgtEl>
                                        <p:attrNameLst>
                                          <p:attrName>style.visibility</p:attrName>
                                        </p:attrNameLst>
                                      </p:cBhvr>
                                      <p:to>
                                        <p:strVal val="visible"/>
                                      </p:to>
                                    </p:set>
                                    <p:animEffect transition="in" filter="wipe(left)">
                                      <p:cBhvr>
                                        <p:cTn id="7" dur="2000"/>
                                        <p:tgtEl>
                                          <p:spTgt spid="2253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34"/>
                                        </p:tgtEl>
                                        <p:attrNameLst>
                                          <p:attrName>style.visibility</p:attrName>
                                        </p:attrNameLst>
                                      </p:cBhvr>
                                      <p:to>
                                        <p:strVal val="visible"/>
                                      </p:to>
                                    </p:set>
                                    <p:animEffect transition="in" filter="wipe(left)">
                                      <p:cBhvr>
                                        <p:cTn id="12" dur="2000"/>
                                        <p:tgtEl>
                                          <p:spTgt spid="225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35"/>
                                        </p:tgtEl>
                                        <p:attrNameLst>
                                          <p:attrName>style.visibility</p:attrName>
                                        </p:attrNameLst>
                                      </p:cBhvr>
                                      <p:to>
                                        <p:strVal val="visible"/>
                                      </p:to>
                                    </p:set>
                                    <p:animEffect transition="in" filter="wipe(left)">
                                      <p:cBhvr>
                                        <p:cTn id="17" dur="2000"/>
                                        <p:tgtEl>
                                          <p:spTgt spid="225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2537"/>
                                        </p:tgtEl>
                                        <p:attrNameLst>
                                          <p:attrName>style.visibility</p:attrName>
                                        </p:attrNameLst>
                                      </p:cBhvr>
                                      <p:to>
                                        <p:strVal val="visible"/>
                                      </p:to>
                                    </p:set>
                                    <p:animEffect transition="in" filter="wipe(left)">
                                      <p:cBhvr>
                                        <p:cTn id="22" dur="2000"/>
                                        <p:tgtEl>
                                          <p:spTgt spid="225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536"/>
                                        </p:tgtEl>
                                        <p:attrNameLst>
                                          <p:attrName>style.visibility</p:attrName>
                                        </p:attrNameLst>
                                      </p:cBhvr>
                                      <p:to>
                                        <p:strVal val="visible"/>
                                      </p:to>
                                    </p:set>
                                    <p:animEffect transition="in" filter="wipe(left)">
                                      <p:cBhvr>
                                        <p:cTn id="27" dur="2000"/>
                                        <p:tgtEl>
                                          <p:spTgt spid="2253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2541"/>
                                        </p:tgtEl>
                                        <p:attrNameLst>
                                          <p:attrName>style.visibility</p:attrName>
                                        </p:attrNameLst>
                                      </p:cBhvr>
                                      <p:to>
                                        <p:strVal val="visible"/>
                                      </p:to>
                                    </p:set>
                                    <p:animEffect transition="in" filter="wipe(left)">
                                      <p:cBhvr>
                                        <p:cTn id="32" dur="2000"/>
                                        <p:tgtEl>
                                          <p:spTgt spid="22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build="allAtOnce"/>
      <p:bldP spid="22534" grpId="0"/>
      <p:bldP spid="22535" grpId="0"/>
      <p:bldP spid="2253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a:extLst>
              <a:ext uri="{FF2B5EF4-FFF2-40B4-BE49-F238E27FC236}">
                <a16:creationId xmlns:a16="http://schemas.microsoft.com/office/drawing/2014/main" id="{4889F0FC-DE75-40B6-A04B-F0878E917056}"/>
              </a:ext>
            </a:extLst>
          </p:cNvPr>
          <p:cNvSpPr txBox="1">
            <a:spLocks noChangeArrowheads="1"/>
          </p:cNvSpPr>
          <p:nvPr/>
        </p:nvSpPr>
        <p:spPr bwMode="auto">
          <a:xfrm>
            <a:off x="1120776" y="1337469"/>
            <a:ext cx="6454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数</a:t>
            </a:r>
            <a:r>
              <a:rPr lang="en-US" altLang="zh-CN" sz="2800" b="1" dirty="0">
                <a:latin typeface="Times New Roman" panose="02020603050405020304" pitchFamily="18" charset="0"/>
              </a:rPr>
              <a:t>k</a:t>
            </a:r>
            <a:r>
              <a:rPr lang="zh-CN" altLang="en-US" sz="2800" b="1" dirty="0">
                <a:latin typeface="Times New Roman" panose="02020603050405020304" pitchFamily="18" charset="0"/>
              </a:rPr>
              <a:t>是检验上述假设的一个门槛。如果：</a:t>
            </a:r>
          </a:p>
        </p:txBody>
      </p:sp>
      <p:graphicFrame>
        <p:nvGraphicFramePr>
          <p:cNvPr id="23555" name="Object 3">
            <a:extLst>
              <a:ext uri="{FF2B5EF4-FFF2-40B4-BE49-F238E27FC236}">
                <a16:creationId xmlns:a16="http://schemas.microsoft.com/office/drawing/2014/main" id="{AB7B079D-1DBF-43A0-82E5-8558D3006988}"/>
              </a:ext>
            </a:extLst>
          </p:cNvPr>
          <p:cNvGraphicFramePr>
            <a:graphicFrameLocks noChangeAspect="1"/>
          </p:cNvGraphicFramePr>
          <p:nvPr>
            <p:extLst>
              <p:ext uri="{D42A27DB-BD31-4B8C-83A1-F6EECF244321}">
                <p14:modId xmlns:p14="http://schemas.microsoft.com/office/powerpoint/2010/main" val="895340980"/>
              </p:ext>
            </p:extLst>
          </p:nvPr>
        </p:nvGraphicFramePr>
        <p:xfrm>
          <a:off x="4099719" y="1866901"/>
          <a:ext cx="2771775" cy="1362075"/>
        </p:xfrm>
        <a:graphic>
          <a:graphicData uri="http://schemas.openxmlformats.org/presentationml/2006/ole">
            <mc:AlternateContent xmlns:mc="http://schemas.openxmlformats.org/markup-compatibility/2006">
              <mc:Choice xmlns:v="urn:schemas-microsoft-com:vml" Requires="v">
                <p:oleObj spid="_x0000_s24607" name="Equation" r:id="rId3" imgW="1028700" imgH="508000" progId="Equation.DSMT4">
                  <p:embed/>
                </p:oleObj>
              </mc:Choice>
              <mc:Fallback>
                <p:oleObj name="Equation" r:id="rId3" imgW="1028700" imgH="5080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9719" y="1866901"/>
                        <a:ext cx="2771775"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3556" name="Group 4">
            <a:extLst>
              <a:ext uri="{FF2B5EF4-FFF2-40B4-BE49-F238E27FC236}">
                <a16:creationId xmlns:a16="http://schemas.microsoft.com/office/drawing/2014/main" id="{190B0B89-AEC5-4883-AD37-AFE9A7156FF9}"/>
              </a:ext>
            </a:extLst>
          </p:cNvPr>
          <p:cNvGrpSpPr>
            <a:grpSpLocks/>
          </p:cNvGrpSpPr>
          <p:nvPr/>
        </p:nvGrpSpPr>
        <p:grpSpPr bwMode="auto">
          <a:xfrm>
            <a:off x="1120776" y="3255170"/>
            <a:ext cx="7148513" cy="620713"/>
            <a:chOff x="747" y="2659"/>
            <a:chExt cx="4503" cy="391"/>
          </a:xfrm>
        </p:grpSpPr>
        <p:sp>
          <p:nvSpPr>
            <p:cNvPr id="24588" name="Text Box 5">
              <a:extLst>
                <a:ext uri="{FF2B5EF4-FFF2-40B4-BE49-F238E27FC236}">
                  <a16:creationId xmlns:a16="http://schemas.microsoft.com/office/drawing/2014/main" id="{B1794203-F3E9-4D4D-A626-B8CF92928073}"/>
                </a:ext>
              </a:extLst>
            </p:cNvPr>
            <p:cNvSpPr txBox="1">
              <a:spLocks noChangeArrowheads="1"/>
            </p:cNvSpPr>
            <p:nvPr/>
          </p:nvSpPr>
          <p:spPr bwMode="auto">
            <a:xfrm>
              <a:off x="1610" y="2672"/>
              <a:ext cx="364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与 </a:t>
              </a:r>
              <a:r>
                <a:rPr lang="zh-CN" altLang="en-US" sz="2800" b="1" dirty="0">
                  <a:latin typeface="Times New Roman" panose="02020603050405020304" pitchFamily="18" charset="0"/>
                  <a:sym typeface="Symbol" panose="05050102010706020507" pitchFamily="18" charset="2"/>
                </a:rPr>
                <a:t></a:t>
              </a:r>
              <a:r>
                <a:rPr lang="en-US" altLang="zh-CN" sz="2800" b="1" baseline="-25000" dirty="0">
                  <a:latin typeface="Times New Roman" panose="02020603050405020304" pitchFamily="18" charset="0"/>
                  <a:sym typeface="Symbol" panose="05050102010706020507" pitchFamily="18" charset="2"/>
                </a:rPr>
                <a:t>0</a:t>
              </a:r>
              <a:r>
                <a:rPr lang="zh-CN" altLang="en-US" sz="2800" b="1" dirty="0">
                  <a:latin typeface="Times New Roman" panose="02020603050405020304" pitchFamily="18" charset="0"/>
                </a:rPr>
                <a:t>的差异是显著的，这时拒绝</a:t>
              </a:r>
              <a:r>
                <a:rPr lang="en-US" altLang="zh-CN" sz="2800" b="1" dirty="0">
                  <a:latin typeface="Times New Roman" panose="02020603050405020304" pitchFamily="18" charset="0"/>
                </a:rPr>
                <a:t>H</a:t>
              </a:r>
              <a:r>
                <a:rPr lang="en-US" altLang="zh-CN" sz="2800" b="1" baseline="-25000" dirty="0">
                  <a:latin typeface="Times New Roman" panose="02020603050405020304" pitchFamily="18" charset="0"/>
                </a:rPr>
                <a:t>0</a:t>
              </a:r>
              <a:r>
                <a:rPr lang="en-US" altLang="zh-CN" sz="2800" b="1" dirty="0">
                  <a:latin typeface="Times New Roman" panose="02020603050405020304" pitchFamily="18" charset="0"/>
                </a:rPr>
                <a:t> </a:t>
              </a:r>
            </a:p>
          </p:txBody>
        </p:sp>
        <p:graphicFrame>
          <p:nvGraphicFramePr>
            <p:cNvPr id="24589" name="Object 6">
              <a:extLst>
                <a:ext uri="{FF2B5EF4-FFF2-40B4-BE49-F238E27FC236}">
                  <a16:creationId xmlns:a16="http://schemas.microsoft.com/office/drawing/2014/main" id="{CC56B303-C686-4FFB-B756-4582CD24F40F}"/>
                </a:ext>
              </a:extLst>
            </p:cNvPr>
            <p:cNvGraphicFramePr>
              <a:graphicFrameLocks noChangeAspect="1"/>
            </p:cNvGraphicFramePr>
            <p:nvPr/>
          </p:nvGraphicFramePr>
          <p:xfrm>
            <a:off x="1338" y="2659"/>
            <a:ext cx="345" cy="391"/>
          </p:xfrm>
          <a:graphic>
            <a:graphicData uri="http://schemas.openxmlformats.org/presentationml/2006/ole">
              <mc:AlternateContent xmlns:mc="http://schemas.openxmlformats.org/markup-compatibility/2006">
                <mc:Choice xmlns:v="urn:schemas-microsoft-com:vml" Requires="v">
                  <p:oleObj spid="_x0000_s24608" name="Equation" r:id="rId5" imgW="139579" imgH="164957" progId="Equation.DSMT4">
                    <p:embed/>
                  </p:oleObj>
                </mc:Choice>
                <mc:Fallback>
                  <p:oleObj name="Equation" r:id="rId5" imgW="139579" imgH="164957"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8" y="2659"/>
                          <a:ext cx="345"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90" name="Text Box 7">
              <a:extLst>
                <a:ext uri="{FF2B5EF4-FFF2-40B4-BE49-F238E27FC236}">
                  <a16:creationId xmlns:a16="http://schemas.microsoft.com/office/drawing/2014/main" id="{03974E92-56C8-41C7-BCD2-4FC37FC6FBF2}"/>
                </a:ext>
              </a:extLst>
            </p:cNvPr>
            <p:cNvSpPr txBox="1">
              <a:spLocks noChangeArrowheads="1"/>
            </p:cNvSpPr>
            <p:nvPr/>
          </p:nvSpPr>
          <p:spPr bwMode="auto">
            <a:xfrm>
              <a:off x="747" y="2671"/>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rPr>
                <a:t>则称</a:t>
              </a:r>
            </a:p>
          </p:txBody>
        </p:sp>
      </p:grpSp>
      <p:sp>
        <p:nvSpPr>
          <p:cNvPr id="23560" name="Text Box 8">
            <a:extLst>
              <a:ext uri="{FF2B5EF4-FFF2-40B4-BE49-F238E27FC236}">
                <a16:creationId xmlns:a16="http://schemas.microsoft.com/office/drawing/2014/main" id="{7FE7FFF2-84E5-4F5E-8A5E-667301D235E6}"/>
              </a:ext>
            </a:extLst>
          </p:cNvPr>
          <p:cNvSpPr txBox="1">
            <a:spLocks noChangeArrowheads="1"/>
          </p:cNvSpPr>
          <p:nvPr/>
        </p:nvSpPr>
        <p:spPr bwMode="auto">
          <a:xfrm>
            <a:off x="1120776" y="3875883"/>
            <a:ext cx="23272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反之，如果：</a:t>
            </a:r>
          </a:p>
        </p:txBody>
      </p:sp>
      <p:graphicFrame>
        <p:nvGraphicFramePr>
          <p:cNvPr id="23562" name="Object 10">
            <a:extLst>
              <a:ext uri="{FF2B5EF4-FFF2-40B4-BE49-F238E27FC236}">
                <a16:creationId xmlns:a16="http://schemas.microsoft.com/office/drawing/2014/main" id="{7BBA85C3-B01E-4F0D-9CBD-0E51DC08303D}"/>
              </a:ext>
            </a:extLst>
          </p:cNvPr>
          <p:cNvGraphicFramePr>
            <a:graphicFrameLocks noChangeAspect="1"/>
          </p:cNvGraphicFramePr>
          <p:nvPr>
            <p:extLst>
              <p:ext uri="{D42A27DB-BD31-4B8C-83A1-F6EECF244321}">
                <p14:modId xmlns:p14="http://schemas.microsoft.com/office/powerpoint/2010/main" val="2140913846"/>
              </p:ext>
            </p:extLst>
          </p:nvPr>
        </p:nvGraphicFramePr>
        <p:xfrm>
          <a:off x="4099719" y="4077072"/>
          <a:ext cx="2755431" cy="1304452"/>
        </p:xfrm>
        <a:graphic>
          <a:graphicData uri="http://schemas.openxmlformats.org/presentationml/2006/ole">
            <mc:AlternateContent xmlns:mc="http://schemas.openxmlformats.org/markup-compatibility/2006">
              <mc:Choice xmlns:v="urn:schemas-microsoft-com:vml" Requires="v">
                <p:oleObj spid="_x0000_s24609" name="Equation" r:id="rId7" imgW="1066800" imgH="508000" progId="Equation.DSMT4">
                  <p:embed/>
                </p:oleObj>
              </mc:Choice>
              <mc:Fallback>
                <p:oleObj name="Equation" r:id="rId7" imgW="1066800" imgH="5080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99719" y="4077072"/>
                        <a:ext cx="2755431" cy="1304452"/>
                      </a:xfrm>
                      <a:prstGeom prst="rect">
                        <a:avLst/>
                      </a:prstGeom>
                      <a:noFill/>
                      <a:ln>
                        <a:noFill/>
                      </a:ln>
                    </p:spPr>
                  </p:pic>
                </p:oleObj>
              </mc:Fallback>
            </mc:AlternateContent>
          </a:graphicData>
        </a:graphic>
      </p:graphicFrame>
      <p:grpSp>
        <p:nvGrpSpPr>
          <p:cNvPr id="23563" name="Group 11">
            <a:extLst>
              <a:ext uri="{FF2B5EF4-FFF2-40B4-BE49-F238E27FC236}">
                <a16:creationId xmlns:a16="http://schemas.microsoft.com/office/drawing/2014/main" id="{39B54A95-E452-455E-AE50-81BAEF325E72}"/>
              </a:ext>
            </a:extLst>
          </p:cNvPr>
          <p:cNvGrpSpPr>
            <a:grpSpLocks/>
          </p:cNvGrpSpPr>
          <p:nvPr/>
        </p:nvGrpSpPr>
        <p:grpSpPr bwMode="auto">
          <a:xfrm>
            <a:off x="1118544" y="5508628"/>
            <a:ext cx="7510463" cy="620712"/>
            <a:chOff x="747" y="2659"/>
            <a:chExt cx="4731" cy="391"/>
          </a:xfrm>
        </p:grpSpPr>
        <p:sp>
          <p:nvSpPr>
            <p:cNvPr id="24585" name="Text Box 12">
              <a:extLst>
                <a:ext uri="{FF2B5EF4-FFF2-40B4-BE49-F238E27FC236}">
                  <a16:creationId xmlns:a16="http://schemas.microsoft.com/office/drawing/2014/main" id="{B2162048-5D4F-47AC-9785-AD4D06E700BC}"/>
                </a:ext>
              </a:extLst>
            </p:cNvPr>
            <p:cNvSpPr txBox="1">
              <a:spLocks noChangeArrowheads="1"/>
            </p:cNvSpPr>
            <p:nvPr/>
          </p:nvSpPr>
          <p:spPr bwMode="auto">
            <a:xfrm>
              <a:off x="1610" y="2672"/>
              <a:ext cx="386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与 </a:t>
              </a:r>
              <a:r>
                <a:rPr lang="zh-CN" altLang="en-US" sz="2800" b="1" dirty="0">
                  <a:latin typeface="Times New Roman" panose="02020603050405020304" pitchFamily="18" charset="0"/>
                  <a:sym typeface="Symbol" panose="05050102010706020507" pitchFamily="18" charset="2"/>
                </a:rPr>
                <a:t></a:t>
              </a:r>
              <a:r>
                <a:rPr lang="en-US" altLang="zh-CN" sz="2800" b="1" baseline="-25000" dirty="0">
                  <a:latin typeface="Times New Roman" panose="02020603050405020304" pitchFamily="18" charset="0"/>
                  <a:sym typeface="Symbol" panose="05050102010706020507" pitchFamily="18" charset="2"/>
                </a:rPr>
                <a:t>0</a:t>
              </a:r>
              <a:r>
                <a:rPr lang="zh-CN" altLang="en-US" sz="2800" b="1" dirty="0">
                  <a:latin typeface="Times New Roman" panose="02020603050405020304" pitchFamily="18" charset="0"/>
                </a:rPr>
                <a:t>的差异是不显著的，这时接受</a:t>
              </a:r>
              <a:r>
                <a:rPr lang="en-US" altLang="zh-CN" sz="2800" b="1" dirty="0">
                  <a:latin typeface="Times New Roman" panose="02020603050405020304" pitchFamily="18" charset="0"/>
                </a:rPr>
                <a:t>H</a:t>
              </a:r>
              <a:r>
                <a:rPr lang="en-US" altLang="zh-CN" sz="2800" b="1" baseline="-25000" dirty="0">
                  <a:latin typeface="Times New Roman" panose="02020603050405020304" pitchFamily="18" charset="0"/>
                </a:rPr>
                <a:t>0</a:t>
              </a:r>
              <a:r>
                <a:rPr lang="en-US" altLang="zh-CN" sz="2800" b="1" dirty="0">
                  <a:latin typeface="Times New Roman" panose="02020603050405020304" pitchFamily="18" charset="0"/>
                </a:rPr>
                <a:t> </a:t>
              </a:r>
            </a:p>
          </p:txBody>
        </p:sp>
        <p:graphicFrame>
          <p:nvGraphicFramePr>
            <p:cNvPr id="24586" name="Object 13">
              <a:extLst>
                <a:ext uri="{FF2B5EF4-FFF2-40B4-BE49-F238E27FC236}">
                  <a16:creationId xmlns:a16="http://schemas.microsoft.com/office/drawing/2014/main" id="{0A413315-C2D1-4071-BA71-9E4ED71EDF20}"/>
                </a:ext>
              </a:extLst>
            </p:cNvPr>
            <p:cNvGraphicFramePr>
              <a:graphicFrameLocks noChangeAspect="1"/>
            </p:cNvGraphicFramePr>
            <p:nvPr/>
          </p:nvGraphicFramePr>
          <p:xfrm>
            <a:off x="1338" y="2659"/>
            <a:ext cx="345" cy="391"/>
          </p:xfrm>
          <a:graphic>
            <a:graphicData uri="http://schemas.openxmlformats.org/presentationml/2006/ole">
              <mc:AlternateContent xmlns:mc="http://schemas.openxmlformats.org/markup-compatibility/2006">
                <mc:Choice xmlns:v="urn:schemas-microsoft-com:vml" Requires="v">
                  <p:oleObj spid="_x0000_s24610" name="Equation" r:id="rId9" imgW="139579" imgH="164957" progId="Equation.DSMT4">
                    <p:embed/>
                  </p:oleObj>
                </mc:Choice>
                <mc:Fallback>
                  <p:oleObj name="Equation" r:id="rId9" imgW="139579" imgH="164957"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8" y="2659"/>
                          <a:ext cx="345"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7" name="Text Box 14">
              <a:extLst>
                <a:ext uri="{FF2B5EF4-FFF2-40B4-BE49-F238E27FC236}">
                  <a16:creationId xmlns:a16="http://schemas.microsoft.com/office/drawing/2014/main" id="{B7285C2F-F3E3-4CEF-BD3E-1727CD61CECD}"/>
                </a:ext>
              </a:extLst>
            </p:cNvPr>
            <p:cNvSpPr txBox="1">
              <a:spLocks noChangeArrowheads="1"/>
            </p:cNvSpPr>
            <p:nvPr/>
          </p:nvSpPr>
          <p:spPr bwMode="auto">
            <a:xfrm>
              <a:off x="747" y="2671"/>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rPr>
                <a:t>则称</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wipe(left)">
                                      <p:cBhvr>
                                        <p:cTn id="7" dur="2000"/>
                                        <p:tgtEl>
                                          <p:spTgt spid="235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3555"/>
                                        </p:tgtEl>
                                        <p:attrNameLst>
                                          <p:attrName>style.visibility</p:attrName>
                                        </p:attrNameLst>
                                      </p:cBhvr>
                                      <p:to>
                                        <p:strVal val="visible"/>
                                      </p:to>
                                    </p:set>
                                    <p:animEffect transition="in" filter="wipe(left)">
                                      <p:cBhvr>
                                        <p:cTn id="12" dur="2000"/>
                                        <p:tgtEl>
                                          <p:spTgt spid="235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3556"/>
                                        </p:tgtEl>
                                        <p:attrNameLst>
                                          <p:attrName>style.visibility</p:attrName>
                                        </p:attrNameLst>
                                      </p:cBhvr>
                                      <p:to>
                                        <p:strVal val="visible"/>
                                      </p:to>
                                    </p:set>
                                    <p:animEffect transition="in" filter="wipe(left)">
                                      <p:cBhvr>
                                        <p:cTn id="17" dur="2000"/>
                                        <p:tgtEl>
                                          <p:spTgt spid="235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560"/>
                                        </p:tgtEl>
                                        <p:attrNameLst>
                                          <p:attrName>style.visibility</p:attrName>
                                        </p:attrNameLst>
                                      </p:cBhvr>
                                      <p:to>
                                        <p:strVal val="visible"/>
                                      </p:to>
                                    </p:set>
                                    <p:animEffect transition="in" filter="wipe(left)">
                                      <p:cBhvr>
                                        <p:cTn id="22" dur="2000"/>
                                        <p:tgtEl>
                                          <p:spTgt spid="2356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3562"/>
                                        </p:tgtEl>
                                        <p:attrNameLst>
                                          <p:attrName>style.visibility</p:attrName>
                                        </p:attrNameLst>
                                      </p:cBhvr>
                                      <p:to>
                                        <p:strVal val="visible"/>
                                      </p:to>
                                    </p:set>
                                    <p:animEffect transition="in" filter="wipe(left)">
                                      <p:cBhvr>
                                        <p:cTn id="27" dur="2000"/>
                                        <p:tgtEl>
                                          <p:spTgt spid="2356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3563"/>
                                        </p:tgtEl>
                                        <p:attrNameLst>
                                          <p:attrName>style.visibility</p:attrName>
                                        </p:attrNameLst>
                                      </p:cBhvr>
                                      <p:to>
                                        <p:strVal val="visible"/>
                                      </p:to>
                                    </p:set>
                                    <p:animEffect transition="in" filter="wipe(left)">
                                      <p:cBhvr>
                                        <p:cTn id="32" dur="2000"/>
                                        <p:tgtEl>
                                          <p:spTgt spid="23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2356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Text Box 6">
            <a:extLst>
              <a:ext uri="{FF2B5EF4-FFF2-40B4-BE49-F238E27FC236}">
                <a16:creationId xmlns:a16="http://schemas.microsoft.com/office/drawing/2014/main" id="{66D337ED-C225-42F9-92F1-C0D0BBB1E7A5}"/>
              </a:ext>
            </a:extLst>
          </p:cNvPr>
          <p:cNvSpPr txBox="1">
            <a:spLocks noChangeArrowheads="1"/>
          </p:cNvSpPr>
          <p:nvPr/>
        </p:nvSpPr>
        <p:spPr bwMode="auto">
          <a:xfrm>
            <a:off x="1774825" y="1550179"/>
            <a:ext cx="904286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宋体" panose="02010600030101010101" pitchFamily="2" charset="-122"/>
              </a:rPr>
              <a:t>第一节  数据的分析方法</a:t>
            </a:r>
            <a:endParaRPr lang="en-US" altLang="zh-CN" sz="2800" b="1" dirty="0">
              <a:latin typeface="宋体" panose="02010600030101010101" pitchFamily="2" charset="-122"/>
            </a:endParaRPr>
          </a:p>
          <a:p>
            <a:pPr eaLnBrk="1" hangingPunct="1"/>
            <a:r>
              <a:rPr lang="zh-CN" altLang="en-US" sz="2800" b="1" dirty="0">
                <a:latin typeface="宋体" panose="02010600030101010101" pitchFamily="2" charset="-122"/>
              </a:rPr>
              <a:t>一、算术平均（</a:t>
            </a:r>
            <a:r>
              <a:rPr lang="en-US" altLang="zh-CN" sz="2800" b="1" dirty="0">
                <a:latin typeface="宋体" panose="02010600030101010101" pitchFamily="2" charset="-122"/>
              </a:rPr>
              <a:t>arithmetic mean</a:t>
            </a:r>
            <a:r>
              <a:rPr lang="zh-CN" altLang="en-US" sz="2800" b="1" dirty="0">
                <a:latin typeface="宋体" panose="02010600030101010101" pitchFamily="2" charset="-122"/>
              </a:rPr>
              <a:t>）</a:t>
            </a:r>
            <a:endParaRPr lang="en-US" altLang="zh-CN" sz="2800" b="1" dirty="0">
              <a:latin typeface="宋体" panose="02010600030101010101" pitchFamily="2" charset="-122"/>
            </a:endParaRPr>
          </a:p>
          <a:p>
            <a:pPr eaLnBrk="1" hangingPunct="1"/>
            <a:r>
              <a:rPr lang="zh-CN" altLang="en-US" sz="2800" b="1" dirty="0">
                <a:latin typeface="宋体" panose="02010600030101010101" pitchFamily="2" charset="-122"/>
              </a:rPr>
              <a:t>二、加权算术平均法（</a:t>
            </a:r>
            <a:r>
              <a:rPr lang="en-US" altLang="zh-CN" sz="2800" b="1" dirty="0">
                <a:latin typeface="宋体" panose="02010600030101010101" pitchFamily="2" charset="-122"/>
              </a:rPr>
              <a:t>weighted arithmetic mean</a:t>
            </a:r>
            <a:r>
              <a:rPr lang="zh-CN" altLang="en-US" sz="2800" b="1" dirty="0">
                <a:latin typeface="宋体" panose="02010600030101010101" pitchFamily="2" charset="-122"/>
              </a:rPr>
              <a:t>）   </a:t>
            </a:r>
          </a:p>
          <a:p>
            <a:pPr eaLnBrk="1" hangingPunct="1"/>
            <a:r>
              <a:rPr lang="zh-CN" altLang="en-US" sz="2800" b="1" dirty="0">
                <a:latin typeface="宋体" panose="02010600030101010101" pitchFamily="2" charset="-122"/>
              </a:rPr>
              <a:t>三、几何平均法（</a:t>
            </a:r>
            <a:r>
              <a:rPr lang="en-US" altLang="zh-CN" sz="2800" b="1" dirty="0">
                <a:latin typeface="宋体" panose="02010600030101010101" pitchFamily="2" charset="-122"/>
              </a:rPr>
              <a:t>geometric mean</a:t>
            </a:r>
            <a:r>
              <a:rPr lang="zh-CN" altLang="en-US" sz="2800" b="1" dirty="0">
                <a:latin typeface="宋体" panose="02010600030101010101" pitchFamily="2" charset="-122"/>
              </a:rPr>
              <a:t>）</a:t>
            </a:r>
          </a:p>
          <a:p>
            <a:pPr eaLnBrk="1" hangingPunct="1"/>
            <a:r>
              <a:rPr lang="zh-CN" altLang="en-US" sz="2800" b="1" dirty="0">
                <a:latin typeface="宋体" panose="02010600030101010101" pitchFamily="2" charset="-122"/>
              </a:rPr>
              <a:t>四、移动平均法</a:t>
            </a:r>
            <a:endParaRPr lang="en-US" altLang="zh-CN" sz="2800" b="1" dirty="0">
              <a:latin typeface="宋体" panose="02010600030101010101" pitchFamily="2" charset="-122"/>
            </a:endParaRPr>
          </a:p>
          <a:p>
            <a:pPr eaLnBrk="1" hangingPunct="1"/>
            <a:r>
              <a:rPr lang="en-US" altLang="zh-CN" sz="2800" b="1" dirty="0">
                <a:latin typeface="宋体" panose="02010600030101010101" pitchFamily="2" charset="-122"/>
              </a:rPr>
              <a:t>	1.</a:t>
            </a:r>
            <a:r>
              <a:rPr lang="zh-CN" altLang="en-US" sz="2800" b="1" dirty="0">
                <a:latin typeface="宋体" panose="02010600030101010101" pitchFamily="2" charset="-122"/>
              </a:rPr>
              <a:t>算术移动平均法 </a:t>
            </a:r>
          </a:p>
          <a:p>
            <a:pPr eaLnBrk="1" hangingPunct="1"/>
            <a:r>
              <a:rPr lang="en-US" altLang="zh-CN" sz="2800" b="1" dirty="0">
                <a:latin typeface="宋体" panose="02010600030101010101" pitchFamily="2" charset="-122"/>
              </a:rPr>
              <a:t>	2.</a:t>
            </a:r>
            <a:r>
              <a:rPr lang="zh-CN" altLang="en-US" sz="2800" b="1" dirty="0">
                <a:latin typeface="宋体" panose="02010600030101010101" pitchFamily="2" charset="-122"/>
              </a:rPr>
              <a:t>移动几何平均法</a:t>
            </a:r>
            <a:endParaRPr lang="en-US" altLang="zh-CN" sz="2800" b="1" dirty="0">
              <a:latin typeface="宋体" panose="02010600030101010101" pitchFamily="2" charset="-122"/>
            </a:endParaRPr>
          </a:p>
          <a:p>
            <a:pPr eaLnBrk="1" hangingPunct="1"/>
            <a:r>
              <a:rPr lang="en-US" altLang="zh-CN" sz="2800" b="1" dirty="0">
                <a:latin typeface="宋体" panose="02010600030101010101" pitchFamily="2" charset="-122"/>
              </a:rPr>
              <a:t>	3.</a:t>
            </a:r>
            <a:r>
              <a:rPr lang="zh-CN" altLang="en-US" sz="2800" b="1" dirty="0">
                <a:latin typeface="宋体" panose="02010600030101010101" pitchFamily="2" charset="-122"/>
              </a:rPr>
              <a:t>窗口长度</a:t>
            </a:r>
            <a:r>
              <a:rPr lang="en-US" altLang="zh-CN" sz="2800" b="1" dirty="0">
                <a:latin typeface="宋体" panose="02010600030101010101" pitchFamily="2" charset="-122"/>
              </a:rPr>
              <a:t>k</a:t>
            </a:r>
          </a:p>
          <a:p>
            <a:pPr eaLnBrk="1" hangingPunct="1"/>
            <a:r>
              <a:rPr lang="zh-CN" altLang="en-US" sz="2800" b="1" dirty="0">
                <a:latin typeface="宋体" panose="02010600030101010101" pitchFamily="2" charset="-122"/>
              </a:rPr>
              <a:t>五、指数平滑法 </a:t>
            </a:r>
          </a:p>
          <a:p>
            <a:pPr eaLnBrk="1" hangingPunct="1"/>
            <a:endParaRPr lang="zh-CN" altLang="en-US" sz="2800" b="1" dirty="0">
              <a:latin typeface="宋体" panose="02010600030101010101" pitchFamily="2" charset="-122"/>
            </a:endParaRPr>
          </a:p>
        </p:txBody>
      </p:sp>
    </p:spTree>
    <p:extLst>
      <p:ext uri="{BB962C8B-B14F-4D97-AF65-F5344CB8AC3E}">
        <p14:creationId xmlns:p14="http://schemas.microsoft.com/office/powerpoint/2010/main" val="4443377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
                                  </p:iterate>
                                  <p:childTnLst>
                                    <p:set>
                                      <p:cBhvr>
                                        <p:cTn id="6" dur="1" fill="hold">
                                          <p:stCondLst>
                                            <p:cond delay="0"/>
                                          </p:stCondLst>
                                        </p:cTn>
                                        <p:tgtEl>
                                          <p:spTgt spid="2054"/>
                                        </p:tgtEl>
                                        <p:attrNameLst>
                                          <p:attrName>style.visibility</p:attrName>
                                        </p:attrNameLst>
                                      </p:cBhvr>
                                      <p:to>
                                        <p:strVal val="visible"/>
                                      </p:to>
                                    </p:set>
                                    <p:animEffect transition="in" filter="wipe(left)">
                                      <p:cBhvr>
                                        <p:cTn id="7"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a:extLst>
              <a:ext uri="{FF2B5EF4-FFF2-40B4-BE49-F238E27FC236}">
                <a16:creationId xmlns:a16="http://schemas.microsoft.com/office/drawing/2014/main" id="{FF9FDFBB-27F3-4730-BD42-63EE0241BF58}"/>
              </a:ext>
            </a:extLst>
          </p:cNvPr>
          <p:cNvSpPr txBox="1">
            <a:spLocks noChangeArrowheads="1"/>
          </p:cNvSpPr>
          <p:nvPr/>
        </p:nvSpPr>
        <p:spPr bwMode="auto">
          <a:xfrm>
            <a:off x="1077082" y="1925501"/>
            <a:ext cx="365677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数</a:t>
            </a:r>
            <a:r>
              <a:rPr lang="zh-CN" altLang="en-US" sz="2800" b="1" dirty="0">
                <a:latin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rPr>
              <a:t>称为显著性水平。</a:t>
            </a:r>
          </a:p>
        </p:txBody>
      </p:sp>
      <p:sp>
        <p:nvSpPr>
          <p:cNvPr id="25603" name="Rectangle 3">
            <a:extLst>
              <a:ext uri="{FF2B5EF4-FFF2-40B4-BE49-F238E27FC236}">
                <a16:creationId xmlns:a16="http://schemas.microsoft.com/office/drawing/2014/main" id="{248E45EF-B0D5-4749-A8C1-34CA8C1EEAEA}"/>
              </a:ext>
            </a:extLst>
          </p:cNvPr>
          <p:cNvSpPr>
            <a:spLocks noChangeArrowheads="1"/>
          </p:cNvSpPr>
          <p:nvPr/>
        </p:nvSpPr>
        <p:spPr bwMode="auto">
          <a:xfrm>
            <a:off x="1524001" y="31172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80" name="Text Box 4">
            <a:extLst>
              <a:ext uri="{FF2B5EF4-FFF2-40B4-BE49-F238E27FC236}">
                <a16:creationId xmlns:a16="http://schemas.microsoft.com/office/drawing/2014/main" id="{F68B7A93-8DCF-4EE0-8858-D3DDB08AFFFB}"/>
              </a:ext>
            </a:extLst>
          </p:cNvPr>
          <p:cNvSpPr txBox="1">
            <a:spLocks noChangeArrowheads="1"/>
          </p:cNvSpPr>
          <p:nvPr/>
        </p:nvSpPr>
        <p:spPr bwMode="auto">
          <a:xfrm>
            <a:off x="1077082" y="2488397"/>
            <a:ext cx="82819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显著差异的判断是在显著性水平</a:t>
            </a:r>
            <a:r>
              <a:rPr lang="zh-CN" altLang="en-US" sz="2800" b="1" dirty="0">
                <a:latin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rPr>
              <a:t>下做出的。</a:t>
            </a:r>
          </a:p>
        </p:txBody>
      </p:sp>
      <p:sp>
        <p:nvSpPr>
          <p:cNvPr id="25605" name="Rectangle 5">
            <a:extLst>
              <a:ext uri="{FF2B5EF4-FFF2-40B4-BE49-F238E27FC236}">
                <a16:creationId xmlns:a16="http://schemas.microsoft.com/office/drawing/2014/main" id="{2D6F868A-B84D-46A7-AA2F-144BB2C78936}"/>
              </a:ext>
            </a:extLst>
          </p:cNvPr>
          <p:cNvSpPr>
            <a:spLocks noChangeArrowheads="1"/>
          </p:cNvSpPr>
          <p:nvPr/>
        </p:nvSpPr>
        <p:spPr bwMode="auto">
          <a:xfrm>
            <a:off x="1524001" y="29695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4582" name="Object 6">
            <a:extLst>
              <a:ext uri="{FF2B5EF4-FFF2-40B4-BE49-F238E27FC236}">
                <a16:creationId xmlns:a16="http://schemas.microsoft.com/office/drawing/2014/main" id="{753436CD-38F3-4E3C-B76F-07F6B936EDD4}"/>
              </a:ext>
            </a:extLst>
          </p:cNvPr>
          <p:cNvGraphicFramePr>
            <a:graphicFrameLocks noChangeAspect="1"/>
          </p:cNvGraphicFramePr>
          <p:nvPr>
            <p:extLst>
              <p:ext uri="{D42A27DB-BD31-4B8C-83A1-F6EECF244321}">
                <p14:modId xmlns:p14="http://schemas.microsoft.com/office/powerpoint/2010/main" val="2343542107"/>
              </p:ext>
            </p:extLst>
          </p:nvPr>
        </p:nvGraphicFramePr>
        <p:xfrm>
          <a:off x="3215680" y="3200401"/>
          <a:ext cx="3348037" cy="1403350"/>
        </p:xfrm>
        <a:graphic>
          <a:graphicData uri="http://schemas.openxmlformats.org/presentationml/2006/ole">
            <mc:AlternateContent xmlns:mc="http://schemas.openxmlformats.org/markup-compatibility/2006">
              <mc:Choice xmlns:v="urn:schemas-microsoft-com:vml" Requires="v">
                <p:oleObj spid="_x0000_s25620" name="Equation" r:id="rId3" imgW="711200" imgH="457200" progId="Equation.DSMT4">
                  <p:embed/>
                </p:oleObj>
              </mc:Choice>
              <mc:Fallback>
                <p:oleObj name="Equation" r:id="rId3" imgW="711200" imgH="4572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5680" y="3200401"/>
                        <a:ext cx="3348037"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3" name="Text Box 7">
            <a:extLst>
              <a:ext uri="{FF2B5EF4-FFF2-40B4-BE49-F238E27FC236}">
                <a16:creationId xmlns:a16="http://schemas.microsoft.com/office/drawing/2014/main" id="{04AD8714-2C45-4257-91BF-A3C94CB5EA35}"/>
              </a:ext>
            </a:extLst>
          </p:cNvPr>
          <p:cNvSpPr txBox="1">
            <a:spLocks noChangeArrowheads="1"/>
          </p:cNvSpPr>
          <p:nvPr/>
        </p:nvSpPr>
        <p:spPr bwMode="auto">
          <a:xfrm>
            <a:off x="1077082" y="1343945"/>
            <a:ext cx="44910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latin typeface="Times New Roman" panose="02020603050405020304" pitchFamily="18" charset="0"/>
              </a:rPr>
              <a:t>F. </a:t>
            </a:r>
            <a:r>
              <a:rPr lang="zh-CN" altLang="en-US" sz="2800" b="1" dirty="0">
                <a:latin typeface="Times New Roman" panose="02020603050405020304" pitchFamily="18" charset="0"/>
              </a:rPr>
              <a:t>显著性水平、检验统计量</a:t>
            </a:r>
          </a:p>
        </p:txBody>
      </p:sp>
      <p:sp>
        <p:nvSpPr>
          <p:cNvPr id="24584" name="Text Box 8">
            <a:extLst>
              <a:ext uri="{FF2B5EF4-FFF2-40B4-BE49-F238E27FC236}">
                <a16:creationId xmlns:a16="http://schemas.microsoft.com/office/drawing/2014/main" id="{BF622BD3-CB49-4E97-8F23-141B779DA828}"/>
              </a:ext>
            </a:extLst>
          </p:cNvPr>
          <p:cNvSpPr txBox="1">
            <a:spLocks noChangeArrowheads="1"/>
          </p:cNvSpPr>
          <p:nvPr/>
        </p:nvSpPr>
        <p:spPr bwMode="auto">
          <a:xfrm>
            <a:off x="1077082" y="4588595"/>
            <a:ext cx="307007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称为检验统计量。</a:t>
            </a:r>
          </a:p>
        </p:txBody>
      </p:sp>
      <p:sp>
        <p:nvSpPr>
          <p:cNvPr id="24585" name="Text Box 9">
            <a:extLst>
              <a:ext uri="{FF2B5EF4-FFF2-40B4-BE49-F238E27FC236}">
                <a16:creationId xmlns:a16="http://schemas.microsoft.com/office/drawing/2014/main" id="{2FCD5EFE-9881-4673-8B14-89F630825DA1}"/>
              </a:ext>
            </a:extLst>
          </p:cNvPr>
          <p:cNvSpPr txBox="1">
            <a:spLocks noChangeArrowheads="1"/>
          </p:cNvSpPr>
          <p:nvPr/>
        </p:nvSpPr>
        <p:spPr bwMode="auto">
          <a:xfrm>
            <a:off x="1077082" y="3153145"/>
            <a:ext cx="12666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统计量</a:t>
            </a:r>
          </a:p>
        </p:txBody>
      </p:sp>
      <p:sp>
        <p:nvSpPr>
          <p:cNvPr id="24586" name="Text Box 10">
            <a:extLst>
              <a:ext uri="{FF2B5EF4-FFF2-40B4-BE49-F238E27FC236}">
                <a16:creationId xmlns:a16="http://schemas.microsoft.com/office/drawing/2014/main" id="{3CD89A87-FA2A-4CA7-8834-833809FA0B7D}"/>
              </a:ext>
            </a:extLst>
          </p:cNvPr>
          <p:cNvSpPr txBox="1">
            <a:spLocks noChangeArrowheads="1"/>
          </p:cNvSpPr>
          <p:nvPr/>
        </p:nvSpPr>
        <p:spPr bwMode="auto">
          <a:xfrm>
            <a:off x="6003925" y="836613"/>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ndParaRPr>
          </a:p>
        </p:txBody>
      </p:sp>
      <p:graphicFrame>
        <p:nvGraphicFramePr>
          <p:cNvPr id="24587" name="Object 11">
            <a:extLst>
              <a:ext uri="{FF2B5EF4-FFF2-40B4-BE49-F238E27FC236}">
                <a16:creationId xmlns:a16="http://schemas.microsoft.com/office/drawing/2014/main" id="{F8D6CFDC-5C22-45E1-BE46-2A111D743D34}"/>
              </a:ext>
            </a:extLst>
          </p:cNvPr>
          <p:cNvGraphicFramePr>
            <a:graphicFrameLocks noChangeAspect="1"/>
          </p:cNvGraphicFramePr>
          <p:nvPr>
            <p:extLst>
              <p:ext uri="{D42A27DB-BD31-4B8C-83A1-F6EECF244321}">
                <p14:modId xmlns:p14="http://schemas.microsoft.com/office/powerpoint/2010/main" val="881329229"/>
              </p:ext>
            </p:extLst>
          </p:nvPr>
        </p:nvGraphicFramePr>
        <p:xfrm>
          <a:off x="6096000" y="1925501"/>
          <a:ext cx="517525" cy="585787"/>
        </p:xfrm>
        <a:graphic>
          <a:graphicData uri="http://schemas.openxmlformats.org/presentationml/2006/ole">
            <mc:AlternateContent xmlns:mc="http://schemas.openxmlformats.org/markup-compatibility/2006">
              <mc:Choice xmlns:v="urn:schemas-microsoft-com:vml" Requires="v">
                <p:oleObj spid="_x0000_s25621" name="Equation" r:id="rId5" imgW="139579" imgH="164957" progId="Equation.DSMT4">
                  <p:embed/>
                </p:oleObj>
              </mc:Choice>
              <mc:Fallback>
                <p:oleObj name="Equation" r:id="rId5" imgW="139579" imgH="164957"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1925501"/>
                        <a:ext cx="5175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8" name="Text Box 12">
            <a:extLst>
              <a:ext uri="{FF2B5EF4-FFF2-40B4-BE49-F238E27FC236}">
                <a16:creationId xmlns:a16="http://schemas.microsoft.com/office/drawing/2014/main" id="{1E980C90-C2B0-48E8-A961-A4205BA7BDF7}"/>
              </a:ext>
            </a:extLst>
          </p:cNvPr>
          <p:cNvSpPr txBox="1">
            <a:spLocks noChangeArrowheads="1"/>
          </p:cNvSpPr>
          <p:nvPr/>
        </p:nvSpPr>
        <p:spPr bwMode="auto">
          <a:xfrm>
            <a:off x="4536857" y="1925501"/>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上面关于</a:t>
            </a:r>
          </a:p>
        </p:txBody>
      </p:sp>
      <p:sp>
        <p:nvSpPr>
          <p:cNvPr id="24589" name="Text Box 13">
            <a:extLst>
              <a:ext uri="{FF2B5EF4-FFF2-40B4-BE49-F238E27FC236}">
                <a16:creationId xmlns:a16="http://schemas.microsoft.com/office/drawing/2014/main" id="{5CC6DFB0-302B-41A2-B358-1AE97EC4067B}"/>
              </a:ext>
            </a:extLst>
          </p:cNvPr>
          <p:cNvSpPr txBox="1">
            <a:spLocks noChangeArrowheads="1"/>
          </p:cNvSpPr>
          <p:nvPr/>
        </p:nvSpPr>
        <p:spPr bwMode="auto">
          <a:xfrm>
            <a:off x="6420385" y="1956784"/>
            <a:ext cx="17732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dirty="0">
                <a:latin typeface="Times New Roman" panose="02020603050405020304" pitchFamily="18" charset="0"/>
              </a:rPr>
              <a:t> </a:t>
            </a:r>
            <a:r>
              <a:rPr lang="zh-CN" altLang="en-US" sz="2800" b="1" dirty="0">
                <a:latin typeface="Times New Roman" panose="02020603050405020304" pitchFamily="18" charset="0"/>
              </a:rPr>
              <a:t>与</a:t>
            </a:r>
            <a:r>
              <a:rPr lang="zh-CN" altLang="en-US" sz="2800" b="1" dirty="0">
                <a:latin typeface="Times New Roman" panose="02020603050405020304" pitchFamily="18" charset="0"/>
                <a:sym typeface="Symbol" panose="05050102010706020507" pitchFamily="18" charset="2"/>
              </a:rPr>
              <a:t> </a:t>
            </a:r>
            <a:r>
              <a:rPr lang="en-US" altLang="zh-CN" sz="2800" b="1" baseline="-25000" dirty="0">
                <a:latin typeface="Times New Roman" panose="02020603050405020304" pitchFamily="18" charset="0"/>
                <a:sym typeface="Symbol" panose="05050102010706020507" pitchFamily="18" charset="2"/>
              </a:rPr>
              <a:t>0</a:t>
            </a:r>
            <a:r>
              <a:rPr lang="zh-CN" altLang="en-US" sz="2800" b="1" dirty="0">
                <a:latin typeface="Times New Roman" panose="02020603050405020304" pitchFamily="18" charset="0"/>
              </a:rPr>
              <a:t>有无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83"/>
                                        </p:tgtEl>
                                        <p:attrNameLst>
                                          <p:attrName>style.visibility</p:attrName>
                                        </p:attrNameLst>
                                      </p:cBhvr>
                                      <p:to>
                                        <p:strVal val="visible"/>
                                      </p:to>
                                    </p:set>
                                    <p:animEffect transition="in" filter="wipe(left)">
                                      <p:cBhvr>
                                        <p:cTn id="7" dur="2000"/>
                                        <p:tgtEl>
                                          <p:spTgt spid="245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78"/>
                                        </p:tgtEl>
                                        <p:attrNameLst>
                                          <p:attrName>style.visibility</p:attrName>
                                        </p:attrNameLst>
                                      </p:cBhvr>
                                      <p:to>
                                        <p:strVal val="visible"/>
                                      </p:to>
                                    </p:set>
                                    <p:animEffect transition="in" filter="wipe(left)">
                                      <p:cBhvr>
                                        <p:cTn id="12" dur="2000"/>
                                        <p:tgtEl>
                                          <p:spTgt spid="245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nodePh="1">
                                  <p:stCondLst>
                                    <p:cond delay="0"/>
                                  </p:stCondLst>
                                  <p:endCondLst>
                                    <p:cond evt="begin" delay="0">
                                      <p:tn val="15"/>
                                    </p:cond>
                                  </p:endCondLst>
                                  <p:childTnLst>
                                    <p:set>
                                      <p:cBhvr>
                                        <p:cTn id="16" dur="1" fill="hold">
                                          <p:stCondLst>
                                            <p:cond delay="0"/>
                                          </p:stCondLst>
                                        </p:cTn>
                                        <p:tgtEl>
                                          <p:spTgt spid="24586"/>
                                        </p:tgtEl>
                                        <p:attrNameLst>
                                          <p:attrName>style.visibility</p:attrName>
                                        </p:attrNameLst>
                                      </p:cBhvr>
                                      <p:to>
                                        <p:strVal val="visible"/>
                                      </p:to>
                                    </p:set>
                                    <p:animEffect transition="in" filter="wipe(left)">
                                      <p:cBhvr>
                                        <p:cTn id="17" dur="2000"/>
                                        <p:tgtEl>
                                          <p:spTgt spid="245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588"/>
                                        </p:tgtEl>
                                        <p:attrNameLst>
                                          <p:attrName>style.visibility</p:attrName>
                                        </p:attrNameLst>
                                      </p:cBhvr>
                                      <p:to>
                                        <p:strVal val="visible"/>
                                      </p:to>
                                    </p:set>
                                    <p:animEffect transition="in" filter="wipe(left)">
                                      <p:cBhvr>
                                        <p:cTn id="22" dur="2000"/>
                                        <p:tgtEl>
                                          <p:spTgt spid="2458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4587"/>
                                        </p:tgtEl>
                                        <p:attrNameLst>
                                          <p:attrName>style.visibility</p:attrName>
                                        </p:attrNameLst>
                                      </p:cBhvr>
                                      <p:to>
                                        <p:strVal val="visible"/>
                                      </p:to>
                                    </p:set>
                                    <p:animEffect transition="in" filter="wipe(left)">
                                      <p:cBhvr>
                                        <p:cTn id="27" dur="2000"/>
                                        <p:tgtEl>
                                          <p:spTgt spid="2458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589"/>
                                        </p:tgtEl>
                                        <p:attrNameLst>
                                          <p:attrName>style.visibility</p:attrName>
                                        </p:attrNameLst>
                                      </p:cBhvr>
                                      <p:to>
                                        <p:strVal val="visible"/>
                                      </p:to>
                                    </p:set>
                                    <p:animEffect transition="in" filter="wipe(left)">
                                      <p:cBhvr>
                                        <p:cTn id="32" dur="2000"/>
                                        <p:tgtEl>
                                          <p:spTgt spid="2458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580"/>
                                        </p:tgtEl>
                                        <p:attrNameLst>
                                          <p:attrName>style.visibility</p:attrName>
                                        </p:attrNameLst>
                                      </p:cBhvr>
                                      <p:to>
                                        <p:strVal val="visible"/>
                                      </p:to>
                                    </p:set>
                                    <p:animEffect transition="in" filter="wipe(left)">
                                      <p:cBhvr>
                                        <p:cTn id="37" dur="2000"/>
                                        <p:tgtEl>
                                          <p:spTgt spid="2458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585"/>
                                        </p:tgtEl>
                                        <p:attrNameLst>
                                          <p:attrName>style.visibility</p:attrName>
                                        </p:attrNameLst>
                                      </p:cBhvr>
                                      <p:to>
                                        <p:strVal val="visible"/>
                                      </p:to>
                                    </p:set>
                                    <p:animEffect transition="in" filter="wipe(left)">
                                      <p:cBhvr>
                                        <p:cTn id="42" dur="2000"/>
                                        <p:tgtEl>
                                          <p:spTgt spid="2458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4582"/>
                                        </p:tgtEl>
                                        <p:attrNameLst>
                                          <p:attrName>style.visibility</p:attrName>
                                        </p:attrNameLst>
                                      </p:cBhvr>
                                      <p:to>
                                        <p:strVal val="visible"/>
                                      </p:to>
                                    </p:set>
                                    <p:animEffect transition="in" filter="wipe(left)">
                                      <p:cBhvr>
                                        <p:cTn id="47" dur="2000"/>
                                        <p:tgtEl>
                                          <p:spTgt spid="2458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4584"/>
                                        </p:tgtEl>
                                        <p:attrNameLst>
                                          <p:attrName>style.visibility</p:attrName>
                                        </p:attrNameLst>
                                      </p:cBhvr>
                                      <p:to>
                                        <p:strVal val="visible"/>
                                      </p:to>
                                    </p:set>
                                    <p:animEffect transition="in" filter="wipe(left)">
                                      <p:cBhvr>
                                        <p:cTn id="52" dur="2000"/>
                                        <p:tgtEl>
                                          <p:spTgt spid="245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80" grpId="0"/>
      <p:bldP spid="24583" grpId="0"/>
      <p:bldP spid="24584" grpId="0"/>
      <p:bldP spid="24585" grpId="0"/>
      <p:bldP spid="24586" grpId="0"/>
      <p:bldP spid="24588" grpId="0"/>
      <p:bldP spid="2458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3">
            <a:extLst>
              <a:ext uri="{FF2B5EF4-FFF2-40B4-BE49-F238E27FC236}">
                <a16:creationId xmlns:a16="http://schemas.microsoft.com/office/drawing/2014/main" id="{A69A7288-6A77-4BD4-B440-8B1B271C6BF5}"/>
              </a:ext>
            </a:extLst>
          </p:cNvPr>
          <p:cNvSpPr txBox="1">
            <a:spLocks noChangeArrowheads="1"/>
          </p:cNvSpPr>
          <p:nvPr/>
        </p:nvSpPr>
        <p:spPr bwMode="auto">
          <a:xfrm>
            <a:off x="1045369" y="1412877"/>
            <a:ext cx="26114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latin typeface="Times New Roman" panose="02020603050405020304" pitchFamily="18" charset="0"/>
              </a:rPr>
              <a:t>(</a:t>
            </a:r>
            <a:r>
              <a:rPr lang="zh-CN" altLang="en-US" sz="2800" b="1" dirty="0">
                <a:latin typeface="Times New Roman" panose="02020603050405020304" pitchFamily="18" charset="0"/>
              </a:rPr>
              <a:t>二</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双边检验</a:t>
            </a:r>
          </a:p>
        </p:txBody>
      </p:sp>
      <p:sp>
        <p:nvSpPr>
          <p:cNvPr id="25604" name="Text Box 4">
            <a:extLst>
              <a:ext uri="{FF2B5EF4-FFF2-40B4-BE49-F238E27FC236}">
                <a16:creationId xmlns:a16="http://schemas.microsoft.com/office/drawing/2014/main" id="{2CA07A9D-1FA8-461D-BA69-E9B6D83A161B}"/>
              </a:ext>
            </a:extLst>
          </p:cNvPr>
          <p:cNvSpPr txBox="1">
            <a:spLocks noChangeArrowheads="1"/>
          </p:cNvSpPr>
          <p:nvPr/>
        </p:nvSpPr>
        <p:spPr bwMode="auto">
          <a:xfrm>
            <a:off x="1045369" y="2057401"/>
            <a:ext cx="46942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在显著性水平</a:t>
            </a:r>
            <a:r>
              <a:rPr lang="zh-CN" altLang="en-US" sz="2800" b="1" dirty="0">
                <a:latin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rPr>
              <a:t>下，假设检验</a:t>
            </a:r>
          </a:p>
        </p:txBody>
      </p:sp>
      <p:sp>
        <p:nvSpPr>
          <p:cNvPr id="26628" name="Rectangle 5">
            <a:extLst>
              <a:ext uri="{FF2B5EF4-FFF2-40B4-BE49-F238E27FC236}">
                <a16:creationId xmlns:a16="http://schemas.microsoft.com/office/drawing/2014/main" id="{2F143D9C-1845-4615-8736-772D5864814F}"/>
              </a:ext>
            </a:extLst>
          </p:cNvPr>
          <p:cNvSpPr>
            <a:spLocks noChangeArrowheads="1"/>
          </p:cNvSpPr>
          <p:nvPr/>
        </p:nvSpPr>
        <p:spPr bwMode="auto">
          <a:xfrm>
            <a:off x="1524001" y="30838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5606" name="Object 6">
            <a:extLst>
              <a:ext uri="{FF2B5EF4-FFF2-40B4-BE49-F238E27FC236}">
                <a16:creationId xmlns:a16="http://schemas.microsoft.com/office/drawing/2014/main" id="{3EDFFCB8-7C72-42E3-96CF-5D9CE2756AD7}"/>
              </a:ext>
            </a:extLst>
          </p:cNvPr>
          <p:cNvGraphicFramePr>
            <a:graphicFrameLocks noChangeAspect="1"/>
          </p:cNvGraphicFramePr>
          <p:nvPr>
            <p:extLst>
              <p:ext uri="{D42A27DB-BD31-4B8C-83A1-F6EECF244321}">
                <p14:modId xmlns:p14="http://schemas.microsoft.com/office/powerpoint/2010/main" val="3873783653"/>
              </p:ext>
            </p:extLst>
          </p:nvPr>
        </p:nvGraphicFramePr>
        <p:xfrm>
          <a:off x="5359400" y="2599533"/>
          <a:ext cx="2124075" cy="644525"/>
        </p:xfrm>
        <a:graphic>
          <a:graphicData uri="http://schemas.openxmlformats.org/presentationml/2006/ole">
            <mc:AlternateContent xmlns:mc="http://schemas.openxmlformats.org/markup-compatibility/2006">
              <mc:Choice xmlns:v="urn:schemas-microsoft-com:vml" Requires="v">
                <p:oleObj spid="_x0000_s26652" name="Equation" r:id="rId3" imgW="749300" imgH="228600" progId="Equation.DSMT4">
                  <p:embed/>
                </p:oleObj>
              </mc:Choice>
              <mc:Fallback>
                <p:oleObj name="Equation" r:id="rId3" imgW="749300" imgH="2286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9400" y="2599533"/>
                        <a:ext cx="21240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0" name="Rectangle 7">
            <a:extLst>
              <a:ext uri="{FF2B5EF4-FFF2-40B4-BE49-F238E27FC236}">
                <a16:creationId xmlns:a16="http://schemas.microsoft.com/office/drawing/2014/main" id="{48A0E1F0-706D-4EDA-9C52-9401F37951A1}"/>
              </a:ext>
            </a:extLst>
          </p:cNvPr>
          <p:cNvSpPr>
            <a:spLocks noChangeArrowheads="1"/>
          </p:cNvSpPr>
          <p:nvPr/>
        </p:nvSpPr>
        <p:spPr bwMode="auto">
          <a:xfrm>
            <a:off x="1524001" y="30838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5608" name="Object 8">
            <a:extLst>
              <a:ext uri="{FF2B5EF4-FFF2-40B4-BE49-F238E27FC236}">
                <a16:creationId xmlns:a16="http://schemas.microsoft.com/office/drawing/2014/main" id="{1A65B0FE-DB03-4096-85E6-7AB83F8AD18F}"/>
              </a:ext>
            </a:extLst>
          </p:cNvPr>
          <p:cNvGraphicFramePr>
            <a:graphicFrameLocks noChangeAspect="1"/>
          </p:cNvGraphicFramePr>
          <p:nvPr>
            <p:extLst>
              <p:ext uri="{D42A27DB-BD31-4B8C-83A1-F6EECF244321}">
                <p14:modId xmlns:p14="http://schemas.microsoft.com/office/powerpoint/2010/main" val="97460050"/>
              </p:ext>
            </p:extLst>
          </p:nvPr>
        </p:nvGraphicFramePr>
        <p:xfrm>
          <a:off x="2533439" y="2599533"/>
          <a:ext cx="2029036" cy="608435"/>
        </p:xfrm>
        <a:graphic>
          <a:graphicData uri="http://schemas.openxmlformats.org/presentationml/2006/ole">
            <mc:AlternateContent xmlns:mc="http://schemas.openxmlformats.org/markup-compatibility/2006">
              <mc:Choice xmlns:v="urn:schemas-microsoft-com:vml" Requires="v">
                <p:oleObj spid="_x0000_s26653" name="Equation" r:id="rId5" imgW="761669" imgH="228501" progId="Equation.DSMT4">
                  <p:embed/>
                </p:oleObj>
              </mc:Choice>
              <mc:Fallback>
                <p:oleObj name="Equation" r:id="rId5" imgW="761669" imgH="228501"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33439" y="2599533"/>
                        <a:ext cx="2029036" cy="608435"/>
                      </a:xfrm>
                      <a:prstGeom prst="rect">
                        <a:avLst/>
                      </a:prstGeom>
                      <a:noFill/>
                      <a:ln>
                        <a:noFill/>
                      </a:ln>
                    </p:spPr>
                  </p:pic>
                </p:oleObj>
              </mc:Fallback>
            </mc:AlternateContent>
          </a:graphicData>
        </a:graphic>
      </p:graphicFrame>
      <p:sp>
        <p:nvSpPr>
          <p:cNvPr id="25609" name="Text Box 9">
            <a:extLst>
              <a:ext uri="{FF2B5EF4-FFF2-40B4-BE49-F238E27FC236}">
                <a16:creationId xmlns:a16="http://schemas.microsoft.com/office/drawing/2014/main" id="{00575F59-3084-470F-AC36-26CB9F9451B0}"/>
              </a:ext>
            </a:extLst>
          </p:cNvPr>
          <p:cNvSpPr txBox="1">
            <a:spLocks noChangeArrowheads="1"/>
          </p:cNvSpPr>
          <p:nvPr/>
        </p:nvSpPr>
        <p:spPr bwMode="auto">
          <a:xfrm>
            <a:off x="1127448" y="3454253"/>
            <a:ext cx="39735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latin typeface="Times New Roman" panose="02020603050405020304" pitchFamily="18" charset="0"/>
              </a:rPr>
              <a:t>H </a:t>
            </a:r>
            <a:r>
              <a:rPr lang="en-US" altLang="zh-CN" sz="2800" b="1" baseline="-25000" dirty="0">
                <a:latin typeface="Times New Roman" panose="02020603050405020304" pitchFamily="18" charset="0"/>
              </a:rPr>
              <a:t>0</a:t>
            </a:r>
            <a:r>
              <a:rPr lang="zh-CN" altLang="en-US" sz="2800" b="1" dirty="0">
                <a:latin typeface="Times New Roman" panose="02020603050405020304" pitchFamily="18" charset="0"/>
              </a:rPr>
              <a:t>称为原假设或零假设 </a:t>
            </a:r>
          </a:p>
        </p:txBody>
      </p:sp>
      <p:sp>
        <p:nvSpPr>
          <p:cNvPr id="25610" name="Text Box 10">
            <a:extLst>
              <a:ext uri="{FF2B5EF4-FFF2-40B4-BE49-F238E27FC236}">
                <a16:creationId xmlns:a16="http://schemas.microsoft.com/office/drawing/2014/main" id="{9383706A-5BE1-4C63-8226-FBD63AD4D58D}"/>
              </a:ext>
            </a:extLst>
          </p:cNvPr>
          <p:cNvSpPr txBox="1">
            <a:spLocks noChangeArrowheads="1"/>
          </p:cNvSpPr>
          <p:nvPr/>
        </p:nvSpPr>
        <p:spPr bwMode="auto">
          <a:xfrm>
            <a:off x="5360268" y="3427413"/>
            <a:ext cx="32591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latin typeface="Times New Roman" panose="02020603050405020304" pitchFamily="18" charset="0"/>
              </a:rPr>
              <a:t>H </a:t>
            </a:r>
            <a:r>
              <a:rPr lang="en-US" altLang="zh-CN" sz="2800" b="1" baseline="-25000" dirty="0">
                <a:latin typeface="Times New Roman" panose="02020603050405020304" pitchFamily="18" charset="0"/>
              </a:rPr>
              <a:t>1</a:t>
            </a:r>
            <a:r>
              <a:rPr lang="zh-CN" altLang="en-US" sz="2800" b="1" dirty="0">
                <a:latin typeface="Times New Roman" panose="02020603050405020304" pitchFamily="18" charset="0"/>
              </a:rPr>
              <a:t>称为备择假设。 </a:t>
            </a:r>
          </a:p>
        </p:txBody>
      </p:sp>
      <p:sp>
        <p:nvSpPr>
          <p:cNvPr id="25611" name="Text Box 11">
            <a:extLst>
              <a:ext uri="{FF2B5EF4-FFF2-40B4-BE49-F238E27FC236}">
                <a16:creationId xmlns:a16="http://schemas.microsoft.com/office/drawing/2014/main" id="{E7936D08-7E11-4FFC-9E3D-DF8F90B5612A}"/>
              </a:ext>
            </a:extLst>
          </p:cNvPr>
          <p:cNvSpPr txBox="1">
            <a:spLocks noChangeArrowheads="1"/>
          </p:cNvSpPr>
          <p:nvPr/>
        </p:nvSpPr>
        <p:spPr bwMode="auto">
          <a:xfrm>
            <a:off x="1102917" y="4312648"/>
            <a:ext cx="13446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拒绝域 </a:t>
            </a:r>
          </a:p>
        </p:txBody>
      </p:sp>
      <p:sp>
        <p:nvSpPr>
          <p:cNvPr id="26635" name="Rectangle 12">
            <a:extLst>
              <a:ext uri="{FF2B5EF4-FFF2-40B4-BE49-F238E27FC236}">
                <a16:creationId xmlns:a16="http://schemas.microsoft.com/office/drawing/2014/main" id="{949A6F4B-0427-49A4-8611-CF0C2122F6DA}"/>
              </a:ext>
            </a:extLst>
          </p:cNvPr>
          <p:cNvSpPr>
            <a:spLocks noChangeArrowheads="1"/>
          </p:cNvSpPr>
          <p:nvPr/>
        </p:nvSpPr>
        <p:spPr bwMode="auto">
          <a:xfrm>
            <a:off x="1524001" y="30791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5613" name="Object 13">
            <a:extLst>
              <a:ext uri="{FF2B5EF4-FFF2-40B4-BE49-F238E27FC236}">
                <a16:creationId xmlns:a16="http://schemas.microsoft.com/office/drawing/2014/main" id="{F56489AF-A858-4607-A833-CF302B9FE101}"/>
              </a:ext>
            </a:extLst>
          </p:cNvPr>
          <p:cNvGraphicFramePr>
            <a:graphicFrameLocks noChangeAspect="1"/>
          </p:cNvGraphicFramePr>
          <p:nvPr>
            <p:extLst>
              <p:ext uri="{D42A27DB-BD31-4B8C-83A1-F6EECF244321}">
                <p14:modId xmlns:p14="http://schemas.microsoft.com/office/powerpoint/2010/main" val="3083041741"/>
              </p:ext>
            </p:extLst>
          </p:nvPr>
        </p:nvGraphicFramePr>
        <p:xfrm>
          <a:off x="2517589" y="4219651"/>
          <a:ext cx="4643437" cy="811213"/>
        </p:xfrm>
        <a:graphic>
          <a:graphicData uri="http://schemas.openxmlformats.org/presentationml/2006/ole">
            <mc:AlternateContent xmlns:mc="http://schemas.openxmlformats.org/markup-compatibility/2006">
              <mc:Choice xmlns:v="urn:schemas-microsoft-com:vml" Requires="v">
                <p:oleObj spid="_x0000_s26654" name="Equation" r:id="rId7" imgW="1358310" imgH="241195" progId="Equation.DSMT4">
                  <p:embed/>
                </p:oleObj>
              </mc:Choice>
              <mc:Fallback>
                <p:oleObj name="Equation" r:id="rId7" imgW="1358310" imgH="241195"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7589" y="4219651"/>
                        <a:ext cx="4643437" cy="81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7" name="Rectangle 14">
            <a:extLst>
              <a:ext uri="{FF2B5EF4-FFF2-40B4-BE49-F238E27FC236}">
                <a16:creationId xmlns:a16="http://schemas.microsoft.com/office/drawing/2014/main" id="{826691C6-724D-4B20-BF0B-4686CBFF5CBE}"/>
              </a:ext>
            </a:extLst>
          </p:cNvPr>
          <p:cNvSpPr>
            <a:spLocks noChangeArrowheads="1"/>
          </p:cNvSpPr>
          <p:nvPr/>
        </p:nvSpPr>
        <p:spPr bwMode="auto">
          <a:xfrm>
            <a:off x="1524001" y="30791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5615" name="Object 15">
            <a:extLst>
              <a:ext uri="{FF2B5EF4-FFF2-40B4-BE49-F238E27FC236}">
                <a16:creationId xmlns:a16="http://schemas.microsoft.com/office/drawing/2014/main" id="{1C84B1C3-5AB6-4C65-85AF-9F3CBE1E6F8E}"/>
              </a:ext>
            </a:extLst>
          </p:cNvPr>
          <p:cNvGraphicFramePr>
            <a:graphicFrameLocks noChangeAspect="1"/>
          </p:cNvGraphicFramePr>
          <p:nvPr>
            <p:extLst>
              <p:ext uri="{D42A27DB-BD31-4B8C-83A1-F6EECF244321}">
                <p14:modId xmlns:p14="http://schemas.microsoft.com/office/powerpoint/2010/main" val="1920394521"/>
              </p:ext>
            </p:extLst>
          </p:nvPr>
        </p:nvGraphicFramePr>
        <p:xfrm>
          <a:off x="2877157" y="4948959"/>
          <a:ext cx="3924300" cy="935038"/>
        </p:xfrm>
        <a:graphic>
          <a:graphicData uri="http://schemas.openxmlformats.org/presentationml/2006/ole">
            <mc:AlternateContent xmlns:mc="http://schemas.openxmlformats.org/markup-compatibility/2006">
              <mc:Choice xmlns:v="urn:schemas-microsoft-com:vml" Requires="v">
                <p:oleObj spid="_x0000_s26655" name="Equation" r:id="rId9" imgW="1104900" imgH="241300" progId="Equation.DSMT4">
                  <p:embed/>
                </p:oleObj>
              </mc:Choice>
              <mc:Fallback>
                <p:oleObj name="Equation" r:id="rId9" imgW="1104900" imgH="241300" progId="Equation.DSMT4">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77157" y="4948959"/>
                        <a:ext cx="3924300"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16" name="Rectangle 16">
            <a:extLst>
              <a:ext uri="{FF2B5EF4-FFF2-40B4-BE49-F238E27FC236}">
                <a16:creationId xmlns:a16="http://schemas.microsoft.com/office/drawing/2014/main" id="{5F2A371F-9984-47E9-BA9A-4FE7F24CC58E}"/>
              </a:ext>
            </a:extLst>
          </p:cNvPr>
          <p:cNvSpPr>
            <a:spLocks noChangeArrowheads="1"/>
          </p:cNvSpPr>
          <p:nvPr/>
        </p:nvSpPr>
        <p:spPr bwMode="auto">
          <a:xfrm>
            <a:off x="6816080" y="5214468"/>
            <a:ext cx="1701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为临界点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wipe(left)">
                                      <p:cBhvr>
                                        <p:cTn id="7" dur="2000"/>
                                        <p:tgtEl>
                                          <p:spTgt spid="256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604"/>
                                        </p:tgtEl>
                                        <p:attrNameLst>
                                          <p:attrName>style.visibility</p:attrName>
                                        </p:attrNameLst>
                                      </p:cBhvr>
                                      <p:to>
                                        <p:strVal val="visible"/>
                                      </p:to>
                                    </p:set>
                                    <p:animEffect transition="in" filter="wipe(left)">
                                      <p:cBhvr>
                                        <p:cTn id="12" dur="2000"/>
                                        <p:tgtEl>
                                          <p:spTgt spid="256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5608"/>
                                        </p:tgtEl>
                                        <p:attrNameLst>
                                          <p:attrName>style.visibility</p:attrName>
                                        </p:attrNameLst>
                                      </p:cBhvr>
                                      <p:to>
                                        <p:strVal val="visible"/>
                                      </p:to>
                                    </p:set>
                                    <p:animEffect transition="in" filter="wipe(left)">
                                      <p:cBhvr>
                                        <p:cTn id="17" dur="2000"/>
                                        <p:tgtEl>
                                          <p:spTgt spid="256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5606"/>
                                        </p:tgtEl>
                                        <p:attrNameLst>
                                          <p:attrName>style.visibility</p:attrName>
                                        </p:attrNameLst>
                                      </p:cBhvr>
                                      <p:to>
                                        <p:strVal val="visible"/>
                                      </p:to>
                                    </p:set>
                                    <p:animEffect transition="in" filter="wipe(left)">
                                      <p:cBhvr>
                                        <p:cTn id="22" dur="2000"/>
                                        <p:tgtEl>
                                          <p:spTgt spid="2560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609"/>
                                        </p:tgtEl>
                                        <p:attrNameLst>
                                          <p:attrName>style.visibility</p:attrName>
                                        </p:attrNameLst>
                                      </p:cBhvr>
                                      <p:to>
                                        <p:strVal val="visible"/>
                                      </p:to>
                                    </p:set>
                                    <p:animEffect transition="in" filter="wipe(left)">
                                      <p:cBhvr>
                                        <p:cTn id="27" dur="2000"/>
                                        <p:tgtEl>
                                          <p:spTgt spid="2560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610"/>
                                        </p:tgtEl>
                                        <p:attrNameLst>
                                          <p:attrName>style.visibility</p:attrName>
                                        </p:attrNameLst>
                                      </p:cBhvr>
                                      <p:to>
                                        <p:strVal val="visible"/>
                                      </p:to>
                                    </p:set>
                                    <p:animEffect transition="in" filter="wipe(left)">
                                      <p:cBhvr>
                                        <p:cTn id="32" dur="2000"/>
                                        <p:tgtEl>
                                          <p:spTgt spid="256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611"/>
                                        </p:tgtEl>
                                        <p:attrNameLst>
                                          <p:attrName>style.visibility</p:attrName>
                                        </p:attrNameLst>
                                      </p:cBhvr>
                                      <p:to>
                                        <p:strVal val="visible"/>
                                      </p:to>
                                    </p:set>
                                    <p:animEffect transition="in" filter="wipe(left)">
                                      <p:cBhvr>
                                        <p:cTn id="37" dur="2000"/>
                                        <p:tgtEl>
                                          <p:spTgt spid="2561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5613"/>
                                        </p:tgtEl>
                                        <p:attrNameLst>
                                          <p:attrName>style.visibility</p:attrName>
                                        </p:attrNameLst>
                                      </p:cBhvr>
                                      <p:to>
                                        <p:strVal val="visible"/>
                                      </p:to>
                                    </p:set>
                                    <p:animEffect transition="in" filter="wipe(left)">
                                      <p:cBhvr>
                                        <p:cTn id="42" dur="2000"/>
                                        <p:tgtEl>
                                          <p:spTgt spid="2561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5615"/>
                                        </p:tgtEl>
                                        <p:attrNameLst>
                                          <p:attrName>style.visibility</p:attrName>
                                        </p:attrNameLst>
                                      </p:cBhvr>
                                      <p:to>
                                        <p:strVal val="visible"/>
                                      </p:to>
                                    </p:set>
                                    <p:animEffect transition="in" filter="wipe(left)">
                                      <p:cBhvr>
                                        <p:cTn id="47" dur="2000"/>
                                        <p:tgtEl>
                                          <p:spTgt spid="2561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5616"/>
                                        </p:tgtEl>
                                        <p:attrNameLst>
                                          <p:attrName>style.visibility</p:attrName>
                                        </p:attrNameLst>
                                      </p:cBhvr>
                                      <p:to>
                                        <p:strVal val="visible"/>
                                      </p:to>
                                    </p:set>
                                    <p:animEffect transition="in" filter="wipe(left)">
                                      <p:cBhvr>
                                        <p:cTn id="52" dur="2000"/>
                                        <p:tgtEl>
                                          <p:spTgt spid="25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P spid="25604" grpId="0"/>
      <p:bldP spid="25609" grpId="0"/>
      <p:bldP spid="25610" grpId="0"/>
      <p:bldP spid="25611" grpId="0"/>
      <p:bldP spid="256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a:extLst>
              <a:ext uri="{FF2B5EF4-FFF2-40B4-BE49-F238E27FC236}">
                <a16:creationId xmlns:a16="http://schemas.microsoft.com/office/drawing/2014/main" id="{AA3ECA7D-58FE-4776-A7ED-868A26E14E0C}"/>
              </a:ext>
            </a:extLst>
          </p:cNvPr>
          <p:cNvSpPr txBox="1">
            <a:spLocks noChangeArrowheads="1"/>
          </p:cNvSpPr>
          <p:nvPr/>
        </p:nvSpPr>
        <p:spPr bwMode="auto">
          <a:xfrm>
            <a:off x="932974" y="1401240"/>
            <a:ext cx="39608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dirty="0">
                <a:latin typeface="Times New Roman" panose="02020603050405020304" pitchFamily="18" charset="0"/>
              </a:rPr>
              <a:t>(</a:t>
            </a:r>
            <a:r>
              <a:rPr lang="zh-CN" altLang="en-US" sz="3200" b="1" dirty="0">
                <a:latin typeface="Times New Roman" panose="02020603050405020304" pitchFamily="18" charset="0"/>
              </a:rPr>
              <a:t>三</a:t>
            </a:r>
            <a:r>
              <a:rPr lang="en-US" altLang="zh-CN" sz="3200" b="1" dirty="0">
                <a:latin typeface="Times New Roman" panose="02020603050405020304" pitchFamily="18" charset="0"/>
              </a:rPr>
              <a:t>)  </a:t>
            </a:r>
            <a:r>
              <a:rPr lang="zh-CN" altLang="en-US" sz="3200" b="1" dirty="0">
                <a:latin typeface="Times New Roman" panose="02020603050405020304" pitchFamily="18" charset="0"/>
              </a:rPr>
              <a:t>单边假设检验</a:t>
            </a:r>
          </a:p>
        </p:txBody>
      </p:sp>
      <p:sp>
        <p:nvSpPr>
          <p:cNvPr id="26627" name="Text Box 3">
            <a:extLst>
              <a:ext uri="{FF2B5EF4-FFF2-40B4-BE49-F238E27FC236}">
                <a16:creationId xmlns:a16="http://schemas.microsoft.com/office/drawing/2014/main" id="{57BC3CF8-81DC-4BED-8774-296C134E14D0}"/>
              </a:ext>
            </a:extLst>
          </p:cNvPr>
          <p:cNvSpPr txBox="1">
            <a:spLocks noChangeArrowheads="1"/>
          </p:cNvSpPr>
          <p:nvPr/>
        </p:nvSpPr>
        <p:spPr bwMode="auto">
          <a:xfrm>
            <a:off x="695400" y="1998491"/>
            <a:ext cx="5184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latin typeface="Times New Roman" panose="02020603050405020304" pitchFamily="18" charset="0"/>
              </a:rPr>
              <a:t>    1.  </a:t>
            </a:r>
            <a:r>
              <a:rPr lang="zh-CN" altLang="en-US" sz="2800" b="1" dirty="0">
                <a:latin typeface="Times New Roman" panose="02020603050405020304" pitchFamily="18" charset="0"/>
              </a:rPr>
              <a:t>单边假设检验的思想</a:t>
            </a:r>
          </a:p>
        </p:txBody>
      </p:sp>
      <p:sp>
        <p:nvSpPr>
          <p:cNvPr id="26628" name="Text Box 4">
            <a:extLst>
              <a:ext uri="{FF2B5EF4-FFF2-40B4-BE49-F238E27FC236}">
                <a16:creationId xmlns:a16="http://schemas.microsoft.com/office/drawing/2014/main" id="{2BB3A120-34D8-4BBA-9803-88E7406BAA39}"/>
              </a:ext>
            </a:extLst>
          </p:cNvPr>
          <p:cNvSpPr txBox="1">
            <a:spLocks noChangeArrowheads="1"/>
          </p:cNvSpPr>
          <p:nvPr/>
        </p:nvSpPr>
        <p:spPr bwMode="auto">
          <a:xfrm>
            <a:off x="1490981" y="2550824"/>
            <a:ext cx="30416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我们需要检验假设</a:t>
            </a:r>
          </a:p>
        </p:txBody>
      </p:sp>
      <p:sp>
        <p:nvSpPr>
          <p:cNvPr id="27653" name="Rectangle 5">
            <a:extLst>
              <a:ext uri="{FF2B5EF4-FFF2-40B4-BE49-F238E27FC236}">
                <a16:creationId xmlns:a16="http://schemas.microsoft.com/office/drawing/2014/main" id="{9447F622-7503-4EDD-B99C-9D8C78A1AC02}"/>
              </a:ext>
            </a:extLst>
          </p:cNvPr>
          <p:cNvSpPr>
            <a:spLocks noChangeArrowheads="1"/>
          </p:cNvSpPr>
          <p:nvPr/>
        </p:nvSpPr>
        <p:spPr bwMode="auto">
          <a:xfrm>
            <a:off x="1524001" y="30838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6630" name="Object 6">
            <a:extLst>
              <a:ext uri="{FF2B5EF4-FFF2-40B4-BE49-F238E27FC236}">
                <a16:creationId xmlns:a16="http://schemas.microsoft.com/office/drawing/2014/main" id="{904027C4-5E27-40C8-8561-469E5453AEAA}"/>
              </a:ext>
            </a:extLst>
          </p:cNvPr>
          <p:cNvGraphicFramePr>
            <a:graphicFrameLocks noChangeAspect="1"/>
          </p:cNvGraphicFramePr>
          <p:nvPr>
            <p:extLst>
              <p:ext uri="{D42A27DB-BD31-4B8C-83A1-F6EECF244321}">
                <p14:modId xmlns:p14="http://schemas.microsoft.com/office/powerpoint/2010/main" val="1599630021"/>
              </p:ext>
            </p:extLst>
          </p:nvPr>
        </p:nvGraphicFramePr>
        <p:xfrm>
          <a:off x="4734447" y="2483557"/>
          <a:ext cx="2160588" cy="655637"/>
        </p:xfrm>
        <a:graphic>
          <a:graphicData uri="http://schemas.openxmlformats.org/presentationml/2006/ole">
            <mc:AlternateContent xmlns:mc="http://schemas.openxmlformats.org/markup-compatibility/2006">
              <mc:Choice xmlns:v="urn:schemas-microsoft-com:vml" Requires="v">
                <p:oleObj spid="_x0000_s27686" name="Equation" r:id="rId3" imgW="761669" imgH="228501" progId="Equation.DSMT4">
                  <p:embed/>
                </p:oleObj>
              </mc:Choice>
              <mc:Fallback>
                <p:oleObj name="Equation" r:id="rId3" imgW="761669" imgH="228501"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4447" y="2483557"/>
                        <a:ext cx="2160588"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5" name="Rectangle 7">
            <a:extLst>
              <a:ext uri="{FF2B5EF4-FFF2-40B4-BE49-F238E27FC236}">
                <a16:creationId xmlns:a16="http://schemas.microsoft.com/office/drawing/2014/main" id="{4BDB80EF-675C-4D08-8EB9-0149D2F4E8C2}"/>
              </a:ext>
            </a:extLst>
          </p:cNvPr>
          <p:cNvSpPr>
            <a:spLocks noChangeArrowheads="1"/>
          </p:cNvSpPr>
          <p:nvPr/>
        </p:nvSpPr>
        <p:spPr bwMode="auto">
          <a:xfrm>
            <a:off x="1524001" y="30838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6632" name="Object 8">
            <a:extLst>
              <a:ext uri="{FF2B5EF4-FFF2-40B4-BE49-F238E27FC236}">
                <a16:creationId xmlns:a16="http://schemas.microsoft.com/office/drawing/2014/main" id="{08B96924-DDF1-4681-9191-0FB36ACDAABA}"/>
              </a:ext>
            </a:extLst>
          </p:cNvPr>
          <p:cNvGraphicFramePr>
            <a:graphicFrameLocks noChangeAspect="1"/>
          </p:cNvGraphicFramePr>
          <p:nvPr>
            <p:extLst>
              <p:ext uri="{D42A27DB-BD31-4B8C-83A1-F6EECF244321}">
                <p14:modId xmlns:p14="http://schemas.microsoft.com/office/powerpoint/2010/main" val="3246267984"/>
              </p:ext>
            </p:extLst>
          </p:nvPr>
        </p:nvGraphicFramePr>
        <p:xfrm>
          <a:off x="7032104" y="2517603"/>
          <a:ext cx="1800225" cy="560387"/>
        </p:xfrm>
        <a:graphic>
          <a:graphicData uri="http://schemas.openxmlformats.org/presentationml/2006/ole">
            <mc:AlternateContent xmlns:mc="http://schemas.openxmlformats.org/markup-compatibility/2006">
              <mc:Choice xmlns:v="urn:schemas-microsoft-com:vml" Requires="v">
                <p:oleObj spid="_x0000_s27687" name="Equation" r:id="rId5" imgW="736600" imgH="228600" progId="Equation.DSMT4">
                  <p:embed/>
                </p:oleObj>
              </mc:Choice>
              <mc:Fallback>
                <p:oleObj name="Equation" r:id="rId5" imgW="736600" imgH="2286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2104" y="2517603"/>
                        <a:ext cx="1800225"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3" name="Text Box 9">
            <a:extLst>
              <a:ext uri="{FF2B5EF4-FFF2-40B4-BE49-F238E27FC236}">
                <a16:creationId xmlns:a16="http://schemas.microsoft.com/office/drawing/2014/main" id="{36D693B4-6B08-44A0-A8B6-60104DA0F9BE}"/>
              </a:ext>
            </a:extLst>
          </p:cNvPr>
          <p:cNvSpPr txBox="1">
            <a:spLocks noChangeArrowheads="1"/>
          </p:cNvSpPr>
          <p:nvPr/>
        </p:nvSpPr>
        <p:spPr bwMode="auto">
          <a:xfrm>
            <a:off x="815627" y="3140966"/>
            <a:ext cx="54594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latin typeface="Times New Roman" panose="02020603050405020304" pitchFamily="18" charset="0"/>
              </a:rPr>
              <a:t>   2.  </a:t>
            </a:r>
            <a:r>
              <a:rPr lang="zh-CN" altLang="en-US" sz="2800" b="1" dirty="0">
                <a:latin typeface="Times New Roman" panose="02020603050405020304" pitchFamily="18" charset="0"/>
              </a:rPr>
              <a:t>单边检验拒绝域的确定</a:t>
            </a:r>
          </a:p>
        </p:txBody>
      </p:sp>
      <p:sp>
        <p:nvSpPr>
          <p:cNvPr id="26634" name="Text Box 10">
            <a:extLst>
              <a:ext uri="{FF2B5EF4-FFF2-40B4-BE49-F238E27FC236}">
                <a16:creationId xmlns:a16="http://schemas.microsoft.com/office/drawing/2014/main" id="{19B27776-3580-4486-9A28-386391453E00}"/>
              </a:ext>
            </a:extLst>
          </p:cNvPr>
          <p:cNvSpPr txBox="1">
            <a:spLocks noChangeArrowheads="1"/>
          </p:cNvSpPr>
          <p:nvPr/>
        </p:nvSpPr>
        <p:spPr bwMode="auto">
          <a:xfrm>
            <a:off x="1524001" y="3768635"/>
            <a:ext cx="207781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拒绝域为： </a:t>
            </a:r>
          </a:p>
        </p:txBody>
      </p:sp>
      <p:sp>
        <p:nvSpPr>
          <p:cNvPr id="27659" name="Rectangle 11">
            <a:extLst>
              <a:ext uri="{FF2B5EF4-FFF2-40B4-BE49-F238E27FC236}">
                <a16:creationId xmlns:a16="http://schemas.microsoft.com/office/drawing/2014/main" id="{687F78E9-7580-4502-B961-C58E269D202F}"/>
              </a:ext>
            </a:extLst>
          </p:cNvPr>
          <p:cNvSpPr>
            <a:spLocks noChangeArrowheads="1"/>
          </p:cNvSpPr>
          <p:nvPr/>
        </p:nvSpPr>
        <p:spPr bwMode="auto">
          <a:xfrm>
            <a:off x="1524001" y="29695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6636" name="Object 12">
            <a:extLst>
              <a:ext uri="{FF2B5EF4-FFF2-40B4-BE49-F238E27FC236}">
                <a16:creationId xmlns:a16="http://schemas.microsoft.com/office/drawing/2014/main" id="{0438A235-C9C0-4287-BF7B-5CC2779CEA67}"/>
              </a:ext>
            </a:extLst>
          </p:cNvPr>
          <p:cNvGraphicFramePr>
            <a:graphicFrameLocks noChangeAspect="1"/>
          </p:cNvGraphicFramePr>
          <p:nvPr>
            <p:extLst>
              <p:ext uri="{D42A27DB-BD31-4B8C-83A1-F6EECF244321}">
                <p14:modId xmlns:p14="http://schemas.microsoft.com/office/powerpoint/2010/main" val="780024084"/>
              </p:ext>
            </p:extLst>
          </p:nvPr>
        </p:nvGraphicFramePr>
        <p:xfrm>
          <a:off x="3810001" y="3560797"/>
          <a:ext cx="3798167" cy="1122362"/>
        </p:xfrm>
        <a:graphic>
          <a:graphicData uri="http://schemas.openxmlformats.org/presentationml/2006/ole">
            <mc:AlternateContent xmlns:mc="http://schemas.openxmlformats.org/markup-compatibility/2006">
              <mc:Choice xmlns:v="urn:schemas-microsoft-com:vml" Requires="v">
                <p:oleObj spid="_x0000_s27688" name="Equation" r:id="rId7" imgW="1790700" imgH="457200" progId="Equation.DSMT4">
                  <p:embed/>
                </p:oleObj>
              </mc:Choice>
              <mc:Fallback>
                <p:oleObj name="Equation" r:id="rId7" imgW="1790700" imgH="45720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1" y="3560797"/>
                        <a:ext cx="3798167" cy="1122362"/>
                      </a:xfrm>
                      <a:prstGeom prst="rect">
                        <a:avLst/>
                      </a:prstGeom>
                      <a:noFill/>
                      <a:ln>
                        <a:noFill/>
                      </a:ln>
                    </p:spPr>
                  </p:pic>
                </p:oleObj>
              </mc:Fallback>
            </mc:AlternateContent>
          </a:graphicData>
        </a:graphic>
      </p:graphicFrame>
      <p:sp>
        <p:nvSpPr>
          <p:cNvPr id="26637" name="Text Box 13">
            <a:extLst>
              <a:ext uri="{FF2B5EF4-FFF2-40B4-BE49-F238E27FC236}">
                <a16:creationId xmlns:a16="http://schemas.microsoft.com/office/drawing/2014/main" id="{3A03E1DF-0960-4DB6-B88C-63D8EEFC01F1}"/>
              </a:ext>
            </a:extLst>
          </p:cNvPr>
          <p:cNvSpPr txBox="1">
            <a:spLocks noChangeArrowheads="1"/>
          </p:cNvSpPr>
          <p:nvPr/>
        </p:nvSpPr>
        <p:spPr bwMode="auto">
          <a:xfrm>
            <a:off x="1524001" y="4683159"/>
            <a:ext cx="234872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左边检验问题</a:t>
            </a:r>
          </a:p>
        </p:txBody>
      </p:sp>
      <p:sp>
        <p:nvSpPr>
          <p:cNvPr id="27662" name="Rectangle 14">
            <a:extLst>
              <a:ext uri="{FF2B5EF4-FFF2-40B4-BE49-F238E27FC236}">
                <a16:creationId xmlns:a16="http://schemas.microsoft.com/office/drawing/2014/main" id="{FB7E2603-1580-407F-82C5-86EC9BF775B5}"/>
              </a:ext>
            </a:extLst>
          </p:cNvPr>
          <p:cNvSpPr>
            <a:spLocks noChangeArrowheads="1"/>
          </p:cNvSpPr>
          <p:nvPr/>
        </p:nvSpPr>
        <p:spPr bwMode="auto">
          <a:xfrm>
            <a:off x="1524001" y="30838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6639" name="Object 15">
            <a:extLst>
              <a:ext uri="{FF2B5EF4-FFF2-40B4-BE49-F238E27FC236}">
                <a16:creationId xmlns:a16="http://schemas.microsoft.com/office/drawing/2014/main" id="{12AF2354-7A14-4EAC-9845-648A79957F16}"/>
              </a:ext>
            </a:extLst>
          </p:cNvPr>
          <p:cNvGraphicFramePr>
            <a:graphicFrameLocks noChangeAspect="1"/>
          </p:cNvGraphicFramePr>
          <p:nvPr>
            <p:extLst>
              <p:ext uri="{D42A27DB-BD31-4B8C-83A1-F6EECF244321}">
                <p14:modId xmlns:p14="http://schemas.microsoft.com/office/powerpoint/2010/main" val="3397643442"/>
              </p:ext>
            </p:extLst>
          </p:nvPr>
        </p:nvGraphicFramePr>
        <p:xfrm>
          <a:off x="4061868" y="4716387"/>
          <a:ext cx="1836737" cy="550862"/>
        </p:xfrm>
        <a:graphic>
          <a:graphicData uri="http://schemas.openxmlformats.org/presentationml/2006/ole">
            <mc:AlternateContent xmlns:mc="http://schemas.openxmlformats.org/markup-compatibility/2006">
              <mc:Choice xmlns:v="urn:schemas-microsoft-com:vml" Requires="v">
                <p:oleObj spid="_x0000_s27689" name="Equation" r:id="rId9" imgW="761669" imgH="228501" progId="Equation.DSMT4">
                  <p:embed/>
                </p:oleObj>
              </mc:Choice>
              <mc:Fallback>
                <p:oleObj name="Equation" r:id="rId9" imgW="761669" imgH="228501" progId="Equation.DSMT4">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1868" y="4716387"/>
                        <a:ext cx="1836737"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40" name="Text Box 16">
            <a:extLst>
              <a:ext uri="{FF2B5EF4-FFF2-40B4-BE49-F238E27FC236}">
                <a16:creationId xmlns:a16="http://schemas.microsoft.com/office/drawing/2014/main" id="{0B069CB8-03A9-4458-AB68-735FD0E645D5}"/>
              </a:ext>
            </a:extLst>
          </p:cNvPr>
          <p:cNvSpPr txBox="1">
            <a:spLocks noChangeArrowheads="1"/>
          </p:cNvSpPr>
          <p:nvPr/>
        </p:nvSpPr>
        <p:spPr bwMode="auto">
          <a:xfrm>
            <a:off x="1524001" y="5595326"/>
            <a:ext cx="24384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拒绝域形式为 </a:t>
            </a:r>
          </a:p>
        </p:txBody>
      </p:sp>
      <p:graphicFrame>
        <p:nvGraphicFramePr>
          <p:cNvPr id="26641" name="Object 17">
            <a:extLst>
              <a:ext uri="{FF2B5EF4-FFF2-40B4-BE49-F238E27FC236}">
                <a16:creationId xmlns:a16="http://schemas.microsoft.com/office/drawing/2014/main" id="{DEFFE50B-D845-4FAB-AD78-67944A0B2F9C}"/>
              </a:ext>
            </a:extLst>
          </p:cNvPr>
          <p:cNvGraphicFramePr>
            <a:graphicFrameLocks noChangeAspect="1"/>
          </p:cNvGraphicFramePr>
          <p:nvPr>
            <p:extLst>
              <p:ext uri="{D42A27DB-BD31-4B8C-83A1-F6EECF244321}">
                <p14:modId xmlns:p14="http://schemas.microsoft.com/office/powerpoint/2010/main" val="1517973024"/>
              </p:ext>
            </p:extLst>
          </p:nvPr>
        </p:nvGraphicFramePr>
        <p:xfrm>
          <a:off x="6168008" y="4692608"/>
          <a:ext cx="1979612" cy="617538"/>
        </p:xfrm>
        <a:graphic>
          <a:graphicData uri="http://schemas.openxmlformats.org/presentationml/2006/ole">
            <mc:AlternateContent xmlns:mc="http://schemas.openxmlformats.org/markup-compatibility/2006">
              <mc:Choice xmlns:v="urn:schemas-microsoft-com:vml" Requires="v">
                <p:oleObj spid="_x0000_s27690" name="Equation" r:id="rId10" imgW="698500" imgH="228600" progId="Equation.DSMT4">
                  <p:embed/>
                </p:oleObj>
              </mc:Choice>
              <mc:Fallback>
                <p:oleObj name="Equation" r:id="rId10" imgW="698500" imgH="228600" progId="Equation.DSMT4">
                  <p:embed/>
                  <p:pic>
                    <p:nvPicPr>
                      <p:cNvPr id="0"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68008" y="4692608"/>
                        <a:ext cx="1979612"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66" name="Rectangle 18">
            <a:extLst>
              <a:ext uri="{FF2B5EF4-FFF2-40B4-BE49-F238E27FC236}">
                <a16:creationId xmlns:a16="http://schemas.microsoft.com/office/drawing/2014/main" id="{5943CF9E-B5B2-4718-9A42-AB8047E7851D}"/>
              </a:ext>
            </a:extLst>
          </p:cNvPr>
          <p:cNvSpPr>
            <a:spLocks noChangeArrowheads="1"/>
          </p:cNvSpPr>
          <p:nvPr/>
        </p:nvSpPr>
        <p:spPr bwMode="auto">
          <a:xfrm>
            <a:off x="1524001" y="29695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6643" name="Object 19">
            <a:extLst>
              <a:ext uri="{FF2B5EF4-FFF2-40B4-BE49-F238E27FC236}">
                <a16:creationId xmlns:a16="http://schemas.microsoft.com/office/drawing/2014/main" id="{4AB5CFFC-384C-4729-84A0-BDCD70549FE2}"/>
              </a:ext>
            </a:extLst>
          </p:cNvPr>
          <p:cNvGraphicFramePr>
            <a:graphicFrameLocks noChangeAspect="1"/>
          </p:cNvGraphicFramePr>
          <p:nvPr>
            <p:extLst>
              <p:ext uri="{D42A27DB-BD31-4B8C-83A1-F6EECF244321}">
                <p14:modId xmlns:p14="http://schemas.microsoft.com/office/powerpoint/2010/main" val="1034395037"/>
              </p:ext>
            </p:extLst>
          </p:nvPr>
        </p:nvGraphicFramePr>
        <p:xfrm>
          <a:off x="3981539" y="5343374"/>
          <a:ext cx="4392612" cy="1049337"/>
        </p:xfrm>
        <a:graphic>
          <a:graphicData uri="http://schemas.openxmlformats.org/presentationml/2006/ole">
            <mc:AlternateContent xmlns:mc="http://schemas.openxmlformats.org/markup-compatibility/2006">
              <mc:Choice xmlns:v="urn:schemas-microsoft-com:vml" Requires="v">
                <p:oleObj spid="_x0000_s27691" name="Equation" r:id="rId12" imgW="1866090" imgH="444307" progId="Equation.DSMT4">
                  <p:embed/>
                </p:oleObj>
              </mc:Choice>
              <mc:Fallback>
                <p:oleObj name="Equation" r:id="rId12" imgW="1866090" imgH="444307" progId="Equation.DSMT4">
                  <p:embed/>
                  <p:pic>
                    <p:nvPicPr>
                      <p:cNvPr id="0" name="Object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81539" y="5343374"/>
                        <a:ext cx="4392612" cy="104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wipe(left)">
                                      <p:cBhvr>
                                        <p:cTn id="7" dur="2000"/>
                                        <p:tgtEl>
                                          <p:spTgt spid="266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627"/>
                                        </p:tgtEl>
                                        <p:attrNameLst>
                                          <p:attrName>style.visibility</p:attrName>
                                        </p:attrNameLst>
                                      </p:cBhvr>
                                      <p:to>
                                        <p:strVal val="visible"/>
                                      </p:to>
                                    </p:set>
                                    <p:animEffect transition="in" filter="wipe(left)">
                                      <p:cBhvr>
                                        <p:cTn id="12" dur="2000"/>
                                        <p:tgtEl>
                                          <p:spTgt spid="266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28"/>
                                        </p:tgtEl>
                                        <p:attrNameLst>
                                          <p:attrName>style.visibility</p:attrName>
                                        </p:attrNameLst>
                                      </p:cBhvr>
                                      <p:to>
                                        <p:strVal val="visible"/>
                                      </p:to>
                                    </p:set>
                                    <p:animEffect transition="in" filter="wipe(left)">
                                      <p:cBhvr>
                                        <p:cTn id="17" dur="2000"/>
                                        <p:tgtEl>
                                          <p:spTgt spid="266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6630"/>
                                        </p:tgtEl>
                                        <p:attrNameLst>
                                          <p:attrName>style.visibility</p:attrName>
                                        </p:attrNameLst>
                                      </p:cBhvr>
                                      <p:to>
                                        <p:strVal val="visible"/>
                                      </p:to>
                                    </p:set>
                                    <p:animEffect transition="in" filter="wipe(left)">
                                      <p:cBhvr>
                                        <p:cTn id="22" dur="2000"/>
                                        <p:tgtEl>
                                          <p:spTgt spid="2663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6632"/>
                                        </p:tgtEl>
                                        <p:attrNameLst>
                                          <p:attrName>style.visibility</p:attrName>
                                        </p:attrNameLst>
                                      </p:cBhvr>
                                      <p:to>
                                        <p:strVal val="visible"/>
                                      </p:to>
                                    </p:set>
                                    <p:animEffect transition="in" filter="wipe(left)">
                                      <p:cBhvr>
                                        <p:cTn id="27" dur="2000"/>
                                        <p:tgtEl>
                                          <p:spTgt spid="2663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633"/>
                                        </p:tgtEl>
                                        <p:attrNameLst>
                                          <p:attrName>style.visibility</p:attrName>
                                        </p:attrNameLst>
                                      </p:cBhvr>
                                      <p:to>
                                        <p:strVal val="visible"/>
                                      </p:to>
                                    </p:set>
                                    <p:animEffect transition="in" filter="wipe(left)">
                                      <p:cBhvr>
                                        <p:cTn id="32" dur="2000"/>
                                        <p:tgtEl>
                                          <p:spTgt spid="2663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634"/>
                                        </p:tgtEl>
                                        <p:attrNameLst>
                                          <p:attrName>style.visibility</p:attrName>
                                        </p:attrNameLst>
                                      </p:cBhvr>
                                      <p:to>
                                        <p:strVal val="visible"/>
                                      </p:to>
                                    </p:set>
                                    <p:animEffect transition="in" filter="wipe(left)">
                                      <p:cBhvr>
                                        <p:cTn id="37" dur="2000"/>
                                        <p:tgtEl>
                                          <p:spTgt spid="2663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6636"/>
                                        </p:tgtEl>
                                        <p:attrNameLst>
                                          <p:attrName>style.visibility</p:attrName>
                                        </p:attrNameLst>
                                      </p:cBhvr>
                                      <p:to>
                                        <p:strVal val="visible"/>
                                      </p:to>
                                    </p:set>
                                    <p:animEffect transition="in" filter="wipe(left)">
                                      <p:cBhvr>
                                        <p:cTn id="42" dur="2000"/>
                                        <p:tgtEl>
                                          <p:spTgt spid="2663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6637"/>
                                        </p:tgtEl>
                                        <p:attrNameLst>
                                          <p:attrName>style.visibility</p:attrName>
                                        </p:attrNameLst>
                                      </p:cBhvr>
                                      <p:to>
                                        <p:strVal val="visible"/>
                                      </p:to>
                                    </p:set>
                                    <p:animEffect transition="in" filter="wipe(left)">
                                      <p:cBhvr>
                                        <p:cTn id="47" dur="2000"/>
                                        <p:tgtEl>
                                          <p:spTgt spid="2663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6639"/>
                                        </p:tgtEl>
                                        <p:attrNameLst>
                                          <p:attrName>style.visibility</p:attrName>
                                        </p:attrNameLst>
                                      </p:cBhvr>
                                      <p:to>
                                        <p:strVal val="visible"/>
                                      </p:to>
                                    </p:set>
                                    <p:animEffect transition="in" filter="wipe(left)">
                                      <p:cBhvr>
                                        <p:cTn id="52" dur="2000"/>
                                        <p:tgtEl>
                                          <p:spTgt spid="2663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26641"/>
                                        </p:tgtEl>
                                        <p:attrNameLst>
                                          <p:attrName>style.visibility</p:attrName>
                                        </p:attrNameLst>
                                      </p:cBhvr>
                                      <p:to>
                                        <p:strVal val="visible"/>
                                      </p:to>
                                    </p:set>
                                    <p:animEffect transition="in" filter="wipe(left)">
                                      <p:cBhvr>
                                        <p:cTn id="57" dur="2000"/>
                                        <p:tgtEl>
                                          <p:spTgt spid="2664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6640"/>
                                        </p:tgtEl>
                                        <p:attrNameLst>
                                          <p:attrName>style.visibility</p:attrName>
                                        </p:attrNameLst>
                                      </p:cBhvr>
                                      <p:to>
                                        <p:strVal val="visible"/>
                                      </p:to>
                                    </p:set>
                                    <p:animEffect transition="in" filter="wipe(left)">
                                      <p:cBhvr>
                                        <p:cTn id="62" dur="2000"/>
                                        <p:tgtEl>
                                          <p:spTgt spid="2664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26643"/>
                                        </p:tgtEl>
                                        <p:attrNameLst>
                                          <p:attrName>style.visibility</p:attrName>
                                        </p:attrNameLst>
                                      </p:cBhvr>
                                      <p:to>
                                        <p:strVal val="visible"/>
                                      </p:to>
                                    </p:set>
                                    <p:animEffect transition="in" filter="wipe(left)">
                                      <p:cBhvr>
                                        <p:cTn id="67" dur="2000"/>
                                        <p:tgtEl>
                                          <p:spTgt spid="26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P spid="26627" grpId="0"/>
      <p:bldP spid="26628" grpId="0"/>
      <p:bldP spid="26633" grpId="0"/>
      <p:bldP spid="26634" grpId="0"/>
      <p:bldP spid="26637" grpId="0"/>
      <p:bldP spid="2664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a:extLst>
              <a:ext uri="{FF2B5EF4-FFF2-40B4-BE49-F238E27FC236}">
                <a16:creationId xmlns:a16="http://schemas.microsoft.com/office/drawing/2014/main" id="{3AA79E16-9262-4885-AE58-47E139E0B950}"/>
              </a:ext>
            </a:extLst>
          </p:cNvPr>
          <p:cNvSpPr txBox="1">
            <a:spLocks noChangeArrowheads="1"/>
          </p:cNvSpPr>
          <p:nvPr/>
        </p:nvSpPr>
        <p:spPr bwMode="auto">
          <a:xfrm>
            <a:off x="1055440" y="1340768"/>
            <a:ext cx="9649072"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dirty="0">
                <a:latin typeface="Times New Roman" panose="02020603050405020304" pitchFamily="18" charset="0"/>
              </a:rPr>
              <a:t>(</a:t>
            </a:r>
            <a:r>
              <a:rPr lang="zh-CN" altLang="en-US" sz="3200" b="1" dirty="0">
                <a:latin typeface="Times New Roman" panose="02020603050405020304" pitchFamily="18" charset="0"/>
              </a:rPr>
              <a:t>四</a:t>
            </a:r>
            <a:r>
              <a:rPr lang="en-US" altLang="zh-CN" sz="3200" b="1" dirty="0">
                <a:latin typeface="Times New Roman" panose="02020603050405020304" pitchFamily="18" charset="0"/>
              </a:rPr>
              <a:t>)   </a:t>
            </a:r>
            <a:r>
              <a:rPr lang="zh-CN" altLang="en-US" sz="3200" b="1" dirty="0">
                <a:latin typeface="Times New Roman" panose="02020603050405020304" pitchFamily="18" charset="0"/>
              </a:rPr>
              <a:t>参数假设检验问题的步骤</a:t>
            </a:r>
          </a:p>
          <a:p>
            <a:pPr eaLnBrk="1" hangingPunct="1"/>
            <a:endParaRPr lang="zh-CN" altLang="en-US" sz="2800" b="1" dirty="0">
              <a:latin typeface="Times New Roman" panose="02020603050405020304" pitchFamily="18" charset="0"/>
            </a:endParaRPr>
          </a:p>
          <a:p>
            <a:pPr eaLnBrk="1" hangingPunct="1"/>
            <a:r>
              <a:rPr lang="en-US" altLang="zh-CN" sz="2800" b="1" dirty="0">
                <a:latin typeface="Times New Roman" panose="02020603050405020304" pitchFamily="18" charset="0"/>
              </a:rPr>
              <a:t>1.</a:t>
            </a:r>
            <a:r>
              <a:rPr lang="zh-CN" altLang="en-US" sz="2800" b="1" dirty="0">
                <a:latin typeface="Times New Roman" panose="02020603050405020304" pitchFamily="18" charset="0"/>
              </a:rPr>
              <a:t>根据实际问题的要求，提出原假设</a:t>
            </a:r>
            <a:r>
              <a:rPr lang="en-US" altLang="zh-CN" sz="2800" b="1" dirty="0">
                <a:latin typeface="Times New Roman" panose="02020603050405020304" pitchFamily="18" charset="0"/>
              </a:rPr>
              <a:t>H </a:t>
            </a:r>
            <a:r>
              <a:rPr lang="en-US" altLang="zh-CN" sz="2800" b="1" baseline="-25000" dirty="0">
                <a:latin typeface="Times New Roman" panose="02020603050405020304" pitchFamily="18" charset="0"/>
              </a:rPr>
              <a:t>0</a:t>
            </a:r>
            <a:r>
              <a:rPr lang="zh-CN" altLang="en-US" sz="2800" b="1" dirty="0">
                <a:latin typeface="Times New Roman" panose="02020603050405020304" pitchFamily="18" charset="0"/>
              </a:rPr>
              <a:t>及备择假设</a:t>
            </a:r>
            <a:r>
              <a:rPr lang="en-US" altLang="zh-CN" sz="2800" b="1" dirty="0">
                <a:latin typeface="Times New Roman" panose="02020603050405020304" pitchFamily="18" charset="0"/>
              </a:rPr>
              <a:t>H</a:t>
            </a:r>
            <a:r>
              <a:rPr lang="en-US" altLang="zh-CN" sz="2800" b="1" baseline="-25000" dirty="0">
                <a:latin typeface="Times New Roman" panose="02020603050405020304" pitchFamily="18" charset="0"/>
              </a:rPr>
              <a:t>1 </a:t>
            </a:r>
            <a:r>
              <a:rPr lang="zh-CN" altLang="en-US" sz="2800" b="1" dirty="0">
                <a:latin typeface="Times New Roman" panose="02020603050405020304" pitchFamily="18" charset="0"/>
              </a:rPr>
              <a:t>；</a:t>
            </a:r>
          </a:p>
          <a:p>
            <a:pPr eaLnBrk="1" hangingPunct="1"/>
            <a:endParaRPr lang="zh-CN" altLang="en-US" sz="2800" b="1" dirty="0">
              <a:latin typeface="Times New Roman" panose="02020603050405020304" pitchFamily="18" charset="0"/>
            </a:endParaRPr>
          </a:p>
          <a:p>
            <a:pPr eaLnBrk="1" hangingPunct="1"/>
            <a:r>
              <a:rPr lang="en-US" altLang="zh-CN" sz="2800" b="1" dirty="0">
                <a:latin typeface="Times New Roman" panose="02020603050405020304" pitchFamily="18" charset="0"/>
              </a:rPr>
              <a:t>2.</a:t>
            </a:r>
            <a:r>
              <a:rPr lang="zh-CN" altLang="en-US" sz="2800" b="1" dirty="0">
                <a:latin typeface="Times New Roman" panose="02020603050405020304" pitchFamily="18" charset="0"/>
              </a:rPr>
              <a:t>给定显著性水平</a:t>
            </a:r>
            <a:r>
              <a:rPr lang="zh-CN" altLang="en-US" sz="2800" b="1" dirty="0">
                <a:latin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rPr>
              <a:t>及样本容量</a:t>
            </a:r>
            <a:r>
              <a:rPr lang="en-US" altLang="zh-CN" sz="2800" b="1" dirty="0">
                <a:latin typeface="Times New Roman" panose="02020603050405020304" pitchFamily="18" charset="0"/>
              </a:rPr>
              <a:t>n</a:t>
            </a:r>
            <a:r>
              <a:rPr lang="zh-CN" altLang="en-US" sz="2800" b="1" dirty="0">
                <a:latin typeface="Times New Roman" panose="02020603050405020304" pitchFamily="18" charset="0"/>
              </a:rPr>
              <a:t>；</a:t>
            </a:r>
          </a:p>
          <a:p>
            <a:pPr eaLnBrk="1" hangingPunct="1"/>
            <a:endParaRPr lang="zh-CN" altLang="en-US" sz="2800" b="1" dirty="0">
              <a:latin typeface="Times New Roman" panose="02020603050405020304" pitchFamily="18" charset="0"/>
            </a:endParaRPr>
          </a:p>
          <a:p>
            <a:pPr eaLnBrk="1" hangingPunct="1"/>
            <a:r>
              <a:rPr lang="en-US" altLang="zh-CN" sz="2800" b="1" dirty="0">
                <a:latin typeface="Times New Roman" panose="02020603050405020304" pitchFamily="18" charset="0"/>
              </a:rPr>
              <a:t>3.</a:t>
            </a:r>
            <a:r>
              <a:rPr lang="zh-CN" altLang="en-US" sz="2800" b="1" dirty="0">
                <a:latin typeface="Times New Roman" panose="02020603050405020304" pitchFamily="18" charset="0"/>
              </a:rPr>
              <a:t>确定检验统计量以及拒绝域的形式；</a:t>
            </a:r>
          </a:p>
          <a:p>
            <a:pPr eaLnBrk="1" hangingPunct="1"/>
            <a:endParaRPr lang="zh-CN" altLang="en-US" sz="2800" b="1" dirty="0">
              <a:latin typeface="Times New Roman" panose="02020603050405020304" pitchFamily="18" charset="0"/>
            </a:endParaRPr>
          </a:p>
          <a:p>
            <a:pPr eaLnBrk="1" hangingPunct="1"/>
            <a:r>
              <a:rPr lang="en-US" altLang="zh-CN" sz="2800" b="1" dirty="0">
                <a:latin typeface="Times New Roman" panose="02020603050405020304" pitchFamily="18" charset="0"/>
              </a:rPr>
              <a:t>4.</a:t>
            </a:r>
            <a:r>
              <a:rPr lang="zh-CN" altLang="en-US" sz="2800" b="1" dirty="0">
                <a:latin typeface="Times New Roman" panose="02020603050405020304" pitchFamily="18" charset="0"/>
              </a:rPr>
              <a:t>按</a:t>
            </a:r>
            <a:r>
              <a:rPr lang="en-US" altLang="zh-CN" sz="2800" b="1" dirty="0">
                <a:latin typeface="Times New Roman" panose="02020603050405020304" pitchFamily="18" charset="0"/>
              </a:rPr>
              <a:t>P{</a:t>
            </a:r>
            <a:r>
              <a:rPr lang="zh-CN" altLang="en-US" sz="2800" b="1" dirty="0">
                <a:latin typeface="Times New Roman" panose="02020603050405020304" pitchFamily="18" charset="0"/>
              </a:rPr>
              <a:t>拒绝</a:t>
            </a:r>
            <a:r>
              <a:rPr lang="en-US" altLang="zh-CN" sz="2800" b="1" dirty="0">
                <a:latin typeface="Times New Roman" panose="02020603050405020304" pitchFamily="18" charset="0"/>
              </a:rPr>
              <a:t>H</a:t>
            </a:r>
            <a:r>
              <a:rPr lang="en-US" altLang="zh-CN" sz="2800" b="1" baseline="-25000" dirty="0">
                <a:latin typeface="Times New Roman" panose="02020603050405020304" pitchFamily="18" charset="0"/>
              </a:rPr>
              <a:t>0</a:t>
            </a:r>
            <a:r>
              <a:rPr lang="en-US" altLang="zh-CN" sz="2800" b="1" dirty="0">
                <a:latin typeface="Times New Roman" panose="02020603050405020304" pitchFamily="18" charset="0"/>
              </a:rPr>
              <a:t> |H</a:t>
            </a:r>
            <a:r>
              <a:rPr lang="en-US" altLang="zh-CN" sz="2800" b="1" baseline="-25000" dirty="0">
                <a:latin typeface="Times New Roman" panose="02020603050405020304" pitchFamily="18" charset="0"/>
              </a:rPr>
              <a:t>0</a:t>
            </a:r>
            <a:r>
              <a:rPr lang="zh-CN" altLang="en-US" sz="2800" b="1" dirty="0">
                <a:latin typeface="Times New Roman" panose="02020603050405020304" pitchFamily="18" charset="0"/>
              </a:rPr>
              <a:t>为真</a:t>
            </a:r>
            <a:r>
              <a:rPr lang="en-US" altLang="zh-CN" sz="2800" b="1" dirty="0">
                <a:latin typeface="Times New Roman" panose="02020603050405020304" pitchFamily="18" charset="0"/>
              </a:rPr>
              <a:t>}=</a:t>
            </a:r>
            <a:r>
              <a:rPr lang="en-US" altLang="zh-CN" sz="2800" b="1" dirty="0">
                <a:latin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rPr>
              <a:t>求出拒绝域；</a:t>
            </a:r>
          </a:p>
          <a:p>
            <a:pPr eaLnBrk="1" hangingPunct="1"/>
            <a:endParaRPr lang="zh-CN" altLang="en-US" sz="2800" b="1" dirty="0">
              <a:latin typeface="Times New Roman" panose="02020603050405020304" pitchFamily="18" charset="0"/>
            </a:endParaRPr>
          </a:p>
          <a:p>
            <a:pPr eaLnBrk="1" hangingPunct="1"/>
            <a:r>
              <a:rPr lang="en-US" altLang="zh-CN" sz="2800" b="1" dirty="0">
                <a:latin typeface="Times New Roman" panose="02020603050405020304" pitchFamily="18" charset="0"/>
              </a:rPr>
              <a:t>5.</a:t>
            </a:r>
            <a:r>
              <a:rPr lang="zh-CN" altLang="en-US" sz="2800" b="1" dirty="0">
                <a:latin typeface="Times New Roman" panose="02020603050405020304" pitchFamily="18" charset="0"/>
              </a:rPr>
              <a:t>取样，根据样本观测值确定接受还是拒绝</a:t>
            </a:r>
            <a:r>
              <a:rPr lang="en-US" altLang="zh-CN" sz="2800" b="1" dirty="0">
                <a:latin typeface="Times New Roman" panose="02020603050405020304" pitchFamily="18" charset="0"/>
              </a:rPr>
              <a:t>H</a:t>
            </a:r>
            <a:r>
              <a:rPr lang="en-US" altLang="zh-CN" sz="2800" b="1" baseline="-25000" dirty="0">
                <a:latin typeface="Times New Roman" panose="02020603050405020304" pitchFamily="18" charset="0"/>
              </a:rPr>
              <a:t>0  ;</a:t>
            </a:r>
            <a:endParaRPr lang="en-US" altLang="zh-CN" sz="28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650">
                                            <p:txEl>
                                              <p:pRg st="0" end="0"/>
                                            </p:txEl>
                                          </p:spTgt>
                                        </p:tgtEl>
                                        <p:attrNameLst>
                                          <p:attrName>style.visibility</p:attrName>
                                        </p:attrNameLst>
                                      </p:cBhvr>
                                      <p:to>
                                        <p:strVal val="visible"/>
                                      </p:to>
                                    </p:set>
                                    <p:animEffect transition="in" filter="wipe(left)">
                                      <p:cBhvr>
                                        <p:cTn id="7" dur="2000"/>
                                        <p:tgtEl>
                                          <p:spTgt spid="2765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7650">
                                            <p:txEl>
                                              <p:pRg st="2" end="2"/>
                                            </p:txEl>
                                          </p:spTgt>
                                        </p:tgtEl>
                                        <p:attrNameLst>
                                          <p:attrName>style.visibility</p:attrName>
                                        </p:attrNameLst>
                                      </p:cBhvr>
                                      <p:to>
                                        <p:strVal val="visible"/>
                                      </p:to>
                                    </p:set>
                                    <p:animEffect transition="in" filter="wipe(left)">
                                      <p:cBhvr>
                                        <p:cTn id="12" dur="2000"/>
                                        <p:tgtEl>
                                          <p:spTgt spid="2765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7650">
                                            <p:txEl>
                                              <p:pRg st="4" end="4"/>
                                            </p:txEl>
                                          </p:spTgt>
                                        </p:tgtEl>
                                        <p:attrNameLst>
                                          <p:attrName>style.visibility</p:attrName>
                                        </p:attrNameLst>
                                      </p:cBhvr>
                                      <p:to>
                                        <p:strVal val="visible"/>
                                      </p:to>
                                    </p:set>
                                    <p:animEffect transition="in" filter="wipe(left)">
                                      <p:cBhvr>
                                        <p:cTn id="17" dur="2000"/>
                                        <p:tgtEl>
                                          <p:spTgt spid="27650">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7650">
                                            <p:txEl>
                                              <p:pRg st="6" end="6"/>
                                            </p:txEl>
                                          </p:spTgt>
                                        </p:tgtEl>
                                        <p:attrNameLst>
                                          <p:attrName>style.visibility</p:attrName>
                                        </p:attrNameLst>
                                      </p:cBhvr>
                                      <p:to>
                                        <p:strVal val="visible"/>
                                      </p:to>
                                    </p:set>
                                    <p:animEffect transition="in" filter="wipe(left)">
                                      <p:cBhvr>
                                        <p:cTn id="22" dur="2000"/>
                                        <p:tgtEl>
                                          <p:spTgt spid="27650">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7650">
                                            <p:txEl>
                                              <p:pRg st="8" end="8"/>
                                            </p:txEl>
                                          </p:spTgt>
                                        </p:tgtEl>
                                        <p:attrNameLst>
                                          <p:attrName>style.visibility</p:attrName>
                                        </p:attrNameLst>
                                      </p:cBhvr>
                                      <p:to>
                                        <p:strVal val="visible"/>
                                      </p:to>
                                    </p:set>
                                    <p:animEffect transition="in" filter="wipe(left)">
                                      <p:cBhvr>
                                        <p:cTn id="27" dur="2000"/>
                                        <p:tgtEl>
                                          <p:spTgt spid="27650">
                                            <p:txEl>
                                              <p:pRg st="8" end="8"/>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7650">
                                            <p:txEl>
                                              <p:pRg st="10" end="10"/>
                                            </p:txEl>
                                          </p:spTgt>
                                        </p:tgtEl>
                                        <p:attrNameLst>
                                          <p:attrName>style.visibility</p:attrName>
                                        </p:attrNameLst>
                                      </p:cBhvr>
                                      <p:to>
                                        <p:strVal val="visible"/>
                                      </p:to>
                                    </p:set>
                                    <p:animEffect transition="in" filter="wipe(left)">
                                      <p:cBhvr>
                                        <p:cTn id="32" dur="2000"/>
                                        <p:tgtEl>
                                          <p:spTgt spid="2765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a:extLst>
              <a:ext uri="{FF2B5EF4-FFF2-40B4-BE49-F238E27FC236}">
                <a16:creationId xmlns:a16="http://schemas.microsoft.com/office/drawing/2014/main" id="{60E3D3D8-F0C2-4651-A24F-790EEB187FE8}"/>
              </a:ext>
            </a:extLst>
          </p:cNvPr>
          <p:cNvSpPr txBox="1">
            <a:spLocks noChangeArrowheads="1"/>
          </p:cNvSpPr>
          <p:nvPr/>
        </p:nvSpPr>
        <p:spPr bwMode="auto">
          <a:xfrm>
            <a:off x="983432" y="1314065"/>
            <a:ext cx="67361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latin typeface="Times New Roman" panose="02020603050405020304" pitchFamily="18" charset="0"/>
              </a:rPr>
              <a:t>(</a:t>
            </a:r>
            <a:r>
              <a:rPr lang="zh-CN" altLang="en-US" sz="2800" b="1" dirty="0">
                <a:latin typeface="Times New Roman" panose="02020603050405020304" pitchFamily="18" charset="0"/>
              </a:rPr>
              <a:t>五</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正态总体均值假设检验的进一步讨论</a:t>
            </a:r>
          </a:p>
        </p:txBody>
      </p:sp>
      <p:sp>
        <p:nvSpPr>
          <p:cNvPr id="28675" name="Text Box 3">
            <a:extLst>
              <a:ext uri="{FF2B5EF4-FFF2-40B4-BE49-F238E27FC236}">
                <a16:creationId xmlns:a16="http://schemas.microsoft.com/office/drawing/2014/main" id="{0D5CB06A-C362-4FBF-BBB2-85EDEB136AEF}"/>
              </a:ext>
            </a:extLst>
          </p:cNvPr>
          <p:cNvSpPr txBox="1">
            <a:spLocks noChangeArrowheads="1"/>
          </p:cNvSpPr>
          <p:nvPr/>
        </p:nvSpPr>
        <p:spPr bwMode="auto">
          <a:xfrm>
            <a:off x="1055440" y="2064625"/>
            <a:ext cx="446789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dirty="0">
                <a:latin typeface="Times New Roman" panose="02020603050405020304" pitchFamily="18" charset="0"/>
              </a:rPr>
              <a:t>1</a:t>
            </a:r>
            <a:r>
              <a:rPr lang="zh-CN" altLang="en-US" sz="3200" b="1" dirty="0">
                <a:latin typeface="Times New Roman" panose="02020603050405020304" pitchFamily="18" charset="0"/>
              </a:rPr>
              <a:t>． </a:t>
            </a:r>
            <a:r>
              <a:rPr lang="zh-CN" altLang="en-US" sz="3200" b="1" dirty="0">
                <a:latin typeface="Times New Roman" panose="02020603050405020304" pitchFamily="18" charset="0"/>
                <a:sym typeface="Symbol" panose="05050102010706020507" pitchFamily="18" charset="2"/>
              </a:rPr>
              <a:t> </a:t>
            </a:r>
            <a:r>
              <a:rPr lang="en-US" altLang="zh-CN" sz="2800" b="1" baseline="30000" dirty="0">
                <a:latin typeface="Times New Roman" panose="02020603050405020304" pitchFamily="18" charset="0"/>
                <a:sym typeface="Symbol" panose="05050102010706020507" pitchFamily="18" charset="2"/>
              </a:rPr>
              <a:t>2</a:t>
            </a:r>
            <a:r>
              <a:rPr lang="zh-CN" altLang="en-US" sz="2800" b="1" dirty="0">
                <a:latin typeface="Times New Roman" panose="02020603050405020304" pitchFamily="18" charset="0"/>
              </a:rPr>
              <a:t>已知，关于</a:t>
            </a:r>
            <a:r>
              <a:rPr lang="zh-CN" altLang="en-US" sz="2800" b="1" dirty="0">
                <a:latin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rPr>
              <a:t>的检验</a:t>
            </a:r>
          </a:p>
        </p:txBody>
      </p:sp>
      <p:sp>
        <p:nvSpPr>
          <p:cNvPr id="28676" name="Text Box 4">
            <a:extLst>
              <a:ext uri="{FF2B5EF4-FFF2-40B4-BE49-F238E27FC236}">
                <a16:creationId xmlns:a16="http://schemas.microsoft.com/office/drawing/2014/main" id="{649581C3-2547-429E-9FAE-68F78696835A}"/>
              </a:ext>
            </a:extLst>
          </p:cNvPr>
          <p:cNvSpPr txBox="1">
            <a:spLocks noChangeArrowheads="1"/>
          </p:cNvSpPr>
          <p:nvPr/>
        </p:nvSpPr>
        <p:spPr bwMode="auto">
          <a:xfrm>
            <a:off x="1306676" y="2586983"/>
            <a:ext cx="30448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latin typeface="Times New Roman" panose="02020603050405020304" pitchFamily="18" charset="0"/>
              </a:rPr>
              <a:t>(1)   </a:t>
            </a:r>
            <a:r>
              <a:rPr lang="en-US" altLang="zh-CN" sz="2800" b="1">
                <a:latin typeface="Times New Roman" panose="02020603050405020304" pitchFamily="18" charset="0"/>
              </a:rPr>
              <a:t>U</a:t>
            </a:r>
            <a:r>
              <a:rPr lang="zh-CN" altLang="en-US" sz="2800" b="1">
                <a:latin typeface="Times New Roman" panose="02020603050405020304" pitchFamily="18" charset="0"/>
              </a:rPr>
              <a:t>检验</a:t>
            </a:r>
          </a:p>
        </p:txBody>
      </p:sp>
      <p:sp>
        <p:nvSpPr>
          <p:cNvPr id="28677" name="Text Box 5">
            <a:extLst>
              <a:ext uri="{FF2B5EF4-FFF2-40B4-BE49-F238E27FC236}">
                <a16:creationId xmlns:a16="http://schemas.microsoft.com/office/drawing/2014/main" id="{1A62FC94-0970-46CD-81DB-7299F6ABF837}"/>
              </a:ext>
            </a:extLst>
          </p:cNvPr>
          <p:cNvSpPr txBox="1">
            <a:spLocks noChangeArrowheads="1"/>
          </p:cNvSpPr>
          <p:nvPr/>
        </p:nvSpPr>
        <p:spPr bwMode="auto">
          <a:xfrm>
            <a:off x="2028331" y="3169443"/>
            <a:ext cx="82089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利用在</a:t>
            </a:r>
            <a:r>
              <a:rPr lang="en-US" altLang="zh-CN" sz="2800" b="1" dirty="0">
                <a:latin typeface="Times New Roman" panose="02020603050405020304" pitchFamily="18" charset="0"/>
              </a:rPr>
              <a:t>H </a:t>
            </a:r>
            <a:r>
              <a:rPr lang="en-US" altLang="zh-CN" sz="2800" b="1" baseline="-25000" dirty="0">
                <a:latin typeface="Times New Roman" panose="02020603050405020304" pitchFamily="18" charset="0"/>
              </a:rPr>
              <a:t>0</a:t>
            </a:r>
            <a:r>
              <a:rPr lang="zh-CN" altLang="en-US" sz="2800" b="1" dirty="0">
                <a:latin typeface="Times New Roman" panose="02020603050405020304" pitchFamily="18" charset="0"/>
              </a:rPr>
              <a:t>为真时</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总体服从</a:t>
            </a:r>
            <a:r>
              <a:rPr lang="en-US" altLang="zh-CN" sz="2800" b="1" dirty="0">
                <a:latin typeface="Times New Roman" panose="02020603050405020304" pitchFamily="18" charset="0"/>
              </a:rPr>
              <a:t>N(0,1)</a:t>
            </a:r>
            <a:r>
              <a:rPr lang="zh-CN" altLang="en-US" sz="2800" b="1" dirty="0">
                <a:latin typeface="Times New Roman" panose="02020603050405020304" pitchFamily="18" charset="0"/>
              </a:rPr>
              <a:t>分布的统计量</a:t>
            </a:r>
          </a:p>
        </p:txBody>
      </p:sp>
      <p:sp>
        <p:nvSpPr>
          <p:cNvPr id="29702" name="Rectangle 6">
            <a:extLst>
              <a:ext uri="{FF2B5EF4-FFF2-40B4-BE49-F238E27FC236}">
                <a16:creationId xmlns:a16="http://schemas.microsoft.com/office/drawing/2014/main" id="{D2D13817-CF71-4F2A-90DF-0B571FD2206E}"/>
              </a:ext>
            </a:extLst>
          </p:cNvPr>
          <p:cNvSpPr>
            <a:spLocks noChangeArrowheads="1"/>
          </p:cNvSpPr>
          <p:nvPr/>
        </p:nvSpPr>
        <p:spPr bwMode="auto">
          <a:xfrm>
            <a:off x="1524001" y="29695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8679" name="Object 7">
            <a:extLst>
              <a:ext uri="{FF2B5EF4-FFF2-40B4-BE49-F238E27FC236}">
                <a16:creationId xmlns:a16="http://schemas.microsoft.com/office/drawing/2014/main" id="{5609BF70-5832-47C1-900F-13C0994B181A}"/>
              </a:ext>
            </a:extLst>
          </p:cNvPr>
          <p:cNvGraphicFramePr>
            <a:graphicFrameLocks noChangeAspect="1"/>
          </p:cNvGraphicFramePr>
          <p:nvPr>
            <p:extLst>
              <p:ext uri="{D42A27DB-BD31-4B8C-83A1-F6EECF244321}">
                <p14:modId xmlns:p14="http://schemas.microsoft.com/office/powerpoint/2010/main" val="3453391681"/>
              </p:ext>
            </p:extLst>
          </p:nvPr>
        </p:nvGraphicFramePr>
        <p:xfrm>
          <a:off x="5015880" y="3938342"/>
          <a:ext cx="1476375" cy="1447800"/>
        </p:xfrm>
        <a:graphic>
          <a:graphicData uri="http://schemas.openxmlformats.org/presentationml/2006/ole">
            <mc:AlternateContent xmlns:mc="http://schemas.openxmlformats.org/markup-compatibility/2006">
              <mc:Choice xmlns:v="urn:schemas-microsoft-com:vml" Requires="v">
                <p:oleObj spid="_x0000_s29708" name="Equation" r:id="rId3" imgW="469900" imgH="457200" progId="Equation.DSMT4">
                  <p:embed/>
                </p:oleObj>
              </mc:Choice>
              <mc:Fallback>
                <p:oleObj name="Equation" r:id="rId3" imgW="469900" imgH="4572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5880" y="3938342"/>
                        <a:ext cx="147637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0" name="Text Box 8">
            <a:extLst>
              <a:ext uri="{FF2B5EF4-FFF2-40B4-BE49-F238E27FC236}">
                <a16:creationId xmlns:a16="http://schemas.microsoft.com/office/drawing/2014/main" id="{3B70CF77-A8BD-45C3-AE24-60558EC6164E}"/>
              </a:ext>
            </a:extLst>
          </p:cNvPr>
          <p:cNvSpPr txBox="1">
            <a:spLocks noChangeArrowheads="1"/>
          </p:cNvSpPr>
          <p:nvPr/>
        </p:nvSpPr>
        <p:spPr bwMode="auto">
          <a:xfrm>
            <a:off x="2053359" y="5445224"/>
            <a:ext cx="795923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rPr>
              <a:t>来确定拒绝域的，这种检验方法常称为</a:t>
            </a:r>
            <a:r>
              <a:rPr lang="en-US" altLang="zh-CN" sz="2800" b="1">
                <a:latin typeface="Times New Roman" panose="02020603050405020304" pitchFamily="18" charset="0"/>
              </a:rPr>
              <a:t>u</a:t>
            </a:r>
            <a:r>
              <a:rPr lang="zh-CN" altLang="en-US" sz="2800" b="1">
                <a:latin typeface="Times New Roman" panose="02020603050405020304" pitchFamily="18" charset="0"/>
              </a:rPr>
              <a:t>检验法。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674"/>
                                        </p:tgtEl>
                                        <p:attrNameLst>
                                          <p:attrName>style.visibility</p:attrName>
                                        </p:attrNameLst>
                                      </p:cBhvr>
                                      <p:to>
                                        <p:strVal val="visible"/>
                                      </p:to>
                                    </p:set>
                                    <p:animEffect transition="in" filter="wipe(left)">
                                      <p:cBhvr>
                                        <p:cTn id="7" dur="2000"/>
                                        <p:tgtEl>
                                          <p:spTgt spid="286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675"/>
                                        </p:tgtEl>
                                        <p:attrNameLst>
                                          <p:attrName>style.visibility</p:attrName>
                                        </p:attrNameLst>
                                      </p:cBhvr>
                                      <p:to>
                                        <p:strVal val="visible"/>
                                      </p:to>
                                    </p:set>
                                    <p:animEffect transition="in" filter="wipe(left)">
                                      <p:cBhvr>
                                        <p:cTn id="12" dur="2000"/>
                                        <p:tgtEl>
                                          <p:spTgt spid="286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676"/>
                                        </p:tgtEl>
                                        <p:attrNameLst>
                                          <p:attrName>style.visibility</p:attrName>
                                        </p:attrNameLst>
                                      </p:cBhvr>
                                      <p:to>
                                        <p:strVal val="visible"/>
                                      </p:to>
                                    </p:set>
                                    <p:animEffect transition="in" filter="wipe(left)">
                                      <p:cBhvr>
                                        <p:cTn id="17" dur="2000"/>
                                        <p:tgtEl>
                                          <p:spTgt spid="2867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677"/>
                                        </p:tgtEl>
                                        <p:attrNameLst>
                                          <p:attrName>style.visibility</p:attrName>
                                        </p:attrNameLst>
                                      </p:cBhvr>
                                      <p:to>
                                        <p:strVal val="visible"/>
                                      </p:to>
                                    </p:set>
                                    <p:animEffect transition="in" filter="wipe(left)">
                                      <p:cBhvr>
                                        <p:cTn id="22" dur="2000"/>
                                        <p:tgtEl>
                                          <p:spTgt spid="2867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8679"/>
                                        </p:tgtEl>
                                        <p:attrNameLst>
                                          <p:attrName>style.visibility</p:attrName>
                                        </p:attrNameLst>
                                      </p:cBhvr>
                                      <p:to>
                                        <p:strVal val="visible"/>
                                      </p:to>
                                    </p:set>
                                    <p:animEffect transition="in" filter="wipe(left)">
                                      <p:cBhvr>
                                        <p:cTn id="27" dur="2000"/>
                                        <p:tgtEl>
                                          <p:spTgt spid="2867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680"/>
                                        </p:tgtEl>
                                        <p:attrNameLst>
                                          <p:attrName>style.visibility</p:attrName>
                                        </p:attrNameLst>
                                      </p:cBhvr>
                                      <p:to>
                                        <p:strVal val="visible"/>
                                      </p:to>
                                    </p:set>
                                    <p:animEffect transition="in" filter="wipe(left)">
                                      <p:cBhvr>
                                        <p:cTn id="32" dur="2000"/>
                                        <p:tgtEl>
                                          <p:spTgt spid="286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P spid="28675" grpId="0"/>
      <p:bldP spid="28676" grpId="0"/>
      <p:bldP spid="28677" grpId="0"/>
      <p:bldP spid="2868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a:extLst>
              <a:ext uri="{FF2B5EF4-FFF2-40B4-BE49-F238E27FC236}">
                <a16:creationId xmlns:a16="http://schemas.microsoft.com/office/drawing/2014/main" id="{0547F899-C178-4421-BB66-D41F8CB8565E}"/>
              </a:ext>
            </a:extLst>
          </p:cNvPr>
          <p:cNvSpPr txBox="1">
            <a:spLocks noChangeArrowheads="1"/>
          </p:cNvSpPr>
          <p:nvPr/>
        </p:nvSpPr>
        <p:spPr bwMode="auto">
          <a:xfrm>
            <a:off x="1666081" y="1487558"/>
            <a:ext cx="5419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latin typeface="Times New Roman" panose="02020603050405020304" pitchFamily="18" charset="0"/>
              </a:rPr>
              <a:t>(2)   </a:t>
            </a:r>
            <a:r>
              <a:rPr lang="zh-CN" altLang="en-US" sz="2800" b="1" dirty="0">
                <a:latin typeface="Times New Roman" panose="02020603050405020304" pitchFamily="18" charset="0"/>
              </a:rPr>
              <a:t>原假设为不等式情形</a:t>
            </a:r>
          </a:p>
        </p:txBody>
      </p:sp>
      <p:sp>
        <p:nvSpPr>
          <p:cNvPr id="29699" name="Text Box 3">
            <a:extLst>
              <a:ext uri="{FF2B5EF4-FFF2-40B4-BE49-F238E27FC236}">
                <a16:creationId xmlns:a16="http://schemas.microsoft.com/office/drawing/2014/main" id="{0197BAFF-8EA6-43C0-86B1-0BCF15EB7C07}"/>
              </a:ext>
            </a:extLst>
          </p:cNvPr>
          <p:cNvSpPr txBox="1">
            <a:spLocks noChangeArrowheads="1"/>
          </p:cNvSpPr>
          <p:nvPr/>
        </p:nvSpPr>
        <p:spPr bwMode="auto">
          <a:xfrm>
            <a:off x="1767816" y="2241798"/>
            <a:ext cx="56845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需要检验的问题写成以下的形式， </a:t>
            </a:r>
          </a:p>
        </p:txBody>
      </p:sp>
      <p:sp>
        <p:nvSpPr>
          <p:cNvPr id="30724" name="Rectangle 4">
            <a:extLst>
              <a:ext uri="{FF2B5EF4-FFF2-40B4-BE49-F238E27FC236}">
                <a16:creationId xmlns:a16="http://schemas.microsoft.com/office/drawing/2014/main" id="{A27B6EDF-84E0-41D9-AA4C-B03825B1BBBF}"/>
              </a:ext>
            </a:extLst>
          </p:cNvPr>
          <p:cNvSpPr>
            <a:spLocks noChangeArrowheads="1"/>
          </p:cNvSpPr>
          <p:nvPr/>
        </p:nvSpPr>
        <p:spPr bwMode="auto">
          <a:xfrm>
            <a:off x="1524001" y="30838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9701" name="Object 5">
            <a:extLst>
              <a:ext uri="{FF2B5EF4-FFF2-40B4-BE49-F238E27FC236}">
                <a16:creationId xmlns:a16="http://schemas.microsoft.com/office/drawing/2014/main" id="{C3A7A098-02B1-4CB8-B841-435D5E3543BA}"/>
              </a:ext>
            </a:extLst>
          </p:cNvPr>
          <p:cNvGraphicFramePr>
            <a:graphicFrameLocks noChangeAspect="1"/>
          </p:cNvGraphicFramePr>
          <p:nvPr>
            <p:extLst>
              <p:ext uri="{D42A27DB-BD31-4B8C-83A1-F6EECF244321}">
                <p14:modId xmlns:p14="http://schemas.microsoft.com/office/powerpoint/2010/main" val="655875138"/>
              </p:ext>
            </p:extLst>
          </p:nvPr>
        </p:nvGraphicFramePr>
        <p:xfrm>
          <a:off x="2639616" y="2712054"/>
          <a:ext cx="1835150" cy="557213"/>
        </p:xfrm>
        <a:graphic>
          <a:graphicData uri="http://schemas.openxmlformats.org/presentationml/2006/ole">
            <mc:AlternateContent xmlns:mc="http://schemas.openxmlformats.org/markup-compatibility/2006">
              <mc:Choice xmlns:v="urn:schemas-microsoft-com:vml" Requires="v">
                <p:oleObj spid="_x0000_s30745" name="Equation" r:id="rId3" imgW="749300" imgH="228600" progId="Equation.DSMT4">
                  <p:embed/>
                </p:oleObj>
              </mc:Choice>
              <mc:Fallback>
                <p:oleObj name="Equation" r:id="rId3" imgW="749300" imgH="2286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9616" y="2712054"/>
                        <a:ext cx="183515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6" name="Rectangle 6">
            <a:extLst>
              <a:ext uri="{FF2B5EF4-FFF2-40B4-BE49-F238E27FC236}">
                <a16:creationId xmlns:a16="http://schemas.microsoft.com/office/drawing/2014/main" id="{FB83A301-F24F-44A7-9695-901D944908D9}"/>
              </a:ext>
            </a:extLst>
          </p:cNvPr>
          <p:cNvSpPr>
            <a:spLocks noChangeArrowheads="1"/>
          </p:cNvSpPr>
          <p:nvPr/>
        </p:nvSpPr>
        <p:spPr bwMode="auto">
          <a:xfrm>
            <a:off x="1524001" y="30838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27" name="Rectangle 7">
            <a:extLst>
              <a:ext uri="{FF2B5EF4-FFF2-40B4-BE49-F238E27FC236}">
                <a16:creationId xmlns:a16="http://schemas.microsoft.com/office/drawing/2014/main" id="{DC02B695-E979-4B56-A40D-B0FD18A4188D}"/>
              </a:ext>
            </a:extLst>
          </p:cNvPr>
          <p:cNvSpPr>
            <a:spLocks noChangeArrowheads="1"/>
          </p:cNvSpPr>
          <p:nvPr/>
        </p:nvSpPr>
        <p:spPr bwMode="auto">
          <a:xfrm>
            <a:off x="1524001" y="30838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9704" name="Object 8">
            <a:extLst>
              <a:ext uri="{FF2B5EF4-FFF2-40B4-BE49-F238E27FC236}">
                <a16:creationId xmlns:a16="http://schemas.microsoft.com/office/drawing/2014/main" id="{08AD7AD0-101E-403C-AD0C-6585615BBE54}"/>
              </a:ext>
            </a:extLst>
          </p:cNvPr>
          <p:cNvGraphicFramePr>
            <a:graphicFrameLocks noChangeAspect="1"/>
          </p:cNvGraphicFramePr>
          <p:nvPr>
            <p:extLst>
              <p:ext uri="{D42A27DB-BD31-4B8C-83A1-F6EECF244321}">
                <p14:modId xmlns:p14="http://schemas.microsoft.com/office/powerpoint/2010/main" val="2658432350"/>
              </p:ext>
            </p:extLst>
          </p:nvPr>
        </p:nvGraphicFramePr>
        <p:xfrm>
          <a:off x="4871864" y="2673871"/>
          <a:ext cx="1908175" cy="573088"/>
        </p:xfrm>
        <a:graphic>
          <a:graphicData uri="http://schemas.openxmlformats.org/presentationml/2006/ole">
            <mc:AlternateContent xmlns:mc="http://schemas.openxmlformats.org/markup-compatibility/2006">
              <mc:Choice xmlns:v="urn:schemas-microsoft-com:vml" Requires="v">
                <p:oleObj spid="_x0000_s30746" name="Equation" r:id="rId5" imgW="761669" imgH="228501" progId="Equation.DSMT4">
                  <p:embed/>
                </p:oleObj>
              </mc:Choice>
              <mc:Fallback>
                <p:oleObj name="Equation" r:id="rId5" imgW="761669" imgH="228501"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1864" y="2673871"/>
                        <a:ext cx="190817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5" name="Rectangle 9">
            <a:extLst>
              <a:ext uri="{FF2B5EF4-FFF2-40B4-BE49-F238E27FC236}">
                <a16:creationId xmlns:a16="http://schemas.microsoft.com/office/drawing/2014/main" id="{97D8668A-5CEC-46F3-B6D3-F4031BFD1CB0}"/>
              </a:ext>
            </a:extLst>
          </p:cNvPr>
          <p:cNvSpPr>
            <a:spLocks noChangeArrowheads="1"/>
          </p:cNvSpPr>
          <p:nvPr/>
        </p:nvSpPr>
        <p:spPr bwMode="auto">
          <a:xfrm>
            <a:off x="1825626" y="3417422"/>
            <a:ext cx="921277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取显著性水平为</a:t>
            </a:r>
            <a:r>
              <a:rPr lang="zh-CN" altLang="en-US" sz="2800" b="1" dirty="0">
                <a:latin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rPr>
              <a:t>，现在要求检验问题</a:t>
            </a:r>
            <a:r>
              <a:rPr lang="en-US" altLang="zh-CN" sz="2800" b="1" dirty="0">
                <a:latin typeface="Times New Roman" panose="02020603050405020304" pitchFamily="18" charset="0"/>
                <a:sym typeface="Symbol" panose="05050102010706020507" pitchFamily="18" charset="2"/>
              </a:rPr>
              <a:t>(3.3.24)</a:t>
            </a:r>
            <a:r>
              <a:rPr lang="zh-CN" altLang="en-US" sz="2800" b="1" dirty="0">
                <a:latin typeface="Times New Roman" panose="02020603050405020304" pitchFamily="18" charset="0"/>
                <a:sym typeface="Symbol" panose="05050102010706020507" pitchFamily="18" charset="2"/>
              </a:rPr>
              <a:t>的拒绝域。 </a:t>
            </a:r>
          </a:p>
        </p:txBody>
      </p:sp>
      <p:sp>
        <p:nvSpPr>
          <p:cNvPr id="29706" name="Text Box 10">
            <a:extLst>
              <a:ext uri="{FF2B5EF4-FFF2-40B4-BE49-F238E27FC236}">
                <a16:creationId xmlns:a16="http://schemas.microsoft.com/office/drawing/2014/main" id="{BAF994D8-185D-416C-B73B-DFA6C77AD5F9}"/>
              </a:ext>
            </a:extLst>
          </p:cNvPr>
          <p:cNvSpPr txBox="1">
            <a:spLocks noChangeArrowheads="1"/>
          </p:cNvSpPr>
          <p:nvPr/>
        </p:nvSpPr>
        <p:spPr bwMode="auto">
          <a:xfrm>
            <a:off x="7464152" y="2673871"/>
            <a:ext cx="13112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latin typeface="Times New Roman" panose="02020603050405020304" pitchFamily="18" charset="0"/>
                <a:sym typeface="Symbol" panose="05050102010706020507" pitchFamily="18" charset="2"/>
              </a:rPr>
              <a:t>(3.3.24)</a:t>
            </a:r>
          </a:p>
        </p:txBody>
      </p:sp>
      <p:sp>
        <p:nvSpPr>
          <p:cNvPr id="29707" name="Text Box 11">
            <a:extLst>
              <a:ext uri="{FF2B5EF4-FFF2-40B4-BE49-F238E27FC236}">
                <a16:creationId xmlns:a16="http://schemas.microsoft.com/office/drawing/2014/main" id="{23C07847-0EC2-429D-BA61-FA4EDB57743D}"/>
              </a:ext>
            </a:extLst>
          </p:cNvPr>
          <p:cNvSpPr txBox="1">
            <a:spLocks noChangeArrowheads="1"/>
          </p:cNvSpPr>
          <p:nvPr/>
        </p:nvSpPr>
        <p:spPr bwMode="auto">
          <a:xfrm>
            <a:off x="1849786" y="4147865"/>
            <a:ext cx="58304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从而得检验问题 </a:t>
            </a:r>
            <a:r>
              <a:rPr lang="en-US" altLang="zh-CN" sz="2800" b="1" dirty="0">
                <a:latin typeface="Times New Roman" panose="02020603050405020304" pitchFamily="18" charset="0"/>
                <a:sym typeface="Symbol" panose="05050102010706020507" pitchFamily="18" charset="2"/>
              </a:rPr>
              <a:t>(3.3.24)</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的拒绝域为</a:t>
            </a:r>
          </a:p>
        </p:txBody>
      </p:sp>
      <p:sp>
        <p:nvSpPr>
          <p:cNvPr id="30732" name="Rectangle 12">
            <a:extLst>
              <a:ext uri="{FF2B5EF4-FFF2-40B4-BE49-F238E27FC236}">
                <a16:creationId xmlns:a16="http://schemas.microsoft.com/office/drawing/2014/main" id="{9D66849F-1BC0-450A-9C5F-6ECD45D475D3}"/>
              </a:ext>
            </a:extLst>
          </p:cNvPr>
          <p:cNvSpPr>
            <a:spLocks noChangeArrowheads="1"/>
          </p:cNvSpPr>
          <p:nvPr/>
        </p:nvSpPr>
        <p:spPr bwMode="auto">
          <a:xfrm>
            <a:off x="1524001" y="30695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33" name="Rectangle 13">
            <a:extLst>
              <a:ext uri="{FF2B5EF4-FFF2-40B4-BE49-F238E27FC236}">
                <a16:creationId xmlns:a16="http://schemas.microsoft.com/office/drawing/2014/main" id="{B25C43EB-4478-4AE8-8954-CD9DDC94A6B4}"/>
              </a:ext>
            </a:extLst>
          </p:cNvPr>
          <p:cNvSpPr>
            <a:spLocks noChangeArrowheads="1"/>
          </p:cNvSpPr>
          <p:nvPr/>
        </p:nvSpPr>
        <p:spPr bwMode="auto">
          <a:xfrm>
            <a:off x="1524001" y="29695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9710" name="Object 14">
            <a:extLst>
              <a:ext uri="{FF2B5EF4-FFF2-40B4-BE49-F238E27FC236}">
                <a16:creationId xmlns:a16="http://schemas.microsoft.com/office/drawing/2014/main" id="{9D253A58-76FF-4A8F-8DF5-420BE6A1528B}"/>
              </a:ext>
            </a:extLst>
          </p:cNvPr>
          <p:cNvGraphicFramePr>
            <a:graphicFrameLocks noChangeAspect="1"/>
          </p:cNvGraphicFramePr>
          <p:nvPr>
            <p:extLst>
              <p:ext uri="{D42A27DB-BD31-4B8C-83A1-F6EECF244321}">
                <p14:modId xmlns:p14="http://schemas.microsoft.com/office/powerpoint/2010/main" val="2328838165"/>
              </p:ext>
            </p:extLst>
          </p:nvPr>
        </p:nvGraphicFramePr>
        <p:xfrm>
          <a:off x="5106194" y="4671085"/>
          <a:ext cx="1979612" cy="1187450"/>
        </p:xfrm>
        <a:graphic>
          <a:graphicData uri="http://schemas.openxmlformats.org/presentationml/2006/ole">
            <mc:AlternateContent xmlns:mc="http://schemas.openxmlformats.org/markup-compatibility/2006">
              <mc:Choice xmlns:v="urn:schemas-microsoft-com:vml" Requires="v">
                <p:oleObj spid="_x0000_s30747" name="Equation" r:id="rId7" imgW="762000" imgH="457200" progId="Equation.DSMT4">
                  <p:embed/>
                </p:oleObj>
              </mc:Choice>
              <mc:Fallback>
                <p:oleObj name="Equation" r:id="rId7" imgW="762000" imgH="457200" progId="Equation.DSMT4">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6194" y="4671085"/>
                        <a:ext cx="1979612"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11" name="Text Box 15">
            <a:extLst>
              <a:ext uri="{FF2B5EF4-FFF2-40B4-BE49-F238E27FC236}">
                <a16:creationId xmlns:a16="http://schemas.microsoft.com/office/drawing/2014/main" id="{7E0DAB08-3D7E-4999-9827-1B791CF2AD24}"/>
              </a:ext>
            </a:extLst>
          </p:cNvPr>
          <p:cNvSpPr txBox="1">
            <a:spLocks noChangeArrowheads="1"/>
          </p:cNvSpPr>
          <p:nvPr/>
        </p:nvSpPr>
        <p:spPr bwMode="auto">
          <a:xfrm>
            <a:off x="1825626" y="6012988"/>
            <a:ext cx="739817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这与前面得到的检验问题的拒绝域是一致的。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698"/>
                                        </p:tgtEl>
                                        <p:attrNameLst>
                                          <p:attrName>style.visibility</p:attrName>
                                        </p:attrNameLst>
                                      </p:cBhvr>
                                      <p:to>
                                        <p:strVal val="visible"/>
                                      </p:to>
                                    </p:set>
                                    <p:animEffect transition="in" filter="wipe(left)">
                                      <p:cBhvr>
                                        <p:cTn id="7" dur="2000"/>
                                        <p:tgtEl>
                                          <p:spTgt spid="296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699"/>
                                        </p:tgtEl>
                                        <p:attrNameLst>
                                          <p:attrName>style.visibility</p:attrName>
                                        </p:attrNameLst>
                                      </p:cBhvr>
                                      <p:to>
                                        <p:strVal val="visible"/>
                                      </p:to>
                                    </p:set>
                                    <p:animEffect transition="in" filter="wipe(left)">
                                      <p:cBhvr>
                                        <p:cTn id="12" dur="2000"/>
                                        <p:tgtEl>
                                          <p:spTgt spid="296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9701"/>
                                        </p:tgtEl>
                                        <p:attrNameLst>
                                          <p:attrName>style.visibility</p:attrName>
                                        </p:attrNameLst>
                                      </p:cBhvr>
                                      <p:to>
                                        <p:strVal val="visible"/>
                                      </p:to>
                                    </p:set>
                                    <p:animEffect transition="in" filter="wipe(left)">
                                      <p:cBhvr>
                                        <p:cTn id="17" dur="2000"/>
                                        <p:tgtEl>
                                          <p:spTgt spid="297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9704"/>
                                        </p:tgtEl>
                                        <p:attrNameLst>
                                          <p:attrName>style.visibility</p:attrName>
                                        </p:attrNameLst>
                                      </p:cBhvr>
                                      <p:to>
                                        <p:strVal val="visible"/>
                                      </p:to>
                                    </p:set>
                                    <p:animEffect transition="in" filter="wipe(left)">
                                      <p:cBhvr>
                                        <p:cTn id="22" dur="2000"/>
                                        <p:tgtEl>
                                          <p:spTgt spid="2970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706"/>
                                        </p:tgtEl>
                                        <p:attrNameLst>
                                          <p:attrName>style.visibility</p:attrName>
                                        </p:attrNameLst>
                                      </p:cBhvr>
                                      <p:to>
                                        <p:strVal val="visible"/>
                                      </p:to>
                                    </p:set>
                                    <p:animEffect transition="in" filter="wipe(left)">
                                      <p:cBhvr>
                                        <p:cTn id="27" dur="2000"/>
                                        <p:tgtEl>
                                          <p:spTgt spid="2970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705"/>
                                        </p:tgtEl>
                                        <p:attrNameLst>
                                          <p:attrName>style.visibility</p:attrName>
                                        </p:attrNameLst>
                                      </p:cBhvr>
                                      <p:to>
                                        <p:strVal val="visible"/>
                                      </p:to>
                                    </p:set>
                                    <p:animEffect transition="in" filter="wipe(left)">
                                      <p:cBhvr>
                                        <p:cTn id="32" dur="2000"/>
                                        <p:tgtEl>
                                          <p:spTgt spid="2970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9707"/>
                                        </p:tgtEl>
                                        <p:attrNameLst>
                                          <p:attrName>style.visibility</p:attrName>
                                        </p:attrNameLst>
                                      </p:cBhvr>
                                      <p:to>
                                        <p:strVal val="visible"/>
                                      </p:to>
                                    </p:set>
                                    <p:animEffect transition="in" filter="wipe(left)">
                                      <p:cBhvr>
                                        <p:cTn id="37" dur="2000"/>
                                        <p:tgtEl>
                                          <p:spTgt spid="2970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9710"/>
                                        </p:tgtEl>
                                        <p:attrNameLst>
                                          <p:attrName>style.visibility</p:attrName>
                                        </p:attrNameLst>
                                      </p:cBhvr>
                                      <p:to>
                                        <p:strVal val="visible"/>
                                      </p:to>
                                    </p:set>
                                    <p:animEffect transition="in" filter="wipe(left)">
                                      <p:cBhvr>
                                        <p:cTn id="42" dur="2000"/>
                                        <p:tgtEl>
                                          <p:spTgt spid="2971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9711"/>
                                        </p:tgtEl>
                                        <p:attrNameLst>
                                          <p:attrName>style.visibility</p:attrName>
                                        </p:attrNameLst>
                                      </p:cBhvr>
                                      <p:to>
                                        <p:strVal val="visible"/>
                                      </p:to>
                                    </p:set>
                                    <p:animEffect transition="in" filter="wipe(left)">
                                      <p:cBhvr>
                                        <p:cTn id="47" dur="2000"/>
                                        <p:tgtEl>
                                          <p:spTgt spid="297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P spid="29699" grpId="0"/>
      <p:bldP spid="29705" grpId="0"/>
      <p:bldP spid="29706" grpId="0"/>
      <p:bldP spid="29707" grpId="0"/>
      <p:bldP spid="297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5C3398E7-B6F3-463A-9B97-37063E57C2F6}"/>
              </a:ext>
            </a:extLst>
          </p:cNvPr>
          <p:cNvSpPr>
            <a:spLocks noChangeArrowheads="1"/>
          </p:cNvSpPr>
          <p:nvPr/>
        </p:nvSpPr>
        <p:spPr bwMode="auto">
          <a:xfrm>
            <a:off x="1524001" y="369317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23" name="Text Box 3">
            <a:extLst>
              <a:ext uri="{FF2B5EF4-FFF2-40B4-BE49-F238E27FC236}">
                <a16:creationId xmlns:a16="http://schemas.microsoft.com/office/drawing/2014/main" id="{276CDC58-E5AE-4658-81AE-E4393175E1C9}"/>
              </a:ext>
            </a:extLst>
          </p:cNvPr>
          <p:cNvSpPr txBox="1">
            <a:spLocks noChangeArrowheads="1"/>
          </p:cNvSpPr>
          <p:nvPr/>
        </p:nvSpPr>
        <p:spPr bwMode="auto">
          <a:xfrm>
            <a:off x="944351" y="1314084"/>
            <a:ext cx="24513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比较正态总体</a:t>
            </a:r>
            <a:r>
              <a:rPr lang="zh-CN" altLang="en-US" sz="3200" b="1" dirty="0">
                <a:latin typeface="Times New Roman" panose="02020603050405020304" pitchFamily="18" charset="0"/>
              </a:rPr>
              <a:t> </a:t>
            </a:r>
          </a:p>
        </p:txBody>
      </p:sp>
      <p:graphicFrame>
        <p:nvGraphicFramePr>
          <p:cNvPr id="30724" name="Object 4">
            <a:extLst>
              <a:ext uri="{FF2B5EF4-FFF2-40B4-BE49-F238E27FC236}">
                <a16:creationId xmlns:a16="http://schemas.microsoft.com/office/drawing/2014/main" id="{FFABEAAC-C684-4CEC-8F35-4E85531FA7E4}"/>
              </a:ext>
            </a:extLst>
          </p:cNvPr>
          <p:cNvGraphicFramePr>
            <a:graphicFrameLocks noChangeAspect="1"/>
          </p:cNvGraphicFramePr>
          <p:nvPr>
            <p:extLst>
              <p:ext uri="{D42A27DB-BD31-4B8C-83A1-F6EECF244321}">
                <p14:modId xmlns:p14="http://schemas.microsoft.com/office/powerpoint/2010/main" val="3311479341"/>
              </p:ext>
            </p:extLst>
          </p:nvPr>
        </p:nvGraphicFramePr>
        <p:xfrm>
          <a:off x="3211005" y="1314084"/>
          <a:ext cx="1657350" cy="633412"/>
        </p:xfrm>
        <a:graphic>
          <a:graphicData uri="http://schemas.openxmlformats.org/presentationml/2006/ole">
            <mc:AlternateContent xmlns:mc="http://schemas.openxmlformats.org/markup-compatibility/2006">
              <mc:Choice xmlns:v="urn:schemas-microsoft-com:vml" Requires="v">
                <p:oleObj spid="_x0000_s31776" name="Equation" r:id="rId3" imgW="622030" imgH="228501" progId="Equation.DSMT4">
                  <p:embed/>
                </p:oleObj>
              </mc:Choice>
              <mc:Fallback>
                <p:oleObj name="Equation" r:id="rId3" imgW="622030" imgH="228501"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1005" y="1314084"/>
                        <a:ext cx="1657350"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5" name="Text Box 5">
            <a:extLst>
              <a:ext uri="{FF2B5EF4-FFF2-40B4-BE49-F238E27FC236}">
                <a16:creationId xmlns:a16="http://schemas.microsoft.com/office/drawing/2014/main" id="{8149B2E7-B90B-4770-9BF7-D77716EB4335}"/>
              </a:ext>
            </a:extLst>
          </p:cNvPr>
          <p:cNvSpPr txBox="1">
            <a:spLocks noChangeArrowheads="1"/>
          </p:cNvSpPr>
          <p:nvPr/>
        </p:nvSpPr>
        <p:spPr bwMode="auto">
          <a:xfrm>
            <a:off x="983432" y="2088427"/>
            <a:ext cx="363753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对均值</a:t>
            </a:r>
            <a:r>
              <a:rPr lang="zh-CN" altLang="en-US" sz="2800" b="1" dirty="0">
                <a:latin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rPr>
              <a:t>两种检验问题</a:t>
            </a:r>
          </a:p>
        </p:txBody>
      </p:sp>
      <p:sp>
        <p:nvSpPr>
          <p:cNvPr id="31750" name="Rectangle 6">
            <a:extLst>
              <a:ext uri="{FF2B5EF4-FFF2-40B4-BE49-F238E27FC236}">
                <a16:creationId xmlns:a16="http://schemas.microsoft.com/office/drawing/2014/main" id="{4B9E8447-2B6F-48F6-95BF-48F99A92D894}"/>
              </a:ext>
            </a:extLst>
          </p:cNvPr>
          <p:cNvSpPr>
            <a:spLocks noChangeArrowheads="1"/>
          </p:cNvSpPr>
          <p:nvPr/>
        </p:nvSpPr>
        <p:spPr bwMode="auto">
          <a:xfrm>
            <a:off x="1524001" y="369317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0727" name="Object 7">
            <a:extLst>
              <a:ext uri="{FF2B5EF4-FFF2-40B4-BE49-F238E27FC236}">
                <a16:creationId xmlns:a16="http://schemas.microsoft.com/office/drawing/2014/main" id="{7422C3D3-BC9B-40FD-BB91-DFAAF46C1943}"/>
              </a:ext>
            </a:extLst>
          </p:cNvPr>
          <p:cNvGraphicFramePr>
            <a:graphicFrameLocks noChangeAspect="1"/>
          </p:cNvGraphicFramePr>
          <p:nvPr>
            <p:extLst>
              <p:ext uri="{D42A27DB-BD31-4B8C-83A1-F6EECF244321}">
                <p14:modId xmlns:p14="http://schemas.microsoft.com/office/powerpoint/2010/main" val="230919686"/>
              </p:ext>
            </p:extLst>
          </p:nvPr>
        </p:nvGraphicFramePr>
        <p:xfrm>
          <a:off x="3301777" y="2823072"/>
          <a:ext cx="1763712" cy="528637"/>
        </p:xfrm>
        <a:graphic>
          <a:graphicData uri="http://schemas.openxmlformats.org/presentationml/2006/ole">
            <mc:AlternateContent xmlns:mc="http://schemas.openxmlformats.org/markup-compatibility/2006">
              <mc:Choice xmlns:v="urn:schemas-microsoft-com:vml" Requires="v">
                <p:oleObj spid="_x0000_s31777" name="Equation" r:id="rId5" imgW="761669" imgH="228501" progId="Equation.DSMT4">
                  <p:embed/>
                </p:oleObj>
              </mc:Choice>
              <mc:Fallback>
                <p:oleObj name="Equation" r:id="rId5" imgW="761669" imgH="228501"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1777" y="2823072"/>
                        <a:ext cx="1763712"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2" name="Rectangle 8">
            <a:extLst>
              <a:ext uri="{FF2B5EF4-FFF2-40B4-BE49-F238E27FC236}">
                <a16:creationId xmlns:a16="http://schemas.microsoft.com/office/drawing/2014/main" id="{86D8E455-3518-4D04-8389-D2D3921F7D36}"/>
              </a:ext>
            </a:extLst>
          </p:cNvPr>
          <p:cNvSpPr>
            <a:spLocks noChangeArrowheads="1"/>
          </p:cNvSpPr>
          <p:nvPr/>
        </p:nvSpPr>
        <p:spPr bwMode="auto">
          <a:xfrm>
            <a:off x="1524001" y="369317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0729" name="Object 9">
            <a:extLst>
              <a:ext uri="{FF2B5EF4-FFF2-40B4-BE49-F238E27FC236}">
                <a16:creationId xmlns:a16="http://schemas.microsoft.com/office/drawing/2014/main" id="{338129EB-4CCF-4EEA-BC22-A93F5CC5241B}"/>
              </a:ext>
            </a:extLst>
          </p:cNvPr>
          <p:cNvGraphicFramePr>
            <a:graphicFrameLocks noChangeAspect="1"/>
          </p:cNvGraphicFramePr>
          <p:nvPr>
            <p:extLst>
              <p:ext uri="{D42A27DB-BD31-4B8C-83A1-F6EECF244321}">
                <p14:modId xmlns:p14="http://schemas.microsoft.com/office/powerpoint/2010/main" val="253491791"/>
              </p:ext>
            </p:extLst>
          </p:nvPr>
        </p:nvGraphicFramePr>
        <p:xfrm>
          <a:off x="5951984" y="2753908"/>
          <a:ext cx="1800225" cy="561975"/>
        </p:xfrm>
        <a:graphic>
          <a:graphicData uri="http://schemas.openxmlformats.org/presentationml/2006/ole">
            <mc:AlternateContent xmlns:mc="http://schemas.openxmlformats.org/markup-compatibility/2006">
              <mc:Choice xmlns:v="urn:schemas-microsoft-com:vml" Requires="v">
                <p:oleObj spid="_x0000_s31778" name="Equation" r:id="rId7" imgW="736600" imgH="228600" progId="Equation.DSMT4">
                  <p:embed/>
                </p:oleObj>
              </mc:Choice>
              <mc:Fallback>
                <p:oleObj name="Equation" r:id="rId7" imgW="736600" imgH="2286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51984" y="2753908"/>
                        <a:ext cx="180022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31" name="Object 11">
            <a:extLst>
              <a:ext uri="{FF2B5EF4-FFF2-40B4-BE49-F238E27FC236}">
                <a16:creationId xmlns:a16="http://schemas.microsoft.com/office/drawing/2014/main" id="{B77D7C96-C11E-4A69-8A1A-E60A35A3D1C7}"/>
              </a:ext>
            </a:extLst>
          </p:cNvPr>
          <p:cNvGraphicFramePr>
            <a:graphicFrameLocks noChangeAspect="1"/>
          </p:cNvGraphicFramePr>
          <p:nvPr>
            <p:extLst>
              <p:ext uri="{D42A27DB-BD31-4B8C-83A1-F6EECF244321}">
                <p14:modId xmlns:p14="http://schemas.microsoft.com/office/powerpoint/2010/main" val="745485121"/>
              </p:ext>
            </p:extLst>
          </p:nvPr>
        </p:nvGraphicFramePr>
        <p:xfrm>
          <a:off x="3298825" y="3822403"/>
          <a:ext cx="1741488" cy="557213"/>
        </p:xfrm>
        <a:graphic>
          <a:graphicData uri="http://schemas.openxmlformats.org/presentationml/2006/ole">
            <mc:AlternateContent xmlns:mc="http://schemas.openxmlformats.org/markup-compatibility/2006">
              <mc:Choice xmlns:v="urn:schemas-microsoft-com:vml" Requires="v">
                <p:oleObj spid="_x0000_s31779" name="Equation" r:id="rId9" imgW="711200" imgH="228600" progId="Equation.DSMT4">
                  <p:embed/>
                </p:oleObj>
              </mc:Choice>
              <mc:Fallback>
                <p:oleObj name="Equation" r:id="rId9" imgW="711200" imgH="2286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98825" y="3822403"/>
                        <a:ext cx="1741488"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32" name="Text Box 12">
            <a:extLst>
              <a:ext uri="{FF2B5EF4-FFF2-40B4-BE49-F238E27FC236}">
                <a16:creationId xmlns:a16="http://schemas.microsoft.com/office/drawing/2014/main" id="{151BCD06-2754-417F-8D2C-423DA15D6815}"/>
              </a:ext>
            </a:extLst>
          </p:cNvPr>
          <p:cNvSpPr txBox="1">
            <a:spLocks noChangeArrowheads="1"/>
          </p:cNvSpPr>
          <p:nvPr/>
        </p:nvSpPr>
        <p:spPr bwMode="auto">
          <a:xfrm>
            <a:off x="2256857" y="3339695"/>
            <a:ext cx="5453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rPr>
              <a:t>和</a:t>
            </a:r>
          </a:p>
        </p:txBody>
      </p:sp>
      <p:sp>
        <p:nvSpPr>
          <p:cNvPr id="31757" name="Rectangle 13">
            <a:extLst>
              <a:ext uri="{FF2B5EF4-FFF2-40B4-BE49-F238E27FC236}">
                <a16:creationId xmlns:a16="http://schemas.microsoft.com/office/drawing/2014/main" id="{14EADFF7-A8C2-4666-8A07-7317E0F50FD6}"/>
              </a:ext>
            </a:extLst>
          </p:cNvPr>
          <p:cNvSpPr>
            <a:spLocks noChangeArrowheads="1"/>
          </p:cNvSpPr>
          <p:nvPr/>
        </p:nvSpPr>
        <p:spPr bwMode="auto">
          <a:xfrm>
            <a:off x="1524001"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34" name="Text Box 14">
            <a:extLst>
              <a:ext uri="{FF2B5EF4-FFF2-40B4-BE49-F238E27FC236}">
                <a16:creationId xmlns:a16="http://schemas.microsoft.com/office/drawing/2014/main" id="{FB1FC67C-20A1-4511-BFDA-07321EB7B076}"/>
              </a:ext>
            </a:extLst>
          </p:cNvPr>
          <p:cNvSpPr txBox="1">
            <a:spLocks noChangeArrowheads="1"/>
          </p:cNvSpPr>
          <p:nvPr/>
        </p:nvSpPr>
        <p:spPr bwMode="auto">
          <a:xfrm>
            <a:off x="1190551" y="4759557"/>
            <a:ext cx="952286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dirty="0">
                <a:latin typeface="Times New Roman" panose="02020603050405020304" pitchFamily="18" charset="0"/>
              </a:rPr>
              <a:t>    </a:t>
            </a:r>
            <a:r>
              <a:rPr lang="zh-CN" altLang="en-US" sz="2800" b="1" dirty="0">
                <a:latin typeface="Times New Roman" panose="02020603050405020304" pitchFamily="18" charset="0"/>
              </a:rPr>
              <a:t>我们看到尽管两者原假设</a:t>
            </a:r>
            <a:r>
              <a:rPr lang="en-US" altLang="zh-CN" sz="2800" b="1" dirty="0">
                <a:latin typeface="Times New Roman" panose="02020603050405020304" pitchFamily="18" charset="0"/>
              </a:rPr>
              <a:t>H</a:t>
            </a:r>
            <a:r>
              <a:rPr lang="en-US" altLang="zh-CN" sz="2800" b="1" baseline="-25000" dirty="0">
                <a:latin typeface="Times New Roman" panose="02020603050405020304" pitchFamily="18" charset="0"/>
              </a:rPr>
              <a:t>0</a:t>
            </a:r>
            <a:r>
              <a:rPr lang="zh-CN" altLang="en-US" sz="2800" b="1" dirty="0">
                <a:latin typeface="Times New Roman" panose="02020603050405020304" pitchFamily="18" charset="0"/>
              </a:rPr>
              <a:t>的形式不同， 实际意义也不一样，但对于相同的显著性水平</a:t>
            </a:r>
            <a:r>
              <a:rPr lang="zh-CN" altLang="en-US" sz="2800" b="1" dirty="0">
                <a:latin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rPr>
              <a:t>， 它们的拒绝域是相同的。 </a:t>
            </a:r>
          </a:p>
        </p:txBody>
      </p:sp>
      <p:sp>
        <p:nvSpPr>
          <p:cNvPr id="30735" name="Text Box 15">
            <a:extLst>
              <a:ext uri="{FF2B5EF4-FFF2-40B4-BE49-F238E27FC236}">
                <a16:creationId xmlns:a16="http://schemas.microsoft.com/office/drawing/2014/main" id="{67731AA3-2773-4CD5-948D-100792C904D7}"/>
              </a:ext>
            </a:extLst>
          </p:cNvPr>
          <p:cNvSpPr txBox="1">
            <a:spLocks noChangeArrowheads="1"/>
          </p:cNvSpPr>
          <p:nvPr/>
        </p:nvSpPr>
        <p:spPr bwMode="auto">
          <a:xfrm>
            <a:off x="4868355" y="1356411"/>
            <a:ext cx="277511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在方差</a:t>
            </a:r>
            <a:r>
              <a:rPr lang="zh-CN" altLang="en-US" sz="2800" b="1" dirty="0">
                <a:latin typeface="Times New Roman" panose="02020603050405020304" pitchFamily="18" charset="0"/>
                <a:sym typeface="Symbol" panose="05050102010706020507" pitchFamily="18" charset="2"/>
              </a:rPr>
              <a:t></a:t>
            </a:r>
            <a:r>
              <a:rPr lang="en-US" altLang="zh-CN" sz="2800" b="1" baseline="30000" dirty="0">
                <a:latin typeface="Times New Roman" panose="02020603050405020304" pitchFamily="18" charset="0"/>
                <a:sym typeface="Symbol" panose="05050102010706020507" pitchFamily="18" charset="2"/>
              </a:rPr>
              <a:t>2</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已知时</a:t>
            </a:r>
          </a:p>
        </p:txBody>
      </p:sp>
      <p:graphicFrame>
        <p:nvGraphicFramePr>
          <p:cNvPr id="30736" name="Object 16">
            <a:extLst>
              <a:ext uri="{FF2B5EF4-FFF2-40B4-BE49-F238E27FC236}">
                <a16:creationId xmlns:a16="http://schemas.microsoft.com/office/drawing/2014/main" id="{BDB8D64F-28F5-4848-B109-633AB5F82E35}"/>
              </a:ext>
            </a:extLst>
          </p:cNvPr>
          <p:cNvGraphicFramePr>
            <a:graphicFrameLocks noChangeAspect="1"/>
          </p:cNvGraphicFramePr>
          <p:nvPr>
            <p:extLst>
              <p:ext uri="{D42A27DB-BD31-4B8C-83A1-F6EECF244321}">
                <p14:modId xmlns:p14="http://schemas.microsoft.com/office/powerpoint/2010/main" val="3554288793"/>
              </p:ext>
            </p:extLst>
          </p:nvPr>
        </p:nvGraphicFramePr>
        <p:xfrm>
          <a:off x="6167439" y="3893840"/>
          <a:ext cx="1709737" cy="557212"/>
        </p:xfrm>
        <a:graphic>
          <a:graphicData uri="http://schemas.openxmlformats.org/presentationml/2006/ole">
            <mc:AlternateContent xmlns:mc="http://schemas.openxmlformats.org/markup-compatibility/2006">
              <mc:Choice xmlns:v="urn:schemas-microsoft-com:vml" Requires="v">
                <p:oleObj spid="_x0000_s31780" name="Equation" r:id="rId11" imgW="698500" imgH="228600" progId="Equation.DSMT4">
                  <p:embed/>
                </p:oleObj>
              </mc:Choice>
              <mc:Fallback>
                <p:oleObj name="Equation" r:id="rId11" imgW="698500" imgH="228600" progId="Equation.DSMT4">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67439" y="3893840"/>
                        <a:ext cx="1709737"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23"/>
                                        </p:tgtEl>
                                        <p:attrNameLst>
                                          <p:attrName>style.visibility</p:attrName>
                                        </p:attrNameLst>
                                      </p:cBhvr>
                                      <p:to>
                                        <p:strVal val="visible"/>
                                      </p:to>
                                    </p:set>
                                    <p:animEffect transition="in" filter="wipe(left)">
                                      <p:cBhvr>
                                        <p:cTn id="7" dur="2000"/>
                                        <p:tgtEl>
                                          <p:spTgt spid="307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0724"/>
                                        </p:tgtEl>
                                        <p:attrNameLst>
                                          <p:attrName>style.visibility</p:attrName>
                                        </p:attrNameLst>
                                      </p:cBhvr>
                                      <p:to>
                                        <p:strVal val="visible"/>
                                      </p:to>
                                    </p:set>
                                    <p:animEffect transition="in" filter="wipe(left)">
                                      <p:cBhvr>
                                        <p:cTn id="12" dur="2000"/>
                                        <p:tgtEl>
                                          <p:spTgt spid="307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735"/>
                                        </p:tgtEl>
                                        <p:attrNameLst>
                                          <p:attrName>style.visibility</p:attrName>
                                        </p:attrNameLst>
                                      </p:cBhvr>
                                      <p:to>
                                        <p:strVal val="visible"/>
                                      </p:to>
                                    </p:set>
                                    <p:animEffect transition="in" filter="wipe(left)">
                                      <p:cBhvr>
                                        <p:cTn id="17" dur="2000"/>
                                        <p:tgtEl>
                                          <p:spTgt spid="307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725"/>
                                        </p:tgtEl>
                                        <p:attrNameLst>
                                          <p:attrName>style.visibility</p:attrName>
                                        </p:attrNameLst>
                                      </p:cBhvr>
                                      <p:to>
                                        <p:strVal val="visible"/>
                                      </p:to>
                                    </p:set>
                                    <p:animEffect transition="in" filter="wipe(left)">
                                      <p:cBhvr>
                                        <p:cTn id="22" dur="2000"/>
                                        <p:tgtEl>
                                          <p:spTgt spid="307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0727"/>
                                        </p:tgtEl>
                                        <p:attrNameLst>
                                          <p:attrName>style.visibility</p:attrName>
                                        </p:attrNameLst>
                                      </p:cBhvr>
                                      <p:to>
                                        <p:strVal val="visible"/>
                                      </p:to>
                                    </p:set>
                                    <p:animEffect transition="in" filter="wipe(left)">
                                      <p:cBhvr>
                                        <p:cTn id="27" dur="2000"/>
                                        <p:tgtEl>
                                          <p:spTgt spid="3072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0729"/>
                                        </p:tgtEl>
                                        <p:attrNameLst>
                                          <p:attrName>style.visibility</p:attrName>
                                        </p:attrNameLst>
                                      </p:cBhvr>
                                      <p:to>
                                        <p:strVal val="visible"/>
                                      </p:to>
                                    </p:set>
                                    <p:animEffect transition="in" filter="wipe(left)">
                                      <p:cBhvr>
                                        <p:cTn id="32" dur="2000"/>
                                        <p:tgtEl>
                                          <p:spTgt spid="3072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0732"/>
                                        </p:tgtEl>
                                        <p:attrNameLst>
                                          <p:attrName>style.visibility</p:attrName>
                                        </p:attrNameLst>
                                      </p:cBhvr>
                                      <p:to>
                                        <p:strVal val="visible"/>
                                      </p:to>
                                    </p:set>
                                    <p:animEffect transition="in" filter="wipe(left)">
                                      <p:cBhvr>
                                        <p:cTn id="37" dur="2000"/>
                                        <p:tgtEl>
                                          <p:spTgt spid="3073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0731"/>
                                        </p:tgtEl>
                                        <p:attrNameLst>
                                          <p:attrName>style.visibility</p:attrName>
                                        </p:attrNameLst>
                                      </p:cBhvr>
                                      <p:to>
                                        <p:strVal val="visible"/>
                                      </p:to>
                                    </p:set>
                                    <p:animEffect transition="in" filter="wipe(left)">
                                      <p:cBhvr>
                                        <p:cTn id="42" dur="2000"/>
                                        <p:tgtEl>
                                          <p:spTgt spid="3073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30736"/>
                                        </p:tgtEl>
                                        <p:attrNameLst>
                                          <p:attrName>style.visibility</p:attrName>
                                        </p:attrNameLst>
                                      </p:cBhvr>
                                      <p:to>
                                        <p:strVal val="visible"/>
                                      </p:to>
                                    </p:set>
                                    <p:animEffect transition="in" filter="wipe(left)">
                                      <p:cBhvr>
                                        <p:cTn id="47" dur="2000"/>
                                        <p:tgtEl>
                                          <p:spTgt spid="3073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30734">
                                            <p:txEl>
                                              <p:pRg st="0" end="0"/>
                                            </p:txEl>
                                          </p:spTgt>
                                        </p:tgtEl>
                                        <p:attrNameLst>
                                          <p:attrName>style.visibility</p:attrName>
                                        </p:attrNameLst>
                                      </p:cBhvr>
                                      <p:to>
                                        <p:strVal val="visible"/>
                                      </p:to>
                                    </p:set>
                                    <p:animEffect transition="in" filter="wipe(left)">
                                      <p:cBhvr>
                                        <p:cTn id="52" dur="2000"/>
                                        <p:tgtEl>
                                          <p:spTgt spid="307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p:bldP spid="30725" grpId="0"/>
      <p:bldP spid="30732" grpId="0"/>
      <p:bldP spid="3073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a:extLst>
              <a:ext uri="{FF2B5EF4-FFF2-40B4-BE49-F238E27FC236}">
                <a16:creationId xmlns:a16="http://schemas.microsoft.com/office/drawing/2014/main" id="{9DAA5334-2257-4C90-96FD-561785D956F3}"/>
              </a:ext>
            </a:extLst>
          </p:cNvPr>
          <p:cNvSpPr txBox="1">
            <a:spLocks noChangeArrowheads="1"/>
          </p:cNvSpPr>
          <p:nvPr/>
        </p:nvSpPr>
        <p:spPr bwMode="auto">
          <a:xfrm>
            <a:off x="1731782" y="1282684"/>
            <a:ext cx="589616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latin typeface="Times New Roman" panose="02020603050405020304" pitchFamily="18" charset="0"/>
              </a:rPr>
              <a:t>2</a:t>
            </a:r>
            <a:r>
              <a:rPr lang="zh-CN" altLang="en-US" sz="2800" b="1" dirty="0">
                <a:latin typeface="Times New Roman" panose="02020603050405020304" pitchFamily="18" charset="0"/>
              </a:rPr>
              <a:t>． </a:t>
            </a:r>
            <a:r>
              <a:rPr lang="zh-CN" altLang="en-US" sz="2800" b="1" dirty="0">
                <a:latin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rPr>
              <a:t> </a:t>
            </a:r>
            <a:r>
              <a:rPr lang="en-US" altLang="zh-CN" sz="2800" b="1" baseline="30000" dirty="0">
                <a:latin typeface="Times New Roman" panose="02020603050405020304" pitchFamily="18" charset="0"/>
              </a:rPr>
              <a:t>2</a:t>
            </a:r>
            <a:r>
              <a:rPr lang="zh-CN" altLang="en-US" sz="2800" b="1" dirty="0">
                <a:latin typeface="Times New Roman" panose="02020603050405020304" pitchFamily="18" charset="0"/>
              </a:rPr>
              <a:t>未知，关于</a:t>
            </a:r>
            <a:r>
              <a:rPr lang="zh-CN" altLang="en-US" sz="2800" b="1" dirty="0">
                <a:latin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rPr>
              <a:t>的检验（</a:t>
            </a:r>
            <a:r>
              <a:rPr lang="en-US" altLang="zh-CN" sz="2800" b="1" dirty="0">
                <a:latin typeface="Times New Roman" panose="02020603050405020304" pitchFamily="18" charset="0"/>
              </a:rPr>
              <a:t>t</a:t>
            </a:r>
            <a:r>
              <a:rPr lang="zh-CN" altLang="en-US" sz="2800" b="1" dirty="0">
                <a:latin typeface="Times New Roman" panose="02020603050405020304" pitchFamily="18" charset="0"/>
              </a:rPr>
              <a:t>检验）</a:t>
            </a:r>
          </a:p>
        </p:txBody>
      </p:sp>
      <p:sp>
        <p:nvSpPr>
          <p:cNvPr id="31747" name="Text Box 3">
            <a:extLst>
              <a:ext uri="{FF2B5EF4-FFF2-40B4-BE49-F238E27FC236}">
                <a16:creationId xmlns:a16="http://schemas.microsoft.com/office/drawing/2014/main" id="{29A2F7B9-DBE9-4A2A-ADF1-7460C9732F08}"/>
              </a:ext>
            </a:extLst>
          </p:cNvPr>
          <p:cNvSpPr txBox="1">
            <a:spLocks noChangeArrowheads="1"/>
          </p:cNvSpPr>
          <p:nvPr/>
        </p:nvSpPr>
        <p:spPr bwMode="auto">
          <a:xfrm>
            <a:off x="1731782" y="1924050"/>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rPr>
              <a:t>检验问题</a:t>
            </a:r>
          </a:p>
        </p:txBody>
      </p:sp>
      <p:pic>
        <p:nvPicPr>
          <p:cNvPr id="31748" name="Picture 4">
            <a:extLst>
              <a:ext uri="{FF2B5EF4-FFF2-40B4-BE49-F238E27FC236}">
                <a16:creationId xmlns:a16="http://schemas.microsoft.com/office/drawing/2014/main" id="{EC3BB0F8-7B3B-41DF-8B11-1EDAFF6D54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1704" y="1911747"/>
            <a:ext cx="19081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Rectangle 5">
            <a:extLst>
              <a:ext uri="{FF2B5EF4-FFF2-40B4-BE49-F238E27FC236}">
                <a16:creationId xmlns:a16="http://schemas.microsoft.com/office/drawing/2014/main" id="{205A4040-9DD7-474A-9D4C-8665BAE8C27C}"/>
              </a:ext>
            </a:extLst>
          </p:cNvPr>
          <p:cNvSpPr>
            <a:spLocks noChangeArrowheads="1"/>
          </p:cNvSpPr>
          <p:nvPr/>
        </p:nvSpPr>
        <p:spPr bwMode="auto">
          <a:xfrm>
            <a:off x="1343026" y="31584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1750" name="Object 6">
            <a:extLst>
              <a:ext uri="{FF2B5EF4-FFF2-40B4-BE49-F238E27FC236}">
                <a16:creationId xmlns:a16="http://schemas.microsoft.com/office/drawing/2014/main" id="{E2D1DDA4-211F-4853-8133-6D4BDBB8068A}"/>
              </a:ext>
            </a:extLst>
          </p:cNvPr>
          <p:cNvGraphicFramePr>
            <a:graphicFrameLocks noChangeAspect="1"/>
          </p:cNvGraphicFramePr>
          <p:nvPr>
            <p:extLst>
              <p:ext uri="{D42A27DB-BD31-4B8C-83A1-F6EECF244321}">
                <p14:modId xmlns:p14="http://schemas.microsoft.com/office/powerpoint/2010/main" val="3274903229"/>
              </p:ext>
            </p:extLst>
          </p:nvPr>
        </p:nvGraphicFramePr>
        <p:xfrm>
          <a:off x="5598390" y="1963088"/>
          <a:ext cx="1870075" cy="568325"/>
        </p:xfrm>
        <a:graphic>
          <a:graphicData uri="http://schemas.openxmlformats.org/presentationml/2006/ole">
            <mc:AlternateContent xmlns:mc="http://schemas.openxmlformats.org/markup-compatibility/2006">
              <mc:Choice xmlns:v="urn:schemas-microsoft-com:vml" Requires="v">
                <p:oleObj spid="_x0000_s32793" name="Equation" r:id="rId4" imgW="749300" imgH="228600" progId="Equation.DSMT4">
                  <p:embed/>
                </p:oleObj>
              </mc:Choice>
              <mc:Fallback>
                <p:oleObj name="Equation" r:id="rId4" imgW="749300" imgH="2286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8390" y="1963088"/>
                        <a:ext cx="1870075"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1" name="Text Box 7">
            <a:extLst>
              <a:ext uri="{FF2B5EF4-FFF2-40B4-BE49-F238E27FC236}">
                <a16:creationId xmlns:a16="http://schemas.microsoft.com/office/drawing/2014/main" id="{1CB6B78C-2292-43FD-8008-6FF705D8C02A}"/>
              </a:ext>
            </a:extLst>
          </p:cNvPr>
          <p:cNvSpPr txBox="1">
            <a:spLocks noChangeArrowheads="1"/>
          </p:cNvSpPr>
          <p:nvPr/>
        </p:nvSpPr>
        <p:spPr bwMode="auto">
          <a:xfrm>
            <a:off x="1722077" y="2422524"/>
            <a:ext cx="473879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的拒绝域（显著性水平为</a:t>
            </a:r>
            <a:r>
              <a:rPr lang="zh-CN" altLang="en-US" sz="2800" b="1" dirty="0">
                <a:latin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rPr>
              <a:t>）</a:t>
            </a:r>
          </a:p>
        </p:txBody>
      </p:sp>
      <p:sp>
        <p:nvSpPr>
          <p:cNvPr id="31752" name="Text Box 8">
            <a:extLst>
              <a:ext uri="{FF2B5EF4-FFF2-40B4-BE49-F238E27FC236}">
                <a16:creationId xmlns:a16="http://schemas.microsoft.com/office/drawing/2014/main" id="{0DBD6BF1-176A-451C-97FA-5EEF2FEBACF4}"/>
              </a:ext>
            </a:extLst>
          </p:cNvPr>
          <p:cNvSpPr txBox="1">
            <a:spLocks noChangeArrowheads="1"/>
          </p:cNvSpPr>
          <p:nvPr/>
        </p:nvSpPr>
        <p:spPr bwMode="auto">
          <a:xfrm>
            <a:off x="1722077" y="2886918"/>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采用</a:t>
            </a:r>
          </a:p>
        </p:txBody>
      </p:sp>
      <p:sp>
        <p:nvSpPr>
          <p:cNvPr id="32777" name="Rectangle 9">
            <a:extLst>
              <a:ext uri="{FF2B5EF4-FFF2-40B4-BE49-F238E27FC236}">
                <a16:creationId xmlns:a16="http://schemas.microsoft.com/office/drawing/2014/main" id="{4E10C6A1-31A1-42CB-A4BF-6283FC10D3B3}"/>
              </a:ext>
            </a:extLst>
          </p:cNvPr>
          <p:cNvSpPr>
            <a:spLocks noChangeArrowheads="1"/>
          </p:cNvSpPr>
          <p:nvPr/>
        </p:nvSpPr>
        <p:spPr bwMode="auto">
          <a:xfrm>
            <a:off x="1343026" y="30394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1754" name="Object 10">
            <a:extLst>
              <a:ext uri="{FF2B5EF4-FFF2-40B4-BE49-F238E27FC236}">
                <a16:creationId xmlns:a16="http://schemas.microsoft.com/office/drawing/2014/main" id="{90408BB9-6C94-4070-AD94-26C7F7587E0E}"/>
              </a:ext>
            </a:extLst>
          </p:cNvPr>
          <p:cNvGraphicFramePr>
            <a:graphicFrameLocks noChangeAspect="1"/>
          </p:cNvGraphicFramePr>
          <p:nvPr>
            <p:extLst>
              <p:ext uri="{D42A27DB-BD31-4B8C-83A1-F6EECF244321}">
                <p14:modId xmlns:p14="http://schemas.microsoft.com/office/powerpoint/2010/main" val="747062045"/>
              </p:ext>
            </p:extLst>
          </p:nvPr>
        </p:nvGraphicFramePr>
        <p:xfrm>
          <a:off x="5079207" y="3010694"/>
          <a:ext cx="1384300" cy="836612"/>
        </p:xfrm>
        <a:graphic>
          <a:graphicData uri="http://schemas.openxmlformats.org/presentationml/2006/ole">
            <mc:AlternateContent xmlns:mc="http://schemas.openxmlformats.org/markup-compatibility/2006">
              <mc:Choice xmlns:v="urn:schemas-microsoft-com:vml" Requires="v">
                <p:oleObj spid="_x0000_s32794" name="Equation" r:id="rId6" imgW="774364" imgH="469696" progId="Equation.DSMT4">
                  <p:embed/>
                </p:oleObj>
              </mc:Choice>
              <mc:Fallback>
                <p:oleObj name="Equation" r:id="rId6" imgW="774364" imgH="469696" progId="Equation.DSMT4">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9207" y="3010694"/>
                        <a:ext cx="1384300" cy="83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5" name="Text Box 11">
            <a:extLst>
              <a:ext uri="{FF2B5EF4-FFF2-40B4-BE49-F238E27FC236}">
                <a16:creationId xmlns:a16="http://schemas.microsoft.com/office/drawing/2014/main" id="{AB7D38B9-9638-4727-A04E-FB9C42E76CB2}"/>
              </a:ext>
            </a:extLst>
          </p:cNvPr>
          <p:cNvSpPr txBox="1">
            <a:spLocks noChangeArrowheads="1"/>
          </p:cNvSpPr>
          <p:nvPr/>
        </p:nvSpPr>
        <p:spPr bwMode="auto">
          <a:xfrm>
            <a:off x="1725048" y="3696027"/>
            <a:ext cx="31598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作为检验统计量。 </a:t>
            </a:r>
          </a:p>
        </p:txBody>
      </p:sp>
      <p:sp>
        <p:nvSpPr>
          <p:cNvPr id="31756" name="Text Box 12">
            <a:extLst>
              <a:ext uri="{FF2B5EF4-FFF2-40B4-BE49-F238E27FC236}">
                <a16:creationId xmlns:a16="http://schemas.microsoft.com/office/drawing/2014/main" id="{BD252E59-E1B4-47DE-B478-1FA2DE9D9D98}"/>
              </a:ext>
            </a:extLst>
          </p:cNvPr>
          <p:cNvSpPr txBox="1">
            <a:spLocks noChangeArrowheads="1"/>
          </p:cNvSpPr>
          <p:nvPr/>
        </p:nvSpPr>
        <p:spPr bwMode="auto">
          <a:xfrm>
            <a:off x="1725048" y="4233863"/>
            <a:ext cx="307007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拒绝域的形式为：</a:t>
            </a:r>
          </a:p>
        </p:txBody>
      </p:sp>
      <p:sp>
        <p:nvSpPr>
          <p:cNvPr id="32781" name="Rectangle 13">
            <a:extLst>
              <a:ext uri="{FF2B5EF4-FFF2-40B4-BE49-F238E27FC236}">
                <a16:creationId xmlns:a16="http://schemas.microsoft.com/office/drawing/2014/main" id="{B72ADFEF-F141-4D07-822C-F7757A58E82E}"/>
              </a:ext>
            </a:extLst>
          </p:cNvPr>
          <p:cNvSpPr>
            <a:spLocks noChangeArrowheads="1"/>
          </p:cNvSpPr>
          <p:nvPr/>
        </p:nvSpPr>
        <p:spPr bwMode="auto">
          <a:xfrm>
            <a:off x="1343026" y="30203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1758" name="Object 14">
            <a:extLst>
              <a:ext uri="{FF2B5EF4-FFF2-40B4-BE49-F238E27FC236}">
                <a16:creationId xmlns:a16="http://schemas.microsoft.com/office/drawing/2014/main" id="{5CBD4D52-9549-472B-986F-D4854D9FD268}"/>
              </a:ext>
            </a:extLst>
          </p:cNvPr>
          <p:cNvGraphicFramePr>
            <a:graphicFrameLocks noChangeAspect="1"/>
          </p:cNvGraphicFramePr>
          <p:nvPr/>
        </p:nvGraphicFramePr>
        <p:xfrm>
          <a:off x="3359151" y="4483100"/>
          <a:ext cx="4824413" cy="1466850"/>
        </p:xfrm>
        <a:graphic>
          <a:graphicData uri="http://schemas.openxmlformats.org/presentationml/2006/ole">
            <mc:AlternateContent xmlns:mc="http://schemas.openxmlformats.org/markup-compatibility/2006">
              <mc:Choice xmlns:v="urn:schemas-microsoft-com:vml" Requires="v">
                <p:oleObj spid="_x0000_s32795" name="Equation" r:id="rId8" imgW="1790700" imgH="508000" progId="Equation.DSMT4">
                  <p:embed/>
                </p:oleObj>
              </mc:Choice>
              <mc:Fallback>
                <p:oleObj name="Equation" r:id="rId8" imgW="1790700" imgH="508000" progId="Equation.DSMT4">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59151" y="4483100"/>
                        <a:ext cx="4824413"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9" name="Text Box 15">
            <a:extLst>
              <a:ext uri="{FF2B5EF4-FFF2-40B4-BE49-F238E27FC236}">
                <a16:creationId xmlns:a16="http://schemas.microsoft.com/office/drawing/2014/main" id="{C73502B3-7961-4186-B154-AF064F6157F6}"/>
              </a:ext>
            </a:extLst>
          </p:cNvPr>
          <p:cNvSpPr txBox="1">
            <a:spLocks noChangeArrowheads="1"/>
          </p:cNvSpPr>
          <p:nvPr/>
        </p:nvSpPr>
        <p:spPr bwMode="auto">
          <a:xfrm>
            <a:off x="1847851" y="5992813"/>
            <a:ext cx="745749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rPr>
              <a:t>上述利用</a:t>
            </a:r>
            <a:r>
              <a:rPr lang="en-US" altLang="zh-CN" sz="2800" b="1">
                <a:latin typeface="Times New Roman" panose="02020603050405020304" pitchFamily="18" charset="0"/>
              </a:rPr>
              <a:t>t </a:t>
            </a:r>
            <a:r>
              <a:rPr lang="zh-CN" altLang="en-US" sz="2800" b="1">
                <a:latin typeface="Times New Roman" panose="02020603050405020304" pitchFamily="18" charset="0"/>
              </a:rPr>
              <a:t>统计量得出的检验法则称为</a:t>
            </a:r>
            <a:r>
              <a:rPr lang="en-US" altLang="zh-CN" sz="2800" b="1">
                <a:latin typeface="Times New Roman" panose="02020603050405020304" pitchFamily="18" charset="0"/>
              </a:rPr>
              <a:t>t </a:t>
            </a:r>
            <a:r>
              <a:rPr lang="zh-CN" altLang="en-US" sz="2800" b="1">
                <a:latin typeface="Times New Roman" panose="02020603050405020304" pitchFamily="18" charset="0"/>
              </a:rPr>
              <a:t>检验法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wipe(left)">
                                      <p:cBhvr>
                                        <p:cTn id="7" dur="2000"/>
                                        <p:tgtEl>
                                          <p:spTgt spid="317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747"/>
                                        </p:tgtEl>
                                        <p:attrNameLst>
                                          <p:attrName>style.visibility</p:attrName>
                                        </p:attrNameLst>
                                      </p:cBhvr>
                                      <p:to>
                                        <p:strVal val="visible"/>
                                      </p:to>
                                    </p:set>
                                    <p:animEffect transition="in" filter="wipe(left)">
                                      <p:cBhvr>
                                        <p:cTn id="12" dur="2000"/>
                                        <p:tgtEl>
                                          <p:spTgt spid="317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1748"/>
                                        </p:tgtEl>
                                        <p:attrNameLst>
                                          <p:attrName>style.visibility</p:attrName>
                                        </p:attrNameLst>
                                      </p:cBhvr>
                                      <p:to>
                                        <p:strVal val="visible"/>
                                      </p:to>
                                    </p:set>
                                    <p:animEffect transition="in" filter="wipe(left)">
                                      <p:cBhvr>
                                        <p:cTn id="17" dur="2000"/>
                                        <p:tgtEl>
                                          <p:spTgt spid="317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1750"/>
                                        </p:tgtEl>
                                        <p:attrNameLst>
                                          <p:attrName>style.visibility</p:attrName>
                                        </p:attrNameLst>
                                      </p:cBhvr>
                                      <p:to>
                                        <p:strVal val="visible"/>
                                      </p:to>
                                    </p:set>
                                    <p:animEffect transition="in" filter="wipe(left)">
                                      <p:cBhvr>
                                        <p:cTn id="22" dur="2000"/>
                                        <p:tgtEl>
                                          <p:spTgt spid="3175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751"/>
                                        </p:tgtEl>
                                        <p:attrNameLst>
                                          <p:attrName>style.visibility</p:attrName>
                                        </p:attrNameLst>
                                      </p:cBhvr>
                                      <p:to>
                                        <p:strVal val="visible"/>
                                      </p:to>
                                    </p:set>
                                    <p:animEffect transition="in" filter="wipe(left)">
                                      <p:cBhvr>
                                        <p:cTn id="27" dur="2000"/>
                                        <p:tgtEl>
                                          <p:spTgt spid="3175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752"/>
                                        </p:tgtEl>
                                        <p:attrNameLst>
                                          <p:attrName>style.visibility</p:attrName>
                                        </p:attrNameLst>
                                      </p:cBhvr>
                                      <p:to>
                                        <p:strVal val="visible"/>
                                      </p:to>
                                    </p:set>
                                    <p:animEffect transition="in" filter="wipe(left)">
                                      <p:cBhvr>
                                        <p:cTn id="32" dur="2000"/>
                                        <p:tgtEl>
                                          <p:spTgt spid="3175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1754"/>
                                        </p:tgtEl>
                                        <p:attrNameLst>
                                          <p:attrName>style.visibility</p:attrName>
                                        </p:attrNameLst>
                                      </p:cBhvr>
                                      <p:to>
                                        <p:strVal val="visible"/>
                                      </p:to>
                                    </p:set>
                                    <p:animEffect transition="in" filter="wipe(left)">
                                      <p:cBhvr>
                                        <p:cTn id="37" dur="2000"/>
                                        <p:tgtEl>
                                          <p:spTgt spid="3175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1755"/>
                                        </p:tgtEl>
                                        <p:attrNameLst>
                                          <p:attrName>style.visibility</p:attrName>
                                        </p:attrNameLst>
                                      </p:cBhvr>
                                      <p:to>
                                        <p:strVal val="visible"/>
                                      </p:to>
                                    </p:set>
                                    <p:animEffect transition="in" filter="wipe(left)">
                                      <p:cBhvr>
                                        <p:cTn id="42" dur="2000"/>
                                        <p:tgtEl>
                                          <p:spTgt spid="3175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1756"/>
                                        </p:tgtEl>
                                        <p:attrNameLst>
                                          <p:attrName>style.visibility</p:attrName>
                                        </p:attrNameLst>
                                      </p:cBhvr>
                                      <p:to>
                                        <p:strVal val="visible"/>
                                      </p:to>
                                    </p:set>
                                    <p:animEffect transition="in" filter="wipe(left)">
                                      <p:cBhvr>
                                        <p:cTn id="47" dur="2000"/>
                                        <p:tgtEl>
                                          <p:spTgt spid="3175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31758"/>
                                        </p:tgtEl>
                                        <p:attrNameLst>
                                          <p:attrName>style.visibility</p:attrName>
                                        </p:attrNameLst>
                                      </p:cBhvr>
                                      <p:to>
                                        <p:strVal val="visible"/>
                                      </p:to>
                                    </p:set>
                                    <p:animEffect transition="in" filter="wipe(left)">
                                      <p:cBhvr>
                                        <p:cTn id="52" dur="2000"/>
                                        <p:tgtEl>
                                          <p:spTgt spid="3175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1759"/>
                                        </p:tgtEl>
                                        <p:attrNameLst>
                                          <p:attrName>style.visibility</p:attrName>
                                        </p:attrNameLst>
                                      </p:cBhvr>
                                      <p:to>
                                        <p:strVal val="visible"/>
                                      </p:to>
                                    </p:set>
                                    <p:animEffect transition="in" filter="wipe(left)">
                                      <p:cBhvr>
                                        <p:cTn id="57" dur="2000"/>
                                        <p:tgtEl>
                                          <p:spTgt spid="317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P spid="31747" grpId="0"/>
      <p:bldP spid="31751" grpId="0"/>
      <p:bldP spid="31752" grpId="0"/>
      <p:bldP spid="31755" grpId="0"/>
      <p:bldP spid="31756" grpId="0"/>
      <p:bldP spid="3175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a:extLst>
              <a:ext uri="{FF2B5EF4-FFF2-40B4-BE49-F238E27FC236}">
                <a16:creationId xmlns:a16="http://schemas.microsoft.com/office/drawing/2014/main" id="{A5A9150B-78A9-4776-BCB2-4B6D019BF5B8}"/>
              </a:ext>
            </a:extLst>
          </p:cNvPr>
          <p:cNvSpPr txBox="1">
            <a:spLocks noChangeArrowheads="1"/>
          </p:cNvSpPr>
          <p:nvPr/>
        </p:nvSpPr>
        <p:spPr bwMode="auto">
          <a:xfrm>
            <a:off x="0" y="1191676"/>
            <a:ext cx="12192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b="1" dirty="0">
                <a:latin typeface="Times New Roman" panose="02020603050405020304" pitchFamily="18" charset="0"/>
              </a:rPr>
              <a:t> </a:t>
            </a:r>
            <a:r>
              <a:rPr lang="zh-CN" altLang="en-US" sz="3600" b="1" dirty="0">
                <a:latin typeface="Times New Roman" panose="02020603050405020304" pitchFamily="18" charset="0"/>
              </a:rPr>
              <a:t>第四节 方差分析方法 </a:t>
            </a:r>
          </a:p>
        </p:txBody>
      </p:sp>
      <p:sp>
        <p:nvSpPr>
          <p:cNvPr id="32771" name="Text Box 3">
            <a:extLst>
              <a:ext uri="{FF2B5EF4-FFF2-40B4-BE49-F238E27FC236}">
                <a16:creationId xmlns:a16="http://schemas.microsoft.com/office/drawing/2014/main" id="{50911787-FFC2-4FA8-BA89-05C9C2977587}"/>
              </a:ext>
            </a:extLst>
          </p:cNvPr>
          <p:cNvSpPr txBox="1">
            <a:spLocks noChangeArrowheads="1"/>
          </p:cNvSpPr>
          <p:nvPr/>
        </p:nvSpPr>
        <p:spPr bwMode="auto">
          <a:xfrm>
            <a:off x="1847726" y="1825660"/>
            <a:ext cx="63365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一、单因素试验概念</a:t>
            </a:r>
            <a:endParaRPr lang="zh-CN" altLang="en-US" sz="2800" dirty="0">
              <a:latin typeface="Times New Roman" panose="02020603050405020304" pitchFamily="18" charset="0"/>
            </a:endParaRPr>
          </a:p>
        </p:txBody>
      </p:sp>
      <p:sp>
        <p:nvSpPr>
          <p:cNvPr id="32772" name="Text Box 4">
            <a:extLst>
              <a:ext uri="{FF2B5EF4-FFF2-40B4-BE49-F238E27FC236}">
                <a16:creationId xmlns:a16="http://schemas.microsoft.com/office/drawing/2014/main" id="{0FFD1A84-F5D9-46B5-B814-3E777A9BF530}"/>
              </a:ext>
            </a:extLst>
          </p:cNvPr>
          <p:cNvSpPr txBox="1">
            <a:spLocks noChangeArrowheads="1"/>
          </p:cNvSpPr>
          <p:nvPr/>
        </p:nvSpPr>
        <p:spPr bwMode="auto">
          <a:xfrm>
            <a:off x="1908274" y="2391271"/>
            <a:ext cx="126669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latin typeface="Times New Roman" panose="02020603050405020304" pitchFamily="18" charset="0"/>
              </a:rPr>
              <a:t>1</a:t>
            </a:r>
            <a:r>
              <a:rPr lang="zh-CN" altLang="en-US" b="1" dirty="0">
                <a:latin typeface="Times New Roman" panose="02020603050405020304" pitchFamily="18" charset="0"/>
              </a:rPr>
              <a:t>．因素</a:t>
            </a:r>
            <a:endParaRPr lang="zh-CN" altLang="en-US" dirty="0">
              <a:latin typeface="Times New Roman" panose="02020603050405020304" pitchFamily="18" charset="0"/>
            </a:endParaRPr>
          </a:p>
        </p:txBody>
      </p:sp>
      <p:sp>
        <p:nvSpPr>
          <p:cNvPr id="32773" name="Text Box 5">
            <a:extLst>
              <a:ext uri="{FF2B5EF4-FFF2-40B4-BE49-F238E27FC236}">
                <a16:creationId xmlns:a16="http://schemas.microsoft.com/office/drawing/2014/main" id="{0EBE5037-1B18-4D14-86B2-D9B7281CD46A}"/>
              </a:ext>
            </a:extLst>
          </p:cNvPr>
          <p:cNvSpPr txBox="1">
            <a:spLocks noChangeArrowheads="1"/>
          </p:cNvSpPr>
          <p:nvPr/>
        </p:nvSpPr>
        <p:spPr bwMode="auto">
          <a:xfrm>
            <a:off x="1973832" y="2728378"/>
            <a:ext cx="8748712" cy="1896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en-US" altLang="zh-CN" sz="2800" b="1" dirty="0">
                <a:latin typeface="Times New Roman" panose="02020603050405020304" pitchFamily="18" charset="0"/>
              </a:rPr>
              <a:t>    </a:t>
            </a:r>
            <a:r>
              <a:rPr lang="zh-CN" altLang="en-US" b="1" dirty="0">
                <a:latin typeface="Times New Roman" panose="02020603050405020304" pitchFamily="18" charset="0"/>
              </a:rPr>
              <a:t>在试验中，考察的指标称为试验指标。影响试验指标的条件称为因素。因素可分为两类，</a:t>
            </a:r>
          </a:p>
          <a:p>
            <a:pPr eaLnBrk="1" hangingPunct="1">
              <a:lnSpc>
                <a:spcPct val="120000"/>
              </a:lnSpc>
            </a:pPr>
            <a:r>
              <a:rPr lang="zh-CN" altLang="en-US" b="1" dirty="0">
                <a:latin typeface="Times New Roman" panose="02020603050405020304" pitchFamily="18" charset="0"/>
              </a:rPr>
              <a:t>     一类是人们可以控制的（可控因素）；</a:t>
            </a:r>
          </a:p>
          <a:p>
            <a:pPr eaLnBrk="1" hangingPunct="1">
              <a:lnSpc>
                <a:spcPct val="120000"/>
              </a:lnSpc>
            </a:pPr>
            <a:r>
              <a:rPr lang="zh-CN" altLang="en-US" b="1" dirty="0">
                <a:latin typeface="Times New Roman" panose="02020603050405020304" pitchFamily="18" charset="0"/>
              </a:rPr>
              <a:t>     一类是人们不能控制的。</a:t>
            </a:r>
            <a:endParaRPr lang="zh-CN" altLang="en-US" dirty="0">
              <a:latin typeface="Times New Roman" panose="02020603050405020304" pitchFamily="18" charset="0"/>
            </a:endParaRPr>
          </a:p>
        </p:txBody>
      </p:sp>
      <p:sp>
        <p:nvSpPr>
          <p:cNvPr id="32774" name="Text Box 6">
            <a:extLst>
              <a:ext uri="{FF2B5EF4-FFF2-40B4-BE49-F238E27FC236}">
                <a16:creationId xmlns:a16="http://schemas.microsoft.com/office/drawing/2014/main" id="{21963BD0-05E1-48D0-887B-8FF0EDD1A7B5}"/>
              </a:ext>
            </a:extLst>
          </p:cNvPr>
          <p:cNvSpPr txBox="1">
            <a:spLocks noChangeArrowheads="1"/>
          </p:cNvSpPr>
          <p:nvPr/>
        </p:nvSpPr>
        <p:spPr bwMode="auto">
          <a:xfrm>
            <a:off x="1908274" y="4633972"/>
            <a:ext cx="11881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latin typeface="Times New Roman" panose="02020603050405020304" pitchFamily="18" charset="0"/>
              </a:rPr>
              <a:t>2.  </a:t>
            </a:r>
            <a:r>
              <a:rPr lang="zh-CN" altLang="en-US" b="1" dirty="0">
                <a:latin typeface="Times New Roman" panose="02020603050405020304" pitchFamily="18" charset="0"/>
              </a:rPr>
              <a:t>水平</a:t>
            </a:r>
          </a:p>
        </p:txBody>
      </p:sp>
      <p:sp>
        <p:nvSpPr>
          <p:cNvPr id="32775" name="Text Box 7">
            <a:extLst>
              <a:ext uri="{FF2B5EF4-FFF2-40B4-BE49-F238E27FC236}">
                <a16:creationId xmlns:a16="http://schemas.microsoft.com/office/drawing/2014/main" id="{2749AF81-4E1B-48CB-B29D-5912C660A523}"/>
              </a:ext>
            </a:extLst>
          </p:cNvPr>
          <p:cNvSpPr txBox="1">
            <a:spLocks noChangeArrowheads="1"/>
          </p:cNvSpPr>
          <p:nvPr/>
        </p:nvSpPr>
        <p:spPr bwMode="auto">
          <a:xfrm>
            <a:off x="1919857" y="5085184"/>
            <a:ext cx="8856663" cy="1000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en-US" altLang="zh-CN" b="1" dirty="0">
                <a:latin typeface="Times New Roman" panose="02020603050405020304" pitchFamily="18" charset="0"/>
              </a:rPr>
              <a:t>        </a:t>
            </a:r>
            <a:r>
              <a:rPr lang="zh-CN" altLang="en-US" b="1" dirty="0">
                <a:latin typeface="Times New Roman" panose="02020603050405020304" pitchFamily="18" charset="0"/>
              </a:rPr>
              <a:t>因素所处的状态，称为该因素的水平。如果一次试验中只有一个因素在改变，称为单因素试验； </a:t>
            </a:r>
          </a:p>
        </p:txBody>
      </p:sp>
      <p:sp>
        <p:nvSpPr>
          <p:cNvPr id="32776" name="Text Box 8">
            <a:extLst>
              <a:ext uri="{FF2B5EF4-FFF2-40B4-BE49-F238E27FC236}">
                <a16:creationId xmlns:a16="http://schemas.microsoft.com/office/drawing/2014/main" id="{CDFEE31A-958D-4424-96B9-1555B135A7BF}"/>
              </a:ext>
            </a:extLst>
          </p:cNvPr>
          <p:cNvSpPr txBox="1">
            <a:spLocks noChangeArrowheads="1"/>
          </p:cNvSpPr>
          <p:nvPr/>
        </p:nvSpPr>
        <p:spPr bwMode="auto">
          <a:xfrm>
            <a:off x="1878931" y="6078240"/>
            <a:ext cx="85328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latin typeface="Times New Roman" panose="02020603050405020304" pitchFamily="18" charset="0"/>
              </a:rPr>
              <a:t>如果多于一个因素在改变的试验称为多因素试验。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
                                  </p:iterate>
                                  <p:childTnLst>
                                    <p:set>
                                      <p:cBhvr>
                                        <p:cTn id="6" dur="1" fill="hold">
                                          <p:stCondLst>
                                            <p:cond delay="0"/>
                                          </p:stCondLst>
                                        </p:cTn>
                                        <p:tgtEl>
                                          <p:spTgt spid="32770"/>
                                        </p:tgtEl>
                                        <p:attrNameLst>
                                          <p:attrName>style.visibility</p:attrName>
                                        </p:attrNameLst>
                                      </p:cBhvr>
                                      <p:to>
                                        <p:strVal val="visible"/>
                                      </p:to>
                                    </p:set>
                                    <p:animEffect transition="in" filter="wipe(left)">
                                      <p:cBhvr>
                                        <p:cTn id="7" dur="500"/>
                                        <p:tgtEl>
                                          <p:spTgt spid="327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
                                  </p:iterate>
                                  <p:childTnLst>
                                    <p:set>
                                      <p:cBhvr>
                                        <p:cTn id="11" dur="1" fill="hold">
                                          <p:stCondLst>
                                            <p:cond delay="0"/>
                                          </p:stCondLst>
                                        </p:cTn>
                                        <p:tgtEl>
                                          <p:spTgt spid="32771"/>
                                        </p:tgtEl>
                                        <p:attrNameLst>
                                          <p:attrName>style.visibility</p:attrName>
                                        </p:attrNameLst>
                                      </p:cBhvr>
                                      <p:to>
                                        <p:strVal val="visible"/>
                                      </p:to>
                                    </p:set>
                                    <p:animEffect transition="in" filter="wipe(left)">
                                      <p:cBhvr>
                                        <p:cTn id="12" dur="500"/>
                                        <p:tgtEl>
                                          <p:spTgt spid="327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
                                  </p:iterate>
                                  <p:childTnLst>
                                    <p:set>
                                      <p:cBhvr>
                                        <p:cTn id="16" dur="1" fill="hold">
                                          <p:stCondLst>
                                            <p:cond delay="0"/>
                                          </p:stCondLst>
                                        </p:cTn>
                                        <p:tgtEl>
                                          <p:spTgt spid="32772"/>
                                        </p:tgtEl>
                                        <p:attrNameLst>
                                          <p:attrName>style.visibility</p:attrName>
                                        </p:attrNameLst>
                                      </p:cBhvr>
                                      <p:to>
                                        <p:strVal val="visible"/>
                                      </p:to>
                                    </p:set>
                                    <p:animEffect transition="in" filter="wipe(left)">
                                      <p:cBhvr>
                                        <p:cTn id="17" dur="500"/>
                                        <p:tgtEl>
                                          <p:spTgt spid="327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
                                  </p:iterate>
                                  <p:childTnLst>
                                    <p:set>
                                      <p:cBhvr>
                                        <p:cTn id="21" dur="1" fill="hold">
                                          <p:stCondLst>
                                            <p:cond delay="0"/>
                                          </p:stCondLst>
                                        </p:cTn>
                                        <p:tgtEl>
                                          <p:spTgt spid="32773"/>
                                        </p:tgtEl>
                                        <p:attrNameLst>
                                          <p:attrName>style.visibility</p:attrName>
                                        </p:attrNameLst>
                                      </p:cBhvr>
                                      <p:to>
                                        <p:strVal val="visible"/>
                                      </p:to>
                                    </p:set>
                                    <p:animEffect transition="in" filter="wipe(left)">
                                      <p:cBhvr>
                                        <p:cTn id="22" dur="500"/>
                                        <p:tgtEl>
                                          <p:spTgt spid="3277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lt">
                                    <p:tmPct val="10000"/>
                                  </p:iterate>
                                  <p:childTnLst>
                                    <p:set>
                                      <p:cBhvr>
                                        <p:cTn id="26" dur="1" fill="hold">
                                          <p:stCondLst>
                                            <p:cond delay="0"/>
                                          </p:stCondLst>
                                        </p:cTn>
                                        <p:tgtEl>
                                          <p:spTgt spid="32774"/>
                                        </p:tgtEl>
                                        <p:attrNameLst>
                                          <p:attrName>style.visibility</p:attrName>
                                        </p:attrNameLst>
                                      </p:cBhvr>
                                      <p:to>
                                        <p:strVal val="visible"/>
                                      </p:to>
                                    </p:set>
                                    <p:animEffect transition="in" filter="wipe(left)">
                                      <p:cBhvr>
                                        <p:cTn id="27" dur="500"/>
                                        <p:tgtEl>
                                          <p:spTgt spid="3277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lt">
                                    <p:tmPct val="10000"/>
                                  </p:iterate>
                                  <p:childTnLst>
                                    <p:set>
                                      <p:cBhvr>
                                        <p:cTn id="31" dur="1" fill="hold">
                                          <p:stCondLst>
                                            <p:cond delay="0"/>
                                          </p:stCondLst>
                                        </p:cTn>
                                        <p:tgtEl>
                                          <p:spTgt spid="32775"/>
                                        </p:tgtEl>
                                        <p:attrNameLst>
                                          <p:attrName>style.visibility</p:attrName>
                                        </p:attrNameLst>
                                      </p:cBhvr>
                                      <p:to>
                                        <p:strVal val="visible"/>
                                      </p:to>
                                    </p:set>
                                    <p:animEffect transition="in" filter="wipe(left)">
                                      <p:cBhvr>
                                        <p:cTn id="32" dur="500"/>
                                        <p:tgtEl>
                                          <p:spTgt spid="3277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2776"/>
                                        </p:tgtEl>
                                        <p:attrNameLst>
                                          <p:attrName>style.visibility</p:attrName>
                                        </p:attrNameLst>
                                      </p:cBhvr>
                                      <p:to>
                                        <p:strVal val="visible"/>
                                      </p:to>
                                    </p:set>
                                    <p:animEffect transition="in" filter="wipe(left)">
                                      <p:cBhvr>
                                        <p:cTn id="37" dur="2000"/>
                                        <p:tgtEl>
                                          <p:spTgt spid="327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p:bldP spid="32771" grpId="0"/>
      <p:bldP spid="32772" grpId="0"/>
      <p:bldP spid="32773" grpId="0"/>
      <p:bldP spid="32774" grpId="0"/>
      <p:bldP spid="32775" grpId="0"/>
      <p:bldP spid="3277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a:extLst>
              <a:ext uri="{FF2B5EF4-FFF2-40B4-BE49-F238E27FC236}">
                <a16:creationId xmlns:a16="http://schemas.microsoft.com/office/drawing/2014/main" id="{C658E979-0DBB-4C31-AFD3-43F73DF722F7}"/>
              </a:ext>
            </a:extLst>
          </p:cNvPr>
          <p:cNvSpPr txBox="1">
            <a:spLocks noChangeArrowheads="1"/>
          </p:cNvSpPr>
          <p:nvPr/>
        </p:nvSpPr>
        <p:spPr bwMode="auto">
          <a:xfrm>
            <a:off x="1415480" y="1386533"/>
            <a:ext cx="7072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dirty="0">
                <a:latin typeface="Times New Roman" panose="02020603050405020304" pitchFamily="18" charset="0"/>
              </a:rPr>
              <a:t> </a:t>
            </a:r>
            <a:r>
              <a:rPr lang="zh-CN" altLang="en-US" sz="2800" b="1" dirty="0">
                <a:latin typeface="Times New Roman" panose="02020603050405020304" pitchFamily="18" charset="0"/>
              </a:rPr>
              <a:t>二、方差分析方法（试验数据的分析方法）</a:t>
            </a:r>
          </a:p>
        </p:txBody>
      </p:sp>
      <p:sp>
        <p:nvSpPr>
          <p:cNvPr id="33795" name="Rectangle 3">
            <a:extLst>
              <a:ext uri="{FF2B5EF4-FFF2-40B4-BE49-F238E27FC236}">
                <a16:creationId xmlns:a16="http://schemas.microsoft.com/office/drawing/2014/main" id="{A441484D-4E27-455C-9709-7A9A335AD7C2}"/>
              </a:ext>
            </a:extLst>
          </p:cNvPr>
          <p:cNvSpPr>
            <a:spLocks noChangeArrowheads="1"/>
          </p:cNvSpPr>
          <p:nvPr/>
        </p:nvSpPr>
        <p:spPr bwMode="auto">
          <a:xfrm>
            <a:off x="1524001" y="30838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33796" name="Group 4">
            <a:extLst>
              <a:ext uri="{FF2B5EF4-FFF2-40B4-BE49-F238E27FC236}">
                <a16:creationId xmlns:a16="http://schemas.microsoft.com/office/drawing/2014/main" id="{E2E0A6C5-F698-450F-8F4D-7D9E113396DC}"/>
              </a:ext>
            </a:extLst>
          </p:cNvPr>
          <p:cNvGrpSpPr>
            <a:grpSpLocks/>
          </p:cNvGrpSpPr>
          <p:nvPr/>
        </p:nvGrpSpPr>
        <p:grpSpPr bwMode="auto">
          <a:xfrm>
            <a:off x="1643304" y="2048670"/>
            <a:ext cx="6716713" cy="731838"/>
            <a:chOff x="418" y="2515"/>
            <a:chExt cx="4231" cy="461"/>
          </a:xfrm>
        </p:grpSpPr>
        <p:sp>
          <p:nvSpPr>
            <p:cNvPr id="34834" name="Text Box 5">
              <a:extLst>
                <a:ext uri="{FF2B5EF4-FFF2-40B4-BE49-F238E27FC236}">
                  <a16:creationId xmlns:a16="http://schemas.microsoft.com/office/drawing/2014/main" id="{392B6C08-C522-44E1-B9D3-6C85C801DB74}"/>
                </a:ext>
              </a:extLst>
            </p:cNvPr>
            <p:cNvSpPr txBox="1">
              <a:spLocks noChangeArrowheads="1"/>
            </p:cNvSpPr>
            <p:nvPr/>
          </p:nvSpPr>
          <p:spPr bwMode="auto">
            <a:xfrm>
              <a:off x="418" y="2604"/>
              <a:ext cx="28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将各个总体的均值依次记为 </a:t>
              </a:r>
            </a:p>
          </p:txBody>
        </p:sp>
        <p:graphicFrame>
          <p:nvGraphicFramePr>
            <p:cNvPr id="34835" name="Object 6">
              <a:extLst>
                <a:ext uri="{FF2B5EF4-FFF2-40B4-BE49-F238E27FC236}">
                  <a16:creationId xmlns:a16="http://schemas.microsoft.com/office/drawing/2014/main" id="{185CBAD4-85B6-401E-BEAA-6866C1C5B091}"/>
                </a:ext>
              </a:extLst>
            </p:cNvPr>
            <p:cNvGraphicFramePr>
              <a:graphicFrameLocks noChangeAspect="1"/>
            </p:cNvGraphicFramePr>
            <p:nvPr/>
          </p:nvGraphicFramePr>
          <p:xfrm>
            <a:off x="3402" y="2515"/>
            <a:ext cx="1247" cy="461"/>
          </p:xfrm>
          <a:graphic>
            <a:graphicData uri="http://schemas.openxmlformats.org/presentationml/2006/ole">
              <mc:AlternateContent xmlns:mc="http://schemas.openxmlformats.org/markup-compatibility/2006">
                <mc:Choice xmlns:v="urn:schemas-microsoft-com:vml" Requires="v">
                  <p:oleObj spid="_x0000_s34848" name="Equation" r:id="rId3" imgW="622030" imgH="228501" progId="Equation.DSMT4">
                    <p:embed/>
                  </p:oleObj>
                </mc:Choice>
                <mc:Fallback>
                  <p:oleObj name="Equation" r:id="rId3" imgW="622030" imgH="228501"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2" y="2515"/>
                          <a:ext cx="1247"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3799" name="Text Box 7">
            <a:extLst>
              <a:ext uri="{FF2B5EF4-FFF2-40B4-BE49-F238E27FC236}">
                <a16:creationId xmlns:a16="http://schemas.microsoft.com/office/drawing/2014/main" id="{12509CC3-4D49-469B-AD3D-FC7C8AB16F1B}"/>
              </a:ext>
            </a:extLst>
          </p:cNvPr>
          <p:cNvSpPr txBox="1">
            <a:spLocks noChangeArrowheads="1"/>
          </p:cNvSpPr>
          <p:nvPr/>
        </p:nvSpPr>
        <p:spPr bwMode="auto">
          <a:xfrm>
            <a:off x="1643304" y="2762402"/>
            <a:ext cx="27590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需要检验假设：</a:t>
            </a:r>
          </a:p>
        </p:txBody>
      </p:sp>
      <p:graphicFrame>
        <p:nvGraphicFramePr>
          <p:cNvPr id="33801" name="Object 9">
            <a:extLst>
              <a:ext uri="{FF2B5EF4-FFF2-40B4-BE49-F238E27FC236}">
                <a16:creationId xmlns:a16="http://schemas.microsoft.com/office/drawing/2014/main" id="{81F1B8EA-9876-4E56-8495-2FAAB28A44DD}"/>
              </a:ext>
            </a:extLst>
          </p:cNvPr>
          <p:cNvGraphicFramePr>
            <a:graphicFrameLocks noChangeAspect="1"/>
          </p:cNvGraphicFramePr>
          <p:nvPr>
            <p:extLst>
              <p:ext uri="{D42A27DB-BD31-4B8C-83A1-F6EECF244321}">
                <p14:modId xmlns:p14="http://schemas.microsoft.com/office/powerpoint/2010/main" val="1559444761"/>
              </p:ext>
            </p:extLst>
          </p:nvPr>
        </p:nvGraphicFramePr>
        <p:xfrm>
          <a:off x="2135560" y="3376690"/>
          <a:ext cx="2987675" cy="603250"/>
        </p:xfrm>
        <a:graphic>
          <a:graphicData uri="http://schemas.openxmlformats.org/presentationml/2006/ole">
            <mc:AlternateContent xmlns:mc="http://schemas.openxmlformats.org/markup-compatibility/2006">
              <mc:Choice xmlns:v="urn:schemas-microsoft-com:vml" Requires="v">
                <p:oleObj spid="_x0000_s34849" name="Equation" r:id="rId5" imgW="1130300" imgH="228600" progId="Equation.DSMT4">
                  <p:embed/>
                </p:oleObj>
              </mc:Choice>
              <mc:Fallback>
                <p:oleObj name="Equation" r:id="rId5" imgW="1130300" imgH="2286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5560" y="3376690"/>
                        <a:ext cx="298767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03" name="Object 11">
            <a:extLst>
              <a:ext uri="{FF2B5EF4-FFF2-40B4-BE49-F238E27FC236}">
                <a16:creationId xmlns:a16="http://schemas.microsoft.com/office/drawing/2014/main" id="{7FBF2E1D-FC66-4921-BC9E-AB598F8D8945}"/>
              </a:ext>
            </a:extLst>
          </p:cNvPr>
          <p:cNvGraphicFramePr>
            <a:graphicFrameLocks noChangeAspect="1"/>
          </p:cNvGraphicFramePr>
          <p:nvPr>
            <p:extLst>
              <p:ext uri="{D42A27DB-BD31-4B8C-83A1-F6EECF244321}">
                <p14:modId xmlns:p14="http://schemas.microsoft.com/office/powerpoint/2010/main" val="2628029569"/>
              </p:ext>
            </p:extLst>
          </p:nvPr>
        </p:nvGraphicFramePr>
        <p:xfrm>
          <a:off x="5542127" y="3319070"/>
          <a:ext cx="2700338" cy="682625"/>
        </p:xfrm>
        <a:graphic>
          <a:graphicData uri="http://schemas.openxmlformats.org/presentationml/2006/ole">
            <mc:AlternateContent xmlns:mc="http://schemas.openxmlformats.org/markup-compatibility/2006">
              <mc:Choice xmlns:v="urn:schemas-microsoft-com:vml" Requires="v">
                <p:oleObj spid="_x0000_s34850" name="Equation" r:id="rId7" imgW="901309" imgH="228501" progId="Equation.DSMT4">
                  <p:embed/>
                </p:oleObj>
              </mc:Choice>
              <mc:Fallback>
                <p:oleObj name="Equation" r:id="rId7" imgW="901309" imgH="228501"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42127" y="3319070"/>
                        <a:ext cx="2700338"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04" name="Text Box 12">
            <a:extLst>
              <a:ext uri="{FF2B5EF4-FFF2-40B4-BE49-F238E27FC236}">
                <a16:creationId xmlns:a16="http://schemas.microsoft.com/office/drawing/2014/main" id="{2D47A4FF-C4B4-4036-B3DC-528615249191}"/>
              </a:ext>
            </a:extLst>
          </p:cNvPr>
          <p:cNvSpPr txBox="1">
            <a:spLocks noChangeArrowheads="1"/>
          </p:cNvSpPr>
          <p:nvPr/>
        </p:nvSpPr>
        <p:spPr bwMode="auto">
          <a:xfrm>
            <a:off x="8184232" y="3405983"/>
            <a:ext cx="20589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latin typeface="Times New Roman" panose="02020603050405020304" pitchFamily="18" charset="0"/>
              </a:rPr>
              <a:t> </a:t>
            </a:r>
            <a:r>
              <a:rPr lang="zh-CN" altLang="en-US" sz="2800" b="1" dirty="0">
                <a:latin typeface="Times New Roman" panose="02020603050405020304" pitchFamily="18" charset="0"/>
              </a:rPr>
              <a:t>不全相等，</a:t>
            </a:r>
          </a:p>
        </p:txBody>
      </p:sp>
      <p:grpSp>
        <p:nvGrpSpPr>
          <p:cNvPr id="33806" name="Group 14">
            <a:extLst>
              <a:ext uri="{FF2B5EF4-FFF2-40B4-BE49-F238E27FC236}">
                <a16:creationId xmlns:a16="http://schemas.microsoft.com/office/drawing/2014/main" id="{41868204-93A3-4FF6-81BB-A2A90A4716DE}"/>
              </a:ext>
            </a:extLst>
          </p:cNvPr>
          <p:cNvGrpSpPr>
            <a:grpSpLocks/>
          </p:cNvGrpSpPr>
          <p:nvPr/>
        </p:nvGrpSpPr>
        <p:grpSpPr bwMode="auto">
          <a:xfrm>
            <a:off x="1734585" y="4096871"/>
            <a:ext cx="5635625" cy="619125"/>
            <a:chOff x="204" y="3457"/>
            <a:chExt cx="3550" cy="390"/>
          </a:xfrm>
        </p:grpSpPr>
        <p:sp>
          <p:nvSpPr>
            <p:cNvPr id="34832" name="Text Box 15">
              <a:extLst>
                <a:ext uri="{FF2B5EF4-FFF2-40B4-BE49-F238E27FC236}">
                  <a16:creationId xmlns:a16="http://schemas.microsoft.com/office/drawing/2014/main" id="{97763773-1908-4481-B907-E694985E7D4D}"/>
                </a:ext>
              </a:extLst>
            </p:cNvPr>
            <p:cNvSpPr txBox="1">
              <a:spLocks noChangeArrowheads="1"/>
            </p:cNvSpPr>
            <p:nvPr/>
          </p:nvSpPr>
          <p:spPr bwMode="auto">
            <a:xfrm>
              <a:off x="204" y="3510"/>
              <a:ext cx="203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设因素</a:t>
              </a:r>
              <a:r>
                <a:rPr lang="en-US" altLang="zh-CN" sz="2800" b="1" dirty="0">
                  <a:latin typeface="Times New Roman" panose="02020603050405020304" pitchFamily="18" charset="0"/>
                </a:rPr>
                <a:t>A</a:t>
              </a:r>
              <a:r>
                <a:rPr lang="zh-CN" altLang="en-US" sz="2800" b="1" dirty="0">
                  <a:latin typeface="Times New Roman" panose="02020603050405020304" pitchFamily="18" charset="0"/>
                </a:rPr>
                <a:t>有</a:t>
              </a:r>
              <a:r>
                <a:rPr lang="en-US" altLang="zh-CN" sz="2800" b="1" dirty="0">
                  <a:latin typeface="Times New Roman" panose="02020603050405020304" pitchFamily="18" charset="0"/>
                </a:rPr>
                <a:t>S</a:t>
              </a:r>
              <a:r>
                <a:rPr lang="zh-CN" altLang="en-US" sz="2800" b="1" dirty="0">
                  <a:latin typeface="Times New Roman" panose="02020603050405020304" pitchFamily="18" charset="0"/>
                </a:rPr>
                <a:t>个水平 </a:t>
              </a:r>
            </a:p>
          </p:txBody>
        </p:sp>
        <p:graphicFrame>
          <p:nvGraphicFramePr>
            <p:cNvPr id="34833" name="Object 16">
              <a:extLst>
                <a:ext uri="{FF2B5EF4-FFF2-40B4-BE49-F238E27FC236}">
                  <a16:creationId xmlns:a16="http://schemas.microsoft.com/office/drawing/2014/main" id="{A73B832B-3339-47C1-893B-4591901987DE}"/>
                </a:ext>
              </a:extLst>
            </p:cNvPr>
            <p:cNvGraphicFramePr>
              <a:graphicFrameLocks noChangeAspect="1"/>
            </p:cNvGraphicFramePr>
            <p:nvPr/>
          </p:nvGraphicFramePr>
          <p:xfrm>
            <a:off x="2371" y="3457"/>
            <a:ext cx="1383" cy="390"/>
          </p:xfrm>
          <a:graphic>
            <a:graphicData uri="http://schemas.openxmlformats.org/presentationml/2006/ole">
              <mc:AlternateContent xmlns:mc="http://schemas.openxmlformats.org/markup-compatibility/2006">
                <mc:Choice xmlns:v="urn:schemas-microsoft-com:vml" Requires="v">
                  <p:oleObj spid="_x0000_s34851" name="Equation" r:id="rId9" imgW="812447" imgH="228501" progId="Equation.DSMT4">
                    <p:embed/>
                  </p:oleObj>
                </mc:Choice>
                <mc:Fallback>
                  <p:oleObj name="Equation" r:id="rId9" imgW="812447" imgH="228501" progId="Equation.DSMT4">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71" y="3457"/>
                          <a:ext cx="1383"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3809" name="Text Box 17">
            <a:extLst>
              <a:ext uri="{FF2B5EF4-FFF2-40B4-BE49-F238E27FC236}">
                <a16:creationId xmlns:a16="http://schemas.microsoft.com/office/drawing/2014/main" id="{8877BCEC-FD1B-4744-85EC-7F50BF4DDFFF}"/>
              </a:ext>
            </a:extLst>
          </p:cNvPr>
          <p:cNvSpPr txBox="1">
            <a:spLocks noChangeArrowheads="1"/>
          </p:cNvSpPr>
          <p:nvPr/>
        </p:nvSpPr>
        <p:spPr bwMode="auto">
          <a:xfrm>
            <a:off x="1792529" y="4830143"/>
            <a:ext cx="88201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在水平</a:t>
            </a:r>
            <a:r>
              <a:rPr lang="en-US" altLang="zh-CN" sz="2800" b="1" dirty="0">
                <a:latin typeface="Times New Roman" panose="02020603050405020304" pitchFamily="18" charset="0"/>
              </a:rPr>
              <a:t>A</a:t>
            </a:r>
            <a:r>
              <a:rPr lang="en-US" altLang="zh-CN" sz="2800" b="1" baseline="-25000" dirty="0">
                <a:latin typeface="Times New Roman" panose="02020603050405020304" pitchFamily="18" charset="0"/>
              </a:rPr>
              <a:t> j     </a:t>
            </a:r>
            <a:r>
              <a:rPr lang="en-US" altLang="zh-CN" sz="2800" b="1" dirty="0">
                <a:latin typeface="Times New Roman" panose="02020603050405020304" pitchFamily="18" charset="0"/>
              </a:rPr>
              <a:t>(j=1,2,</a:t>
            </a:r>
            <a:r>
              <a:rPr lang="en-US" altLang="zh-CN" sz="2800" b="1" dirty="0">
                <a:latin typeface="Times New Roman" panose="02020603050405020304" pitchFamily="18" charset="0"/>
                <a:sym typeface="Symbol" panose="05050102010706020507" pitchFamily="18" charset="2"/>
              </a:rPr>
              <a:t>s</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下，进行</a:t>
            </a:r>
            <a:r>
              <a:rPr lang="en-US" altLang="zh-CN" sz="2800" b="1" dirty="0" err="1">
                <a:latin typeface="Times New Roman" panose="02020603050405020304" pitchFamily="18" charset="0"/>
              </a:rPr>
              <a:t>n</a:t>
            </a:r>
            <a:r>
              <a:rPr lang="en-US" altLang="zh-CN" sz="2800" b="1" baseline="-25000" dirty="0" err="1">
                <a:latin typeface="Times New Roman" panose="02020603050405020304" pitchFamily="18" charset="0"/>
              </a:rPr>
              <a:t>j</a:t>
            </a:r>
            <a:r>
              <a:rPr lang="zh-CN" altLang="en-US" sz="2800" b="1" dirty="0">
                <a:latin typeface="Times New Roman" panose="02020603050405020304" pitchFamily="18" charset="0"/>
              </a:rPr>
              <a:t>次独立试验，得到如表中所给出的结果。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
                                  </p:iterate>
                                  <p:childTnLst>
                                    <p:set>
                                      <p:cBhvr>
                                        <p:cTn id="6" dur="1" fill="hold">
                                          <p:stCondLst>
                                            <p:cond delay="0"/>
                                          </p:stCondLst>
                                        </p:cTn>
                                        <p:tgtEl>
                                          <p:spTgt spid="33794"/>
                                        </p:tgtEl>
                                        <p:attrNameLst>
                                          <p:attrName>style.visibility</p:attrName>
                                        </p:attrNameLst>
                                      </p:cBhvr>
                                      <p:to>
                                        <p:strVal val="visible"/>
                                      </p:to>
                                    </p:set>
                                    <p:animEffect transition="in" filter="wipe(left)">
                                      <p:cBhvr>
                                        <p:cTn id="7" dur="500"/>
                                        <p:tgtEl>
                                          <p:spTgt spid="337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nodePh="1">
                                  <p:stCondLst>
                                    <p:cond delay="0"/>
                                  </p:stCondLst>
                                  <p:endCondLst>
                                    <p:cond evt="begin" delay="0">
                                      <p:tn val="10"/>
                                    </p:cond>
                                  </p:endCondLst>
                                  <p:iterate type="lt">
                                    <p:tmPct val="10000"/>
                                  </p:iterate>
                                  <p:childTnLst>
                                    <p:set>
                                      <p:cBhvr>
                                        <p:cTn id="11" dur="1" fill="hold">
                                          <p:stCondLst>
                                            <p:cond delay="0"/>
                                          </p:stCondLst>
                                        </p:cTn>
                                        <p:tgtEl>
                                          <p:spTgt spid="33795"/>
                                        </p:tgtEl>
                                        <p:attrNameLst>
                                          <p:attrName>style.visibility</p:attrName>
                                        </p:attrNameLst>
                                      </p:cBhvr>
                                      <p:to>
                                        <p:strVal val="visible"/>
                                      </p:to>
                                    </p:set>
                                    <p:animEffect transition="in" filter="wipe(left)">
                                      <p:cBhvr>
                                        <p:cTn id="12" dur="500"/>
                                        <p:tgtEl>
                                          <p:spTgt spid="337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iterate type="lt">
                                    <p:tmPct val="10000"/>
                                  </p:iterate>
                                  <p:childTnLst>
                                    <p:set>
                                      <p:cBhvr>
                                        <p:cTn id="16" dur="1" fill="hold">
                                          <p:stCondLst>
                                            <p:cond delay="0"/>
                                          </p:stCondLst>
                                        </p:cTn>
                                        <p:tgtEl>
                                          <p:spTgt spid="33796"/>
                                        </p:tgtEl>
                                        <p:attrNameLst>
                                          <p:attrName>style.visibility</p:attrName>
                                        </p:attrNameLst>
                                      </p:cBhvr>
                                      <p:to>
                                        <p:strVal val="visible"/>
                                      </p:to>
                                    </p:set>
                                    <p:animEffect transition="in" filter="wipe(left)">
                                      <p:cBhvr>
                                        <p:cTn id="17" dur="500"/>
                                        <p:tgtEl>
                                          <p:spTgt spid="337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
                                  </p:iterate>
                                  <p:childTnLst>
                                    <p:set>
                                      <p:cBhvr>
                                        <p:cTn id="21" dur="1" fill="hold">
                                          <p:stCondLst>
                                            <p:cond delay="0"/>
                                          </p:stCondLst>
                                        </p:cTn>
                                        <p:tgtEl>
                                          <p:spTgt spid="33799"/>
                                        </p:tgtEl>
                                        <p:attrNameLst>
                                          <p:attrName>style.visibility</p:attrName>
                                        </p:attrNameLst>
                                      </p:cBhvr>
                                      <p:to>
                                        <p:strVal val="visible"/>
                                      </p:to>
                                    </p:set>
                                    <p:animEffect transition="in" filter="wipe(left)">
                                      <p:cBhvr>
                                        <p:cTn id="22" dur="500"/>
                                        <p:tgtEl>
                                          <p:spTgt spid="3379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iterate type="lt">
                                    <p:tmPct val="10000"/>
                                  </p:iterate>
                                  <p:childTnLst>
                                    <p:set>
                                      <p:cBhvr>
                                        <p:cTn id="26" dur="1" fill="hold">
                                          <p:stCondLst>
                                            <p:cond delay="0"/>
                                          </p:stCondLst>
                                        </p:cTn>
                                        <p:tgtEl>
                                          <p:spTgt spid="33801"/>
                                        </p:tgtEl>
                                        <p:attrNameLst>
                                          <p:attrName>style.visibility</p:attrName>
                                        </p:attrNameLst>
                                      </p:cBhvr>
                                      <p:to>
                                        <p:strVal val="visible"/>
                                      </p:to>
                                    </p:set>
                                    <p:animEffect transition="in" filter="wipe(left)">
                                      <p:cBhvr>
                                        <p:cTn id="27" dur="500"/>
                                        <p:tgtEl>
                                          <p:spTgt spid="3380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iterate type="lt">
                                    <p:tmPct val="10000"/>
                                  </p:iterate>
                                  <p:childTnLst>
                                    <p:set>
                                      <p:cBhvr>
                                        <p:cTn id="31" dur="1" fill="hold">
                                          <p:stCondLst>
                                            <p:cond delay="0"/>
                                          </p:stCondLst>
                                        </p:cTn>
                                        <p:tgtEl>
                                          <p:spTgt spid="33803"/>
                                        </p:tgtEl>
                                        <p:attrNameLst>
                                          <p:attrName>style.visibility</p:attrName>
                                        </p:attrNameLst>
                                      </p:cBhvr>
                                      <p:to>
                                        <p:strVal val="visible"/>
                                      </p:to>
                                    </p:set>
                                    <p:animEffect transition="in" filter="wipe(left)">
                                      <p:cBhvr>
                                        <p:cTn id="32" dur="500"/>
                                        <p:tgtEl>
                                          <p:spTgt spid="3380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iterate type="lt">
                                    <p:tmPct val="10000"/>
                                  </p:iterate>
                                  <p:childTnLst>
                                    <p:set>
                                      <p:cBhvr>
                                        <p:cTn id="36" dur="1" fill="hold">
                                          <p:stCondLst>
                                            <p:cond delay="0"/>
                                          </p:stCondLst>
                                        </p:cTn>
                                        <p:tgtEl>
                                          <p:spTgt spid="33804"/>
                                        </p:tgtEl>
                                        <p:attrNameLst>
                                          <p:attrName>style.visibility</p:attrName>
                                        </p:attrNameLst>
                                      </p:cBhvr>
                                      <p:to>
                                        <p:strVal val="visible"/>
                                      </p:to>
                                    </p:set>
                                    <p:animEffect transition="in" filter="wipe(left)">
                                      <p:cBhvr>
                                        <p:cTn id="37" dur="500"/>
                                        <p:tgtEl>
                                          <p:spTgt spid="3380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iterate type="lt">
                                    <p:tmPct val="10000"/>
                                  </p:iterate>
                                  <p:childTnLst>
                                    <p:set>
                                      <p:cBhvr>
                                        <p:cTn id="41" dur="1" fill="hold">
                                          <p:stCondLst>
                                            <p:cond delay="0"/>
                                          </p:stCondLst>
                                        </p:cTn>
                                        <p:tgtEl>
                                          <p:spTgt spid="33806"/>
                                        </p:tgtEl>
                                        <p:attrNameLst>
                                          <p:attrName>style.visibility</p:attrName>
                                        </p:attrNameLst>
                                      </p:cBhvr>
                                      <p:to>
                                        <p:strVal val="visible"/>
                                      </p:to>
                                    </p:set>
                                    <p:animEffect transition="in" filter="wipe(left)">
                                      <p:cBhvr>
                                        <p:cTn id="42" dur="500"/>
                                        <p:tgtEl>
                                          <p:spTgt spid="3380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iterate type="lt">
                                    <p:tmPct val="10000"/>
                                  </p:iterate>
                                  <p:childTnLst>
                                    <p:set>
                                      <p:cBhvr>
                                        <p:cTn id="46" dur="1" fill="hold">
                                          <p:stCondLst>
                                            <p:cond delay="0"/>
                                          </p:stCondLst>
                                        </p:cTn>
                                        <p:tgtEl>
                                          <p:spTgt spid="33809"/>
                                        </p:tgtEl>
                                        <p:attrNameLst>
                                          <p:attrName>style.visibility</p:attrName>
                                        </p:attrNameLst>
                                      </p:cBhvr>
                                      <p:to>
                                        <p:strVal val="visible"/>
                                      </p:to>
                                    </p:set>
                                    <p:animEffect transition="in" filter="wipe(left)">
                                      <p:cBhvr>
                                        <p:cTn id="47" dur="500"/>
                                        <p:tgtEl>
                                          <p:spTgt spid="338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p:bldP spid="33795" grpId="0" animBg="1"/>
      <p:bldP spid="33799" grpId="0"/>
      <p:bldP spid="33804" grpId="0"/>
      <p:bldP spid="3380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7551404-ECD8-4917-9815-BD137297D0DF}"/>
              </a:ext>
            </a:extLst>
          </p:cNvPr>
          <p:cNvPicPr>
            <a:picLocks noChangeAspect="1"/>
          </p:cNvPicPr>
          <p:nvPr/>
        </p:nvPicPr>
        <p:blipFill>
          <a:blip r:embed="rId2"/>
          <a:stretch>
            <a:fillRect/>
          </a:stretch>
        </p:blipFill>
        <p:spPr>
          <a:xfrm>
            <a:off x="0" y="1303320"/>
            <a:ext cx="12192000" cy="536604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a:extLst>
              <a:ext uri="{FF2B5EF4-FFF2-40B4-BE49-F238E27FC236}">
                <a16:creationId xmlns:a16="http://schemas.microsoft.com/office/drawing/2014/main" id="{DB22DA37-CD78-4E5C-BBF7-7E662DE72954}"/>
              </a:ext>
            </a:extLst>
          </p:cNvPr>
          <p:cNvSpPr txBox="1">
            <a:spLocks noChangeArrowheads="1"/>
          </p:cNvSpPr>
          <p:nvPr/>
        </p:nvSpPr>
        <p:spPr bwMode="auto">
          <a:xfrm>
            <a:off x="1695452" y="1309612"/>
            <a:ext cx="591271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latin typeface="Times New Roman" panose="02020603050405020304" pitchFamily="18" charset="0"/>
              </a:rPr>
              <a:t>(</a:t>
            </a:r>
            <a:r>
              <a:rPr lang="zh-CN" altLang="en-US" sz="3200" b="1">
                <a:latin typeface="Times New Roman" panose="02020603050405020304" pitchFamily="18" charset="0"/>
              </a:rPr>
              <a:t>一</a:t>
            </a:r>
            <a:r>
              <a:rPr lang="en-US" altLang="zh-CN" sz="3200" b="1">
                <a:latin typeface="Times New Roman" panose="02020603050405020304" pitchFamily="18" charset="0"/>
              </a:rPr>
              <a:t>)  </a:t>
            </a:r>
            <a:r>
              <a:rPr lang="zh-CN" altLang="en-US" sz="3200" b="1">
                <a:latin typeface="Times New Roman" panose="02020603050405020304" pitchFamily="18" charset="0"/>
              </a:rPr>
              <a:t>基本假定及模型</a:t>
            </a:r>
            <a:endParaRPr lang="zh-CN" altLang="en-US" sz="3200">
              <a:latin typeface="Times New Roman" panose="02020603050405020304" pitchFamily="18" charset="0"/>
            </a:endParaRPr>
          </a:p>
        </p:txBody>
      </p:sp>
      <p:sp>
        <p:nvSpPr>
          <p:cNvPr id="35843" name="Rectangle 3">
            <a:extLst>
              <a:ext uri="{FF2B5EF4-FFF2-40B4-BE49-F238E27FC236}">
                <a16:creationId xmlns:a16="http://schemas.microsoft.com/office/drawing/2014/main" id="{34EB10F7-D129-44F2-9AA2-2BE4F71529A9}"/>
              </a:ext>
            </a:extLst>
          </p:cNvPr>
          <p:cNvSpPr>
            <a:spLocks noChangeArrowheads="1"/>
          </p:cNvSpPr>
          <p:nvPr/>
        </p:nvSpPr>
        <p:spPr bwMode="auto">
          <a:xfrm>
            <a:off x="1524001"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44" name="Rectangle 4">
            <a:extLst>
              <a:ext uri="{FF2B5EF4-FFF2-40B4-BE49-F238E27FC236}">
                <a16:creationId xmlns:a16="http://schemas.microsoft.com/office/drawing/2014/main" id="{C602DD43-8FB7-42EC-AD70-215A020CA37B}"/>
              </a:ext>
            </a:extLst>
          </p:cNvPr>
          <p:cNvSpPr>
            <a:spLocks noChangeArrowheads="1"/>
          </p:cNvSpPr>
          <p:nvPr/>
        </p:nvSpPr>
        <p:spPr bwMode="auto">
          <a:xfrm>
            <a:off x="1524001"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34821" name="Group 5">
            <a:extLst>
              <a:ext uri="{FF2B5EF4-FFF2-40B4-BE49-F238E27FC236}">
                <a16:creationId xmlns:a16="http://schemas.microsoft.com/office/drawing/2014/main" id="{89877653-AE35-4D69-9CF4-2AA1F071B9D7}"/>
              </a:ext>
            </a:extLst>
          </p:cNvPr>
          <p:cNvGrpSpPr>
            <a:grpSpLocks/>
          </p:cNvGrpSpPr>
          <p:nvPr/>
        </p:nvGrpSpPr>
        <p:grpSpPr bwMode="auto">
          <a:xfrm>
            <a:off x="1703389" y="1846880"/>
            <a:ext cx="8983663" cy="835025"/>
            <a:chOff x="237" y="727"/>
            <a:chExt cx="5659" cy="526"/>
          </a:xfrm>
        </p:grpSpPr>
        <p:sp>
          <p:nvSpPr>
            <p:cNvPr id="35867" name="Text Box 6">
              <a:extLst>
                <a:ext uri="{FF2B5EF4-FFF2-40B4-BE49-F238E27FC236}">
                  <a16:creationId xmlns:a16="http://schemas.microsoft.com/office/drawing/2014/main" id="{A130E8B8-EF4A-4D44-A639-DCBDFC035546}"/>
                </a:ext>
              </a:extLst>
            </p:cNvPr>
            <p:cNvSpPr txBox="1">
              <a:spLocks noChangeArrowheads="1"/>
            </p:cNvSpPr>
            <p:nvPr/>
          </p:nvSpPr>
          <p:spPr bwMode="auto">
            <a:xfrm>
              <a:off x="237" y="825"/>
              <a:ext cx="129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设各个水平 </a:t>
              </a:r>
            </a:p>
          </p:txBody>
        </p:sp>
        <p:graphicFrame>
          <p:nvGraphicFramePr>
            <p:cNvPr id="35868" name="Object 7">
              <a:extLst>
                <a:ext uri="{FF2B5EF4-FFF2-40B4-BE49-F238E27FC236}">
                  <a16:creationId xmlns:a16="http://schemas.microsoft.com/office/drawing/2014/main" id="{04A1C988-1596-4793-A9EF-E744F3137E57}"/>
                </a:ext>
              </a:extLst>
            </p:cNvPr>
            <p:cNvGraphicFramePr>
              <a:graphicFrameLocks noChangeAspect="1"/>
            </p:cNvGraphicFramePr>
            <p:nvPr/>
          </p:nvGraphicFramePr>
          <p:xfrm>
            <a:off x="1519" y="799"/>
            <a:ext cx="1837" cy="421"/>
          </p:xfrm>
          <a:graphic>
            <a:graphicData uri="http://schemas.openxmlformats.org/presentationml/2006/ole">
              <mc:AlternateContent xmlns:mc="http://schemas.openxmlformats.org/markup-compatibility/2006">
                <mc:Choice xmlns:v="urn:schemas-microsoft-com:vml" Requires="v">
                  <p:oleObj spid="_x0000_s35895" name="Equation" r:id="rId3" imgW="1040948" imgH="241195" progId="Equation.DSMT4">
                    <p:embed/>
                  </p:oleObj>
                </mc:Choice>
                <mc:Fallback>
                  <p:oleObj name="Equation" r:id="rId3" imgW="1040948" imgH="241195"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9" y="799"/>
                          <a:ext cx="1837"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69" name="Text Box 8">
              <a:extLst>
                <a:ext uri="{FF2B5EF4-FFF2-40B4-BE49-F238E27FC236}">
                  <a16:creationId xmlns:a16="http://schemas.microsoft.com/office/drawing/2014/main" id="{750FEFD5-48EB-481A-BA92-589E93326A06}"/>
                </a:ext>
              </a:extLst>
            </p:cNvPr>
            <p:cNvSpPr txBox="1">
              <a:spLocks noChangeArrowheads="1"/>
            </p:cNvSpPr>
            <p:nvPr/>
          </p:nvSpPr>
          <p:spPr bwMode="auto">
            <a:xfrm>
              <a:off x="3305" y="845"/>
              <a:ext cx="10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rPr>
                <a:t>下的样本 </a:t>
              </a:r>
            </a:p>
          </p:txBody>
        </p:sp>
        <p:graphicFrame>
          <p:nvGraphicFramePr>
            <p:cNvPr id="35870" name="Object 9">
              <a:extLst>
                <a:ext uri="{FF2B5EF4-FFF2-40B4-BE49-F238E27FC236}">
                  <a16:creationId xmlns:a16="http://schemas.microsoft.com/office/drawing/2014/main" id="{7AB4795F-603E-4BCB-A01B-0E0CC7C9BE91}"/>
                </a:ext>
              </a:extLst>
            </p:cNvPr>
            <p:cNvGraphicFramePr>
              <a:graphicFrameLocks noChangeAspect="1"/>
            </p:cNvGraphicFramePr>
            <p:nvPr/>
          </p:nvGraphicFramePr>
          <p:xfrm>
            <a:off x="4286" y="727"/>
            <a:ext cx="1610" cy="526"/>
          </p:xfrm>
          <a:graphic>
            <a:graphicData uri="http://schemas.openxmlformats.org/presentationml/2006/ole">
              <mc:AlternateContent xmlns:mc="http://schemas.openxmlformats.org/markup-compatibility/2006">
                <mc:Choice xmlns:v="urn:schemas-microsoft-com:vml" Requires="v">
                  <p:oleObj spid="_x0000_s35896" name="Equation" r:id="rId5" imgW="952087" imgH="253890" progId="Equation.DSMT4">
                    <p:embed/>
                  </p:oleObj>
                </mc:Choice>
                <mc:Fallback>
                  <p:oleObj name="Equation" r:id="rId5" imgW="952087" imgH="25389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6" y="727"/>
                          <a:ext cx="1610" cy="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4826" name="Text Box 10">
            <a:extLst>
              <a:ext uri="{FF2B5EF4-FFF2-40B4-BE49-F238E27FC236}">
                <a16:creationId xmlns:a16="http://schemas.microsoft.com/office/drawing/2014/main" id="{27A6DA77-4B51-44B5-8BD9-9D106663F932}"/>
              </a:ext>
            </a:extLst>
          </p:cNvPr>
          <p:cNvSpPr txBox="1">
            <a:spLocks noChangeArrowheads="1"/>
          </p:cNvSpPr>
          <p:nvPr/>
        </p:nvSpPr>
        <p:spPr bwMode="auto">
          <a:xfrm>
            <a:off x="1703389" y="2813024"/>
            <a:ext cx="4803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rPr>
              <a:t>来自同方差</a:t>
            </a:r>
            <a:r>
              <a:rPr lang="zh-CN" altLang="en-US" sz="2800" b="1">
                <a:latin typeface="Times New Roman" panose="02020603050405020304" pitchFamily="18" charset="0"/>
                <a:sym typeface="Symbol" panose="05050102010706020507" pitchFamily="18" charset="2"/>
              </a:rPr>
              <a:t> </a:t>
            </a:r>
            <a:r>
              <a:rPr lang="en-US" altLang="zh-CN" sz="2800" b="1" baseline="30000">
                <a:latin typeface="Times New Roman" panose="02020603050405020304" pitchFamily="18" charset="0"/>
                <a:sym typeface="Symbol" panose="05050102010706020507" pitchFamily="18" charset="2"/>
              </a:rPr>
              <a:t>2</a:t>
            </a:r>
            <a:r>
              <a:rPr lang="en-US" altLang="zh-CN" sz="2800" b="1">
                <a:latin typeface="Times New Roman" panose="02020603050405020304" pitchFamily="18" charset="0"/>
              </a:rPr>
              <a:t>  </a:t>
            </a:r>
            <a:r>
              <a:rPr lang="zh-CN" altLang="en-US" sz="2800" b="1">
                <a:latin typeface="Times New Roman" panose="02020603050405020304" pitchFamily="18" charset="0"/>
              </a:rPr>
              <a:t>，均值分别为 </a:t>
            </a:r>
          </a:p>
        </p:txBody>
      </p:sp>
      <p:graphicFrame>
        <p:nvGraphicFramePr>
          <p:cNvPr id="34827" name="Object 11">
            <a:extLst>
              <a:ext uri="{FF2B5EF4-FFF2-40B4-BE49-F238E27FC236}">
                <a16:creationId xmlns:a16="http://schemas.microsoft.com/office/drawing/2014/main" id="{20E41E87-B192-4788-8B69-677AE2B99A82}"/>
              </a:ext>
            </a:extLst>
          </p:cNvPr>
          <p:cNvGraphicFramePr>
            <a:graphicFrameLocks noChangeAspect="1"/>
          </p:cNvGraphicFramePr>
          <p:nvPr>
            <p:extLst>
              <p:ext uri="{D42A27DB-BD31-4B8C-83A1-F6EECF244321}">
                <p14:modId xmlns:p14="http://schemas.microsoft.com/office/powerpoint/2010/main" val="2420937375"/>
              </p:ext>
            </p:extLst>
          </p:nvPr>
        </p:nvGraphicFramePr>
        <p:xfrm>
          <a:off x="6545267" y="2758105"/>
          <a:ext cx="2752724" cy="632399"/>
        </p:xfrm>
        <a:graphic>
          <a:graphicData uri="http://schemas.openxmlformats.org/presentationml/2006/ole">
            <mc:AlternateContent xmlns:mc="http://schemas.openxmlformats.org/markup-compatibility/2006">
              <mc:Choice xmlns:v="urn:schemas-microsoft-com:vml" Requires="v">
                <p:oleObj spid="_x0000_s35897" name="Equation" r:id="rId7" imgW="1040948" imgH="241195" progId="Equation.DSMT4">
                  <p:embed/>
                </p:oleObj>
              </mc:Choice>
              <mc:Fallback>
                <p:oleObj name="Equation" r:id="rId7" imgW="1040948" imgH="241195"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45267" y="2758105"/>
                        <a:ext cx="2752724" cy="632399"/>
                      </a:xfrm>
                      <a:prstGeom prst="rect">
                        <a:avLst/>
                      </a:prstGeom>
                      <a:noFill/>
                      <a:ln>
                        <a:noFill/>
                      </a:ln>
                    </p:spPr>
                  </p:pic>
                </p:oleObj>
              </mc:Fallback>
            </mc:AlternateContent>
          </a:graphicData>
        </a:graphic>
      </p:graphicFrame>
      <p:sp>
        <p:nvSpPr>
          <p:cNvPr id="34828" name="Text Box 12">
            <a:extLst>
              <a:ext uri="{FF2B5EF4-FFF2-40B4-BE49-F238E27FC236}">
                <a16:creationId xmlns:a16="http://schemas.microsoft.com/office/drawing/2014/main" id="{3C44A2C3-D7D0-48B0-9B21-44ADC639D2B2}"/>
              </a:ext>
            </a:extLst>
          </p:cNvPr>
          <p:cNvSpPr txBox="1">
            <a:spLocks noChangeArrowheads="1"/>
          </p:cNvSpPr>
          <p:nvPr/>
        </p:nvSpPr>
        <p:spPr bwMode="auto">
          <a:xfrm>
            <a:off x="1733550" y="3533749"/>
            <a:ext cx="20589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rPr>
              <a:t>的正态总体 </a:t>
            </a:r>
          </a:p>
        </p:txBody>
      </p:sp>
      <p:sp>
        <p:nvSpPr>
          <p:cNvPr id="35849" name="Text Box 13">
            <a:extLst>
              <a:ext uri="{FF2B5EF4-FFF2-40B4-BE49-F238E27FC236}">
                <a16:creationId xmlns:a16="http://schemas.microsoft.com/office/drawing/2014/main" id="{5D7360F7-1C3E-4A99-AF83-9D7C6E4417A2}"/>
              </a:ext>
            </a:extLst>
          </p:cNvPr>
          <p:cNvSpPr txBox="1">
            <a:spLocks noChangeArrowheads="1"/>
          </p:cNvSpPr>
          <p:nvPr/>
        </p:nvSpPr>
        <p:spPr bwMode="auto">
          <a:xfrm>
            <a:off x="1755775" y="3821086"/>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ndParaRPr>
          </a:p>
        </p:txBody>
      </p:sp>
      <p:sp>
        <p:nvSpPr>
          <p:cNvPr id="35850" name="Rectangle 14">
            <a:extLst>
              <a:ext uri="{FF2B5EF4-FFF2-40B4-BE49-F238E27FC236}">
                <a16:creationId xmlns:a16="http://schemas.microsoft.com/office/drawing/2014/main" id="{5DC75B98-6534-430A-B623-999FC4BAC23A}"/>
              </a:ext>
            </a:extLst>
          </p:cNvPr>
          <p:cNvSpPr>
            <a:spLocks noChangeArrowheads="1"/>
          </p:cNvSpPr>
          <p:nvPr/>
        </p:nvSpPr>
        <p:spPr bwMode="auto">
          <a:xfrm>
            <a:off x="1524001"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4831" name="Object 15">
            <a:extLst>
              <a:ext uri="{FF2B5EF4-FFF2-40B4-BE49-F238E27FC236}">
                <a16:creationId xmlns:a16="http://schemas.microsoft.com/office/drawing/2014/main" id="{DEB95F88-E7F5-4C7E-B670-CDAE028B750F}"/>
              </a:ext>
            </a:extLst>
          </p:cNvPr>
          <p:cNvGraphicFramePr>
            <a:graphicFrameLocks noChangeAspect="1"/>
          </p:cNvGraphicFramePr>
          <p:nvPr>
            <p:extLst>
              <p:ext uri="{D42A27DB-BD31-4B8C-83A1-F6EECF244321}">
                <p14:modId xmlns:p14="http://schemas.microsoft.com/office/powerpoint/2010/main" val="3582062029"/>
              </p:ext>
            </p:extLst>
          </p:nvPr>
        </p:nvGraphicFramePr>
        <p:xfrm>
          <a:off x="3829051" y="3438498"/>
          <a:ext cx="1979613" cy="742950"/>
        </p:xfrm>
        <a:graphic>
          <a:graphicData uri="http://schemas.openxmlformats.org/presentationml/2006/ole">
            <mc:AlternateContent xmlns:mc="http://schemas.openxmlformats.org/markup-compatibility/2006">
              <mc:Choice xmlns:v="urn:schemas-microsoft-com:vml" Requires="v">
                <p:oleObj spid="_x0000_s35898" name="Equation" r:id="rId9" imgW="685800" imgH="254000" progId="Equation.DSMT4">
                  <p:embed/>
                </p:oleObj>
              </mc:Choice>
              <mc:Fallback>
                <p:oleObj name="Equation" r:id="rId9" imgW="685800" imgH="254000" progId="Equation.DSMT4">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29051" y="3438498"/>
                        <a:ext cx="1979613"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32" name="Text Box 16">
            <a:extLst>
              <a:ext uri="{FF2B5EF4-FFF2-40B4-BE49-F238E27FC236}">
                <a16:creationId xmlns:a16="http://schemas.microsoft.com/office/drawing/2014/main" id="{98E5E7DB-777B-4D30-ABD3-099F9CCB3F8C}"/>
              </a:ext>
            </a:extLst>
          </p:cNvPr>
          <p:cNvSpPr txBox="1">
            <a:spLocks noChangeArrowheads="1"/>
          </p:cNvSpPr>
          <p:nvPr/>
        </p:nvSpPr>
        <p:spPr bwMode="auto">
          <a:xfrm>
            <a:off x="1716310" y="4301974"/>
            <a:ext cx="6683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且设不同水平</a:t>
            </a:r>
            <a:r>
              <a:rPr lang="en-US" altLang="zh-CN" sz="2800" b="1" dirty="0">
                <a:latin typeface="Times New Roman" panose="02020603050405020304" pitchFamily="18" charset="0"/>
              </a:rPr>
              <a:t>A </a:t>
            </a:r>
            <a:r>
              <a:rPr lang="en-US" altLang="zh-CN" sz="2800" b="1" baseline="-25000" dirty="0">
                <a:latin typeface="Times New Roman" panose="02020603050405020304" pitchFamily="18" charset="0"/>
              </a:rPr>
              <a:t>j</a:t>
            </a:r>
            <a:r>
              <a:rPr lang="zh-CN" altLang="en-US" sz="2800" b="1" dirty="0">
                <a:latin typeface="Times New Roman" panose="02020603050405020304" pitchFamily="18" charset="0"/>
              </a:rPr>
              <a:t>下的样本之间相互独立。</a:t>
            </a:r>
          </a:p>
        </p:txBody>
      </p:sp>
      <p:sp>
        <p:nvSpPr>
          <p:cNvPr id="34833" name="Text Box 17">
            <a:extLst>
              <a:ext uri="{FF2B5EF4-FFF2-40B4-BE49-F238E27FC236}">
                <a16:creationId xmlns:a16="http://schemas.microsoft.com/office/drawing/2014/main" id="{52893216-4011-497B-954F-29CEBFAAAFC5}"/>
              </a:ext>
            </a:extLst>
          </p:cNvPr>
          <p:cNvSpPr txBox="1">
            <a:spLocks noChangeArrowheads="1"/>
          </p:cNvSpPr>
          <p:nvPr/>
        </p:nvSpPr>
        <p:spPr bwMode="auto">
          <a:xfrm>
            <a:off x="5900738" y="3460724"/>
            <a:ext cx="25003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latin typeface="Times New Roman" panose="02020603050405020304" pitchFamily="18" charset="0"/>
                <a:sym typeface="Symbol" panose="05050102010706020507" pitchFamily="18" charset="2"/>
              </a:rPr>
              <a:t>,  </a:t>
            </a:r>
            <a:r>
              <a:rPr lang="en-US" altLang="zh-CN" sz="2800" b="1" baseline="-25000">
                <a:latin typeface="Times New Roman" panose="02020603050405020304" pitchFamily="18" charset="0"/>
                <a:sym typeface="Symbol" panose="05050102010706020507" pitchFamily="18" charset="2"/>
              </a:rPr>
              <a:t>j</a:t>
            </a:r>
            <a:r>
              <a:rPr lang="zh-CN" altLang="en-US" sz="2800" b="1">
                <a:latin typeface="Times New Roman" panose="02020603050405020304" pitchFamily="18" charset="0"/>
              </a:rPr>
              <a:t>与</a:t>
            </a:r>
            <a:r>
              <a:rPr lang="zh-CN" altLang="en-US" sz="2800" b="1">
                <a:latin typeface="Times New Roman" panose="02020603050405020304" pitchFamily="18" charset="0"/>
                <a:sym typeface="Symbol" panose="05050102010706020507" pitchFamily="18" charset="2"/>
              </a:rPr>
              <a:t></a:t>
            </a:r>
            <a:r>
              <a:rPr lang="en-US" altLang="zh-CN" sz="2800" b="1" baseline="30000">
                <a:latin typeface="Times New Roman" panose="02020603050405020304" pitchFamily="18" charset="0"/>
                <a:sym typeface="Symbol" panose="05050102010706020507" pitchFamily="18" charset="2"/>
              </a:rPr>
              <a:t>2</a:t>
            </a:r>
            <a:r>
              <a:rPr lang="zh-CN" altLang="en-US" sz="2800" b="1">
                <a:latin typeface="Times New Roman" panose="02020603050405020304" pitchFamily="18" charset="0"/>
              </a:rPr>
              <a:t>未知。</a:t>
            </a:r>
          </a:p>
        </p:txBody>
      </p:sp>
      <p:sp>
        <p:nvSpPr>
          <p:cNvPr id="35854" name="Rectangle 18">
            <a:extLst>
              <a:ext uri="{FF2B5EF4-FFF2-40B4-BE49-F238E27FC236}">
                <a16:creationId xmlns:a16="http://schemas.microsoft.com/office/drawing/2014/main" id="{232E395B-65C2-4F54-9554-AC4A8FB15F22}"/>
              </a:ext>
            </a:extLst>
          </p:cNvPr>
          <p:cNvSpPr>
            <a:spLocks noChangeArrowheads="1"/>
          </p:cNvSpPr>
          <p:nvPr/>
        </p:nvSpPr>
        <p:spPr bwMode="auto">
          <a:xfrm>
            <a:off x="1524001" y="4047455"/>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4835" name="Object 19">
            <a:extLst>
              <a:ext uri="{FF2B5EF4-FFF2-40B4-BE49-F238E27FC236}">
                <a16:creationId xmlns:a16="http://schemas.microsoft.com/office/drawing/2014/main" id="{190618EE-F3FA-4485-BCE5-F2E83B7B557F}"/>
              </a:ext>
            </a:extLst>
          </p:cNvPr>
          <p:cNvGraphicFramePr>
            <a:graphicFrameLocks noChangeAspect="1"/>
          </p:cNvGraphicFramePr>
          <p:nvPr>
            <p:extLst>
              <p:ext uri="{D42A27DB-BD31-4B8C-83A1-F6EECF244321}">
                <p14:modId xmlns:p14="http://schemas.microsoft.com/office/powerpoint/2010/main" val="4172397973"/>
              </p:ext>
            </p:extLst>
          </p:nvPr>
        </p:nvGraphicFramePr>
        <p:xfrm>
          <a:off x="1774825" y="4785395"/>
          <a:ext cx="2484438" cy="731837"/>
        </p:xfrm>
        <a:graphic>
          <a:graphicData uri="http://schemas.openxmlformats.org/presentationml/2006/ole">
            <mc:AlternateContent xmlns:mc="http://schemas.openxmlformats.org/markup-compatibility/2006">
              <mc:Choice xmlns:v="urn:schemas-microsoft-com:vml" Requires="v">
                <p:oleObj spid="_x0000_s35899" name="Equation" r:id="rId11" imgW="812447" imgH="241195" progId="Equation.DSMT4">
                  <p:embed/>
                </p:oleObj>
              </mc:Choice>
              <mc:Fallback>
                <p:oleObj name="Equation" r:id="rId11" imgW="812447" imgH="241195" progId="Equation.DSMT4">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74825" y="4785395"/>
                        <a:ext cx="248443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56" name="Rectangle 20">
            <a:extLst>
              <a:ext uri="{FF2B5EF4-FFF2-40B4-BE49-F238E27FC236}">
                <a16:creationId xmlns:a16="http://schemas.microsoft.com/office/drawing/2014/main" id="{515517AE-E071-4579-80E4-C67DF2148783}"/>
              </a:ext>
            </a:extLst>
          </p:cNvPr>
          <p:cNvSpPr>
            <a:spLocks noChangeArrowheads="1"/>
          </p:cNvSpPr>
          <p:nvPr/>
        </p:nvSpPr>
        <p:spPr bwMode="auto">
          <a:xfrm>
            <a:off x="1524001" y="4047455"/>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4837" name="Object 21">
            <a:extLst>
              <a:ext uri="{FF2B5EF4-FFF2-40B4-BE49-F238E27FC236}">
                <a16:creationId xmlns:a16="http://schemas.microsoft.com/office/drawing/2014/main" id="{7F3450B0-C772-455D-9604-54E9CE245E06}"/>
              </a:ext>
            </a:extLst>
          </p:cNvPr>
          <p:cNvGraphicFramePr>
            <a:graphicFrameLocks noChangeAspect="1"/>
          </p:cNvGraphicFramePr>
          <p:nvPr>
            <p:extLst>
              <p:ext uri="{D42A27DB-BD31-4B8C-83A1-F6EECF244321}">
                <p14:modId xmlns:p14="http://schemas.microsoft.com/office/powerpoint/2010/main" val="1354169243"/>
              </p:ext>
            </p:extLst>
          </p:nvPr>
        </p:nvGraphicFramePr>
        <p:xfrm>
          <a:off x="4727575" y="4856831"/>
          <a:ext cx="2051050" cy="609600"/>
        </p:xfrm>
        <a:graphic>
          <a:graphicData uri="http://schemas.openxmlformats.org/presentationml/2006/ole">
            <mc:AlternateContent xmlns:mc="http://schemas.openxmlformats.org/markup-compatibility/2006">
              <mc:Choice xmlns:v="urn:schemas-microsoft-com:vml" Requires="v">
                <p:oleObj spid="_x0000_s35900" name="Equation" r:id="rId13" imgW="799753" imgH="241195" progId="Equation.DSMT4">
                  <p:embed/>
                </p:oleObj>
              </mc:Choice>
              <mc:Fallback>
                <p:oleObj name="Equation" r:id="rId13" imgW="799753" imgH="241195" progId="Equation.DSMT4">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27575" y="4856831"/>
                        <a:ext cx="20510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58" name="Rectangle 22">
            <a:extLst>
              <a:ext uri="{FF2B5EF4-FFF2-40B4-BE49-F238E27FC236}">
                <a16:creationId xmlns:a16="http://schemas.microsoft.com/office/drawing/2014/main" id="{83EDDD5E-3695-485D-8235-955E784AD9D7}"/>
              </a:ext>
            </a:extLst>
          </p:cNvPr>
          <p:cNvSpPr>
            <a:spLocks noChangeArrowheads="1"/>
          </p:cNvSpPr>
          <p:nvPr/>
        </p:nvSpPr>
        <p:spPr bwMode="auto">
          <a:xfrm>
            <a:off x="1524001" y="4047455"/>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4840" name="Object 24">
            <a:extLst>
              <a:ext uri="{FF2B5EF4-FFF2-40B4-BE49-F238E27FC236}">
                <a16:creationId xmlns:a16="http://schemas.microsoft.com/office/drawing/2014/main" id="{D59025D0-5BA1-4BBA-8AF2-3B70994AE2DA}"/>
              </a:ext>
            </a:extLst>
          </p:cNvPr>
          <p:cNvGraphicFramePr>
            <a:graphicFrameLocks noChangeAspect="1"/>
          </p:cNvGraphicFramePr>
          <p:nvPr>
            <p:extLst>
              <p:ext uri="{D42A27DB-BD31-4B8C-83A1-F6EECF244321}">
                <p14:modId xmlns:p14="http://schemas.microsoft.com/office/powerpoint/2010/main" val="1843623731"/>
              </p:ext>
            </p:extLst>
          </p:nvPr>
        </p:nvGraphicFramePr>
        <p:xfrm>
          <a:off x="7104063" y="4856831"/>
          <a:ext cx="1916112" cy="495300"/>
        </p:xfrm>
        <a:graphic>
          <a:graphicData uri="http://schemas.openxmlformats.org/presentationml/2006/ole">
            <mc:AlternateContent xmlns:mc="http://schemas.openxmlformats.org/markup-compatibility/2006">
              <mc:Choice xmlns:v="urn:schemas-microsoft-com:vml" Requires="v">
                <p:oleObj spid="_x0000_s35901" name="Equation" r:id="rId15" imgW="774364" imgH="203112" progId="Equation.DSMT4">
                  <p:embed/>
                </p:oleObj>
              </mc:Choice>
              <mc:Fallback>
                <p:oleObj name="Equation" r:id="rId15" imgW="774364" imgH="203112" progId="Equation.DSMT4">
                  <p:embed/>
                  <p:pic>
                    <p:nvPicPr>
                      <p:cNvPr id="0" name="Object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104063" y="4856831"/>
                        <a:ext cx="191611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42" name="Object 26">
            <a:extLst>
              <a:ext uri="{FF2B5EF4-FFF2-40B4-BE49-F238E27FC236}">
                <a16:creationId xmlns:a16="http://schemas.microsoft.com/office/drawing/2014/main" id="{EB1431C7-C71C-4F86-BBE4-C7276FA4EAF7}"/>
              </a:ext>
            </a:extLst>
          </p:cNvPr>
          <p:cNvGraphicFramePr>
            <a:graphicFrameLocks noChangeAspect="1"/>
          </p:cNvGraphicFramePr>
          <p:nvPr>
            <p:extLst>
              <p:ext uri="{D42A27DB-BD31-4B8C-83A1-F6EECF244321}">
                <p14:modId xmlns:p14="http://schemas.microsoft.com/office/powerpoint/2010/main" val="1760344146"/>
              </p:ext>
            </p:extLst>
          </p:nvPr>
        </p:nvGraphicFramePr>
        <p:xfrm>
          <a:off x="1888208" y="5429943"/>
          <a:ext cx="2339975" cy="663575"/>
        </p:xfrm>
        <a:graphic>
          <a:graphicData uri="http://schemas.openxmlformats.org/presentationml/2006/ole">
            <mc:AlternateContent xmlns:mc="http://schemas.openxmlformats.org/markup-compatibility/2006">
              <mc:Choice xmlns:v="urn:schemas-microsoft-com:vml" Requires="v">
                <p:oleObj spid="_x0000_s35902" name="Equation" r:id="rId17" imgW="901309" imgH="253890" progId="Equation.DSMT4">
                  <p:embed/>
                </p:oleObj>
              </mc:Choice>
              <mc:Fallback>
                <p:oleObj name="Equation" r:id="rId17" imgW="901309" imgH="253890" progId="Equation.DSMT4">
                  <p:embed/>
                  <p:pic>
                    <p:nvPicPr>
                      <p:cNvPr id="0" name="Object 2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88208" y="5429943"/>
                        <a:ext cx="2339975"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43" name="Text Box 27">
            <a:extLst>
              <a:ext uri="{FF2B5EF4-FFF2-40B4-BE49-F238E27FC236}">
                <a16:creationId xmlns:a16="http://schemas.microsoft.com/office/drawing/2014/main" id="{D570D49D-3DD8-429A-9C4A-11EF1A75E91C}"/>
              </a:ext>
            </a:extLst>
          </p:cNvPr>
          <p:cNvSpPr txBox="1">
            <a:spLocks noChangeArrowheads="1"/>
          </p:cNvSpPr>
          <p:nvPr/>
        </p:nvSpPr>
        <p:spPr bwMode="auto">
          <a:xfrm>
            <a:off x="4561682" y="5488783"/>
            <a:ext cx="1736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各</a:t>
            </a:r>
            <a:r>
              <a:rPr lang="zh-CN" altLang="en-US" sz="2800" b="1" dirty="0">
                <a:latin typeface="Times New Roman" panose="02020603050405020304" pitchFamily="18" charset="0"/>
                <a:sym typeface="Symbol" panose="05050102010706020507" pitchFamily="18" charset="2"/>
              </a:rPr>
              <a:t> </a:t>
            </a:r>
            <a:r>
              <a:rPr lang="en-US" altLang="zh-CN" sz="2800" b="1" baseline="-25000" dirty="0" err="1">
                <a:latin typeface="Times New Roman" panose="02020603050405020304" pitchFamily="18" charset="0"/>
                <a:sym typeface="Symbol" panose="05050102010706020507" pitchFamily="18" charset="2"/>
              </a:rPr>
              <a:t>ij</a:t>
            </a:r>
            <a:r>
              <a:rPr lang="zh-CN" altLang="en-US" sz="2800" b="1" dirty="0">
                <a:latin typeface="Times New Roman" panose="02020603050405020304" pitchFamily="18" charset="0"/>
              </a:rPr>
              <a:t>独立 </a:t>
            </a:r>
          </a:p>
        </p:txBody>
      </p:sp>
      <p:sp>
        <p:nvSpPr>
          <p:cNvPr id="34844" name="Text Box 28">
            <a:extLst>
              <a:ext uri="{FF2B5EF4-FFF2-40B4-BE49-F238E27FC236}">
                <a16:creationId xmlns:a16="http://schemas.microsoft.com/office/drawing/2014/main" id="{D5D1BC05-5243-49CA-91A0-0A962B7EBEE4}"/>
              </a:ext>
            </a:extLst>
          </p:cNvPr>
          <p:cNvSpPr txBox="1">
            <a:spLocks noChangeArrowheads="1"/>
          </p:cNvSpPr>
          <p:nvPr/>
        </p:nvSpPr>
        <p:spPr bwMode="auto">
          <a:xfrm>
            <a:off x="6166866" y="5502175"/>
            <a:ext cx="44656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其中</a:t>
            </a:r>
            <a:r>
              <a:rPr lang="zh-CN" altLang="en-US" sz="2800" b="1" dirty="0">
                <a:latin typeface="Times New Roman" panose="02020603050405020304" pitchFamily="18" charset="0"/>
                <a:sym typeface="Symbol" panose="05050102010706020507" pitchFamily="18" charset="2"/>
              </a:rPr>
              <a:t> </a:t>
            </a:r>
            <a:r>
              <a:rPr lang="en-US" altLang="zh-CN" sz="2800" b="1" baseline="-25000" dirty="0">
                <a:latin typeface="Times New Roman" panose="02020603050405020304" pitchFamily="18" charset="0"/>
                <a:sym typeface="Symbol" panose="05050102010706020507" pitchFamily="18" charset="2"/>
              </a:rPr>
              <a:t>j</a:t>
            </a:r>
            <a:r>
              <a:rPr lang="zh-CN" altLang="en-US" sz="2800" b="1" dirty="0">
                <a:latin typeface="Times New Roman" panose="02020603050405020304" pitchFamily="18" charset="0"/>
              </a:rPr>
              <a:t>与</a:t>
            </a:r>
            <a:r>
              <a:rPr lang="zh-CN" altLang="en-US" sz="2800" b="1" dirty="0">
                <a:latin typeface="Times New Roman" panose="02020603050405020304" pitchFamily="18" charset="0"/>
                <a:sym typeface="Symbol" panose="05050102010706020507" pitchFamily="18" charset="2"/>
              </a:rPr>
              <a:t></a:t>
            </a:r>
            <a:r>
              <a:rPr lang="en-US" altLang="zh-CN" sz="2800" b="1" baseline="30000" dirty="0">
                <a:latin typeface="Times New Roman" panose="02020603050405020304" pitchFamily="18" charset="0"/>
                <a:sym typeface="Symbol" panose="05050102010706020507" pitchFamily="18" charset="2"/>
              </a:rPr>
              <a:t>2</a:t>
            </a:r>
            <a:r>
              <a:rPr lang="zh-CN" altLang="en-US" sz="2800" b="1" dirty="0">
                <a:latin typeface="Times New Roman" panose="02020603050405020304" pitchFamily="18" charset="0"/>
              </a:rPr>
              <a:t>均为未知参数，</a:t>
            </a:r>
          </a:p>
        </p:txBody>
      </p:sp>
      <p:sp>
        <p:nvSpPr>
          <p:cNvPr id="34845" name="Text Box 29">
            <a:extLst>
              <a:ext uri="{FF2B5EF4-FFF2-40B4-BE49-F238E27FC236}">
                <a16:creationId xmlns:a16="http://schemas.microsoft.com/office/drawing/2014/main" id="{7B372F89-7977-4A72-91B7-D0526CB5D877}"/>
              </a:ext>
            </a:extLst>
          </p:cNvPr>
          <p:cNvSpPr txBox="1">
            <a:spLocks noChangeArrowheads="1"/>
          </p:cNvSpPr>
          <p:nvPr/>
        </p:nvSpPr>
        <p:spPr bwMode="auto">
          <a:xfrm>
            <a:off x="1847528" y="6150247"/>
            <a:ext cx="8207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称（</a:t>
            </a:r>
            <a:r>
              <a:rPr lang="en-US" altLang="zh-CN" sz="2800" b="1" dirty="0">
                <a:latin typeface="Times New Roman" panose="02020603050405020304" pitchFamily="18" charset="0"/>
              </a:rPr>
              <a:t>3.4.1</a:t>
            </a:r>
            <a:r>
              <a:rPr lang="zh-CN" altLang="en-US" sz="2800" b="1" dirty="0">
                <a:latin typeface="Times New Roman" panose="02020603050405020304" pitchFamily="18" charset="0"/>
              </a:rPr>
              <a:t>）式为单因素试验方差分析的数学模型</a:t>
            </a:r>
          </a:p>
        </p:txBody>
      </p:sp>
      <p:sp>
        <p:nvSpPr>
          <p:cNvPr id="34846" name="Text Box 30">
            <a:extLst>
              <a:ext uri="{FF2B5EF4-FFF2-40B4-BE49-F238E27FC236}">
                <a16:creationId xmlns:a16="http://schemas.microsoft.com/office/drawing/2014/main" id="{C3DABFB2-5D03-400A-BA36-219D075CC0F8}"/>
              </a:ext>
            </a:extLst>
          </p:cNvPr>
          <p:cNvSpPr txBox="1">
            <a:spLocks noChangeArrowheads="1"/>
          </p:cNvSpPr>
          <p:nvPr/>
        </p:nvSpPr>
        <p:spPr bwMode="auto">
          <a:xfrm>
            <a:off x="9532938" y="4785394"/>
            <a:ext cx="996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latin typeface="Times New Roman" panose="02020603050405020304" pitchFamily="18" charset="0"/>
              </a:rPr>
              <a:t>(3.4.1)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wipe(left)">
                                      <p:cBhvr>
                                        <p:cTn id="7" dur="2000"/>
                                        <p:tgtEl>
                                          <p:spTgt spid="348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4821"/>
                                        </p:tgtEl>
                                        <p:attrNameLst>
                                          <p:attrName>style.visibility</p:attrName>
                                        </p:attrNameLst>
                                      </p:cBhvr>
                                      <p:to>
                                        <p:strVal val="visible"/>
                                      </p:to>
                                    </p:set>
                                    <p:animEffect transition="in" filter="wipe(left)">
                                      <p:cBhvr>
                                        <p:cTn id="12" dur="2000"/>
                                        <p:tgtEl>
                                          <p:spTgt spid="348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826"/>
                                        </p:tgtEl>
                                        <p:attrNameLst>
                                          <p:attrName>style.visibility</p:attrName>
                                        </p:attrNameLst>
                                      </p:cBhvr>
                                      <p:to>
                                        <p:strVal val="visible"/>
                                      </p:to>
                                    </p:set>
                                    <p:animEffect transition="in" filter="wipe(left)">
                                      <p:cBhvr>
                                        <p:cTn id="17" dur="2000"/>
                                        <p:tgtEl>
                                          <p:spTgt spid="348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4827"/>
                                        </p:tgtEl>
                                        <p:attrNameLst>
                                          <p:attrName>style.visibility</p:attrName>
                                        </p:attrNameLst>
                                      </p:cBhvr>
                                      <p:to>
                                        <p:strVal val="visible"/>
                                      </p:to>
                                    </p:set>
                                    <p:animEffect transition="in" filter="wipe(left)">
                                      <p:cBhvr>
                                        <p:cTn id="22" dur="2000"/>
                                        <p:tgtEl>
                                          <p:spTgt spid="348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4828"/>
                                        </p:tgtEl>
                                        <p:attrNameLst>
                                          <p:attrName>style.visibility</p:attrName>
                                        </p:attrNameLst>
                                      </p:cBhvr>
                                      <p:to>
                                        <p:strVal val="visible"/>
                                      </p:to>
                                    </p:set>
                                    <p:animEffect transition="in" filter="wipe(left)">
                                      <p:cBhvr>
                                        <p:cTn id="27" dur="2000"/>
                                        <p:tgtEl>
                                          <p:spTgt spid="3482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4831"/>
                                        </p:tgtEl>
                                        <p:attrNameLst>
                                          <p:attrName>style.visibility</p:attrName>
                                        </p:attrNameLst>
                                      </p:cBhvr>
                                      <p:to>
                                        <p:strVal val="visible"/>
                                      </p:to>
                                    </p:set>
                                    <p:animEffect transition="in" filter="wipe(left)">
                                      <p:cBhvr>
                                        <p:cTn id="32" dur="2000"/>
                                        <p:tgtEl>
                                          <p:spTgt spid="3483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4833"/>
                                        </p:tgtEl>
                                        <p:attrNameLst>
                                          <p:attrName>style.visibility</p:attrName>
                                        </p:attrNameLst>
                                      </p:cBhvr>
                                      <p:to>
                                        <p:strVal val="visible"/>
                                      </p:to>
                                    </p:set>
                                    <p:animEffect transition="in" filter="wipe(left)">
                                      <p:cBhvr>
                                        <p:cTn id="37" dur="2000"/>
                                        <p:tgtEl>
                                          <p:spTgt spid="3483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4832"/>
                                        </p:tgtEl>
                                        <p:attrNameLst>
                                          <p:attrName>style.visibility</p:attrName>
                                        </p:attrNameLst>
                                      </p:cBhvr>
                                      <p:to>
                                        <p:strVal val="visible"/>
                                      </p:to>
                                    </p:set>
                                    <p:animEffect transition="in" filter="wipe(left)">
                                      <p:cBhvr>
                                        <p:cTn id="42" dur="2000"/>
                                        <p:tgtEl>
                                          <p:spTgt spid="3483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34835"/>
                                        </p:tgtEl>
                                        <p:attrNameLst>
                                          <p:attrName>style.visibility</p:attrName>
                                        </p:attrNameLst>
                                      </p:cBhvr>
                                      <p:to>
                                        <p:strVal val="visible"/>
                                      </p:to>
                                    </p:set>
                                    <p:animEffect transition="in" filter="wipe(left)">
                                      <p:cBhvr>
                                        <p:cTn id="47" dur="2000"/>
                                        <p:tgtEl>
                                          <p:spTgt spid="3483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34837"/>
                                        </p:tgtEl>
                                        <p:attrNameLst>
                                          <p:attrName>style.visibility</p:attrName>
                                        </p:attrNameLst>
                                      </p:cBhvr>
                                      <p:to>
                                        <p:strVal val="visible"/>
                                      </p:to>
                                    </p:set>
                                    <p:animEffect transition="in" filter="wipe(left)">
                                      <p:cBhvr>
                                        <p:cTn id="52" dur="2000"/>
                                        <p:tgtEl>
                                          <p:spTgt spid="3483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34840"/>
                                        </p:tgtEl>
                                        <p:attrNameLst>
                                          <p:attrName>style.visibility</p:attrName>
                                        </p:attrNameLst>
                                      </p:cBhvr>
                                      <p:to>
                                        <p:strVal val="visible"/>
                                      </p:to>
                                    </p:set>
                                    <p:animEffect transition="in" filter="wipe(left)">
                                      <p:cBhvr>
                                        <p:cTn id="57" dur="2000"/>
                                        <p:tgtEl>
                                          <p:spTgt spid="3484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4846"/>
                                        </p:tgtEl>
                                        <p:attrNameLst>
                                          <p:attrName>style.visibility</p:attrName>
                                        </p:attrNameLst>
                                      </p:cBhvr>
                                      <p:to>
                                        <p:strVal val="visible"/>
                                      </p:to>
                                    </p:set>
                                    <p:animEffect transition="in" filter="wipe(left)">
                                      <p:cBhvr>
                                        <p:cTn id="62" dur="2000"/>
                                        <p:tgtEl>
                                          <p:spTgt spid="3484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34842"/>
                                        </p:tgtEl>
                                        <p:attrNameLst>
                                          <p:attrName>style.visibility</p:attrName>
                                        </p:attrNameLst>
                                      </p:cBhvr>
                                      <p:to>
                                        <p:strVal val="visible"/>
                                      </p:to>
                                    </p:set>
                                    <p:animEffect transition="in" filter="wipe(left)">
                                      <p:cBhvr>
                                        <p:cTn id="67" dur="2000"/>
                                        <p:tgtEl>
                                          <p:spTgt spid="3484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4843"/>
                                        </p:tgtEl>
                                        <p:attrNameLst>
                                          <p:attrName>style.visibility</p:attrName>
                                        </p:attrNameLst>
                                      </p:cBhvr>
                                      <p:to>
                                        <p:strVal val="visible"/>
                                      </p:to>
                                    </p:set>
                                    <p:animEffect transition="in" filter="wipe(left)">
                                      <p:cBhvr>
                                        <p:cTn id="72" dur="2000"/>
                                        <p:tgtEl>
                                          <p:spTgt spid="3484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34844"/>
                                        </p:tgtEl>
                                        <p:attrNameLst>
                                          <p:attrName>style.visibility</p:attrName>
                                        </p:attrNameLst>
                                      </p:cBhvr>
                                      <p:to>
                                        <p:strVal val="visible"/>
                                      </p:to>
                                    </p:set>
                                    <p:animEffect transition="in" filter="wipe(left)">
                                      <p:cBhvr>
                                        <p:cTn id="77" dur="2000"/>
                                        <p:tgtEl>
                                          <p:spTgt spid="34844"/>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34845"/>
                                        </p:tgtEl>
                                        <p:attrNameLst>
                                          <p:attrName>style.visibility</p:attrName>
                                        </p:attrNameLst>
                                      </p:cBhvr>
                                      <p:to>
                                        <p:strVal val="visible"/>
                                      </p:to>
                                    </p:set>
                                    <p:animEffect transition="in" filter="wipe(left)">
                                      <p:cBhvr>
                                        <p:cTn id="82" dur="2000"/>
                                        <p:tgtEl>
                                          <p:spTgt spid="34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34826" grpId="0"/>
      <p:bldP spid="34828" grpId="0"/>
      <p:bldP spid="34832" grpId="0"/>
      <p:bldP spid="34833" grpId="0"/>
      <p:bldP spid="34843" grpId="0"/>
      <p:bldP spid="34844" grpId="0"/>
      <p:bldP spid="34845" grpId="0"/>
      <p:bldP spid="3484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a:extLst>
              <a:ext uri="{FF2B5EF4-FFF2-40B4-BE49-F238E27FC236}">
                <a16:creationId xmlns:a16="http://schemas.microsoft.com/office/drawing/2014/main" id="{42A06746-F085-424E-82EE-7FE462939431}"/>
              </a:ext>
            </a:extLst>
          </p:cNvPr>
          <p:cNvSpPr txBox="1">
            <a:spLocks noChangeArrowheads="1"/>
          </p:cNvSpPr>
          <p:nvPr/>
        </p:nvSpPr>
        <p:spPr bwMode="auto">
          <a:xfrm>
            <a:off x="1711262" y="1313429"/>
            <a:ext cx="340029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latin typeface="Times New Roman" panose="02020603050405020304" pitchFamily="18" charset="0"/>
              </a:rPr>
              <a:t>(</a:t>
            </a:r>
            <a:r>
              <a:rPr lang="zh-CN" altLang="en-US" sz="2800" b="1" dirty="0">
                <a:latin typeface="Times New Roman" panose="02020603050405020304" pitchFamily="18" charset="0"/>
              </a:rPr>
              <a:t>二</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方差分析的任务</a:t>
            </a:r>
          </a:p>
        </p:txBody>
      </p:sp>
      <p:sp>
        <p:nvSpPr>
          <p:cNvPr id="35843" name="Text Box 3">
            <a:extLst>
              <a:ext uri="{FF2B5EF4-FFF2-40B4-BE49-F238E27FC236}">
                <a16:creationId xmlns:a16="http://schemas.microsoft.com/office/drawing/2014/main" id="{AB4CB75C-AFB4-4A87-8473-4206B57FCBCB}"/>
              </a:ext>
            </a:extLst>
          </p:cNvPr>
          <p:cNvSpPr txBox="1">
            <a:spLocks noChangeArrowheads="1"/>
          </p:cNvSpPr>
          <p:nvPr/>
        </p:nvSpPr>
        <p:spPr bwMode="auto">
          <a:xfrm>
            <a:off x="1629240" y="1944364"/>
            <a:ext cx="288412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dirty="0">
                <a:latin typeface="Times New Roman" panose="02020603050405020304" pitchFamily="18" charset="0"/>
              </a:rPr>
              <a:t>  </a:t>
            </a:r>
            <a:r>
              <a:rPr lang="en-US" altLang="zh-CN" sz="2800" b="1" dirty="0">
                <a:latin typeface="Times New Roman" panose="02020603050405020304" pitchFamily="18" charset="0"/>
              </a:rPr>
              <a:t>1.  </a:t>
            </a:r>
            <a:r>
              <a:rPr lang="zh-CN" altLang="en-US" sz="2800" b="1" dirty="0">
                <a:latin typeface="Times New Roman" panose="02020603050405020304" pitchFamily="18" charset="0"/>
              </a:rPr>
              <a:t>检验</a:t>
            </a:r>
            <a:r>
              <a:rPr lang="en-US" altLang="zh-CN" sz="2800" b="1" dirty="0">
                <a:latin typeface="Times New Roman" panose="02020603050405020304" pitchFamily="18" charset="0"/>
              </a:rPr>
              <a:t>s</a:t>
            </a:r>
            <a:r>
              <a:rPr lang="zh-CN" altLang="en-US" sz="2800" b="1" dirty="0">
                <a:latin typeface="Times New Roman" panose="02020603050405020304" pitchFamily="18" charset="0"/>
              </a:rPr>
              <a:t>个总体</a:t>
            </a:r>
            <a:r>
              <a:rPr lang="zh-CN" altLang="en-US" sz="3200" b="1" dirty="0">
                <a:latin typeface="Times New Roman" panose="02020603050405020304" pitchFamily="18" charset="0"/>
              </a:rPr>
              <a:t> </a:t>
            </a:r>
          </a:p>
        </p:txBody>
      </p:sp>
      <p:sp>
        <p:nvSpPr>
          <p:cNvPr id="36868" name="Rectangle 4">
            <a:extLst>
              <a:ext uri="{FF2B5EF4-FFF2-40B4-BE49-F238E27FC236}">
                <a16:creationId xmlns:a16="http://schemas.microsoft.com/office/drawing/2014/main" id="{3CBC3C60-8328-4AE1-B628-154B50D72F9A}"/>
              </a:ext>
            </a:extLst>
          </p:cNvPr>
          <p:cNvSpPr>
            <a:spLocks noChangeArrowheads="1"/>
          </p:cNvSpPr>
          <p:nvPr/>
        </p:nvSpPr>
        <p:spPr bwMode="auto">
          <a:xfrm>
            <a:off x="1524001" y="30791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5845" name="Object 5">
            <a:extLst>
              <a:ext uri="{FF2B5EF4-FFF2-40B4-BE49-F238E27FC236}">
                <a16:creationId xmlns:a16="http://schemas.microsoft.com/office/drawing/2014/main" id="{EC80D5A6-CED1-40D3-896D-F8F53AC1D769}"/>
              </a:ext>
            </a:extLst>
          </p:cNvPr>
          <p:cNvGraphicFramePr>
            <a:graphicFrameLocks noChangeAspect="1"/>
          </p:cNvGraphicFramePr>
          <p:nvPr>
            <p:extLst>
              <p:ext uri="{D42A27DB-BD31-4B8C-83A1-F6EECF244321}">
                <p14:modId xmlns:p14="http://schemas.microsoft.com/office/powerpoint/2010/main" val="2265793012"/>
              </p:ext>
            </p:extLst>
          </p:nvPr>
        </p:nvGraphicFramePr>
        <p:xfrm>
          <a:off x="4566295" y="1970043"/>
          <a:ext cx="3475037" cy="549275"/>
        </p:xfrm>
        <a:graphic>
          <a:graphicData uri="http://schemas.openxmlformats.org/presentationml/2006/ole">
            <mc:AlternateContent xmlns:mc="http://schemas.openxmlformats.org/markup-compatibility/2006">
              <mc:Choice xmlns:v="urn:schemas-microsoft-com:vml" Requires="v">
                <p:oleObj spid="_x0000_s36891" name="Equation" r:id="rId3" imgW="1511300" imgH="241300" progId="Equation.DSMT4">
                  <p:embed/>
                </p:oleObj>
              </mc:Choice>
              <mc:Fallback>
                <p:oleObj name="Equation" r:id="rId3" imgW="1511300" imgH="2413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6295" y="1970043"/>
                        <a:ext cx="34750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6" name="Text Box 6">
            <a:extLst>
              <a:ext uri="{FF2B5EF4-FFF2-40B4-BE49-F238E27FC236}">
                <a16:creationId xmlns:a16="http://schemas.microsoft.com/office/drawing/2014/main" id="{B90758FD-E15A-4D06-AAC6-8E4C79FE00FC}"/>
              </a:ext>
            </a:extLst>
          </p:cNvPr>
          <p:cNvSpPr txBox="1">
            <a:spLocks noChangeArrowheads="1"/>
          </p:cNvSpPr>
          <p:nvPr/>
        </p:nvSpPr>
        <p:spPr bwMode="auto">
          <a:xfrm>
            <a:off x="2297113" y="2761764"/>
            <a:ext cx="4873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的均值是否相等，即检验假设</a:t>
            </a:r>
          </a:p>
        </p:txBody>
      </p:sp>
      <p:sp>
        <p:nvSpPr>
          <p:cNvPr id="36871" name="Rectangle 7">
            <a:extLst>
              <a:ext uri="{FF2B5EF4-FFF2-40B4-BE49-F238E27FC236}">
                <a16:creationId xmlns:a16="http://schemas.microsoft.com/office/drawing/2014/main" id="{AA9BC0C7-66F8-4A8E-8F78-244717F5FB50}"/>
              </a:ext>
            </a:extLst>
          </p:cNvPr>
          <p:cNvSpPr>
            <a:spLocks noChangeArrowheads="1"/>
          </p:cNvSpPr>
          <p:nvPr/>
        </p:nvSpPr>
        <p:spPr bwMode="auto">
          <a:xfrm>
            <a:off x="1524001" y="30838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5848" name="Object 8">
            <a:extLst>
              <a:ext uri="{FF2B5EF4-FFF2-40B4-BE49-F238E27FC236}">
                <a16:creationId xmlns:a16="http://schemas.microsoft.com/office/drawing/2014/main" id="{4585CCF0-8D00-4CA4-9DFA-BBFB969AD6BD}"/>
              </a:ext>
            </a:extLst>
          </p:cNvPr>
          <p:cNvGraphicFramePr>
            <a:graphicFrameLocks noChangeAspect="1"/>
          </p:cNvGraphicFramePr>
          <p:nvPr>
            <p:extLst>
              <p:ext uri="{D42A27DB-BD31-4B8C-83A1-F6EECF244321}">
                <p14:modId xmlns:p14="http://schemas.microsoft.com/office/powerpoint/2010/main" val="2378350739"/>
              </p:ext>
            </p:extLst>
          </p:nvPr>
        </p:nvGraphicFramePr>
        <p:xfrm>
          <a:off x="3287688" y="3745582"/>
          <a:ext cx="4140200" cy="747712"/>
        </p:xfrm>
        <a:graphic>
          <a:graphicData uri="http://schemas.openxmlformats.org/presentationml/2006/ole">
            <mc:AlternateContent xmlns:mc="http://schemas.openxmlformats.org/markup-compatibility/2006">
              <mc:Choice xmlns:v="urn:schemas-microsoft-com:vml" Requires="v">
                <p:oleObj spid="_x0000_s36892" name="Equation" r:id="rId5" imgW="1422400" imgH="228600" progId="Equation.DSMT4">
                  <p:embed/>
                </p:oleObj>
              </mc:Choice>
              <mc:Fallback>
                <p:oleObj name="Equation" r:id="rId5" imgW="1422400" imgH="2286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7688" y="3745582"/>
                        <a:ext cx="4140200" cy="74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3" name="Rectangle 9">
            <a:extLst>
              <a:ext uri="{FF2B5EF4-FFF2-40B4-BE49-F238E27FC236}">
                <a16:creationId xmlns:a16="http://schemas.microsoft.com/office/drawing/2014/main" id="{7A0E5D09-C3B7-4C54-AA7A-6C912CEBCC40}"/>
              </a:ext>
            </a:extLst>
          </p:cNvPr>
          <p:cNvSpPr>
            <a:spLocks noChangeArrowheads="1"/>
          </p:cNvSpPr>
          <p:nvPr/>
        </p:nvSpPr>
        <p:spPr bwMode="auto">
          <a:xfrm>
            <a:off x="1524001" y="30838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5850" name="Object 10">
            <a:extLst>
              <a:ext uri="{FF2B5EF4-FFF2-40B4-BE49-F238E27FC236}">
                <a16:creationId xmlns:a16="http://schemas.microsoft.com/office/drawing/2014/main" id="{D503D1AE-EFF7-4554-9C4A-E5CFDD8A0A25}"/>
              </a:ext>
            </a:extLst>
          </p:cNvPr>
          <p:cNvGraphicFramePr>
            <a:graphicFrameLocks noChangeAspect="1"/>
          </p:cNvGraphicFramePr>
          <p:nvPr>
            <p:extLst>
              <p:ext uri="{D42A27DB-BD31-4B8C-83A1-F6EECF244321}">
                <p14:modId xmlns:p14="http://schemas.microsoft.com/office/powerpoint/2010/main" val="1570689597"/>
              </p:ext>
            </p:extLst>
          </p:nvPr>
        </p:nvGraphicFramePr>
        <p:xfrm>
          <a:off x="3540100" y="4825082"/>
          <a:ext cx="3348038" cy="692150"/>
        </p:xfrm>
        <a:graphic>
          <a:graphicData uri="http://schemas.openxmlformats.org/presentationml/2006/ole">
            <mc:AlternateContent xmlns:mc="http://schemas.openxmlformats.org/markup-compatibility/2006">
              <mc:Choice xmlns:v="urn:schemas-microsoft-com:vml" Requires="v">
                <p:oleObj spid="_x0000_s36893" name="Equation" r:id="rId7" imgW="1104900" imgH="228600" progId="Equation.DSMT4">
                  <p:embed/>
                </p:oleObj>
              </mc:Choice>
              <mc:Fallback>
                <p:oleObj name="Equation" r:id="rId7" imgW="1104900" imgH="2286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40100" y="4825082"/>
                        <a:ext cx="3348038"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51" name="Text Box 11">
            <a:extLst>
              <a:ext uri="{FF2B5EF4-FFF2-40B4-BE49-F238E27FC236}">
                <a16:creationId xmlns:a16="http://schemas.microsoft.com/office/drawing/2014/main" id="{865B31DA-4A63-46A7-8331-88AA6271CE2C}"/>
              </a:ext>
            </a:extLst>
          </p:cNvPr>
          <p:cNvSpPr txBox="1">
            <a:spLocks noChangeArrowheads="1"/>
          </p:cNvSpPr>
          <p:nvPr/>
        </p:nvSpPr>
        <p:spPr bwMode="auto">
          <a:xfrm>
            <a:off x="6813940" y="4916581"/>
            <a:ext cx="172996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不全相等</a:t>
            </a:r>
            <a:r>
              <a:rPr lang="zh-CN" altLang="en-US" sz="3200" b="1" dirty="0">
                <a:latin typeface="Times New Roman" panose="02020603050405020304" pitchFamily="18" charset="0"/>
              </a:rPr>
              <a:t> </a:t>
            </a:r>
          </a:p>
        </p:txBody>
      </p:sp>
      <p:sp>
        <p:nvSpPr>
          <p:cNvPr id="35852" name="Text Box 12">
            <a:extLst>
              <a:ext uri="{FF2B5EF4-FFF2-40B4-BE49-F238E27FC236}">
                <a16:creationId xmlns:a16="http://schemas.microsoft.com/office/drawing/2014/main" id="{AEE55463-81BE-418E-8F90-E23C8F9A86FC}"/>
              </a:ext>
            </a:extLst>
          </p:cNvPr>
          <p:cNvSpPr txBox="1">
            <a:spLocks noChangeArrowheads="1"/>
          </p:cNvSpPr>
          <p:nvPr/>
        </p:nvSpPr>
        <p:spPr bwMode="auto">
          <a:xfrm>
            <a:off x="2152651" y="6002124"/>
            <a:ext cx="288732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latin typeface="Times New Roman" panose="02020603050405020304" pitchFamily="18" charset="0"/>
              </a:rPr>
              <a:t>2.  </a:t>
            </a:r>
            <a:r>
              <a:rPr lang="zh-CN" altLang="en-US" sz="2800" b="1">
                <a:latin typeface="Times New Roman" panose="02020603050405020304" pitchFamily="18" charset="0"/>
              </a:rPr>
              <a:t>作出未知参数 </a:t>
            </a:r>
          </a:p>
        </p:txBody>
      </p:sp>
      <p:sp>
        <p:nvSpPr>
          <p:cNvPr id="36877" name="Rectangle 13">
            <a:extLst>
              <a:ext uri="{FF2B5EF4-FFF2-40B4-BE49-F238E27FC236}">
                <a16:creationId xmlns:a16="http://schemas.microsoft.com/office/drawing/2014/main" id="{7587580C-917A-4242-9284-EE72FD7F4602}"/>
              </a:ext>
            </a:extLst>
          </p:cNvPr>
          <p:cNvSpPr>
            <a:spLocks noChangeArrowheads="1"/>
          </p:cNvSpPr>
          <p:nvPr/>
        </p:nvSpPr>
        <p:spPr bwMode="auto">
          <a:xfrm>
            <a:off x="1524001" y="30791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5854" name="Object 14">
            <a:extLst>
              <a:ext uri="{FF2B5EF4-FFF2-40B4-BE49-F238E27FC236}">
                <a16:creationId xmlns:a16="http://schemas.microsoft.com/office/drawing/2014/main" id="{A580E7FB-D853-4F6A-8D23-E3AB5A6F99CB}"/>
              </a:ext>
            </a:extLst>
          </p:cNvPr>
          <p:cNvGraphicFramePr>
            <a:graphicFrameLocks noChangeAspect="1"/>
          </p:cNvGraphicFramePr>
          <p:nvPr>
            <p:extLst>
              <p:ext uri="{D42A27DB-BD31-4B8C-83A1-F6EECF244321}">
                <p14:modId xmlns:p14="http://schemas.microsoft.com/office/powerpoint/2010/main" val="4115043239"/>
              </p:ext>
            </p:extLst>
          </p:nvPr>
        </p:nvGraphicFramePr>
        <p:xfrm>
          <a:off x="5087888" y="5849665"/>
          <a:ext cx="2951162" cy="663575"/>
        </p:xfrm>
        <a:graphic>
          <a:graphicData uri="http://schemas.openxmlformats.org/presentationml/2006/ole">
            <mc:AlternateContent xmlns:mc="http://schemas.openxmlformats.org/markup-compatibility/2006">
              <mc:Choice xmlns:v="urn:schemas-microsoft-com:vml" Requires="v">
                <p:oleObj spid="_x0000_s36894" name="Equation" r:id="rId9" imgW="1054100" imgH="241300" progId="Equation.DSMT4">
                  <p:embed/>
                </p:oleObj>
              </mc:Choice>
              <mc:Fallback>
                <p:oleObj name="Equation" r:id="rId9" imgW="1054100" imgH="241300"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87888" y="5849665"/>
                        <a:ext cx="2951162"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wipe(left)">
                                      <p:cBhvr>
                                        <p:cTn id="7" dur="2000"/>
                                        <p:tgtEl>
                                          <p:spTgt spid="358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843"/>
                                        </p:tgtEl>
                                        <p:attrNameLst>
                                          <p:attrName>style.visibility</p:attrName>
                                        </p:attrNameLst>
                                      </p:cBhvr>
                                      <p:to>
                                        <p:strVal val="visible"/>
                                      </p:to>
                                    </p:set>
                                    <p:animEffect transition="in" filter="wipe(left)">
                                      <p:cBhvr>
                                        <p:cTn id="12" dur="2000"/>
                                        <p:tgtEl>
                                          <p:spTgt spid="358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5845"/>
                                        </p:tgtEl>
                                        <p:attrNameLst>
                                          <p:attrName>style.visibility</p:attrName>
                                        </p:attrNameLst>
                                      </p:cBhvr>
                                      <p:to>
                                        <p:strVal val="visible"/>
                                      </p:to>
                                    </p:set>
                                    <p:animEffect transition="in" filter="wipe(left)">
                                      <p:cBhvr>
                                        <p:cTn id="17" dur="2000"/>
                                        <p:tgtEl>
                                          <p:spTgt spid="358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846"/>
                                        </p:tgtEl>
                                        <p:attrNameLst>
                                          <p:attrName>style.visibility</p:attrName>
                                        </p:attrNameLst>
                                      </p:cBhvr>
                                      <p:to>
                                        <p:strVal val="visible"/>
                                      </p:to>
                                    </p:set>
                                    <p:animEffect transition="in" filter="wipe(left)">
                                      <p:cBhvr>
                                        <p:cTn id="22" dur="2000"/>
                                        <p:tgtEl>
                                          <p:spTgt spid="3584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5848"/>
                                        </p:tgtEl>
                                        <p:attrNameLst>
                                          <p:attrName>style.visibility</p:attrName>
                                        </p:attrNameLst>
                                      </p:cBhvr>
                                      <p:to>
                                        <p:strVal val="visible"/>
                                      </p:to>
                                    </p:set>
                                    <p:animEffect transition="in" filter="wipe(left)">
                                      <p:cBhvr>
                                        <p:cTn id="27" dur="2000"/>
                                        <p:tgtEl>
                                          <p:spTgt spid="3584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5850"/>
                                        </p:tgtEl>
                                        <p:attrNameLst>
                                          <p:attrName>style.visibility</p:attrName>
                                        </p:attrNameLst>
                                      </p:cBhvr>
                                      <p:to>
                                        <p:strVal val="visible"/>
                                      </p:to>
                                    </p:set>
                                    <p:animEffect transition="in" filter="wipe(left)">
                                      <p:cBhvr>
                                        <p:cTn id="32" dur="2000"/>
                                        <p:tgtEl>
                                          <p:spTgt spid="3585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5851"/>
                                        </p:tgtEl>
                                        <p:attrNameLst>
                                          <p:attrName>style.visibility</p:attrName>
                                        </p:attrNameLst>
                                      </p:cBhvr>
                                      <p:to>
                                        <p:strVal val="visible"/>
                                      </p:to>
                                    </p:set>
                                    <p:animEffect transition="in" filter="wipe(left)">
                                      <p:cBhvr>
                                        <p:cTn id="37" dur="2000"/>
                                        <p:tgtEl>
                                          <p:spTgt spid="3585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5852"/>
                                        </p:tgtEl>
                                        <p:attrNameLst>
                                          <p:attrName>style.visibility</p:attrName>
                                        </p:attrNameLst>
                                      </p:cBhvr>
                                      <p:to>
                                        <p:strVal val="visible"/>
                                      </p:to>
                                    </p:set>
                                    <p:animEffect transition="in" filter="wipe(left)">
                                      <p:cBhvr>
                                        <p:cTn id="42" dur="2000"/>
                                        <p:tgtEl>
                                          <p:spTgt spid="3585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35854"/>
                                        </p:tgtEl>
                                        <p:attrNameLst>
                                          <p:attrName>style.visibility</p:attrName>
                                        </p:attrNameLst>
                                      </p:cBhvr>
                                      <p:to>
                                        <p:strVal val="visible"/>
                                      </p:to>
                                    </p:set>
                                    <p:animEffect transition="in" filter="wipe(left)">
                                      <p:cBhvr>
                                        <p:cTn id="47" dur="2000"/>
                                        <p:tgtEl>
                                          <p:spTgt spid="35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P spid="35843" grpId="0"/>
      <p:bldP spid="35846" grpId="0"/>
      <p:bldP spid="35851" grpId="0"/>
      <p:bldP spid="3585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a:extLst>
              <a:ext uri="{FF2B5EF4-FFF2-40B4-BE49-F238E27FC236}">
                <a16:creationId xmlns:a16="http://schemas.microsoft.com/office/drawing/2014/main" id="{49992201-B274-415E-BE2F-8E7B9A02C115}"/>
              </a:ext>
            </a:extLst>
          </p:cNvPr>
          <p:cNvSpPr txBox="1">
            <a:spLocks noChangeArrowheads="1"/>
          </p:cNvSpPr>
          <p:nvPr/>
        </p:nvSpPr>
        <p:spPr bwMode="auto">
          <a:xfrm>
            <a:off x="2390998" y="1445536"/>
            <a:ext cx="307007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三、平方和的分解</a:t>
            </a:r>
          </a:p>
        </p:txBody>
      </p:sp>
      <p:sp>
        <p:nvSpPr>
          <p:cNvPr id="36867" name="Text Box 3">
            <a:extLst>
              <a:ext uri="{FF2B5EF4-FFF2-40B4-BE49-F238E27FC236}">
                <a16:creationId xmlns:a16="http://schemas.microsoft.com/office/drawing/2014/main" id="{6BD9B409-BE75-4FE6-BFB1-4A366214963A}"/>
              </a:ext>
            </a:extLst>
          </p:cNvPr>
          <p:cNvSpPr txBox="1">
            <a:spLocks noChangeArrowheads="1"/>
          </p:cNvSpPr>
          <p:nvPr/>
        </p:nvSpPr>
        <p:spPr bwMode="auto">
          <a:xfrm>
            <a:off x="2390998" y="2592006"/>
            <a:ext cx="234872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引入总平方和</a:t>
            </a:r>
          </a:p>
        </p:txBody>
      </p:sp>
      <p:sp>
        <p:nvSpPr>
          <p:cNvPr id="37892" name="Rectangle 4">
            <a:extLst>
              <a:ext uri="{FF2B5EF4-FFF2-40B4-BE49-F238E27FC236}">
                <a16:creationId xmlns:a16="http://schemas.microsoft.com/office/drawing/2014/main" id="{A3A9C4D7-DE7D-4127-8593-2759C21301B6}"/>
              </a:ext>
            </a:extLst>
          </p:cNvPr>
          <p:cNvSpPr>
            <a:spLocks noChangeArrowheads="1"/>
          </p:cNvSpPr>
          <p:nvPr/>
        </p:nvSpPr>
        <p:spPr bwMode="auto">
          <a:xfrm>
            <a:off x="1524001" y="29648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6869" name="Object 5">
            <a:extLst>
              <a:ext uri="{FF2B5EF4-FFF2-40B4-BE49-F238E27FC236}">
                <a16:creationId xmlns:a16="http://schemas.microsoft.com/office/drawing/2014/main" id="{1CC7E226-E9AC-4147-A500-7B80F065D498}"/>
              </a:ext>
            </a:extLst>
          </p:cNvPr>
          <p:cNvGraphicFramePr>
            <a:graphicFrameLocks noChangeAspect="1"/>
          </p:cNvGraphicFramePr>
          <p:nvPr>
            <p:extLst>
              <p:ext uri="{D42A27DB-BD31-4B8C-83A1-F6EECF244321}">
                <p14:modId xmlns:p14="http://schemas.microsoft.com/office/powerpoint/2010/main" val="3545327436"/>
              </p:ext>
            </p:extLst>
          </p:nvPr>
        </p:nvGraphicFramePr>
        <p:xfrm>
          <a:off x="4943872" y="2292350"/>
          <a:ext cx="2627312" cy="939800"/>
        </p:xfrm>
        <a:graphic>
          <a:graphicData uri="http://schemas.openxmlformats.org/presentationml/2006/ole">
            <mc:AlternateContent xmlns:mc="http://schemas.openxmlformats.org/markup-compatibility/2006">
              <mc:Choice xmlns:v="urn:schemas-microsoft-com:vml" Requires="v">
                <p:oleObj spid="_x0000_s37926" name="Equation" r:id="rId3" imgW="1308100" imgH="469900" progId="Equation.DSMT4">
                  <p:embed/>
                </p:oleObj>
              </mc:Choice>
              <mc:Fallback>
                <p:oleObj name="Equation" r:id="rId3" imgW="1308100" imgH="4699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3872" y="2292350"/>
                        <a:ext cx="26273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0" name="Text Box 6">
            <a:extLst>
              <a:ext uri="{FF2B5EF4-FFF2-40B4-BE49-F238E27FC236}">
                <a16:creationId xmlns:a16="http://schemas.microsoft.com/office/drawing/2014/main" id="{589B3588-89F0-4308-B29E-AAD4EDCE083C}"/>
              </a:ext>
            </a:extLst>
          </p:cNvPr>
          <p:cNvSpPr txBox="1">
            <a:spLocks noChangeArrowheads="1"/>
          </p:cNvSpPr>
          <p:nvPr/>
        </p:nvSpPr>
        <p:spPr bwMode="auto">
          <a:xfrm>
            <a:off x="2390998" y="3500932"/>
            <a:ext cx="99578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其中 </a:t>
            </a:r>
          </a:p>
        </p:txBody>
      </p:sp>
      <p:sp>
        <p:nvSpPr>
          <p:cNvPr id="37895" name="Rectangle 7">
            <a:extLst>
              <a:ext uri="{FF2B5EF4-FFF2-40B4-BE49-F238E27FC236}">
                <a16:creationId xmlns:a16="http://schemas.microsoft.com/office/drawing/2014/main" id="{9A9A156C-A4A8-4CF8-A53F-E4745C0A5176}"/>
              </a:ext>
            </a:extLst>
          </p:cNvPr>
          <p:cNvSpPr>
            <a:spLocks noChangeArrowheads="1"/>
          </p:cNvSpPr>
          <p:nvPr/>
        </p:nvSpPr>
        <p:spPr bwMode="auto">
          <a:xfrm>
            <a:off x="1524001" y="29648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6872" name="Object 8">
            <a:extLst>
              <a:ext uri="{FF2B5EF4-FFF2-40B4-BE49-F238E27FC236}">
                <a16:creationId xmlns:a16="http://schemas.microsoft.com/office/drawing/2014/main" id="{D14188E5-3892-4D63-ABAD-28B997507691}"/>
              </a:ext>
            </a:extLst>
          </p:cNvPr>
          <p:cNvGraphicFramePr>
            <a:graphicFrameLocks noChangeAspect="1"/>
          </p:cNvGraphicFramePr>
          <p:nvPr>
            <p:extLst>
              <p:ext uri="{D42A27DB-BD31-4B8C-83A1-F6EECF244321}">
                <p14:modId xmlns:p14="http://schemas.microsoft.com/office/powerpoint/2010/main" val="1989673530"/>
              </p:ext>
            </p:extLst>
          </p:nvPr>
        </p:nvGraphicFramePr>
        <p:xfrm>
          <a:off x="5003106" y="3154618"/>
          <a:ext cx="2195512" cy="1087438"/>
        </p:xfrm>
        <a:graphic>
          <a:graphicData uri="http://schemas.openxmlformats.org/presentationml/2006/ole">
            <mc:AlternateContent xmlns:mc="http://schemas.openxmlformats.org/markup-compatibility/2006">
              <mc:Choice xmlns:v="urn:schemas-microsoft-com:vml" Requires="v">
                <p:oleObj spid="_x0000_s37927" name="Equation" r:id="rId5" imgW="939800" imgH="469900" progId="Equation.DSMT4">
                  <p:embed/>
                </p:oleObj>
              </mc:Choice>
              <mc:Fallback>
                <p:oleObj name="Equation" r:id="rId5" imgW="939800" imgH="4699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3106" y="3154618"/>
                        <a:ext cx="2195512" cy="108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7" name="Rectangle 9">
            <a:extLst>
              <a:ext uri="{FF2B5EF4-FFF2-40B4-BE49-F238E27FC236}">
                <a16:creationId xmlns:a16="http://schemas.microsoft.com/office/drawing/2014/main" id="{E7FA38AC-706D-40AC-8D3C-6EA845886546}"/>
              </a:ext>
            </a:extLst>
          </p:cNvPr>
          <p:cNvSpPr>
            <a:spLocks noChangeArrowheads="1"/>
          </p:cNvSpPr>
          <p:nvPr/>
        </p:nvSpPr>
        <p:spPr bwMode="auto">
          <a:xfrm>
            <a:off x="1524001"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36874" name="Group 10">
            <a:extLst>
              <a:ext uri="{FF2B5EF4-FFF2-40B4-BE49-F238E27FC236}">
                <a16:creationId xmlns:a16="http://schemas.microsoft.com/office/drawing/2014/main" id="{806B0328-A307-42DD-BCD2-6DA425B4181D}"/>
              </a:ext>
            </a:extLst>
          </p:cNvPr>
          <p:cNvGrpSpPr>
            <a:grpSpLocks/>
          </p:cNvGrpSpPr>
          <p:nvPr/>
        </p:nvGrpSpPr>
        <p:grpSpPr bwMode="auto">
          <a:xfrm>
            <a:off x="2274889" y="4554704"/>
            <a:ext cx="2554268" cy="538738"/>
            <a:chOff x="223" y="2513"/>
            <a:chExt cx="1534" cy="373"/>
          </a:xfrm>
        </p:grpSpPr>
        <p:sp>
          <p:nvSpPr>
            <p:cNvPr id="37906" name="Text Box 11">
              <a:extLst>
                <a:ext uri="{FF2B5EF4-FFF2-40B4-BE49-F238E27FC236}">
                  <a16:creationId xmlns:a16="http://schemas.microsoft.com/office/drawing/2014/main" id="{3B46F7D3-1E04-43A9-9636-79D9A1CC5B4B}"/>
                </a:ext>
              </a:extLst>
            </p:cNvPr>
            <p:cNvSpPr txBox="1">
              <a:spLocks noChangeArrowheads="1"/>
            </p:cNvSpPr>
            <p:nvPr/>
          </p:nvSpPr>
          <p:spPr bwMode="auto">
            <a:xfrm>
              <a:off x="509" y="2513"/>
              <a:ext cx="1248"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分解成为： </a:t>
              </a:r>
            </a:p>
          </p:txBody>
        </p:sp>
        <p:graphicFrame>
          <p:nvGraphicFramePr>
            <p:cNvPr id="37907" name="Object 12">
              <a:extLst>
                <a:ext uri="{FF2B5EF4-FFF2-40B4-BE49-F238E27FC236}">
                  <a16:creationId xmlns:a16="http://schemas.microsoft.com/office/drawing/2014/main" id="{1CBB0650-82EA-486C-AE6F-21330A990EC7}"/>
                </a:ext>
              </a:extLst>
            </p:cNvPr>
            <p:cNvGraphicFramePr>
              <a:graphicFrameLocks noChangeAspect="1"/>
            </p:cNvGraphicFramePr>
            <p:nvPr>
              <p:extLst>
                <p:ext uri="{D42A27DB-BD31-4B8C-83A1-F6EECF244321}">
                  <p14:modId xmlns:p14="http://schemas.microsoft.com/office/powerpoint/2010/main" val="1684162407"/>
                </p:ext>
              </p:extLst>
            </p:nvPr>
          </p:nvGraphicFramePr>
          <p:xfrm>
            <a:off x="223" y="2545"/>
            <a:ext cx="298" cy="341"/>
          </p:xfrm>
          <a:graphic>
            <a:graphicData uri="http://schemas.openxmlformats.org/presentationml/2006/ole">
              <mc:AlternateContent xmlns:mc="http://schemas.openxmlformats.org/markup-compatibility/2006">
                <mc:Choice xmlns:v="urn:schemas-microsoft-com:vml" Requires="v">
                  <p:oleObj spid="_x0000_s37928" name="Equation" r:id="rId7" imgW="203112" imgH="228501" progId="Equation.DSMT4">
                    <p:embed/>
                  </p:oleObj>
                </mc:Choice>
                <mc:Fallback>
                  <p:oleObj name="Equation" r:id="rId7" imgW="203112" imgH="228501"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3" y="2545"/>
                          <a:ext cx="298" cy="341"/>
                        </a:xfrm>
                        <a:prstGeom prst="rect">
                          <a:avLst/>
                        </a:prstGeom>
                        <a:noFill/>
                        <a:ln>
                          <a:noFill/>
                        </a:ln>
                      </p:spPr>
                    </p:pic>
                  </p:oleObj>
                </mc:Fallback>
              </mc:AlternateContent>
            </a:graphicData>
          </a:graphic>
        </p:graphicFrame>
      </p:grpSp>
      <p:sp>
        <p:nvSpPr>
          <p:cNvPr id="37899" name="Rectangle 13">
            <a:extLst>
              <a:ext uri="{FF2B5EF4-FFF2-40B4-BE49-F238E27FC236}">
                <a16:creationId xmlns:a16="http://schemas.microsoft.com/office/drawing/2014/main" id="{D1AC1498-7703-45AE-8380-8ADD2F4210D7}"/>
              </a:ext>
            </a:extLst>
          </p:cNvPr>
          <p:cNvSpPr>
            <a:spLocks noChangeArrowheads="1"/>
          </p:cNvSpPr>
          <p:nvPr/>
        </p:nvSpPr>
        <p:spPr bwMode="auto">
          <a:xfrm>
            <a:off x="1524001" y="30838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6878" name="Object 14">
            <a:extLst>
              <a:ext uri="{FF2B5EF4-FFF2-40B4-BE49-F238E27FC236}">
                <a16:creationId xmlns:a16="http://schemas.microsoft.com/office/drawing/2014/main" id="{79C1B52F-3CB1-4F2D-A05D-7FA71A8E5203}"/>
              </a:ext>
            </a:extLst>
          </p:cNvPr>
          <p:cNvGraphicFramePr>
            <a:graphicFrameLocks noChangeAspect="1"/>
          </p:cNvGraphicFramePr>
          <p:nvPr/>
        </p:nvGraphicFramePr>
        <p:xfrm>
          <a:off x="4979988" y="4565650"/>
          <a:ext cx="2195512" cy="592138"/>
        </p:xfrm>
        <a:graphic>
          <a:graphicData uri="http://schemas.openxmlformats.org/presentationml/2006/ole">
            <mc:AlternateContent xmlns:mc="http://schemas.openxmlformats.org/markup-compatibility/2006">
              <mc:Choice xmlns:v="urn:schemas-microsoft-com:vml" Requires="v">
                <p:oleObj spid="_x0000_s37929" name="Equation" r:id="rId9" imgW="850900" imgH="228600" progId="Equation.DSMT4">
                  <p:embed/>
                </p:oleObj>
              </mc:Choice>
              <mc:Fallback>
                <p:oleObj name="Equation" r:id="rId9" imgW="850900" imgH="228600"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79988" y="4565650"/>
                        <a:ext cx="2195512"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901" name="Rectangle 15">
            <a:extLst>
              <a:ext uri="{FF2B5EF4-FFF2-40B4-BE49-F238E27FC236}">
                <a16:creationId xmlns:a16="http://schemas.microsoft.com/office/drawing/2014/main" id="{C5D93CA5-18CD-4130-8368-B1244B04080C}"/>
              </a:ext>
            </a:extLst>
          </p:cNvPr>
          <p:cNvSpPr>
            <a:spLocks noChangeArrowheads="1"/>
          </p:cNvSpPr>
          <p:nvPr/>
        </p:nvSpPr>
        <p:spPr bwMode="auto">
          <a:xfrm>
            <a:off x="1524001" y="29648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6880" name="Object 16">
            <a:extLst>
              <a:ext uri="{FF2B5EF4-FFF2-40B4-BE49-F238E27FC236}">
                <a16:creationId xmlns:a16="http://schemas.microsoft.com/office/drawing/2014/main" id="{DE45899D-4AD4-44A0-BF4E-0C81EAEABB84}"/>
              </a:ext>
            </a:extLst>
          </p:cNvPr>
          <p:cNvGraphicFramePr>
            <a:graphicFrameLocks noChangeAspect="1"/>
          </p:cNvGraphicFramePr>
          <p:nvPr>
            <p:extLst>
              <p:ext uri="{D42A27DB-BD31-4B8C-83A1-F6EECF244321}">
                <p14:modId xmlns:p14="http://schemas.microsoft.com/office/powerpoint/2010/main" val="4162433756"/>
              </p:ext>
            </p:extLst>
          </p:nvPr>
        </p:nvGraphicFramePr>
        <p:xfrm>
          <a:off x="3413919" y="5192224"/>
          <a:ext cx="3132138" cy="1031875"/>
        </p:xfrm>
        <a:graphic>
          <a:graphicData uri="http://schemas.openxmlformats.org/presentationml/2006/ole">
            <mc:AlternateContent xmlns:mc="http://schemas.openxmlformats.org/markup-compatibility/2006">
              <mc:Choice xmlns:v="urn:schemas-microsoft-com:vml" Requires="v">
                <p:oleObj spid="_x0000_s37930" name="Equation" r:id="rId11" imgW="1422400" imgH="469900" progId="Equation.DSMT4">
                  <p:embed/>
                </p:oleObj>
              </mc:Choice>
              <mc:Fallback>
                <p:oleObj name="Equation" r:id="rId11" imgW="1422400" imgH="469900" progId="Equation.DSMT4">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13919" y="5192224"/>
                        <a:ext cx="3132138"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903" name="Rectangle 17">
            <a:extLst>
              <a:ext uri="{FF2B5EF4-FFF2-40B4-BE49-F238E27FC236}">
                <a16:creationId xmlns:a16="http://schemas.microsoft.com/office/drawing/2014/main" id="{12FA7A2B-723B-4C51-9187-125AFEFA836C}"/>
              </a:ext>
            </a:extLst>
          </p:cNvPr>
          <p:cNvSpPr>
            <a:spLocks noChangeArrowheads="1"/>
          </p:cNvSpPr>
          <p:nvPr/>
        </p:nvSpPr>
        <p:spPr bwMode="auto">
          <a:xfrm>
            <a:off x="1524001" y="29648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6882" name="Object 18">
            <a:extLst>
              <a:ext uri="{FF2B5EF4-FFF2-40B4-BE49-F238E27FC236}">
                <a16:creationId xmlns:a16="http://schemas.microsoft.com/office/drawing/2014/main" id="{0A77C05A-AC9B-4102-949A-602DF0C1BA0D}"/>
              </a:ext>
            </a:extLst>
          </p:cNvPr>
          <p:cNvGraphicFramePr>
            <a:graphicFrameLocks noChangeAspect="1"/>
          </p:cNvGraphicFramePr>
          <p:nvPr>
            <p:extLst>
              <p:ext uri="{D42A27DB-BD31-4B8C-83A1-F6EECF244321}">
                <p14:modId xmlns:p14="http://schemas.microsoft.com/office/powerpoint/2010/main" val="2320478164"/>
              </p:ext>
            </p:extLst>
          </p:nvPr>
        </p:nvGraphicFramePr>
        <p:xfrm>
          <a:off x="6722738" y="5191802"/>
          <a:ext cx="3203575" cy="1112838"/>
        </p:xfrm>
        <a:graphic>
          <a:graphicData uri="http://schemas.openxmlformats.org/presentationml/2006/ole">
            <mc:AlternateContent xmlns:mc="http://schemas.openxmlformats.org/markup-compatibility/2006">
              <mc:Choice xmlns:v="urn:schemas-microsoft-com:vml" Requires="v">
                <p:oleObj spid="_x0000_s37931" name="Equation" r:id="rId13" imgW="1346200" imgH="469900" progId="Equation.DSMT4">
                  <p:embed/>
                </p:oleObj>
              </mc:Choice>
              <mc:Fallback>
                <p:oleObj name="Equation" r:id="rId13" imgW="1346200" imgH="469900" progId="Equation.DSMT4">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22738" y="5191802"/>
                        <a:ext cx="3203575" cy="111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83" name="Text Box 19">
            <a:extLst>
              <a:ext uri="{FF2B5EF4-FFF2-40B4-BE49-F238E27FC236}">
                <a16:creationId xmlns:a16="http://schemas.microsoft.com/office/drawing/2014/main" id="{0B929B44-3047-4D93-A251-446B6DE81ACC}"/>
              </a:ext>
            </a:extLst>
          </p:cNvPr>
          <p:cNvSpPr txBox="1">
            <a:spLocks noChangeArrowheads="1"/>
          </p:cNvSpPr>
          <p:nvPr/>
        </p:nvSpPr>
        <p:spPr bwMode="auto">
          <a:xfrm>
            <a:off x="2298429" y="5393085"/>
            <a:ext cx="99578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其中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6"/>
                                        </p:tgtEl>
                                        <p:attrNameLst>
                                          <p:attrName>style.visibility</p:attrName>
                                        </p:attrNameLst>
                                      </p:cBhvr>
                                      <p:to>
                                        <p:strVal val="visible"/>
                                      </p:to>
                                    </p:set>
                                    <p:animEffect transition="in" filter="wipe(left)">
                                      <p:cBhvr>
                                        <p:cTn id="7" dur="2000"/>
                                        <p:tgtEl>
                                          <p:spTgt spid="368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67"/>
                                        </p:tgtEl>
                                        <p:attrNameLst>
                                          <p:attrName>style.visibility</p:attrName>
                                        </p:attrNameLst>
                                      </p:cBhvr>
                                      <p:to>
                                        <p:strVal val="visible"/>
                                      </p:to>
                                    </p:set>
                                    <p:animEffect transition="in" filter="wipe(left)">
                                      <p:cBhvr>
                                        <p:cTn id="12" dur="2000"/>
                                        <p:tgtEl>
                                          <p:spTgt spid="368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6869"/>
                                        </p:tgtEl>
                                        <p:attrNameLst>
                                          <p:attrName>style.visibility</p:attrName>
                                        </p:attrNameLst>
                                      </p:cBhvr>
                                      <p:to>
                                        <p:strVal val="visible"/>
                                      </p:to>
                                    </p:set>
                                    <p:animEffect transition="in" filter="wipe(left)">
                                      <p:cBhvr>
                                        <p:cTn id="17" dur="2000"/>
                                        <p:tgtEl>
                                          <p:spTgt spid="368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870"/>
                                        </p:tgtEl>
                                        <p:attrNameLst>
                                          <p:attrName>style.visibility</p:attrName>
                                        </p:attrNameLst>
                                      </p:cBhvr>
                                      <p:to>
                                        <p:strVal val="visible"/>
                                      </p:to>
                                    </p:set>
                                    <p:animEffect transition="in" filter="wipe(left)">
                                      <p:cBhvr>
                                        <p:cTn id="22" dur="2000"/>
                                        <p:tgtEl>
                                          <p:spTgt spid="3687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6872"/>
                                        </p:tgtEl>
                                        <p:attrNameLst>
                                          <p:attrName>style.visibility</p:attrName>
                                        </p:attrNameLst>
                                      </p:cBhvr>
                                      <p:to>
                                        <p:strVal val="visible"/>
                                      </p:to>
                                    </p:set>
                                    <p:animEffect transition="in" filter="wipe(left)">
                                      <p:cBhvr>
                                        <p:cTn id="27" dur="2000"/>
                                        <p:tgtEl>
                                          <p:spTgt spid="3687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6874"/>
                                        </p:tgtEl>
                                        <p:attrNameLst>
                                          <p:attrName>style.visibility</p:attrName>
                                        </p:attrNameLst>
                                      </p:cBhvr>
                                      <p:to>
                                        <p:strVal val="visible"/>
                                      </p:to>
                                    </p:set>
                                    <p:animEffect transition="in" filter="wipe(left)">
                                      <p:cBhvr>
                                        <p:cTn id="32" dur="2000"/>
                                        <p:tgtEl>
                                          <p:spTgt spid="3687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6878"/>
                                        </p:tgtEl>
                                        <p:attrNameLst>
                                          <p:attrName>style.visibility</p:attrName>
                                        </p:attrNameLst>
                                      </p:cBhvr>
                                      <p:to>
                                        <p:strVal val="visible"/>
                                      </p:to>
                                    </p:set>
                                    <p:animEffect transition="in" filter="wipe(left)">
                                      <p:cBhvr>
                                        <p:cTn id="37" dur="2000"/>
                                        <p:tgtEl>
                                          <p:spTgt spid="3687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6883"/>
                                        </p:tgtEl>
                                        <p:attrNameLst>
                                          <p:attrName>style.visibility</p:attrName>
                                        </p:attrNameLst>
                                      </p:cBhvr>
                                      <p:to>
                                        <p:strVal val="visible"/>
                                      </p:to>
                                    </p:set>
                                    <p:animEffect transition="in" filter="wipe(left)">
                                      <p:cBhvr>
                                        <p:cTn id="42" dur="2000"/>
                                        <p:tgtEl>
                                          <p:spTgt spid="3688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36880"/>
                                        </p:tgtEl>
                                        <p:attrNameLst>
                                          <p:attrName>style.visibility</p:attrName>
                                        </p:attrNameLst>
                                      </p:cBhvr>
                                      <p:to>
                                        <p:strVal val="visible"/>
                                      </p:to>
                                    </p:set>
                                    <p:animEffect transition="in" filter="wipe(left)">
                                      <p:cBhvr>
                                        <p:cTn id="47" dur="2000"/>
                                        <p:tgtEl>
                                          <p:spTgt spid="3688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36882"/>
                                        </p:tgtEl>
                                        <p:attrNameLst>
                                          <p:attrName>style.visibility</p:attrName>
                                        </p:attrNameLst>
                                      </p:cBhvr>
                                      <p:to>
                                        <p:strVal val="visible"/>
                                      </p:to>
                                    </p:set>
                                    <p:animEffect transition="in" filter="wipe(left)">
                                      <p:cBhvr>
                                        <p:cTn id="52" dur="2000"/>
                                        <p:tgtEl>
                                          <p:spTgt spid="368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p:bldP spid="36867" grpId="0"/>
      <p:bldP spid="36870" grpId="0"/>
      <p:bldP spid="3688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1D1F0CF7-0D15-4758-AFA1-84100094B113}"/>
              </a:ext>
            </a:extLst>
          </p:cNvPr>
          <p:cNvSpPr>
            <a:spLocks noChangeArrowheads="1"/>
          </p:cNvSpPr>
          <p:nvPr/>
        </p:nvSpPr>
        <p:spPr bwMode="auto">
          <a:xfrm>
            <a:off x="1524001" y="30791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891" name="Text Box 3">
            <a:extLst>
              <a:ext uri="{FF2B5EF4-FFF2-40B4-BE49-F238E27FC236}">
                <a16:creationId xmlns:a16="http://schemas.microsoft.com/office/drawing/2014/main" id="{E76F239C-3A0B-4F80-A167-8C3FD4E5DF16}"/>
              </a:ext>
            </a:extLst>
          </p:cNvPr>
          <p:cNvSpPr txBox="1">
            <a:spLocks noChangeArrowheads="1"/>
          </p:cNvSpPr>
          <p:nvPr/>
        </p:nvSpPr>
        <p:spPr bwMode="auto">
          <a:xfrm>
            <a:off x="1510805" y="1510973"/>
            <a:ext cx="99578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rPr>
              <a:t>四、 </a:t>
            </a:r>
          </a:p>
        </p:txBody>
      </p:sp>
      <p:graphicFrame>
        <p:nvGraphicFramePr>
          <p:cNvPr id="37892" name="Object 4">
            <a:extLst>
              <a:ext uri="{FF2B5EF4-FFF2-40B4-BE49-F238E27FC236}">
                <a16:creationId xmlns:a16="http://schemas.microsoft.com/office/drawing/2014/main" id="{E508E699-BF94-4AF2-AAA8-5AB947328A7F}"/>
              </a:ext>
            </a:extLst>
          </p:cNvPr>
          <p:cNvGraphicFramePr>
            <a:graphicFrameLocks noChangeAspect="1"/>
          </p:cNvGraphicFramePr>
          <p:nvPr>
            <p:extLst>
              <p:ext uri="{D42A27DB-BD31-4B8C-83A1-F6EECF244321}">
                <p14:modId xmlns:p14="http://schemas.microsoft.com/office/powerpoint/2010/main" val="3547193996"/>
              </p:ext>
            </p:extLst>
          </p:nvPr>
        </p:nvGraphicFramePr>
        <p:xfrm>
          <a:off x="2387104" y="1479223"/>
          <a:ext cx="1187450" cy="690562"/>
        </p:xfrm>
        <a:graphic>
          <a:graphicData uri="http://schemas.openxmlformats.org/presentationml/2006/ole">
            <mc:AlternateContent xmlns:mc="http://schemas.openxmlformats.org/markup-compatibility/2006">
              <mc:Choice xmlns:v="urn:schemas-microsoft-com:vml" Requires="v">
                <p:oleObj spid="_x0000_s38945" name="Equation" r:id="rId3" imgW="406224" imgH="241195" progId="Equation.DSMT4">
                  <p:embed/>
                </p:oleObj>
              </mc:Choice>
              <mc:Fallback>
                <p:oleObj name="Equation" r:id="rId3" imgW="406224" imgH="241195"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7104" y="1479223"/>
                        <a:ext cx="1187450"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3" name="Text Box 5">
            <a:extLst>
              <a:ext uri="{FF2B5EF4-FFF2-40B4-BE49-F238E27FC236}">
                <a16:creationId xmlns:a16="http://schemas.microsoft.com/office/drawing/2014/main" id="{334914CA-1497-4043-BF5F-B79799F786B3}"/>
              </a:ext>
            </a:extLst>
          </p:cNvPr>
          <p:cNvSpPr txBox="1">
            <a:spLocks noChangeArrowheads="1"/>
          </p:cNvSpPr>
          <p:nvPr/>
        </p:nvSpPr>
        <p:spPr bwMode="auto">
          <a:xfrm>
            <a:off x="3863480" y="1523673"/>
            <a:ext cx="207781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rPr>
              <a:t>的统计特性 </a:t>
            </a:r>
          </a:p>
        </p:txBody>
      </p:sp>
      <p:sp>
        <p:nvSpPr>
          <p:cNvPr id="38918" name="Rectangle 6">
            <a:extLst>
              <a:ext uri="{FF2B5EF4-FFF2-40B4-BE49-F238E27FC236}">
                <a16:creationId xmlns:a16="http://schemas.microsoft.com/office/drawing/2014/main" id="{5CCA5D4E-831A-417C-85BD-56130163999A}"/>
              </a:ext>
            </a:extLst>
          </p:cNvPr>
          <p:cNvSpPr>
            <a:spLocks noChangeArrowheads="1"/>
          </p:cNvSpPr>
          <p:nvPr/>
        </p:nvSpPr>
        <p:spPr bwMode="auto">
          <a:xfrm>
            <a:off x="1524001" y="29552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7895" name="Object 7">
            <a:extLst>
              <a:ext uri="{FF2B5EF4-FFF2-40B4-BE49-F238E27FC236}">
                <a16:creationId xmlns:a16="http://schemas.microsoft.com/office/drawing/2014/main" id="{F8CAA9FA-3843-4EF4-BC6F-79394F3D16D4}"/>
              </a:ext>
            </a:extLst>
          </p:cNvPr>
          <p:cNvGraphicFramePr>
            <a:graphicFrameLocks noChangeAspect="1"/>
          </p:cNvGraphicFramePr>
          <p:nvPr>
            <p:extLst>
              <p:ext uri="{D42A27DB-BD31-4B8C-83A1-F6EECF244321}">
                <p14:modId xmlns:p14="http://schemas.microsoft.com/office/powerpoint/2010/main" val="2070043828"/>
              </p:ext>
            </p:extLst>
          </p:nvPr>
        </p:nvGraphicFramePr>
        <p:xfrm>
          <a:off x="4223792" y="2623677"/>
          <a:ext cx="3168650" cy="1068387"/>
        </p:xfrm>
        <a:graphic>
          <a:graphicData uri="http://schemas.openxmlformats.org/presentationml/2006/ole">
            <mc:AlternateContent xmlns:mc="http://schemas.openxmlformats.org/markup-compatibility/2006">
              <mc:Choice xmlns:v="urn:schemas-microsoft-com:vml" Requires="v">
                <p:oleObj spid="_x0000_s38946" name="Equation" r:id="rId5" imgW="1371600" imgH="482600" progId="Equation.DSMT4">
                  <p:embed/>
                </p:oleObj>
              </mc:Choice>
              <mc:Fallback>
                <p:oleObj name="Equation" r:id="rId5" imgW="1371600" imgH="4826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3792" y="2623677"/>
                        <a:ext cx="3168650" cy="10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6" name="Text Box 8">
            <a:extLst>
              <a:ext uri="{FF2B5EF4-FFF2-40B4-BE49-F238E27FC236}">
                <a16:creationId xmlns:a16="http://schemas.microsoft.com/office/drawing/2014/main" id="{3FB7B8B5-8AEA-4E2E-8A92-A013E94A7EB1}"/>
              </a:ext>
            </a:extLst>
          </p:cNvPr>
          <p:cNvSpPr txBox="1">
            <a:spLocks noChangeArrowheads="1"/>
          </p:cNvSpPr>
          <p:nvPr/>
        </p:nvSpPr>
        <p:spPr bwMode="auto">
          <a:xfrm>
            <a:off x="1405185" y="2995204"/>
            <a:ext cx="25667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且当</a:t>
            </a:r>
            <a:r>
              <a:rPr lang="en-US" altLang="zh-CN" sz="2800" b="1" dirty="0">
                <a:latin typeface="Times New Roman" panose="02020603050405020304" pitchFamily="18" charset="0"/>
              </a:rPr>
              <a:t>H </a:t>
            </a:r>
            <a:r>
              <a:rPr lang="en-US" altLang="zh-CN" sz="2800" b="1" baseline="-25000" dirty="0">
                <a:latin typeface="Times New Roman" panose="02020603050405020304" pitchFamily="18" charset="0"/>
              </a:rPr>
              <a:t>0</a:t>
            </a:r>
            <a:r>
              <a:rPr lang="zh-CN" altLang="en-US" sz="2800" b="1" dirty="0">
                <a:latin typeface="Times New Roman" panose="02020603050405020304" pitchFamily="18" charset="0"/>
              </a:rPr>
              <a:t>为真时 </a:t>
            </a:r>
          </a:p>
        </p:txBody>
      </p:sp>
      <p:sp>
        <p:nvSpPr>
          <p:cNvPr id="38921" name="Rectangle 9">
            <a:extLst>
              <a:ext uri="{FF2B5EF4-FFF2-40B4-BE49-F238E27FC236}">
                <a16:creationId xmlns:a16="http://schemas.microsoft.com/office/drawing/2014/main" id="{C12B1B3C-72C3-4D6F-A1C5-DA349E3A0DE2}"/>
              </a:ext>
            </a:extLst>
          </p:cNvPr>
          <p:cNvSpPr>
            <a:spLocks noChangeArrowheads="1"/>
          </p:cNvSpPr>
          <p:nvPr/>
        </p:nvSpPr>
        <p:spPr bwMode="auto">
          <a:xfrm>
            <a:off x="1524001" y="2988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7898" name="Object 10">
            <a:extLst>
              <a:ext uri="{FF2B5EF4-FFF2-40B4-BE49-F238E27FC236}">
                <a16:creationId xmlns:a16="http://schemas.microsoft.com/office/drawing/2014/main" id="{0F27F2EE-6284-4E5B-B89D-86A7E871F33F}"/>
              </a:ext>
            </a:extLst>
          </p:cNvPr>
          <p:cNvGraphicFramePr>
            <a:graphicFrameLocks noChangeAspect="1"/>
          </p:cNvGraphicFramePr>
          <p:nvPr>
            <p:extLst>
              <p:ext uri="{D42A27DB-BD31-4B8C-83A1-F6EECF244321}">
                <p14:modId xmlns:p14="http://schemas.microsoft.com/office/powerpoint/2010/main" val="3208886813"/>
              </p:ext>
            </p:extLst>
          </p:nvPr>
        </p:nvGraphicFramePr>
        <p:xfrm>
          <a:off x="7896200" y="2707483"/>
          <a:ext cx="2197100" cy="957262"/>
        </p:xfrm>
        <a:graphic>
          <a:graphicData uri="http://schemas.openxmlformats.org/presentationml/2006/ole">
            <mc:AlternateContent xmlns:mc="http://schemas.openxmlformats.org/markup-compatibility/2006">
              <mc:Choice xmlns:v="urn:schemas-microsoft-com:vml" Requires="v">
                <p:oleObj spid="_x0000_s38947" name="Equation" r:id="rId7" imgW="965200" imgH="419100" progId="Equation.DSMT4">
                  <p:embed/>
                </p:oleObj>
              </mc:Choice>
              <mc:Fallback>
                <p:oleObj name="Equation" r:id="rId7" imgW="965200" imgH="4191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96200" y="2707483"/>
                        <a:ext cx="2197100" cy="95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9" name="Text Box 11">
            <a:extLst>
              <a:ext uri="{FF2B5EF4-FFF2-40B4-BE49-F238E27FC236}">
                <a16:creationId xmlns:a16="http://schemas.microsoft.com/office/drawing/2014/main" id="{02BB15BF-120E-4A07-BA83-FFA64560B357}"/>
              </a:ext>
            </a:extLst>
          </p:cNvPr>
          <p:cNvSpPr txBox="1">
            <a:spLocks noChangeArrowheads="1"/>
          </p:cNvSpPr>
          <p:nvPr/>
        </p:nvSpPr>
        <p:spPr bwMode="auto">
          <a:xfrm>
            <a:off x="1393802" y="3941066"/>
            <a:ext cx="45127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五、假设检验问题的拒绝域</a:t>
            </a:r>
          </a:p>
        </p:txBody>
      </p:sp>
      <p:sp>
        <p:nvSpPr>
          <p:cNvPr id="37900" name="Text Box 12">
            <a:extLst>
              <a:ext uri="{FF2B5EF4-FFF2-40B4-BE49-F238E27FC236}">
                <a16:creationId xmlns:a16="http://schemas.microsoft.com/office/drawing/2014/main" id="{CE3E3A55-B5A9-4E59-A887-09751B3595D0}"/>
              </a:ext>
            </a:extLst>
          </p:cNvPr>
          <p:cNvSpPr txBox="1">
            <a:spLocks noChangeArrowheads="1"/>
          </p:cNvSpPr>
          <p:nvPr/>
        </p:nvSpPr>
        <p:spPr bwMode="auto">
          <a:xfrm>
            <a:off x="1407889" y="4705612"/>
            <a:ext cx="26844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拒绝域具有形式</a:t>
            </a:r>
          </a:p>
        </p:txBody>
      </p:sp>
      <p:sp>
        <p:nvSpPr>
          <p:cNvPr id="38925" name="Rectangle 13">
            <a:extLst>
              <a:ext uri="{FF2B5EF4-FFF2-40B4-BE49-F238E27FC236}">
                <a16:creationId xmlns:a16="http://schemas.microsoft.com/office/drawing/2014/main" id="{5C7B9145-2D41-4FC0-ACE0-6BBFC5BE9356}"/>
              </a:ext>
            </a:extLst>
          </p:cNvPr>
          <p:cNvSpPr>
            <a:spLocks noChangeArrowheads="1"/>
          </p:cNvSpPr>
          <p:nvPr/>
        </p:nvSpPr>
        <p:spPr bwMode="auto">
          <a:xfrm>
            <a:off x="1524001"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7902" name="Object 14">
            <a:extLst>
              <a:ext uri="{FF2B5EF4-FFF2-40B4-BE49-F238E27FC236}">
                <a16:creationId xmlns:a16="http://schemas.microsoft.com/office/drawing/2014/main" id="{6ED87EF3-9FBF-455D-B821-CABC69C2B6CF}"/>
              </a:ext>
            </a:extLst>
          </p:cNvPr>
          <p:cNvGraphicFramePr>
            <a:graphicFrameLocks noChangeAspect="1"/>
          </p:cNvGraphicFramePr>
          <p:nvPr/>
        </p:nvGraphicFramePr>
        <p:xfrm>
          <a:off x="4511675" y="4548189"/>
          <a:ext cx="2484438" cy="896937"/>
        </p:xfrm>
        <a:graphic>
          <a:graphicData uri="http://schemas.openxmlformats.org/presentationml/2006/ole">
            <mc:AlternateContent xmlns:mc="http://schemas.openxmlformats.org/markup-compatibility/2006">
              <mc:Choice xmlns:v="urn:schemas-microsoft-com:vml" Requires="v">
                <p:oleObj spid="_x0000_s38948" name="Equation" r:id="rId9" imgW="1270000" imgH="457200" progId="Equation.DSMT4">
                  <p:embed/>
                </p:oleObj>
              </mc:Choice>
              <mc:Fallback>
                <p:oleObj name="Equation" r:id="rId9" imgW="1270000" imgH="457200"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11675" y="4548189"/>
                        <a:ext cx="2484438" cy="89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903" name="Text Box 15">
            <a:extLst>
              <a:ext uri="{FF2B5EF4-FFF2-40B4-BE49-F238E27FC236}">
                <a16:creationId xmlns:a16="http://schemas.microsoft.com/office/drawing/2014/main" id="{1468CCFC-E828-4E9E-B5DC-6CC6981E0366}"/>
              </a:ext>
            </a:extLst>
          </p:cNvPr>
          <p:cNvSpPr txBox="1">
            <a:spLocks noChangeArrowheads="1"/>
          </p:cNvSpPr>
          <p:nvPr/>
        </p:nvSpPr>
        <p:spPr bwMode="auto">
          <a:xfrm>
            <a:off x="1424776" y="5781675"/>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拒绝域为</a:t>
            </a:r>
          </a:p>
        </p:txBody>
      </p:sp>
      <p:sp>
        <p:nvSpPr>
          <p:cNvPr id="38928" name="Rectangle 16">
            <a:extLst>
              <a:ext uri="{FF2B5EF4-FFF2-40B4-BE49-F238E27FC236}">
                <a16:creationId xmlns:a16="http://schemas.microsoft.com/office/drawing/2014/main" id="{5D2CEE28-10BF-4E84-A96B-9D385AB989FE}"/>
              </a:ext>
            </a:extLst>
          </p:cNvPr>
          <p:cNvSpPr>
            <a:spLocks noChangeArrowheads="1"/>
          </p:cNvSpPr>
          <p:nvPr/>
        </p:nvSpPr>
        <p:spPr bwMode="auto">
          <a:xfrm>
            <a:off x="1524001"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7905" name="Object 17">
            <a:extLst>
              <a:ext uri="{FF2B5EF4-FFF2-40B4-BE49-F238E27FC236}">
                <a16:creationId xmlns:a16="http://schemas.microsoft.com/office/drawing/2014/main" id="{AB1C48B6-475E-44A7-8DB4-3FD49D1D6EAA}"/>
              </a:ext>
            </a:extLst>
          </p:cNvPr>
          <p:cNvGraphicFramePr>
            <a:graphicFrameLocks noChangeAspect="1"/>
          </p:cNvGraphicFramePr>
          <p:nvPr/>
        </p:nvGraphicFramePr>
        <p:xfrm>
          <a:off x="4079876" y="5781675"/>
          <a:ext cx="3960813" cy="960438"/>
        </p:xfrm>
        <a:graphic>
          <a:graphicData uri="http://schemas.openxmlformats.org/presentationml/2006/ole">
            <mc:AlternateContent xmlns:mc="http://schemas.openxmlformats.org/markup-compatibility/2006">
              <mc:Choice xmlns:v="urn:schemas-microsoft-com:vml" Requires="v">
                <p:oleObj spid="_x0000_s38949" name="Equation" r:id="rId11" imgW="2019300" imgH="457200" progId="Equation.DSMT4">
                  <p:embed/>
                </p:oleObj>
              </mc:Choice>
              <mc:Fallback>
                <p:oleObj name="Equation" r:id="rId11" imgW="2019300" imgH="457200" progId="Equation.DSMT4">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79876" y="5781675"/>
                        <a:ext cx="3960813"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891"/>
                                        </p:tgtEl>
                                        <p:attrNameLst>
                                          <p:attrName>style.visibility</p:attrName>
                                        </p:attrNameLst>
                                      </p:cBhvr>
                                      <p:to>
                                        <p:strVal val="visible"/>
                                      </p:to>
                                    </p:set>
                                    <p:animEffect transition="in" filter="wipe(left)">
                                      <p:cBhvr>
                                        <p:cTn id="7" dur="2000"/>
                                        <p:tgtEl>
                                          <p:spTgt spid="378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7892"/>
                                        </p:tgtEl>
                                        <p:attrNameLst>
                                          <p:attrName>style.visibility</p:attrName>
                                        </p:attrNameLst>
                                      </p:cBhvr>
                                      <p:to>
                                        <p:strVal val="visible"/>
                                      </p:to>
                                    </p:set>
                                    <p:animEffect transition="in" filter="wipe(left)">
                                      <p:cBhvr>
                                        <p:cTn id="12" dur="2000"/>
                                        <p:tgtEl>
                                          <p:spTgt spid="378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7893"/>
                                        </p:tgtEl>
                                        <p:attrNameLst>
                                          <p:attrName>style.visibility</p:attrName>
                                        </p:attrNameLst>
                                      </p:cBhvr>
                                      <p:to>
                                        <p:strVal val="visible"/>
                                      </p:to>
                                    </p:set>
                                    <p:animEffect transition="in" filter="wipe(left)">
                                      <p:cBhvr>
                                        <p:cTn id="17" dur="2000"/>
                                        <p:tgtEl>
                                          <p:spTgt spid="378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7895"/>
                                        </p:tgtEl>
                                        <p:attrNameLst>
                                          <p:attrName>style.visibility</p:attrName>
                                        </p:attrNameLst>
                                      </p:cBhvr>
                                      <p:to>
                                        <p:strVal val="visible"/>
                                      </p:to>
                                    </p:set>
                                    <p:animEffect transition="in" filter="wipe(left)">
                                      <p:cBhvr>
                                        <p:cTn id="22" dur="2000"/>
                                        <p:tgtEl>
                                          <p:spTgt spid="3789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7896"/>
                                        </p:tgtEl>
                                        <p:attrNameLst>
                                          <p:attrName>style.visibility</p:attrName>
                                        </p:attrNameLst>
                                      </p:cBhvr>
                                      <p:to>
                                        <p:strVal val="visible"/>
                                      </p:to>
                                    </p:set>
                                    <p:animEffect transition="in" filter="wipe(left)">
                                      <p:cBhvr>
                                        <p:cTn id="27" dur="2000"/>
                                        <p:tgtEl>
                                          <p:spTgt spid="3789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7898"/>
                                        </p:tgtEl>
                                        <p:attrNameLst>
                                          <p:attrName>style.visibility</p:attrName>
                                        </p:attrNameLst>
                                      </p:cBhvr>
                                      <p:to>
                                        <p:strVal val="visible"/>
                                      </p:to>
                                    </p:set>
                                    <p:animEffect transition="in" filter="wipe(left)">
                                      <p:cBhvr>
                                        <p:cTn id="32" dur="2000"/>
                                        <p:tgtEl>
                                          <p:spTgt spid="3789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7899"/>
                                        </p:tgtEl>
                                        <p:attrNameLst>
                                          <p:attrName>style.visibility</p:attrName>
                                        </p:attrNameLst>
                                      </p:cBhvr>
                                      <p:to>
                                        <p:strVal val="visible"/>
                                      </p:to>
                                    </p:set>
                                    <p:animEffect transition="in" filter="wipe(left)">
                                      <p:cBhvr>
                                        <p:cTn id="37" dur="2000"/>
                                        <p:tgtEl>
                                          <p:spTgt spid="3789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7900"/>
                                        </p:tgtEl>
                                        <p:attrNameLst>
                                          <p:attrName>style.visibility</p:attrName>
                                        </p:attrNameLst>
                                      </p:cBhvr>
                                      <p:to>
                                        <p:strVal val="visible"/>
                                      </p:to>
                                    </p:set>
                                    <p:animEffect transition="in" filter="wipe(left)">
                                      <p:cBhvr>
                                        <p:cTn id="42" dur="2000"/>
                                        <p:tgtEl>
                                          <p:spTgt spid="3790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37902"/>
                                        </p:tgtEl>
                                        <p:attrNameLst>
                                          <p:attrName>style.visibility</p:attrName>
                                        </p:attrNameLst>
                                      </p:cBhvr>
                                      <p:to>
                                        <p:strVal val="visible"/>
                                      </p:to>
                                    </p:set>
                                    <p:animEffect transition="in" filter="wipe(left)">
                                      <p:cBhvr>
                                        <p:cTn id="47" dur="2000"/>
                                        <p:tgtEl>
                                          <p:spTgt spid="3790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7903"/>
                                        </p:tgtEl>
                                        <p:attrNameLst>
                                          <p:attrName>style.visibility</p:attrName>
                                        </p:attrNameLst>
                                      </p:cBhvr>
                                      <p:to>
                                        <p:strVal val="visible"/>
                                      </p:to>
                                    </p:set>
                                    <p:animEffect transition="in" filter="wipe(left)">
                                      <p:cBhvr>
                                        <p:cTn id="52" dur="2000"/>
                                        <p:tgtEl>
                                          <p:spTgt spid="3790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37905"/>
                                        </p:tgtEl>
                                        <p:attrNameLst>
                                          <p:attrName>style.visibility</p:attrName>
                                        </p:attrNameLst>
                                      </p:cBhvr>
                                      <p:to>
                                        <p:strVal val="visible"/>
                                      </p:to>
                                    </p:set>
                                    <p:animEffect transition="in" filter="wipe(left)">
                                      <p:cBhvr>
                                        <p:cTn id="57" dur="2000"/>
                                        <p:tgtEl>
                                          <p:spTgt spid="379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p:bldP spid="37893" grpId="0"/>
      <p:bldP spid="37896" grpId="0"/>
      <p:bldP spid="37899" grpId="0"/>
      <p:bldP spid="37900" grpId="0"/>
      <p:bldP spid="3790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Text Box 4">
            <a:extLst>
              <a:ext uri="{FF2B5EF4-FFF2-40B4-BE49-F238E27FC236}">
                <a16:creationId xmlns:a16="http://schemas.microsoft.com/office/drawing/2014/main" id="{312FD4CE-FDAB-4D02-9F86-AFCDA783943A}"/>
              </a:ext>
            </a:extLst>
          </p:cNvPr>
          <p:cNvSpPr txBox="1">
            <a:spLocks noChangeArrowheads="1"/>
          </p:cNvSpPr>
          <p:nvPr/>
        </p:nvSpPr>
        <p:spPr bwMode="auto">
          <a:xfrm>
            <a:off x="0" y="1772816"/>
            <a:ext cx="12192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dirty="0"/>
              <a:t>关键名词</a:t>
            </a:r>
          </a:p>
        </p:txBody>
      </p:sp>
      <p:sp>
        <p:nvSpPr>
          <p:cNvPr id="2" name="文本框 1">
            <a:extLst>
              <a:ext uri="{FF2B5EF4-FFF2-40B4-BE49-F238E27FC236}">
                <a16:creationId xmlns:a16="http://schemas.microsoft.com/office/drawing/2014/main" id="{20FBAC6B-7A69-4CAD-941E-A8E6E0099E3B}"/>
              </a:ext>
            </a:extLst>
          </p:cNvPr>
          <p:cNvSpPr txBox="1"/>
          <p:nvPr/>
        </p:nvSpPr>
        <p:spPr>
          <a:xfrm>
            <a:off x="4295800" y="2420888"/>
            <a:ext cx="2031325" cy="3416320"/>
          </a:xfrm>
          <a:prstGeom prst="rect">
            <a:avLst/>
          </a:prstGeom>
          <a:noFill/>
        </p:spPr>
        <p:txBody>
          <a:bodyPr wrap="none" rtlCol="0">
            <a:spAutoFit/>
          </a:bodyPr>
          <a:lstStyle/>
          <a:p>
            <a:r>
              <a:rPr lang="zh-CN" altLang="en-US" dirty="0">
                <a:latin typeface="华文中宋" panose="02010600040101010101" pitchFamily="2" charset="-122"/>
                <a:ea typeface="华文中宋" panose="02010600040101010101" pitchFamily="2" charset="-122"/>
              </a:rPr>
              <a:t>总体</a:t>
            </a:r>
            <a:endParaRPr lang="en-US" altLang="zh-CN" dirty="0">
              <a:latin typeface="华文中宋" panose="02010600040101010101" pitchFamily="2" charset="-122"/>
              <a:ea typeface="华文中宋" panose="02010600040101010101" pitchFamily="2" charset="-122"/>
            </a:endParaRPr>
          </a:p>
          <a:p>
            <a:r>
              <a:rPr lang="zh-CN" altLang="en-US" dirty="0">
                <a:latin typeface="华文中宋" panose="02010600040101010101" pitchFamily="2" charset="-122"/>
                <a:ea typeface="华文中宋" panose="02010600040101010101" pitchFamily="2" charset="-122"/>
              </a:rPr>
              <a:t>样本</a:t>
            </a:r>
            <a:endParaRPr lang="en-US" altLang="zh-CN" dirty="0">
              <a:latin typeface="华文中宋" panose="02010600040101010101" pitchFamily="2" charset="-122"/>
              <a:ea typeface="华文中宋" panose="02010600040101010101" pitchFamily="2" charset="-122"/>
            </a:endParaRPr>
          </a:p>
          <a:p>
            <a:r>
              <a:rPr lang="zh-CN" altLang="en-US" dirty="0">
                <a:latin typeface="华文中宋" panose="02010600040101010101" pitchFamily="2" charset="-122"/>
                <a:ea typeface="华文中宋" panose="02010600040101010101" pitchFamily="2" charset="-122"/>
              </a:rPr>
              <a:t>统计量</a:t>
            </a:r>
            <a:endParaRPr lang="en-US" altLang="zh-CN" dirty="0">
              <a:latin typeface="华文中宋" panose="02010600040101010101" pitchFamily="2" charset="-122"/>
              <a:ea typeface="华文中宋" panose="02010600040101010101" pitchFamily="2" charset="-122"/>
            </a:endParaRPr>
          </a:p>
          <a:p>
            <a:r>
              <a:rPr lang="zh-CN" altLang="en-US" dirty="0">
                <a:latin typeface="华文中宋" panose="02010600040101010101" pitchFamily="2" charset="-122"/>
                <a:ea typeface="华文中宋" panose="02010600040101010101" pitchFamily="2" charset="-122"/>
              </a:rPr>
              <a:t>显著性水平</a:t>
            </a:r>
            <a:endParaRPr lang="en-US" altLang="zh-CN" dirty="0">
              <a:latin typeface="华文中宋" panose="02010600040101010101" pitchFamily="2" charset="-122"/>
              <a:ea typeface="华文中宋" panose="02010600040101010101" pitchFamily="2" charset="-122"/>
            </a:endParaRPr>
          </a:p>
          <a:p>
            <a:r>
              <a:rPr lang="zh-CN" altLang="en-US" dirty="0">
                <a:latin typeface="华文中宋" panose="02010600040101010101" pitchFamily="2" charset="-122"/>
                <a:ea typeface="华文中宋" panose="02010600040101010101" pitchFamily="2" charset="-122"/>
              </a:rPr>
              <a:t>拒绝域</a:t>
            </a:r>
            <a:endParaRPr lang="en-US" altLang="zh-CN" dirty="0">
              <a:latin typeface="华文中宋" panose="02010600040101010101" pitchFamily="2" charset="-122"/>
              <a:ea typeface="华文中宋" panose="02010600040101010101" pitchFamily="2" charset="-122"/>
            </a:endParaRPr>
          </a:p>
          <a:p>
            <a:r>
              <a:rPr lang="zh-CN" altLang="en-US" dirty="0">
                <a:latin typeface="华文中宋" panose="02010600040101010101" pitchFamily="2" charset="-122"/>
                <a:ea typeface="华文中宋" panose="02010600040101010101" pitchFamily="2" charset="-122"/>
              </a:rPr>
              <a:t>极大似然估计</a:t>
            </a:r>
            <a:endParaRPr lang="en-US" altLang="zh-CN" dirty="0">
              <a:latin typeface="华文中宋" panose="02010600040101010101" pitchFamily="2" charset="-122"/>
              <a:ea typeface="华文中宋" panose="02010600040101010101" pitchFamily="2" charset="-122"/>
            </a:endParaRPr>
          </a:p>
          <a:p>
            <a:r>
              <a:rPr lang="zh-CN" altLang="en-US" dirty="0">
                <a:latin typeface="华文中宋" panose="02010600040101010101" pitchFamily="2" charset="-122"/>
                <a:ea typeface="华文中宋" panose="02010600040101010101" pitchFamily="2" charset="-122"/>
              </a:rPr>
              <a:t>无偏估计</a:t>
            </a:r>
            <a:endParaRPr lang="en-US" altLang="zh-CN" dirty="0">
              <a:latin typeface="华文中宋" panose="02010600040101010101" pitchFamily="2" charset="-122"/>
              <a:ea typeface="华文中宋" panose="02010600040101010101" pitchFamily="2" charset="-122"/>
            </a:endParaRPr>
          </a:p>
          <a:p>
            <a:r>
              <a:rPr lang="zh-CN" altLang="en-US" dirty="0">
                <a:latin typeface="华文中宋" panose="02010600040101010101" pitchFamily="2" charset="-122"/>
                <a:ea typeface="华文中宋" panose="02010600040101010101" pitchFamily="2" charset="-122"/>
              </a:rPr>
              <a:t>算术平均</a:t>
            </a:r>
            <a:endParaRPr lang="en-US" altLang="zh-CN" dirty="0">
              <a:latin typeface="华文中宋" panose="02010600040101010101" pitchFamily="2" charset="-122"/>
              <a:ea typeface="华文中宋" panose="02010600040101010101" pitchFamily="2" charset="-122"/>
            </a:endParaRPr>
          </a:p>
          <a:p>
            <a:r>
              <a:rPr lang="zh-CN" altLang="en-US" dirty="0">
                <a:latin typeface="华文中宋" panose="02010600040101010101" pitchFamily="2" charset="-122"/>
                <a:ea typeface="华文中宋" panose="02010600040101010101" pitchFamily="2" charset="-122"/>
              </a:rPr>
              <a:t>几何平均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916"/>
                                        </p:tgtEl>
                                        <p:attrNameLst>
                                          <p:attrName>style.visibility</p:attrName>
                                        </p:attrNameLst>
                                      </p:cBhvr>
                                      <p:to>
                                        <p:strVal val="visible"/>
                                      </p:to>
                                    </p:set>
                                    <p:animEffect transition="in" filter="wipe(left)">
                                      <p:cBhvr>
                                        <p:cTn id="7" dur="500"/>
                                        <p:tgtEl>
                                          <p:spTgt spid="38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3">
            <a:extLst>
              <a:ext uri="{FF2B5EF4-FFF2-40B4-BE49-F238E27FC236}">
                <a16:creationId xmlns:a16="http://schemas.microsoft.com/office/drawing/2014/main" id="{56506148-3B7B-4AF6-B309-FD1D0A430C20}"/>
              </a:ext>
            </a:extLst>
          </p:cNvPr>
          <p:cNvSpPr txBox="1">
            <a:spLocks noChangeArrowheads="1"/>
          </p:cNvSpPr>
          <p:nvPr/>
        </p:nvSpPr>
        <p:spPr bwMode="auto">
          <a:xfrm>
            <a:off x="1971676" y="149066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9221" name="Text Box 5">
            <a:extLst>
              <a:ext uri="{FF2B5EF4-FFF2-40B4-BE49-F238E27FC236}">
                <a16:creationId xmlns:a16="http://schemas.microsoft.com/office/drawing/2014/main" id="{5776F51A-1FE0-4C89-AB82-3024529ECA64}"/>
              </a:ext>
            </a:extLst>
          </p:cNvPr>
          <p:cNvSpPr txBox="1">
            <a:spLocks noChangeArrowheads="1"/>
          </p:cNvSpPr>
          <p:nvPr/>
        </p:nvSpPr>
        <p:spPr bwMode="auto">
          <a:xfrm>
            <a:off x="1900239" y="170656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9223" name="Text Box 7">
            <a:extLst>
              <a:ext uri="{FF2B5EF4-FFF2-40B4-BE49-F238E27FC236}">
                <a16:creationId xmlns:a16="http://schemas.microsoft.com/office/drawing/2014/main" id="{9F223EFF-F62F-4F7F-BDDD-DF96BC377F78}"/>
              </a:ext>
            </a:extLst>
          </p:cNvPr>
          <p:cNvSpPr txBox="1">
            <a:spLocks noChangeArrowheads="1"/>
          </p:cNvSpPr>
          <p:nvPr/>
        </p:nvSpPr>
        <p:spPr bwMode="auto">
          <a:xfrm>
            <a:off x="983432" y="1487216"/>
            <a:ext cx="10513169"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806450" eaLnBrk="1" hangingPunct="1"/>
            <a:r>
              <a:rPr lang="zh-CN" altLang="en-US" sz="2800" b="1" dirty="0">
                <a:latin typeface="宋体" panose="02010600030101010101" pitchFamily="2" charset="-122"/>
              </a:rPr>
              <a:t>在时间序列的估计中，应用移动平均法时，观察值得到平滑，移动平均数的变化趋势也同样被平滑，以消除原时间序列的不规则变动和周期变动，其平滑程度取决于</a:t>
            </a:r>
            <a:r>
              <a:rPr lang="en-US" altLang="zh-CN" sz="2800" b="1" dirty="0">
                <a:latin typeface="宋体" panose="02010600030101010101" pitchFamily="2" charset="-122"/>
              </a:rPr>
              <a:t>k</a:t>
            </a:r>
            <a:r>
              <a:rPr lang="zh-CN" altLang="en-US" sz="2800" b="1" dirty="0">
                <a:latin typeface="宋体" panose="02010600030101010101" pitchFamily="2" charset="-122"/>
              </a:rPr>
              <a:t>，当</a:t>
            </a:r>
            <a:r>
              <a:rPr lang="en-US" altLang="zh-CN" sz="2800" b="1" dirty="0">
                <a:latin typeface="宋体" panose="02010600030101010101" pitchFamily="2" charset="-122"/>
              </a:rPr>
              <a:t>k</a:t>
            </a:r>
            <a:r>
              <a:rPr lang="zh-CN" altLang="en-US" sz="2800" b="1" dirty="0">
                <a:latin typeface="宋体" panose="02010600030101010101" pitchFamily="2" charset="-122"/>
              </a:rPr>
              <a:t>较大时，灵敏度较差，有显著的滞后现象发生；</a:t>
            </a:r>
          </a:p>
          <a:p>
            <a:pPr indent="717550" eaLnBrk="1" hangingPunct="1"/>
            <a:r>
              <a:rPr lang="zh-CN" altLang="en-US" sz="2800" b="1" dirty="0">
                <a:latin typeface="宋体" panose="02010600030101010101" pitchFamily="2" charset="-122"/>
              </a:rPr>
              <a:t>当</a:t>
            </a:r>
            <a:r>
              <a:rPr lang="en-US" altLang="zh-CN" sz="2800" b="1" dirty="0">
                <a:latin typeface="宋体" panose="02010600030101010101" pitchFamily="2" charset="-122"/>
              </a:rPr>
              <a:t>k</a:t>
            </a:r>
            <a:r>
              <a:rPr lang="zh-CN" altLang="en-US" sz="2800" b="1" dirty="0">
                <a:latin typeface="宋体" panose="02010600030101010101" pitchFamily="2" charset="-122"/>
              </a:rPr>
              <a:t>值较小时，预测结果可以灵敏地反映出时间序列的变化趋势。但是当</a:t>
            </a:r>
            <a:r>
              <a:rPr lang="en-US" altLang="zh-CN" sz="2800" b="1" dirty="0">
                <a:latin typeface="宋体" panose="02010600030101010101" pitchFamily="2" charset="-122"/>
              </a:rPr>
              <a:t>k</a:t>
            </a:r>
            <a:r>
              <a:rPr lang="zh-CN" altLang="en-US" sz="2800" b="1" dirty="0">
                <a:latin typeface="宋体" panose="02010600030101010101" pitchFamily="2" charset="-122"/>
              </a:rPr>
              <a:t>过小时，又达不到消除不规则变动和周期性变动的目的，另外还可能因为随机干扰反映过快而造成错觉，一般是利用不同的</a:t>
            </a:r>
            <a:r>
              <a:rPr lang="en-US" altLang="zh-CN" sz="2800" b="1" dirty="0">
                <a:latin typeface="宋体" panose="02010600030101010101" pitchFamily="2" charset="-122"/>
              </a:rPr>
              <a:t>k</a:t>
            </a:r>
            <a:r>
              <a:rPr lang="zh-CN" altLang="en-US" sz="2800" b="1" dirty="0">
                <a:latin typeface="宋体" panose="02010600030101010101" pitchFamily="2" charset="-122"/>
              </a:rPr>
              <a:t>，对估计对象进行实际试验，从中选择最佳的</a:t>
            </a:r>
            <a:r>
              <a:rPr lang="en-US" altLang="zh-CN" sz="2800" b="1" dirty="0">
                <a:latin typeface="宋体" panose="02010600030101010101" pitchFamily="2" charset="-122"/>
              </a:rPr>
              <a:t>k</a:t>
            </a:r>
            <a:r>
              <a:rPr lang="zh-CN" altLang="en-US" sz="2800" b="1" dirty="0">
                <a:latin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nodePh="1">
                                  <p:stCondLst>
                                    <p:cond delay="0"/>
                                  </p:stCondLst>
                                  <p:endCondLst>
                                    <p:cond evt="begin" delay="0">
                                      <p:tn val="5"/>
                                    </p:cond>
                                  </p:endCondLst>
                                  <p:iterate type="lt">
                                    <p:tmPct val="10000"/>
                                  </p:iterate>
                                  <p:childTnLst>
                                    <p:set>
                                      <p:cBhvr>
                                        <p:cTn id="6" dur="1" fill="hold">
                                          <p:stCondLst>
                                            <p:cond delay="0"/>
                                          </p:stCondLst>
                                        </p:cTn>
                                        <p:tgtEl>
                                          <p:spTgt spid="9219"/>
                                        </p:tgtEl>
                                        <p:attrNameLst>
                                          <p:attrName>style.visibility</p:attrName>
                                        </p:attrNameLst>
                                      </p:cBhvr>
                                      <p:to>
                                        <p:strVal val="visible"/>
                                      </p:to>
                                    </p:set>
                                    <p:animEffect transition="in" filter="wipe(left)">
                                      <p:cBhvr>
                                        <p:cTn id="7" dur="500"/>
                                        <p:tgtEl>
                                          <p:spTgt spid="92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nodePh="1">
                                  <p:stCondLst>
                                    <p:cond delay="0"/>
                                  </p:stCondLst>
                                  <p:endCondLst>
                                    <p:cond evt="begin" delay="0">
                                      <p:tn val="10"/>
                                    </p:cond>
                                  </p:endCondLst>
                                  <p:iterate type="lt">
                                    <p:tmPct val="10000"/>
                                  </p:iterate>
                                  <p:childTnLst>
                                    <p:set>
                                      <p:cBhvr>
                                        <p:cTn id="11" dur="1" fill="hold">
                                          <p:stCondLst>
                                            <p:cond delay="0"/>
                                          </p:stCondLst>
                                        </p:cTn>
                                        <p:tgtEl>
                                          <p:spTgt spid="9221"/>
                                        </p:tgtEl>
                                        <p:attrNameLst>
                                          <p:attrName>style.visibility</p:attrName>
                                        </p:attrNameLst>
                                      </p:cBhvr>
                                      <p:to>
                                        <p:strVal val="visible"/>
                                      </p:to>
                                    </p:set>
                                    <p:animEffect transition="in" filter="wipe(left)">
                                      <p:cBhvr>
                                        <p:cTn id="12" dur="500"/>
                                        <p:tgtEl>
                                          <p:spTgt spid="92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
                                  </p:iterate>
                                  <p:childTnLst>
                                    <p:set>
                                      <p:cBhvr>
                                        <p:cTn id="16" dur="1" fill="hold">
                                          <p:stCondLst>
                                            <p:cond delay="0"/>
                                          </p:stCondLst>
                                        </p:cTn>
                                        <p:tgtEl>
                                          <p:spTgt spid="9223"/>
                                        </p:tgtEl>
                                        <p:attrNameLst>
                                          <p:attrName>style.visibility</p:attrName>
                                        </p:attrNameLst>
                                      </p:cBhvr>
                                      <p:to>
                                        <p:strVal val="visible"/>
                                      </p:to>
                                    </p:set>
                                    <p:animEffect transition="in" filter="wipe(left)">
                                      <p:cBhvr>
                                        <p:cTn id="17" dur="500"/>
                                        <p:tgtEl>
                                          <p:spTgt spid="9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p:bldP spid="9221" grpId="0"/>
      <p:bldP spid="92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a:extLst>
              <a:ext uri="{FF2B5EF4-FFF2-40B4-BE49-F238E27FC236}">
                <a16:creationId xmlns:a16="http://schemas.microsoft.com/office/drawing/2014/main" id="{AB802748-597E-4233-9846-44A38F665DBC}"/>
              </a:ext>
            </a:extLst>
          </p:cNvPr>
          <p:cNvSpPr txBox="1">
            <a:spLocks noChangeArrowheads="1"/>
          </p:cNvSpPr>
          <p:nvPr/>
        </p:nvSpPr>
        <p:spPr bwMode="auto">
          <a:xfrm>
            <a:off x="54336" y="1656311"/>
            <a:ext cx="1209033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600" b="1" dirty="0">
                <a:latin typeface="Times New Roman" panose="02020603050405020304" pitchFamily="18" charset="0"/>
              </a:rPr>
              <a:t>第二节   </a:t>
            </a:r>
            <a:r>
              <a:rPr lang="zh-CN" altLang="en-US" sz="3600" b="1" dirty="0"/>
              <a:t>抽样分布</a:t>
            </a:r>
            <a:endParaRPr lang="zh-CN" altLang="en-US" sz="3600" b="1" dirty="0">
              <a:latin typeface="Times New Roman" panose="02020603050405020304" pitchFamily="18" charset="0"/>
            </a:endParaRPr>
          </a:p>
        </p:txBody>
      </p:sp>
      <p:sp>
        <p:nvSpPr>
          <p:cNvPr id="11268" name="Text Box 4">
            <a:extLst>
              <a:ext uri="{FF2B5EF4-FFF2-40B4-BE49-F238E27FC236}">
                <a16:creationId xmlns:a16="http://schemas.microsoft.com/office/drawing/2014/main" id="{4CA3AF69-A055-4B04-9E4D-EA11C937531C}"/>
              </a:ext>
            </a:extLst>
          </p:cNvPr>
          <p:cNvSpPr txBox="1">
            <a:spLocks noChangeArrowheads="1"/>
          </p:cNvSpPr>
          <p:nvPr/>
        </p:nvSpPr>
        <p:spPr bwMode="auto">
          <a:xfrm>
            <a:off x="983432" y="2348880"/>
            <a:ext cx="1058517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一、总体的分布</a:t>
            </a:r>
          </a:p>
          <a:p>
            <a:pPr eaLnBrk="1" hangingPunct="1"/>
            <a:endParaRPr lang="en-US" altLang="zh-CN" sz="2800" b="1" dirty="0">
              <a:latin typeface="Times New Roman" panose="02020603050405020304" pitchFamily="18" charset="0"/>
            </a:endParaRPr>
          </a:p>
          <a:p>
            <a:pPr indent="717550" eaLnBrk="1" hangingPunct="1"/>
            <a:r>
              <a:rPr lang="zh-CN" altLang="en-US" sz="2800" b="1" dirty="0">
                <a:latin typeface="Times New Roman" panose="02020603050405020304" pitchFamily="18" charset="0"/>
              </a:rPr>
              <a:t>对任意的实数集合</a:t>
            </a:r>
            <a:r>
              <a:rPr lang="en-US" altLang="zh-CN" sz="2800" b="1" dirty="0">
                <a:latin typeface="Times New Roman" panose="02020603050405020304" pitchFamily="18" charset="0"/>
              </a:rPr>
              <a:t>S</a:t>
            </a:r>
            <a:r>
              <a:rPr lang="zh-CN" altLang="en-US" sz="2800" b="1" dirty="0">
                <a:latin typeface="Times New Roman" panose="02020603050405020304" pitchFamily="18" charset="0"/>
              </a:rPr>
              <a:t>，令</a:t>
            </a:r>
            <a:r>
              <a:rPr lang="en-US" altLang="zh-CN" sz="2800" b="1" dirty="0">
                <a:latin typeface="Times New Roman" panose="02020603050405020304" pitchFamily="18" charset="0"/>
              </a:rPr>
              <a:t>P(S)</a:t>
            </a:r>
            <a:r>
              <a:rPr lang="zh-CN" altLang="en-US" sz="2800" b="1" dirty="0">
                <a:latin typeface="Times New Roman" panose="02020603050405020304" pitchFamily="18" charset="0"/>
              </a:rPr>
              <a:t>为属于</a:t>
            </a:r>
            <a:r>
              <a:rPr lang="en-US" altLang="zh-CN" sz="2800" b="1" dirty="0">
                <a:latin typeface="Times New Roman" panose="02020603050405020304" pitchFamily="18" charset="0"/>
              </a:rPr>
              <a:t>S </a:t>
            </a:r>
            <a:r>
              <a:rPr lang="zh-CN" altLang="en-US" sz="2800" b="1" dirty="0">
                <a:latin typeface="Times New Roman" panose="02020603050405020304" pitchFamily="18" charset="0"/>
              </a:rPr>
              <a:t>的个体在总体中所占的比率。 当</a:t>
            </a:r>
            <a:r>
              <a:rPr lang="en-US" altLang="zh-CN" sz="2800" b="1" dirty="0">
                <a:latin typeface="Times New Roman" panose="02020603050405020304" pitchFamily="18" charset="0"/>
              </a:rPr>
              <a:t>S</a:t>
            </a:r>
            <a:r>
              <a:rPr lang="zh-CN" altLang="en-US" sz="2800" b="1" dirty="0">
                <a:latin typeface="Times New Roman" panose="02020603050405020304" pitchFamily="18" charset="0"/>
              </a:rPr>
              <a:t>确定后，</a:t>
            </a:r>
            <a:r>
              <a:rPr lang="en-US" altLang="zh-CN" sz="2800" b="1" dirty="0">
                <a:latin typeface="Times New Roman" panose="02020603050405020304" pitchFamily="18" charset="0"/>
              </a:rPr>
              <a:t>P(S)</a:t>
            </a:r>
            <a:r>
              <a:rPr lang="zh-CN" altLang="en-US" sz="2800" b="1" dirty="0">
                <a:latin typeface="Times New Roman" panose="02020603050405020304" pitchFamily="18" charset="0"/>
              </a:rPr>
              <a:t>也就唯一的确定，称这个对应的关系为总体的分布。因此可用一个随机变量</a:t>
            </a:r>
            <a:r>
              <a:rPr lang="en-US" altLang="zh-CN" sz="2800" b="1" dirty="0">
                <a:latin typeface="Times New Roman" panose="02020603050405020304" pitchFamily="18" charset="0"/>
              </a:rPr>
              <a:t>X</a:t>
            </a:r>
            <a:r>
              <a:rPr lang="zh-CN" altLang="en-US" sz="2800" b="1" dirty="0">
                <a:latin typeface="Times New Roman" panose="02020603050405020304" pitchFamily="18" charset="0"/>
              </a:rPr>
              <a:t>来表示总体</a:t>
            </a:r>
            <a:r>
              <a:rPr lang="en-US" altLang="zh-CN" sz="2800" b="1" dirty="0">
                <a:latin typeface="Times New Roman" panose="02020603050405020304" pitchFamily="18" charset="0"/>
              </a:rPr>
              <a:t>, X</a:t>
            </a:r>
            <a:r>
              <a:rPr lang="zh-CN" altLang="en-US" sz="2800" b="1" dirty="0">
                <a:latin typeface="Times New Roman" panose="02020603050405020304" pitchFamily="18" charset="0"/>
              </a:rPr>
              <a:t>的分布就是总体的分布。分布函数记为</a:t>
            </a:r>
            <a:r>
              <a:rPr lang="en-US" altLang="zh-CN" sz="2800" b="1" dirty="0">
                <a:latin typeface="Times New Roman" panose="02020603050405020304" pitchFamily="18" charset="0"/>
              </a:rPr>
              <a:t>F(</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概率密度记为</a:t>
            </a:r>
            <a:r>
              <a:rPr lang="en-US" altLang="zh-CN" sz="2800" b="1" i="1" dirty="0">
                <a:latin typeface="Times New Roman" panose="02020603050405020304" pitchFamily="18" charset="0"/>
              </a:rPr>
              <a:t>f(x)</a:t>
            </a:r>
            <a:r>
              <a:rPr lang="zh-CN" altLang="en-US" sz="2800" b="1" dirty="0">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
                                  </p:iterate>
                                  <p:childTnLst>
                                    <p:set>
                                      <p:cBhvr>
                                        <p:cTn id="6" dur="1" fill="hold">
                                          <p:stCondLst>
                                            <p:cond delay="0"/>
                                          </p:stCondLst>
                                        </p:cTn>
                                        <p:tgtEl>
                                          <p:spTgt spid="11266"/>
                                        </p:tgtEl>
                                        <p:attrNameLst>
                                          <p:attrName>style.visibility</p:attrName>
                                        </p:attrNameLst>
                                      </p:cBhvr>
                                      <p:to>
                                        <p:strVal val="visible"/>
                                      </p:to>
                                    </p:set>
                                    <p:animEffect transition="in" filter="wipe(left)">
                                      <p:cBhvr>
                                        <p:cTn id="7" dur="500"/>
                                        <p:tgtEl>
                                          <p:spTgt spid="112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
                                  </p:iterate>
                                  <p:childTnLst>
                                    <p:set>
                                      <p:cBhvr>
                                        <p:cTn id="11" dur="1" fill="hold">
                                          <p:stCondLst>
                                            <p:cond delay="0"/>
                                          </p:stCondLst>
                                        </p:cTn>
                                        <p:tgtEl>
                                          <p:spTgt spid="11268"/>
                                        </p:tgtEl>
                                        <p:attrNameLst>
                                          <p:attrName>style.visibility</p:attrName>
                                        </p:attrNameLst>
                                      </p:cBhvr>
                                      <p:to>
                                        <p:strVal val="visible"/>
                                      </p:to>
                                    </p:set>
                                    <p:animEffect transition="in" filter="wipe(left)">
                                      <p:cBhvr>
                                        <p:cTn id="12" dur="500"/>
                                        <p:tgtEl>
                                          <p:spTgt spid="1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1126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a:extLst>
              <a:ext uri="{FF2B5EF4-FFF2-40B4-BE49-F238E27FC236}">
                <a16:creationId xmlns:a16="http://schemas.microsoft.com/office/drawing/2014/main" id="{18AA27C4-AA2D-407F-8242-712042F61EB5}"/>
              </a:ext>
            </a:extLst>
          </p:cNvPr>
          <p:cNvSpPr txBox="1">
            <a:spLocks noChangeArrowheads="1"/>
          </p:cNvSpPr>
          <p:nvPr/>
        </p:nvSpPr>
        <p:spPr bwMode="auto">
          <a:xfrm>
            <a:off x="858181" y="1412776"/>
            <a:ext cx="1058517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简单随机样本</a:t>
            </a:r>
          </a:p>
          <a:p>
            <a:pPr eaLnBrk="1" hangingPunct="1"/>
            <a:r>
              <a:rPr lang="zh-CN" altLang="en-US" sz="2800" b="1" dirty="0">
                <a:latin typeface="Times New Roman" panose="02020603050405020304" pitchFamily="18" charset="0"/>
              </a:rPr>
              <a:t>        设</a:t>
            </a:r>
            <a:r>
              <a:rPr lang="en-US" altLang="zh-CN" sz="2800" b="1" dirty="0">
                <a:latin typeface="Times New Roman" panose="02020603050405020304" pitchFamily="18" charset="0"/>
              </a:rPr>
              <a:t>X</a:t>
            </a:r>
            <a:r>
              <a:rPr lang="zh-CN" altLang="en-US" sz="2800" b="1" dirty="0">
                <a:latin typeface="Times New Roman" panose="02020603050405020304" pitchFamily="18" charset="0"/>
              </a:rPr>
              <a:t>为具有分布函数</a:t>
            </a:r>
            <a:r>
              <a:rPr lang="en-US" altLang="zh-CN" sz="2800" b="1" dirty="0">
                <a:latin typeface="Times New Roman" panose="02020603050405020304" pitchFamily="18" charset="0"/>
              </a:rPr>
              <a:t>F(</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的随机变量。若 </a:t>
            </a:r>
            <a:r>
              <a:rPr lang="en-US" altLang="zh-CN" sz="2800" b="1" dirty="0">
                <a:latin typeface="Times New Roman" panose="02020603050405020304" pitchFamily="18" charset="0"/>
              </a:rPr>
              <a:t>X </a:t>
            </a:r>
            <a:r>
              <a:rPr lang="en-US" altLang="zh-CN" sz="2800" b="1" baseline="-25000" dirty="0">
                <a:latin typeface="Times New Roman" panose="02020603050405020304" pitchFamily="18" charset="0"/>
              </a:rPr>
              <a:t>1</a:t>
            </a:r>
            <a:r>
              <a:rPr lang="en-US" altLang="zh-CN" sz="2800" b="1" dirty="0">
                <a:latin typeface="Times New Roman" panose="02020603050405020304" pitchFamily="18" charset="0"/>
              </a:rPr>
              <a:t> X </a:t>
            </a:r>
            <a:r>
              <a:rPr lang="en-US" altLang="zh-CN" sz="2800" b="1" baseline="-25000" dirty="0">
                <a:latin typeface="Times New Roman" panose="02020603050405020304" pitchFamily="18" charset="0"/>
              </a:rPr>
              <a:t>2</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X  </a:t>
            </a:r>
            <a:r>
              <a:rPr lang="en-US" altLang="zh-CN" sz="2800" b="1" baseline="-25000" dirty="0">
                <a:latin typeface="Times New Roman" panose="02020603050405020304" pitchFamily="18" charset="0"/>
              </a:rPr>
              <a:t>n</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为具有同一分布函数</a:t>
            </a:r>
            <a:r>
              <a:rPr lang="en-US" altLang="zh-CN" sz="2800" b="1" dirty="0">
                <a:latin typeface="Times New Roman" panose="02020603050405020304" pitchFamily="18" charset="0"/>
              </a:rPr>
              <a:t>F(</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的相互独立的随机变量，则称</a:t>
            </a:r>
            <a:r>
              <a:rPr lang="en-US" altLang="zh-CN" sz="2800" b="1" dirty="0">
                <a:latin typeface="Times New Roman" panose="02020603050405020304" pitchFamily="18" charset="0"/>
              </a:rPr>
              <a:t>X </a:t>
            </a:r>
            <a:r>
              <a:rPr lang="en-US" altLang="zh-CN" sz="2800" b="1" baseline="-25000" dirty="0">
                <a:latin typeface="Times New Roman" panose="02020603050405020304" pitchFamily="18" charset="0"/>
              </a:rPr>
              <a:t>1</a:t>
            </a:r>
            <a:r>
              <a:rPr lang="en-US" altLang="zh-CN" sz="2800" b="1" dirty="0">
                <a:latin typeface="Times New Roman" panose="02020603050405020304" pitchFamily="18" charset="0"/>
              </a:rPr>
              <a:t> X </a:t>
            </a:r>
            <a:r>
              <a:rPr lang="en-US" altLang="zh-CN" sz="2800" b="1" baseline="-25000" dirty="0">
                <a:latin typeface="Times New Roman" panose="02020603050405020304" pitchFamily="18" charset="0"/>
              </a:rPr>
              <a:t>2</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X  </a:t>
            </a:r>
            <a:r>
              <a:rPr lang="en-US" altLang="zh-CN" sz="2800" b="1" baseline="-25000" dirty="0">
                <a:latin typeface="Times New Roman" panose="02020603050405020304" pitchFamily="18" charset="0"/>
              </a:rPr>
              <a:t>n</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为从总体</a:t>
            </a:r>
            <a:r>
              <a:rPr lang="en-US" altLang="zh-CN" sz="2800" b="1" dirty="0">
                <a:latin typeface="Times New Roman" panose="02020603050405020304" pitchFamily="18" charset="0"/>
              </a:rPr>
              <a:t>X</a:t>
            </a:r>
            <a:r>
              <a:rPr lang="zh-CN" altLang="en-US" sz="2800" b="1" dirty="0">
                <a:latin typeface="Times New Roman" panose="02020603050405020304" pitchFamily="18" charset="0"/>
              </a:rPr>
              <a:t>得到的容量为</a:t>
            </a:r>
            <a:r>
              <a:rPr lang="en-US" altLang="zh-CN" sz="2800" b="1" dirty="0">
                <a:latin typeface="Times New Roman" panose="02020603050405020304" pitchFamily="18" charset="0"/>
              </a:rPr>
              <a:t>n</a:t>
            </a:r>
            <a:r>
              <a:rPr lang="zh-CN" altLang="en-US" sz="2800" b="1" dirty="0">
                <a:latin typeface="Times New Roman" panose="02020603050405020304" pitchFamily="18" charset="0"/>
              </a:rPr>
              <a:t>简单随机样本，简称样本。它们的观测值</a:t>
            </a:r>
            <a:r>
              <a:rPr lang="en-US" altLang="zh-CN" sz="2800" b="1" dirty="0">
                <a:latin typeface="Times New Roman" panose="02020603050405020304" pitchFamily="18" charset="0"/>
              </a:rPr>
              <a:t>x </a:t>
            </a:r>
            <a:r>
              <a:rPr lang="en-US" altLang="zh-CN" sz="2800" b="1" baseline="-25000" dirty="0">
                <a:latin typeface="Times New Roman" panose="02020603050405020304" pitchFamily="18" charset="0"/>
              </a:rPr>
              <a:t>1</a:t>
            </a:r>
            <a:r>
              <a:rPr lang="en-US" altLang="zh-CN" sz="2800" b="1" dirty="0">
                <a:latin typeface="Times New Roman" panose="02020603050405020304" pitchFamily="18" charset="0"/>
              </a:rPr>
              <a:t>x </a:t>
            </a:r>
            <a:r>
              <a:rPr lang="en-US" altLang="zh-CN" sz="2800" b="1" baseline="-25000" dirty="0">
                <a:latin typeface="Times New Roman" panose="02020603050405020304" pitchFamily="18" charset="0"/>
              </a:rPr>
              <a:t>2</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x </a:t>
            </a:r>
            <a:r>
              <a:rPr lang="en-US" altLang="zh-CN" sz="2800" b="1" baseline="-25000" dirty="0">
                <a:latin typeface="Times New Roman" panose="02020603050405020304" pitchFamily="18" charset="0"/>
              </a:rPr>
              <a:t>n</a:t>
            </a:r>
            <a:r>
              <a:rPr lang="zh-CN" altLang="en-US" sz="2800" b="1" dirty="0">
                <a:latin typeface="Times New Roman" panose="02020603050405020304" pitchFamily="18" charset="0"/>
              </a:rPr>
              <a:t>为样本观测值。</a:t>
            </a:r>
            <a:endParaRPr lang="en-US" altLang="zh-CN" sz="2800" b="1" dirty="0">
              <a:latin typeface="Times New Roman" panose="02020603050405020304" pitchFamily="18" charset="0"/>
            </a:endParaRPr>
          </a:p>
          <a:p>
            <a:pPr eaLnBrk="1" hangingPunct="1"/>
            <a:endParaRPr lang="en-US" altLang="zh-CN" sz="2800" b="1" dirty="0">
              <a:latin typeface="Times New Roman" panose="02020603050405020304" pitchFamily="18" charset="0"/>
            </a:endParaRPr>
          </a:p>
          <a:p>
            <a:pPr eaLnBrk="1" hangingPunct="1"/>
            <a:r>
              <a:rPr lang="zh-CN" altLang="en-US" sz="2800" b="1" dirty="0">
                <a:latin typeface="Times New Roman" panose="02020603050405020304" pitchFamily="18" charset="0"/>
              </a:rPr>
              <a:t>统计量 </a:t>
            </a:r>
            <a:endParaRPr lang="en-US" altLang="zh-CN" sz="2800" b="1" dirty="0">
              <a:latin typeface="Times New Roman" panose="02020603050405020304" pitchFamily="18" charset="0"/>
            </a:endParaRPr>
          </a:p>
          <a:p>
            <a:pPr eaLnBrk="1" hangingPunct="1"/>
            <a:r>
              <a:rPr lang="zh-CN" altLang="en-US" sz="2800" b="1" dirty="0">
                <a:latin typeface="Times New Roman" panose="02020603050405020304" pitchFamily="18" charset="0"/>
              </a:rPr>
              <a:t>        设</a:t>
            </a:r>
            <a:r>
              <a:rPr lang="en-US" altLang="zh-CN" sz="2800" b="1" dirty="0">
                <a:latin typeface="Times New Roman" panose="02020603050405020304" pitchFamily="18" charset="0"/>
              </a:rPr>
              <a:t>X </a:t>
            </a:r>
            <a:r>
              <a:rPr lang="en-US" altLang="zh-CN" sz="2800" b="1" baseline="-25000" dirty="0">
                <a:latin typeface="Times New Roman" panose="02020603050405020304" pitchFamily="18" charset="0"/>
              </a:rPr>
              <a:t>1,</a:t>
            </a:r>
            <a:r>
              <a:rPr lang="en-US" altLang="zh-CN" sz="2800" b="1" dirty="0">
                <a:latin typeface="Times New Roman" panose="02020603050405020304" pitchFamily="18" charset="0"/>
              </a:rPr>
              <a:t>X </a:t>
            </a:r>
            <a:r>
              <a:rPr lang="en-US" altLang="zh-CN" sz="2800" b="1" baseline="-25000" dirty="0">
                <a:latin typeface="Times New Roman" panose="02020603050405020304" pitchFamily="18" charset="0"/>
              </a:rPr>
              <a:t>2</a:t>
            </a:r>
            <a:r>
              <a:rPr lang="en-US" altLang="zh-CN" sz="2800" b="1" dirty="0">
                <a:latin typeface="Times New Roman" panose="02020603050405020304" pitchFamily="18" charset="0"/>
              </a:rPr>
              <a:t> ,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X </a:t>
            </a:r>
            <a:r>
              <a:rPr lang="en-US" altLang="zh-CN" sz="2800" b="1" baseline="-25000" dirty="0">
                <a:latin typeface="Times New Roman" panose="02020603050405020304" pitchFamily="18" charset="0"/>
              </a:rPr>
              <a:t>n</a:t>
            </a:r>
            <a:r>
              <a:rPr lang="zh-CN" altLang="en-US" sz="2800" b="1" dirty="0">
                <a:latin typeface="Times New Roman" panose="02020603050405020304" pitchFamily="18" charset="0"/>
              </a:rPr>
              <a:t>为是来自总体</a:t>
            </a:r>
            <a:r>
              <a:rPr lang="en-US" altLang="zh-CN" sz="2800" b="1" dirty="0">
                <a:latin typeface="Times New Roman" panose="02020603050405020304" pitchFamily="18" charset="0"/>
              </a:rPr>
              <a:t>X</a:t>
            </a:r>
            <a:r>
              <a:rPr lang="zh-CN" altLang="en-US" sz="2800" b="1" dirty="0">
                <a:latin typeface="Times New Roman" panose="02020603050405020304" pitchFamily="18" charset="0"/>
              </a:rPr>
              <a:t>的样本，</a:t>
            </a:r>
            <a:r>
              <a:rPr lang="en-US" altLang="zh-CN" sz="2800" b="1" i="1" dirty="0">
                <a:latin typeface="Times New Roman" panose="02020603050405020304" pitchFamily="18" charset="0"/>
              </a:rPr>
              <a:t>g</a:t>
            </a:r>
            <a:r>
              <a:rPr lang="en-US" altLang="zh-CN" sz="2800" b="1" dirty="0">
                <a:latin typeface="Times New Roman" panose="02020603050405020304" pitchFamily="18" charset="0"/>
              </a:rPr>
              <a:t>(X</a:t>
            </a:r>
            <a:r>
              <a:rPr lang="en-US" altLang="zh-CN" sz="2800" b="1" baseline="-25000" dirty="0">
                <a:latin typeface="Times New Roman" panose="02020603050405020304" pitchFamily="18" charset="0"/>
              </a:rPr>
              <a:t>1</a:t>
            </a:r>
            <a:r>
              <a:rPr lang="en-US" altLang="zh-CN" sz="2800" b="1" dirty="0">
                <a:latin typeface="Times New Roman" panose="02020603050405020304" pitchFamily="18" charset="0"/>
              </a:rPr>
              <a:t> ,X</a:t>
            </a:r>
            <a:r>
              <a:rPr lang="en-US" altLang="zh-CN" sz="2800" b="1" baseline="-25000" dirty="0">
                <a:latin typeface="Times New Roman" panose="02020603050405020304" pitchFamily="18" charset="0"/>
              </a:rPr>
              <a:t>2</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Xn)</a:t>
            </a:r>
            <a:r>
              <a:rPr lang="zh-CN" altLang="en-US" sz="2800" b="1" dirty="0">
                <a:latin typeface="Times New Roman" panose="02020603050405020304" pitchFamily="18" charset="0"/>
              </a:rPr>
              <a:t>是</a:t>
            </a:r>
            <a:r>
              <a:rPr lang="en-US" altLang="zh-CN" sz="2800" b="1" dirty="0">
                <a:latin typeface="Times New Roman" panose="02020603050405020304" pitchFamily="18" charset="0"/>
              </a:rPr>
              <a:t>X </a:t>
            </a:r>
            <a:r>
              <a:rPr lang="en-US" altLang="zh-CN" sz="2800" b="1" baseline="-25000" dirty="0">
                <a:latin typeface="Times New Roman" panose="02020603050405020304" pitchFamily="18" charset="0"/>
              </a:rPr>
              <a:t>1</a:t>
            </a:r>
            <a:r>
              <a:rPr lang="en-US" altLang="zh-CN" sz="2800" b="1" dirty="0">
                <a:latin typeface="Times New Roman" panose="02020603050405020304" pitchFamily="18" charset="0"/>
              </a:rPr>
              <a:t>,X  </a:t>
            </a:r>
            <a:r>
              <a:rPr lang="en-US" altLang="zh-CN" sz="2800" b="1" baseline="-25000" dirty="0">
                <a:latin typeface="Times New Roman" panose="02020603050405020304" pitchFamily="18" charset="0"/>
              </a:rPr>
              <a:t>2</a:t>
            </a:r>
            <a:r>
              <a:rPr lang="en-US" altLang="zh-CN" sz="2800" b="1" dirty="0">
                <a:latin typeface="Times New Roman" panose="02020603050405020304" pitchFamily="18" charset="0"/>
              </a:rPr>
              <a:t> , </a:t>
            </a:r>
            <a:r>
              <a:rPr lang="en-US" altLang="zh-CN" sz="2800" b="1" dirty="0">
                <a:latin typeface="Times New Roman" panose="02020603050405020304" pitchFamily="18" charset="0"/>
                <a:sym typeface="Symbol" panose="05050102010706020507" pitchFamily="18" charset="2"/>
              </a:rPr>
              <a:t></a:t>
            </a:r>
            <a:r>
              <a:rPr lang="en-US" altLang="zh-CN" sz="2800" b="1" dirty="0" err="1">
                <a:latin typeface="Times New Roman" panose="02020603050405020304" pitchFamily="18" charset="0"/>
              </a:rPr>
              <a:t>Xn</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的函数，若</a:t>
            </a:r>
            <a:r>
              <a:rPr lang="en-US" altLang="zh-CN" sz="2800" b="1" dirty="0">
                <a:latin typeface="Times New Roman" panose="02020603050405020304" pitchFamily="18" charset="0"/>
              </a:rPr>
              <a:t>g</a:t>
            </a:r>
            <a:r>
              <a:rPr lang="zh-CN" altLang="en-US" sz="2800" b="1" dirty="0">
                <a:latin typeface="Times New Roman" panose="02020603050405020304" pitchFamily="18" charset="0"/>
              </a:rPr>
              <a:t>是连续函数且</a:t>
            </a:r>
            <a:r>
              <a:rPr lang="en-US" altLang="zh-CN" sz="2800" b="1" dirty="0">
                <a:latin typeface="Times New Roman" panose="02020603050405020304" pitchFamily="18" charset="0"/>
              </a:rPr>
              <a:t>g</a:t>
            </a:r>
            <a:r>
              <a:rPr lang="zh-CN" altLang="en-US" sz="2800" b="1" dirty="0">
                <a:latin typeface="Times New Roman" panose="02020603050405020304" pitchFamily="18" charset="0"/>
              </a:rPr>
              <a:t>中不含任何未知参数， 则称</a:t>
            </a:r>
            <a:r>
              <a:rPr lang="en-US" altLang="zh-CN" sz="2800" b="1" i="1" dirty="0">
                <a:latin typeface="Times New Roman" panose="02020603050405020304" pitchFamily="18" charset="0"/>
              </a:rPr>
              <a:t>g</a:t>
            </a:r>
            <a:r>
              <a:rPr lang="en-US" altLang="zh-CN" sz="2800" b="1" dirty="0">
                <a:latin typeface="Times New Roman" panose="02020603050405020304" pitchFamily="18" charset="0"/>
              </a:rPr>
              <a:t>(X</a:t>
            </a:r>
            <a:r>
              <a:rPr lang="en-US" altLang="zh-CN" sz="2800" b="1" baseline="-25000" dirty="0">
                <a:latin typeface="Times New Roman" panose="02020603050405020304" pitchFamily="18" charset="0"/>
              </a:rPr>
              <a:t>1</a:t>
            </a:r>
            <a:r>
              <a:rPr lang="en-US" altLang="zh-CN" sz="2800" b="1" dirty="0">
                <a:latin typeface="Times New Roman" panose="02020603050405020304" pitchFamily="18" charset="0"/>
              </a:rPr>
              <a:t> ,X</a:t>
            </a:r>
            <a:r>
              <a:rPr lang="en-US" altLang="zh-CN" sz="2800" b="1" baseline="-25000" dirty="0">
                <a:latin typeface="Times New Roman" panose="02020603050405020304" pitchFamily="18" charset="0"/>
              </a:rPr>
              <a:t>2</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Xn)</a:t>
            </a:r>
            <a:r>
              <a:rPr lang="zh-CN" altLang="en-US" sz="2800" b="1" dirty="0">
                <a:latin typeface="Times New Roman" panose="02020603050405020304" pitchFamily="18" charset="0"/>
              </a:rPr>
              <a:t>是一统计量。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0">
                                            <p:txEl>
                                              <p:pRg st="0" end="0"/>
                                            </p:txEl>
                                          </p:spTgt>
                                        </p:tgtEl>
                                        <p:attrNameLst>
                                          <p:attrName>style.visibility</p:attrName>
                                        </p:attrNameLst>
                                      </p:cBhvr>
                                      <p:to>
                                        <p:strVal val="visible"/>
                                      </p:to>
                                    </p:set>
                                    <p:animEffect transition="in" filter="wipe(left)">
                                      <p:cBhvr>
                                        <p:cTn id="7" dur="2000"/>
                                        <p:tgtEl>
                                          <p:spTgt spid="12290">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290">
                                            <p:txEl>
                                              <p:pRg st="1" end="1"/>
                                            </p:txEl>
                                          </p:spTgt>
                                        </p:tgtEl>
                                        <p:attrNameLst>
                                          <p:attrName>style.visibility</p:attrName>
                                        </p:attrNameLst>
                                      </p:cBhvr>
                                      <p:to>
                                        <p:strVal val="visible"/>
                                      </p:to>
                                    </p:set>
                                    <p:animEffect transition="in" filter="wipe(left)">
                                      <p:cBhvr>
                                        <p:cTn id="10" dur="2000"/>
                                        <p:tgtEl>
                                          <p:spTgt spid="12290">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290">
                                            <p:txEl>
                                              <p:pRg st="3" end="3"/>
                                            </p:txEl>
                                          </p:spTgt>
                                        </p:tgtEl>
                                        <p:attrNameLst>
                                          <p:attrName>style.visibility</p:attrName>
                                        </p:attrNameLst>
                                      </p:cBhvr>
                                      <p:to>
                                        <p:strVal val="visible"/>
                                      </p:to>
                                    </p:set>
                                    <p:animEffect transition="in" filter="wipe(left)">
                                      <p:cBhvr>
                                        <p:cTn id="13" dur="2000"/>
                                        <p:tgtEl>
                                          <p:spTgt spid="12290">
                                            <p:txEl>
                                              <p:pRg st="3" end="3"/>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2290">
                                            <p:txEl>
                                              <p:pRg st="4" end="4"/>
                                            </p:txEl>
                                          </p:spTgt>
                                        </p:tgtEl>
                                        <p:attrNameLst>
                                          <p:attrName>style.visibility</p:attrName>
                                        </p:attrNameLst>
                                      </p:cBhvr>
                                      <p:to>
                                        <p:strVal val="visible"/>
                                      </p:to>
                                    </p:set>
                                    <p:animEffect transition="in" filter="wipe(left)">
                                      <p:cBhvr>
                                        <p:cTn id="16" dur="2000"/>
                                        <p:tgtEl>
                                          <p:spTgt spid="1229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a:extLst>
              <a:ext uri="{FF2B5EF4-FFF2-40B4-BE49-F238E27FC236}">
                <a16:creationId xmlns:a16="http://schemas.microsoft.com/office/drawing/2014/main" id="{75081020-D4A0-4CED-A60D-07E21BC9F9A4}"/>
              </a:ext>
            </a:extLst>
          </p:cNvPr>
          <p:cNvSpPr txBox="1">
            <a:spLocks noChangeArrowheads="1"/>
          </p:cNvSpPr>
          <p:nvPr/>
        </p:nvSpPr>
        <p:spPr bwMode="auto">
          <a:xfrm>
            <a:off x="1775520" y="1419149"/>
            <a:ext cx="348044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a:latin typeface="Times New Roman" panose="02020603050405020304" pitchFamily="18" charset="0"/>
              </a:rPr>
              <a:t>二、样本的矩估计</a:t>
            </a:r>
          </a:p>
        </p:txBody>
      </p:sp>
      <p:sp>
        <p:nvSpPr>
          <p:cNvPr id="13315" name="Text Box 3">
            <a:extLst>
              <a:ext uri="{FF2B5EF4-FFF2-40B4-BE49-F238E27FC236}">
                <a16:creationId xmlns:a16="http://schemas.microsoft.com/office/drawing/2014/main" id="{27AFC0F1-AC33-454A-A616-60AA2D0B50C4}"/>
              </a:ext>
            </a:extLst>
          </p:cNvPr>
          <p:cNvSpPr txBox="1">
            <a:spLocks noChangeArrowheads="1"/>
          </p:cNvSpPr>
          <p:nvPr/>
        </p:nvSpPr>
        <p:spPr bwMode="auto">
          <a:xfrm>
            <a:off x="1775520" y="2339917"/>
            <a:ext cx="198804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样本平均值</a:t>
            </a:r>
          </a:p>
        </p:txBody>
      </p:sp>
      <p:sp>
        <p:nvSpPr>
          <p:cNvPr id="12292" name="Rectangle 4">
            <a:extLst>
              <a:ext uri="{FF2B5EF4-FFF2-40B4-BE49-F238E27FC236}">
                <a16:creationId xmlns:a16="http://schemas.microsoft.com/office/drawing/2014/main" id="{0B10CE76-3289-44C7-B5FB-05735B506135}"/>
              </a:ext>
            </a:extLst>
          </p:cNvPr>
          <p:cNvSpPr>
            <a:spLocks noChangeArrowheads="1"/>
          </p:cNvSpPr>
          <p:nvPr/>
        </p:nvSpPr>
        <p:spPr bwMode="auto">
          <a:xfrm>
            <a:off x="1524001" y="29838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3317" name="Object 5">
            <a:extLst>
              <a:ext uri="{FF2B5EF4-FFF2-40B4-BE49-F238E27FC236}">
                <a16:creationId xmlns:a16="http://schemas.microsoft.com/office/drawing/2014/main" id="{B5AE79DB-646C-4F2F-96F6-A7A8F5919878}"/>
              </a:ext>
            </a:extLst>
          </p:cNvPr>
          <p:cNvGraphicFramePr>
            <a:graphicFrameLocks noChangeAspect="1"/>
          </p:cNvGraphicFramePr>
          <p:nvPr>
            <p:extLst>
              <p:ext uri="{D42A27DB-BD31-4B8C-83A1-F6EECF244321}">
                <p14:modId xmlns:p14="http://schemas.microsoft.com/office/powerpoint/2010/main" val="3640258701"/>
              </p:ext>
            </p:extLst>
          </p:nvPr>
        </p:nvGraphicFramePr>
        <p:xfrm>
          <a:off x="3961309" y="2210693"/>
          <a:ext cx="1800225" cy="930275"/>
        </p:xfrm>
        <a:graphic>
          <a:graphicData uri="http://schemas.openxmlformats.org/presentationml/2006/ole">
            <mc:AlternateContent xmlns:mc="http://schemas.openxmlformats.org/markup-compatibility/2006">
              <mc:Choice xmlns:v="urn:schemas-microsoft-com:vml" Requires="v">
                <p:oleObj spid="_x0000_s12312" name="Equation" r:id="rId3" imgW="825500" imgH="431800" progId="Equation.DSMT4">
                  <p:embed/>
                </p:oleObj>
              </mc:Choice>
              <mc:Fallback>
                <p:oleObj name="Equation" r:id="rId3" imgW="825500" imgH="4318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1309" y="2210693"/>
                        <a:ext cx="1800225"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18" name="Text Box 6">
            <a:extLst>
              <a:ext uri="{FF2B5EF4-FFF2-40B4-BE49-F238E27FC236}">
                <a16:creationId xmlns:a16="http://schemas.microsoft.com/office/drawing/2014/main" id="{DEE3F188-4E2C-4279-8D1C-1E0E659BA62B}"/>
              </a:ext>
            </a:extLst>
          </p:cNvPr>
          <p:cNvSpPr txBox="1">
            <a:spLocks noChangeArrowheads="1"/>
          </p:cNvSpPr>
          <p:nvPr/>
        </p:nvSpPr>
        <p:spPr bwMode="auto">
          <a:xfrm>
            <a:off x="1775520" y="3407995"/>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样本方差</a:t>
            </a:r>
          </a:p>
        </p:txBody>
      </p:sp>
      <p:sp>
        <p:nvSpPr>
          <p:cNvPr id="12295" name="Rectangle 7">
            <a:extLst>
              <a:ext uri="{FF2B5EF4-FFF2-40B4-BE49-F238E27FC236}">
                <a16:creationId xmlns:a16="http://schemas.microsoft.com/office/drawing/2014/main" id="{8EC334E5-E6E4-4FAE-B2CE-E55B0E2F5056}"/>
              </a:ext>
            </a:extLst>
          </p:cNvPr>
          <p:cNvSpPr>
            <a:spLocks noChangeArrowheads="1"/>
          </p:cNvSpPr>
          <p:nvPr/>
        </p:nvSpPr>
        <p:spPr bwMode="auto">
          <a:xfrm>
            <a:off x="1524001" y="27552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3320" name="Object 8">
            <a:extLst>
              <a:ext uri="{FF2B5EF4-FFF2-40B4-BE49-F238E27FC236}">
                <a16:creationId xmlns:a16="http://schemas.microsoft.com/office/drawing/2014/main" id="{D000DEFD-8FD8-4B13-BD9B-39723E5A3A2C}"/>
              </a:ext>
            </a:extLst>
          </p:cNvPr>
          <p:cNvGraphicFramePr>
            <a:graphicFrameLocks noChangeAspect="1"/>
          </p:cNvGraphicFramePr>
          <p:nvPr>
            <p:extLst>
              <p:ext uri="{D42A27DB-BD31-4B8C-83A1-F6EECF244321}">
                <p14:modId xmlns:p14="http://schemas.microsoft.com/office/powerpoint/2010/main" val="3118307330"/>
              </p:ext>
            </p:extLst>
          </p:nvPr>
        </p:nvGraphicFramePr>
        <p:xfrm>
          <a:off x="3961309" y="3163813"/>
          <a:ext cx="6553200" cy="1057275"/>
        </p:xfrm>
        <a:graphic>
          <a:graphicData uri="http://schemas.openxmlformats.org/presentationml/2006/ole">
            <mc:AlternateContent xmlns:mc="http://schemas.openxmlformats.org/markup-compatibility/2006">
              <mc:Choice xmlns:v="urn:schemas-microsoft-com:vml" Requires="v">
                <p:oleObj spid="_x0000_s12313" name="Equation" r:id="rId5" imgW="2819400" imgH="457200" progId="Equation.DSMT4">
                  <p:embed/>
                </p:oleObj>
              </mc:Choice>
              <mc:Fallback>
                <p:oleObj name="Equation" r:id="rId5" imgW="2819400" imgH="4572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1309" y="3163813"/>
                        <a:ext cx="65532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21" name="Text Box 9">
            <a:extLst>
              <a:ext uri="{FF2B5EF4-FFF2-40B4-BE49-F238E27FC236}">
                <a16:creationId xmlns:a16="http://schemas.microsoft.com/office/drawing/2014/main" id="{39D7FF72-F204-4372-8BC6-287125D1A085}"/>
              </a:ext>
            </a:extLst>
          </p:cNvPr>
          <p:cNvSpPr txBox="1">
            <a:spLocks noChangeArrowheads="1"/>
          </p:cNvSpPr>
          <p:nvPr/>
        </p:nvSpPr>
        <p:spPr bwMode="auto">
          <a:xfrm>
            <a:off x="1803699" y="4995537"/>
            <a:ext cx="198804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样本标准差</a:t>
            </a:r>
          </a:p>
        </p:txBody>
      </p:sp>
      <p:sp>
        <p:nvSpPr>
          <p:cNvPr id="12298" name="Rectangle 10">
            <a:extLst>
              <a:ext uri="{FF2B5EF4-FFF2-40B4-BE49-F238E27FC236}">
                <a16:creationId xmlns:a16="http://schemas.microsoft.com/office/drawing/2014/main" id="{028F8B54-48CC-42DA-94FA-E32D2AD5D829}"/>
              </a:ext>
            </a:extLst>
          </p:cNvPr>
          <p:cNvSpPr>
            <a:spLocks noChangeArrowheads="1"/>
          </p:cNvSpPr>
          <p:nvPr/>
        </p:nvSpPr>
        <p:spPr bwMode="auto">
          <a:xfrm>
            <a:off x="1524001"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3323" name="Object 11">
            <a:extLst>
              <a:ext uri="{FF2B5EF4-FFF2-40B4-BE49-F238E27FC236}">
                <a16:creationId xmlns:a16="http://schemas.microsoft.com/office/drawing/2014/main" id="{9A17A5A7-3DAF-4276-A936-3CC94C10DB69}"/>
              </a:ext>
            </a:extLst>
          </p:cNvPr>
          <p:cNvGraphicFramePr>
            <a:graphicFrameLocks noChangeAspect="1"/>
          </p:cNvGraphicFramePr>
          <p:nvPr>
            <p:extLst>
              <p:ext uri="{D42A27DB-BD31-4B8C-83A1-F6EECF244321}">
                <p14:modId xmlns:p14="http://schemas.microsoft.com/office/powerpoint/2010/main" val="2987957835"/>
              </p:ext>
            </p:extLst>
          </p:nvPr>
        </p:nvGraphicFramePr>
        <p:xfrm>
          <a:off x="3935760" y="4725144"/>
          <a:ext cx="4182683" cy="1021333"/>
        </p:xfrm>
        <a:graphic>
          <a:graphicData uri="http://schemas.openxmlformats.org/presentationml/2006/ole">
            <mc:AlternateContent xmlns:mc="http://schemas.openxmlformats.org/markup-compatibility/2006">
              <mc:Choice xmlns:v="urn:schemas-microsoft-com:vml" Requires="v">
                <p:oleObj spid="_x0000_s12314" name="Equation" r:id="rId7" imgW="1993900" imgH="482600" progId="Equation.DSMT4">
                  <p:embed/>
                </p:oleObj>
              </mc:Choice>
              <mc:Fallback>
                <p:oleObj name="Equation" r:id="rId7" imgW="1993900" imgH="4826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35760" y="4725144"/>
                        <a:ext cx="4182683" cy="1021333"/>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wipe(left)">
                                      <p:cBhvr>
                                        <p:cTn id="7" dur="2000"/>
                                        <p:tgtEl>
                                          <p:spTgt spid="133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5"/>
                                        </p:tgtEl>
                                        <p:attrNameLst>
                                          <p:attrName>style.visibility</p:attrName>
                                        </p:attrNameLst>
                                      </p:cBhvr>
                                      <p:to>
                                        <p:strVal val="visible"/>
                                      </p:to>
                                    </p:set>
                                    <p:animEffect transition="in" filter="wipe(left)">
                                      <p:cBhvr>
                                        <p:cTn id="12" dur="2000"/>
                                        <p:tgtEl>
                                          <p:spTgt spid="133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3317"/>
                                        </p:tgtEl>
                                        <p:attrNameLst>
                                          <p:attrName>style.visibility</p:attrName>
                                        </p:attrNameLst>
                                      </p:cBhvr>
                                      <p:to>
                                        <p:strVal val="visible"/>
                                      </p:to>
                                    </p:set>
                                    <p:animEffect transition="in" filter="wipe(left)">
                                      <p:cBhvr>
                                        <p:cTn id="17" dur="2000"/>
                                        <p:tgtEl>
                                          <p:spTgt spid="133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318"/>
                                        </p:tgtEl>
                                        <p:attrNameLst>
                                          <p:attrName>style.visibility</p:attrName>
                                        </p:attrNameLst>
                                      </p:cBhvr>
                                      <p:to>
                                        <p:strVal val="visible"/>
                                      </p:to>
                                    </p:set>
                                    <p:animEffect transition="in" filter="wipe(left)">
                                      <p:cBhvr>
                                        <p:cTn id="22" dur="2000"/>
                                        <p:tgtEl>
                                          <p:spTgt spid="133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3320"/>
                                        </p:tgtEl>
                                        <p:attrNameLst>
                                          <p:attrName>style.visibility</p:attrName>
                                        </p:attrNameLst>
                                      </p:cBhvr>
                                      <p:to>
                                        <p:strVal val="visible"/>
                                      </p:to>
                                    </p:set>
                                    <p:animEffect transition="in" filter="wipe(left)">
                                      <p:cBhvr>
                                        <p:cTn id="27" dur="2000"/>
                                        <p:tgtEl>
                                          <p:spTgt spid="133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321"/>
                                        </p:tgtEl>
                                        <p:attrNameLst>
                                          <p:attrName>style.visibility</p:attrName>
                                        </p:attrNameLst>
                                      </p:cBhvr>
                                      <p:to>
                                        <p:strVal val="visible"/>
                                      </p:to>
                                    </p:set>
                                    <p:animEffect transition="in" filter="wipe(left)">
                                      <p:cBhvr>
                                        <p:cTn id="32" dur="2000"/>
                                        <p:tgtEl>
                                          <p:spTgt spid="1332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3323"/>
                                        </p:tgtEl>
                                        <p:attrNameLst>
                                          <p:attrName>style.visibility</p:attrName>
                                        </p:attrNameLst>
                                      </p:cBhvr>
                                      <p:to>
                                        <p:strVal val="visible"/>
                                      </p:to>
                                    </p:set>
                                    <p:animEffect transition="in" filter="wipe(left)">
                                      <p:cBhvr>
                                        <p:cTn id="37" dur="2000"/>
                                        <p:tgtEl>
                                          <p:spTgt spid="13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15" grpId="0"/>
      <p:bldP spid="13318" grpId="0"/>
      <p:bldP spid="133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a:extLst>
              <a:ext uri="{FF2B5EF4-FFF2-40B4-BE49-F238E27FC236}">
                <a16:creationId xmlns:a16="http://schemas.microsoft.com/office/drawing/2014/main" id="{6EA834E5-520A-4E37-BB9C-D890166FD1C8}"/>
              </a:ext>
            </a:extLst>
          </p:cNvPr>
          <p:cNvSpPr txBox="1">
            <a:spLocks noChangeArrowheads="1"/>
          </p:cNvSpPr>
          <p:nvPr/>
        </p:nvSpPr>
        <p:spPr bwMode="auto">
          <a:xfrm>
            <a:off x="1774825" y="1984610"/>
            <a:ext cx="32704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样本</a:t>
            </a:r>
            <a:r>
              <a:rPr lang="en-US" altLang="zh-CN" sz="2800" b="1" dirty="0">
                <a:latin typeface="Times New Roman" panose="02020603050405020304" pitchFamily="18" charset="0"/>
              </a:rPr>
              <a:t>k</a:t>
            </a:r>
            <a:r>
              <a:rPr lang="zh-CN" altLang="en-US" sz="2800" b="1" dirty="0">
                <a:latin typeface="Times New Roman" panose="02020603050405020304" pitchFamily="18" charset="0"/>
              </a:rPr>
              <a:t>阶（原点）矩</a:t>
            </a:r>
          </a:p>
        </p:txBody>
      </p:sp>
      <p:sp>
        <p:nvSpPr>
          <p:cNvPr id="13315" name="Rectangle 3">
            <a:extLst>
              <a:ext uri="{FF2B5EF4-FFF2-40B4-BE49-F238E27FC236}">
                <a16:creationId xmlns:a16="http://schemas.microsoft.com/office/drawing/2014/main" id="{DE31278D-83B4-487D-AECE-88DA279BC94D}"/>
              </a:ext>
            </a:extLst>
          </p:cNvPr>
          <p:cNvSpPr>
            <a:spLocks noChangeArrowheads="1"/>
          </p:cNvSpPr>
          <p:nvPr/>
        </p:nvSpPr>
        <p:spPr bwMode="auto">
          <a:xfrm>
            <a:off x="1524001"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4340" name="Object 4">
            <a:extLst>
              <a:ext uri="{FF2B5EF4-FFF2-40B4-BE49-F238E27FC236}">
                <a16:creationId xmlns:a16="http://schemas.microsoft.com/office/drawing/2014/main" id="{0149C6E1-CB01-4BC7-94F5-2CC329F7336B}"/>
              </a:ext>
            </a:extLst>
          </p:cNvPr>
          <p:cNvGraphicFramePr>
            <a:graphicFrameLocks noChangeAspect="1"/>
          </p:cNvGraphicFramePr>
          <p:nvPr>
            <p:extLst>
              <p:ext uri="{D42A27DB-BD31-4B8C-83A1-F6EECF244321}">
                <p14:modId xmlns:p14="http://schemas.microsoft.com/office/powerpoint/2010/main" val="2947431094"/>
              </p:ext>
            </p:extLst>
          </p:nvPr>
        </p:nvGraphicFramePr>
        <p:xfrm>
          <a:off x="5195094" y="1772816"/>
          <a:ext cx="3417887" cy="955675"/>
        </p:xfrm>
        <a:graphic>
          <a:graphicData uri="http://schemas.openxmlformats.org/presentationml/2006/ole">
            <mc:AlternateContent xmlns:mc="http://schemas.openxmlformats.org/markup-compatibility/2006">
              <mc:Choice xmlns:v="urn:schemas-microsoft-com:vml" Requires="v">
                <p:oleObj spid="_x0000_s13344" name="Equation" r:id="rId3" imgW="1536700" imgH="431800" progId="Equation.DSMT4">
                  <p:embed/>
                </p:oleObj>
              </mc:Choice>
              <mc:Fallback>
                <p:oleObj name="Equation" r:id="rId3" imgW="1536700" imgH="431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5094" y="1772816"/>
                        <a:ext cx="3417887"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1" name="Text Box 5">
            <a:extLst>
              <a:ext uri="{FF2B5EF4-FFF2-40B4-BE49-F238E27FC236}">
                <a16:creationId xmlns:a16="http://schemas.microsoft.com/office/drawing/2014/main" id="{4D0C4EBD-11BF-46E2-8C81-32A82149FCA7}"/>
              </a:ext>
            </a:extLst>
          </p:cNvPr>
          <p:cNvSpPr txBox="1">
            <a:spLocks noChangeArrowheads="1"/>
          </p:cNvSpPr>
          <p:nvPr/>
        </p:nvSpPr>
        <p:spPr bwMode="auto">
          <a:xfrm>
            <a:off x="1773337" y="3043429"/>
            <a:ext cx="254909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样本</a:t>
            </a:r>
            <a:r>
              <a:rPr lang="en-US" altLang="zh-CN" sz="2800" b="1" dirty="0">
                <a:latin typeface="Times New Roman" panose="02020603050405020304" pitchFamily="18" charset="0"/>
              </a:rPr>
              <a:t>k</a:t>
            </a:r>
            <a:r>
              <a:rPr lang="zh-CN" altLang="en-US" sz="2800" b="1" dirty="0">
                <a:latin typeface="Times New Roman" panose="02020603050405020304" pitchFamily="18" charset="0"/>
              </a:rPr>
              <a:t>阶中心矩</a:t>
            </a:r>
          </a:p>
        </p:txBody>
      </p:sp>
      <p:sp>
        <p:nvSpPr>
          <p:cNvPr id="13318" name="Rectangle 6">
            <a:extLst>
              <a:ext uri="{FF2B5EF4-FFF2-40B4-BE49-F238E27FC236}">
                <a16:creationId xmlns:a16="http://schemas.microsoft.com/office/drawing/2014/main" id="{A481EDEE-C260-4295-9B65-A9762717D8F5}"/>
              </a:ext>
            </a:extLst>
          </p:cNvPr>
          <p:cNvSpPr>
            <a:spLocks noChangeArrowheads="1"/>
          </p:cNvSpPr>
          <p:nvPr/>
        </p:nvSpPr>
        <p:spPr bwMode="auto">
          <a:xfrm>
            <a:off x="1524001"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4343" name="Object 7">
            <a:extLst>
              <a:ext uri="{FF2B5EF4-FFF2-40B4-BE49-F238E27FC236}">
                <a16:creationId xmlns:a16="http://schemas.microsoft.com/office/drawing/2014/main" id="{C286A15B-54B7-4B44-BE92-6602414D9167}"/>
              </a:ext>
            </a:extLst>
          </p:cNvPr>
          <p:cNvGraphicFramePr>
            <a:graphicFrameLocks noChangeAspect="1"/>
          </p:cNvGraphicFramePr>
          <p:nvPr>
            <p:extLst>
              <p:ext uri="{D42A27DB-BD31-4B8C-83A1-F6EECF244321}">
                <p14:modId xmlns:p14="http://schemas.microsoft.com/office/powerpoint/2010/main" val="2638632165"/>
              </p:ext>
            </p:extLst>
          </p:nvPr>
        </p:nvGraphicFramePr>
        <p:xfrm>
          <a:off x="4492625" y="2881318"/>
          <a:ext cx="3851275" cy="844550"/>
        </p:xfrm>
        <a:graphic>
          <a:graphicData uri="http://schemas.openxmlformats.org/presentationml/2006/ole">
            <mc:AlternateContent xmlns:mc="http://schemas.openxmlformats.org/markup-compatibility/2006">
              <mc:Choice xmlns:v="urn:schemas-microsoft-com:vml" Requires="v">
                <p:oleObj spid="_x0000_s13345" name="Equation" r:id="rId5" imgW="1955800" imgH="431800" progId="Equation.DSMT4">
                  <p:embed/>
                </p:oleObj>
              </mc:Choice>
              <mc:Fallback>
                <p:oleObj name="Equation" r:id="rId5" imgW="1955800" imgH="4318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2625" y="2881318"/>
                        <a:ext cx="385127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20" name="Rectangle 8">
            <a:extLst>
              <a:ext uri="{FF2B5EF4-FFF2-40B4-BE49-F238E27FC236}">
                <a16:creationId xmlns:a16="http://schemas.microsoft.com/office/drawing/2014/main" id="{3AEB038A-077F-431D-A82F-13188F015DCC}"/>
              </a:ext>
            </a:extLst>
          </p:cNvPr>
          <p:cNvSpPr>
            <a:spLocks noChangeArrowheads="1"/>
          </p:cNvSpPr>
          <p:nvPr/>
        </p:nvSpPr>
        <p:spPr bwMode="auto">
          <a:xfrm>
            <a:off x="1524001" y="30886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22" name="Rectangle 13">
            <a:extLst>
              <a:ext uri="{FF2B5EF4-FFF2-40B4-BE49-F238E27FC236}">
                <a16:creationId xmlns:a16="http://schemas.microsoft.com/office/drawing/2014/main" id="{14626482-7D83-4514-A853-3676783EF168}"/>
              </a:ext>
            </a:extLst>
          </p:cNvPr>
          <p:cNvSpPr>
            <a:spLocks noChangeArrowheads="1"/>
          </p:cNvSpPr>
          <p:nvPr/>
        </p:nvSpPr>
        <p:spPr bwMode="auto">
          <a:xfrm>
            <a:off x="1524001" y="30838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mc:AlternateContent xmlns:mc="http://schemas.openxmlformats.org/markup-compatibility/2006">
        <mc:Choice xmlns:a14="http://schemas.microsoft.com/office/drawing/2010/main" Requires="a14">
          <p:sp>
            <p:nvSpPr>
              <p:cNvPr id="14350" name="Text Box 14">
                <a:extLst>
                  <a:ext uri="{FF2B5EF4-FFF2-40B4-BE49-F238E27FC236}">
                    <a16:creationId xmlns:a16="http://schemas.microsoft.com/office/drawing/2014/main" id="{292173B7-23B5-428B-A766-73117DC64BAC}"/>
                  </a:ext>
                </a:extLst>
              </p:cNvPr>
              <p:cNvSpPr txBox="1">
                <a:spLocks noChangeArrowheads="1"/>
              </p:cNvSpPr>
              <p:nvPr/>
            </p:nvSpPr>
            <p:spPr bwMode="auto">
              <a:xfrm>
                <a:off x="1773337" y="4077072"/>
                <a:ext cx="8840788" cy="138499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设</a:t>
                </a:r>
                <a14:m>
                  <m:oMath xmlns:m="http://schemas.openxmlformats.org/officeDocument/2006/math">
                    <m:r>
                      <a:rPr lang="en-US" altLang="zh-CN" sz="2800" b="1" i="1">
                        <a:latin typeface="Cambria Math" panose="02040503050406030204" pitchFamily="18" charset="0"/>
                      </a:rPr>
                      <m:t>𝑿</m:t>
                    </m:r>
                    <m:r>
                      <a:rPr lang="en-US" altLang="zh-CN" sz="2800" b="1" i="1">
                        <a:latin typeface="Cambria Math" panose="02040503050406030204" pitchFamily="18" charset="0"/>
                      </a:rPr>
                      <m:t>=(</m:t>
                    </m:r>
                    <m:sSub>
                      <m:sSubPr>
                        <m:ctrlPr>
                          <a:rPr lang="en-US" altLang="zh-CN" sz="2800" b="1" i="1">
                            <a:latin typeface="Cambria Math" panose="02040503050406030204" pitchFamily="18" charset="0"/>
                          </a:rPr>
                        </m:ctrlPr>
                      </m:sSubPr>
                      <m:e>
                        <m:r>
                          <a:rPr lang="en-US" altLang="zh-CN" sz="2800" b="1" i="1">
                            <a:latin typeface="Cambria Math" panose="02040503050406030204" pitchFamily="18" charset="0"/>
                          </a:rPr>
                          <m:t>𝑿</m:t>
                        </m:r>
                      </m:e>
                      <m:sub>
                        <m:r>
                          <a:rPr lang="en-US" altLang="zh-CN" sz="2800" b="1" i="1">
                            <a:latin typeface="Cambria Math" panose="02040503050406030204" pitchFamily="18" charset="0"/>
                          </a:rPr>
                          <m:t>𝟏</m:t>
                        </m:r>
                      </m:sub>
                    </m:sSub>
                    <m:r>
                      <a:rPr lang="en-US" altLang="zh-CN" sz="2800" b="1" i="1">
                        <a:latin typeface="Cambria Math" panose="02040503050406030204" pitchFamily="18" charset="0"/>
                      </a:rPr>
                      <m:t>,</m:t>
                    </m:r>
                    <m:sSub>
                      <m:sSubPr>
                        <m:ctrlPr>
                          <a:rPr lang="en-US" altLang="zh-CN" sz="2800" b="1" i="1">
                            <a:latin typeface="Cambria Math" panose="02040503050406030204" pitchFamily="18" charset="0"/>
                          </a:rPr>
                        </m:ctrlPr>
                      </m:sSubPr>
                      <m:e>
                        <m:r>
                          <a:rPr lang="en-US" altLang="zh-CN" sz="2800" b="1" i="1">
                            <a:latin typeface="Cambria Math" panose="02040503050406030204" pitchFamily="18" charset="0"/>
                          </a:rPr>
                          <m:t>𝑿</m:t>
                        </m:r>
                      </m:e>
                      <m:sub>
                        <m:r>
                          <a:rPr lang="en-US" altLang="zh-CN" sz="2800" b="1" i="1">
                            <a:latin typeface="Cambria Math" panose="02040503050406030204" pitchFamily="18" charset="0"/>
                          </a:rPr>
                          <m:t>𝟐</m:t>
                        </m:r>
                      </m:sub>
                    </m:sSub>
                    <m:r>
                      <a:rPr lang="en-US" altLang="zh-CN" sz="2800" b="1" i="1">
                        <a:latin typeface="Cambria Math" panose="02040503050406030204" pitchFamily="18" charset="0"/>
                      </a:rPr>
                      <m:t>,…)</m:t>
                    </m:r>
                  </m:oMath>
                </a14:m>
                <a:r>
                  <a:rPr lang="zh-CN" altLang="en-US" sz="2800" b="1" dirty="0">
                    <a:latin typeface="Times New Roman" panose="02020603050405020304" pitchFamily="18" charset="0"/>
                  </a:rPr>
                  <a:t>是一个</a:t>
                </a:r>
                <a:r>
                  <a:rPr lang="zh-CN" altLang="en-US" sz="2800" b="1" u="sng" dirty="0">
                    <a:latin typeface="Times New Roman" panose="02020603050405020304" pitchFamily="18" charset="0"/>
                  </a:rPr>
                  <a:t>随机序列</a:t>
                </a:r>
                <a:r>
                  <a:rPr lang="en-US" altLang="zh-CN" sz="2800" b="1" u="sng" dirty="0">
                    <a:latin typeface="Times New Roman" panose="02020603050405020304" pitchFamily="18" charset="0"/>
                  </a:rPr>
                  <a:t>, </a:t>
                </a:r>
                <a:r>
                  <a:rPr lang="zh-CN" altLang="en-US" sz="2800" b="1" dirty="0">
                    <a:latin typeface="Times New Roman" panose="02020603050405020304" pitchFamily="18" charset="0"/>
                  </a:rPr>
                  <a:t>具有</a:t>
                </a:r>
                <a:r>
                  <a:rPr lang="zh-CN" altLang="en-US" sz="2800" b="1" u="sng" dirty="0">
                    <a:latin typeface="Times New Roman" panose="02020603050405020304" pitchFamily="18" charset="0"/>
                  </a:rPr>
                  <a:t>相同的期望和方差</a:t>
                </a:r>
                <a:r>
                  <a:rPr lang="zh-CN" altLang="en-US" sz="2800" b="1" dirty="0">
                    <a:latin typeface="Times New Roman" panose="02020603050405020304" pitchFamily="18" charset="0"/>
                  </a:rPr>
                  <a:t>，且</a:t>
                </a:r>
                <a:r>
                  <a:rPr lang="zh-CN" altLang="en-US" sz="2800" b="1" u="sng" dirty="0">
                    <a:latin typeface="Times New Roman" panose="02020603050405020304" pitchFamily="18" charset="0"/>
                  </a:rPr>
                  <a:t>互不相关</a:t>
                </a:r>
                <a:r>
                  <a:rPr lang="zh-CN" altLang="en-US" sz="2800" b="1" dirty="0">
                    <a:latin typeface="Times New Roman" panose="02020603050405020304" pitchFamily="18" charset="0"/>
                  </a:rPr>
                  <a:t>，将这种不相关称作无序列相关。</a:t>
                </a:r>
              </a:p>
              <a:p>
                <a:pPr eaLnBrk="1" hangingPunct="1"/>
                <a:r>
                  <a:rPr lang="zh-CN" altLang="en-US" sz="2800" b="1" dirty="0">
                    <a:latin typeface="Times New Roman" panose="02020603050405020304" pitchFamily="18" charset="0"/>
                  </a:rPr>
                  <a:t>这三种特征称作最小平方条件</a:t>
                </a:r>
                <a:r>
                  <a:rPr lang="en-US" altLang="zh-CN" sz="2800" b="1" dirty="0">
                    <a:latin typeface="Times New Roman" panose="02020603050405020304" pitchFamily="18" charset="0"/>
                  </a:rPr>
                  <a:t>(OLS</a:t>
                </a:r>
                <a:r>
                  <a:rPr lang="zh-CN" altLang="en-US" sz="2800" b="1" dirty="0">
                    <a:latin typeface="Times New Roman" panose="02020603050405020304" pitchFamily="18" charset="0"/>
                  </a:rPr>
                  <a:t>条件</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a:t>
                </a:r>
              </a:p>
            </p:txBody>
          </p:sp>
        </mc:Choice>
        <mc:Fallback>
          <p:sp>
            <p:nvSpPr>
              <p:cNvPr id="14350" name="Text Box 14">
                <a:extLst>
                  <a:ext uri="{FF2B5EF4-FFF2-40B4-BE49-F238E27FC236}">
                    <a16:creationId xmlns:a16="http://schemas.microsoft.com/office/drawing/2014/main" id="{292173B7-23B5-428B-A766-73117DC64BAC}"/>
                  </a:ext>
                </a:extLst>
              </p:cNvPr>
              <p:cNvSpPr txBox="1">
                <a:spLocks noRot="1" noChangeAspect="1" noMove="1" noResize="1" noEditPoints="1" noAdjustHandles="1" noChangeArrowheads="1" noChangeShapeType="1" noTextEdit="1"/>
              </p:cNvSpPr>
              <p:nvPr/>
            </p:nvSpPr>
            <p:spPr bwMode="auto">
              <a:xfrm>
                <a:off x="1773337" y="4077072"/>
                <a:ext cx="8840788" cy="1384995"/>
              </a:xfrm>
              <a:prstGeom prst="rect">
                <a:avLst/>
              </a:prstGeom>
              <a:blipFill>
                <a:blip r:embed="rId7"/>
                <a:stretch>
                  <a:fillRect l="-1448" t="-6167" b="-1189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wipe(left)">
                                      <p:cBhvr>
                                        <p:cTn id="7" dur="2000"/>
                                        <p:tgtEl>
                                          <p:spTgt spid="143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340"/>
                                        </p:tgtEl>
                                        <p:attrNameLst>
                                          <p:attrName>style.visibility</p:attrName>
                                        </p:attrNameLst>
                                      </p:cBhvr>
                                      <p:to>
                                        <p:strVal val="visible"/>
                                      </p:to>
                                    </p:set>
                                    <p:animEffect transition="in" filter="wipe(left)">
                                      <p:cBhvr>
                                        <p:cTn id="12" dur="2000"/>
                                        <p:tgtEl>
                                          <p:spTgt spid="143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341"/>
                                        </p:tgtEl>
                                        <p:attrNameLst>
                                          <p:attrName>style.visibility</p:attrName>
                                        </p:attrNameLst>
                                      </p:cBhvr>
                                      <p:to>
                                        <p:strVal val="visible"/>
                                      </p:to>
                                    </p:set>
                                    <p:animEffect transition="in" filter="wipe(left)">
                                      <p:cBhvr>
                                        <p:cTn id="17" dur="2000"/>
                                        <p:tgtEl>
                                          <p:spTgt spid="1434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4343"/>
                                        </p:tgtEl>
                                        <p:attrNameLst>
                                          <p:attrName>style.visibility</p:attrName>
                                        </p:attrNameLst>
                                      </p:cBhvr>
                                      <p:to>
                                        <p:strVal val="visible"/>
                                      </p:to>
                                    </p:set>
                                    <p:animEffect transition="in" filter="wipe(left)">
                                      <p:cBhvr>
                                        <p:cTn id="22" dur="2000"/>
                                        <p:tgtEl>
                                          <p:spTgt spid="1434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350">
                                            <p:txEl>
                                              <p:pRg st="0" end="0"/>
                                            </p:txEl>
                                          </p:spTgt>
                                        </p:tgtEl>
                                        <p:attrNameLst>
                                          <p:attrName>style.visibility</p:attrName>
                                        </p:attrNameLst>
                                      </p:cBhvr>
                                      <p:to>
                                        <p:strVal val="visible"/>
                                      </p:to>
                                    </p:set>
                                    <p:animEffect transition="in" filter="wipe(left)">
                                      <p:cBhvr>
                                        <p:cTn id="27" dur="2000"/>
                                        <p:tgtEl>
                                          <p:spTgt spid="1435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350">
                                            <p:txEl>
                                              <p:pRg st="1" end="1"/>
                                            </p:txEl>
                                          </p:spTgt>
                                        </p:tgtEl>
                                        <p:attrNameLst>
                                          <p:attrName>style.visibility</p:attrName>
                                        </p:attrNameLst>
                                      </p:cBhvr>
                                      <p:to>
                                        <p:strVal val="visible"/>
                                      </p:to>
                                    </p:set>
                                    <p:animEffect transition="in" filter="wipe(left)">
                                      <p:cBhvr>
                                        <p:cTn id="32" dur="2000"/>
                                        <p:tgtEl>
                                          <p:spTgt spid="1435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P spid="14341" grpId="0"/>
      <p:bldP spid="14350"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a:extLst>
              <a:ext uri="{FF2B5EF4-FFF2-40B4-BE49-F238E27FC236}">
                <a16:creationId xmlns:a16="http://schemas.microsoft.com/office/drawing/2014/main" id="{162E7D05-5D1E-4EBB-A379-01CA8446E899}"/>
              </a:ext>
            </a:extLst>
          </p:cNvPr>
          <p:cNvSpPr txBox="1">
            <a:spLocks noChangeArrowheads="1"/>
          </p:cNvSpPr>
          <p:nvPr/>
        </p:nvSpPr>
        <p:spPr bwMode="auto">
          <a:xfrm>
            <a:off x="1900238" y="227014"/>
            <a:ext cx="1841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200" b="1">
              <a:latin typeface="Times New Roman" panose="02020603050405020304" pitchFamily="18" charset="0"/>
            </a:endParaRPr>
          </a:p>
        </p:txBody>
      </p:sp>
      <p:sp>
        <p:nvSpPr>
          <p:cNvPr id="15363" name="Text Box 3">
            <a:extLst>
              <a:ext uri="{FF2B5EF4-FFF2-40B4-BE49-F238E27FC236}">
                <a16:creationId xmlns:a16="http://schemas.microsoft.com/office/drawing/2014/main" id="{589DFF12-C1D7-4F29-890D-9A86F95FBAE9}"/>
              </a:ext>
            </a:extLst>
          </p:cNvPr>
          <p:cNvSpPr txBox="1">
            <a:spLocks noChangeArrowheads="1"/>
          </p:cNvSpPr>
          <p:nvPr/>
        </p:nvSpPr>
        <p:spPr bwMode="auto">
          <a:xfrm>
            <a:off x="983432" y="1308564"/>
            <a:ext cx="595227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a:latin typeface="Times New Roman" panose="02020603050405020304" pitchFamily="18" charset="0"/>
              </a:rPr>
              <a:t>三、正态总体的几个常用统计量</a:t>
            </a:r>
          </a:p>
        </p:txBody>
      </p:sp>
      <p:sp>
        <p:nvSpPr>
          <p:cNvPr id="15364" name="Text Box 4">
            <a:extLst>
              <a:ext uri="{FF2B5EF4-FFF2-40B4-BE49-F238E27FC236}">
                <a16:creationId xmlns:a16="http://schemas.microsoft.com/office/drawing/2014/main" id="{B9325613-C0BB-4D3F-A8EA-BBB4F939796E}"/>
              </a:ext>
            </a:extLst>
          </p:cNvPr>
          <p:cNvSpPr txBox="1">
            <a:spLocks noChangeArrowheads="1"/>
          </p:cNvSpPr>
          <p:nvPr/>
        </p:nvSpPr>
        <p:spPr bwMode="auto">
          <a:xfrm>
            <a:off x="983432" y="1873770"/>
            <a:ext cx="98650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latin typeface="Times New Roman" panose="02020603050405020304" pitchFamily="18" charset="0"/>
              </a:rPr>
              <a:t>统计量是样本的函数，它是一个随机变量。统计量的分布称为抽样分布。</a:t>
            </a:r>
          </a:p>
        </p:txBody>
      </p:sp>
      <p:sp>
        <p:nvSpPr>
          <p:cNvPr id="15365" name="Text Box 5">
            <a:extLst>
              <a:ext uri="{FF2B5EF4-FFF2-40B4-BE49-F238E27FC236}">
                <a16:creationId xmlns:a16="http://schemas.microsoft.com/office/drawing/2014/main" id="{7AA6E6ED-7DC2-4AA5-97B2-B242A32285A0}"/>
              </a:ext>
            </a:extLst>
          </p:cNvPr>
          <p:cNvSpPr txBox="1">
            <a:spLocks noChangeArrowheads="1"/>
          </p:cNvSpPr>
          <p:nvPr/>
        </p:nvSpPr>
        <p:spPr bwMode="auto">
          <a:xfrm>
            <a:off x="983432" y="2363924"/>
            <a:ext cx="26516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a:latin typeface="Times New Roman" panose="02020603050405020304" pitchFamily="18" charset="0"/>
              </a:rPr>
              <a:t>（一）</a:t>
            </a:r>
            <a:r>
              <a:rPr lang="zh-CN" altLang="en-US" sz="2800" b="1" dirty="0">
                <a:latin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rPr>
              <a:t> </a:t>
            </a:r>
            <a:r>
              <a:rPr lang="en-US" altLang="zh-CN" sz="2800" b="1" baseline="30000" dirty="0">
                <a:latin typeface="Times New Roman" panose="02020603050405020304" pitchFamily="18" charset="0"/>
              </a:rPr>
              <a:t>2</a:t>
            </a:r>
            <a:r>
              <a:rPr lang="zh-CN" altLang="en-US" sz="2800" b="1" dirty="0">
                <a:latin typeface="Times New Roman" panose="02020603050405020304" pitchFamily="18" charset="0"/>
              </a:rPr>
              <a:t>分布</a:t>
            </a:r>
            <a:r>
              <a:rPr lang="zh-CN" altLang="en-US" sz="3200" b="1" dirty="0">
                <a:latin typeface="Times New Roman" panose="02020603050405020304" pitchFamily="18" charset="0"/>
              </a:rPr>
              <a:t> </a:t>
            </a:r>
          </a:p>
        </p:txBody>
      </p:sp>
      <mc:AlternateContent xmlns:mc="http://schemas.openxmlformats.org/markup-compatibility/2006">
        <mc:Choice xmlns:a14="http://schemas.microsoft.com/office/drawing/2010/main" Requires="a14">
          <p:sp>
            <p:nvSpPr>
              <p:cNvPr id="15366" name="Text Box 6">
                <a:extLst>
                  <a:ext uri="{FF2B5EF4-FFF2-40B4-BE49-F238E27FC236}">
                    <a16:creationId xmlns:a16="http://schemas.microsoft.com/office/drawing/2014/main" id="{47473F3B-BB75-43C6-9747-1FD6BD6D8EA9}"/>
                  </a:ext>
                </a:extLst>
              </p:cNvPr>
              <p:cNvSpPr txBox="1">
                <a:spLocks noChangeArrowheads="1"/>
              </p:cNvSpPr>
              <p:nvPr/>
            </p:nvSpPr>
            <p:spPr bwMode="auto">
              <a:xfrm>
                <a:off x="1127448" y="2945183"/>
                <a:ext cx="9649072" cy="238565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514350" indent="-514350" eaLnBrk="1" hangingPunct="1">
                  <a:buAutoNum type="alphaUcPeriod"/>
                </a:pPr>
                <a:r>
                  <a:rPr lang="en-US" altLang="zh-CN" sz="2800" b="1" dirty="0">
                    <a:latin typeface="Times New Roman" panose="02020603050405020304" pitchFamily="18" charset="0"/>
                    <a:sym typeface="Symbol" panose="05050102010706020507" pitchFamily="18" charset="2"/>
                  </a:rPr>
                  <a:t></a:t>
                </a:r>
                <a:r>
                  <a:rPr lang="en-US" altLang="zh-CN" sz="2800" b="1" baseline="30000" dirty="0">
                    <a:latin typeface="Times New Roman" panose="02020603050405020304" pitchFamily="18" charset="0"/>
                    <a:sym typeface="Symbol" panose="05050102010706020507" pitchFamily="18" charset="2"/>
                  </a:rPr>
                  <a:t>2</a:t>
                </a:r>
                <a:r>
                  <a:rPr lang="en-US" altLang="zh-CN" sz="2800" dirty="0">
                    <a:latin typeface="Times New Roman" panose="02020603050405020304" pitchFamily="18" charset="0"/>
                  </a:rPr>
                  <a:t> </a:t>
                </a:r>
                <a:r>
                  <a:rPr lang="zh-CN" altLang="en-US" sz="2800" b="1" dirty="0">
                    <a:latin typeface="Times New Roman" panose="02020603050405020304" pitchFamily="18" charset="0"/>
                  </a:rPr>
                  <a:t>统计量 </a:t>
                </a:r>
                <a:endParaRPr lang="en-US" altLang="zh-CN" sz="2800" b="1" dirty="0">
                  <a:latin typeface="Times New Roman" panose="02020603050405020304" pitchFamily="18" charset="0"/>
                </a:endParaRPr>
              </a:p>
              <a:p>
                <a:pPr marL="514350" indent="-514350" eaLnBrk="1" hangingPunct="1">
                  <a:buAutoNum type="alphaUcPeriod"/>
                </a:pPr>
                <a14:m>
                  <m:oMath xmlns:m="http://schemas.openxmlformats.org/officeDocument/2006/math">
                    <m:sSup>
                      <m:sSupPr>
                        <m:ctrlPr>
                          <a:rPr lang="en-US" altLang="zh-CN" sz="2800" b="1" i="1" smtClean="0">
                            <a:latin typeface="Cambria Math" panose="02040503050406030204" pitchFamily="18" charset="0"/>
                          </a:rPr>
                        </m:ctrlPr>
                      </m:sSupPr>
                      <m:e>
                        <m:r>
                          <a:rPr lang="en-US" altLang="zh-CN" sz="2800" b="1" i="1" smtClean="0">
                            <a:latin typeface="Cambria Math" panose="02040503050406030204" pitchFamily="18" charset="0"/>
                          </a:rPr>
                          <m:t>𝝌</m:t>
                        </m:r>
                      </m:e>
                      <m:sup>
                        <m:r>
                          <a:rPr lang="en-US" altLang="zh-CN" sz="2800" b="1" i="1" smtClean="0">
                            <a:latin typeface="Cambria Math" panose="02040503050406030204" pitchFamily="18" charset="0"/>
                          </a:rPr>
                          <m:t>𝟐</m:t>
                        </m:r>
                      </m:sup>
                    </m:sSup>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𝒏</m:t>
                    </m:r>
                    <m:r>
                      <a:rPr lang="en-US" altLang="zh-CN" sz="2800" b="1" i="1" smtClean="0">
                        <a:latin typeface="Cambria Math" panose="02040503050406030204" pitchFamily="18" charset="0"/>
                      </a:rPr>
                      <m:t>)</m:t>
                    </m:r>
                    <m:r>
                      <a:rPr lang="zh-CN" altLang="en-US" sz="2800" b="1" i="1">
                        <a:latin typeface="Cambria Math" panose="02040503050406030204" pitchFamily="18" charset="0"/>
                      </a:rPr>
                      <m:t>分布</m:t>
                    </m:r>
                  </m:oMath>
                </a14:m>
                <a:r>
                  <a:rPr lang="zh-CN" altLang="en-US" sz="2800" b="1" dirty="0">
                    <a:latin typeface="Times New Roman" panose="02020603050405020304" pitchFamily="18" charset="0"/>
                  </a:rPr>
                  <a:t>的概率密度</a:t>
                </a:r>
                <a:endParaRPr lang="en-US" altLang="zh-CN" sz="2800" b="1" dirty="0">
                  <a:latin typeface="Times New Roman" panose="02020603050405020304" pitchFamily="18" charset="0"/>
                </a:endParaRPr>
              </a:p>
              <a:p>
                <a:pPr marL="514350" indent="-514350" eaLnBrk="1" hangingPunct="1">
                  <a:buAutoNum type="alphaUcPeriod"/>
                </a:pPr>
                <a:r>
                  <a:rPr lang="zh-CN" altLang="en-US" sz="2800" b="1" dirty="0">
                    <a:latin typeface="Times New Roman" panose="02020603050405020304" pitchFamily="18" charset="0"/>
                  </a:rPr>
                  <a:t>上</a:t>
                </a:r>
                <a14:m>
                  <m:oMath xmlns:m="http://schemas.openxmlformats.org/officeDocument/2006/math">
                    <m:r>
                      <a:rPr lang="en-US" altLang="zh-CN" sz="2800" b="1" i="1" smtClean="0">
                        <a:latin typeface="Cambria Math" panose="02040503050406030204" pitchFamily="18" charset="0"/>
                      </a:rPr>
                      <m:t>𝜶</m:t>
                    </m:r>
                  </m:oMath>
                </a14:m>
                <a:r>
                  <a:rPr lang="zh-CN" altLang="en-US" sz="2800" b="1" dirty="0">
                    <a:latin typeface="Times New Roman" panose="02020603050405020304" pitchFamily="18" charset="0"/>
                  </a:rPr>
                  <a:t>分位点，对于给定的正数</a:t>
                </a:r>
                <a14:m>
                  <m:oMath xmlns:m="http://schemas.openxmlformats.org/officeDocument/2006/math">
                    <m:r>
                      <a:rPr lang="en-US" altLang="zh-CN" sz="2800" b="1" i="1">
                        <a:latin typeface="Cambria Math" panose="02040503050406030204" pitchFamily="18" charset="0"/>
                      </a:rPr>
                      <m:t>𝜶</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𝟎</m:t>
                    </m:r>
                    <m:r>
                      <a:rPr lang="en-US" altLang="zh-CN" sz="2800" b="1" i="1" smtClean="0">
                        <a:latin typeface="Cambria Math" panose="02040503050406030204" pitchFamily="18" charset="0"/>
                      </a:rPr>
                      <m:t>&lt;</m:t>
                    </m:r>
                    <m:r>
                      <a:rPr lang="en-US" altLang="zh-CN" sz="2800" b="1" i="1" smtClean="0">
                        <a:latin typeface="Cambria Math" panose="02040503050406030204" pitchFamily="18" charset="0"/>
                      </a:rPr>
                      <m:t>𝜶</m:t>
                    </m:r>
                    <m:r>
                      <a:rPr lang="en-US" altLang="zh-CN" sz="2800" b="1" i="1" smtClean="0">
                        <a:latin typeface="Cambria Math" panose="02040503050406030204" pitchFamily="18" charset="0"/>
                      </a:rPr>
                      <m:t>&lt;</m:t>
                    </m:r>
                    <m:r>
                      <a:rPr lang="en-US" altLang="zh-CN" sz="2800" b="1" i="1" smtClean="0">
                        <a:latin typeface="Cambria Math" panose="02040503050406030204" pitchFamily="18" charset="0"/>
                      </a:rPr>
                      <m:t>𝟏</m:t>
                    </m:r>
                  </m:oMath>
                </a14:m>
                <a:r>
                  <a:rPr lang="zh-CN" altLang="en-US" sz="2800" b="1" dirty="0">
                    <a:latin typeface="Times New Roman" panose="02020603050405020304" pitchFamily="18" charset="0"/>
                  </a:rPr>
                  <a:t>称满足条件</a:t>
                </a:r>
                <a:endParaRPr lang="en-US" altLang="zh-CN" sz="2800" b="1" dirty="0">
                  <a:latin typeface="Times New Roman" panose="02020603050405020304" pitchFamily="18" charset="0"/>
                </a:endParaRPr>
              </a:p>
              <a:p>
                <a:pPr eaLnBrk="1" hangingPunct="1"/>
                <a14:m>
                  <m:oMathPara xmlns:m="http://schemas.openxmlformats.org/officeDocument/2006/math">
                    <m:oMathParaPr>
                      <m:jc m:val="centerGroup"/>
                    </m:oMathParaPr>
                    <m:oMath xmlns:m="http://schemas.openxmlformats.org/officeDocument/2006/math">
                      <m:r>
                        <a:rPr lang="en-US" altLang="zh-CN" sz="2800" b="1" i="1" smtClean="0">
                          <a:latin typeface="Cambria Math" panose="02040503050406030204" pitchFamily="18" charset="0"/>
                        </a:rPr>
                        <m:t>𝑷</m:t>
                      </m:r>
                      <m:d>
                        <m:dPr>
                          <m:begChr m:val="{"/>
                          <m:endChr m:val="}"/>
                          <m:ctrlPr>
                            <a:rPr lang="en-US" altLang="zh-CN" sz="2800" b="1" i="1" smtClean="0">
                              <a:latin typeface="Cambria Math" panose="02040503050406030204" pitchFamily="18" charset="0"/>
                            </a:rPr>
                          </m:ctrlPr>
                        </m:dPr>
                        <m:e>
                          <m:sSup>
                            <m:sSupPr>
                              <m:ctrlPr>
                                <a:rPr lang="en-US" altLang="zh-CN" sz="2800" b="1" i="1">
                                  <a:latin typeface="Cambria Math" panose="02040503050406030204" pitchFamily="18" charset="0"/>
                                </a:rPr>
                              </m:ctrlPr>
                            </m:sSupPr>
                            <m:e>
                              <m:r>
                                <a:rPr lang="en-US" altLang="zh-CN" sz="2800" b="1" i="1">
                                  <a:latin typeface="Cambria Math" panose="02040503050406030204" pitchFamily="18" charset="0"/>
                                </a:rPr>
                                <m:t>𝝌</m:t>
                              </m:r>
                            </m:e>
                            <m:sup>
                              <m:r>
                                <a:rPr lang="en-US" altLang="zh-CN" sz="2800" b="1" i="1">
                                  <a:latin typeface="Cambria Math" panose="02040503050406030204" pitchFamily="18" charset="0"/>
                                </a:rPr>
                                <m:t>𝟐</m:t>
                              </m:r>
                            </m:sup>
                          </m:sSup>
                          <m:r>
                            <a:rPr lang="en-US" altLang="zh-CN" sz="2800" b="1" i="1" smtClean="0">
                              <a:latin typeface="Cambria Math" panose="02040503050406030204" pitchFamily="18" charset="0"/>
                            </a:rPr>
                            <m:t>&gt;</m:t>
                          </m:r>
                          <m:sSubSup>
                            <m:sSubSupPr>
                              <m:ctrlPr>
                                <a:rPr lang="en-US" altLang="zh-CN" sz="2800" b="1" i="1" smtClean="0">
                                  <a:latin typeface="Cambria Math" panose="02040503050406030204" pitchFamily="18" charset="0"/>
                                </a:rPr>
                              </m:ctrlPr>
                            </m:sSubSupPr>
                            <m:e>
                              <m:r>
                                <a:rPr lang="en-US" altLang="zh-CN" sz="2800" b="1" i="1">
                                  <a:latin typeface="Cambria Math" panose="02040503050406030204" pitchFamily="18" charset="0"/>
                                </a:rPr>
                                <m:t>𝝌</m:t>
                              </m:r>
                            </m:e>
                            <m:sub>
                              <m:r>
                                <a:rPr lang="en-US" altLang="zh-CN" sz="2800" b="1" i="1" smtClean="0">
                                  <a:latin typeface="Cambria Math" panose="02040503050406030204" pitchFamily="18" charset="0"/>
                                </a:rPr>
                                <m:t>𝜶</m:t>
                              </m:r>
                            </m:sub>
                            <m:sup>
                              <m:r>
                                <a:rPr lang="en-US" altLang="zh-CN" sz="2800" b="1" i="1">
                                  <a:latin typeface="Cambria Math" panose="02040503050406030204" pitchFamily="18" charset="0"/>
                                </a:rPr>
                                <m:t>𝟐</m:t>
                              </m:r>
                            </m:sup>
                          </m:sSubSup>
                          <m:d>
                            <m:dPr>
                              <m:ctrlPr>
                                <a:rPr lang="en-US" altLang="zh-CN" sz="2800" b="1" i="1">
                                  <a:latin typeface="Cambria Math" panose="02040503050406030204" pitchFamily="18" charset="0"/>
                                </a:rPr>
                              </m:ctrlPr>
                            </m:dPr>
                            <m:e>
                              <m:r>
                                <a:rPr lang="en-US" altLang="zh-CN" sz="2800" b="1" i="1">
                                  <a:latin typeface="Cambria Math" panose="02040503050406030204" pitchFamily="18" charset="0"/>
                                </a:rPr>
                                <m:t>𝒏</m:t>
                              </m:r>
                            </m:e>
                          </m:d>
                        </m:e>
                      </m:d>
                      <m:r>
                        <a:rPr lang="en-US" altLang="zh-CN" sz="2800" b="1" i="1" smtClean="0">
                          <a:latin typeface="Cambria Math" panose="02040503050406030204" pitchFamily="18" charset="0"/>
                        </a:rPr>
                        <m:t>=</m:t>
                      </m:r>
                      <m:nary>
                        <m:naryPr>
                          <m:ctrlPr>
                            <a:rPr lang="en-US" altLang="zh-CN" sz="2800" b="1" i="1" smtClean="0">
                              <a:latin typeface="Cambria Math" panose="02040503050406030204" pitchFamily="18" charset="0"/>
                            </a:rPr>
                          </m:ctrlPr>
                        </m:naryPr>
                        <m:sub>
                          <m:sSubSup>
                            <m:sSubSupPr>
                              <m:ctrlPr>
                                <a:rPr lang="en-US" altLang="zh-CN" sz="2800" b="1" i="1">
                                  <a:latin typeface="Cambria Math" panose="02040503050406030204" pitchFamily="18" charset="0"/>
                                </a:rPr>
                              </m:ctrlPr>
                            </m:sSubSupPr>
                            <m:e>
                              <m:r>
                                <a:rPr lang="en-US" altLang="zh-CN" sz="2800" b="1" i="1">
                                  <a:latin typeface="Cambria Math" panose="02040503050406030204" pitchFamily="18" charset="0"/>
                                </a:rPr>
                                <m:t>𝝌</m:t>
                              </m:r>
                            </m:e>
                            <m:sub>
                              <m:r>
                                <a:rPr lang="en-US" altLang="zh-CN" sz="2800" b="1" i="1">
                                  <a:latin typeface="Cambria Math" panose="02040503050406030204" pitchFamily="18" charset="0"/>
                                </a:rPr>
                                <m:t>𝜶</m:t>
                              </m:r>
                            </m:sub>
                            <m:sup>
                              <m:r>
                                <a:rPr lang="en-US" altLang="zh-CN" sz="2800" b="1" i="1">
                                  <a:latin typeface="Cambria Math" panose="02040503050406030204" pitchFamily="18" charset="0"/>
                                </a:rPr>
                                <m:t>𝟐</m:t>
                              </m:r>
                            </m:sup>
                          </m:sSubSup>
                          <m:r>
                            <a:rPr lang="en-US" altLang="zh-CN" sz="2800" b="1" i="1">
                              <a:latin typeface="Cambria Math" panose="02040503050406030204" pitchFamily="18" charset="0"/>
                            </a:rPr>
                            <m:t>(</m:t>
                          </m:r>
                          <m:r>
                            <a:rPr lang="en-US" altLang="zh-CN" sz="2800" b="1" i="1">
                              <a:latin typeface="Cambria Math" panose="02040503050406030204" pitchFamily="18" charset="0"/>
                            </a:rPr>
                            <m:t>𝒏</m:t>
                          </m:r>
                          <m:r>
                            <a:rPr lang="en-US" altLang="zh-CN" sz="2800" b="1" i="1">
                              <a:latin typeface="Cambria Math" panose="02040503050406030204" pitchFamily="18" charset="0"/>
                            </a:rPr>
                            <m:t>)</m:t>
                          </m:r>
                        </m:sub>
                        <m:sup>
                          <m:r>
                            <a:rPr lang="en-US" altLang="zh-CN" sz="2800" b="1" i="1" smtClean="0">
                              <a:latin typeface="Cambria Math" panose="02040503050406030204" pitchFamily="18" charset="0"/>
                            </a:rPr>
                            <m:t>∞</m:t>
                          </m:r>
                        </m:sup>
                        <m:e>
                          <m:r>
                            <a:rPr lang="en-US" altLang="zh-CN" sz="2800" b="1" i="1" smtClean="0">
                              <a:latin typeface="Cambria Math" panose="02040503050406030204" pitchFamily="18" charset="0"/>
                            </a:rPr>
                            <m:t>𝒇</m:t>
                          </m:r>
                          <m:d>
                            <m:dPr>
                              <m:ctrlPr>
                                <a:rPr lang="en-US" altLang="zh-CN" sz="2800" b="1" i="1" smtClean="0">
                                  <a:latin typeface="Cambria Math" panose="02040503050406030204" pitchFamily="18" charset="0"/>
                                </a:rPr>
                              </m:ctrlPr>
                            </m:dPr>
                            <m:e>
                              <m:r>
                                <a:rPr lang="en-US" altLang="zh-CN" sz="2800" b="1" i="1" smtClean="0">
                                  <a:latin typeface="Cambria Math" panose="02040503050406030204" pitchFamily="18" charset="0"/>
                                </a:rPr>
                                <m:t>𝒚</m:t>
                              </m:r>
                            </m:e>
                          </m:d>
                          <m:r>
                            <a:rPr lang="en-US" altLang="zh-CN" sz="2800" b="1" i="1" smtClean="0">
                              <a:latin typeface="Cambria Math" panose="02040503050406030204" pitchFamily="18" charset="0"/>
                            </a:rPr>
                            <m:t>𝒅𝒚</m:t>
                          </m:r>
                        </m:e>
                      </m:nary>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𝜶</m:t>
                      </m:r>
                    </m:oMath>
                  </m:oMathPara>
                </a14:m>
                <a:endParaRPr lang="zh-CN" altLang="en-US" sz="2800" b="1" dirty="0">
                  <a:latin typeface="Times New Roman" panose="02020603050405020304" pitchFamily="18" charset="0"/>
                </a:endParaRPr>
              </a:p>
            </p:txBody>
          </p:sp>
        </mc:Choice>
        <mc:Fallback>
          <p:sp>
            <p:nvSpPr>
              <p:cNvPr id="15366" name="Text Box 6">
                <a:extLst>
                  <a:ext uri="{FF2B5EF4-FFF2-40B4-BE49-F238E27FC236}">
                    <a16:creationId xmlns:a16="http://schemas.microsoft.com/office/drawing/2014/main" id="{47473F3B-BB75-43C6-9747-1FD6BD6D8EA9}"/>
                  </a:ext>
                </a:extLst>
              </p:cNvPr>
              <p:cNvSpPr txBox="1">
                <a:spLocks noRot="1" noChangeAspect="1" noMove="1" noResize="1" noEditPoints="1" noAdjustHandles="1" noChangeArrowheads="1" noChangeShapeType="1" noTextEdit="1"/>
              </p:cNvSpPr>
              <p:nvPr/>
            </p:nvSpPr>
            <p:spPr bwMode="auto">
              <a:xfrm>
                <a:off x="1127448" y="2945183"/>
                <a:ext cx="9649072" cy="2385653"/>
              </a:xfrm>
              <a:prstGeom prst="rect">
                <a:avLst/>
              </a:prstGeom>
              <a:blipFill>
                <a:blip r:embed="rId2"/>
                <a:stretch>
                  <a:fillRect l="-1137" t="-332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4343" name="Rectangle 7">
            <a:extLst>
              <a:ext uri="{FF2B5EF4-FFF2-40B4-BE49-F238E27FC236}">
                <a16:creationId xmlns:a16="http://schemas.microsoft.com/office/drawing/2014/main" id="{71F4A5D2-C72D-4AA8-92D7-9373F5099A43}"/>
              </a:ext>
            </a:extLst>
          </p:cNvPr>
          <p:cNvSpPr>
            <a:spLocks noChangeArrowheads="1"/>
          </p:cNvSpPr>
          <p:nvPr/>
        </p:nvSpPr>
        <p:spPr bwMode="auto">
          <a:xfrm>
            <a:off x="1524001"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44" name="Rectangle 8">
            <a:extLst>
              <a:ext uri="{FF2B5EF4-FFF2-40B4-BE49-F238E27FC236}">
                <a16:creationId xmlns:a16="http://schemas.microsoft.com/office/drawing/2014/main" id="{DEA8B07D-7F7A-47E0-97B1-52479F00E71D}"/>
              </a:ext>
            </a:extLst>
          </p:cNvPr>
          <p:cNvSpPr>
            <a:spLocks noChangeArrowheads="1"/>
          </p:cNvSpPr>
          <p:nvPr/>
        </p:nvSpPr>
        <p:spPr bwMode="auto">
          <a:xfrm>
            <a:off x="1631951" y="315689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46" name="Rectangle 10">
            <a:extLst>
              <a:ext uri="{FF2B5EF4-FFF2-40B4-BE49-F238E27FC236}">
                <a16:creationId xmlns:a16="http://schemas.microsoft.com/office/drawing/2014/main" id="{889DACA4-A002-4AF7-B652-E09B8CF1E06C}"/>
              </a:ext>
            </a:extLst>
          </p:cNvPr>
          <p:cNvSpPr>
            <a:spLocks noChangeArrowheads="1"/>
          </p:cNvSpPr>
          <p:nvPr/>
        </p:nvSpPr>
        <p:spPr bwMode="auto">
          <a:xfrm>
            <a:off x="1631951" y="31807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48" name="Rectangle 15">
            <a:extLst>
              <a:ext uri="{FF2B5EF4-FFF2-40B4-BE49-F238E27FC236}">
                <a16:creationId xmlns:a16="http://schemas.microsoft.com/office/drawing/2014/main" id="{F6290393-49A8-4989-90B3-DAEEB7D91B24}"/>
              </a:ext>
            </a:extLst>
          </p:cNvPr>
          <p:cNvSpPr>
            <a:spLocks noChangeArrowheads="1"/>
          </p:cNvSpPr>
          <p:nvPr/>
        </p:nvSpPr>
        <p:spPr bwMode="auto">
          <a:xfrm>
            <a:off x="1631951" y="-1578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82" name="Text Box 22">
            <a:extLst>
              <a:ext uri="{FF2B5EF4-FFF2-40B4-BE49-F238E27FC236}">
                <a16:creationId xmlns:a16="http://schemas.microsoft.com/office/drawing/2014/main" id="{BA113F5C-FF70-40A6-BEA6-0CFD80626AAB}"/>
              </a:ext>
            </a:extLst>
          </p:cNvPr>
          <p:cNvSpPr txBox="1">
            <a:spLocks noChangeArrowheads="1"/>
          </p:cNvSpPr>
          <p:nvPr/>
        </p:nvSpPr>
        <p:spPr bwMode="auto">
          <a:xfrm>
            <a:off x="1631951" y="5287826"/>
            <a:ext cx="28007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rPr>
              <a:t>的</a:t>
            </a:r>
            <a:r>
              <a:rPr lang="zh-CN" altLang="en-US" sz="2800" b="1" dirty="0">
                <a:latin typeface="Times New Roman" panose="02020603050405020304" pitchFamily="18" charset="0"/>
                <a:sym typeface="Symbol" panose="05050102010706020507" pitchFamily="18" charset="2"/>
              </a:rPr>
              <a:t>为上</a:t>
            </a:r>
            <a:r>
              <a:rPr lang="zh-CN" altLang="en-US" sz="2800" b="1" dirty="0">
                <a:latin typeface="Times New Roman" panose="02020603050405020304" pitchFamily="18" charset="0"/>
              </a:rPr>
              <a:t>分位点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nodePh="1">
                                  <p:stCondLst>
                                    <p:cond delay="0"/>
                                  </p:stCondLst>
                                  <p:endCondLst>
                                    <p:cond evt="begin" delay="0">
                                      <p:tn val="5"/>
                                    </p:cond>
                                  </p:endCondLst>
                                  <p:childTnLst>
                                    <p:set>
                                      <p:cBhvr>
                                        <p:cTn id="6" dur="1" fill="hold">
                                          <p:stCondLst>
                                            <p:cond delay="0"/>
                                          </p:stCondLst>
                                        </p:cTn>
                                        <p:tgtEl>
                                          <p:spTgt spid="15362"/>
                                        </p:tgtEl>
                                        <p:attrNameLst>
                                          <p:attrName>style.visibility</p:attrName>
                                        </p:attrNameLst>
                                      </p:cBhvr>
                                      <p:to>
                                        <p:strVal val="visible"/>
                                      </p:to>
                                    </p:set>
                                    <p:animEffect transition="in" filter="wipe(left)">
                                      <p:cBhvr>
                                        <p:cTn id="7" dur="2000"/>
                                        <p:tgtEl>
                                          <p:spTgt spid="153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363"/>
                                        </p:tgtEl>
                                        <p:attrNameLst>
                                          <p:attrName>style.visibility</p:attrName>
                                        </p:attrNameLst>
                                      </p:cBhvr>
                                      <p:to>
                                        <p:strVal val="visible"/>
                                      </p:to>
                                    </p:set>
                                    <p:animEffect transition="in" filter="wipe(left)">
                                      <p:cBhvr>
                                        <p:cTn id="12" dur="2000"/>
                                        <p:tgtEl>
                                          <p:spTgt spid="153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364">
                                            <p:txEl>
                                              <p:pRg st="0" end="0"/>
                                            </p:txEl>
                                          </p:spTgt>
                                        </p:tgtEl>
                                        <p:attrNameLst>
                                          <p:attrName>style.visibility</p:attrName>
                                        </p:attrNameLst>
                                      </p:cBhvr>
                                      <p:to>
                                        <p:strVal val="visible"/>
                                      </p:to>
                                    </p:set>
                                    <p:animEffect transition="in" filter="wipe(left)">
                                      <p:cBhvr>
                                        <p:cTn id="17" dur="2000"/>
                                        <p:tgtEl>
                                          <p:spTgt spid="1536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365"/>
                                        </p:tgtEl>
                                        <p:attrNameLst>
                                          <p:attrName>style.visibility</p:attrName>
                                        </p:attrNameLst>
                                      </p:cBhvr>
                                      <p:to>
                                        <p:strVal val="visible"/>
                                      </p:to>
                                    </p:set>
                                    <p:animEffect transition="in" filter="wipe(left)">
                                      <p:cBhvr>
                                        <p:cTn id="22" dur="2000"/>
                                        <p:tgtEl>
                                          <p:spTgt spid="1536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366"/>
                                        </p:tgtEl>
                                        <p:attrNameLst>
                                          <p:attrName>style.visibility</p:attrName>
                                        </p:attrNameLst>
                                      </p:cBhvr>
                                      <p:to>
                                        <p:strVal val="visible"/>
                                      </p:to>
                                    </p:set>
                                    <p:animEffect transition="in" filter="wipe(left)">
                                      <p:cBhvr>
                                        <p:cTn id="27" dur="2000"/>
                                        <p:tgtEl>
                                          <p:spTgt spid="1536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382"/>
                                        </p:tgtEl>
                                        <p:attrNameLst>
                                          <p:attrName>style.visibility</p:attrName>
                                        </p:attrNameLst>
                                      </p:cBhvr>
                                      <p:to>
                                        <p:strVal val="visible"/>
                                      </p:to>
                                    </p:set>
                                    <p:animEffect transition="in" filter="wipe(left)">
                                      <p:cBhvr>
                                        <p:cTn id="32" dur="2000"/>
                                        <p:tgtEl>
                                          <p:spTgt spid="15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5363" grpId="0"/>
      <p:bldP spid="15364" grpId="0" build="allAtOnce"/>
      <p:bldP spid="15365" grpId="0"/>
      <p:bldP spid="15366" grpId="0"/>
      <p:bldP spid="15382" grpId="0"/>
    </p:bldLst>
  </p:timing>
</p:sld>
</file>

<file path=ppt/theme/theme1.xml><?xml version="1.0" encoding="utf-8"?>
<a:theme xmlns:a="http://schemas.openxmlformats.org/drawingml/2006/main" name="BISU">
  <a:themeElements>
    <a:clrScheme name="1_fin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fino">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lnDef>
  </a:objectDefaults>
  <a:extraClrSchemeLst>
    <a:extraClrScheme>
      <a:clrScheme name="1_fino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fin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fino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fino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fin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fin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fin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ISU" id="{7DC98DAE-3870-4320-9A13-59FA76C53AF5}" vid="{9BADCEEC-B219-4256-BFD7-F1A47BBCD512}"/>
    </a:ext>
  </a:extLst>
</a:theme>
</file>

<file path=docProps/app.xml><?xml version="1.0" encoding="utf-8"?>
<Properties xmlns="http://schemas.openxmlformats.org/officeDocument/2006/extended-properties" xmlns:vt="http://schemas.openxmlformats.org/officeDocument/2006/docPropsVTypes">
  <Template>BISU</Template>
  <TotalTime>71</TotalTime>
  <Words>1921</Words>
  <Application>Microsoft Office PowerPoint</Application>
  <PresentationFormat>宽屏</PresentationFormat>
  <Paragraphs>206</Paragraphs>
  <Slides>34</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44" baseType="lpstr">
      <vt:lpstr>Arial</vt:lpstr>
      <vt:lpstr>宋体</vt:lpstr>
      <vt:lpstr>Trebuchet MS</vt:lpstr>
      <vt:lpstr>方正姚体</vt:lpstr>
      <vt:lpstr>Georgia</vt:lpstr>
      <vt:lpstr>Calibri</vt:lpstr>
      <vt:lpstr>Times New Roman</vt:lpstr>
      <vt:lpstr>Symbol</vt:lpstr>
      <vt:lpstr>BISU</vt:lpstr>
      <vt:lpstr>MathType 5.0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pku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博 李</dc:creator>
  <cp:lastModifiedBy>博 李</cp:lastModifiedBy>
  <cp:revision>9</cp:revision>
  <dcterms:created xsi:type="dcterms:W3CDTF">2019-08-12T02:14:27Z</dcterms:created>
  <dcterms:modified xsi:type="dcterms:W3CDTF">2019-08-12T03:25:55Z</dcterms:modified>
</cp:coreProperties>
</file>