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49"/>
  </p:notesMasterIdLst>
  <p:sldIdLst>
    <p:sldId id="313" r:id="rId2"/>
    <p:sldId id="261" r:id="rId3"/>
    <p:sldId id="257" r:id="rId4"/>
    <p:sldId id="265" r:id="rId5"/>
    <p:sldId id="263" r:id="rId6"/>
    <p:sldId id="266" r:id="rId7"/>
    <p:sldId id="260" r:id="rId8"/>
    <p:sldId id="270" r:id="rId9"/>
    <p:sldId id="314" r:id="rId10"/>
    <p:sldId id="273" r:id="rId11"/>
    <p:sldId id="275" r:id="rId12"/>
    <p:sldId id="278" r:id="rId13"/>
    <p:sldId id="318" r:id="rId14"/>
    <p:sldId id="279" r:id="rId15"/>
    <p:sldId id="280" r:id="rId16"/>
    <p:sldId id="281" r:id="rId17"/>
    <p:sldId id="282" r:id="rId18"/>
    <p:sldId id="283" r:id="rId19"/>
    <p:sldId id="284" r:id="rId20"/>
    <p:sldId id="308" r:id="rId21"/>
    <p:sldId id="285" r:id="rId22"/>
    <p:sldId id="286" r:id="rId23"/>
    <p:sldId id="287" r:id="rId24"/>
    <p:sldId id="315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316" r:id="rId34"/>
    <p:sldId id="297" r:id="rId35"/>
    <p:sldId id="299" r:id="rId36"/>
    <p:sldId id="317" r:id="rId37"/>
    <p:sldId id="300" r:id="rId38"/>
    <p:sldId id="301" r:id="rId39"/>
    <p:sldId id="302" r:id="rId40"/>
    <p:sldId id="303" r:id="rId41"/>
    <p:sldId id="304" r:id="rId42"/>
    <p:sldId id="309" r:id="rId43"/>
    <p:sldId id="305" r:id="rId44"/>
    <p:sldId id="307" r:id="rId45"/>
    <p:sldId id="310" r:id="rId46"/>
    <p:sldId id="311" r:id="rId47"/>
    <p:sldId id="312" r:id="rId4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94660"/>
  </p:normalViewPr>
  <p:slideViewPr>
    <p:cSldViewPr>
      <p:cViewPr>
        <p:scale>
          <a:sx n="75" d="100"/>
          <a:sy n="75" d="100"/>
        </p:scale>
        <p:origin x="471" y="2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4" Type="http://schemas.openxmlformats.org/officeDocument/2006/relationships/image" Target="../media/image10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1.wmf"/><Relationship Id="rId4" Type="http://schemas.openxmlformats.org/officeDocument/2006/relationships/image" Target="../media/image10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C2950-8FD0-47D9-9141-FF102B71C7D1}" type="datetimeFigureOut">
              <a:rPr lang="zh-CN" altLang="en-US" smtClean="0"/>
              <a:t>2019-08-12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80F1D-3B29-46E5-85C5-323531452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94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80F1D-3B29-46E5-85C5-3235314526B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95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C8FC8-E23A-41E3-977E-91E9A6FE0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CF4024-5AF9-4B17-9C77-6C95988CF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4793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03C2C-5E05-45BC-A340-AEA0F11C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F41339-BBC4-4ABB-92EC-F1A0DAD5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3099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623851-2841-43EB-81FB-0DCFF0A15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0C2332-4FF6-4C70-B8ED-B0447ACBD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6658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75AE8-1FC2-471D-883C-2C02D32B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CD764-BA28-48DE-ADCA-1651E44F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2074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515BC-8C0C-44B1-82CE-D80B6A52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517E97-5775-453C-914B-AE0B0C7E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584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665C-9285-4498-BDDC-39C98DDB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6F63D-2450-4FFE-B5A3-538F0C986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49E6A5-4863-4075-B781-DA82030D6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0306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44A30-785E-46E1-A098-7606EE3B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5C7D9-16EF-40E0-B930-74BB37338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5D7E9A-41D4-4D9A-AD15-316539DDB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F7ED11-C40E-473F-B639-84195989C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F2E56F-C256-42CC-BB43-1FB8D4872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87405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D0CEC-756E-4902-B403-2499660B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5106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06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9B95D-25B2-4902-A227-2F922DC40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DE04C-E034-4D0F-9447-3EA48D029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1302B9-FE9F-43F5-A4C1-521173324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033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361B3-A784-4547-97E2-AEAFB440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926982-9776-4707-BCBA-5A5BC045F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276FED-1F32-4024-9B83-BB8A87983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423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3">
            <a:extLst>
              <a:ext uri="{FF2B5EF4-FFF2-40B4-BE49-F238E27FC236}">
                <a16:creationId xmlns:a16="http://schemas.microsoft.com/office/drawing/2014/main" id="{876B6876-71B6-4280-821B-1EECB3018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6DFC483-9058-43BF-86A7-DE8227DCB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2065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B175C4DE-9F75-498A-B4D3-8C5CD2728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09825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9" name="图片 5">
            <a:extLst>
              <a:ext uri="{FF2B5EF4-FFF2-40B4-BE49-F238E27FC236}">
                <a16:creationId xmlns:a16="http://schemas.microsoft.com/office/drawing/2014/main" id="{579A7030-2213-4B42-AD2E-D2FF08ED2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7" y="115888"/>
            <a:ext cx="10160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95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cyclopediaofmath.org/index.php/Sigma-algebra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www.encyclopediaofmath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encyclopediaofmath.org/index.php/Distribution_function" TargetMode="External"/><Relationship Id="rId5" Type="http://schemas.openxmlformats.org/officeDocument/2006/relationships/hyperlink" Target="https://www.encyclopediaofmath.org/index.php/Probability_distribution" TargetMode="External"/><Relationship Id="rId4" Type="http://schemas.openxmlformats.org/officeDocument/2006/relationships/hyperlink" Target="https://www.encyclopediaofmath.org/index.php/Borel_set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4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6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6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5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oleObject" Target="../embeddings/oleObject71.bin"/><Relationship Id="rId7" Type="http://schemas.openxmlformats.org/officeDocument/2006/relationships/image" Target="../media/image80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wmf"/><Relationship Id="rId9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8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9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9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95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97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00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93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107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97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BDED4F-BC55-4EC6-B996-79CCEC78D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16832"/>
            <a:ext cx="121920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chemeClr val="tx2"/>
                </a:solidFill>
              </a:rPr>
              <a:t>导言</a:t>
            </a:r>
            <a:r>
              <a:rPr lang="en-US" altLang="zh-CN" sz="3200" b="1" dirty="0">
                <a:solidFill>
                  <a:schemeClr val="tx2"/>
                </a:solidFill>
              </a:rPr>
              <a:t>		</a:t>
            </a:r>
            <a:r>
              <a:rPr lang="zh-CN" altLang="en-US" sz="3200" b="1" dirty="0">
                <a:solidFill>
                  <a:schemeClr val="tx2"/>
                </a:solidFill>
              </a:rPr>
              <a:t>概率论回顾</a:t>
            </a:r>
            <a:endParaRPr lang="zh-CN" altLang="en-US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5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0" name="Text Box 2">
                <a:extLst>
                  <a:ext uri="{FF2B5EF4-FFF2-40B4-BE49-F238E27FC236}">
                    <a16:creationId xmlns:a16="http://schemas.microsoft.com/office/drawing/2014/main" id="{0CAE9CF9-F7B9-4E51-BE4C-A3FF880C5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7448" y="1197972"/>
                <a:ext cx="9109075" cy="5078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 dirty="0">
                    <a:latin typeface="宋体" panose="02010600030101010101" pitchFamily="2" charset="-122"/>
                  </a:rPr>
                  <a:t>B.</a:t>
                </a:r>
                <a:r>
                  <a:rPr lang="zh-CN" altLang="en-US" sz="3200" b="1" dirty="0">
                    <a:latin typeface="宋体" panose="02010600030101010101" pitchFamily="2" charset="-122"/>
                  </a:rPr>
                  <a:t>随机事件古典概型</a:t>
                </a:r>
              </a:p>
              <a:p>
                <a:pPr eaLnBrk="1" hangingPunct="1"/>
                <a:r>
                  <a:rPr lang="zh-CN" altLang="en-US" sz="2800" b="1" dirty="0">
                    <a:latin typeface="宋体" panose="02010600030101010101" pitchFamily="2" charset="-122"/>
                  </a:rPr>
                  <a:t>（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1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）古典概型的定义    </a:t>
                </a:r>
                <a:endParaRPr lang="en-US" altLang="zh-CN" sz="2800" b="1" dirty="0">
                  <a:latin typeface="宋体" panose="02010600030101010101" pitchFamily="2" charset="-122"/>
                </a:endParaRPr>
              </a:p>
              <a:p>
                <a:pPr eaLnBrk="1" hangingPunct="1"/>
                <a:r>
                  <a:rPr lang="zh-CN" altLang="en-US" b="1" dirty="0">
                    <a:latin typeface="宋体" panose="02010600030101010101" pitchFamily="2" charset="-122"/>
                  </a:rPr>
                  <a:t>若试验具有如下特点：</a:t>
                </a:r>
              </a:p>
              <a:p>
                <a:pPr eaLnBrk="1" hangingPunct="1"/>
                <a:r>
                  <a:rPr lang="en-US" altLang="zh-CN" b="1" dirty="0">
                    <a:latin typeface="宋体" panose="02010600030101010101" pitchFamily="2" charset="-122"/>
                  </a:rPr>
                  <a:t>a. </a:t>
                </a:r>
                <a:r>
                  <a:rPr lang="zh-CN" altLang="en-US" b="1" dirty="0">
                    <a:latin typeface="宋体" panose="02010600030101010101" pitchFamily="2" charset="-122"/>
                  </a:rPr>
                  <a:t>试验的样本空间的元素只有有限个；</a:t>
                </a:r>
              </a:p>
              <a:p>
                <a:pPr eaLnBrk="1" hangingPunct="1"/>
                <a:r>
                  <a:rPr lang="en-US" altLang="zh-CN" b="1" dirty="0">
                    <a:latin typeface="宋体" panose="02010600030101010101" pitchFamily="2" charset="-122"/>
                  </a:rPr>
                  <a:t>b. </a:t>
                </a:r>
                <a:r>
                  <a:rPr lang="zh-CN" altLang="en-US" b="1" dirty="0">
                    <a:latin typeface="宋体" panose="02010600030101010101" pitchFamily="2" charset="-122"/>
                  </a:rPr>
                  <a:t>试验中每个基本事件发生的可能性相同，</a:t>
                </a:r>
                <a:endParaRPr lang="en-US" altLang="zh-CN" b="1" dirty="0">
                  <a:latin typeface="宋体" panose="02010600030101010101" pitchFamily="2" charset="-122"/>
                </a:endParaRPr>
              </a:p>
              <a:p>
                <a:pPr eaLnBrk="1" hangingPunct="1"/>
                <a:endParaRPr lang="en-US" altLang="zh-CN" b="1" dirty="0">
                  <a:latin typeface="宋体" panose="02010600030101010101" pitchFamily="2" charset="-122"/>
                </a:endParaRPr>
              </a:p>
              <a:p>
                <a:pPr eaLnBrk="1" hangingPunct="1"/>
                <a:endParaRPr lang="en-US" altLang="zh-CN" b="1" dirty="0">
                  <a:latin typeface="宋体" panose="02010600030101010101" pitchFamily="2" charset="-122"/>
                </a:endParaRPr>
              </a:p>
              <a:p>
                <a:pPr eaLnBrk="1" hangingPunct="1"/>
                <a:endParaRPr lang="en-US" altLang="zh-CN" b="1" dirty="0">
                  <a:latin typeface="宋体" panose="02010600030101010101" pitchFamily="2" charset="-122"/>
                </a:endParaRPr>
              </a:p>
              <a:p>
                <a:pPr eaLnBrk="1" hangingPunct="1"/>
                <a:r>
                  <a:rPr lang="en-US" altLang="zh-CN" b="1" dirty="0">
                    <a:latin typeface="宋体" panose="02010600030101010101" pitchFamily="2" charset="-122"/>
                  </a:rPr>
                  <a:t>C. </a:t>
                </a:r>
                <a:r>
                  <a:rPr lang="zh-CN" altLang="en-US" b="1" dirty="0">
                    <a:latin typeface="宋体" panose="02010600030101010101" pitchFamily="2" charset="-122"/>
                  </a:rPr>
                  <a:t>条件概率、随机事件的独立性</a:t>
                </a:r>
                <a:endParaRPr lang="en-US" altLang="zh-CN" b="1" dirty="0">
                  <a:latin typeface="宋体" panose="02010600030101010101" pitchFamily="2" charset="-122"/>
                </a:endParaRPr>
              </a:p>
              <a:p>
                <a:pPr eaLnBrk="1" hangingPunct="1"/>
                <a:r>
                  <a:rPr lang="en-US" altLang="zh-CN" b="1" dirty="0">
                    <a:latin typeface="宋体" panose="02010600030101010101" pitchFamily="2" charset="-122"/>
                  </a:rPr>
                  <a:t>	</a:t>
                </a:r>
                <a:r>
                  <a:rPr lang="zh-CN" altLang="en-US" b="1" dirty="0">
                    <a:latin typeface="宋体" panose="02010600030101010101" pitchFamily="2" charset="-122"/>
                  </a:rPr>
                  <a:t>条件概率：设</a:t>
                </a:r>
                <a:r>
                  <a:rPr lang="en-US" altLang="zh-CN" b="1" dirty="0">
                    <a:latin typeface="宋体" panose="02010600030101010101" pitchFamily="2" charset="-122"/>
                  </a:rPr>
                  <a:t>A</a:t>
                </a:r>
                <a:r>
                  <a:rPr lang="zh-CN" altLang="en-US" b="1" dirty="0">
                    <a:latin typeface="宋体" panose="02010600030101010101" pitchFamily="2" charset="-122"/>
                  </a:rPr>
                  <a:t>、</a:t>
                </a:r>
                <a:r>
                  <a:rPr lang="en-US" altLang="zh-CN" b="1" dirty="0">
                    <a:latin typeface="宋体" panose="02010600030101010101" pitchFamily="2" charset="-122"/>
                  </a:rPr>
                  <a:t>B</a:t>
                </a:r>
                <a:r>
                  <a:rPr lang="zh-CN" altLang="en-US" b="1" dirty="0">
                    <a:latin typeface="宋体" panose="02010600030101010101" pitchFamily="2" charset="-122"/>
                  </a:rPr>
                  <a:t>是两个事件，且称</a:t>
                </a:r>
                <a:endParaRPr lang="en-US" altLang="zh-CN" b="1" dirty="0">
                  <a:latin typeface="宋体" panose="02010600030101010101" pitchFamily="2" charset="-122"/>
                </a:endParaRPr>
              </a:p>
              <a:p>
                <a:pPr eaLnBrk="1" hangingPunct="1"/>
                <a:r>
                  <a:rPr lang="en-US" altLang="zh-CN" b="1" dirty="0">
                    <a:latin typeface="宋体" panose="02010600030101010101" pitchFamily="2" charset="-122"/>
                  </a:rPr>
                  <a:t>	</a:t>
                </a:r>
                <a:r>
                  <a:rPr lang="zh-CN" altLang="en-US" b="1" dirty="0">
                    <a:latin typeface="宋体" panose="02010600030101010101" pitchFamily="2" charset="-122"/>
                  </a:rPr>
                  <a:t>为事件</a:t>
                </a:r>
                <a:r>
                  <a:rPr lang="en-US" altLang="zh-CN" b="1" dirty="0">
                    <a:latin typeface="宋体" panose="02010600030101010101" pitchFamily="2" charset="-122"/>
                  </a:rPr>
                  <a:t>A</a:t>
                </a:r>
                <a:r>
                  <a:rPr lang="zh-CN" altLang="en-US" b="1" dirty="0">
                    <a:latin typeface="宋体" panose="02010600030101010101" pitchFamily="2" charset="-122"/>
                  </a:rPr>
                  <a:t>发生的条件下事件</a:t>
                </a:r>
                <a:r>
                  <a:rPr lang="en-US" altLang="zh-CN" b="1" dirty="0">
                    <a:latin typeface="宋体" panose="02010600030101010101" pitchFamily="2" charset="-122"/>
                  </a:rPr>
                  <a:t>B</a:t>
                </a:r>
                <a:r>
                  <a:rPr lang="zh-CN" altLang="en-US" b="1" dirty="0">
                    <a:latin typeface="宋体" panose="02010600030101010101" pitchFamily="2" charset="-122"/>
                  </a:rPr>
                  <a:t>发生的条件概率。</a:t>
                </a:r>
              </a:p>
              <a:p>
                <a:pPr eaLnBrk="1" hangingPunct="1"/>
                <a:r>
                  <a:rPr lang="en-US" altLang="zh-CN" b="1" dirty="0">
                    <a:latin typeface="宋体" panose="02010600030101010101" pitchFamily="2" charset="-122"/>
                  </a:rPr>
                  <a:t>	</a:t>
                </a:r>
                <a:r>
                  <a:rPr lang="zh-CN" altLang="en-US" b="1" dirty="0">
                    <a:latin typeface="宋体" panose="02010600030101010101" pitchFamily="2" charset="-122"/>
                  </a:rPr>
                  <a:t>独立性条件：</a:t>
                </a:r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d>
                    <m:r>
                      <a:rPr lang="en-US" altLang="zh-CN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zh-CN" altLang="en-US" b="1" dirty="0">
                    <a:latin typeface="宋体" panose="02010600030101010101" pitchFamily="2" charset="-122"/>
                  </a:rPr>
                  <a:t>。</a:t>
                </a:r>
              </a:p>
              <a:p>
                <a:pPr eaLnBrk="1" hangingPunct="1"/>
                <a:r>
                  <a:rPr lang="zh-CN" altLang="en-US" b="1" dirty="0">
                    <a:latin typeface="宋体" panose="02010600030101010101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2530" name="Text Box 2">
                <a:extLst>
                  <a:ext uri="{FF2B5EF4-FFF2-40B4-BE49-F238E27FC236}">
                    <a16:creationId xmlns:a16="http://schemas.microsoft.com/office/drawing/2014/main" id="{0CAE9CF9-F7B9-4E51-BE4C-A3FF880C5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7448" y="1197972"/>
                <a:ext cx="9109075" cy="5078313"/>
              </a:xfrm>
              <a:prstGeom prst="rect">
                <a:avLst/>
              </a:prstGeom>
              <a:blipFill>
                <a:blip r:embed="rId3"/>
                <a:stretch>
                  <a:fillRect l="-1740" t="-15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7" name="Rectangle 5">
            <a:extLst>
              <a:ext uri="{FF2B5EF4-FFF2-40B4-BE49-F238E27FC236}">
                <a16:creationId xmlns:a16="http://schemas.microsoft.com/office/drawing/2014/main" id="{3EACA185-4557-489E-A143-63B36FECC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009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7AD15876-E88B-466B-B506-0011D44090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757570"/>
              </p:ext>
            </p:extLst>
          </p:nvPr>
        </p:nvGraphicFramePr>
        <p:xfrm>
          <a:off x="1740103" y="3429000"/>
          <a:ext cx="5147985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Equation" r:id="rId4" imgW="2019300" imgH="419100" progId="Equation.DSMT4">
                  <p:embed/>
                </p:oleObj>
              </mc:Choice>
              <mc:Fallback>
                <p:oleObj name="Equation" r:id="rId4" imgW="20193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103" y="3429000"/>
                        <a:ext cx="5147985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4CEE7999-607D-45F7-AD8A-7F87AF20A7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203879"/>
              </p:ext>
            </p:extLst>
          </p:nvPr>
        </p:nvGraphicFramePr>
        <p:xfrm>
          <a:off x="6672064" y="4509120"/>
          <a:ext cx="2520280" cy="915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Equation" r:id="rId6" imgW="1155700" imgH="419100" progId="Equation.DSMT4">
                  <p:embed/>
                </p:oleObj>
              </mc:Choice>
              <mc:Fallback>
                <p:oleObj name="Equation" r:id="rId6" imgW="1155700" imgH="419100" progId="Equation.DSMT4">
                  <p:embed/>
                  <p:pic>
                    <p:nvPicPr>
                      <p:cNvPr id="21514" name="Object 9">
                        <a:extLst>
                          <a:ext uri="{FF2B5EF4-FFF2-40B4-BE49-F238E27FC236}">
                            <a16:creationId xmlns:a16="http://schemas.microsoft.com/office/drawing/2014/main" id="{C0C7DDD6-EE08-443C-8E69-5E20995254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064" y="4509120"/>
                        <a:ext cx="2520280" cy="915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25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25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Rectangle 7">
            <a:extLst>
              <a:ext uri="{FF2B5EF4-FFF2-40B4-BE49-F238E27FC236}">
                <a16:creationId xmlns:a16="http://schemas.microsoft.com/office/drawing/2014/main" id="{83ABAFD8-D8D3-4EC5-BB2D-45612C05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815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5" name="Text Box 9">
            <a:extLst>
              <a:ext uri="{FF2B5EF4-FFF2-40B4-BE49-F238E27FC236}">
                <a16:creationId xmlns:a16="http://schemas.microsoft.com/office/drawing/2014/main" id="{1D4A8C54-A581-4750-B0C1-59B61EE81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428" y="1340768"/>
            <a:ext cx="7276351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D</a:t>
            </a:r>
            <a:r>
              <a:rPr lang="zh-CN" altLang="en-US" sz="3200" b="1" dirty="0"/>
              <a:t>．全概率公式、贝叶斯（</a:t>
            </a:r>
            <a:r>
              <a:rPr lang="en-US" altLang="zh-CN" sz="3200" b="1" dirty="0"/>
              <a:t>Bayes</a:t>
            </a:r>
            <a:r>
              <a:rPr lang="zh-CN" altLang="en-US" sz="3200" b="1" dirty="0"/>
              <a:t>）公式</a:t>
            </a:r>
            <a:endParaRPr lang="en-US" altLang="zh-CN" sz="3200" b="1" dirty="0"/>
          </a:p>
          <a:p>
            <a:pPr eaLnBrk="1" hangingPunct="1"/>
            <a:r>
              <a:rPr lang="zh-CN" altLang="en-US" sz="3200" b="1" dirty="0"/>
              <a:t>（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）全概率公式</a:t>
            </a:r>
            <a:endParaRPr lang="en-US" altLang="zh-CN" sz="3200" b="1" dirty="0"/>
          </a:p>
          <a:p>
            <a:pPr eaLnBrk="1" hangingPunct="1"/>
            <a:endParaRPr lang="en-US" altLang="zh-CN" sz="3200" b="1" dirty="0"/>
          </a:p>
          <a:p>
            <a:pPr eaLnBrk="1" hangingPunct="1"/>
            <a:endParaRPr lang="en-US" altLang="zh-CN" sz="3200" b="1" dirty="0"/>
          </a:p>
          <a:p>
            <a:pPr eaLnBrk="1" hangingPunct="1"/>
            <a:endParaRPr lang="en-US" altLang="zh-CN" sz="3200" b="1" dirty="0"/>
          </a:p>
          <a:p>
            <a:pPr eaLnBrk="1" hangingPunct="1"/>
            <a:r>
              <a:rPr lang="zh-CN" altLang="en-US" sz="3200" b="1" dirty="0"/>
              <a:t>（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）贝叶斯（</a:t>
            </a:r>
            <a:r>
              <a:rPr lang="en-US" altLang="zh-CN" sz="3200" b="1" dirty="0"/>
              <a:t>Bayes</a:t>
            </a:r>
            <a:r>
              <a:rPr lang="zh-CN" altLang="en-US" sz="3200" b="1" dirty="0"/>
              <a:t>）公式</a:t>
            </a:r>
          </a:p>
          <a:p>
            <a:pPr eaLnBrk="1" hangingPunct="1"/>
            <a:endParaRPr lang="zh-CN" altLang="en-US" sz="3200" b="1" dirty="0"/>
          </a:p>
          <a:p>
            <a:pPr eaLnBrk="1" hangingPunct="1"/>
            <a:endParaRPr lang="zh-CN" altLang="en-US" sz="3200" b="1" dirty="0"/>
          </a:p>
        </p:txBody>
      </p:sp>
      <p:sp>
        <p:nvSpPr>
          <p:cNvPr id="24589" name="Rectangle 13">
            <a:extLst>
              <a:ext uri="{FF2B5EF4-FFF2-40B4-BE49-F238E27FC236}">
                <a16:creationId xmlns:a16="http://schemas.microsoft.com/office/drawing/2014/main" id="{E0A4FE35-A97B-4E41-BA42-D1A0FE7E4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3" name="Rectangle 17">
            <a:extLst>
              <a:ext uri="{FF2B5EF4-FFF2-40B4-BE49-F238E27FC236}">
                <a16:creationId xmlns:a16="http://schemas.microsoft.com/office/drawing/2014/main" id="{3C904A61-AD06-4746-A88A-E50C7FD5C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457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6" name="Rectangle 20">
            <a:extLst>
              <a:ext uri="{FF2B5EF4-FFF2-40B4-BE49-F238E27FC236}">
                <a16:creationId xmlns:a16="http://schemas.microsoft.com/office/drawing/2014/main" id="{BA08D090-7EB5-46F4-8CB8-75384A3F2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8385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9C63B9-7B51-4177-B580-4A822319D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146" y="2487691"/>
            <a:ext cx="4158952" cy="10197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940E20-2A39-4626-8CDB-3E7D808D8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4581128"/>
            <a:ext cx="4608512" cy="936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/>
      <p:bldP spid="24585" grpId="0"/>
      <p:bldP spid="24589" grpId="0" animBg="1"/>
      <p:bldP spid="24593" grpId="0" animBg="1"/>
      <p:bldP spid="2459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194973A6-BCE4-44A1-98AA-2FA2BF5CC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044" y="1461817"/>
            <a:ext cx="1047354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三、 随机变量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．随机变量的定义：如果对于每一个       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有一个实数 </a:t>
            </a:r>
          </a:p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与之对应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这样就得到一个定义在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zh-CN" altLang="en-US" sz="2800" b="1" dirty="0">
                <a:latin typeface="宋体" panose="02010600030101010101" pitchFamily="2" charset="-122"/>
              </a:rPr>
              <a:t>上的单实值</a:t>
            </a:r>
            <a:r>
              <a:rPr lang="zh-CN" altLang="en-US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函数</a:t>
            </a: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</a:p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称它为随机变量。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</a:p>
          <a:p>
            <a:pPr eaLnBrk="1" hangingPunct="1"/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．分布函数：设</a:t>
            </a:r>
            <a:r>
              <a:rPr lang="en-US" altLang="zh-CN" sz="2800" b="1" dirty="0">
                <a:latin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</a:rPr>
              <a:t>是一个随机变量，</a:t>
            </a:r>
            <a:r>
              <a:rPr lang="en-US" altLang="zh-CN" sz="2800" b="1" i="1" dirty="0">
                <a:latin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</a:rPr>
              <a:t>是任意实数，</a:t>
            </a:r>
            <a:r>
              <a:rPr lang="zh-CN" altLang="en-US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函数</a:t>
            </a:r>
          </a:p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                                 称为</a:t>
            </a:r>
            <a:r>
              <a:rPr lang="en-US" altLang="zh-CN" sz="2800" b="1" dirty="0">
                <a:latin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</a:rPr>
              <a:t>的分布函数。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/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4CBC4000-E605-4647-9116-FC7CEA89D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8459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2C793FD3-EB6E-4B6E-B441-7ED5D6454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8934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D3BF5F8C-2ECA-4156-96D7-5DE318FC3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8934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33801" name="Rectangle 9">
            <a:extLst>
              <a:ext uri="{FF2B5EF4-FFF2-40B4-BE49-F238E27FC236}">
                <a16:creationId xmlns:a16="http://schemas.microsoft.com/office/drawing/2014/main" id="{ACDD5F75-A8B0-42A2-A35B-D4374693C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graphicFrame>
        <p:nvGraphicFramePr>
          <p:cNvPr id="33808" name="Object 16">
            <a:extLst>
              <a:ext uri="{FF2B5EF4-FFF2-40B4-BE49-F238E27FC236}">
                <a16:creationId xmlns:a16="http://schemas.microsoft.com/office/drawing/2014/main" id="{F1B52F57-52C5-4EA2-B6E3-8DACC63558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000956"/>
              </p:ext>
            </p:extLst>
          </p:nvPr>
        </p:nvGraphicFramePr>
        <p:xfrm>
          <a:off x="6960096" y="1896482"/>
          <a:ext cx="1127806" cy="476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1" name="Equation" r:id="rId3" imgW="431425" imgH="177646" progId="Equation.DSMT4">
                  <p:embed/>
                </p:oleObj>
              </mc:Choice>
              <mc:Fallback>
                <p:oleObj name="Equation" r:id="rId3" imgW="431425" imgH="177646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0096" y="1896482"/>
                        <a:ext cx="1127806" cy="476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0" name="Object 18">
            <a:extLst>
              <a:ext uri="{FF2B5EF4-FFF2-40B4-BE49-F238E27FC236}">
                <a16:creationId xmlns:a16="http://schemas.microsoft.com/office/drawing/2014/main" id="{E696C35B-565E-4A21-A8E7-5928AB9EE8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720091"/>
              </p:ext>
            </p:extLst>
          </p:nvPr>
        </p:nvGraphicFramePr>
        <p:xfrm>
          <a:off x="10133927" y="1975645"/>
          <a:ext cx="1010297" cy="517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2" name="Equation" r:id="rId5" imgW="393529" imgH="203112" progId="Equation.DSMT4">
                  <p:embed/>
                </p:oleObj>
              </mc:Choice>
              <mc:Fallback>
                <p:oleObj name="Equation" r:id="rId5" imgW="393529" imgH="203112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3927" y="1975645"/>
                        <a:ext cx="1010297" cy="517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2" name="Object 20">
            <a:extLst>
              <a:ext uri="{FF2B5EF4-FFF2-40B4-BE49-F238E27FC236}">
                <a16:creationId xmlns:a16="http://schemas.microsoft.com/office/drawing/2014/main" id="{9DB6EFC8-3E1F-432C-8997-3A3FCF054E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190225"/>
              </p:ext>
            </p:extLst>
          </p:nvPr>
        </p:nvGraphicFramePr>
        <p:xfrm>
          <a:off x="9048328" y="2348880"/>
          <a:ext cx="19081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3" name="Equation" r:id="rId7" imgW="685800" imgH="203200" progId="Equation.DSMT4">
                  <p:embed/>
                </p:oleObj>
              </mc:Choice>
              <mc:Fallback>
                <p:oleObj name="Equation" r:id="rId7" imgW="685800" imgH="203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328" y="2348880"/>
                        <a:ext cx="190817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>
            <a:extLst>
              <a:ext uri="{FF2B5EF4-FFF2-40B4-BE49-F238E27FC236}">
                <a16:creationId xmlns:a16="http://schemas.microsoft.com/office/drawing/2014/main" id="{79EC5618-E05B-4373-B2F0-21CF406240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081485"/>
              </p:ext>
            </p:extLst>
          </p:nvPr>
        </p:nvGraphicFramePr>
        <p:xfrm>
          <a:off x="3739546" y="3702373"/>
          <a:ext cx="2448272" cy="446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4" name="Equation" r:id="rId9" imgW="1091726" imgH="203112" progId="Equation.DSMT4">
                  <p:embed/>
                </p:oleObj>
              </mc:Choice>
              <mc:Fallback>
                <p:oleObj name="Equation" r:id="rId9" imgW="1091726" imgH="203112" progId="Equation.DSMT4">
                  <p:embed/>
                  <p:pic>
                    <p:nvPicPr>
                      <p:cNvPr id="25619" name="Object 11">
                        <a:extLst>
                          <a:ext uri="{FF2B5EF4-FFF2-40B4-BE49-F238E27FC236}">
                            <a16:creationId xmlns:a16="http://schemas.microsoft.com/office/drawing/2014/main" id="{5B9B8C27-B6A7-480E-854C-4E88405573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9546" y="3702373"/>
                        <a:ext cx="2448272" cy="446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8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5CF96B-DE30-4BD2-8E66-F13BD9BCD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388" y="1379577"/>
                <a:ext cx="11269252" cy="52629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/>
                <a:r>
                  <a:rPr kumimoji="0" lang="en-US" altLang="zh-CN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Encyclopedia of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 Mathematics: 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https://www.encyclopediaofmath.org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 </a:t>
                </a:r>
                <a:endPara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Let 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in"/>
                  </a:rPr>
                  <a:t>(Ω,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Caligraphic"/>
                  </a:rPr>
                  <a:t>A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in"/>
                  </a:rPr>
                  <a:t>,</a:t>
                </a:r>
                <a:r>
                  <a:rPr kumimoji="0" lang="zh-CN" altLang="zh-CN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th"/>
                  </a:rPr>
                  <a:t>P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in"/>
                  </a:rPr>
                  <a:t>)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be a </a:t>
                </a:r>
                <a:r>
                  <a:rPr kumimoji="0" lang="zh-CN" altLang="zh-CN" sz="2800" b="1" i="0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probability space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. </a:t>
                </a:r>
                <a:endParaRPr kumimoji="0" lang="en-US" altLang="zh-CN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A single-valued real-valued function </a:t>
                </a:r>
                <a:r>
                  <a:rPr kumimoji="0" lang="zh-CN" altLang="zh-CN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th"/>
                  </a:rPr>
                  <a:t>X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in"/>
                  </a:rPr>
                  <a:t>=</a:t>
                </a:r>
                <a:r>
                  <a:rPr kumimoji="0" lang="zh-CN" altLang="zh-CN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th"/>
                  </a:rPr>
                  <a:t>X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in"/>
                  </a:rPr>
                  <a:t>(</a:t>
                </a:r>
                <a:r>
                  <a:rPr kumimoji="0" lang="zh-CN" altLang="zh-CN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th"/>
                  </a:rPr>
                  <a:t>ω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in"/>
                  </a:rPr>
                  <a:t>)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defined on 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in"/>
                  </a:rPr>
                  <a:t>Ω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is called a </a:t>
                </a:r>
                <a:r>
                  <a:rPr kumimoji="0" lang="zh-CN" altLang="zh-CN" sz="2800" b="1" i="0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random variable 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if for any real </a:t>
                </a:r>
                <a:r>
                  <a:rPr kumimoji="0" lang="zh-CN" altLang="zh-CN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th"/>
                  </a:rPr>
                  <a:t>x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the set 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in"/>
                  </a:rPr>
                  <a:t>{</a:t>
                </a:r>
                <a:r>
                  <a:rPr kumimoji="0" lang="zh-CN" altLang="zh-CN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th"/>
                  </a:rPr>
                  <a:t>ω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in"/>
                  </a:rPr>
                  <a:t>:</a:t>
                </a:r>
                <a:r>
                  <a:rPr kumimoji="0" lang="zh-CN" altLang="zh-CN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th"/>
                  </a:rPr>
                  <a:t>X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in"/>
                  </a:rPr>
                  <a:t>(</a:t>
                </a:r>
                <a:r>
                  <a:rPr kumimoji="0" lang="zh-CN" altLang="zh-CN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th"/>
                  </a:rPr>
                  <a:t>ω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in"/>
                  </a:rPr>
                  <a:t>)&lt;</a:t>
                </a:r>
                <a:r>
                  <a:rPr kumimoji="0" lang="zh-CN" altLang="zh-CN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th"/>
                  </a:rPr>
                  <a:t>x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in"/>
                  </a:rPr>
                  <a:t>}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belongs to the class 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Caligraphic"/>
                  </a:rPr>
                  <a:t>A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. </a:t>
                </a:r>
                <a:endParaRPr kumimoji="0" lang="en-US" altLang="zh-CN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Let </a:t>
                </a:r>
                <a:r>
                  <a:rPr kumimoji="0" lang="zh-CN" altLang="zh-CN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th"/>
                  </a:rPr>
                  <a:t>X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be any random variable and 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Caligraphic"/>
                  </a:rPr>
                  <a:t>A</a:t>
                </a:r>
                <a:r>
                  <a:rPr kumimoji="0" lang="zh-CN" altLang="zh-CN" sz="2800" b="0" i="1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th"/>
                  </a:rPr>
                  <a:t>X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the class of subsets </a:t>
                </a:r>
                <a:r>
                  <a:rPr kumimoji="0" lang="zh-CN" altLang="zh-CN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th"/>
                  </a:rPr>
                  <a:t>C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in"/>
                  </a:rPr>
                  <a:t>⊂</a:t>
                </a:r>
                <a:r>
                  <a:rPr kumimoji="0" lang="zh-CN" altLang="zh-CN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in"/>
                  </a:rPr>
                  <a:t>R</a:t>
                </a:r>
                <a:r>
                  <a:rPr kumimoji="0" lang="zh-CN" altLang="zh-CN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in"/>
                  </a:rPr>
                  <a:t>1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for which 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in"/>
                  </a:rPr>
                  <a:t>{</a:t>
                </a:r>
                <a:r>
                  <a:rPr kumimoji="0" lang="zh-CN" altLang="zh-CN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th"/>
                  </a:rPr>
                  <a:t>ω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in"/>
                  </a:rPr>
                  <a:t>:</a:t>
                </a:r>
                <a:r>
                  <a:rPr kumimoji="0" lang="zh-CN" altLang="zh-CN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th"/>
                  </a:rPr>
                  <a:t>X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in"/>
                  </a:rPr>
                  <a:t>(</a:t>
                </a:r>
                <a:r>
                  <a:rPr kumimoji="0" lang="zh-CN" altLang="zh-CN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th"/>
                  </a:rPr>
                  <a:t>ω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in"/>
                  </a:rPr>
                  <a:t>)∈</a:t>
                </a:r>
                <a:r>
                  <a:rPr kumimoji="0" lang="zh-CN" altLang="zh-CN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th"/>
                  </a:rPr>
                  <a:t>C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in"/>
                  </a:rPr>
                  <a:t>}∈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Caligraphic"/>
                  </a:rPr>
                  <a:t>A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; this is a </a:t>
                </a:r>
                <a:r>
                  <a:rPr kumimoji="0" lang="zh-CN" altLang="zh-CN" sz="28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MathJax_Math"/>
                    <a:hlinkClick r:id="rId3" tooltip="Sigma-algebra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σ</a:t>
                </a:r>
                <a:r>
                  <a:rPr kumimoji="0" lang="zh-CN" altLang="zh-CN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hlinkClick r:id="rId3" tooltip="Sigma-algebra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-algebra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. </a:t>
                </a:r>
                <a:endParaRPr kumimoji="0" lang="en-US" altLang="zh-CN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The class 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Caligraphic"/>
                  </a:rPr>
                  <a:t>B</a:t>
                </a:r>
                <a:r>
                  <a:rPr kumimoji="0" lang="zh-CN" altLang="zh-CN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in"/>
                  </a:rPr>
                  <a:t>1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of all </a:t>
                </a:r>
                <a:r>
                  <a:rPr kumimoji="0" lang="zh-CN" altLang="zh-CN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hlinkClick r:id="rId4" tooltip="Borel set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Borel subsets</a:t>
                </a:r>
                <a:r>
                  <a:rPr kumimoji="0" lang="zh-CN" altLang="zh-CN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 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of </a:t>
                </a:r>
                <a:r>
                  <a:rPr kumimoji="0" lang="zh-CN" altLang="zh-CN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in"/>
                  </a:rPr>
                  <a:t>R</a:t>
                </a:r>
                <a:r>
                  <a:rPr kumimoji="0" lang="zh-CN" altLang="zh-CN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in"/>
                  </a:rPr>
                  <a:t>1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is always contained in 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Caligraphic"/>
                  </a:rPr>
                  <a:t>A</a:t>
                </a:r>
                <a:r>
                  <a:rPr kumimoji="0" lang="zh-CN" altLang="zh-CN" sz="2800" b="0" i="1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th"/>
                  </a:rPr>
                  <a:t>X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.</a:t>
                </a:r>
                <a:endParaRPr kumimoji="0" lang="en-US" altLang="zh-CN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The measure </a:t>
                </a:r>
                <a:r>
                  <a:rPr kumimoji="0" lang="zh-CN" altLang="zh-CN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th"/>
                  </a:rPr>
                  <a:t>P</a:t>
                </a:r>
                <a:r>
                  <a:rPr kumimoji="0" lang="zh-CN" altLang="zh-CN" sz="2800" b="0" i="1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th"/>
                  </a:rPr>
                  <a:t>X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defined on 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Caligraphic"/>
                  </a:rPr>
                  <a:t>B</a:t>
                </a:r>
                <a:r>
                  <a:rPr kumimoji="0" lang="zh-CN" altLang="zh-CN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in"/>
                  </a:rPr>
                  <a:t>1</a:t>
                </a:r>
                <a:r>
                  <a:rPr kumimoji="0" lang="zh-CN" altLang="zh-CN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by the equation </a:t>
                </a:r>
                <a:r>
                  <a:rPr kumimoji="0" lang="zh-CN" altLang="zh-CN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th"/>
                  </a:rPr>
                  <a:t>P</a:t>
                </a:r>
                <a:r>
                  <a:rPr kumimoji="0" lang="zh-CN" altLang="zh-CN" sz="2800" b="0" i="1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th"/>
                  </a:rPr>
                  <a:t>X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in"/>
                  </a:rPr>
                  <a:t>(</a:t>
                </a:r>
                <a:r>
                  <a:rPr kumimoji="0" lang="zh-CN" altLang="zh-CN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th"/>
                  </a:rPr>
                  <a:t>B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in"/>
                  </a:rPr>
                  <a:t>)=</a:t>
                </a:r>
                <a:r>
                  <a:rPr kumimoji="0" lang="zh-CN" altLang="zh-CN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th"/>
                  </a:rPr>
                  <a:t>P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in"/>
                  </a:rPr>
                  <a:t>{</a:t>
                </a:r>
                <a:r>
                  <a:rPr kumimoji="0" lang="zh-CN" altLang="zh-CN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th"/>
                  </a:rPr>
                  <a:t>X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in"/>
                  </a:rPr>
                  <a:t>(</a:t>
                </a:r>
                <a:r>
                  <a:rPr kumimoji="0" lang="zh-CN" altLang="zh-CN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th"/>
                  </a:rPr>
                  <a:t>ω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in"/>
                  </a:rPr>
                  <a:t>)∈</a:t>
                </a:r>
                <a:r>
                  <a:rPr kumimoji="0" lang="zh-CN" altLang="zh-CN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th"/>
                  </a:rPr>
                  <a:t>B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in"/>
                  </a:rPr>
                  <a:t>}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, </a:t>
                </a:r>
                <a:r>
                  <a:rPr kumimoji="0" lang="zh-CN" altLang="zh-CN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th"/>
                  </a:rPr>
                  <a:t>B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in"/>
                  </a:rPr>
                  <a:t>∈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Caligraphic"/>
                  </a:rPr>
                  <a:t>B</a:t>
                </a:r>
                <a:r>
                  <a:rPr kumimoji="0" lang="zh-CN" altLang="zh-CN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in"/>
                  </a:rPr>
                  <a:t>1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, is called the </a:t>
                </a:r>
                <a:r>
                  <a:rPr kumimoji="0" lang="zh-CN" altLang="zh-CN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hlinkClick r:id="rId5" tooltip="Probability distribution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probability distribution</a:t>
                </a:r>
                <a:r>
                  <a:rPr kumimoji="0" lang="zh-CN" altLang="zh-CN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 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of </a:t>
                </a:r>
                <a:r>
                  <a:rPr kumimoji="0" lang="zh-CN" altLang="zh-CN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th"/>
                  </a:rPr>
                  <a:t>X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. </a:t>
                </a:r>
                <a:endParaRPr kumimoji="0" lang="en-US" altLang="zh-CN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This measure is uniquely determined by the </a:t>
                </a:r>
                <a:r>
                  <a:rPr kumimoji="0" lang="zh-CN" altLang="zh-CN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hlinkClick r:id="rId6" tooltip="Distribution function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distribution function</a:t>
                </a:r>
                <a:r>
                  <a:rPr kumimoji="0" lang="zh-CN" altLang="zh-CN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 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of </a:t>
                </a:r>
                <a:r>
                  <a:rPr kumimoji="0" lang="zh-CN" altLang="zh-CN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MathJax_Math"/>
                  </a:rPr>
                  <a:t>X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: </a:t>
                </a:r>
                <a:endParaRPr kumimoji="0" lang="en-US" altLang="zh-CN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0" lang="en-US" altLang="zh-CN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zh-CN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kumimoji="0" lang="en-US" altLang="zh-CN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−∞,</m:t>
                          </m:r>
                          <m:r>
                            <a:rPr kumimoji="0" lang="en-US" altLang="zh-CN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0" lang="en-US" altLang="zh-CN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0" lang="en-US" altLang="zh-CN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5CF96B-DE30-4BD2-8E66-F13BD9BCD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388" y="1379577"/>
                <a:ext cx="11269252" cy="5262979"/>
              </a:xfrm>
              <a:prstGeom prst="rect">
                <a:avLst/>
              </a:prstGeom>
              <a:blipFill>
                <a:blip r:embed="rId7"/>
                <a:stretch>
                  <a:fillRect l="-1136" t="-810" r="-14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068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0A17E3D8-559B-41FD-870D-0A573945A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1412776"/>
            <a:ext cx="69167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宋体" panose="02010600030101010101" pitchFamily="2" charset="-122"/>
              </a:rPr>
              <a:t>3</a:t>
            </a:r>
            <a:r>
              <a:rPr lang="zh-CN" altLang="en-US" sz="3200" b="1" dirty="0">
                <a:latin typeface="宋体" panose="02010600030101010101" pitchFamily="2" charset="-122"/>
              </a:rPr>
              <a:t>．离散型随机变量、连续型随机变量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C1F29F97-9114-40E9-A701-03E37A0E9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024" y="2002009"/>
            <a:ext cx="38940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zh-CN" altLang="en-US" sz="3200" b="1" dirty="0">
                <a:latin typeface="宋体" panose="02010600030101010101" pitchFamily="2" charset="-122"/>
              </a:rPr>
              <a:t>．离散型随机变量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07F345DC-ABC0-4038-870C-AB7164710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270" y="2639142"/>
            <a:ext cx="5897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</a:rPr>
              <a:t>设随机变量</a:t>
            </a:r>
            <a:r>
              <a:rPr lang="en-US" altLang="zh-CN" sz="3200" b="1" dirty="0">
                <a:latin typeface="宋体" panose="02010600030101010101" pitchFamily="2" charset="-122"/>
              </a:rPr>
              <a:t>X</a:t>
            </a:r>
            <a:r>
              <a:rPr lang="zh-CN" altLang="en-US" sz="3200" b="1" dirty="0">
                <a:latin typeface="宋体" panose="02010600030101010101" pitchFamily="2" charset="-122"/>
              </a:rPr>
              <a:t>所有可能的取值为 </a:t>
            </a:r>
          </a:p>
        </p:txBody>
      </p:sp>
      <p:graphicFrame>
        <p:nvGraphicFramePr>
          <p:cNvPr id="34822" name="Object 6">
            <a:extLst>
              <a:ext uri="{FF2B5EF4-FFF2-40B4-BE49-F238E27FC236}">
                <a16:creationId xmlns:a16="http://schemas.microsoft.com/office/drawing/2014/main" id="{04669336-F9DA-4889-9E1A-F6044996F6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520581"/>
              </p:ext>
            </p:extLst>
          </p:nvPr>
        </p:nvGraphicFramePr>
        <p:xfrm>
          <a:off x="7104112" y="2581514"/>
          <a:ext cx="334486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1" name="Equation" r:id="rId3" imgW="1130300" imgH="228600" progId="Equation.DSMT4">
                  <p:embed/>
                </p:oleObj>
              </mc:Choice>
              <mc:Fallback>
                <p:oleObj name="Equation" r:id="rId3" imgW="11303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112" y="2581514"/>
                        <a:ext cx="334486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Text Box 7">
            <a:extLst>
              <a:ext uri="{FF2B5EF4-FFF2-40B4-BE49-F238E27FC236}">
                <a16:creationId xmlns:a16="http://schemas.microsoft.com/office/drawing/2014/main" id="{52CB97E9-33BA-4844-8199-64263580E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334" y="3264714"/>
            <a:ext cx="5899151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宋体" panose="02010600030101010101" pitchFamily="2" charset="-122"/>
              </a:rPr>
              <a:t>X</a:t>
            </a:r>
            <a:r>
              <a:rPr lang="zh-CN" altLang="en-US" sz="3200" b="1" dirty="0">
                <a:latin typeface="宋体" panose="02010600030101010101" pitchFamily="2" charset="-122"/>
              </a:rPr>
              <a:t>取各个可能值的概率 </a:t>
            </a:r>
            <a:r>
              <a:rPr lang="en-US" altLang="zh-CN" sz="3200" b="1" dirty="0">
                <a:latin typeface="宋体" panose="02010600030101010101" pitchFamily="2" charset="-122"/>
              </a:rPr>
              <a:t>,</a:t>
            </a:r>
            <a:r>
              <a:rPr lang="zh-CN" altLang="en-US" sz="3200" b="1" dirty="0">
                <a:latin typeface="宋体" panose="02010600030101010101" pitchFamily="2" charset="-122"/>
              </a:rPr>
              <a:t>即事件</a:t>
            </a:r>
          </a:p>
        </p:txBody>
      </p:sp>
      <p:graphicFrame>
        <p:nvGraphicFramePr>
          <p:cNvPr id="34824" name="Object 8">
            <a:extLst>
              <a:ext uri="{FF2B5EF4-FFF2-40B4-BE49-F238E27FC236}">
                <a16:creationId xmlns:a16="http://schemas.microsoft.com/office/drawing/2014/main" id="{1727331C-8E3A-4788-BCE1-EF4F04011A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668328"/>
              </p:ext>
            </p:extLst>
          </p:nvPr>
        </p:nvGraphicFramePr>
        <p:xfrm>
          <a:off x="7222251" y="3264714"/>
          <a:ext cx="1871662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2" name="Equation" r:id="rId5" imgW="583947" imgH="228501" progId="Equation.DSMT4">
                  <p:embed/>
                </p:oleObj>
              </mc:Choice>
              <mc:Fallback>
                <p:oleObj name="Equation" r:id="rId5" imgW="583947" imgH="2285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2251" y="3264714"/>
                        <a:ext cx="1871662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Rectangle 9">
            <a:extLst>
              <a:ext uri="{FF2B5EF4-FFF2-40B4-BE49-F238E27FC236}">
                <a16:creationId xmlns:a16="http://schemas.microsoft.com/office/drawing/2014/main" id="{7C6B8FDB-E043-4DCA-AFD7-A7938AFCB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766" y="3881605"/>
            <a:ext cx="2224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</a:rPr>
              <a:t>的概率，为</a:t>
            </a:r>
          </a:p>
        </p:txBody>
      </p:sp>
      <p:sp>
        <p:nvSpPr>
          <p:cNvPr id="26634" name="Rectangle 10">
            <a:extLst>
              <a:ext uri="{FF2B5EF4-FFF2-40B4-BE49-F238E27FC236}">
                <a16:creationId xmlns:a16="http://schemas.microsoft.com/office/drawing/2014/main" id="{0D1A3418-3C6D-4B3C-89BE-C9C87509E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969" y="2639388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4827" name="Object 11">
            <a:extLst>
              <a:ext uri="{FF2B5EF4-FFF2-40B4-BE49-F238E27FC236}">
                <a16:creationId xmlns:a16="http://schemas.microsoft.com/office/drawing/2014/main" id="{4B88B84E-B8B8-45E6-8CF4-974B1F7D4E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746915"/>
              </p:ext>
            </p:extLst>
          </p:nvPr>
        </p:nvGraphicFramePr>
        <p:xfrm>
          <a:off x="2927648" y="4658891"/>
          <a:ext cx="3023245" cy="684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3" name="Equation" r:id="rId7" imgW="1016000" imgH="228600" progId="Equation.DSMT4">
                  <p:embed/>
                </p:oleObj>
              </mc:Choice>
              <mc:Fallback>
                <p:oleObj name="Equation" r:id="rId7" imgW="10160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4658891"/>
                        <a:ext cx="3023245" cy="684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Rectangle 12">
            <a:extLst>
              <a:ext uri="{FF2B5EF4-FFF2-40B4-BE49-F238E27FC236}">
                <a16:creationId xmlns:a16="http://schemas.microsoft.com/office/drawing/2014/main" id="{2F3CCA34-7DF0-4185-B968-0C790A267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969" y="2653676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4829" name="Object 13">
            <a:extLst>
              <a:ext uri="{FF2B5EF4-FFF2-40B4-BE49-F238E27FC236}">
                <a16:creationId xmlns:a16="http://schemas.microsoft.com/office/drawing/2014/main" id="{EA37A305-FCE9-4937-B22C-3E8AFB2163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272809"/>
              </p:ext>
            </p:extLst>
          </p:nvPr>
        </p:nvGraphicFramePr>
        <p:xfrm>
          <a:off x="6285627" y="4756073"/>
          <a:ext cx="2449622" cy="592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name="Equation" r:id="rId9" imgW="596641" imgH="203112" progId="Equation.DSMT4">
                  <p:embed/>
                </p:oleObj>
              </mc:Choice>
              <mc:Fallback>
                <p:oleObj name="Equation" r:id="rId9" imgW="596641" imgH="20311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5627" y="4756073"/>
                        <a:ext cx="2449622" cy="592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Text Box 14">
            <a:extLst>
              <a:ext uri="{FF2B5EF4-FFF2-40B4-BE49-F238E27FC236}">
                <a16:creationId xmlns:a16="http://schemas.microsoft.com/office/drawing/2014/main" id="{DB7E7B11-9C1C-4786-AAC2-1DAECAA03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0700" y="5537221"/>
            <a:ext cx="83454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</a:rPr>
              <a:t>上式为离散型随机变量</a:t>
            </a:r>
            <a:r>
              <a:rPr lang="en-US" altLang="zh-CN" sz="3200" b="1" dirty="0">
                <a:latin typeface="宋体" panose="02010600030101010101" pitchFamily="2" charset="-122"/>
              </a:rPr>
              <a:t>X</a:t>
            </a:r>
            <a:r>
              <a:rPr lang="zh-CN" altLang="en-US" sz="3200" b="1" dirty="0">
                <a:latin typeface="宋体" panose="02010600030101010101" pitchFamily="2" charset="-122"/>
              </a:rPr>
              <a:t>的概率分布或分布律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19" grpId="0"/>
      <p:bldP spid="34820" grpId="0"/>
      <p:bldP spid="34823" grpId="0"/>
      <p:bldP spid="34825" grpId="0"/>
      <p:bldP spid="348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764A604-9025-4A89-BB1D-9E4BEFE95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309815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003F4C12-91C8-496F-9D3C-AFC4282B0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504" y="1378890"/>
            <a:ext cx="38956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宋体" panose="02010600030101010101" pitchFamily="2" charset="-122"/>
              </a:rPr>
              <a:t>B. </a:t>
            </a:r>
            <a:r>
              <a:rPr lang="zh-CN" altLang="en-US" sz="3200" b="1" dirty="0">
                <a:latin typeface="宋体" panose="02010600030101010101" pitchFamily="2" charset="-122"/>
              </a:rPr>
              <a:t>连续型随机变量 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EA9A979D-07A0-49EF-AA5B-4CF70EED1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518" y="2061627"/>
            <a:ext cx="921807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</a:rPr>
              <a:t>对于随机变量</a:t>
            </a:r>
            <a:r>
              <a:rPr lang="en-US" altLang="zh-CN" sz="3200" b="1" dirty="0">
                <a:latin typeface="宋体" panose="02010600030101010101" pitchFamily="2" charset="-122"/>
              </a:rPr>
              <a:t>X</a:t>
            </a:r>
            <a:r>
              <a:rPr lang="zh-CN" altLang="en-US" sz="3200" b="1" dirty="0">
                <a:latin typeface="宋体" panose="02010600030101010101" pitchFamily="2" charset="-122"/>
              </a:rPr>
              <a:t>的分布函数 </a:t>
            </a:r>
            <a:r>
              <a:rPr lang="en-US" altLang="zh-CN" sz="3200" b="1" dirty="0">
                <a:latin typeface="宋体" panose="02010600030101010101" pitchFamily="2" charset="-122"/>
              </a:rPr>
              <a:t>F(x</a:t>
            </a:r>
            <a:r>
              <a:rPr lang="zh-CN" altLang="en-US" sz="3200" b="1" dirty="0">
                <a:latin typeface="宋体" panose="02010600030101010101" pitchFamily="2" charset="-122"/>
              </a:rPr>
              <a:t>），</a:t>
            </a:r>
          </a:p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</a:rPr>
              <a:t>若存在非负函数</a:t>
            </a:r>
            <a:r>
              <a:rPr lang="en-US" altLang="zh-CN" sz="3200" b="1" i="1" dirty="0">
                <a:latin typeface="宋体" panose="02010600030101010101" pitchFamily="2" charset="-122"/>
              </a:rPr>
              <a:t>f</a:t>
            </a:r>
            <a:r>
              <a:rPr lang="zh-CN" altLang="en-US" sz="3200" b="1" dirty="0">
                <a:latin typeface="宋体" panose="02010600030101010101" pitchFamily="2" charset="-122"/>
              </a:rPr>
              <a:t>（</a:t>
            </a:r>
            <a:r>
              <a:rPr lang="en-US" altLang="zh-CN" sz="3200" b="1" dirty="0">
                <a:latin typeface="宋体" panose="02010600030101010101" pitchFamily="2" charset="-122"/>
              </a:rPr>
              <a:t>x</a:t>
            </a:r>
            <a:r>
              <a:rPr lang="zh-CN" altLang="en-US" sz="3200" b="1" dirty="0">
                <a:latin typeface="宋体" panose="02010600030101010101" pitchFamily="2" charset="-122"/>
              </a:rPr>
              <a:t>），使对于任意实数</a:t>
            </a:r>
            <a:r>
              <a:rPr lang="en-US" altLang="zh-CN" sz="3200" b="1" dirty="0">
                <a:latin typeface="宋体" panose="02010600030101010101" pitchFamily="2" charset="-122"/>
              </a:rPr>
              <a:t>x</a:t>
            </a:r>
            <a:r>
              <a:rPr lang="zh-CN" altLang="en-US" sz="3200" b="1" dirty="0">
                <a:latin typeface="宋体" panose="02010600030101010101" pitchFamily="2" charset="-122"/>
              </a:rPr>
              <a:t>，有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7B9C879E-DD2B-4530-9D89-CB18A10DF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30314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5846" name="Object 6">
            <a:extLst>
              <a:ext uri="{FF2B5EF4-FFF2-40B4-BE49-F238E27FC236}">
                <a16:creationId xmlns:a16="http://schemas.microsoft.com/office/drawing/2014/main" id="{BF550779-C91A-40F9-AB7B-5B51AB5B15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702675"/>
              </p:ext>
            </p:extLst>
          </p:nvPr>
        </p:nvGraphicFramePr>
        <p:xfrm>
          <a:off x="2218474" y="3031482"/>
          <a:ext cx="608488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Equation" r:id="rId3" imgW="1866900" imgH="330200" progId="Equation.DSMT4">
                  <p:embed/>
                </p:oleObj>
              </mc:Choice>
              <mc:Fallback>
                <p:oleObj name="Equation" r:id="rId3" imgW="1866900" imgH="330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474" y="3031482"/>
                        <a:ext cx="608488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Text Box 7">
            <a:extLst>
              <a:ext uri="{FF2B5EF4-FFF2-40B4-BE49-F238E27FC236}">
                <a16:creationId xmlns:a16="http://schemas.microsoft.com/office/drawing/2014/main" id="{1D7DAD98-9ED7-4A55-B2FA-4D83AEE17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4984" y="4019153"/>
            <a:ext cx="739657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</a:rPr>
              <a:t>则称</a:t>
            </a:r>
            <a:r>
              <a:rPr lang="en-US" altLang="zh-CN" sz="3200" b="1" dirty="0">
                <a:latin typeface="宋体" panose="02010600030101010101" pitchFamily="2" charset="-122"/>
              </a:rPr>
              <a:t>X</a:t>
            </a:r>
            <a:r>
              <a:rPr lang="zh-CN" altLang="en-US" sz="3200" b="1" dirty="0">
                <a:latin typeface="宋体" panose="02010600030101010101" pitchFamily="2" charset="-122"/>
              </a:rPr>
              <a:t>为连续型随机变量，</a:t>
            </a:r>
          </a:p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</a:rPr>
              <a:t>其中函数</a:t>
            </a:r>
            <a:r>
              <a:rPr lang="en-US" altLang="zh-CN" sz="3200" b="1" dirty="0">
                <a:latin typeface="宋体" panose="02010600030101010101" pitchFamily="2" charset="-122"/>
              </a:rPr>
              <a:t>f</a:t>
            </a:r>
            <a:r>
              <a:rPr lang="zh-CN" altLang="en-US" sz="3200" b="1" dirty="0">
                <a:latin typeface="宋体" panose="02010600030101010101" pitchFamily="2" charset="-122"/>
              </a:rPr>
              <a:t>（</a:t>
            </a:r>
            <a:r>
              <a:rPr lang="en-US" altLang="zh-CN" sz="3200" b="1" i="1" dirty="0">
                <a:latin typeface="宋体" panose="02010600030101010101" pitchFamily="2" charset="-122"/>
              </a:rPr>
              <a:t>x</a:t>
            </a:r>
            <a:r>
              <a:rPr lang="zh-CN" altLang="en-US" sz="3200" b="1" dirty="0">
                <a:latin typeface="宋体" panose="02010600030101010101" pitchFamily="2" charset="-122"/>
              </a:rPr>
              <a:t>）称为</a:t>
            </a:r>
            <a:r>
              <a:rPr lang="en-US" altLang="zh-CN" sz="3200" b="1" dirty="0">
                <a:latin typeface="宋体" panose="02010600030101010101" pitchFamily="2" charset="-122"/>
              </a:rPr>
              <a:t>X</a:t>
            </a:r>
            <a:r>
              <a:rPr lang="zh-CN" altLang="en-US" sz="3200" b="1" dirty="0">
                <a:latin typeface="宋体" panose="02010600030101010101" pitchFamily="2" charset="-122"/>
              </a:rPr>
              <a:t>的概率密度函数，</a:t>
            </a:r>
          </a:p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</a:rPr>
              <a:t>简称为概率密度。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CACC03A6-05A4-49BE-A2B0-79CEBFD80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3" y="60928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F810C6D5-461F-4EF7-A519-9616E9277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504" y="5594002"/>
            <a:ext cx="5372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C.   </a:t>
            </a:r>
            <a:r>
              <a:rPr lang="zh-CN" altLang="en-US" sz="3200" b="1" dirty="0"/>
              <a:t>均匀分布、正态随机变量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4" grpId="0" build="allAtOnce"/>
      <p:bldP spid="35847" grpId="0" build="allAtOnce"/>
      <p:bldP spid="35848" grpId="0"/>
      <p:bldP spid="358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DF8DBFE2-B358-4C6A-ABAB-594FEF38B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7357" y="1189229"/>
            <a:ext cx="36888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宋体" panose="02010600030101010101" pitchFamily="2" charset="-122"/>
              </a:rPr>
              <a:t>4</a:t>
            </a:r>
            <a:r>
              <a:rPr lang="zh-CN" altLang="en-US" sz="3200" b="1" dirty="0">
                <a:latin typeface="宋体" panose="02010600030101010101" pitchFamily="2" charset="-122"/>
              </a:rPr>
              <a:t>． 二维随机变量 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66C0D3A2-36C6-4BDA-9038-ECCD9F0BC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853" y="1707410"/>
            <a:ext cx="34820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zh-CN" altLang="en-US" sz="3200" b="1" dirty="0">
                <a:latin typeface="宋体" panose="02010600030101010101" pitchFamily="2" charset="-122"/>
              </a:rPr>
              <a:t>．联合分布函数</a:t>
            </a: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428C74EB-768A-4AE9-8E43-9440AF043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063" y="2198591"/>
            <a:ext cx="61366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设</a:t>
            </a:r>
            <a:r>
              <a:rPr lang="en-US" altLang="zh-CN" sz="2800" b="1" dirty="0">
                <a:latin typeface="宋体" panose="02010600030101010101" pitchFamily="2" charset="-122"/>
              </a:rPr>
              <a:t>E</a:t>
            </a:r>
            <a:r>
              <a:rPr lang="zh-CN" altLang="en-US" sz="2800" b="1" dirty="0">
                <a:latin typeface="宋体" panose="02010600030101010101" pitchFamily="2" charset="-122"/>
              </a:rPr>
              <a:t>是一个随机试验，它的样本空间是</a:t>
            </a:r>
          </a:p>
        </p:txBody>
      </p:sp>
      <p:sp>
        <p:nvSpPr>
          <p:cNvPr id="36871" name="Text Box 7">
            <a:extLst>
              <a:ext uri="{FF2B5EF4-FFF2-40B4-BE49-F238E27FC236}">
                <a16:creationId xmlns:a16="http://schemas.microsoft.com/office/drawing/2014/main" id="{A3BE0901-9515-48C5-A92D-2ECF9EC63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7357" y="2690917"/>
            <a:ext cx="848501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设</a:t>
            </a:r>
            <a:r>
              <a:rPr lang="en-US" altLang="zh-CN" sz="2800" b="1" dirty="0">
                <a:latin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宋体" panose="02010600030101010101" pitchFamily="2" charset="-122"/>
              </a:rPr>
              <a:t>是定义在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zh-CN" altLang="en-US" sz="2800" b="1" dirty="0">
                <a:latin typeface="宋体" panose="02010600030101010101" pitchFamily="2" charset="-122"/>
              </a:rPr>
              <a:t>上的随机变量，由它们构成的一</a:t>
            </a:r>
          </a:p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个向量</a:t>
            </a:r>
            <a:r>
              <a:rPr lang="en-US" altLang="zh-CN" sz="2800" b="1" dirty="0">
                <a:latin typeface="宋体" panose="02010600030101010101" pitchFamily="2" charset="-122"/>
              </a:rPr>
              <a:t>(X,Y)</a:t>
            </a:r>
            <a:r>
              <a:rPr lang="zh-CN" altLang="en-US" sz="2800" b="1" dirty="0">
                <a:latin typeface="宋体" panose="02010600030101010101" pitchFamily="2" charset="-122"/>
              </a:rPr>
              <a:t>，叫做二维随机向量或二维随机变量。 </a:t>
            </a:r>
          </a:p>
        </p:txBody>
      </p:sp>
      <p:sp>
        <p:nvSpPr>
          <p:cNvPr id="36872" name="Text Box 8">
            <a:extLst>
              <a:ext uri="{FF2B5EF4-FFF2-40B4-BE49-F238E27FC236}">
                <a16:creationId xmlns:a16="http://schemas.microsoft.com/office/drawing/2014/main" id="{6EF76F06-C3B7-4741-96B9-52E32C711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338" y="3599509"/>
            <a:ext cx="903605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设</a:t>
            </a:r>
            <a:r>
              <a:rPr lang="en-US" altLang="zh-CN" sz="2800" b="1" dirty="0">
                <a:latin typeface="宋体" panose="02010600030101010101" pitchFamily="2" charset="-122"/>
              </a:rPr>
              <a:t>(X,Y)</a:t>
            </a:r>
            <a:r>
              <a:rPr lang="zh-CN" altLang="en-US" sz="2800" b="1" dirty="0">
                <a:latin typeface="宋体" panose="02010600030101010101" pitchFamily="2" charset="-122"/>
              </a:rPr>
              <a:t>是二维随机变量，对于任意实数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en-US" altLang="zh-CN" sz="2800" b="1" i="1" dirty="0" err="1">
                <a:latin typeface="宋体" panose="02010600030101010101" pitchFamily="2" charset="-122"/>
              </a:rPr>
              <a:t>x,</a:t>
            </a:r>
            <a:r>
              <a:rPr lang="en-US" altLang="zh-CN" sz="2800" b="1" dirty="0" err="1">
                <a:latin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</a:p>
          <a:p>
            <a:pPr eaLnBrk="1" hangingPunct="1"/>
            <a:endParaRPr lang="zh-CN" altLang="en-US" sz="2800" b="1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二元函数</a:t>
            </a:r>
          </a:p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           </a:t>
            </a:r>
          </a:p>
        </p:txBody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7A1E89AE-1BFF-4E8C-AC43-2711B47A7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27076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6874" name="Object 10">
            <a:extLst>
              <a:ext uri="{FF2B5EF4-FFF2-40B4-BE49-F238E27FC236}">
                <a16:creationId xmlns:a16="http://schemas.microsoft.com/office/drawing/2014/main" id="{D5B356FE-A5DF-4779-AF63-A06DEB7502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455031"/>
              </p:ext>
            </p:extLst>
          </p:nvPr>
        </p:nvGraphicFramePr>
        <p:xfrm>
          <a:off x="3791744" y="4282706"/>
          <a:ext cx="4223383" cy="1308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Equation" r:id="rId3" imgW="1930400" imgH="508000" progId="Equation.DSMT4">
                  <p:embed/>
                </p:oleObj>
              </mc:Choice>
              <mc:Fallback>
                <p:oleObj name="Equation" r:id="rId3" imgW="1930400" imgH="508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744" y="4282706"/>
                        <a:ext cx="4223383" cy="1308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Text Box 11">
            <a:extLst>
              <a:ext uri="{FF2B5EF4-FFF2-40B4-BE49-F238E27FC236}">
                <a16:creationId xmlns:a16="http://schemas.microsoft.com/office/drawing/2014/main" id="{CA336616-9DEE-488F-80A8-3446DD905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1" y="5619750"/>
            <a:ext cx="914456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称为二维随机变量</a:t>
            </a:r>
            <a:r>
              <a:rPr lang="en-US" altLang="zh-CN" sz="2800" b="1" dirty="0">
                <a:latin typeface="宋体" panose="02010600030101010101" pitchFamily="2" charset="-122"/>
              </a:rPr>
              <a:t>(X,Y)</a:t>
            </a:r>
            <a:r>
              <a:rPr lang="zh-CN" altLang="en-US" sz="2800" b="1" dirty="0">
                <a:latin typeface="宋体" panose="02010600030101010101" pitchFamily="2" charset="-122"/>
              </a:rPr>
              <a:t>的分布函数，</a:t>
            </a:r>
          </a:p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或称为随机变量</a:t>
            </a:r>
            <a:r>
              <a:rPr lang="en-US" altLang="zh-CN" sz="2800" b="1" dirty="0">
                <a:latin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宋体" panose="02010600030101010101" pitchFamily="2" charset="-122"/>
              </a:rPr>
              <a:t>的联合分布函数。</a:t>
            </a:r>
          </a:p>
          <a:p>
            <a:pPr eaLnBrk="1" hangingPunct="1"/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B0B5299A-8A9D-4F62-B3F6-4FFEC2A8E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679" y="2199632"/>
            <a:ext cx="325569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300" dirty="0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6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6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6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36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7" grpId="0"/>
      <p:bldP spid="36869" grpId="0"/>
      <p:bldP spid="36871" grpId="0" build="allAtOnce"/>
      <p:bldP spid="36872" grpId="0" build="allAtOnce"/>
      <p:bldP spid="36875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6FB29E79-BAB2-4198-AC1A-8CE705D13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732" y="1562212"/>
            <a:ext cx="8247771" cy="171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）二维离散型的随机变量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/>
              <a:t>   如果二维随机变量</a:t>
            </a:r>
            <a:r>
              <a:rPr lang="en-US" altLang="zh-CN" sz="2800" b="1" dirty="0"/>
              <a:t>(X,Y)</a:t>
            </a:r>
            <a:r>
              <a:rPr lang="zh-CN" altLang="en-US" sz="2800" b="1" dirty="0"/>
              <a:t>所有可能取的值是有限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/>
              <a:t>个或可数无限个，则称</a:t>
            </a:r>
            <a:r>
              <a:rPr lang="en-US" altLang="zh-CN" sz="2800" b="1" dirty="0"/>
              <a:t>(X,Y)</a:t>
            </a:r>
            <a:r>
              <a:rPr lang="zh-CN" altLang="en-US" sz="2800" b="1" dirty="0"/>
              <a:t>是离散型的随机变量。</a:t>
            </a: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83E67634-5FA8-4A91-A194-9D901802C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520" y="3546217"/>
            <a:ext cx="74847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如果存在非负的二元函数</a:t>
            </a:r>
            <a:r>
              <a:rPr lang="en-US" altLang="zh-CN" sz="2800" b="1" dirty="0"/>
              <a:t>f(</a:t>
            </a:r>
            <a:r>
              <a:rPr lang="en-US" altLang="zh-CN" sz="2800" b="1" dirty="0" err="1"/>
              <a:t>x,y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使对于任意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y</a:t>
            </a:r>
            <a:endParaRPr lang="zh-CN" altLang="en-US" sz="2800" b="1" dirty="0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3B9D1A23-7E82-4A0A-A860-0B7510AD6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4823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026860D4-3D57-4514-8789-675ABDB75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080465"/>
              </p:ext>
            </p:extLst>
          </p:nvPr>
        </p:nvGraphicFramePr>
        <p:xfrm>
          <a:off x="2495600" y="3984519"/>
          <a:ext cx="5406291" cy="106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Equation" r:id="rId3" imgW="1752600" imgH="330200" progId="Equation.DSMT4">
                  <p:embed/>
                </p:oleObj>
              </mc:Choice>
              <mc:Fallback>
                <p:oleObj name="Equation" r:id="rId3" imgW="1752600" imgH="33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3984519"/>
                        <a:ext cx="5406291" cy="1067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Text Box 6">
            <a:extLst>
              <a:ext uri="{FF2B5EF4-FFF2-40B4-BE49-F238E27FC236}">
                <a16:creationId xmlns:a16="http://schemas.microsoft.com/office/drawing/2014/main" id="{F76BC665-ECB9-40F0-A4B5-5C1318D6F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520" y="5302993"/>
            <a:ext cx="647484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则称</a:t>
            </a:r>
            <a:r>
              <a:rPr lang="en-US" altLang="zh-CN" sz="2800" b="1" dirty="0"/>
              <a:t>(X,Y)</a:t>
            </a:r>
            <a:r>
              <a:rPr lang="zh-CN" altLang="en-US" sz="2800" b="1" dirty="0"/>
              <a:t>是二维连续型随机变量，</a:t>
            </a:r>
          </a:p>
          <a:p>
            <a:pPr eaLnBrk="1" hangingPunct="1"/>
            <a:r>
              <a:rPr lang="zh-CN" altLang="en-US" sz="2800" b="1" dirty="0"/>
              <a:t>函数</a:t>
            </a:r>
            <a:r>
              <a:rPr lang="en-US" altLang="zh-CN" sz="2800" b="1" dirty="0"/>
              <a:t>f(</a:t>
            </a:r>
            <a:r>
              <a:rPr lang="en-US" altLang="zh-CN" sz="2800" b="1" dirty="0" err="1"/>
              <a:t>x,y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联合概率密度，</a:t>
            </a:r>
          </a:p>
          <a:p>
            <a:pPr eaLnBrk="1" hangingPunct="1"/>
            <a:r>
              <a:rPr lang="zh-CN" altLang="en-US" sz="2800" b="1" dirty="0"/>
              <a:t>或称为随机变量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Y</a:t>
            </a:r>
            <a:r>
              <a:rPr lang="zh-CN" altLang="en-US" sz="2800" b="1" dirty="0"/>
              <a:t>的联合概率密度。</a:t>
            </a:r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226A43D2-9FE8-4742-959D-AE09BE863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520" y="4256569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allAtOnce"/>
      <p:bldP spid="37891" grpId="0"/>
      <p:bldP spid="37894" grpId="0" build="allAtOnce"/>
      <p:bldP spid="3789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>
            <a:extLst>
              <a:ext uri="{FF2B5EF4-FFF2-40B4-BE49-F238E27FC236}">
                <a16:creationId xmlns:a16="http://schemas.microsoft.com/office/drawing/2014/main" id="{52570142-D21A-4B18-9300-9D71DB9ABD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985349"/>
              </p:ext>
            </p:extLst>
          </p:nvPr>
        </p:nvGraphicFramePr>
        <p:xfrm>
          <a:off x="1831232" y="2154813"/>
          <a:ext cx="28797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4" name="Equation" r:id="rId3" imgW="1053643" imgH="215806" progId="Equation.DSMT4">
                  <p:embed/>
                </p:oleObj>
              </mc:Choice>
              <mc:Fallback>
                <p:oleObj name="Equation" r:id="rId3" imgW="1053643" imgH="215806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232" y="2154813"/>
                        <a:ext cx="28797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>
            <a:extLst>
              <a:ext uri="{FF2B5EF4-FFF2-40B4-BE49-F238E27FC236}">
                <a16:creationId xmlns:a16="http://schemas.microsoft.com/office/drawing/2014/main" id="{0FB6D907-8039-4D39-9FBF-C5E6948EEB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488301"/>
              </p:ext>
            </p:extLst>
          </p:nvPr>
        </p:nvGraphicFramePr>
        <p:xfrm>
          <a:off x="5303912" y="2177067"/>
          <a:ext cx="35290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5" name="Equation" r:id="rId5" imgW="1053643" imgH="215806" progId="Equation.DSMT4">
                  <p:embed/>
                </p:oleObj>
              </mc:Choice>
              <mc:Fallback>
                <p:oleObj name="Equation" r:id="rId5" imgW="1053643" imgH="21580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912" y="2177067"/>
                        <a:ext cx="352901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4">
            <a:extLst>
              <a:ext uri="{FF2B5EF4-FFF2-40B4-BE49-F238E27FC236}">
                <a16:creationId xmlns:a16="http://schemas.microsoft.com/office/drawing/2014/main" id="{DAEA98CC-5E93-4096-8750-0BCF19235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2843579"/>
            <a:ext cx="57499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19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连续型随机变量的边际分布：</a:t>
            </a:r>
          </a:p>
        </p:txBody>
      </p:sp>
      <p:graphicFrame>
        <p:nvGraphicFramePr>
          <p:cNvPr id="41989" name="Object 5">
            <a:extLst>
              <a:ext uri="{FF2B5EF4-FFF2-40B4-BE49-F238E27FC236}">
                <a16:creationId xmlns:a16="http://schemas.microsoft.com/office/drawing/2014/main" id="{4FD3B844-7090-4576-B268-B0CD23795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478808"/>
              </p:ext>
            </p:extLst>
          </p:nvPr>
        </p:nvGraphicFramePr>
        <p:xfrm>
          <a:off x="1917106" y="3366799"/>
          <a:ext cx="45370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6" name="Equation" r:id="rId7" imgW="1778000" imgH="381000" progId="Equation.DSMT4">
                  <p:embed/>
                </p:oleObj>
              </mc:Choice>
              <mc:Fallback>
                <p:oleObj name="Equation" r:id="rId7" imgW="1778000" imgH="38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106" y="3366799"/>
                        <a:ext cx="453707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>
            <a:extLst>
              <a:ext uri="{FF2B5EF4-FFF2-40B4-BE49-F238E27FC236}">
                <a16:creationId xmlns:a16="http://schemas.microsoft.com/office/drawing/2014/main" id="{EB782FD0-388F-4CD2-A706-2717D90F7F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694394"/>
              </p:ext>
            </p:extLst>
          </p:nvPr>
        </p:nvGraphicFramePr>
        <p:xfrm>
          <a:off x="1917106" y="4133850"/>
          <a:ext cx="56165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7" name="Equation" r:id="rId9" imgW="1816100" imgH="381000" progId="Equation.DSMT4">
                  <p:embed/>
                </p:oleObj>
              </mc:Choice>
              <mc:Fallback>
                <p:oleObj name="Equation" r:id="rId9" imgW="18161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106" y="4133850"/>
                        <a:ext cx="56165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Rectangle 7">
            <a:extLst>
              <a:ext uri="{FF2B5EF4-FFF2-40B4-BE49-F238E27FC236}">
                <a16:creationId xmlns:a16="http://schemas.microsoft.com/office/drawing/2014/main" id="{24042C2C-EE68-4459-9149-7ACA23A30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64" y="5132427"/>
            <a:ext cx="61201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3571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 离散型随机变量的边际分布：</a:t>
            </a:r>
          </a:p>
        </p:txBody>
      </p:sp>
      <p:graphicFrame>
        <p:nvGraphicFramePr>
          <p:cNvPr id="41992" name="Object 8">
            <a:extLst>
              <a:ext uri="{FF2B5EF4-FFF2-40B4-BE49-F238E27FC236}">
                <a16:creationId xmlns:a16="http://schemas.microsoft.com/office/drawing/2014/main" id="{33B46323-4016-4EBB-B4B8-E4DC548523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3038" y="5445126"/>
          <a:ext cx="3382962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8" name="Equation" r:id="rId11" imgW="1130300" imgH="457200" progId="Equation.DSMT4">
                  <p:embed/>
                </p:oleObj>
              </mc:Choice>
              <mc:Fallback>
                <p:oleObj name="Equation" r:id="rId11" imgW="11303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5445126"/>
                        <a:ext cx="3382962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>
            <a:extLst>
              <a:ext uri="{FF2B5EF4-FFF2-40B4-BE49-F238E27FC236}">
                <a16:creationId xmlns:a16="http://schemas.microsoft.com/office/drawing/2014/main" id="{05D688DF-B659-45FF-BEE3-EDBB91F774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0826" y="5445126"/>
          <a:ext cx="3148013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9" name="Equation" r:id="rId13" imgW="1117600" imgH="469900" progId="Equation.DSMT4">
                  <p:embed/>
                </p:oleObj>
              </mc:Choice>
              <mc:Fallback>
                <p:oleObj name="Equation" r:id="rId13" imgW="11176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6" y="5445126"/>
                        <a:ext cx="3148013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5" name="Text Box 11">
            <a:extLst>
              <a:ext uri="{FF2B5EF4-FFF2-40B4-BE49-F238E27FC236}">
                <a16:creationId xmlns:a16="http://schemas.microsoft.com/office/drawing/2014/main" id="{DD096FAF-A166-4EB0-98A1-39E209767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97" y="1169730"/>
            <a:ext cx="591059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B</a:t>
            </a:r>
            <a:r>
              <a:rPr lang="zh-CN" altLang="en-US" sz="2800" b="1" dirty="0"/>
              <a:t>． 边际分布   </a:t>
            </a:r>
          </a:p>
          <a:p>
            <a:pPr eaLnBrk="1" hangingPunct="1"/>
            <a:r>
              <a:rPr lang="zh-CN" altLang="en-US" sz="2800" b="1" dirty="0"/>
              <a:t>由</a:t>
            </a:r>
            <a:r>
              <a:rPr lang="en-US" altLang="zh-CN" sz="2800" b="1" dirty="0"/>
              <a:t>(X,Y)</a:t>
            </a:r>
            <a:r>
              <a:rPr lang="zh-CN" altLang="en-US" sz="2800" b="1" dirty="0"/>
              <a:t>的联合分布函数</a:t>
            </a:r>
            <a:r>
              <a:rPr lang="en-US" altLang="zh-CN" sz="2800" b="1" dirty="0"/>
              <a:t>F(</a:t>
            </a:r>
            <a:r>
              <a:rPr lang="en-US" altLang="zh-CN" sz="2800" b="1" i="1" dirty="0" err="1"/>
              <a:t>x,</a:t>
            </a:r>
            <a:r>
              <a:rPr lang="en-US" altLang="zh-CN" sz="2800" b="1" dirty="0" err="1"/>
              <a:t>y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确定：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1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1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  <p:bldP spid="41991" grpId="0"/>
      <p:bldP spid="41995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A3D9615-3B92-48A6-86F7-C5612AB02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75" y="1292462"/>
            <a:ext cx="9036050" cy="227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177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b="1" dirty="0"/>
              <a:t>  C. </a:t>
            </a:r>
            <a:r>
              <a:rPr lang="zh-CN" altLang="en-US" sz="2800" b="1" dirty="0"/>
              <a:t>条件分布、随机变量的独立性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/>
              <a:t>（一）条件分布            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）离散型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/>
              <a:t>  </a:t>
            </a:r>
            <a:r>
              <a:rPr lang="en-US" altLang="zh-CN" b="1" dirty="0"/>
              <a:t>(X,Y)</a:t>
            </a:r>
            <a:r>
              <a:rPr lang="zh-CN" altLang="en-US" b="1" dirty="0"/>
              <a:t>是二维离散型随机变量，对于固定的</a:t>
            </a:r>
            <a:r>
              <a:rPr lang="en-US" altLang="zh-CN" b="1" dirty="0"/>
              <a:t>j</a:t>
            </a:r>
            <a:r>
              <a:rPr lang="zh-CN" altLang="en-US" b="1" dirty="0"/>
              <a:t>，若    </a:t>
            </a:r>
          </a:p>
        </p:txBody>
      </p:sp>
      <p:graphicFrame>
        <p:nvGraphicFramePr>
          <p:cNvPr id="43011" name="Object 3">
            <a:extLst>
              <a:ext uri="{FF2B5EF4-FFF2-40B4-BE49-F238E27FC236}">
                <a16:creationId xmlns:a16="http://schemas.microsoft.com/office/drawing/2014/main" id="{B61B780E-9B1B-4127-8837-649A3EE509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388667"/>
              </p:ext>
            </p:extLst>
          </p:nvPr>
        </p:nvGraphicFramePr>
        <p:xfrm>
          <a:off x="8400256" y="3097046"/>
          <a:ext cx="1869763" cy="49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name="Equation" r:id="rId3" imgW="901309" imgH="241195" progId="Equation.DSMT4">
                  <p:embed/>
                </p:oleObj>
              </mc:Choice>
              <mc:Fallback>
                <p:oleObj name="Equation" r:id="rId3" imgW="901309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0256" y="3097046"/>
                        <a:ext cx="1869763" cy="49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>
            <a:extLst>
              <a:ext uri="{FF2B5EF4-FFF2-40B4-BE49-F238E27FC236}">
                <a16:creationId xmlns:a16="http://schemas.microsoft.com/office/drawing/2014/main" id="{CE71CF40-1159-4402-BD76-A2A6A517E8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038878"/>
              </p:ext>
            </p:extLst>
          </p:nvPr>
        </p:nvGraphicFramePr>
        <p:xfrm>
          <a:off x="1919536" y="3789040"/>
          <a:ext cx="853281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7" name="Equation" r:id="rId5" imgW="3530600" imgH="469900" progId="Equation.DSMT4">
                  <p:embed/>
                </p:oleObj>
              </mc:Choice>
              <mc:Fallback>
                <p:oleObj name="Equation" r:id="rId5" imgW="35306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3789040"/>
                        <a:ext cx="8532813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Text Box 10">
            <a:extLst>
              <a:ext uri="{FF2B5EF4-FFF2-40B4-BE49-F238E27FC236}">
                <a16:creationId xmlns:a16="http://schemas.microsoft.com/office/drawing/2014/main" id="{ABAA437E-673C-47AB-8C3F-E94E6B242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5042318"/>
            <a:ext cx="66543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/>
              <a:t>为在</a:t>
            </a:r>
            <a:r>
              <a:rPr lang="en-US" altLang="zh-CN" sz="2800" b="1" dirty="0"/>
              <a:t>Y=</a:t>
            </a:r>
            <a:r>
              <a:rPr lang="en-US" altLang="zh-CN" sz="2800" b="1" dirty="0" err="1"/>
              <a:t>y</a:t>
            </a:r>
            <a:r>
              <a:rPr lang="en-US" altLang="zh-CN" sz="2800" b="1" baseline="-25000" dirty="0" err="1"/>
              <a:t>i</a:t>
            </a:r>
            <a:r>
              <a:rPr lang="zh-CN" altLang="en-US" sz="2800" b="1" dirty="0"/>
              <a:t>条件下随机变量</a:t>
            </a:r>
            <a:r>
              <a:rPr lang="en-US" altLang="zh-CN" sz="2800" b="1" dirty="0"/>
              <a:t>Y</a:t>
            </a:r>
            <a:r>
              <a:rPr lang="zh-CN" altLang="en-US" sz="2800" b="1" dirty="0"/>
              <a:t>的条件分布律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>
            <a:extLst>
              <a:ext uri="{FF2B5EF4-FFF2-40B4-BE49-F238E27FC236}">
                <a16:creationId xmlns:a16="http://schemas.microsoft.com/office/drawing/2014/main" id="{DDB36E7F-4303-4914-BA1D-5AC87BDBB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0" y="1484784"/>
            <a:ext cx="10513168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812800" indent="-812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68400" indent="-711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1" dirty="0"/>
              <a:t>一、随机现象、随机试验和随机事件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altLang="zh-CN" b="1" dirty="0"/>
              <a:t>1.</a:t>
            </a:r>
            <a:r>
              <a:rPr lang="zh-CN" altLang="en-US" b="1" dirty="0"/>
              <a:t>统计规律性、随机现象、随机试验</a:t>
            </a:r>
            <a:endParaRPr lang="en-US" altLang="zh-CN" b="1" dirty="0"/>
          </a:p>
          <a:p>
            <a:pPr eaLnBrk="1" hangingPunct="1">
              <a:spcBef>
                <a:spcPct val="20000"/>
              </a:spcBef>
              <a:buAutoNum type="alphaUcPeriod"/>
            </a:pPr>
            <a:r>
              <a:rPr lang="zh-CN" altLang="en-US" b="1" dirty="0"/>
              <a:t>统计规律性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确定性现象</a:t>
            </a:r>
          </a:p>
          <a:p>
            <a:pPr marL="6350" indent="619125" eaLnBrk="1" hangingPunct="1"/>
            <a:r>
              <a:rPr lang="en-US" altLang="zh-CN" sz="2000" b="1" dirty="0"/>
              <a:t> </a:t>
            </a:r>
            <a:r>
              <a:rPr lang="zh-CN" altLang="en-US" sz="2000" b="1" dirty="0"/>
              <a:t>有一类现象，在一定条件下必然发生。这类现象称为确定性现象。</a:t>
            </a:r>
            <a:endParaRPr lang="en-US" altLang="zh-CN" sz="2000" b="1" dirty="0"/>
          </a:p>
          <a:p>
            <a:pPr eaLnBrk="1" hangingPunct="1"/>
            <a:r>
              <a:rPr lang="zh-CN" altLang="en-US" b="1" dirty="0"/>
              <a:t>不确定现象 </a:t>
            </a:r>
            <a:endParaRPr lang="en-US" altLang="zh-CN" b="1" dirty="0"/>
          </a:p>
          <a:p>
            <a:pPr marL="6350" indent="619125" eaLnBrk="1" hangingPunct="1"/>
            <a:r>
              <a:rPr lang="en-US" altLang="zh-CN" sz="2000" b="1" dirty="0"/>
              <a:t> </a:t>
            </a:r>
            <a:r>
              <a:rPr lang="zh-CN" altLang="en-US" sz="2000" b="1" dirty="0"/>
              <a:t>有一类现象，在一定条件下不一定发生。这类现象称为不确定性现象</a:t>
            </a:r>
            <a:endParaRPr lang="en-US" altLang="zh-CN" sz="2000" b="1" dirty="0"/>
          </a:p>
          <a:p>
            <a:pPr marL="6350" indent="-6350" eaLnBrk="1" hangingPunct="1"/>
            <a:r>
              <a:rPr lang="zh-CN" altLang="en-US" b="1" dirty="0"/>
              <a:t>统计规律性   </a:t>
            </a:r>
            <a:endParaRPr lang="en-US" altLang="zh-CN" b="1" dirty="0"/>
          </a:p>
          <a:p>
            <a:pPr marL="6350" indent="709613" eaLnBrk="1" hangingPunct="1"/>
            <a:r>
              <a:rPr lang="zh-CN" altLang="en-US" sz="2000" b="1" dirty="0"/>
              <a:t>在一定条件下，不确定现象可能出现，可能不出现，但在大量的重复试验中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它按照一定的规律分布。这种在大量重复试验或观察中所显现出的固有规律性，称为统计规律。 </a:t>
            </a:r>
          </a:p>
          <a:p>
            <a:pPr eaLnBrk="1" hangingPunct="1"/>
            <a:endParaRPr lang="zh-CN" altLang="en-US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zh-CN" altLang="en-US" b="1" dirty="0"/>
          </a:p>
          <a:p>
            <a:pPr eaLnBrk="1" hangingPunct="1">
              <a:spcBef>
                <a:spcPct val="20000"/>
              </a:spcBef>
              <a:buAutoNum type="alphaUcPeriod"/>
            </a:pPr>
            <a:endParaRPr lang="zh-CN" altLang="en-US" b="1" dirty="0"/>
          </a:p>
          <a:p>
            <a:pPr eaLnBrk="1" hangingPunct="1">
              <a:spcBef>
                <a:spcPct val="20000"/>
              </a:spcBef>
            </a:pPr>
            <a:endParaRPr lang="zh-CN" altLang="en-US" b="1" dirty="0"/>
          </a:p>
          <a:p>
            <a:pPr lvl="1" eaLnBrk="1" hangingPunct="1">
              <a:spcBef>
                <a:spcPct val="20000"/>
              </a:spcBef>
            </a:pPr>
            <a:r>
              <a:rPr lang="zh-CN" altLang="en-US" b="1" dirty="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>
            <a:extLst>
              <a:ext uri="{FF2B5EF4-FFF2-40B4-BE49-F238E27FC236}">
                <a16:creationId xmlns:a16="http://schemas.microsoft.com/office/drawing/2014/main" id="{1989577D-17DF-4932-B655-41EA3D38E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496" y="3100428"/>
            <a:ext cx="66543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cs typeface="Times New Roman" panose="02020603050405020304" pitchFamily="18" charset="0"/>
              </a:rPr>
              <a:t>为在</a:t>
            </a:r>
            <a:r>
              <a:rPr lang="en-US" altLang="zh-CN" sz="2800" b="1" dirty="0"/>
              <a:t>X=x</a:t>
            </a:r>
            <a:r>
              <a:rPr lang="en-US" altLang="zh-CN" sz="2800" b="1" baseline="-30000" dirty="0"/>
              <a:t>i</a:t>
            </a:r>
            <a:r>
              <a:rPr lang="zh-CN" altLang="en-US" sz="2800" b="1" dirty="0">
                <a:cs typeface="Times New Roman" panose="02020603050405020304" pitchFamily="18" charset="0"/>
              </a:rPr>
              <a:t>条件下随机变量</a:t>
            </a:r>
            <a:r>
              <a:rPr lang="en-US" altLang="zh-CN" sz="2800" b="1" dirty="0"/>
              <a:t>Y</a:t>
            </a:r>
            <a:r>
              <a:rPr lang="zh-CN" altLang="en-US" sz="2800" b="1" dirty="0">
                <a:cs typeface="Times New Roman" panose="02020603050405020304" pitchFamily="18" charset="0"/>
              </a:rPr>
              <a:t>的条件分布律</a:t>
            </a:r>
            <a:r>
              <a:rPr lang="zh-CN" altLang="en-US" sz="2800" b="1" dirty="0"/>
              <a:t> </a:t>
            </a:r>
          </a:p>
        </p:txBody>
      </p:sp>
      <p:graphicFrame>
        <p:nvGraphicFramePr>
          <p:cNvPr id="67589" name="Object 5">
            <a:extLst>
              <a:ext uri="{FF2B5EF4-FFF2-40B4-BE49-F238E27FC236}">
                <a16:creationId xmlns:a16="http://schemas.microsoft.com/office/drawing/2014/main" id="{81C2B9B3-509D-4C32-ABE5-087C595617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4826" y="1989138"/>
          <a:ext cx="89836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name="Equation" r:id="rId3" imgW="3517900" imgH="457200" progId="Equation.DSMT4">
                  <p:embed/>
                </p:oleObj>
              </mc:Choice>
              <mc:Fallback>
                <p:oleObj name="Equation" r:id="rId3" imgW="35179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1989138"/>
                        <a:ext cx="89836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Rectangle 6">
            <a:extLst>
              <a:ext uri="{FF2B5EF4-FFF2-40B4-BE49-F238E27FC236}">
                <a16:creationId xmlns:a16="http://schemas.microsoft.com/office/drawing/2014/main" id="{AEB7ABC8-54C5-412C-8D1C-728C6CD64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456" y="3861048"/>
            <a:ext cx="9109075" cy="113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b="1" dirty="0">
                <a:latin typeface="宋体" panose="02010600030101010101" pitchFamily="2" charset="-122"/>
              </a:rPr>
              <a:t>  (2)</a:t>
            </a:r>
            <a:r>
              <a:rPr lang="zh-CN" altLang="en-US" sz="2800" b="1" dirty="0">
                <a:latin typeface="宋体" panose="02010600030101010101" pitchFamily="2" charset="-122"/>
              </a:rPr>
              <a:t>连续型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  设</a:t>
            </a:r>
            <a:r>
              <a:rPr lang="en-US" altLang="zh-CN" sz="2800" b="1" dirty="0">
                <a:latin typeface="宋体" panose="02010600030101010101" pitchFamily="2" charset="-122"/>
              </a:rPr>
              <a:t>(X,Y)</a:t>
            </a:r>
            <a:r>
              <a:rPr lang="zh-CN" altLang="en-US" sz="2800" b="1" dirty="0">
                <a:latin typeface="宋体" panose="02010600030101010101" pitchFamily="2" charset="-122"/>
              </a:rPr>
              <a:t>的分布函数为</a:t>
            </a:r>
            <a:r>
              <a:rPr lang="en-US" altLang="zh-CN" sz="2800" b="1" dirty="0">
                <a:latin typeface="宋体" panose="02010600030101010101" pitchFamily="2" charset="-122"/>
              </a:rPr>
              <a:t>F(</a:t>
            </a:r>
            <a:r>
              <a:rPr lang="en-US" altLang="zh-CN" sz="2800" b="1" i="1" dirty="0" err="1">
                <a:latin typeface="宋体" panose="02010600030101010101" pitchFamily="2" charset="-122"/>
              </a:rPr>
              <a:t>x,</a:t>
            </a:r>
            <a:r>
              <a:rPr lang="en-US" altLang="zh-CN" sz="2800" b="1" dirty="0" err="1">
                <a:latin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，概率密度为</a:t>
            </a:r>
            <a:r>
              <a:rPr lang="en-US" altLang="zh-CN" sz="2800" b="1" dirty="0">
                <a:latin typeface="宋体" panose="02010600030101010101" pitchFamily="2" charset="-122"/>
              </a:rPr>
              <a:t>f(</a:t>
            </a:r>
            <a:r>
              <a:rPr lang="en-US" altLang="zh-CN" sz="2800" b="1" dirty="0" err="1">
                <a:latin typeface="宋体" panose="02010600030101010101" pitchFamily="2" charset="-122"/>
              </a:rPr>
              <a:t>x,y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A7EACF30-B1A5-4854-9DC1-A4EAAF25D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316" y="1477497"/>
            <a:ext cx="46085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355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同样对于固定的</a:t>
            </a:r>
            <a:r>
              <a:rPr lang="en-US" altLang="zh-CN" sz="2800" b="1" i="1" dirty="0" err="1"/>
              <a:t>i</a:t>
            </a:r>
            <a:r>
              <a:rPr lang="zh-CN" altLang="en-US" sz="2800" b="1" dirty="0"/>
              <a:t>，若</a:t>
            </a:r>
          </a:p>
        </p:txBody>
      </p:sp>
      <p:graphicFrame>
        <p:nvGraphicFramePr>
          <p:cNvPr id="67593" name="Object 9">
            <a:extLst>
              <a:ext uri="{FF2B5EF4-FFF2-40B4-BE49-F238E27FC236}">
                <a16:creationId xmlns:a16="http://schemas.microsoft.com/office/drawing/2014/main" id="{B115AF61-0D47-4E52-BCB7-90FD90F728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689492"/>
              </p:ext>
            </p:extLst>
          </p:nvPr>
        </p:nvGraphicFramePr>
        <p:xfrm>
          <a:off x="5375920" y="1491745"/>
          <a:ext cx="21605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" name="Equation" r:id="rId5" imgW="914400" imgH="228600" progId="Equation.DSMT4">
                  <p:embed/>
                </p:oleObj>
              </mc:Choice>
              <mc:Fallback>
                <p:oleObj name="Equation" r:id="rId5" imgW="9144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920" y="1491745"/>
                        <a:ext cx="21605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Rectangle 10">
            <a:extLst>
              <a:ext uri="{FF2B5EF4-FFF2-40B4-BE49-F238E27FC236}">
                <a16:creationId xmlns:a16="http://schemas.microsoft.com/office/drawing/2014/main" id="{9C88DAEC-1FA7-4DC3-9093-A552DD399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104" y="1437809"/>
            <a:ext cx="18716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55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，则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/>
      <p:bldP spid="67590" grpId="0" build="allAtOnce"/>
      <p:bldP spid="67591" grpId="0"/>
      <p:bldP spid="6759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5" name="Object 3">
            <a:extLst>
              <a:ext uri="{FF2B5EF4-FFF2-40B4-BE49-F238E27FC236}">
                <a16:creationId xmlns:a16="http://schemas.microsoft.com/office/drawing/2014/main" id="{FF6EA501-3160-4F2C-8E6B-542781D867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243629"/>
              </p:ext>
            </p:extLst>
          </p:nvPr>
        </p:nvGraphicFramePr>
        <p:xfrm>
          <a:off x="4511824" y="1763417"/>
          <a:ext cx="1742891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Equation" r:id="rId3" imgW="634449" imgH="215713" progId="Equation.DSMT4">
                  <p:embed/>
                </p:oleObj>
              </mc:Choice>
              <mc:Fallback>
                <p:oleObj name="Equation" r:id="rId3" imgW="634449" imgH="2157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824" y="1763417"/>
                        <a:ext cx="1742891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Rectangle 4">
            <a:extLst>
              <a:ext uri="{FF2B5EF4-FFF2-40B4-BE49-F238E27FC236}">
                <a16:creationId xmlns:a16="http://schemas.microsoft.com/office/drawing/2014/main" id="{F85CBE85-CCD3-4608-A703-88C69F6E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456" y="2360614"/>
            <a:ext cx="1873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 eaLnBrk="1" hangingPunct="1"/>
            <a:r>
              <a:rPr lang="zh-CN" altLang="en-US" sz="2800" b="1" dirty="0">
                <a:latin typeface="宋体" panose="02010600030101010101" pitchFamily="2" charset="-122"/>
              </a:rPr>
              <a:t>则称        </a:t>
            </a:r>
          </a:p>
        </p:txBody>
      </p:sp>
      <p:graphicFrame>
        <p:nvGraphicFramePr>
          <p:cNvPr id="44037" name="Object 5">
            <a:extLst>
              <a:ext uri="{FF2B5EF4-FFF2-40B4-BE49-F238E27FC236}">
                <a16:creationId xmlns:a16="http://schemas.microsoft.com/office/drawing/2014/main" id="{220D2B83-F82C-4101-AACE-F284AE4A8C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539839"/>
              </p:ext>
            </p:extLst>
          </p:nvPr>
        </p:nvGraphicFramePr>
        <p:xfrm>
          <a:off x="2641178" y="2408855"/>
          <a:ext cx="5857974" cy="1233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Equation" r:id="rId5" imgW="2578100" imgH="546100" progId="Equation.DSMT4">
                  <p:embed/>
                </p:oleObj>
              </mc:Choice>
              <mc:Fallback>
                <p:oleObj name="Equation" r:id="rId5" imgW="2578100" imgH="546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178" y="2408855"/>
                        <a:ext cx="5857974" cy="1233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Rectangle 6">
            <a:extLst>
              <a:ext uri="{FF2B5EF4-FFF2-40B4-BE49-F238E27FC236}">
                <a16:creationId xmlns:a16="http://schemas.microsoft.com/office/drawing/2014/main" id="{CC077F1E-0CEF-4D39-9C56-FF0C8D6A1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456" y="3766207"/>
            <a:ext cx="55980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为在条件</a:t>
            </a:r>
            <a:r>
              <a:rPr lang="en-US" altLang="zh-CN" sz="2800" b="1" dirty="0">
                <a:latin typeface="宋体" panose="02010600030101010101" pitchFamily="2" charset="-122"/>
              </a:rPr>
              <a:t>Y=y</a:t>
            </a:r>
            <a:r>
              <a:rPr lang="zh-CN" altLang="en-US" sz="2800" b="1" dirty="0">
                <a:latin typeface="宋体" panose="02010600030101010101" pitchFamily="2" charset="-122"/>
              </a:rPr>
              <a:t>下</a:t>
            </a:r>
            <a:r>
              <a:rPr lang="en-US" altLang="zh-CN" sz="2800" b="1" dirty="0">
                <a:latin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</a:rPr>
              <a:t>的条件分布函数。</a:t>
            </a:r>
          </a:p>
        </p:txBody>
      </p:sp>
      <p:graphicFrame>
        <p:nvGraphicFramePr>
          <p:cNvPr id="44039" name="Object 7">
            <a:extLst>
              <a:ext uri="{FF2B5EF4-FFF2-40B4-BE49-F238E27FC236}">
                <a16:creationId xmlns:a16="http://schemas.microsoft.com/office/drawing/2014/main" id="{B6508752-A5C2-4265-810E-7EEE29BADE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289428"/>
              </p:ext>
            </p:extLst>
          </p:nvPr>
        </p:nvGraphicFramePr>
        <p:xfrm>
          <a:off x="4860981" y="4387457"/>
          <a:ext cx="10445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name="Equation" r:id="rId7" imgW="508000" imgH="431800" progId="Equation.DSMT4">
                  <p:embed/>
                </p:oleObj>
              </mc:Choice>
              <mc:Fallback>
                <p:oleObj name="Equation" r:id="rId7" imgW="5080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81" y="4387457"/>
                        <a:ext cx="104457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Rectangle 8">
            <a:extLst>
              <a:ext uri="{FF2B5EF4-FFF2-40B4-BE49-F238E27FC236}">
                <a16:creationId xmlns:a16="http://schemas.microsoft.com/office/drawing/2014/main" id="{160402DE-A3F0-4815-B0F6-25EE68148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8" y="5290844"/>
            <a:ext cx="52373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为</a:t>
            </a:r>
            <a:r>
              <a:rPr lang="en-US" altLang="zh-CN" sz="2800" b="1" dirty="0">
                <a:latin typeface="宋体" panose="02010600030101010101" pitchFamily="2" charset="-122"/>
              </a:rPr>
              <a:t>Y=y</a:t>
            </a:r>
            <a:r>
              <a:rPr lang="zh-CN" altLang="en-US" sz="2800" b="1" dirty="0">
                <a:latin typeface="宋体" panose="02010600030101010101" pitchFamily="2" charset="-122"/>
              </a:rPr>
              <a:t>条件下</a:t>
            </a:r>
            <a:r>
              <a:rPr lang="en-US" altLang="zh-CN" sz="2800" b="1" dirty="0">
                <a:latin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</a:rPr>
              <a:t>的条件概率密度。</a:t>
            </a:r>
          </a:p>
        </p:txBody>
      </p:sp>
      <p:sp>
        <p:nvSpPr>
          <p:cNvPr id="44041" name="Text Box 9">
            <a:extLst>
              <a:ext uri="{FF2B5EF4-FFF2-40B4-BE49-F238E27FC236}">
                <a16:creationId xmlns:a16="http://schemas.microsoft.com/office/drawing/2014/main" id="{3CB3C30B-1D9C-4E27-A17B-EBA4D2166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291880"/>
            <a:ext cx="98935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      若在点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x,</a:t>
            </a:r>
            <a:r>
              <a:rPr lang="en-US" altLang="zh-CN" sz="2800" b="1" dirty="0" err="1"/>
              <a:t>y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处</a:t>
            </a:r>
            <a:r>
              <a:rPr lang="en-US" altLang="zh-CN" sz="2800" b="1" dirty="0"/>
              <a:t>f(</a:t>
            </a:r>
            <a:r>
              <a:rPr lang="en-US" altLang="zh-CN" sz="2800" b="1" dirty="0" err="1"/>
              <a:t>x,y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连续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边际概率密度</a:t>
            </a:r>
            <a:r>
              <a:rPr lang="en-US" altLang="zh-CN" sz="2800" b="1" dirty="0"/>
              <a:t>f </a:t>
            </a:r>
            <a:r>
              <a:rPr lang="en-US" altLang="zh-CN" sz="2800" b="1" baseline="-25000" dirty="0"/>
              <a:t>Y</a:t>
            </a:r>
            <a:r>
              <a:rPr lang="en-US" altLang="zh-CN" sz="2800" b="1" dirty="0"/>
              <a:t> (y)</a:t>
            </a:r>
            <a:r>
              <a:rPr lang="zh-CN" altLang="en-US" sz="2800" b="1" dirty="0"/>
              <a:t>连续，且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/>
      <p:bldP spid="44038" grpId="0"/>
      <p:bldP spid="44040" grpId="0"/>
      <p:bldP spid="440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349BBCD-D227-472D-9974-038FB1E0E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245901"/>
            <a:ext cx="56813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</a:rPr>
              <a:t>若边际概率密度</a:t>
            </a:r>
            <a:r>
              <a:rPr lang="en-US" altLang="zh-CN" sz="3200" b="1" dirty="0" err="1">
                <a:latin typeface="宋体" panose="02010600030101010101" pitchFamily="2" charset="-122"/>
              </a:rPr>
              <a:t>f</a:t>
            </a:r>
            <a:r>
              <a:rPr lang="en-US" altLang="zh-CN" sz="3200" b="1" baseline="-30000" dirty="0" err="1">
                <a:latin typeface="宋体" panose="02010600030101010101" pitchFamily="2" charset="-122"/>
              </a:rPr>
              <a:t>x</a:t>
            </a:r>
            <a:r>
              <a:rPr lang="en-US" altLang="zh-CN" sz="3200" b="1" dirty="0">
                <a:latin typeface="宋体" panose="02010600030101010101" pitchFamily="2" charset="-122"/>
              </a:rPr>
              <a:t>(x)</a:t>
            </a:r>
            <a:r>
              <a:rPr lang="zh-CN" altLang="en-US" sz="3200" b="1" dirty="0">
                <a:latin typeface="宋体" panose="02010600030101010101" pitchFamily="2" charset="-122"/>
              </a:rPr>
              <a:t>连续，且</a:t>
            </a:r>
          </a:p>
        </p:txBody>
      </p:sp>
      <p:graphicFrame>
        <p:nvGraphicFramePr>
          <p:cNvPr id="45059" name="Object 3">
            <a:extLst>
              <a:ext uri="{FF2B5EF4-FFF2-40B4-BE49-F238E27FC236}">
                <a16:creationId xmlns:a16="http://schemas.microsoft.com/office/drawing/2014/main" id="{FF434810-4789-410F-8C8C-D36272712B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472747"/>
              </p:ext>
            </p:extLst>
          </p:nvPr>
        </p:nvGraphicFramePr>
        <p:xfrm>
          <a:off x="7312867" y="1167464"/>
          <a:ext cx="2020887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Equation" r:id="rId3" imgW="647419" imgH="215806" progId="Equation.DSMT4">
                  <p:embed/>
                </p:oleObj>
              </mc:Choice>
              <mc:Fallback>
                <p:oleObj name="Equation" r:id="rId3" imgW="647419" imgH="21580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2867" y="1167464"/>
                        <a:ext cx="2020887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Rectangle 4">
            <a:extLst>
              <a:ext uri="{FF2B5EF4-FFF2-40B4-BE49-F238E27FC236}">
                <a16:creationId xmlns:a16="http://schemas.microsoft.com/office/drawing/2014/main" id="{97CF06CD-98B4-4ED9-8ECB-861C93DFD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8" y="2420888"/>
            <a:ext cx="2016126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11557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</a:rPr>
              <a:t>则</a:t>
            </a:r>
          </a:p>
        </p:txBody>
      </p:sp>
      <p:graphicFrame>
        <p:nvGraphicFramePr>
          <p:cNvPr id="45061" name="Object 5">
            <a:extLst>
              <a:ext uri="{FF2B5EF4-FFF2-40B4-BE49-F238E27FC236}">
                <a16:creationId xmlns:a16="http://schemas.microsoft.com/office/drawing/2014/main" id="{89248F82-F643-42AD-87F5-BC470A3297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994485"/>
              </p:ext>
            </p:extLst>
          </p:nvPr>
        </p:nvGraphicFramePr>
        <p:xfrm>
          <a:off x="2967039" y="1909113"/>
          <a:ext cx="446722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" name="Equation" r:id="rId5" imgW="1624895" imgH="545863" progId="Equation.DSMT4">
                  <p:embed/>
                </p:oleObj>
              </mc:Choice>
              <mc:Fallback>
                <p:oleObj name="Equation" r:id="rId5" imgW="1624895" imgH="54586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9" y="1909113"/>
                        <a:ext cx="4467225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Rectangle 6">
            <a:extLst>
              <a:ext uri="{FF2B5EF4-FFF2-40B4-BE49-F238E27FC236}">
                <a16:creationId xmlns:a16="http://schemas.microsoft.com/office/drawing/2014/main" id="{DE9FE8A5-1B0A-4434-AFC8-A4C18863F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3497264"/>
            <a:ext cx="6307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</a:rPr>
              <a:t>为在条件</a:t>
            </a:r>
            <a:r>
              <a:rPr lang="en-US" altLang="zh-CN" sz="3200" b="1" dirty="0">
                <a:latin typeface="宋体" panose="02010600030101010101" pitchFamily="2" charset="-122"/>
              </a:rPr>
              <a:t>X=x</a:t>
            </a:r>
            <a:r>
              <a:rPr lang="zh-CN" altLang="en-US" sz="3200" b="1" dirty="0">
                <a:latin typeface="宋体" panose="02010600030101010101" pitchFamily="2" charset="-122"/>
              </a:rPr>
              <a:t>下</a:t>
            </a:r>
            <a:r>
              <a:rPr lang="en-US" altLang="zh-CN" sz="3200" b="1" dirty="0">
                <a:latin typeface="宋体" panose="02010600030101010101" pitchFamily="2" charset="-122"/>
              </a:rPr>
              <a:t>Y</a:t>
            </a:r>
            <a:r>
              <a:rPr lang="zh-CN" altLang="en-US" sz="3200" b="1" dirty="0">
                <a:latin typeface="宋体" panose="02010600030101010101" pitchFamily="2" charset="-122"/>
              </a:rPr>
              <a:t>的条件分布函数；</a:t>
            </a:r>
          </a:p>
        </p:txBody>
      </p:sp>
      <p:graphicFrame>
        <p:nvGraphicFramePr>
          <p:cNvPr id="45063" name="Object 7">
            <a:extLst>
              <a:ext uri="{FF2B5EF4-FFF2-40B4-BE49-F238E27FC236}">
                <a16:creationId xmlns:a16="http://schemas.microsoft.com/office/drawing/2014/main" id="{CDFDE8E8-2060-4A0F-92B3-DF0BA8EA85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0301" y="4324350"/>
          <a:ext cx="166052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3" name="Equation" r:id="rId7" imgW="508000" imgH="431800" progId="Equation.DSMT4">
                  <p:embed/>
                </p:oleObj>
              </mc:Choice>
              <mc:Fallback>
                <p:oleObj name="Equation" r:id="rId7" imgW="5080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1" y="4324350"/>
                        <a:ext cx="1660525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Rectangle 8">
            <a:extLst>
              <a:ext uri="{FF2B5EF4-FFF2-40B4-BE49-F238E27FC236}">
                <a16:creationId xmlns:a16="http://schemas.microsoft.com/office/drawing/2014/main" id="{553724E2-F1CE-44F5-AC67-F27FD67C2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5873750"/>
            <a:ext cx="551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</a:rPr>
              <a:t>为</a:t>
            </a:r>
            <a:r>
              <a:rPr lang="en-US" altLang="zh-CN" sz="3200" b="1" dirty="0">
                <a:latin typeface="宋体" panose="02010600030101010101" pitchFamily="2" charset="-122"/>
              </a:rPr>
              <a:t>X=x</a:t>
            </a:r>
            <a:r>
              <a:rPr lang="zh-CN" altLang="en-US" sz="3200" b="1" dirty="0">
                <a:latin typeface="宋体" panose="02010600030101010101" pitchFamily="2" charset="-122"/>
              </a:rPr>
              <a:t>下</a:t>
            </a:r>
            <a:r>
              <a:rPr lang="en-US" altLang="zh-CN" sz="3200" b="1" dirty="0">
                <a:latin typeface="宋体" panose="02010600030101010101" pitchFamily="2" charset="-122"/>
              </a:rPr>
              <a:t>Y</a:t>
            </a:r>
            <a:r>
              <a:rPr lang="zh-CN" altLang="en-US" sz="3200" b="1" dirty="0">
                <a:latin typeface="宋体" panose="02010600030101010101" pitchFamily="2" charset="-122"/>
              </a:rPr>
              <a:t>的条件概率密度。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  <p:bldP spid="45060" grpId="0"/>
      <p:bldP spid="45062" grpId="0"/>
      <p:bldP spid="450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FD02681-2558-4298-B253-04447C2FC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039698"/>
            <a:ext cx="10152063" cy="2322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   （二） 随机变量的相互独立性</a:t>
            </a:r>
          </a:p>
          <a:p>
            <a:pPr marL="628650" eaLnBrk="1" hangingPunct="1">
              <a:lnSpc>
                <a:spcPct val="13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  设</a:t>
            </a:r>
            <a:r>
              <a:rPr lang="en-US" altLang="zh-CN" sz="2800" b="1" dirty="0">
                <a:latin typeface="宋体" panose="02010600030101010101" pitchFamily="2" charset="-122"/>
              </a:rPr>
              <a:t> F(</a:t>
            </a:r>
            <a:r>
              <a:rPr lang="en-US" altLang="zh-CN" sz="2800" b="1" dirty="0" err="1">
                <a:latin typeface="宋体" panose="02010600030101010101" pitchFamily="2" charset="-122"/>
              </a:rPr>
              <a:t>x,y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及</a:t>
            </a:r>
            <a:r>
              <a:rPr lang="en-US" altLang="zh-CN" sz="2800" b="1" dirty="0" err="1">
                <a:latin typeface="宋体" panose="02010600030101010101" pitchFamily="2" charset="-122"/>
              </a:rPr>
              <a:t>F</a:t>
            </a:r>
            <a:r>
              <a:rPr lang="en-US" altLang="zh-CN" sz="2800" b="1" baseline="-30000" dirty="0" err="1">
                <a:latin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en-US" altLang="zh-CN" sz="2800" dirty="0">
                <a:latin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宋体" panose="02010600030101010101" pitchFamily="2" charset="-122"/>
              </a:rPr>
              <a:t>), </a:t>
            </a:r>
            <a:r>
              <a:rPr lang="en-US" altLang="zh-CN" sz="2800" b="1" dirty="0" err="1">
                <a:latin typeface="宋体" panose="02010600030101010101" pitchFamily="2" charset="-122"/>
              </a:rPr>
              <a:t>F</a:t>
            </a:r>
            <a:r>
              <a:rPr lang="en-US" altLang="zh-CN" sz="2800" b="1" baseline="-30000" dirty="0" err="1">
                <a:latin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宋体" panose="02010600030101010101" pitchFamily="2" charset="-122"/>
              </a:rPr>
              <a:t>(y)</a:t>
            </a:r>
            <a:r>
              <a:rPr lang="zh-CN" altLang="en-US" sz="2800" b="1" dirty="0">
                <a:latin typeface="宋体" panose="02010600030101010101" pitchFamily="2" charset="-122"/>
              </a:rPr>
              <a:t>分别是二维随机变量</a:t>
            </a:r>
            <a:r>
              <a:rPr lang="en-US" altLang="zh-CN" sz="2800" b="1" dirty="0">
                <a:latin typeface="宋体" panose="02010600030101010101" pitchFamily="2" charset="-122"/>
              </a:rPr>
              <a:t>(X,Y)</a:t>
            </a:r>
            <a:r>
              <a:rPr lang="zh-CN" altLang="en-US" sz="2800" b="1" dirty="0">
                <a:latin typeface="宋体" panose="02010600030101010101" pitchFamily="2" charset="-122"/>
              </a:rPr>
              <a:t>的分布函数及边际分布函数。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    若对所有</a:t>
            </a:r>
            <a:r>
              <a:rPr lang="en-US" altLang="zh-CN" sz="2800" b="1" dirty="0" err="1">
                <a:latin typeface="宋体" panose="02010600030101010101" pitchFamily="2" charset="-122"/>
              </a:rPr>
              <a:t>x,y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zh-CN" altLang="en-US" sz="3200" b="1" dirty="0">
                <a:latin typeface="宋体" panose="02010600030101010101" pitchFamily="2" charset="-122"/>
              </a:rPr>
              <a:t>         </a:t>
            </a:r>
          </a:p>
        </p:txBody>
      </p:sp>
      <p:graphicFrame>
        <p:nvGraphicFramePr>
          <p:cNvPr id="46083" name="Object 3">
            <a:extLst>
              <a:ext uri="{FF2B5EF4-FFF2-40B4-BE49-F238E27FC236}">
                <a16:creationId xmlns:a16="http://schemas.microsoft.com/office/drawing/2014/main" id="{5A72DF67-AB98-4531-BFE1-73EB38234C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972594"/>
              </p:ext>
            </p:extLst>
          </p:nvPr>
        </p:nvGraphicFramePr>
        <p:xfrm>
          <a:off x="3935760" y="2838601"/>
          <a:ext cx="7024613" cy="603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Equation" r:id="rId3" imgW="2324100" imgH="203200" progId="Equation.DSMT4">
                  <p:embed/>
                </p:oleObj>
              </mc:Choice>
              <mc:Fallback>
                <p:oleObj name="Equation" r:id="rId3" imgW="23241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760" y="2838601"/>
                        <a:ext cx="7024613" cy="603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Rectangle 4">
            <a:extLst>
              <a:ext uri="{FF2B5EF4-FFF2-40B4-BE49-F238E27FC236}">
                <a16:creationId xmlns:a16="http://schemas.microsoft.com/office/drawing/2014/main" id="{9D355106-53DF-4298-BCC3-DEA3F8CE8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671" y="3492274"/>
            <a:ext cx="5341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则称随机变量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Y</a:t>
            </a:r>
            <a:r>
              <a:rPr lang="zh-CN" altLang="en-US" sz="2800" b="1" dirty="0"/>
              <a:t>是相互独立的</a:t>
            </a:r>
            <a:endParaRPr lang="en-US" altLang="zh-CN" sz="2800" b="1" dirty="0"/>
          </a:p>
        </p:txBody>
      </p:sp>
      <p:sp>
        <p:nvSpPr>
          <p:cNvPr id="46086" name="Text Box 6">
            <a:extLst>
              <a:ext uri="{FF2B5EF4-FFF2-40B4-BE49-F238E27FC236}">
                <a16:creationId xmlns:a16="http://schemas.microsoft.com/office/drawing/2014/main" id="{3E4862D5-6FA6-44AA-966F-BB5736FD9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295" y="4797152"/>
            <a:ext cx="93424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随机变量常用的数字特征有：数学期望，方差，相关系数。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57E146B7-F8AA-489B-AB9F-85D91DC89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055" y="4066212"/>
            <a:ext cx="48189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四、 随机变量的数字特征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46084" grpId="0"/>
      <p:bldP spid="46086" grpId="0"/>
      <p:bldP spid="4608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Rectangle 7">
            <a:extLst>
              <a:ext uri="{FF2B5EF4-FFF2-40B4-BE49-F238E27FC236}">
                <a16:creationId xmlns:a16="http://schemas.microsoft.com/office/drawing/2014/main" id="{57E146B7-F8AA-489B-AB9F-85D91DC89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566" y="1196752"/>
            <a:ext cx="9562233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四、 随机变量的数字特征</a:t>
            </a:r>
            <a:endParaRPr lang="en-US" altLang="zh-CN" sz="3200" b="1" dirty="0"/>
          </a:p>
          <a:p>
            <a:pPr eaLnBrk="1" hangingPunct="1"/>
            <a:r>
              <a:rPr lang="zh-CN" altLang="en-US" sz="2800" b="1" dirty="0"/>
              <a:t>随机变量常用的数字特征有：数学期望，方差，相关系数。</a:t>
            </a:r>
          </a:p>
          <a:p>
            <a:pPr eaLnBrk="1" hangingPunct="1"/>
            <a:r>
              <a:rPr lang="en-US" altLang="zh-CN" b="1" dirty="0"/>
              <a:t>1.</a:t>
            </a:r>
            <a:r>
              <a:rPr lang="zh-CN" altLang="en-US" b="1" dirty="0"/>
              <a:t>数学期望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A</a:t>
            </a:r>
            <a:r>
              <a:rPr lang="zh-CN" altLang="en-US" b="1" dirty="0"/>
              <a:t>．定义</a:t>
            </a:r>
          </a:p>
          <a:p>
            <a:pPr eaLnBrk="1" hangingPunct="1"/>
            <a:r>
              <a:rPr lang="en-US" altLang="zh-CN" b="1" dirty="0"/>
              <a:t>(1) </a:t>
            </a:r>
            <a:r>
              <a:rPr lang="zh-CN" altLang="en-US" b="1" dirty="0"/>
              <a:t>离散型随机变量的数学期望</a:t>
            </a:r>
          </a:p>
          <a:p>
            <a:pPr eaLnBrk="1" hangingPunct="1"/>
            <a:r>
              <a:rPr lang="zh-CN" altLang="en-US" b="1" dirty="0"/>
              <a:t>设 离散型随机变量</a:t>
            </a:r>
            <a:r>
              <a:rPr lang="en-US" altLang="zh-CN" b="1" dirty="0"/>
              <a:t>X</a:t>
            </a:r>
            <a:r>
              <a:rPr lang="zh-CN" altLang="en-US" b="1" dirty="0"/>
              <a:t>的分布律为 </a:t>
            </a:r>
            <a:endParaRPr lang="en-US" altLang="zh-CN" b="1" dirty="0"/>
          </a:p>
          <a:p>
            <a:pPr eaLnBrk="1" hangingPunct="1"/>
            <a:endParaRPr lang="en-US" altLang="zh-CN" sz="3200" b="1" dirty="0"/>
          </a:p>
          <a:p>
            <a:pPr eaLnBrk="1" hangingPunct="1"/>
            <a:endParaRPr lang="zh-CN" altLang="en-US" sz="3200" b="1" dirty="0"/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2EC180E9-7182-4728-A86A-658CEF5B5C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501207"/>
              </p:ext>
            </p:extLst>
          </p:nvPr>
        </p:nvGraphicFramePr>
        <p:xfrm>
          <a:off x="3647728" y="3573016"/>
          <a:ext cx="46545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5" name="Equation" r:id="rId3" imgW="1778000" imgH="228600" progId="Equation.DSMT4">
                  <p:embed/>
                </p:oleObj>
              </mc:Choice>
              <mc:Fallback>
                <p:oleObj name="Equation" r:id="rId3" imgW="1778000" imgH="228600" progId="Equation.DSMT4">
                  <p:embed/>
                  <p:pic>
                    <p:nvPicPr>
                      <p:cNvPr id="47106" name="Object 2">
                        <a:extLst>
                          <a:ext uri="{FF2B5EF4-FFF2-40B4-BE49-F238E27FC236}">
                            <a16:creationId xmlns:a16="http://schemas.microsoft.com/office/drawing/2014/main" id="{103EDD18-D69A-46AB-BE8F-26AE4677E9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8" y="3573016"/>
                        <a:ext cx="46545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18914CD3-E3BB-4030-865A-E1002EAA8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262" y="4038079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667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 eaLnBrk="1" hangingPunct="1"/>
            <a:r>
              <a:rPr lang="zh-CN" altLang="en-US" b="1" dirty="0">
                <a:latin typeface="宋体" panose="02010600030101010101" pitchFamily="2" charset="-122"/>
              </a:rPr>
              <a:t>若级数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F826EAA5-78C5-490C-A14B-077DFA0BEA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83054"/>
              </p:ext>
            </p:extLst>
          </p:nvPr>
        </p:nvGraphicFramePr>
        <p:xfrm>
          <a:off x="2705335" y="3803201"/>
          <a:ext cx="119856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6" name="Equation" r:id="rId5" imgW="545863" imgH="431613" progId="Equation.DSMT4">
                  <p:embed/>
                </p:oleObj>
              </mc:Choice>
              <mc:Fallback>
                <p:oleObj name="Equation" r:id="rId5" imgW="545863" imgH="431613" progId="Equation.DSMT4">
                  <p:embed/>
                  <p:pic>
                    <p:nvPicPr>
                      <p:cNvPr id="47108" name="Object 4">
                        <a:extLst>
                          <a:ext uri="{FF2B5EF4-FFF2-40B4-BE49-F238E27FC236}">
                            <a16:creationId xmlns:a16="http://schemas.microsoft.com/office/drawing/2014/main" id="{03BBDBB7-ECB5-4D73-A34E-C77E41A7F0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335" y="3803201"/>
                        <a:ext cx="1198563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97C0161C-D799-48D3-B082-F38989CC4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3898" y="4013807"/>
            <a:ext cx="62965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绝对收敛，则称级数为随机变量</a:t>
            </a:r>
            <a:r>
              <a:rPr lang="en-US" altLang="zh-CN" b="1" dirty="0">
                <a:latin typeface="宋体" panose="02010600030101010101" pitchFamily="2" charset="-122"/>
              </a:rPr>
              <a:t>X</a:t>
            </a:r>
            <a:r>
              <a:rPr lang="zh-CN" altLang="en-US" b="1" dirty="0">
                <a:latin typeface="宋体" panose="02010600030101010101" pitchFamily="2" charset="-122"/>
              </a:rPr>
              <a:t>的数学期望</a:t>
            </a:r>
          </a:p>
        </p:txBody>
      </p:sp>
      <p:graphicFrame>
        <p:nvGraphicFramePr>
          <p:cNvPr id="14" name="Object 9">
            <a:extLst>
              <a:ext uri="{FF2B5EF4-FFF2-40B4-BE49-F238E27FC236}">
                <a16:creationId xmlns:a16="http://schemas.microsoft.com/office/drawing/2014/main" id="{E590C937-DBC2-47D4-B85E-8F006DF3B7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7992"/>
              </p:ext>
            </p:extLst>
          </p:nvPr>
        </p:nvGraphicFramePr>
        <p:xfrm>
          <a:off x="4618817" y="4674627"/>
          <a:ext cx="24003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7" name="Equation" r:id="rId7" imgW="888614" imgH="431613" progId="Equation.DSMT4">
                  <p:embed/>
                </p:oleObj>
              </mc:Choice>
              <mc:Fallback>
                <p:oleObj name="Equation" r:id="rId7" imgW="888614" imgH="431613" progId="Equation.DSMT4">
                  <p:embed/>
                  <p:pic>
                    <p:nvPicPr>
                      <p:cNvPr id="47113" name="Object 9">
                        <a:extLst>
                          <a:ext uri="{FF2B5EF4-FFF2-40B4-BE49-F238E27FC236}">
                            <a16:creationId xmlns:a16="http://schemas.microsoft.com/office/drawing/2014/main" id="{322FA66D-14E3-4EBF-A574-607E1D3CA5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817" y="4674627"/>
                        <a:ext cx="24003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1">
            <a:extLst>
              <a:ext uri="{FF2B5EF4-FFF2-40B4-BE49-F238E27FC236}">
                <a16:creationId xmlns:a16="http://schemas.microsoft.com/office/drawing/2014/main" id="{B914D9A4-F09F-4089-9077-BCF81EF4C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883" y="4749351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记为，</a:t>
            </a:r>
          </a:p>
        </p:txBody>
      </p:sp>
    </p:spTree>
    <p:extLst>
      <p:ext uri="{BB962C8B-B14F-4D97-AF65-F5344CB8AC3E}">
        <p14:creationId xmlns:p14="http://schemas.microsoft.com/office/powerpoint/2010/main" val="253795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/>
      <p:bldP spid="8" grpId="0"/>
      <p:bldP spid="10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>
            <a:extLst>
              <a:ext uri="{FF2B5EF4-FFF2-40B4-BE49-F238E27FC236}">
                <a16:creationId xmlns:a16="http://schemas.microsoft.com/office/drawing/2014/main" id="{A0F7EDC2-3E0A-4BC0-A42C-D600C6E4AE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815490"/>
              </p:ext>
            </p:extLst>
          </p:nvPr>
        </p:nvGraphicFramePr>
        <p:xfrm>
          <a:off x="2917674" y="1989216"/>
          <a:ext cx="1599461" cy="1152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6" name="Equation" r:id="rId3" imgW="647700" imgH="469900" progId="Equation.DSMT4">
                  <p:embed/>
                </p:oleObj>
              </mc:Choice>
              <mc:Fallback>
                <p:oleObj name="Equation" r:id="rId3" imgW="647700" imgH="469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674" y="1989216"/>
                        <a:ext cx="1599461" cy="1152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Rectangle 3">
            <a:extLst>
              <a:ext uri="{FF2B5EF4-FFF2-40B4-BE49-F238E27FC236}">
                <a16:creationId xmlns:a16="http://schemas.microsoft.com/office/drawing/2014/main" id="{DCC100F7-975C-46CD-94A8-8FD047106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844" y="2275681"/>
            <a:ext cx="1873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则称积分     </a:t>
            </a:r>
          </a:p>
        </p:txBody>
      </p:sp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C75E30BD-2BD0-41E6-B988-D29DF555BE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448442"/>
              </p:ext>
            </p:extLst>
          </p:nvPr>
        </p:nvGraphicFramePr>
        <p:xfrm>
          <a:off x="7464152" y="2050863"/>
          <a:ext cx="1374839" cy="989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7" name="Equation" r:id="rId5" imgW="647700" imgH="469900" progId="Equation.DSMT4">
                  <p:embed/>
                </p:oleObj>
              </mc:Choice>
              <mc:Fallback>
                <p:oleObj name="Equation" r:id="rId5" imgW="6477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152" y="2050863"/>
                        <a:ext cx="1374839" cy="989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>
            <a:extLst>
              <a:ext uri="{FF2B5EF4-FFF2-40B4-BE49-F238E27FC236}">
                <a16:creationId xmlns:a16="http://schemas.microsoft.com/office/drawing/2014/main" id="{A98F739F-F18E-4E9B-A201-E1DEA7C2F4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016500"/>
              </p:ext>
            </p:extLst>
          </p:nvPr>
        </p:nvGraphicFramePr>
        <p:xfrm>
          <a:off x="6336365" y="2867458"/>
          <a:ext cx="3240088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8" name="Equation" r:id="rId6" imgW="1041400" imgH="457200" progId="Equation.DSMT4">
                  <p:embed/>
                </p:oleObj>
              </mc:Choice>
              <mc:Fallback>
                <p:oleObj name="Equation" r:id="rId6" imgW="10414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365" y="2867458"/>
                        <a:ext cx="3240088" cy="153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7">
            <a:extLst>
              <a:ext uri="{FF2B5EF4-FFF2-40B4-BE49-F238E27FC236}">
                <a16:creationId xmlns:a16="http://schemas.microsoft.com/office/drawing/2014/main" id="{DD0AB0B5-B350-4090-8413-FFAFCD18D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245" y="2264929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宋体" panose="02010600030101010101" pitchFamily="2" charset="-122"/>
              </a:rPr>
              <a:t>若积分</a:t>
            </a:r>
          </a:p>
        </p:txBody>
      </p:sp>
      <p:sp>
        <p:nvSpPr>
          <p:cNvPr id="48136" name="Text Box 8">
            <a:extLst>
              <a:ext uri="{FF2B5EF4-FFF2-40B4-BE49-F238E27FC236}">
                <a16:creationId xmlns:a16="http://schemas.microsoft.com/office/drawing/2014/main" id="{67D6FF63-4733-4035-B21F-29BE7D95A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571" y="2279754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绝对收敛</a:t>
            </a:r>
          </a:p>
        </p:txBody>
      </p:sp>
      <p:sp>
        <p:nvSpPr>
          <p:cNvPr id="48137" name="Text Box 9">
            <a:extLst>
              <a:ext uri="{FF2B5EF4-FFF2-40B4-BE49-F238E27FC236}">
                <a16:creationId xmlns:a16="http://schemas.microsoft.com/office/drawing/2014/main" id="{306FD52E-B309-4402-B8DF-BDE6D6E1D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2451" y="3095641"/>
            <a:ext cx="46939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的值为随机变量</a:t>
            </a:r>
            <a:r>
              <a:rPr lang="en-US" altLang="zh-CN" sz="2800" b="1" dirty="0">
                <a:latin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</a:rPr>
              <a:t>的数学期望</a:t>
            </a:r>
          </a:p>
        </p:txBody>
      </p:sp>
      <p:sp>
        <p:nvSpPr>
          <p:cNvPr id="48138" name="Text Box 10">
            <a:extLst>
              <a:ext uri="{FF2B5EF4-FFF2-40B4-BE49-F238E27FC236}">
                <a16:creationId xmlns:a16="http://schemas.microsoft.com/office/drawing/2014/main" id="{BA2124FD-7F0C-4796-85DE-9D95C5C00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1054757"/>
            <a:ext cx="8858250" cy="115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 dirty="0"/>
              <a:t>   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）连续型随机变量的数学期望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/>
              <a:t>     设 连续型随机变量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的概率密度函数为 </a:t>
            </a:r>
            <a:r>
              <a:rPr lang="en-US" altLang="zh-CN" sz="2800" b="1" dirty="0"/>
              <a:t>f(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8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8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5" grpId="0"/>
      <p:bldP spid="48136" grpId="0"/>
      <p:bldP spid="48137" grpId="0"/>
      <p:bldP spid="48138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>
            <a:extLst>
              <a:ext uri="{FF2B5EF4-FFF2-40B4-BE49-F238E27FC236}">
                <a16:creationId xmlns:a16="http://schemas.microsoft.com/office/drawing/2014/main" id="{092E6600-BDE3-4701-8FC7-F869DCB4F8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941375"/>
              </p:ext>
            </p:extLst>
          </p:nvPr>
        </p:nvGraphicFramePr>
        <p:xfrm>
          <a:off x="3633666" y="2727943"/>
          <a:ext cx="173196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3" name="Equation" r:id="rId3" imgW="520248" imgH="177646" progId="Equation.DSMT4">
                  <p:embed/>
                </p:oleObj>
              </mc:Choice>
              <mc:Fallback>
                <p:oleObj name="Equation" r:id="rId3" imgW="520248" imgH="177646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666" y="2727943"/>
                        <a:ext cx="1731963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5" name="Rectangle 3">
            <a:extLst>
              <a:ext uri="{FF2B5EF4-FFF2-40B4-BE49-F238E27FC236}">
                <a16:creationId xmlns:a16="http://schemas.microsoft.com/office/drawing/2014/main" id="{7F23CE95-D8B2-4A38-BCA1-C219042E4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211" y="2761635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宋体" panose="02010600030101010101" pitchFamily="2" charset="-122"/>
              </a:rPr>
              <a:t>a)      </a:t>
            </a:r>
          </a:p>
        </p:txBody>
      </p:sp>
      <p:graphicFrame>
        <p:nvGraphicFramePr>
          <p:cNvPr id="49156" name="Object 4">
            <a:extLst>
              <a:ext uri="{FF2B5EF4-FFF2-40B4-BE49-F238E27FC236}">
                <a16:creationId xmlns:a16="http://schemas.microsoft.com/office/drawing/2014/main" id="{47A71B18-86D6-4CB3-931C-9993A66C61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504398"/>
              </p:ext>
            </p:extLst>
          </p:nvPr>
        </p:nvGraphicFramePr>
        <p:xfrm>
          <a:off x="3568529" y="3486503"/>
          <a:ext cx="3319559" cy="583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4" name="Equation" r:id="rId5" imgW="837836" imgH="177723" progId="Equation.DSMT4">
                  <p:embed/>
                </p:oleObj>
              </mc:Choice>
              <mc:Fallback>
                <p:oleObj name="Equation" r:id="rId5" imgW="837836" imgH="17772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529" y="3486503"/>
                        <a:ext cx="3319559" cy="583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>
            <a:extLst>
              <a:ext uri="{FF2B5EF4-FFF2-40B4-BE49-F238E27FC236}">
                <a16:creationId xmlns:a16="http://schemas.microsoft.com/office/drawing/2014/main" id="{6FBD7BA0-FF31-46E7-8BA4-FFA8EABA6B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02147"/>
              </p:ext>
            </p:extLst>
          </p:nvPr>
        </p:nvGraphicFramePr>
        <p:xfrm>
          <a:off x="3568529" y="4284462"/>
          <a:ext cx="5513832" cy="653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5" name="Equation" r:id="rId7" imgW="1688367" imgH="203112" progId="Equation.DSMT4">
                  <p:embed/>
                </p:oleObj>
              </mc:Choice>
              <mc:Fallback>
                <p:oleObj name="Equation" r:id="rId7" imgW="1688367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529" y="4284462"/>
                        <a:ext cx="5513832" cy="653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6">
            <a:extLst>
              <a:ext uri="{FF2B5EF4-FFF2-40B4-BE49-F238E27FC236}">
                <a16:creationId xmlns:a16="http://schemas.microsoft.com/office/drawing/2014/main" id="{22DEBCD7-FCFF-4419-9FB5-A05E2DEFF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211" y="4941983"/>
            <a:ext cx="46783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宋体" panose="02010600030101010101" pitchFamily="2" charset="-122"/>
              </a:rPr>
              <a:t>d)   </a:t>
            </a:r>
            <a:r>
              <a:rPr lang="zh-CN" altLang="en-US" sz="3200" b="1" dirty="0">
                <a:latin typeface="宋体" panose="02010600030101010101" pitchFamily="2" charset="-122"/>
              </a:rPr>
              <a:t>若</a:t>
            </a:r>
            <a:r>
              <a:rPr lang="en-US" altLang="zh-CN" sz="3200" b="1" dirty="0">
                <a:latin typeface="宋体" panose="02010600030101010101" pitchFamily="2" charset="-122"/>
              </a:rPr>
              <a:t>X,Y</a:t>
            </a:r>
            <a:r>
              <a:rPr lang="zh-CN" altLang="en-US" sz="3200" b="1" dirty="0">
                <a:latin typeface="宋体" panose="02010600030101010101" pitchFamily="2" charset="-122"/>
              </a:rPr>
              <a:t>相互独立，则</a:t>
            </a:r>
          </a:p>
        </p:txBody>
      </p:sp>
      <p:graphicFrame>
        <p:nvGraphicFramePr>
          <p:cNvPr id="49159" name="Object 7">
            <a:extLst>
              <a:ext uri="{FF2B5EF4-FFF2-40B4-BE49-F238E27FC236}">
                <a16:creationId xmlns:a16="http://schemas.microsoft.com/office/drawing/2014/main" id="{97882649-C390-4B43-824A-299AC24F22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306354"/>
              </p:ext>
            </p:extLst>
          </p:nvPr>
        </p:nvGraphicFramePr>
        <p:xfrm>
          <a:off x="3882654" y="5588651"/>
          <a:ext cx="32448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6" name="Equation" r:id="rId9" imgW="1129810" imgH="203112" progId="Equation.DSMT4">
                  <p:embed/>
                </p:oleObj>
              </mc:Choice>
              <mc:Fallback>
                <p:oleObj name="Equation" r:id="rId9" imgW="1129810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2654" y="5588651"/>
                        <a:ext cx="324485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Text Box 8">
            <a:extLst>
              <a:ext uri="{FF2B5EF4-FFF2-40B4-BE49-F238E27FC236}">
                <a16:creationId xmlns:a16="http://schemas.microsoft.com/office/drawing/2014/main" id="{B9AECFAF-EAC9-465D-AE78-601AD552D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544" y="1124744"/>
            <a:ext cx="760496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alphaUcPeriod" startAt="2"/>
            </a:pPr>
            <a:r>
              <a:rPr lang="zh-CN" altLang="en-US" sz="3200" b="1" dirty="0">
                <a:latin typeface="宋体" panose="02010600030101010101" pitchFamily="2" charset="-122"/>
              </a:rPr>
              <a:t>期望的性质及其应用</a:t>
            </a:r>
          </a:p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</a:rPr>
              <a:t> （</a:t>
            </a:r>
            <a:r>
              <a:rPr lang="en-US" altLang="zh-CN" sz="3200" b="1" dirty="0">
                <a:latin typeface="宋体" panose="02010600030101010101" pitchFamily="2" charset="-122"/>
              </a:rPr>
              <a:t>1</a:t>
            </a:r>
            <a:r>
              <a:rPr lang="zh-CN" altLang="en-US" sz="3200" b="1" dirty="0">
                <a:latin typeface="宋体" panose="02010600030101010101" pitchFamily="2" charset="-122"/>
              </a:rPr>
              <a:t>）期望的性质</a:t>
            </a:r>
          </a:p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</a:rPr>
              <a:t>  设</a:t>
            </a:r>
            <a:r>
              <a:rPr lang="en-US" altLang="zh-CN" sz="3200" b="1" dirty="0">
                <a:latin typeface="宋体" panose="02010600030101010101" pitchFamily="2" charset="-122"/>
              </a:rPr>
              <a:t>X,Y</a:t>
            </a:r>
            <a:r>
              <a:rPr lang="zh-CN" altLang="en-US" sz="3200" b="1" dirty="0">
                <a:latin typeface="宋体" panose="02010600030101010101" pitchFamily="2" charset="-122"/>
              </a:rPr>
              <a:t>的数学期望存在，</a:t>
            </a:r>
            <a:r>
              <a:rPr lang="en-US" altLang="zh-CN" sz="3200" b="1" dirty="0">
                <a:latin typeface="宋体" panose="02010600030101010101" pitchFamily="2" charset="-122"/>
              </a:rPr>
              <a:t>C</a:t>
            </a:r>
            <a:r>
              <a:rPr lang="zh-CN" altLang="en-US" sz="3200" b="1" dirty="0">
                <a:latin typeface="宋体" panose="02010600030101010101" pitchFamily="2" charset="-122"/>
              </a:rPr>
              <a:t>为常数，则：</a:t>
            </a:r>
          </a:p>
        </p:txBody>
      </p:sp>
      <p:sp>
        <p:nvSpPr>
          <p:cNvPr id="49161" name="Text Box 9">
            <a:extLst>
              <a:ext uri="{FF2B5EF4-FFF2-40B4-BE49-F238E27FC236}">
                <a16:creationId xmlns:a16="http://schemas.microsoft.com/office/drawing/2014/main" id="{7451126B-8349-4870-80C3-91FA5248B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26" y="3440832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宋体" panose="02010600030101010101" pitchFamily="2" charset="-122"/>
              </a:rPr>
              <a:t>b)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49162" name="Rectangle 10">
            <a:extLst>
              <a:ext uri="{FF2B5EF4-FFF2-40B4-BE49-F238E27FC236}">
                <a16:creationId xmlns:a16="http://schemas.microsoft.com/office/drawing/2014/main" id="{6A739DAF-A8FE-4FAB-A88A-BE6945AE6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916" y="4219789"/>
            <a:ext cx="593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宋体" panose="02010600030101010101" pitchFamily="2" charset="-122"/>
              </a:rPr>
              <a:t>c)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49163" name="Text Box 11">
            <a:extLst>
              <a:ext uri="{FF2B5EF4-FFF2-40B4-BE49-F238E27FC236}">
                <a16:creationId xmlns:a16="http://schemas.microsoft.com/office/drawing/2014/main" id="{98F31619-7CBA-432A-B6E8-85738BBC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5" y="6105104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64" name="Text Box 12">
            <a:extLst>
              <a:ext uri="{FF2B5EF4-FFF2-40B4-BE49-F238E27FC236}">
                <a16:creationId xmlns:a16="http://schemas.microsoft.com/office/drawing/2014/main" id="{FCF45160-D21E-4AF1-B1B6-20862732F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6101930"/>
            <a:ext cx="62584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    （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） 数学期望在经济中的应用</a:t>
            </a:r>
            <a:endParaRPr lang="en-US" altLang="zh-C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9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9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9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  <p:bldP spid="49158" grpId="0"/>
      <p:bldP spid="49160" grpId="0" build="allAtOnce"/>
      <p:bldP spid="49161" grpId="0"/>
      <p:bldP spid="49162" grpId="0"/>
      <p:bldP spid="49163" grpId="0"/>
      <p:bldP spid="4916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F081DF4-32F7-4E03-9FA6-64AE4CDB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506" y="1039176"/>
            <a:ext cx="31623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宋体" panose="02010600030101010101" pitchFamily="2" charset="-122"/>
              </a:rPr>
              <a:t> C. </a:t>
            </a:r>
            <a:r>
              <a:rPr lang="zh-CN" altLang="en-US" sz="3200" b="1" dirty="0">
                <a:latin typeface="宋体" panose="02010600030101010101" pitchFamily="2" charset="-122"/>
              </a:rPr>
              <a:t>条件期望</a:t>
            </a:r>
          </a:p>
          <a:p>
            <a:r>
              <a:rPr lang="zh-CN" altLang="en-US" sz="2800" b="1" dirty="0"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）定义</a:t>
            </a:r>
          </a:p>
        </p:txBody>
      </p:sp>
      <p:graphicFrame>
        <p:nvGraphicFramePr>
          <p:cNvPr id="50179" name="Object 3">
            <a:extLst>
              <a:ext uri="{FF2B5EF4-FFF2-40B4-BE49-F238E27FC236}">
                <a16:creationId xmlns:a16="http://schemas.microsoft.com/office/drawing/2014/main" id="{2314C02B-DE50-4B21-B017-F4E4BE0728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046632"/>
              </p:ext>
            </p:extLst>
          </p:nvPr>
        </p:nvGraphicFramePr>
        <p:xfrm>
          <a:off x="3514007" y="2478130"/>
          <a:ext cx="2909876" cy="1136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2" name="Equation" r:id="rId3" imgW="1143000" imgH="419100" progId="Equation.DSMT4">
                  <p:embed/>
                </p:oleObj>
              </mc:Choice>
              <mc:Fallback>
                <p:oleObj name="Equation" r:id="rId3" imgW="11430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007" y="2478130"/>
                        <a:ext cx="2909876" cy="1136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Rectangle 4">
            <a:extLst>
              <a:ext uri="{FF2B5EF4-FFF2-40B4-BE49-F238E27FC236}">
                <a16:creationId xmlns:a16="http://schemas.microsoft.com/office/drawing/2014/main" id="{2EB8176D-FA40-4924-9A42-75E36D59B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11" y="3502490"/>
            <a:ext cx="54467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667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引入条件数学期望的定义：</a:t>
            </a:r>
          </a:p>
        </p:txBody>
      </p:sp>
      <p:graphicFrame>
        <p:nvGraphicFramePr>
          <p:cNvPr id="50182" name="Object 6">
            <a:extLst>
              <a:ext uri="{FF2B5EF4-FFF2-40B4-BE49-F238E27FC236}">
                <a16:creationId xmlns:a16="http://schemas.microsoft.com/office/drawing/2014/main" id="{8168DBC5-41BC-48E8-8874-BC431E40AC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066753"/>
              </p:ext>
            </p:extLst>
          </p:nvPr>
        </p:nvGraphicFramePr>
        <p:xfrm>
          <a:off x="1673321" y="4025710"/>
          <a:ext cx="399732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3" name="Equation" r:id="rId5" imgW="1562100" imgH="330200" progId="Equation.DSMT4">
                  <p:embed/>
                </p:oleObj>
              </mc:Choice>
              <mc:Fallback>
                <p:oleObj name="Equation" r:id="rId5" imgW="1562100" imgH="330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321" y="4025710"/>
                        <a:ext cx="3997325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Rectangle 9">
            <a:extLst>
              <a:ext uri="{FF2B5EF4-FFF2-40B4-BE49-F238E27FC236}">
                <a16:creationId xmlns:a16="http://schemas.microsoft.com/office/drawing/2014/main" id="{769F5763-E060-47A0-BEE8-C1EC6DDD0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3656" y="4672342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50188" name="Text Box 12">
            <a:extLst>
              <a:ext uri="{FF2B5EF4-FFF2-40B4-BE49-F238E27FC236}">
                <a16:creationId xmlns:a16="http://schemas.microsoft.com/office/drawing/2014/main" id="{4362FF81-A8F7-45F7-80B6-05E903250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892" y="4170792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</a:rPr>
              <a:t>若</a:t>
            </a:r>
          </a:p>
        </p:txBody>
      </p:sp>
      <p:sp>
        <p:nvSpPr>
          <p:cNvPr id="50189" name="Text Box 13">
            <a:extLst>
              <a:ext uri="{FF2B5EF4-FFF2-40B4-BE49-F238E27FC236}">
                <a16:creationId xmlns:a16="http://schemas.microsoft.com/office/drawing/2014/main" id="{4F46A48A-E3E2-47C6-8754-2C44FDE6D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1967754"/>
            <a:ext cx="10245725" cy="115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 dirty="0"/>
              <a:t>      我们在前面已经定义在条件</a:t>
            </a:r>
            <a:r>
              <a:rPr lang="en-US" altLang="zh-CN" sz="2800" b="1" dirty="0"/>
              <a:t>X=x</a:t>
            </a:r>
            <a:r>
              <a:rPr lang="zh-CN" altLang="en-US" sz="2800" b="1" dirty="0"/>
              <a:t>下，随机变量</a:t>
            </a:r>
            <a:r>
              <a:rPr lang="en-US" altLang="zh-CN" sz="2800" b="1" dirty="0"/>
              <a:t>Y</a:t>
            </a:r>
            <a:r>
              <a:rPr lang="zh-CN" altLang="en-US" sz="2800" b="1" dirty="0"/>
              <a:t>的条件概率密度函数</a:t>
            </a:r>
          </a:p>
        </p:txBody>
      </p:sp>
      <p:sp>
        <p:nvSpPr>
          <p:cNvPr id="50190" name="Text Box 14">
            <a:extLst>
              <a:ext uri="{FF2B5EF4-FFF2-40B4-BE49-F238E27FC236}">
                <a16:creationId xmlns:a16="http://schemas.microsoft.com/office/drawing/2014/main" id="{C00B9C6C-F092-4431-8332-3F6050E83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5" y="4995112"/>
            <a:ext cx="979308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存在</a:t>
            </a:r>
            <a:r>
              <a:rPr lang="en-US" altLang="zh-CN" sz="2800" b="1" dirty="0"/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称</a:t>
            </a:r>
            <a:r>
              <a:rPr lang="en-US" altLang="zh-CN" sz="2800" b="1" dirty="0">
                <a:latin typeface="宋体" panose="02010600030101010101" pitchFamily="2" charset="-122"/>
              </a:rPr>
              <a:t>E(</a:t>
            </a:r>
            <a:r>
              <a:rPr lang="en-US" altLang="zh-CN" sz="2800" b="1" dirty="0" err="1">
                <a:latin typeface="宋体" panose="02010600030101010101" pitchFamily="2" charset="-122"/>
              </a:rPr>
              <a:t>Y</a:t>
            </a:r>
            <a:r>
              <a:rPr lang="en-US" altLang="zh-CN" sz="2800" b="1" dirty="0" err="1">
                <a:latin typeface="宋体" panose="02010600030101010101" pitchFamily="2" charset="-122"/>
                <a:sym typeface="Symbol" panose="05050102010706020507" pitchFamily="18" charset="2"/>
              </a:rPr>
              <a:t></a:t>
            </a:r>
            <a:r>
              <a:rPr lang="en-US" altLang="zh-CN" sz="2800" b="1" dirty="0" err="1">
                <a:latin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为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X=x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条件下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zh-CN" altLang="en-US" sz="2800" b="1" dirty="0">
                <a:latin typeface="宋体" panose="02010600030101010101" pitchFamily="2" charset="-122"/>
              </a:rPr>
              <a:t>的条件期望，</a:t>
            </a:r>
            <a:r>
              <a:rPr lang="en-US" altLang="zh-CN" sz="2800" b="1" dirty="0">
                <a:latin typeface="宋体" panose="02010600030101010101" pitchFamily="2" charset="-122"/>
              </a:rPr>
              <a:t>E(</a:t>
            </a:r>
            <a:r>
              <a:rPr lang="en-US" altLang="zh-CN" sz="2800" b="1" dirty="0" err="1">
                <a:latin typeface="宋体" panose="02010600030101010101" pitchFamily="2" charset="-122"/>
              </a:rPr>
              <a:t>X</a:t>
            </a:r>
            <a:r>
              <a:rPr lang="en-US" altLang="zh-CN" sz="2800" b="1" dirty="0" err="1">
                <a:latin typeface="宋体" panose="02010600030101010101" pitchFamily="2" charset="-122"/>
                <a:sym typeface="Symbol" panose="05050102010706020507" pitchFamily="18" charset="2"/>
              </a:rPr>
              <a:t></a:t>
            </a:r>
            <a:r>
              <a:rPr lang="en-US" altLang="zh-CN" sz="2800" b="1" dirty="0" err="1">
                <a:latin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为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Y=y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条件下，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</a:rPr>
              <a:t>的条件数学期望。</a:t>
            </a:r>
            <a:endParaRPr lang="zh-CN" altLang="en-US" sz="2800" b="1" dirty="0"/>
          </a:p>
        </p:txBody>
      </p:sp>
      <p:graphicFrame>
        <p:nvGraphicFramePr>
          <p:cNvPr id="14" name="Object 7">
            <a:extLst>
              <a:ext uri="{FF2B5EF4-FFF2-40B4-BE49-F238E27FC236}">
                <a16:creationId xmlns:a16="http://schemas.microsoft.com/office/drawing/2014/main" id="{015EDFC6-7A7C-4E4D-A359-BD76719613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570918"/>
              </p:ext>
            </p:extLst>
          </p:nvPr>
        </p:nvGraphicFramePr>
        <p:xfrm>
          <a:off x="5788124" y="4019236"/>
          <a:ext cx="4097762" cy="852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4" name="Equation" r:id="rId7" imgW="1587500" imgH="330200" progId="Equation.DSMT4">
                  <p:embed/>
                </p:oleObj>
              </mc:Choice>
              <mc:Fallback>
                <p:oleObj name="Equation" r:id="rId7" imgW="1587500" imgH="330200" progId="Equation.DSMT4">
                  <p:embed/>
                  <p:pic>
                    <p:nvPicPr>
                      <p:cNvPr id="51207" name="Object 7">
                        <a:extLst>
                          <a:ext uri="{FF2B5EF4-FFF2-40B4-BE49-F238E27FC236}">
                            <a16:creationId xmlns:a16="http://schemas.microsoft.com/office/drawing/2014/main" id="{63B57838-E925-4D67-BE49-85A92AACDF6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124" y="4019236"/>
                        <a:ext cx="4097762" cy="852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0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50180" grpId="0"/>
      <p:bldP spid="50188" grpId="0"/>
      <p:bldP spid="50189" grpId="0" build="allAtOnce"/>
      <p:bldP spid="5019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8C01DD2-3CFE-46BD-A1D1-47EADD669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451" y="2089431"/>
            <a:ext cx="8280400" cy="113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667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 若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en-US" altLang="zh-CN" sz="2800" b="1" i="1" dirty="0" err="1">
                <a:latin typeface="宋体" panose="02010600030101010101" pitchFamily="2" charset="-122"/>
              </a:rPr>
              <a:t>x,</a:t>
            </a:r>
            <a:r>
              <a:rPr lang="en-US" altLang="zh-CN" sz="2800" b="1" dirty="0" err="1">
                <a:latin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为离散型随机变量则条件期望分别由下式给出：       </a:t>
            </a:r>
          </a:p>
        </p:txBody>
      </p:sp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24D582F1-677D-427E-8AE3-485E8C2D4D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216608"/>
              </p:ext>
            </p:extLst>
          </p:nvPr>
        </p:nvGraphicFramePr>
        <p:xfrm>
          <a:off x="2619375" y="3222626"/>
          <a:ext cx="626427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Equation" r:id="rId3" imgW="2171700" imgH="457200" progId="Equation.DSMT4">
                  <p:embed/>
                </p:oleObj>
              </mc:Choice>
              <mc:Fallback>
                <p:oleObj name="Equation" r:id="rId3" imgW="21717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3222626"/>
                        <a:ext cx="6264275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>
            <a:extLst>
              <a:ext uri="{FF2B5EF4-FFF2-40B4-BE49-F238E27FC236}">
                <a16:creationId xmlns:a16="http://schemas.microsoft.com/office/drawing/2014/main" id="{36D55F8F-61E4-4CBE-8EBE-5A40DFC3F5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536002"/>
              </p:ext>
            </p:extLst>
          </p:nvPr>
        </p:nvGraphicFramePr>
        <p:xfrm>
          <a:off x="2619374" y="4670425"/>
          <a:ext cx="6335712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name="Equation" r:id="rId5" imgW="2260600" imgH="469900" progId="Equation.DSMT4">
                  <p:embed/>
                </p:oleObj>
              </mc:Choice>
              <mc:Fallback>
                <p:oleObj name="Equation" r:id="rId5" imgW="22606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4" y="4670425"/>
                        <a:ext cx="6335712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Text Box 9">
            <a:extLst>
              <a:ext uri="{FF2B5EF4-FFF2-40B4-BE49-F238E27FC236}">
                <a16:creationId xmlns:a16="http://schemas.microsoft.com/office/drawing/2014/main" id="{95B751A9-8E1E-49D3-85E6-9A60A7975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5" y="2251075"/>
            <a:ext cx="506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1" name="Text Box 11">
            <a:extLst>
              <a:ext uri="{FF2B5EF4-FFF2-40B4-BE49-F238E27FC236}">
                <a16:creationId xmlns:a16="http://schemas.microsoft.com/office/drawing/2014/main" id="{3088ACEE-2093-4ACD-AD60-BDE6E9126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2451" y="1343024"/>
            <a:ext cx="76659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(2)</a:t>
            </a:r>
            <a:r>
              <a:rPr lang="zh-CN" altLang="en-US" sz="3200" b="1" dirty="0"/>
              <a:t>离散型随机变量的条件期望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P spid="51209" grpId="0"/>
      <p:bldP spid="512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>
            <a:extLst>
              <a:ext uri="{FF2B5EF4-FFF2-40B4-BE49-F238E27FC236}">
                <a16:creationId xmlns:a16="http://schemas.microsoft.com/office/drawing/2014/main" id="{AD916796-22B9-4B50-A629-0E10BE3F65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956233"/>
              </p:ext>
            </p:extLst>
          </p:nvPr>
        </p:nvGraphicFramePr>
        <p:xfrm>
          <a:off x="3924127" y="3382748"/>
          <a:ext cx="4797450" cy="643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6" name="Equation" r:id="rId3" imgW="1701800" imgH="228600" progId="Equation.DSMT4">
                  <p:embed/>
                </p:oleObj>
              </mc:Choice>
              <mc:Fallback>
                <p:oleObj name="Equation" r:id="rId3" imgW="17018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127" y="3382748"/>
                        <a:ext cx="4797450" cy="643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Rectangle 3">
            <a:extLst>
              <a:ext uri="{FF2B5EF4-FFF2-40B4-BE49-F238E27FC236}">
                <a16:creationId xmlns:a16="http://schemas.microsoft.com/office/drawing/2014/main" id="{03326718-592C-4E24-9650-2C27A61E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529" y="4012666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记</a:t>
            </a:r>
          </a:p>
        </p:txBody>
      </p:sp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3A38E703-7980-4072-B8EB-9400E6A8AD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233385"/>
              </p:ext>
            </p:extLst>
          </p:nvPr>
        </p:nvGraphicFramePr>
        <p:xfrm>
          <a:off x="2465009" y="3970202"/>
          <a:ext cx="1800224" cy="58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7" name="Equation" r:id="rId5" imgW="622030" imgH="203112" progId="Equation.DSMT4">
                  <p:embed/>
                </p:oleObj>
              </mc:Choice>
              <mc:Fallback>
                <p:oleObj name="Equation" r:id="rId5" imgW="622030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009" y="3970202"/>
                        <a:ext cx="1800224" cy="58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Rectangle 5">
            <a:extLst>
              <a:ext uri="{FF2B5EF4-FFF2-40B4-BE49-F238E27FC236}">
                <a16:creationId xmlns:a16="http://schemas.microsoft.com/office/drawing/2014/main" id="{AF833FAF-1200-477D-A451-34B55DEA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155" y="4642584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则</a:t>
            </a:r>
          </a:p>
        </p:txBody>
      </p:sp>
      <p:graphicFrame>
        <p:nvGraphicFramePr>
          <p:cNvPr id="52230" name="Object 6">
            <a:extLst>
              <a:ext uri="{FF2B5EF4-FFF2-40B4-BE49-F238E27FC236}">
                <a16:creationId xmlns:a16="http://schemas.microsoft.com/office/drawing/2014/main" id="{4D65B237-702F-4521-9C45-14FD709EE5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214634"/>
              </p:ext>
            </p:extLst>
          </p:nvPr>
        </p:nvGraphicFramePr>
        <p:xfrm>
          <a:off x="2465009" y="4577169"/>
          <a:ext cx="25923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8" name="Equation" r:id="rId7" imgW="1015559" imgH="253890" progId="Equation.DSMT4">
                  <p:embed/>
                </p:oleObj>
              </mc:Choice>
              <mc:Fallback>
                <p:oleObj name="Equation" r:id="rId7" imgW="1015559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009" y="4577169"/>
                        <a:ext cx="2592388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>
            <a:extLst>
              <a:ext uri="{FF2B5EF4-FFF2-40B4-BE49-F238E27FC236}">
                <a16:creationId xmlns:a16="http://schemas.microsoft.com/office/drawing/2014/main" id="{986F9160-90F2-4144-B449-12BA9B7E52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747299"/>
              </p:ext>
            </p:extLst>
          </p:nvPr>
        </p:nvGraphicFramePr>
        <p:xfrm>
          <a:off x="2465009" y="5266742"/>
          <a:ext cx="11525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9" name="Equation" r:id="rId9" imgW="393529" imgH="203112" progId="Equation.DSMT4">
                  <p:embed/>
                </p:oleObj>
              </mc:Choice>
              <mc:Fallback>
                <p:oleObj name="Equation" r:id="rId9" imgW="393529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009" y="5266742"/>
                        <a:ext cx="11525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Rectangle 8">
            <a:extLst>
              <a:ext uri="{FF2B5EF4-FFF2-40B4-BE49-F238E27FC236}">
                <a16:creationId xmlns:a16="http://schemas.microsoft.com/office/drawing/2014/main" id="{719658EC-1818-4393-9871-8C8BE8D5C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712" y="5266742"/>
            <a:ext cx="3430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为标准差或均方差。</a:t>
            </a:r>
          </a:p>
        </p:txBody>
      </p:sp>
      <p:sp>
        <p:nvSpPr>
          <p:cNvPr id="52233" name="Text Box 9">
            <a:extLst>
              <a:ext uri="{FF2B5EF4-FFF2-40B4-BE49-F238E27FC236}">
                <a16:creationId xmlns:a16="http://schemas.microsoft.com/office/drawing/2014/main" id="{1776D046-1BD4-4B7C-8E74-CBEF3B2E8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496" y="1091538"/>
            <a:ext cx="68103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  2.   </a:t>
            </a:r>
            <a:r>
              <a:rPr lang="zh-CN" altLang="en-US" sz="2800" b="1" dirty="0"/>
              <a:t>方差    </a:t>
            </a:r>
          </a:p>
          <a:p>
            <a:pPr eaLnBrk="1" hangingPunct="1"/>
            <a:r>
              <a:rPr lang="zh-CN" altLang="en-US" sz="2800" b="1" dirty="0"/>
              <a:t>  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．定义</a:t>
            </a:r>
          </a:p>
        </p:txBody>
      </p:sp>
      <p:sp>
        <p:nvSpPr>
          <p:cNvPr id="52234" name="Text Box 10">
            <a:extLst>
              <a:ext uri="{FF2B5EF4-FFF2-40B4-BE49-F238E27FC236}">
                <a16:creationId xmlns:a16="http://schemas.microsoft.com/office/drawing/2014/main" id="{3CF63887-4139-446C-8CB4-6383D0445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9045" y="2859528"/>
            <a:ext cx="6391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方差记为 </a:t>
            </a:r>
            <a:r>
              <a:rPr lang="en-US" altLang="zh-CN" sz="2800" b="1" dirty="0"/>
              <a:t>DX </a:t>
            </a:r>
            <a:r>
              <a:rPr lang="zh-CN" altLang="en-US" sz="2800" b="1" dirty="0"/>
              <a:t>或   </a:t>
            </a:r>
            <a:r>
              <a:rPr lang="en-US" altLang="zh-CN" sz="2800" b="1" dirty="0"/>
              <a:t>Var(x)</a:t>
            </a:r>
            <a:endParaRPr lang="zh-CN" altLang="en-US" sz="2800" dirty="0"/>
          </a:p>
        </p:txBody>
      </p:sp>
      <p:sp>
        <p:nvSpPr>
          <p:cNvPr id="52235" name="Text Box 11">
            <a:extLst>
              <a:ext uri="{FF2B5EF4-FFF2-40B4-BE49-F238E27FC236}">
                <a16:creationId xmlns:a16="http://schemas.microsoft.com/office/drawing/2014/main" id="{1C452BC0-8AAD-4647-9124-6B9C3D3BD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155" y="5284532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称</a:t>
            </a:r>
          </a:p>
        </p:txBody>
      </p:sp>
      <p:sp>
        <p:nvSpPr>
          <p:cNvPr id="52237" name="Text Box 13">
            <a:extLst>
              <a:ext uri="{FF2B5EF4-FFF2-40B4-BE49-F238E27FC236}">
                <a16:creationId xmlns:a16="http://schemas.microsoft.com/office/drawing/2014/main" id="{45FF5F0D-54F5-4489-ADE0-6D94FA96C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853" y="1958714"/>
            <a:ext cx="964907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方差是刻画一个随机变量偏离它的均值大小的一个量。在经济研究中常常把它作为衡量一个经济行为风险大小的标准。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2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2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/>
      <p:bldP spid="52229" grpId="0"/>
      <p:bldP spid="52232" grpId="0"/>
      <p:bldP spid="52233" grpId="0" build="allAtOnce"/>
      <p:bldP spid="52234" grpId="0"/>
      <p:bldP spid="52235" grpId="0"/>
      <p:bldP spid="522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>
            <a:extLst>
              <a:ext uri="{FF2B5EF4-FFF2-40B4-BE49-F238E27FC236}">
                <a16:creationId xmlns:a16="http://schemas.microsoft.com/office/drawing/2014/main" id="{B27EB849-67BD-43CA-A163-A9EE54261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A8F4EAF8-2C30-4A6E-AE2A-6F6F23A6D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FBC86BA9-56E7-47F6-B9B5-E43695F67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5370514"/>
            <a:ext cx="1081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3200" b="1"/>
          </a:p>
        </p:txBody>
      </p:sp>
      <p:sp>
        <p:nvSpPr>
          <p:cNvPr id="5135" name="Text Box 15">
            <a:extLst>
              <a:ext uri="{FF2B5EF4-FFF2-40B4-BE49-F238E27FC236}">
                <a16:creationId xmlns:a16="http://schemas.microsoft.com/office/drawing/2014/main" id="{8500CE49-2900-4B12-A36A-F1F90005B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40" y="1412776"/>
            <a:ext cx="10153128" cy="360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B</a:t>
            </a:r>
            <a:r>
              <a:rPr lang="zh-CN" altLang="en-US" b="1" dirty="0"/>
              <a:t>．随机现象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/>
              <a:t>        在个别试验中其结果显出不确定性，但大量重复试验中其结果又具有统计规律性的现象，称为随机现象。</a:t>
            </a:r>
            <a:endParaRPr lang="en-US" altLang="zh-CN" sz="2000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C</a:t>
            </a:r>
            <a:r>
              <a:rPr lang="zh-CN" altLang="en-US" b="1" dirty="0"/>
              <a:t>．随机试验</a:t>
            </a:r>
            <a:endParaRPr lang="en-US" altLang="zh-CN" b="1" dirty="0"/>
          </a:p>
          <a:p>
            <a:pPr indent="625475" eaLnBrk="1" hangingPunct="1">
              <a:lnSpc>
                <a:spcPct val="120000"/>
              </a:lnSpc>
            </a:pPr>
            <a:r>
              <a:rPr lang="en-US" altLang="zh-CN" sz="2000" b="1" dirty="0"/>
              <a:t>⑴</a:t>
            </a:r>
            <a:r>
              <a:rPr lang="zh-CN" altLang="en-US" sz="2000" b="1" dirty="0"/>
              <a:t>在相同条件下试验可以重复进行。</a:t>
            </a:r>
          </a:p>
          <a:p>
            <a:pPr indent="625475" eaLnBrk="1" hangingPunct="1">
              <a:lnSpc>
                <a:spcPct val="120000"/>
              </a:lnSpc>
            </a:pPr>
            <a:r>
              <a:rPr lang="en-US" altLang="zh-CN" sz="2000" b="1" dirty="0"/>
              <a:t>⑵</a:t>
            </a:r>
            <a:r>
              <a:rPr lang="zh-CN" altLang="en-US" sz="2000" b="1" dirty="0"/>
              <a:t>每次试验的结果具有多种可能性，而且在试验之前可以明确试验的所有可能结果。</a:t>
            </a:r>
            <a:endParaRPr lang="en-US" altLang="zh-CN" sz="2000" b="1" dirty="0"/>
          </a:p>
          <a:p>
            <a:pPr indent="625475" eaLnBrk="1" hangingPunct="1"/>
            <a:r>
              <a:rPr lang="en-US" altLang="zh-CN" sz="2000" b="1" dirty="0"/>
              <a:t>⑶</a:t>
            </a:r>
            <a:r>
              <a:rPr lang="zh-CN" altLang="en-US" sz="2000" b="1" dirty="0"/>
              <a:t>在每次试验之前不能准确地预言该次试验将出现哪一种结果。</a:t>
            </a:r>
          </a:p>
          <a:p>
            <a:pPr eaLnBrk="1" hangingPunct="1">
              <a:lnSpc>
                <a:spcPct val="120000"/>
              </a:lnSpc>
            </a:pP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一般用</a:t>
            </a:r>
            <a:r>
              <a:rPr lang="en-US" altLang="zh-CN" b="1" dirty="0"/>
              <a:t>E</a:t>
            </a:r>
            <a:r>
              <a:rPr lang="zh-CN" altLang="en-US" b="1" dirty="0"/>
              <a:t>表示随机试验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nimBg="1"/>
      <p:bldP spid="5127" grpId="0" animBg="1"/>
      <p:bldP spid="5128" grpId="0"/>
      <p:bldP spid="51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474A486-AC3E-4509-8D70-3D24BA99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552" y="1225082"/>
            <a:ext cx="29642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55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．方差的性质</a:t>
            </a:r>
          </a:p>
        </p:txBody>
      </p:sp>
      <p:graphicFrame>
        <p:nvGraphicFramePr>
          <p:cNvPr id="53251" name="Object 3">
            <a:extLst>
              <a:ext uri="{FF2B5EF4-FFF2-40B4-BE49-F238E27FC236}">
                <a16:creationId xmlns:a16="http://schemas.microsoft.com/office/drawing/2014/main" id="{EF5B67A6-C5FC-4525-86FE-A817394439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825821"/>
              </p:ext>
            </p:extLst>
          </p:nvPr>
        </p:nvGraphicFramePr>
        <p:xfrm>
          <a:off x="3627289" y="2188768"/>
          <a:ext cx="190023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7" name="Equation" r:id="rId3" imgW="609336" imgH="203112" progId="Equation.DSMT4">
                  <p:embed/>
                </p:oleObj>
              </mc:Choice>
              <mc:Fallback>
                <p:oleObj name="Equation" r:id="rId3" imgW="609336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289" y="2188768"/>
                        <a:ext cx="1900237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>
            <a:extLst>
              <a:ext uri="{FF2B5EF4-FFF2-40B4-BE49-F238E27FC236}">
                <a16:creationId xmlns:a16="http://schemas.microsoft.com/office/drawing/2014/main" id="{A05B253F-7D32-4223-8453-BD9C11C33B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504000"/>
              </p:ext>
            </p:extLst>
          </p:nvPr>
        </p:nvGraphicFramePr>
        <p:xfrm>
          <a:off x="3603427" y="2874966"/>
          <a:ext cx="31242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8" name="Equation" r:id="rId5" imgW="1054100" imgH="228600" progId="Equation.DSMT4">
                  <p:embed/>
                </p:oleObj>
              </mc:Choice>
              <mc:Fallback>
                <p:oleObj name="Equation" r:id="rId5" imgW="10541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427" y="2874966"/>
                        <a:ext cx="31242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>
            <a:extLst>
              <a:ext uri="{FF2B5EF4-FFF2-40B4-BE49-F238E27FC236}">
                <a16:creationId xmlns:a16="http://schemas.microsoft.com/office/drawing/2014/main" id="{C495FFCF-5EB8-48BC-821D-D9D5D911BC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825695"/>
              </p:ext>
            </p:extLst>
          </p:nvPr>
        </p:nvGraphicFramePr>
        <p:xfrm>
          <a:off x="3431704" y="4310066"/>
          <a:ext cx="54737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9" name="Equation" r:id="rId7" imgW="1409088" imgH="203112" progId="Equation.DSMT4">
                  <p:embed/>
                </p:oleObj>
              </mc:Choice>
              <mc:Fallback>
                <p:oleObj name="Equation" r:id="rId7" imgW="1409088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4310066"/>
                        <a:ext cx="54737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>
            <a:extLst>
              <a:ext uri="{FF2B5EF4-FFF2-40B4-BE49-F238E27FC236}">
                <a16:creationId xmlns:a16="http://schemas.microsoft.com/office/drawing/2014/main" id="{79006B03-C21F-4A7E-B10A-955942ED10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239537"/>
              </p:ext>
            </p:extLst>
          </p:nvPr>
        </p:nvGraphicFramePr>
        <p:xfrm>
          <a:off x="4223792" y="5805264"/>
          <a:ext cx="3197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0" name="Equation" r:id="rId9" imgW="863225" imgH="203112" progId="Equation.DSMT4">
                  <p:embed/>
                </p:oleObj>
              </mc:Choice>
              <mc:Fallback>
                <p:oleObj name="Equation" r:id="rId9" imgW="863225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792" y="5805264"/>
                        <a:ext cx="3197225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Text Box 7">
            <a:extLst>
              <a:ext uri="{FF2B5EF4-FFF2-40B4-BE49-F238E27FC236}">
                <a16:creationId xmlns:a16="http://schemas.microsoft.com/office/drawing/2014/main" id="{C29F86C6-783E-4C2C-9C87-878BD98D6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888" y="2116137"/>
            <a:ext cx="7521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</p:txBody>
      </p:sp>
      <p:sp>
        <p:nvSpPr>
          <p:cNvPr id="53256" name="Text Box 8">
            <a:extLst>
              <a:ext uri="{FF2B5EF4-FFF2-40B4-BE49-F238E27FC236}">
                <a16:creationId xmlns:a16="http://schemas.microsoft.com/office/drawing/2014/main" id="{D70CB79D-F057-46AD-837C-63E644C30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888" y="5081589"/>
            <a:ext cx="75280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d</a:t>
            </a: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DX=0</a:t>
            </a: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的充要条件是</a:t>
            </a:r>
            <a:r>
              <a:rPr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以概率</a:t>
            </a:r>
            <a:r>
              <a:rPr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取常数</a:t>
            </a:r>
            <a:r>
              <a:rPr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，即</a:t>
            </a:r>
          </a:p>
        </p:txBody>
      </p:sp>
      <p:sp>
        <p:nvSpPr>
          <p:cNvPr id="53257" name="Text Box 9">
            <a:extLst>
              <a:ext uri="{FF2B5EF4-FFF2-40B4-BE49-F238E27FC236}">
                <a16:creationId xmlns:a16="http://schemas.microsoft.com/office/drawing/2014/main" id="{E638197C-7860-4DA5-8C62-EF9D54A83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90" y="2923383"/>
            <a:ext cx="522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b)</a:t>
            </a:r>
          </a:p>
        </p:txBody>
      </p:sp>
      <p:sp>
        <p:nvSpPr>
          <p:cNvPr id="53258" name="Text Box 10">
            <a:extLst>
              <a:ext uri="{FF2B5EF4-FFF2-40B4-BE49-F238E27FC236}">
                <a16:creationId xmlns:a16="http://schemas.microsoft.com/office/drawing/2014/main" id="{1EF0FBC6-7585-4AC7-B89F-209ACA13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9880" y="3603631"/>
            <a:ext cx="38507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）设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X,Y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相互独立，则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P spid="53255" grpId="0"/>
      <p:bldP spid="53256" grpId="0"/>
      <p:bldP spid="53257" grpId="0"/>
      <p:bldP spid="5325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2C00705-2995-4284-85D5-FE31E14DB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528" y="1249502"/>
            <a:ext cx="8027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．契比雪夫不等式</a:t>
            </a:r>
          </a:p>
        </p:txBody>
      </p:sp>
      <p:graphicFrame>
        <p:nvGraphicFramePr>
          <p:cNvPr id="54275" name="Object 3">
            <a:extLst>
              <a:ext uri="{FF2B5EF4-FFF2-40B4-BE49-F238E27FC236}">
                <a16:creationId xmlns:a16="http://schemas.microsoft.com/office/drawing/2014/main" id="{E3F24EA9-C3E9-4558-9CAE-92DD33C4C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39878"/>
              </p:ext>
            </p:extLst>
          </p:nvPr>
        </p:nvGraphicFramePr>
        <p:xfrm>
          <a:off x="4381206" y="3068960"/>
          <a:ext cx="3776512" cy="12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Equation" r:id="rId3" imgW="1257300" imgH="419100" progId="Equation.DSMT4">
                  <p:embed/>
                </p:oleObj>
              </mc:Choice>
              <mc:Fallback>
                <p:oleObj name="Equation" r:id="rId3" imgW="12573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206" y="3068960"/>
                        <a:ext cx="3776512" cy="12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Text Box 4">
            <a:extLst>
              <a:ext uri="{FF2B5EF4-FFF2-40B4-BE49-F238E27FC236}">
                <a16:creationId xmlns:a16="http://schemas.microsoft.com/office/drawing/2014/main" id="{0E2B928F-521A-43C1-804E-A9C89318D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584" y="4968373"/>
            <a:ext cx="8748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  这一不等式称为契比雪夫不等式</a:t>
            </a:r>
            <a:r>
              <a:rPr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(chebyshev)</a:t>
            </a: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D66614FF-0578-44DD-B6CB-962D08191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608" y="4278478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成立。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id="{0CE32329-956D-4B56-BDC5-B810FF1BF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920" y="1905164"/>
            <a:ext cx="8266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设随机变量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具有限的数学期望，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EX =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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,   </a:t>
            </a:r>
          </a:p>
        </p:txBody>
      </p:sp>
      <p:sp>
        <p:nvSpPr>
          <p:cNvPr id="54279" name="Text Box 7">
            <a:extLst>
              <a:ext uri="{FF2B5EF4-FFF2-40B4-BE49-F238E27FC236}">
                <a16:creationId xmlns:a16="http://schemas.microsoft.com/office/drawing/2014/main" id="{6476F6D6-B347-47B1-AA5F-BFB375A3E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920" y="2905780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不等式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4280" name="Text Box 8">
            <a:extLst>
              <a:ext uri="{FF2B5EF4-FFF2-40B4-BE49-F238E27FC236}">
                <a16:creationId xmlns:a16="http://schemas.microsoft.com/office/drawing/2014/main" id="{3BA318A5-FBFB-402E-9945-F4A3EA5D8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920" y="2429950"/>
            <a:ext cx="56380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和方差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DX=</a:t>
            </a:r>
            <a:r>
              <a:rPr lang="en-US" altLang="zh-CN" sz="2800" b="1" baseline="300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,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则对任意的正数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uild="allAtOnce"/>
      <p:bldP spid="54276" grpId="0"/>
      <p:bldP spid="54277" grpId="0"/>
      <p:bldP spid="54278" grpId="0"/>
      <p:bldP spid="54279" grpId="0"/>
      <p:bldP spid="5428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2B05DCB5-1159-4896-875B-6701D628D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961" y="1286699"/>
            <a:ext cx="752450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889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 eaLnBrk="1" hangingPunct="1"/>
            <a:r>
              <a:rPr lang="en-US" altLang="zh-CN" sz="3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3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． 随机变量的变异系数</a:t>
            </a:r>
            <a:endParaRPr lang="en-US" altLang="zh-CN" sz="32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eaLnBrk="1" hangingPunct="1"/>
            <a:r>
              <a:rPr lang="zh-CN" altLang="en-US" sz="3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3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EX</a:t>
            </a:r>
            <a:r>
              <a:rPr lang="en-US" altLang="zh-CN" sz="3200" b="1" dirty="0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3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，定义函数 </a:t>
            </a:r>
            <a:endParaRPr lang="zh-CN" altLang="en-US" sz="3200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endParaRPr lang="zh-CN" altLang="en-US" sz="3200" b="1" dirty="0">
              <a:latin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55299" name="Object 3">
            <a:extLst>
              <a:ext uri="{FF2B5EF4-FFF2-40B4-BE49-F238E27FC236}">
                <a16:creationId xmlns:a16="http://schemas.microsoft.com/office/drawing/2014/main" id="{42373D84-61CE-4BF3-9E47-1F66DEA93D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121442"/>
              </p:ext>
            </p:extLst>
          </p:nvPr>
        </p:nvGraphicFramePr>
        <p:xfrm>
          <a:off x="3143250" y="2361630"/>
          <a:ext cx="5689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Equation" r:id="rId3" imgW="1346200" imgH="203200" progId="Equation.DSMT4">
                  <p:embed/>
                </p:oleObj>
              </mc:Choice>
              <mc:Fallback>
                <p:oleObj name="Equation" r:id="rId3" imgW="13462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361630"/>
                        <a:ext cx="5689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4">
            <a:extLst>
              <a:ext uri="{FF2B5EF4-FFF2-40B4-BE49-F238E27FC236}">
                <a16:creationId xmlns:a16="http://schemas.microsoft.com/office/drawing/2014/main" id="{22B11BB6-9FE4-442E-BB7A-F617BAE6B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841" y="2892426"/>
            <a:ext cx="7200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为随机变量</a:t>
            </a:r>
            <a:r>
              <a:rPr lang="en-US" altLang="zh-CN" sz="3200" b="1" dirty="0">
                <a:latin typeface="宋体" panose="02010600030101010101" pitchFamily="2" charset="-122"/>
              </a:rPr>
              <a:t>X</a:t>
            </a:r>
            <a:r>
              <a:rPr lang="zh-CN" altLang="en-US" sz="3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的变异系数。</a:t>
            </a:r>
            <a:r>
              <a:rPr lang="zh-CN" altLang="en-US" sz="3200" b="1" dirty="0"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allAtOnce"/>
      <p:bldP spid="5530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>
            <a:extLst>
              <a:ext uri="{FF2B5EF4-FFF2-40B4-BE49-F238E27FC236}">
                <a16:creationId xmlns:a16="http://schemas.microsoft.com/office/drawing/2014/main" id="{A27D6E22-7311-4297-A954-D8C2A0D58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480" y="1253388"/>
            <a:ext cx="806489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3667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E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．几种主要随机变量的分布及其数字特征</a:t>
            </a:r>
          </a:p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</a:p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(1)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两点分布</a:t>
            </a:r>
          </a:p>
        </p:txBody>
      </p:sp>
      <p:graphicFrame>
        <p:nvGraphicFramePr>
          <p:cNvPr id="55303" name="Object 7">
            <a:extLst>
              <a:ext uri="{FF2B5EF4-FFF2-40B4-BE49-F238E27FC236}">
                <a16:creationId xmlns:a16="http://schemas.microsoft.com/office/drawing/2014/main" id="{02C59C15-9E11-49EC-BFA0-816D000B9A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47418"/>
              </p:ext>
            </p:extLst>
          </p:nvPr>
        </p:nvGraphicFramePr>
        <p:xfrm>
          <a:off x="2279576" y="2694355"/>
          <a:ext cx="1944216" cy="518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5" name="Equation" r:id="rId3" imgW="520474" imgH="203112" progId="Equation.DSMT4">
                  <p:embed/>
                </p:oleObj>
              </mc:Choice>
              <mc:Fallback>
                <p:oleObj name="Equation" r:id="rId3" imgW="520474" imgH="203112" progId="Equation.DSMT4">
                  <p:embed/>
                  <p:pic>
                    <p:nvPicPr>
                      <p:cNvPr id="55303" name="Object 7">
                        <a:extLst>
                          <a:ext uri="{FF2B5EF4-FFF2-40B4-BE49-F238E27FC236}">
                            <a16:creationId xmlns:a16="http://schemas.microsoft.com/office/drawing/2014/main" id="{02C59C15-9E11-49EC-BFA0-816D000B9A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2694355"/>
                        <a:ext cx="1944216" cy="518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>
            <a:extLst>
              <a:ext uri="{FF2B5EF4-FFF2-40B4-BE49-F238E27FC236}">
                <a16:creationId xmlns:a16="http://schemas.microsoft.com/office/drawing/2014/main" id="{8D2CD470-7038-4C01-8664-AE76A55E9B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910208"/>
              </p:ext>
            </p:extLst>
          </p:nvPr>
        </p:nvGraphicFramePr>
        <p:xfrm>
          <a:off x="4727848" y="2622347"/>
          <a:ext cx="2736304" cy="57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6" name="Equation" r:id="rId5" imgW="939392" imgH="203112" progId="Equation.DSMT4">
                  <p:embed/>
                </p:oleObj>
              </mc:Choice>
              <mc:Fallback>
                <p:oleObj name="Equation" r:id="rId5" imgW="939392" imgH="203112" progId="Equation.DSMT4">
                  <p:embed/>
                  <p:pic>
                    <p:nvPicPr>
                      <p:cNvPr id="55304" name="Object 8">
                        <a:extLst>
                          <a:ext uri="{FF2B5EF4-FFF2-40B4-BE49-F238E27FC236}">
                            <a16:creationId xmlns:a16="http://schemas.microsoft.com/office/drawing/2014/main" id="{8D2CD470-7038-4C01-8664-AE76A55E9B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848" y="2622347"/>
                        <a:ext cx="2736304" cy="579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EAF0A370-7EC3-4AFD-A558-D1F0BC636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3578665"/>
            <a:ext cx="43878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667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(2)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二项分布           </a:t>
            </a: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9BE5A431-E114-4C5A-8A17-E866D278F4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027738"/>
              </p:ext>
            </p:extLst>
          </p:nvPr>
        </p:nvGraphicFramePr>
        <p:xfrm>
          <a:off x="2567608" y="4081100"/>
          <a:ext cx="7632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7" name="Equation" r:id="rId7" imgW="2679700" imgH="241300" progId="Equation.DSMT4">
                  <p:embed/>
                </p:oleObj>
              </mc:Choice>
              <mc:Fallback>
                <p:oleObj name="Equation" r:id="rId7" imgW="2679700" imgH="241300" progId="Equation.DSMT4">
                  <p:embed/>
                  <p:pic>
                    <p:nvPicPr>
                      <p:cNvPr id="56323" name="Object 3">
                        <a:extLst>
                          <a:ext uri="{FF2B5EF4-FFF2-40B4-BE49-F238E27FC236}">
                            <a16:creationId xmlns:a16="http://schemas.microsoft.com/office/drawing/2014/main" id="{F67859BC-3071-443C-AC3E-43CE208C8A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4081100"/>
                        <a:ext cx="7632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C398F25C-9B3D-4CBB-8F1F-B1D4073937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573611"/>
              </p:ext>
            </p:extLst>
          </p:nvPr>
        </p:nvGraphicFramePr>
        <p:xfrm>
          <a:off x="2279576" y="4710870"/>
          <a:ext cx="20161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8" name="Equation" r:id="rId9" imgW="583947" imgH="203112" progId="Equation.DSMT4">
                  <p:embed/>
                </p:oleObj>
              </mc:Choice>
              <mc:Fallback>
                <p:oleObj name="Equation" r:id="rId9" imgW="583947" imgH="203112" progId="Equation.DSMT4">
                  <p:embed/>
                  <p:pic>
                    <p:nvPicPr>
                      <p:cNvPr id="56324" name="Object 4">
                        <a:extLst>
                          <a:ext uri="{FF2B5EF4-FFF2-40B4-BE49-F238E27FC236}">
                            <a16:creationId xmlns:a16="http://schemas.microsoft.com/office/drawing/2014/main" id="{79FB25CB-95A6-402F-9605-50745D0FCB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4710870"/>
                        <a:ext cx="20161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F9C8670B-0DC5-4216-A71F-23157F23E9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155986"/>
              </p:ext>
            </p:extLst>
          </p:nvPr>
        </p:nvGraphicFramePr>
        <p:xfrm>
          <a:off x="4663092" y="4761365"/>
          <a:ext cx="403066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9" name="Equation" r:id="rId11" imgW="1002865" imgH="203112" progId="Equation.DSMT4">
                  <p:embed/>
                </p:oleObj>
              </mc:Choice>
              <mc:Fallback>
                <p:oleObj name="Equation" r:id="rId11" imgW="1002865" imgH="203112" progId="Equation.DSMT4">
                  <p:embed/>
                  <p:pic>
                    <p:nvPicPr>
                      <p:cNvPr id="56326" name="Object 6">
                        <a:extLst>
                          <a:ext uri="{FF2B5EF4-FFF2-40B4-BE49-F238E27FC236}">
                            <a16:creationId xmlns:a16="http://schemas.microsoft.com/office/drawing/2014/main" id="{4C9D1468-1C41-4B8F-A366-2381996906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3092" y="4761365"/>
                        <a:ext cx="4030663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7">
            <a:extLst>
              <a:ext uri="{FF2B5EF4-FFF2-40B4-BE49-F238E27FC236}">
                <a16:creationId xmlns:a16="http://schemas.microsoft.com/office/drawing/2014/main" id="{BB1C7EBA-BB5F-4D59-B213-1214021BB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528" y="5426060"/>
            <a:ext cx="60583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667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称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为服从参数为</a:t>
            </a:r>
            <a:r>
              <a:rPr lang="en-US" altLang="zh-CN" sz="2800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n,p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的二项分布。</a:t>
            </a:r>
          </a:p>
        </p:txBody>
      </p:sp>
    </p:spTree>
    <p:extLst>
      <p:ext uri="{BB962C8B-B14F-4D97-AF65-F5344CB8AC3E}">
        <p14:creationId xmlns:p14="http://schemas.microsoft.com/office/powerpoint/2010/main" val="406794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build="allAtOnce"/>
      <p:bldP spid="9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816A9043-4397-4803-95E8-7B2391EFC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480" y="1224861"/>
            <a:ext cx="568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667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(3) Poisson</a:t>
            </a: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分布           </a:t>
            </a:r>
          </a:p>
        </p:txBody>
      </p:sp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8F302E11-9A7E-4EA2-93ED-F5EC912DBF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876915"/>
              </p:ext>
            </p:extLst>
          </p:nvPr>
        </p:nvGraphicFramePr>
        <p:xfrm>
          <a:off x="1948211" y="1598060"/>
          <a:ext cx="5040609" cy="1012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1" name="Equation" r:id="rId3" imgW="2057400" imgH="419040" progId="Equation.DSMT4">
                  <p:embed/>
                </p:oleObj>
              </mc:Choice>
              <mc:Fallback>
                <p:oleObj name="Equation" r:id="rId3" imgW="2057400" imgH="419040" progId="Equation.DSMT4">
                  <p:embed/>
                  <p:pic>
                    <p:nvPicPr>
                      <p:cNvPr id="56329" name="Object 9">
                        <a:extLst>
                          <a:ext uri="{FF2B5EF4-FFF2-40B4-BE49-F238E27FC236}">
                            <a16:creationId xmlns:a16="http://schemas.microsoft.com/office/drawing/2014/main" id="{9E3D0FB0-08EA-495A-B5A7-9D3C963692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8211" y="1598060"/>
                        <a:ext cx="5040609" cy="1012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>
            <a:extLst>
              <a:ext uri="{FF2B5EF4-FFF2-40B4-BE49-F238E27FC236}">
                <a16:creationId xmlns:a16="http://schemas.microsoft.com/office/drawing/2014/main" id="{99083FA9-1BB9-4ADF-8E84-08D233CBC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317772"/>
              </p:ext>
            </p:extLst>
          </p:nvPr>
        </p:nvGraphicFramePr>
        <p:xfrm>
          <a:off x="7105080" y="1836703"/>
          <a:ext cx="18732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2" name="Equation" r:id="rId5" imgW="494870" imgH="177646" progId="Equation.DSMT4">
                  <p:embed/>
                </p:oleObj>
              </mc:Choice>
              <mc:Fallback>
                <p:oleObj name="Equation" r:id="rId5" imgW="494870" imgH="177646" progId="Equation.DSMT4">
                  <p:embed/>
                  <p:pic>
                    <p:nvPicPr>
                      <p:cNvPr id="56330" name="Object 10">
                        <a:extLst>
                          <a:ext uri="{FF2B5EF4-FFF2-40B4-BE49-F238E27FC236}">
                            <a16:creationId xmlns:a16="http://schemas.microsoft.com/office/drawing/2014/main" id="{6C859308-1390-49BA-AAF8-6116AF5DF5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080" y="1836703"/>
                        <a:ext cx="18732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>
            <a:extLst>
              <a:ext uri="{FF2B5EF4-FFF2-40B4-BE49-F238E27FC236}">
                <a16:creationId xmlns:a16="http://schemas.microsoft.com/office/drawing/2014/main" id="{12A9AFD6-CC3A-4C75-BB84-C6C96B0FD2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539131"/>
              </p:ext>
            </p:extLst>
          </p:nvPr>
        </p:nvGraphicFramePr>
        <p:xfrm>
          <a:off x="8978330" y="1759535"/>
          <a:ext cx="16795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3" name="Equation" r:id="rId7" imgW="507780" imgH="177723" progId="Equation.DSMT4">
                  <p:embed/>
                </p:oleObj>
              </mc:Choice>
              <mc:Fallback>
                <p:oleObj name="Equation" r:id="rId7" imgW="507780" imgH="177723" progId="Equation.DSMT4">
                  <p:embed/>
                  <p:pic>
                    <p:nvPicPr>
                      <p:cNvPr id="56331" name="Object 11">
                        <a:extLst>
                          <a:ext uri="{FF2B5EF4-FFF2-40B4-BE49-F238E27FC236}">
                            <a16:creationId xmlns:a16="http://schemas.microsoft.com/office/drawing/2014/main" id="{AE08DF60-F766-41C9-A5E4-9B4238C0E4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8330" y="1759535"/>
                        <a:ext cx="1679575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:a16="http://schemas.microsoft.com/office/drawing/2014/main" id="{D27B04A2-9FCD-49BE-8ABE-4EDD37124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480" y="2564904"/>
            <a:ext cx="8172424" cy="1157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3667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(4)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正态分布和对数正态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若随机变量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的概率密度函数为：   </a:t>
            </a: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9FE23E2B-F440-41C9-A1FE-B96465545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96283"/>
              </p:ext>
            </p:extLst>
          </p:nvPr>
        </p:nvGraphicFramePr>
        <p:xfrm>
          <a:off x="1847528" y="3699186"/>
          <a:ext cx="69850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4" name="Equation" r:id="rId9" imgW="2844800" imgH="444500" progId="Equation.DSMT4">
                  <p:embed/>
                </p:oleObj>
              </mc:Choice>
              <mc:Fallback>
                <p:oleObj name="Equation" r:id="rId9" imgW="2844800" imgH="444500" progId="Equation.DSMT4">
                  <p:embed/>
                  <p:pic>
                    <p:nvPicPr>
                      <p:cNvPr id="57347" name="Object 3">
                        <a:extLst>
                          <a:ext uri="{FF2B5EF4-FFF2-40B4-BE49-F238E27FC236}">
                            <a16:creationId xmlns:a16="http://schemas.microsoft.com/office/drawing/2014/main" id="{01BCC7D9-5D5D-48FB-B1B2-356CC3FBF3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3699186"/>
                        <a:ext cx="6985000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925F93B4-A983-4EE3-B1F1-4AD48C4D13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367047"/>
              </p:ext>
            </p:extLst>
          </p:nvPr>
        </p:nvGraphicFramePr>
        <p:xfrm>
          <a:off x="1955230" y="5056877"/>
          <a:ext cx="23050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5" name="Equation" r:id="rId11" imgW="914400" imgH="228600" progId="Equation.DSMT4">
                  <p:embed/>
                </p:oleObj>
              </mc:Choice>
              <mc:Fallback>
                <p:oleObj name="Equation" r:id="rId11" imgW="914400" imgH="228600" progId="Equation.DSMT4">
                  <p:embed/>
                  <p:pic>
                    <p:nvPicPr>
                      <p:cNvPr id="57349" name="Object 5">
                        <a:extLst>
                          <a:ext uri="{FF2B5EF4-FFF2-40B4-BE49-F238E27FC236}">
                            <a16:creationId xmlns:a16="http://schemas.microsoft.com/office/drawing/2014/main" id="{BF8D24C2-5104-4A50-8C31-1A67B4ABC5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230" y="5056877"/>
                        <a:ext cx="23050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>
            <a:extLst>
              <a:ext uri="{FF2B5EF4-FFF2-40B4-BE49-F238E27FC236}">
                <a16:creationId xmlns:a16="http://schemas.microsoft.com/office/drawing/2014/main" id="{DCA1C3C1-9451-4D21-A4DB-B6A2DC6D3C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051701"/>
              </p:ext>
            </p:extLst>
          </p:nvPr>
        </p:nvGraphicFramePr>
        <p:xfrm>
          <a:off x="4465737" y="5091801"/>
          <a:ext cx="14414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6" name="Equation" r:id="rId13" imgW="533169" imgH="203112" progId="Equation.DSMT4">
                  <p:embed/>
                </p:oleObj>
              </mc:Choice>
              <mc:Fallback>
                <p:oleObj name="Equation" r:id="rId13" imgW="533169" imgH="203112" progId="Equation.DSMT4">
                  <p:embed/>
                  <p:pic>
                    <p:nvPicPr>
                      <p:cNvPr id="57351" name="Object 7">
                        <a:extLst>
                          <a:ext uri="{FF2B5EF4-FFF2-40B4-BE49-F238E27FC236}">
                            <a16:creationId xmlns:a16="http://schemas.microsoft.com/office/drawing/2014/main" id="{B321FC79-0DE8-4715-963B-7D314A04F7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737" y="5091801"/>
                        <a:ext cx="144145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9">
            <a:extLst>
              <a:ext uri="{FF2B5EF4-FFF2-40B4-BE49-F238E27FC236}">
                <a16:creationId xmlns:a16="http://schemas.microsoft.com/office/drawing/2014/main" id="{18A33274-8639-47F7-B0EF-573145AB18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668530"/>
              </p:ext>
            </p:extLst>
          </p:nvPr>
        </p:nvGraphicFramePr>
        <p:xfrm>
          <a:off x="6023992" y="4963871"/>
          <a:ext cx="180181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7" name="Equation" r:id="rId15" imgW="609336" imgH="203112" progId="Equation.DSMT4">
                  <p:embed/>
                </p:oleObj>
              </mc:Choice>
              <mc:Fallback>
                <p:oleObj name="Equation" r:id="rId15" imgW="609336" imgH="203112" progId="Equation.DSMT4">
                  <p:embed/>
                  <p:pic>
                    <p:nvPicPr>
                      <p:cNvPr id="57353" name="Object 9">
                        <a:extLst>
                          <a:ext uri="{FF2B5EF4-FFF2-40B4-BE49-F238E27FC236}">
                            <a16:creationId xmlns:a16="http://schemas.microsoft.com/office/drawing/2014/main" id="{A553FA2F-BABA-4E9B-B071-3AE512F0B8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992" y="4963871"/>
                        <a:ext cx="1801813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1CDBF9C-B8DA-4B64-A633-8F1E55D0C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724" y="1265456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若随机变量</a:t>
            </a:r>
            <a:r>
              <a:rPr lang="zh-CN" altLang="en-US" sz="2800" b="1" dirty="0"/>
              <a:t>的概率密度为</a:t>
            </a:r>
          </a:p>
        </p:txBody>
      </p:sp>
      <p:graphicFrame>
        <p:nvGraphicFramePr>
          <p:cNvPr id="58374" name="Object 6">
            <a:extLst>
              <a:ext uri="{FF2B5EF4-FFF2-40B4-BE49-F238E27FC236}">
                <a16:creationId xmlns:a16="http://schemas.microsoft.com/office/drawing/2014/main" id="{ECFA8259-D72C-4D7C-AFAC-048CAAE5D8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074965"/>
              </p:ext>
            </p:extLst>
          </p:nvPr>
        </p:nvGraphicFramePr>
        <p:xfrm>
          <a:off x="2207568" y="1836459"/>
          <a:ext cx="6976645" cy="1016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8" name="Equation" r:id="rId3" imgW="3073400" imgH="444500" progId="Equation.DSMT4">
                  <p:embed/>
                </p:oleObj>
              </mc:Choice>
              <mc:Fallback>
                <p:oleObj name="Equation" r:id="rId3" imgW="30734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1836459"/>
                        <a:ext cx="6976645" cy="1016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7">
            <a:extLst>
              <a:ext uri="{FF2B5EF4-FFF2-40B4-BE49-F238E27FC236}">
                <a16:creationId xmlns:a16="http://schemas.microsoft.com/office/drawing/2014/main" id="{786E4E1E-9416-4490-952D-A330D7A56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432" y="2900719"/>
            <a:ext cx="46955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667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 eaLnBrk="1" hangingPunct="1"/>
            <a:r>
              <a:rPr lang="zh-CN" altLang="en-US" sz="2800" b="1" dirty="0">
                <a:latin typeface="宋体" panose="02010600030101010101" pitchFamily="2" charset="-122"/>
              </a:rPr>
              <a:t>则称</a:t>
            </a:r>
            <a:r>
              <a:rPr lang="en-US" altLang="zh-CN" sz="2800" b="1" dirty="0">
                <a:latin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</a:rPr>
              <a:t>服从对数正态分布。  </a:t>
            </a:r>
          </a:p>
        </p:txBody>
      </p:sp>
      <p:graphicFrame>
        <p:nvGraphicFramePr>
          <p:cNvPr id="58376" name="Object 8">
            <a:extLst>
              <a:ext uri="{FF2B5EF4-FFF2-40B4-BE49-F238E27FC236}">
                <a16:creationId xmlns:a16="http://schemas.microsoft.com/office/drawing/2014/main" id="{D9E61625-E553-4A5D-8E0F-FE59A2D4F4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579819"/>
              </p:ext>
            </p:extLst>
          </p:nvPr>
        </p:nvGraphicFramePr>
        <p:xfrm>
          <a:off x="2202756" y="3538897"/>
          <a:ext cx="30972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9" name="Equation" r:id="rId5" imgW="1117600" imgH="419100" progId="Equation.DSMT4">
                  <p:embed/>
                </p:oleObj>
              </mc:Choice>
              <mc:Fallback>
                <p:oleObj name="Equation" r:id="rId5" imgW="1117600" imgH="419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756" y="3538897"/>
                        <a:ext cx="3097212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Object 10">
            <a:extLst>
              <a:ext uri="{FF2B5EF4-FFF2-40B4-BE49-F238E27FC236}">
                <a16:creationId xmlns:a16="http://schemas.microsoft.com/office/drawing/2014/main" id="{04AD29AC-86B3-4C06-B4E1-E095700C5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163528"/>
              </p:ext>
            </p:extLst>
          </p:nvPr>
        </p:nvGraphicFramePr>
        <p:xfrm>
          <a:off x="2127722" y="4696184"/>
          <a:ext cx="60499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0" name="Equation" r:id="rId7" imgW="2070100" imgH="228600" progId="Equation.DSMT4">
                  <p:embed/>
                </p:oleObj>
              </mc:Choice>
              <mc:Fallback>
                <p:oleObj name="Equation" r:id="rId7" imgW="20701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722" y="4696184"/>
                        <a:ext cx="604996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>
            <a:extLst>
              <a:ext uri="{FF2B5EF4-FFF2-40B4-BE49-F238E27FC236}">
                <a16:creationId xmlns:a16="http://schemas.microsoft.com/office/drawing/2014/main" id="{8FDA1D65-4463-4747-89E6-88D1E03ED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588963"/>
            <a:ext cx="184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>
              <a:latin typeface="宋体" panose="02010600030101010101" pitchFamily="2" charset="-122"/>
            </a:endParaRPr>
          </a:p>
          <a:p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1195F02D-C785-46C6-8F57-960189AA5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136619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7" name="Rectangle 9">
            <a:extLst>
              <a:ext uri="{FF2B5EF4-FFF2-40B4-BE49-F238E27FC236}">
                <a16:creationId xmlns:a16="http://schemas.microsoft.com/office/drawing/2014/main" id="{1C7A05F0-A3E4-4348-8C36-3772642D7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2834809"/>
            <a:ext cx="728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宋体" panose="02010600030101010101" pitchFamily="2" charset="-122"/>
              </a:rPr>
              <a:t>   </a:t>
            </a:r>
          </a:p>
        </p:txBody>
      </p:sp>
      <p:sp>
        <p:nvSpPr>
          <p:cNvPr id="48139" name="Rectangle 11">
            <a:extLst>
              <a:ext uri="{FF2B5EF4-FFF2-40B4-BE49-F238E27FC236}">
                <a16:creationId xmlns:a16="http://schemas.microsoft.com/office/drawing/2014/main" id="{D58E5F5A-3042-4AD9-9A54-CAFBA8E96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3905400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8380" name="Object 12">
            <a:extLst>
              <a:ext uri="{FF2B5EF4-FFF2-40B4-BE49-F238E27FC236}">
                <a16:creationId xmlns:a16="http://schemas.microsoft.com/office/drawing/2014/main" id="{56444032-6822-4999-A17F-54EDD22E0C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7350" y="5341939"/>
          <a:ext cx="4651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0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58380" name="Object 12">
                        <a:extLst>
                          <a:ext uri="{FF2B5EF4-FFF2-40B4-BE49-F238E27FC236}">
                            <a16:creationId xmlns:a16="http://schemas.microsoft.com/office/drawing/2014/main" id="{56444032-6822-4999-A17F-54EDD22E0C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5341939"/>
                        <a:ext cx="46513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1" name="Rectangle 13">
            <a:extLst>
              <a:ext uri="{FF2B5EF4-FFF2-40B4-BE49-F238E27FC236}">
                <a16:creationId xmlns:a16="http://schemas.microsoft.com/office/drawing/2014/main" id="{96015BE2-32BC-4ACA-A3A3-B39EC9455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528" y="1259920"/>
            <a:ext cx="5187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(5)  </a:t>
            </a:r>
            <a:r>
              <a:rPr lang="zh-CN" altLang="en-US" sz="2800" b="1" dirty="0">
                <a:latin typeface="宋体" panose="02010600030101010101" pitchFamily="2" charset="-122"/>
              </a:rPr>
              <a:t>分布和指数分布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CCAB99-2BB7-400E-ACCF-47ED64DDF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653" y="3154105"/>
            <a:ext cx="4394270" cy="7846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C1650D-4BC7-454E-B9A1-040900F485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3243149"/>
            <a:ext cx="2970435" cy="68990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0BADC25-6CEF-4A5A-8E42-13B11A5CB807}"/>
              </a:ext>
            </a:extLst>
          </p:cNvPr>
          <p:cNvSpPr/>
          <p:nvPr/>
        </p:nvSpPr>
        <p:spPr>
          <a:xfrm>
            <a:off x="1919288" y="1798386"/>
            <a:ext cx="8996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伽玛分布（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Gamma Distribution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）是统计学的一种连续概率函数，是概率统计中一种非常重要的分布。“指数分布”和“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χ2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分布”都是伽马分布的特例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A90FA8-8744-410E-9788-C5E5EF587E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363" y="5157192"/>
            <a:ext cx="3249592" cy="11521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87B5F13-9C4D-44F0-8A96-BD983DAC35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32" y="5298524"/>
            <a:ext cx="1245622" cy="6411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616BCA1-D0B1-46D6-9B31-8A9521DCE8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478" y="5277515"/>
            <a:ext cx="2711060" cy="64112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3A23EAA-F7CE-4553-8643-B18A3ABA022E}"/>
              </a:ext>
            </a:extLst>
          </p:cNvPr>
          <p:cNvSpPr/>
          <p:nvPr/>
        </p:nvSpPr>
        <p:spPr>
          <a:xfrm>
            <a:off x="1939486" y="444449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指数分布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7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  <p:bldP spid="583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7DE8E7F-D750-45D9-9E8C-E78B6E305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40" y="1296171"/>
            <a:ext cx="10173319" cy="211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3667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3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． 协方差及相关系数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A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．协方差及相关系数的定义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设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X,Y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为两个随机变量它们之间的相互关系用它们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之间的相关系数来描述</a:t>
            </a:r>
          </a:p>
        </p:txBody>
      </p:sp>
      <p:graphicFrame>
        <p:nvGraphicFramePr>
          <p:cNvPr id="59395" name="Object 3">
            <a:extLst>
              <a:ext uri="{FF2B5EF4-FFF2-40B4-BE49-F238E27FC236}">
                <a16:creationId xmlns:a16="http://schemas.microsoft.com/office/drawing/2014/main" id="{F14E2ED0-F95F-4DD2-9A76-AF64DF16FB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991947"/>
              </p:ext>
            </p:extLst>
          </p:nvPr>
        </p:nvGraphicFramePr>
        <p:xfrm>
          <a:off x="3863752" y="3443499"/>
          <a:ext cx="36004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5" name="Equation" r:id="rId3" imgW="1422400" imgH="203200" progId="Equation.DSMT4">
                  <p:embed/>
                </p:oleObj>
              </mc:Choice>
              <mc:Fallback>
                <p:oleObj name="Equation" r:id="rId3" imgW="14224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752" y="3443499"/>
                        <a:ext cx="36004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Rectangle 4">
            <a:extLst>
              <a:ext uri="{FF2B5EF4-FFF2-40B4-BE49-F238E27FC236}">
                <a16:creationId xmlns:a16="http://schemas.microsoft.com/office/drawing/2014/main" id="{8A64E43E-D515-4870-ADAE-FDEA66CC7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711" y="3946527"/>
            <a:ext cx="5942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称为随机变量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X,Y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的协方差，记为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</a:p>
        </p:txBody>
      </p:sp>
      <p:graphicFrame>
        <p:nvGraphicFramePr>
          <p:cNvPr id="59399" name="Object 7">
            <a:extLst>
              <a:ext uri="{FF2B5EF4-FFF2-40B4-BE49-F238E27FC236}">
                <a16:creationId xmlns:a16="http://schemas.microsoft.com/office/drawing/2014/main" id="{206ABEF0-8688-45E4-9574-CB572B0CC5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120107"/>
              </p:ext>
            </p:extLst>
          </p:nvPr>
        </p:nvGraphicFramePr>
        <p:xfrm>
          <a:off x="2905470" y="4630974"/>
          <a:ext cx="58324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6" name="Equation" r:id="rId5" imgW="2159000" imgH="203200" progId="Equation.DSMT4">
                  <p:embed/>
                </p:oleObj>
              </mc:Choice>
              <mc:Fallback>
                <p:oleObj name="Equation" r:id="rId5" imgW="21590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470" y="4630974"/>
                        <a:ext cx="58324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Text Box 8">
            <a:extLst>
              <a:ext uri="{FF2B5EF4-FFF2-40B4-BE49-F238E27FC236}">
                <a16:creationId xmlns:a16="http://schemas.microsoft.com/office/drawing/2014/main" id="{B1783246-2D49-4B15-9C0B-30DF984E8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038" y="5753101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59401" name="Object 9">
            <a:extLst>
              <a:ext uri="{FF2B5EF4-FFF2-40B4-BE49-F238E27FC236}">
                <a16:creationId xmlns:a16="http://schemas.microsoft.com/office/drawing/2014/main" id="{95B50F0A-39E6-4455-AE50-75B8ABA9B2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323715"/>
              </p:ext>
            </p:extLst>
          </p:nvPr>
        </p:nvGraphicFramePr>
        <p:xfrm>
          <a:off x="4008439" y="5183189"/>
          <a:ext cx="2808287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7" name="Equation" r:id="rId7" imgW="1371600" imgH="444240" progId="Equation.DSMT4">
                  <p:embed/>
                </p:oleObj>
              </mc:Choice>
              <mc:Fallback>
                <p:oleObj name="Equation" r:id="rId7" imgW="137160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5183189"/>
                        <a:ext cx="2808287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Rectangle 10">
            <a:extLst>
              <a:ext uri="{FF2B5EF4-FFF2-40B4-BE49-F238E27FC236}">
                <a16:creationId xmlns:a16="http://schemas.microsoft.com/office/drawing/2014/main" id="{ED705B20-8FCC-4804-8286-BE394891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5468473"/>
            <a:ext cx="5309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</a:p>
        </p:txBody>
      </p:sp>
      <p:sp>
        <p:nvSpPr>
          <p:cNvPr id="59403" name="Rectangle 11">
            <a:extLst>
              <a:ext uri="{FF2B5EF4-FFF2-40B4-BE49-F238E27FC236}">
                <a16:creationId xmlns:a16="http://schemas.microsoft.com/office/drawing/2014/main" id="{FAE5F354-D3A0-4369-983F-D44C6ABEA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6103704"/>
            <a:ext cx="52148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称为随机变量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X,Y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的相关系数。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allAtOnce"/>
      <p:bldP spid="59396" grpId="0" build="allAtOnce"/>
      <p:bldP spid="5940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">
            <a:extLst>
              <a:ext uri="{FF2B5EF4-FFF2-40B4-BE49-F238E27FC236}">
                <a16:creationId xmlns:a16="http://schemas.microsoft.com/office/drawing/2014/main" id="{539455F5-1B53-48F0-9BEC-82ADF3FE36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90397"/>
              </p:ext>
            </p:extLst>
          </p:nvPr>
        </p:nvGraphicFramePr>
        <p:xfrm>
          <a:off x="3414094" y="1724636"/>
          <a:ext cx="422275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3" name="Equation" r:id="rId3" imgW="1409088" imgH="203112" progId="Equation.DSMT4">
                  <p:embed/>
                </p:oleObj>
              </mc:Choice>
              <mc:Fallback>
                <p:oleObj name="Equation" r:id="rId3" imgW="1409088" imgH="20311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094" y="1724636"/>
                        <a:ext cx="422275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Rectangle 3">
            <a:extLst>
              <a:ext uri="{FF2B5EF4-FFF2-40B4-BE49-F238E27FC236}">
                <a16:creationId xmlns:a16="http://schemas.microsoft.com/office/drawing/2014/main" id="{41185126-D57C-4427-B794-0BE9C7889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3024972"/>
            <a:ext cx="226215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800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           </a:t>
            </a:r>
          </a:p>
          <a:p>
            <a:endParaRPr lang="zh-CN" altLang="en-US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60420" name="Object 4">
            <a:extLst>
              <a:ext uri="{FF2B5EF4-FFF2-40B4-BE49-F238E27FC236}">
                <a16:creationId xmlns:a16="http://schemas.microsoft.com/office/drawing/2014/main" id="{9B4B0F7E-BDF5-4822-AC9B-F314479BDF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126264"/>
              </p:ext>
            </p:extLst>
          </p:nvPr>
        </p:nvGraphicFramePr>
        <p:xfrm>
          <a:off x="2726985" y="2298770"/>
          <a:ext cx="58070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4" name="Equation" r:id="rId5" imgW="1726451" imgH="203112" progId="Equation.DSMT4">
                  <p:embed/>
                </p:oleObj>
              </mc:Choice>
              <mc:Fallback>
                <p:oleObj name="Equation" r:id="rId5" imgW="1726451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985" y="2298770"/>
                        <a:ext cx="5807075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Rectangle 5">
            <a:extLst>
              <a:ext uri="{FF2B5EF4-FFF2-40B4-BE49-F238E27FC236}">
                <a16:creationId xmlns:a16="http://schemas.microsoft.com/office/drawing/2014/main" id="{C524C2DF-462A-47BD-90DB-7D68D2106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954" y="3806261"/>
            <a:ext cx="14542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           </a:t>
            </a:r>
          </a:p>
        </p:txBody>
      </p:sp>
      <p:graphicFrame>
        <p:nvGraphicFramePr>
          <p:cNvPr id="60422" name="Object 6">
            <a:extLst>
              <a:ext uri="{FF2B5EF4-FFF2-40B4-BE49-F238E27FC236}">
                <a16:creationId xmlns:a16="http://schemas.microsoft.com/office/drawing/2014/main" id="{0DE51CD6-8A99-45E3-8992-B83AE661A8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538209"/>
              </p:ext>
            </p:extLst>
          </p:nvPr>
        </p:nvGraphicFramePr>
        <p:xfrm>
          <a:off x="2255988" y="2963968"/>
          <a:ext cx="8066087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5" name="Equation" r:id="rId7" imgW="2971800" imgH="215900" progId="Equation.DSMT4">
                  <p:embed/>
                </p:oleObj>
              </mc:Choice>
              <mc:Fallback>
                <p:oleObj name="Equation" r:id="rId7" imgW="29718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988" y="2963968"/>
                        <a:ext cx="8066087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Rectangle 7">
            <a:extLst>
              <a:ext uri="{FF2B5EF4-FFF2-40B4-BE49-F238E27FC236}">
                <a16:creationId xmlns:a16="http://schemas.microsoft.com/office/drawing/2014/main" id="{F66767BD-1052-4077-90C5-0718758E4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68" y="3717032"/>
            <a:ext cx="34772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177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C.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相关系数性质   </a:t>
            </a:r>
          </a:p>
        </p:txBody>
      </p:sp>
      <p:sp>
        <p:nvSpPr>
          <p:cNvPr id="50184" name="Rectangle 8">
            <a:extLst>
              <a:ext uri="{FF2B5EF4-FFF2-40B4-BE49-F238E27FC236}">
                <a16:creationId xmlns:a16="http://schemas.microsoft.com/office/drawing/2014/main" id="{3FFC0B1C-D73A-472A-BDA5-162FBC5AA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170274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60425" name="Object 9">
            <a:extLst>
              <a:ext uri="{FF2B5EF4-FFF2-40B4-BE49-F238E27FC236}">
                <a16:creationId xmlns:a16="http://schemas.microsoft.com/office/drawing/2014/main" id="{045396E6-A277-4EE1-87E1-4B047065AF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202736"/>
              </p:ext>
            </p:extLst>
          </p:nvPr>
        </p:nvGraphicFramePr>
        <p:xfrm>
          <a:off x="3150542" y="5114031"/>
          <a:ext cx="116046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6" name="Equation" r:id="rId9" imgW="545863" imgH="228501" progId="Equation.DSMT4">
                  <p:embed/>
                </p:oleObj>
              </mc:Choice>
              <mc:Fallback>
                <p:oleObj name="Equation" r:id="rId9" imgW="545863" imgH="22850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0542" y="5114031"/>
                        <a:ext cx="1160462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6" name="Rectangle 10">
            <a:extLst>
              <a:ext uri="{FF2B5EF4-FFF2-40B4-BE49-F238E27FC236}">
                <a16:creationId xmlns:a16="http://schemas.microsoft.com/office/drawing/2014/main" id="{5D54FD3D-0296-43D9-B3A5-F69849C54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955" y="5087699"/>
            <a:ext cx="55018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的充要条件是，存在常数</a:t>
            </a:r>
            <a:r>
              <a:rPr lang="en-US" altLang="zh-CN" sz="2800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a,b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使</a:t>
            </a:r>
          </a:p>
        </p:txBody>
      </p:sp>
      <p:graphicFrame>
        <p:nvGraphicFramePr>
          <p:cNvPr id="60427" name="Object 11">
            <a:extLst>
              <a:ext uri="{FF2B5EF4-FFF2-40B4-BE49-F238E27FC236}">
                <a16:creationId xmlns:a16="http://schemas.microsoft.com/office/drawing/2014/main" id="{96561890-EF28-4386-8DCD-B0667708B6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204347"/>
              </p:ext>
            </p:extLst>
          </p:nvPr>
        </p:nvGraphicFramePr>
        <p:xfrm>
          <a:off x="3910955" y="5645645"/>
          <a:ext cx="30956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7" name="Equation" r:id="rId11" imgW="1143000" imgH="203200" progId="Equation.DSMT4">
                  <p:embed/>
                </p:oleObj>
              </mc:Choice>
              <mc:Fallback>
                <p:oleObj name="Equation" r:id="rId11" imgW="1143000" imgH="20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955" y="5645645"/>
                        <a:ext cx="30956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8" name="Text Box 12">
            <a:extLst>
              <a:ext uri="{FF2B5EF4-FFF2-40B4-BE49-F238E27FC236}">
                <a16:creationId xmlns:a16="http://schemas.microsoft.com/office/drawing/2014/main" id="{0A42EDD7-5209-4F6A-887F-1A7C9E258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535" y="5106863"/>
            <a:ext cx="6222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(2)</a:t>
            </a:r>
          </a:p>
        </p:txBody>
      </p:sp>
      <p:grpSp>
        <p:nvGrpSpPr>
          <p:cNvPr id="60429" name="Group 13">
            <a:extLst>
              <a:ext uri="{FF2B5EF4-FFF2-40B4-BE49-F238E27FC236}">
                <a16:creationId xmlns:a16="http://schemas.microsoft.com/office/drawing/2014/main" id="{8D20DBF9-0919-44FB-9535-C5C52D6B3ABB}"/>
              </a:ext>
            </a:extLst>
          </p:cNvPr>
          <p:cNvGrpSpPr>
            <a:grpSpLocks/>
          </p:cNvGrpSpPr>
          <p:nvPr/>
        </p:nvGrpSpPr>
        <p:grpSpPr bwMode="auto">
          <a:xfrm>
            <a:off x="2380605" y="4349977"/>
            <a:ext cx="2520950" cy="561975"/>
            <a:chOff x="509" y="1484"/>
            <a:chExt cx="1373" cy="313"/>
          </a:xfrm>
        </p:grpSpPr>
        <p:graphicFrame>
          <p:nvGraphicFramePr>
            <p:cNvPr id="50197" name="Object 14">
              <a:extLst>
                <a:ext uri="{FF2B5EF4-FFF2-40B4-BE49-F238E27FC236}">
                  <a16:creationId xmlns:a16="http://schemas.microsoft.com/office/drawing/2014/main" id="{AC316362-293F-4D18-8E47-101621BBE6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1484"/>
            <a:ext cx="81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8" name="Equation" r:id="rId13" imgW="571252" imgH="215806" progId="Equation.DSMT4">
                    <p:embed/>
                  </p:oleObj>
                </mc:Choice>
                <mc:Fallback>
                  <p:oleObj name="Equation" r:id="rId13" imgW="571252" imgH="215806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484"/>
                          <a:ext cx="816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8" name="Text Box 15">
              <a:extLst>
                <a:ext uri="{FF2B5EF4-FFF2-40B4-BE49-F238E27FC236}">
                  <a16:creationId xmlns:a16="http://schemas.microsoft.com/office/drawing/2014/main" id="{C854A394-46F3-4191-B836-B3AEB48CC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" y="1503"/>
              <a:ext cx="3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华文中宋" panose="02010600040101010101" pitchFamily="2" charset="-122"/>
                  <a:ea typeface="华文中宋" panose="02010600040101010101" pitchFamily="2" charset="-122"/>
                </a:rPr>
                <a:t>(1)</a:t>
              </a:r>
            </a:p>
          </p:txBody>
        </p:sp>
      </p:grpSp>
      <p:grpSp>
        <p:nvGrpSpPr>
          <p:cNvPr id="60433" name="Group 17">
            <a:extLst>
              <a:ext uri="{FF2B5EF4-FFF2-40B4-BE49-F238E27FC236}">
                <a16:creationId xmlns:a16="http://schemas.microsoft.com/office/drawing/2014/main" id="{AEBE1CC6-1F61-47CC-A034-024A8F100B45}"/>
              </a:ext>
            </a:extLst>
          </p:cNvPr>
          <p:cNvGrpSpPr>
            <a:grpSpLocks/>
          </p:cNvGrpSpPr>
          <p:nvPr/>
        </p:nvGrpSpPr>
        <p:grpSpPr bwMode="auto">
          <a:xfrm>
            <a:off x="2863205" y="6134001"/>
            <a:ext cx="8129588" cy="544512"/>
            <a:chOff x="339" y="1207"/>
            <a:chExt cx="5121" cy="343"/>
          </a:xfrm>
        </p:grpSpPr>
        <p:sp>
          <p:nvSpPr>
            <p:cNvPr id="50194" name="Rectangle 18">
              <a:extLst>
                <a:ext uri="{FF2B5EF4-FFF2-40B4-BE49-F238E27FC236}">
                  <a16:creationId xmlns:a16="http://schemas.microsoft.com/office/drawing/2014/main" id="{3C6C5606-E482-4E3C-93E9-EFFCFB309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1220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当</a:t>
              </a:r>
              <a:endPara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aphicFrame>
          <p:nvGraphicFramePr>
            <p:cNvPr id="50195" name="Object 19">
              <a:extLst>
                <a:ext uri="{FF2B5EF4-FFF2-40B4-BE49-F238E27FC236}">
                  <a16:creationId xmlns:a16="http://schemas.microsoft.com/office/drawing/2014/main" id="{8F84C174-3166-450E-9B5B-E7AB64A2F5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8" y="1207"/>
            <a:ext cx="816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9" name="Equation" r:id="rId15" imgW="583693" imgH="215713" progId="Equation.DSMT4">
                    <p:embed/>
                  </p:oleObj>
                </mc:Choice>
                <mc:Fallback>
                  <p:oleObj name="Equation" r:id="rId15" imgW="583693" imgH="215713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" y="1207"/>
                          <a:ext cx="816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6" name="Rectangle 20">
              <a:extLst>
                <a:ext uri="{FF2B5EF4-FFF2-40B4-BE49-F238E27FC236}">
                  <a16:creationId xmlns:a16="http://schemas.microsoft.com/office/drawing/2014/main" id="{AD4E406B-6C4B-4A21-B374-0513292D5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220"/>
              <a:ext cx="40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时，</a:t>
              </a:r>
              <a:r>
                <a:rPr lang="en-US" altLang="zh-CN" sz="2800" b="1">
                  <a:latin typeface="华文中宋" panose="02010600040101010101" pitchFamily="2" charset="-122"/>
                  <a:ea typeface="华文中宋" panose="02010600040101010101" pitchFamily="2" charset="-122"/>
                </a:rPr>
                <a:t>X</a:t>
              </a:r>
              <a:r>
                <a:rPr lang="zh-CN" altLang="en-US" sz="2800" b="1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与</a:t>
              </a:r>
              <a:r>
                <a:rPr lang="en-US" altLang="zh-CN" sz="2800" b="1">
                  <a:latin typeface="华文中宋" panose="02010600040101010101" pitchFamily="2" charset="-122"/>
                  <a:ea typeface="华文中宋" panose="02010600040101010101" pitchFamily="2" charset="-122"/>
                </a:rPr>
                <a:t>Y</a:t>
              </a:r>
              <a:r>
                <a:rPr lang="zh-CN" altLang="en-US" sz="2800" b="1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之间以概率</a:t>
              </a:r>
              <a:r>
                <a:rPr lang="en-US" altLang="zh-CN" sz="2800" b="1">
                  <a:latin typeface="华文中宋" panose="02010600040101010101" pitchFamily="2" charset="-122"/>
                  <a:ea typeface="华文中宋" panose="02010600040101010101" pitchFamily="2" charset="-122"/>
                </a:rPr>
                <a:t>1</a:t>
              </a:r>
              <a:r>
                <a:rPr lang="zh-CN" altLang="en-US" sz="2800" b="1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存在线性关系。</a:t>
              </a:r>
              <a:r>
                <a:rPr lang="zh-CN" altLang="en-US" sz="2800" b="1"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</a:p>
          </p:txBody>
        </p:sp>
      </p:grpSp>
      <p:sp>
        <p:nvSpPr>
          <p:cNvPr id="60437" name="Text Box 21">
            <a:extLst>
              <a:ext uri="{FF2B5EF4-FFF2-40B4-BE49-F238E27FC236}">
                <a16:creationId xmlns:a16="http://schemas.microsoft.com/office/drawing/2014/main" id="{FD0F2F9D-13D9-438A-A5C4-2A4510CDD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568" y="1090217"/>
            <a:ext cx="30796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． 协方差的性质</a:t>
            </a:r>
            <a:endParaRPr lang="zh-CN" altLang="en-US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0439" name="Text Box 23">
            <a:extLst>
              <a:ext uri="{FF2B5EF4-FFF2-40B4-BE49-F238E27FC236}">
                <a16:creationId xmlns:a16="http://schemas.microsoft.com/office/drawing/2014/main" id="{4D27CE0F-2D36-4B24-879C-5F5BD64DF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268" y="6186983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0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0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3" grpId="0"/>
      <p:bldP spid="60426" grpId="0"/>
      <p:bldP spid="60428" grpId="0"/>
      <p:bldP spid="60437" grpId="0"/>
      <p:bldP spid="6043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E0EAD06-6E93-47CD-83C4-0F94EE7A2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136" y="2012022"/>
            <a:ext cx="335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宋体" panose="02010600030101010101" pitchFamily="2" charset="-122"/>
              </a:rPr>
              <a:t>A. k</a:t>
            </a:r>
            <a:r>
              <a:rPr lang="zh-CN" altLang="en-US" sz="2800" b="1" dirty="0">
                <a:latin typeface="宋体" panose="02010600030101010101" pitchFamily="2" charset="-122"/>
              </a:rPr>
              <a:t>阶原点矩定义</a:t>
            </a:r>
          </a:p>
        </p:txBody>
      </p:sp>
      <p:graphicFrame>
        <p:nvGraphicFramePr>
          <p:cNvPr id="61443" name="Object 3">
            <a:extLst>
              <a:ext uri="{FF2B5EF4-FFF2-40B4-BE49-F238E27FC236}">
                <a16:creationId xmlns:a16="http://schemas.microsoft.com/office/drawing/2014/main" id="{5184B8C3-599F-4DDB-B2E0-9486859599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425825"/>
              </p:ext>
            </p:extLst>
          </p:nvPr>
        </p:nvGraphicFramePr>
        <p:xfrm>
          <a:off x="6161608" y="2542948"/>
          <a:ext cx="36068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7" name="Equation" r:id="rId3" imgW="1333500" imgH="228600" progId="Equation.DSMT4">
                  <p:embed/>
                </p:oleObj>
              </mc:Choice>
              <mc:Fallback>
                <p:oleObj name="Equation" r:id="rId3" imgW="13335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608" y="2542948"/>
                        <a:ext cx="36068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Rectangle 4">
            <a:extLst>
              <a:ext uri="{FF2B5EF4-FFF2-40B4-BE49-F238E27FC236}">
                <a16:creationId xmlns:a16="http://schemas.microsoft.com/office/drawing/2014/main" id="{39A6D28E-206F-4D27-9216-8392B8BA2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008" y="3073922"/>
            <a:ext cx="576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存在，称它为</a:t>
            </a:r>
            <a:r>
              <a:rPr lang="en-US" altLang="zh-CN" sz="2800" b="1" dirty="0">
                <a:latin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</a:rPr>
              <a:t>的</a:t>
            </a:r>
            <a:r>
              <a:rPr lang="en-US" altLang="zh-CN" sz="2800" b="1" dirty="0">
                <a:latin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宋体" panose="02010600030101010101" pitchFamily="2" charset="-122"/>
              </a:rPr>
              <a:t>阶原点矩。</a:t>
            </a:r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862E26C0-50B3-4782-B577-C36859089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104" y="3629453"/>
            <a:ext cx="6048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546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宋体" panose="02010600030101010101" pitchFamily="2" charset="-122"/>
              </a:rPr>
              <a:t>B. k</a:t>
            </a:r>
            <a:r>
              <a:rPr lang="zh-CN" altLang="en-US" sz="2800" b="1" dirty="0">
                <a:latin typeface="宋体" panose="02010600030101010101" pitchFamily="2" charset="-122"/>
              </a:rPr>
              <a:t>阶中心矩           </a:t>
            </a:r>
          </a:p>
        </p:txBody>
      </p:sp>
      <p:graphicFrame>
        <p:nvGraphicFramePr>
          <p:cNvPr id="61446" name="Object 6">
            <a:extLst>
              <a:ext uri="{FF2B5EF4-FFF2-40B4-BE49-F238E27FC236}">
                <a16:creationId xmlns:a16="http://schemas.microsoft.com/office/drawing/2014/main" id="{0257DEBE-58D7-4954-A96B-94A309BDAC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316634"/>
              </p:ext>
            </p:extLst>
          </p:nvPr>
        </p:nvGraphicFramePr>
        <p:xfrm>
          <a:off x="2676182" y="4166045"/>
          <a:ext cx="45720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8" name="Equation" r:id="rId5" imgW="1727200" imgH="228600" progId="Equation.DSMT4">
                  <p:embed/>
                </p:oleObj>
              </mc:Choice>
              <mc:Fallback>
                <p:oleObj name="Equation" r:id="rId5" imgW="17272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182" y="4166045"/>
                        <a:ext cx="45720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Rectangle 8">
            <a:extLst>
              <a:ext uri="{FF2B5EF4-FFF2-40B4-BE49-F238E27FC236}">
                <a16:creationId xmlns:a16="http://schemas.microsoft.com/office/drawing/2014/main" id="{8826A5A6-B7D0-4B36-8C15-B541BE744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857" y="4771354"/>
            <a:ext cx="54168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 存在，则称它为</a:t>
            </a:r>
            <a:r>
              <a:rPr lang="en-US" altLang="zh-CN" sz="2800" b="1" dirty="0">
                <a:latin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</a:rPr>
              <a:t>的</a:t>
            </a:r>
            <a:r>
              <a:rPr lang="en-US" altLang="zh-CN" sz="2800" b="1" dirty="0">
                <a:latin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宋体" panose="02010600030101010101" pitchFamily="2" charset="-122"/>
              </a:rPr>
              <a:t>阶中心矩。</a:t>
            </a:r>
          </a:p>
        </p:txBody>
      </p:sp>
      <p:sp>
        <p:nvSpPr>
          <p:cNvPr id="61449" name="Text Box 9">
            <a:extLst>
              <a:ext uri="{FF2B5EF4-FFF2-40B4-BE49-F238E27FC236}">
                <a16:creationId xmlns:a16="http://schemas.microsoft.com/office/drawing/2014/main" id="{DE3954A8-513A-4404-98B2-89CDC5070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964" y="1509760"/>
            <a:ext cx="6583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4.    </a:t>
            </a:r>
            <a:r>
              <a:rPr lang="zh-CN" altLang="en-US" sz="2800" b="1" dirty="0"/>
              <a:t>随机变量的矩</a:t>
            </a:r>
          </a:p>
        </p:txBody>
      </p:sp>
      <p:sp>
        <p:nvSpPr>
          <p:cNvPr id="61450" name="Text Box 10">
            <a:extLst>
              <a:ext uri="{FF2B5EF4-FFF2-40B4-BE49-F238E27FC236}">
                <a16:creationId xmlns:a16="http://schemas.microsoft.com/office/drawing/2014/main" id="{1F34CD07-0FC5-45FD-9FAC-463BA56D0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076" y="2567553"/>
            <a:ext cx="41296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设  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Y</a:t>
            </a:r>
            <a:r>
              <a:rPr lang="zh-CN" altLang="en-US" sz="2800" b="1" dirty="0"/>
              <a:t>是随机变量，若</a:t>
            </a:r>
          </a:p>
        </p:txBody>
      </p:sp>
      <p:sp>
        <p:nvSpPr>
          <p:cNvPr id="61452" name="Text Box 12">
            <a:extLst>
              <a:ext uri="{FF2B5EF4-FFF2-40B4-BE49-F238E27FC236}">
                <a16:creationId xmlns:a16="http://schemas.microsoft.com/office/drawing/2014/main" id="{5566B616-AB37-4BE3-9E89-755E68B73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828" y="4234676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61444" grpId="0"/>
      <p:bldP spid="61445" grpId="0"/>
      <p:bldP spid="61448" grpId="0"/>
      <p:bldP spid="61449" grpId="0"/>
      <p:bldP spid="61450" grpId="0"/>
      <p:bldP spid="614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2B1DF50-6843-4D87-A6E2-505244D10F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680075" y="4371975"/>
            <a:ext cx="6511925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sz="3200"/>
              <a:t> 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A5DF204-10B5-4B18-A595-7A9639108F79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1055440" y="1390062"/>
            <a:ext cx="10801200" cy="5063274"/>
          </a:xfrm>
        </p:spPr>
        <p:txBody>
          <a:bodyPr rtlCol="0">
            <a:noAutofit/>
          </a:bodyPr>
          <a:lstStyle/>
          <a:p>
            <a:pPr marL="812800" indent="-812800" fontAlgn="auto">
              <a:lnSpc>
                <a:spcPct val="8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随机事件</a:t>
            </a:r>
          </a:p>
          <a:p>
            <a:pPr marL="812800" indent="-812800" fontAlgn="auto">
              <a:lnSpc>
                <a:spcPct val="80000"/>
              </a:lnSpc>
              <a:buClr>
                <a:schemeClr val="accent6">
                  <a:lumMod val="75000"/>
                </a:schemeClr>
              </a:buClr>
              <a:buAutoNum type="alphaUcPeriod"/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样本空间、样本点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b="1" dirty="0"/>
              <a:t>样本空间</a:t>
            </a:r>
            <a:r>
              <a:rPr lang="zh-CN" altLang="en-US" sz="2000" b="1" dirty="0"/>
              <a:t>      将随机试验的所有可能结果组成的集合称为的样本空间，记为  </a:t>
            </a:r>
            <a:r>
              <a:rPr lang="zh-CN" altLang="en-US" sz="2000" b="1" dirty="0">
                <a:sym typeface="Symbol" panose="05050102010706020507" pitchFamily="18" charset="2"/>
              </a:rPr>
              <a:t></a:t>
            </a:r>
            <a:endParaRPr lang="en-US" altLang="zh-CN" sz="2000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400" b="1" dirty="0"/>
              <a:t>样本点</a:t>
            </a:r>
            <a:r>
              <a:rPr lang="zh-CN" altLang="en-US" sz="2000" b="1" dirty="0"/>
              <a:t>           样本空间中的元素，即试验</a:t>
            </a:r>
            <a:r>
              <a:rPr lang="en-US" altLang="zh-CN" sz="2000" b="1" dirty="0"/>
              <a:t>E</a:t>
            </a:r>
            <a:r>
              <a:rPr lang="zh-CN" altLang="en-US" sz="2000" b="1" dirty="0"/>
              <a:t>的每个结果，称为样本点。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/>
              <a:t>B.</a:t>
            </a:r>
            <a:r>
              <a:rPr lang="zh-CN" altLang="en-US" sz="2400" b="1" dirty="0"/>
              <a:t>随机事件、基本事件</a:t>
            </a:r>
          </a:p>
          <a:p>
            <a:pPr marL="0" indent="0">
              <a:buNone/>
            </a:pPr>
            <a:r>
              <a:rPr lang="zh-CN" altLang="en-US" sz="2400" b="1" dirty="0"/>
              <a:t>随机事件</a:t>
            </a:r>
            <a:r>
              <a:rPr lang="zh-CN" altLang="en-US" sz="2000" b="1" dirty="0"/>
              <a:t>      随机试验</a:t>
            </a:r>
            <a:r>
              <a:rPr lang="en-US" altLang="zh-CN" sz="2000" b="1" dirty="0"/>
              <a:t>E</a:t>
            </a:r>
            <a:r>
              <a:rPr lang="zh-CN" altLang="en-US" sz="2000" b="1" dirty="0"/>
              <a:t>的样本空间</a:t>
            </a:r>
            <a:r>
              <a:rPr lang="zh-CN" altLang="en-US" sz="2000" b="1" dirty="0">
                <a:sym typeface="Symbol" panose="05050102010706020507" pitchFamily="18" charset="2"/>
              </a:rPr>
              <a:t></a:t>
            </a:r>
            <a:r>
              <a:rPr lang="zh-CN" altLang="en-US" sz="2000" b="1" dirty="0"/>
              <a:t>的子集称为随机事件，简称为事件。</a:t>
            </a:r>
            <a:endParaRPr lang="en-US" altLang="zh-CN" sz="2000" b="1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b="1" dirty="0"/>
              <a:t>基本事件     </a:t>
            </a:r>
            <a:r>
              <a:rPr lang="zh-CN" altLang="en-US" sz="2000" b="1" dirty="0"/>
              <a:t>由一个样本点组成的单点集，称为基本事件。 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400" b="1" dirty="0"/>
              <a:t>必然事件      </a:t>
            </a:r>
            <a:r>
              <a:rPr lang="zh-CN" altLang="en-US" sz="2000" b="1" dirty="0"/>
              <a:t>在每次试验中它总是发生，称它为必然事件。</a:t>
            </a:r>
            <a:endParaRPr lang="en-US" altLang="zh-CN" sz="2000" b="1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b="1" dirty="0"/>
              <a:t>不可能事件  </a:t>
            </a:r>
            <a:r>
              <a:rPr lang="zh-CN" altLang="en-US" sz="2000" b="1" dirty="0"/>
              <a:t>在每次试验中都不会发生，称之为不可能事件。</a:t>
            </a:r>
            <a:endParaRPr lang="en-US" altLang="zh-CN" sz="2000" b="1" dirty="0"/>
          </a:p>
          <a:p>
            <a:pPr marL="0" indent="0">
              <a:lnSpc>
                <a:spcPct val="120000"/>
              </a:lnSpc>
              <a:buNone/>
            </a:pPr>
            <a:endParaRPr lang="zh-CN" altLang="en-US" sz="2000" b="1" dirty="0"/>
          </a:p>
          <a:p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 marL="0" indent="0">
              <a:buNone/>
            </a:pPr>
            <a:endParaRPr lang="zh-CN" altLang="en-US" sz="2400" b="1" dirty="0"/>
          </a:p>
          <a:p>
            <a:pPr marL="0" indent="0">
              <a:lnSpc>
                <a:spcPct val="120000"/>
              </a:lnSpc>
              <a:buNone/>
            </a:pPr>
            <a:endParaRPr lang="zh-CN" altLang="en-US" sz="2400" b="1" dirty="0">
              <a:sym typeface="Symbol" panose="05050102010706020507" pitchFamily="18" charset="2"/>
            </a:endParaRPr>
          </a:p>
          <a:p>
            <a:pPr marL="812800" indent="-812800" fontAlgn="auto">
              <a:lnSpc>
                <a:spcPct val="80000"/>
              </a:lnSpc>
              <a:buClr>
                <a:schemeClr val="accent6">
                  <a:lumMod val="75000"/>
                </a:schemeClr>
              </a:buClr>
              <a:buAutoNum type="alphaUcPeriod"/>
              <a:defRPr/>
            </a:pP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12800" indent="-812800" fontAlgn="auto">
              <a:lnSpc>
                <a:spcPct val="8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E1210273-73AB-4233-B994-F77D93B96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CC067620-029E-4BF7-8D72-FDC2BA2BA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DE4E614C-8713-4E51-8D6F-242C55AA1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4340" grpId="0" animBg="1"/>
      <p:bldP spid="14341" grpId="0" animBg="1"/>
      <p:bldP spid="1434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36F333C5-B9B5-4521-89E1-5179580D3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586" y="1525977"/>
            <a:ext cx="5543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C.  </a:t>
            </a:r>
            <a:r>
              <a:rPr lang="en-US" altLang="zh-CN" sz="2800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k+L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阶混合矩             </a:t>
            </a:r>
          </a:p>
        </p:txBody>
      </p:sp>
      <p:graphicFrame>
        <p:nvGraphicFramePr>
          <p:cNvPr id="62467" name="Object 3">
            <a:extLst>
              <a:ext uri="{FF2B5EF4-FFF2-40B4-BE49-F238E27FC236}">
                <a16:creationId xmlns:a16="http://schemas.microsoft.com/office/drawing/2014/main" id="{8E94B3A9-A3EA-445E-A0F9-9F985C20B0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578497"/>
              </p:ext>
            </p:extLst>
          </p:nvPr>
        </p:nvGraphicFramePr>
        <p:xfrm>
          <a:off x="2616225" y="2138614"/>
          <a:ext cx="41783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0" name="Equation" r:id="rId3" imgW="1612900" imgH="228600" progId="Equation.DSMT4">
                  <p:embed/>
                </p:oleObj>
              </mc:Choice>
              <mc:Fallback>
                <p:oleObj name="Equation" r:id="rId3" imgW="16129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25" y="2138614"/>
                        <a:ext cx="41783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Rectangle 4">
            <a:extLst>
              <a:ext uri="{FF2B5EF4-FFF2-40B4-BE49-F238E27FC236}">
                <a16:creationId xmlns:a16="http://schemas.microsoft.com/office/drawing/2014/main" id="{94A5209E-B063-4141-B5CB-C6FDA5BFD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996" y="2737084"/>
            <a:ext cx="59987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存在，称它为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Y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sz="2800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k+L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阶混合矩。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36250AE-42CB-44E8-A8F9-491B008A3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637" y="3418757"/>
            <a:ext cx="6265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D.     </a:t>
            </a:r>
            <a:r>
              <a:rPr lang="en-US" altLang="zh-CN" sz="2800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k+L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阶混合中心矩          </a:t>
            </a:r>
          </a:p>
        </p:txBody>
      </p:sp>
      <p:graphicFrame>
        <p:nvGraphicFramePr>
          <p:cNvPr id="62471" name="Object 7">
            <a:extLst>
              <a:ext uri="{FF2B5EF4-FFF2-40B4-BE49-F238E27FC236}">
                <a16:creationId xmlns:a16="http://schemas.microsoft.com/office/drawing/2014/main" id="{86CA1ECA-4CED-4EA3-8841-B40BD9BAD6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173356"/>
              </p:ext>
            </p:extLst>
          </p:nvPr>
        </p:nvGraphicFramePr>
        <p:xfrm>
          <a:off x="2560787" y="3965991"/>
          <a:ext cx="46958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1" name="Equation" r:id="rId5" imgW="1765300" imgH="228600" progId="Equation.DSMT4">
                  <p:embed/>
                </p:oleObj>
              </mc:Choice>
              <mc:Fallback>
                <p:oleObj name="Equation" r:id="rId5" imgW="17653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787" y="3965991"/>
                        <a:ext cx="46958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Rectangle 8">
            <a:extLst>
              <a:ext uri="{FF2B5EF4-FFF2-40B4-BE49-F238E27FC236}">
                <a16:creationId xmlns:a16="http://schemas.microsoft.com/office/drawing/2014/main" id="{B115A252-A22B-4618-93E3-640037D1B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996" y="4633972"/>
            <a:ext cx="67585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存在，称它为</a:t>
            </a:r>
            <a:r>
              <a:rPr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Y</a:t>
            </a: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k+L</a:t>
            </a: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阶混合中心矩。</a:t>
            </a:r>
          </a:p>
        </p:txBody>
      </p:sp>
      <p:sp>
        <p:nvSpPr>
          <p:cNvPr id="62474" name="Text Box 10">
            <a:extLst>
              <a:ext uri="{FF2B5EF4-FFF2-40B4-BE49-F238E27FC236}">
                <a16:creationId xmlns:a16="http://schemas.microsoft.com/office/drawing/2014/main" id="{E70396F4-0BCA-4DAD-9F9E-70C0F9503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552" y="2173867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若</a:t>
            </a:r>
          </a:p>
        </p:txBody>
      </p:sp>
      <p:sp>
        <p:nvSpPr>
          <p:cNvPr id="62475" name="Text Box 11">
            <a:extLst>
              <a:ext uri="{FF2B5EF4-FFF2-40B4-BE49-F238E27FC236}">
                <a16:creationId xmlns:a16="http://schemas.microsoft.com/office/drawing/2014/main" id="{6B753CD1-2095-456B-A202-FC480BCCC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627" y="3984752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  <p:bldP spid="62468" grpId="0"/>
      <p:bldP spid="62470" grpId="0"/>
      <p:bldP spid="62472" grpId="0"/>
      <p:bldP spid="62474" grpId="0"/>
      <p:bldP spid="6247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>
            <a:extLst>
              <a:ext uri="{FF2B5EF4-FFF2-40B4-BE49-F238E27FC236}">
                <a16:creationId xmlns:a16="http://schemas.microsoft.com/office/drawing/2014/main" id="{372A6A82-1EFD-4B70-BE59-85DA77611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8" y="1124744"/>
            <a:ext cx="8964612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5429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alphaUcPeriod" startAt="5"/>
            </a:pPr>
            <a:r>
              <a:rPr lang="en-US" altLang="zh-CN" b="1" dirty="0"/>
              <a:t>n</a:t>
            </a:r>
            <a:r>
              <a:rPr lang="zh-CN" altLang="en-US" b="1" dirty="0"/>
              <a:t>维随机变量的协方差矩阵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设</a:t>
            </a:r>
            <a:r>
              <a:rPr lang="en-US" altLang="zh-CN" b="1" dirty="0"/>
              <a:t>n</a:t>
            </a:r>
            <a:r>
              <a:rPr lang="zh-CN" altLang="en-US" b="1" dirty="0"/>
              <a:t>维随机变量（</a:t>
            </a:r>
            <a:r>
              <a:rPr lang="en-US" altLang="zh-CN" b="1" dirty="0"/>
              <a:t>X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 X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   </a:t>
            </a:r>
            <a:r>
              <a:rPr lang="en-US" altLang="zh-CN" b="1" dirty="0">
                <a:sym typeface="Symbol" panose="05050102010706020507" pitchFamily="18" charset="2"/>
              </a:rPr>
              <a:t></a:t>
            </a:r>
            <a:r>
              <a:rPr lang="en-US" altLang="zh-CN" b="1" dirty="0" err="1"/>
              <a:t>X</a:t>
            </a:r>
            <a:r>
              <a:rPr lang="en-US" altLang="zh-CN" b="1" baseline="-30000" dirty="0" err="1">
                <a:sym typeface="Symbol" panose="05050102010706020507" pitchFamily="18" charset="2"/>
              </a:rPr>
              <a:t>n</a:t>
            </a:r>
            <a:r>
              <a:rPr lang="zh-CN" altLang="en-US" b="1" dirty="0">
                <a:sym typeface="Symbol" panose="05050102010706020507" pitchFamily="18" charset="2"/>
              </a:rPr>
              <a:t>）的二阶混合中心矩</a:t>
            </a:r>
          </a:p>
        </p:txBody>
      </p:sp>
      <p:graphicFrame>
        <p:nvGraphicFramePr>
          <p:cNvPr id="63492" name="Object 4">
            <a:extLst>
              <a:ext uri="{FF2B5EF4-FFF2-40B4-BE49-F238E27FC236}">
                <a16:creationId xmlns:a16="http://schemas.microsoft.com/office/drawing/2014/main" id="{B73B29F5-7A48-4B58-8AF5-503F5963A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505306"/>
              </p:ext>
            </p:extLst>
          </p:nvPr>
        </p:nvGraphicFramePr>
        <p:xfrm>
          <a:off x="1775520" y="2165505"/>
          <a:ext cx="6919913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5" name="Equation" r:id="rId3" imgW="3060700" imgH="482600" progId="Equation.DSMT4">
                  <p:embed/>
                </p:oleObj>
              </mc:Choice>
              <mc:Fallback>
                <p:oleObj name="Equation" r:id="rId3" imgW="30607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2165505"/>
                        <a:ext cx="6919913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Rectangle 5">
            <a:extLst>
              <a:ext uri="{FF2B5EF4-FFF2-40B4-BE49-F238E27FC236}">
                <a16:creationId xmlns:a16="http://schemas.microsoft.com/office/drawing/2014/main" id="{A1BFB8BB-5493-4F44-9064-CE3EEBAAC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50" y="3130491"/>
            <a:ext cx="10873208" cy="100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b="1" dirty="0"/>
              <a:t>都存在，则称矩阵为</a:t>
            </a:r>
            <a:r>
              <a:rPr lang="en-US" altLang="zh-CN" b="1" dirty="0"/>
              <a:t>n</a:t>
            </a:r>
            <a:r>
              <a:rPr lang="zh-CN" altLang="en-US" b="1" dirty="0"/>
              <a:t>维随机变量（</a:t>
            </a:r>
            <a:r>
              <a:rPr lang="en-US" altLang="zh-CN" b="1" dirty="0"/>
              <a:t>X1 ,X2 </a:t>
            </a:r>
            <a:r>
              <a:rPr lang="en-US" altLang="zh-CN" b="1" dirty="0">
                <a:sym typeface="Symbol" panose="05050102010706020507" pitchFamily="18" charset="2"/>
              </a:rPr>
              <a:t></a:t>
            </a:r>
            <a:r>
              <a:rPr lang="en-US" altLang="zh-CN" b="1" dirty="0"/>
              <a:t>  </a:t>
            </a:r>
            <a:r>
              <a:rPr lang="en-US" altLang="zh-CN" b="1" dirty="0" err="1"/>
              <a:t>X</a:t>
            </a:r>
            <a:r>
              <a:rPr lang="en-US" altLang="zh-CN" b="1" dirty="0" err="1">
                <a:sym typeface="Symbol" panose="05050102010706020507" pitchFamily="18" charset="2"/>
              </a:rPr>
              <a:t>n</a:t>
            </a:r>
            <a:r>
              <a:rPr lang="zh-CN" altLang="en-US" b="1" dirty="0">
                <a:sym typeface="Symbol" panose="05050102010706020507" pitchFamily="18" charset="2"/>
              </a:rPr>
              <a:t>）</a:t>
            </a:r>
            <a:endParaRPr lang="en-US" altLang="zh-CN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sym typeface="Symbol" panose="05050102010706020507" pitchFamily="18" charset="2"/>
              </a:rPr>
              <a:t>               的协方差矩阵。</a:t>
            </a:r>
            <a:r>
              <a:rPr lang="zh-CN" altLang="en-US" b="1" dirty="0"/>
              <a:t>      </a:t>
            </a:r>
          </a:p>
        </p:txBody>
      </p:sp>
      <p:graphicFrame>
        <p:nvGraphicFramePr>
          <p:cNvPr id="63494" name="Object 6">
            <a:extLst>
              <a:ext uri="{FF2B5EF4-FFF2-40B4-BE49-F238E27FC236}">
                <a16:creationId xmlns:a16="http://schemas.microsoft.com/office/drawing/2014/main" id="{2D89BFB0-8B06-43E8-8954-BCFF8AE50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423353"/>
              </p:ext>
            </p:extLst>
          </p:nvPr>
        </p:nvGraphicFramePr>
        <p:xfrm>
          <a:off x="2999656" y="3732099"/>
          <a:ext cx="3824287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6" name="Equation" r:id="rId5" imgW="1651000" imgH="1143000" progId="Equation.DSMT4">
                  <p:embed/>
                </p:oleObj>
              </mc:Choice>
              <mc:Fallback>
                <p:oleObj name="Equation" r:id="rId5" imgW="1651000" imgH="1143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3732099"/>
                        <a:ext cx="3824287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A156E11F-BD00-402F-B290-9A222C8923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821797"/>
              </p:ext>
            </p:extLst>
          </p:nvPr>
        </p:nvGraphicFramePr>
        <p:xfrm>
          <a:off x="7248128" y="4452179"/>
          <a:ext cx="2285525" cy="1000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7" name="Equation" r:id="rId7" imgW="901700" imgH="457200" progId="Equation.DSMT4">
                  <p:embed/>
                </p:oleObj>
              </mc:Choice>
              <mc:Fallback>
                <p:oleObj name="Equation" r:id="rId7" imgW="901700" imgH="457200" progId="Equation.DSMT4">
                  <p:embed/>
                  <p:pic>
                    <p:nvPicPr>
                      <p:cNvPr id="69637" name="Object 5">
                        <a:extLst>
                          <a:ext uri="{FF2B5EF4-FFF2-40B4-BE49-F238E27FC236}">
                            <a16:creationId xmlns:a16="http://schemas.microsoft.com/office/drawing/2014/main" id="{6BB29451-D074-4311-9DBD-26D38B6FB5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128" y="4452179"/>
                        <a:ext cx="2285525" cy="1000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58A72995-B4AD-4DE0-9229-1E6B7B7BAF3C}"/>
              </a:ext>
            </a:extLst>
          </p:cNvPr>
          <p:cNvSpPr/>
          <p:nvPr/>
        </p:nvSpPr>
        <p:spPr>
          <a:xfrm>
            <a:off x="1775520" y="6164149"/>
            <a:ext cx="7368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因而上述矩阵是一个对称矩阵</a:t>
            </a:r>
            <a:r>
              <a:rPr lang="en-US" altLang="zh-CN" b="1" dirty="0">
                <a:ea typeface="宋体" panose="02010600030101010101" pitchFamily="2" charset="-122"/>
              </a:rPr>
              <a:t>,</a:t>
            </a:r>
            <a:r>
              <a:rPr lang="zh-CN" altLang="en-US" b="1" dirty="0">
                <a:ea typeface="宋体" panose="02010600030101010101" pitchFamily="2" charset="-122"/>
              </a:rPr>
              <a:t>一般假定</a:t>
            </a:r>
            <a:r>
              <a:rPr lang="en-US" altLang="zh-CN" b="1" dirty="0">
                <a:ea typeface="宋体" panose="02010600030101010101" pitchFamily="2" charset="-122"/>
              </a:rPr>
              <a:t>C</a:t>
            </a:r>
            <a:r>
              <a:rPr lang="zh-CN" altLang="en-US" b="1" dirty="0">
                <a:ea typeface="宋体" panose="02010600030101010101" pitchFamily="2" charset="-122"/>
              </a:rPr>
              <a:t>为正定的。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allAtOnce"/>
      <p:bldP spid="6349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9" name="Rectangle 7">
            <a:extLst>
              <a:ext uri="{FF2B5EF4-FFF2-40B4-BE49-F238E27FC236}">
                <a16:creationId xmlns:a16="http://schemas.microsoft.com/office/drawing/2014/main" id="{1E390A81-6C19-4C82-8F1E-15492677F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14" y="1281333"/>
            <a:ext cx="9534598" cy="147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五、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维正态变量具有以下三条重要性质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证明略）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1. n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维随机变量（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en-US" altLang="zh-CN" b="1" baseline="-30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X</a:t>
            </a:r>
            <a:r>
              <a:rPr lang="en-US" altLang="zh-CN" b="1" baseline="-30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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en-US" altLang="zh-CN" b="1" baseline="-300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）服从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维正态分布的充要条件是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 baseline="-300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 X</a:t>
            </a:r>
            <a:r>
              <a:rPr lang="en-US" altLang="zh-CN" b="1" baseline="-300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</a:t>
            </a:r>
            <a:r>
              <a:rPr lang="en-US" altLang="zh-CN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en-US" altLang="zh-CN" b="1" baseline="-30000" dirty="0" err="1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的任意的线性组合             </a:t>
            </a:r>
          </a:p>
        </p:txBody>
      </p:sp>
      <p:graphicFrame>
        <p:nvGraphicFramePr>
          <p:cNvPr id="69640" name="Object 8">
            <a:extLst>
              <a:ext uri="{FF2B5EF4-FFF2-40B4-BE49-F238E27FC236}">
                <a16:creationId xmlns:a16="http://schemas.microsoft.com/office/drawing/2014/main" id="{B651AB28-C016-4D2A-9025-5EC68970A5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064798"/>
              </p:ext>
            </p:extLst>
          </p:nvPr>
        </p:nvGraphicFramePr>
        <p:xfrm>
          <a:off x="4763220" y="2290990"/>
          <a:ext cx="44450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8" name="Equation" r:id="rId3" imgW="1447800" imgH="228600" progId="Equation.DSMT4">
                  <p:embed/>
                </p:oleObj>
              </mc:Choice>
              <mc:Fallback>
                <p:oleObj name="Equation" r:id="rId3" imgW="14478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3220" y="2290990"/>
                        <a:ext cx="44450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1" name="Text Box 9">
            <a:extLst>
              <a:ext uri="{FF2B5EF4-FFF2-40B4-BE49-F238E27FC236}">
                <a16:creationId xmlns:a16="http://schemas.microsoft.com/office/drawing/2014/main" id="{D17A33AF-D5FB-4CC4-B575-D2A083695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336" y="2275350"/>
            <a:ext cx="49672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服从一维正态分布。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6CC875B-1835-4039-A4CE-E5B4F7549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2936095"/>
            <a:ext cx="9649072" cy="1485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762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若（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en-US" altLang="zh-CN" b="1" baseline="-30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1 ,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en-US" altLang="zh-CN" b="1" baseline="-30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,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,</a:t>
            </a:r>
            <a:r>
              <a:rPr lang="en-US" altLang="zh-CN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en-US" altLang="zh-CN" b="1" baseline="-30000" dirty="0" err="1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）服从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维正态分布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设 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b="1" baseline="-300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,Y</a:t>
            </a:r>
            <a:r>
              <a:rPr lang="en-US" altLang="zh-CN" b="1" baseline="-300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,,</a:t>
            </a:r>
            <a:r>
              <a:rPr lang="en-US" altLang="zh-CN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Y</a:t>
            </a:r>
            <a:r>
              <a:rPr lang="en-US" altLang="zh-CN" b="1" baseline="-30000" dirty="0" err="1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k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是</a:t>
            </a:r>
            <a:r>
              <a:rPr lang="en-US" altLang="zh-CN" b="1" dirty="0" err="1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 baseline="-30000" dirty="0" err="1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(j=1,2,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n)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的线性函数，则 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b="1" baseline="-300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1 , 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b="1" baseline="-300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2,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,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Y</a:t>
            </a:r>
            <a:r>
              <a:rPr lang="en-US" altLang="zh-CN" b="1" baseline="-300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k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也服从多维正态分布。这一性质称为正态变量的线性变换不变性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18DEFD39-B29F-47F9-A3AA-BFFD8039F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496" y="4500201"/>
            <a:ext cx="8994204" cy="148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AutoNum type="arabicPeriod" startAt="3"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设（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b="1" baseline="-250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,X </a:t>
            </a:r>
            <a:r>
              <a:rPr lang="en-US" altLang="zh-CN" b="1" baseline="-250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2,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,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 </a:t>
            </a:r>
            <a:r>
              <a:rPr lang="en-US" altLang="zh-CN" b="1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）服从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维正态分布，则</a:t>
            </a:r>
          </a:p>
          <a:p>
            <a:pPr marL="0" indent="0" eaLnBrk="1" hangingPunct="1">
              <a:lnSpc>
                <a:spcPct val="130000"/>
              </a:lnSpc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   “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 baseline="-250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, X </a:t>
            </a:r>
            <a:r>
              <a:rPr lang="en-US" altLang="zh-CN" b="1" baseline="-250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2,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,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 </a:t>
            </a:r>
            <a:r>
              <a:rPr lang="en-US" altLang="zh-CN" b="1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相互独立”  与    “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b="1" baseline="-250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1,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X</a:t>
            </a:r>
            <a:r>
              <a:rPr lang="en-US" altLang="zh-CN" b="1" baseline="-250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2,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,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 </a:t>
            </a:r>
            <a:r>
              <a:rPr lang="en-US" altLang="zh-CN" b="1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 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两两不相关”是等价的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/>
      <p:bldP spid="69641" grpId="0"/>
      <p:bldP spid="8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9" name="Rectangle 7">
            <a:extLst>
              <a:ext uri="{FF2B5EF4-FFF2-40B4-BE49-F238E27FC236}">
                <a16:creationId xmlns:a16="http://schemas.microsoft.com/office/drawing/2014/main" id="{A823375C-93AD-48AE-9D74-FE8FDBF35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8" y="1268760"/>
            <a:ext cx="10369152" cy="171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 dirty="0"/>
              <a:t>六．大数定律、中心极限定理         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1" dirty="0"/>
              <a:t> 1</a:t>
            </a:r>
            <a:r>
              <a:rPr lang="zh-CN" altLang="en-US" sz="2800" b="1" dirty="0">
                <a:ea typeface="黑体" panose="02010609060101010101" pitchFamily="49" charset="-122"/>
              </a:rPr>
              <a:t>．大数定律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设</a:t>
            </a:r>
            <a:r>
              <a:rPr lang="en-US" altLang="zh-CN" sz="2800" b="1" dirty="0"/>
              <a:t>X</a:t>
            </a:r>
            <a:r>
              <a:rPr lang="en-US" altLang="zh-CN" sz="2800" b="1" baseline="-30000" dirty="0"/>
              <a:t>1</a:t>
            </a:r>
            <a:r>
              <a:rPr lang="en-US" altLang="zh-CN" sz="2800" b="1" dirty="0"/>
              <a:t> X</a:t>
            </a:r>
            <a:r>
              <a:rPr lang="en-US" altLang="zh-CN" sz="2800" b="1" baseline="-30000" dirty="0"/>
              <a:t>2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</a:t>
            </a:r>
            <a:r>
              <a:rPr lang="en-US" altLang="zh-CN" sz="2800" b="1" dirty="0" err="1"/>
              <a:t>X</a:t>
            </a:r>
            <a:r>
              <a:rPr lang="en-US" altLang="zh-CN" sz="2800" b="1" baseline="-30000" dirty="0" err="1"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ym typeface="Symbol" panose="05050102010706020507" pitchFamily="18" charset="2"/>
              </a:rPr>
              <a:t>,.,</a:t>
            </a:r>
            <a:r>
              <a:rPr lang="en-US" altLang="zh-CN" sz="2800" b="1" baseline="-30000" dirty="0"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是相互独立，且具有相同分布的随机变量。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              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E5DB8ED-723D-4EA9-A537-06DAB0D83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88" y="426631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7188B623-D1E9-446E-9615-A7EA1188EE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499298"/>
              </p:ext>
            </p:extLst>
          </p:nvPr>
        </p:nvGraphicFramePr>
        <p:xfrm>
          <a:off x="3512938" y="2981280"/>
          <a:ext cx="18716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8" name="Equation" r:id="rId3" imgW="698500" imgH="228600" progId="Equation.DSMT4">
                  <p:embed/>
                </p:oleObj>
              </mc:Choice>
              <mc:Fallback>
                <p:oleObj name="Equation" r:id="rId3" imgW="698500" imgH="228600" progId="Equation.DSMT4">
                  <p:embed/>
                  <p:pic>
                    <p:nvPicPr>
                      <p:cNvPr id="65540" name="Object 4">
                        <a:extLst>
                          <a:ext uri="{FF2B5EF4-FFF2-40B4-BE49-F238E27FC236}">
                            <a16:creationId xmlns:a16="http://schemas.microsoft.com/office/drawing/2014/main" id="{5120CC6A-DA66-4141-A0A2-5854F383C7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2938" y="2981280"/>
                        <a:ext cx="187166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132925F8-4F20-4769-917A-E1B77B7341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619160"/>
              </p:ext>
            </p:extLst>
          </p:nvPr>
        </p:nvGraphicFramePr>
        <p:xfrm>
          <a:off x="6640313" y="2928049"/>
          <a:ext cx="40322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9" name="Equation" r:id="rId5" imgW="1651000" imgH="241300" progId="Equation.DSMT4">
                  <p:embed/>
                </p:oleObj>
              </mc:Choice>
              <mc:Fallback>
                <p:oleObj name="Equation" r:id="rId5" imgW="1651000" imgH="241300" progId="Equation.DSMT4">
                  <p:embed/>
                  <p:pic>
                    <p:nvPicPr>
                      <p:cNvPr id="65541" name="Object 5">
                        <a:extLst>
                          <a:ext uri="{FF2B5EF4-FFF2-40B4-BE49-F238E27FC236}">
                            <a16:creationId xmlns:a16="http://schemas.microsoft.com/office/drawing/2014/main" id="{59453E12-35CC-4A4D-BA74-9F4AAC1511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313" y="2928049"/>
                        <a:ext cx="40322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>
            <a:extLst>
              <a:ext uri="{FF2B5EF4-FFF2-40B4-BE49-F238E27FC236}">
                <a16:creationId xmlns:a16="http://schemas.microsoft.com/office/drawing/2014/main" id="{F83E3FA2-BEB0-43E5-819B-13B7E270B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88" y="520769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33EA469A-1E01-4D5C-A576-DE7209DC5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8" y="3558637"/>
            <a:ext cx="5707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前</a:t>
            </a:r>
            <a:r>
              <a:rPr lang="en-US" altLang="zh-CN" sz="2800" b="1" dirty="0">
                <a:latin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宋体" panose="02010600030101010101" pitchFamily="2" charset="-122"/>
              </a:rPr>
              <a:t>个随机变量的算术平均值记为</a:t>
            </a:r>
            <a:endParaRPr lang="zh-CN" altLang="en-US" sz="2800" b="1" dirty="0"/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3DFE2289-9805-47FD-9E35-8DF58CA32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2973787"/>
            <a:ext cx="340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ym typeface="Symbol" panose="05050102010706020507" pitchFamily="18" charset="2"/>
              </a:rPr>
              <a:t>数学期望为</a:t>
            </a:r>
            <a:endParaRPr lang="zh-CN" altLang="en-US" sz="2800" dirty="0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200C82A0-2C66-40E1-8E1B-7ADF3C15E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600" y="2939904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方差为</a:t>
            </a:r>
          </a:p>
        </p:txBody>
      </p:sp>
      <p:graphicFrame>
        <p:nvGraphicFramePr>
          <p:cNvPr id="19" name="Object 8">
            <a:extLst>
              <a:ext uri="{FF2B5EF4-FFF2-40B4-BE49-F238E27FC236}">
                <a16:creationId xmlns:a16="http://schemas.microsoft.com/office/drawing/2014/main" id="{33B90BB9-B448-4341-803F-C49F476398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330089"/>
              </p:ext>
            </p:extLst>
          </p:nvPr>
        </p:nvGraphicFramePr>
        <p:xfrm>
          <a:off x="6916538" y="3330036"/>
          <a:ext cx="20161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0" name="Equation" r:id="rId7" imgW="888614" imgH="431613" progId="Equation.DSMT4">
                  <p:embed/>
                </p:oleObj>
              </mc:Choice>
              <mc:Fallback>
                <p:oleObj name="Equation" r:id="rId7" imgW="888614" imgH="431613" progId="Equation.DSMT4">
                  <p:embed/>
                  <p:pic>
                    <p:nvPicPr>
                      <p:cNvPr id="65544" name="Object 8">
                        <a:extLst>
                          <a:ext uri="{FF2B5EF4-FFF2-40B4-BE49-F238E27FC236}">
                            <a16:creationId xmlns:a16="http://schemas.microsoft.com/office/drawing/2014/main" id="{CB60DA93-ECD7-4524-9816-E6095271CA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6538" y="3330036"/>
                        <a:ext cx="20161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9">
            <a:extLst>
              <a:ext uri="{FF2B5EF4-FFF2-40B4-BE49-F238E27FC236}">
                <a16:creationId xmlns:a16="http://schemas.microsoft.com/office/drawing/2014/main" id="{7C2E1B64-FA32-4D3A-A90F-B29B01ACC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624" y="4092655"/>
            <a:ext cx="553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则对任意的 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&gt;0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，有</a:t>
            </a:r>
            <a:endParaRPr lang="zh-CN" altLang="en-US" sz="2800" b="1" dirty="0">
              <a:sym typeface="Symbol" panose="05050102010706020507" pitchFamily="18" charset="2"/>
            </a:endParaRPr>
          </a:p>
        </p:txBody>
      </p:sp>
      <p:graphicFrame>
        <p:nvGraphicFramePr>
          <p:cNvPr id="21" name="Object 10">
            <a:extLst>
              <a:ext uri="{FF2B5EF4-FFF2-40B4-BE49-F238E27FC236}">
                <a16:creationId xmlns:a16="http://schemas.microsoft.com/office/drawing/2014/main" id="{B81FA6B3-1A2A-4CA0-AE4C-F794F3B04C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042769"/>
              </p:ext>
            </p:extLst>
          </p:nvPr>
        </p:nvGraphicFramePr>
        <p:xfrm>
          <a:off x="4891088" y="4469513"/>
          <a:ext cx="5076645" cy="70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1" name="Equation" r:id="rId9" imgW="1727200" imgH="241300" progId="Equation.DSMT4">
                  <p:embed/>
                </p:oleObj>
              </mc:Choice>
              <mc:Fallback>
                <p:oleObj name="Equation" r:id="rId9" imgW="1727200" imgH="241300" progId="Equation.DSMT4">
                  <p:embed/>
                  <p:pic>
                    <p:nvPicPr>
                      <p:cNvPr id="65546" name="Object 10">
                        <a:extLst>
                          <a:ext uri="{FF2B5EF4-FFF2-40B4-BE49-F238E27FC236}">
                            <a16:creationId xmlns:a16="http://schemas.microsoft.com/office/drawing/2014/main" id="{6800C6CF-AB2F-45B6-BC7A-6121C3704E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8" y="4469513"/>
                        <a:ext cx="5076645" cy="702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1">
            <a:extLst>
              <a:ext uri="{FF2B5EF4-FFF2-40B4-BE49-F238E27FC236}">
                <a16:creationId xmlns:a16="http://schemas.microsoft.com/office/drawing/2014/main" id="{0712CA38-7095-4E55-9F8F-4BCDB54C8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312" y="5088276"/>
            <a:ext cx="6980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称该随机序列服从大数定律。</a:t>
            </a:r>
            <a:endParaRPr lang="zh-CN" altLang="en-US" sz="2800" b="1" dirty="0"/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EFB4C835-B08C-44DA-B190-A246847B9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8624" y="5648046"/>
            <a:ext cx="98019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它在理论上表明了当试验次数很大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以频率代替概率的合理性。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9" grpId="0"/>
      <p:bldP spid="15" grpId="0" animBg="1"/>
      <p:bldP spid="16" grpId="0"/>
      <p:bldP spid="17" grpId="0"/>
      <p:bldP spid="18" grpId="0"/>
      <p:bldP spid="20" grpId="0"/>
      <p:bldP spid="22" grpId="0"/>
      <p:bldP spid="23" grpId="0" build="allAtOnc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386E254B-2EB3-49E2-8148-08C19E161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38" y="987577"/>
            <a:ext cx="8578850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b="1" dirty="0">
                <a:latin typeface="宋体" panose="02010600030101010101" pitchFamily="2" charset="-122"/>
              </a:rPr>
              <a:t>  2</a:t>
            </a:r>
            <a:r>
              <a:rPr lang="zh-CN" altLang="en-US" sz="2800" b="1" dirty="0">
                <a:latin typeface="宋体" panose="02010600030101010101" pitchFamily="2" charset="-122"/>
              </a:rPr>
              <a:t>．中心极限定理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  定理 设随机变量</a:t>
            </a:r>
            <a:r>
              <a:rPr lang="en-US" altLang="zh-CN" sz="2800" b="1" dirty="0"/>
              <a:t>X</a:t>
            </a:r>
            <a:r>
              <a:rPr lang="en-US" altLang="zh-CN" sz="2800" b="1" baseline="-30000" dirty="0"/>
              <a:t>1</a:t>
            </a:r>
            <a:r>
              <a:rPr lang="en-US" altLang="zh-CN" sz="2800" b="1" dirty="0"/>
              <a:t> ,X</a:t>
            </a:r>
            <a:r>
              <a:rPr lang="en-US" altLang="zh-CN" sz="2800" b="1" baseline="-30000" dirty="0"/>
              <a:t>2</a:t>
            </a:r>
            <a:r>
              <a:rPr lang="en-US" altLang="zh-CN" sz="2800" b="1" dirty="0"/>
              <a:t> ,</a:t>
            </a:r>
            <a:r>
              <a:rPr lang="en-US" altLang="zh-CN" sz="2800" b="1" dirty="0">
                <a:sym typeface="Symbol" panose="05050102010706020507" pitchFamily="18" charset="2"/>
              </a:rPr>
              <a:t> , </a:t>
            </a:r>
            <a:r>
              <a:rPr lang="en-US" altLang="zh-CN" sz="2800" b="1" dirty="0" err="1"/>
              <a:t>X</a:t>
            </a:r>
            <a:r>
              <a:rPr lang="en-US" altLang="zh-CN" sz="2800" b="1" baseline="-30000" dirty="0" err="1">
                <a:sym typeface="Symbol" panose="05050102010706020507" pitchFamily="18" charset="2"/>
              </a:rPr>
              <a:t>n</a:t>
            </a:r>
            <a:r>
              <a:rPr lang="en-US" altLang="zh-CN" sz="2800" b="1" baseline="-30000" dirty="0"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</a:t>
            </a:r>
            <a:r>
              <a:rPr lang="en-US" altLang="zh-CN" sz="2800" b="1" baseline="-30000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相互独立，且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  服从同一分布，并具有有限的数学期望和方差：</a:t>
            </a:r>
          </a:p>
        </p:txBody>
      </p:sp>
      <p:graphicFrame>
        <p:nvGraphicFramePr>
          <p:cNvPr id="66563" name="Object 3">
            <a:extLst>
              <a:ext uri="{FF2B5EF4-FFF2-40B4-BE49-F238E27FC236}">
                <a16:creationId xmlns:a16="http://schemas.microsoft.com/office/drawing/2014/main" id="{1DEE3893-2E9C-4483-BE38-3542065B20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646745"/>
              </p:ext>
            </p:extLst>
          </p:nvPr>
        </p:nvGraphicFramePr>
        <p:xfrm>
          <a:off x="2229029" y="2755579"/>
          <a:ext cx="16541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8" name="Equation" r:id="rId3" imgW="698500" imgH="228600" progId="Equation.DSMT4">
                  <p:embed/>
                </p:oleObj>
              </mc:Choice>
              <mc:Fallback>
                <p:oleObj name="Equation" r:id="rId3" imgW="6985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9029" y="2755579"/>
                        <a:ext cx="165417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>
            <a:extLst>
              <a:ext uri="{FF2B5EF4-FFF2-40B4-BE49-F238E27FC236}">
                <a16:creationId xmlns:a16="http://schemas.microsoft.com/office/drawing/2014/main" id="{594519B8-036A-4350-8F6C-031B2E518A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302034"/>
              </p:ext>
            </p:extLst>
          </p:nvPr>
        </p:nvGraphicFramePr>
        <p:xfrm>
          <a:off x="4127501" y="2682774"/>
          <a:ext cx="45910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9" name="Equation" r:id="rId5" imgW="1651000" imgH="241300" progId="Equation.DSMT4">
                  <p:embed/>
                </p:oleObj>
              </mc:Choice>
              <mc:Fallback>
                <p:oleObj name="Equation" r:id="rId5" imgW="16510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1" y="2682774"/>
                        <a:ext cx="45910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Rectangle 6">
            <a:extLst>
              <a:ext uri="{FF2B5EF4-FFF2-40B4-BE49-F238E27FC236}">
                <a16:creationId xmlns:a16="http://schemas.microsoft.com/office/drawing/2014/main" id="{96CB4621-8BDB-4596-AA6B-935E0EE32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9" y="33331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4BC17F0F-CBEF-49ED-BAB0-21B50C51E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610" y="3353185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则对一切实数</a:t>
            </a:r>
            <a:endParaRPr lang="zh-CN" altLang="en-US" sz="2800" b="1" dirty="0"/>
          </a:p>
        </p:txBody>
      </p:sp>
      <p:graphicFrame>
        <p:nvGraphicFramePr>
          <p:cNvPr id="66568" name="Object 8">
            <a:extLst>
              <a:ext uri="{FF2B5EF4-FFF2-40B4-BE49-F238E27FC236}">
                <a16:creationId xmlns:a16="http://schemas.microsoft.com/office/drawing/2014/main" id="{FA1BCD3A-90C5-4CEB-AE8B-CB2A608DAF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751613"/>
              </p:ext>
            </p:extLst>
          </p:nvPr>
        </p:nvGraphicFramePr>
        <p:xfrm>
          <a:off x="4248733" y="3213987"/>
          <a:ext cx="12954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0" name="Equation" r:id="rId7" imgW="355138" imgH="177569" progId="Equation.DSMT4">
                  <p:embed/>
                </p:oleObj>
              </mc:Choice>
              <mc:Fallback>
                <p:oleObj name="Equation" r:id="rId7" imgW="355138" imgH="17756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733" y="3213987"/>
                        <a:ext cx="12954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9" name="Rectangle 9">
            <a:extLst>
              <a:ext uri="{FF2B5EF4-FFF2-40B4-BE49-F238E27FC236}">
                <a16:creationId xmlns:a16="http://schemas.microsoft.com/office/drawing/2014/main" id="{FA66DB28-DA83-46C9-B052-39BDECD62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480" y="3872298"/>
            <a:ext cx="1344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都有 </a:t>
            </a:r>
            <a:endParaRPr lang="zh-CN" altLang="en-US" sz="2800" b="1" dirty="0"/>
          </a:p>
        </p:txBody>
      </p:sp>
      <p:graphicFrame>
        <p:nvGraphicFramePr>
          <p:cNvPr id="66570" name="Object 10">
            <a:extLst>
              <a:ext uri="{FF2B5EF4-FFF2-40B4-BE49-F238E27FC236}">
                <a16:creationId xmlns:a16="http://schemas.microsoft.com/office/drawing/2014/main" id="{FECF8BB3-1382-47DB-874D-1248262B3B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283529"/>
              </p:ext>
            </p:extLst>
          </p:nvPr>
        </p:nvGraphicFramePr>
        <p:xfrm>
          <a:off x="2195837" y="4111474"/>
          <a:ext cx="7466812" cy="193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1" name="Equation" r:id="rId9" imgW="2933700" imgH="660400" progId="Equation.DSMT4">
                  <p:embed/>
                </p:oleObj>
              </mc:Choice>
              <mc:Fallback>
                <p:oleObj name="Equation" r:id="rId9" imgW="2933700" imgH="660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837" y="4111474"/>
                        <a:ext cx="7466812" cy="1933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build="allAtOnce"/>
      <p:bldP spid="66567" grpId="0"/>
      <p:bldP spid="6656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>
            <a:extLst>
              <a:ext uri="{FF2B5EF4-FFF2-40B4-BE49-F238E27FC236}">
                <a16:creationId xmlns:a16="http://schemas.microsoft.com/office/drawing/2014/main" id="{5B54F4D3-2306-4173-A6D7-8A8CE3833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19150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/>
              <a:t>小结</a:t>
            </a:r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6068C1F6-43AD-4805-A01A-76070B005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4" y="1806708"/>
            <a:ext cx="10585176" cy="315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762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628650" eaLnBrk="1" hangingPunct="1">
              <a:lnSpc>
                <a:spcPct val="120000"/>
              </a:lnSpc>
            </a:pPr>
            <a:r>
              <a:rPr lang="zh-CN" altLang="en-US" b="1" dirty="0"/>
              <a:t>本章简要地介绍了概率论的基本概念、基本定理和公式。主要内容包括：</a:t>
            </a:r>
            <a:endParaRPr lang="en-US" altLang="zh-CN" b="1" dirty="0"/>
          </a:p>
          <a:p>
            <a:pPr indent="628650" eaLnBrk="1" hangingPunct="1">
              <a:lnSpc>
                <a:spcPct val="120000"/>
              </a:lnSpc>
            </a:pPr>
            <a:r>
              <a:rPr lang="zh-CN" altLang="en-US" b="1" dirty="0"/>
              <a:t>一、随机现象、随即试验、样本空间、随机事件及其关系，随机事件的运算法则，事件的概率与频率，古典概型，乘法公式、全概公式和逆概公式，随机事件的独立性。</a:t>
            </a:r>
            <a:endParaRPr lang="en-US" altLang="zh-CN" b="1" dirty="0"/>
          </a:p>
          <a:p>
            <a:pPr indent="628650" eaLnBrk="1" hangingPunct="1">
              <a:lnSpc>
                <a:spcPct val="120000"/>
              </a:lnSpc>
            </a:pPr>
            <a:r>
              <a:rPr lang="zh-CN" altLang="en-US" b="1" dirty="0"/>
              <a:t>二、在介绍以上基本内容之后，本章还介绍了一维随机变量，二维随机变量以及它们的分布函数，还分别介绍了离散型随机变量与连续型随机变量，条件分布，边际分布和随机变量的独立性。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  <p:bldP spid="7066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>
            <a:extLst>
              <a:ext uri="{FF2B5EF4-FFF2-40B4-BE49-F238E27FC236}">
                <a16:creationId xmlns:a16="http://schemas.microsoft.com/office/drawing/2014/main" id="{E5962559-8C90-49AA-9AA3-B58B4C8B4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0" y="1844824"/>
            <a:ext cx="10369152" cy="359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628650" eaLnBrk="1" hangingPunct="1">
              <a:lnSpc>
                <a:spcPct val="120000"/>
              </a:lnSpc>
            </a:pPr>
            <a:r>
              <a:rPr lang="zh-CN" altLang="en-US" b="1" dirty="0"/>
              <a:t>三、这一章的第三部分介绍的内容为随机变量的数字特征。主要内容有：随机变量的数学期望、条件数学期望及它们的性质，随机变量的方差及其性质。在这同时还介绍了随机变量的数字特征和变异系数，切比雪夫不等式等。</a:t>
            </a:r>
            <a:endParaRPr lang="en-US" altLang="zh-CN" b="1" dirty="0"/>
          </a:p>
          <a:p>
            <a:pPr indent="628650" eaLnBrk="1" hangingPunct="1">
              <a:lnSpc>
                <a:spcPct val="120000"/>
              </a:lnSpc>
            </a:pPr>
            <a:r>
              <a:rPr lang="zh-CN" altLang="en-US" b="1" dirty="0"/>
              <a:t>四、本章第四部分内容包括随机变量的协方差、相关系数、随机变量各阶矩概念及其随机向量的矩阵表示方法。 </a:t>
            </a:r>
            <a:endParaRPr lang="en-US" altLang="zh-CN" b="1" dirty="0"/>
          </a:p>
          <a:p>
            <a:pPr indent="628650" eaLnBrk="1" hangingPunct="1">
              <a:lnSpc>
                <a:spcPct val="120000"/>
              </a:lnSpc>
            </a:pPr>
            <a:r>
              <a:rPr lang="zh-CN" altLang="en-US" b="1" dirty="0"/>
              <a:t>五、这一章最后介绍了</a:t>
            </a:r>
            <a:r>
              <a:rPr lang="en-US" altLang="zh-CN" b="1" dirty="0"/>
              <a:t>n</a:t>
            </a:r>
            <a:r>
              <a:rPr lang="zh-CN" altLang="en-US" b="1" dirty="0"/>
              <a:t>维正态分布随机向量的性质、大数定律以及随机事件发生的频率与概率之间的关系，中心极限定理。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>
            <a:extLst>
              <a:ext uri="{FF2B5EF4-FFF2-40B4-BE49-F238E27FC236}">
                <a16:creationId xmlns:a16="http://schemas.microsoft.com/office/drawing/2014/main" id="{6490031A-9961-46AE-9365-AD08D2155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64355"/>
            <a:ext cx="12192000" cy="477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tabLst>
                <a:tab pos="504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04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04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04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04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40000"/>
              </a:lnSpc>
            </a:pPr>
            <a:r>
              <a:rPr lang="zh-CN" altLang="en-US" sz="2800" b="1" dirty="0"/>
              <a:t>要   点</a:t>
            </a:r>
          </a:p>
          <a:p>
            <a:pPr indent="1792288" eaLnBrk="1" hangingPunct="1">
              <a:lnSpc>
                <a:spcPct val="140000"/>
              </a:lnSpc>
            </a:pPr>
            <a:r>
              <a:rPr lang="en-US" altLang="zh-CN" b="1" dirty="0"/>
              <a:t>1.    </a:t>
            </a:r>
            <a:r>
              <a:rPr lang="zh-CN" altLang="en-US" b="1" dirty="0"/>
              <a:t>随机事件、随机事件的概率</a:t>
            </a:r>
          </a:p>
          <a:p>
            <a:pPr indent="1792288" eaLnBrk="1" hangingPunct="1">
              <a:lnSpc>
                <a:spcPct val="140000"/>
              </a:lnSpc>
            </a:pPr>
            <a:r>
              <a:rPr lang="en-US" altLang="zh-CN" b="1" dirty="0"/>
              <a:t>2.   </a:t>
            </a:r>
            <a:r>
              <a:rPr lang="zh-CN" altLang="en-US" b="1" dirty="0"/>
              <a:t>条件概率、全概率公式、贝叶斯公式</a:t>
            </a:r>
          </a:p>
          <a:p>
            <a:pPr indent="1792288" eaLnBrk="1" hangingPunct="1">
              <a:lnSpc>
                <a:spcPct val="140000"/>
              </a:lnSpc>
            </a:pPr>
            <a:r>
              <a:rPr lang="en-US" altLang="zh-CN" b="1" dirty="0"/>
              <a:t>3.    </a:t>
            </a:r>
            <a:r>
              <a:rPr lang="zh-CN" altLang="en-US" b="1" dirty="0"/>
              <a:t>随机变量及其分布，多维随机变量及其分布，条件分布</a:t>
            </a:r>
          </a:p>
          <a:p>
            <a:pPr indent="1792288" eaLnBrk="1" hangingPunct="1">
              <a:lnSpc>
                <a:spcPct val="140000"/>
              </a:lnSpc>
            </a:pPr>
            <a:r>
              <a:rPr lang="en-US" altLang="zh-CN" b="1" dirty="0"/>
              <a:t>4.    </a:t>
            </a:r>
            <a:r>
              <a:rPr lang="zh-CN" altLang="en-US" b="1" dirty="0"/>
              <a:t>随机变量的数字特征</a:t>
            </a:r>
            <a:r>
              <a:rPr lang="en-US" altLang="zh-CN" b="1" dirty="0">
                <a:latin typeface="Arial" panose="020B0604020202020204" pitchFamily="34" charset="0"/>
              </a:rPr>
              <a:t>——</a:t>
            </a:r>
            <a:r>
              <a:rPr lang="zh-CN" altLang="en-US" b="1" dirty="0"/>
              <a:t>期望和方差、协方差、相关系数</a:t>
            </a:r>
          </a:p>
          <a:p>
            <a:pPr indent="1792288" eaLnBrk="1" hangingPunct="1">
              <a:lnSpc>
                <a:spcPct val="140000"/>
              </a:lnSpc>
            </a:pPr>
            <a:r>
              <a:rPr lang="en-US" altLang="zh-CN" b="1" dirty="0"/>
              <a:t>5.    </a:t>
            </a:r>
            <a:r>
              <a:rPr lang="zh-CN" altLang="en-US" b="1" dirty="0"/>
              <a:t>条件期望、切比雪夫不等式</a:t>
            </a:r>
          </a:p>
          <a:p>
            <a:pPr indent="1792288" eaLnBrk="1" hangingPunct="1">
              <a:lnSpc>
                <a:spcPct val="140000"/>
              </a:lnSpc>
            </a:pPr>
            <a:r>
              <a:rPr lang="en-US" altLang="zh-CN" b="1" dirty="0"/>
              <a:t>6.    </a:t>
            </a:r>
            <a:r>
              <a:rPr lang="zh-CN" altLang="en-US" b="1" dirty="0"/>
              <a:t>多元正态分布随机变量的性质</a:t>
            </a:r>
          </a:p>
          <a:p>
            <a:pPr indent="1792288" eaLnBrk="1" hangingPunct="1">
              <a:lnSpc>
                <a:spcPct val="140000"/>
              </a:lnSpc>
            </a:pPr>
            <a:r>
              <a:rPr lang="en-US" altLang="zh-CN" b="1" dirty="0"/>
              <a:t>7.    </a:t>
            </a:r>
            <a:r>
              <a:rPr lang="zh-CN" altLang="en-US" b="1" dirty="0"/>
              <a:t>大数定律及中心极限定理</a:t>
            </a:r>
          </a:p>
          <a:p>
            <a:pPr indent="1792288" eaLnBrk="1" hangingPunct="1">
              <a:lnSpc>
                <a:spcPct val="140000"/>
              </a:lnSpc>
            </a:pPr>
            <a:r>
              <a:rPr lang="en-US" altLang="zh-CN" b="1" dirty="0"/>
              <a:t>8.    </a:t>
            </a:r>
            <a:r>
              <a:rPr lang="zh-CN" altLang="en-US" b="1" dirty="0"/>
              <a:t>随机变量矩的概念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96" name="Text Box 8">
                <a:extLst>
                  <a:ext uri="{FF2B5EF4-FFF2-40B4-BE49-F238E27FC236}">
                    <a16:creationId xmlns:a16="http://schemas.microsoft.com/office/drawing/2014/main" id="{C9CC0F93-FDBC-488C-892F-19959E919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1424" y="1431777"/>
                <a:ext cx="10513168" cy="48320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>
                    <a:latin typeface="宋体" panose="02010600030101010101" pitchFamily="2" charset="-122"/>
                  </a:rPr>
                  <a:t>C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．事件间的关系及事件的运算</a:t>
                </a:r>
                <a:endParaRPr lang="en-US" altLang="zh-CN" sz="2800" b="1" dirty="0">
                  <a:latin typeface="宋体" panose="02010600030101010101" pitchFamily="2" charset="-122"/>
                </a:endParaRPr>
              </a:p>
              <a:p>
                <a:pPr eaLnBrk="1" hangingPunct="1"/>
                <a:r>
                  <a:rPr lang="en-US" altLang="zh-CN" sz="2800" b="1" dirty="0">
                    <a:latin typeface="宋体" panose="02010600030101010101" pitchFamily="2" charset="-122"/>
                  </a:rPr>
                  <a:t>1. 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事件包含。若事件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A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发生必然导致事件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B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发生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, 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则称事件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B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包含事件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A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。</a:t>
                </a:r>
                <a:endParaRPr lang="en-US" altLang="zh-CN" sz="2800" b="1" dirty="0">
                  <a:latin typeface="宋体" panose="02010600030101010101" pitchFamily="2" charset="-122"/>
                </a:endParaRPr>
              </a:p>
              <a:p>
                <a:pPr eaLnBrk="1" hangingPunct="1"/>
                <a:r>
                  <a:rPr lang="en-US" altLang="zh-CN" sz="2800" b="1" dirty="0">
                    <a:latin typeface="宋体" panose="02010600030101010101" pitchFamily="2" charset="-122"/>
                  </a:rPr>
                  <a:t>2. 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事件和。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𝒂𝒏𝒅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800" b="1" dirty="0">
                  <a:latin typeface="宋体" panose="02010600030101010101" pitchFamily="2" charset="-122"/>
                </a:endParaRPr>
              </a:p>
              <a:p>
                <a:pPr eaLnBrk="1" hangingPunct="1"/>
                <a:r>
                  <a:rPr lang="en-US" altLang="zh-CN" sz="2800" b="1" dirty="0">
                    <a:latin typeface="宋体" panose="02010600030101010101" pitchFamily="2" charset="-122"/>
                  </a:rPr>
                  <a:t>3. 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事件积。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𝒐𝒓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800" b="1" dirty="0">
                  <a:latin typeface="宋体" panose="02010600030101010101" pitchFamily="2" charset="-122"/>
                </a:endParaRPr>
              </a:p>
              <a:p>
                <a:pPr eaLnBrk="1" hangingPunct="1"/>
                <a:r>
                  <a:rPr lang="en-US" altLang="zh-CN" sz="2800" b="1" dirty="0">
                    <a:latin typeface="宋体" panose="02010600030101010101" pitchFamily="2" charset="-122"/>
                  </a:rPr>
                  <a:t>4. 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差事件。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𝒂𝒏𝒅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800" b="1" dirty="0">
                  <a:latin typeface="宋体" panose="02010600030101010101" pitchFamily="2" charset="-122"/>
                </a:endParaRPr>
              </a:p>
              <a:p>
                <a:pPr eaLnBrk="1" hangingPunct="1"/>
                <a:r>
                  <a:rPr lang="en-US" altLang="zh-CN" sz="2800" b="1" dirty="0">
                    <a:latin typeface="宋体" panose="02010600030101010101" pitchFamily="2" charset="-122"/>
                  </a:rPr>
                  <a:t>5. 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互不相容事件。</a:t>
                </a:r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CN" sz="2800" b="1" dirty="0">
                  <a:latin typeface="宋体" panose="02010600030101010101" pitchFamily="2" charset="-122"/>
                </a:endParaRPr>
              </a:p>
              <a:p>
                <a:pPr eaLnBrk="1" hangingPunct="1"/>
                <a:r>
                  <a:rPr lang="en-US" altLang="zh-CN" sz="2800" b="1" dirty="0">
                    <a:latin typeface="宋体" panose="02010600030101010101" pitchFamily="2" charset="-122"/>
                  </a:rPr>
                  <a:t>6. 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逆事件或对立事件。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  <m:r>
                      <a:rPr lang="en-US" altLang="zh-CN" sz="28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𝐚𝐧𝐝</m:t>
                    </m:r>
                    <m:r>
                      <a:rPr lang="en-US" altLang="zh-CN" sz="28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endParaRPr lang="en-US" altLang="zh-CN" sz="2800" b="1" dirty="0">
                  <a:latin typeface="宋体" panose="02010600030101010101" pitchFamily="2" charset="-122"/>
                </a:endParaRPr>
              </a:p>
              <a:p>
                <a:pPr eaLnBrk="1" hangingPunct="1"/>
                <a:endParaRPr lang="en-US" altLang="zh-CN" sz="2800" b="1" dirty="0">
                  <a:latin typeface="宋体" panose="02010600030101010101" pitchFamily="2" charset="-122"/>
                </a:endParaRPr>
              </a:p>
              <a:p>
                <a:pPr eaLnBrk="1" hangingPunct="1"/>
                <a:endParaRPr lang="en-US" altLang="zh-CN" sz="2800" b="1" dirty="0">
                  <a:latin typeface="宋体" panose="02010600030101010101" pitchFamily="2" charset="-122"/>
                </a:endParaRPr>
              </a:p>
              <a:p>
                <a:pPr eaLnBrk="1" hangingPunct="1"/>
                <a:endParaRPr lang="zh-CN" altLang="en-US" sz="2800" b="1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296" name="Text Box 8">
                <a:extLst>
                  <a:ext uri="{FF2B5EF4-FFF2-40B4-BE49-F238E27FC236}">
                    <a16:creationId xmlns:a16="http://schemas.microsoft.com/office/drawing/2014/main" id="{C9CC0F93-FDBC-488C-892F-19959E919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1424" y="1431777"/>
                <a:ext cx="10513168" cy="4832092"/>
              </a:xfrm>
              <a:prstGeom prst="rect">
                <a:avLst/>
              </a:prstGeom>
              <a:blipFill>
                <a:blip r:embed="rId2"/>
                <a:stretch>
                  <a:fillRect l="-1218" t="-13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07" name="Text Box 17">
            <a:extLst>
              <a:ext uri="{FF2B5EF4-FFF2-40B4-BE49-F238E27FC236}">
                <a16:creationId xmlns:a16="http://schemas.microsoft.com/office/drawing/2014/main" id="{9B04E48D-16D7-4024-9362-0E1DBC0BF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5814925"/>
            <a:ext cx="7704137" cy="4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84" name="Rectangle 24">
                <a:extLst>
                  <a:ext uri="{FF2B5EF4-FFF2-40B4-BE49-F238E27FC236}">
                    <a16:creationId xmlns:a16="http://schemas.microsoft.com/office/drawing/2014/main" id="{939834A8-AABA-49E9-985E-9E6BF31DF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1464" y="1412776"/>
                <a:ext cx="10207201" cy="4584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514350" indent="-514350" eaLnBrk="1" hangingPunct="1">
                  <a:buAutoNum type="alphaUcPeriod" startAt="4"/>
                </a:pPr>
                <a:r>
                  <a:rPr lang="zh-CN" altLang="en-US" sz="3200" b="1" dirty="0"/>
                  <a:t>随机事件运算法则</a:t>
                </a:r>
                <a:endParaRPr lang="en-US" altLang="zh-CN" sz="3200" b="1" dirty="0"/>
              </a:p>
              <a:p>
                <a:pPr eaLnBrk="1" hangingPunct="1"/>
                <a:r>
                  <a:rPr lang="zh-CN" altLang="en-US" sz="3200" b="1" dirty="0"/>
                  <a:t>设</a:t>
                </a:r>
                <a:r>
                  <a:rPr lang="en-US" altLang="zh-CN" sz="3200" b="1" dirty="0"/>
                  <a:t>A</a:t>
                </a:r>
                <a:r>
                  <a:rPr lang="zh-CN" altLang="en-US" sz="3200" b="1" dirty="0"/>
                  <a:t>、</a:t>
                </a:r>
                <a:r>
                  <a:rPr lang="en-US" altLang="zh-CN" sz="3200" b="1" dirty="0"/>
                  <a:t>B</a:t>
                </a:r>
                <a:r>
                  <a:rPr lang="zh-CN" altLang="en-US" sz="3200" b="1" dirty="0"/>
                  <a:t>、</a:t>
                </a:r>
                <a:r>
                  <a:rPr lang="en-US" altLang="zh-CN" sz="3200" b="1" dirty="0"/>
                  <a:t>C  </a:t>
                </a:r>
                <a:r>
                  <a:rPr lang="zh-CN" altLang="en-US" sz="3200" b="1" dirty="0"/>
                  <a:t>为事件</a:t>
                </a:r>
                <a:endParaRPr lang="en-US" altLang="zh-CN" sz="3200" b="1" dirty="0"/>
              </a:p>
              <a:p>
                <a:pPr eaLnBrk="1" hangingPunct="1"/>
                <a:r>
                  <a:rPr lang="zh-CN" altLang="en-US" sz="3200" b="1" dirty="0"/>
                  <a:t>交换律：</a:t>
                </a:r>
                <a:r>
                  <a:rPr lang="en-US" altLang="zh-CN" sz="32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32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32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sz="3200" b="1" dirty="0"/>
              </a:p>
              <a:p>
                <a:pPr eaLnBrk="1" hangingPunct="1"/>
                <a:r>
                  <a:rPr lang="zh-CN" altLang="en-US" sz="3200" b="1" dirty="0"/>
                  <a:t>结合律</a:t>
                </a:r>
                <a:r>
                  <a:rPr lang="en-US" altLang="zh-CN" sz="3200" b="1" dirty="0"/>
                  <a:t>: </a:t>
                </a:r>
                <a14:m>
                  <m:oMath xmlns:m="http://schemas.openxmlformats.org/officeDocument/2006/math">
                    <m:r>
                      <a:rPr lang="en-US" altLang="zh-CN" sz="3200" b="1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altLang="zh-CN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32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endParaRPr lang="en-US" altLang="zh-CN" sz="3200" dirty="0"/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b="1" i="1" dirty="0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altLang="zh-CN" sz="3200" b="1" i="1" dirty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∪(</m:t>
                      </m:r>
                      <m:r>
                        <a:rPr lang="en-US" altLang="zh-CN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sz="32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 dirty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)∪</m:t>
                      </m:r>
                      <m:r>
                        <a:rPr lang="en-US" altLang="zh-CN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altLang="zh-CN" sz="3200" dirty="0"/>
              </a:p>
              <a:p>
                <a:pPr eaLnBrk="1" hangingPunct="1"/>
                <a:r>
                  <a:rPr lang="zh-CN" altLang="en-US" sz="3200" dirty="0"/>
                  <a:t>分配律：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∪(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32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)∩(</m:t>
                    </m:r>
                    <m:r>
                      <a:rPr lang="en-US" altLang="zh-CN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altLang="zh-CN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200" dirty="0"/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b="1" i="1" dirty="0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altLang="zh-CN" sz="3200" b="1" i="1" dirty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en-US" altLang="zh-CN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zh-CN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sz="32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zh-CN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lang="en-US" altLang="zh-CN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</m:oMath>
                  </m:oMathPara>
                </a14:m>
                <a:endParaRPr lang="en-US" altLang="zh-CN" sz="3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:r>
                  <a:rPr lang="zh-CN" altLang="en-US" sz="3200" b="1" dirty="0">
                    <a:latin typeface="宋体" panose="02010600030101010101" pitchFamily="2" charset="-122"/>
                  </a:rPr>
                  <a:t>德</a:t>
                </a:r>
                <a:r>
                  <a:rPr lang="en-US" altLang="zh-CN" sz="3200" b="1" dirty="0">
                    <a:latin typeface="宋体" panose="02010600030101010101" pitchFamily="2" charset="-122"/>
                  </a:rPr>
                  <a:t>.</a:t>
                </a:r>
                <a:r>
                  <a:rPr lang="zh-CN" altLang="en-US" sz="3200" b="1" dirty="0">
                    <a:latin typeface="宋体" panose="02010600030101010101" pitchFamily="2" charset="-122"/>
                  </a:rPr>
                  <a:t>摩根定律：</a:t>
                </a:r>
                <a:r>
                  <a:rPr lang="en-US" altLang="zh-CN" sz="32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 i="1" dirty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acc>
                    <m:r>
                      <a:rPr lang="en-US" altLang="zh-CN" sz="3200" b="1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32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zh-CN" altLang="en-US" sz="3200" b="1" i="1" dirty="0" smtClean="0"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zh-CN" sz="3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altLang="zh-CN" sz="3200" dirty="0"/>
                  <a:t>;</a:t>
                </a:r>
                <a:r>
                  <a:rPr lang="en-US" altLang="zh-CN" sz="32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 i="1" dirty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3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acc>
                    <m:r>
                      <a:rPr lang="en-US" altLang="zh-CN" sz="3200" b="1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zh-CN" altLang="en-US" sz="3200" b="1" i="1" dirty="0" smtClean="0">
                        <a:latin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lang="en-US" altLang="zh-CN" sz="3200" dirty="0"/>
              </a:p>
              <a:p>
                <a:pPr marL="514350" indent="-514350" eaLnBrk="1" hangingPunct="1">
                  <a:buAutoNum type="alphaUcPeriod" startAt="4"/>
                </a:pPr>
                <a:endParaRPr lang="zh-CN" altLang="en-US" sz="3200" b="1" dirty="0"/>
              </a:p>
            </p:txBody>
          </p:sp>
        </mc:Choice>
        <mc:Fallback xmlns="">
          <p:sp>
            <p:nvSpPr>
              <p:cNvPr id="15384" name="Rectangle 24">
                <a:extLst>
                  <a:ext uri="{FF2B5EF4-FFF2-40B4-BE49-F238E27FC236}">
                    <a16:creationId xmlns:a16="http://schemas.microsoft.com/office/drawing/2014/main" id="{939834A8-AABA-49E9-985E-9E6BF31D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1464" y="1412776"/>
                <a:ext cx="10207201" cy="4584460"/>
              </a:xfrm>
              <a:prstGeom prst="rect">
                <a:avLst/>
              </a:prstGeom>
              <a:blipFill>
                <a:blip r:embed="rId2"/>
                <a:stretch>
                  <a:fillRect l="-1553" t="-11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87" name="Rectangle 27">
            <a:extLst>
              <a:ext uri="{FF2B5EF4-FFF2-40B4-BE49-F238E27FC236}">
                <a16:creationId xmlns:a16="http://schemas.microsoft.com/office/drawing/2014/main" id="{13820A2E-29BE-44E6-BF47-017D4EFB7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89" name="Rectangle 29">
            <a:extLst>
              <a:ext uri="{FF2B5EF4-FFF2-40B4-BE49-F238E27FC236}">
                <a16:creationId xmlns:a16="http://schemas.microsoft.com/office/drawing/2014/main" id="{188B1BE7-70F4-4D19-A228-318AE7B41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815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93" name="Rectangle 33">
            <a:extLst>
              <a:ext uri="{FF2B5EF4-FFF2-40B4-BE49-F238E27FC236}">
                <a16:creationId xmlns:a16="http://schemas.microsoft.com/office/drawing/2014/main" id="{81552217-BFED-4300-B764-E1BA9F784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29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402" name="Rectangle 42">
            <a:extLst>
              <a:ext uri="{FF2B5EF4-FFF2-40B4-BE49-F238E27FC236}">
                <a16:creationId xmlns:a16="http://schemas.microsoft.com/office/drawing/2014/main" id="{BB181C9A-B07F-4550-A3DC-E8F361876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826" y="4392613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cs typeface="Times New Roman" panose="02020603050405020304" pitchFamily="18" charset="0"/>
              </a:rPr>
              <a:t> </a:t>
            </a:r>
            <a:r>
              <a:rPr lang="zh-CN" altLang="en-US" sz="1100"/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4" grpId="0"/>
      <p:bldP spid="15387" grpId="0" animBg="1"/>
      <p:bldP spid="15389" grpId="0" animBg="1"/>
      <p:bldP spid="15393" grpId="0" animBg="1"/>
      <p:bldP spid="154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75A102F-7DA0-471D-A10A-A27A338AAD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22550"/>
            <a:ext cx="7772400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sz="320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>
                <a:extLst>
                  <a:ext uri="{FF2B5EF4-FFF2-40B4-BE49-F238E27FC236}">
                    <a16:creationId xmlns:a16="http://schemas.microsoft.com/office/drawing/2014/main" id="{3DFAF4AB-B8BE-4D5D-8ECD-A37E41FC996F}"/>
                  </a:ext>
                </a:extLst>
              </p:cNvPr>
              <p:cNvSpPr>
                <a:spLocks noGrp="1" noChangeArrowheads="1"/>
              </p:cNvSpPr>
              <p:nvPr>
                <p:ph sz="quarter" idx="4294967295"/>
              </p:nvPr>
            </p:nvSpPr>
            <p:spPr>
              <a:xfrm>
                <a:off x="1055440" y="1412776"/>
                <a:ext cx="10441160" cy="5112568"/>
              </a:xfrm>
            </p:spPr>
            <p:txBody>
              <a:bodyPr rtlCol="0">
                <a:noAutofit/>
              </a:bodyPr>
              <a:lstStyle/>
              <a:p>
                <a:pPr marL="812800" indent="-81280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None/>
                  <a:defRPr/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二、随机事件的频率与概率</a:t>
                </a:r>
              </a:p>
              <a:p>
                <a:pPr marL="812800" indent="-81280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None/>
                  <a:defRPr/>
                </a:pPr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1. </a:t>
                </a:r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随机事件的频率</a:t>
                </a:r>
                <a:endPara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812800" indent="-81280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None/>
                  <a:defRPr/>
                </a:pPr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A.</a:t>
                </a:r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随机事件频率的一般定义</a:t>
                </a:r>
                <a:endPara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714375">
                  <a:buNone/>
                </a:pPr>
                <a:r>
                  <a:rPr lang="zh-CN" altLang="en-US" sz="2400" b="1" dirty="0">
                    <a:latin typeface="宋体" panose="02010600030101010101" pitchFamily="2" charset="-122"/>
                  </a:rPr>
                  <a:t>在相同的条件下，进行了</a:t>
                </a:r>
                <a:r>
                  <a:rPr lang="en-US" altLang="zh-CN" sz="2400" b="1" dirty="0">
                    <a:latin typeface="宋体" panose="02010600030101010101" pitchFamily="2" charset="-122"/>
                  </a:rPr>
                  <a:t>n</a:t>
                </a:r>
                <a:r>
                  <a:rPr lang="zh-CN" altLang="en-US" sz="2400" b="1" dirty="0">
                    <a:latin typeface="宋体" panose="02010600030101010101" pitchFamily="2" charset="-122"/>
                  </a:rPr>
                  <a:t>次试验，在试验中，事件</a:t>
                </a:r>
                <a:r>
                  <a:rPr lang="en-US" altLang="zh-CN" sz="2400" b="1" dirty="0">
                    <a:latin typeface="宋体" panose="02010600030101010101" pitchFamily="2" charset="-122"/>
                  </a:rPr>
                  <a:t>A</a:t>
                </a:r>
                <a:r>
                  <a:rPr lang="zh-CN" altLang="en-US" sz="2400" b="1" dirty="0">
                    <a:latin typeface="宋体" panose="02010600030101010101" pitchFamily="2" charset="-122"/>
                  </a:rPr>
                  <a:t>发生的次数记为</a:t>
                </a:r>
                <a:r>
                  <a:rPr lang="en-US" altLang="zh-CN" sz="2400" b="1" dirty="0" err="1">
                    <a:latin typeface="宋体" panose="02010600030101010101" pitchFamily="2" charset="-122"/>
                  </a:rPr>
                  <a:t>n</a:t>
                </a:r>
                <a:r>
                  <a:rPr lang="en-US" altLang="zh-CN" sz="2400" b="1" baseline="-25000" dirty="0" err="1">
                    <a:latin typeface="宋体" panose="02010600030101010101" pitchFamily="2" charset="-122"/>
                  </a:rPr>
                  <a:t>A</a:t>
                </a:r>
                <a:r>
                  <a:rPr lang="en-US" altLang="zh-CN" sz="2400" b="1" dirty="0">
                    <a:latin typeface="宋体" panose="02010600030101010101" pitchFamily="2" charset="-122"/>
                  </a:rPr>
                  <a:t>,</a:t>
                </a:r>
                <a:r>
                  <a:rPr lang="zh-CN" altLang="en-US" sz="2400" b="1" dirty="0">
                    <a:latin typeface="宋体" panose="02010600030101010101" pitchFamily="2" charset="-122"/>
                  </a:rPr>
                  <a:t>称为事件</a:t>
                </a:r>
                <a:r>
                  <a:rPr lang="en-US" altLang="zh-CN" sz="2400" b="1" dirty="0">
                    <a:latin typeface="宋体" panose="02010600030101010101" pitchFamily="2" charset="-122"/>
                  </a:rPr>
                  <a:t>A</a:t>
                </a:r>
                <a:r>
                  <a:rPr lang="zh-CN" altLang="en-US" sz="2400" b="1" dirty="0">
                    <a:latin typeface="宋体" panose="02010600030101010101" pitchFamily="2" charset="-122"/>
                  </a:rPr>
                  <a:t>发生的频数。</a:t>
                </a:r>
                <a:r>
                  <a:rPr lang="en-US" altLang="zh-CN" sz="2400" b="1" dirty="0" err="1">
                    <a:latin typeface="宋体" panose="02010600030101010101" pitchFamily="2" charset="-122"/>
                  </a:rPr>
                  <a:t>nA</a:t>
                </a:r>
                <a:r>
                  <a:rPr lang="en-US" altLang="zh-CN" sz="2400" b="1" dirty="0">
                    <a:latin typeface="宋体" panose="02010600030101010101" pitchFamily="2" charset="-122"/>
                  </a:rPr>
                  <a:t> /n</a:t>
                </a:r>
                <a:r>
                  <a:rPr lang="zh-CN" altLang="en-US" sz="2400" b="1" dirty="0">
                    <a:latin typeface="宋体" panose="02010600030101010101" pitchFamily="2" charset="-122"/>
                  </a:rPr>
                  <a:t>，称为事件</a:t>
                </a:r>
                <a:r>
                  <a:rPr lang="en-US" altLang="zh-CN" sz="2400" b="1" dirty="0">
                    <a:latin typeface="宋体" panose="02010600030101010101" pitchFamily="2" charset="-122"/>
                  </a:rPr>
                  <a:t>A</a:t>
                </a:r>
                <a:r>
                  <a:rPr lang="zh-CN" altLang="en-US" sz="2400" b="1" dirty="0">
                    <a:latin typeface="宋体" panose="02010600030101010101" pitchFamily="2" charset="-122"/>
                  </a:rPr>
                  <a:t>发生的频率，并记成</a:t>
                </a:r>
                <a:r>
                  <a:rPr lang="en-US" altLang="zh-CN" sz="2400" b="1" dirty="0" err="1">
                    <a:latin typeface="宋体" panose="02010600030101010101" pitchFamily="2" charset="-122"/>
                  </a:rPr>
                  <a:t>fn</a:t>
                </a:r>
                <a:r>
                  <a:rPr lang="en-US" altLang="zh-CN" sz="2400" b="1" dirty="0">
                    <a:latin typeface="宋体" panose="02010600030101010101" pitchFamily="2" charset="-122"/>
                  </a:rPr>
                  <a:t>(A)</a:t>
                </a:r>
                <a:r>
                  <a:rPr lang="zh-CN" altLang="en-US" sz="2400" b="1" dirty="0">
                    <a:latin typeface="宋体" panose="02010600030101010101" pitchFamily="2" charset="-122"/>
                  </a:rPr>
                  <a:t>。</a:t>
                </a:r>
                <a:endParaRPr lang="en-US" altLang="zh-CN" sz="2400" b="1" dirty="0">
                  <a:latin typeface="宋体" panose="02010600030101010101" pitchFamily="2" charset="-122"/>
                </a:endParaRPr>
              </a:p>
              <a:p>
                <a:pPr marL="812800" indent="-81280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None/>
                  <a:defRPr/>
                </a:pPr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</a:t>
                </a:r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．频率的基本性质：</a:t>
                </a:r>
                <a:endPara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812800" indent="-81280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8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8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8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8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28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812800" indent="-81280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8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e>
                      </m:d>
                      <m:r>
                        <a:rPr lang="en-US" altLang="zh-CN" sz="2800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28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812800" indent="-81280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None/>
                  <a:defRPr/>
                </a:pPr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a:rPr lang="en-US" altLang="zh-CN" sz="2800" b="1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a:rPr lang="en-US" altLang="zh-CN" sz="2800" b="1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8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8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zh-CN" altLang="en-US" sz="28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是</m:t>
                    </m:r>
                    <m:r>
                      <m:rPr>
                        <m:nor/>
                      </m:rPr>
                      <a:rPr lang="zh-CN" altLang="en-US" sz="2800" dirty="0">
                        <a:latin typeface="宋体" panose="02010600030101010101" pitchFamily="2" charset="-122"/>
                      </a:rPr>
                      <m:t>两两不相容的事件</m:t>
                    </m:r>
                  </m:oMath>
                </a14:m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:endPara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812800" indent="-81280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None/>
                  <a:defRPr/>
                </a:pPr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</a:t>
                </a:r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sz="28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8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sz="28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8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8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∪…∪</m:t>
                        </m:r>
                        <m:sSub>
                          <m:sSubPr>
                            <m:ctrlPr>
                              <a:rPr lang="en-US" altLang="zh-CN" sz="28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8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sz="28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sz="28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8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8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sz="28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8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8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8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8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8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8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812800" indent="-81280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None/>
                  <a:defRPr/>
                </a:pP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19" name="Rectangle 3">
                <a:extLst>
                  <a:ext uri="{FF2B5EF4-FFF2-40B4-BE49-F238E27FC236}">
                    <a16:creationId xmlns:a16="http://schemas.microsoft.com/office/drawing/2014/main" id="{3DFAF4AB-B8BE-4D5D-8ECD-A37E41FC9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1055440" y="1412776"/>
                <a:ext cx="10441160" cy="5112568"/>
              </a:xfrm>
              <a:blipFill>
                <a:blip r:embed="rId2"/>
                <a:stretch>
                  <a:fillRect l="-1459" t="-3938" r="-1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0" name="Rectangle 4">
            <a:extLst>
              <a:ext uri="{FF2B5EF4-FFF2-40B4-BE49-F238E27FC236}">
                <a16:creationId xmlns:a16="http://schemas.microsoft.com/office/drawing/2014/main" id="{1A6913F3-629A-4B8C-832C-F1ADD8FD8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7821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7E3B936C-3B42-436F-B0A3-30EE75EE5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7821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9DF8B0EC-89E2-4CE3-BF51-ECBFAB1AA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888" y="3433945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DF9B5DB5-D27F-4D3C-87FF-6E50E9AA8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888" y="3662545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9220" grpId="0" animBg="1"/>
      <p:bldP spid="9221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4A8DFE3-3053-4D62-A49A-67F8BA7C17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509588"/>
            <a:ext cx="7772400" cy="11430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CN" altLang="en-US" sz="320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>
                <a:extLst>
                  <a:ext uri="{FF2B5EF4-FFF2-40B4-BE49-F238E27FC236}">
                    <a16:creationId xmlns:a16="http://schemas.microsoft.com/office/drawing/2014/main" id="{FFADB0D3-840A-4CE8-A8B5-53E5A1E5A0EE}"/>
                  </a:ext>
                </a:extLst>
              </p:cNvPr>
              <p:cNvSpPr>
                <a:spLocks noGrp="1" noChangeArrowheads="1"/>
              </p:cNvSpPr>
              <p:nvPr>
                <p:ph sz="quarter" idx="4294967295"/>
              </p:nvPr>
            </p:nvSpPr>
            <p:spPr>
              <a:xfrm>
                <a:off x="983432" y="1484784"/>
                <a:ext cx="10585176" cy="4752528"/>
              </a:xfrm>
            </p:spPr>
            <p:txBody>
              <a:bodyPr/>
              <a:lstStyle/>
              <a:p>
                <a:pPr marL="812800" indent="-812800">
                  <a:lnSpc>
                    <a:spcPct val="80000"/>
                  </a:lnSpc>
                  <a:buNone/>
                </a:pPr>
                <a:r>
                  <a:rPr lang="en-US" altLang="zh-CN" b="1" dirty="0"/>
                  <a:t>2. </a:t>
                </a:r>
                <a:r>
                  <a:rPr lang="zh-CN" altLang="en-US" b="1" dirty="0"/>
                  <a:t>随机事件的概率</a:t>
                </a:r>
                <a:endParaRPr lang="en-US" altLang="zh-CN" b="1" dirty="0"/>
              </a:p>
              <a:p>
                <a:pPr marL="812800" indent="-812800">
                  <a:lnSpc>
                    <a:spcPct val="80000"/>
                  </a:lnSpc>
                  <a:buNone/>
                </a:pPr>
                <a:r>
                  <a:rPr lang="en-US" altLang="zh-CN" sz="2800" b="1" dirty="0"/>
                  <a:t>A.</a:t>
                </a:r>
                <a:r>
                  <a:rPr lang="zh-CN" altLang="en-US" sz="2800" b="1" dirty="0"/>
                  <a:t>随机事件概率的一般定义</a:t>
                </a:r>
                <a:endParaRPr lang="en-US" altLang="zh-CN" sz="2800" b="1" dirty="0"/>
              </a:p>
              <a:p>
                <a:pPr marL="812800" indent="-812800">
                  <a:lnSpc>
                    <a:spcPct val="80000"/>
                  </a:lnSpc>
                  <a:buNone/>
                </a:pPr>
                <a:r>
                  <a:rPr lang="zh-CN" altLang="en-US" sz="2800" b="1" dirty="0"/>
                  <a:t>（</a:t>
                </a:r>
                <a:r>
                  <a:rPr lang="en-US" altLang="zh-CN" sz="2800" b="1" dirty="0"/>
                  <a:t>1</a:t>
                </a:r>
                <a:r>
                  <a:rPr lang="zh-CN" altLang="en-US" sz="2800" b="1" dirty="0"/>
                  <a:t>）概率的定义</a:t>
                </a:r>
              </a:p>
              <a:p>
                <a:pPr marL="812800" indent="-812800">
                  <a:lnSpc>
                    <a:spcPct val="80000"/>
                  </a:lnSpc>
                  <a:buNone/>
                </a:pPr>
                <a:r>
                  <a:rPr lang="zh-CN" altLang="en-US" sz="2400" b="1" dirty="0"/>
                  <a:t>如果集合函数</a:t>
                </a:r>
                <a:r>
                  <a:rPr lang="en-US" altLang="zh-CN" sz="2400" b="1" dirty="0"/>
                  <a:t>P(A)</a:t>
                </a:r>
                <a:r>
                  <a:rPr lang="zh-CN" altLang="en-US" sz="2400" b="1" dirty="0"/>
                  <a:t>满足下列条件：</a:t>
                </a:r>
                <a:endParaRPr lang="en-US" altLang="zh-CN" sz="2400" b="1" dirty="0"/>
              </a:p>
              <a:p>
                <a:pPr marL="812800" indent="-812800">
                  <a:lnSpc>
                    <a:spcPct val="80000"/>
                  </a:lnSpc>
                  <a:buNone/>
                </a:pPr>
                <a:r>
                  <a:rPr lang="en-US" altLang="zh-CN" sz="2400" b="1" dirty="0"/>
                  <a:t>1</a:t>
                </a:r>
                <a:r>
                  <a:rPr lang="zh-CN" altLang="en-US" sz="2400" b="1" dirty="0"/>
                  <a:t>）对于每个事件</a:t>
                </a:r>
                <a:r>
                  <a:rPr lang="en-US" altLang="zh-CN" sz="2400" b="1" dirty="0"/>
                  <a:t>A</a:t>
                </a:r>
                <a:r>
                  <a:rPr lang="zh-CN" altLang="en-US" sz="2400" b="1" dirty="0"/>
                  <a:t>，有 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812800" indent="-812800">
                  <a:lnSpc>
                    <a:spcPct val="80000"/>
                  </a:lnSpc>
                  <a:buNone/>
                </a:pPr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4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𝛀</m:t>
                        </m:r>
                      </m:e>
                    </m:d>
                    <m:r>
                      <a:rPr lang="en-US" altLang="zh-CN" sz="2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400" b="1" dirty="0"/>
              </a:p>
              <a:p>
                <a:pPr marL="812800" indent="-81280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None/>
                  <a:defRPr/>
                </a:pPr>
                <a:r>
                  <a:rPr lang="en-US" altLang="zh-CN" sz="2400" b="1" dirty="0"/>
                  <a:t>3</a:t>
                </a:r>
                <a:r>
                  <a:rPr lang="zh-CN" altLang="en-US" sz="2400" b="1" dirty="0"/>
                  <a:t>）可</a:t>
                </a:r>
                <a14:m>
                  <m:oMath xmlns:m="http://schemas.openxmlformats.org/officeDocument/2006/math">
                    <m:r>
                      <a:rPr lang="zh-CN" altLang="en-US" sz="24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列</m:t>
                    </m:r>
                    <m:r>
                      <a:rPr lang="zh-CN" altLang="en-US" sz="2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可加性</m:t>
                    </m:r>
                    <m:r>
                      <a:rPr lang="zh-CN" altLang="en-US" sz="24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a:rPr lang="en-US" altLang="zh-CN" sz="24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a:rPr lang="en-US" altLang="zh-CN" sz="24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zh-CN" altLang="en-US" sz="24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是</m:t>
                    </m:r>
                    <m:r>
                      <m:rPr>
                        <m:nor/>
                      </m:rPr>
                      <a:rPr lang="zh-CN" altLang="en-US" sz="2400" dirty="0">
                        <a:latin typeface="宋体" panose="02010600030101010101" pitchFamily="2" charset="-122"/>
                      </a:rPr>
                      <m:t>两两不相容的事件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，即对于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zh-CN" sz="24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=∅,</m:t>
                    </m:r>
                    <m:r>
                      <a:rPr lang="en-US" altLang="zh-CN" sz="2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n-US" altLang="zh-CN" sz="2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</a:t>
                </a:r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4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sz="2400" b="1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∪…</m:t>
                        </m:r>
                      </m:e>
                    </m:d>
                    <m:r>
                      <a:rPr lang="en-US" altLang="zh-CN" sz="24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4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4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CN" sz="2400" b="1" dirty="0"/>
              </a:p>
              <a:p>
                <a:pPr marL="812800" indent="-81280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None/>
                  <a:defRPr/>
                </a:pPr>
                <a:r>
                  <a:rPr lang="zh-CN" altLang="en-US" sz="2400" b="1" dirty="0"/>
                  <a:t>则称</a:t>
                </a:r>
                <a:r>
                  <a:rPr lang="en-US" altLang="zh-CN" sz="2400" b="1" dirty="0"/>
                  <a:t>P</a:t>
                </a:r>
                <a:r>
                  <a:rPr lang="zh-CN" altLang="en-US" sz="2400" b="1" dirty="0"/>
                  <a:t>（</a:t>
                </a:r>
                <a:r>
                  <a:rPr lang="en-US" altLang="zh-CN" sz="2400" b="1" dirty="0"/>
                  <a:t>A</a:t>
                </a:r>
                <a:r>
                  <a:rPr lang="zh-CN" altLang="en-US" sz="2400" b="1" dirty="0"/>
                  <a:t>）为事件</a:t>
                </a:r>
                <a:r>
                  <a:rPr lang="en-US" altLang="zh-CN" sz="2400" b="1" dirty="0"/>
                  <a:t>A</a:t>
                </a:r>
                <a:r>
                  <a:rPr lang="zh-CN" altLang="en-US" sz="2400" b="1" dirty="0"/>
                  <a:t>的概率。</a:t>
                </a:r>
                <a:endParaRPr lang="en-US" altLang="zh-CN" sz="2400" b="1" dirty="0"/>
              </a:p>
              <a:p>
                <a:pPr marL="812800" indent="-81280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None/>
                  <a:defRPr/>
                </a:pPr>
                <a:endParaRPr lang="zh-CN" altLang="en-US" sz="2400" b="1" dirty="0"/>
              </a:p>
              <a:p>
                <a:pPr marL="812800" indent="-812800">
                  <a:lnSpc>
                    <a:spcPct val="80000"/>
                  </a:lnSpc>
                  <a:buNone/>
                </a:pPr>
                <a:endParaRPr lang="en-US" altLang="zh-CN" sz="2400" b="1" dirty="0"/>
              </a:p>
              <a:p>
                <a:pPr marL="812800" indent="-812800">
                  <a:lnSpc>
                    <a:spcPct val="80000"/>
                  </a:lnSpc>
                  <a:buNone/>
                </a:pPr>
                <a:endParaRPr lang="zh-CN" altLang="en-US" sz="2400" b="1" dirty="0"/>
              </a:p>
              <a:p>
                <a:pPr marL="812800" indent="-812800">
                  <a:lnSpc>
                    <a:spcPct val="80000"/>
                  </a:lnSpc>
                  <a:buNone/>
                </a:pPr>
                <a:r>
                  <a:rPr lang="zh-CN" altLang="en-US" sz="2400" b="1" dirty="0"/>
                  <a:t> </a:t>
                </a:r>
              </a:p>
            </p:txBody>
          </p:sp>
        </mc:Choice>
        <mc:Fallback xmlns="">
          <p:sp>
            <p:nvSpPr>
              <p:cNvPr id="19459" name="Rectangle 3">
                <a:extLst>
                  <a:ext uri="{FF2B5EF4-FFF2-40B4-BE49-F238E27FC236}">
                    <a16:creationId xmlns:a16="http://schemas.microsoft.com/office/drawing/2014/main" id="{FFADB0D3-840A-4CE8-A8B5-53E5A1E5A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983432" y="1484784"/>
                <a:ext cx="10585176" cy="4752528"/>
              </a:xfrm>
              <a:blipFill>
                <a:blip r:embed="rId2"/>
                <a:stretch>
                  <a:fillRect l="-1439" t="-4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0" name="Rectangle 4">
            <a:extLst>
              <a:ext uri="{FF2B5EF4-FFF2-40B4-BE49-F238E27FC236}">
                <a16:creationId xmlns:a16="http://schemas.microsoft.com/office/drawing/2014/main" id="{099CB082-3D28-477F-AA56-96E0BEDBE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30845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CC4C89D2-B825-4D4E-B31B-E77BF2DD7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30845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9" name="Rectangle 13">
            <a:extLst>
              <a:ext uri="{FF2B5EF4-FFF2-40B4-BE49-F238E27FC236}">
                <a16:creationId xmlns:a16="http://schemas.microsoft.com/office/drawing/2014/main" id="{F85392F0-823A-4273-A52A-8C1891FC2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9814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71" name="Rectangle 15">
            <a:extLst>
              <a:ext uri="{FF2B5EF4-FFF2-40B4-BE49-F238E27FC236}">
                <a16:creationId xmlns:a16="http://schemas.microsoft.com/office/drawing/2014/main" id="{617F2764-F9FB-4C50-81EE-4EFDB9C96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9814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95" name="Rectangle 39">
            <a:extLst>
              <a:ext uri="{FF2B5EF4-FFF2-40B4-BE49-F238E27FC236}">
                <a16:creationId xmlns:a16="http://schemas.microsoft.com/office/drawing/2014/main" id="{8BBCC6A4-BAF8-48F1-904E-5CFB74AAB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7909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6" name="Rectangle 45">
            <a:extLst>
              <a:ext uri="{FF2B5EF4-FFF2-40B4-BE49-F238E27FC236}">
                <a16:creationId xmlns:a16="http://schemas.microsoft.com/office/drawing/2014/main" id="{4D9B96CC-5C86-4B04-969D-5C0DCD72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1" y="58270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04" name="Rectangle 48">
            <a:extLst>
              <a:ext uri="{FF2B5EF4-FFF2-40B4-BE49-F238E27FC236}">
                <a16:creationId xmlns:a16="http://schemas.microsoft.com/office/drawing/2014/main" id="{143DB79A-5220-4B12-8A75-C3443A7E6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57302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19460" grpId="0" animBg="1"/>
      <p:bldP spid="19461" grpId="0" animBg="1"/>
      <p:bldP spid="19469" grpId="0" animBg="1"/>
      <p:bldP spid="19471" grpId="0" animBg="1"/>
      <p:bldP spid="19495" grpId="0" animBg="1"/>
      <p:bldP spid="1950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F33F743-98EA-4883-B3D7-41A4C9E06E89}"/>
                  </a:ext>
                </a:extLst>
              </p:cNvPr>
              <p:cNvSpPr/>
              <p:nvPr/>
            </p:nvSpPr>
            <p:spPr>
              <a:xfrm>
                <a:off x="1199456" y="1570414"/>
                <a:ext cx="10585176" cy="37172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12800" indent="-81280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None/>
                  <a:defRPr/>
                </a:pP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（</a:t>
                </a:r>
                <a:r>
                  <a:rPr lang="en-US" altLang="zh-CN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）概率的性质</a:t>
                </a:r>
                <a:endParaRPr lang="en-US" altLang="zh-CN" b="1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812800" indent="-812800" fontAlgn="auto">
                  <a:lnSpc>
                    <a:spcPct val="150000"/>
                  </a:lnSpc>
                  <a:buClr>
                    <a:schemeClr val="accent6">
                      <a:lumMod val="75000"/>
                    </a:schemeClr>
                  </a:buClr>
                  <a:buNone/>
                  <a:defRPr/>
                </a:pPr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altLang="zh-CN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,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𝛀</m:t>
                        </m:r>
                      </m:e>
                    </m:d>
                    <m:r>
                      <a:rPr lang="en-US" altLang="zh-CN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</a:p>
              <a:p>
                <a:pPr marL="812800" indent="-812800" fontAlgn="auto">
                  <a:lnSpc>
                    <a:spcPct val="150000"/>
                  </a:lnSpc>
                  <a:buClr>
                    <a:schemeClr val="accent6">
                      <a:lumMod val="75000"/>
                    </a:schemeClr>
                  </a:buClr>
                  <a:buNone/>
                  <a:defRPr/>
                </a:pPr>
                <a:r>
                  <a:rPr lang="en-US" altLang="zh-CN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a:rPr lang="en-US" altLang="zh-CN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a:rPr lang="en-US" altLang="zh-CN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zh-CN" altLang="en-US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是</m:t>
                    </m:r>
                    <m:r>
                      <m:rPr>
                        <m:nor/>
                      </m:rPr>
                      <a:rPr lang="zh-CN" altLang="en-US" dirty="0">
                        <a:latin typeface="华文中宋" panose="02010600040101010101" pitchFamily="2" charset="-122"/>
                        <a:ea typeface="华文中宋" panose="02010600040101010101" pitchFamily="2" charset="-122"/>
                      </a:rPr>
                      <m:t>两两不相容的事件</m:t>
                    </m:r>
                  </m:oMath>
                </a14:m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b="1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∪…</m:t>
                        </m:r>
                      </m:e>
                    </m:d>
                    <m:r>
                      <a:rPr lang="en-US" altLang="zh-CN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CN" b="1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812800" indent="-812800" fontAlgn="auto">
                  <a:lnSpc>
                    <a:spcPct val="150000"/>
                  </a:lnSpc>
                  <a:buClr>
                    <a:schemeClr val="accent6">
                      <a:lumMod val="75000"/>
                    </a:schemeClr>
                  </a:buClr>
                  <a:buNone/>
                  <a:defRPr/>
                </a:pPr>
                <a:r>
                  <a:rPr lang="en-US" altLang="zh-CN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3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）若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,则</m:t>
                    </m:r>
                  </m:oMath>
                </a14:m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812800" indent="-812800" fontAlgn="auto">
                  <a:lnSpc>
                    <a:spcPct val="150000"/>
                  </a:lnSpc>
                  <a:buClr>
                    <a:schemeClr val="accent6">
                      <a:lumMod val="75000"/>
                    </a:schemeClr>
                  </a:buClr>
                  <a:buNone/>
                  <a:defRPr/>
                </a:pPr>
                <a:r>
                  <a:rPr lang="en-US" altLang="zh-CN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4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e>
                    </m:d>
                    <m:r>
                      <a:rPr lang="en-US" altLang="zh-CN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endParaRPr lang="en-US" altLang="zh-CN" b="1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812800" indent="-812800" fontAlgn="auto">
                  <a:lnSpc>
                    <a:spcPct val="150000"/>
                  </a:lnSpc>
                  <a:buClr>
                    <a:schemeClr val="accent6">
                      <a:lumMod val="75000"/>
                    </a:schemeClr>
                  </a:buClr>
                  <a:buNone/>
                  <a:defRPr/>
                </a:pPr>
                <a:r>
                  <a:rPr lang="en-US" altLang="zh-CN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5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）对于任意的事件</a:t>
                </a:r>
                <a:r>
                  <a:rPr lang="en-US" altLang="zh-CN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A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、</a:t>
                </a:r>
                <a:r>
                  <a:rPr lang="en-US" altLang="zh-CN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B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zh-CN" altLang="en-US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b="1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812800" indent="-812800" fontAlgn="auto">
                  <a:lnSpc>
                    <a:spcPct val="150000"/>
                  </a:lnSpc>
                  <a:buClr>
                    <a:schemeClr val="accent6">
                      <a:lumMod val="75000"/>
                    </a:schemeClr>
                  </a:buClr>
                  <a:buNone/>
                  <a:defRPr/>
                </a:pP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可以推广到</a:t>
                </a:r>
                <a:r>
                  <a:rPr lang="en-US" altLang="zh-CN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n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F33F743-98EA-4883-B3D7-41A4C9E06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1570414"/>
                <a:ext cx="10585176" cy="3717236"/>
              </a:xfrm>
              <a:prstGeom prst="rect">
                <a:avLst/>
              </a:prstGeom>
              <a:blipFill>
                <a:blip r:embed="rId2"/>
                <a:stretch>
                  <a:fillRect l="-922" t="-3284" b="-2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301010"/>
      </p:ext>
    </p:extLst>
  </p:cSld>
  <p:clrMapOvr>
    <a:masterClrMapping/>
  </p:clrMapOvr>
</p:sld>
</file>

<file path=ppt/theme/theme1.xml><?xml version="1.0" encoding="utf-8"?>
<a:theme xmlns:a="http://schemas.openxmlformats.org/drawingml/2006/main" name="BISU">
  <a:themeElements>
    <a:clrScheme name="1_fin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fin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fin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in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in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in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in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in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in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ISU" id="{7DC98DAE-3870-4320-9A13-59FA76C53AF5}" vid="{9BADCEEC-B219-4256-BFD7-F1A47BBCD51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BISU</Template>
  <TotalTime>1014</TotalTime>
  <Words>3079</Words>
  <Application>Microsoft Office PowerPoint</Application>
  <PresentationFormat>宽屏</PresentationFormat>
  <Paragraphs>322</Paragraphs>
  <Slides>47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等线</vt:lpstr>
      <vt:lpstr>华文中宋</vt:lpstr>
      <vt:lpstr>宋体</vt:lpstr>
      <vt:lpstr>Arial</vt:lpstr>
      <vt:lpstr>Cambria Math</vt:lpstr>
      <vt:lpstr>Symbol</vt:lpstr>
      <vt:lpstr>Times New Roman</vt:lpstr>
      <vt:lpstr>BISU</vt:lpstr>
      <vt:lpstr>Equation</vt:lpstr>
      <vt:lpstr>MathType 6.0 Equation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李博</dc:creator>
  <cp:lastModifiedBy>博 李</cp:lastModifiedBy>
  <cp:revision>87</cp:revision>
  <dcterms:created xsi:type="dcterms:W3CDTF">1601-01-01T00:00:00Z</dcterms:created>
  <dcterms:modified xsi:type="dcterms:W3CDTF">2019-08-12T02:13:18Z</dcterms:modified>
</cp:coreProperties>
</file>