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40"/>
  </p:notesMasterIdLst>
  <p:sldIdLst>
    <p:sldId id="256" r:id="rId2"/>
    <p:sldId id="438" r:id="rId3"/>
    <p:sldId id="464" r:id="rId4"/>
    <p:sldId id="433" r:id="rId5"/>
    <p:sldId id="437" r:id="rId6"/>
    <p:sldId id="467" r:id="rId7"/>
    <p:sldId id="465" r:id="rId8"/>
    <p:sldId id="466" r:id="rId9"/>
    <p:sldId id="436" r:id="rId10"/>
    <p:sldId id="434" r:id="rId11"/>
    <p:sldId id="435" r:id="rId12"/>
    <p:sldId id="367" r:id="rId13"/>
    <p:sldId id="441" r:id="rId14"/>
    <p:sldId id="375" r:id="rId15"/>
    <p:sldId id="646" r:id="rId16"/>
    <p:sldId id="313" r:id="rId17"/>
    <p:sldId id="647" r:id="rId18"/>
    <p:sldId id="648" r:id="rId19"/>
    <p:sldId id="328" r:id="rId20"/>
    <p:sldId id="316" r:id="rId21"/>
    <p:sldId id="332" r:id="rId22"/>
    <p:sldId id="638" r:id="rId23"/>
    <p:sldId id="639" r:id="rId24"/>
    <p:sldId id="463" r:id="rId25"/>
    <p:sldId id="354" r:id="rId26"/>
    <p:sldId id="338" r:id="rId27"/>
    <p:sldId id="339" r:id="rId28"/>
    <p:sldId id="345" r:id="rId29"/>
    <p:sldId id="348" r:id="rId30"/>
    <p:sldId id="451" r:id="rId31"/>
    <p:sldId id="452" r:id="rId32"/>
    <p:sldId id="625" r:id="rId33"/>
    <p:sldId id="633" r:id="rId34"/>
    <p:sldId id="521" r:id="rId35"/>
    <p:sldId id="626" r:id="rId36"/>
    <p:sldId id="627" r:id="rId37"/>
    <p:sldId id="386" r:id="rId38"/>
    <p:sldId id="390" r:id="rId39"/>
    <p:sldId id="387" r:id="rId40"/>
    <p:sldId id="389" r:id="rId41"/>
    <p:sldId id="393" r:id="rId42"/>
    <p:sldId id="391" r:id="rId43"/>
    <p:sldId id="388" r:id="rId44"/>
    <p:sldId id="624" r:id="rId45"/>
    <p:sldId id="494" r:id="rId46"/>
    <p:sldId id="499" r:id="rId47"/>
    <p:sldId id="500" r:id="rId48"/>
    <p:sldId id="503" r:id="rId49"/>
    <p:sldId id="505" r:id="rId50"/>
    <p:sldId id="506" r:id="rId51"/>
    <p:sldId id="507" r:id="rId52"/>
    <p:sldId id="512" r:id="rId53"/>
    <p:sldId id="514" r:id="rId54"/>
    <p:sldId id="516" r:id="rId55"/>
    <p:sldId id="517" r:id="rId56"/>
    <p:sldId id="518" r:id="rId57"/>
    <p:sldId id="519" r:id="rId58"/>
    <p:sldId id="520" r:id="rId59"/>
    <p:sldId id="419" r:id="rId60"/>
    <p:sldId id="420" r:id="rId61"/>
    <p:sldId id="424" r:id="rId62"/>
    <p:sldId id="422" r:id="rId63"/>
    <p:sldId id="515" r:id="rId64"/>
    <p:sldId id="603" r:id="rId65"/>
    <p:sldId id="604" r:id="rId66"/>
    <p:sldId id="605" r:id="rId67"/>
    <p:sldId id="608" r:id="rId68"/>
    <p:sldId id="609" r:id="rId69"/>
    <p:sldId id="610" r:id="rId70"/>
    <p:sldId id="611" r:id="rId71"/>
    <p:sldId id="612" r:id="rId72"/>
    <p:sldId id="613" r:id="rId73"/>
    <p:sldId id="614" r:id="rId74"/>
    <p:sldId id="615" r:id="rId75"/>
    <p:sldId id="616" r:id="rId76"/>
    <p:sldId id="617" r:id="rId77"/>
    <p:sldId id="618" r:id="rId78"/>
    <p:sldId id="536" r:id="rId79"/>
    <p:sldId id="537" r:id="rId80"/>
    <p:sldId id="540" r:id="rId81"/>
    <p:sldId id="545" r:id="rId82"/>
    <p:sldId id="547" r:id="rId83"/>
    <p:sldId id="548" r:id="rId84"/>
    <p:sldId id="549" r:id="rId85"/>
    <p:sldId id="649" r:id="rId86"/>
    <p:sldId id="556" r:id="rId87"/>
    <p:sldId id="557" r:id="rId88"/>
    <p:sldId id="558" r:id="rId89"/>
    <p:sldId id="559" r:id="rId90"/>
    <p:sldId id="562" r:id="rId91"/>
    <p:sldId id="563" r:id="rId92"/>
    <p:sldId id="564" r:id="rId93"/>
    <p:sldId id="565" r:id="rId94"/>
    <p:sldId id="568" r:id="rId95"/>
    <p:sldId id="569" r:id="rId96"/>
    <p:sldId id="570" r:id="rId97"/>
    <p:sldId id="571" r:id="rId98"/>
    <p:sldId id="572" r:id="rId99"/>
    <p:sldId id="573" r:id="rId100"/>
    <p:sldId id="576" r:id="rId101"/>
    <p:sldId id="577" r:id="rId102"/>
    <p:sldId id="578" r:id="rId103"/>
    <p:sldId id="579" r:id="rId104"/>
    <p:sldId id="580" r:id="rId105"/>
    <p:sldId id="581" r:id="rId106"/>
    <p:sldId id="582" r:id="rId107"/>
    <p:sldId id="583" r:id="rId108"/>
    <p:sldId id="584" r:id="rId109"/>
    <p:sldId id="585" r:id="rId110"/>
    <p:sldId id="586" r:id="rId111"/>
    <p:sldId id="587" r:id="rId112"/>
    <p:sldId id="588" r:id="rId113"/>
    <p:sldId id="589" r:id="rId114"/>
    <p:sldId id="590" r:id="rId115"/>
    <p:sldId id="591" r:id="rId116"/>
    <p:sldId id="592" r:id="rId117"/>
    <p:sldId id="593" r:id="rId118"/>
    <p:sldId id="594" r:id="rId119"/>
    <p:sldId id="595" r:id="rId120"/>
    <p:sldId id="596" r:id="rId121"/>
    <p:sldId id="597" r:id="rId122"/>
    <p:sldId id="283" r:id="rId123"/>
    <p:sldId id="640" r:id="rId124"/>
    <p:sldId id="335" r:id="rId125"/>
    <p:sldId id="285" r:id="rId126"/>
    <p:sldId id="287" r:id="rId127"/>
    <p:sldId id="286" r:id="rId128"/>
    <p:sldId id="288" r:id="rId129"/>
    <p:sldId id="299" r:id="rId130"/>
    <p:sldId id="642" r:id="rId131"/>
    <p:sldId id="635" r:id="rId132"/>
    <p:sldId id="636" r:id="rId133"/>
    <p:sldId id="461" r:id="rId134"/>
    <p:sldId id="460" r:id="rId135"/>
    <p:sldId id="300" r:id="rId136"/>
    <p:sldId id="302" r:id="rId137"/>
    <p:sldId id="641" r:id="rId138"/>
    <p:sldId id="305" r:id="rId1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博" initials="李" lastIdx="1" clrIdx="0">
    <p:extLst>
      <p:ext uri="{19B8F6BF-5375-455C-9EA6-DF929625EA0E}">
        <p15:presenceInfo xmlns:p15="http://schemas.microsoft.com/office/powerpoint/2012/main" userId="b8960badb34c9a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CC3300"/>
    <a:srgbClr val="FF9900"/>
    <a:srgbClr val="0000FF"/>
    <a:srgbClr val="FF3300"/>
    <a:srgbClr val="F8FFE5"/>
    <a:srgbClr val="FFFFEB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86470" autoAdjust="0"/>
  </p:normalViewPr>
  <p:slideViewPr>
    <p:cSldViewPr>
      <p:cViewPr varScale="1">
        <p:scale>
          <a:sx n="91" d="100"/>
          <a:sy n="91" d="100"/>
        </p:scale>
        <p:origin x="717" y="4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A8EE89F9-FA89-4CA0-92FB-925F6CD68B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15D69C54-EB21-4334-8843-EFF9A0851F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80932" name="Rectangle 4">
            <a:extLst>
              <a:ext uri="{FF2B5EF4-FFF2-40B4-BE49-F238E27FC236}">
                <a16:creationId xmlns:a16="http://schemas.microsoft.com/office/drawing/2014/main" id="{93CBB35F-60C2-4663-B800-6E31C930513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0933" name="Rectangle 5">
            <a:extLst>
              <a:ext uri="{FF2B5EF4-FFF2-40B4-BE49-F238E27FC236}">
                <a16:creationId xmlns:a16="http://schemas.microsoft.com/office/drawing/2014/main" id="{0F2BE293-D026-444B-9931-08E1444016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0934" name="Rectangle 6">
            <a:extLst>
              <a:ext uri="{FF2B5EF4-FFF2-40B4-BE49-F238E27FC236}">
                <a16:creationId xmlns:a16="http://schemas.microsoft.com/office/drawing/2014/main" id="{B25723E0-545B-4A60-A83F-19931DE458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80935" name="Rectangle 7">
            <a:extLst>
              <a:ext uri="{FF2B5EF4-FFF2-40B4-BE49-F238E27FC236}">
                <a16:creationId xmlns:a16="http://schemas.microsoft.com/office/drawing/2014/main" id="{52BEE92C-F45A-47A6-A17B-F94883D96F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FD5F96B-6A85-4660-9A2D-7B578374F1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8FC8-E23A-41E3-977E-91E9A6FE0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CF4024-5AF9-4B17-9C77-6C95988CF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41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03C2C-5E05-45BC-A340-AEA0F11C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41339-BBC4-4ABB-92EC-F1A0DAD5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6181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623851-2841-43EB-81FB-0DCFF0A15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C2332-4FF6-4C70-B8ED-B0447ACBD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5477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30686-62F1-463B-A9AC-EFAB320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842CB-C886-4F72-9AD3-BB9F6EA85D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672921-D285-4115-B1FA-5154B8ACE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4524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57C0-3FCF-43DB-87D5-75FA7D7C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4CB40DED-5B17-464A-B2AF-19D6A5DF258E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29270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75AE8-1FC2-471D-883C-2C02D32B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CD764-BA28-48DE-ADCA-1651E44F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42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515BC-8C0C-44B1-82CE-D80B6A52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17E97-5775-453C-914B-AE0B0C7E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18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665C-9285-4498-BDDC-39C98DDB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6F63D-2450-4FFE-B5A3-538F0C986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9E6A5-4863-4075-B781-DA82030D6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583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44A30-785E-46E1-A098-7606EE3B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5C7D9-16EF-40E0-B930-74BB3733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D7E9A-41D4-4D9A-AD15-316539DDB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F7ED11-C40E-473F-B639-84195989C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F2E56F-C256-42CC-BB43-1FB8D4872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5768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D0CEC-756E-4902-B403-2499660B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369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21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9B95D-25B2-4902-A227-2F922DC4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DE04C-E034-4D0F-9447-3EA48D02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302B9-FE9F-43F5-A4C1-521173324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5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361B3-A784-4547-97E2-AEAFB440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926982-9776-4707-BCBA-5A5BC045F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76FED-1F32-4024-9B83-BB8A87983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339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">
            <a:extLst>
              <a:ext uri="{FF2B5EF4-FFF2-40B4-BE49-F238E27FC236}">
                <a16:creationId xmlns:a16="http://schemas.microsoft.com/office/drawing/2014/main" id="{876B6876-71B6-4280-821B-1EECB301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6DFC483-9058-43BF-86A7-DE8227DCB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065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175C4DE-9F75-498A-B4D3-8C5CD2728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40982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图片 5">
            <a:extLst>
              <a:ext uri="{FF2B5EF4-FFF2-40B4-BE49-F238E27FC236}">
                <a16:creationId xmlns:a16="http://schemas.microsoft.com/office/drawing/2014/main" id="{579A7030-2213-4B42-AD2E-D2FF08ED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15888"/>
            <a:ext cx="7620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76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views.org/Tinn-R/" TargetMode="External"/><Relationship Id="rId2" Type="http://schemas.openxmlformats.org/officeDocument/2006/relationships/hyperlink" Target="http://www.editplus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notepad-plus.sourceforge.net/" TargetMode="External"/><Relationship Id="rId5" Type="http://schemas.openxmlformats.org/officeDocument/2006/relationships/hyperlink" Target="http://www.gnu.org/software/emacs/" TargetMode="External"/><Relationship Id="rId4" Type="http://schemas.openxmlformats.org/officeDocument/2006/relationships/hyperlink" Target="http://www.ultraedit.com/" TargetMode="Externa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hyperlink" Target="http://ftp.ctex.org/mirrors/CRAN/" TargetMode="Externa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mirrors.tuna.tsinghua.edu.cn/CRAN/web/packages/BayesDA/index.html" TargetMode="External"/><Relationship Id="rId13" Type="http://schemas.openxmlformats.org/officeDocument/2006/relationships/hyperlink" Target="https://www.springer.com/gb/book/9780387848570" TargetMode="External"/><Relationship Id="rId3" Type="http://schemas.openxmlformats.org/officeDocument/2006/relationships/hyperlink" Target="https://doi.org/10.1007/978-0-387-77318-6" TargetMode="External"/><Relationship Id="rId7" Type="http://schemas.openxmlformats.org/officeDocument/2006/relationships/hyperlink" Target="https://www.crcpress.com/Bayesian-Methods-A-Social-and-Behavioral-Sciences-Approach-Third-Edition/Gill/p/book/9781439862483" TargetMode="External"/><Relationship Id="rId12" Type="http://schemas.openxmlformats.org/officeDocument/2006/relationships/hyperlink" Target="https://mirrors.tuna.tsinghua.edu.cn/CRAN/web/packages/ElemStatLearn/index.html" TargetMode="External"/><Relationship Id="rId2" Type="http://schemas.openxmlformats.org/officeDocument/2006/relationships/hyperlink" Target="https://mirrors.tuna.tsinghua.edu.cn/CRAN/web/packages/AER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irrors.tuna.tsinghua.edu.cn/CRAN/web/packages/BaM/index.html" TargetMode="External"/><Relationship Id="rId11" Type="http://schemas.openxmlformats.org/officeDocument/2006/relationships/hyperlink" Target="https://doi.org/10.1002/9781118593165" TargetMode="External"/><Relationship Id="rId5" Type="http://schemas.openxmlformats.org/officeDocument/2006/relationships/hyperlink" Target="https://doi.org/10.1002/9781119152743" TargetMode="External"/><Relationship Id="rId10" Type="http://schemas.openxmlformats.org/officeDocument/2006/relationships/hyperlink" Target="https://mirrors.tuna.tsinghua.edu.cn/CRAN/web/packages/Bolstad/index.html" TargetMode="External"/><Relationship Id="rId4" Type="http://schemas.openxmlformats.org/officeDocument/2006/relationships/hyperlink" Target="https://mirrors.tuna.tsinghua.edu.cn/CRAN/web/packages/ACSWR/index.html" TargetMode="External"/><Relationship Id="rId9" Type="http://schemas.openxmlformats.org/officeDocument/2006/relationships/hyperlink" Target="https://www.crcpress.com/Bayesian-Data-Analysis-Third-Edition/Gelman-Carlin-Stern-Dunson-Vehtari-Rubin/p/book/9781439840955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irrors.tuna.tsinghua.edu.cn/CRAN/web/packages/ISwR/index.html" TargetMode="External"/><Relationship Id="rId13" Type="http://schemas.openxmlformats.org/officeDocument/2006/relationships/hyperlink" Target="https://moderndive.com/" TargetMode="External"/><Relationship Id="rId18" Type="http://schemas.openxmlformats.org/officeDocument/2006/relationships/hyperlink" Target="https://www.openintro.org/stat/textbook.php?stat_book=os" TargetMode="External"/><Relationship Id="rId26" Type="http://schemas.openxmlformats.org/officeDocument/2006/relationships/hyperlink" Target="https://mirrors.tuna.tsinghua.edu.cn/CRAN/web/packages/vcd/index.html" TargetMode="External"/><Relationship Id="rId3" Type="http://schemas.openxmlformats.org/officeDocument/2006/relationships/hyperlink" Target="https://cran.r-project.org/doc/contrib/Faraway-PRA.pdf" TargetMode="External"/><Relationship Id="rId21" Type="http://schemas.openxmlformats.org/officeDocument/2006/relationships/hyperlink" Target="https://mirrors.tuna.tsinghua.edu.cn/CRAN/web/packages/Sleuth2/index.html" TargetMode="External"/><Relationship Id="rId7" Type="http://schemas.openxmlformats.org/officeDocument/2006/relationships/hyperlink" Target="https://www.crcpress.com/A-Handbook-of-Statistical-Analyses-using-R-Third-Edition/Hothorn-Everitt/p/book/9781482204582" TargetMode="External"/><Relationship Id="rId12" Type="http://schemas.openxmlformats.org/officeDocument/2006/relationships/hyperlink" Target="https://mirrors.tuna.tsinghua.edu.cn/CRAN/web/packages/moderndive/index.html" TargetMode="External"/><Relationship Id="rId17" Type="http://schemas.openxmlformats.org/officeDocument/2006/relationships/hyperlink" Target="https://www.openintro.org/" TargetMode="External"/><Relationship Id="rId25" Type="http://schemas.openxmlformats.org/officeDocument/2006/relationships/hyperlink" Target="https://doi.org/10.1017/CBO9780511815850" TargetMode="External"/><Relationship Id="rId2" Type="http://schemas.openxmlformats.org/officeDocument/2006/relationships/hyperlink" Target="https://mirrors.tuna.tsinghua.edu.cn/CRAN/web/packages/faraway/index.html" TargetMode="External"/><Relationship Id="rId16" Type="http://schemas.openxmlformats.org/officeDocument/2006/relationships/hyperlink" Target="https://mirrors.tuna.tsinghua.edu.cn/CRAN/web/packages/openintro/index.html" TargetMode="External"/><Relationship Id="rId20" Type="http://schemas.openxmlformats.org/officeDocument/2006/relationships/hyperlink" Target="https://www.openintro.org/stat/textbook.php?stat_book=ap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irrors.tuna.tsinghua.edu.cn/CRAN/web/packages/HSAUR3/index.html" TargetMode="External"/><Relationship Id="rId11" Type="http://schemas.openxmlformats.org/officeDocument/2006/relationships/hyperlink" Target="https://www.springer.com/gb/book/9780387954578" TargetMode="External"/><Relationship Id="rId24" Type="http://schemas.openxmlformats.org/officeDocument/2006/relationships/hyperlink" Target="https://mirrors.tuna.tsinghua.edu.cn/CRAN/web/packages/SMPracticals/index.html" TargetMode="External"/><Relationship Id="rId5" Type="http://schemas.openxmlformats.org/officeDocument/2006/relationships/hyperlink" Target="https://www.crcpress.com/Extending-the-Linear-Model-with-R-Generalized-Linear-Mixed-Effects-and/Faraway/p/book/9781498720960" TargetMode="External"/><Relationship Id="rId15" Type="http://schemas.openxmlformats.org/officeDocument/2006/relationships/hyperlink" Target="https://www.wiley.com/en-gb/Introduction+to+Linear+Regression+Analysis%2C+5th+Edition-p-9781118627365" TargetMode="External"/><Relationship Id="rId23" Type="http://schemas.openxmlformats.org/officeDocument/2006/relationships/hyperlink" Target="http://www.statisticalsleuth.com/" TargetMode="External"/><Relationship Id="rId10" Type="http://schemas.openxmlformats.org/officeDocument/2006/relationships/hyperlink" Target="https://mirrors.tuna.tsinghua.edu.cn/CRAN/web/packages/MASS/index.html" TargetMode="External"/><Relationship Id="rId19" Type="http://schemas.openxmlformats.org/officeDocument/2006/relationships/hyperlink" Target="https://www.openintro.org/stat/textbook.php?stat_book=isrs" TargetMode="External"/><Relationship Id="rId4" Type="http://schemas.openxmlformats.org/officeDocument/2006/relationships/hyperlink" Target="https://www.crcpress.com/Linear-Models-with-R-Second-Edition/Faraway/p/book/9781439887332" TargetMode="External"/><Relationship Id="rId9" Type="http://schemas.openxmlformats.org/officeDocument/2006/relationships/hyperlink" Target="https://doi.org/10.1007/978-0-387-79054-1" TargetMode="External"/><Relationship Id="rId14" Type="http://schemas.openxmlformats.org/officeDocument/2006/relationships/hyperlink" Target="https://mirrors.tuna.tsinghua.edu.cn/CRAN/web/packages/MPV/index.html" TargetMode="External"/><Relationship Id="rId22" Type="http://schemas.openxmlformats.org/officeDocument/2006/relationships/hyperlink" Target="https://mirrors.tuna.tsinghua.edu.cn/CRAN/web/packages/Sleuth3/index.html" TargetMode="External"/><Relationship Id="rId27" Type="http://schemas.openxmlformats.org/officeDocument/2006/relationships/hyperlink" Target="https://www.crcpress.com/Discrete-Data-Analysis-with-R-Visualization-and-Modeling-Techniques-for/Friendly-Meyer/p/book/978149872583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r-project.org/misc/acpclust.R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view=Distributions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bm2.genes.nig.ac.jp/RGM2/R_current/library/spdep/man/images/big_diffnb_001.p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2BCEE8B-F4ED-42D2-8F9A-CB9340B41E7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923928" y="2835250"/>
            <a:ext cx="2700338" cy="701279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语言初步</a:t>
            </a:r>
          </a:p>
        </p:txBody>
      </p:sp>
      <p:pic>
        <p:nvPicPr>
          <p:cNvPr id="2056" name="Picture 8" descr="logo">
            <a:extLst>
              <a:ext uri="{FF2B5EF4-FFF2-40B4-BE49-F238E27FC236}">
                <a16:creationId xmlns:a16="http://schemas.microsoft.com/office/drawing/2014/main" id="{D3CA9822-FD20-4E24-8AD9-2B66C465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02886"/>
            <a:ext cx="1528644" cy="115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>
            <a:extLst>
              <a:ext uri="{FF2B5EF4-FFF2-40B4-BE49-F238E27FC236}">
                <a16:creationId xmlns:a16="http://schemas.microsoft.com/office/drawing/2014/main" id="{C888EADE-3952-4678-90C7-04407317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773" y="3887410"/>
            <a:ext cx="5669756" cy="51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75" dirty="0">
                <a:latin typeface="华文中宋" panose="02010600040101010101" pitchFamily="2" charset="-122"/>
                <a:ea typeface="华文中宋" panose="02010600040101010101" pitchFamily="2" charset="-122"/>
              </a:rPr>
              <a:t>— </a:t>
            </a:r>
            <a:r>
              <a:rPr lang="zh-CN" altLang="en-US" sz="2775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数据处理、绘图与编程</a:t>
            </a:r>
            <a:endParaRPr lang="en-US" altLang="zh-CN" sz="2775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212247-AD0C-4D0E-A6D9-F042E5961FFE}"/>
              </a:ext>
            </a:extLst>
          </p:cNvPr>
          <p:cNvSpPr txBox="1"/>
          <p:nvPr/>
        </p:nvSpPr>
        <p:spPr>
          <a:xfrm>
            <a:off x="2573778" y="4563127"/>
            <a:ext cx="497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授课教师：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李博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商学院市场营销系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libo@bisu.edu.cn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6D581168-017F-4700-AB2B-91CFA868DC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08504" cy="4787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与其他统计软件比较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3F0BD609-5BCE-42E2-9F96-701CFC25522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37574" y="2456892"/>
            <a:ext cx="7560840" cy="3086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SAS: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速度快，有大量统计分析模块，可扩展性稍差，昂贵。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SPSS: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复杂的用户图形界面，简单易学，但编程十分困难。</a:t>
            </a:r>
          </a:p>
          <a:p>
            <a:pPr>
              <a:lnSpc>
                <a:spcPct val="150000"/>
              </a:lnSpc>
            </a:pPr>
            <a:r>
              <a:rPr lang="en-US" altLang="zh-CN" sz="1500" dirty="0" err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Splus</a:t>
            </a:r>
            <a:r>
              <a:rPr lang="en-US" altLang="zh-CN" sz="15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运行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语言，具有复杂的界面，与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完全兼容，昂贵。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ECA631A7-FEF4-43C6-A8C1-DBFD7A7BE7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640761"/>
          </a:xfrm>
        </p:spPr>
        <p:txBody>
          <a:bodyPr/>
          <a:lstStyle/>
          <a:p>
            <a:r>
              <a:rPr lang="zh-CN" altLang="en-US" sz="2400" b="1" dirty="0"/>
              <a:t>模拟中常用的概率和统计模型 </a:t>
            </a:r>
          </a:p>
        </p:txBody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F97A1695-0345-41E3-82CC-4868ACF6298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7584" y="2664618"/>
            <a:ext cx="7200800" cy="342867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均匀分布和中心极限定理：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比较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par(mfrow=c(2,2))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u=NULL; for(i in 1:1000) u=c(u,mean(runif(1)));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hist(u,50,col=4);var(u)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u=NULL; for(i in 1:1000) u=c(u,mean(runif(50)));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hist(u,50,col=4);var(u)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u=NULL; for(i in 1:1000) u=c(u,mean(runif(5000)));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hist(u,50,col=4);var(u)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u=NULL; for(i in 1:1000) u=c(u,mean(runif(100000)));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hist(u,50,col=4);var(u)</a:t>
            </a:r>
          </a:p>
          <a:p>
            <a:pPr marL="0" indent="0">
              <a:lnSpc>
                <a:spcPct val="90000"/>
              </a:lnSpc>
              <a:buNone/>
            </a:pPr>
            <a:endParaRPr lang="es-E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注意：</a:t>
            </a:r>
            <a:r>
              <a:rPr lang="es-E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为何设为</a:t>
            </a:r>
            <a:r>
              <a:rPr lang="es-E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NULL? </a:t>
            </a:r>
            <a:r>
              <a:rPr lang="zh-CN" alt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而不设置成</a:t>
            </a:r>
            <a:r>
              <a:rPr lang="es-E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NA? </a:t>
            </a:r>
            <a:r>
              <a:rPr lang="zh-CN" alt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每次模拟方差有何变化？ </a:t>
            </a:r>
            <a:endParaRPr lang="zh-CN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76E4AB-1C97-42DA-A220-45CBA7BFE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75094"/>
            <a:ext cx="6840760" cy="5638282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E4090111-14B4-4015-8CD1-381845445C3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37574" y="2294874"/>
            <a:ext cx="8154906" cy="30861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Bernoulli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分布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概率相同：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=c(2,1));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&lt;- 100;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sample(c(-1,1), n, replace=T)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plot(x, type='h', main="Bernoulli variables")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概率不同：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&lt;- 100;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sample(c(-1,1), n, replace=T, prob=c(.2,.8))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plot(x, type='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h',main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="Bernoulli variables, different probabilities")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690" name="Picture 2">
            <a:extLst>
              <a:ext uri="{FF2B5EF4-FFF2-40B4-BE49-F238E27FC236}">
                <a16:creationId xmlns:a16="http://schemas.microsoft.com/office/drawing/2014/main" id="{DCF39F4E-9123-452E-ACE4-9277F2E53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1" y="1754814"/>
            <a:ext cx="4851797" cy="414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C286BF8F-1B09-4C36-A8E8-C6E79323909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15616" y="2240868"/>
            <a:ext cx="7772400" cy="3086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#Binomial Prob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distibution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n=10 and p=0.6</a:t>
            </a:r>
          </a:p>
          <a:p>
            <a:pPr marL="0" indent="0">
              <a:buNone/>
            </a:pPr>
            <a:r>
              <a:rPr lang="pl-PL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N&lt;-10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i&lt;-0:10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p&lt;-0.6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ycdf&lt;-pbinom(i,N,p)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barplot(ycdf)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ypdf&lt;-dbinom(i,N,p)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Title&lt;-"Binomial Probability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distibution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n=10 and p=0.6"</a:t>
            </a:r>
          </a:p>
          <a:p>
            <a:pPr marL="0" indent="0"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ypdf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"x",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"P(X=x)",main=Title)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738" name="Picture 2">
            <a:extLst>
              <a:ext uri="{FF2B5EF4-FFF2-40B4-BE49-F238E27FC236}">
                <a16:creationId xmlns:a16="http://schemas.microsoft.com/office/drawing/2014/main" id="{0FCEB85B-7BFF-4496-8A9D-CFD1A1D7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1808820"/>
            <a:ext cx="5508612" cy="404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0F224912-8378-4982-B1D0-8D991B3F9E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29562" y="1862826"/>
            <a:ext cx="7668852" cy="3967312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正态分布密度函数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15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t&lt;-seq(-5,5,length=100)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max_x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&lt;-max(t)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d1&lt;-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(t,0,1);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d2&lt;-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(t,0,2);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d3&lt;-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(t,1,1)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max_y&lt;-max(c(d1,d2,d3))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plot(t,d1,type='l',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xlab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="x",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ylab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="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density",main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="Normal Probability Densities",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=2,col=2)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lines(t,d2,lty=2,lwd=2,col=3);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lines(t,d3,lty=3,,lwd=2,col=”blue”)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legend(max_x-2, max_y-0.005,c("N(0,1)", "N(0,2)","N(1,1)"), col = c(2,3,4),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lty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= c(1, 2, 3),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=c(2,2,2))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5F5BD9-61AB-4CC7-AEFB-86FDD175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10" y="1717871"/>
            <a:ext cx="6210690" cy="4265262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6E58D0EB-9530-454E-87D1-09C54B9FF8E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29562" y="1808821"/>
            <a:ext cx="7668852" cy="313234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mean=100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=80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seq(-4,4,length=100)*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mean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hx &lt;-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x,mean,sd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plot(x, hx, type="n",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="IQ Values",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Density",main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="Normal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Distribution",axes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x &gt;=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x &lt;=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lines(x, hx)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polygon(c(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lb,x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c(0,hx[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],0), col="orange")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 &lt;-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mean,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mean,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&lt;- 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paste("P(",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,"&lt; IQ &lt;",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,") =",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(area, digits=3))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mtext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(result,2)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95438E-AE48-4074-BCC7-51088F3B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28" y="1744363"/>
            <a:ext cx="6048672" cy="41539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62953B96-A9E0-40DC-929F-1FB7DE56A3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5327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的缺点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9C20E08B-6B30-4BAB-8595-943EBBC73F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37574" y="2294874"/>
            <a:ext cx="7182798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用户需要对命令熟悉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与代码打交道，需要记住常用命令。需要编程，不傻瓜。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占用内存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所有的数据处理在内存中进行，不适于处理超大规模的数据。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运行速度稍慢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即时编译，约相当于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语言的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1/20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没有商业支持，但有网上支持。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相比点击鼠标进行操作，</a:t>
            </a:r>
            <a:r>
              <a:rPr lang="en-US" altLang="zh-CN" sz="15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仍能够大大提高效率。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:a16="http://schemas.microsoft.com/office/drawing/2014/main" id="{545DFED2-B5D8-4D61-8705-B1EF8688890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0" y="1808820"/>
            <a:ext cx="7722858" cy="307834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对数正态分布密度函数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t&lt;-seq(0,18,length=100)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max_x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&lt;-max(t);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min_x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&lt;-min(t);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dist_x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max_x-min_x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l-PL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d1&lt;-dlnorm(t,1,0.5);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l-PL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d2&lt;-dlnorm(t,1,1);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l-PL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d3&lt;-dlnorm(t,1.5,0.5)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max_y&lt;-max(c(d1,d2,d3))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plot(t,d1,type='l',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="x",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density",main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="Log Normal Probability Densities")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lines(t,d2,lty=2);lines(t,d3,lty=3)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legend(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max_x-dist_x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/3, max_y-0.005,c("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(1,0.5)", "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(1,1)","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(1.5,0.5)"), col = c(3,4,6),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text.col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"green4",lty = c(1, 2, 3), 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='gray90')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legend(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max_x-dist_x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/3, max_y-0.005,c("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(1,0.5)", "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(1,1)","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(1.5,0.5)"),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c(1, 2, 3),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='gray90') 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882" name="Picture 2">
            <a:extLst>
              <a:ext uri="{FF2B5EF4-FFF2-40B4-BE49-F238E27FC236}">
                <a16:creationId xmlns:a16="http://schemas.microsoft.com/office/drawing/2014/main" id="{4CCEC9B2-9F78-4E3C-AB3C-A28242CE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5" y="1754815"/>
            <a:ext cx="4851797" cy="414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8873FD12-040B-4E63-880C-BFDBB2DDA9E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2559" y="1754814"/>
            <a:ext cx="7938882" cy="410445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比较正态分布和厚尾分布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par(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mfrow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=c(1,2))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N&lt;-101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p&lt;-0.5          # mix probability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par(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mfrow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=c(2,2))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t&lt;-seq</a:t>
            </a:r>
            <a:r>
              <a:rPr lang="en-US" altLang="zh-CN" sz="135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(-5,10,length=N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npdf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&lt;-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dnorm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(t,0,2)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mpdf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&lt;-p*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npdf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+ (1-p)*dt(t,1) # mix with normal (0,2) with 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cauchy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ymax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&lt;-max(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mpdf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plot(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t,npdf,type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= 'l',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xlab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='x',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ylab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="PDF",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ylim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=c(0,ymax),main="densities")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lines(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t,mpdf,lty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legend(3, 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ymax,c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("N(0,1)", "Mix"), 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lty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= c(1, 2), 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bg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='gray90')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t&lt;-seq(</a:t>
            </a:r>
            <a:r>
              <a:rPr lang="en-US" altLang="zh-CN" sz="135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4.0,12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,length=N)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npdf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&lt;-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dnorm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(t,0,2)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mpdf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&lt;-p*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npdf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+ (1-p)*dt(t,1) # mix with normal (0,2) with 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cauchy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ymax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&lt;-max(c(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mpdf,npdf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plot(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t,npdf,type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= 'l',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xlab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='x',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ylab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="PDF",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ylim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=c(0,ymax),main="densities-detail")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lines(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t,mpdf,lty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legend(7, 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ymax,c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("N(0,1)", "Mix"), 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lty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= c(1, 2), 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bg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='gray90')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CC3DA6-F8F1-4720-A039-07A1D6866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4" y="1754815"/>
            <a:ext cx="7722858" cy="4158461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4EBD5499-6762-41FF-B2B8-C8C44F2BDD1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18583" y="1808821"/>
            <a:ext cx="7506834" cy="353504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混合正态分布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par(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mfrow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=c(1,2))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 &lt;- 100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 &lt;- c(-2,0,2)    # Means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 &lt;- c(.4,.2,.4)  # Probabilities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 &lt;- c(1, 1, 1)   # Standard deviations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xx&lt;-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cbind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(N, m[1], s[1]),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(N, m[2], s[2]), 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(N, m[3], s[3])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 &lt;- sample(1:3, N, prob=p, replace=TRUE)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 &lt;- xx[ 1:N + N*(a-1) ]  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思考为何写成这样？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qqnorm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(y, main="Gaussian QQ-plot of a mixture of gaussians")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qqline(y, col="red", lwd=2)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hist(y, col="4", probability=TRUE,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ylim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=c(0,.25),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xlim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=c(-6,6),main="Mixture of gaussians",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curve(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(x, mean=mean(y),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(y)),add=TRUE, col="red",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lty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=2,lwd=2)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lines(density(y), col="red") 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A3EAFB-FE9C-4920-97DC-AFA7AAB5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46" y="1754814"/>
            <a:ext cx="5886654" cy="4042727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002" name="Rectangle 2">
                <a:extLst>
                  <a:ext uri="{FF2B5EF4-FFF2-40B4-BE49-F238E27FC236}">
                    <a16:creationId xmlns:a16="http://schemas.microsoft.com/office/drawing/2014/main" id="{B78E796E-0325-4D10-A038-0FF490DCFAAC}"/>
                  </a:ext>
                </a:extLst>
              </p:cNvPr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0" y="1762125"/>
                <a:ext cx="9144000" cy="4787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分布</a:t>
                </a:r>
              </a:p>
            </p:txBody>
          </p:sp>
        </mc:Choice>
        <mc:Fallback xmlns="">
          <p:sp>
            <p:nvSpPr>
              <p:cNvPr id="512002" name="Rectangle 2">
                <a:extLst>
                  <a:ext uri="{FF2B5EF4-FFF2-40B4-BE49-F238E27FC236}">
                    <a16:creationId xmlns:a16="http://schemas.microsoft.com/office/drawing/2014/main" id="{B78E796E-0325-4D10-A038-0FF490DCF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1762125"/>
                <a:ext cx="9144000" cy="478743"/>
              </a:xfrm>
              <a:blipFill>
                <a:blip r:embed="rId2"/>
                <a:stretch>
                  <a:fillRect t="-11392" b="-22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03" name="Rectangle 3">
            <a:extLst>
              <a:ext uri="{FF2B5EF4-FFF2-40B4-BE49-F238E27FC236}">
                <a16:creationId xmlns:a16="http://schemas.microsoft.com/office/drawing/2014/main" id="{96D74670-E978-4E16-9CD6-ACB9E4890C4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5586" y="2402886"/>
            <a:ext cx="7452828" cy="30861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library(latex2exp)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curve(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dchisq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(x,1),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xlim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=c(0,10),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ylim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=c(0,.6), col='red',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curve(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dchisq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(x,2), add=T, col='green',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curve(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dchisq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(x,3), add=T, col='blue',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curve(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dchisq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(x,5), add=T, col='orange',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abline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(h=0,lty=3);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abline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(v=0,lty=3)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legend(“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topright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” , c('df=1', 'df=2', 'df=3', 'df=5'),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=3,lty=1,col=c('red', 'green', 'blue', 'orange'))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title(main=</a:t>
            </a:r>
            <a:r>
              <a:rPr lang="en-US" altLang="zh-CN" sz="15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TeX</a:t>
            </a:r>
            <a:r>
              <a:rPr lang="en-US" altLang="zh-CN" sz="15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('$\\chi^2$ Distributions')</a:t>
            </a:r>
            <a:endParaRPr lang="en-US" altLang="zh-CN" sz="33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9B5899-B4CB-4C1A-A72B-C1CBB163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46" y="1781452"/>
            <a:ext cx="5994666" cy="4116905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>
            <a:extLst>
              <a:ext uri="{FF2B5EF4-FFF2-40B4-BE49-F238E27FC236}">
                <a16:creationId xmlns:a16="http://schemas.microsoft.com/office/drawing/2014/main" id="{4061F6D6-8AE1-426B-9C20-F9721A6574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478743"/>
          </a:xfrm>
        </p:spPr>
        <p:txBody>
          <a:bodyPr/>
          <a:lstStyle/>
          <a:p>
            <a:r>
              <a:rPr lang="en-US" altLang="zh-CN" sz="2400" b="1" dirty="0"/>
              <a:t>F</a:t>
            </a:r>
            <a:r>
              <a:rPr lang="zh-CN" altLang="en-US" sz="2400" b="1" dirty="0"/>
              <a:t>分布</a:t>
            </a:r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7B4ABAE3-AF34-471A-9DEE-67FAAD66D47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48553" y="2348880"/>
            <a:ext cx="8046894" cy="334837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x=c(1,2,7,11,56,19,23,17,34,43,11,3,9,20,33,21,18,4,10)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curve(df(x,1,1),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xlim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=c(0,2),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ylim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=c(0,.8),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lty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=2)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curve(df(x,3,1), add=T)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curve(df(x,6,1), add=T,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=3)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curve(df(x,3,3), add=T, col='red')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curve(df(x,6,3), add=T,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=3, col='red')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curve(df(x,3,6), add=T, col='blue')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curve(df(x,6,6), add=T,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=3, col='blue')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title(main="Fisher's F")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legend(“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topright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”,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xjust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=1,c('df=(1,1)', 'df=(3,1)', 'df=(6,1)',  'df=(3,3)', 'df=(6,3)', 'df=(3,6)', 'df=(6,6)'),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=c(1,1,3,1,3,1,3),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lty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=c(2,1,1,1,1,1,1), col=c(par("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fg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"), par("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fg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"), par("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fg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"), 'red', 'red', 'blue', 'blue'))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074" name="Picture 2">
            <a:extLst>
              <a:ext uri="{FF2B5EF4-FFF2-40B4-BE49-F238E27FC236}">
                <a16:creationId xmlns:a16="http://schemas.microsoft.com/office/drawing/2014/main" id="{6818F9DB-EB07-42BE-AFFA-87DB9E91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54814"/>
            <a:ext cx="6428184" cy="409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388D2B-B3C7-4351-8703-D4E041FC3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22" y="1788626"/>
            <a:ext cx="5911238" cy="4122399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B9D8D61D-44FE-425B-BA4C-8385499620D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29562" y="2168919"/>
            <a:ext cx="7938882" cy="3474328"/>
          </a:xfrm>
        </p:spPr>
        <p:txBody>
          <a:bodyPr numCol="1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N&lt;-101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t&lt;-seq(-2,2,length=N)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x&lt;-t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&lt;-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(t,0,1)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a&lt;-0.385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sigma&lt;-0.4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y&lt;-a*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x+xnorm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*sigma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r&lt;-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cor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x,y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plot(-4:4, -4:4,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xlab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 'x',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ylab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 'y', main= "", sub = "",type = "n")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points(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x,y,pch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=19,cex=0.2)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legend(-3.9, 3.8,substr(paste("r=",r), 1, 7),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bg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='gray90')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y~x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summary(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y~x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abline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y~x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),col=2,lwd=2)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7932D1-A20B-4F41-8E2C-08A0A04D61DF}"/>
              </a:ext>
            </a:extLst>
          </p:cNvPr>
          <p:cNvSpPr/>
          <p:nvPr/>
        </p:nvSpPr>
        <p:spPr>
          <a:xfrm>
            <a:off x="0" y="1808820"/>
            <a:ext cx="9144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简单线性回归分析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122" name="Picture 2">
            <a:extLst>
              <a:ext uri="{FF2B5EF4-FFF2-40B4-BE49-F238E27FC236}">
                <a16:creationId xmlns:a16="http://schemas.microsoft.com/office/drawing/2014/main" id="{FE08AADC-A880-4CCA-8F10-58CB7A786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700808"/>
            <a:ext cx="6804756" cy="414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E80244C0-DC8F-4B6B-B010-94A39957A4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72954"/>
            <a:ext cx="9108504" cy="8548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000" b="1" dirty="0">
                <a:latin typeface="Courier New" panose="02070309020205020404" pitchFamily="49" charset="0"/>
              </a:rPr>
              <a:t>四 脚本和函数</a:t>
            </a:r>
            <a:br>
              <a:rPr lang="zh-CN" altLang="en-US" sz="3000" b="1" dirty="0">
                <a:latin typeface="Courier New" panose="02070309020205020404" pitchFamily="49" charset="0"/>
              </a:rPr>
            </a:br>
            <a:endParaRPr lang="en-US" altLang="zh-CN" sz="3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>
            <a:extLst>
              <a:ext uri="{FF2B5EF4-FFF2-40B4-BE49-F238E27FC236}">
                <a16:creationId xmlns:a16="http://schemas.microsoft.com/office/drawing/2014/main" id="{CFE56D2F-3975-4341-A37C-8957E58E73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84784"/>
            <a:ext cx="9144000" cy="9181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为什么要学习编程</a:t>
            </a:r>
            <a:r>
              <a:rPr lang="en-US" altLang="zh-CN" sz="2400" b="1" dirty="0"/>
              <a:t>?</a:t>
            </a:r>
          </a:p>
        </p:txBody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CCD62B6F-B33A-44F8-9150-F8C29C41798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3568" y="2348880"/>
            <a:ext cx="8046894" cy="313015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界面操作直观易学，但也存在一些不足：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(1)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操作的过程难以保存，数据处理不够灵活，在进行步骤繁多的数据处理工作时十分费时费力；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(2)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在建立模型或自己编写函数时也会遇到困难。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而这些困难可以通过编程解决。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要学习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编程，首先要了解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的函数、对象及其操作。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577754AB-22AD-4111-8C84-162338E7A4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81" y="1592796"/>
            <a:ext cx="9135219" cy="7560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脚本语言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85F5C2DC-635B-410A-A0E1-99F7556E6F3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0" y="2294874"/>
            <a:ext cx="7776864" cy="31863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脚本语言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脚本语言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(scripting language)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又称动态语言，是依靠解释器完成相应的功能的一类计算机语言，通常以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ASCII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码的文本格式保存源程序。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脚本语言语法和结构通常比较简单，不需要编译，通过解释器对脚本进行解释，从而给出结果，能用简单的代码完成复杂的功能，但是速度较慢。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常见的脚本语言</a:t>
            </a:r>
            <a:endParaRPr lang="zh-CN" altLang="en-US" sz="15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Windows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批处理程序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JavaScript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等。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338ABB7-FFEE-41F2-B090-474E238A24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4814"/>
            <a:ext cx="9108504" cy="4929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编辑器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7712FA4-1EEB-4FBD-A835-B3734A8B886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23628" y="2321719"/>
            <a:ext cx="6804756" cy="3398044"/>
          </a:xfrm>
        </p:spPr>
        <p:txBody>
          <a:bodyPr/>
          <a:lstStyle/>
          <a:p>
            <a:pPr marL="300038" indent="-300038">
              <a:lnSpc>
                <a:spcPct val="150000"/>
              </a:lnSpc>
              <a:buNone/>
            </a:pP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R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自带的脚本编辑器</a:t>
            </a:r>
            <a:endParaRPr lang="en-US" altLang="zh-CN" sz="1500" b="1" dirty="0">
              <a:latin typeface="华文中宋" panose="02010600040101010101" pitchFamily="2" charset="-122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pPr marL="300038" indent="-300038">
              <a:lnSpc>
                <a:spcPct val="150000"/>
              </a:lnSpc>
              <a:buNone/>
            </a:pP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	RStudio</a:t>
            </a:r>
            <a:endParaRPr lang="zh-CN" altLang="en-US" sz="1500" b="1" dirty="0">
              <a:latin typeface="华文中宋" panose="02010600040101010101" pitchFamily="2" charset="-122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pPr marL="300038" indent="-300038">
              <a:lnSpc>
                <a:spcPct val="150000"/>
              </a:lnSpc>
              <a:buNone/>
            </a:pP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500" b="1" dirty="0" err="1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Editplus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（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www.editplus.com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）</a:t>
            </a:r>
          </a:p>
          <a:p>
            <a:pPr marL="300038" indent="-300038">
              <a:lnSpc>
                <a:spcPct val="150000"/>
              </a:lnSpc>
              <a:buNone/>
            </a:pP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500" b="1" dirty="0" err="1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TinnR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www.sciviews.org/Tinn-R/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)</a:t>
            </a:r>
          </a:p>
          <a:p>
            <a:pPr marL="300038" indent="-300038">
              <a:lnSpc>
                <a:spcPct val="150000"/>
              </a:lnSpc>
              <a:buNone/>
            </a:pP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	</a:t>
            </a:r>
            <a:r>
              <a:rPr lang="en-US" altLang="zh-CN" sz="1500" b="1" dirty="0" err="1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Ultraedit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（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www.ultraedit.com/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）</a:t>
            </a:r>
          </a:p>
          <a:p>
            <a:pPr marL="300038" indent="-300038">
              <a:lnSpc>
                <a:spcPct val="150000"/>
              </a:lnSpc>
              <a:buNone/>
            </a:pP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	Emacs 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（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www.gnu.org/software/emacs/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）</a:t>
            </a:r>
          </a:p>
          <a:p>
            <a:pPr marL="300038" indent="-300038">
              <a:lnSpc>
                <a:spcPct val="150000"/>
              </a:lnSpc>
              <a:buNone/>
            </a:pP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	Notepad++ 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与</a:t>
            </a:r>
            <a:r>
              <a:rPr lang="en-US" altLang="zh-CN" sz="1500" b="1" dirty="0" err="1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NpptoR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组合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notepad-plus.sourceforge.net/</a:t>
            </a:r>
            <a:r>
              <a:rPr lang="en-US" altLang="zh-CN" sz="1500" b="1" i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）</a:t>
            </a:r>
          </a:p>
          <a:p>
            <a:pPr marL="300038" indent="-300038">
              <a:lnSpc>
                <a:spcPct val="150000"/>
              </a:lnSpc>
              <a:buNone/>
            </a:pP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记事本或写字板 等等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212" name="Group 244">
            <a:extLst>
              <a:ext uri="{FF2B5EF4-FFF2-40B4-BE49-F238E27FC236}">
                <a16:creationId xmlns:a16="http://schemas.microsoft.com/office/drawing/2014/main" id="{BABC5C70-876C-4456-81EF-4516EBACE3CB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769315698"/>
              </p:ext>
            </p:extLst>
          </p:nvPr>
        </p:nvGraphicFramePr>
        <p:xfrm>
          <a:off x="1007604" y="3212976"/>
          <a:ext cx="6265070" cy="1005840"/>
        </p:xfrm>
        <a:graphic>
          <a:graphicData uri="http://schemas.openxmlformats.org/drawingml/2006/table">
            <a:tbl>
              <a:tblPr/>
              <a:tblGrid>
                <a:gridCol w="720328">
                  <a:extLst>
                    <a:ext uri="{9D8B030D-6E8A-4147-A177-3AD203B41FA5}">
                      <a16:colId xmlns:a16="http://schemas.microsoft.com/office/drawing/2014/main" val="159655064"/>
                    </a:ext>
                  </a:extLst>
                </a:gridCol>
                <a:gridCol w="415529">
                  <a:extLst>
                    <a:ext uri="{9D8B030D-6E8A-4147-A177-3AD203B41FA5}">
                      <a16:colId xmlns:a16="http://schemas.microsoft.com/office/drawing/2014/main" val="336393292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246181572"/>
                    </a:ext>
                  </a:extLst>
                </a:gridCol>
                <a:gridCol w="465534">
                  <a:extLst>
                    <a:ext uri="{9D8B030D-6E8A-4147-A177-3AD203B41FA5}">
                      <a16:colId xmlns:a16="http://schemas.microsoft.com/office/drawing/2014/main" val="1137983698"/>
                    </a:ext>
                  </a:extLst>
                </a:gridCol>
                <a:gridCol w="467916">
                  <a:extLst>
                    <a:ext uri="{9D8B030D-6E8A-4147-A177-3AD203B41FA5}">
                      <a16:colId xmlns:a16="http://schemas.microsoft.com/office/drawing/2014/main" val="614250033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194488557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9813217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28834411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47328063"/>
                    </a:ext>
                  </a:extLst>
                </a:gridCol>
                <a:gridCol w="465534">
                  <a:extLst>
                    <a:ext uri="{9D8B030D-6E8A-4147-A177-3AD203B41FA5}">
                      <a16:colId xmlns:a16="http://schemas.microsoft.com/office/drawing/2014/main" val="815114855"/>
                    </a:ext>
                  </a:extLst>
                </a:gridCol>
                <a:gridCol w="465535">
                  <a:extLst>
                    <a:ext uri="{9D8B030D-6E8A-4147-A177-3AD203B41FA5}">
                      <a16:colId xmlns:a16="http://schemas.microsoft.com/office/drawing/2014/main" val="360497774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3818428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75575388"/>
                    </a:ext>
                  </a:extLst>
                </a:gridCol>
              </a:tblGrid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869950" indent="-32543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400175" indent="-35083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895475" indent="-31591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414588" indent="-3397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71788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28988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86188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43388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转速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rpm           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1060450" indent="-4365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635125" indent="-3952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2201863" indent="-3873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779713" indent="-3984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3236913" indent="-39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694113" indent="-39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4151313" indent="-39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608513" indent="-39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41447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79463" indent="-32543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309688" indent="-35083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804988" indent="-31591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24100" indent="-3397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781300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38500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695700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52900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杂质率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8.4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757363" indent="-3873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35213" indent="-3984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792413" indent="-39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49613" indent="-39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06813" indent="-39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64013" indent="-39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11.8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13.3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14.8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13.2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14.7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16.4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16.5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757363" indent="-3873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35213" indent="-3984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792413" indent="-39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49613" indent="-39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06813" indent="-39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64013" indent="-39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18.9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18.5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881256"/>
                  </a:ext>
                </a:extLst>
              </a:tr>
            </a:tbl>
          </a:graphicData>
        </a:graphic>
      </p:graphicFrame>
      <p:sp>
        <p:nvSpPr>
          <p:cNvPr id="84141" name="Text Box 173">
            <a:extLst>
              <a:ext uri="{FF2B5EF4-FFF2-40B4-BE49-F238E27FC236}">
                <a16:creationId xmlns:a16="http://schemas.microsoft.com/office/drawing/2014/main" id="{F434E5E4-EC72-49B4-98BC-0E0047D0B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35" y="2265759"/>
            <a:ext cx="718184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50000"/>
              </a:spcBef>
              <a:buClr>
                <a:schemeClr val="accent1"/>
              </a:buClr>
              <a:buSzPct val="65000"/>
            </a:pPr>
            <a:r>
              <a:rPr lang="zh-CN" altLang="en-US" sz="1350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对一批涂料进行研究，确定搅拌速度对杂质含量的影响，数据如下，试进行回归分析</a:t>
            </a:r>
          </a:p>
        </p:txBody>
      </p:sp>
      <p:sp>
        <p:nvSpPr>
          <p:cNvPr id="84201" name="Text Box 233">
            <a:extLst>
              <a:ext uri="{FF2B5EF4-FFF2-40B4-BE49-F238E27FC236}">
                <a16:creationId xmlns:a16="http://schemas.microsoft.com/office/drawing/2014/main" id="{36FACC45-CE9D-46BA-84C6-D5129324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05" y="2781301"/>
            <a:ext cx="604923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350" dirty="0"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en-US" altLang="zh-CN" sz="135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1350" dirty="0">
                <a:latin typeface="华文中宋" panose="02010600040101010101" pitchFamily="2" charset="-122"/>
                <a:ea typeface="华文中宋" panose="02010600040101010101" pitchFamily="2" charset="-122"/>
              </a:rPr>
              <a:t>搅拌速度对涂料中杂质的影响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>
            <a:extLst>
              <a:ext uri="{FF2B5EF4-FFF2-40B4-BE49-F238E27FC236}">
                <a16:creationId xmlns:a16="http://schemas.microsoft.com/office/drawing/2014/main" id="{645F85A2-CC94-4F22-936A-89E158D7033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29562" y="1844824"/>
            <a:ext cx="8046894" cy="4284476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#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将以下代码粘贴到编辑器中，另存为</a:t>
            </a:r>
            <a:r>
              <a:rPr lang="en-US" altLang="zh-CN" sz="1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regression.r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文件。再用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source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命令执行（注意工作目录的一致。）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rate&lt;-c(20, 22, 24, 26, 28, 30, 32, 34, 36, 38, 40, 42)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impurity &lt;-c(8.4, 9.5, 11.8, 10.4, 13.3, 14.8, 13.2, 14.7, 16.4, 16.5, 18.9, 18.5)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plot(</a:t>
            </a:r>
            <a:r>
              <a:rPr lang="en-US" altLang="zh-CN" sz="1800" b="1" dirty="0" err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impurity~rate</a:t>
            </a: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reg&lt;-</a:t>
            </a:r>
            <a:r>
              <a:rPr lang="en-US" altLang="zh-CN" sz="1800" b="1" dirty="0" err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lm</a:t>
            </a: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1800" b="1" dirty="0" err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impurity~rate</a:t>
            </a: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 err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abline</a:t>
            </a: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1800" b="1" dirty="0" err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reg,col</a:t>
            </a: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="red")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summary(reg)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2486B34-99EE-4EFC-9E01-F0BEC7E2C5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4787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运行脚本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708633A6-ED82-4762-B3D3-7CEB6C5A905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03040" y="2186862"/>
            <a:ext cx="6871338" cy="3672408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三种运行方式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 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</a:t>
            </a: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source()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函数运行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source("d:/regression.r")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 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脚本编辑器运行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路径：</a:t>
            </a:r>
            <a:r>
              <a:rPr lang="en-US" altLang="zh-CN" sz="18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RGui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&gt;File&gt;Open Script   #</a:t>
            </a:r>
            <a:r>
              <a:rPr lang="en-US" altLang="zh-CN" sz="18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Ctrl+R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运行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 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直接粘贴到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控制台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ctrl+c</a:t>
            </a: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en-US" altLang="zh-CN" sz="1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ctrl+v</a:t>
            </a:r>
            <a:endParaRPr lang="en-US" altLang="zh-CN" sz="1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第三种最为简单直接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2E37581-436D-495C-A4A0-9EA4BE9200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92009"/>
            <a:ext cx="9108504" cy="468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函数</a:t>
            </a:r>
            <a:r>
              <a:rPr lang="en-US" altLang="zh-CN" sz="2400" b="1" dirty="0">
                <a:latin typeface="Courier New" panose="02070309020205020404" pitchFamily="49" charset="0"/>
              </a:rPr>
              <a:t>——</a:t>
            </a:r>
            <a:r>
              <a:rPr lang="zh-CN" altLang="en-US" sz="2400" b="1" dirty="0">
                <a:latin typeface="Courier New" panose="02070309020205020404" pitchFamily="49" charset="0"/>
              </a:rPr>
              <a:t>编程基础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CF9737D-F7DB-4DFE-94E7-B4FC8D67E91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55576" y="2204864"/>
            <a:ext cx="7772400" cy="35005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R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可以灵活的编写程序，用户自己编写的程序可以直接调用。编程时无需声明变量的类型，这与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C,C++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等语言不同。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基本格式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函数名 </a:t>
            </a: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&lt;- function(</a:t>
            </a:r>
            <a:r>
              <a:rPr lang="zh-CN" altLang="en-US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1= </a:t>
            </a:r>
            <a:r>
              <a:rPr lang="zh-CN" altLang="en-US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默认值</a:t>
            </a: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,…)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{   </a:t>
            </a:r>
            <a:r>
              <a:rPr lang="zh-CN" altLang="en-US" sz="18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异常处理</a:t>
            </a:r>
            <a:r>
              <a:rPr lang="en-US" altLang="zh-CN" sz="18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</a:t>
            </a:r>
            <a:r>
              <a:rPr lang="zh-CN" altLang="en-US" sz="18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表达式</a:t>
            </a:r>
            <a:r>
              <a:rPr lang="en-US" altLang="zh-CN" sz="18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8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循环</a:t>
            </a:r>
            <a:r>
              <a:rPr lang="en-US" altLang="zh-CN" sz="18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18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判别</a:t>
            </a:r>
            <a:r>
              <a:rPr lang="en-US" altLang="zh-CN" sz="18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return(</a:t>
            </a:r>
            <a:r>
              <a:rPr lang="zh-CN" altLang="en-US" sz="18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返回值</a:t>
            </a:r>
            <a:r>
              <a:rPr lang="en-US" altLang="zh-CN" sz="18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函数内部也可用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#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添加注释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C96B3B3C-24EA-4AA6-B724-3CCD836E77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3707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700" dirty="0"/>
              <a:t>CRAN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9649DD37-5D8A-485B-8A4A-155E9B956E5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37574" y="2217102"/>
            <a:ext cx="7830870" cy="3239821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Comprehensive R Archive Network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简称</a:t>
            </a:r>
            <a:r>
              <a:rPr lang="en-US" altLang="zh-CN" sz="15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CRAN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，由世界几十个镜像网站组成网络，提供下载安装程序和相应软件包。</a:t>
            </a:r>
            <a:endParaRPr lang="en-US" altLang="zh-CN" sz="15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各镜像更新频率一般为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1-2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天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推荐镜像：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中国的镜像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http://ftp.ctex.org/mirrors/CRAN/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即时更新的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CRAN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源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http://cran.r-project.org/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>
            <a:extLst>
              <a:ext uri="{FF2B5EF4-FFF2-40B4-BE49-F238E27FC236}">
                <a16:creationId xmlns:a16="http://schemas.microsoft.com/office/drawing/2014/main" id="{BCE4E61E-8B38-411E-84A4-2DAA0EAD6DC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71600" y="1628800"/>
            <a:ext cx="6750750" cy="3294162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s-E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s-E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zh-CN" altLang="es-E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输入直角三角形的两个边长，求其斜边长。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s-E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定义函数：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rcal &lt;- function(x,y)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{ z &lt;- x^2 + y^2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result &lt;- sqrt(z)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return(result)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s-E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调用函数：</a:t>
            </a:r>
            <a:r>
              <a:rPr lang="es-ES" altLang="zh-CN" sz="1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rcal(3,4)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5" name="Rectangle 3">
            <a:extLst>
              <a:ext uri="{FF2B5EF4-FFF2-40B4-BE49-F238E27FC236}">
                <a16:creationId xmlns:a16="http://schemas.microsoft.com/office/drawing/2014/main" id="{64C4622C-AFC9-481E-9DC8-773927ECB1D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37574" y="2211679"/>
            <a:ext cx="7776864" cy="3306366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例：中位数和均值的比值函数</a:t>
            </a:r>
            <a:b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用该函数计算一万个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均值为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指数分布的中位数和均值的比</a:t>
            </a:r>
          </a:p>
          <a:p>
            <a:pPr marL="0" indent="0">
              <a:spcBef>
                <a:spcPct val="0"/>
              </a:spcBef>
              <a:buNone/>
            </a:pPr>
            <a:endParaRPr lang="zh-CN" altLang="en-US" sz="1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 dirty="0" err="1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median.mean.ratio</a:t>
            </a: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 &lt;- function(x){(median(x)/mean(x))}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z &lt;- </a:t>
            </a:r>
            <a:r>
              <a:rPr lang="en-US" altLang="zh-CN" sz="1800" b="1" dirty="0" err="1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rexp</a:t>
            </a: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(10000)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 dirty="0" err="1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median.mean.ratio</a:t>
            </a: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(z)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1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在函数中的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{}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中间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可以有多个语句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语句之间用换行或分号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(;)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分开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9" name="Rectangle 3">
            <a:extLst>
              <a:ext uri="{FF2B5EF4-FFF2-40B4-BE49-F238E27FC236}">
                <a16:creationId xmlns:a16="http://schemas.microsoft.com/office/drawing/2014/main" id="{2348AE3E-6F86-4251-9970-A476496CF8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5586" y="2348880"/>
            <a:ext cx="7506834" cy="2520280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None/>
            </a:pPr>
            <a:r>
              <a:rPr lang="zh-CN" altLang="en-US" sz="2100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函数可以有缺省值</a:t>
            </a:r>
            <a:r>
              <a:rPr lang="en-US" altLang="zh-CN" sz="2100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en-US" sz="2100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例如</a:t>
            </a:r>
            <a:endParaRPr lang="en-US" altLang="zh-CN" sz="2100" dirty="0">
              <a:latin typeface="华文中宋" panose="02010600040101010101" pitchFamily="2" charset="-122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zh-CN" altLang="en-US" sz="2100" dirty="0">
              <a:latin typeface="华文中宋" panose="02010600040101010101" pitchFamily="2" charset="-122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zh-CN" sz="21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Expo=function(</a:t>
            </a:r>
            <a:r>
              <a:rPr lang="en-US" altLang="zh-CN" sz="2100" b="1" dirty="0" err="1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y,x</a:t>
            </a:r>
            <a:r>
              <a:rPr lang="en-US" altLang="zh-CN" sz="21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=2){z=</a:t>
            </a:r>
            <a:r>
              <a:rPr lang="en-US" altLang="zh-CN" sz="2100" b="1" dirty="0" err="1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y^x;z</a:t>
            </a:r>
            <a:r>
              <a:rPr lang="en-US" altLang="zh-CN" sz="21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1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y=seq(0,1,length=100)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1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plot(</a:t>
            </a:r>
            <a:r>
              <a:rPr lang="en-US" altLang="zh-CN" sz="2100" b="1" dirty="0" err="1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y,Expo</a:t>
            </a:r>
            <a:r>
              <a:rPr lang="en-US" altLang="zh-CN" sz="21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(y),type="l")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2100" b="1" dirty="0">
              <a:latin typeface="华文中宋" panose="02010600040101010101" pitchFamily="2" charset="-122"/>
              <a:ea typeface="华文中宋" panose="0201060004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8BA359A1-7CD7-4ACE-84C0-9FD3DC4773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6"/>
            <a:ext cx="9144000" cy="3497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返回值</a:t>
            </a: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B915E970-F66B-435D-9059-836F096CE7E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37574" y="2338387"/>
            <a:ext cx="8406426" cy="292681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返回值表示函数输出的结果。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返回值必须是一个对象。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默认将最后一行作为返回值。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如果函数的结果需要有多个返回值，可以创建一个</a:t>
            </a: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list()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，并返回该对象。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也可以用</a:t>
            </a: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return()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函数，设定返回值。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但是一个函数的返回的对象只有一个。</a:t>
            </a:r>
          </a:p>
        </p:txBody>
      </p:sp>
    </p:spTree>
    <p:extLst>
      <p:ext uri="{BB962C8B-B14F-4D97-AF65-F5344CB8AC3E}">
        <p14:creationId xmlns:p14="http://schemas.microsoft.com/office/powerpoint/2010/main" val="353133138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249B78D-4091-4E0F-BF2F-08CC2B949E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543800" y="5541169"/>
            <a:ext cx="1600200" cy="357188"/>
          </a:xfrm>
          <a:prstGeom prst="rect">
            <a:avLst/>
          </a:prstGeom>
        </p:spPr>
        <p:txBody>
          <a:bodyPr/>
          <a:lstStyle/>
          <a:p>
            <a:fld id="{2B14725F-2F2F-47E2-A21E-2209C44865A8}" type="slidenum">
              <a:rPr lang="en-US" altLang="zh-CN"/>
              <a:pPr/>
              <a:t>134</a:t>
            </a:fld>
            <a:endParaRPr lang="en-US" altLang="zh-CN"/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717501E8-B18C-40BB-BB4E-955579A92C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3888" y="1646802"/>
            <a:ext cx="9147888" cy="5940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异常处理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53BA53DF-0B4B-45E8-BDDF-581012B2F15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3568" y="2456892"/>
            <a:ext cx="7236804" cy="31866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ea typeface="黑体" panose="02010609060101010101" pitchFamily="49" charset="-122"/>
              </a:rPr>
              <a:t>如数据输入不能满足要求，或者参数设定错误等等，可能造成函数给出错误的结果，则需要对函数的运行过程发出警告或终止，以提高程序的稳健性。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ea typeface="黑体" panose="02010609060101010101" pitchFamily="49" charset="-122"/>
              </a:rPr>
              <a:t>警告的写法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if(any(is.na(</a:t>
            </a: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inputdata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)))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inputdata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 &lt;- </a:t>
            </a: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na.omit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inputdata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cat(“NAs are found in the input data, and has been removed.\n")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ea typeface="黑体" panose="02010609060101010101" pitchFamily="49" charset="-122"/>
              </a:rPr>
              <a:t>终止的写法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if(any(is.na(xx)))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stop("NAs are not allowed!\n")</a:t>
            </a:r>
          </a:p>
        </p:txBody>
      </p:sp>
    </p:spTree>
    <p:extLst>
      <p:ext uri="{BB962C8B-B14F-4D97-AF65-F5344CB8AC3E}">
        <p14:creationId xmlns:p14="http://schemas.microsoft.com/office/powerpoint/2010/main" val="29132148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313CA2F-EFCC-44B3-B45B-32EBD1C91D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08504" cy="424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程序流程控制 </a:t>
            </a:r>
            <a:r>
              <a:rPr lang="en-US" altLang="zh-CN" sz="2400" b="1" dirty="0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C2EC6B3F-FDD0-41DF-A466-4E2E6B09044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61610" y="2240868"/>
            <a:ext cx="6710790" cy="3078324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条件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) 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表达式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条件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) 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1 </a:t>
            </a:r>
            <a:r>
              <a:rPr lang="en-US" altLang="zh-CN" sz="1800" b="1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else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2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p = 0.03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if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(p&lt;=0.05)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 print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1800" b="1" dirty="0"/>
              <a:t>"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p &lt;= 0.05!")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else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 print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1800" b="1" dirty="0"/>
              <a:t>"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p &gt; 0.05!")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F828C2A-23AD-4BEA-A711-043B2D61E7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08504" cy="316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循环 </a:t>
            </a:r>
            <a:r>
              <a:rPr lang="en-US" altLang="zh-CN" sz="2400" b="1" dirty="0">
                <a:latin typeface="Courier New" panose="02070309020205020404" pitchFamily="49" charset="0"/>
              </a:rPr>
              <a:t>for, while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FE0FE40-E4FB-4FC5-A4AC-8F4A47666F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51875" y="2294874"/>
            <a:ext cx="6804755" cy="3186243"/>
          </a:xfrm>
        </p:spPr>
        <p:txBody>
          <a:bodyPr numCol="2"/>
          <a:lstStyle/>
          <a:p>
            <a:pPr marL="371475" indent="-371475">
              <a:lnSpc>
                <a:spcPct val="15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for(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变量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in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向量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)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表达式</a:t>
            </a:r>
            <a:endParaRPr lang="zh-CN" altLang="en-US" sz="1500" b="1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371475" indent="-371475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用法：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</a:p>
          <a:p>
            <a:pPr marL="371475" indent="-371475">
              <a:lnSpc>
                <a:spcPct val="150000"/>
              </a:lnSpc>
              <a:buNone/>
            </a:pPr>
            <a:r>
              <a:rPr lang="en-US" altLang="zh-CN" sz="1500" b="1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for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in 1:10) </a:t>
            </a: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print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</a:p>
          <a:p>
            <a:pPr marL="371475" indent="-371475">
              <a:lnSpc>
                <a:spcPct val="150000"/>
              </a:lnSpc>
              <a:buNone/>
            </a:pPr>
            <a:endParaRPr lang="en-US" altLang="zh-CN" sz="1500" b="1" dirty="0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371475" indent="-371475">
              <a:lnSpc>
                <a:spcPct val="150000"/>
              </a:lnSpc>
              <a:buNone/>
            </a:pPr>
            <a:endParaRPr lang="en-US" altLang="zh-CN" sz="1500" b="1" dirty="0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371475" indent="-371475">
              <a:lnSpc>
                <a:spcPct val="150000"/>
              </a:lnSpc>
              <a:buNone/>
            </a:pPr>
            <a:endParaRPr lang="en-US" altLang="zh-CN" sz="1500" b="1" dirty="0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371475" indent="-371475">
              <a:lnSpc>
                <a:spcPct val="150000"/>
              </a:lnSpc>
              <a:buNone/>
            </a:pPr>
            <a:endParaRPr lang="en-US" altLang="zh-CN" sz="1500" b="1" dirty="0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371475" indent="-371475">
              <a:lnSpc>
                <a:spcPct val="150000"/>
              </a:lnSpc>
              <a:buNone/>
            </a:pPr>
            <a:endParaRPr lang="en-US" altLang="zh-CN" sz="1500" b="1" dirty="0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371475" indent="-371475">
              <a:lnSpc>
                <a:spcPct val="150000"/>
              </a:lnSpc>
              <a:buNone/>
            </a:pPr>
            <a:endParaRPr lang="en-US" altLang="zh-CN" sz="1500" b="1" dirty="0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371475" indent="-371475">
              <a:lnSpc>
                <a:spcPct val="15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while(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条件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)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表达式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</a:p>
          <a:p>
            <a:pPr marL="371475" indent="-371475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用法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:</a:t>
            </a:r>
          </a:p>
          <a:p>
            <a:pPr marL="371475" indent="-371475">
              <a:lnSpc>
                <a:spcPct val="15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&lt;- 1</a:t>
            </a:r>
          </a:p>
          <a:p>
            <a:pPr marL="371475" indent="-371475">
              <a:lnSpc>
                <a:spcPct val="150000"/>
              </a:lnSpc>
              <a:buNone/>
            </a:pPr>
            <a:r>
              <a:rPr lang="en-US" altLang="zh-CN" sz="1500" b="1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while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&lt;10)</a:t>
            </a:r>
          </a:p>
          <a:p>
            <a:pPr marL="371475" indent="-371475">
              <a:lnSpc>
                <a:spcPct val="150000"/>
              </a:lnSpc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{</a:t>
            </a:r>
          </a:p>
          <a:p>
            <a:pPr marL="371475" indent="-371475">
              <a:lnSpc>
                <a:spcPct val="150000"/>
              </a:lnSpc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print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</a:p>
          <a:p>
            <a:pPr marL="371475" indent="-371475">
              <a:lnSpc>
                <a:spcPct val="15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&lt;-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+ 1</a:t>
            </a:r>
          </a:p>
          <a:p>
            <a:pPr marL="371475" indent="-371475">
              <a:lnSpc>
                <a:spcPct val="150000"/>
              </a:lnSpc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>
            <a:extLst>
              <a:ext uri="{FF2B5EF4-FFF2-40B4-BE49-F238E27FC236}">
                <a16:creationId xmlns:a16="http://schemas.microsoft.com/office/drawing/2014/main" id="{EAF74B2A-C361-4D5C-8EAD-E4917926319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3568" y="1484784"/>
            <a:ext cx="8298414" cy="4680520"/>
          </a:xfrm>
        </p:spPr>
        <p:txBody>
          <a:bodyPr numCol="1"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x=NULL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in 1:5)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cbind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(x,i^2);x=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cbind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(x,i^3)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x=NULL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in 1:5) x=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cbind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(x,i^2);x=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cbind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(x,i^3)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=1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x=NULL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while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&lt;=5) {x=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cbind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(x,i^2);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=i+1}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rnorm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(1)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if (x&gt;0) y=x else y=-x+10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=1;x=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rnorm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(1)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repeat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{x=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x+rnorm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(1);if(x&gt;3)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;i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=i+1};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print(c(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i,x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))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32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32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69327FC-F3BE-459F-9A4E-99903AC6D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00809"/>
            <a:ext cx="9144000" cy="8582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700" b="1" dirty="0">
                <a:latin typeface="Courier New" panose="02070309020205020404" pitchFamily="49" charset="0"/>
              </a:rPr>
              <a:t>Summary</a:t>
            </a:r>
            <a:endParaRPr lang="zh-CN" altLang="en-US" sz="2700" b="1" dirty="0">
              <a:latin typeface="Courier New" panose="02070309020205020404" pitchFamily="49" charset="0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4AD3E2B-2D7A-4DB2-91F4-E24FAAFBBDD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37574" y="2726922"/>
            <a:ext cx="7938882" cy="2646369"/>
          </a:xfrm>
        </p:spPr>
        <p:txBody>
          <a:bodyPr/>
          <a:lstStyle/>
          <a:p>
            <a:pPr marL="428625" indent="-428625">
              <a:lnSpc>
                <a:spcPct val="150000"/>
              </a:lnSpc>
              <a:buFontTx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是开源的统计绘图软件，也是一种脚本语言，有大量的程序包可以利用。</a:t>
            </a:r>
          </a:p>
          <a:p>
            <a:pPr marL="428625" indent="-428625">
              <a:lnSpc>
                <a:spcPct val="150000"/>
              </a:lnSpc>
              <a:buFontTx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中的向量、列表、数组、函数等都是对象，可以方便的查询和引用，并进行条件筛选。</a:t>
            </a:r>
          </a:p>
          <a:p>
            <a:pPr marL="428625" indent="-428625">
              <a:lnSpc>
                <a:spcPct val="150000"/>
              </a:lnSpc>
              <a:buFontTx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具有精确控制的绘图功能，生成的图可以另存为多种格式。</a:t>
            </a:r>
          </a:p>
          <a:p>
            <a:pPr marL="428625" indent="-428625">
              <a:lnSpc>
                <a:spcPct val="150000"/>
              </a:lnSpc>
              <a:buFontTx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编写函数无需声明变量的类型，能利用循环、条件语句，控制程序的流程。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A233C0-E916-4EFA-857E-79EF44FB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4824"/>
            <a:ext cx="5976664" cy="47831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A1F088A-62B9-4625-88BB-EF9876EECD20}"/>
              </a:ext>
            </a:extLst>
          </p:cNvPr>
          <p:cNvSpPr txBox="1"/>
          <p:nvPr/>
        </p:nvSpPr>
        <p:spPr>
          <a:xfrm>
            <a:off x="323528" y="1404968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RGUI-&gt;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程序包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-&gt;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设置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CRAN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镜像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CAAA2A-17D1-481F-9305-F0CD1CF94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204863"/>
            <a:ext cx="1728192" cy="44474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6B1EA6-DCD9-4593-922C-0434BE96E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4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5EFDC174-1D5C-4584-9D40-F18FBF75C3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4787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程序包（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 Packages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30DD59FA-EE44-4984-8FE7-C58A102EB87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0" y="2442084"/>
            <a:ext cx="7722858" cy="27691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500" b="1" dirty="0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程序包是什么？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程序包是多个函数的集合，具有详细的说明和示例。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Window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下的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程序包是经过编译的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zip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包。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每个程序包包含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函数、数据、帮助文件、描述文件等。</a:t>
            </a:r>
            <a:endParaRPr lang="zh-CN" altLang="en-US" sz="1500" b="1" dirty="0">
              <a:solidFill>
                <a:srgbClr val="00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b="1" dirty="0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为什么要安装程序包？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程序包是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功能扩展，特定的分析功能需要用相应的程序包实现。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例如：金融，常用到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ape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程序包，群落生态学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vegan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包等。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83541C-F493-4AC4-9242-949C053FA842}"/>
              </a:ext>
            </a:extLst>
          </p:cNvPr>
          <p:cNvSpPr/>
          <p:nvPr/>
        </p:nvSpPr>
        <p:spPr>
          <a:xfrm>
            <a:off x="467544" y="2348880"/>
            <a:ext cx="783087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The following </a:t>
            </a:r>
            <a:r>
              <a:rPr lang="en-US" altLang="zh-CN" sz="1800" b="1" dirty="0"/>
              <a:t>packages</a:t>
            </a:r>
            <a:r>
              <a:rPr lang="en-US" altLang="zh-CN" sz="1500" dirty="0"/>
              <a:t> are </a:t>
            </a:r>
            <a:r>
              <a:rPr lang="en-US" altLang="zh-CN" sz="1800" b="1" dirty="0"/>
              <a:t>associated with textbooks </a:t>
            </a:r>
            <a:r>
              <a:rPr lang="en-US" altLang="zh-CN" sz="1500" dirty="0"/>
              <a:t>that are of potential interest to a general statistical audience, rather than being specific to a particular application area. </a:t>
            </a:r>
          </a:p>
          <a:p>
            <a:endParaRPr lang="en-US" altLang="zh-CN" sz="15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AER</a:t>
            </a:r>
            <a:r>
              <a:rPr lang="en-US" altLang="zh-CN" sz="1500" dirty="0"/>
              <a:t>: </a:t>
            </a:r>
            <a:r>
              <a:rPr lang="en-US" altLang="zh-CN" sz="1500" dirty="0" err="1"/>
              <a:t>Kleiber</a:t>
            </a:r>
            <a:r>
              <a:rPr lang="en-US" altLang="zh-CN" sz="1500" dirty="0"/>
              <a:t>, C., </a:t>
            </a:r>
            <a:r>
              <a:rPr lang="en-US" altLang="zh-CN" sz="1500" dirty="0" err="1"/>
              <a:t>Zeileis</a:t>
            </a:r>
            <a:r>
              <a:rPr lang="en-US" altLang="zh-CN" sz="1500" dirty="0"/>
              <a:t>, A. (2008), </a:t>
            </a:r>
            <a:r>
              <a:rPr lang="en-US" altLang="zh-CN" sz="15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Applied Econometrics with R </a:t>
            </a:r>
            <a:r>
              <a:rPr lang="en-US" altLang="zh-CN" sz="1500" dirty="0"/>
              <a:t>, Springer Verlag, New York. </a:t>
            </a:r>
            <a:r>
              <a:rPr lang="en-US" altLang="zh-CN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ACSWR</a:t>
            </a:r>
            <a:r>
              <a:rPr lang="en-US" altLang="zh-CN" sz="1500" dirty="0"/>
              <a:t>: </a:t>
            </a:r>
            <a:r>
              <a:rPr lang="en-US" altLang="zh-CN" sz="1500" dirty="0" err="1"/>
              <a:t>Tattar</a:t>
            </a:r>
            <a:r>
              <a:rPr lang="en-US" altLang="zh-CN" sz="1500" dirty="0"/>
              <a:t>, P.N., Suresh, R., and Manjunath, B.G. (2016), </a:t>
            </a:r>
            <a:r>
              <a:rPr lang="en-US" altLang="zh-CN" sz="1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Course in Statistics With R </a:t>
            </a:r>
            <a:r>
              <a:rPr lang="en-US" altLang="zh-CN" sz="1500" dirty="0"/>
              <a:t>, John Wiley and Sons, Inc.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BaM</a:t>
            </a:r>
            <a:r>
              <a:rPr lang="en-US" altLang="zh-CN" sz="1500" dirty="0"/>
              <a:t>: Gill, J. (2014), </a:t>
            </a:r>
            <a:r>
              <a:rPr lang="en-US" altLang="zh-CN" sz="15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Bayesian Methods: A Social and Behavioral Sciences Approach </a:t>
            </a:r>
            <a:r>
              <a:rPr lang="en-US" altLang="zh-CN" sz="1500" dirty="0"/>
              <a:t>, New York: Chapman and Hall/CRC.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BayesDA</a:t>
            </a:r>
            <a:r>
              <a:rPr lang="en-US" altLang="zh-CN" sz="1500" dirty="0"/>
              <a:t>: Gelman, A., Carlin, J., Stern, H., Dunson, D., </a:t>
            </a:r>
            <a:r>
              <a:rPr lang="en-US" altLang="zh-CN" sz="1500" dirty="0" err="1"/>
              <a:t>Vehtari</a:t>
            </a:r>
            <a:r>
              <a:rPr lang="en-US" altLang="zh-CN" sz="1500" dirty="0"/>
              <a:t>, A., Rubin, D. (2013), </a:t>
            </a:r>
            <a:r>
              <a:rPr lang="en-US" altLang="zh-CN" sz="15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Bayesian Data Analysis </a:t>
            </a:r>
            <a:r>
              <a:rPr lang="en-US" altLang="zh-CN" sz="1500" dirty="0"/>
              <a:t>, Third Edition. New York: Chapman and Hall/CRC..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 err="1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Bolstad</a:t>
            </a:r>
            <a:r>
              <a:rPr lang="en-US" altLang="zh-CN" sz="1500" dirty="0"/>
              <a:t>: </a:t>
            </a:r>
            <a:r>
              <a:rPr lang="en-US" altLang="zh-CN" sz="1500" dirty="0" err="1"/>
              <a:t>Bolstad</a:t>
            </a:r>
            <a:r>
              <a:rPr lang="en-US" altLang="zh-CN" sz="1500" dirty="0"/>
              <a:t>, W. M. and Curran, J. M. (2016), </a:t>
            </a:r>
            <a:r>
              <a:rPr lang="en-US" altLang="zh-CN" sz="15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Bayesian Statistics </a:t>
            </a:r>
            <a:r>
              <a:rPr lang="en-US" altLang="zh-CN" sz="1500" dirty="0"/>
              <a:t>, Third Edition. John Wiley and Sons, Inc.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 err="1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ElemStatLearn</a:t>
            </a:r>
            <a:r>
              <a:rPr lang="en-US" altLang="zh-CN" sz="1500" dirty="0"/>
              <a:t>: Hastie, T., </a:t>
            </a:r>
            <a:r>
              <a:rPr lang="en-US" altLang="zh-CN" sz="1500" dirty="0" err="1"/>
              <a:t>Tibshirani</a:t>
            </a:r>
            <a:r>
              <a:rPr lang="en-US" altLang="zh-CN" sz="1500" dirty="0"/>
              <a:t>, R. and Friedman, J. (2009). </a:t>
            </a:r>
            <a:r>
              <a:rPr lang="en-US" altLang="zh-CN" sz="1500" b="1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Elements of Statistical Learning</a:t>
            </a:r>
            <a:r>
              <a:rPr lang="en-US" altLang="zh-CN" sz="15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Data Mining, Inference, and Prediction </a:t>
            </a:r>
            <a:r>
              <a:rPr lang="en-US" altLang="zh-CN" sz="1500" dirty="0"/>
              <a:t>, Second Edition, Springer, New York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148F0-114F-4B43-8EE1-9AA47CA2B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62125"/>
            <a:ext cx="9144000" cy="47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教材程序包</a:t>
            </a:r>
          </a:p>
        </p:txBody>
      </p:sp>
    </p:spTree>
    <p:extLst>
      <p:ext uri="{BB962C8B-B14F-4D97-AF65-F5344CB8AC3E}">
        <p14:creationId xmlns:p14="http://schemas.microsoft.com/office/powerpoint/2010/main" val="332168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83541C-F493-4AC4-9242-949C053FA842}"/>
              </a:ext>
            </a:extLst>
          </p:cNvPr>
          <p:cNvSpPr/>
          <p:nvPr/>
        </p:nvSpPr>
        <p:spPr>
          <a:xfrm>
            <a:off x="359532" y="1754815"/>
            <a:ext cx="8262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zh-CN" sz="15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faraway</a:t>
            </a:r>
            <a:r>
              <a:rPr lang="en-US" altLang="zh-CN" sz="1500" dirty="0"/>
              <a:t>: Three books by Julian Faraway: </a:t>
            </a:r>
            <a:r>
              <a:rPr lang="en-US" altLang="zh-CN" sz="15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Practical Regression and ANOVA in R </a:t>
            </a:r>
            <a:r>
              <a:rPr lang="en-US" altLang="zh-CN" sz="1500" dirty="0"/>
              <a:t>(CRAN document), </a:t>
            </a:r>
            <a:r>
              <a:rPr lang="en-US" altLang="zh-CN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Models with R </a:t>
            </a:r>
            <a:r>
              <a:rPr lang="en-US" altLang="zh-CN" sz="1500" dirty="0"/>
              <a:t>(2014), CRC Press, </a:t>
            </a:r>
            <a:r>
              <a:rPr lang="en-US" altLang="zh-CN" sz="1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Extending the Linear Model with R </a:t>
            </a:r>
            <a:r>
              <a:rPr lang="en-US" altLang="zh-CN" sz="1500" dirty="0"/>
              <a:t>(2016), CRC Press.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zh-CN" sz="15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HSAUR3</a:t>
            </a:r>
            <a:r>
              <a:rPr lang="en-US" altLang="zh-CN" sz="1500" dirty="0"/>
              <a:t>: </a:t>
            </a:r>
            <a:r>
              <a:rPr lang="en-US" altLang="zh-CN" sz="1500" dirty="0" err="1"/>
              <a:t>Hothorn</a:t>
            </a:r>
            <a:r>
              <a:rPr lang="en-US" altLang="zh-CN" sz="1500" dirty="0"/>
              <a:t>, T and </a:t>
            </a:r>
            <a:r>
              <a:rPr lang="en-US" altLang="zh-CN" sz="1500" dirty="0" err="1"/>
              <a:t>Everitt</a:t>
            </a:r>
            <a:r>
              <a:rPr lang="en-US" altLang="zh-CN" sz="1500" dirty="0"/>
              <a:t>, B. S. (2014), </a:t>
            </a:r>
            <a:r>
              <a:rPr lang="en-US" altLang="zh-CN" sz="15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Handbook of Statistical Analyses using R </a:t>
            </a:r>
            <a:r>
              <a:rPr lang="en-US" altLang="zh-CN" sz="1500" dirty="0"/>
              <a:t>, Third edition. New York: Chapman and Hall/CRC.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zh-CN" sz="1500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ISwR</a:t>
            </a:r>
            <a:r>
              <a:rPr lang="en-US" altLang="zh-CN" sz="1500" dirty="0"/>
              <a:t>: </a:t>
            </a:r>
            <a:r>
              <a:rPr lang="en-US" altLang="zh-CN" sz="1500" dirty="0" err="1"/>
              <a:t>Dalgaard</a:t>
            </a:r>
            <a:r>
              <a:rPr lang="en-US" altLang="zh-CN" sz="1500" dirty="0"/>
              <a:t>, P. (2008), </a:t>
            </a:r>
            <a:r>
              <a:rPr lang="en-US" altLang="zh-CN" sz="15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Introductory Statistics with R </a:t>
            </a:r>
            <a:r>
              <a:rPr lang="en-US" altLang="zh-CN" sz="1500" dirty="0"/>
              <a:t>, Second Edition, Springer Verlag, New York.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zh-CN" sz="15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MASS</a:t>
            </a:r>
            <a:r>
              <a:rPr lang="en-US" altLang="zh-CN" sz="1500" dirty="0"/>
              <a:t>: Venables, W. N. and Ripley, B. D. (2002) </a:t>
            </a:r>
            <a:r>
              <a:rPr lang="en-US" altLang="zh-CN" sz="1500" b="1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Modern Applied Statistics with S</a:t>
            </a:r>
            <a:r>
              <a:rPr lang="en-US" altLang="zh-CN" sz="15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500" dirty="0"/>
              <a:t>, Fourth Edition, Springer, New York.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zh-CN" sz="1500" dirty="0" err="1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moderndive</a:t>
            </a:r>
            <a:r>
              <a:rPr lang="en-US" altLang="zh-CN" sz="1500" dirty="0"/>
              <a:t>: </a:t>
            </a:r>
            <a:r>
              <a:rPr lang="en-US" altLang="zh-CN" sz="1500" dirty="0" err="1"/>
              <a:t>Ismay</a:t>
            </a:r>
            <a:r>
              <a:rPr lang="en-US" altLang="zh-CN" sz="1500" dirty="0"/>
              <a:t>, C. and Kim, A. Y. (2019) </a:t>
            </a:r>
            <a:r>
              <a:rPr lang="en-US" altLang="zh-CN" sz="1500" dirty="0" err="1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ModernDive</a:t>
            </a:r>
            <a:r>
              <a:rPr lang="en-US" altLang="zh-CN" sz="15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Statistical Inference via Data Science </a:t>
            </a:r>
            <a:r>
              <a:rPr lang="en-US" altLang="zh-CN" sz="1500" dirty="0"/>
              <a:t>.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zh-CN" sz="1500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MPV</a:t>
            </a:r>
            <a:r>
              <a:rPr lang="en-US" altLang="zh-CN" sz="1500" dirty="0"/>
              <a:t>: Montgomery, D.C., Peck, E. A. and Vining, G. (2012), </a:t>
            </a:r>
            <a:r>
              <a:rPr lang="en-US" altLang="zh-CN" sz="15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Linear Regression Analysis </a:t>
            </a:r>
            <a:r>
              <a:rPr lang="en-US" altLang="zh-CN" sz="1500" dirty="0"/>
              <a:t>, John Wiley and Sons, Inc.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zh-CN" sz="1500" dirty="0" err="1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openintro</a:t>
            </a:r>
            <a:r>
              <a:rPr lang="en-US" altLang="zh-CN" sz="1500" dirty="0"/>
              <a:t>: Three open-source books published by </a:t>
            </a:r>
            <a:r>
              <a:rPr lang="en-US" altLang="zh-CN" sz="1500" dirty="0" err="1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OpenIntro</a:t>
            </a:r>
            <a:r>
              <a:rPr lang="en-US" altLang="zh-CN" sz="1500" dirty="0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500" dirty="0"/>
              <a:t>: </a:t>
            </a:r>
            <a:r>
              <a:rPr lang="en-US" altLang="zh-CN" sz="1500" dirty="0" err="1"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OpenIntro</a:t>
            </a:r>
            <a:r>
              <a:rPr lang="en-US" altLang="zh-CN" sz="1500" dirty="0"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Statistics </a:t>
            </a:r>
            <a:r>
              <a:rPr lang="en-US" altLang="zh-CN" sz="1500" dirty="0"/>
              <a:t>, </a:t>
            </a:r>
            <a:r>
              <a:rPr lang="en-US" altLang="zh-CN" sz="1500" dirty="0"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Introductory Statistics with Randomization and Simulation </a:t>
            </a:r>
            <a:r>
              <a:rPr lang="en-US" altLang="zh-CN" sz="1500" dirty="0"/>
              <a:t>, </a:t>
            </a:r>
            <a:r>
              <a:rPr lang="en-US" altLang="zh-CN" sz="1500" dirty="0"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 High School Statistics </a:t>
            </a:r>
            <a:r>
              <a:rPr lang="en-US" altLang="zh-CN" sz="1500" dirty="0"/>
              <a:t>.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zh-CN" sz="1500" dirty="0"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Sleuth2</a:t>
            </a:r>
            <a:r>
              <a:rPr lang="en-US" altLang="zh-CN" sz="1500" dirty="0"/>
              <a:t> and </a:t>
            </a:r>
            <a:r>
              <a:rPr lang="en-US" altLang="zh-CN" sz="150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Sleuth3</a:t>
            </a:r>
            <a:r>
              <a:rPr lang="en-US" altLang="zh-CN" sz="1500" dirty="0"/>
              <a:t>: Ramsey, F. and Schafer, D. (2013), </a:t>
            </a:r>
            <a:r>
              <a:rPr lang="en-US" altLang="zh-CN" sz="15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Statistical Sleuth: a Course in Methods of Data Analysis </a:t>
            </a:r>
            <a:r>
              <a:rPr lang="en-US" altLang="zh-CN" sz="1500" dirty="0"/>
              <a:t>, Brooks / Cole Cengage Learning.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zh-CN" sz="1500" dirty="0" err="1"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SMPracticals</a:t>
            </a:r>
            <a:r>
              <a:rPr lang="en-US" altLang="zh-CN" sz="1500" dirty="0"/>
              <a:t>: Davison, A. C. (2003), </a:t>
            </a:r>
            <a:r>
              <a:rPr lang="en-US" altLang="zh-CN" sz="1500" dirty="0"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Statistical Models </a:t>
            </a:r>
            <a:r>
              <a:rPr lang="en-US" altLang="zh-CN" sz="1500" dirty="0"/>
              <a:t>, Cambridge University Press.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altLang="zh-CN" sz="1500" dirty="0" err="1"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vcd</a:t>
            </a:r>
            <a:r>
              <a:rPr lang="en-US" altLang="zh-CN" sz="1500" dirty="0"/>
              <a:t>: Friendly, M. and Meyer, D. (2015), </a:t>
            </a:r>
            <a:r>
              <a:rPr lang="en-US" altLang="zh-CN" sz="1500" dirty="0"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Discrete Data Analysis with R </a:t>
            </a:r>
            <a:r>
              <a:rPr lang="en-US" altLang="zh-CN" sz="1500" dirty="0"/>
              <a:t>, New York: Chapman and Hall/CRC.. </a:t>
            </a:r>
          </a:p>
        </p:txBody>
      </p:sp>
    </p:spTree>
    <p:extLst>
      <p:ext uri="{BB962C8B-B14F-4D97-AF65-F5344CB8AC3E}">
        <p14:creationId xmlns:p14="http://schemas.microsoft.com/office/powerpoint/2010/main" val="3823093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54213E30-F257-4318-98E2-D770FB7D4E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424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安装程序包的方法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780354C2-BFE1-4F9A-8B84-DCDCA2C6290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4577" y="2284373"/>
            <a:ext cx="7614846" cy="343539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1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用函数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install.packages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  <a:r>
              <a:rPr lang="zh-CN" altLang="en-US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如果已经连接到互联网，在括号中输入要安装的程序包名称，选择镜像后，程序将自动下载并安装程序包。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例如： 要安装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picante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包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,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在控制台中输入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 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install.packages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("picante")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2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安装本地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zip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包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路径：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Packages&gt;install packages from local files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选择本地磁盘上存储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zip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包的文件夹。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9" name="Rectangle 3">
            <a:extLst>
              <a:ext uri="{FF2B5EF4-FFF2-40B4-BE49-F238E27FC236}">
                <a16:creationId xmlns:a16="http://schemas.microsoft.com/office/drawing/2014/main" id="{424E62C2-C0C2-4F0E-B657-4BCA70E0029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71700" y="2243138"/>
            <a:ext cx="4374486" cy="29146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二 函数与对象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三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绘图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四 脚本和函数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69B8B30F-0BC7-4278-AE9E-93765FDFF5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1700808"/>
            <a:ext cx="9108504" cy="85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程序包使用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AC964DD-F7F0-415C-B97F-FECC9173FE0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1" y="2618910"/>
            <a:ext cx="7164795" cy="204754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tabLst>
                <a:tab pos="336947" algn="l"/>
              </a:tabLst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程序包的中函数，都要先导入，再使用，因此导入程序包是第一步。</a:t>
            </a:r>
          </a:p>
          <a:p>
            <a:pPr marL="0" indent="0">
              <a:lnSpc>
                <a:spcPct val="150000"/>
              </a:lnSpc>
              <a:buNone/>
              <a:tabLst>
                <a:tab pos="336947" algn="l"/>
              </a:tabLst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在控制台中输入如下命令：</a:t>
            </a:r>
          </a:p>
          <a:p>
            <a:pPr marL="0" indent="0">
              <a:lnSpc>
                <a:spcPct val="150000"/>
              </a:lnSpc>
              <a:buNone/>
              <a:tabLst>
                <a:tab pos="336947" algn="l"/>
              </a:tabLst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library(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wooldridge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  <a:tabLst>
                <a:tab pos="336947" algn="l"/>
              </a:tabLst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data(wage1)</a:t>
            </a:r>
          </a:p>
          <a:p>
            <a:pPr marL="0" indent="0">
              <a:lnSpc>
                <a:spcPct val="150000"/>
              </a:lnSpc>
              <a:buNone/>
              <a:tabLst>
                <a:tab pos="336947" algn="l"/>
              </a:tabLst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程序包内的函数的用法与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R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内置的基本函数用法一样。</a:t>
            </a:r>
          </a:p>
          <a:p>
            <a:pPr marL="0" indent="0">
              <a:lnSpc>
                <a:spcPct val="150000"/>
              </a:lnSpc>
              <a:buNone/>
              <a:tabLst>
                <a:tab pos="336947" algn="l"/>
              </a:tabLst>
            </a:pPr>
            <a:endParaRPr lang="en-US" altLang="zh-CN" sz="15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BCE79E41-5855-4186-B686-957C5E3FAD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1646802"/>
            <a:ext cx="9073008" cy="6512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查找帮助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A1047C48-D4DF-4F9F-95B9-72A97B43ED5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573778" y="2273499"/>
            <a:ext cx="5508612" cy="34462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500" b="1" dirty="0" err="1">
                <a:latin typeface="Courier New" panose="02070309020205020404" pitchFamily="49" charset="0"/>
              </a:rPr>
              <a:t>lm</a:t>
            </a:r>
            <a:r>
              <a:rPr lang="en-US" altLang="zh-CN" sz="1500" b="1" dirty="0">
                <a:latin typeface="Courier New" panose="02070309020205020404" pitchFamily="49" charset="0"/>
              </a:rPr>
              <a:t>{stats}             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函数名及所在包</a:t>
            </a:r>
            <a:r>
              <a:rPr lang="zh-CN" altLang="en-US" sz="15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Courier New" panose="02070309020205020404" pitchFamily="49" charset="0"/>
              </a:rPr>
              <a:t>Fitting Linear Models 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标题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Courier New" panose="02070309020205020404" pitchFamily="49" charset="0"/>
              </a:rPr>
              <a:t>Description           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函数描述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</a:rPr>
              <a:t>Usage                 #</a:t>
            </a:r>
            <a:r>
              <a:rPr lang="zh-CN" altLang="en-US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默认选项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</a:rPr>
              <a:t>Arguments             #</a:t>
            </a:r>
            <a:r>
              <a:rPr lang="zh-CN" altLang="en-US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参数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Courier New" panose="02070309020205020404" pitchFamily="49" charset="0"/>
              </a:rPr>
              <a:t>Details               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详情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Courier New" panose="02070309020205020404" pitchFamily="49" charset="0"/>
              </a:rPr>
              <a:t>Author(s)             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作者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Courier New" panose="02070309020205020404" pitchFamily="49" charset="0"/>
              </a:rPr>
              <a:t>References            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参考文献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</a:rPr>
              <a:t>Examples              </a:t>
            </a:r>
            <a:r>
              <a:rPr lang="en-US" altLang="zh-CN" sz="1500" dirty="0">
                <a:solidFill>
                  <a:srgbClr val="FF3300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举例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8895EE-9373-495D-B054-B49061D0388A}"/>
              </a:ext>
            </a:extLst>
          </p:cNvPr>
          <p:cNvSpPr txBox="1"/>
          <p:nvPr/>
        </p:nvSpPr>
        <p:spPr>
          <a:xfrm>
            <a:off x="683568" y="2348880"/>
            <a:ext cx="16561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ea typeface="+mn-ea"/>
              </a:rPr>
              <a:t>??wage1</a:t>
            </a:r>
          </a:p>
          <a:p>
            <a:r>
              <a:rPr lang="en-US" altLang="zh-CN" sz="1500" b="1" dirty="0">
                <a:latin typeface="Courier New" panose="02070309020205020404" pitchFamily="49" charset="0"/>
                <a:ea typeface="+mn-ea"/>
              </a:rPr>
              <a:t>help(wage1)</a:t>
            </a:r>
          </a:p>
          <a:p>
            <a:endParaRPr lang="en-US" altLang="zh-CN" sz="1500" b="1" dirty="0">
              <a:latin typeface="Courier New" panose="02070309020205020404" pitchFamily="49" charset="0"/>
              <a:ea typeface="+mn-ea"/>
            </a:endParaRPr>
          </a:p>
          <a:p>
            <a:r>
              <a:rPr lang="en-US" altLang="zh-CN" sz="1500" b="1" dirty="0">
                <a:latin typeface="Courier New" panose="02070309020205020404" pitchFamily="49" charset="0"/>
                <a:ea typeface="+mn-ea"/>
              </a:rPr>
              <a:t>??</a:t>
            </a:r>
            <a:r>
              <a:rPr lang="en-US" altLang="zh-CN" sz="1500" b="1" dirty="0" err="1">
                <a:latin typeface="Courier New" panose="02070309020205020404" pitchFamily="49" charset="0"/>
                <a:ea typeface="+mn-ea"/>
              </a:rPr>
              <a:t>lm</a:t>
            </a:r>
            <a:endParaRPr lang="en-US" altLang="zh-CN" sz="1500" b="1" dirty="0">
              <a:latin typeface="Courier New" panose="02070309020205020404" pitchFamily="49" charset="0"/>
              <a:ea typeface="+mn-ea"/>
            </a:endParaRPr>
          </a:p>
          <a:p>
            <a:r>
              <a:rPr lang="en-US" altLang="zh-CN" sz="1500" b="1" dirty="0">
                <a:latin typeface="Courier New" panose="02070309020205020404" pitchFamily="49" charset="0"/>
                <a:ea typeface="+mn-ea"/>
              </a:rPr>
              <a:t>help(</a:t>
            </a:r>
            <a:r>
              <a:rPr lang="en-US" altLang="zh-CN" sz="1500" b="1" dirty="0" err="1">
                <a:latin typeface="Courier New" panose="02070309020205020404" pitchFamily="49" charset="0"/>
                <a:ea typeface="+mn-ea"/>
              </a:rPr>
              <a:t>lm</a:t>
            </a:r>
            <a:r>
              <a:rPr lang="en-US" altLang="zh-CN" sz="1500" b="1" dirty="0">
                <a:latin typeface="Courier New" panose="02070309020205020404" pitchFamily="49" charset="0"/>
                <a:ea typeface="+mn-ea"/>
              </a:rPr>
              <a:t>)</a:t>
            </a:r>
            <a:endParaRPr lang="zh-CN" altLang="en-US" sz="1500" b="1" dirty="0">
              <a:latin typeface="Courier New" panose="02070309020205020404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91EE7C4A-9ECD-4285-A378-C2582E3928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62510" cy="5867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输入历史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history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8594A52-70C1-443B-A2C2-BC013F2184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5586" y="2664619"/>
            <a:ext cx="6926814" cy="30861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输入的命令，在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R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中作为历史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history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保存，可输入函数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history()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 #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查看输入历史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history(Inf)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#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查看打开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R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之后所有的输入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可用向上或向下的箭头切换输入的行。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2354BD36-7EF1-4E35-9A3E-A29C15C571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62510" cy="5327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了解工作路径</a:t>
            </a:r>
          </a:p>
        </p:txBody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2B854A10-CEA3-4CA2-9ED1-56ED6681DDE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0" y="2402886"/>
            <a:ext cx="8370930" cy="3347833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1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查看当前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R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工作的空间目录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getwd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2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将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R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工作的路径设置为  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d:/data/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setwd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</a:rPr>
              <a:t>("d:/data")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3 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以下代码存储和装载默认路径下的文件</a:t>
            </a: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save.image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</a:rPr>
              <a:t>("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example.Rdata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</a:rPr>
              <a:t>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</a:rPr>
              <a:t>load("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example.Rdata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C706B200-3BA7-4E81-82BA-9C36674786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02886"/>
            <a:ext cx="9143405" cy="8548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二 对象与函数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554AB9D4-3D6A-4141-8DA6-BE37A43DDE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4" y="1782964"/>
            <a:ext cx="9143256" cy="6199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赋值与注释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73473516-6865-4EC1-AA92-23DFF83FF58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8685" y="2503792"/>
            <a:ext cx="6104148" cy="3240937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在控制台中键入如下命令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2 + 2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a &lt;- 2</a:t>
            </a: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&lt;-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也可用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=, 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甚至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-&gt;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代替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 &lt;- 2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 &lt;-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a+b</a:t>
            </a:r>
            <a:endParaRPr lang="en-US" altLang="zh-CN" sz="1500" b="1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#</a:t>
            </a:r>
            <a:r>
              <a:rPr lang="zh-CN" altLang="en-US" sz="1500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注释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167D480E-1A3F-409D-9D04-77A455CD04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5327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如何为对象起名？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F2853348-45D0-4916-9BB3-EC276091C58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0" y="2402887"/>
            <a:ext cx="7830870" cy="329544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R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处理的所有数据、变量、函数和结果都以对象的形式保存。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1. </a:t>
            </a:r>
            <a:r>
              <a:rPr lang="zh-CN" altLang="en-US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区分大小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写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,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注意</a:t>
            </a: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China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和</a:t>
            </a: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china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的不同。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2.</a:t>
            </a:r>
            <a:r>
              <a:rPr lang="en-US" altLang="zh-CN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不能用数字作为变量，对象也不能用数字开头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，但是数字可以放在中间或结尾，如</a:t>
            </a: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2result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与</a:t>
            </a: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result2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，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后者是合法的。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3.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建议不要用过短的名称。可以用”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.”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作为间隔，例如 </a:t>
            </a: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anova.result1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4.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不要使用保留名：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b="1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NA, </a:t>
            </a:r>
            <a:r>
              <a:rPr lang="en-US" altLang="zh-CN" sz="1500" b="1" dirty="0" err="1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NaN</a:t>
            </a:r>
            <a:r>
              <a:rPr lang="en-US" altLang="zh-CN" sz="1500" b="1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, pi, LETTERS, letters, </a:t>
            </a:r>
            <a:r>
              <a:rPr lang="en-US" altLang="zh-CN" sz="1500" b="1" dirty="0" err="1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month.abb</a:t>
            </a:r>
            <a:r>
              <a:rPr lang="en-US" altLang="zh-CN" sz="1500" b="1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,  month.name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774FCA9E-0975-486B-8D62-DAC661190F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5345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元素的类型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24BD897E-21A9-4451-BD9D-64B04D78AEE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23628" y="2618910"/>
            <a:ext cx="6102678" cy="2646034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对象是由各元素组成的。每个元素，都有自己的数据类型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数值型 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Numeric   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如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100, 0, -4.335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字符型 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Character 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如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“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China”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逻辑型 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Logical   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如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TRUE, FALSE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因子型 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Factor  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表示不同类别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复数型 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Complex   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如：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2 + 3i</a:t>
            </a:r>
            <a:endParaRPr lang="en-US" altLang="zh-CN" sz="1500" dirty="0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9E6D67EA-0940-46E8-B347-7077141408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424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运算符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D2645F12-46BD-4045-9A31-B3B2752A28B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61610" y="2321719"/>
            <a:ext cx="6210300" cy="3398044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数学运算 运算后给出数值结果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+, -, *, /, ^ (</a:t>
            </a:r>
            <a:r>
              <a:rPr lang="zh-CN" altLang="en-US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幂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比较运算 运算后给出判别结果</a:t>
            </a:r>
            <a:r>
              <a:rPr lang="en-US" altLang="zh-CN" sz="1500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TRUE FALSE</a:t>
            </a:r>
            <a:r>
              <a:rPr lang="en-US" altLang="zh-CN" sz="1500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&gt;, &lt;, &lt;=, &gt;=, ==, !=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逻辑运算 与、或、非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!, &amp;, &amp;&amp;, |, ||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C6F53D48-03F2-49F3-A61B-B76009E6EC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5867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对象的类</a:t>
            </a:r>
            <a:r>
              <a:rPr lang="en-US" altLang="zh-CN" sz="2400" b="1" dirty="0"/>
              <a:t>(class)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A2F2E4E9-84BB-4D7E-9F59-A6E56DA48C7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3568" y="2467007"/>
            <a:ext cx="8244408" cy="32462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向量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(vector)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一系列元素的组合。如 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c(1,2,3); </a:t>
            </a:r>
            <a:r>
              <a:rPr lang="pt-BR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c("a","a","b","b","c")</a:t>
            </a:r>
            <a:endParaRPr lang="en-US" altLang="zh-CN" sz="1500" b="1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因子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(factor)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因子是一个分类变量。</a:t>
            </a:r>
            <a:r>
              <a:rPr lang="pt-BR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c("a","a","b","b","c")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数组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(array)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数组是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k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维的数据表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（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k in 1:n, n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为正整数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）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。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矩阵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(matrix)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二维的数据表，是</a:t>
            </a:r>
            <a:r>
              <a:rPr lang="zh-CN" altLang="en-US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数组的一个特例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x &lt;- 1:12 ;  dim(x) &lt;- c(3,4)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向量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(n = 1)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矩阵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(n = 2)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高维数组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(n &gt;= 3)</a:t>
            </a:r>
            <a:endParaRPr lang="en-US" altLang="zh-CN" sz="1500" b="1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15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99E6EF47-DE90-4972-84F1-5E8474424F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72954"/>
            <a:ext cx="9108504" cy="8548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一 </a:t>
            </a:r>
            <a:r>
              <a:rPr lang="en-US" altLang="zh-CN" sz="3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 </a:t>
            </a:r>
            <a:r>
              <a:rPr lang="zh-CN" altLang="en-US" sz="3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>
            <a:extLst>
              <a:ext uri="{FF2B5EF4-FFF2-40B4-BE49-F238E27FC236}">
                <a16:creationId xmlns:a16="http://schemas.microsoft.com/office/drawing/2014/main" id="{E3A7943B-425B-4B8A-8AE0-42C7FE1B8D4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99592" y="1952625"/>
            <a:ext cx="7992888" cy="35885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列表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(list)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</a:t>
            </a:r>
            <a:r>
              <a:rPr lang="zh-CN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列表可以包含任何类型的对象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可以包含向量、矩阵、高维数组，也可以包含列表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数据框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dataframe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是由一个或几个向量和（或）因子构成，它们必须是等长的，但可以是不同的数据类型。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4D14F5F0-B2D4-42B4-B3E3-C55B851917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5327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数据框的组成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66C4892D-9B56-41AB-9D5B-74118DC9C65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99592" y="2456892"/>
            <a:ext cx="7560840" cy="32938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每个数据表可以看作一个数据框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dataframe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每一列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(column)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作为一个向量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(vector)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由很多不同类型的向量组成，如字符型，因子型，数值型。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每一行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(row)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作为一个记录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(entry)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如何生成数据框？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两种办法：</a:t>
            </a:r>
            <a:r>
              <a:rPr lang="en-US" altLang="zh-CN" sz="1500" dirty="0">
                <a:ea typeface="黑体" panose="02010609060101010101" pitchFamily="49" charset="-122"/>
              </a:rPr>
              <a:t>	(1)</a:t>
            </a:r>
            <a:r>
              <a:rPr lang="zh-CN" altLang="en-US" sz="1500" dirty="0">
                <a:ea typeface="黑体" panose="02010609060101010101" pitchFamily="49" charset="-122"/>
              </a:rPr>
              <a:t>从外部数据读取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ea typeface="黑体" panose="02010609060101010101" pitchFamily="49" charset="-122"/>
              </a:rPr>
              <a:t>		(2)</a:t>
            </a:r>
            <a:r>
              <a:rPr lang="zh-CN" altLang="en-US" sz="1500" dirty="0">
                <a:ea typeface="黑体" panose="02010609060101010101" pitchFamily="49" charset="-122"/>
              </a:rPr>
              <a:t>各类型因子组合成数据框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D12233DF-7989-4DA4-B46F-C2D4899CE6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08504" cy="424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数据框的创建</a:t>
            </a:r>
          </a:p>
        </p:txBody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59AFC51E-B816-48C9-ADC8-4A8962875C4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3568" y="2348880"/>
            <a:ext cx="8100900" cy="31863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创建数据框的函数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:</a:t>
            </a:r>
            <a:r>
              <a:rPr lang="en-US" altLang="zh-CN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data.frame</a:t>
            </a: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(), </a:t>
            </a:r>
            <a:r>
              <a:rPr lang="en-US" altLang="zh-CN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as.data.frame</a:t>
            </a: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(), </a:t>
            </a:r>
            <a:r>
              <a:rPr lang="en-US" altLang="zh-CN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cbind</a:t>
            </a: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(), </a:t>
            </a:r>
            <a:r>
              <a:rPr lang="en-US" altLang="zh-CN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rbind</a:t>
            </a: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cbind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#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按列组合成数据框</a:t>
            </a:r>
          </a:p>
          <a:p>
            <a:pPr marL="0" indent="0">
              <a:lnSpc>
                <a:spcPct val="150000"/>
              </a:lnSpc>
              <a:buClr>
                <a:srgbClr val="FF6600"/>
              </a:buClr>
              <a:buNone/>
            </a:pP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rbind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() #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按行组合成数据框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c=</a:t>
            </a:r>
            <a:r>
              <a:rPr lang="en-US" altLang="zh-CN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(10)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d=</a:t>
            </a:r>
            <a:r>
              <a:rPr lang="en-US" altLang="zh-CN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(10)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e=</a:t>
            </a:r>
            <a:r>
              <a:rPr lang="en-US" altLang="zh-CN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cbind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c,d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</a:p>
          <a:p>
            <a:pPr marL="0" indent="0">
              <a:lnSpc>
                <a:spcPct val="150000"/>
              </a:lnSpc>
              <a:buClr>
                <a:srgbClr val="FF6600"/>
              </a:buClr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f=</a:t>
            </a:r>
            <a:r>
              <a:rPr lang="en-US" altLang="zh-CN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data.frame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(e)</a:t>
            </a:r>
            <a:r>
              <a:rPr lang="en-US" altLang="zh-CN" sz="1500" b="1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生成数据框</a:t>
            </a:r>
          </a:p>
          <a:p>
            <a:pPr marL="0" indent="0">
              <a:lnSpc>
                <a:spcPct val="150000"/>
              </a:lnSpc>
              <a:buClr>
                <a:srgbClr val="FF6600"/>
              </a:buClr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head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(f) 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默认访问数据的前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6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行</a:t>
            </a:r>
          </a:p>
          <a:p>
            <a:pPr marL="0" indent="0">
              <a:lnSpc>
                <a:spcPct val="150000"/>
              </a:lnSpc>
              <a:buClr>
                <a:srgbClr val="FF6600"/>
              </a:buClr>
              <a:buNone/>
            </a:pP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>
            <a:extLst>
              <a:ext uri="{FF2B5EF4-FFF2-40B4-BE49-F238E27FC236}">
                <a16:creationId xmlns:a16="http://schemas.microsoft.com/office/drawing/2014/main" id="{8B6C6779-0FF7-4D5C-8E8D-3FDFE8A35B7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47664" y="2636912"/>
            <a:ext cx="6840760" cy="27620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x &lt;-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data.frame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(matrix(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rnorm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(100),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nc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= 10))</a:t>
            </a:r>
          </a:p>
          <a:p>
            <a:pPr marL="0" indent="0"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y &lt;- matrix(sample(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as.matrix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(x), 64),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nc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= 8)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x[1,]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x[,1]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x[1,2]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head(x)</a:t>
            </a:r>
          </a:p>
          <a:p>
            <a:pPr marL="0" indent="0">
              <a:buNone/>
            </a:pPr>
            <a:endParaRPr lang="en-US" altLang="zh-CN" sz="15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8C5027-AE77-4774-8179-CB2532743B28}"/>
              </a:ext>
            </a:extLst>
          </p:cNvPr>
          <p:cNvSpPr/>
          <p:nvPr/>
        </p:nvSpPr>
        <p:spPr>
          <a:xfrm>
            <a:off x="9314" y="1787519"/>
            <a:ext cx="9108503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数据框的索引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F927A42D-DA92-4203-8F07-4060FCDCE3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4814"/>
            <a:ext cx="91440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数据框命名</a:t>
            </a:r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A9973BDE-4B69-4DA2-B8CB-DBE4A22B00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31640" y="2258616"/>
            <a:ext cx="5778104" cy="3282553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x=matrix(1:6,2,3)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as.data.frame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(x);x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V1 V2 V3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1  3  5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2  4  6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x$V2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[1] 3 4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x$V2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[1] 3 4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attributes(x)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$names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[1] "V1" "V2" "V3"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$</a:t>
            </a:r>
            <a:r>
              <a:rPr lang="en-US" altLang="zh-CN" sz="1500" b="1" dirty="0" err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row.names</a:t>
            </a:r>
            <a:endParaRPr lang="en-US" altLang="zh-CN" sz="1500" b="1" dirty="0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[1] "1" "2"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$class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[1] "</a:t>
            </a:r>
            <a:r>
              <a:rPr lang="en-US" altLang="zh-CN" sz="1500" b="1" dirty="0" err="1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data.frame</a:t>
            </a: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1500" b="1" dirty="0">
              <a:solidFill>
                <a:srgbClr val="D60093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166A39-8B89-47A5-99DD-1A7D316AC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68" y="2212014"/>
            <a:ext cx="4365104" cy="276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kumimoji="0"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names(x)=c("TOYOTA","GM","HONDA")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kumimoji="0"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row.names</a:t>
            </a:r>
            <a:r>
              <a:rPr kumimoji="0"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(x)=c("2001","2002")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kumimoji="0"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kumimoji="0"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TOYOTA GM HONDA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kumimoji="0"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2001      1  3     5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kumimoji="0"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2002      2  4     6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kumimoji="0"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x$GM</a:t>
            </a:r>
            <a:endParaRPr kumimoji="0" lang="en-US" altLang="zh-CN" sz="15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kumimoji="0"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[1] 3 4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kumimoji="0"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x[“2001”,”HONDA”]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kumimoji="0"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write.table</a:t>
            </a:r>
            <a:r>
              <a:rPr kumimoji="0"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(x,’auto.txt’) #</a:t>
            </a:r>
            <a:r>
              <a:rPr kumimoji="0"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写入</a:t>
            </a:r>
            <a:r>
              <a:rPr kumimoji="0"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txt</a:t>
            </a:r>
            <a:r>
              <a:rPr kumimoji="0"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文件</a:t>
            </a:r>
            <a:endParaRPr kumimoji="0" lang="en-US" altLang="zh-CN" sz="15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kumimoji="0" lang="en-US" altLang="zh-CN" sz="15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6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>
            <a:extLst>
              <a:ext uri="{FF2B5EF4-FFF2-40B4-BE49-F238E27FC236}">
                <a16:creationId xmlns:a16="http://schemas.microsoft.com/office/drawing/2014/main" id="{EDAF044E-F7E9-44CC-A3A3-8D3E23844D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08504" cy="4787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列表的创建</a:t>
            </a:r>
          </a:p>
        </p:txBody>
      </p:sp>
      <p:sp>
        <p:nvSpPr>
          <p:cNvPr id="546819" name="Rectangle 3">
            <a:extLst>
              <a:ext uri="{FF2B5EF4-FFF2-40B4-BE49-F238E27FC236}">
                <a16:creationId xmlns:a16="http://schemas.microsoft.com/office/drawing/2014/main" id="{1D19AE69-781E-408D-9C74-F480B6FB9AC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59632" y="2545557"/>
            <a:ext cx="6552728" cy="180154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列表可以是不同类型甚至不同长度的向量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数值型，逻辑型，字符型等等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、数据框甚至是列表的组合。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list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例如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list(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character,numeric,logical,matrix.x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B7FFCBB9-BEF8-4C5B-A6A7-FD9EF5882F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2177" y="1592797"/>
            <a:ext cx="9146177" cy="7020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类的判断</a:t>
            </a: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A58ECFCA-E7CD-4901-A703-3ADF9328F2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0" y="2240869"/>
            <a:ext cx="7506834" cy="3564359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对象类型判断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mode()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判断存储的类型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class()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判断数据的类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根据数据的类，采用相应的处理方法。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以下函数，主要用在函数处理异常时使用，目的是增强程序的稳健性。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is.numeric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返回值为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TRUE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或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FALSE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is.logical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是否为逻辑值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is.charactor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是否为字符串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is.null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 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是否为空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		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is.na() 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是否为</a:t>
            </a:r>
            <a:r>
              <a:rPr lang="en-US" altLang="zh-CN" sz="1500" dirty="0" err="1">
                <a:latin typeface="Courier New" panose="02070309020205020404" pitchFamily="49" charset="0"/>
                <a:ea typeface="黑体" panose="02010609060101010101" pitchFamily="49" charset="-122"/>
              </a:rPr>
              <a:t>na</a:t>
            </a:r>
            <a:endParaRPr lang="en-US" altLang="zh-CN" sz="1500" dirty="0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5D2B71EA-502C-465F-979E-89BE132F76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08504" cy="5327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外部数据读取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45FA840C-D685-40D5-B9F4-078DD6620C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0" y="2456892"/>
            <a:ext cx="7776864" cy="29146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最为常用的数据读取方式是用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read.table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函数或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read.csv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函数读取外部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txt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或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csv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格式的文件。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 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txt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文件，制表符间隔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 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csv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文件，逗号间隔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 一些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R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程序包（如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foreign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）也提供了直接读取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Excel, SAS,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dbf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Matlab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spss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systat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, Minitab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文件的函数。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7486D443-F155-4C4B-BE58-6F5DBA60E2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08504" cy="85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read.csv()</a:t>
            </a:r>
            <a:r>
              <a:rPr lang="zh-CN" altLang="en-US" sz="2400" b="1" dirty="0"/>
              <a:t>的使用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F1B09F97-6787-4E2F-8F53-C6BC516BE18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37574" y="2664619"/>
            <a:ext cx="7560840" cy="30861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例：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test.data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&lt;-read.csv("D:/R/test2.csv",header=T)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header=T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表示将数据的第一行作为标题。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read.table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(file=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file.choose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(),header=T)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可以弹出对话框，选择文件。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1500" dirty="0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29964C53-A041-4F01-8520-6CB7FF4A84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28006"/>
            <a:ext cx="9108504" cy="6048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例：从数据输入到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检验</a:t>
            </a:r>
          </a:p>
        </p:txBody>
      </p:sp>
      <p:graphicFrame>
        <p:nvGraphicFramePr>
          <p:cNvPr id="224326" name="Group 70">
            <a:extLst>
              <a:ext uri="{FF2B5EF4-FFF2-40B4-BE49-F238E27FC236}">
                <a16:creationId xmlns:a16="http://schemas.microsoft.com/office/drawing/2014/main" id="{BD0CC07E-4B6B-456C-9E76-55F6ADCB60B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95547406"/>
              </p:ext>
            </p:extLst>
          </p:nvPr>
        </p:nvGraphicFramePr>
        <p:xfrm>
          <a:off x="1871700" y="3766209"/>
          <a:ext cx="5076825" cy="1104900"/>
        </p:xfrm>
        <a:graphic>
          <a:graphicData uri="http://schemas.openxmlformats.org/drawingml/2006/table">
            <a:tbl>
              <a:tblPr/>
              <a:tblGrid>
                <a:gridCol w="991790">
                  <a:extLst>
                    <a:ext uri="{9D8B030D-6E8A-4147-A177-3AD203B41FA5}">
                      <a16:colId xmlns:a16="http://schemas.microsoft.com/office/drawing/2014/main" val="3250456825"/>
                    </a:ext>
                  </a:extLst>
                </a:gridCol>
                <a:gridCol w="628390">
                  <a:extLst>
                    <a:ext uri="{9D8B030D-6E8A-4147-A177-3AD203B41FA5}">
                      <a16:colId xmlns:a16="http://schemas.microsoft.com/office/drawing/2014/main" val="3623514901"/>
                    </a:ext>
                  </a:extLst>
                </a:gridCol>
                <a:gridCol w="705110">
                  <a:extLst>
                    <a:ext uri="{9D8B030D-6E8A-4147-A177-3AD203B41FA5}">
                      <a16:colId xmlns:a16="http://schemas.microsoft.com/office/drawing/2014/main" val="1216151180"/>
                    </a:ext>
                  </a:extLst>
                </a:gridCol>
                <a:gridCol w="688181">
                  <a:extLst>
                    <a:ext uri="{9D8B030D-6E8A-4147-A177-3AD203B41FA5}">
                      <a16:colId xmlns:a16="http://schemas.microsoft.com/office/drawing/2014/main" val="2659752133"/>
                    </a:ext>
                  </a:extLst>
                </a:gridCol>
                <a:gridCol w="636985">
                  <a:extLst>
                    <a:ext uri="{9D8B030D-6E8A-4147-A177-3AD203B41FA5}">
                      <a16:colId xmlns:a16="http://schemas.microsoft.com/office/drawing/2014/main" val="2690963502"/>
                    </a:ext>
                  </a:extLst>
                </a:gridCol>
                <a:gridCol w="736997">
                  <a:extLst>
                    <a:ext uri="{9D8B030D-6E8A-4147-A177-3AD203B41FA5}">
                      <a16:colId xmlns:a16="http://schemas.microsoft.com/office/drawing/2014/main" val="3728391003"/>
                    </a:ext>
                  </a:extLst>
                </a:gridCol>
                <a:gridCol w="689372">
                  <a:extLst>
                    <a:ext uri="{9D8B030D-6E8A-4147-A177-3AD203B41FA5}">
                      <a16:colId xmlns:a16="http://schemas.microsoft.com/office/drawing/2014/main" val="887235474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382539"/>
                  </a:ext>
                </a:extLst>
              </a:tr>
              <a:tr h="35480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身高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1.75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1.80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1.65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1.90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1.74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1.91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335955"/>
                  </a:ext>
                </a:extLst>
              </a:tr>
              <a:tr h="407194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体重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678918"/>
                  </a:ext>
                </a:extLst>
              </a:tr>
            </a:tbl>
          </a:graphicData>
        </a:graphic>
      </p:graphicFrame>
      <p:sp>
        <p:nvSpPr>
          <p:cNvPr id="224290" name="Text Box 34">
            <a:extLst>
              <a:ext uri="{FF2B5EF4-FFF2-40B4-BE49-F238E27FC236}">
                <a16:creationId xmlns:a16="http://schemas.microsoft.com/office/drawing/2014/main" id="{7FDCC35B-C3F1-4E32-8004-BEC3B0902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700" y="3191463"/>
            <a:ext cx="507682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95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195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950" dirty="0">
                <a:latin typeface="黑体" panose="02010609060101010101" pitchFamily="49" charset="-122"/>
                <a:ea typeface="黑体" panose="02010609060101010101" pitchFamily="49" charset="-122"/>
              </a:rPr>
              <a:t>身高和体重</a:t>
            </a:r>
          </a:p>
        </p:txBody>
      </p:sp>
      <p:sp>
        <p:nvSpPr>
          <p:cNvPr id="224291" name="Text Box 35">
            <a:extLst>
              <a:ext uri="{FF2B5EF4-FFF2-40B4-BE49-F238E27FC236}">
                <a16:creationId xmlns:a16="http://schemas.microsoft.com/office/drawing/2014/main" id="{D1A76DCE-976F-4CAC-BB6D-198B5EDDA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586" y="2664879"/>
            <a:ext cx="7398822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Courier New" panose="02070309020205020404" pitchFamily="49" charset="0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现有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组身高和体重数据，检验体重除以身高的平方是否等于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22.5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7" name="Picture 5" descr="R Graphics Demo">
            <a:hlinkClick r:id="rId2"/>
            <a:extLst>
              <a:ext uri="{FF2B5EF4-FFF2-40B4-BE49-F238E27FC236}">
                <a16:creationId xmlns:a16="http://schemas.microsoft.com/office/drawing/2014/main" id="{260B7F10-3BCD-4321-B2EA-685DECE61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837" y="2123164"/>
            <a:ext cx="5661230" cy="37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5638" name="Text Box 6">
            <a:extLst>
              <a:ext uri="{FF2B5EF4-FFF2-40B4-BE49-F238E27FC236}">
                <a16:creationId xmlns:a16="http://schemas.microsoft.com/office/drawing/2014/main" id="{BE6EE27B-F161-4B71-A53A-7146E11E1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74" y="1785737"/>
            <a:ext cx="84064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/>
              <a:t>R is a 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en-US" altLang="zh-CN" sz="1800" dirty="0"/>
              <a:t> and 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r>
              <a:rPr lang="en-US" altLang="zh-CN" sz="1800" dirty="0"/>
              <a:t> for 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</a:t>
            </a:r>
            <a:r>
              <a:rPr lang="en-US" altLang="zh-CN" sz="1800" dirty="0"/>
              <a:t> computing and 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graphics</a:t>
            </a:r>
            <a:r>
              <a:rPr lang="en-US" altLang="zh-CN" sz="1800" dirty="0"/>
              <a:t>.</a:t>
            </a:r>
            <a:endParaRPr lang="en-US" altLang="zh-CN" sz="27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F246AEBE-75EB-4F24-AD0C-8A0E259CBD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08504" cy="5867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第一种方式：从控制台输入数据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06B5C9D6-077E-40EE-8A66-EE6F92482F2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37574" y="2431610"/>
            <a:ext cx="6642738" cy="3455194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数据量较少时可以从控制台直接输入：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height&lt;-c(1.75, 1.80, 1.65, 1.90, 1.74, 1.91)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weight&lt;-c(60, 72, 57, 90, 95, 72)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sq.height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&lt;-height^2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ratio&lt;-weight/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sq.height</a:t>
            </a:r>
            <a:endParaRPr lang="en-US" altLang="zh-CN" sz="1500" b="1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t.test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(ratio, mu=22.5)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4E9A056E-7F47-49A1-8F12-E8D2ADBE54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08504" cy="6407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第二种方式 从外部读取数据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4DED49AC-19D4-4E52-BE9C-073B43ECA5B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0" y="2643188"/>
            <a:ext cx="7722858" cy="307657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数据量较大时用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read.table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函数从外部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txt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文件读取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第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1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步 将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Excel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中的数据另存为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.txt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格式（制表符间隔）或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.csv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格式。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第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步 用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read.table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或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read.csv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函数将数据读入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R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工作空间，并赋值给一个对象。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6" name="Picture 4">
            <a:extLst>
              <a:ext uri="{FF2B5EF4-FFF2-40B4-BE49-F238E27FC236}">
                <a16:creationId xmlns:a16="http://schemas.microsoft.com/office/drawing/2014/main" id="{A4FB10A1-05E6-43DB-842D-0DD64A068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713254"/>
            <a:ext cx="6102678" cy="426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9E17D881-2BDA-4884-84E3-81A2BBCDBE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93" y="1692567"/>
            <a:ext cx="9141507" cy="5286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例：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检验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续</a:t>
            </a:r>
            <a:r>
              <a:rPr lang="en-US" altLang="zh-CN" sz="2400" b="1" dirty="0"/>
              <a:t>)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52848A80-7B28-4BB9-BA89-86A2CEA4D17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72589" y="2348880"/>
            <a:ext cx="7398822" cy="270854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一般从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txt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文档读取数据。</a:t>
            </a:r>
            <a:endParaRPr lang="en-US" altLang="zh-CN" sz="1500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每一行作为一个观测值。每一行的变量用制表符，空格或逗号间隔开。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en-US" altLang="zh-CN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read.table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(”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位置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”, header=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read.csv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(”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位置</a:t>
            </a:r>
            <a:r>
              <a:rPr lang="en-US" altLang="zh-CN" sz="1500" b="1">
                <a:latin typeface="Courier New" panose="02070309020205020404" pitchFamily="49" charset="0"/>
                <a:ea typeface="黑体" panose="02010609060101010101" pitchFamily="49" charset="-122"/>
              </a:rPr>
              <a:t>”,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header=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#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从外部读取数据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data1&lt;-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read.table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("d:/t.test.data.txt",header=T)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bmi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&lt;- data1$weight/data1$height^2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t.test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bmi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, mu=22.5)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#t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检验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>
            <a:extLst>
              <a:ext uri="{FF2B5EF4-FFF2-40B4-BE49-F238E27FC236}">
                <a16:creationId xmlns:a16="http://schemas.microsoft.com/office/drawing/2014/main" id="{C1D0DD6F-E859-4EFE-8E2E-F4DBFDA2FA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62510" cy="5327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产生随机数</a:t>
            </a:r>
          </a:p>
        </p:txBody>
      </p:sp>
      <p:sp>
        <p:nvSpPr>
          <p:cNvPr id="544771" name="Rectangle 3">
            <a:extLst>
              <a:ext uri="{FF2B5EF4-FFF2-40B4-BE49-F238E27FC236}">
                <a16:creationId xmlns:a16="http://schemas.microsoft.com/office/drawing/2014/main" id="{DFD44290-5325-44D5-BDDC-A9DDB851A4C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29562" y="2402886"/>
            <a:ext cx="8046894" cy="3187098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da-DK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runif</a:t>
            </a:r>
            <a:r>
              <a:rPr lang="da-DK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(10, min = 0, max= 1)  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均匀分布</a:t>
            </a:r>
            <a:endParaRPr lang="da-DK" altLang="zh-CN" sz="1500" b="1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(10, mean = 0,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sd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= 1) 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正态分布</a:t>
            </a: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几个随机数的相关函数</a:t>
            </a: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均匀分布：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概率密度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dunif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(x, min=0, max=1, log = FALSE)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累积函数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punif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(q, min=0, max=1, …)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分位数 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qunif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(p, min=0, max=1, …)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随机均匀分布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runif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(n, min=0, max=1)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Rectangle 3">
            <a:extLst>
              <a:ext uri="{FF2B5EF4-FFF2-40B4-BE49-F238E27FC236}">
                <a16:creationId xmlns:a16="http://schemas.microsoft.com/office/drawing/2014/main" id="{38806BF4-CCE8-47AA-AA0A-C615074D2CB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99592" y="2078850"/>
            <a:ext cx="7506834" cy="3294366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https://CRAN.R-project.org/view=Distributions</a:t>
            </a:r>
            <a:endParaRPr lang="en-US" altLang="zh-CN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CRAN Task View: Probability Distributions</a:t>
            </a:r>
          </a:p>
          <a:p>
            <a:pPr>
              <a:lnSpc>
                <a:spcPct val="80000"/>
              </a:lnSpc>
            </a:pP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For most of the classical distributions, base R provides probability distribution functions (p), density functions (d), quantile functions (q), and random number generation (r).</a:t>
            </a:r>
          </a:p>
          <a:p>
            <a:pPr>
              <a:lnSpc>
                <a:spcPct val="80000"/>
              </a:lnSpc>
            </a:pP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Beyond this basic functionality, many CRAN packages provide additional useful distributions. In particular, multivariate distributions as well as copulas are available in contributed packages.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771" name="Picture 3">
            <a:extLst>
              <a:ext uri="{FF2B5EF4-FFF2-40B4-BE49-F238E27FC236}">
                <a16:creationId xmlns:a16="http://schemas.microsoft.com/office/drawing/2014/main" id="{A4C07909-C7BF-48D0-9236-ABFCF08CB49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9194" y="1340768"/>
            <a:ext cx="6181354" cy="5256584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5EEA425-8DF8-47FF-A557-4BC3881D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754814"/>
            <a:ext cx="845586" cy="317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zh-CN" altLang="en-US" sz="2400" b="1" dirty="0">
                <a:latin typeface="Courier New" panose="02070309020205020404" pitchFamily="49" charset="0"/>
              </a:rPr>
              <a:t>产生各种分布的随机数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>
            <a:extLst>
              <a:ext uri="{FF2B5EF4-FFF2-40B4-BE49-F238E27FC236}">
                <a16:creationId xmlns:a16="http://schemas.microsoft.com/office/drawing/2014/main" id="{A53C534B-814F-45B9-B005-4448314FB8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1475630"/>
            <a:ext cx="8892480" cy="857250"/>
          </a:xfrm>
        </p:spPr>
        <p:txBody>
          <a:bodyPr/>
          <a:lstStyle/>
          <a:p>
            <a:pPr algn="l"/>
            <a:r>
              <a:rPr lang="en-US" altLang="zh-CN" sz="2550" dirty="0"/>
              <a:t>Three useful prefix in Probability Distribution Function</a:t>
            </a:r>
          </a:p>
        </p:txBody>
      </p:sp>
      <p:sp>
        <p:nvSpPr>
          <p:cNvPr id="417796" name="Rectangle 4">
            <a:extLst>
              <a:ext uri="{FF2B5EF4-FFF2-40B4-BE49-F238E27FC236}">
                <a16:creationId xmlns:a16="http://schemas.microsoft.com/office/drawing/2014/main" id="{55A66BDE-7B00-4EA2-A825-9C03FD58587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7514" y="2132856"/>
            <a:ext cx="5631786" cy="2896344"/>
          </a:xfrm>
        </p:spPr>
        <p:txBody>
          <a:bodyPr/>
          <a:lstStyle/>
          <a:p>
            <a:r>
              <a:rPr lang="en-US" altLang="zh-CN" sz="1800" i="1" dirty="0"/>
              <a:t>dxxx</a:t>
            </a:r>
            <a:r>
              <a:rPr lang="en-US" altLang="zh-CN" sz="1800" dirty="0"/>
              <a:t> for the density</a:t>
            </a:r>
          </a:p>
          <a:p>
            <a:r>
              <a:rPr lang="en-US" altLang="zh-CN" sz="1800" i="1" dirty="0" err="1"/>
              <a:t>pxxx</a:t>
            </a:r>
            <a:r>
              <a:rPr lang="en-US" altLang="zh-CN" sz="1800" dirty="0"/>
              <a:t> for the CDF</a:t>
            </a:r>
          </a:p>
          <a:p>
            <a:r>
              <a:rPr lang="en-US" altLang="zh-CN" sz="1800" i="1" dirty="0" err="1"/>
              <a:t>qxxx</a:t>
            </a:r>
            <a:r>
              <a:rPr lang="en-US" altLang="zh-CN" sz="1800" dirty="0"/>
              <a:t> for the quantile function</a:t>
            </a:r>
          </a:p>
          <a:p>
            <a:r>
              <a:rPr lang="en-US" altLang="zh-CN" sz="1800" i="1" dirty="0" err="1"/>
              <a:t>rxxx</a:t>
            </a:r>
            <a:r>
              <a:rPr lang="en-US" altLang="zh-CN" sz="1800" dirty="0"/>
              <a:t> for the simulation(random variables)</a:t>
            </a:r>
          </a:p>
          <a:p>
            <a:endParaRPr lang="en-US" altLang="zh-CN" sz="1800" dirty="0"/>
          </a:p>
        </p:txBody>
      </p:sp>
      <p:graphicFrame>
        <p:nvGraphicFramePr>
          <p:cNvPr id="417797" name="Object 5">
            <a:extLst>
              <a:ext uri="{FF2B5EF4-FFF2-40B4-BE49-F238E27FC236}">
                <a16:creationId xmlns:a16="http://schemas.microsoft.com/office/drawing/2014/main" id="{95EF4AAB-E964-41E8-850C-FDA3B2812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828446"/>
              </p:ext>
            </p:extLst>
          </p:nvPr>
        </p:nvGraphicFramePr>
        <p:xfrm>
          <a:off x="458309" y="3527137"/>
          <a:ext cx="3787228" cy="2334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55" name="位图图像" r:id="rId3" imgW="3723810" imgH="2295238" progId="Paint.Picture">
                  <p:embed/>
                </p:oleObj>
              </mc:Choice>
              <mc:Fallback>
                <p:oleObj name="位图图像" r:id="rId3" imgW="3723810" imgH="229523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09" y="3527137"/>
                        <a:ext cx="3787228" cy="2334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8" name="Line 6">
            <a:extLst>
              <a:ext uri="{FF2B5EF4-FFF2-40B4-BE49-F238E27FC236}">
                <a16:creationId xmlns:a16="http://schemas.microsoft.com/office/drawing/2014/main" id="{9A774B9C-4CF1-4FA6-B290-2EC7A48A57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0500" y="4023066"/>
            <a:ext cx="1489602" cy="91734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417799" name="Line 7">
            <a:extLst>
              <a:ext uri="{FF2B5EF4-FFF2-40B4-BE49-F238E27FC236}">
                <a16:creationId xmlns:a16="http://schemas.microsoft.com/office/drawing/2014/main" id="{7392C166-1760-492F-9243-17F92867FB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1950" y="4023066"/>
            <a:ext cx="1426164" cy="1291884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417800" name="Text Box 8">
            <a:extLst>
              <a:ext uri="{FF2B5EF4-FFF2-40B4-BE49-F238E27FC236}">
                <a16:creationId xmlns:a16="http://schemas.microsoft.com/office/drawing/2014/main" id="{B6B6A98D-D219-4F4F-A778-EF50E1064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88" y="3429000"/>
            <a:ext cx="18632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FF3300"/>
                </a:solidFill>
              </a:rPr>
              <a:t>They are different!</a:t>
            </a:r>
          </a:p>
          <a:p>
            <a:pPr algn="l"/>
            <a:r>
              <a:rPr lang="en-US" altLang="zh-CN" sz="1800" dirty="0">
                <a:solidFill>
                  <a:srgbClr val="FF3300"/>
                </a:solidFill>
              </a:rPr>
              <a:t>The seed is set by </a:t>
            </a:r>
          </a:p>
          <a:p>
            <a:pPr algn="l"/>
            <a:r>
              <a:rPr lang="en-US" altLang="zh-CN" sz="1800" dirty="0">
                <a:solidFill>
                  <a:srgbClr val="FF3300"/>
                </a:solidFill>
              </a:rPr>
              <a:t>the system.</a:t>
            </a:r>
            <a:r>
              <a:rPr lang="en-US" altLang="zh-CN" sz="1800" dirty="0"/>
              <a:t> </a:t>
            </a:r>
          </a:p>
        </p:txBody>
      </p:sp>
      <p:sp>
        <p:nvSpPr>
          <p:cNvPr id="417801" name="Text Box 9">
            <a:extLst>
              <a:ext uri="{FF2B5EF4-FFF2-40B4-BE49-F238E27FC236}">
                <a16:creationId xmlns:a16="http://schemas.microsoft.com/office/drawing/2014/main" id="{526F3586-EC58-4DD1-AFB6-899272D1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272" y="4505371"/>
            <a:ext cx="2534027" cy="646331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FF3300"/>
                </a:solidFill>
              </a:rPr>
              <a:t>You can set seed yourself</a:t>
            </a:r>
          </a:p>
          <a:p>
            <a:pPr algn="l"/>
            <a:r>
              <a:rPr lang="en-US" altLang="zh-CN" sz="1800" dirty="0">
                <a:solidFill>
                  <a:srgbClr val="FF3300"/>
                </a:solidFill>
              </a:rPr>
              <a:t>by </a:t>
            </a:r>
            <a:r>
              <a:rPr lang="en-US" altLang="zh-CN" sz="1800" i="1" dirty="0" err="1">
                <a:solidFill>
                  <a:srgbClr val="FF3300"/>
                </a:solidFill>
              </a:rPr>
              <a:t>set.seed</a:t>
            </a:r>
            <a:r>
              <a:rPr lang="en-US" altLang="zh-CN" sz="1800" i="1" dirty="0">
                <a:solidFill>
                  <a:srgbClr val="FF3300"/>
                </a:solidFill>
              </a:rPr>
              <a:t>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1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6F0FC386-9CC8-4802-896A-70C2CAAEFFC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7544" y="1443472"/>
            <a:ext cx="6048672" cy="29629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5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补充：未知分布数据的简单分析</a:t>
            </a:r>
            <a:endParaRPr lang="en-US" altLang="zh-CN" sz="15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w &lt;- c(75.0, 64.0, 47.4, 66.9, 62.2, 62.2, 58.7, 63.5, 66.6, 64.0, 57.0, 69.0, 56.9, 50.0, 72.0)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hist(w,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freq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=F);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lines(density(w),col="blue")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x&lt;-44:76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lines(x,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dnorm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(x, mean(w),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sd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(w)), col="red")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ADEC39-AFF5-4A22-8336-6380C6F1E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2924944"/>
            <a:ext cx="4463988" cy="366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035EBC43-1907-4949-88F7-C32F5E4A87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08504" cy="532749"/>
          </a:xfrm>
        </p:spPr>
        <p:txBody>
          <a:bodyPr/>
          <a:lstStyle/>
          <a:p>
            <a:r>
              <a:rPr lang="zh-CN" altLang="en-US" sz="2400" b="1" dirty="0"/>
              <a:t>向量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0F13D0-90DC-4478-8420-2B8B655EC268}"/>
              </a:ext>
            </a:extLst>
          </p:cNvPr>
          <p:cNvSpPr txBox="1"/>
          <p:nvPr/>
        </p:nvSpPr>
        <p:spPr>
          <a:xfrm>
            <a:off x="1385646" y="2726922"/>
            <a:ext cx="626469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赋值</a:t>
            </a:r>
            <a:endParaRPr lang="en-US" altLang="zh-CN" sz="18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X&lt;- c(10.4, 5.6, 3.1, 6.4, 21.7)</a:t>
            </a:r>
          </a:p>
          <a:p>
            <a:pPr algn="just" eaLnBrk="1" hangingPunct="1">
              <a:lnSpc>
                <a:spcPct val="90000"/>
              </a:lnSpc>
            </a:pPr>
            <a:endParaRPr lang="en-US" altLang="zh-CN" sz="18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Assign(“x”, c(10.4, 5.6, 3.1, 6.4, 21.7))</a:t>
            </a:r>
          </a:p>
          <a:p>
            <a:pPr algn="just" eaLnBrk="1" hangingPunct="1">
              <a:lnSpc>
                <a:spcPct val="90000"/>
              </a:lnSpc>
            </a:pPr>
            <a:endParaRPr lang="en-US" altLang="zh-CN" sz="18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c(10.4, 5.6, 3.1, 6.4, 21.7)-&gt;X</a:t>
            </a: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4C0DE351-C2DB-482A-81F3-AA203194DE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08504" cy="5867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简 史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1CC9340D-268B-4C6B-8980-11F02D9C967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21550" y="2456892"/>
            <a:ext cx="8100900" cy="313190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R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语言是从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统计绘图语言演变而来，可看作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的“方言”。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语言上世纪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70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年代诞生于贝尔实验室，由</a:t>
            </a:r>
            <a:r>
              <a:rPr lang="en-US" altLang="zh-CN" sz="15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Rick Becker, John Chambers, Allan Wilks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开发。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基于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语言开发的商业软件</a:t>
            </a:r>
            <a:r>
              <a:rPr lang="en-US" altLang="zh-CN" sz="1500" dirty="0" err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Splus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，可以方便的编写函数、建立模型，具有良好的扩展性，在国外学术界应用很广。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1995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年由新西兰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Auckland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大学统计系的</a:t>
            </a:r>
            <a:r>
              <a:rPr lang="en-US" altLang="zh-CN" sz="15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obert Gentleman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15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oss Ihaka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，基于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语言的源代码，编写了一能执行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语言的软件，并将该软件的源代码全部公开，这就是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软件，其命令统称为</a:t>
            </a:r>
            <a:r>
              <a:rPr lang="en-US" altLang="zh-CN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7E718789-4F1E-47CA-BD3B-1755A09BDD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13942"/>
            <a:ext cx="9144000" cy="74295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向量运算</a:t>
            </a:r>
            <a:r>
              <a:rPr lang="zh-CN" altLang="en-US" sz="2400" b="1" dirty="0">
                <a:solidFill>
                  <a:srgbClr val="FF0000"/>
                </a:solidFill>
                <a:ea typeface="隶书" panose="02010509060101010101" pitchFamily="49" charset="-122"/>
              </a:rPr>
              <a:t> </a:t>
            </a:r>
            <a:endParaRPr lang="en-US" altLang="zh-TW" sz="2400" b="1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450C62E0-2B1E-45CC-BD94-500AE952CBA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15616" y="2456892"/>
            <a:ext cx="6966774" cy="2687166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x=rep(0,10);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z=1:3;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x+z</a:t>
            </a:r>
            <a:endParaRPr lang="en-US" altLang="zh-CN" sz="18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[1] 1 2 3 1 2 3 1 2 3 1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x*z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[1] 0 0 0 0 0 0 0 0 0 0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rev(x)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z=c("no 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cat","has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","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nine","tails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")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z[1]=="no cat"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[1] TRUE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EBE32F70-AE7F-4DC1-9965-CE11FAFF69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00808"/>
            <a:ext cx="9144000" cy="74295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向量命名和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append</a:t>
            </a:r>
            <a:r>
              <a:rPr lang="en-US" altLang="zh-CN" sz="2400" b="1" dirty="0">
                <a:solidFill>
                  <a:srgbClr val="FF0000"/>
                </a:solidFill>
                <a:ea typeface="隶书" panose="02010509060101010101" pitchFamily="49" charset="-122"/>
              </a:rPr>
              <a:t> </a:t>
            </a:r>
            <a:endParaRPr lang="en-US" altLang="zh-TW" sz="2400" b="1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A49638FB-95D3-4CA5-8004-C81940479B2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59632" y="2618910"/>
            <a:ext cx="7668344" cy="2430270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x=1:3;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names(x)=LETTERS[1:3]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x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A B C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1 2 3 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D60093"/>
              </a:solidFill>
              <a:latin typeface="Courier New" panose="02070309020205020404" pitchFamily="49" charset="0"/>
              <a:ea typeface="隶书" panose="02010509060101010101" pitchFamily="49" charset="-122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append(</a:t>
            </a:r>
            <a:r>
              <a:rPr lang="en-US" altLang="zh-CN" sz="1500" b="1" dirty="0" err="1"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x,runif</a:t>
            </a:r>
            <a:r>
              <a:rPr lang="en-US" altLang="zh-CN" sz="1500" b="1" dirty="0"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(3),after=2)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	A 		B  						C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1.0000000 2.0000000 0.3107987 0.7505149 0.5752226 3.0000000 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D60093"/>
              </a:solidFill>
              <a:latin typeface="Courier New" panose="02070309020205020404" pitchFamily="49" charset="0"/>
              <a:ea typeface="隶书" panose="020105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6D6672C-A252-4EDD-990F-3026951EA0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7274" y="1754814"/>
            <a:ext cx="9151274" cy="40005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向量的排序</a:t>
            </a:r>
            <a:endParaRPr lang="en-US" altLang="zh-TW" sz="2400" b="1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FD3E798E-F6D8-4B08-AB30-9B3E604ECFB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31639" y="2348880"/>
            <a:ext cx="7071149" cy="2808684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z=sample(1:100,10);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z</a:t>
            </a:r>
            <a:b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sample takes a sample of the specified size from the elements of x using either with or without replacement.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比较</a:t>
            </a: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sample(1:100,10,rep=T)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[1] 75 68 28 42 17 21 96 34 69 47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order(z)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[1]  5  6  3  8  4 10  2  9  1  7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z[order(z)]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[1] 17 21 28 34 42 47 68 69 75 96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sort(z)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[1] 17 21 28 34 42 47 68 69 75 96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EE0D0EF4-AF2D-4245-8782-41F371B770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45177"/>
            <a:ext cx="91440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矩阵</a:t>
            </a:r>
            <a:endParaRPr lang="en-US" altLang="zh-TW" sz="24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5D518897-73A2-4FAB-9C10-C07AFDA500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61610" y="2176574"/>
            <a:ext cx="6858000" cy="339039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x=matrix(</a:t>
            </a:r>
            <a:r>
              <a:rPr lang="en-US" altLang="zh-CN" sz="1350" b="1" dirty="0" err="1"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runif</a:t>
            </a:r>
            <a:r>
              <a:rPr lang="en-US" altLang="zh-CN" sz="1350" b="1" dirty="0"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(20),4,5)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&gt; x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          [,1]       [,2]       [,3]      [,4]       [,5]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[1,] 0.7983678 0.04607601 0.04555323 0.8594483 0.73089500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[2,] 0.6559851 0.79562222 0.02948270 0.1453364 0.79552838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[3,] 0.6759171 0.56193147 0.48286653 0.2419931 0.56069988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[4,] 0.1183701 0.80652627 0.49405167 0.6523137 0.08345406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&gt; x=matrix(1:20,4,5);x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     [,1] [,2] [,3] [,4] [,5]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[1,]    1    5    9   13   17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[2,]    2    6   10   14   18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[3,]    3    7   11   15   19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[4,]    4    8   12   16   20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&gt; x=matrix(1:20,4,5,b</a:t>
            </a:r>
            <a:r>
              <a:rPr lang="en-US" altLang="zh-CN" sz="1350" b="1" dirty="0">
                <a:solidFill>
                  <a:schemeClr val="bg2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yrow</a:t>
            </a:r>
            <a:r>
              <a:rPr lang="en-US" altLang="zh-CN" sz="1350" b="1" dirty="0"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=T);x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     [,1] [,2] [,3] [,4] [,5]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[1,]    1    2    3    4    5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[2,]    6    7    8    9   10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[3,]   11   12   13   14   15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350" b="1" dirty="0">
                <a:solidFill>
                  <a:srgbClr val="0000FF"/>
                </a:solidFill>
                <a:latin typeface="Courier New" panose="020703090202050204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[4,]   16   17   18   19   20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156619DB-303A-496B-90BC-4960C4E653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00808"/>
            <a:ext cx="91440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矩阵的索引</a:t>
            </a:r>
            <a:endParaRPr lang="zh-TW" altLang="en-US" sz="24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4E1EE4D1-F1E5-474B-8E40-511044EFAE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85647" y="2456892"/>
            <a:ext cx="5670947" cy="3186113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nrow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(x);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ncol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(x);dim(x)#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行列数目</a:t>
            </a: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zh-CN" altLang="en-US" sz="15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x=matrix(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(24),4,6)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x[c(2,1),] 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和第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行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x[,c(1,3)] 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和第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列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x[2,1] 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[2,1]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元素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x[x[,1]&gt;0,1] 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列大于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的元素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sum(x[,1]&gt;0) 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列大于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的元素的个数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sum(x[,1]&lt;=0) 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列不大于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的元素的个数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x[,-c(1,3)] 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没有第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列的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x.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x[-2,-c(1,3)] 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没有第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行、第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列的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15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5BDE9149-A522-46C8-8466-BCD86B41BD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00808"/>
            <a:ext cx="91440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矩阵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向量的索引</a:t>
            </a:r>
            <a:endParaRPr lang="zh-TW" altLang="en-US" sz="24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6B553EFA-77AE-4482-8CED-EC20A2659BE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37574" y="2456892"/>
            <a:ext cx="7992888" cy="3132348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x[x[,1]&gt;0&amp;x[,3]&lt;=1,1] 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中大于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并且相应于第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列中小于或等于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的元素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与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x[x[,2]&gt;0|x[,1]&lt;.51,1] 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中小于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.51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或者相应于第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列中大于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的元素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或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x[!x[,2]&lt;.51,1]#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第一列中相应于第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列中不小于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.51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的元素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非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比较运算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:&gt;, &lt;, ==, &lt;=, &gt;=, !=;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逻辑运算：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&amp;, |, !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(10)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all(x&gt;0)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all(x!=0)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any(x&gt;0)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(1:10)[x&gt;0]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x=sample(1:7,5,rep=T)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unique(x)# 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剔除重复的数据</a:t>
            </a:r>
          </a:p>
        </p:txBody>
      </p:sp>
    </p:spTree>
    <p:extLst>
      <p:ext uri="{BB962C8B-B14F-4D97-AF65-F5344CB8AC3E}">
        <p14:creationId xmlns:p14="http://schemas.microsoft.com/office/powerpoint/2010/main" val="1061024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FEB70AB6-4036-44E5-8C6C-DA215F52F9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4814"/>
            <a:ext cx="91440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矩阵的转置和逆矩阵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C713A78B-BF0A-4ECF-A27A-EC78821B9F8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99592" y="2456892"/>
            <a:ext cx="7398822" cy="2978944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x=matrix(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runif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(9),3,3);x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[,1]      [,2]      [,3]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[1,] 0.6747652 0.9954731 0.7524502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[2,] 0.3090199 0.2390141 0.2472961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[3,] 0.5102675 0.9515505 0.6082803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t(x)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[,1]      [,2]      [,3]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[1,] 0.6747652 0.3090199 0.5102675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[2,] 0.9954731 0.2390141 0.9515505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[3,] 0.7524502 0.2472961 0.6082803</a:t>
            </a:r>
          </a:p>
        </p:txBody>
      </p:sp>
    </p:spTree>
    <p:extLst>
      <p:ext uri="{BB962C8B-B14F-4D97-AF65-F5344CB8AC3E}">
        <p14:creationId xmlns:p14="http://schemas.microsoft.com/office/powerpoint/2010/main" val="1753065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E32724F0-3C7E-48D7-BB09-34FB77112E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4814"/>
            <a:ext cx="91440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矩阵乘法及行列运算</a:t>
            </a:r>
            <a:r>
              <a:rPr lang="zh-CN" altLang="en-US" sz="2400" b="1" dirty="0">
                <a:solidFill>
                  <a:srgbClr val="FF0000"/>
                </a:solidFill>
                <a:ea typeface="隶书" panose="02010509060101010101" pitchFamily="49" charset="-122"/>
              </a:rPr>
              <a:t> </a:t>
            </a:r>
            <a:endParaRPr lang="zh-TW" altLang="en-US" sz="2400" b="1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9E7D247F-C2A6-49C1-AFFD-D898F52A962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3528" y="2276872"/>
            <a:ext cx="8640960" cy="3181127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x=matrix(1:30,5,6);y=matrix(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rnorm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(20),4,5)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</a:t>
            </a:r>
            <a:r>
              <a:rPr lang="en-US" altLang="zh-CN" sz="15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%*%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[,1]         [,2]       [,3]       [,4]        [,5]        [,6]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[1,]  -3.231808  -8.13791204 -13.044017 -17.950121  -22.856225  -27.762330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[2,] -14.072030 -39.33640851 -64.600787 -89.865165 -115.129543 -140.393921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[3,]  -1.750057  -0.02764783   1.694761   3.417170    5.139578    6.861987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[4,]   5.862412   9.78064218  13.698872  17.617103   21.535333   25.453563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apply(x,1,mean)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[1] 13.5 14.5 15.5 16.5 17.5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apply(x,2,sum)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[1]  15  40  65  90 115 140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apply(x,2,prod)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[1]      120    30240   360360  1860480  6375600 17100720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D60093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660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746F8D62-3648-413F-B9A0-5465F9065C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00" y="1688735"/>
            <a:ext cx="91416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矩阵命名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7C4CAF25-C66A-4065-93F3-6734799E39B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0" y="2311450"/>
            <a:ext cx="7398822" cy="3408313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x=matrix(1:12,nrow=3,dimnames=list(c("I","II","III"),paste("X",1:4,sep="")))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X1 X2 X3 X4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     1   4   7  10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II    2   5   8  11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D60093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III   3   6   9  12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D60093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x=matrix(1:12,nrow=3,dimnames=list(c("I","II","III"),paste("X",1:4,sep="-")))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X-1 X-2 X-3 X-4</a:t>
            </a:r>
          </a:p>
          <a:p>
            <a:pPr marL="0" indent="0"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     1   4   7  10</a:t>
            </a:r>
          </a:p>
          <a:p>
            <a:pPr marL="0" indent="0"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II    2   5   8  11</a:t>
            </a:r>
          </a:p>
          <a:p>
            <a:pPr marL="0" indent="0"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III   3   6   9  12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D60093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31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08BAD21-77C7-4C13-8715-C9493FB295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5327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函数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057EF75F-AA34-4C5C-9776-A7AF12C586E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7544" y="2294874"/>
            <a:ext cx="8262918" cy="3348689"/>
          </a:xfrm>
        </p:spPr>
        <p:txBody>
          <a:bodyPr/>
          <a:lstStyle/>
          <a:p>
            <a:pPr marL="0" indent="332185">
              <a:lnSpc>
                <a:spcPct val="15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R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是一种</a:t>
            </a:r>
            <a:r>
              <a:rPr lang="zh-CN" altLang="en-US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解释性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语言，输入后可直接给出结果。</a:t>
            </a:r>
          </a:p>
          <a:p>
            <a:pPr marL="0" indent="332185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功能靠</a:t>
            </a:r>
            <a:r>
              <a:rPr lang="zh-CN" altLang="en-US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函数实现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。</a:t>
            </a:r>
          </a:p>
          <a:p>
            <a:pPr marL="0" indent="332185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函数形式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: </a:t>
            </a:r>
          </a:p>
          <a:p>
            <a:pPr marL="0" indent="332185">
              <a:lnSpc>
                <a:spcPct val="150000"/>
              </a:lnSpc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 </a:t>
            </a:r>
            <a:r>
              <a:rPr lang="zh-CN" altLang="en-US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函数</a:t>
            </a:r>
            <a:r>
              <a:rPr lang="en-US" altLang="zh-CN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zh-CN" altLang="en-US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输入数据，参数</a:t>
            </a:r>
            <a:r>
              <a:rPr lang="en-US" altLang="zh-CN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 )</a:t>
            </a:r>
          </a:p>
          <a:p>
            <a:pPr marL="0" indent="332185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如果没有指定，则参数的以默认值为准。</a:t>
            </a:r>
          </a:p>
          <a:p>
            <a:pPr marL="0" indent="332185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例如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:</a:t>
            </a:r>
          </a:p>
          <a:p>
            <a:pPr marL="0" indent="332185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平均值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</a:rPr>
              <a:t>mean(x, trim = 0, na.rm = FALSE, ...)</a:t>
            </a:r>
            <a:r>
              <a:rPr lang="en-US" altLang="zh-CN" sz="1500" b="1" dirty="0">
                <a:latin typeface="Courier New" panose="02070309020205020404" pitchFamily="49" charset="0"/>
              </a:rPr>
              <a:t> </a:t>
            </a:r>
            <a:endParaRPr lang="en-US" altLang="zh-CN" sz="1500" b="1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332185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线性模型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lm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y~x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, data=test)</a:t>
            </a:r>
          </a:p>
        </p:txBody>
      </p:sp>
    </p:spTree>
    <p:extLst>
      <p:ext uri="{BB962C8B-B14F-4D97-AF65-F5344CB8AC3E}">
        <p14:creationId xmlns:p14="http://schemas.microsoft.com/office/powerpoint/2010/main" val="135440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4552B000-29FB-4A72-B3CD-C741AAAD42D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9502" y="4880986"/>
            <a:ext cx="8856984" cy="61871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100" dirty="0">
                <a:latin typeface="Bell MT" panose="020B0604020202020204" pitchFamily="18" charset="0"/>
              </a:rPr>
              <a:t>          R first appeared in 1996, when the statistics professors Robert Gentleman, left, and Ross Ihaka released the code as a free software package.</a:t>
            </a:r>
            <a:r>
              <a:rPr lang="en-US" altLang="zh-CN" sz="2100" dirty="0"/>
              <a:t> </a:t>
            </a:r>
          </a:p>
          <a:p>
            <a:pPr>
              <a:buFontTx/>
              <a:buNone/>
            </a:pPr>
            <a:endParaRPr lang="en-US" altLang="zh-CN" sz="2100" dirty="0"/>
          </a:p>
        </p:txBody>
      </p:sp>
      <p:pic>
        <p:nvPicPr>
          <p:cNvPr id="384003" name="Picture 3" descr="07program">
            <a:extLst>
              <a:ext uri="{FF2B5EF4-FFF2-40B4-BE49-F238E27FC236}">
                <a16:creationId xmlns:a16="http://schemas.microsoft.com/office/drawing/2014/main" id="{242BA673-774E-4D63-A827-211BEBB6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916832"/>
            <a:ext cx="5724525" cy="28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63F80FD0-847E-419D-9585-FDB7097700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08504" cy="513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函数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52176FB0-EA48-43BF-A224-C98915997B2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0" y="2275285"/>
            <a:ext cx="7992888" cy="37254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每一个函数执行特定的功能，后面紧跟括号，例如：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平均值   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mean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求和     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sum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绘图     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plot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排序     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sort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除了基本的运算之外，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R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的函数又分为”</a:t>
            </a:r>
            <a:r>
              <a:rPr lang="zh-CN" altLang="en-US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高级”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和”</a:t>
            </a:r>
            <a:r>
              <a:rPr lang="zh-CN" altLang="en-US" sz="15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低级”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函数，高级函数可调用低级函数</a:t>
            </a:r>
            <a:r>
              <a:rPr lang="en-US" altLang="zh-CN" sz="1500" dirty="0">
                <a:latin typeface="Courier New" panose="02070309020205020404" pitchFamily="49" charset="0"/>
                <a:ea typeface="黑体" panose="02010609060101010101" pitchFamily="49" charset="-122"/>
              </a:rPr>
              <a:t>,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这里的”高级”函数习惯上称为泛型函数。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   如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plot()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就是泛型函数，可以根据数据的类型，调用底层的函数，应用相应的方法绘制相应的图形。这就是面向对象编程的思想。</a:t>
            </a:r>
          </a:p>
        </p:txBody>
      </p:sp>
    </p:spTree>
    <p:extLst>
      <p:ext uri="{BB962C8B-B14F-4D97-AF65-F5344CB8AC3E}">
        <p14:creationId xmlns:p14="http://schemas.microsoft.com/office/powerpoint/2010/main" val="28349737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9E5D2FC5-C9A9-45C6-B515-5C223CB43B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424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查询帮助</a:t>
            </a:r>
          </a:p>
        </p:txBody>
      </p:sp>
      <p:sp>
        <p:nvSpPr>
          <p:cNvPr id="309252" name="Rectangle 4">
            <a:extLst>
              <a:ext uri="{FF2B5EF4-FFF2-40B4-BE49-F238E27FC236}">
                <a16:creationId xmlns:a16="http://schemas.microsoft.com/office/drawing/2014/main" id="{A699DFFE-B7BB-4F33-BB3F-932BF6EA84C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0" y="2306213"/>
            <a:ext cx="7830870" cy="30861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例如：查看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boxplot</a:t>
            </a: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的帮助文件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?boxplot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查看最后的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examples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Courier New" panose="02070309020205020404" pitchFamily="49" charset="0"/>
                <a:ea typeface="黑体" panose="02010609060101010101" pitchFamily="49" charset="-122"/>
              </a:rPr>
              <a:t>将帮助文件中的内容粘贴到控制台中，运行并观看运行结果。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boxplot(count ~ spray, data =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InsectSprays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, col = "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lightgray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</a:rPr>
              <a:t>参数更改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boxplot(count ~ spray, data =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InsectSprays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, col = "red",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xlab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="spray", </a:t>
            </a:r>
            <a:r>
              <a:rPr lang="en-US" altLang="zh-CN" sz="15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ylab</a:t>
            </a:r>
            <a:r>
              <a:rPr lang="en-U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="counts")</a:t>
            </a:r>
            <a:endParaRPr lang="en-US" altLang="zh-CN" sz="1500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897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Picture 2" descr="eeee">
            <a:extLst>
              <a:ext uri="{FF2B5EF4-FFF2-40B4-BE49-F238E27FC236}">
                <a16:creationId xmlns:a16="http://schemas.microsoft.com/office/drawing/2014/main" id="{2903374A-A6E2-49DA-8F5A-69F5586CA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8" y="1738127"/>
            <a:ext cx="7295590" cy="418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04" name="Rectangle 4">
            <a:extLst>
              <a:ext uri="{FF2B5EF4-FFF2-40B4-BE49-F238E27FC236}">
                <a16:creationId xmlns:a16="http://schemas.microsoft.com/office/drawing/2014/main" id="{0B6B46AE-4BE4-4C37-BF87-518360D2DD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30308" cy="3707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R</a:t>
            </a:r>
            <a:r>
              <a:rPr lang="zh-CN" altLang="en-US" sz="2400" b="1" dirty="0"/>
              <a:t>函数调用及修改默认参数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DA86405B-4B4E-4B9A-ABD1-72F0BEBC976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-6474" y="5481228"/>
            <a:ext cx="9136782" cy="33865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1350" dirty="0">
                <a:latin typeface="Courier New" panose="02070309020205020404" pitchFamily="49" charset="0"/>
                <a:ea typeface="黑体" panose="02010609060101010101" pitchFamily="49" charset="-122"/>
              </a:rPr>
              <a:t>    </a:t>
            </a:r>
            <a:r>
              <a:rPr lang="zh-CN" altLang="en-US" sz="1350" dirty="0">
                <a:latin typeface="Courier New" panose="02070309020205020404" pitchFamily="49" charset="0"/>
                <a:ea typeface="黑体" panose="02010609060101010101" pitchFamily="49" charset="-122"/>
              </a:rPr>
              <a:t>图</a:t>
            </a:r>
            <a:r>
              <a:rPr lang="en-US" altLang="zh-CN" sz="135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350" dirty="0">
                <a:latin typeface="Courier New" panose="02070309020205020404" pitchFamily="49" charset="0"/>
                <a:ea typeface="黑体" panose="02010609060101010101" pitchFamily="49" charset="-122"/>
              </a:rPr>
              <a:t>箱线图修饰前后</a:t>
            </a:r>
            <a:r>
              <a:rPr lang="en-US" altLang="zh-CN" sz="1350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zh-CN" altLang="en-US" sz="1350" dirty="0">
                <a:latin typeface="Courier New" panose="02070309020205020404" pitchFamily="49" charset="0"/>
                <a:ea typeface="黑体" panose="02010609060101010101" pitchFamily="49" charset="-122"/>
              </a:rPr>
              <a:t>左：默认值，右：修改属性后</a:t>
            </a:r>
            <a:r>
              <a:rPr lang="en-US" altLang="zh-CN" sz="1350" dirty="0"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258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91260296-06A8-405B-9E83-840C3EA60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03785"/>
            <a:ext cx="91440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一些简单函数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D2268E14-F35E-405C-88CE-A0A745E98CC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31640" y="2511028"/>
            <a:ext cx="6588732" cy="2222897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max,min,length,mean,median</a:t>
            </a:r>
            <a:r>
              <a:rPr lang="en-US" altLang="zh-CN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quantile,sd,var,range,rep,diff</a:t>
            </a:r>
            <a:r>
              <a:rPr lang="en-US" altLang="zh-CN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,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sort,order,sum,cumsum,prod</a:t>
            </a:r>
            <a:r>
              <a:rPr lang="en-US" altLang="zh-CN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,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cumprod,rev,print,sample,seq,exp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:a16="http://schemas.microsoft.com/office/drawing/2014/main" id="{DB9C0A31-9977-47FA-A68D-06F8960978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26532"/>
            <a:ext cx="9144000" cy="8548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三 </a:t>
            </a:r>
            <a:r>
              <a:rPr lang="en-US" altLang="zh-CN" b="1" dirty="0"/>
              <a:t>R</a:t>
            </a:r>
            <a:r>
              <a:rPr lang="zh-CN" altLang="en-US" b="1" dirty="0"/>
              <a:t>绘图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A949BE2B-8A67-4B6E-9D74-8656E7FC690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971800" y="5157788"/>
            <a:ext cx="6172200" cy="352425"/>
          </a:xfrm>
        </p:spPr>
        <p:txBody>
          <a:bodyPr/>
          <a:lstStyle/>
          <a:p>
            <a:pPr algn="ctr">
              <a:lnSpc>
                <a:spcPct val="150000"/>
              </a:lnSpc>
              <a:buFontTx/>
              <a:buNone/>
            </a:pPr>
            <a:r>
              <a:rPr lang="zh-CN" altLang="en-US" sz="1350">
                <a:latin typeface="Courier New" panose="02070309020205020404" pitchFamily="49" charset="0"/>
                <a:ea typeface="黑体" panose="02010609060101010101" pitchFamily="49" charset="-122"/>
              </a:rPr>
              <a:t>图</a:t>
            </a:r>
            <a:r>
              <a:rPr lang="en-US" altLang="zh-CN" sz="1350">
                <a:latin typeface="Courier New" panose="02070309020205020404" pitchFamily="49" charset="0"/>
                <a:ea typeface="黑体" panose="02010609060101010101" pitchFamily="49" charset="-122"/>
              </a:rPr>
              <a:t>19 </a:t>
            </a:r>
            <a:r>
              <a:rPr lang="en-US" altLang="zh-CN" sz="1350" b="1">
                <a:latin typeface="Courier New" panose="02070309020205020404" pitchFamily="49" charset="0"/>
                <a:ea typeface="黑体" panose="02010609060101010101" pitchFamily="49" charset="-122"/>
              </a:rPr>
              <a:t>R</a:t>
            </a:r>
            <a:r>
              <a:rPr lang="zh-CN" altLang="en-US" sz="1350">
                <a:latin typeface="Courier New" panose="02070309020205020404" pitchFamily="49" charset="0"/>
                <a:ea typeface="黑体" panose="02010609060101010101" pitchFamily="49" charset="-122"/>
              </a:rPr>
              <a:t>绘制的图形</a:t>
            </a:r>
          </a:p>
        </p:txBody>
      </p:sp>
      <p:pic>
        <p:nvPicPr>
          <p:cNvPr id="524291" name="Picture 3">
            <a:extLst>
              <a:ext uri="{FF2B5EF4-FFF2-40B4-BE49-F238E27FC236}">
                <a16:creationId xmlns:a16="http://schemas.microsoft.com/office/drawing/2014/main" id="{416352DD-9F15-4780-912C-DE337C4A8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4" y="1754814"/>
            <a:ext cx="6858000" cy="403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315" name="Picture 3">
            <a:extLst>
              <a:ext uri="{FF2B5EF4-FFF2-40B4-BE49-F238E27FC236}">
                <a16:creationId xmlns:a16="http://schemas.microsoft.com/office/drawing/2014/main" id="{288CDFE2-9581-426A-A85D-4A7D998F8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80" y="1758554"/>
            <a:ext cx="3726656" cy="356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5316" name="Rectangle 4">
            <a:extLst>
              <a:ext uri="{FF2B5EF4-FFF2-40B4-BE49-F238E27FC236}">
                <a16:creationId xmlns:a16="http://schemas.microsoft.com/office/drawing/2014/main" id="{FBE5A0A7-B47C-4BF5-A14E-9C4B2D2B41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7772400" cy="85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绘制地图</a:t>
            </a:r>
          </a:p>
        </p:txBody>
      </p:sp>
      <p:sp>
        <p:nvSpPr>
          <p:cNvPr id="525317" name="Rectangle 5">
            <a:extLst>
              <a:ext uri="{FF2B5EF4-FFF2-40B4-BE49-F238E27FC236}">
                <a16:creationId xmlns:a16="http://schemas.microsoft.com/office/drawing/2014/main" id="{B40F5524-0B7D-4C77-87C3-F003ED7C80E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7136" y="5095875"/>
            <a:ext cx="6172200" cy="51077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latin typeface="Courier New" panose="02070309020205020404" pitchFamily="49" charset="0"/>
                <a:ea typeface="黑体" panose="02010609060101010101" pitchFamily="49" charset="-122"/>
              </a:rPr>
              <a:t>图</a:t>
            </a: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200" b="1" dirty="0">
                <a:latin typeface="Courier New" panose="02070309020205020404" pitchFamily="49" charset="0"/>
                <a:ea typeface="黑体" panose="02010609060101010101" pitchFamily="49" charset="-122"/>
              </a:rPr>
              <a:t>左图 </a:t>
            </a:r>
            <a:r>
              <a:rPr lang="en-US" altLang="zh-CN" sz="1200" b="1" dirty="0">
                <a:latin typeface="Courier New" panose="02070309020205020404" pitchFamily="49" charset="0"/>
                <a:ea typeface="黑体" panose="02010609060101010101" pitchFamily="49" charset="-122"/>
              </a:rPr>
              <a:t>maps</a:t>
            </a:r>
            <a:r>
              <a:rPr lang="zh-CN" altLang="en-US" sz="1200" b="1" dirty="0">
                <a:latin typeface="Courier New" panose="02070309020205020404" pitchFamily="49" charset="0"/>
                <a:ea typeface="黑体" panose="02010609060101010101" pitchFamily="49" charset="-122"/>
              </a:rPr>
              <a:t>包  </a:t>
            </a:r>
            <a:r>
              <a:rPr lang="en-US" altLang="zh-CN" sz="1200" b="1" dirty="0">
                <a:latin typeface="Courier New" panose="02070309020205020404" pitchFamily="49" charset="0"/>
                <a:ea typeface="黑体" panose="02010609060101010101" pitchFamily="49" charset="-122"/>
              </a:rPr>
              <a:t>map()		</a:t>
            </a:r>
            <a:r>
              <a:rPr lang="zh-CN" altLang="en-US" sz="1200" b="1" dirty="0">
                <a:latin typeface="Courier New" panose="02070309020205020404" pitchFamily="49" charset="0"/>
                <a:ea typeface="黑体" panose="02010609060101010101" pitchFamily="49" charset="-122"/>
              </a:rPr>
              <a:t>右图 </a:t>
            </a:r>
            <a:r>
              <a:rPr lang="en-US" altLang="zh-CN" sz="12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PBSmapping</a:t>
            </a:r>
            <a:r>
              <a:rPr lang="zh-CN" altLang="en-US" sz="1200" b="1" dirty="0">
                <a:latin typeface="Courier New" panose="02070309020205020404" pitchFamily="49" charset="0"/>
                <a:ea typeface="黑体" panose="02010609060101010101" pitchFamily="49" charset="-122"/>
              </a:rPr>
              <a:t>包 </a:t>
            </a:r>
            <a:r>
              <a:rPr lang="en-US" altLang="zh-CN" sz="12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addBubbles</a:t>
            </a:r>
            <a:r>
              <a:rPr lang="en-US" altLang="zh-CN" sz="1200" b="1" dirty="0">
                <a:latin typeface="Courier New" panose="02070309020205020404" pitchFamily="49" charset="0"/>
                <a:ea typeface="黑体" panose="02010609060101010101" pitchFamily="49" charset="-122"/>
              </a:rPr>
              <a:t>()</a:t>
            </a: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pic>
        <p:nvPicPr>
          <p:cNvPr id="525314" name="Picture 2">
            <a:extLst>
              <a:ext uri="{FF2B5EF4-FFF2-40B4-BE49-F238E27FC236}">
                <a16:creationId xmlns:a16="http://schemas.microsoft.com/office/drawing/2014/main" id="{27089004-18DB-4255-B72B-BBF982FCD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20" y="2003823"/>
            <a:ext cx="2888456" cy="288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386" name="Picture 2" descr="diffnb_001">
            <a:hlinkClick r:id="rId2"/>
            <a:extLst>
              <a:ext uri="{FF2B5EF4-FFF2-40B4-BE49-F238E27FC236}">
                <a16:creationId xmlns:a16="http://schemas.microsoft.com/office/drawing/2014/main" id="{50642180-9FB8-4DAC-BE7A-C8E1FDEFB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40638"/>
            <a:ext cx="3861197" cy="386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8389" name="Rectangle 5">
            <a:extLst>
              <a:ext uri="{FF2B5EF4-FFF2-40B4-BE49-F238E27FC236}">
                <a16:creationId xmlns:a16="http://schemas.microsoft.com/office/drawing/2014/main" id="{B0C5CE1B-4177-42FA-9A96-4A6D4EE6F71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5049441"/>
            <a:ext cx="8244408" cy="53935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1350" dirty="0">
                <a:latin typeface="Courier New" panose="02070309020205020404" pitchFamily="49" charset="0"/>
                <a:ea typeface="黑体" panose="02010609060101010101" pitchFamily="49" charset="-122"/>
              </a:rPr>
              <a:t>图</a:t>
            </a:r>
            <a:r>
              <a:rPr lang="en-US" altLang="zh-CN" sz="1350" dirty="0">
                <a:latin typeface="Courier New" panose="020703090202050204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</a:rPr>
              <a:t>fields </a:t>
            </a:r>
            <a:r>
              <a:rPr lang="zh-CN" altLang="en-US" sz="1350" dirty="0">
                <a:latin typeface="Courier New" panose="02070309020205020404" pitchFamily="49" charset="0"/>
                <a:ea typeface="黑体" panose="02010609060101010101" pitchFamily="49" charset="-122"/>
              </a:rPr>
              <a:t>包实例   </a:t>
            </a:r>
            <a:r>
              <a:rPr lang="en-US" altLang="zh-CN" sz="1350" dirty="0">
                <a:latin typeface="Courier New" panose="02070309020205020404" pitchFamily="49" charset="0"/>
                <a:ea typeface="黑体" panose="02010609060101010101" pitchFamily="49" charset="-122"/>
              </a:rPr>
              <a:t>				</a:t>
            </a:r>
            <a:r>
              <a:rPr lang="en-US" altLang="zh-CN" sz="135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spdep</a:t>
            </a:r>
            <a:r>
              <a:rPr lang="en-US" altLang="zh-CN" sz="135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350" dirty="0">
                <a:latin typeface="Courier New" panose="02070309020205020404" pitchFamily="49" charset="0"/>
                <a:ea typeface="黑体" panose="02010609060101010101" pitchFamily="49" charset="-122"/>
              </a:rPr>
              <a:t>包实例 </a:t>
            </a:r>
          </a:p>
        </p:txBody>
      </p:sp>
      <p:pic>
        <p:nvPicPr>
          <p:cNvPr id="528387" name="Picture 3">
            <a:extLst>
              <a:ext uri="{FF2B5EF4-FFF2-40B4-BE49-F238E27FC236}">
                <a16:creationId xmlns:a16="http://schemas.microsoft.com/office/drawing/2014/main" id="{DCDA943D-FBD5-48ED-8EBB-FBFC3BEA6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4" y="1784747"/>
            <a:ext cx="3294459" cy="328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>
            <a:extLst>
              <a:ext uri="{FF2B5EF4-FFF2-40B4-BE49-F238E27FC236}">
                <a16:creationId xmlns:a16="http://schemas.microsoft.com/office/drawing/2014/main" id="{28A2AFB8-1C4A-4B78-A417-B5748A73CE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424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700" b="1" dirty="0">
                <a:latin typeface="Courier New" panose="02070309020205020404" pitchFamily="49" charset="0"/>
              </a:rPr>
              <a:t>R</a:t>
            </a:r>
            <a:r>
              <a:rPr lang="zh-CN" altLang="en-US" sz="2700" b="1" dirty="0">
                <a:latin typeface="Courier New" panose="02070309020205020404" pitchFamily="49" charset="0"/>
              </a:rPr>
              <a:t>绘图功能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E750C360-4053-45D5-B2D2-98B15A3D5CB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39552" y="2347503"/>
            <a:ext cx="8028892" cy="3455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R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具备卓越的绘图功能，通过参数设置对图形进行精确控制。绘制的图形能满足出版印刷的要求，可以输出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Jpg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tiff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eps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emf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pdf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png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等各种格式。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  绘图是通过绘图函数结合相应的选项完成的。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  绘图函数包括</a:t>
            </a:r>
            <a:r>
              <a:rPr lang="zh-CN" altLang="en-US" sz="1800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高级绘图函数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和</a:t>
            </a:r>
            <a:r>
              <a:rPr lang="zh-CN" altLang="en-US" sz="1800" dirty="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低级绘图函数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>
            <a:extLst>
              <a:ext uri="{FF2B5EF4-FFF2-40B4-BE49-F238E27FC236}">
                <a16:creationId xmlns:a16="http://schemas.microsoft.com/office/drawing/2014/main" id="{9063AAD6-56A7-4FB3-B2CE-4D95DBE318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63291"/>
            <a:ext cx="9144000" cy="6775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高级绘图函数</a:t>
            </a:r>
          </a:p>
        </p:txBody>
      </p:sp>
      <p:graphicFrame>
        <p:nvGraphicFramePr>
          <p:cNvPr id="530435" name="Group 3">
            <a:extLst>
              <a:ext uri="{FF2B5EF4-FFF2-40B4-BE49-F238E27FC236}">
                <a16:creationId xmlns:a16="http://schemas.microsoft.com/office/drawing/2014/main" id="{0FC2B8D7-828B-4A18-8916-1BC4229B992B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744323628"/>
              </p:ext>
            </p:extLst>
          </p:nvPr>
        </p:nvGraphicFramePr>
        <p:xfrm>
          <a:off x="1493658" y="2294875"/>
          <a:ext cx="6642738" cy="3155632"/>
        </p:xfrm>
        <a:graphic>
          <a:graphicData uri="http://schemas.openxmlformats.org/drawingml/2006/table">
            <a:tbl>
              <a:tblPr/>
              <a:tblGrid>
                <a:gridCol w="2217005">
                  <a:extLst>
                    <a:ext uri="{9D8B030D-6E8A-4147-A177-3AD203B41FA5}">
                      <a16:colId xmlns:a16="http://schemas.microsoft.com/office/drawing/2014/main" val="3359643582"/>
                    </a:ext>
                  </a:extLst>
                </a:gridCol>
                <a:gridCol w="4425733">
                  <a:extLst>
                    <a:ext uri="{9D8B030D-6E8A-4147-A177-3AD203B41FA5}">
                      <a16:colId xmlns:a16="http://schemas.microsoft.com/office/drawing/2014/main" val="1904266862"/>
                    </a:ext>
                  </a:extLst>
                </a:gridCol>
              </a:tblGrid>
              <a:tr h="61722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plot()       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828675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236663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4465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绘制散点图等多种图形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,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根据数据的类，调用相应的函数绘图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829926"/>
                  </a:ext>
                </a:extLst>
              </a:tr>
              <a:tr h="363141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hist()       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频率直方图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357194"/>
                  </a:ext>
                </a:extLst>
              </a:tr>
              <a:tr h="364331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boxplot()    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箱线图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023345"/>
                  </a:ext>
                </a:extLst>
              </a:tr>
              <a:tr h="364331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stripchart() 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点图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647605"/>
                  </a:ext>
                </a:extLst>
              </a:tr>
              <a:tr h="364331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barplot()    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柱状图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26930"/>
                  </a:ext>
                </a:extLst>
              </a:tr>
              <a:tr h="363141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dotplot()    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点图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51643"/>
                  </a:ext>
                </a:extLst>
              </a:tr>
              <a:tr h="364331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piechart()   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饼图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95708"/>
                  </a:ext>
                </a:extLst>
              </a:tr>
              <a:tr h="35480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matplot()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数学图形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8613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489FFFD4-688D-437A-A3AE-C4E62C5C4CE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53598" y="2132856"/>
            <a:ext cx="7128792" cy="35103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免费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endParaRPr lang="zh-CN" altLang="en-US" sz="15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资源公开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不是黑盒子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也不是吝啬鬼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zh-CN" sz="15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可以在</a:t>
            </a:r>
            <a:r>
              <a:rPr lang="en-US" altLang="zh-CN" sz="15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UNIX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en-US" altLang="zh-CN" sz="15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Windows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15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Macintosh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运行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CN" sz="15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有优秀的</a:t>
            </a:r>
            <a:r>
              <a:rPr lang="zh-CN" altLang="en-US" sz="15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内在帮助系统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CN" sz="15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有优秀的</a:t>
            </a:r>
            <a:r>
              <a:rPr lang="zh-CN" altLang="en-US" sz="15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画图功能</a:t>
            </a:r>
          </a:p>
          <a:p>
            <a:pPr>
              <a:lnSpc>
                <a:spcPct val="90000"/>
              </a:lnSpc>
            </a:pPr>
            <a:endParaRPr lang="zh-CN" altLang="en-US" sz="15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学生能够轻松地</a:t>
            </a:r>
            <a:r>
              <a:rPr lang="zh-CN" altLang="en-US" sz="15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转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到商业支持的 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S-Plus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如果需要使用商业软件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语言有一个</a:t>
            </a:r>
            <a:r>
              <a:rPr lang="zh-CN" altLang="en-US" sz="15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强大的</a:t>
            </a:r>
            <a:r>
              <a:rPr lang="en-US" altLang="zh-CN" sz="15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5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容易学习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的语法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有许多内在的统计函数</a:t>
            </a:r>
            <a:r>
              <a:rPr lang="en-US" altLang="zh-CN" sz="1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CN" sz="15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5D72A4AA-2232-467E-802B-3384DCF62D9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971800" y="4887516"/>
            <a:ext cx="6172200" cy="406003"/>
          </a:xfrm>
        </p:spPr>
        <p:txBody>
          <a:bodyPr/>
          <a:lstStyle/>
          <a:p>
            <a:pPr algn="ctr">
              <a:lnSpc>
                <a:spcPct val="150000"/>
              </a:lnSpc>
              <a:buFontTx/>
              <a:buNone/>
            </a:pPr>
            <a:r>
              <a:rPr lang="zh-CN" altLang="en-US" sz="1350">
                <a:latin typeface="Courier New" panose="02070309020205020404" pitchFamily="49" charset="0"/>
                <a:ea typeface="黑体" panose="02010609060101010101" pitchFamily="49" charset="-122"/>
              </a:rPr>
              <a:t>图</a:t>
            </a:r>
            <a:r>
              <a:rPr lang="en-US" altLang="zh-CN" sz="1350">
                <a:latin typeface="Courier New" panose="02070309020205020404" pitchFamily="49" charset="0"/>
                <a:ea typeface="黑体" panose="02010609060101010101" pitchFamily="49" charset="-122"/>
              </a:rPr>
              <a:t>23 </a:t>
            </a:r>
            <a:r>
              <a:rPr lang="zh-CN" altLang="en-US" sz="1350">
                <a:latin typeface="Courier New" panose="02070309020205020404" pitchFamily="49" charset="0"/>
                <a:ea typeface="黑体" panose="02010609060101010101" pitchFamily="49" charset="-122"/>
              </a:rPr>
              <a:t>散点图与箱线图</a:t>
            </a:r>
          </a:p>
        </p:txBody>
      </p:sp>
      <p:pic>
        <p:nvPicPr>
          <p:cNvPr id="531459" name="Picture 3">
            <a:extLst>
              <a:ext uri="{FF2B5EF4-FFF2-40B4-BE49-F238E27FC236}">
                <a16:creationId xmlns:a16="http://schemas.microsoft.com/office/drawing/2014/main" id="{1C9E7E21-D26F-4D42-8F8E-D5939AAA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96752"/>
            <a:ext cx="910166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>
            <a:extLst>
              <a:ext uri="{FF2B5EF4-FFF2-40B4-BE49-F238E27FC236}">
                <a16:creationId xmlns:a16="http://schemas.microsoft.com/office/drawing/2014/main" id="{D453E1C8-F9C9-43F2-A8A5-28CAF07616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84784"/>
            <a:ext cx="9144000" cy="85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低级绘图函数</a:t>
            </a:r>
          </a:p>
        </p:txBody>
      </p:sp>
      <p:graphicFrame>
        <p:nvGraphicFramePr>
          <p:cNvPr id="532483" name="Group 3">
            <a:extLst>
              <a:ext uri="{FF2B5EF4-FFF2-40B4-BE49-F238E27FC236}">
                <a16:creationId xmlns:a16="http://schemas.microsoft.com/office/drawing/2014/main" id="{87A0F305-C540-4A1E-9DCB-0BBEAAF65401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01557058"/>
              </p:ext>
            </p:extLst>
          </p:nvPr>
        </p:nvGraphicFramePr>
        <p:xfrm>
          <a:off x="1864203" y="2168530"/>
          <a:ext cx="5157061" cy="3625819"/>
        </p:xfrm>
        <a:graphic>
          <a:graphicData uri="http://schemas.openxmlformats.org/drawingml/2006/table">
            <a:tbl>
              <a:tblPr/>
              <a:tblGrid>
                <a:gridCol w="1855778">
                  <a:extLst>
                    <a:ext uri="{9D8B030D-6E8A-4147-A177-3AD203B41FA5}">
                      <a16:colId xmlns:a16="http://schemas.microsoft.com/office/drawing/2014/main" val="2571422111"/>
                    </a:ext>
                  </a:extLst>
                </a:gridCol>
                <a:gridCol w="3301283">
                  <a:extLst>
                    <a:ext uri="{9D8B030D-6E8A-4147-A177-3AD203B41FA5}">
                      <a16:colId xmlns:a16="http://schemas.microsoft.com/office/drawing/2014/main" val="1649808905"/>
                    </a:ext>
                  </a:extLst>
                </a:gridCol>
              </a:tblGrid>
              <a:tr h="32004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lines()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添加线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993362"/>
                  </a:ext>
                </a:extLst>
              </a:tr>
              <a:tr h="33026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curve()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添加曲线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699"/>
                  </a:ext>
                </a:extLst>
              </a:tr>
              <a:tr h="32004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abline()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添加给定斜率的线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379526"/>
                  </a:ext>
                </a:extLst>
              </a:tr>
              <a:tr h="32004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points()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添加点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294478"/>
                  </a:ext>
                </a:extLst>
              </a:tr>
              <a:tr h="32004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segments()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折线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067383"/>
                  </a:ext>
                </a:extLst>
              </a:tr>
              <a:tr h="346614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arrows()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箭头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356356"/>
                  </a:ext>
                </a:extLst>
              </a:tr>
              <a:tr h="32004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axis()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坐标轴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215854"/>
                  </a:ext>
                </a:extLst>
              </a:tr>
              <a:tr h="32004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box()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外框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544141"/>
                  </a:ext>
                </a:extLst>
              </a:tr>
              <a:tr h="32004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title()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标题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28949"/>
                  </a:ext>
                </a:extLst>
              </a:tr>
              <a:tr h="32004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text()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文字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444521"/>
                  </a:ext>
                </a:extLst>
              </a:tr>
              <a:tr h="32004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mtext()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图边文字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786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:a16="http://schemas.microsoft.com/office/drawing/2014/main" id="{4491CAAF-5521-4901-A538-0390EAB096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4787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绘图参数</a:t>
            </a:r>
          </a:p>
        </p:txBody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3901DC97-6643-4892-977A-CA00C454039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99592" y="2510898"/>
            <a:ext cx="7182798" cy="297074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参数用在函数内部，在没有设定值时使用默认值。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font 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=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字体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,</a:t>
            </a:r>
            <a:r>
              <a:rPr lang="en-US" altLang="zh-CN" sz="1800" b="1" dirty="0" err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lty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=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线类型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,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 err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lwd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=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线宽度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,</a:t>
            </a:r>
            <a:r>
              <a:rPr lang="en-US" altLang="zh-CN" sz="1800" b="1" dirty="0" err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pch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=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点的类型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,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 err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xlab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=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横坐标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,</a:t>
            </a:r>
            <a:r>
              <a:rPr lang="en-US" altLang="zh-CN" sz="1800" b="1" dirty="0" err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ylab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=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纵坐标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,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b="1" dirty="0" err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xlim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=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横坐标范围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,</a:t>
            </a:r>
            <a:r>
              <a:rPr lang="en-US" altLang="zh-CN" sz="1800" b="1" dirty="0" err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ylim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=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纵坐标范围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也可以对整个要绘制图形的各种参数进行设定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</a:rPr>
              <a:t>,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</a:rPr>
              <a:t>参见 </a:t>
            </a:r>
            <a:r>
              <a:rPr lang="en-US" altLang="zh-CN" sz="18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par()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>
            <a:extLst>
              <a:ext uri="{FF2B5EF4-FFF2-40B4-BE49-F238E27FC236}">
                <a16:creationId xmlns:a16="http://schemas.microsoft.com/office/drawing/2014/main" id="{C4C45423-C73A-43DC-8A46-20E16A39FB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5327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举例：绘图</a:t>
            </a:r>
          </a:p>
        </p:txBody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B983EE0C-8921-4E15-A2E6-0FBB6A833CD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61610" y="2450289"/>
            <a:ext cx="7038782" cy="3498991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生成</a:t>
            </a:r>
            <a:r>
              <a:rPr lang="en-US" altLang="zh-CN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0</a:t>
            </a:r>
            <a:r>
              <a:rPr lang="zh-CN" altLang="en-US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到</a:t>
            </a:r>
            <a:r>
              <a:rPr lang="en-US" altLang="zh-CN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之间的</a:t>
            </a:r>
            <a:r>
              <a:rPr lang="en-US" altLang="zh-CN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50</a:t>
            </a:r>
            <a:r>
              <a:rPr lang="zh-CN" altLang="en-US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个随机数，分别命名为</a:t>
            </a:r>
            <a:r>
              <a:rPr lang="en-US" altLang="zh-CN" sz="1600" b="1" dirty="0" err="1">
                <a:latin typeface="Courier New" panose="02070309020205020404" pitchFamily="49" charset="0"/>
                <a:ea typeface="黑体" panose="02010609060101010101" pitchFamily="49" charset="-122"/>
              </a:rPr>
              <a:t>x,y</a:t>
            </a:r>
            <a:endParaRPr lang="en-US" altLang="zh-CN" sz="1600" b="1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 &lt;- </a:t>
            </a: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runif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(50,0,2)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y &lt;- </a:t>
            </a: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runif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(50,0,2)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黑体" panose="02010609060101010101" pitchFamily="49" charset="-122"/>
              </a:rPr>
              <a:t>#</a:t>
            </a:r>
            <a:r>
              <a:rPr lang="zh-CN" altLang="en-US" sz="1600" dirty="0">
                <a:latin typeface="Courier New" panose="02070309020205020404" pitchFamily="49" charset="0"/>
                <a:ea typeface="黑体" panose="02010609060101010101" pitchFamily="49" charset="-122"/>
              </a:rPr>
              <a:t>绘图：将主标题命名为“散点图”， 横轴命名为”横坐标”， 纵轴命名为“纵坐标”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plot(x, y, main="</a:t>
            </a:r>
            <a:r>
              <a:rPr lang="zh-CN" altLang="en-US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散点图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", </a:t>
            </a: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xlab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="</a:t>
            </a:r>
            <a:r>
              <a:rPr lang="zh-CN" altLang="en-US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横坐标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", </a:t>
            </a: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ylab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="</a:t>
            </a:r>
            <a:r>
              <a:rPr lang="zh-CN" altLang="en-US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纵坐标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text(0.6,0.6,"text at (0.6,0.6)")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abline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(h=.6,v=.6)</a:t>
            </a: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554" name="Picture 2">
            <a:extLst>
              <a:ext uri="{FF2B5EF4-FFF2-40B4-BE49-F238E27FC236}">
                <a16:creationId xmlns:a16="http://schemas.microsoft.com/office/drawing/2014/main" id="{13F3CFEB-1E94-4DED-9D36-169D2E725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5616624" cy="560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>
            <a:extLst>
              <a:ext uri="{FF2B5EF4-FFF2-40B4-BE49-F238E27FC236}">
                <a16:creationId xmlns:a16="http://schemas.microsoft.com/office/drawing/2014/main" id="{AE19F14A-5B7D-4204-AA46-BF9A2EA812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46802"/>
            <a:ext cx="9108504" cy="5400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分步绘图</a:t>
            </a:r>
          </a:p>
        </p:txBody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ACA387D4-F6AA-4CEC-89EA-B581B1E898C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37574" y="2178304"/>
            <a:ext cx="7938882" cy="449105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1.</a:t>
            </a:r>
            <a:r>
              <a:rPr lang="zh-CN" altLang="en-US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打开绘图窗口，不绘制任何对象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plot(x, y, type="n", </a:t>
            </a: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xlab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="", </a:t>
            </a: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ylab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="", axes=F)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2.</a:t>
            </a:r>
            <a:r>
              <a:rPr lang="zh-CN" altLang="en-US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添加坐标点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points(</a:t>
            </a: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x,y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  <a:r>
              <a:rPr lang="en-US" altLang="zh-CN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3.</a:t>
            </a:r>
            <a:r>
              <a:rPr lang="zh-CN" altLang="en-US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添加坐标轴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axis(1); axis(at=seq(0.2,1.8,0.2), </a:t>
            </a:r>
            <a:r>
              <a:rPr lang="en-US" altLang="en-US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side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=2)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4.</a:t>
            </a:r>
            <a:r>
              <a:rPr lang="zh-CN" altLang="en-US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补齐散点图的边框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box()</a:t>
            </a:r>
            <a:r>
              <a:rPr lang="en-US" altLang="zh-CN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5.</a:t>
            </a:r>
            <a:r>
              <a:rPr lang="zh-CN" altLang="en-US" sz="1600" b="1" dirty="0">
                <a:latin typeface="Courier New" panose="02070309020205020404" pitchFamily="49" charset="0"/>
                <a:ea typeface="黑体" panose="02010609060101010101" pitchFamily="49" charset="-122"/>
              </a:rPr>
              <a:t>添加标题、副标题、横轴说明、纵轴说明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title(main="Main title", sub="subtitle", </a:t>
            </a: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xlab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="x-label", </a:t>
            </a: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ylab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="y-label")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603" name="Group 3">
            <a:extLst>
              <a:ext uri="{FF2B5EF4-FFF2-40B4-BE49-F238E27FC236}">
                <a16:creationId xmlns:a16="http://schemas.microsoft.com/office/drawing/2014/main" id="{2A944819-D49A-4E1D-B37F-357FA890DD98}"/>
              </a:ext>
            </a:extLst>
          </p:cNvPr>
          <p:cNvGrpSpPr>
            <a:grpSpLocks/>
          </p:cNvGrpSpPr>
          <p:nvPr/>
        </p:nvGrpSpPr>
        <p:grpSpPr bwMode="auto">
          <a:xfrm>
            <a:off x="863588" y="1206458"/>
            <a:ext cx="7416824" cy="5616624"/>
            <a:chOff x="690" y="301"/>
            <a:chExt cx="4458" cy="3435"/>
          </a:xfrm>
        </p:grpSpPr>
        <p:pic>
          <p:nvPicPr>
            <p:cNvPr id="537604" name="Picture 4">
              <a:extLst>
                <a:ext uri="{FF2B5EF4-FFF2-40B4-BE49-F238E27FC236}">
                  <a16:creationId xmlns:a16="http://schemas.microsoft.com/office/drawing/2014/main" id="{57B4B14C-F98C-4E94-8810-CEC40FFAB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315"/>
              <a:ext cx="4458" cy="334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7605" name="Line 5">
              <a:extLst>
                <a:ext uri="{FF2B5EF4-FFF2-40B4-BE49-F238E27FC236}">
                  <a16:creationId xmlns:a16="http://schemas.microsoft.com/office/drawing/2014/main" id="{87D0F6A9-8F02-466E-B700-D6AB570FE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1933"/>
              <a:ext cx="4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7606" name="Line 6">
              <a:extLst>
                <a:ext uri="{FF2B5EF4-FFF2-40B4-BE49-F238E27FC236}">
                  <a16:creationId xmlns:a16="http://schemas.microsoft.com/office/drawing/2014/main" id="{A340557A-9E7C-46DD-BB5D-C3EA1D9E1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301"/>
              <a:ext cx="13" cy="3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7607" name="Line 7">
              <a:extLst>
                <a:ext uri="{FF2B5EF4-FFF2-40B4-BE49-F238E27FC236}">
                  <a16:creationId xmlns:a16="http://schemas.microsoft.com/office/drawing/2014/main" id="{93524E9F-AE3B-4435-B8BE-E624A8CE9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301"/>
              <a:ext cx="13" cy="3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7608" name="Text Box 8">
              <a:extLst>
                <a:ext uri="{FF2B5EF4-FFF2-40B4-BE49-F238E27FC236}">
                  <a16:creationId xmlns:a16="http://schemas.microsoft.com/office/drawing/2014/main" id="{98D5C083-A829-43E1-921B-7DB0B19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1571"/>
              <a:ext cx="45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37609" name="Text Box 9">
              <a:extLst>
                <a:ext uri="{FF2B5EF4-FFF2-40B4-BE49-F238E27FC236}">
                  <a16:creationId xmlns:a16="http://schemas.microsoft.com/office/drawing/2014/main" id="{3A9AD193-787F-43A2-8FB9-7961B1631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570"/>
              <a:ext cx="6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7610" name="Text Box 10">
              <a:extLst>
                <a:ext uri="{FF2B5EF4-FFF2-40B4-BE49-F238E27FC236}">
                  <a16:creationId xmlns:a16="http://schemas.microsoft.com/office/drawing/2014/main" id="{A3480400-333D-4CD3-A1DD-D2F1837C6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" y="1600"/>
              <a:ext cx="6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7611" name="Text Box 11">
              <a:extLst>
                <a:ext uri="{FF2B5EF4-FFF2-40B4-BE49-F238E27FC236}">
                  <a16:creationId xmlns:a16="http://schemas.microsoft.com/office/drawing/2014/main" id="{F101E0B5-0575-4A05-A6DD-18DD09276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3" y="3426"/>
              <a:ext cx="6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7612" name="Text Box 12">
              <a:extLst>
                <a:ext uri="{FF2B5EF4-FFF2-40B4-BE49-F238E27FC236}">
                  <a16:creationId xmlns:a16="http://schemas.microsoft.com/office/drawing/2014/main" id="{0C42622B-6E21-4946-B462-EDBF67E87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426"/>
              <a:ext cx="6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7613" name="Text Box 13">
              <a:extLst>
                <a:ext uri="{FF2B5EF4-FFF2-40B4-BE49-F238E27FC236}">
                  <a16:creationId xmlns:a16="http://schemas.microsoft.com/office/drawing/2014/main" id="{A990B94E-401A-4014-A815-FCC3AFAAE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385"/>
              <a:ext cx="6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>
            <a:extLst>
              <a:ext uri="{FF2B5EF4-FFF2-40B4-BE49-F238E27FC236}">
                <a16:creationId xmlns:a16="http://schemas.microsoft.com/office/drawing/2014/main" id="{FB3CC762-ACEE-495B-881C-DB69BCF293B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5527" y="2024844"/>
            <a:ext cx="1998222" cy="3370659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350" dirty="0">
                <a:latin typeface="Courier New" panose="02070309020205020404" pitchFamily="49" charset="0"/>
                <a:ea typeface="黑体" panose="02010609060101010101" pitchFamily="49" charset="-122"/>
              </a:rPr>
              <a:t>多图同列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35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par()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35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par(</a:t>
            </a:r>
            <a:r>
              <a:rPr lang="en-US" altLang="zh-CN" sz="1350" b="1" dirty="0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mfrow</a:t>
            </a:r>
            <a:r>
              <a:rPr lang="en-US" altLang="zh-CN" sz="135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=c(2,2)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350" b="1" dirty="0">
                <a:latin typeface="Courier New" panose="02070309020205020404" pitchFamily="49" charset="0"/>
                <a:ea typeface="黑体" panose="02010609060101010101" pitchFamily="49" charset="-122"/>
              </a:rPr>
              <a:t>...</a:t>
            </a:r>
            <a:endParaRPr lang="en-US" altLang="zh-CN" sz="1350" dirty="0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pic>
        <p:nvPicPr>
          <p:cNvPr id="538628" name="Picture 4">
            <a:extLst>
              <a:ext uri="{FF2B5EF4-FFF2-40B4-BE49-F238E27FC236}">
                <a16:creationId xmlns:a16="http://schemas.microsoft.com/office/drawing/2014/main" id="{101B459A-0F8F-42A5-8864-16C30631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5688632" cy="554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7D5DA5AF-070B-4C6B-9272-5BB3A4AED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81" y="1971397"/>
            <a:ext cx="4375547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x=0:18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plot(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x,x,pch</a:t>
            </a:r>
            <a:r>
              <a:rPr lang="en-US" altLang="zh-CN" sz="1800" b="1" dirty="0">
                <a:latin typeface="Courier New" panose="02070309020205020404" pitchFamily="49" charset="0"/>
              </a:rPr>
              <a:t>=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x,col</a:t>
            </a:r>
            <a:r>
              <a:rPr lang="en-US" altLang="zh-CN" sz="1800" b="1" dirty="0">
                <a:latin typeface="Courier New" panose="02070309020205020404" pitchFamily="49" charset="0"/>
              </a:rPr>
              <a:t>=x)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points(x,18-x,pch=x)</a:t>
            </a:r>
          </a:p>
          <a:p>
            <a:pPr algn="l">
              <a:spcBef>
                <a:spcPct val="50000"/>
              </a:spcBef>
            </a:pPr>
            <a:endParaRPr lang="en-US" altLang="zh-CN" sz="1800" b="1" dirty="0">
              <a:latin typeface="Courier New" panose="020703090202050204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FCA007-ADEB-4E61-989E-8C23890A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0768"/>
            <a:ext cx="4388691" cy="3834426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Rectangle 3">
            <a:extLst>
              <a:ext uri="{FF2B5EF4-FFF2-40B4-BE49-F238E27FC236}">
                <a16:creationId xmlns:a16="http://schemas.microsoft.com/office/drawing/2014/main" id="{9BD3D266-CCEF-463E-9D64-D6CD049C711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37574" y="2186379"/>
            <a:ext cx="7776864" cy="3533384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plot(1,1,xlim=c(1,7.5),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ylim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=c(0,5),type="n")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 Do not plot points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points(1:7,rep(4.5,7),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cex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=1:7,col=1:7,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pch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=0:6)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text(1:7,rep(3.5,7),labels=paste(0:6,letters[1:7]),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cex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=1:7,col=1:7)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points(1:7,rep(2,7),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pch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=(0:6)+7)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text((1:7)+0.25, rep(2,7), paste((0:6)+7))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points(1:7,rep(1,7), 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pch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=(0:6)+14)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text((1:7)+0.25, rep(1,7), paste((0:6)+14)) 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7F0465-37BB-4DB2-AC07-8F73D36C1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24844"/>
            <a:ext cx="2285811" cy="34287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61E729-5A9E-4C2D-9F2B-935003949287}"/>
              </a:ext>
            </a:extLst>
          </p:cNvPr>
          <p:cNvSpPr txBox="1"/>
          <p:nvPr/>
        </p:nvSpPr>
        <p:spPr>
          <a:xfrm>
            <a:off x="737574" y="2348881"/>
            <a:ext cx="318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开放资源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https://r4ds.had.co.nz/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754" name="Picture 2">
            <a:extLst>
              <a:ext uri="{FF2B5EF4-FFF2-40B4-BE49-F238E27FC236}">
                <a16:creationId xmlns:a16="http://schemas.microsoft.com/office/drawing/2014/main" id="{5B464084-6B9C-499D-9501-A57924D65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66426"/>
            <a:ext cx="7920880" cy="592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2D686F-B1D5-459D-9B20-81988E862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708919"/>
            <a:ext cx="5184576" cy="4016319"/>
          </a:xfrm>
          <a:prstGeom prst="rect">
            <a:avLst/>
          </a:prstGeom>
        </p:spPr>
      </p:pic>
      <p:sp>
        <p:nvSpPr>
          <p:cNvPr id="463874" name="Rectangle 2">
            <a:extLst>
              <a:ext uri="{FF2B5EF4-FFF2-40B4-BE49-F238E27FC236}">
                <a16:creationId xmlns:a16="http://schemas.microsoft.com/office/drawing/2014/main" id="{3DFD45CC-CA38-4DCC-917B-C6A25ED345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58" y="1484784"/>
            <a:ext cx="9144000" cy="54028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矩阵绘图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黑体" panose="02010609060101010101" pitchFamily="49" charset="-122"/>
              </a:rPr>
              <a:t>matplot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)</a:t>
            </a:r>
            <a:endParaRPr lang="en-US" altLang="zh-TW" sz="2400" b="1" dirty="0">
              <a:solidFill>
                <a:schemeClr val="accent1"/>
              </a:solidFill>
              <a:latin typeface="黑体" panose="02010609060101010101" pitchFamily="49" charset="-122"/>
            </a:endParaRP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2E117FBD-C4CB-4EE7-A8BF-FE90093F917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55576" y="2132856"/>
            <a:ext cx="7884876" cy="9144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sines=outer(1:20,1:4,function(x, y) sin(x / 20 * pi * y))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(sines,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1:4,lwd=3, type = "o", col = rainbow(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(sines)))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94255987-0915-470B-B18D-6CC1F690AE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650" y="1754815"/>
            <a:ext cx="9160650" cy="594065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图例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(legend)</a:t>
            </a:r>
            <a:endParaRPr lang="en-US" altLang="zh-TW" sz="24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F0B123C6-B825-49BD-A9A9-1BDFF14FCCB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3568" y="2510898"/>
            <a:ext cx="8028384" cy="315035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seq(-pi, pi,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65)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plot(x, sin(x), type = "l",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c(-1.2, 1.8), col = 3,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points(x, cos(x),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3, col = 4)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lines(x, tan(x), type = "b",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D600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4, col = 6)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title("legend(...,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c(2, -1, 1),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c(-1,3,4))",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cex.main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1.1)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legend(-1, 1.9, c(“sin”, “cos”, “tan”), col = c(3,4,6),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 dirty="0">
                <a:solidFill>
                  <a:srgbClr val="D600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c(-1,3,4),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=‘gray90’)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1CCC4D-A89D-44EB-BDEF-8866357C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377657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1CA65F1E-A722-4651-A24A-F9949D0FBA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67" y="1646802"/>
            <a:ext cx="9135033" cy="648072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画图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黑体" panose="02010609060101010101" pitchFamily="49" charset="-122"/>
              </a:rPr>
              <a:t>qq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图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)</a:t>
            </a:r>
            <a:endParaRPr lang="zh-TW" altLang="en-US" sz="24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EA17C3B9-8520-4847-A8CE-BB0E4BAE336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5586" y="2456892"/>
            <a:ext cx="7398822" cy="3636404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=c(1,3))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&lt;- rt(200, df = 5)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qqnorm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qqline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col = 2)  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和正态分布比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qqplot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rt(300, df = 5)); 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t(5)</a:t>
            </a:r>
            <a:r>
              <a:rPr lang="zh-CN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分布比</a:t>
            </a:r>
            <a:endParaRPr lang="zh-CN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precip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qqnorm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precip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qqline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precip,col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=3)  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和正态分布比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7F13FB-BBAD-4F08-81AC-A6EEF814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268760"/>
            <a:ext cx="7272808" cy="521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725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>
            <a:extLst>
              <a:ext uri="{FF2B5EF4-FFF2-40B4-BE49-F238E27FC236}">
                <a16:creationId xmlns:a16="http://schemas.microsoft.com/office/drawing/2014/main" id="{C9339E3B-D073-4F88-BE11-90F69C4F5E4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39552" y="1844824"/>
            <a:ext cx="8208912" cy="387043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"white")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&lt;- 100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c(0,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cumsum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(n)))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c(0,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cumsum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(n)))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xx &lt;- c(0:n, n:0)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c(x, rev(y))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plot(xx,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type = "n",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"Time",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"Distance “)</a:t>
            </a:r>
            <a:endParaRPr lang="zh-CN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polygon(xx,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col = "gray")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title("Distance Between Brownian Motions")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5659FC-4D24-4683-ACA5-2BA0448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196752"/>
            <a:ext cx="6696744" cy="5519582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>
            <a:extLst>
              <a:ext uri="{FF2B5EF4-FFF2-40B4-BE49-F238E27FC236}">
                <a16:creationId xmlns:a16="http://schemas.microsoft.com/office/drawing/2014/main" id="{008E686F-456B-4DC8-9035-EF06B8D8062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0" y="1916832"/>
            <a:ext cx="7236804" cy="1674186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cornsilk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hist(x,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range(-4, 4, x), col = "lavender", main = "")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title(main = "1000 Normal Random Variates",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font.main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3)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Colors()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210" name="Picture 2">
            <a:extLst>
              <a:ext uri="{FF2B5EF4-FFF2-40B4-BE49-F238E27FC236}">
                <a16:creationId xmlns:a16="http://schemas.microsoft.com/office/drawing/2014/main" id="{64A35398-B143-4D88-AE44-B9CA61E70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1738690"/>
            <a:ext cx="5697252" cy="426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14ACC733-F616-4991-B023-1897E9324D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4787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为什么选择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BCCD4969-1870-4747-A42B-594E9448249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3568" y="2402887"/>
            <a:ext cx="8208912" cy="29918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丰富的资源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涵盖了多种行业数据分析中几乎所有的方法。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良好的扩展性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十分方便进行编写函数和程序包，跨平台，可以胜任复杂的数据分析、绘制精美的图形。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完备的帮助系统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每个函数都有统一格式的帮助，运行实例。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GNU</a:t>
            </a:r>
            <a:r>
              <a:rPr lang="zh-CN" altLang="en-US" sz="15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免费、软件本身及程序包的</a:t>
            </a:r>
            <a:r>
              <a:rPr lang="zh-CN" altLang="en-US" sz="15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源代码公开</a:t>
            </a:r>
            <a:r>
              <a:rPr lang="zh-CN" altLang="en-US" sz="15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DE51B621-D949-4500-BC81-334EBAA9F03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1580" y="2294874"/>
            <a:ext cx="7772400" cy="3086100"/>
          </a:xfrm>
        </p:spPr>
        <p:txBody>
          <a:bodyPr/>
          <a:lstStyle/>
          <a:p>
            <a:pPr marL="0" indent="0">
              <a:buNone/>
            </a:pPr>
            <a:r>
              <a:rPr lang="es-E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par(mfrow=c(2,2))</a:t>
            </a:r>
          </a:p>
          <a:p>
            <a:pPr marL="0" indent="0">
              <a:buNone/>
            </a:pPr>
            <a:r>
              <a:rPr lang="es-E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x&lt;-y&lt;-seq(-2*pi, 2*pi, pi/15)</a:t>
            </a:r>
          </a:p>
          <a:p>
            <a:pPr marL="0" indent="0">
              <a:buNone/>
            </a:pPr>
            <a:r>
              <a:rPr lang="es-E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f&lt;-function(x,y) sin(x)*sin(y)</a:t>
            </a:r>
          </a:p>
          <a:p>
            <a:pPr marL="0" indent="0">
              <a:buNone/>
            </a:pPr>
            <a:r>
              <a:rPr lang="es-E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z&lt;-outer(x,y, f)</a:t>
            </a:r>
          </a:p>
          <a:p>
            <a:pPr marL="0" indent="0">
              <a:buNone/>
            </a:pPr>
            <a:r>
              <a:rPr lang="es-E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 </a:t>
            </a:r>
            <a:r>
              <a:rPr lang="es-E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outer</a:t>
            </a:r>
            <a:r>
              <a:rPr lang="zh-CN" altLang="es-ES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函数用来在函数</a:t>
            </a:r>
            <a:r>
              <a:rPr lang="es-ES" altLang="zh-CN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</a:t>
            </a:r>
            <a:r>
              <a:rPr lang="zh-CN" altLang="es-ES" sz="1500" b="1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关系下做外积运算，以形成网格，从而绘制三维图</a:t>
            </a:r>
            <a:r>
              <a:rPr lang="zh-CN" altLang="es-E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。</a:t>
            </a:r>
          </a:p>
          <a:p>
            <a:pPr marL="0" indent="0">
              <a:buNone/>
            </a:pP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contour(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x,y,z,col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=“blue”)#</a:t>
            </a:r>
            <a:r>
              <a:rPr lang="zh-CN" altLang="en-US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等高线图</a:t>
            </a:r>
          </a:p>
          <a:p>
            <a:pPr marL="0" indent="0"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persp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x,y,z,theta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=30, phi=30, expand=0.7,col="</a:t>
            </a:r>
            <a:r>
              <a:rPr lang="en-US" altLang="zh-CN" sz="15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lightblue</a:t>
            </a:r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")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965E07-B27F-4B78-8CF4-E7B3A28F6669}"/>
              </a:ext>
            </a:extLst>
          </p:cNvPr>
          <p:cNvSpPr/>
          <p:nvPr/>
        </p:nvSpPr>
        <p:spPr>
          <a:xfrm>
            <a:off x="35496" y="1862826"/>
            <a:ext cx="907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s-ES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三维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绘</a:t>
            </a:r>
            <a:r>
              <a:rPr lang="zh-CN" altLang="es-ES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图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306" name="Picture 2">
            <a:extLst>
              <a:ext uri="{FF2B5EF4-FFF2-40B4-BE49-F238E27FC236}">
                <a16:creationId xmlns:a16="http://schemas.microsoft.com/office/drawing/2014/main" id="{27E78B67-D604-496A-B859-12A93769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06"/>
          <a:stretch/>
        </p:blipFill>
        <p:spPr bwMode="auto">
          <a:xfrm>
            <a:off x="629562" y="1754814"/>
            <a:ext cx="7776864" cy="389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:a16="http://schemas.microsoft.com/office/drawing/2014/main" id="{E5B90A63-A945-4B49-A007-1143B5F3A86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3568" y="2456893"/>
            <a:ext cx="7776864" cy="294097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seq(-4, 4, length=100);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hx &lt;-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degf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c(1, 3, 8, 30)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&lt;- c("red", "blue", "darkgreen", "gold", "black")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labels &lt;- c("df=1", "df=3", "df=8", "df=30", "normal")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plot(x, hx, type="l",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 value",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="Density", 	main="Comparison of t Distributions")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1:4){lines(x, dt(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x,degf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col=colors[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legend("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topright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inset=.05, title="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Distributions",labels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=c(1,1,1,1,2),col=colors)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508DD2-7FB7-42CD-965D-E4FB445ED2D1}"/>
              </a:ext>
            </a:extLst>
          </p:cNvPr>
          <p:cNvSpPr txBox="1"/>
          <p:nvPr/>
        </p:nvSpPr>
        <p:spPr>
          <a:xfrm>
            <a:off x="2613410" y="187500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例：不同自由度的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分布对比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354" name="Picture 2">
            <a:extLst>
              <a:ext uri="{FF2B5EF4-FFF2-40B4-BE49-F238E27FC236}">
                <a16:creationId xmlns:a16="http://schemas.microsoft.com/office/drawing/2014/main" id="{E6BA0DB7-41FB-4DB3-8719-398F408B6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19" y="1754814"/>
            <a:ext cx="4963586" cy="409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C5EC5033-6EFB-40A0-81B8-4F1B2B086E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5"/>
            <a:ext cx="9144000" cy="424737"/>
          </a:xfrm>
        </p:spPr>
        <p:txBody>
          <a:bodyPr/>
          <a:lstStyle/>
          <a:p>
            <a:r>
              <a:rPr lang="zh-CN" altLang="en-US" sz="2400" b="1" dirty="0"/>
              <a:t>例：正态分布检验</a:t>
            </a:r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082DF3FB-837A-4614-BC4D-FEB8F38EC17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5586" y="2294874"/>
            <a:ext cx="7830870" cy="313715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&lt;- c(75.0, 64.0, 47.4, 66.9, 62.2, 62.2, 58.7, 63.5,  66.6, 64.0, 57.0, 69.0, 56.9, 50.0)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qqnorm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qqline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nortest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#</a:t>
            </a:r>
            <a:r>
              <a:rPr lang="zh-CN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加载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nortest</a:t>
            </a:r>
            <a:r>
              <a:rPr lang="zh-CN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包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cvm.test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(w)  # Cramer-von Mises test for normality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cvm.test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cvm.test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(rt(100,2))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cvm.test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(rt(100,2))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cvm.test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a$statistic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a$p.value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450" name="Picture 2">
            <a:extLst>
              <a:ext uri="{FF2B5EF4-FFF2-40B4-BE49-F238E27FC236}">
                <a16:creationId xmlns:a16="http://schemas.microsoft.com/office/drawing/2014/main" id="{2BCA8942-E3E3-4A57-AF0C-AD1A0F12A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508" y="1754814"/>
            <a:ext cx="4851797" cy="409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7153BDD8-1CAA-40AC-ADD5-554A73BF326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85646" y="1844111"/>
            <a:ext cx="6750750" cy="369705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zh-CN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Cramer-von Mises normality test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 w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W = 0.0512, p-value = 0.4681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a=</a:t>
            </a:r>
            <a:r>
              <a:rPr lang="en-US" altLang="zh-CN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  <a:r>
              <a:rPr lang="en-US" altLang="zh-CN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cvm.test</a:t>
            </a:r>
            <a:r>
              <a:rPr lang="en-US" altLang="zh-CN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r>
              <a:rPr lang="en-US" altLang="zh-CN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cvm.test</a:t>
            </a:r>
            <a:r>
              <a:rPr lang="en-US" altLang="zh-CN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(rt(100,2))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Cramer-von Mises normality test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 a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W = 0.022, p-value = 0.9473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Cramer-von Mises normality test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 rt(100, 2)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W = 0.439, p-value = 1.014e-05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9E8C407B-549A-4617-810B-6E2AD0B62A6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23628" y="2402886"/>
            <a:ext cx="7236804" cy="313828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par(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mfrow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=c(2,2));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r=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rnorm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(30);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plot(r);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plot(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ecdf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(r));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plot(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ecdf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(r),verticals=TRUE)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par(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mfrow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=c(1,1));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plot(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ecdf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(r),verticals=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T,do.p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F,lwd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=2)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x=(-3):2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lines(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x,pnorm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x,mean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(r),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sd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(r)),col=2)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curve(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pnorm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x,mean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(r),</a:t>
            </a:r>
            <a:r>
              <a:rPr lang="en-US" altLang="zh-CN" sz="18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sd</a:t>
            </a:r>
            <a:r>
              <a:rPr lang="en-US" altLang="zh-CN" sz="18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(r)),col=4,add=TRUE)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1C2D79-0140-4CCD-9E1E-10E47C50C972}"/>
              </a:ext>
            </a:extLst>
          </p:cNvPr>
          <p:cNvSpPr/>
          <p:nvPr/>
        </p:nvSpPr>
        <p:spPr>
          <a:xfrm>
            <a:off x="35496" y="1889032"/>
            <a:ext cx="907300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例：绘制实证累积分布函数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>
            <a:extLst>
              <a:ext uri="{FF2B5EF4-FFF2-40B4-BE49-F238E27FC236}">
                <a16:creationId xmlns:a16="http://schemas.microsoft.com/office/drawing/2014/main" id="{45E74BBB-F37B-45D3-805C-3794BA22A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508" y="1754814"/>
            <a:ext cx="4851797" cy="409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546" name="Picture 2">
            <a:extLst>
              <a:ext uri="{FF2B5EF4-FFF2-40B4-BE49-F238E27FC236}">
                <a16:creationId xmlns:a16="http://schemas.microsoft.com/office/drawing/2014/main" id="{E2CED3A1-0DAD-4C79-8F09-742CB3E22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508" y="1754814"/>
            <a:ext cx="4851797" cy="409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SU">
  <a:themeElements>
    <a:clrScheme name="1_fin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fin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fin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ISU" id="{7DC98DAE-3870-4320-9A13-59FA76C53AF5}" vid="{9BADCEEC-B219-4256-BFD7-F1A47BBCD512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BISU</Template>
  <TotalTime>661</TotalTime>
  <Words>8996</Words>
  <Application>Microsoft Office PowerPoint</Application>
  <PresentationFormat>全屏显示(4:3)</PresentationFormat>
  <Paragraphs>978</Paragraphs>
  <Slides>138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138</vt:i4>
      </vt:variant>
    </vt:vector>
  </HeadingPairs>
  <TitlesOfParts>
    <vt:vector size="148" baseType="lpstr">
      <vt:lpstr>黑体</vt:lpstr>
      <vt:lpstr>华文中宋</vt:lpstr>
      <vt:lpstr>Arial</vt:lpstr>
      <vt:lpstr>Bell MT</vt:lpstr>
      <vt:lpstr>Cambria Math</vt:lpstr>
      <vt:lpstr>Courier New</vt:lpstr>
      <vt:lpstr>Lucida Console</vt:lpstr>
      <vt:lpstr>Times New Roman</vt:lpstr>
      <vt:lpstr>BISU</vt:lpstr>
      <vt:lpstr>位图图像</vt:lpstr>
      <vt:lpstr>语言初步</vt:lpstr>
      <vt:lpstr>PowerPoint 演示文稿</vt:lpstr>
      <vt:lpstr>一 R 简介</vt:lpstr>
      <vt:lpstr>PowerPoint 演示文稿</vt:lpstr>
      <vt:lpstr>简 史</vt:lpstr>
      <vt:lpstr>PowerPoint 演示文稿</vt:lpstr>
      <vt:lpstr>PowerPoint 演示文稿</vt:lpstr>
      <vt:lpstr>PowerPoint 演示文稿</vt:lpstr>
      <vt:lpstr>为什么选择R？</vt:lpstr>
      <vt:lpstr>R与其他统计软件比较</vt:lpstr>
      <vt:lpstr>R的缺点</vt:lpstr>
      <vt:lpstr>PowerPoint 演示文稿</vt:lpstr>
      <vt:lpstr>CRAN</vt:lpstr>
      <vt:lpstr>PowerPoint 演示文稿</vt:lpstr>
      <vt:lpstr>PowerPoint 演示文稿</vt:lpstr>
      <vt:lpstr>R程序包（R Packages）</vt:lpstr>
      <vt:lpstr>PowerPoint 演示文稿</vt:lpstr>
      <vt:lpstr>PowerPoint 演示文稿</vt:lpstr>
      <vt:lpstr>安装程序包的方法</vt:lpstr>
      <vt:lpstr>程序包使用</vt:lpstr>
      <vt:lpstr>查找帮助</vt:lpstr>
      <vt:lpstr>输入历史 history</vt:lpstr>
      <vt:lpstr>了解工作路径</vt:lpstr>
      <vt:lpstr>二 对象与函数</vt:lpstr>
      <vt:lpstr>赋值与注释</vt:lpstr>
      <vt:lpstr>如何为对象起名？</vt:lpstr>
      <vt:lpstr>元素的类型</vt:lpstr>
      <vt:lpstr>运算符</vt:lpstr>
      <vt:lpstr>对象的类(class)</vt:lpstr>
      <vt:lpstr>PowerPoint 演示文稿</vt:lpstr>
      <vt:lpstr>数据框的组成</vt:lpstr>
      <vt:lpstr>数据框的创建</vt:lpstr>
      <vt:lpstr>PowerPoint 演示文稿</vt:lpstr>
      <vt:lpstr>数据框命名</vt:lpstr>
      <vt:lpstr>列表的创建</vt:lpstr>
      <vt:lpstr>类的判断</vt:lpstr>
      <vt:lpstr>外部数据读取</vt:lpstr>
      <vt:lpstr>read.csv()的使用</vt:lpstr>
      <vt:lpstr>例：从数据输入到t检验</vt:lpstr>
      <vt:lpstr>第一种方式：从控制台输入数据</vt:lpstr>
      <vt:lpstr>第二种方式 从外部读取数据</vt:lpstr>
      <vt:lpstr>PowerPoint 演示文稿</vt:lpstr>
      <vt:lpstr>例：t检验(续)</vt:lpstr>
      <vt:lpstr>产生随机数</vt:lpstr>
      <vt:lpstr>PowerPoint 演示文稿</vt:lpstr>
      <vt:lpstr>PowerPoint 演示文稿</vt:lpstr>
      <vt:lpstr>Three useful prefix in Probability Distribution Function</vt:lpstr>
      <vt:lpstr>PowerPoint 演示文稿</vt:lpstr>
      <vt:lpstr>向量</vt:lpstr>
      <vt:lpstr>向量运算 </vt:lpstr>
      <vt:lpstr>向量命名和append </vt:lpstr>
      <vt:lpstr>向量的排序</vt:lpstr>
      <vt:lpstr>矩阵</vt:lpstr>
      <vt:lpstr>矩阵的索引</vt:lpstr>
      <vt:lpstr>矩阵/向量的索引</vt:lpstr>
      <vt:lpstr>矩阵的转置和逆矩阵</vt:lpstr>
      <vt:lpstr>矩阵乘法及行列运算 </vt:lpstr>
      <vt:lpstr>矩阵命名</vt:lpstr>
      <vt:lpstr>函数</vt:lpstr>
      <vt:lpstr>函数</vt:lpstr>
      <vt:lpstr>查询帮助</vt:lpstr>
      <vt:lpstr>R函数调用及修改默认参数</vt:lpstr>
      <vt:lpstr>一些简单函数</vt:lpstr>
      <vt:lpstr>三 R绘图</vt:lpstr>
      <vt:lpstr>PowerPoint 演示文稿</vt:lpstr>
      <vt:lpstr>绘制地图</vt:lpstr>
      <vt:lpstr>PowerPoint 演示文稿</vt:lpstr>
      <vt:lpstr>R绘图功能</vt:lpstr>
      <vt:lpstr>高级绘图函数</vt:lpstr>
      <vt:lpstr>PowerPoint 演示文稿</vt:lpstr>
      <vt:lpstr>低级绘图函数</vt:lpstr>
      <vt:lpstr>绘图参数</vt:lpstr>
      <vt:lpstr>举例：绘图</vt:lpstr>
      <vt:lpstr>PowerPoint 演示文稿</vt:lpstr>
      <vt:lpstr>分步绘图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矩阵绘图(matplot)</vt:lpstr>
      <vt:lpstr>图例(legend)</vt:lpstr>
      <vt:lpstr>PowerPoint 演示文稿</vt:lpstr>
      <vt:lpstr>画图(qq图)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例：正态分布检验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模拟中常用的概率和统计模型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χ^2分布</vt:lpstr>
      <vt:lpstr>PowerPoint 演示文稿</vt:lpstr>
      <vt:lpstr>F分布</vt:lpstr>
      <vt:lpstr>PowerPoint 演示文稿</vt:lpstr>
      <vt:lpstr>PowerPoint 演示文稿</vt:lpstr>
      <vt:lpstr>PowerPoint 演示文稿</vt:lpstr>
      <vt:lpstr>四 脚本和函数 </vt:lpstr>
      <vt:lpstr>为什么要学习编程?</vt:lpstr>
      <vt:lpstr>脚本语言</vt:lpstr>
      <vt:lpstr>编辑器</vt:lpstr>
      <vt:lpstr>PowerPoint 演示文稿</vt:lpstr>
      <vt:lpstr>PowerPoint 演示文稿</vt:lpstr>
      <vt:lpstr>运行脚本</vt:lpstr>
      <vt:lpstr>函数——编程基础</vt:lpstr>
      <vt:lpstr>PowerPoint 演示文稿</vt:lpstr>
      <vt:lpstr>PowerPoint 演示文稿</vt:lpstr>
      <vt:lpstr>PowerPoint 演示文稿</vt:lpstr>
      <vt:lpstr>返回值</vt:lpstr>
      <vt:lpstr>异常处理</vt:lpstr>
      <vt:lpstr>程序流程控制 if</vt:lpstr>
      <vt:lpstr>循环 for, while</vt:lpstr>
      <vt:lpstr>PowerPoint 演示文稿</vt:lpstr>
      <vt:lpstr>Summary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语言初步</dc:title>
  <dc:creator>博 李</dc:creator>
  <cp:lastModifiedBy>李 博</cp:lastModifiedBy>
  <cp:revision>69</cp:revision>
  <dcterms:created xsi:type="dcterms:W3CDTF">2019-08-14T03:15:33Z</dcterms:created>
  <dcterms:modified xsi:type="dcterms:W3CDTF">2019-10-24T06:06:09Z</dcterms:modified>
</cp:coreProperties>
</file>