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3" r:id="rId1"/>
    <p:sldMasterId id="2147484228" r:id="rId2"/>
    <p:sldMasterId id="2147484240" r:id="rId3"/>
    <p:sldMasterId id="2147484252" r:id="rId4"/>
  </p:sldMasterIdLst>
  <p:notesMasterIdLst>
    <p:notesMasterId r:id="rId52"/>
  </p:notesMasterIdLst>
  <p:sldIdLst>
    <p:sldId id="256" r:id="rId5"/>
    <p:sldId id="342" r:id="rId6"/>
    <p:sldId id="343" r:id="rId7"/>
    <p:sldId id="344" r:id="rId8"/>
    <p:sldId id="297" r:id="rId9"/>
    <p:sldId id="317" r:id="rId10"/>
    <p:sldId id="327" r:id="rId11"/>
    <p:sldId id="328" r:id="rId12"/>
    <p:sldId id="322" r:id="rId13"/>
    <p:sldId id="264" r:id="rId14"/>
    <p:sldId id="265" r:id="rId15"/>
    <p:sldId id="266" r:id="rId16"/>
    <p:sldId id="267" r:id="rId17"/>
    <p:sldId id="268" r:id="rId18"/>
    <p:sldId id="269" r:id="rId19"/>
    <p:sldId id="270" r:id="rId20"/>
    <p:sldId id="330" r:id="rId21"/>
    <p:sldId id="271" r:id="rId22"/>
    <p:sldId id="272" r:id="rId23"/>
    <p:sldId id="273" r:id="rId24"/>
    <p:sldId id="331" r:id="rId25"/>
    <p:sldId id="274" r:id="rId26"/>
    <p:sldId id="275" r:id="rId27"/>
    <p:sldId id="276" r:id="rId28"/>
    <p:sldId id="277" r:id="rId29"/>
    <p:sldId id="278" r:id="rId30"/>
    <p:sldId id="279" r:id="rId31"/>
    <p:sldId id="280" r:id="rId32"/>
    <p:sldId id="281" r:id="rId33"/>
    <p:sldId id="282" r:id="rId34"/>
    <p:sldId id="303" r:id="rId35"/>
    <p:sldId id="284" r:id="rId36"/>
    <p:sldId id="285" r:id="rId37"/>
    <p:sldId id="286" r:id="rId38"/>
    <p:sldId id="287" r:id="rId39"/>
    <p:sldId id="288" r:id="rId40"/>
    <p:sldId id="332" r:id="rId41"/>
    <p:sldId id="290" r:id="rId42"/>
    <p:sldId id="291" r:id="rId43"/>
    <p:sldId id="292" r:id="rId44"/>
    <p:sldId id="293" r:id="rId45"/>
    <p:sldId id="294" r:id="rId46"/>
    <p:sldId id="335" r:id="rId47"/>
    <p:sldId id="339" r:id="rId48"/>
    <p:sldId id="340" r:id="rId49"/>
    <p:sldId id="341" r:id="rId50"/>
    <p:sldId id="333" r:id="rId51"/>
  </p:sldIdLst>
  <p:sldSz cx="12192000" cy="6858000"/>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029A"/>
    <a:srgbClr val="3399FF"/>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91" autoAdjust="0"/>
  </p:normalViewPr>
  <p:slideViewPr>
    <p:cSldViewPr>
      <p:cViewPr varScale="1">
        <p:scale>
          <a:sx n="67" d="100"/>
          <a:sy n="67" d="100"/>
        </p:scale>
        <p:origin x="60" y="56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6EC24B0-5D1A-4FD0-859B-F6D734EE29A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A5BC5D42-73A4-4BAD-8D3F-8F5D8433BC7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2F8E2F6-48E1-404D-A78C-1288CE8EE332}" type="datetimeFigureOut">
              <a:rPr lang="zh-CN" altLang="en-US"/>
              <a:pPr>
                <a:defRPr/>
              </a:pPr>
              <a:t>2019-10-17</a:t>
            </a:fld>
            <a:endParaRPr lang="zh-CN" altLang="en-US"/>
          </a:p>
        </p:txBody>
      </p:sp>
      <p:sp>
        <p:nvSpPr>
          <p:cNvPr id="4" name="幻灯片图像占位符 3">
            <a:extLst>
              <a:ext uri="{FF2B5EF4-FFF2-40B4-BE49-F238E27FC236}">
                <a16:creationId xmlns:a16="http://schemas.microsoft.com/office/drawing/2014/main" id="{6C425A13-3FA6-461F-8911-B2B02DFB853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827C93C-BD12-4CD4-974E-A185C33C69B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9A5C6E0-9799-41D1-BE14-676B783FE74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60C6E08A-7FAC-47C2-AD3B-76407BC9618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BAE001B-A1AB-43D6-96E4-7D6E46D79FF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142615.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068BB450-8091-47BB-94D3-CF22577EC06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47349EF0-83FD-41F5-9F86-4F8E5AF2EC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虽然规范的经济建模有时候是经验分析的起点，但更普遍的情况是，经济理论的使用不是那么规范，甚至完全是依赖直觉。比如犯罪的经济模型</a:t>
            </a:r>
            <a:r>
              <a:rPr lang="en-US" altLang="zh-CN"/>
              <a:t>.</a:t>
            </a:r>
            <a:endParaRPr lang="zh-CN" altLang="en-US"/>
          </a:p>
        </p:txBody>
      </p:sp>
      <p:sp>
        <p:nvSpPr>
          <p:cNvPr id="19460" name="灯片编号占位符 3">
            <a:extLst>
              <a:ext uri="{FF2B5EF4-FFF2-40B4-BE49-F238E27FC236}">
                <a16:creationId xmlns:a16="http://schemas.microsoft.com/office/drawing/2014/main" id="{4F91F6E8-EBDE-4FB9-8EA3-F8363C7DBD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C6E88DD-EF82-4AA4-8FFC-30351B428D30}" type="slidenum">
              <a:rPr lang="zh-CN" altLang="en-US" smtClean="0"/>
              <a:pPr>
                <a:spcBef>
                  <a:spcPct val="0"/>
                </a:spcBef>
              </a:pPr>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F9C94BD0-4B92-4142-8C14-7D8B2F8657A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2849BF40-7C6D-4D11-A987-4EBEDF14B6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棘轮效应，又称制轮作用，是指人的消费习惯形成之后有不可逆性，即易于向上调整，而难于向下调整。尤其是在短期内消费是不可逆的，其习惯效应较大。这种习惯效应，使消费取决于相对收入，即相对于自己过去的高峰收入。消费者易于随收入的提高增加消费，但不易于收入降低而减少消费，以致产生有正截距的短期</a:t>
            </a:r>
            <a:r>
              <a:rPr lang="zh-CN" altLang="en-US">
                <a:hlinkClick r:id="rId3"/>
              </a:rPr>
              <a:t>消费函数</a:t>
            </a:r>
            <a:r>
              <a:rPr lang="zh-CN" altLang="en-US"/>
              <a:t>。这种特点被称为棘轮效应。</a:t>
            </a:r>
          </a:p>
        </p:txBody>
      </p:sp>
      <p:sp>
        <p:nvSpPr>
          <p:cNvPr id="21508" name="灯片编号占位符 3">
            <a:extLst>
              <a:ext uri="{FF2B5EF4-FFF2-40B4-BE49-F238E27FC236}">
                <a16:creationId xmlns:a16="http://schemas.microsoft.com/office/drawing/2014/main" id="{9C077877-593B-4E6C-9369-E4F8BAE76F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9E042AE-F85C-4988-80AE-EAA2E43FA327}" type="slidenum">
              <a:rPr lang="zh-CN" altLang="en-US" smtClean="0"/>
              <a:pPr>
                <a:spcBef>
                  <a:spcPct val="0"/>
                </a:spcBef>
              </a:pPr>
              <a:t>13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D61AF466-917C-4BBB-A412-6A947C66A7B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CCAF99AB-0C4C-4774-B280-733539FFE8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93</a:t>
            </a:r>
            <a:r>
              <a:rPr lang="zh-CN" altLang="en-US"/>
              <a:t>和</a:t>
            </a:r>
            <a:r>
              <a:rPr lang="en-US" altLang="zh-CN"/>
              <a:t>95</a:t>
            </a:r>
            <a:r>
              <a:rPr lang="zh-CN" altLang="en-US"/>
              <a:t>年都对住房价格搜集了数据，而在</a:t>
            </a:r>
            <a:r>
              <a:rPr lang="en-US" altLang="zh-CN"/>
              <a:t>94</a:t>
            </a:r>
            <a:r>
              <a:rPr lang="zh-CN" altLang="en-US"/>
              <a:t>年则下调了房产税。</a:t>
            </a:r>
            <a:r>
              <a:rPr lang="en-US" altLang="zh-CN"/>
              <a:t>93</a:t>
            </a:r>
            <a:r>
              <a:rPr lang="zh-CN" altLang="en-US"/>
              <a:t>年有</a:t>
            </a:r>
            <a:r>
              <a:rPr lang="en-US" altLang="zh-CN"/>
              <a:t>250</a:t>
            </a:r>
            <a:r>
              <a:rPr lang="zh-CN" altLang="en-US"/>
              <a:t>个住房数据，</a:t>
            </a:r>
            <a:r>
              <a:rPr lang="en-US" altLang="zh-CN"/>
              <a:t>95</a:t>
            </a:r>
            <a:r>
              <a:rPr lang="zh-CN" altLang="en-US"/>
              <a:t>年则有</a:t>
            </a:r>
            <a:r>
              <a:rPr lang="en-US" altLang="zh-CN"/>
              <a:t>270</a:t>
            </a:r>
            <a:r>
              <a:rPr lang="zh-CN" altLang="en-US"/>
              <a:t>个住房数据。</a:t>
            </a:r>
          </a:p>
        </p:txBody>
      </p:sp>
      <p:sp>
        <p:nvSpPr>
          <p:cNvPr id="31748" name="灯片编号占位符 3">
            <a:extLst>
              <a:ext uri="{FF2B5EF4-FFF2-40B4-BE49-F238E27FC236}">
                <a16:creationId xmlns:a16="http://schemas.microsoft.com/office/drawing/2014/main" id="{E2171ACA-055F-487C-A105-BB4DEFD563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897EAC8-5550-4D9F-B6EE-E4CA7699B56C}" type="slidenum">
              <a:rPr lang="zh-CN" altLang="en-US" smtClean="0"/>
              <a:pPr>
                <a:spcBef>
                  <a:spcPct val="0"/>
                </a:spcBef>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C8FC8-E23A-41E3-977E-91E9A6FE0E5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CF4024-5AF9-4B17-9C77-6C95988CF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612344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C03C2C-5E05-45BC-A340-AEA0F11C47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3F41339-BBC4-4ABB-92EC-F1A0DAD530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7182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623851-2841-43EB-81FB-0DCFF0A15C20}"/>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30C2332-4FF6-4C70-B8ED-B0447ACBDBA7}"/>
              </a:ext>
            </a:extLst>
          </p:cNvPr>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069722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85800"/>
            <a:ext cx="113876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06401" y="1981200"/>
            <a:ext cx="5592233"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1834" y="1981200"/>
            <a:ext cx="5592233"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021888A-7EBC-45DC-8753-B40950FB3312}"/>
              </a:ext>
            </a:extLst>
          </p:cNvPr>
          <p:cNvSpPr>
            <a:spLocks noGrp="1"/>
          </p:cNvSpPr>
          <p:nvPr>
            <p:ph type="dt" sz="half" idx="10"/>
          </p:nvPr>
        </p:nvSpPr>
        <p:spPr>
          <a:xfrm>
            <a:off x="402167" y="6019800"/>
            <a:ext cx="3052233" cy="476250"/>
          </a:xfrm>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20247F70-A31D-4A7A-862F-8E37B98FF64C}"/>
              </a:ext>
            </a:extLst>
          </p:cNvPr>
          <p:cNvSpPr>
            <a:spLocks noGrp="1"/>
          </p:cNvSpPr>
          <p:nvPr>
            <p:ph type="ftr" sz="quarter" idx="11"/>
          </p:nvPr>
        </p:nvSpPr>
        <p:spPr>
          <a:xfrm>
            <a:off x="7920567" y="6021388"/>
            <a:ext cx="3860800" cy="476250"/>
          </a:xfrm>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94516C56-CF67-44E8-8E7F-A4BE5E3A971B}"/>
              </a:ext>
            </a:extLst>
          </p:cNvPr>
          <p:cNvSpPr>
            <a:spLocks noGrp="1"/>
          </p:cNvSpPr>
          <p:nvPr>
            <p:ph type="sldNum" sz="quarter" idx="12"/>
          </p:nvPr>
        </p:nvSpPr>
        <p:spPr>
          <a:xfrm>
            <a:off x="3983568" y="6092825"/>
            <a:ext cx="3052233" cy="476250"/>
          </a:xfrm>
        </p:spPr>
        <p:txBody>
          <a:bodyPr/>
          <a:lstStyle>
            <a:lvl1pPr>
              <a:defRPr/>
            </a:lvl1pPr>
          </a:lstStyle>
          <a:p>
            <a:pPr>
              <a:defRPr/>
            </a:pPr>
            <a:fld id="{801C1290-A381-40E1-89E7-B28E6A669199}" type="slidenum">
              <a:rPr lang="zh-CN" altLang="en-US"/>
              <a:pPr>
                <a:defRPr/>
              </a:pPr>
              <a:t>‹#›</a:t>
            </a:fld>
            <a:endParaRPr lang="en-US" altLang="zh-CN"/>
          </a:p>
        </p:txBody>
      </p:sp>
    </p:spTree>
    <p:extLst>
      <p:ext uri="{BB962C8B-B14F-4D97-AF65-F5344CB8AC3E}">
        <p14:creationId xmlns:p14="http://schemas.microsoft.com/office/powerpoint/2010/main" val="285299840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85800"/>
            <a:ext cx="113876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06401" y="1981200"/>
            <a:ext cx="5592233"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01834" y="1981200"/>
            <a:ext cx="5592233"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01834" y="4000500"/>
            <a:ext cx="5592233"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D611F465-CA3A-41B5-9E79-3124C1A6FCCB}"/>
              </a:ext>
            </a:extLst>
          </p:cNvPr>
          <p:cNvSpPr>
            <a:spLocks noGrp="1"/>
          </p:cNvSpPr>
          <p:nvPr>
            <p:ph type="dt" sz="half" idx="10"/>
          </p:nvPr>
        </p:nvSpPr>
        <p:spPr>
          <a:xfrm>
            <a:off x="402167" y="6019800"/>
            <a:ext cx="3052233" cy="476250"/>
          </a:xfrm>
        </p:spPr>
        <p:txBody>
          <a:bodyPr/>
          <a:lstStyle>
            <a:lvl1pPr>
              <a:defRPr/>
            </a:lvl1pPr>
          </a:lstStyle>
          <a:p>
            <a:pPr>
              <a:defRPr/>
            </a:pPr>
            <a:endParaRPr lang="en-US" altLang="zh-CN"/>
          </a:p>
        </p:txBody>
      </p:sp>
      <p:sp>
        <p:nvSpPr>
          <p:cNvPr id="7" name="页脚占位符 6">
            <a:extLst>
              <a:ext uri="{FF2B5EF4-FFF2-40B4-BE49-F238E27FC236}">
                <a16:creationId xmlns:a16="http://schemas.microsoft.com/office/drawing/2014/main" id="{2907404F-197C-44B9-828B-A0C1B6191533}"/>
              </a:ext>
            </a:extLst>
          </p:cNvPr>
          <p:cNvSpPr>
            <a:spLocks noGrp="1"/>
          </p:cNvSpPr>
          <p:nvPr>
            <p:ph type="ftr" sz="quarter" idx="11"/>
          </p:nvPr>
        </p:nvSpPr>
        <p:spPr>
          <a:xfrm>
            <a:off x="7920567" y="6021388"/>
            <a:ext cx="3860800" cy="476250"/>
          </a:xfrm>
        </p:spPr>
        <p:txBody>
          <a:bodyPr/>
          <a:lstStyle>
            <a:lvl1pPr>
              <a:defRPr/>
            </a:lvl1pPr>
          </a:lstStyle>
          <a:p>
            <a:pPr>
              <a:defRPr/>
            </a:pPr>
            <a:endParaRPr lang="en-US" altLang="zh-CN"/>
          </a:p>
        </p:txBody>
      </p:sp>
      <p:sp>
        <p:nvSpPr>
          <p:cNvPr id="8" name="灯片编号占位符 7">
            <a:extLst>
              <a:ext uri="{FF2B5EF4-FFF2-40B4-BE49-F238E27FC236}">
                <a16:creationId xmlns:a16="http://schemas.microsoft.com/office/drawing/2014/main" id="{228E9459-5C03-484C-9D11-53FE46B9D9AE}"/>
              </a:ext>
            </a:extLst>
          </p:cNvPr>
          <p:cNvSpPr>
            <a:spLocks noGrp="1"/>
          </p:cNvSpPr>
          <p:nvPr>
            <p:ph type="sldNum" sz="quarter" idx="12"/>
          </p:nvPr>
        </p:nvSpPr>
        <p:spPr>
          <a:xfrm>
            <a:off x="3983568" y="6092825"/>
            <a:ext cx="3052233" cy="476250"/>
          </a:xfrm>
        </p:spPr>
        <p:txBody>
          <a:bodyPr/>
          <a:lstStyle>
            <a:lvl1pPr>
              <a:defRPr/>
            </a:lvl1pPr>
          </a:lstStyle>
          <a:p>
            <a:pPr>
              <a:defRPr/>
            </a:pPr>
            <a:fld id="{F598C7D1-4C41-42A9-A70B-D4BD4682CC5E}" type="slidenum">
              <a:rPr lang="zh-CN" altLang="en-US"/>
              <a:pPr>
                <a:defRPr/>
              </a:pPr>
              <a:t>‹#›</a:t>
            </a:fld>
            <a:endParaRPr lang="en-US" altLang="zh-CN"/>
          </a:p>
        </p:txBody>
      </p:sp>
    </p:spTree>
    <p:extLst>
      <p:ext uri="{BB962C8B-B14F-4D97-AF65-F5344CB8AC3E}">
        <p14:creationId xmlns:p14="http://schemas.microsoft.com/office/powerpoint/2010/main" val="212259498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02167" y="685800"/>
            <a:ext cx="113876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06401" y="1981200"/>
            <a:ext cx="5592233"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6201834" y="1981200"/>
            <a:ext cx="5592233" cy="3886200"/>
          </a:xfrm>
        </p:spPr>
        <p:txBody>
          <a:bodyPr rtlCol="0">
            <a:normAutofit/>
          </a:bodyPr>
          <a:lstStyle/>
          <a:p>
            <a:pPr lvl="0"/>
            <a:endParaRPr lang="zh-CN" altLang="en-US" noProof="0"/>
          </a:p>
        </p:txBody>
      </p:sp>
      <p:sp>
        <p:nvSpPr>
          <p:cNvPr id="5" name="日期占位符 4">
            <a:extLst>
              <a:ext uri="{FF2B5EF4-FFF2-40B4-BE49-F238E27FC236}">
                <a16:creationId xmlns:a16="http://schemas.microsoft.com/office/drawing/2014/main" id="{5BD138AE-8807-47C6-9BF9-C5E53DB4B231}"/>
              </a:ext>
            </a:extLst>
          </p:cNvPr>
          <p:cNvSpPr>
            <a:spLocks noGrp="1"/>
          </p:cNvSpPr>
          <p:nvPr>
            <p:ph type="dt" sz="half" idx="10"/>
          </p:nvPr>
        </p:nvSpPr>
        <p:spPr>
          <a:xfrm>
            <a:off x="402167" y="6019800"/>
            <a:ext cx="3052233" cy="476250"/>
          </a:xfrm>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872B2A75-9FB1-488E-AC9C-6A01ACF00D9A}"/>
              </a:ext>
            </a:extLst>
          </p:cNvPr>
          <p:cNvSpPr>
            <a:spLocks noGrp="1"/>
          </p:cNvSpPr>
          <p:nvPr>
            <p:ph type="ftr" sz="quarter" idx="11"/>
          </p:nvPr>
        </p:nvSpPr>
        <p:spPr>
          <a:xfrm>
            <a:off x="7920567" y="6021388"/>
            <a:ext cx="3860800" cy="476250"/>
          </a:xfrm>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37F6B7EF-32F5-49E1-8201-EEB911B8BC38}"/>
              </a:ext>
            </a:extLst>
          </p:cNvPr>
          <p:cNvSpPr>
            <a:spLocks noGrp="1"/>
          </p:cNvSpPr>
          <p:nvPr>
            <p:ph type="sldNum" sz="quarter" idx="12"/>
          </p:nvPr>
        </p:nvSpPr>
        <p:spPr>
          <a:xfrm>
            <a:off x="3983568" y="6092825"/>
            <a:ext cx="3052233" cy="476250"/>
          </a:xfrm>
        </p:spPr>
        <p:txBody>
          <a:bodyPr/>
          <a:lstStyle>
            <a:lvl1pPr>
              <a:defRPr/>
            </a:lvl1pPr>
          </a:lstStyle>
          <a:p>
            <a:pPr>
              <a:defRPr/>
            </a:pPr>
            <a:fld id="{25B8F93A-ED36-4EBF-91F9-845618A3C4C5}" type="slidenum">
              <a:rPr lang="zh-CN" altLang="en-US"/>
              <a:pPr>
                <a:defRPr/>
              </a:pPr>
              <a:t>‹#›</a:t>
            </a:fld>
            <a:endParaRPr lang="en-US" altLang="zh-CN"/>
          </a:p>
        </p:txBody>
      </p:sp>
    </p:spTree>
    <p:extLst>
      <p:ext uri="{BB962C8B-B14F-4D97-AF65-F5344CB8AC3E}">
        <p14:creationId xmlns:p14="http://schemas.microsoft.com/office/powerpoint/2010/main" val="213611198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66720-0FA5-4E53-8CE6-F6089170A65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84B10FA-744D-4D03-AE2F-D3B84408F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418982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261D1-B4D3-497F-A09D-E0C8E3CB3C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87B118-61E1-47B3-9126-34368D9952B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182284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871EF-E282-4278-B0ED-666CCB920BC9}"/>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9B0F000-FEFF-44E2-95AC-C88A0BFA2FE3}"/>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23983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9D8FF-273D-4C0E-89C0-5E8086C240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5D8363-CA92-4006-A0FE-E158767E8594}"/>
              </a:ext>
            </a:extLst>
          </p:cNvPr>
          <p:cNvSpPr>
            <a:spLocks noGrp="1"/>
          </p:cNvSpPr>
          <p:nvPr>
            <p:ph sz="half" idx="1"/>
          </p:nvPr>
        </p:nvSpPr>
        <p:spPr>
          <a:xfrm>
            <a:off x="9144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779147B-3271-4675-905B-31159E1C80C3}"/>
              </a:ext>
            </a:extLst>
          </p:cNvPr>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29912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239F3-8420-456E-8310-59673D906DBC}"/>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4C797A5-0418-4598-A7DE-CA0356ABD103}"/>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5CB83BB-DEC9-4DE9-8814-F64DF35F5953}"/>
              </a:ext>
            </a:extLst>
          </p:cNvPr>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5DC10F-1701-4D2C-94D0-4DEC59F485E9}"/>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D02CCF2-FFCB-47AC-851F-0D72AC53A546}"/>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91231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75AE8-1FC2-471D-883C-2C02D32BEB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7CD764-BA28-48DE-ADCA-1651E44FF5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764726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80F66-53A9-4CF2-B556-DFF1F01262BB}"/>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292872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1148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988D1-70F4-4464-946D-C392D7472ECF}"/>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5EE9D2C-1D8D-480F-BF8E-678A78FB8841}"/>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BCD41EE-DC97-499C-973D-361C330815D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5830542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C4EAB-C09E-4852-95E5-588C91075E1C}"/>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F11C9C-70F3-4B7F-99D4-85DD88255A82}"/>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a:extLst>
              <a:ext uri="{FF2B5EF4-FFF2-40B4-BE49-F238E27FC236}">
                <a16:creationId xmlns:a16="http://schemas.microsoft.com/office/drawing/2014/main" id="{88096763-E66E-478A-8040-73A2EBE9D1E4}"/>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0808304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9E774-FD72-4382-AB98-EC25B5191F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2E2D10B-9C37-4763-B67D-F2D6E3FD78D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420482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041EA8-1927-4EF7-BD2A-AEF537591672}"/>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2429BB-0895-4535-93D7-E252D6BD61CE}"/>
              </a:ext>
            </a:extLst>
          </p:cNvPr>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7113086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FF8E9-B7BD-4E40-90FA-437D6360FB8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4EF4F0D-FAFF-412E-B6FE-96FA6EE3B0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131435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B6B37-A2CF-4C1D-AECA-681EC5346D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D520C2-9F43-45C5-AD1C-CCF4E242EAA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200334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FA986-6312-4A7C-8C7C-5CE75BE8C9F3}"/>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FC8535-5165-4B92-90C2-3AB72A53A21A}"/>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106848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979D0-C9C4-46E7-9165-5F64B3CE4F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098765-39C2-45F2-9674-26854DECAB09}"/>
              </a:ext>
            </a:extLst>
          </p:cNvPr>
          <p:cNvSpPr>
            <a:spLocks noGrp="1"/>
          </p:cNvSpPr>
          <p:nvPr>
            <p:ph sz="half" idx="1"/>
          </p:nvPr>
        </p:nvSpPr>
        <p:spPr>
          <a:xfrm>
            <a:off x="9144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46D731-90E6-42A5-B7B5-D7656149EC96}"/>
              </a:ext>
            </a:extLst>
          </p:cNvPr>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245842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515BC-8C0C-44B1-82CE-D80B6A527190}"/>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517E97-5775-453C-914B-AE0B0C7E603B}"/>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349374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D257E-5C0B-4E43-9939-21264C4D6FB9}"/>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2A5D95-C7F6-477F-BAEF-C122FA791CF6}"/>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AB907CA-6EB6-4B98-B59E-34E9DD401790}"/>
              </a:ext>
            </a:extLst>
          </p:cNvPr>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3BA827A-91F1-47F0-B645-B99D33E909DF}"/>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44CE666-D88B-4EB7-B138-7801E53D1A55}"/>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0341870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F0604-2539-4D32-B649-257DB0DCE89F}"/>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918686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993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F0A28D-4F6E-4227-BCEF-DBA80DA7DF5F}"/>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5FA6582-FC99-43C0-9BA4-27635E56D9DF}"/>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7F9A48C-B9FC-424B-B966-C30DAEE745DC}"/>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71409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D9657-844E-4933-85FA-8149C2EA4CBB}"/>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EFE341-76FA-4586-B445-56EAA4712166}"/>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a:extLst>
              <a:ext uri="{FF2B5EF4-FFF2-40B4-BE49-F238E27FC236}">
                <a16:creationId xmlns:a16="http://schemas.microsoft.com/office/drawing/2014/main" id="{FD42B346-FE74-4792-8525-ACE49079071F}"/>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5233696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EEEC3-C5CA-4DF7-B946-24F685D22FC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FD85811-1C0E-474C-B3FE-0751723B823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4388343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966AADF-3FBC-4723-A399-510CFF46C9A6}"/>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648512F-4210-4B85-8A55-6C1D7472AEC0}"/>
              </a:ext>
            </a:extLst>
          </p:cNvPr>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2173158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14285-01DD-48A6-B4C6-FA219453A42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D32EECC-4539-46AB-9A61-61D738935C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226558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BDB07-D0D4-4E83-BCA9-9045322FCC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AC534F-B937-4AE6-983D-5A6D24D6376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6576881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E0E545-C99F-46C6-97B2-EC8DB28CB977}"/>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8A96123-722A-4178-884B-671895C554F9}"/>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72102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665C-9285-4498-BDDC-39C98DDB1B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F6F63D-2450-4FFE-B5A3-538F0C986A64}"/>
              </a:ext>
            </a:extLst>
          </p:cNvPr>
          <p:cNvSpPr>
            <a:spLocks noGrp="1"/>
          </p:cNvSpPr>
          <p:nvPr>
            <p:ph sz="half" idx="1"/>
          </p:nvPr>
        </p:nvSpPr>
        <p:spPr>
          <a:xfrm>
            <a:off x="9144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249E6A5-4863-4075-B781-DA82030D63ED}"/>
              </a:ext>
            </a:extLst>
          </p:cNvPr>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0966515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EE618-D0F0-43FB-9980-61E8A7814A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8D982A-979C-4E89-8266-F0DFEFE64793}"/>
              </a:ext>
            </a:extLst>
          </p:cNvPr>
          <p:cNvSpPr>
            <a:spLocks noGrp="1"/>
          </p:cNvSpPr>
          <p:nvPr>
            <p:ph sz="half" idx="1"/>
          </p:nvPr>
        </p:nvSpPr>
        <p:spPr>
          <a:xfrm>
            <a:off x="9144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44D74E-70BA-4161-888C-93CB553716F3}"/>
              </a:ext>
            </a:extLst>
          </p:cNvPr>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5642717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D16D0-0763-4A1B-8007-2522F7E8026F}"/>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F4E9A78-7AB1-44C7-BFEA-77B12134AE9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AC3824-544B-428F-B0E3-7DD55EC118A5}"/>
              </a:ext>
            </a:extLst>
          </p:cNvPr>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D01D378-8623-4F70-9658-5EB393353D9E}"/>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92D57B-AFC6-4AB7-A175-202CC3FBDA77}"/>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7743929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CE3B7-5FF1-4215-9762-11F88E8537BD}"/>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602809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1822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FF652-20B8-4E67-B59B-13E628D56CE5}"/>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8EA0A89-E66F-4846-8A69-72C472A938E2}"/>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EF0FCD-AE26-43EB-AF37-C6C1DD284A46}"/>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8852841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E1178-138E-4DDA-97FB-7143B1527463}"/>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E8DA4E6-FF77-441E-8A75-04AEB8A2A62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a:extLst>
              <a:ext uri="{FF2B5EF4-FFF2-40B4-BE49-F238E27FC236}">
                <a16:creationId xmlns:a16="http://schemas.microsoft.com/office/drawing/2014/main" id="{F8A32C49-5C30-4DA4-AFDC-160923EDE28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0757166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D4543-4B06-4263-B003-D6965C3A1AA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F91920-6ED6-4401-95F4-BE57A5CE8DA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7657189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F543A3-8318-425D-8053-EDF9C9AAC43D}"/>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6C4627-059E-4B26-ACE3-00B9C7448F4C}"/>
              </a:ext>
            </a:extLst>
          </p:cNvPr>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372761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44A30-785E-46E1-A098-7606EE3B5E35}"/>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D85C7D9-16EF-40E0-B930-74BB37338445}"/>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D5D7E9A-41D4-4D9A-AD15-316539DDB794}"/>
              </a:ext>
            </a:extLst>
          </p:cNvPr>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F7ED11-C40E-473F-B639-84195989CD5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1F2E56F-C256-42CC-BB43-1FB8D4872206}"/>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450437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D0CEC-756E-4902-B403-2499660B705E}"/>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0159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257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9B95D-25B2-4902-A227-2F922DC406CF}"/>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49DE04C-E034-4D0F-9447-3EA48D0292F2}"/>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81302B9-FE9F-43F5-A4C1-521173324E6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20055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361B3-A784-4547-97E2-AEAFB440DB15}"/>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F926982-9776-4707-BCBA-5A5BC045F56C}"/>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a:extLst>
              <a:ext uri="{FF2B5EF4-FFF2-40B4-BE49-F238E27FC236}">
                <a16:creationId xmlns:a16="http://schemas.microsoft.com/office/drawing/2014/main" id="{FA276FED-1F32-4024-9B83-BB8A87983C4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93345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vmlDrawing" Target="../drawings/vmlDrawing1.v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2.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vmlDrawing" Target="../drawings/vmlDrawing2.v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2.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oleObject" Target="../embeddings/oleObject2.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vmlDrawing" Target="../drawings/vmlDrawing3.v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矩形 3">
            <a:extLst>
              <a:ext uri="{FF2B5EF4-FFF2-40B4-BE49-F238E27FC236}">
                <a16:creationId xmlns:a16="http://schemas.microsoft.com/office/drawing/2014/main" id="{876B6876-71B6-4280-821B-1EECB3018918}"/>
              </a:ext>
            </a:extLst>
          </p:cNvPr>
          <p:cNvSpPr>
            <a:spLocks noChangeArrowheads="1"/>
          </p:cNvSpPr>
          <p:nvPr/>
        </p:nvSpPr>
        <p:spPr bwMode="auto">
          <a:xfrm>
            <a:off x="0" y="0"/>
            <a:ext cx="12192000" cy="1143000"/>
          </a:xfrm>
          <a:prstGeom prst="rect">
            <a:avLst/>
          </a:prstGeom>
          <a:solidFill>
            <a:srgbClr val="C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sz="2400"/>
          </a:p>
        </p:txBody>
      </p:sp>
      <p:sp>
        <p:nvSpPr>
          <p:cNvPr id="1027" name="Rectangle 2">
            <a:extLst>
              <a:ext uri="{FF2B5EF4-FFF2-40B4-BE49-F238E27FC236}">
                <a16:creationId xmlns:a16="http://schemas.microsoft.com/office/drawing/2014/main" id="{CC2FEE4B-59E8-4535-BE98-A4A297780369}"/>
              </a:ext>
            </a:extLst>
          </p:cNvPr>
          <p:cNvSpPr>
            <a:spLocks noGrp="1" noChangeArrowheads="1"/>
          </p:cNvSpPr>
          <p:nvPr>
            <p:ph type="title"/>
          </p:nvPr>
        </p:nvSpPr>
        <p:spPr bwMode="auto">
          <a:xfrm>
            <a:off x="914400" y="12065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a:extLst>
              <a:ext uri="{FF2B5EF4-FFF2-40B4-BE49-F238E27FC236}">
                <a16:creationId xmlns:a16="http://schemas.microsoft.com/office/drawing/2014/main" id="{F7D03F85-ABA6-4A4F-8B97-A3B8B6157FF9}"/>
              </a:ext>
            </a:extLst>
          </p:cNvPr>
          <p:cNvSpPr>
            <a:spLocks noGrp="1" noChangeArrowheads="1"/>
          </p:cNvSpPr>
          <p:nvPr>
            <p:ph type="body" idx="1"/>
          </p:nvPr>
        </p:nvSpPr>
        <p:spPr bwMode="auto">
          <a:xfrm>
            <a:off x="914400" y="2409825"/>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9" name="图片 5">
            <a:extLst>
              <a:ext uri="{FF2B5EF4-FFF2-40B4-BE49-F238E27FC236}">
                <a16:creationId xmlns:a16="http://schemas.microsoft.com/office/drawing/2014/main" id="{5EB46D02-1671-4DC6-B2B4-891F12742D3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0867" y="115888"/>
            <a:ext cx="10160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311" r:id="rId12"/>
    <p:sldLayoutId id="2147484312" r:id="rId13"/>
    <p:sldLayoutId id="2147484313" r:id="rId14"/>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A8E85A1-B139-472C-B187-C13AE67547FE}"/>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0CE316B6-4519-4CF9-9992-6688C2599A9C}"/>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graphicFrame>
        <p:nvGraphicFramePr>
          <p:cNvPr id="2052" name="Object 11">
            <a:extLst>
              <a:ext uri="{FF2B5EF4-FFF2-40B4-BE49-F238E27FC236}">
                <a16:creationId xmlns:a16="http://schemas.microsoft.com/office/drawing/2014/main" id="{FBE2C366-BCAF-4C96-A834-A64632C52056}"/>
              </a:ext>
            </a:extLst>
          </p:cNvPr>
          <p:cNvGraphicFramePr>
            <a:graphicFrameLocks noChangeAspect="1"/>
          </p:cNvGraphicFramePr>
          <p:nvPr/>
        </p:nvGraphicFramePr>
        <p:xfrm>
          <a:off x="1" y="0"/>
          <a:ext cx="1504951" cy="1104900"/>
        </p:xfrm>
        <a:graphic>
          <a:graphicData uri="http://schemas.openxmlformats.org/presentationml/2006/ole">
            <mc:AlternateContent xmlns:mc="http://schemas.openxmlformats.org/markup-compatibility/2006">
              <mc:Choice xmlns:v="urn:schemas-microsoft-com:vml" Requires="v">
                <p:oleObj spid="_x0000_s2075" name="Photo Editor 照片" r:id="rId14" imgW="4563112" imgH="4466667" progId="MSPhotoEd.3">
                  <p:embed/>
                </p:oleObj>
              </mc:Choice>
              <mc:Fallback>
                <p:oleObj name="Photo Editor 照片" r:id="rId14" imgW="4563112" imgH="4466667" progId="MSPhotoEd.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0"/>
                        <a:ext cx="1504951"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Rectangle 13">
            <a:extLst>
              <a:ext uri="{FF2B5EF4-FFF2-40B4-BE49-F238E27FC236}">
                <a16:creationId xmlns:a16="http://schemas.microsoft.com/office/drawing/2014/main" id="{001C1C10-7517-471E-8347-3CA0FFEAD010}"/>
              </a:ext>
            </a:extLst>
          </p:cNvPr>
          <p:cNvSpPr>
            <a:spLocks noChangeArrowheads="1"/>
          </p:cNvSpPr>
          <p:nvPr/>
        </p:nvSpPr>
        <p:spPr bwMode="auto">
          <a:xfrm>
            <a:off x="8695267" y="6400800"/>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defRPr/>
            </a:pPr>
            <a:r>
              <a:rPr lang="zh-CN" altLang="en-US" sz="2400" b="1"/>
              <a:t>国际经济贸易学院</a:t>
            </a:r>
          </a:p>
        </p:txBody>
      </p:sp>
    </p:spTree>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287" r:id="rId10"/>
    <p:sldLayoutId id="2147484288"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C7E8A28-7AAA-456F-9AAC-9EBDA76E40A2}"/>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a:extLst>
              <a:ext uri="{FF2B5EF4-FFF2-40B4-BE49-F238E27FC236}">
                <a16:creationId xmlns:a16="http://schemas.microsoft.com/office/drawing/2014/main" id="{80AC448C-3E1C-4817-9DD6-75F0488E7D77}"/>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graphicFrame>
        <p:nvGraphicFramePr>
          <p:cNvPr id="3076" name="Object 11">
            <a:extLst>
              <a:ext uri="{FF2B5EF4-FFF2-40B4-BE49-F238E27FC236}">
                <a16:creationId xmlns:a16="http://schemas.microsoft.com/office/drawing/2014/main" id="{DFAFA009-F269-4A90-8035-CA8F385A5F16}"/>
              </a:ext>
            </a:extLst>
          </p:cNvPr>
          <p:cNvGraphicFramePr>
            <a:graphicFrameLocks noChangeAspect="1"/>
          </p:cNvGraphicFramePr>
          <p:nvPr/>
        </p:nvGraphicFramePr>
        <p:xfrm>
          <a:off x="1" y="0"/>
          <a:ext cx="1504951" cy="1104900"/>
        </p:xfrm>
        <a:graphic>
          <a:graphicData uri="http://schemas.openxmlformats.org/presentationml/2006/ole">
            <mc:AlternateContent xmlns:mc="http://schemas.openxmlformats.org/markup-compatibility/2006">
              <mc:Choice xmlns:v="urn:schemas-microsoft-com:vml" Requires="v">
                <p:oleObj spid="_x0000_s3099" name="Photo Editor 照片" r:id="rId14" imgW="4563112" imgH="4466667" progId="MSPhotoEd.3">
                  <p:embed/>
                </p:oleObj>
              </mc:Choice>
              <mc:Fallback>
                <p:oleObj name="Photo Editor 照片" r:id="rId14" imgW="4563112" imgH="4466667" progId="MSPhotoEd.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0"/>
                        <a:ext cx="1504951"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Rectangle 13">
            <a:extLst>
              <a:ext uri="{FF2B5EF4-FFF2-40B4-BE49-F238E27FC236}">
                <a16:creationId xmlns:a16="http://schemas.microsoft.com/office/drawing/2014/main" id="{B5316DF6-732F-4E7C-B515-6C6B907CF13A}"/>
              </a:ext>
            </a:extLst>
          </p:cNvPr>
          <p:cNvSpPr>
            <a:spLocks noChangeArrowheads="1"/>
          </p:cNvSpPr>
          <p:nvPr/>
        </p:nvSpPr>
        <p:spPr bwMode="auto">
          <a:xfrm>
            <a:off x="8695267" y="6400800"/>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defRPr/>
            </a:pPr>
            <a:r>
              <a:rPr lang="zh-CN" altLang="en-US" sz="2400" b="1"/>
              <a:t>国际经济贸易学院</a:t>
            </a:r>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1FA2C49-1A07-407C-9084-284352047882}"/>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a:extLst>
              <a:ext uri="{FF2B5EF4-FFF2-40B4-BE49-F238E27FC236}">
                <a16:creationId xmlns:a16="http://schemas.microsoft.com/office/drawing/2014/main" id="{DCD9FA22-832F-4502-B160-4DCB28D86B42}"/>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graphicFrame>
        <p:nvGraphicFramePr>
          <p:cNvPr id="4100" name="Object 11">
            <a:extLst>
              <a:ext uri="{FF2B5EF4-FFF2-40B4-BE49-F238E27FC236}">
                <a16:creationId xmlns:a16="http://schemas.microsoft.com/office/drawing/2014/main" id="{32FF85C3-D5FF-4AB4-9747-C14ADC67C350}"/>
              </a:ext>
            </a:extLst>
          </p:cNvPr>
          <p:cNvGraphicFramePr>
            <a:graphicFrameLocks noChangeAspect="1"/>
          </p:cNvGraphicFramePr>
          <p:nvPr/>
        </p:nvGraphicFramePr>
        <p:xfrm>
          <a:off x="1" y="0"/>
          <a:ext cx="1504951" cy="1104900"/>
        </p:xfrm>
        <a:graphic>
          <a:graphicData uri="http://schemas.openxmlformats.org/presentationml/2006/ole">
            <mc:AlternateContent xmlns:mc="http://schemas.openxmlformats.org/markup-compatibility/2006">
              <mc:Choice xmlns:v="urn:schemas-microsoft-com:vml" Requires="v">
                <p:oleObj spid="_x0000_s4123" name="Photo Editor 照片" r:id="rId14" imgW="4563112" imgH="4466667" progId="MSPhotoEd.3">
                  <p:embed/>
                </p:oleObj>
              </mc:Choice>
              <mc:Fallback>
                <p:oleObj name="Photo Editor 照片" r:id="rId14" imgW="4563112" imgH="4466667" progId="MSPhotoEd.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0"/>
                        <a:ext cx="1504951"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Rectangle 12">
            <a:extLst>
              <a:ext uri="{FF2B5EF4-FFF2-40B4-BE49-F238E27FC236}">
                <a16:creationId xmlns:a16="http://schemas.microsoft.com/office/drawing/2014/main" id="{FB16335D-7265-4D20-8AED-5957FC87435C}"/>
              </a:ext>
            </a:extLst>
          </p:cNvPr>
          <p:cNvSpPr>
            <a:spLocks noChangeArrowheads="1"/>
          </p:cNvSpPr>
          <p:nvPr/>
        </p:nvSpPr>
        <p:spPr bwMode="auto">
          <a:xfrm>
            <a:off x="8331200" y="64008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algn="ctr" eaLnBrk="1" hangingPunct="1">
              <a:defRPr/>
            </a:pPr>
            <a:r>
              <a:rPr lang="zh-CN" altLang="en-US" sz="2400" b="1">
                <a:ea typeface="华文行楷" panose="02010800040101010101" pitchFamily="2" charset="-122"/>
              </a:rPr>
              <a:t>国际经济贸易学院</a:t>
            </a:r>
          </a:p>
        </p:txBody>
      </p:sp>
    </p:spTree>
  </p:cSld>
  <p:clrMap bg1="lt1" tx1="dk1" bg2="lt2" tx2="dk2" accent1="accent1" accent2="accent2" accent3="accent3" accent4="accent4" accent5="accent5" accent6="accent6" hlink="hlink" folHlink="folHlink"/>
  <p:sldLayoutIdLst>
    <p:sldLayoutId id="2147484300" r:id="rId1"/>
    <p:sldLayoutId id="2147484301" r:id="rId2"/>
    <p:sldLayoutId id="2147484302" r:id="rId3"/>
    <p:sldLayoutId id="2147484303" r:id="rId4"/>
    <p:sldLayoutId id="2147484304" r:id="rId5"/>
    <p:sldLayoutId id="2147484305" r:id="rId6"/>
    <p:sldLayoutId id="2147484306" r:id="rId7"/>
    <p:sldLayoutId id="2147484307" r:id="rId8"/>
    <p:sldLayoutId id="2147484308" r:id="rId9"/>
    <p:sldLayoutId id="2147484309" r:id="rId10"/>
    <p:sldLayoutId id="2147484310"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3.bin"/><Relationship Id="rId4" Type="http://schemas.openxmlformats.org/officeDocument/2006/relationships/image" Target="../media/image2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5A180-D8E1-4234-BD09-7BDB0CBAA4FE}"/>
              </a:ext>
            </a:extLst>
          </p:cNvPr>
          <p:cNvSpPr>
            <a:spLocks noGrp="1"/>
          </p:cNvSpPr>
          <p:nvPr>
            <p:ph type="ctrTitle" idx="4294967295"/>
          </p:nvPr>
        </p:nvSpPr>
        <p:spPr>
          <a:xfrm>
            <a:off x="0" y="1122363"/>
            <a:ext cx="12192000" cy="2387600"/>
          </a:xfrm>
        </p:spPr>
        <p:txBody>
          <a:bodyPr/>
          <a:lstStyle/>
          <a:p>
            <a:r>
              <a:rPr lang="zh-CN" altLang="en-US" dirty="0">
                <a:latin typeface="华文中宋" panose="02010600040101010101" pitchFamily="2" charset="-122"/>
                <a:ea typeface="华文中宋" panose="02010600040101010101" pitchFamily="2" charset="-122"/>
              </a:rPr>
              <a:t>计量分析</a:t>
            </a:r>
          </a:p>
        </p:txBody>
      </p:sp>
      <p:sp>
        <p:nvSpPr>
          <p:cNvPr id="3" name="副标题 2">
            <a:extLst>
              <a:ext uri="{FF2B5EF4-FFF2-40B4-BE49-F238E27FC236}">
                <a16:creationId xmlns:a16="http://schemas.microsoft.com/office/drawing/2014/main" id="{69D2E5C4-71BD-417C-BBBD-624A4FA1C16B}"/>
              </a:ext>
            </a:extLst>
          </p:cNvPr>
          <p:cNvSpPr>
            <a:spLocks noGrp="1"/>
          </p:cNvSpPr>
          <p:nvPr>
            <p:ph type="subTitle" idx="4294967295"/>
          </p:nvPr>
        </p:nvSpPr>
        <p:spPr>
          <a:xfrm>
            <a:off x="0" y="3602038"/>
            <a:ext cx="12192000" cy="1655762"/>
          </a:xfrm>
        </p:spPr>
        <p:txBody>
          <a:bodyPr/>
          <a:lstStyle/>
          <a:p>
            <a:pPr marL="0" indent="0" algn="ctr">
              <a:buNone/>
            </a:pPr>
            <a:r>
              <a:rPr lang="zh-CN" altLang="en-US" dirty="0">
                <a:latin typeface="华文中宋" panose="02010600040101010101" pitchFamily="2" charset="-122"/>
                <a:ea typeface="华文中宋" panose="02010600040101010101" pitchFamily="2" charset="-122"/>
              </a:rPr>
              <a:t>李博</a:t>
            </a:r>
            <a:endParaRPr lang="en-US" altLang="zh-CN" dirty="0">
              <a:latin typeface="华文中宋" panose="02010600040101010101" pitchFamily="2" charset="-122"/>
              <a:ea typeface="华文中宋" panose="02010600040101010101" pitchFamily="2" charset="-122"/>
            </a:endParaRPr>
          </a:p>
          <a:p>
            <a:pPr marL="0" indent="0" algn="ctr">
              <a:buNone/>
            </a:pPr>
            <a:r>
              <a:rPr lang="zh-CN" altLang="en-US" dirty="0">
                <a:latin typeface="华文中宋" panose="02010600040101010101" pitchFamily="2" charset="-122"/>
                <a:ea typeface="华文中宋" panose="02010600040101010101" pitchFamily="2" charset="-122"/>
              </a:rPr>
              <a:t>北京第二外国语学院 商学院</a:t>
            </a:r>
          </a:p>
        </p:txBody>
      </p:sp>
    </p:spTree>
    <p:extLst>
      <p:ext uri="{BB962C8B-B14F-4D97-AF65-F5344CB8AC3E}">
        <p14:creationId xmlns:p14="http://schemas.microsoft.com/office/powerpoint/2010/main" val="4110951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3259EA8-99DE-4C7E-9205-3A888735030F}"/>
              </a:ext>
            </a:extLst>
          </p:cNvPr>
          <p:cNvSpPr>
            <a:spLocks noGrp="1" noRot="1" noChangeArrowheads="1"/>
          </p:cNvSpPr>
          <p:nvPr>
            <p:ph type="title" idx="4294967295"/>
          </p:nvPr>
        </p:nvSpPr>
        <p:spPr>
          <a:xfrm>
            <a:off x="1055440" y="1008064"/>
            <a:ext cx="9612560" cy="1125537"/>
          </a:xfrm>
        </p:spPr>
        <p:txBody>
          <a:bodyPr/>
          <a:lstStyle/>
          <a:p>
            <a:pPr algn="l">
              <a:defRPr/>
            </a:pPr>
            <a:r>
              <a:rPr lang="zh-CN" altLang="en-US" sz="4000" dirty="0">
                <a:latin typeface="华文中宋" panose="02010600040101010101" pitchFamily="2" charset="-122"/>
                <a:ea typeface="华文中宋" panose="02010600040101010101" pitchFamily="2" charset="-122"/>
              </a:rPr>
              <a:t>二、定量分析的步骤</a:t>
            </a:r>
            <a:endParaRPr lang="en-US" altLang="zh-CN" sz="4000" dirty="0">
              <a:solidFill>
                <a:schemeClr val="tx1"/>
              </a:solidFill>
              <a:latin typeface="华文中宋" panose="02010600040101010101" pitchFamily="2" charset="-122"/>
              <a:ea typeface="华文中宋" panose="02010600040101010101" pitchFamily="2" charset="-122"/>
            </a:endParaRPr>
          </a:p>
        </p:txBody>
      </p:sp>
      <p:sp>
        <p:nvSpPr>
          <p:cNvPr id="16387" name="Rectangle 3">
            <a:extLst>
              <a:ext uri="{FF2B5EF4-FFF2-40B4-BE49-F238E27FC236}">
                <a16:creationId xmlns:a16="http://schemas.microsoft.com/office/drawing/2014/main" id="{501F59C8-2405-4F1E-B258-132CD109EBD6}"/>
              </a:ext>
            </a:extLst>
          </p:cNvPr>
          <p:cNvSpPr>
            <a:spLocks noGrp="1" noRot="1" noChangeArrowheads="1"/>
          </p:cNvSpPr>
          <p:nvPr>
            <p:ph type="body" sz="half" idx="4294967295"/>
          </p:nvPr>
        </p:nvSpPr>
        <p:spPr>
          <a:xfrm>
            <a:off x="1127448" y="2060575"/>
            <a:ext cx="9540552" cy="3096617"/>
          </a:xfrm>
        </p:spPr>
        <p:txBody>
          <a:bodyPr/>
          <a:lstStyle/>
          <a:p>
            <a:pPr>
              <a:lnSpc>
                <a:spcPct val="90000"/>
              </a:lnSpc>
              <a:buFont typeface="Wingdings" panose="05000000000000000000" pitchFamily="2" charset="2"/>
              <a:buNone/>
            </a:pPr>
            <a:r>
              <a:rPr lang="zh-CN" altLang="en-US" sz="2800" dirty="0">
                <a:latin typeface="华文中宋" panose="02010600040101010101" pitchFamily="2" charset="-122"/>
                <a:ea typeface="华文中宋" panose="02010600040101010101" pitchFamily="2" charset="-122"/>
              </a:rPr>
              <a:t>举例说明，凯恩斯消费理论检验</a:t>
            </a:r>
            <a:endParaRPr lang="en-US" altLang="zh-CN" sz="2800" dirty="0">
              <a:latin typeface="华文中宋" panose="02010600040101010101" pitchFamily="2" charset="-122"/>
              <a:ea typeface="华文中宋" panose="02010600040101010101" pitchFamily="2" charset="-122"/>
            </a:endParaRPr>
          </a:p>
          <a:p>
            <a:pPr>
              <a:lnSpc>
                <a:spcPct val="90000"/>
              </a:lnSpc>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命题：Y↑→C↑, but 0﹤MPC﹤1</a:t>
            </a:r>
          </a:p>
          <a:p>
            <a:pPr>
              <a:lnSpc>
                <a:spcPct val="90000"/>
              </a:lnSpc>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检验：</a:t>
            </a:r>
          </a:p>
          <a:p>
            <a:pPr>
              <a:lnSpc>
                <a:spcPct val="90000"/>
              </a:lnSpc>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       （A）人们的收入增加，是否会导致消费增加？</a:t>
            </a:r>
          </a:p>
          <a:p>
            <a:pPr>
              <a:lnSpc>
                <a:spcPct val="90000"/>
              </a:lnSpc>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       （B）消费增加对收入增加的反应是否敏感？</a:t>
            </a:r>
          </a:p>
          <a:p>
            <a:pPr>
              <a:lnSpc>
                <a:spcPct val="90000"/>
              </a:lnSpc>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       （C）边际消费倾向MPC与收入Y之间有什么关系？</a:t>
            </a:r>
          </a:p>
          <a:p>
            <a:pPr>
              <a:lnSpc>
                <a:spcPct val="90000"/>
              </a:lnSpc>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       （D）我们能够在多大程度上相信凯恩斯消费理论？</a:t>
            </a:r>
            <a:r>
              <a:rPr lang="zh-CN" altLang="en-US" sz="2400" dirty="0">
                <a:solidFill>
                  <a:schemeClr val="bg1"/>
                </a:solidFill>
                <a:latin typeface="华文中宋" panose="02010600040101010101" pitchFamily="2" charset="-122"/>
                <a:ea typeface="华文中宋" panose="02010600040101010101" pitchFamily="2" charset="-122"/>
                <a:cs typeface="Times New Roman" panose="02020603050405020304" pitchFamily="18" charset="0"/>
              </a:rPr>
              <a:t>性：</a:t>
            </a:r>
          </a:p>
          <a:p>
            <a:pPr>
              <a:lnSpc>
                <a:spcPct val="90000"/>
              </a:lnSpc>
              <a:buFont typeface="Wingdings" panose="05000000000000000000" pitchFamily="2" charset="2"/>
              <a:buNone/>
            </a:pPr>
            <a:r>
              <a:rPr lang="zh-CN" altLang="en-US" sz="2400" dirty="0">
                <a:solidFill>
                  <a:schemeClr val="hlink"/>
                </a:solidFill>
                <a:latin typeface="华文中宋" panose="02010600040101010101" pitchFamily="2" charset="-122"/>
                <a:ea typeface="华文中宋" panose="02010600040101010101" pitchFamily="2" charset="-122"/>
                <a:cs typeface="Times New Roman" panose="02020603050405020304" pitchFamily="18" charset="0"/>
              </a:rPr>
              <a:t>     </a:t>
            </a:r>
            <a:endParaRPr lang="zh-CN" altLang="zh-CN" sz="24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66E1BAE6-02FC-451B-AB55-36E1FEBEDBC3}"/>
              </a:ext>
            </a:extLst>
          </p:cNvPr>
          <p:cNvSpPr>
            <a:spLocks noGrp="1" noRot="1" noChangeArrowheads="1"/>
          </p:cNvSpPr>
          <p:nvPr>
            <p:ph idx="4294967295"/>
          </p:nvPr>
        </p:nvSpPr>
        <p:spPr>
          <a:xfrm>
            <a:off x="1775520" y="1412876"/>
            <a:ext cx="8892480" cy="4537075"/>
          </a:xfrm>
        </p:spPr>
        <p:txBody>
          <a:bodyPr/>
          <a:lstStyle/>
          <a:p>
            <a:pPr marL="0" indent="0">
              <a:buNone/>
            </a:pPr>
            <a:r>
              <a:rPr lang="zh-CN" altLang="en-US" b="1" dirty="0">
                <a:solidFill>
                  <a:srgbClr val="23029A"/>
                </a:solidFill>
                <a:latin typeface="华文中宋" panose="02010600040101010101" pitchFamily="2" charset="-122"/>
                <a:ea typeface="华文中宋" panose="02010600040101010101" pitchFamily="2" charset="-122"/>
              </a:rPr>
              <a:t>计量分析的基本路径</a:t>
            </a:r>
          </a:p>
          <a:p>
            <a:pPr>
              <a:buFont typeface="Wingdings" panose="05000000000000000000" pitchFamily="2" charset="2"/>
              <a:buNone/>
            </a:pPr>
            <a:r>
              <a:rPr lang="zh-CN" altLang="en-US"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1. </a:t>
            </a:r>
            <a:r>
              <a:rPr lang="zh-CN" altLang="en-US" sz="2400" dirty="0">
                <a:latin typeface="华文中宋" panose="02010600040101010101" pitchFamily="2" charset="-122"/>
                <a:ea typeface="华文中宋" panose="02010600040101010101" pitchFamily="2" charset="-122"/>
              </a:rPr>
              <a:t>提出问题</a:t>
            </a:r>
          </a:p>
          <a:p>
            <a:pPr>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2. </a:t>
            </a:r>
            <a:r>
              <a:rPr lang="zh-CN" altLang="en-US" sz="2400" dirty="0">
                <a:latin typeface="华文中宋" panose="02010600040101010101" pitchFamily="2" charset="-122"/>
                <a:ea typeface="华文中宋" panose="02010600040101010101" pitchFamily="2" charset="-122"/>
              </a:rPr>
              <a:t>构造理论模型</a:t>
            </a:r>
          </a:p>
          <a:p>
            <a:pPr>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3. </a:t>
            </a:r>
            <a:r>
              <a:rPr lang="zh-CN" altLang="en-US" sz="2400" dirty="0">
                <a:latin typeface="华文中宋" panose="02010600040101010101" pitchFamily="2" charset="-122"/>
                <a:ea typeface="华文中宋" panose="02010600040101010101" pitchFamily="2" charset="-122"/>
              </a:rPr>
              <a:t>设定计量模型（含识别）</a:t>
            </a:r>
          </a:p>
          <a:p>
            <a:pPr>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4. </a:t>
            </a:r>
            <a:r>
              <a:rPr lang="zh-CN" altLang="en-US" sz="2400" dirty="0">
                <a:latin typeface="华文中宋" panose="02010600040101010101" pitchFamily="2" charset="-122"/>
                <a:ea typeface="华文中宋" panose="02010600040101010101" pitchFamily="2" charset="-122"/>
              </a:rPr>
              <a:t>获取数据</a:t>
            </a:r>
          </a:p>
          <a:p>
            <a:pPr>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5. </a:t>
            </a:r>
            <a:r>
              <a:rPr lang="zh-CN" altLang="en-US" sz="2400" dirty="0">
                <a:latin typeface="华文中宋" panose="02010600040101010101" pitchFamily="2" charset="-122"/>
                <a:ea typeface="华文中宋" panose="02010600040101010101" pitchFamily="2" charset="-122"/>
              </a:rPr>
              <a:t>分析数据、估计参数</a:t>
            </a:r>
          </a:p>
          <a:p>
            <a:pPr>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6. </a:t>
            </a:r>
            <a:r>
              <a:rPr lang="zh-CN" altLang="en-US" sz="2400" dirty="0">
                <a:latin typeface="华文中宋" panose="02010600040101010101" pitchFamily="2" charset="-122"/>
                <a:ea typeface="华文中宋" panose="02010600040101010101" pitchFamily="2" charset="-122"/>
              </a:rPr>
              <a:t>检验模型假设</a:t>
            </a:r>
          </a:p>
          <a:p>
            <a:pPr>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7. </a:t>
            </a:r>
            <a:r>
              <a:rPr lang="zh-CN" altLang="en-US" sz="2400" dirty="0">
                <a:latin typeface="华文中宋" panose="02010600040101010101" pitchFamily="2" charset="-122"/>
                <a:ea typeface="华文中宋" panose="02010600040101010101" pitchFamily="2" charset="-122"/>
              </a:rPr>
              <a:t>预测或预报</a:t>
            </a:r>
          </a:p>
          <a:p>
            <a:pPr>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8. </a:t>
            </a:r>
            <a:r>
              <a:rPr lang="zh-CN" altLang="en-US" sz="2400" dirty="0">
                <a:latin typeface="华文中宋" panose="02010600040101010101" pitchFamily="2" charset="-122"/>
                <a:ea typeface="华文中宋" panose="02010600040101010101" pitchFamily="2" charset="-122"/>
              </a:rPr>
              <a:t>阐述模型含义</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9CCB4EBF-337F-4B89-AFA5-C5A4DDDFFFD7}"/>
              </a:ext>
            </a:extLst>
          </p:cNvPr>
          <p:cNvSpPr>
            <a:spLocks noGrp="1" noRot="1" noChangeArrowheads="1"/>
          </p:cNvSpPr>
          <p:nvPr>
            <p:ph idx="4294967295"/>
          </p:nvPr>
        </p:nvSpPr>
        <p:spPr>
          <a:xfrm>
            <a:off x="1055440" y="1484784"/>
            <a:ext cx="10081120" cy="4681537"/>
          </a:xfrm>
        </p:spPr>
        <p:txBody>
          <a:bodyPr/>
          <a:lstStyle/>
          <a:p>
            <a:pPr marL="0" indent="0">
              <a:lnSpc>
                <a:spcPct val="80000"/>
              </a:lnSpc>
              <a:buNone/>
              <a:defRPr/>
            </a:pPr>
            <a:r>
              <a:rPr lang="en-US" altLang="zh-CN" sz="2800" b="1" dirty="0">
                <a:latin typeface="华文中宋" panose="02010600040101010101" pitchFamily="2" charset="-122"/>
                <a:ea typeface="华文中宋" panose="02010600040101010101" pitchFamily="2" charset="-122"/>
              </a:rPr>
              <a:t>1. </a:t>
            </a:r>
            <a:r>
              <a:rPr lang="zh-CN" altLang="en-US" sz="2800" b="1" dirty="0">
                <a:latin typeface="华文中宋" panose="02010600040101010101" pitchFamily="2" charset="-122"/>
                <a:ea typeface="华文中宋" panose="02010600040101010101" pitchFamily="2" charset="-122"/>
              </a:rPr>
              <a:t>提出问题</a:t>
            </a:r>
          </a:p>
          <a:p>
            <a:pPr lvl="1">
              <a:lnSpc>
                <a:spcPct val="80000"/>
              </a:lnSpc>
              <a:buNone/>
              <a:defRPr/>
            </a:pPr>
            <a:r>
              <a:rPr lang="zh-CN" altLang="en-US" sz="2400"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科学研究始于问题</a:t>
            </a:r>
          </a:p>
          <a:p>
            <a:pPr lvl="1">
              <a:lnSpc>
                <a:spcPct val="80000"/>
              </a:lnSpc>
              <a:buNone/>
              <a:defRPr/>
            </a:pPr>
            <a:r>
              <a:rPr lang="zh-CN" altLang="en-US" sz="2400" dirty="0">
                <a:latin typeface="华文中宋" panose="02010600040101010101" pitchFamily="2" charset="-122"/>
                <a:ea typeface="华文中宋" panose="02010600040101010101" pitchFamily="2" charset="-122"/>
              </a:rPr>
              <a:t>刻画问题，就是界定研究对象，明确研究内容</a:t>
            </a:r>
          </a:p>
          <a:p>
            <a:pPr>
              <a:lnSpc>
                <a:spcPct val="80000"/>
              </a:lnSpc>
              <a:buFont typeface="Wingdings" panose="05000000000000000000" pitchFamily="2" charset="2"/>
              <a:buNone/>
              <a:defRPr/>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问题分类</a:t>
            </a:r>
          </a:p>
          <a:p>
            <a:pPr>
              <a:lnSpc>
                <a:spcPct val="80000"/>
              </a:lnSpc>
              <a:buFont typeface="Wingdings" panose="05000000000000000000" pitchFamily="2" charset="2"/>
              <a:buNone/>
              <a:defRPr/>
            </a:pPr>
            <a:r>
              <a:rPr lang="zh-CN" altLang="en-US" sz="2400" b="1" dirty="0">
                <a:latin typeface="华文中宋" panose="02010600040101010101" pitchFamily="2" charset="-122"/>
                <a:ea typeface="华文中宋" panose="02010600040101010101" pitchFamily="2" charset="-122"/>
              </a:rPr>
              <a:t>        理论问题</a:t>
            </a:r>
            <a:r>
              <a:rPr lang="en-US" altLang="zh-CN" sz="2400" b="1" dirty="0">
                <a:latin typeface="华文中宋" panose="02010600040101010101" pitchFamily="2" charset="-122"/>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理论与现实的矛盾；理论体系内部矛盾</a:t>
            </a:r>
          </a:p>
          <a:p>
            <a:pPr>
              <a:lnSpc>
                <a:spcPct val="80000"/>
              </a:lnSpc>
              <a:buFont typeface="Wingdings" panose="05000000000000000000" pitchFamily="2" charset="2"/>
              <a:buNone/>
              <a:defRPr/>
            </a:pPr>
            <a:r>
              <a:rPr lang="zh-CN" altLang="en-US" sz="2400" b="1" dirty="0">
                <a:latin typeface="华文中宋" panose="02010600040101010101" pitchFamily="2" charset="-122"/>
                <a:ea typeface="华文中宋" panose="02010600040101010101" pitchFamily="2" charset="-122"/>
              </a:rPr>
              <a:t>             （完备市场</a:t>
            </a:r>
            <a:r>
              <a:rPr lang="en-US" altLang="zh-CN" sz="2400" b="1" dirty="0">
                <a:latin typeface="华文中宋" panose="02010600040101010101" pitchFamily="2" charset="-122"/>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市场失灵</a:t>
            </a:r>
            <a:r>
              <a:rPr lang="en-US" altLang="zh-CN" sz="2400" b="1" dirty="0">
                <a:latin typeface="华文中宋" panose="02010600040101010101" pitchFamily="2" charset="-122"/>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博弈论与信息经济学）</a:t>
            </a:r>
          </a:p>
          <a:p>
            <a:pPr>
              <a:lnSpc>
                <a:spcPct val="80000"/>
              </a:lnSpc>
              <a:buFont typeface="Wingdings" panose="05000000000000000000" pitchFamily="2" charset="2"/>
              <a:buNone/>
              <a:defRPr/>
            </a:pPr>
            <a:r>
              <a:rPr lang="zh-CN" altLang="en-US" sz="2400" b="1" dirty="0">
                <a:latin typeface="华文中宋" panose="02010600040101010101" pitchFamily="2" charset="-122"/>
                <a:ea typeface="华文中宋" panose="02010600040101010101" pitchFamily="2" charset="-122"/>
              </a:rPr>
              <a:t>        现实问题</a:t>
            </a:r>
            <a:r>
              <a:rPr lang="en-US" altLang="zh-CN" sz="2400" b="1" dirty="0">
                <a:latin typeface="华文中宋" panose="02010600040101010101" pitchFamily="2" charset="-122"/>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客观现实问题；主观现实问题</a:t>
            </a:r>
          </a:p>
          <a:p>
            <a:pPr>
              <a:lnSpc>
                <a:spcPct val="80000"/>
              </a:lnSpc>
              <a:buFont typeface="Wingdings" panose="05000000000000000000" pitchFamily="2" charset="2"/>
              <a:buNone/>
              <a:defRPr/>
            </a:pPr>
            <a:r>
              <a:rPr lang="zh-CN" altLang="en-US" sz="2400" b="1" dirty="0">
                <a:latin typeface="华文中宋" panose="02010600040101010101" pitchFamily="2" charset="-122"/>
                <a:ea typeface="华文中宋" panose="02010600040101010101" pitchFamily="2" charset="-122"/>
              </a:rPr>
              <a:t>             （贫困与收入差距；效率、福利水平）</a:t>
            </a:r>
          </a:p>
          <a:p>
            <a:pPr>
              <a:lnSpc>
                <a:spcPct val="8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 </a:t>
            </a:r>
            <a:r>
              <a:rPr lang="zh-CN" altLang="en-US" sz="2400" b="1" dirty="0">
                <a:latin typeface="华文中宋" panose="02010600040101010101" pitchFamily="2" charset="-122"/>
                <a:ea typeface="华文中宋" panose="02010600040101010101" pitchFamily="2" charset="-122"/>
              </a:rPr>
              <a:t>精炼问题</a:t>
            </a:r>
          </a:p>
          <a:p>
            <a:pPr>
              <a:lnSpc>
                <a:spcPct val="80000"/>
              </a:lnSpc>
              <a:buFont typeface="Wingdings" panose="05000000000000000000" pitchFamily="2" charset="2"/>
              <a:buNone/>
              <a:defRPr/>
            </a:pPr>
            <a:r>
              <a:rPr lang="zh-CN" altLang="en-US" sz="2400" b="1" dirty="0">
                <a:latin typeface="华文中宋" panose="02010600040101010101" pitchFamily="2" charset="-122"/>
                <a:ea typeface="华文中宋" panose="02010600040101010101" pitchFamily="2" charset="-122"/>
              </a:rPr>
              <a:t>        明确问题域（研究对象集合体，总体 </a:t>
            </a:r>
            <a:r>
              <a:rPr lang="en-US" altLang="zh-CN" sz="2400" b="1" dirty="0">
                <a:latin typeface="华文中宋" panose="02010600040101010101" pitchFamily="2" charset="-122"/>
                <a:ea typeface="华文中宋" panose="02010600040101010101" pitchFamily="2" charset="-122"/>
              </a:rPr>
              <a:t>population</a:t>
            </a:r>
            <a:r>
              <a:rPr lang="zh-CN" altLang="en-US" sz="2400" b="1" dirty="0">
                <a:latin typeface="华文中宋" panose="02010600040101010101" pitchFamily="2" charset="-122"/>
                <a:ea typeface="华文中宋" panose="02010600040101010101" pitchFamily="2" charset="-122"/>
              </a:rPr>
              <a:t>）</a:t>
            </a:r>
          </a:p>
          <a:p>
            <a:pPr>
              <a:lnSpc>
                <a:spcPct val="80000"/>
              </a:lnSpc>
              <a:buFont typeface="Wingdings" panose="05000000000000000000" pitchFamily="2" charset="2"/>
              <a:buNone/>
              <a:defRPr/>
            </a:pPr>
            <a:r>
              <a:rPr lang="zh-CN" altLang="en-US" sz="2400" b="1" dirty="0">
                <a:latin typeface="华文中宋" panose="02010600040101010101" pitchFamily="2" charset="-122"/>
                <a:ea typeface="华文中宋" panose="02010600040101010101" pitchFamily="2" charset="-122"/>
              </a:rPr>
              <a:t>        定义概念（变量</a:t>
            </a:r>
            <a:r>
              <a:rPr lang="zh-CN" altLang="en-US" sz="2400" dirty="0">
                <a:latin typeface="华文中宋" panose="02010600040101010101" pitchFamily="2" charset="-122"/>
                <a:ea typeface="华文中宋" panose="02010600040101010101" pitchFamily="2" charset="-122"/>
              </a:rPr>
              <a:t>）</a:t>
            </a:r>
          </a:p>
          <a:p>
            <a:pPr>
              <a:lnSpc>
                <a:spcPct val="8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（以客观变化指标描述问题，特别是主观现实问题）</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1B65B867-0482-4BAE-AA16-4935235AE000}"/>
              </a:ext>
            </a:extLst>
          </p:cNvPr>
          <p:cNvSpPr>
            <a:spLocks noGrp="1" noRot="1" noChangeArrowheads="1"/>
          </p:cNvSpPr>
          <p:nvPr>
            <p:ph type="body" sz="half" idx="4294967295"/>
          </p:nvPr>
        </p:nvSpPr>
        <p:spPr>
          <a:xfrm>
            <a:off x="1055440" y="1484784"/>
            <a:ext cx="10441160" cy="4823941"/>
          </a:xfrm>
        </p:spPr>
        <p:txBody>
          <a:bodyPr/>
          <a:lstStyle/>
          <a:p>
            <a:pPr>
              <a:lnSpc>
                <a:spcPct val="80000"/>
              </a:lnSpc>
              <a:buFont typeface="Wingdings" panose="05000000000000000000" pitchFamily="2" charset="2"/>
              <a:buNone/>
              <a:defRPr/>
            </a:pPr>
            <a:r>
              <a:rPr lang="en-US" altLang="zh-CN" sz="2800" b="1" dirty="0">
                <a:latin typeface="华文中宋" panose="02010600040101010101" pitchFamily="2" charset="-122"/>
                <a:ea typeface="华文中宋" panose="02010600040101010101" pitchFamily="2" charset="-122"/>
              </a:rPr>
              <a:t>2. </a:t>
            </a:r>
            <a:r>
              <a:rPr lang="zh-CN" altLang="en-US" sz="2800" b="1" dirty="0">
                <a:latin typeface="华文中宋" panose="02010600040101010101" pitchFamily="2" charset="-122"/>
                <a:ea typeface="华文中宋" panose="02010600040101010101" pitchFamily="2" charset="-122"/>
              </a:rPr>
              <a:t>构造理论模型  </a:t>
            </a:r>
            <a:r>
              <a:rPr lang="zh-CN" altLang="en-US" sz="2800" dirty="0">
                <a:latin typeface="华文中宋" panose="02010600040101010101" pitchFamily="2" charset="-122"/>
                <a:ea typeface="华文中宋" panose="02010600040101010101" pitchFamily="2" charset="-122"/>
              </a:rPr>
              <a:t>      </a:t>
            </a:r>
          </a:p>
          <a:p>
            <a:pPr>
              <a:lnSpc>
                <a:spcPct val="8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 </a:t>
            </a:r>
            <a:r>
              <a:rPr lang="zh-CN" altLang="en-US" sz="2400" b="1" dirty="0">
                <a:latin typeface="华文中宋" panose="02010600040101010101" pitchFamily="2" charset="-122"/>
                <a:ea typeface="华文中宋" panose="02010600040101010101" pitchFamily="2" charset="-122"/>
              </a:rPr>
              <a:t>选择分析框架</a:t>
            </a:r>
          </a:p>
          <a:p>
            <a:pPr>
              <a:lnSpc>
                <a:spcPct val="80000"/>
              </a:lnSpc>
              <a:buFont typeface="Wingdings" panose="05000000000000000000" pitchFamily="2" charset="2"/>
              <a:buNone/>
              <a:defRPr/>
            </a:pPr>
            <a:r>
              <a:rPr lang="zh-CN" altLang="en-US" sz="2400" b="1"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可能存在透视同一问题的不同分析框架</a:t>
            </a:r>
          </a:p>
          <a:p>
            <a:pPr>
              <a:lnSpc>
                <a:spcPct val="8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（收入与消费：</a:t>
            </a:r>
            <a:r>
              <a:rPr lang="en-US" altLang="zh-CN" sz="2400" dirty="0">
                <a:latin typeface="华文中宋" panose="02010600040101010101" pitchFamily="2" charset="-122"/>
                <a:ea typeface="华文中宋" panose="02010600040101010101" pitchFamily="2" charset="-122"/>
              </a:rPr>
              <a:t>Keynes, Friedman, </a:t>
            </a:r>
            <a:r>
              <a:rPr lang="en-US" altLang="zh-CN" sz="2400" dirty="0" err="1">
                <a:latin typeface="华文中宋" panose="02010600040101010101" pitchFamily="2" charset="-122"/>
                <a:ea typeface="华文中宋" panose="02010600040101010101" pitchFamily="2" charset="-122"/>
              </a:rPr>
              <a:t>Duesenberry</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 </a:t>
            </a:r>
          </a:p>
          <a:p>
            <a:pPr>
              <a:lnSpc>
                <a:spcPct val="8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分析框架的来源：成熟理论、前沿文献、跨学科分析、社会洞察</a:t>
            </a:r>
          </a:p>
          <a:p>
            <a:pPr>
              <a:lnSpc>
                <a:spcPct val="8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 </a:t>
            </a:r>
            <a:r>
              <a:rPr lang="zh-CN" altLang="en-US" sz="2400" b="1" dirty="0">
                <a:latin typeface="华文中宋" panose="02010600040101010101" pitchFamily="2" charset="-122"/>
                <a:ea typeface="华文中宋" panose="02010600040101010101" pitchFamily="2" charset="-122"/>
              </a:rPr>
              <a:t>设定理论模型</a:t>
            </a:r>
          </a:p>
          <a:p>
            <a:pPr>
              <a:lnSpc>
                <a:spcPct val="80000"/>
              </a:lnSpc>
              <a:buFont typeface="Wingdings" panose="05000000000000000000" pitchFamily="2" charset="2"/>
              <a:buNone/>
              <a:defRPr/>
            </a:pPr>
            <a:r>
              <a:rPr lang="zh-CN" altLang="en-US" sz="2400" b="1"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根据分析框架设定描述各种变量之间相互关系的数理方程 </a:t>
            </a:r>
          </a:p>
          <a:p>
            <a:pPr>
              <a:lnSpc>
                <a:spcPct val="80000"/>
              </a:lnSpc>
              <a:buFont typeface="Wingdings" panose="05000000000000000000" pitchFamily="2" charset="2"/>
              <a:buNone/>
              <a:defRPr/>
            </a:pPr>
            <a:endParaRPr lang="zh-CN" altLang="en-US" sz="2400" dirty="0">
              <a:latin typeface="华文中宋" panose="02010600040101010101" pitchFamily="2" charset="-122"/>
              <a:ea typeface="华文中宋" panose="02010600040101010101" pitchFamily="2" charset="-122"/>
            </a:endParaRPr>
          </a:p>
          <a:p>
            <a:pPr>
              <a:lnSpc>
                <a:spcPct val="8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a:t>
            </a:r>
          </a:p>
          <a:p>
            <a:pPr lvl="2">
              <a:lnSpc>
                <a:spcPct val="80000"/>
              </a:lnSpc>
              <a:defRPr/>
            </a:pPr>
            <a:r>
              <a:rPr lang="zh-CN" altLang="en-US" dirty="0">
                <a:latin typeface="华文中宋" panose="02010600040101010101" pitchFamily="2" charset="-122"/>
                <a:ea typeface="华文中宋" panose="02010600040101010101" pitchFamily="2" charset="-122"/>
              </a:rPr>
              <a:t>单方程模型：研究单一经济现象，揭示单向因果关系</a:t>
            </a:r>
          </a:p>
          <a:p>
            <a:pPr lvl="2">
              <a:lnSpc>
                <a:spcPct val="80000"/>
              </a:lnSpc>
              <a:defRPr/>
            </a:pPr>
            <a:r>
              <a:rPr lang="zh-CN" altLang="en-US" dirty="0">
                <a:latin typeface="华文中宋" panose="02010600040101010101" pitchFamily="2" charset="-122"/>
                <a:ea typeface="华文中宋" panose="02010600040101010101" pitchFamily="2" charset="-122"/>
              </a:rPr>
              <a:t>联立方程模型：研究一个经济系统，揭示复杂的因果关系</a:t>
            </a:r>
          </a:p>
        </p:txBody>
      </p:sp>
      <p:graphicFrame>
        <p:nvGraphicFramePr>
          <p:cNvPr id="20483" name="Object 2">
            <a:extLst>
              <a:ext uri="{FF2B5EF4-FFF2-40B4-BE49-F238E27FC236}">
                <a16:creationId xmlns:a16="http://schemas.microsoft.com/office/drawing/2014/main" id="{DEED8607-48EC-483E-8CE8-EBC1E30225F5}"/>
              </a:ext>
            </a:extLst>
          </p:cNvPr>
          <p:cNvGraphicFramePr>
            <a:graphicFrameLocks noChangeAspect="1"/>
          </p:cNvGraphicFramePr>
          <p:nvPr>
            <p:extLst>
              <p:ext uri="{D42A27DB-BD31-4B8C-83A1-F6EECF244321}">
                <p14:modId xmlns:p14="http://schemas.microsoft.com/office/powerpoint/2010/main" val="3230297317"/>
              </p:ext>
            </p:extLst>
          </p:nvPr>
        </p:nvGraphicFramePr>
        <p:xfrm>
          <a:off x="4898337" y="4149080"/>
          <a:ext cx="2395326" cy="576064"/>
        </p:xfrm>
        <a:graphic>
          <a:graphicData uri="http://schemas.openxmlformats.org/presentationml/2006/ole">
            <mc:AlternateContent xmlns:mc="http://schemas.openxmlformats.org/markup-compatibility/2006">
              <mc:Choice xmlns:v="urn:schemas-microsoft-com:vml" Requires="v">
                <p:oleObj spid="_x0000_s20507" r:id="rId4" imgW="890933" imgH="229097" progId="Equation.DSMT4">
                  <p:embed/>
                </p:oleObj>
              </mc:Choice>
              <mc:Fallback>
                <p:oleObj r:id="rId4" imgW="890933" imgH="229097"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8337" y="4149080"/>
                        <a:ext cx="2395326" cy="576064"/>
                      </a:xfrm>
                      <a:prstGeom prst="rect">
                        <a:avLst/>
                      </a:prstGeom>
                      <a:noFill/>
                      <a:ln>
                        <a:noFill/>
                      </a:ln>
                      <a:effectLst/>
                    </p:spPr>
                  </p:pic>
                </p:oleObj>
              </mc:Fallback>
            </mc:AlternateContent>
          </a:graphicData>
        </a:graphic>
      </p:graphicFrame>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7428A784-BBAF-498A-91B1-61CA69EB76CA}"/>
              </a:ext>
            </a:extLst>
          </p:cNvPr>
          <p:cNvSpPr>
            <a:spLocks noGrp="1" noRot="1" noChangeArrowheads="1"/>
          </p:cNvSpPr>
          <p:nvPr>
            <p:ph type="body" sz="half" idx="4294967295"/>
          </p:nvPr>
        </p:nvSpPr>
        <p:spPr>
          <a:xfrm>
            <a:off x="1055440" y="1340768"/>
            <a:ext cx="10297144" cy="5112420"/>
          </a:xfrm>
        </p:spPr>
        <p:txBody>
          <a:bodyPr/>
          <a:lstStyle/>
          <a:p>
            <a:pPr>
              <a:buFont typeface="Wingdings" panose="05000000000000000000" pitchFamily="2" charset="2"/>
              <a:buNone/>
              <a:defRPr/>
            </a:pPr>
            <a:r>
              <a:rPr lang="en-US" altLang="zh-CN" sz="2800" b="1" dirty="0">
                <a:latin typeface="华文中宋" panose="02010600040101010101" pitchFamily="2" charset="-122"/>
                <a:ea typeface="华文中宋" panose="02010600040101010101" pitchFamily="2" charset="-122"/>
              </a:rPr>
              <a:t>3. </a:t>
            </a:r>
            <a:r>
              <a:rPr lang="zh-CN" altLang="en-US" sz="2800" b="1" dirty="0">
                <a:latin typeface="华文中宋" panose="02010600040101010101" pitchFamily="2" charset="-122"/>
                <a:ea typeface="华文中宋" panose="02010600040101010101" pitchFamily="2" charset="-122"/>
              </a:rPr>
              <a:t>设定计量模型</a:t>
            </a:r>
          </a:p>
          <a:p>
            <a:pPr>
              <a:buFont typeface="Wingdings" panose="05000000000000000000" pitchFamily="2" charset="2"/>
              <a:buNone/>
              <a:defRPr/>
            </a:pPr>
            <a:r>
              <a:rPr lang="zh-CN" altLang="en-US" sz="28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筛选解释变量</a:t>
            </a:r>
          </a:p>
          <a:p>
            <a:pPr marL="1371600" lvl="3" indent="0">
              <a:buNone/>
              <a:defRPr/>
            </a:pPr>
            <a:r>
              <a:rPr lang="zh-CN" altLang="en-US" sz="2400" dirty="0">
                <a:latin typeface="华文中宋" panose="02010600040101010101" pitchFamily="2" charset="-122"/>
                <a:ea typeface="华文中宋" panose="02010600040101010101" pitchFamily="2" charset="-122"/>
              </a:rPr>
              <a:t>依据经济学理论、经济逻辑与经验常识</a:t>
            </a:r>
          </a:p>
          <a:p>
            <a:pPr marL="1371600" lvl="3" indent="0">
              <a:buNone/>
              <a:defRPr/>
            </a:pPr>
            <a:r>
              <a:rPr lang="zh-CN" altLang="en-US" sz="2400" dirty="0">
                <a:latin typeface="华文中宋" panose="02010600040101010101" pitchFamily="2" charset="-122"/>
                <a:ea typeface="华文中宋" panose="02010600040101010101" pitchFamily="2" charset="-122"/>
              </a:rPr>
              <a:t>变量之间的关系：解释变量与被解释变量（自变量与因变） </a:t>
            </a:r>
          </a:p>
          <a:p>
            <a:pPr marL="1371600" lvl="3" indent="0">
              <a:buNone/>
              <a:defRPr/>
            </a:pPr>
            <a:r>
              <a:rPr lang="zh-CN" altLang="en-US" sz="2400" dirty="0">
                <a:latin typeface="华文中宋" panose="02010600040101010101" pitchFamily="2" charset="-122"/>
                <a:ea typeface="华文中宋" panose="02010600040101010101" pitchFamily="2" charset="-122"/>
              </a:rPr>
              <a:t>注意变量数据的可得性</a:t>
            </a:r>
          </a:p>
          <a:p>
            <a:pPr lvl="3">
              <a:buFont typeface="Wingdings" panose="05000000000000000000" pitchFamily="2" charset="2"/>
              <a:buNone/>
              <a:defRPr/>
            </a:pPr>
            <a:endParaRPr lang="zh-CN" altLang="en-US" sz="1050" b="1" dirty="0">
              <a:latin typeface="华文中宋" panose="02010600040101010101" pitchFamily="2" charset="-122"/>
              <a:ea typeface="华文中宋" panose="02010600040101010101" pitchFamily="2" charset="-122"/>
            </a:endParaRPr>
          </a:p>
          <a:p>
            <a:pPr>
              <a:spcBef>
                <a:spcPct val="0"/>
              </a:spcBef>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 </a:t>
            </a:r>
            <a:r>
              <a:rPr lang="zh-CN" altLang="en-US" sz="2400" b="1" dirty="0">
                <a:latin typeface="华文中宋" panose="02010600040101010101" pitchFamily="2" charset="-122"/>
                <a:ea typeface="华文中宋" panose="02010600040101010101" pitchFamily="2" charset="-122"/>
              </a:rPr>
              <a:t>确定模型的函数形式</a:t>
            </a:r>
          </a:p>
          <a:p>
            <a:pPr marL="1371600" lvl="3" indent="0">
              <a:buNone/>
              <a:defRPr/>
            </a:pPr>
            <a:r>
              <a:rPr lang="zh-CN" altLang="en-US" sz="2400" dirty="0">
                <a:latin typeface="华文中宋" panose="02010600040101010101" pitchFamily="2" charset="-122"/>
                <a:ea typeface="华文中宋" panose="02010600040101010101" pitchFamily="2" charset="-122"/>
              </a:rPr>
              <a:t>主要依据经济理论生产函数、消费函数、需求函数等</a:t>
            </a:r>
          </a:p>
          <a:p>
            <a:pPr marL="1371600" lvl="3" indent="0">
              <a:buNone/>
              <a:defRPr/>
            </a:pPr>
            <a:r>
              <a:rPr lang="zh-CN" altLang="en-US" sz="2400" dirty="0">
                <a:latin typeface="华文中宋" panose="02010600040101010101" pitchFamily="2" charset="-122"/>
                <a:ea typeface="华文中宋" panose="02010600040101010101" pitchFamily="2" charset="-122"/>
              </a:rPr>
              <a:t>作散点图</a:t>
            </a:r>
          </a:p>
          <a:p>
            <a:pPr marL="1371600" lvl="3" indent="0">
              <a:buNone/>
              <a:defRPr/>
            </a:pPr>
            <a:r>
              <a:rPr lang="zh-CN" altLang="en-US" sz="2400" dirty="0">
                <a:latin typeface="华文中宋" panose="02010600040101010101" pitchFamily="2" charset="-122"/>
                <a:ea typeface="华文中宋" panose="02010600040101010101" pitchFamily="2" charset="-122"/>
              </a:rPr>
              <a:t>尝试不同的拟合形式</a:t>
            </a:r>
          </a:p>
          <a:p>
            <a:pPr marL="1371600" lvl="3" indent="0">
              <a:buNone/>
              <a:defRPr/>
            </a:pPr>
            <a:r>
              <a:rPr lang="zh-CN" altLang="en-US" sz="2400" dirty="0">
                <a:latin typeface="华文中宋" panose="02010600040101010101" pitchFamily="2" charset="-122"/>
                <a:ea typeface="华文中宋" panose="02010600040101010101" pitchFamily="2" charset="-122"/>
              </a:rPr>
              <a:t>有时也可能采用不确定的函数形式，如 </a:t>
            </a:r>
            <a:r>
              <a:rPr lang="en-US" altLang="zh-CN" sz="2400" dirty="0">
                <a:latin typeface="华文中宋" panose="02010600040101010101" pitchFamily="2" charset="-122"/>
                <a:ea typeface="华文中宋" panose="02010600040101010101" pitchFamily="2" charset="-122"/>
              </a:rPr>
              <a:t>J. Becker</a:t>
            </a:r>
            <a:r>
              <a:rPr lang="zh-CN" altLang="en-US" sz="2400" dirty="0">
                <a:latin typeface="华文中宋" panose="02010600040101010101" pitchFamily="2" charset="-122"/>
                <a:ea typeface="华文中宋" panose="02010600040101010101" pitchFamily="2" charset="-122"/>
              </a:rPr>
              <a:t>用效用最大化分析框架描述个人的犯罪行为</a:t>
            </a:r>
          </a:p>
          <a:p>
            <a:pPr>
              <a:spcBef>
                <a:spcPct val="0"/>
              </a:spcBef>
              <a:buFont typeface="Wingdings" panose="05000000000000000000" pitchFamily="2" charset="2"/>
              <a:buNone/>
              <a:defRPr/>
            </a:pPr>
            <a:endParaRPr lang="zh-CN" altLang="en-US" sz="2800" b="1" dirty="0">
              <a:latin typeface="华文中宋" panose="02010600040101010101" pitchFamily="2" charset="-122"/>
              <a:ea typeface="华文中宋" panose="02010600040101010101" pitchFamily="2" charset="-122"/>
            </a:endParaRPr>
          </a:p>
        </p:txBody>
      </p:sp>
      <p:graphicFrame>
        <p:nvGraphicFramePr>
          <p:cNvPr id="19460" name="Object 2">
            <a:extLst>
              <a:ext uri="{FF2B5EF4-FFF2-40B4-BE49-F238E27FC236}">
                <a16:creationId xmlns:a16="http://schemas.microsoft.com/office/drawing/2014/main" id="{2D34850C-96E2-43CA-82FB-A1AE668675BD}"/>
              </a:ext>
            </a:extLst>
          </p:cNvPr>
          <p:cNvGraphicFramePr>
            <a:graphicFrameLocks noGrp="1" noChangeAspect="1"/>
          </p:cNvGraphicFramePr>
          <p:nvPr>
            <p:ph sz="quarter" idx="4294967295"/>
            <p:extLst>
              <p:ext uri="{D42A27DB-BD31-4B8C-83A1-F6EECF244321}">
                <p14:modId xmlns:p14="http://schemas.microsoft.com/office/powerpoint/2010/main" val="2377567705"/>
              </p:ext>
            </p:extLst>
          </p:nvPr>
        </p:nvGraphicFramePr>
        <p:xfrm>
          <a:off x="5918902" y="4653136"/>
          <a:ext cx="3201657" cy="756791"/>
        </p:xfrm>
        <a:graphic>
          <a:graphicData uri="http://schemas.openxmlformats.org/presentationml/2006/ole">
            <mc:AlternateContent xmlns:mc="http://schemas.openxmlformats.org/markup-compatibility/2006">
              <mc:Choice xmlns:v="urn:schemas-microsoft-com:vml" Requires="v">
                <p:oleObj spid="_x0000_s22575" r:id="rId3" imgW="1931238" imgH="457399" progId="Equation.DSMT4">
                  <p:embed/>
                </p:oleObj>
              </mc:Choice>
              <mc:Fallback>
                <p:oleObj r:id="rId3" imgW="1931238" imgH="457399" progId="Equation.DSMT4">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902" y="4653136"/>
                        <a:ext cx="3201657" cy="756791"/>
                      </a:xfrm>
                      <a:prstGeom prst="rect">
                        <a:avLst/>
                      </a:prstGeom>
                      <a:noFill/>
                      <a:ln>
                        <a:noFill/>
                      </a:ln>
                      <a:effectLst/>
                    </p:spPr>
                  </p:pic>
                </p:oleObj>
              </mc:Fallback>
            </mc:AlternateContent>
          </a:graphicData>
        </a:graphic>
      </p:graphicFrame>
      <p:graphicFrame>
        <p:nvGraphicFramePr>
          <p:cNvPr id="19462" name="Object 3">
            <a:extLst>
              <a:ext uri="{FF2B5EF4-FFF2-40B4-BE49-F238E27FC236}">
                <a16:creationId xmlns:a16="http://schemas.microsoft.com/office/drawing/2014/main" id="{AEBBAFCB-89AF-4D77-B0C3-32FADD17C297}"/>
              </a:ext>
            </a:extLst>
          </p:cNvPr>
          <p:cNvGraphicFramePr>
            <a:graphicFrameLocks noGrp="1" noChangeAspect="1"/>
          </p:cNvGraphicFramePr>
          <p:nvPr>
            <p:ph sz="quarter" idx="4294967295"/>
            <p:extLst>
              <p:ext uri="{D42A27DB-BD31-4B8C-83A1-F6EECF244321}">
                <p14:modId xmlns:p14="http://schemas.microsoft.com/office/powerpoint/2010/main" val="3459673125"/>
              </p:ext>
            </p:extLst>
          </p:nvPr>
        </p:nvGraphicFramePr>
        <p:xfrm>
          <a:off x="6600056" y="5949280"/>
          <a:ext cx="2376487" cy="454025"/>
        </p:xfrm>
        <a:graphic>
          <a:graphicData uri="http://schemas.openxmlformats.org/presentationml/2006/ole">
            <mc:AlternateContent xmlns:mc="http://schemas.openxmlformats.org/markup-compatibility/2006">
              <mc:Choice xmlns:v="urn:schemas-microsoft-com:vml" Requires="v">
                <p:oleObj spid="_x0000_s22576" r:id="rId5" imgW="1196396" imgH="229097" progId="Equation.DSMT4">
                  <p:embed/>
                </p:oleObj>
              </mc:Choice>
              <mc:Fallback>
                <p:oleObj r:id="rId5" imgW="1196396" imgH="229097" progId="Equation.DSMT4">
                  <p:embed/>
                  <p:pic>
                    <p:nvPicPr>
                      <p:cNvPr id="0" name="Object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0056" y="5949280"/>
                        <a:ext cx="237648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fade">
                                      <p:cBhvr>
                                        <p:cTn id="7" dur="1000"/>
                                        <p:tgtEl>
                                          <p:spTgt spid="19459">
                                            <p:txEl>
                                              <p:pRg st="1" end="1"/>
                                            </p:txEl>
                                          </p:spTgt>
                                        </p:tgtEl>
                                      </p:cBhvr>
                                    </p:animEffect>
                                    <p:anim calcmode="lin" valueType="num">
                                      <p:cBhvr>
                                        <p:cTn id="8" dur="10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94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9459">
                                            <p:txEl>
                                              <p:pRg st="2" end="2"/>
                                            </p:txEl>
                                          </p:spTgt>
                                        </p:tgtEl>
                                        <p:attrNameLst>
                                          <p:attrName>style.visibility</p:attrName>
                                        </p:attrNameLst>
                                      </p:cBhvr>
                                      <p:to>
                                        <p:strVal val="visible"/>
                                      </p:to>
                                    </p:set>
                                    <p:animEffect transition="in" filter="fade">
                                      <p:cBhvr>
                                        <p:cTn id="14" dur="1000"/>
                                        <p:tgtEl>
                                          <p:spTgt spid="19459">
                                            <p:txEl>
                                              <p:pRg st="2" end="2"/>
                                            </p:txEl>
                                          </p:spTgt>
                                        </p:tgtEl>
                                      </p:cBhvr>
                                    </p:animEffect>
                                    <p:anim calcmode="lin" valueType="num">
                                      <p:cBhvr>
                                        <p:cTn id="15" dur="10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9459">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animEffect transition="in" filter="fade">
                                      <p:cBhvr>
                                        <p:cTn id="19" dur="1000"/>
                                        <p:tgtEl>
                                          <p:spTgt spid="19459">
                                            <p:txEl>
                                              <p:pRg st="3" end="3"/>
                                            </p:txEl>
                                          </p:spTgt>
                                        </p:tgtEl>
                                      </p:cBhvr>
                                    </p:animEffect>
                                    <p:anim calcmode="lin" valueType="num">
                                      <p:cBhvr>
                                        <p:cTn id="20" dur="10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9459">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9459">
                                            <p:txEl>
                                              <p:pRg st="4" end="4"/>
                                            </p:txEl>
                                          </p:spTgt>
                                        </p:tgtEl>
                                        <p:attrNameLst>
                                          <p:attrName>style.visibility</p:attrName>
                                        </p:attrNameLst>
                                      </p:cBhvr>
                                      <p:to>
                                        <p:strVal val="visible"/>
                                      </p:to>
                                    </p:set>
                                    <p:animEffect transition="in" filter="fade">
                                      <p:cBhvr>
                                        <p:cTn id="24" dur="1000"/>
                                        <p:tgtEl>
                                          <p:spTgt spid="19459">
                                            <p:txEl>
                                              <p:pRg st="4" end="4"/>
                                            </p:txEl>
                                          </p:spTgt>
                                        </p:tgtEl>
                                      </p:cBhvr>
                                    </p:animEffect>
                                    <p:anim calcmode="lin" valueType="num">
                                      <p:cBhvr>
                                        <p:cTn id="25" dur="10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94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1000"/>
                                        <p:tgtEl>
                                          <p:spTgt spid="19459">
                                            <p:txEl>
                                              <p:pRg st="6" end="6"/>
                                            </p:txEl>
                                          </p:spTgt>
                                        </p:tgtEl>
                                      </p:cBhvr>
                                    </p:animEffect>
                                    <p:anim calcmode="lin" valueType="num">
                                      <p:cBhvr>
                                        <p:cTn id="32" dur="10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945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nodeType="clickEffect">
                                  <p:stCondLst>
                                    <p:cond delay="0"/>
                                  </p:stCondLst>
                                  <p:childTnLst>
                                    <p:set>
                                      <p:cBhvr>
                                        <p:cTn id="37" dur="1" fill="hold">
                                          <p:stCondLst>
                                            <p:cond delay="0"/>
                                          </p:stCondLst>
                                        </p:cTn>
                                        <p:tgtEl>
                                          <p:spTgt spid="19459">
                                            <p:txEl>
                                              <p:pRg st="7" end="7"/>
                                            </p:txEl>
                                          </p:spTgt>
                                        </p:tgtEl>
                                        <p:attrNameLst>
                                          <p:attrName>style.visibility</p:attrName>
                                        </p:attrNameLst>
                                      </p:cBhvr>
                                      <p:to>
                                        <p:strVal val="visible"/>
                                      </p:to>
                                    </p:set>
                                    <p:animEffect transition="in" filter="fade">
                                      <p:cBhvr>
                                        <p:cTn id="38" dur="1000"/>
                                        <p:tgtEl>
                                          <p:spTgt spid="19459">
                                            <p:txEl>
                                              <p:pRg st="7" end="7"/>
                                            </p:txEl>
                                          </p:spTgt>
                                        </p:tgtEl>
                                      </p:cBhvr>
                                    </p:animEffect>
                                    <p:anim calcmode="lin" valueType="num">
                                      <p:cBhvr>
                                        <p:cTn id="39" dur="10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19459">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9459">
                                            <p:txEl>
                                              <p:pRg st="8" end="8"/>
                                            </p:txEl>
                                          </p:spTgt>
                                        </p:tgtEl>
                                        <p:attrNameLst>
                                          <p:attrName>style.visibility</p:attrName>
                                        </p:attrNameLst>
                                      </p:cBhvr>
                                      <p:to>
                                        <p:strVal val="visible"/>
                                      </p:to>
                                    </p:set>
                                    <p:animEffect transition="in" filter="fade">
                                      <p:cBhvr>
                                        <p:cTn id="43" dur="1000"/>
                                        <p:tgtEl>
                                          <p:spTgt spid="19459">
                                            <p:txEl>
                                              <p:pRg st="8" end="8"/>
                                            </p:txEl>
                                          </p:spTgt>
                                        </p:tgtEl>
                                      </p:cBhvr>
                                    </p:animEffect>
                                    <p:anim calcmode="lin" valueType="num">
                                      <p:cBhvr>
                                        <p:cTn id="44" dur="1000" fill="hold"/>
                                        <p:tgtEl>
                                          <p:spTgt spid="19459">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19459">
                                            <p:txEl>
                                              <p:pRg st="8" end="8"/>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9460"/>
                                        </p:tgtEl>
                                        <p:attrNameLst>
                                          <p:attrName>style.visibility</p:attrName>
                                        </p:attrNameLst>
                                      </p:cBhvr>
                                      <p:to>
                                        <p:strVal val="visible"/>
                                      </p:to>
                                    </p:set>
                                    <p:animEffect transition="in" filter="fade">
                                      <p:cBhvr>
                                        <p:cTn id="48" dur="1000"/>
                                        <p:tgtEl>
                                          <p:spTgt spid="19460"/>
                                        </p:tgtEl>
                                      </p:cBhvr>
                                    </p:animEffect>
                                    <p:anim calcmode="lin" valueType="num">
                                      <p:cBhvr>
                                        <p:cTn id="49" dur="1000" fill="hold"/>
                                        <p:tgtEl>
                                          <p:spTgt spid="19460"/>
                                        </p:tgtEl>
                                        <p:attrNameLst>
                                          <p:attrName>ppt_x</p:attrName>
                                        </p:attrNameLst>
                                      </p:cBhvr>
                                      <p:tavLst>
                                        <p:tav tm="0">
                                          <p:val>
                                            <p:strVal val="#ppt_x"/>
                                          </p:val>
                                        </p:tav>
                                        <p:tav tm="100000">
                                          <p:val>
                                            <p:strVal val="#ppt_x"/>
                                          </p:val>
                                        </p:tav>
                                      </p:tavLst>
                                    </p:anim>
                                    <p:anim calcmode="lin" valueType="num">
                                      <p:cBhvr>
                                        <p:cTn id="50" dur="1000" fill="hold"/>
                                        <p:tgtEl>
                                          <p:spTgt spid="19460"/>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9459">
                                            <p:txEl>
                                              <p:pRg st="9" end="9"/>
                                            </p:txEl>
                                          </p:spTgt>
                                        </p:tgtEl>
                                        <p:attrNameLst>
                                          <p:attrName>style.visibility</p:attrName>
                                        </p:attrNameLst>
                                      </p:cBhvr>
                                      <p:to>
                                        <p:strVal val="visible"/>
                                      </p:to>
                                    </p:set>
                                    <p:animEffect transition="in" filter="fade">
                                      <p:cBhvr>
                                        <p:cTn id="53" dur="1000"/>
                                        <p:tgtEl>
                                          <p:spTgt spid="19459">
                                            <p:txEl>
                                              <p:pRg st="9" end="9"/>
                                            </p:txEl>
                                          </p:spTgt>
                                        </p:tgtEl>
                                      </p:cBhvr>
                                    </p:animEffect>
                                    <p:anim calcmode="lin" valueType="num">
                                      <p:cBhvr>
                                        <p:cTn id="54" dur="1000" fill="hold"/>
                                        <p:tgtEl>
                                          <p:spTgt spid="19459">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19459">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9459">
                                            <p:txEl>
                                              <p:pRg st="10" end="10"/>
                                            </p:txEl>
                                          </p:spTgt>
                                        </p:tgtEl>
                                        <p:attrNameLst>
                                          <p:attrName>style.visibility</p:attrName>
                                        </p:attrNameLst>
                                      </p:cBhvr>
                                      <p:to>
                                        <p:strVal val="visible"/>
                                      </p:to>
                                    </p:set>
                                    <p:animEffect transition="in" filter="fade">
                                      <p:cBhvr>
                                        <p:cTn id="58" dur="1000"/>
                                        <p:tgtEl>
                                          <p:spTgt spid="19459">
                                            <p:txEl>
                                              <p:pRg st="10" end="10"/>
                                            </p:txEl>
                                          </p:spTgt>
                                        </p:tgtEl>
                                      </p:cBhvr>
                                    </p:animEffect>
                                    <p:anim calcmode="lin" valueType="num">
                                      <p:cBhvr>
                                        <p:cTn id="59" dur="1000" fill="hold"/>
                                        <p:tgtEl>
                                          <p:spTgt spid="19459">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19459">
                                            <p:txEl>
                                              <p:pRg st="10" end="10"/>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9462"/>
                                        </p:tgtEl>
                                        <p:attrNameLst>
                                          <p:attrName>style.visibility</p:attrName>
                                        </p:attrNameLst>
                                      </p:cBhvr>
                                      <p:to>
                                        <p:strVal val="visible"/>
                                      </p:to>
                                    </p:set>
                                    <p:animEffect transition="in" filter="fade">
                                      <p:cBhvr>
                                        <p:cTn id="63" dur="1000"/>
                                        <p:tgtEl>
                                          <p:spTgt spid="19462"/>
                                        </p:tgtEl>
                                      </p:cBhvr>
                                    </p:animEffect>
                                    <p:anim calcmode="lin" valueType="num">
                                      <p:cBhvr>
                                        <p:cTn id="64" dur="1000" fill="hold"/>
                                        <p:tgtEl>
                                          <p:spTgt spid="19462"/>
                                        </p:tgtEl>
                                        <p:attrNameLst>
                                          <p:attrName>ppt_x</p:attrName>
                                        </p:attrNameLst>
                                      </p:cBhvr>
                                      <p:tavLst>
                                        <p:tav tm="0">
                                          <p:val>
                                            <p:strVal val="#ppt_x"/>
                                          </p:val>
                                        </p:tav>
                                        <p:tav tm="100000">
                                          <p:val>
                                            <p:strVal val="#ppt_x"/>
                                          </p:val>
                                        </p:tav>
                                      </p:tavLst>
                                    </p:anim>
                                    <p:anim calcmode="lin" valueType="num">
                                      <p:cBhvr>
                                        <p:cTn id="65" dur="1000" fill="hold"/>
                                        <p:tgtEl>
                                          <p:spTgt spid="194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46D063AE-25BC-468B-B6CF-A18EA188CC63}"/>
              </a:ext>
            </a:extLst>
          </p:cNvPr>
          <p:cNvSpPr>
            <a:spLocks noGrp="1" noRot="1" noChangeArrowheads="1"/>
          </p:cNvSpPr>
          <p:nvPr/>
        </p:nvSpPr>
        <p:spPr bwMode="auto">
          <a:xfrm>
            <a:off x="1055440" y="1196752"/>
            <a:ext cx="9433048" cy="468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hlink"/>
              </a:buClr>
              <a:buSzPct val="70000"/>
              <a:buFont typeface="Wingdings" panose="05000000000000000000" pitchFamily="2" charset="2"/>
              <a:buNone/>
              <a:defRPr/>
            </a:pPr>
            <a:r>
              <a:rPr lang="zh-CN" altLang="en-US" sz="1050" b="1" dirty="0">
                <a:solidFill>
                  <a:srgbClr val="23029A"/>
                </a:solidFill>
                <a:latin typeface="华文中宋" panose="02010600040101010101" pitchFamily="2" charset="-122"/>
                <a:ea typeface="华文中宋" panose="02010600040101010101" pitchFamily="2" charset="-122"/>
              </a:rPr>
              <a:t>    </a:t>
            </a:r>
          </a:p>
          <a:p>
            <a:pPr eaLnBrk="1" hangingPunct="1">
              <a:buClr>
                <a:schemeClr val="hlink"/>
              </a:buClr>
              <a:buSzPct val="70000"/>
              <a:buFont typeface="Wingdings" panose="05000000000000000000" pitchFamily="2" charset="2"/>
              <a:buNone/>
              <a:defRPr/>
            </a:pPr>
            <a:r>
              <a:rPr lang="en-US" altLang="zh-CN" sz="2800" b="1" dirty="0">
                <a:latin typeface="华文中宋" panose="02010600040101010101" pitchFamily="2" charset="-122"/>
                <a:ea typeface="华文中宋" panose="02010600040101010101" pitchFamily="2" charset="-122"/>
              </a:rPr>
              <a:t>3. </a:t>
            </a:r>
            <a:r>
              <a:rPr lang="zh-CN" altLang="en-US" sz="2800" b="1" dirty="0">
                <a:latin typeface="华文中宋" panose="02010600040101010101" pitchFamily="2" charset="-122"/>
                <a:ea typeface="华文中宋" panose="02010600040101010101" pitchFamily="2" charset="-122"/>
              </a:rPr>
              <a:t>设定计量模型</a:t>
            </a:r>
          </a:p>
          <a:p>
            <a:pPr eaLnBrk="1" hangingPunct="1">
              <a:buClr>
                <a:schemeClr val="hlink"/>
              </a:buClr>
              <a:buSzPct val="70000"/>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 处理不可观测的变量  </a:t>
            </a:r>
          </a:p>
          <a:p>
            <a:pPr eaLnBrk="1" hangingPunct="1">
              <a:buClr>
                <a:schemeClr val="hlink"/>
              </a:buClr>
              <a:buSzPct val="70000"/>
              <a:buFont typeface="Wingdings" panose="05000000000000000000" pitchFamily="2" charset="2"/>
              <a:buNone/>
              <a:defRPr/>
            </a:pPr>
            <a:endParaRPr lang="zh-CN" altLang="en-US" sz="2400" dirty="0">
              <a:latin typeface="华文中宋" panose="02010600040101010101" pitchFamily="2" charset="-122"/>
              <a:ea typeface="华文中宋" panose="02010600040101010101" pitchFamily="2" charset="-122"/>
            </a:endParaRPr>
          </a:p>
          <a:p>
            <a:pPr eaLnBrk="1" hangingPunct="1">
              <a:buClr>
                <a:schemeClr val="hlink"/>
              </a:buClr>
              <a:buSzPct val="70000"/>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 生成假说</a:t>
            </a:r>
          </a:p>
          <a:p>
            <a:pPr eaLnBrk="1" hangingPunct="1">
              <a:buClr>
                <a:schemeClr val="hlink"/>
              </a:buClr>
              <a:buSzPct val="70000"/>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依据与参照：理论、观察、经验、他人观点、个人猜测</a:t>
            </a:r>
          </a:p>
          <a:p>
            <a:pPr eaLnBrk="1" hangingPunct="1">
              <a:buClr>
                <a:schemeClr val="hlink"/>
              </a:buClr>
              <a:buSzPct val="70000"/>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针对主要变量</a:t>
            </a:r>
          </a:p>
          <a:p>
            <a:pPr eaLnBrk="1" hangingPunct="1">
              <a:buClr>
                <a:schemeClr val="hlink"/>
              </a:buClr>
              <a:buSzPct val="70000"/>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尝试性解答</a:t>
            </a:r>
          </a:p>
          <a:p>
            <a:pPr eaLnBrk="1" hangingPunct="1">
              <a:buClr>
                <a:schemeClr val="hlink"/>
              </a:buClr>
              <a:buSzPct val="70000"/>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有待检验</a:t>
            </a:r>
          </a:p>
        </p:txBody>
      </p:sp>
      <p:graphicFrame>
        <p:nvGraphicFramePr>
          <p:cNvPr id="20484" name="Object 2">
            <a:extLst>
              <a:ext uri="{FF2B5EF4-FFF2-40B4-BE49-F238E27FC236}">
                <a16:creationId xmlns:a16="http://schemas.microsoft.com/office/drawing/2014/main" id="{7A7505CD-CD2A-429B-A95D-98E469B380AA}"/>
              </a:ext>
            </a:extLst>
          </p:cNvPr>
          <p:cNvGraphicFramePr>
            <a:graphicFrameLocks noChangeAspect="1"/>
          </p:cNvGraphicFramePr>
          <p:nvPr>
            <p:extLst>
              <p:ext uri="{D42A27DB-BD31-4B8C-83A1-F6EECF244321}">
                <p14:modId xmlns:p14="http://schemas.microsoft.com/office/powerpoint/2010/main" val="934103975"/>
              </p:ext>
            </p:extLst>
          </p:nvPr>
        </p:nvGraphicFramePr>
        <p:xfrm>
          <a:off x="2999656" y="2420888"/>
          <a:ext cx="5691187" cy="431800"/>
        </p:xfrm>
        <a:graphic>
          <a:graphicData uri="http://schemas.openxmlformats.org/presentationml/2006/ole">
            <mc:AlternateContent xmlns:mc="http://schemas.openxmlformats.org/markup-compatibility/2006">
              <mc:Choice xmlns:v="urn:schemas-microsoft-com:vml" Requires="v">
                <p:oleObj spid="_x0000_s23577" r:id="rId3" imgW="3302000" imgH="228600" progId="Equation.DSMT4">
                  <p:embed/>
                </p:oleObj>
              </mc:Choice>
              <mc:Fallback>
                <p:oleObj r:id="rId3" imgW="330200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6" y="2420888"/>
                        <a:ext cx="5691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1000"/>
                                        <p:tgtEl>
                                          <p:spTgt spid="20483">
                                            <p:txEl>
                                              <p:pRg st="0" end="0"/>
                                            </p:txEl>
                                          </p:spTgt>
                                        </p:tgtEl>
                                      </p:cBhvr>
                                    </p:animEffect>
                                    <p:anim calcmode="lin" valueType="num">
                                      <p:cBhvr>
                                        <p:cTn id="8" dur="10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4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0483">
                                            <p:txEl>
                                              <p:pRg st="1" end="1"/>
                                            </p:txEl>
                                          </p:spTgt>
                                        </p:tgtEl>
                                        <p:attrNameLst>
                                          <p:attrName>style.visibility</p:attrName>
                                        </p:attrNameLst>
                                      </p:cBhvr>
                                      <p:to>
                                        <p:strVal val="visible"/>
                                      </p:to>
                                    </p:set>
                                    <p:animEffect transition="in" filter="fade">
                                      <p:cBhvr>
                                        <p:cTn id="14" dur="1000"/>
                                        <p:tgtEl>
                                          <p:spTgt spid="20483">
                                            <p:txEl>
                                              <p:pRg st="1" end="1"/>
                                            </p:txEl>
                                          </p:spTgt>
                                        </p:tgtEl>
                                      </p:cBhvr>
                                    </p:animEffect>
                                    <p:anim calcmode="lin" valueType="num">
                                      <p:cBhvr>
                                        <p:cTn id="15" dur="10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048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Effect transition="in" filter="fade">
                                      <p:cBhvr>
                                        <p:cTn id="19" dur="1000"/>
                                        <p:tgtEl>
                                          <p:spTgt spid="20483">
                                            <p:txEl>
                                              <p:pRg st="2" end="2"/>
                                            </p:txEl>
                                          </p:spTgt>
                                        </p:tgtEl>
                                      </p:cBhvr>
                                    </p:animEffect>
                                    <p:anim calcmode="lin" valueType="num">
                                      <p:cBhvr>
                                        <p:cTn id="20" dur="10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048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20484"/>
                                        </p:tgtEl>
                                        <p:attrNameLst>
                                          <p:attrName>style.visibility</p:attrName>
                                        </p:attrNameLst>
                                      </p:cBhvr>
                                      <p:to>
                                        <p:strVal val="visible"/>
                                      </p:to>
                                    </p:set>
                                    <p:animEffect transition="in" filter="fade">
                                      <p:cBhvr>
                                        <p:cTn id="26" dur="1000"/>
                                        <p:tgtEl>
                                          <p:spTgt spid="20484"/>
                                        </p:tgtEl>
                                      </p:cBhvr>
                                    </p:animEffect>
                                    <p:anim calcmode="lin" valueType="num">
                                      <p:cBhvr>
                                        <p:cTn id="27" dur="1000" fill="hold"/>
                                        <p:tgtEl>
                                          <p:spTgt spid="20484"/>
                                        </p:tgtEl>
                                        <p:attrNameLst>
                                          <p:attrName>ppt_x</p:attrName>
                                        </p:attrNameLst>
                                      </p:cBhvr>
                                      <p:tavLst>
                                        <p:tav tm="0">
                                          <p:val>
                                            <p:strVal val="#ppt_x"/>
                                          </p:val>
                                        </p:tav>
                                        <p:tav tm="100000">
                                          <p:val>
                                            <p:strVal val="#ppt_x"/>
                                          </p:val>
                                        </p:tav>
                                      </p:tavLst>
                                    </p:anim>
                                    <p:anim calcmode="lin" valueType="num">
                                      <p:cBhvr>
                                        <p:cTn id="28"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20483">
                                            <p:txEl>
                                              <p:pRg st="4" end="4"/>
                                            </p:txEl>
                                          </p:spTgt>
                                        </p:tgtEl>
                                        <p:attrNameLst>
                                          <p:attrName>style.visibility</p:attrName>
                                        </p:attrNameLst>
                                      </p:cBhvr>
                                      <p:to>
                                        <p:strVal val="visible"/>
                                      </p:to>
                                    </p:set>
                                    <p:animEffect transition="in" filter="fade">
                                      <p:cBhvr>
                                        <p:cTn id="33" dur="1000"/>
                                        <p:tgtEl>
                                          <p:spTgt spid="20483">
                                            <p:txEl>
                                              <p:pRg st="4" end="4"/>
                                            </p:txEl>
                                          </p:spTgt>
                                        </p:tgtEl>
                                      </p:cBhvr>
                                    </p:animEffect>
                                    <p:anim calcmode="lin" valueType="num">
                                      <p:cBhvr>
                                        <p:cTn id="34" dur="10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048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20483">
                                            <p:txEl>
                                              <p:pRg st="5" end="5"/>
                                            </p:txEl>
                                          </p:spTgt>
                                        </p:tgtEl>
                                        <p:attrNameLst>
                                          <p:attrName>style.visibility</p:attrName>
                                        </p:attrNameLst>
                                      </p:cBhvr>
                                      <p:to>
                                        <p:strVal val="visible"/>
                                      </p:to>
                                    </p:set>
                                    <p:animEffect transition="in" filter="fade">
                                      <p:cBhvr>
                                        <p:cTn id="40" dur="1000"/>
                                        <p:tgtEl>
                                          <p:spTgt spid="20483">
                                            <p:txEl>
                                              <p:pRg st="5" end="5"/>
                                            </p:txEl>
                                          </p:spTgt>
                                        </p:tgtEl>
                                      </p:cBhvr>
                                    </p:animEffect>
                                    <p:anim calcmode="lin" valueType="num">
                                      <p:cBhvr>
                                        <p:cTn id="41" dur="10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2048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20483">
                                            <p:txEl>
                                              <p:pRg st="6" end="6"/>
                                            </p:txEl>
                                          </p:spTgt>
                                        </p:tgtEl>
                                        <p:attrNameLst>
                                          <p:attrName>style.visibility</p:attrName>
                                        </p:attrNameLst>
                                      </p:cBhvr>
                                      <p:to>
                                        <p:strVal val="visible"/>
                                      </p:to>
                                    </p:set>
                                    <p:animEffect transition="in" filter="fade">
                                      <p:cBhvr>
                                        <p:cTn id="45" dur="1000"/>
                                        <p:tgtEl>
                                          <p:spTgt spid="20483">
                                            <p:txEl>
                                              <p:pRg st="6" end="6"/>
                                            </p:txEl>
                                          </p:spTgt>
                                        </p:tgtEl>
                                      </p:cBhvr>
                                    </p:animEffect>
                                    <p:anim calcmode="lin" valueType="num">
                                      <p:cBhvr>
                                        <p:cTn id="46" dur="10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2048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0483">
                                            <p:txEl>
                                              <p:pRg st="7" end="7"/>
                                            </p:txEl>
                                          </p:spTgt>
                                        </p:tgtEl>
                                        <p:attrNameLst>
                                          <p:attrName>style.visibility</p:attrName>
                                        </p:attrNameLst>
                                      </p:cBhvr>
                                      <p:to>
                                        <p:strVal val="visible"/>
                                      </p:to>
                                    </p:set>
                                    <p:animEffect transition="in" filter="fade">
                                      <p:cBhvr>
                                        <p:cTn id="50" dur="1000"/>
                                        <p:tgtEl>
                                          <p:spTgt spid="20483">
                                            <p:txEl>
                                              <p:pRg st="7" end="7"/>
                                            </p:txEl>
                                          </p:spTgt>
                                        </p:tgtEl>
                                      </p:cBhvr>
                                    </p:animEffect>
                                    <p:anim calcmode="lin" valueType="num">
                                      <p:cBhvr>
                                        <p:cTn id="51" dur="10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2048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0483">
                                            <p:txEl>
                                              <p:pRg st="8" end="8"/>
                                            </p:txEl>
                                          </p:spTgt>
                                        </p:tgtEl>
                                        <p:attrNameLst>
                                          <p:attrName>style.visibility</p:attrName>
                                        </p:attrNameLst>
                                      </p:cBhvr>
                                      <p:to>
                                        <p:strVal val="visible"/>
                                      </p:to>
                                    </p:set>
                                    <p:animEffect transition="in" filter="fade">
                                      <p:cBhvr>
                                        <p:cTn id="55" dur="1000"/>
                                        <p:tgtEl>
                                          <p:spTgt spid="20483">
                                            <p:txEl>
                                              <p:pRg st="8" end="8"/>
                                            </p:txEl>
                                          </p:spTgt>
                                        </p:tgtEl>
                                      </p:cBhvr>
                                    </p:animEffect>
                                    <p:anim calcmode="lin" valueType="num">
                                      <p:cBhvr>
                                        <p:cTn id="56" dur="10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2048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BEC41F7C-9A12-4574-A040-E97762167ED9}"/>
              </a:ext>
            </a:extLst>
          </p:cNvPr>
          <p:cNvSpPr>
            <a:spLocks noGrp="1" noRot="1" noChangeArrowheads="1"/>
          </p:cNvSpPr>
          <p:nvPr>
            <p:ph type="body" sz="half" idx="4294967295"/>
          </p:nvPr>
        </p:nvSpPr>
        <p:spPr>
          <a:xfrm>
            <a:off x="911424" y="1052514"/>
            <a:ext cx="8316714" cy="1800225"/>
          </a:xfrm>
        </p:spPr>
        <p:txBody>
          <a:bodyPr/>
          <a:lstStyle/>
          <a:p>
            <a:pPr>
              <a:buFont typeface="Wingdings" panose="05000000000000000000" pitchFamily="2" charset="2"/>
              <a:buNone/>
            </a:pPr>
            <a:r>
              <a:rPr lang="zh-CN" altLang="en-US" sz="1000" b="1" dirty="0"/>
              <a:t>    </a:t>
            </a:r>
          </a:p>
          <a:p>
            <a:pPr>
              <a:buFont typeface="Wingdings" panose="05000000000000000000" pitchFamily="2" charset="2"/>
              <a:buNone/>
            </a:pPr>
            <a:r>
              <a:rPr lang="zh-CN" altLang="en-US" sz="2400" b="1" dirty="0"/>
              <a:t>   </a:t>
            </a:r>
            <a:r>
              <a:rPr lang="en-US" altLang="zh-CN" sz="2800" b="1" dirty="0"/>
              <a:t>3. </a:t>
            </a:r>
            <a:r>
              <a:rPr lang="zh-CN" altLang="en-US" sz="2800" b="1" dirty="0"/>
              <a:t>设定计量模型</a:t>
            </a:r>
          </a:p>
          <a:p>
            <a:pPr>
              <a:buFont typeface="Wingdings" panose="05000000000000000000" pitchFamily="2" charset="2"/>
              <a:buNone/>
            </a:pPr>
            <a:r>
              <a:rPr lang="zh-CN" altLang="en-US" sz="2800" b="1" dirty="0"/>
              <a:t>   </a:t>
            </a:r>
            <a:r>
              <a:rPr lang="zh-CN" altLang="en-US" sz="1200" b="1" dirty="0"/>
              <a:t> </a:t>
            </a:r>
            <a:r>
              <a:rPr lang="zh-CN" altLang="en-US" sz="2800" dirty="0"/>
              <a:t>▲ </a:t>
            </a:r>
            <a:r>
              <a:rPr lang="zh-CN" altLang="en-US" sz="2400" dirty="0"/>
              <a:t>计量模型与数理模型的区别</a:t>
            </a:r>
          </a:p>
        </p:txBody>
      </p:sp>
      <p:graphicFrame>
        <p:nvGraphicFramePr>
          <p:cNvPr id="21508" name="Group 4">
            <a:extLst>
              <a:ext uri="{FF2B5EF4-FFF2-40B4-BE49-F238E27FC236}">
                <a16:creationId xmlns:a16="http://schemas.microsoft.com/office/drawing/2014/main" id="{A77C91EA-89CA-4B82-9537-A54F2BC45F9A}"/>
              </a:ext>
            </a:extLst>
          </p:cNvPr>
          <p:cNvGraphicFramePr>
            <a:graphicFrameLocks noGrp="1"/>
          </p:cNvGraphicFramePr>
          <p:nvPr>
            <p:ph sz="quarter" idx="4294967295"/>
            <p:extLst>
              <p:ext uri="{D42A27DB-BD31-4B8C-83A1-F6EECF244321}">
                <p14:modId xmlns:p14="http://schemas.microsoft.com/office/powerpoint/2010/main" val="2753648870"/>
              </p:ext>
            </p:extLst>
          </p:nvPr>
        </p:nvGraphicFramePr>
        <p:xfrm>
          <a:off x="1415480" y="2564904"/>
          <a:ext cx="9433048" cy="3960440"/>
        </p:xfrm>
        <a:graphic>
          <a:graphicData uri="http://schemas.openxmlformats.org/drawingml/2006/table">
            <a:tbl>
              <a:tblPr/>
              <a:tblGrid>
                <a:gridCol w="1558913">
                  <a:extLst>
                    <a:ext uri="{9D8B030D-6E8A-4147-A177-3AD203B41FA5}">
                      <a16:colId xmlns:a16="http://schemas.microsoft.com/office/drawing/2014/main" val="20000"/>
                    </a:ext>
                  </a:extLst>
                </a:gridCol>
                <a:gridCol w="3937067">
                  <a:extLst>
                    <a:ext uri="{9D8B030D-6E8A-4147-A177-3AD203B41FA5}">
                      <a16:colId xmlns:a16="http://schemas.microsoft.com/office/drawing/2014/main" val="20001"/>
                    </a:ext>
                  </a:extLst>
                </a:gridCol>
                <a:gridCol w="3937068">
                  <a:extLst>
                    <a:ext uri="{9D8B030D-6E8A-4147-A177-3AD203B41FA5}">
                      <a16:colId xmlns:a16="http://schemas.microsoft.com/office/drawing/2014/main" val="20002"/>
                    </a:ext>
                  </a:extLst>
                </a:gridCol>
              </a:tblGrid>
              <a:tr h="72204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模型类别</a:t>
                      </a:r>
                    </a:p>
                  </a:txBody>
                  <a:tcPr marT="45723" marB="45723"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数理模型</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计量模型</a:t>
                      </a:r>
                    </a:p>
                  </a:txBody>
                  <a:tcPr marT="45723" marB="45723"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832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模型作用</a:t>
                      </a:r>
                    </a:p>
                  </a:txBody>
                  <a:tcPr marT="45723" marB="45723"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揭示经济要素之间的逻辑联系</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揭示经济要素之间的定量关系</a:t>
                      </a:r>
                    </a:p>
                  </a:txBody>
                  <a:tcPr marT="45723" marB="45723"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576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模型形式</a:t>
                      </a:r>
                    </a:p>
                  </a:txBody>
                  <a:tcPr marT="45723" marB="45723"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确定的数理方程</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随机性的数学方程</a:t>
                      </a:r>
                    </a:p>
                  </a:txBody>
                  <a:tcPr marT="45723" marB="45723"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427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模型特征</a:t>
                      </a:r>
                    </a:p>
                  </a:txBody>
                  <a:tcPr marT="45723" marB="45723"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揭示要素间的确定性关系</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揭示变量之间的数量关系</a:t>
                      </a:r>
                    </a:p>
                  </a:txBody>
                  <a:tcPr marT="45723" marB="45723"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600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a:ln>
                            <a:noFill/>
                          </a:ln>
                          <a:solidFill>
                            <a:schemeClr val="tx1"/>
                          </a:solidFill>
                          <a:effectLst/>
                          <a:latin typeface="Arial" pitchFamily="34" charset="0"/>
                          <a:ea typeface="宋体" pitchFamily="2" charset="-122"/>
                        </a:rPr>
                        <a:t>模型实例</a:t>
                      </a:r>
                    </a:p>
                  </a:txBody>
                  <a:tcPr marT="45723" marB="45723"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1543" name="Object 2">
            <a:extLst>
              <a:ext uri="{FF2B5EF4-FFF2-40B4-BE49-F238E27FC236}">
                <a16:creationId xmlns:a16="http://schemas.microsoft.com/office/drawing/2014/main" id="{2E9974D4-03A9-4EF3-83EE-C861EA54C506}"/>
              </a:ext>
            </a:extLst>
          </p:cNvPr>
          <p:cNvGraphicFramePr>
            <a:graphicFrameLocks noGrp="1" noChangeAspect="1"/>
          </p:cNvGraphicFramePr>
          <p:nvPr>
            <p:ph sz="quarter" idx="4294967295"/>
            <p:extLst>
              <p:ext uri="{D42A27DB-BD31-4B8C-83A1-F6EECF244321}">
                <p14:modId xmlns:p14="http://schemas.microsoft.com/office/powerpoint/2010/main" val="1458926317"/>
              </p:ext>
            </p:extLst>
          </p:nvPr>
        </p:nvGraphicFramePr>
        <p:xfrm>
          <a:off x="3503712" y="5612604"/>
          <a:ext cx="2808288" cy="385763"/>
        </p:xfrm>
        <a:graphic>
          <a:graphicData uri="http://schemas.openxmlformats.org/presentationml/2006/ole">
            <mc:AlternateContent xmlns:mc="http://schemas.openxmlformats.org/markup-compatibility/2006">
              <mc:Choice xmlns:v="urn:schemas-microsoft-com:vml" Requires="v">
                <p:oleObj spid="_x0000_s24647" r:id="rId3" imgW="1664422" imgH="228699" progId="Equation.DSMT4">
                  <p:embed/>
                </p:oleObj>
              </mc:Choice>
              <mc:Fallback>
                <p:oleObj r:id="rId3" imgW="1664422" imgH="228699" progId="Equation.DSMT4">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712" y="5612604"/>
                        <a:ext cx="2808288"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44" name="Object 3">
            <a:extLst>
              <a:ext uri="{FF2B5EF4-FFF2-40B4-BE49-F238E27FC236}">
                <a16:creationId xmlns:a16="http://schemas.microsoft.com/office/drawing/2014/main" id="{6F8BE1E5-E1C3-4092-B700-8EC6EBA7194D}"/>
              </a:ext>
            </a:extLst>
          </p:cNvPr>
          <p:cNvGraphicFramePr>
            <a:graphicFrameLocks noChangeAspect="1"/>
          </p:cNvGraphicFramePr>
          <p:nvPr>
            <p:extLst>
              <p:ext uri="{D42A27DB-BD31-4B8C-83A1-F6EECF244321}">
                <p14:modId xmlns:p14="http://schemas.microsoft.com/office/powerpoint/2010/main" val="3900221415"/>
              </p:ext>
            </p:extLst>
          </p:nvPr>
        </p:nvGraphicFramePr>
        <p:xfrm>
          <a:off x="7248128" y="5349078"/>
          <a:ext cx="3344863" cy="912813"/>
        </p:xfrm>
        <a:graphic>
          <a:graphicData uri="http://schemas.openxmlformats.org/presentationml/2006/ole">
            <mc:AlternateContent xmlns:mc="http://schemas.openxmlformats.org/markup-compatibility/2006">
              <mc:Choice xmlns:v="urn:schemas-microsoft-com:vml" Requires="v">
                <p:oleObj spid="_x0000_s24648" name="Equation" r:id="rId5" imgW="1638000" imgH="482400" progId="Equation.DSMT4">
                  <p:embed/>
                </p:oleObj>
              </mc:Choice>
              <mc:Fallback>
                <p:oleObj name="Equation" r:id="rId5" imgW="1638000" imgH="482400" progId="Equation.DSMT4">
                  <p:embed/>
                  <p:pic>
                    <p:nvPicPr>
                      <p:cNvPr id="0" name="Object 3"/>
                      <p:cNvPicPr>
                        <a:picLocks noChangeAspect="1" noChangeArrowheads="1"/>
                      </p:cNvPicPr>
                      <p:nvPr/>
                    </p:nvPicPr>
                    <p:blipFill>
                      <a:blip r:embed="rId6"/>
                      <a:srcRect/>
                      <a:stretch>
                        <a:fillRect/>
                      </a:stretch>
                    </p:blipFill>
                    <p:spPr bwMode="auto">
                      <a:xfrm>
                        <a:off x="7248128" y="5349078"/>
                        <a:ext cx="3344863"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fade">
                                      <p:cBhvr>
                                        <p:cTn id="7" dur="1000"/>
                                        <p:tgtEl>
                                          <p:spTgt spid="21507">
                                            <p:txEl>
                                              <p:pRg st="1" end="1"/>
                                            </p:txEl>
                                          </p:spTgt>
                                        </p:tgtEl>
                                      </p:cBhvr>
                                    </p:animEffect>
                                    <p:anim calcmode="lin" valueType="num">
                                      <p:cBhvr>
                                        <p:cTn id="8"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15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507">
                                            <p:txEl>
                                              <p:pRg st="2" end="2"/>
                                            </p:txEl>
                                          </p:spTgt>
                                        </p:tgtEl>
                                        <p:attrNameLst>
                                          <p:attrName>style.visibility</p:attrName>
                                        </p:attrNameLst>
                                      </p:cBhvr>
                                      <p:to>
                                        <p:strVal val="visible"/>
                                      </p:to>
                                    </p:set>
                                    <p:animEffect transition="in" filter="fade">
                                      <p:cBhvr>
                                        <p:cTn id="14" dur="1000"/>
                                        <p:tgtEl>
                                          <p:spTgt spid="21507">
                                            <p:txEl>
                                              <p:pRg st="2" end="2"/>
                                            </p:txEl>
                                          </p:spTgt>
                                        </p:tgtEl>
                                      </p:cBhvr>
                                    </p:animEffect>
                                    <p:anim calcmode="lin" valueType="num">
                                      <p:cBhvr>
                                        <p:cTn id="15"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150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1508"/>
                                        </p:tgtEl>
                                        <p:attrNameLst>
                                          <p:attrName>style.visibility</p:attrName>
                                        </p:attrNameLst>
                                      </p:cBhvr>
                                      <p:to>
                                        <p:strVal val="visible"/>
                                      </p:to>
                                    </p:set>
                                    <p:animEffect transition="in" filter="fade">
                                      <p:cBhvr>
                                        <p:cTn id="19" dur="1000"/>
                                        <p:tgtEl>
                                          <p:spTgt spid="21508"/>
                                        </p:tgtEl>
                                      </p:cBhvr>
                                    </p:animEffect>
                                    <p:anim calcmode="lin" valueType="num">
                                      <p:cBhvr>
                                        <p:cTn id="20" dur="1000" fill="hold"/>
                                        <p:tgtEl>
                                          <p:spTgt spid="21508"/>
                                        </p:tgtEl>
                                        <p:attrNameLst>
                                          <p:attrName>ppt_x</p:attrName>
                                        </p:attrNameLst>
                                      </p:cBhvr>
                                      <p:tavLst>
                                        <p:tav tm="0">
                                          <p:val>
                                            <p:strVal val="#ppt_x"/>
                                          </p:val>
                                        </p:tav>
                                        <p:tav tm="100000">
                                          <p:val>
                                            <p:strVal val="#ppt_x"/>
                                          </p:val>
                                        </p:tav>
                                      </p:tavLst>
                                    </p:anim>
                                    <p:anim calcmode="lin" valueType="num">
                                      <p:cBhvr>
                                        <p:cTn id="21" dur="1000" fill="hold"/>
                                        <p:tgtEl>
                                          <p:spTgt spid="2150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1543"/>
                                        </p:tgtEl>
                                        <p:attrNameLst>
                                          <p:attrName>style.visibility</p:attrName>
                                        </p:attrNameLst>
                                      </p:cBhvr>
                                      <p:to>
                                        <p:strVal val="visible"/>
                                      </p:to>
                                    </p:set>
                                    <p:animEffect transition="in" filter="fade">
                                      <p:cBhvr>
                                        <p:cTn id="24" dur="1000"/>
                                        <p:tgtEl>
                                          <p:spTgt spid="21543"/>
                                        </p:tgtEl>
                                      </p:cBhvr>
                                    </p:animEffect>
                                    <p:anim calcmode="lin" valueType="num">
                                      <p:cBhvr>
                                        <p:cTn id="25" dur="1000" fill="hold"/>
                                        <p:tgtEl>
                                          <p:spTgt spid="21543"/>
                                        </p:tgtEl>
                                        <p:attrNameLst>
                                          <p:attrName>ppt_x</p:attrName>
                                        </p:attrNameLst>
                                      </p:cBhvr>
                                      <p:tavLst>
                                        <p:tav tm="0">
                                          <p:val>
                                            <p:strVal val="#ppt_x"/>
                                          </p:val>
                                        </p:tav>
                                        <p:tav tm="100000">
                                          <p:val>
                                            <p:strVal val="#ppt_x"/>
                                          </p:val>
                                        </p:tav>
                                      </p:tavLst>
                                    </p:anim>
                                    <p:anim calcmode="lin" valueType="num">
                                      <p:cBhvr>
                                        <p:cTn id="26" dur="1000" fill="hold"/>
                                        <p:tgtEl>
                                          <p:spTgt spid="2154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1544"/>
                                        </p:tgtEl>
                                        <p:attrNameLst>
                                          <p:attrName>style.visibility</p:attrName>
                                        </p:attrNameLst>
                                      </p:cBhvr>
                                      <p:to>
                                        <p:strVal val="visible"/>
                                      </p:to>
                                    </p:set>
                                    <p:animEffect transition="in" filter="fade">
                                      <p:cBhvr>
                                        <p:cTn id="29" dur="1000"/>
                                        <p:tgtEl>
                                          <p:spTgt spid="21544"/>
                                        </p:tgtEl>
                                      </p:cBhvr>
                                    </p:animEffect>
                                    <p:anim calcmode="lin" valueType="num">
                                      <p:cBhvr>
                                        <p:cTn id="30" dur="1000" fill="hold"/>
                                        <p:tgtEl>
                                          <p:spTgt spid="21544"/>
                                        </p:tgtEl>
                                        <p:attrNameLst>
                                          <p:attrName>ppt_x</p:attrName>
                                        </p:attrNameLst>
                                      </p:cBhvr>
                                      <p:tavLst>
                                        <p:tav tm="0">
                                          <p:val>
                                            <p:strVal val="#ppt_x"/>
                                          </p:val>
                                        </p:tav>
                                        <p:tav tm="100000">
                                          <p:val>
                                            <p:strVal val="#ppt_x"/>
                                          </p:val>
                                        </p:tav>
                                      </p:tavLst>
                                    </p:anim>
                                    <p:anim calcmode="lin" valueType="num">
                                      <p:cBhvr>
                                        <p:cTn id="31" dur="1000" fill="hold"/>
                                        <p:tgtEl>
                                          <p:spTgt spid="215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a:extLst>
              <a:ext uri="{FF2B5EF4-FFF2-40B4-BE49-F238E27FC236}">
                <a16:creationId xmlns:a16="http://schemas.microsoft.com/office/drawing/2014/main" id="{7751E83B-D33E-4045-BB43-28BEF330E7B9}"/>
              </a:ext>
            </a:extLst>
          </p:cNvPr>
          <p:cNvSpPr>
            <a:spLocks noGrp="1" noChangeArrowheads="1"/>
          </p:cNvSpPr>
          <p:nvPr>
            <p:ph idx="4294967295"/>
          </p:nvPr>
        </p:nvSpPr>
        <p:spPr>
          <a:xfrm>
            <a:off x="983432" y="1341439"/>
            <a:ext cx="10297144" cy="4784725"/>
          </a:xfrm>
        </p:spPr>
        <p:txBody>
          <a:bodyPr/>
          <a:lstStyle/>
          <a:p>
            <a:pPr marL="0" indent="0">
              <a:buNone/>
            </a:pPr>
            <a:r>
              <a:rPr lang="zh-CN" altLang="en-US" sz="2800" dirty="0">
                <a:latin typeface="华文中宋" panose="02010600040101010101" pitchFamily="2" charset="-122"/>
                <a:ea typeface="华文中宋" panose="02010600040101010101" pitchFamily="2" charset="-122"/>
              </a:rPr>
              <a:t>例子：工作培训与工人的生产力</a:t>
            </a:r>
            <a:endParaRPr lang="en-US" altLang="zh-CN" sz="2800" dirty="0">
              <a:latin typeface="华文中宋" panose="02010600040101010101" pitchFamily="2" charset="-122"/>
              <a:ea typeface="华文中宋" panose="02010600040101010101" pitchFamily="2" charset="-122"/>
            </a:endParaRPr>
          </a:p>
          <a:p>
            <a:pPr marL="0" indent="0">
              <a:buNone/>
            </a:pPr>
            <a:r>
              <a:rPr lang="zh-CN" altLang="en-US" sz="2000" dirty="0">
                <a:latin typeface="华文中宋" panose="02010600040101010101" pitchFamily="2" charset="-122"/>
                <a:ea typeface="华文中宋" panose="02010600040101010101" pitchFamily="2" charset="-122"/>
              </a:rPr>
              <a:t>基本经济常识告诉我们，所受教育、工作经历和培训等因素会影响工作的生产力。 此外，经济学家还清楚地知道，工人的工资与其生产力相称。利用这个理由就得到如下模型：</a:t>
            </a:r>
          </a:p>
        </p:txBody>
      </p:sp>
      <p:pic>
        <p:nvPicPr>
          <p:cNvPr id="25603" name="图片 3">
            <a:extLst>
              <a:ext uri="{FF2B5EF4-FFF2-40B4-BE49-F238E27FC236}">
                <a16:creationId xmlns:a16="http://schemas.microsoft.com/office/drawing/2014/main" id="{E04F4CBF-AB57-4052-A19C-BE8D015B0E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2744979"/>
            <a:ext cx="9782287"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0A8DF237-A95E-4293-85D8-12B01CFFFC41}"/>
              </a:ext>
            </a:extLst>
          </p:cNvPr>
          <p:cNvSpPr>
            <a:spLocks noGrp="1" noRot="1" noChangeArrowheads="1"/>
          </p:cNvSpPr>
          <p:nvPr>
            <p:ph idx="4294967295"/>
          </p:nvPr>
        </p:nvSpPr>
        <p:spPr>
          <a:xfrm>
            <a:off x="911424" y="1340768"/>
            <a:ext cx="10585176" cy="5399757"/>
          </a:xfrm>
        </p:spPr>
        <p:txBody>
          <a:bodyPr/>
          <a:lstStyle/>
          <a:p>
            <a:pPr marL="0" indent="0">
              <a:buNone/>
              <a:defRPr/>
            </a:pPr>
            <a:r>
              <a:rPr lang="en-US" altLang="zh-CN" sz="2800" b="1" dirty="0">
                <a:latin typeface="华文中宋" panose="02010600040101010101" pitchFamily="2" charset="-122"/>
                <a:ea typeface="华文中宋" panose="02010600040101010101" pitchFamily="2" charset="-122"/>
              </a:rPr>
              <a:t>4. </a:t>
            </a:r>
            <a:r>
              <a:rPr lang="zh-CN" altLang="en-US" sz="2800" b="1" dirty="0">
                <a:latin typeface="华文中宋" panose="02010600040101010101" pitchFamily="2" charset="-122"/>
                <a:ea typeface="华文中宋" panose="02010600040101010101" pitchFamily="2" charset="-122"/>
              </a:rPr>
              <a:t>获取数据</a:t>
            </a:r>
          </a:p>
          <a:p>
            <a:pPr>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研究基于事实、事实由数据刻画</a:t>
            </a:r>
          </a:p>
          <a:p>
            <a:pPr>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rPr>
              <a:t>样本：关于研究个体的一组解释变量与因变量的实际观测数据</a:t>
            </a:r>
          </a:p>
          <a:p>
            <a:pPr>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rPr>
              <a:t> ▲ </a:t>
            </a: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数据类型</a:t>
            </a:r>
          </a:p>
          <a:p>
            <a:pPr>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000" u="sng" dirty="0">
                <a:latin typeface="华文中宋" panose="02010600040101010101" pitchFamily="2" charset="-122"/>
                <a:ea typeface="华文中宋" panose="02010600040101010101" pitchFamily="2" charset="-122"/>
                <a:cs typeface="Times New Roman" panose="02020603050405020304" pitchFamily="18" charset="0"/>
              </a:rPr>
              <a:t>横截面数据</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cross sectional data </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a:t>
            </a:r>
          </a:p>
          <a:p>
            <a:pPr>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           同一时点随机抽样；离散性特征；样本异质性与一致性问题</a:t>
            </a:r>
          </a:p>
          <a:p>
            <a:pPr>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000" u="sng" dirty="0">
                <a:latin typeface="华文中宋" panose="02010600040101010101" pitchFamily="2" charset="-122"/>
                <a:ea typeface="华文中宋" panose="02010600040101010101" pitchFamily="2" charset="-122"/>
                <a:cs typeface="Times New Roman" panose="02020603050405020304" pitchFamily="18" charset="0"/>
              </a:rPr>
              <a:t>时间序列数据</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time series data </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a:t>
            </a:r>
          </a:p>
          <a:p>
            <a:pPr>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000" dirty="0">
                <a:latin typeface="华文中宋" panose="02010600040101010101" pitchFamily="2" charset="-122"/>
                <a:ea typeface="华文中宋" panose="02010600040101010101" pitchFamily="2" charset="-122"/>
              </a:rPr>
              <a:t>不同时点跟踪观测；历史相关性；模式变迁、可比性、自相关</a:t>
            </a:r>
          </a:p>
          <a:p>
            <a:pPr>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000" u="sng" dirty="0">
                <a:latin typeface="华文中宋" panose="02010600040101010101" pitchFamily="2" charset="-122"/>
                <a:ea typeface="华文中宋" panose="02010600040101010101" pitchFamily="2" charset="-122"/>
                <a:cs typeface="Times New Roman" panose="02020603050405020304" pitchFamily="18" charset="0"/>
              </a:rPr>
              <a:t>混合截面数据</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pooled cross-sectional data </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a:t>
            </a:r>
          </a:p>
          <a:p>
            <a:pPr>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000" dirty="0">
                <a:latin typeface="华文中宋" panose="02010600040101010101" pitchFamily="2" charset="-122"/>
                <a:ea typeface="华文中宋" panose="02010600040101010101" pitchFamily="2" charset="-122"/>
              </a:rPr>
              <a:t>不同时点随机抽样；样本数据次序无关</a:t>
            </a:r>
          </a:p>
          <a:p>
            <a:pPr>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000" u="sng" dirty="0">
                <a:latin typeface="华文中宋" panose="02010600040101010101" pitchFamily="2" charset="-122"/>
                <a:ea typeface="华文中宋" panose="02010600040101010101" pitchFamily="2" charset="-122"/>
                <a:cs typeface="Times New Roman" panose="02020603050405020304" pitchFamily="18" charset="0"/>
              </a:rPr>
              <a:t>面板数据或纵列数据</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panel  data </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a:t>
            </a:r>
          </a:p>
          <a:p>
            <a:pPr>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000" dirty="0">
                <a:latin typeface="华文中宋" panose="02010600040101010101" pitchFamily="2" charset="-122"/>
                <a:ea typeface="华文中宋" panose="02010600040101010101" pitchFamily="2" charset="-122"/>
              </a:rPr>
              <a:t>相同对象定点跟踪；控制个性特征，把握关系变化；约定排序</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E4A3735-B3A2-4A79-A00F-612175C36870}"/>
              </a:ext>
            </a:extLst>
          </p:cNvPr>
          <p:cNvSpPr>
            <a:spLocks noGrp="1" noRot="1" noChangeArrowheads="1"/>
          </p:cNvSpPr>
          <p:nvPr>
            <p:ph idx="4294967295"/>
          </p:nvPr>
        </p:nvSpPr>
        <p:spPr>
          <a:xfrm>
            <a:off x="1127448" y="1268414"/>
            <a:ext cx="10225136" cy="2232025"/>
          </a:xfrm>
        </p:spPr>
        <p:txBody>
          <a:bodyPr/>
          <a:lstStyle/>
          <a:p>
            <a:pPr marL="0" indent="449263">
              <a:lnSpc>
                <a:spcPct val="90000"/>
              </a:lnSpc>
              <a:buNone/>
            </a:pPr>
            <a:r>
              <a:rPr lang="zh-CN" altLang="en-US" sz="2000" b="1" dirty="0">
                <a:latin typeface="华文中宋" panose="02010600040101010101" pitchFamily="2" charset="-122"/>
                <a:ea typeface="华文中宋" panose="02010600040101010101" pitchFamily="2" charset="-122"/>
              </a:rPr>
              <a:t>横截面数据</a:t>
            </a:r>
            <a:r>
              <a:rPr lang="zh-CN" altLang="zh-CN" sz="2000" dirty="0">
                <a:latin typeface="华文中宋" panose="02010600040101010101" pitchFamily="2" charset="-122"/>
                <a:ea typeface="华文中宋" panose="02010600040101010101" pitchFamily="2" charset="-122"/>
              </a:rPr>
              <a:t>是</a:t>
            </a:r>
            <a:r>
              <a:rPr lang="zh-CN" altLang="en-US" sz="2000" dirty="0">
                <a:latin typeface="华文中宋" panose="02010600040101010101" pitchFamily="2" charset="-122"/>
                <a:ea typeface="华文中宋" panose="02010600040101010101" pitchFamily="2" charset="-122"/>
              </a:rPr>
              <a:t>指</a:t>
            </a:r>
            <a:r>
              <a:rPr lang="zh-CN" altLang="zh-CN" sz="2000" dirty="0">
                <a:latin typeface="华文中宋" panose="02010600040101010101" pitchFamily="2" charset="-122"/>
                <a:ea typeface="华文中宋" panose="02010600040101010101" pitchFamily="2" charset="-122"/>
              </a:rPr>
              <a:t>在给定时点对个人、家庭、企业、城市、</a:t>
            </a:r>
            <a:r>
              <a:rPr lang="zh-CN" altLang="en-US" sz="2000" dirty="0">
                <a:latin typeface="华文中宋" panose="02010600040101010101" pitchFamily="2" charset="-122"/>
                <a:ea typeface="华文中宋" panose="02010600040101010101" pitchFamily="2" charset="-122"/>
              </a:rPr>
              <a:t>省</a:t>
            </a:r>
            <a:r>
              <a:rPr lang="zh-CN" altLang="zh-CN" sz="2000" dirty="0">
                <a:latin typeface="华文中宋" panose="02010600040101010101" pitchFamily="2" charset="-122"/>
                <a:ea typeface="华文中宋" panose="02010600040101010101" pitchFamily="2" charset="-122"/>
              </a:rPr>
              <a:t>、国家或一系列其他单位采集样本所构成的数据集</a:t>
            </a:r>
            <a:r>
              <a:rPr lang="zh-CN" altLang="en-US" sz="2000" dirty="0">
                <a:latin typeface="华文中宋" panose="02010600040101010101" pitchFamily="2" charset="-122"/>
                <a:ea typeface="华文中宋" panose="02010600040101010101" pitchFamily="2" charset="-122"/>
              </a:rPr>
              <a:t>。</a:t>
            </a:r>
            <a:endParaRPr lang="en-US" altLang="zh-CN" sz="2000" dirty="0">
              <a:latin typeface="华文中宋" panose="02010600040101010101" pitchFamily="2" charset="-122"/>
              <a:ea typeface="华文中宋" panose="02010600040101010101" pitchFamily="2" charset="-122"/>
            </a:endParaRPr>
          </a:p>
          <a:p>
            <a:pPr marL="0" indent="0">
              <a:lnSpc>
                <a:spcPct val="90000"/>
              </a:lnSpc>
              <a:buNone/>
            </a:pPr>
            <a:r>
              <a:rPr lang="zh-CN" altLang="en-US" sz="1800" b="1" dirty="0">
                <a:latin typeface="华文中宋" panose="02010600040101010101" pitchFamily="2" charset="-122"/>
                <a:ea typeface="华文中宋" panose="02010600040101010101" pitchFamily="2" charset="-122"/>
                <a:cs typeface="Times New Roman" panose="02020603050405020304" pitchFamily="18" charset="0"/>
              </a:rPr>
              <a:t>表</a:t>
            </a:r>
            <a:r>
              <a:rPr lang="en-US" altLang="zh-CN" sz="1800" b="1" dirty="0">
                <a:latin typeface="华文中宋" panose="02010600040101010101" pitchFamily="2" charset="-122"/>
                <a:ea typeface="华文中宋" panose="02010600040101010101" pitchFamily="2" charset="-122"/>
                <a:cs typeface="Times New Roman" panose="02020603050405020304" pitchFamily="18" charset="0"/>
              </a:rPr>
              <a:t>1-1 </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以缩略的形式给出 </a:t>
            </a:r>
            <a:r>
              <a:rPr lang="en-US" altLang="zh-CN" sz="1800" dirty="0">
                <a:latin typeface="华文中宋" panose="02010600040101010101" pitchFamily="2" charset="-122"/>
                <a:ea typeface="华文中宋" panose="02010600040101010101" pitchFamily="2" charset="-122"/>
                <a:cs typeface="Times New Roman" panose="02020603050405020304" pitchFamily="18" charset="0"/>
              </a:rPr>
              <a:t>1976</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 年</a:t>
            </a:r>
            <a:r>
              <a:rPr lang="en-US" altLang="zh-CN" sz="1800" dirty="0">
                <a:latin typeface="华文中宋" panose="02010600040101010101" pitchFamily="2" charset="-122"/>
                <a:ea typeface="华文中宋" panose="02010600040101010101" pitchFamily="2" charset="-122"/>
                <a:cs typeface="Times New Roman" panose="02020603050405020304" pitchFamily="18" charset="0"/>
              </a:rPr>
              <a:t>526</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名工人的横截面数据集</a:t>
            </a:r>
          </a:p>
        </p:txBody>
      </p:sp>
      <p:pic>
        <p:nvPicPr>
          <p:cNvPr id="27651" name="图片 1">
            <a:extLst>
              <a:ext uri="{FF2B5EF4-FFF2-40B4-BE49-F238E27FC236}">
                <a16:creationId xmlns:a16="http://schemas.microsoft.com/office/drawing/2014/main" id="{5E67151B-5E5D-43B9-84DD-85AB24DA6C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6948" y="2276872"/>
            <a:ext cx="10146793"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blinds(horizontal)">
                                      <p:cBhvr>
                                        <p:cTn id="7" dur="500"/>
                                        <p:tgtEl>
                                          <p:spTgt spid="23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blinds(horizontal)">
                                      <p:cBhvr>
                                        <p:cTn id="12" dur="500"/>
                                        <p:tgtEl>
                                          <p:spTgt spid="235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8B8473-DBA3-4B66-8742-EAD96D6BEC7D}"/>
              </a:ext>
            </a:extLst>
          </p:cNvPr>
          <p:cNvSpPr txBox="1"/>
          <p:nvPr/>
        </p:nvSpPr>
        <p:spPr>
          <a:xfrm>
            <a:off x="911424" y="1340768"/>
            <a:ext cx="10153128" cy="3785652"/>
          </a:xfrm>
          <a:prstGeom prst="rect">
            <a:avLst/>
          </a:prstGeom>
          <a:noFill/>
        </p:spPr>
        <p:txBody>
          <a:bodyPr wrap="square" rtlCol="0">
            <a:spAutoFit/>
          </a:bodyPr>
          <a:lstStyle/>
          <a:p>
            <a:r>
              <a:rPr lang="zh-CN" altLang="en-US" dirty="0">
                <a:latin typeface="华文中宋" panose="02010600040101010101" pitchFamily="2" charset="-122"/>
                <a:ea typeface="华文中宋" panose="02010600040101010101" pitchFamily="2" charset="-122"/>
              </a:rPr>
              <a:t>教材和参考资料</a:t>
            </a:r>
            <a:endParaRPr lang="en-US" altLang="zh-CN" dirty="0">
              <a:latin typeface="华文中宋" panose="02010600040101010101" pitchFamily="2" charset="-122"/>
              <a:ea typeface="华文中宋" panose="02010600040101010101" pitchFamily="2" charset="-122"/>
            </a:endParaRPr>
          </a:p>
          <a:p>
            <a:endParaRPr lang="en-US" altLang="zh-CN" dirty="0">
              <a:latin typeface="华文中宋" panose="02010600040101010101" pitchFamily="2" charset="-122"/>
              <a:ea typeface="华文中宋" panose="02010600040101010101" pitchFamily="2" charset="-122"/>
            </a:endParaRPr>
          </a:p>
          <a:p>
            <a:pPr lvl="0"/>
            <a:r>
              <a:rPr lang="zh-CN" altLang="zh-CN" b="1" dirty="0">
                <a:latin typeface="华文中宋" panose="02010600040101010101" pitchFamily="2" charset="-122"/>
                <a:ea typeface="华文中宋" panose="02010600040101010101" pitchFamily="2" charset="-122"/>
              </a:rPr>
              <a:t>伍德里奇</a:t>
            </a:r>
            <a:r>
              <a:rPr lang="en-US" altLang="zh-CN" b="1" dirty="0">
                <a:latin typeface="华文中宋" panose="02010600040101010101" pitchFamily="2" charset="-122"/>
                <a:ea typeface="华文中宋" panose="02010600040101010101" pitchFamily="2" charset="-122"/>
              </a:rPr>
              <a:t> 《</a:t>
            </a:r>
            <a:r>
              <a:rPr lang="zh-CN" altLang="zh-CN" b="1" dirty="0">
                <a:latin typeface="华文中宋" panose="02010600040101010101" pitchFamily="2" charset="-122"/>
                <a:ea typeface="华文中宋" panose="02010600040101010101" pitchFamily="2" charset="-122"/>
              </a:rPr>
              <a:t>计量经济学导论：现代观点</a:t>
            </a:r>
            <a:r>
              <a:rPr lang="en-US" altLang="zh-CN" b="1" dirty="0">
                <a:latin typeface="华文中宋" panose="02010600040101010101" pitchFamily="2" charset="-122"/>
                <a:ea typeface="华文中宋" panose="02010600040101010101" pitchFamily="2" charset="-122"/>
              </a:rPr>
              <a:t>》</a:t>
            </a:r>
          </a:p>
          <a:p>
            <a:pPr lvl="0"/>
            <a:r>
              <a:rPr lang="zh-CN" altLang="zh-CN" b="1" dirty="0">
                <a:latin typeface="华文中宋" panose="02010600040101010101" pitchFamily="2" charset="-122"/>
                <a:ea typeface="华文中宋" panose="02010600040101010101" pitchFamily="2" charset="-122"/>
              </a:rPr>
              <a:t>刘振亚</a:t>
            </a:r>
            <a:r>
              <a:rPr lang="en-US" altLang="zh-CN" b="1" dirty="0">
                <a:latin typeface="华文中宋" panose="02010600040101010101" pitchFamily="2" charset="-122"/>
                <a:ea typeface="华文中宋" panose="02010600040101010101" pitchFamily="2" charset="-122"/>
              </a:rPr>
              <a:t>    </a:t>
            </a:r>
            <a:r>
              <a:rPr lang="zh-CN" altLang="zh-CN" b="1" dirty="0">
                <a:latin typeface="华文中宋" panose="02010600040101010101" pitchFamily="2" charset="-122"/>
                <a:ea typeface="华文中宋" panose="02010600040101010101" pitchFamily="2" charset="-122"/>
              </a:rPr>
              <a:t>《经济计量分析基础》</a:t>
            </a:r>
            <a:endParaRPr lang="en-US" altLang="zh-CN" b="1" dirty="0">
              <a:latin typeface="华文中宋" panose="02010600040101010101" pitchFamily="2" charset="-122"/>
              <a:ea typeface="华文中宋" panose="02010600040101010101" pitchFamily="2" charset="-122"/>
            </a:endParaRPr>
          </a:p>
          <a:p>
            <a:r>
              <a:rPr lang="zh-CN" altLang="zh-CN" b="1" dirty="0">
                <a:latin typeface="华文中宋" panose="02010600040101010101" pitchFamily="2" charset="-122"/>
                <a:ea typeface="华文中宋" panose="02010600040101010101" pitchFamily="2" charset="-122"/>
              </a:rPr>
              <a:t>张晓峒</a:t>
            </a:r>
            <a:r>
              <a:rPr lang="en-US" altLang="zh-CN" b="1" dirty="0">
                <a:latin typeface="华文中宋" panose="02010600040101010101" pitchFamily="2" charset="-122"/>
                <a:ea typeface="华文中宋" panose="02010600040101010101" pitchFamily="2" charset="-122"/>
              </a:rPr>
              <a:t>    </a:t>
            </a:r>
            <a:r>
              <a:rPr lang="zh-CN" altLang="zh-CN"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EViews使用指南与案例</a:t>
            </a:r>
            <a:r>
              <a:rPr lang="zh-CN" altLang="zh-CN" b="1" dirty="0">
                <a:latin typeface="华文中宋" panose="02010600040101010101" pitchFamily="2" charset="-122"/>
                <a:ea typeface="华文中宋" panose="02010600040101010101" pitchFamily="2" charset="-122"/>
              </a:rPr>
              <a:t>》</a:t>
            </a:r>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r>
              <a:rPr lang="en-US" altLang="zh-CN" dirty="0">
                <a:latin typeface="华文中宋" panose="02010600040101010101" pitchFamily="2" charset="-122"/>
                <a:ea typeface="华文中宋" panose="02010600040101010101" pitchFamily="2" charset="-122"/>
              </a:rPr>
              <a:t>Wooldridge </a:t>
            </a:r>
            <a:r>
              <a:rPr lang="zh-CN" altLang="zh-CN"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Introductory Econometrics: A Modern Approach</a:t>
            </a:r>
            <a:r>
              <a:rPr lang="zh-CN" altLang="zh-CN"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lvl="0"/>
            <a:r>
              <a:rPr lang="en-US" altLang="zh-CN" i="1" dirty="0">
                <a:latin typeface="华文中宋" panose="02010600040101010101" pitchFamily="2" charset="-122"/>
                <a:ea typeface="华文中宋" panose="02010600040101010101" pitchFamily="2" charset="-122"/>
              </a:rPr>
              <a:t>Garrett </a:t>
            </a:r>
            <a:r>
              <a:rPr lang="en-US" altLang="zh-CN" i="1" dirty="0" err="1">
                <a:latin typeface="华文中宋" panose="02010600040101010101" pitchFamily="2" charset="-122"/>
                <a:ea typeface="华文中宋" panose="02010600040101010101" pitchFamily="2" charset="-122"/>
              </a:rPr>
              <a:t>Grolemund</a:t>
            </a:r>
            <a:r>
              <a:rPr lang="en-US" altLang="zh-CN" i="1" dirty="0">
                <a:latin typeface="华文中宋" panose="02010600040101010101" pitchFamily="2" charset="-122"/>
                <a:ea typeface="华文中宋" panose="02010600040101010101" pitchFamily="2" charset="-122"/>
              </a:rPr>
              <a:t> and Hadley Wickham</a:t>
            </a:r>
            <a:r>
              <a:rPr lang="zh-CN" altLang="zh-CN"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R for Data Science</a:t>
            </a:r>
            <a:r>
              <a:rPr lang="zh-CN" altLang="zh-CN"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lvl="0"/>
            <a:r>
              <a:rPr lang="zh-CN" altLang="zh-CN" dirty="0">
                <a:latin typeface="华文中宋" panose="02010600040101010101" pitchFamily="2" charset="-122"/>
                <a:ea typeface="华文中宋" panose="02010600040101010101" pitchFamily="2" charset="-122"/>
              </a:rPr>
              <a:t>开源图书项目 </a:t>
            </a:r>
            <a:r>
              <a:rPr lang="en-US" altLang="zh-CN" dirty="0">
                <a:latin typeface="华文中宋" panose="02010600040101010101" pitchFamily="2" charset="-122"/>
                <a:ea typeface="华文中宋" panose="02010600040101010101" pitchFamily="2" charset="-122"/>
              </a:rPr>
              <a:t>https://r4ds.had.co.nz/</a:t>
            </a:r>
            <a:endParaRPr lang="zh-CN" altLang="zh-CN" dirty="0">
              <a:latin typeface="华文中宋" panose="02010600040101010101" pitchFamily="2" charset="-122"/>
              <a:ea typeface="华文中宋" panose="02010600040101010101" pitchFamily="2" charset="-122"/>
            </a:endParaRPr>
          </a:p>
          <a:p>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133741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538B7CA-8818-453F-86BC-D6EA87019B1B}"/>
              </a:ext>
            </a:extLst>
          </p:cNvPr>
          <p:cNvSpPr>
            <a:spLocks noGrp="1" noRot="1" noChangeArrowheads="1"/>
          </p:cNvSpPr>
          <p:nvPr>
            <p:ph idx="4294967295"/>
          </p:nvPr>
        </p:nvSpPr>
        <p:spPr>
          <a:xfrm>
            <a:off x="983432" y="1412876"/>
            <a:ext cx="10513168" cy="4392613"/>
          </a:xfrm>
        </p:spPr>
        <p:txBody>
          <a:bodyPr/>
          <a:lstStyle/>
          <a:p>
            <a:pPr marL="0" indent="625475">
              <a:lnSpc>
                <a:spcPct val="80000"/>
              </a:lnSpc>
              <a:buNone/>
              <a:defRPr/>
            </a:pPr>
            <a:r>
              <a:rPr lang="zh-CN" altLang="en-US" sz="2400" b="1" dirty="0">
                <a:latin typeface="华文中宋" panose="02010600040101010101" pitchFamily="2" charset="-122"/>
                <a:ea typeface="华文中宋" panose="02010600040101010101" pitchFamily="2" charset="-122"/>
              </a:rPr>
              <a:t>横截面数据的重要特征是通常假定：它们是从样本背后的总体中通过随机抽样得到。 </a:t>
            </a:r>
            <a:endParaRPr lang="en-US" altLang="zh-CN" sz="2400" b="1" dirty="0">
              <a:latin typeface="华文中宋" panose="02010600040101010101" pitchFamily="2" charset="-122"/>
              <a:ea typeface="华文中宋" panose="02010600040101010101" pitchFamily="2" charset="-122"/>
            </a:endParaRPr>
          </a:p>
          <a:p>
            <a:pPr marL="0" indent="625475">
              <a:lnSpc>
                <a:spcPct val="80000"/>
              </a:lnSpc>
              <a:buNone/>
              <a:defRPr/>
            </a:pPr>
            <a:r>
              <a:rPr lang="zh-CN" altLang="en-US" sz="2400" dirty="0">
                <a:latin typeface="华文中宋" panose="02010600040101010101" pitchFamily="2" charset="-122"/>
                <a:ea typeface="华文中宋" panose="02010600040101010101" pitchFamily="2" charset="-122"/>
              </a:rPr>
              <a:t>例如，如果通过随机地从工人总体中抽取</a:t>
            </a:r>
            <a:r>
              <a:rPr lang="en-US" altLang="zh-CN" sz="2400" dirty="0">
                <a:latin typeface="华文中宋" panose="02010600040101010101" pitchFamily="2" charset="-122"/>
                <a:ea typeface="华文中宋" panose="02010600040101010101" pitchFamily="2" charset="-122"/>
              </a:rPr>
              <a:t>500</a:t>
            </a:r>
            <a:r>
              <a:rPr lang="zh-CN" altLang="en-US" sz="2400" dirty="0">
                <a:latin typeface="华文中宋" panose="02010600040101010101" pitchFamily="2" charset="-122"/>
                <a:ea typeface="华文中宋" panose="02010600040101010101" pitchFamily="2" charset="-122"/>
              </a:rPr>
              <a:t>人，并得到其有关工资、受教育程度、工作经历和其他特征方面的信息，就得到所有工人构成的总体的一个随机样本。随机抽样是初级统计学中所讲授的抽样方案，而且它使得对横截面数据的分析大为简化。 </a:t>
            </a:r>
            <a:endParaRPr lang="en-US" altLang="zh-CN" sz="2400" dirty="0">
              <a:latin typeface="华文中宋" panose="02010600040101010101" pitchFamily="2" charset="-122"/>
              <a:ea typeface="华文中宋" panose="02010600040101010101" pitchFamily="2" charset="-122"/>
            </a:endParaRPr>
          </a:p>
          <a:p>
            <a:pPr marL="0" indent="0">
              <a:lnSpc>
                <a:spcPct val="80000"/>
              </a:lnSpc>
              <a:buNone/>
              <a:defRPr/>
            </a:pPr>
            <a:endParaRPr lang="en-US" altLang="zh-CN" sz="2400" b="1" dirty="0">
              <a:latin typeface="华文中宋" panose="02010600040101010101" pitchFamily="2" charset="-122"/>
              <a:ea typeface="华文中宋" panose="02010600040101010101" pitchFamily="2" charset="-122"/>
            </a:endParaRPr>
          </a:p>
          <a:p>
            <a:pPr marL="0" indent="625475">
              <a:lnSpc>
                <a:spcPct val="80000"/>
              </a:lnSpc>
              <a:buNone/>
              <a:defRPr/>
            </a:pPr>
            <a:r>
              <a:rPr lang="zh-CN" altLang="en-US" sz="2400" b="1" dirty="0">
                <a:latin typeface="华文中宋" panose="02010600040101010101" pitchFamily="2" charset="-122"/>
                <a:ea typeface="华文中宋" panose="02010600040101010101" pitchFamily="2" charset="-122"/>
              </a:rPr>
              <a:t>同一时点随机抽样；离散性特征；样本异质性与一致性问题。</a:t>
            </a:r>
            <a:endParaRPr lang="en-US" altLang="zh-CN" sz="2400" dirty="0">
              <a:latin typeface="华文中宋" panose="02010600040101010101" pitchFamily="2" charset="-122"/>
              <a:ea typeface="华文中宋" panose="02010600040101010101" pitchFamily="2" charset="-122"/>
            </a:endParaRPr>
          </a:p>
          <a:p>
            <a:pPr marL="0" indent="0">
              <a:lnSpc>
                <a:spcPct val="80000"/>
              </a:lnSpc>
              <a:buNone/>
              <a:defRPr/>
            </a:pPr>
            <a:r>
              <a:rPr lang="zh-CN" altLang="en-US" sz="2000" dirty="0">
                <a:latin typeface="华文中宋" panose="02010600040101010101" pitchFamily="2" charset="-122"/>
                <a:ea typeface="华文中宋" panose="02010600040101010101" pitchFamily="2" charset="-122"/>
              </a:rPr>
              <a:t>     不同时点跟踪观测；历史相关性；模式变迁、可比性、自相关</a:t>
            </a:r>
            <a:endParaRPr lang="zh-CN" altLang="en-US" sz="2000" b="1" dirty="0">
              <a:latin typeface="华文中宋" panose="02010600040101010101" pitchFamily="2" charset="-122"/>
              <a:ea typeface="华文中宋" panose="02010600040101010101" pitchFamily="2" charset="-122"/>
            </a:endParaRPr>
          </a:p>
          <a:p>
            <a:pPr marL="0" indent="0">
              <a:lnSpc>
                <a:spcPct val="80000"/>
              </a:lnSpc>
              <a:buNone/>
              <a:defRPr/>
            </a:pP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sz="2000" dirty="0" err="1">
                <a:latin typeface="华文中宋" panose="02010600040101010101" pitchFamily="2" charset="-122"/>
                <a:ea typeface="华文中宋" panose="02010600040101010101" pitchFamily="2" charset="-122"/>
                <a:cs typeface="Times New Roman" panose="02020603050405020304" pitchFamily="18" charset="0"/>
              </a:rPr>
              <a:t>avgmin</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最低工资；</a:t>
            </a:r>
            <a:r>
              <a:rPr lang="en-US" altLang="zh-CN" sz="2000" dirty="0" err="1">
                <a:latin typeface="华文中宋" panose="02010600040101010101" pitchFamily="2" charset="-122"/>
                <a:ea typeface="华文中宋" panose="02010600040101010101" pitchFamily="2" charset="-122"/>
                <a:cs typeface="Times New Roman" panose="02020603050405020304" pitchFamily="18" charset="0"/>
              </a:rPr>
              <a:t>avgcov</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最低工资覆盖率，</a:t>
            </a:r>
            <a:r>
              <a:rPr lang="en-US" altLang="zh-CN" sz="2000" dirty="0" err="1">
                <a:latin typeface="华文中宋" panose="02010600040101010101" pitchFamily="2" charset="-122"/>
                <a:ea typeface="华文中宋" panose="02010600040101010101" pitchFamily="2" charset="-122"/>
                <a:cs typeface="Times New Roman" panose="02020603050405020304" pitchFamily="18" charset="0"/>
              </a:rPr>
              <a:t>unemp</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失业率，</a:t>
            </a:r>
            <a:r>
              <a:rPr lang="en-US" altLang="zh-CN" sz="2000" dirty="0" err="1">
                <a:latin typeface="华文中宋" panose="02010600040101010101" pitchFamily="2" charset="-122"/>
                <a:ea typeface="华文中宋" panose="02010600040101010101" pitchFamily="2" charset="-122"/>
                <a:cs typeface="Times New Roman" panose="02020603050405020304" pitchFamily="18" charset="0"/>
              </a:rPr>
              <a:t>gnp</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国民生产总值</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内容占位符 2">
            <a:extLst>
              <a:ext uri="{FF2B5EF4-FFF2-40B4-BE49-F238E27FC236}">
                <a16:creationId xmlns:a16="http://schemas.microsoft.com/office/drawing/2014/main" id="{B725D898-E3E3-4ADF-9A69-D540B8A6D43F}"/>
              </a:ext>
            </a:extLst>
          </p:cNvPr>
          <p:cNvSpPr>
            <a:spLocks noGrp="1"/>
          </p:cNvSpPr>
          <p:nvPr>
            <p:ph idx="4294967295"/>
          </p:nvPr>
        </p:nvSpPr>
        <p:spPr>
          <a:xfrm>
            <a:off x="983432" y="1417639"/>
            <a:ext cx="10369152" cy="4708525"/>
          </a:xfrm>
        </p:spPr>
        <p:txBody>
          <a:bodyPr/>
          <a:lstStyle/>
          <a:p>
            <a:pPr marL="0" indent="625475">
              <a:lnSpc>
                <a:spcPct val="80000"/>
              </a:lnSpc>
              <a:buNone/>
              <a:defRPr/>
            </a:pPr>
            <a:r>
              <a:rPr lang="zh-CN" altLang="en-US" sz="2400" b="1" dirty="0">
                <a:latin typeface="华文中宋" panose="02010600040101010101" pitchFamily="2" charset="-122"/>
                <a:ea typeface="华文中宋" panose="02010600040101010101" pitchFamily="2" charset="-122"/>
              </a:rPr>
              <a:t>时间序列数据是由对一个或几个变量不同时间的观测值所构成的。 </a:t>
            </a:r>
            <a:endParaRPr lang="en-US" altLang="zh-CN" sz="2400" b="1" dirty="0">
              <a:latin typeface="华文中宋" panose="02010600040101010101" pitchFamily="2" charset="-122"/>
              <a:ea typeface="华文中宋" panose="02010600040101010101" pitchFamily="2" charset="-122"/>
            </a:endParaRPr>
          </a:p>
          <a:p>
            <a:pPr marL="0" indent="625475">
              <a:lnSpc>
                <a:spcPct val="80000"/>
              </a:lnSpc>
              <a:buNone/>
              <a:defRPr/>
            </a:pPr>
            <a:r>
              <a:rPr lang="zh-CN" altLang="en-US" sz="2400" b="1" dirty="0">
                <a:latin typeface="华文中宋" panose="02010600040101010101" pitchFamily="2" charset="-122"/>
                <a:ea typeface="华文中宋" panose="02010600040101010101" pitchFamily="2" charset="-122"/>
              </a:rPr>
              <a:t>时间序列数据例子包括股票价格、货币供给、消费者价格指数、国内生产总值、年度谋杀率和汽车销售数量。</a:t>
            </a:r>
            <a:endParaRPr lang="en-US" altLang="zh-CN" sz="2400" dirty="0">
              <a:latin typeface="华文中宋" panose="02010600040101010101" pitchFamily="2" charset="-122"/>
              <a:ea typeface="华文中宋" panose="02010600040101010101" pitchFamily="2" charset="-122"/>
            </a:endParaRPr>
          </a:p>
          <a:p>
            <a:pPr marL="0" indent="0">
              <a:buNone/>
              <a:defRPr/>
            </a:pPr>
            <a:r>
              <a:rPr lang="zh-CN" altLang="en-US" sz="2000" dirty="0">
                <a:latin typeface="华文中宋" panose="02010600040101010101" pitchFamily="2" charset="-122"/>
                <a:ea typeface="华文中宋" panose="02010600040101010101" pitchFamily="2" charset="-122"/>
              </a:rPr>
              <a:t>表</a:t>
            </a:r>
            <a:r>
              <a:rPr lang="en-US" altLang="zh-CN" sz="2000" dirty="0">
                <a:latin typeface="华文中宋" panose="02010600040101010101" pitchFamily="2" charset="-122"/>
                <a:ea typeface="华文中宋" panose="02010600040101010101" pitchFamily="2" charset="-122"/>
              </a:rPr>
              <a:t>1-3</a:t>
            </a:r>
            <a:r>
              <a:rPr lang="zh-CN" altLang="en-US" sz="2000" dirty="0">
                <a:latin typeface="华文中宋" panose="02010600040101010101" pitchFamily="2" charset="-122"/>
                <a:ea typeface="华文中宋" panose="02010600040101010101" pitchFamily="2" charset="-122"/>
              </a:rPr>
              <a:t> 包含的时间序列数据集来自卡萨蒂略弗里曼等人的论文</a:t>
            </a:r>
          </a:p>
        </p:txBody>
      </p:sp>
      <p:pic>
        <p:nvPicPr>
          <p:cNvPr id="29699" name="图片 3">
            <a:extLst>
              <a:ext uri="{FF2B5EF4-FFF2-40B4-BE49-F238E27FC236}">
                <a16:creationId xmlns:a16="http://schemas.microsoft.com/office/drawing/2014/main" id="{1E96569B-F5AA-4118-96C4-1BD678CC4F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5025" y="2939836"/>
            <a:ext cx="10483983" cy="3186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7B10CC0-BEB8-41A1-B563-83CE1C37F116}"/>
              </a:ext>
            </a:extLst>
          </p:cNvPr>
          <p:cNvSpPr>
            <a:spLocks noGrp="1" noRot="1" noChangeArrowheads="1"/>
          </p:cNvSpPr>
          <p:nvPr>
            <p:ph idx="4294967295"/>
          </p:nvPr>
        </p:nvSpPr>
        <p:spPr>
          <a:xfrm>
            <a:off x="983432" y="1268413"/>
            <a:ext cx="10513168" cy="1008062"/>
          </a:xfrm>
        </p:spPr>
        <p:txBody>
          <a:bodyPr/>
          <a:lstStyle/>
          <a:p>
            <a:pPr marL="0" indent="0">
              <a:lnSpc>
                <a:spcPct val="80000"/>
              </a:lnSpc>
              <a:buNone/>
            </a:pPr>
            <a:r>
              <a:rPr lang="zh-CN" altLang="en-US" sz="2000" b="1" dirty="0">
                <a:latin typeface="华文中宋" panose="02010600040101010101" pitchFamily="2" charset="-122"/>
                <a:ea typeface="华文中宋" panose="02010600040101010101" pitchFamily="2" charset="-122"/>
              </a:rPr>
              <a:t>有些数据既有横截面数据的特点， 又有时间序列的特点</a:t>
            </a:r>
            <a:endParaRPr lang="en-US" altLang="zh-CN" sz="2000" b="1" dirty="0">
              <a:latin typeface="华文中宋" panose="02010600040101010101" pitchFamily="2" charset="-122"/>
              <a:ea typeface="华文中宋" panose="02010600040101010101" pitchFamily="2" charset="-122"/>
            </a:endParaRPr>
          </a:p>
          <a:p>
            <a:pPr marL="0" indent="0">
              <a:lnSpc>
                <a:spcPct val="80000"/>
              </a:lnSpc>
              <a:buNone/>
            </a:pPr>
            <a:r>
              <a:rPr lang="zh-CN" altLang="en-US" sz="2400" b="1" dirty="0">
                <a:latin typeface="华文中宋" panose="02010600040101010101" pitchFamily="2" charset="-122"/>
                <a:ea typeface="华文中宋" panose="02010600040101010101" pitchFamily="2" charset="-122"/>
              </a:rPr>
              <a:t>混合截面数据：</a:t>
            </a:r>
            <a:r>
              <a:rPr lang="zh-CN" altLang="en-US" sz="2000" b="1" dirty="0">
                <a:latin typeface="华文中宋" panose="02010600040101010101" pitchFamily="2" charset="-122"/>
                <a:ea typeface="华文中宋" panose="02010600040101010101" pitchFamily="2" charset="-122"/>
              </a:rPr>
              <a:t>不同时点随机抽样；样本数据次序无关</a:t>
            </a:r>
            <a:endParaRPr lang="en-US" altLang="zh-CN" sz="2000" b="1" dirty="0">
              <a:latin typeface="华文中宋" panose="02010600040101010101" pitchFamily="2" charset="-122"/>
              <a:ea typeface="华文中宋" panose="02010600040101010101" pitchFamily="2" charset="-122"/>
            </a:endParaRPr>
          </a:p>
          <a:p>
            <a:pPr marL="0" indent="0">
              <a:lnSpc>
                <a:spcPct val="80000"/>
              </a:lnSpc>
              <a:buNone/>
            </a:pPr>
            <a:r>
              <a:rPr lang="zh-CN" altLang="en-US" sz="2000" b="1" dirty="0">
                <a:latin typeface="华文中宋" panose="02010600040101010101" pitchFamily="2" charset="-122"/>
                <a:ea typeface="华文中宋" panose="02010600040101010101" pitchFamily="2" charset="-122"/>
              </a:rPr>
              <a:t> 例如 ， 假设对美国家庭进行了两次横截面数据的调查</a:t>
            </a:r>
            <a:r>
              <a:rPr lang="zh-CN" altLang="en-US" sz="2000" b="1" dirty="0">
                <a:solidFill>
                  <a:schemeClr val="bg1"/>
                </a:solidFill>
                <a:latin typeface="华文中宋" panose="02010600040101010101" pitchFamily="2" charset="-122"/>
                <a:ea typeface="华文中宋" panose="02010600040101010101" pitchFamily="2" charset="-122"/>
              </a:rPr>
              <a:t>，如下表</a:t>
            </a:r>
          </a:p>
        </p:txBody>
      </p:sp>
      <p:pic>
        <p:nvPicPr>
          <p:cNvPr id="30723" name="图片 1">
            <a:extLst>
              <a:ext uri="{FF2B5EF4-FFF2-40B4-BE49-F238E27FC236}">
                <a16:creationId xmlns:a16="http://schemas.microsoft.com/office/drawing/2014/main" id="{3BA2D64D-C856-4054-A29A-99ED633B9B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7448" y="2348880"/>
            <a:ext cx="9230442"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B6BE41F-618B-4251-9448-489AA87DA0FD}"/>
              </a:ext>
            </a:extLst>
          </p:cNvPr>
          <p:cNvSpPr>
            <a:spLocks noGrp="1" noRot="1" noChangeArrowheads="1"/>
          </p:cNvSpPr>
          <p:nvPr>
            <p:ph idx="4294967295"/>
          </p:nvPr>
        </p:nvSpPr>
        <p:spPr>
          <a:xfrm>
            <a:off x="1055440" y="1265238"/>
            <a:ext cx="10081120" cy="1731962"/>
          </a:xfrm>
        </p:spPr>
        <p:txBody>
          <a:bodyPr/>
          <a:lstStyle/>
          <a:p>
            <a:pPr marL="0" indent="0">
              <a:lnSpc>
                <a:spcPct val="80000"/>
              </a:lnSpc>
              <a:buNone/>
              <a:defRPr/>
            </a:pPr>
            <a:r>
              <a:rPr lang="zh-CN" altLang="en-US" sz="2400" b="1" dirty="0">
                <a:latin typeface="华文中宋" panose="02010600040101010101" pitchFamily="2" charset="-122"/>
                <a:ea typeface="华文中宋" panose="02010600040101010101" pitchFamily="2" charset="-122"/>
              </a:rPr>
              <a:t>面板数据或纵列数据（</a:t>
            </a:r>
            <a:r>
              <a:rPr lang="en-US" altLang="zh-CN" sz="2400" b="1" dirty="0">
                <a:latin typeface="华文中宋" panose="02010600040101010101" pitchFamily="2" charset="-122"/>
                <a:ea typeface="华文中宋" panose="02010600040101010101" pitchFamily="2" charset="-122"/>
                <a:cs typeface="Times New Roman" panose="02020603050405020304" pitchFamily="18" charset="0"/>
              </a:rPr>
              <a:t>panel  data </a:t>
            </a:r>
            <a:r>
              <a:rPr lang="zh-CN" altLang="en-US" sz="2400" b="1" dirty="0">
                <a:latin typeface="华文中宋" panose="02010600040101010101" pitchFamily="2" charset="-122"/>
                <a:ea typeface="华文中宋" panose="02010600040101010101" pitchFamily="2" charset="-122"/>
              </a:rPr>
              <a:t>）：由数据集中每个横截面单位的一个时间序列组成。</a:t>
            </a:r>
            <a:endParaRPr lang="en-US" altLang="zh-CN" sz="2400" b="1" dirty="0">
              <a:latin typeface="华文中宋" panose="02010600040101010101" pitchFamily="2" charset="-122"/>
              <a:ea typeface="华文中宋" panose="02010600040101010101" pitchFamily="2" charset="-122"/>
            </a:endParaRPr>
          </a:p>
          <a:p>
            <a:pPr>
              <a:lnSpc>
                <a:spcPct val="80000"/>
              </a:lnSpc>
              <a:buFont typeface="Wingdings" panose="05000000000000000000" pitchFamily="2" charset="2"/>
              <a:buNone/>
              <a:defRPr/>
            </a:pPr>
            <a:r>
              <a:rPr lang="zh-CN" altLang="en-US" sz="2000" b="1" dirty="0">
                <a:latin typeface="华文中宋" panose="02010600040101010101" pitchFamily="2" charset="-122"/>
                <a:ea typeface="华文中宋" panose="02010600040101010101" pitchFamily="2" charset="-122"/>
              </a:rPr>
              <a:t>特点</a:t>
            </a:r>
            <a:r>
              <a:rPr lang="zh-CN" altLang="en-US" sz="2000" dirty="0">
                <a:latin typeface="华文中宋" panose="02010600040101010101" pitchFamily="2" charset="-122"/>
                <a:ea typeface="华文中宋" panose="02010600040101010101" pitchFamily="2" charset="-122"/>
              </a:rPr>
              <a:t>：</a:t>
            </a:r>
            <a:r>
              <a:rPr lang="zh-CN" altLang="en-US" sz="2000" b="1" dirty="0">
                <a:latin typeface="华文中宋" panose="02010600040101010101" pitchFamily="2" charset="-122"/>
                <a:ea typeface="华文中宋" panose="02010600040101010101" pitchFamily="2" charset="-122"/>
              </a:rPr>
              <a:t>相同对象定点跟踪；控制个性特征，把握关系变化；约定排序</a:t>
            </a:r>
            <a:endParaRPr lang="en-US" altLang="zh-CN" sz="2000" b="1" dirty="0">
              <a:latin typeface="华文中宋" panose="02010600040101010101" pitchFamily="2" charset="-122"/>
              <a:ea typeface="华文中宋" panose="02010600040101010101" pitchFamily="2" charset="-122"/>
            </a:endParaRPr>
          </a:p>
          <a:p>
            <a:pPr>
              <a:lnSpc>
                <a:spcPct val="80000"/>
              </a:lnSpc>
              <a:buFont typeface="Wingdings" panose="05000000000000000000" pitchFamily="2" charset="2"/>
              <a:buNone/>
              <a:defRPr/>
            </a:pPr>
            <a:r>
              <a:rPr lang="zh-CN" altLang="en-US" sz="2000" b="1" dirty="0">
                <a:latin typeface="华文中宋" panose="02010600040101010101" pitchFamily="2" charset="-122"/>
                <a:ea typeface="华文中宋" panose="02010600040101010101" pitchFamily="2" charset="-122"/>
              </a:rPr>
              <a:t>      例表</a:t>
            </a:r>
            <a:r>
              <a:rPr lang="en-US" altLang="zh-CN" sz="2000" b="1" dirty="0">
                <a:latin typeface="华文中宋" panose="02010600040101010101" pitchFamily="2" charset="-122"/>
                <a:ea typeface="华文中宋" panose="02010600040101010101" pitchFamily="2" charset="-122"/>
              </a:rPr>
              <a:t>1-5</a:t>
            </a:r>
            <a:r>
              <a:rPr lang="zh-CN" altLang="en-US" sz="2000" b="1" dirty="0">
                <a:latin typeface="华文中宋" panose="02010600040101010101" pitchFamily="2" charset="-122"/>
                <a:ea typeface="华文中宋" panose="02010600040101010101" pitchFamily="2" charset="-122"/>
              </a:rPr>
              <a:t>美国</a:t>
            </a:r>
            <a:r>
              <a:rPr lang="en-US" altLang="zh-CN" sz="2000" b="1" dirty="0">
                <a:latin typeface="华文中宋" panose="02010600040101010101" pitchFamily="2" charset="-122"/>
                <a:ea typeface="华文中宋" panose="02010600040101010101" pitchFamily="2" charset="-122"/>
              </a:rPr>
              <a:t>150</a:t>
            </a:r>
            <a:r>
              <a:rPr lang="zh-CN" altLang="en-US" sz="2000" b="1" dirty="0">
                <a:latin typeface="华文中宋" panose="02010600040101010101" pitchFamily="2" charset="-122"/>
                <a:ea typeface="华文中宋" panose="02010600040101010101" pitchFamily="2" charset="-122"/>
              </a:rPr>
              <a:t>个城市犯罪及相关统计量的一个两年面板数据集</a:t>
            </a:r>
          </a:p>
        </p:txBody>
      </p:sp>
      <p:pic>
        <p:nvPicPr>
          <p:cNvPr id="32771" name="图片 1">
            <a:extLst>
              <a:ext uri="{FF2B5EF4-FFF2-40B4-BE49-F238E27FC236}">
                <a16:creationId xmlns:a16="http://schemas.microsoft.com/office/drawing/2014/main" id="{96F44C19-B8C0-4975-BDB8-28BE17E0B7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3466" y="2564904"/>
            <a:ext cx="9925068"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id="{7B9A8D6D-61D6-4AEA-A3AC-79D824663399}"/>
              </a:ext>
            </a:extLst>
          </p:cNvPr>
          <p:cNvSpPr>
            <a:spLocks noGrp="1" noRot="1" noChangeArrowheads="1"/>
          </p:cNvSpPr>
          <p:nvPr>
            <p:ph idx="4294967295"/>
          </p:nvPr>
        </p:nvSpPr>
        <p:spPr>
          <a:xfrm>
            <a:off x="983432" y="1556792"/>
            <a:ext cx="10441160" cy="5183188"/>
          </a:xfrm>
        </p:spPr>
        <p:txBody>
          <a:bodyPr/>
          <a:lstStyle/>
          <a:p>
            <a:pPr>
              <a:lnSpc>
                <a:spcPct val="90000"/>
              </a:lnSpc>
              <a:buFont typeface="Wingdings" panose="05000000000000000000" pitchFamily="2" charset="2"/>
              <a:buNone/>
              <a:defRPr/>
            </a:pPr>
            <a:r>
              <a:rPr lang="en-US" altLang="zh-CN" b="1" dirty="0">
                <a:latin typeface="华文中宋" panose="02010600040101010101" pitchFamily="2" charset="-122"/>
                <a:ea typeface="华文中宋" panose="02010600040101010101" pitchFamily="2" charset="-122"/>
              </a:rPr>
              <a:t>4. </a:t>
            </a:r>
            <a:r>
              <a:rPr lang="zh-CN" altLang="en-US" b="1" dirty="0">
                <a:latin typeface="华文中宋" panose="02010600040101010101" pitchFamily="2" charset="-122"/>
                <a:ea typeface="华文中宋" panose="02010600040101010101" pitchFamily="2" charset="-122"/>
              </a:rPr>
              <a:t>获取数据</a:t>
            </a:r>
            <a:endParaRPr lang="zh-CN" altLang="en-US" dirty="0">
              <a:latin typeface="华文中宋" panose="02010600040101010101" pitchFamily="2" charset="-122"/>
              <a:ea typeface="华文中宋" panose="02010600040101010101" pitchFamily="2" charset="-122"/>
            </a:endParaRPr>
          </a:p>
          <a:p>
            <a:pPr>
              <a:lnSpc>
                <a:spcPct val="90000"/>
              </a:lnSpc>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rPr>
              <a:t>   ▲ </a:t>
            </a:r>
            <a:r>
              <a:rPr lang="zh-CN" altLang="en-US" sz="2000" b="1" dirty="0">
                <a:latin typeface="华文中宋" panose="02010600040101010101" pitchFamily="2" charset="-122"/>
                <a:ea typeface="华文中宋" panose="02010600040101010101" pitchFamily="2" charset="-122"/>
              </a:rPr>
              <a:t>数据来源</a:t>
            </a:r>
          </a:p>
          <a:p>
            <a:pPr>
              <a:lnSpc>
                <a:spcPct val="90000"/>
              </a:lnSpc>
              <a:buFont typeface="Wingdings" panose="05000000000000000000" pitchFamily="2" charset="2"/>
              <a:buNone/>
              <a:defRPr/>
            </a:pP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000" u="sng" dirty="0">
                <a:latin typeface="华文中宋" panose="02010600040101010101" pitchFamily="2" charset="-122"/>
                <a:ea typeface="华文中宋" panose="02010600040101010101" pitchFamily="2" charset="-122"/>
                <a:cs typeface="Times New Roman" panose="02020603050405020304" pitchFamily="18" charset="0"/>
              </a:rPr>
              <a:t>实验数据</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experimental data</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）：通过控制性实验获取数据</a:t>
            </a:r>
          </a:p>
          <a:p>
            <a:pPr>
              <a:lnSpc>
                <a:spcPct val="90000"/>
              </a:lnSpc>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000" u="sng" dirty="0">
                <a:latin typeface="华文中宋" panose="02010600040101010101" pitchFamily="2" charset="-122"/>
                <a:ea typeface="华文中宋" panose="02010600040101010101" pitchFamily="2" charset="-122"/>
                <a:cs typeface="Times New Roman" panose="02020603050405020304" pitchFamily="18" charset="0"/>
              </a:rPr>
              <a:t>观测数据</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observational data</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a:t>
            </a:r>
            <a:r>
              <a:rPr lang="zh-CN" altLang="en-US" sz="2000" dirty="0">
                <a:latin typeface="华文中宋" panose="02010600040101010101" pitchFamily="2" charset="-122"/>
                <a:ea typeface="华文中宋" panose="02010600040101010101" pitchFamily="2" charset="-122"/>
              </a:rPr>
              <a:t>非控制性数据；机构、组织、调查</a:t>
            </a:r>
          </a:p>
          <a:p>
            <a:pPr>
              <a:lnSpc>
                <a:spcPct val="90000"/>
              </a:lnSpc>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rPr>
              <a:t>    </a:t>
            </a:r>
            <a:r>
              <a:rPr lang="zh-CN" altLang="en-US" sz="2000" b="1" dirty="0">
                <a:latin typeface="华文中宋" panose="02010600040101010101" pitchFamily="2" charset="-122"/>
                <a:ea typeface="华文中宋" panose="02010600040101010101" pitchFamily="2" charset="-122"/>
              </a:rPr>
              <a:t>▲数据质量</a:t>
            </a:r>
          </a:p>
          <a:p>
            <a:pPr>
              <a:lnSpc>
                <a:spcPct val="90000"/>
              </a:lnSpc>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	</a:t>
            </a:r>
            <a:r>
              <a:rPr lang="zh-CN" altLang="en-US" sz="2000" u="sng" dirty="0">
                <a:latin typeface="华文中宋" panose="02010600040101010101" pitchFamily="2" charset="-122"/>
                <a:ea typeface="华文中宋" panose="02010600040101010101" pitchFamily="2" charset="-122"/>
              </a:rPr>
              <a:t>完整性</a:t>
            </a:r>
            <a:r>
              <a:rPr lang="zh-CN" altLang="en-US" sz="2000" dirty="0">
                <a:latin typeface="华文中宋" panose="02010600040101010101" pitchFamily="2" charset="-122"/>
                <a:ea typeface="华文中宋" panose="02010600040101010101" pitchFamily="2" charset="-122"/>
              </a:rPr>
              <a:t>：各变量</a:t>
            </a:r>
            <a:r>
              <a:rPr lang="en-US" altLang="zh-CN" sz="2000" dirty="0">
                <a:latin typeface="华文中宋" panose="02010600040101010101" pitchFamily="2" charset="-122"/>
                <a:ea typeface="华文中宋" panose="02010600040101010101" pitchFamily="2" charset="-122"/>
              </a:rPr>
              <a:t>(y</a:t>
            </a:r>
            <a:r>
              <a:rPr lang="en-US" altLang="zh-CN" sz="2000" baseline="-25000" dirty="0">
                <a:latin typeface="华文中宋" panose="02010600040101010101" pitchFamily="2" charset="-122"/>
                <a:ea typeface="华文中宋" panose="02010600040101010101" pitchFamily="2" charset="-122"/>
              </a:rPr>
              <a:t>i</a:t>
            </a:r>
            <a:r>
              <a:rPr lang="en-US" altLang="zh-CN" sz="2000" dirty="0">
                <a:latin typeface="华文中宋" panose="02010600040101010101" pitchFamily="2" charset="-122"/>
                <a:ea typeface="华文中宋" panose="02010600040101010101" pitchFamily="2" charset="-122"/>
              </a:rPr>
              <a:t>,x</a:t>
            </a:r>
            <a:r>
              <a:rPr lang="en-US" altLang="zh-CN" sz="2000" baseline="-25000" dirty="0">
                <a:latin typeface="华文中宋" panose="02010600040101010101" pitchFamily="2" charset="-122"/>
                <a:ea typeface="华文中宋" panose="02010600040101010101" pitchFamily="2" charset="-122"/>
              </a:rPr>
              <a:t>1i</a:t>
            </a:r>
            <a:r>
              <a:rPr lang="en-US" altLang="zh-CN" sz="2000" dirty="0">
                <a:latin typeface="华文中宋" panose="02010600040101010101" pitchFamily="2" charset="-122"/>
                <a:ea typeface="华文中宋" panose="02010600040101010101" pitchFamily="2" charset="-122"/>
              </a:rPr>
              <a:t>,x</a:t>
            </a:r>
            <a:r>
              <a:rPr lang="en-US" altLang="zh-CN" sz="2000" baseline="-25000" dirty="0">
                <a:latin typeface="华文中宋" panose="02010600040101010101" pitchFamily="2" charset="-122"/>
                <a:ea typeface="华文中宋" panose="02010600040101010101" pitchFamily="2" charset="-122"/>
              </a:rPr>
              <a:t>2i</a:t>
            </a:r>
            <a:r>
              <a:rPr lang="en-US" altLang="zh-CN" sz="2000" dirty="0">
                <a:latin typeface="华文中宋" panose="02010600040101010101" pitchFamily="2" charset="-122"/>
                <a:ea typeface="华文中宋" panose="02010600040101010101" pitchFamily="2" charset="-122"/>
              </a:rPr>
              <a:t>,..,x</a:t>
            </a:r>
            <a:r>
              <a:rPr lang="en-US" altLang="zh-CN" sz="2000" baseline="-25000" dirty="0">
                <a:latin typeface="华文中宋" panose="02010600040101010101" pitchFamily="2" charset="-122"/>
                <a:ea typeface="华文中宋" panose="02010600040101010101" pitchFamily="2" charset="-122"/>
              </a:rPr>
              <a:t>ki</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的样本观测值容量相同（</a:t>
            </a:r>
            <a:r>
              <a:rPr lang="en-US" altLang="zh-CN" sz="2000" dirty="0" err="1">
                <a:latin typeface="华文中宋" panose="02010600040101010101" pitchFamily="2" charset="-122"/>
                <a:ea typeface="华文中宋" panose="02010600040101010101" pitchFamily="2" charset="-122"/>
              </a:rPr>
              <a:t>i</a:t>
            </a:r>
            <a:r>
              <a:rPr lang="en-US" altLang="zh-CN" sz="2000" dirty="0">
                <a:latin typeface="华文中宋" panose="02010600040101010101" pitchFamily="2" charset="-122"/>
                <a:ea typeface="华文中宋" panose="02010600040101010101" pitchFamily="2" charset="-122"/>
              </a:rPr>
              <a:t>=1,2,…n</a:t>
            </a:r>
            <a:r>
              <a:rPr lang="zh-CN" altLang="en-US" sz="2000" dirty="0">
                <a:latin typeface="华文中宋" panose="02010600040101010101" pitchFamily="2" charset="-122"/>
                <a:ea typeface="华文中宋" panose="02010600040101010101" pitchFamily="2" charset="-122"/>
              </a:rPr>
              <a:t>）</a:t>
            </a:r>
          </a:p>
          <a:p>
            <a:pPr>
              <a:lnSpc>
                <a:spcPct val="90000"/>
              </a:lnSpc>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rPr>
              <a:t>    </a:t>
            </a:r>
            <a:r>
              <a:rPr lang="zh-CN" altLang="en-US" sz="2000" u="sng" dirty="0">
                <a:latin typeface="华文中宋" panose="02010600040101010101" pitchFamily="2" charset="-122"/>
                <a:ea typeface="华文中宋" panose="02010600040101010101" pitchFamily="2" charset="-122"/>
              </a:rPr>
              <a:t>准确性</a:t>
            </a:r>
            <a:r>
              <a:rPr lang="zh-CN" altLang="en-US" sz="2000" dirty="0">
                <a:latin typeface="华文中宋" panose="02010600040101010101" pitchFamily="2" charset="-122"/>
                <a:ea typeface="华文中宋" panose="02010600040101010101" pitchFamily="2" charset="-122"/>
              </a:rPr>
              <a:t>：准确、可靠</a:t>
            </a:r>
          </a:p>
          <a:p>
            <a:pPr>
              <a:lnSpc>
                <a:spcPct val="90000"/>
              </a:lnSpc>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rPr>
              <a:t>           问题</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误差难免；敏感数据；加总数据；选择性偏差；抽样变化</a:t>
            </a:r>
          </a:p>
          <a:p>
            <a:pPr>
              <a:lnSpc>
                <a:spcPct val="90000"/>
              </a:lnSpc>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rPr>
              <a:t>    </a:t>
            </a:r>
            <a:r>
              <a:rPr lang="zh-CN" altLang="en-US" sz="2000" u="sng" dirty="0">
                <a:latin typeface="华文中宋" panose="02010600040101010101" pitchFamily="2" charset="-122"/>
                <a:ea typeface="华文中宋" panose="02010600040101010101" pitchFamily="2" charset="-122"/>
              </a:rPr>
              <a:t>一致性</a:t>
            </a:r>
            <a:r>
              <a:rPr lang="zh-CN" altLang="en-US" sz="2000" dirty="0">
                <a:latin typeface="华文中宋" panose="02010600040101010101" pitchFamily="2" charset="-122"/>
                <a:ea typeface="华文中宋" panose="02010600040101010101" pitchFamily="2" charset="-122"/>
              </a:rPr>
              <a:t>：样本与总体；统计范围、方法；</a:t>
            </a:r>
          </a:p>
          <a:p>
            <a:pPr>
              <a:lnSpc>
                <a:spcPct val="90000"/>
              </a:lnSpc>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rPr>
              <a:t>           变量界定；度量单位；环境变化（如，价格通胀）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990618B8-9B7A-4CA3-9FF3-28BE8C5AC4D1}"/>
              </a:ext>
            </a:extLst>
          </p:cNvPr>
          <p:cNvSpPr>
            <a:spLocks noGrp="1" noRot="1" noChangeArrowheads="1"/>
          </p:cNvSpPr>
          <p:nvPr>
            <p:ph idx="4294967295"/>
          </p:nvPr>
        </p:nvSpPr>
        <p:spPr>
          <a:xfrm>
            <a:off x="1055440" y="1412875"/>
            <a:ext cx="10513168" cy="4895850"/>
          </a:xfrm>
        </p:spPr>
        <p:txBody>
          <a:bodyPr/>
          <a:lstStyle/>
          <a:p>
            <a:pPr marL="0" indent="0">
              <a:lnSpc>
                <a:spcPct val="90000"/>
              </a:lnSpc>
              <a:buNone/>
              <a:defRPr/>
            </a:pPr>
            <a:r>
              <a:rPr lang="en-US" altLang="zh-CN" sz="2800" b="1" dirty="0">
                <a:latin typeface="华文中宋" panose="02010600040101010101" pitchFamily="2" charset="-122"/>
                <a:ea typeface="华文中宋" panose="02010600040101010101" pitchFamily="2" charset="-122"/>
              </a:rPr>
              <a:t>5. </a:t>
            </a:r>
            <a:r>
              <a:rPr lang="zh-CN" altLang="en-US" sz="2800" b="1" dirty="0">
                <a:latin typeface="华文中宋" panose="02010600040101010101" pitchFamily="2" charset="-122"/>
                <a:ea typeface="华文中宋" panose="02010600040101010101" pitchFamily="2" charset="-122"/>
              </a:rPr>
              <a:t>分析数据、估计参数</a:t>
            </a:r>
            <a:endParaRPr lang="zh-CN" altLang="en-US" sz="2800" dirty="0">
              <a:latin typeface="华文中宋" panose="02010600040101010101" pitchFamily="2" charset="-122"/>
              <a:ea typeface="华文中宋" panose="02010600040101010101" pitchFamily="2" charset="-122"/>
            </a:endParaRPr>
          </a:p>
          <a:p>
            <a:pPr>
              <a:lnSpc>
                <a:spcPct val="90000"/>
              </a:lnSpc>
              <a:buFont typeface="Wingdings" panose="05000000000000000000" pitchFamily="2" charset="2"/>
              <a:buNone/>
              <a:defRPr/>
            </a:pPr>
            <a:r>
              <a:rPr lang="zh-CN" altLang="en-US" sz="28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  </a:t>
            </a:r>
            <a:r>
              <a:rPr lang="zh-CN" altLang="en-US" sz="2800" b="1" dirty="0">
                <a:latin typeface="华文中宋" panose="02010600040101010101" pitchFamily="2" charset="-122"/>
                <a:ea typeface="华文中宋" panose="02010600040101010101" pitchFamily="2" charset="-122"/>
              </a:rPr>
              <a:t>研究任务</a:t>
            </a:r>
          </a:p>
          <a:p>
            <a:pPr>
              <a:lnSpc>
                <a:spcPct val="90000"/>
              </a:lnSpc>
              <a:buFont typeface="Wingdings" panose="05000000000000000000" pitchFamily="2" charset="2"/>
              <a:buNone/>
              <a:defRPr/>
            </a:pPr>
            <a:r>
              <a:rPr lang="zh-CN" altLang="en-US" sz="2800" b="1"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用有限的样本数据 </a:t>
            </a:r>
            <a:r>
              <a:rPr lang="en-US" altLang="zh-CN" sz="2400" dirty="0">
                <a:latin typeface="华文中宋" panose="02010600040101010101" pitchFamily="2" charset="-122"/>
                <a:ea typeface="华文中宋" panose="02010600040101010101" pitchFamily="2" charset="-122"/>
              </a:rPr>
              <a:t>(</a:t>
            </a:r>
            <a:r>
              <a:rPr lang="en-US" altLang="zh-CN" sz="2400" dirty="0" err="1">
                <a:latin typeface="华文中宋" panose="02010600040101010101" pitchFamily="2" charset="-122"/>
                <a:ea typeface="华文中宋" panose="02010600040101010101" pitchFamily="2" charset="-122"/>
              </a:rPr>
              <a:t>y</a:t>
            </a:r>
            <a:r>
              <a:rPr lang="en-US" altLang="zh-CN" sz="2400" baseline="-25000" dirty="0" err="1">
                <a:latin typeface="华文中宋" panose="02010600040101010101" pitchFamily="2" charset="-122"/>
                <a:ea typeface="华文中宋" panose="02010600040101010101" pitchFamily="2" charset="-122"/>
              </a:rPr>
              <a:t>i</a:t>
            </a:r>
            <a:r>
              <a:rPr lang="en-US" altLang="zh-CN" sz="2400" dirty="0">
                <a:latin typeface="华文中宋" panose="02010600040101010101" pitchFamily="2" charset="-122"/>
                <a:ea typeface="华文中宋" panose="02010600040101010101" pitchFamily="2" charset="-122"/>
              </a:rPr>
              <a:t>, x</a:t>
            </a:r>
            <a:r>
              <a:rPr lang="en-US" altLang="zh-CN" sz="2400" baseline="-25000" dirty="0">
                <a:latin typeface="华文中宋" panose="02010600040101010101" pitchFamily="2" charset="-122"/>
                <a:ea typeface="华文中宋" panose="02010600040101010101" pitchFamily="2" charset="-122"/>
              </a:rPr>
              <a:t>1i</a:t>
            </a:r>
            <a:r>
              <a:rPr lang="en-US" altLang="zh-CN" sz="2400" dirty="0">
                <a:latin typeface="华文中宋" panose="02010600040101010101" pitchFamily="2" charset="-122"/>
                <a:ea typeface="华文中宋" panose="02010600040101010101" pitchFamily="2" charset="-122"/>
              </a:rPr>
              <a:t>,x</a:t>
            </a:r>
            <a:r>
              <a:rPr lang="en-US" altLang="zh-CN" sz="2400" baseline="-25000" dirty="0">
                <a:latin typeface="华文中宋" panose="02010600040101010101" pitchFamily="2" charset="-122"/>
                <a:ea typeface="华文中宋" panose="02010600040101010101" pitchFamily="2" charset="-122"/>
              </a:rPr>
              <a:t>2i</a:t>
            </a:r>
            <a:r>
              <a:rPr lang="en-US" altLang="zh-CN" sz="2400" dirty="0">
                <a:latin typeface="华文中宋" panose="02010600040101010101" pitchFamily="2" charset="-122"/>
                <a:ea typeface="华文中宋" panose="02010600040101010101" pitchFamily="2" charset="-122"/>
              </a:rPr>
              <a:t>,..,x</a:t>
            </a:r>
            <a:r>
              <a:rPr lang="en-US" altLang="zh-CN" sz="2400" baseline="-25000" dirty="0">
                <a:latin typeface="华文中宋" panose="02010600040101010101" pitchFamily="2" charset="-122"/>
                <a:ea typeface="华文中宋" panose="02010600040101010101" pitchFamily="2" charset="-122"/>
              </a:rPr>
              <a:t>ki</a:t>
            </a: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a:t>
            </a:r>
            <a:r>
              <a:rPr lang="en-US" altLang="zh-CN" sz="2400" dirty="0" err="1">
                <a:latin typeface="华文中宋" panose="02010600040101010101" pitchFamily="2" charset="-122"/>
                <a:ea typeface="华文中宋" panose="02010600040101010101" pitchFamily="2" charset="-122"/>
              </a:rPr>
              <a:t>i</a:t>
            </a:r>
            <a:r>
              <a:rPr lang="en-US" altLang="zh-CN" sz="2400" dirty="0">
                <a:latin typeface="华文中宋" panose="02010600040101010101" pitchFamily="2" charset="-122"/>
                <a:ea typeface="华文中宋" panose="02010600040101010101" pitchFamily="2" charset="-122"/>
              </a:rPr>
              <a:t>=1,2,…n</a:t>
            </a:r>
            <a:r>
              <a:rPr lang="zh-CN" altLang="en-US" sz="2400" dirty="0">
                <a:latin typeface="华文中宋" panose="02010600040101010101" pitchFamily="2" charset="-122"/>
                <a:ea typeface="华文中宋" panose="02010600040101010101" pitchFamily="2" charset="-122"/>
              </a:rPr>
              <a:t>）</a:t>
            </a:r>
          </a:p>
          <a:p>
            <a:pPr>
              <a:lnSpc>
                <a:spcPct val="9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去估计、推断总体的一般关系  </a:t>
            </a:r>
            <a:r>
              <a:rPr lang="en-US" altLang="zh-CN" sz="2400" dirty="0">
                <a:latin typeface="华文中宋" panose="02010600040101010101" pitchFamily="2" charset="-122"/>
                <a:ea typeface="华文中宋" panose="02010600040101010101" pitchFamily="2" charset="-122"/>
              </a:rPr>
              <a:t>y = f( x</a:t>
            </a:r>
            <a:r>
              <a:rPr lang="en-US" altLang="zh-CN" sz="2400" baseline="-25000" dirty="0">
                <a:latin typeface="华文中宋" panose="02010600040101010101" pitchFamily="2" charset="-122"/>
                <a:ea typeface="华文中宋" panose="02010600040101010101" pitchFamily="2" charset="-122"/>
              </a:rPr>
              <a:t>1</a:t>
            </a:r>
            <a:r>
              <a:rPr lang="en-US" altLang="zh-CN" sz="2400" dirty="0">
                <a:latin typeface="华文中宋" panose="02010600040101010101" pitchFamily="2" charset="-122"/>
                <a:ea typeface="华文中宋" panose="02010600040101010101" pitchFamily="2" charset="-122"/>
              </a:rPr>
              <a:t>,x</a:t>
            </a:r>
            <a:r>
              <a:rPr lang="en-US" altLang="zh-CN" sz="2400" baseline="-25000" dirty="0">
                <a:latin typeface="华文中宋" panose="02010600040101010101" pitchFamily="2" charset="-122"/>
                <a:ea typeface="华文中宋" panose="02010600040101010101" pitchFamily="2" charset="-122"/>
              </a:rPr>
              <a:t>2</a:t>
            </a:r>
            <a:r>
              <a:rPr lang="en-US" altLang="zh-CN" sz="2400" dirty="0">
                <a:latin typeface="华文中宋" panose="02010600040101010101" pitchFamily="2" charset="-122"/>
                <a:ea typeface="华文中宋" panose="02010600040101010101" pitchFamily="2" charset="-122"/>
              </a:rPr>
              <a:t>,..,x</a:t>
            </a:r>
            <a:r>
              <a:rPr lang="en-US" altLang="zh-CN" sz="2400" baseline="-25000" dirty="0">
                <a:latin typeface="华文中宋" panose="02010600040101010101" pitchFamily="2" charset="-122"/>
                <a:ea typeface="华文中宋" panose="02010600040101010101" pitchFamily="2" charset="-122"/>
              </a:rPr>
              <a:t>k</a:t>
            </a:r>
            <a:r>
              <a:rPr lang="en-US" altLang="zh-CN" sz="2400" dirty="0">
                <a:latin typeface="华文中宋" panose="02010600040101010101" pitchFamily="2" charset="-122"/>
                <a:ea typeface="华文中宋" panose="02010600040101010101" pitchFamily="2" charset="-122"/>
              </a:rPr>
              <a:t>) </a:t>
            </a:r>
          </a:p>
          <a:p>
            <a:pPr>
              <a:lnSpc>
                <a:spcPct val="90000"/>
              </a:lnSpc>
              <a:buFont typeface="Wingdings" panose="05000000000000000000" pitchFamily="2" charset="2"/>
              <a:buNone/>
              <a:defRPr/>
            </a:pPr>
            <a:r>
              <a:rPr lang="en-US" altLang="zh-CN" sz="2400" dirty="0">
                <a:latin typeface="华文中宋" panose="02010600040101010101" pitchFamily="2" charset="-122"/>
                <a:ea typeface="华文中宋" panose="02010600040101010101" pitchFamily="2" charset="-122"/>
              </a:rPr>
              <a:t>     </a:t>
            </a:r>
            <a:r>
              <a:rPr lang="en-US" altLang="zh-CN" sz="2800" dirty="0">
                <a:latin typeface="华文中宋" panose="02010600040101010101" pitchFamily="2" charset="-122"/>
                <a:ea typeface="华文中宋" panose="02010600040101010101" pitchFamily="2" charset="-122"/>
              </a:rPr>
              <a:t>▲ </a:t>
            </a:r>
            <a:r>
              <a:rPr lang="zh-CN" altLang="en-US" sz="2800" b="1" dirty="0">
                <a:latin typeface="华文中宋" panose="02010600040101010101" pitchFamily="2" charset="-122"/>
                <a:ea typeface="华文中宋" panose="02010600040101010101" pitchFamily="2" charset="-122"/>
              </a:rPr>
              <a:t>参数估计方法</a:t>
            </a:r>
          </a:p>
          <a:p>
            <a:pPr>
              <a:lnSpc>
                <a:spcPct val="9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）最小二乘法 </a:t>
            </a:r>
            <a:r>
              <a:rPr lang="en-US" altLang="zh-CN" sz="2400" dirty="0">
                <a:latin typeface="华文中宋" panose="02010600040101010101" pitchFamily="2" charset="-122"/>
                <a:ea typeface="华文中宋" panose="02010600040101010101" pitchFamily="2" charset="-122"/>
              </a:rPr>
              <a:t>(Least Squares, LS)</a:t>
            </a:r>
          </a:p>
          <a:p>
            <a:pPr>
              <a:lnSpc>
                <a:spcPct val="90000"/>
              </a:lnSpc>
              <a:buFont typeface="Wingdings" panose="05000000000000000000" pitchFamily="2" charset="2"/>
              <a:buNone/>
              <a:defRPr/>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）最大似然法 </a:t>
            </a:r>
            <a:r>
              <a:rPr lang="en-US" altLang="zh-CN" sz="2400" dirty="0">
                <a:latin typeface="华文中宋" panose="02010600040101010101" pitchFamily="2" charset="-122"/>
                <a:ea typeface="华文中宋" panose="02010600040101010101" pitchFamily="2" charset="-122"/>
              </a:rPr>
              <a:t>(Maximum Likelihood, ML)</a:t>
            </a:r>
          </a:p>
          <a:p>
            <a:pPr>
              <a:lnSpc>
                <a:spcPct val="90000"/>
              </a:lnSpc>
              <a:buFont typeface="Wingdings" panose="05000000000000000000" pitchFamily="2" charset="2"/>
              <a:buNone/>
              <a:defRPr/>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3</a:t>
            </a:r>
            <a:r>
              <a:rPr lang="zh-CN" altLang="en-US" sz="2400" dirty="0">
                <a:latin typeface="华文中宋" panose="02010600040101010101" pitchFamily="2" charset="-122"/>
                <a:ea typeface="华文中宋" panose="02010600040101010101" pitchFamily="2" charset="-122"/>
              </a:rPr>
              <a:t>）矩法 </a:t>
            </a:r>
            <a:r>
              <a:rPr lang="en-US" altLang="zh-CN" sz="2400" dirty="0">
                <a:latin typeface="华文中宋" panose="02010600040101010101" pitchFamily="2" charset="-122"/>
                <a:ea typeface="华文中宋" panose="02010600040101010101" pitchFamily="2" charset="-122"/>
              </a:rPr>
              <a:t>(Method of Moments, MOM)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8CBC5A51-D96E-45A7-8EFB-E034DA5FBC5F}"/>
              </a:ext>
            </a:extLst>
          </p:cNvPr>
          <p:cNvSpPr>
            <a:spLocks noGrp="1" noRot="1" noChangeArrowheads="1"/>
          </p:cNvSpPr>
          <p:nvPr>
            <p:ph type="body" sz="half" idx="4294967295"/>
          </p:nvPr>
        </p:nvSpPr>
        <p:spPr>
          <a:xfrm>
            <a:off x="1524001" y="1412876"/>
            <a:ext cx="5311775" cy="4462463"/>
          </a:xfrm>
        </p:spPr>
        <p:txBody>
          <a:bodyPr/>
          <a:lstStyle/>
          <a:p>
            <a:pPr marL="0" indent="0">
              <a:buNone/>
              <a:defRPr/>
            </a:pPr>
            <a:r>
              <a:rPr lang="en-US" altLang="zh-CN" sz="2800" b="1" dirty="0">
                <a:latin typeface="华文中宋" panose="02010600040101010101" pitchFamily="2" charset="-122"/>
                <a:ea typeface="华文中宋" panose="02010600040101010101" pitchFamily="2" charset="-122"/>
              </a:rPr>
              <a:t>5. </a:t>
            </a:r>
            <a:r>
              <a:rPr lang="zh-CN" altLang="en-US" sz="2800" b="1" dirty="0">
                <a:latin typeface="华文中宋" panose="02010600040101010101" pitchFamily="2" charset="-122"/>
                <a:ea typeface="华文中宋" panose="02010600040101010101" pitchFamily="2" charset="-122"/>
              </a:rPr>
              <a:t>分析数据、估计参数</a:t>
            </a:r>
          </a:p>
          <a:p>
            <a:pPr>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rPr>
              <a:t>  </a:t>
            </a:r>
          </a:p>
          <a:p>
            <a:pPr>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 </a:t>
            </a:r>
            <a:r>
              <a:rPr lang="zh-CN" altLang="en-US" sz="2400" b="1" dirty="0">
                <a:latin typeface="华文中宋" panose="02010600040101010101" pitchFamily="2" charset="-122"/>
                <a:ea typeface="华文中宋" panose="02010600040101010101" pitchFamily="2" charset="-122"/>
              </a:rPr>
              <a:t>散点图与回归线</a:t>
            </a:r>
          </a:p>
          <a:p>
            <a:pPr>
              <a:buFont typeface="Wingdings" panose="05000000000000000000" pitchFamily="2" charset="2"/>
              <a:buNone/>
              <a:defRPr/>
            </a:pPr>
            <a:endParaRPr lang="zh-CN" altLang="en-US" sz="2400" b="1" u="sng" dirty="0">
              <a:latin typeface="华文中宋" panose="02010600040101010101" pitchFamily="2" charset="-122"/>
              <a:ea typeface="华文中宋" panose="02010600040101010101" pitchFamily="2" charset="-122"/>
            </a:endParaRPr>
          </a:p>
          <a:p>
            <a:pPr>
              <a:buFont typeface="Wingdings" panose="05000000000000000000" pitchFamily="2" charset="2"/>
              <a:buNone/>
              <a:defRPr/>
            </a:pPr>
            <a:r>
              <a:rPr lang="zh-CN" altLang="en-US" sz="2400" b="1" u="sng" dirty="0">
                <a:latin typeface="华文中宋" panose="02010600040101010101" pitchFamily="2" charset="-122"/>
                <a:ea typeface="华文中宋" panose="02010600040101010101" pitchFamily="2" charset="-122"/>
              </a:rPr>
              <a:t>       </a:t>
            </a:r>
          </a:p>
        </p:txBody>
      </p:sp>
      <p:graphicFrame>
        <p:nvGraphicFramePr>
          <p:cNvPr id="29700" name="Object 2">
            <a:extLst>
              <a:ext uri="{FF2B5EF4-FFF2-40B4-BE49-F238E27FC236}">
                <a16:creationId xmlns:a16="http://schemas.microsoft.com/office/drawing/2014/main" id="{3A028C4C-DEFD-42F9-96CE-F3C295C64581}"/>
              </a:ext>
            </a:extLst>
          </p:cNvPr>
          <p:cNvGraphicFramePr>
            <a:graphicFrameLocks noGrp="1" noChangeAspect="1"/>
          </p:cNvGraphicFramePr>
          <p:nvPr>
            <p:ph sz="quarter" idx="4294967295"/>
            <p:extLst>
              <p:ext uri="{D42A27DB-BD31-4B8C-83A1-F6EECF244321}">
                <p14:modId xmlns:p14="http://schemas.microsoft.com/office/powerpoint/2010/main" val="3761099154"/>
              </p:ext>
            </p:extLst>
          </p:nvPr>
        </p:nvGraphicFramePr>
        <p:xfrm>
          <a:off x="5159896" y="1988840"/>
          <a:ext cx="6429516" cy="4608512"/>
        </p:xfrm>
        <a:graphic>
          <a:graphicData uri="http://schemas.openxmlformats.org/presentationml/2006/ole">
            <mc:AlternateContent xmlns:mc="http://schemas.openxmlformats.org/markup-compatibility/2006">
              <mc:Choice xmlns:v="urn:schemas-microsoft-com:vml" Requires="v">
                <p:oleObj spid="_x0000_s35889" r:id="rId3" imgW="7200000" imgH="4815000" progId="MSGraph.Chart.8">
                  <p:embed/>
                </p:oleObj>
              </mc:Choice>
              <mc:Fallback>
                <p:oleObj r:id="rId3" imgW="7200000" imgH="4815000" progId="MSGraph.Chart.8">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896" y="1988840"/>
                        <a:ext cx="6429516" cy="4608512"/>
                      </a:xfrm>
                      <a:prstGeom prst="rect">
                        <a:avLst/>
                      </a:prstGeom>
                      <a:noFill/>
                      <a:ln>
                        <a:noFill/>
                      </a:ln>
                      <a:effectLst/>
                    </p:spPr>
                  </p:pic>
                </p:oleObj>
              </mc:Fallback>
            </mc:AlternateContent>
          </a:graphicData>
        </a:graphic>
      </p:graphicFrame>
      <p:graphicFrame>
        <p:nvGraphicFramePr>
          <p:cNvPr id="29702" name="Object 3">
            <a:extLst>
              <a:ext uri="{FF2B5EF4-FFF2-40B4-BE49-F238E27FC236}">
                <a16:creationId xmlns:a16="http://schemas.microsoft.com/office/drawing/2014/main" id="{ADD7F54E-F38B-4D79-82A8-611234562AE9}"/>
              </a:ext>
            </a:extLst>
          </p:cNvPr>
          <p:cNvGraphicFramePr>
            <a:graphicFrameLocks noGrp="1" noChangeAspect="1"/>
          </p:cNvGraphicFramePr>
          <p:nvPr>
            <p:ph sz="quarter" idx="4294967295"/>
            <p:extLst>
              <p:ext uri="{D42A27DB-BD31-4B8C-83A1-F6EECF244321}">
                <p14:modId xmlns:p14="http://schemas.microsoft.com/office/powerpoint/2010/main" val="1970870688"/>
              </p:ext>
            </p:extLst>
          </p:nvPr>
        </p:nvGraphicFramePr>
        <p:xfrm>
          <a:off x="2063552" y="3212976"/>
          <a:ext cx="2952750" cy="1581150"/>
        </p:xfrm>
        <a:graphic>
          <a:graphicData uri="http://schemas.openxmlformats.org/presentationml/2006/ole">
            <mc:AlternateContent xmlns:mc="http://schemas.openxmlformats.org/markup-compatibility/2006">
              <mc:Choice xmlns:v="urn:schemas-microsoft-com:vml" Requires="v">
                <p:oleObj spid="_x0000_s35890" r:id="rId5" imgW="1424874" imgH="763325" progId="Equation.DSMT4">
                  <p:embed/>
                </p:oleObj>
              </mc:Choice>
              <mc:Fallback>
                <p:oleObj r:id="rId5" imgW="1424874" imgH="763325" progId="Equation.DSMT4">
                  <p:embed/>
                  <p:pic>
                    <p:nvPicPr>
                      <p:cNvPr id="0" name="Object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552" y="3212976"/>
                        <a:ext cx="2952750" cy="158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wipe(left)">
                                      <p:cBhvr>
                                        <p:cTn id="7" dur="500"/>
                                        <p:tgtEl>
                                          <p:spTgt spid="29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9702"/>
                                        </p:tgtEl>
                                        <p:attrNameLst>
                                          <p:attrName>style.visibility</p:attrName>
                                        </p:attrNameLst>
                                      </p:cBhvr>
                                      <p:to>
                                        <p:strVal val="visible"/>
                                      </p:to>
                                    </p:set>
                                    <p:anim calcmode="lin" valueType="num">
                                      <p:cBhvr additive="base">
                                        <p:cTn id="12" dur="500" fill="hold"/>
                                        <p:tgtEl>
                                          <p:spTgt spid="29702"/>
                                        </p:tgtEl>
                                        <p:attrNameLst>
                                          <p:attrName>ppt_x</p:attrName>
                                        </p:attrNameLst>
                                      </p:cBhvr>
                                      <p:tavLst>
                                        <p:tav tm="0">
                                          <p:val>
                                            <p:strVal val="0-#ppt_w/2"/>
                                          </p:val>
                                        </p:tav>
                                        <p:tav tm="100000">
                                          <p:val>
                                            <p:strVal val="#ppt_x"/>
                                          </p:val>
                                        </p:tav>
                                      </p:tavLst>
                                    </p:anim>
                                    <p:anim calcmode="lin" valueType="num">
                                      <p:cBhvr additive="base">
                                        <p:cTn id="13" dur="500" fill="hold"/>
                                        <p:tgtEl>
                                          <p:spTgt spid="297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a:extLst>
              <a:ext uri="{FF2B5EF4-FFF2-40B4-BE49-F238E27FC236}">
                <a16:creationId xmlns:a16="http://schemas.microsoft.com/office/drawing/2014/main" id="{A988F43F-0F1D-4A42-A6DE-F98EB7B66021}"/>
              </a:ext>
            </a:extLst>
          </p:cNvPr>
          <p:cNvSpPr>
            <a:spLocks noGrp="1" noRot="1" noChangeArrowheads="1"/>
          </p:cNvSpPr>
          <p:nvPr>
            <p:ph idx="4294967295"/>
          </p:nvPr>
        </p:nvSpPr>
        <p:spPr>
          <a:xfrm>
            <a:off x="983432" y="1412876"/>
            <a:ext cx="10297144" cy="4968875"/>
          </a:xfrm>
        </p:spPr>
        <p:txBody>
          <a:bodyPr/>
          <a:lstStyle/>
          <a:p>
            <a:pPr>
              <a:lnSpc>
                <a:spcPct val="90000"/>
              </a:lnSpc>
              <a:buFont typeface="Wingdings" panose="05000000000000000000" pitchFamily="2" charset="2"/>
              <a:buNone/>
              <a:defRPr/>
            </a:pPr>
            <a:r>
              <a:rPr lang="en-US" altLang="zh-CN" b="1" dirty="0">
                <a:latin typeface="华文中宋" panose="02010600040101010101" pitchFamily="2" charset="-122"/>
                <a:ea typeface="华文中宋" panose="02010600040101010101" pitchFamily="2" charset="-122"/>
              </a:rPr>
              <a:t>5. </a:t>
            </a:r>
            <a:r>
              <a:rPr lang="zh-CN" altLang="en-US" b="1" dirty="0">
                <a:latin typeface="华文中宋" panose="02010600040101010101" pitchFamily="2" charset="-122"/>
                <a:ea typeface="华文中宋" panose="02010600040101010101" pitchFamily="2" charset="-122"/>
              </a:rPr>
              <a:t>分析数据、估计参数</a:t>
            </a:r>
          </a:p>
          <a:p>
            <a:pPr>
              <a:lnSpc>
                <a:spcPct val="90000"/>
              </a:lnSpc>
              <a:buFont typeface="Wingdings" panose="05000000000000000000" pitchFamily="2" charset="2"/>
              <a:buNone/>
              <a:defRPr/>
            </a:pPr>
            <a:r>
              <a:rPr lang="zh-CN" altLang="en-US"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回归分析（</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Regression Analysis</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a:t>
            </a:r>
          </a:p>
          <a:p>
            <a:pPr>
              <a:lnSpc>
                <a:spcPct val="90000"/>
              </a:lnSpc>
              <a:buFont typeface="Wingdings" panose="05000000000000000000" pitchFamily="2" charset="2"/>
              <a:buNone/>
              <a:defRPr/>
            </a:pPr>
            <a:r>
              <a:rPr lang="zh-CN" altLang="en-US" b="1" dirty="0">
                <a:latin typeface="华文中宋" panose="02010600040101010101" pitchFamily="2" charset="-122"/>
                <a:ea typeface="华文中宋" panose="02010600040101010101" pitchFamily="2" charset="-122"/>
              </a:rPr>
              <a:t>  </a:t>
            </a:r>
            <a:r>
              <a:rPr lang="zh-CN" altLang="en-US" sz="2000" u="sng" dirty="0">
                <a:latin typeface="华文中宋" panose="02010600040101010101" pitchFamily="2" charset="-122"/>
                <a:ea typeface="华文中宋" panose="02010600040101010101" pitchFamily="2" charset="-122"/>
              </a:rPr>
              <a:t>经典内涵</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Galton</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F., 1870</a:t>
            </a:r>
            <a:r>
              <a:rPr lang="zh-CN" altLang="en-US" sz="2000" dirty="0">
                <a:latin typeface="华文中宋" panose="02010600040101010101" pitchFamily="2" charset="-122"/>
                <a:ea typeface="华文中宋" panose="02010600040101010101" pitchFamily="2" charset="-122"/>
              </a:rPr>
              <a:t>）</a:t>
            </a:r>
          </a:p>
          <a:p>
            <a:pPr>
              <a:lnSpc>
                <a:spcPct val="90000"/>
              </a:lnSpc>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rPr>
              <a:t>   </a:t>
            </a:r>
            <a:r>
              <a:rPr lang="zh-CN" altLang="en-US" sz="2000" u="sng" dirty="0">
                <a:latin typeface="华文中宋" panose="02010600040101010101" pitchFamily="2" charset="-122"/>
                <a:ea typeface="华文中宋" panose="02010600040101010101" pitchFamily="2" charset="-122"/>
              </a:rPr>
              <a:t>现代阐释</a:t>
            </a:r>
            <a:r>
              <a:rPr lang="zh-CN" altLang="en-US" sz="2000" dirty="0">
                <a:latin typeface="华文中宋" panose="02010600040101010101" pitchFamily="2" charset="-122"/>
                <a:ea typeface="华文中宋" panose="02010600040101010101" pitchFamily="2" charset="-122"/>
              </a:rPr>
              <a:t>：研究一个因变量对另一个或多个解释变量的依赖关系。</a:t>
            </a:r>
            <a:endParaRPr lang="en-US" altLang="zh-CN" sz="2000" dirty="0">
              <a:latin typeface="华文中宋" panose="02010600040101010101" pitchFamily="2" charset="-122"/>
              <a:ea typeface="华文中宋" panose="02010600040101010101" pitchFamily="2" charset="-122"/>
            </a:endParaRPr>
          </a:p>
          <a:p>
            <a:pPr>
              <a:lnSpc>
                <a:spcPct val="90000"/>
              </a:lnSpc>
              <a:buFont typeface="Wingdings" panose="05000000000000000000" pitchFamily="2" charset="2"/>
              <a:buNone/>
              <a:defRPr/>
            </a:pP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在重复抽样中，通过解释变量的已知值或设定值，去估计或预测因变量的总体均值</a:t>
            </a:r>
            <a:r>
              <a:rPr lang="zh-CN" altLang="en-US" sz="2000" b="1"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                    </a:t>
            </a:r>
            <a:endParaRPr lang="zh-CN" altLang="en-US" sz="2000" b="1"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a:extLst>
              <a:ext uri="{FF2B5EF4-FFF2-40B4-BE49-F238E27FC236}">
                <a16:creationId xmlns:a16="http://schemas.microsoft.com/office/drawing/2014/main" id="{E82BD768-9A00-42F8-8F56-DFED0BAD7396}"/>
              </a:ext>
            </a:extLst>
          </p:cNvPr>
          <p:cNvSpPr>
            <a:spLocks noChangeArrowheads="1"/>
          </p:cNvSpPr>
          <p:nvPr/>
        </p:nvSpPr>
        <p:spPr bwMode="auto">
          <a:xfrm>
            <a:off x="911425" y="1628800"/>
            <a:ext cx="7848402"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defRPr/>
            </a:pPr>
            <a:r>
              <a:rPr lang="zh-CN" altLang="en-US" sz="2400" b="1" dirty="0">
                <a:latin typeface="华文中宋" panose="02010600040101010101" pitchFamily="2" charset="-122"/>
                <a:ea typeface="华文中宋" panose="02010600040101010101" pitchFamily="2" charset="-122"/>
              </a:rPr>
              <a:t>▲  回归分析 </a:t>
            </a:r>
          </a:p>
          <a:p>
            <a:pPr eaLnBrk="1" hangingPunct="1">
              <a:spcBef>
                <a:spcPct val="0"/>
              </a:spcBef>
              <a:buFontTx/>
              <a:buNone/>
              <a:defRPr/>
            </a:pPr>
            <a:r>
              <a:rPr lang="zh-CN" altLang="en-US" sz="2400" dirty="0">
                <a:latin typeface="华文中宋" panose="02010600040101010101" pitchFamily="2" charset="-122"/>
                <a:ea typeface="华文中宋" panose="02010600040101010101" pitchFamily="2" charset="-122"/>
              </a:rPr>
              <a:t>例子</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：子辈身高与父辈身高的关系</a:t>
            </a:r>
          </a:p>
        </p:txBody>
      </p:sp>
      <p:pic>
        <p:nvPicPr>
          <p:cNvPr id="37891" name="Picture 5">
            <a:extLst>
              <a:ext uri="{FF2B5EF4-FFF2-40B4-BE49-F238E27FC236}">
                <a16:creationId xmlns:a16="http://schemas.microsoft.com/office/drawing/2014/main" id="{15B36769-AE36-4383-9006-879E21A3F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2736" y="1925262"/>
            <a:ext cx="5514182" cy="4104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Rectangle 6">
            <a:extLst>
              <a:ext uri="{FF2B5EF4-FFF2-40B4-BE49-F238E27FC236}">
                <a16:creationId xmlns:a16="http://schemas.microsoft.com/office/drawing/2014/main" id="{91B0072C-045D-4C66-974F-03EEC5B34DAB}"/>
              </a:ext>
            </a:extLst>
          </p:cNvPr>
          <p:cNvSpPr>
            <a:spLocks noChangeArrowheads="1"/>
          </p:cNvSpPr>
          <p:nvPr/>
        </p:nvSpPr>
        <p:spPr bwMode="auto">
          <a:xfrm>
            <a:off x="1008809" y="2708920"/>
            <a:ext cx="489654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defRPr/>
            </a:pPr>
            <a:r>
              <a:rPr lang="zh-CN" altLang="en-US" sz="2000" b="1" dirty="0">
                <a:latin typeface="华文中宋" panose="02010600040101010101" pitchFamily="2" charset="-122"/>
                <a:ea typeface="华文中宋" panose="02010600040101010101" pitchFamily="2" charset="-122"/>
              </a:rPr>
              <a:t>回归的现代涵义 </a:t>
            </a:r>
          </a:p>
          <a:p>
            <a:pPr eaLnBrk="1" hangingPunct="1">
              <a:spcBef>
                <a:spcPct val="0"/>
              </a:spcBef>
              <a:buFontTx/>
              <a:buNone/>
              <a:defRPr/>
            </a:pPr>
            <a:r>
              <a:rPr lang="zh-CN" altLang="en-US" sz="2000" b="1"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高尔顿的兴趣在于发现人类身高分布的稳定性；</a:t>
            </a:r>
          </a:p>
          <a:p>
            <a:pPr eaLnBrk="1" hangingPunct="1">
              <a:spcBef>
                <a:spcPct val="0"/>
              </a:spcBef>
              <a:buFontTx/>
              <a:buNone/>
              <a:defRPr/>
            </a:pPr>
            <a:r>
              <a:rPr lang="zh-CN" altLang="en-US" sz="2000" dirty="0">
                <a:latin typeface="华文中宋" panose="02010600040101010101" pitchFamily="2" charset="-122"/>
                <a:ea typeface="华文中宋" panose="02010600040101010101" pitchFamily="2" charset="-122"/>
              </a:rPr>
              <a:t>    现代回归分析的兴趣不在这个问题，而在于根据父辈身高来估计和预测子辈身高的均值。</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D8B77E4D-2033-44AA-9D13-401B52F1F81E}"/>
              </a:ext>
            </a:extLst>
          </p:cNvPr>
          <p:cNvSpPr>
            <a:spLocks noGrp="1" noRot="1" noChangeArrowheads="1"/>
          </p:cNvSpPr>
          <p:nvPr>
            <p:ph idx="4294967295"/>
          </p:nvPr>
        </p:nvSpPr>
        <p:spPr>
          <a:xfrm>
            <a:off x="1524001" y="1403350"/>
            <a:ext cx="5184775" cy="452438"/>
          </a:xfrm>
        </p:spPr>
        <p:txBody>
          <a:bodyPr/>
          <a:lstStyle/>
          <a:p>
            <a:pPr>
              <a:lnSpc>
                <a:spcPct val="90000"/>
              </a:lnSpc>
              <a:buFont typeface="Wingdings" panose="05000000000000000000" pitchFamily="2" charset="2"/>
              <a:buNone/>
            </a:pPr>
            <a:r>
              <a:rPr lang="zh-CN" altLang="en-US" sz="2000" b="1" dirty="0">
                <a:latin typeface="华文中宋" panose="02010600040101010101" pitchFamily="2" charset="-122"/>
                <a:ea typeface="华文中宋" panose="02010600040101010101" pitchFamily="2" charset="-122"/>
              </a:rPr>
              <a:t>例子</a:t>
            </a:r>
            <a:r>
              <a:rPr lang="en-US" altLang="zh-CN" sz="2000" b="1" dirty="0">
                <a:latin typeface="华文中宋" panose="02010600040101010101" pitchFamily="2" charset="-122"/>
                <a:ea typeface="华文中宋" panose="02010600040101010101" pitchFamily="2" charset="-122"/>
              </a:rPr>
              <a:t>2</a:t>
            </a:r>
            <a:r>
              <a:rPr lang="zh-CN" altLang="en-US" sz="2000" b="1" dirty="0">
                <a:latin typeface="华文中宋" panose="02010600040101010101" pitchFamily="2" charset="-122"/>
                <a:ea typeface="华文中宋" panose="02010600040101010101" pitchFamily="2" charset="-122"/>
              </a:rPr>
              <a:t>：个人消费与可支配性收入的关系</a:t>
            </a:r>
            <a:r>
              <a:rPr lang="zh-CN" altLang="en-US" sz="2000"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                </a:t>
            </a:r>
          </a:p>
        </p:txBody>
      </p:sp>
      <p:grpSp>
        <p:nvGrpSpPr>
          <p:cNvPr id="2" name="Group 5">
            <a:extLst>
              <a:ext uri="{FF2B5EF4-FFF2-40B4-BE49-F238E27FC236}">
                <a16:creationId xmlns:a16="http://schemas.microsoft.com/office/drawing/2014/main" id="{9D0A5753-9EA0-4415-A606-80AF9736C5BC}"/>
              </a:ext>
            </a:extLst>
          </p:cNvPr>
          <p:cNvGrpSpPr>
            <a:grpSpLocks/>
          </p:cNvGrpSpPr>
          <p:nvPr/>
        </p:nvGrpSpPr>
        <p:grpSpPr bwMode="auto">
          <a:xfrm>
            <a:off x="1508658" y="2132856"/>
            <a:ext cx="5461389" cy="4103688"/>
            <a:chOff x="0" y="0"/>
            <a:chExt cx="4739" cy="2552"/>
          </a:xfrm>
        </p:grpSpPr>
        <p:grpSp>
          <p:nvGrpSpPr>
            <p:cNvPr id="38917" name="Group 6">
              <a:extLst>
                <a:ext uri="{FF2B5EF4-FFF2-40B4-BE49-F238E27FC236}">
                  <a16:creationId xmlns:a16="http://schemas.microsoft.com/office/drawing/2014/main" id="{E53665FD-F870-40B9-9971-41F818B17EEC}"/>
                </a:ext>
              </a:extLst>
            </p:cNvPr>
            <p:cNvGrpSpPr>
              <a:grpSpLocks/>
            </p:cNvGrpSpPr>
            <p:nvPr/>
          </p:nvGrpSpPr>
          <p:grpSpPr bwMode="auto">
            <a:xfrm>
              <a:off x="0" y="0"/>
              <a:ext cx="4718" cy="2552"/>
              <a:chOff x="0" y="0"/>
              <a:chExt cx="4718" cy="2552"/>
            </a:xfrm>
          </p:grpSpPr>
          <p:sp>
            <p:nvSpPr>
              <p:cNvPr id="39013" name="Rectangle 7">
                <a:extLst>
                  <a:ext uri="{FF2B5EF4-FFF2-40B4-BE49-F238E27FC236}">
                    <a16:creationId xmlns:a16="http://schemas.microsoft.com/office/drawing/2014/main" id="{FA144661-41EA-49C7-9460-9E5BB37CEFE8}"/>
                  </a:ext>
                </a:extLst>
              </p:cNvPr>
              <p:cNvSpPr>
                <a:spLocks noChangeArrowheads="1"/>
              </p:cNvSpPr>
              <p:nvPr/>
            </p:nvSpPr>
            <p:spPr bwMode="auto">
              <a:xfrm>
                <a:off x="0" y="0"/>
                <a:ext cx="4718" cy="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14" name="Rectangle 8">
                <a:extLst>
                  <a:ext uri="{FF2B5EF4-FFF2-40B4-BE49-F238E27FC236}">
                    <a16:creationId xmlns:a16="http://schemas.microsoft.com/office/drawing/2014/main" id="{E455C808-35DA-4E87-817E-4E9063B8FC77}"/>
                  </a:ext>
                </a:extLst>
              </p:cNvPr>
              <p:cNvSpPr>
                <a:spLocks noChangeArrowheads="1"/>
              </p:cNvSpPr>
              <p:nvPr/>
            </p:nvSpPr>
            <p:spPr bwMode="auto">
              <a:xfrm>
                <a:off x="1080" y="209"/>
                <a:ext cx="3351" cy="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15" name="Rectangle 9">
                <a:extLst>
                  <a:ext uri="{FF2B5EF4-FFF2-40B4-BE49-F238E27FC236}">
                    <a16:creationId xmlns:a16="http://schemas.microsoft.com/office/drawing/2014/main" id="{FC2DD5A7-8B01-4C1D-881C-78255A5A64E1}"/>
                  </a:ext>
                </a:extLst>
              </p:cNvPr>
              <p:cNvSpPr>
                <a:spLocks noChangeArrowheads="1"/>
              </p:cNvSpPr>
              <p:nvPr/>
            </p:nvSpPr>
            <p:spPr bwMode="auto">
              <a:xfrm>
                <a:off x="1080" y="209"/>
                <a:ext cx="3351" cy="1690"/>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16" name="Line 10">
                <a:extLst>
                  <a:ext uri="{FF2B5EF4-FFF2-40B4-BE49-F238E27FC236}">
                    <a16:creationId xmlns:a16="http://schemas.microsoft.com/office/drawing/2014/main" id="{0FA162C3-AD7B-400E-8651-25871C48E810}"/>
                  </a:ext>
                </a:extLst>
              </p:cNvPr>
              <p:cNvSpPr>
                <a:spLocks noChangeShapeType="1"/>
              </p:cNvSpPr>
              <p:nvPr/>
            </p:nvSpPr>
            <p:spPr bwMode="auto">
              <a:xfrm>
                <a:off x="1080" y="209"/>
                <a:ext cx="1" cy="16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17" name="Line 11">
                <a:extLst>
                  <a:ext uri="{FF2B5EF4-FFF2-40B4-BE49-F238E27FC236}">
                    <a16:creationId xmlns:a16="http://schemas.microsoft.com/office/drawing/2014/main" id="{9A400ECA-4C14-40D3-80AB-7E9A67A2053A}"/>
                  </a:ext>
                </a:extLst>
              </p:cNvPr>
              <p:cNvSpPr>
                <a:spLocks noChangeShapeType="1"/>
              </p:cNvSpPr>
              <p:nvPr/>
            </p:nvSpPr>
            <p:spPr bwMode="auto">
              <a:xfrm>
                <a:off x="1080" y="1899"/>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18" name="Line 12">
                <a:extLst>
                  <a:ext uri="{FF2B5EF4-FFF2-40B4-BE49-F238E27FC236}">
                    <a16:creationId xmlns:a16="http://schemas.microsoft.com/office/drawing/2014/main" id="{37E0DAA2-C45F-47E5-9C5A-CC42C1A256F4}"/>
                  </a:ext>
                </a:extLst>
              </p:cNvPr>
              <p:cNvSpPr>
                <a:spLocks noChangeShapeType="1"/>
              </p:cNvSpPr>
              <p:nvPr/>
            </p:nvSpPr>
            <p:spPr bwMode="auto">
              <a:xfrm>
                <a:off x="1080" y="1655"/>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19" name="Line 13">
                <a:extLst>
                  <a:ext uri="{FF2B5EF4-FFF2-40B4-BE49-F238E27FC236}">
                    <a16:creationId xmlns:a16="http://schemas.microsoft.com/office/drawing/2014/main" id="{C0B44AC8-6900-4476-8F06-4FD85C413A62}"/>
                  </a:ext>
                </a:extLst>
              </p:cNvPr>
              <p:cNvSpPr>
                <a:spLocks noChangeShapeType="1"/>
              </p:cNvSpPr>
              <p:nvPr/>
            </p:nvSpPr>
            <p:spPr bwMode="auto">
              <a:xfrm>
                <a:off x="1080" y="1419"/>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20" name="Line 14">
                <a:extLst>
                  <a:ext uri="{FF2B5EF4-FFF2-40B4-BE49-F238E27FC236}">
                    <a16:creationId xmlns:a16="http://schemas.microsoft.com/office/drawing/2014/main" id="{8FDD749E-9A37-4F73-B0E1-9514AC4AF26F}"/>
                  </a:ext>
                </a:extLst>
              </p:cNvPr>
              <p:cNvSpPr>
                <a:spLocks noChangeShapeType="1"/>
              </p:cNvSpPr>
              <p:nvPr/>
            </p:nvSpPr>
            <p:spPr bwMode="auto">
              <a:xfrm>
                <a:off x="1080" y="1176"/>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21" name="Line 15">
                <a:extLst>
                  <a:ext uri="{FF2B5EF4-FFF2-40B4-BE49-F238E27FC236}">
                    <a16:creationId xmlns:a16="http://schemas.microsoft.com/office/drawing/2014/main" id="{152CCE27-227B-46D4-8718-E9192C97A5FB}"/>
                  </a:ext>
                </a:extLst>
              </p:cNvPr>
              <p:cNvSpPr>
                <a:spLocks noChangeShapeType="1"/>
              </p:cNvSpPr>
              <p:nvPr/>
            </p:nvSpPr>
            <p:spPr bwMode="auto">
              <a:xfrm>
                <a:off x="1080" y="932"/>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22" name="Line 16">
                <a:extLst>
                  <a:ext uri="{FF2B5EF4-FFF2-40B4-BE49-F238E27FC236}">
                    <a16:creationId xmlns:a16="http://schemas.microsoft.com/office/drawing/2014/main" id="{AC951741-9143-42BD-8206-8EE1AD69634B}"/>
                  </a:ext>
                </a:extLst>
              </p:cNvPr>
              <p:cNvSpPr>
                <a:spLocks noChangeShapeType="1"/>
              </p:cNvSpPr>
              <p:nvPr/>
            </p:nvSpPr>
            <p:spPr bwMode="auto">
              <a:xfrm>
                <a:off x="1080" y="688"/>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23" name="Line 17">
                <a:extLst>
                  <a:ext uri="{FF2B5EF4-FFF2-40B4-BE49-F238E27FC236}">
                    <a16:creationId xmlns:a16="http://schemas.microsoft.com/office/drawing/2014/main" id="{A82877DE-6A25-43BE-84D9-9BFB1CB90690}"/>
                  </a:ext>
                </a:extLst>
              </p:cNvPr>
              <p:cNvSpPr>
                <a:spLocks noChangeShapeType="1"/>
              </p:cNvSpPr>
              <p:nvPr/>
            </p:nvSpPr>
            <p:spPr bwMode="auto">
              <a:xfrm>
                <a:off x="1080" y="453"/>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24" name="Line 18">
                <a:extLst>
                  <a:ext uri="{FF2B5EF4-FFF2-40B4-BE49-F238E27FC236}">
                    <a16:creationId xmlns:a16="http://schemas.microsoft.com/office/drawing/2014/main" id="{4A0FC4AC-48F2-4307-9E01-B6CF227D3519}"/>
                  </a:ext>
                </a:extLst>
              </p:cNvPr>
              <p:cNvSpPr>
                <a:spLocks noChangeShapeType="1"/>
              </p:cNvSpPr>
              <p:nvPr/>
            </p:nvSpPr>
            <p:spPr bwMode="auto">
              <a:xfrm>
                <a:off x="1080" y="209"/>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25" name="Line 19">
                <a:extLst>
                  <a:ext uri="{FF2B5EF4-FFF2-40B4-BE49-F238E27FC236}">
                    <a16:creationId xmlns:a16="http://schemas.microsoft.com/office/drawing/2014/main" id="{135A810A-BB42-434E-9702-A76D04E1C943}"/>
                  </a:ext>
                </a:extLst>
              </p:cNvPr>
              <p:cNvSpPr>
                <a:spLocks noChangeShapeType="1"/>
              </p:cNvSpPr>
              <p:nvPr/>
            </p:nvSpPr>
            <p:spPr bwMode="auto">
              <a:xfrm>
                <a:off x="1080" y="1899"/>
                <a:ext cx="33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26" name="Line 20">
                <a:extLst>
                  <a:ext uri="{FF2B5EF4-FFF2-40B4-BE49-F238E27FC236}">
                    <a16:creationId xmlns:a16="http://schemas.microsoft.com/office/drawing/2014/main" id="{EB770A43-3785-4189-9077-1765FE7F8A6D}"/>
                  </a:ext>
                </a:extLst>
              </p:cNvPr>
              <p:cNvSpPr>
                <a:spLocks noChangeShapeType="1"/>
              </p:cNvSpPr>
              <p:nvPr/>
            </p:nvSpPr>
            <p:spPr bwMode="auto">
              <a:xfrm flipV="1">
                <a:off x="1080" y="1855"/>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27" name="Line 21">
                <a:extLst>
                  <a:ext uri="{FF2B5EF4-FFF2-40B4-BE49-F238E27FC236}">
                    <a16:creationId xmlns:a16="http://schemas.microsoft.com/office/drawing/2014/main" id="{895BDE01-72B9-41CA-B764-5D223F2F7CA7}"/>
                  </a:ext>
                </a:extLst>
              </p:cNvPr>
              <p:cNvSpPr>
                <a:spLocks noChangeShapeType="1"/>
              </p:cNvSpPr>
              <p:nvPr/>
            </p:nvSpPr>
            <p:spPr bwMode="auto">
              <a:xfrm flipV="1">
                <a:off x="1556" y="1855"/>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28" name="Line 22">
                <a:extLst>
                  <a:ext uri="{FF2B5EF4-FFF2-40B4-BE49-F238E27FC236}">
                    <a16:creationId xmlns:a16="http://schemas.microsoft.com/office/drawing/2014/main" id="{52E5D311-E792-40AC-9615-5C0DBA21EAF3}"/>
                  </a:ext>
                </a:extLst>
              </p:cNvPr>
              <p:cNvSpPr>
                <a:spLocks noChangeShapeType="1"/>
              </p:cNvSpPr>
              <p:nvPr/>
            </p:nvSpPr>
            <p:spPr bwMode="auto">
              <a:xfrm flipV="1">
                <a:off x="2042" y="1855"/>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29" name="Line 23">
                <a:extLst>
                  <a:ext uri="{FF2B5EF4-FFF2-40B4-BE49-F238E27FC236}">
                    <a16:creationId xmlns:a16="http://schemas.microsoft.com/office/drawing/2014/main" id="{0D72C1EE-DBAA-47DC-897B-7AB0FEACD99A}"/>
                  </a:ext>
                </a:extLst>
              </p:cNvPr>
              <p:cNvSpPr>
                <a:spLocks noChangeShapeType="1"/>
              </p:cNvSpPr>
              <p:nvPr/>
            </p:nvSpPr>
            <p:spPr bwMode="auto">
              <a:xfrm flipV="1">
                <a:off x="2518" y="1855"/>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30" name="Line 24">
                <a:extLst>
                  <a:ext uri="{FF2B5EF4-FFF2-40B4-BE49-F238E27FC236}">
                    <a16:creationId xmlns:a16="http://schemas.microsoft.com/office/drawing/2014/main" id="{67D107D1-03E0-4E10-96FA-8B45E1C41CD9}"/>
                  </a:ext>
                </a:extLst>
              </p:cNvPr>
              <p:cNvSpPr>
                <a:spLocks noChangeShapeType="1"/>
              </p:cNvSpPr>
              <p:nvPr/>
            </p:nvSpPr>
            <p:spPr bwMode="auto">
              <a:xfrm flipV="1">
                <a:off x="2993" y="1855"/>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31" name="Line 25">
                <a:extLst>
                  <a:ext uri="{FF2B5EF4-FFF2-40B4-BE49-F238E27FC236}">
                    <a16:creationId xmlns:a16="http://schemas.microsoft.com/office/drawing/2014/main" id="{AC9F756A-BDBE-4C0D-AE62-618F537DC2A6}"/>
                  </a:ext>
                </a:extLst>
              </p:cNvPr>
              <p:cNvSpPr>
                <a:spLocks noChangeShapeType="1"/>
              </p:cNvSpPr>
              <p:nvPr/>
            </p:nvSpPr>
            <p:spPr bwMode="auto">
              <a:xfrm flipV="1">
                <a:off x="3469" y="1855"/>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32" name="Line 26">
                <a:extLst>
                  <a:ext uri="{FF2B5EF4-FFF2-40B4-BE49-F238E27FC236}">
                    <a16:creationId xmlns:a16="http://schemas.microsoft.com/office/drawing/2014/main" id="{0BE3FA23-2E50-4186-8142-8007F531B612}"/>
                  </a:ext>
                </a:extLst>
              </p:cNvPr>
              <p:cNvSpPr>
                <a:spLocks noChangeShapeType="1"/>
              </p:cNvSpPr>
              <p:nvPr/>
            </p:nvSpPr>
            <p:spPr bwMode="auto">
              <a:xfrm flipV="1">
                <a:off x="3955" y="1855"/>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33" name="Line 27">
                <a:extLst>
                  <a:ext uri="{FF2B5EF4-FFF2-40B4-BE49-F238E27FC236}">
                    <a16:creationId xmlns:a16="http://schemas.microsoft.com/office/drawing/2014/main" id="{FD796591-3A42-4A2D-9856-CB7F772399F4}"/>
                  </a:ext>
                </a:extLst>
              </p:cNvPr>
              <p:cNvSpPr>
                <a:spLocks noChangeShapeType="1"/>
              </p:cNvSpPr>
              <p:nvPr/>
            </p:nvSpPr>
            <p:spPr bwMode="auto">
              <a:xfrm flipV="1">
                <a:off x="4431" y="1855"/>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34" name="Line 28">
                <a:extLst>
                  <a:ext uri="{FF2B5EF4-FFF2-40B4-BE49-F238E27FC236}">
                    <a16:creationId xmlns:a16="http://schemas.microsoft.com/office/drawing/2014/main" id="{5A3FB270-8E93-4E5B-909F-5F2BBBE56D07}"/>
                  </a:ext>
                </a:extLst>
              </p:cNvPr>
              <p:cNvSpPr>
                <a:spLocks noChangeShapeType="1"/>
              </p:cNvSpPr>
              <p:nvPr/>
            </p:nvSpPr>
            <p:spPr bwMode="auto">
              <a:xfrm flipV="1">
                <a:off x="1368" y="1498"/>
                <a:ext cx="287" cy="10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35" name="Line 29">
                <a:extLst>
                  <a:ext uri="{FF2B5EF4-FFF2-40B4-BE49-F238E27FC236}">
                    <a16:creationId xmlns:a16="http://schemas.microsoft.com/office/drawing/2014/main" id="{0EF17537-4F38-48F0-8C46-4CE3CF57CEDB}"/>
                  </a:ext>
                </a:extLst>
              </p:cNvPr>
              <p:cNvSpPr>
                <a:spLocks noChangeShapeType="1"/>
              </p:cNvSpPr>
              <p:nvPr/>
            </p:nvSpPr>
            <p:spPr bwMode="auto">
              <a:xfrm flipV="1">
                <a:off x="1655" y="1393"/>
                <a:ext cx="288" cy="10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36" name="Line 30">
                <a:extLst>
                  <a:ext uri="{FF2B5EF4-FFF2-40B4-BE49-F238E27FC236}">
                    <a16:creationId xmlns:a16="http://schemas.microsoft.com/office/drawing/2014/main" id="{189C84EB-0B33-47B5-BC3C-A9FB7D01582E}"/>
                  </a:ext>
                </a:extLst>
              </p:cNvPr>
              <p:cNvSpPr>
                <a:spLocks noChangeShapeType="1"/>
              </p:cNvSpPr>
              <p:nvPr/>
            </p:nvSpPr>
            <p:spPr bwMode="auto">
              <a:xfrm flipV="1">
                <a:off x="1943" y="1289"/>
                <a:ext cx="287" cy="10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37" name="Line 31">
                <a:extLst>
                  <a:ext uri="{FF2B5EF4-FFF2-40B4-BE49-F238E27FC236}">
                    <a16:creationId xmlns:a16="http://schemas.microsoft.com/office/drawing/2014/main" id="{2E9D28AA-CF74-4185-B551-1647E4740A6E}"/>
                  </a:ext>
                </a:extLst>
              </p:cNvPr>
              <p:cNvSpPr>
                <a:spLocks noChangeShapeType="1"/>
              </p:cNvSpPr>
              <p:nvPr/>
            </p:nvSpPr>
            <p:spPr bwMode="auto">
              <a:xfrm flipV="1">
                <a:off x="2230" y="1184"/>
                <a:ext cx="288" cy="10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38" name="Line 32">
                <a:extLst>
                  <a:ext uri="{FF2B5EF4-FFF2-40B4-BE49-F238E27FC236}">
                    <a16:creationId xmlns:a16="http://schemas.microsoft.com/office/drawing/2014/main" id="{DE8E3BC3-257A-4B7F-8CD4-15CF5DA0486C}"/>
                  </a:ext>
                </a:extLst>
              </p:cNvPr>
              <p:cNvSpPr>
                <a:spLocks noChangeShapeType="1"/>
              </p:cNvSpPr>
              <p:nvPr/>
            </p:nvSpPr>
            <p:spPr bwMode="auto">
              <a:xfrm flipV="1">
                <a:off x="2518" y="1071"/>
                <a:ext cx="287" cy="1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39" name="Line 33">
                <a:extLst>
                  <a:ext uri="{FF2B5EF4-FFF2-40B4-BE49-F238E27FC236}">
                    <a16:creationId xmlns:a16="http://schemas.microsoft.com/office/drawing/2014/main" id="{F10B7647-2CB2-4545-83CF-AB9C61CEF646}"/>
                  </a:ext>
                </a:extLst>
              </p:cNvPr>
              <p:cNvSpPr>
                <a:spLocks noChangeShapeType="1"/>
              </p:cNvSpPr>
              <p:nvPr/>
            </p:nvSpPr>
            <p:spPr bwMode="auto">
              <a:xfrm flipV="1">
                <a:off x="2805" y="966"/>
                <a:ext cx="288" cy="10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40" name="Line 34">
                <a:extLst>
                  <a:ext uri="{FF2B5EF4-FFF2-40B4-BE49-F238E27FC236}">
                    <a16:creationId xmlns:a16="http://schemas.microsoft.com/office/drawing/2014/main" id="{79DCD94C-0BB5-4709-96C2-685D591C132B}"/>
                  </a:ext>
                </a:extLst>
              </p:cNvPr>
              <p:cNvSpPr>
                <a:spLocks noChangeShapeType="1"/>
              </p:cNvSpPr>
              <p:nvPr/>
            </p:nvSpPr>
            <p:spPr bwMode="auto">
              <a:xfrm flipV="1">
                <a:off x="3093" y="862"/>
                <a:ext cx="287" cy="10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41" name="Line 35">
                <a:extLst>
                  <a:ext uri="{FF2B5EF4-FFF2-40B4-BE49-F238E27FC236}">
                    <a16:creationId xmlns:a16="http://schemas.microsoft.com/office/drawing/2014/main" id="{975AFA1D-765B-4D1C-9357-BF3BE68A9156}"/>
                  </a:ext>
                </a:extLst>
              </p:cNvPr>
              <p:cNvSpPr>
                <a:spLocks noChangeShapeType="1"/>
              </p:cNvSpPr>
              <p:nvPr/>
            </p:nvSpPr>
            <p:spPr bwMode="auto">
              <a:xfrm flipV="1">
                <a:off x="3380" y="757"/>
                <a:ext cx="288" cy="10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42" name="Line 36">
                <a:extLst>
                  <a:ext uri="{FF2B5EF4-FFF2-40B4-BE49-F238E27FC236}">
                    <a16:creationId xmlns:a16="http://schemas.microsoft.com/office/drawing/2014/main" id="{26E92CC6-E428-43B1-85AD-64E54342A9C1}"/>
                  </a:ext>
                </a:extLst>
              </p:cNvPr>
              <p:cNvSpPr>
                <a:spLocks noChangeShapeType="1"/>
              </p:cNvSpPr>
              <p:nvPr/>
            </p:nvSpPr>
            <p:spPr bwMode="auto">
              <a:xfrm flipV="1">
                <a:off x="3668" y="653"/>
                <a:ext cx="287" cy="10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43" name="未知">
                <a:extLst>
                  <a:ext uri="{FF2B5EF4-FFF2-40B4-BE49-F238E27FC236}">
                    <a16:creationId xmlns:a16="http://schemas.microsoft.com/office/drawing/2014/main" id="{A3BF37BF-F1B2-4B6E-B9D8-4E75CD78557F}"/>
                  </a:ext>
                </a:extLst>
              </p:cNvPr>
              <p:cNvSpPr>
                <a:spLocks/>
              </p:cNvSpPr>
              <p:nvPr/>
            </p:nvSpPr>
            <p:spPr bwMode="auto">
              <a:xfrm>
                <a:off x="1338" y="1602"/>
                <a:ext cx="59" cy="53"/>
              </a:xfrm>
              <a:custGeom>
                <a:avLst/>
                <a:gdLst>
                  <a:gd name="T0" fmla="*/ 30 w 59"/>
                  <a:gd name="T1" fmla="*/ 0 h 53"/>
                  <a:gd name="T2" fmla="*/ 59 w 59"/>
                  <a:gd name="T3" fmla="*/ 27 h 53"/>
                  <a:gd name="T4" fmla="*/ 30 w 59"/>
                  <a:gd name="T5" fmla="*/ 53 h 53"/>
                  <a:gd name="T6" fmla="*/ 0 w 59"/>
                  <a:gd name="T7" fmla="*/ 27 h 53"/>
                  <a:gd name="T8" fmla="*/ 30 w 59"/>
                  <a:gd name="T9" fmla="*/ 0 h 53"/>
                  <a:gd name="T10" fmla="*/ 0 60000 65536"/>
                  <a:gd name="T11" fmla="*/ 0 60000 65536"/>
                  <a:gd name="T12" fmla="*/ 0 60000 65536"/>
                  <a:gd name="T13" fmla="*/ 0 60000 65536"/>
                  <a:gd name="T14" fmla="*/ 0 60000 65536"/>
                  <a:gd name="T15" fmla="*/ 0 w 59"/>
                  <a:gd name="T16" fmla="*/ 0 h 53"/>
                  <a:gd name="T17" fmla="*/ 59 w 59"/>
                  <a:gd name="T18" fmla="*/ 53 h 53"/>
                </a:gdLst>
                <a:ahLst/>
                <a:cxnLst>
                  <a:cxn ang="T10">
                    <a:pos x="T0" y="T1"/>
                  </a:cxn>
                  <a:cxn ang="T11">
                    <a:pos x="T2" y="T3"/>
                  </a:cxn>
                  <a:cxn ang="T12">
                    <a:pos x="T4" y="T5"/>
                  </a:cxn>
                  <a:cxn ang="T13">
                    <a:pos x="T6" y="T7"/>
                  </a:cxn>
                  <a:cxn ang="T14">
                    <a:pos x="T8" y="T9"/>
                  </a:cxn>
                </a:cxnLst>
                <a:rect l="T15" t="T16" r="T17" b="T18"/>
                <a:pathLst>
                  <a:path w="59" h="53">
                    <a:moveTo>
                      <a:pt x="30" y="0"/>
                    </a:moveTo>
                    <a:lnTo>
                      <a:pt x="59" y="27"/>
                    </a:lnTo>
                    <a:lnTo>
                      <a:pt x="30" y="53"/>
                    </a:lnTo>
                    <a:lnTo>
                      <a:pt x="0" y="27"/>
                    </a:lnTo>
                    <a:lnTo>
                      <a:pt x="30" y="0"/>
                    </a:lnTo>
                    <a:close/>
                  </a:path>
                </a:pathLst>
              </a:custGeom>
              <a:noFill/>
              <a:ln w="15875">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44" name="未知">
                <a:extLst>
                  <a:ext uri="{FF2B5EF4-FFF2-40B4-BE49-F238E27FC236}">
                    <a16:creationId xmlns:a16="http://schemas.microsoft.com/office/drawing/2014/main" id="{8B6F40D7-F8CA-48E0-A42E-140F1EF35764}"/>
                  </a:ext>
                </a:extLst>
              </p:cNvPr>
              <p:cNvSpPr>
                <a:spLocks/>
              </p:cNvSpPr>
              <p:nvPr/>
            </p:nvSpPr>
            <p:spPr bwMode="auto">
              <a:xfrm>
                <a:off x="1625" y="1568"/>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 name="T15" fmla="*/ 0 w 60"/>
                  <a:gd name="T16" fmla="*/ 0 h 52"/>
                  <a:gd name="T17" fmla="*/ 60 w 60"/>
                  <a:gd name="T18" fmla="*/ 52 h 52"/>
                </a:gdLst>
                <a:ahLst/>
                <a:cxnLst>
                  <a:cxn ang="T10">
                    <a:pos x="T0" y="T1"/>
                  </a:cxn>
                  <a:cxn ang="T11">
                    <a:pos x="T2" y="T3"/>
                  </a:cxn>
                  <a:cxn ang="T12">
                    <a:pos x="T4" y="T5"/>
                  </a:cxn>
                  <a:cxn ang="T13">
                    <a:pos x="T6" y="T7"/>
                  </a:cxn>
                  <a:cxn ang="T14">
                    <a:pos x="T8" y="T9"/>
                  </a:cxn>
                </a:cxnLst>
                <a:rect l="T15" t="T16" r="T17" b="T18"/>
                <a:pathLst>
                  <a:path w="60" h="52">
                    <a:moveTo>
                      <a:pt x="30" y="0"/>
                    </a:moveTo>
                    <a:lnTo>
                      <a:pt x="60" y="26"/>
                    </a:lnTo>
                    <a:lnTo>
                      <a:pt x="30" y="52"/>
                    </a:lnTo>
                    <a:lnTo>
                      <a:pt x="0" y="26"/>
                    </a:lnTo>
                    <a:lnTo>
                      <a:pt x="30" y="0"/>
                    </a:lnTo>
                    <a:close/>
                  </a:path>
                </a:pathLst>
              </a:custGeom>
              <a:noFill/>
              <a:ln w="15875">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45" name="未知">
                <a:extLst>
                  <a:ext uri="{FF2B5EF4-FFF2-40B4-BE49-F238E27FC236}">
                    <a16:creationId xmlns:a16="http://schemas.microsoft.com/office/drawing/2014/main" id="{DC287B02-F54F-4971-B1EA-C3B44DE2D8C0}"/>
                  </a:ext>
                </a:extLst>
              </p:cNvPr>
              <p:cNvSpPr>
                <a:spLocks/>
              </p:cNvSpPr>
              <p:nvPr/>
            </p:nvSpPr>
            <p:spPr bwMode="auto">
              <a:xfrm>
                <a:off x="1913" y="1454"/>
                <a:ext cx="59" cy="53"/>
              </a:xfrm>
              <a:custGeom>
                <a:avLst/>
                <a:gdLst>
                  <a:gd name="T0" fmla="*/ 30 w 59"/>
                  <a:gd name="T1" fmla="*/ 0 h 53"/>
                  <a:gd name="T2" fmla="*/ 59 w 59"/>
                  <a:gd name="T3" fmla="*/ 26 h 53"/>
                  <a:gd name="T4" fmla="*/ 30 w 59"/>
                  <a:gd name="T5" fmla="*/ 53 h 53"/>
                  <a:gd name="T6" fmla="*/ 0 w 59"/>
                  <a:gd name="T7" fmla="*/ 26 h 53"/>
                  <a:gd name="T8" fmla="*/ 30 w 59"/>
                  <a:gd name="T9" fmla="*/ 0 h 53"/>
                  <a:gd name="T10" fmla="*/ 0 60000 65536"/>
                  <a:gd name="T11" fmla="*/ 0 60000 65536"/>
                  <a:gd name="T12" fmla="*/ 0 60000 65536"/>
                  <a:gd name="T13" fmla="*/ 0 60000 65536"/>
                  <a:gd name="T14" fmla="*/ 0 60000 65536"/>
                  <a:gd name="T15" fmla="*/ 0 w 59"/>
                  <a:gd name="T16" fmla="*/ 0 h 53"/>
                  <a:gd name="T17" fmla="*/ 59 w 59"/>
                  <a:gd name="T18" fmla="*/ 53 h 53"/>
                </a:gdLst>
                <a:ahLst/>
                <a:cxnLst>
                  <a:cxn ang="T10">
                    <a:pos x="T0" y="T1"/>
                  </a:cxn>
                  <a:cxn ang="T11">
                    <a:pos x="T2" y="T3"/>
                  </a:cxn>
                  <a:cxn ang="T12">
                    <a:pos x="T4" y="T5"/>
                  </a:cxn>
                  <a:cxn ang="T13">
                    <a:pos x="T6" y="T7"/>
                  </a:cxn>
                  <a:cxn ang="T14">
                    <a:pos x="T8" y="T9"/>
                  </a:cxn>
                </a:cxnLst>
                <a:rect l="T15" t="T16" r="T17" b="T18"/>
                <a:pathLst>
                  <a:path w="59" h="53">
                    <a:moveTo>
                      <a:pt x="30" y="0"/>
                    </a:moveTo>
                    <a:lnTo>
                      <a:pt x="59" y="26"/>
                    </a:lnTo>
                    <a:lnTo>
                      <a:pt x="30" y="53"/>
                    </a:lnTo>
                    <a:lnTo>
                      <a:pt x="0" y="26"/>
                    </a:lnTo>
                    <a:lnTo>
                      <a:pt x="30" y="0"/>
                    </a:lnTo>
                    <a:close/>
                  </a:path>
                </a:pathLst>
              </a:custGeom>
              <a:noFill/>
              <a:ln w="15875">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46" name="未知">
                <a:extLst>
                  <a:ext uri="{FF2B5EF4-FFF2-40B4-BE49-F238E27FC236}">
                    <a16:creationId xmlns:a16="http://schemas.microsoft.com/office/drawing/2014/main" id="{10DD6DC4-5D7D-4A3A-8F1E-F68EC7823F7A}"/>
                  </a:ext>
                </a:extLst>
              </p:cNvPr>
              <p:cNvSpPr>
                <a:spLocks/>
              </p:cNvSpPr>
              <p:nvPr/>
            </p:nvSpPr>
            <p:spPr bwMode="auto">
              <a:xfrm>
                <a:off x="2200" y="1376"/>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 name="T15" fmla="*/ 0 w 60"/>
                  <a:gd name="T16" fmla="*/ 0 h 52"/>
                  <a:gd name="T17" fmla="*/ 60 w 60"/>
                  <a:gd name="T18" fmla="*/ 52 h 52"/>
                </a:gdLst>
                <a:ahLst/>
                <a:cxnLst>
                  <a:cxn ang="T10">
                    <a:pos x="T0" y="T1"/>
                  </a:cxn>
                  <a:cxn ang="T11">
                    <a:pos x="T2" y="T3"/>
                  </a:cxn>
                  <a:cxn ang="T12">
                    <a:pos x="T4" y="T5"/>
                  </a:cxn>
                  <a:cxn ang="T13">
                    <a:pos x="T6" y="T7"/>
                  </a:cxn>
                  <a:cxn ang="T14">
                    <a:pos x="T8" y="T9"/>
                  </a:cxn>
                </a:cxnLst>
                <a:rect l="T15" t="T16" r="T17" b="T18"/>
                <a:pathLst>
                  <a:path w="60" h="52">
                    <a:moveTo>
                      <a:pt x="30" y="0"/>
                    </a:moveTo>
                    <a:lnTo>
                      <a:pt x="60" y="26"/>
                    </a:lnTo>
                    <a:lnTo>
                      <a:pt x="30" y="52"/>
                    </a:lnTo>
                    <a:lnTo>
                      <a:pt x="0" y="26"/>
                    </a:lnTo>
                    <a:lnTo>
                      <a:pt x="30" y="0"/>
                    </a:lnTo>
                    <a:close/>
                  </a:path>
                </a:pathLst>
              </a:custGeom>
              <a:noFill/>
              <a:ln w="15875">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47" name="未知">
                <a:extLst>
                  <a:ext uri="{FF2B5EF4-FFF2-40B4-BE49-F238E27FC236}">
                    <a16:creationId xmlns:a16="http://schemas.microsoft.com/office/drawing/2014/main" id="{FDE64356-9322-4462-B67E-69F034433D85}"/>
                  </a:ext>
                </a:extLst>
              </p:cNvPr>
              <p:cNvSpPr>
                <a:spLocks/>
              </p:cNvSpPr>
              <p:nvPr/>
            </p:nvSpPr>
            <p:spPr bwMode="auto">
              <a:xfrm>
                <a:off x="2488" y="1263"/>
                <a:ext cx="59" cy="52"/>
              </a:xfrm>
              <a:custGeom>
                <a:avLst/>
                <a:gdLst>
                  <a:gd name="T0" fmla="*/ 30 w 59"/>
                  <a:gd name="T1" fmla="*/ 0 h 52"/>
                  <a:gd name="T2" fmla="*/ 59 w 59"/>
                  <a:gd name="T3" fmla="*/ 26 h 52"/>
                  <a:gd name="T4" fmla="*/ 30 w 59"/>
                  <a:gd name="T5" fmla="*/ 52 h 52"/>
                  <a:gd name="T6" fmla="*/ 0 w 59"/>
                  <a:gd name="T7" fmla="*/ 26 h 52"/>
                  <a:gd name="T8" fmla="*/ 30 w 59"/>
                  <a:gd name="T9" fmla="*/ 0 h 52"/>
                  <a:gd name="T10" fmla="*/ 0 60000 65536"/>
                  <a:gd name="T11" fmla="*/ 0 60000 65536"/>
                  <a:gd name="T12" fmla="*/ 0 60000 65536"/>
                  <a:gd name="T13" fmla="*/ 0 60000 65536"/>
                  <a:gd name="T14" fmla="*/ 0 60000 65536"/>
                  <a:gd name="T15" fmla="*/ 0 w 59"/>
                  <a:gd name="T16" fmla="*/ 0 h 52"/>
                  <a:gd name="T17" fmla="*/ 59 w 59"/>
                  <a:gd name="T18" fmla="*/ 52 h 52"/>
                </a:gdLst>
                <a:ahLst/>
                <a:cxnLst>
                  <a:cxn ang="T10">
                    <a:pos x="T0" y="T1"/>
                  </a:cxn>
                  <a:cxn ang="T11">
                    <a:pos x="T2" y="T3"/>
                  </a:cxn>
                  <a:cxn ang="T12">
                    <a:pos x="T4" y="T5"/>
                  </a:cxn>
                  <a:cxn ang="T13">
                    <a:pos x="T6" y="T7"/>
                  </a:cxn>
                  <a:cxn ang="T14">
                    <a:pos x="T8" y="T9"/>
                  </a:cxn>
                </a:cxnLst>
                <a:rect l="T15" t="T16" r="T17" b="T18"/>
                <a:pathLst>
                  <a:path w="59" h="52">
                    <a:moveTo>
                      <a:pt x="30" y="0"/>
                    </a:moveTo>
                    <a:lnTo>
                      <a:pt x="59" y="26"/>
                    </a:lnTo>
                    <a:lnTo>
                      <a:pt x="30" y="52"/>
                    </a:lnTo>
                    <a:lnTo>
                      <a:pt x="0" y="26"/>
                    </a:lnTo>
                    <a:lnTo>
                      <a:pt x="30" y="0"/>
                    </a:lnTo>
                    <a:close/>
                  </a:path>
                </a:pathLst>
              </a:custGeom>
              <a:noFill/>
              <a:ln w="15875">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48" name="未知">
                <a:extLst>
                  <a:ext uri="{FF2B5EF4-FFF2-40B4-BE49-F238E27FC236}">
                    <a16:creationId xmlns:a16="http://schemas.microsoft.com/office/drawing/2014/main" id="{33B0BEFE-5D1E-40E0-B984-6666A432E9BD}"/>
                  </a:ext>
                </a:extLst>
              </p:cNvPr>
              <p:cNvSpPr>
                <a:spLocks/>
              </p:cNvSpPr>
              <p:nvPr/>
            </p:nvSpPr>
            <p:spPr bwMode="auto">
              <a:xfrm>
                <a:off x="2775" y="1193"/>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 name="T15" fmla="*/ 0 w 60"/>
                  <a:gd name="T16" fmla="*/ 0 h 52"/>
                  <a:gd name="T17" fmla="*/ 60 w 60"/>
                  <a:gd name="T18" fmla="*/ 52 h 52"/>
                </a:gdLst>
                <a:ahLst/>
                <a:cxnLst>
                  <a:cxn ang="T10">
                    <a:pos x="T0" y="T1"/>
                  </a:cxn>
                  <a:cxn ang="T11">
                    <a:pos x="T2" y="T3"/>
                  </a:cxn>
                  <a:cxn ang="T12">
                    <a:pos x="T4" y="T5"/>
                  </a:cxn>
                  <a:cxn ang="T13">
                    <a:pos x="T6" y="T7"/>
                  </a:cxn>
                  <a:cxn ang="T14">
                    <a:pos x="T8" y="T9"/>
                  </a:cxn>
                </a:cxnLst>
                <a:rect l="T15" t="T16" r="T17" b="T18"/>
                <a:pathLst>
                  <a:path w="60" h="52">
                    <a:moveTo>
                      <a:pt x="30" y="0"/>
                    </a:moveTo>
                    <a:lnTo>
                      <a:pt x="60" y="26"/>
                    </a:lnTo>
                    <a:lnTo>
                      <a:pt x="30" y="52"/>
                    </a:lnTo>
                    <a:lnTo>
                      <a:pt x="0" y="26"/>
                    </a:lnTo>
                    <a:lnTo>
                      <a:pt x="30" y="0"/>
                    </a:lnTo>
                    <a:close/>
                  </a:path>
                </a:pathLst>
              </a:custGeom>
              <a:noFill/>
              <a:ln w="15875">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49" name="未知">
                <a:extLst>
                  <a:ext uri="{FF2B5EF4-FFF2-40B4-BE49-F238E27FC236}">
                    <a16:creationId xmlns:a16="http://schemas.microsoft.com/office/drawing/2014/main" id="{926FCB7E-B825-4F23-8CB1-D12426640B8E}"/>
                  </a:ext>
                </a:extLst>
              </p:cNvPr>
              <p:cNvSpPr>
                <a:spLocks/>
              </p:cNvSpPr>
              <p:nvPr/>
            </p:nvSpPr>
            <p:spPr bwMode="auto">
              <a:xfrm>
                <a:off x="3063" y="1080"/>
                <a:ext cx="59" cy="52"/>
              </a:xfrm>
              <a:custGeom>
                <a:avLst/>
                <a:gdLst>
                  <a:gd name="T0" fmla="*/ 30 w 59"/>
                  <a:gd name="T1" fmla="*/ 0 h 52"/>
                  <a:gd name="T2" fmla="*/ 59 w 59"/>
                  <a:gd name="T3" fmla="*/ 26 h 52"/>
                  <a:gd name="T4" fmla="*/ 30 w 59"/>
                  <a:gd name="T5" fmla="*/ 52 h 52"/>
                  <a:gd name="T6" fmla="*/ 0 w 59"/>
                  <a:gd name="T7" fmla="*/ 26 h 52"/>
                  <a:gd name="T8" fmla="*/ 30 w 59"/>
                  <a:gd name="T9" fmla="*/ 0 h 52"/>
                  <a:gd name="T10" fmla="*/ 0 60000 65536"/>
                  <a:gd name="T11" fmla="*/ 0 60000 65536"/>
                  <a:gd name="T12" fmla="*/ 0 60000 65536"/>
                  <a:gd name="T13" fmla="*/ 0 60000 65536"/>
                  <a:gd name="T14" fmla="*/ 0 60000 65536"/>
                  <a:gd name="T15" fmla="*/ 0 w 59"/>
                  <a:gd name="T16" fmla="*/ 0 h 52"/>
                  <a:gd name="T17" fmla="*/ 59 w 59"/>
                  <a:gd name="T18" fmla="*/ 52 h 52"/>
                </a:gdLst>
                <a:ahLst/>
                <a:cxnLst>
                  <a:cxn ang="T10">
                    <a:pos x="T0" y="T1"/>
                  </a:cxn>
                  <a:cxn ang="T11">
                    <a:pos x="T2" y="T3"/>
                  </a:cxn>
                  <a:cxn ang="T12">
                    <a:pos x="T4" y="T5"/>
                  </a:cxn>
                  <a:cxn ang="T13">
                    <a:pos x="T6" y="T7"/>
                  </a:cxn>
                  <a:cxn ang="T14">
                    <a:pos x="T8" y="T9"/>
                  </a:cxn>
                </a:cxnLst>
                <a:rect l="T15" t="T16" r="T17" b="T18"/>
                <a:pathLst>
                  <a:path w="59" h="52">
                    <a:moveTo>
                      <a:pt x="30" y="0"/>
                    </a:moveTo>
                    <a:lnTo>
                      <a:pt x="59" y="26"/>
                    </a:lnTo>
                    <a:lnTo>
                      <a:pt x="30" y="52"/>
                    </a:lnTo>
                    <a:lnTo>
                      <a:pt x="0" y="26"/>
                    </a:lnTo>
                    <a:lnTo>
                      <a:pt x="30" y="0"/>
                    </a:lnTo>
                    <a:close/>
                  </a:path>
                </a:pathLst>
              </a:custGeom>
              <a:noFill/>
              <a:ln w="15875">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50" name="未知">
                <a:extLst>
                  <a:ext uri="{FF2B5EF4-FFF2-40B4-BE49-F238E27FC236}">
                    <a16:creationId xmlns:a16="http://schemas.microsoft.com/office/drawing/2014/main" id="{8E94ECD1-72E6-41C7-A9F2-F093A778CFCA}"/>
                  </a:ext>
                </a:extLst>
              </p:cNvPr>
              <p:cNvSpPr>
                <a:spLocks/>
              </p:cNvSpPr>
              <p:nvPr/>
            </p:nvSpPr>
            <p:spPr bwMode="auto">
              <a:xfrm>
                <a:off x="3350" y="966"/>
                <a:ext cx="60" cy="53"/>
              </a:xfrm>
              <a:custGeom>
                <a:avLst/>
                <a:gdLst>
                  <a:gd name="T0" fmla="*/ 30 w 60"/>
                  <a:gd name="T1" fmla="*/ 0 h 53"/>
                  <a:gd name="T2" fmla="*/ 60 w 60"/>
                  <a:gd name="T3" fmla="*/ 27 h 53"/>
                  <a:gd name="T4" fmla="*/ 30 w 60"/>
                  <a:gd name="T5" fmla="*/ 53 h 53"/>
                  <a:gd name="T6" fmla="*/ 0 w 60"/>
                  <a:gd name="T7" fmla="*/ 27 h 53"/>
                  <a:gd name="T8" fmla="*/ 30 w 60"/>
                  <a:gd name="T9" fmla="*/ 0 h 53"/>
                  <a:gd name="T10" fmla="*/ 0 60000 65536"/>
                  <a:gd name="T11" fmla="*/ 0 60000 65536"/>
                  <a:gd name="T12" fmla="*/ 0 60000 65536"/>
                  <a:gd name="T13" fmla="*/ 0 60000 65536"/>
                  <a:gd name="T14" fmla="*/ 0 60000 65536"/>
                  <a:gd name="T15" fmla="*/ 0 w 60"/>
                  <a:gd name="T16" fmla="*/ 0 h 53"/>
                  <a:gd name="T17" fmla="*/ 60 w 60"/>
                  <a:gd name="T18" fmla="*/ 53 h 53"/>
                </a:gdLst>
                <a:ahLst/>
                <a:cxnLst>
                  <a:cxn ang="T10">
                    <a:pos x="T0" y="T1"/>
                  </a:cxn>
                  <a:cxn ang="T11">
                    <a:pos x="T2" y="T3"/>
                  </a:cxn>
                  <a:cxn ang="T12">
                    <a:pos x="T4" y="T5"/>
                  </a:cxn>
                  <a:cxn ang="T13">
                    <a:pos x="T6" y="T7"/>
                  </a:cxn>
                  <a:cxn ang="T14">
                    <a:pos x="T8" y="T9"/>
                  </a:cxn>
                </a:cxnLst>
                <a:rect l="T15" t="T16" r="T17" b="T18"/>
                <a:pathLst>
                  <a:path w="60" h="53">
                    <a:moveTo>
                      <a:pt x="30" y="0"/>
                    </a:moveTo>
                    <a:lnTo>
                      <a:pt x="60" y="27"/>
                    </a:lnTo>
                    <a:lnTo>
                      <a:pt x="30" y="53"/>
                    </a:lnTo>
                    <a:lnTo>
                      <a:pt x="0" y="27"/>
                    </a:lnTo>
                    <a:lnTo>
                      <a:pt x="30" y="0"/>
                    </a:lnTo>
                    <a:close/>
                  </a:path>
                </a:pathLst>
              </a:custGeom>
              <a:noFill/>
              <a:ln w="15875">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51" name="未知">
                <a:extLst>
                  <a:ext uri="{FF2B5EF4-FFF2-40B4-BE49-F238E27FC236}">
                    <a16:creationId xmlns:a16="http://schemas.microsoft.com/office/drawing/2014/main" id="{FEDC7A43-B369-4E4B-82DA-836007CBD8C2}"/>
                  </a:ext>
                </a:extLst>
              </p:cNvPr>
              <p:cNvSpPr>
                <a:spLocks/>
              </p:cNvSpPr>
              <p:nvPr/>
            </p:nvSpPr>
            <p:spPr bwMode="auto">
              <a:xfrm>
                <a:off x="3638" y="862"/>
                <a:ext cx="59" cy="52"/>
              </a:xfrm>
              <a:custGeom>
                <a:avLst/>
                <a:gdLst>
                  <a:gd name="T0" fmla="*/ 30 w 59"/>
                  <a:gd name="T1" fmla="*/ 0 h 52"/>
                  <a:gd name="T2" fmla="*/ 59 w 59"/>
                  <a:gd name="T3" fmla="*/ 26 h 52"/>
                  <a:gd name="T4" fmla="*/ 30 w 59"/>
                  <a:gd name="T5" fmla="*/ 52 h 52"/>
                  <a:gd name="T6" fmla="*/ 0 w 59"/>
                  <a:gd name="T7" fmla="*/ 26 h 52"/>
                  <a:gd name="T8" fmla="*/ 30 w 59"/>
                  <a:gd name="T9" fmla="*/ 0 h 52"/>
                  <a:gd name="T10" fmla="*/ 0 60000 65536"/>
                  <a:gd name="T11" fmla="*/ 0 60000 65536"/>
                  <a:gd name="T12" fmla="*/ 0 60000 65536"/>
                  <a:gd name="T13" fmla="*/ 0 60000 65536"/>
                  <a:gd name="T14" fmla="*/ 0 60000 65536"/>
                  <a:gd name="T15" fmla="*/ 0 w 59"/>
                  <a:gd name="T16" fmla="*/ 0 h 52"/>
                  <a:gd name="T17" fmla="*/ 59 w 59"/>
                  <a:gd name="T18" fmla="*/ 52 h 52"/>
                </a:gdLst>
                <a:ahLst/>
                <a:cxnLst>
                  <a:cxn ang="T10">
                    <a:pos x="T0" y="T1"/>
                  </a:cxn>
                  <a:cxn ang="T11">
                    <a:pos x="T2" y="T3"/>
                  </a:cxn>
                  <a:cxn ang="T12">
                    <a:pos x="T4" y="T5"/>
                  </a:cxn>
                  <a:cxn ang="T13">
                    <a:pos x="T6" y="T7"/>
                  </a:cxn>
                  <a:cxn ang="T14">
                    <a:pos x="T8" y="T9"/>
                  </a:cxn>
                </a:cxnLst>
                <a:rect l="T15" t="T16" r="T17" b="T18"/>
                <a:pathLst>
                  <a:path w="59" h="52">
                    <a:moveTo>
                      <a:pt x="30" y="0"/>
                    </a:moveTo>
                    <a:lnTo>
                      <a:pt x="59" y="26"/>
                    </a:lnTo>
                    <a:lnTo>
                      <a:pt x="30" y="52"/>
                    </a:lnTo>
                    <a:lnTo>
                      <a:pt x="0" y="26"/>
                    </a:lnTo>
                    <a:lnTo>
                      <a:pt x="30" y="0"/>
                    </a:lnTo>
                    <a:close/>
                  </a:path>
                </a:pathLst>
              </a:custGeom>
              <a:noFill/>
              <a:ln w="15875">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52" name="未知">
                <a:extLst>
                  <a:ext uri="{FF2B5EF4-FFF2-40B4-BE49-F238E27FC236}">
                    <a16:creationId xmlns:a16="http://schemas.microsoft.com/office/drawing/2014/main" id="{B940D4D5-57E8-4878-8D04-FAB147DB4EE7}"/>
                  </a:ext>
                </a:extLst>
              </p:cNvPr>
              <p:cNvSpPr>
                <a:spLocks/>
              </p:cNvSpPr>
              <p:nvPr/>
            </p:nvSpPr>
            <p:spPr bwMode="auto">
              <a:xfrm>
                <a:off x="3925" y="766"/>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 name="T15" fmla="*/ 0 w 60"/>
                  <a:gd name="T16" fmla="*/ 0 h 52"/>
                  <a:gd name="T17" fmla="*/ 60 w 60"/>
                  <a:gd name="T18" fmla="*/ 52 h 52"/>
                </a:gdLst>
                <a:ahLst/>
                <a:cxnLst>
                  <a:cxn ang="T10">
                    <a:pos x="T0" y="T1"/>
                  </a:cxn>
                  <a:cxn ang="T11">
                    <a:pos x="T2" y="T3"/>
                  </a:cxn>
                  <a:cxn ang="T12">
                    <a:pos x="T4" y="T5"/>
                  </a:cxn>
                  <a:cxn ang="T13">
                    <a:pos x="T6" y="T7"/>
                  </a:cxn>
                  <a:cxn ang="T14">
                    <a:pos x="T8" y="T9"/>
                  </a:cxn>
                </a:cxnLst>
                <a:rect l="T15" t="T16" r="T17" b="T18"/>
                <a:pathLst>
                  <a:path w="60" h="52">
                    <a:moveTo>
                      <a:pt x="30" y="0"/>
                    </a:moveTo>
                    <a:lnTo>
                      <a:pt x="60" y="26"/>
                    </a:lnTo>
                    <a:lnTo>
                      <a:pt x="30" y="52"/>
                    </a:lnTo>
                    <a:lnTo>
                      <a:pt x="0" y="26"/>
                    </a:lnTo>
                    <a:lnTo>
                      <a:pt x="30" y="0"/>
                    </a:lnTo>
                    <a:close/>
                  </a:path>
                </a:pathLst>
              </a:custGeom>
              <a:noFill/>
              <a:ln w="15875">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53" name="Rectangle 47">
                <a:extLst>
                  <a:ext uri="{FF2B5EF4-FFF2-40B4-BE49-F238E27FC236}">
                    <a16:creationId xmlns:a16="http://schemas.microsoft.com/office/drawing/2014/main" id="{E406E205-F396-4B6D-B70F-F55E0772F0BB}"/>
                  </a:ext>
                </a:extLst>
              </p:cNvPr>
              <p:cNvSpPr>
                <a:spLocks noChangeArrowheads="1"/>
              </p:cNvSpPr>
              <p:nvPr/>
            </p:nvSpPr>
            <p:spPr bwMode="auto">
              <a:xfrm>
                <a:off x="1338" y="1585"/>
                <a:ext cx="59" cy="52"/>
              </a:xfrm>
              <a:prstGeom prst="rect">
                <a:avLst/>
              </a:prstGeom>
              <a:noFill/>
              <a:ln w="158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54" name="Rectangle 48">
                <a:extLst>
                  <a:ext uri="{FF2B5EF4-FFF2-40B4-BE49-F238E27FC236}">
                    <a16:creationId xmlns:a16="http://schemas.microsoft.com/office/drawing/2014/main" id="{48BA5F45-BDCE-4E12-A1B5-F9EA9B7F8A62}"/>
                  </a:ext>
                </a:extLst>
              </p:cNvPr>
              <p:cNvSpPr>
                <a:spLocks noChangeArrowheads="1"/>
              </p:cNvSpPr>
              <p:nvPr/>
            </p:nvSpPr>
            <p:spPr bwMode="auto">
              <a:xfrm>
                <a:off x="1625" y="1515"/>
                <a:ext cx="60" cy="53"/>
              </a:xfrm>
              <a:prstGeom prst="rect">
                <a:avLst/>
              </a:prstGeom>
              <a:noFill/>
              <a:ln w="158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55" name="Rectangle 49">
                <a:extLst>
                  <a:ext uri="{FF2B5EF4-FFF2-40B4-BE49-F238E27FC236}">
                    <a16:creationId xmlns:a16="http://schemas.microsoft.com/office/drawing/2014/main" id="{B14A2CA1-894D-4B7B-BBAE-FDC85AB81046}"/>
                  </a:ext>
                </a:extLst>
              </p:cNvPr>
              <p:cNvSpPr>
                <a:spLocks noChangeArrowheads="1"/>
              </p:cNvSpPr>
              <p:nvPr/>
            </p:nvSpPr>
            <p:spPr bwMode="auto">
              <a:xfrm>
                <a:off x="1913" y="1428"/>
                <a:ext cx="59" cy="52"/>
              </a:xfrm>
              <a:prstGeom prst="rect">
                <a:avLst/>
              </a:prstGeom>
              <a:noFill/>
              <a:ln w="158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56" name="Rectangle 50">
                <a:extLst>
                  <a:ext uri="{FF2B5EF4-FFF2-40B4-BE49-F238E27FC236}">
                    <a16:creationId xmlns:a16="http://schemas.microsoft.com/office/drawing/2014/main" id="{9AC427BA-7E50-4074-9458-B1399447935F}"/>
                  </a:ext>
                </a:extLst>
              </p:cNvPr>
              <p:cNvSpPr>
                <a:spLocks noChangeArrowheads="1"/>
              </p:cNvSpPr>
              <p:nvPr/>
            </p:nvSpPr>
            <p:spPr bwMode="auto">
              <a:xfrm>
                <a:off x="2200" y="1341"/>
                <a:ext cx="60" cy="52"/>
              </a:xfrm>
              <a:prstGeom prst="rect">
                <a:avLst/>
              </a:prstGeom>
              <a:noFill/>
              <a:ln w="158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57" name="Rectangle 51">
                <a:extLst>
                  <a:ext uri="{FF2B5EF4-FFF2-40B4-BE49-F238E27FC236}">
                    <a16:creationId xmlns:a16="http://schemas.microsoft.com/office/drawing/2014/main" id="{EB18DC43-C5D2-4D9E-BAFD-A41032883519}"/>
                  </a:ext>
                </a:extLst>
              </p:cNvPr>
              <p:cNvSpPr>
                <a:spLocks noChangeArrowheads="1"/>
              </p:cNvSpPr>
              <p:nvPr/>
            </p:nvSpPr>
            <p:spPr bwMode="auto">
              <a:xfrm>
                <a:off x="2488" y="1237"/>
                <a:ext cx="59" cy="52"/>
              </a:xfrm>
              <a:prstGeom prst="rect">
                <a:avLst/>
              </a:prstGeom>
              <a:noFill/>
              <a:ln w="158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58" name="Rectangle 52">
                <a:extLst>
                  <a:ext uri="{FF2B5EF4-FFF2-40B4-BE49-F238E27FC236}">
                    <a16:creationId xmlns:a16="http://schemas.microsoft.com/office/drawing/2014/main" id="{BA9E31DC-CEAA-4260-9EFA-18B4238F17A2}"/>
                  </a:ext>
                </a:extLst>
              </p:cNvPr>
              <p:cNvSpPr>
                <a:spLocks noChangeArrowheads="1"/>
              </p:cNvSpPr>
              <p:nvPr/>
            </p:nvSpPr>
            <p:spPr bwMode="auto">
              <a:xfrm>
                <a:off x="2775" y="1176"/>
                <a:ext cx="60" cy="52"/>
              </a:xfrm>
              <a:prstGeom prst="rect">
                <a:avLst/>
              </a:prstGeom>
              <a:noFill/>
              <a:ln w="158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59" name="Rectangle 53">
                <a:extLst>
                  <a:ext uri="{FF2B5EF4-FFF2-40B4-BE49-F238E27FC236}">
                    <a16:creationId xmlns:a16="http://schemas.microsoft.com/office/drawing/2014/main" id="{CD9244B0-38EA-4B14-8689-2BE5C0FD296A}"/>
                  </a:ext>
                </a:extLst>
              </p:cNvPr>
              <p:cNvSpPr>
                <a:spLocks noChangeArrowheads="1"/>
              </p:cNvSpPr>
              <p:nvPr/>
            </p:nvSpPr>
            <p:spPr bwMode="auto">
              <a:xfrm>
                <a:off x="3063" y="1036"/>
                <a:ext cx="59" cy="52"/>
              </a:xfrm>
              <a:prstGeom prst="rect">
                <a:avLst/>
              </a:prstGeom>
              <a:noFill/>
              <a:ln w="158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60" name="Rectangle 54">
                <a:extLst>
                  <a:ext uri="{FF2B5EF4-FFF2-40B4-BE49-F238E27FC236}">
                    <a16:creationId xmlns:a16="http://schemas.microsoft.com/office/drawing/2014/main" id="{911C50DD-38F1-4C4D-B66E-DD97787C684B}"/>
                  </a:ext>
                </a:extLst>
              </p:cNvPr>
              <p:cNvSpPr>
                <a:spLocks noChangeArrowheads="1"/>
              </p:cNvSpPr>
              <p:nvPr/>
            </p:nvSpPr>
            <p:spPr bwMode="auto">
              <a:xfrm>
                <a:off x="3350" y="932"/>
                <a:ext cx="60" cy="52"/>
              </a:xfrm>
              <a:prstGeom prst="rect">
                <a:avLst/>
              </a:prstGeom>
              <a:noFill/>
              <a:ln w="158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61" name="Rectangle 55">
                <a:extLst>
                  <a:ext uri="{FF2B5EF4-FFF2-40B4-BE49-F238E27FC236}">
                    <a16:creationId xmlns:a16="http://schemas.microsoft.com/office/drawing/2014/main" id="{40A78A20-A290-4F78-9D86-A91880917A7B}"/>
                  </a:ext>
                </a:extLst>
              </p:cNvPr>
              <p:cNvSpPr>
                <a:spLocks noChangeArrowheads="1"/>
              </p:cNvSpPr>
              <p:nvPr/>
            </p:nvSpPr>
            <p:spPr bwMode="auto">
              <a:xfrm>
                <a:off x="3638" y="845"/>
                <a:ext cx="59" cy="52"/>
              </a:xfrm>
              <a:prstGeom prst="rect">
                <a:avLst/>
              </a:prstGeom>
              <a:noFill/>
              <a:ln w="158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62" name="Rectangle 56">
                <a:extLst>
                  <a:ext uri="{FF2B5EF4-FFF2-40B4-BE49-F238E27FC236}">
                    <a16:creationId xmlns:a16="http://schemas.microsoft.com/office/drawing/2014/main" id="{2A292E7A-2222-4077-B8D1-6C7DC7F80463}"/>
                  </a:ext>
                </a:extLst>
              </p:cNvPr>
              <p:cNvSpPr>
                <a:spLocks noChangeArrowheads="1"/>
              </p:cNvSpPr>
              <p:nvPr/>
            </p:nvSpPr>
            <p:spPr bwMode="auto">
              <a:xfrm>
                <a:off x="3925" y="749"/>
                <a:ext cx="60" cy="52"/>
              </a:xfrm>
              <a:prstGeom prst="rect">
                <a:avLst/>
              </a:prstGeom>
              <a:noFill/>
              <a:ln w="158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63" name="Oval 57">
                <a:extLst>
                  <a:ext uri="{FF2B5EF4-FFF2-40B4-BE49-F238E27FC236}">
                    <a16:creationId xmlns:a16="http://schemas.microsoft.com/office/drawing/2014/main" id="{645BF85D-A450-4E6F-B40C-1644749282B6}"/>
                  </a:ext>
                </a:extLst>
              </p:cNvPr>
              <p:cNvSpPr>
                <a:spLocks noChangeArrowheads="1"/>
              </p:cNvSpPr>
              <p:nvPr/>
            </p:nvSpPr>
            <p:spPr bwMode="auto">
              <a:xfrm>
                <a:off x="1338" y="1568"/>
                <a:ext cx="59" cy="5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64" name="Oval 58">
                <a:extLst>
                  <a:ext uri="{FF2B5EF4-FFF2-40B4-BE49-F238E27FC236}">
                    <a16:creationId xmlns:a16="http://schemas.microsoft.com/office/drawing/2014/main" id="{CC2564C8-36FA-4D8C-84B2-69D4D75F4CD5}"/>
                  </a:ext>
                </a:extLst>
              </p:cNvPr>
              <p:cNvSpPr>
                <a:spLocks noChangeArrowheads="1"/>
              </p:cNvSpPr>
              <p:nvPr/>
            </p:nvSpPr>
            <p:spPr bwMode="auto">
              <a:xfrm>
                <a:off x="1625" y="1480"/>
                <a:ext cx="60" cy="53"/>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65" name="Oval 59">
                <a:extLst>
                  <a:ext uri="{FF2B5EF4-FFF2-40B4-BE49-F238E27FC236}">
                    <a16:creationId xmlns:a16="http://schemas.microsoft.com/office/drawing/2014/main" id="{12D98512-1395-4908-A213-020EE88734DD}"/>
                  </a:ext>
                </a:extLst>
              </p:cNvPr>
              <p:cNvSpPr>
                <a:spLocks noChangeArrowheads="1"/>
              </p:cNvSpPr>
              <p:nvPr/>
            </p:nvSpPr>
            <p:spPr bwMode="auto">
              <a:xfrm>
                <a:off x="1913" y="1428"/>
                <a:ext cx="59" cy="5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66" name="Oval 60">
                <a:extLst>
                  <a:ext uri="{FF2B5EF4-FFF2-40B4-BE49-F238E27FC236}">
                    <a16:creationId xmlns:a16="http://schemas.microsoft.com/office/drawing/2014/main" id="{F004C8A4-8495-4910-99D1-4E1CCE14F54F}"/>
                  </a:ext>
                </a:extLst>
              </p:cNvPr>
              <p:cNvSpPr>
                <a:spLocks noChangeArrowheads="1"/>
              </p:cNvSpPr>
              <p:nvPr/>
            </p:nvSpPr>
            <p:spPr bwMode="auto">
              <a:xfrm>
                <a:off x="2200" y="1324"/>
                <a:ext cx="60" cy="5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67" name="Oval 61">
                <a:extLst>
                  <a:ext uri="{FF2B5EF4-FFF2-40B4-BE49-F238E27FC236}">
                    <a16:creationId xmlns:a16="http://schemas.microsoft.com/office/drawing/2014/main" id="{DE7ED3ED-58F9-415E-AC44-32F9AC0D556A}"/>
                  </a:ext>
                </a:extLst>
              </p:cNvPr>
              <p:cNvSpPr>
                <a:spLocks noChangeArrowheads="1"/>
              </p:cNvSpPr>
              <p:nvPr/>
            </p:nvSpPr>
            <p:spPr bwMode="auto">
              <a:xfrm>
                <a:off x="2488" y="1210"/>
                <a:ext cx="59" cy="53"/>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68" name="Oval 62">
                <a:extLst>
                  <a:ext uri="{FF2B5EF4-FFF2-40B4-BE49-F238E27FC236}">
                    <a16:creationId xmlns:a16="http://schemas.microsoft.com/office/drawing/2014/main" id="{9591BB08-C849-48D5-8BAF-981BCBA752D4}"/>
                  </a:ext>
                </a:extLst>
              </p:cNvPr>
              <p:cNvSpPr>
                <a:spLocks noChangeArrowheads="1"/>
              </p:cNvSpPr>
              <p:nvPr/>
            </p:nvSpPr>
            <p:spPr bwMode="auto">
              <a:xfrm>
                <a:off x="2775" y="1123"/>
                <a:ext cx="60" cy="53"/>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69" name="Oval 63">
                <a:extLst>
                  <a:ext uri="{FF2B5EF4-FFF2-40B4-BE49-F238E27FC236}">
                    <a16:creationId xmlns:a16="http://schemas.microsoft.com/office/drawing/2014/main" id="{E9BB5477-9E7A-4828-8319-D131F0C562EA}"/>
                  </a:ext>
                </a:extLst>
              </p:cNvPr>
              <p:cNvSpPr>
                <a:spLocks noChangeArrowheads="1"/>
              </p:cNvSpPr>
              <p:nvPr/>
            </p:nvSpPr>
            <p:spPr bwMode="auto">
              <a:xfrm>
                <a:off x="3063" y="1027"/>
                <a:ext cx="59" cy="53"/>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70" name="Oval 64">
                <a:extLst>
                  <a:ext uri="{FF2B5EF4-FFF2-40B4-BE49-F238E27FC236}">
                    <a16:creationId xmlns:a16="http://schemas.microsoft.com/office/drawing/2014/main" id="{C19B2615-DC2E-404D-A1E5-691FB75F606D}"/>
                  </a:ext>
                </a:extLst>
              </p:cNvPr>
              <p:cNvSpPr>
                <a:spLocks noChangeArrowheads="1"/>
              </p:cNvSpPr>
              <p:nvPr/>
            </p:nvSpPr>
            <p:spPr bwMode="auto">
              <a:xfrm>
                <a:off x="3350" y="888"/>
                <a:ext cx="60" cy="5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71" name="Oval 65">
                <a:extLst>
                  <a:ext uri="{FF2B5EF4-FFF2-40B4-BE49-F238E27FC236}">
                    <a16:creationId xmlns:a16="http://schemas.microsoft.com/office/drawing/2014/main" id="{4504E438-11F3-47A4-B10E-6C589992DC94}"/>
                  </a:ext>
                </a:extLst>
              </p:cNvPr>
              <p:cNvSpPr>
                <a:spLocks noChangeArrowheads="1"/>
              </p:cNvSpPr>
              <p:nvPr/>
            </p:nvSpPr>
            <p:spPr bwMode="auto">
              <a:xfrm>
                <a:off x="3638" y="818"/>
                <a:ext cx="59" cy="53"/>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72" name="Oval 66">
                <a:extLst>
                  <a:ext uri="{FF2B5EF4-FFF2-40B4-BE49-F238E27FC236}">
                    <a16:creationId xmlns:a16="http://schemas.microsoft.com/office/drawing/2014/main" id="{9FFC497A-31AD-4531-BC33-9EDA5314C225}"/>
                  </a:ext>
                </a:extLst>
              </p:cNvPr>
              <p:cNvSpPr>
                <a:spLocks noChangeArrowheads="1"/>
              </p:cNvSpPr>
              <p:nvPr/>
            </p:nvSpPr>
            <p:spPr bwMode="auto">
              <a:xfrm>
                <a:off x="3925" y="653"/>
                <a:ext cx="60" cy="5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73" name="未知">
                <a:extLst>
                  <a:ext uri="{FF2B5EF4-FFF2-40B4-BE49-F238E27FC236}">
                    <a16:creationId xmlns:a16="http://schemas.microsoft.com/office/drawing/2014/main" id="{9A97A436-A3A1-4899-8609-B27897897659}"/>
                  </a:ext>
                </a:extLst>
              </p:cNvPr>
              <p:cNvSpPr>
                <a:spLocks/>
              </p:cNvSpPr>
              <p:nvPr/>
            </p:nvSpPr>
            <p:spPr bwMode="auto">
              <a:xfrm>
                <a:off x="1338" y="1568"/>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 name="T12" fmla="*/ 0 w 59"/>
                  <a:gd name="T13" fmla="*/ 0 h 52"/>
                  <a:gd name="T14" fmla="*/ 59 w 59"/>
                  <a:gd name="T15" fmla="*/ 52 h 52"/>
                </a:gdLst>
                <a:ahLst/>
                <a:cxnLst>
                  <a:cxn ang="T8">
                    <a:pos x="T0" y="T1"/>
                  </a:cxn>
                  <a:cxn ang="T9">
                    <a:pos x="T2" y="T3"/>
                  </a:cxn>
                  <a:cxn ang="T10">
                    <a:pos x="T4" y="T5"/>
                  </a:cxn>
                  <a:cxn ang="T11">
                    <a:pos x="T6" y="T7"/>
                  </a:cxn>
                </a:cxnLst>
                <a:rect l="T12" t="T13" r="T14" b="T15"/>
                <a:pathLst>
                  <a:path w="59" h="52">
                    <a:moveTo>
                      <a:pt x="30" y="0"/>
                    </a:moveTo>
                    <a:lnTo>
                      <a:pt x="59" y="52"/>
                    </a:lnTo>
                    <a:lnTo>
                      <a:pt x="0" y="52"/>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74" name="未知">
                <a:extLst>
                  <a:ext uri="{FF2B5EF4-FFF2-40B4-BE49-F238E27FC236}">
                    <a16:creationId xmlns:a16="http://schemas.microsoft.com/office/drawing/2014/main" id="{4780B700-9101-4E39-B481-1BE7DE3531DC}"/>
                  </a:ext>
                </a:extLst>
              </p:cNvPr>
              <p:cNvSpPr>
                <a:spLocks/>
              </p:cNvSpPr>
              <p:nvPr/>
            </p:nvSpPr>
            <p:spPr bwMode="auto">
              <a:xfrm>
                <a:off x="1625" y="1463"/>
                <a:ext cx="60" cy="52"/>
              </a:xfrm>
              <a:custGeom>
                <a:avLst/>
                <a:gdLst>
                  <a:gd name="T0" fmla="*/ 30 w 60"/>
                  <a:gd name="T1" fmla="*/ 0 h 52"/>
                  <a:gd name="T2" fmla="*/ 60 w 60"/>
                  <a:gd name="T3" fmla="*/ 52 h 52"/>
                  <a:gd name="T4" fmla="*/ 0 w 60"/>
                  <a:gd name="T5" fmla="*/ 52 h 52"/>
                  <a:gd name="T6" fmla="*/ 30 w 60"/>
                  <a:gd name="T7" fmla="*/ 0 h 52"/>
                  <a:gd name="T8" fmla="*/ 0 60000 65536"/>
                  <a:gd name="T9" fmla="*/ 0 60000 65536"/>
                  <a:gd name="T10" fmla="*/ 0 60000 65536"/>
                  <a:gd name="T11" fmla="*/ 0 60000 65536"/>
                  <a:gd name="T12" fmla="*/ 0 w 60"/>
                  <a:gd name="T13" fmla="*/ 0 h 52"/>
                  <a:gd name="T14" fmla="*/ 60 w 60"/>
                  <a:gd name="T15" fmla="*/ 52 h 52"/>
                </a:gdLst>
                <a:ahLst/>
                <a:cxnLst>
                  <a:cxn ang="T8">
                    <a:pos x="T0" y="T1"/>
                  </a:cxn>
                  <a:cxn ang="T9">
                    <a:pos x="T2" y="T3"/>
                  </a:cxn>
                  <a:cxn ang="T10">
                    <a:pos x="T4" y="T5"/>
                  </a:cxn>
                  <a:cxn ang="T11">
                    <a:pos x="T6" y="T7"/>
                  </a:cxn>
                </a:cxnLst>
                <a:rect l="T12" t="T13" r="T14" b="T15"/>
                <a:pathLst>
                  <a:path w="60" h="52">
                    <a:moveTo>
                      <a:pt x="30" y="0"/>
                    </a:moveTo>
                    <a:lnTo>
                      <a:pt x="60" y="52"/>
                    </a:lnTo>
                    <a:lnTo>
                      <a:pt x="0" y="52"/>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75" name="未知">
                <a:extLst>
                  <a:ext uri="{FF2B5EF4-FFF2-40B4-BE49-F238E27FC236}">
                    <a16:creationId xmlns:a16="http://schemas.microsoft.com/office/drawing/2014/main" id="{7C29C39B-BDEA-4E86-A409-0A4E512BD258}"/>
                  </a:ext>
                </a:extLst>
              </p:cNvPr>
              <p:cNvSpPr>
                <a:spLocks/>
              </p:cNvSpPr>
              <p:nvPr/>
            </p:nvSpPr>
            <p:spPr bwMode="auto">
              <a:xfrm>
                <a:off x="1913" y="1402"/>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 name="T12" fmla="*/ 0 w 59"/>
                  <a:gd name="T13" fmla="*/ 0 h 52"/>
                  <a:gd name="T14" fmla="*/ 59 w 59"/>
                  <a:gd name="T15" fmla="*/ 52 h 52"/>
                </a:gdLst>
                <a:ahLst/>
                <a:cxnLst>
                  <a:cxn ang="T8">
                    <a:pos x="T0" y="T1"/>
                  </a:cxn>
                  <a:cxn ang="T9">
                    <a:pos x="T2" y="T3"/>
                  </a:cxn>
                  <a:cxn ang="T10">
                    <a:pos x="T4" y="T5"/>
                  </a:cxn>
                  <a:cxn ang="T11">
                    <a:pos x="T6" y="T7"/>
                  </a:cxn>
                </a:cxnLst>
                <a:rect l="T12" t="T13" r="T14" b="T15"/>
                <a:pathLst>
                  <a:path w="59" h="52">
                    <a:moveTo>
                      <a:pt x="30" y="0"/>
                    </a:moveTo>
                    <a:lnTo>
                      <a:pt x="59" y="52"/>
                    </a:lnTo>
                    <a:lnTo>
                      <a:pt x="0" y="52"/>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76" name="未知">
                <a:extLst>
                  <a:ext uri="{FF2B5EF4-FFF2-40B4-BE49-F238E27FC236}">
                    <a16:creationId xmlns:a16="http://schemas.microsoft.com/office/drawing/2014/main" id="{D56C42C6-F7D2-4A06-9E66-7C39BC1B3A60}"/>
                  </a:ext>
                </a:extLst>
              </p:cNvPr>
              <p:cNvSpPr>
                <a:spLocks/>
              </p:cNvSpPr>
              <p:nvPr/>
            </p:nvSpPr>
            <p:spPr bwMode="auto">
              <a:xfrm>
                <a:off x="2200" y="1315"/>
                <a:ext cx="60" cy="52"/>
              </a:xfrm>
              <a:custGeom>
                <a:avLst/>
                <a:gdLst>
                  <a:gd name="T0" fmla="*/ 30 w 60"/>
                  <a:gd name="T1" fmla="*/ 0 h 52"/>
                  <a:gd name="T2" fmla="*/ 60 w 60"/>
                  <a:gd name="T3" fmla="*/ 52 h 52"/>
                  <a:gd name="T4" fmla="*/ 0 w 60"/>
                  <a:gd name="T5" fmla="*/ 52 h 52"/>
                  <a:gd name="T6" fmla="*/ 30 w 60"/>
                  <a:gd name="T7" fmla="*/ 0 h 52"/>
                  <a:gd name="T8" fmla="*/ 0 60000 65536"/>
                  <a:gd name="T9" fmla="*/ 0 60000 65536"/>
                  <a:gd name="T10" fmla="*/ 0 60000 65536"/>
                  <a:gd name="T11" fmla="*/ 0 60000 65536"/>
                  <a:gd name="T12" fmla="*/ 0 w 60"/>
                  <a:gd name="T13" fmla="*/ 0 h 52"/>
                  <a:gd name="T14" fmla="*/ 60 w 60"/>
                  <a:gd name="T15" fmla="*/ 52 h 52"/>
                </a:gdLst>
                <a:ahLst/>
                <a:cxnLst>
                  <a:cxn ang="T8">
                    <a:pos x="T0" y="T1"/>
                  </a:cxn>
                  <a:cxn ang="T9">
                    <a:pos x="T2" y="T3"/>
                  </a:cxn>
                  <a:cxn ang="T10">
                    <a:pos x="T4" y="T5"/>
                  </a:cxn>
                  <a:cxn ang="T11">
                    <a:pos x="T6" y="T7"/>
                  </a:cxn>
                </a:cxnLst>
                <a:rect l="T12" t="T13" r="T14" b="T15"/>
                <a:pathLst>
                  <a:path w="60" h="52">
                    <a:moveTo>
                      <a:pt x="30" y="0"/>
                    </a:moveTo>
                    <a:lnTo>
                      <a:pt x="60" y="52"/>
                    </a:lnTo>
                    <a:lnTo>
                      <a:pt x="0" y="52"/>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77" name="未知">
                <a:extLst>
                  <a:ext uri="{FF2B5EF4-FFF2-40B4-BE49-F238E27FC236}">
                    <a16:creationId xmlns:a16="http://schemas.microsoft.com/office/drawing/2014/main" id="{CFA44DAC-79C1-4B53-BF2E-C66BB72F3308}"/>
                  </a:ext>
                </a:extLst>
              </p:cNvPr>
              <p:cNvSpPr>
                <a:spLocks/>
              </p:cNvSpPr>
              <p:nvPr/>
            </p:nvSpPr>
            <p:spPr bwMode="auto">
              <a:xfrm>
                <a:off x="2488" y="1202"/>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 name="T12" fmla="*/ 0 w 59"/>
                  <a:gd name="T13" fmla="*/ 0 h 52"/>
                  <a:gd name="T14" fmla="*/ 59 w 59"/>
                  <a:gd name="T15" fmla="*/ 52 h 52"/>
                </a:gdLst>
                <a:ahLst/>
                <a:cxnLst>
                  <a:cxn ang="T8">
                    <a:pos x="T0" y="T1"/>
                  </a:cxn>
                  <a:cxn ang="T9">
                    <a:pos x="T2" y="T3"/>
                  </a:cxn>
                  <a:cxn ang="T10">
                    <a:pos x="T4" y="T5"/>
                  </a:cxn>
                  <a:cxn ang="T11">
                    <a:pos x="T6" y="T7"/>
                  </a:cxn>
                </a:cxnLst>
                <a:rect l="T12" t="T13" r="T14" b="T15"/>
                <a:pathLst>
                  <a:path w="59" h="52">
                    <a:moveTo>
                      <a:pt x="30" y="0"/>
                    </a:moveTo>
                    <a:lnTo>
                      <a:pt x="59" y="52"/>
                    </a:lnTo>
                    <a:lnTo>
                      <a:pt x="0" y="52"/>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78" name="未知">
                <a:extLst>
                  <a:ext uri="{FF2B5EF4-FFF2-40B4-BE49-F238E27FC236}">
                    <a16:creationId xmlns:a16="http://schemas.microsoft.com/office/drawing/2014/main" id="{AC843B2D-0FEA-44D3-88BD-7B20C97EEEBC}"/>
                  </a:ext>
                </a:extLst>
              </p:cNvPr>
              <p:cNvSpPr>
                <a:spLocks/>
              </p:cNvSpPr>
              <p:nvPr/>
            </p:nvSpPr>
            <p:spPr bwMode="auto">
              <a:xfrm>
                <a:off x="2775" y="1106"/>
                <a:ext cx="60" cy="52"/>
              </a:xfrm>
              <a:custGeom>
                <a:avLst/>
                <a:gdLst>
                  <a:gd name="T0" fmla="*/ 30 w 60"/>
                  <a:gd name="T1" fmla="*/ 0 h 52"/>
                  <a:gd name="T2" fmla="*/ 60 w 60"/>
                  <a:gd name="T3" fmla="*/ 52 h 52"/>
                  <a:gd name="T4" fmla="*/ 0 w 60"/>
                  <a:gd name="T5" fmla="*/ 52 h 52"/>
                  <a:gd name="T6" fmla="*/ 30 w 60"/>
                  <a:gd name="T7" fmla="*/ 0 h 52"/>
                  <a:gd name="T8" fmla="*/ 0 60000 65536"/>
                  <a:gd name="T9" fmla="*/ 0 60000 65536"/>
                  <a:gd name="T10" fmla="*/ 0 60000 65536"/>
                  <a:gd name="T11" fmla="*/ 0 60000 65536"/>
                  <a:gd name="T12" fmla="*/ 0 w 60"/>
                  <a:gd name="T13" fmla="*/ 0 h 52"/>
                  <a:gd name="T14" fmla="*/ 60 w 60"/>
                  <a:gd name="T15" fmla="*/ 52 h 52"/>
                </a:gdLst>
                <a:ahLst/>
                <a:cxnLst>
                  <a:cxn ang="T8">
                    <a:pos x="T0" y="T1"/>
                  </a:cxn>
                  <a:cxn ang="T9">
                    <a:pos x="T2" y="T3"/>
                  </a:cxn>
                  <a:cxn ang="T10">
                    <a:pos x="T4" y="T5"/>
                  </a:cxn>
                  <a:cxn ang="T11">
                    <a:pos x="T6" y="T7"/>
                  </a:cxn>
                </a:cxnLst>
                <a:rect l="T12" t="T13" r="T14" b="T15"/>
                <a:pathLst>
                  <a:path w="60" h="52">
                    <a:moveTo>
                      <a:pt x="30" y="0"/>
                    </a:moveTo>
                    <a:lnTo>
                      <a:pt x="60" y="52"/>
                    </a:lnTo>
                    <a:lnTo>
                      <a:pt x="0" y="52"/>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79" name="未知">
                <a:extLst>
                  <a:ext uri="{FF2B5EF4-FFF2-40B4-BE49-F238E27FC236}">
                    <a16:creationId xmlns:a16="http://schemas.microsoft.com/office/drawing/2014/main" id="{A97F12FA-9653-4CCE-97E5-D91DB145BA33}"/>
                  </a:ext>
                </a:extLst>
              </p:cNvPr>
              <p:cNvSpPr>
                <a:spLocks/>
              </p:cNvSpPr>
              <p:nvPr/>
            </p:nvSpPr>
            <p:spPr bwMode="auto">
              <a:xfrm>
                <a:off x="3063" y="1001"/>
                <a:ext cx="59" cy="53"/>
              </a:xfrm>
              <a:custGeom>
                <a:avLst/>
                <a:gdLst>
                  <a:gd name="T0" fmla="*/ 30 w 59"/>
                  <a:gd name="T1" fmla="*/ 0 h 53"/>
                  <a:gd name="T2" fmla="*/ 59 w 59"/>
                  <a:gd name="T3" fmla="*/ 53 h 53"/>
                  <a:gd name="T4" fmla="*/ 0 w 59"/>
                  <a:gd name="T5" fmla="*/ 53 h 53"/>
                  <a:gd name="T6" fmla="*/ 30 w 59"/>
                  <a:gd name="T7" fmla="*/ 0 h 53"/>
                  <a:gd name="T8" fmla="*/ 0 60000 65536"/>
                  <a:gd name="T9" fmla="*/ 0 60000 65536"/>
                  <a:gd name="T10" fmla="*/ 0 60000 65536"/>
                  <a:gd name="T11" fmla="*/ 0 60000 65536"/>
                  <a:gd name="T12" fmla="*/ 0 w 59"/>
                  <a:gd name="T13" fmla="*/ 0 h 53"/>
                  <a:gd name="T14" fmla="*/ 59 w 59"/>
                  <a:gd name="T15" fmla="*/ 53 h 53"/>
                </a:gdLst>
                <a:ahLst/>
                <a:cxnLst>
                  <a:cxn ang="T8">
                    <a:pos x="T0" y="T1"/>
                  </a:cxn>
                  <a:cxn ang="T9">
                    <a:pos x="T2" y="T3"/>
                  </a:cxn>
                  <a:cxn ang="T10">
                    <a:pos x="T4" y="T5"/>
                  </a:cxn>
                  <a:cxn ang="T11">
                    <a:pos x="T6" y="T7"/>
                  </a:cxn>
                </a:cxnLst>
                <a:rect l="T12" t="T13" r="T14" b="T15"/>
                <a:pathLst>
                  <a:path w="59" h="53">
                    <a:moveTo>
                      <a:pt x="30" y="0"/>
                    </a:moveTo>
                    <a:lnTo>
                      <a:pt x="59" y="53"/>
                    </a:lnTo>
                    <a:lnTo>
                      <a:pt x="0" y="53"/>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80" name="未知">
                <a:extLst>
                  <a:ext uri="{FF2B5EF4-FFF2-40B4-BE49-F238E27FC236}">
                    <a16:creationId xmlns:a16="http://schemas.microsoft.com/office/drawing/2014/main" id="{DB76FA35-C249-46E9-B45F-306C49280BD1}"/>
                  </a:ext>
                </a:extLst>
              </p:cNvPr>
              <p:cNvSpPr>
                <a:spLocks/>
              </p:cNvSpPr>
              <p:nvPr/>
            </p:nvSpPr>
            <p:spPr bwMode="auto">
              <a:xfrm>
                <a:off x="3350" y="871"/>
                <a:ext cx="60" cy="52"/>
              </a:xfrm>
              <a:custGeom>
                <a:avLst/>
                <a:gdLst>
                  <a:gd name="T0" fmla="*/ 30 w 60"/>
                  <a:gd name="T1" fmla="*/ 0 h 52"/>
                  <a:gd name="T2" fmla="*/ 60 w 60"/>
                  <a:gd name="T3" fmla="*/ 52 h 52"/>
                  <a:gd name="T4" fmla="*/ 0 w 60"/>
                  <a:gd name="T5" fmla="*/ 52 h 52"/>
                  <a:gd name="T6" fmla="*/ 30 w 60"/>
                  <a:gd name="T7" fmla="*/ 0 h 52"/>
                  <a:gd name="T8" fmla="*/ 0 60000 65536"/>
                  <a:gd name="T9" fmla="*/ 0 60000 65536"/>
                  <a:gd name="T10" fmla="*/ 0 60000 65536"/>
                  <a:gd name="T11" fmla="*/ 0 60000 65536"/>
                  <a:gd name="T12" fmla="*/ 0 w 60"/>
                  <a:gd name="T13" fmla="*/ 0 h 52"/>
                  <a:gd name="T14" fmla="*/ 60 w 60"/>
                  <a:gd name="T15" fmla="*/ 52 h 52"/>
                </a:gdLst>
                <a:ahLst/>
                <a:cxnLst>
                  <a:cxn ang="T8">
                    <a:pos x="T0" y="T1"/>
                  </a:cxn>
                  <a:cxn ang="T9">
                    <a:pos x="T2" y="T3"/>
                  </a:cxn>
                  <a:cxn ang="T10">
                    <a:pos x="T4" y="T5"/>
                  </a:cxn>
                  <a:cxn ang="T11">
                    <a:pos x="T6" y="T7"/>
                  </a:cxn>
                </a:cxnLst>
                <a:rect l="T12" t="T13" r="T14" b="T15"/>
                <a:pathLst>
                  <a:path w="60" h="52">
                    <a:moveTo>
                      <a:pt x="30" y="0"/>
                    </a:moveTo>
                    <a:lnTo>
                      <a:pt x="60" y="52"/>
                    </a:lnTo>
                    <a:lnTo>
                      <a:pt x="0" y="52"/>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81" name="未知">
                <a:extLst>
                  <a:ext uri="{FF2B5EF4-FFF2-40B4-BE49-F238E27FC236}">
                    <a16:creationId xmlns:a16="http://schemas.microsoft.com/office/drawing/2014/main" id="{B736EA02-9C39-4C07-BCFC-1269E109FAB6}"/>
                  </a:ext>
                </a:extLst>
              </p:cNvPr>
              <p:cNvSpPr>
                <a:spLocks/>
              </p:cNvSpPr>
              <p:nvPr/>
            </p:nvSpPr>
            <p:spPr bwMode="auto">
              <a:xfrm>
                <a:off x="3638" y="775"/>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 name="T12" fmla="*/ 0 w 59"/>
                  <a:gd name="T13" fmla="*/ 0 h 52"/>
                  <a:gd name="T14" fmla="*/ 59 w 59"/>
                  <a:gd name="T15" fmla="*/ 52 h 52"/>
                </a:gdLst>
                <a:ahLst/>
                <a:cxnLst>
                  <a:cxn ang="T8">
                    <a:pos x="T0" y="T1"/>
                  </a:cxn>
                  <a:cxn ang="T9">
                    <a:pos x="T2" y="T3"/>
                  </a:cxn>
                  <a:cxn ang="T10">
                    <a:pos x="T4" y="T5"/>
                  </a:cxn>
                  <a:cxn ang="T11">
                    <a:pos x="T6" y="T7"/>
                  </a:cxn>
                </a:cxnLst>
                <a:rect l="T12" t="T13" r="T14" b="T15"/>
                <a:pathLst>
                  <a:path w="59" h="52">
                    <a:moveTo>
                      <a:pt x="30" y="0"/>
                    </a:moveTo>
                    <a:lnTo>
                      <a:pt x="59" y="52"/>
                    </a:lnTo>
                    <a:lnTo>
                      <a:pt x="0" y="52"/>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82" name="未知">
                <a:extLst>
                  <a:ext uri="{FF2B5EF4-FFF2-40B4-BE49-F238E27FC236}">
                    <a16:creationId xmlns:a16="http://schemas.microsoft.com/office/drawing/2014/main" id="{0CEDA7DC-381F-4026-B3B4-C1E4524093F3}"/>
                  </a:ext>
                </a:extLst>
              </p:cNvPr>
              <p:cNvSpPr>
                <a:spLocks/>
              </p:cNvSpPr>
              <p:nvPr/>
            </p:nvSpPr>
            <p:spPr bwMode="auto">
              <a:xfrm>
                <a:off x="3925" y="601"/>
                <a:ext cx="60" cy="52"/>
              </a:xfrm>
              <a:custGeom>
                <a:avLst/>
                <a:gdLst>
                  <a:gd name="T0" fmla="*/ 30 w 60"/>
                  <a:gd name="T1" fmla="*/ 0 h 52"/>
                  <a:gd name="T2" fmla="*/ 60 w 60"/>
                  <a:gd name="T3" fmla="*/ 52 h 52"/>
                  <a:gd name="T4" fmla="*/ 0 w 60"/>
                  <a:gd name="T5" fmla="*/ 52 h 52"/>
                  <a:gd name="T6" fmla="*/ 30 w 60"/>
                  <a:gd name="T7" fmla="*/ 0 h 52"/>
                  <a:gd name="T8" fmla="*/ 0 60000 65536"/>
                  <a:gd name="T9" fmla="*/ 0 60000 65536"/>
                  <a:gd name="T10" fmla="*/ 0 60000 65536"/>
                  <a:gd name="T11" fmla="*/ 0 60000 65536"/>
                  <a:gd name="T12" fmla="*/ 0 w 60"/>
                  <a:gd name="T13" fmla="*/ 0 h 52"/>
                  <a:gd name="T14" fmla="*/ 60 w 60"/>
                  <a:gd name="T15" fmla="*/ 52 h 52"/>
                </a:gdLst>
                <a:ahLst/>
                <a:cxnLst>
                  <a:cxn ang="T8">
                    <a:pos x="T0" y="T1"/>
                  </a:cxn>
                  <a:cxn ang="T9">
                    <a:pos x="T2" y="T3"/>
                  </a:cxn>
                  <a:cxn ang="T10">
                    <a:pos x="T4" y="T5"/>
                  </a:cxn>
                  <a:cxn ang="T11">
                    <a:pos x="T6" y="T7"/>
                  </a:cxn>
                </a:cxnLst>
                <a:rect l="T12" t="T13" r="T14" b="T15"/>
                <a:pathLst>
                  <a:path w="60" h="52">
                    <a:moveTo>
                      <a:pt x="30" y="0"/>
                    </a:moveTo>
                    <a:lnTo>
                      <a:pt x="60" y="52"/>
                    </a:lnTo>
                    <a:lnTo>
                      <a:pt x="0" y="52"/>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83" name="Rectangle 77">
                <a:extLst>
                  <a:ext uri="{FF2B5EF4-FFF2-40B4-BE49-F238E27FC236}">
                    <a16:creationId xmlns:a16="http://schemas.microsoft.com/office/drawing/2014/main" id="{4470CE24-66EC-4F2B-B4E0-F9BCBFB86492}"/>
                  </a:ext>
                </a:extLst>
              </p:cNvPr>
              <p:cNvSpPr>
                <a:spLocks noChangeArrowheads="1"/>
              </p:cNvSpPr>
              <p:nvPr/>
            </p:nvSpPr>
            <p:spPr bwMode="auto">
              <a:xfrm>
                <a:off x="1615" y="1411"/>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84" name="Line 78">
                <a:extLst>
                  <a:ext uri="{FF2B5EF4-FFF2-40B4-BE49-F238E27FC236}">
                    <a16:creationId xmlns:a16="http://schemas.microsoft.com/office/drawing/2014/main" id="{4EC41065-8BE5-4107-879A-60476DC4216C}"/>
                  </a:ext>
                </a:extLst>
              </p:cNvPr>
              <p:cNvSpPr>
                <a:spLocks noChangeShapeType="1"/>
              </p:cNvSpPr>
              <p:nvPr/>
            </p:nvSpPr>
            <p:spPr bwMode="auto">
              <a:xfrm flipH="1" flipV="1">
                <a:off x="1625" y="1419"/>
                <a:ext cx="30" cy="27"/>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85" name="Line 79">
                <a:extLst>
                  <a:ext uri="{FF2B5EF4-FFF2-40B4-BE49-F238E27FC236}">
                    <a16:creationId xmlns:a16="http://schemas.microsoft.com/office/drawing/2014/main" id="{E1C3176E-C2F1-4573-945C-2B7878F55364}"/>
                  </a:ext>
                </a:extLst>
              </p:cNvPr>
              <p:cNvSpPr>
                <a:spLocks noChangeShapeType="1"/>
              </p:cNvSpPr>
              <p:nvPr/>
            </p:nvSpPr>
            <p:spPr bwMode="auto">
              <a:xfrm>
                <a:off x="1655" y="1446"/>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86" name="Line 80">
                <a:extLst>
                  <a:ext uri="{FF2B5EF4-FFF2-40B4-BE49-F238E27FC236}">
                    <a16:creationId xmlns:a16="http://schemas.microsoft.com/office/drawing/2014/main" id="{845BAA92-E4A0-4D70-B220-59574712CEB0}"/>
                  </a:ext>
                </a:extLst>
              </p:cNvPr>
              <p:cNvSpPr>
                <a:spLocks noChangeShapeType="1"/>
              </p:cNvSpPr>
              <p:nvPr/>
            </p:nvSpPr>
            <p:spPr bwMode="auto">
              <a:xfrm flipH="1">
                <a:off x="1625" y="1446"/>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87" name="Line 81">
                <a:extLst>
                  <a:ext uri="{FF2B5EF4-FFF2-40B4-BE49-F238E27FC236}">
                    <a16:creationId xmlns:a16="http://schemas.microsoft.com/office/drawing/2014/main" id="{C8FFC749-6871-402C-9331-03EB16857D4B}"/>
                  </a:ext>
                </a:extLst>
              </p:cNvPr>
              <p:cNvSpPr>
                <a:spLocks noChangeShapeType="1"/>
              </p:cNvSpPr>
              <p:nvPr/>
            </p:nvSpPr>
            <p:spPr bwMode="auto">
              <a:xfrm flipV="1">
                <a:off x="1655" y="1419"/>
                <a:ext cx="30" cy="27"/>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88" name="Line 82">
                <a:extLst>
                  <a:ext uri="{FF2B5EF4-FFF2-40B4-BE49-F238E27FC236}">
                    <a16:creationId xmlns:a16="http://schemas.microsoft.com/office/drawing/2014/main" id="{6671FAB4-9B02-4F8B-BB8B-6E6D5FAC6535}"/>
                  </a:ext>
                </a:extLst>
              </p:cNvPr>
              <p:cNvSpPr>
                <a:spLocks noChangeShapeType="1"/>
              </p:cNvSpPr>
              <p:nvPr/>
            </p:nvSpPr>
            <p:spPr bwMode="auto">
              <a:xfrm flipV="1">
                <a:off x="1655" y="1419"/>
                <a:ext cx="1" cy="27"/>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89" name="Line 83">
                <a:extLst>
                  <a:ext uri="{FF2B5EF4-FFF2-40B4-BE49-F238E27FC236}">
                    <a16:creationId xmlns:a16="http://schemas.microsoft.com/office/drawing/2014/main" id="{2F04A12E-9EB7-41A0-868B-9782A5449F2B}"/>
                  </a:ext>
                </a:extLst>
              </p:cNvPr>
              <p:cNvSpPr>
                <a:spLocks noChangeShapeType="1"/>
              </p:cNvSpPr>
              <p:nvPr/>
            </p:nvSpPr>
            <p:spPr bwMode="auto">
              <a:xfrm>
                <a:off x="1655" y="1446"/>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90" name="Rectangle 84">
                <a:extLst>
                  <a:ext uri="{FF2B5EF4-FFF2-40B4-BE49-F238E27FC236}">
                    <a16:creationId xmlns:a16="http://schemas.microsoft.com/office/drawing/2014/main" id="{D4E03C51-4677-4CC7-8EB5-CEE88F98976F}"/>
                  </a:ext>
                </a:extLst>
              </p:cNvPr>
              <p:cNvSpPr>
                <a:spLocks noChangeArrowheads="1"/>
              </p:cNvSpPr>
              <p:nvPr/>
            </p:nvSpPr>
            <p:spPr bwMode="auto">
              <a:xfrm>
                <a:off x="1903" y="1376"/>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91" name="Line 85">
                <a:extLst>
                  <a:ext uri="{FF2B5EF4-FFF2-40B4-BE49-F238E27FC236}">
                    <a16:creationId xmlns:a16="http://schemas.microsoft.com/office/drawing/2014/main" id="{5135C735-16B9-4334-9D46-30DD72782CBE}"/>
                  </a:ext>
                </a:extLst>
              </p:cNvPr>
              <p:cNvSpPr>
                <a:spLocks noChangeShapeType="1"/>
              </p:cNvSpPr>
              <p:nvPr/>
            </p:nvSpPr>
            <p:spPr bwMode="auto">
              <a:xfrm flipH="1" flipV="1">
                <a:off x="1913" y="1385"/>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92" name="Line 86">
                <a:extLst>
                  <a:ext uri="{FF2B5EF4-FFF2-40B4-BE49-F238E27FC236}">
                    <a16:creationId xmlns:a16="http://schemas.microsoft.com/office/drawing/2014/main" id="{C127218E-55DF-4DDE-BB37-0EAC8948512A}"/>
                  </a:ext>
                </a:extLst>
              </p:cNvPr>
              <p:cNvSpPr>
                <a:spLocks noChangeShapeType="1"/>
              </p:cNvSpPr>
              <p:nvPr/>
            </p:nvSpPr>
            <p:spPr bwMode="auto">
              <a:xfrm>
                <a:off x="1943" y="1411"/>
                <a:ext cx="29"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93" name="Line 87">
                <a:extLst>
                  <a:ext uri="{FF2B5EF4-FFF2-40B4-BE49-F238E27FC236}">
                    <a16:creationId xmlns:a16="http://schemas.microsoft.com/office/drawing/2014/main" id="{8B254CBB-1E09-4768-8628-9A75CCC46833}"/>
                  </a:ext>
                </a:extLst>
              </p:cNvPr>
              <p:cNvSpPr>
                <a:spLocks noChangeShapeType="1"/>
              </p:cNvSpPr>
              <p:nvPr/>
            </p:nvSpPr>
            <p:spPr bwMode="auto">
              <a:xfrm flipH="1">
                <a:off x="1913" y="1411"/>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94" name="Line 88">
                <a:extLst>
                  <a:ext uri="{FF2B5EF4-FFF2-40B4-BE49-F238E27FC236}">
                    <a16:creationId xmlns:a16="http://schemas.microsoft.com/office/drawing/2014/main" id="{9CF7ECEC-D258-4D4E-B97A-96B1F8AD7F94}"/>
                  </a:ext>
                </a:extLst>
              </p:cNvPr>
              <p:cNvSpPr>
                <a:spLocks noChangeShapeType="1"/>
              </p:cNvSpPr>
              <p:nvPr/>
            </p:nvSpPr>
            <p:spPr bwMode="auto">
              <a:xfrm flipV="1">
                <a:off x="1943" y="1385"/>
                <a:ext cx="29"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95" name="Line 89">
                <a:extLst>
                  <a:ext uri="{FF2B5EF4-FFF2-40B4-BE49-F238E27FC236}">
                    <a16:creationId xmlns:a16="http://schemas.microsoft.com/office/drawing/2014/main" id="{695FA36A-8584-4BF1-B284-FD1BCAD8565E}"/>
                  </a:ext>
                </a:extLst>
              </p:cNvPr>
              <p:cNvSpPr>
                <a:spLocks noChangeShapeType="1"/>
              </p:cNvSpPr>
              <p:nvPr/>
            </p:nvSpPr>
            <p:spPr bwMode="auto">
              <a:xfrm flipV="1">
                <a:off x="1943" y="1385"/>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96" name="Line 90">
                <a:extLst>
                  <a:ext uri="{FF2B5EF4-FFF2-40B4-BE49-F238E27FC236}">
                    <a16:creationId xmlns:a16="http://schemas.microsoft.com/office/drawing/2014/main" id="{14360E87-30EE-4C67-BEDA-54B53AD79B06}"/>
                  </a:ext>
                </a:extLst>
              </p:cNvPr>
              <p:cNvSpPr>
                <a:spLocks noChangeShapeType="1"/>
              </p:cNvSpPr>
              <p:nvPr/>
            </p:nvSpPr>
            <p:spPr bwMode="auto">
              <a:xfrm>
                <a:off x="1943" y="1411"/>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97" name="Rectangle 91">
                <a:extLst>
                  <a:ext uri="{FF2B5EF4-FFF2-40B4-BE49-F238E27FC236}">
                    <a16:creationId xmlns:a16="http://schemas.microsoft.com/office/drawing/2014/main" id="{C9E71B6B-C927-4018-9777-76CD868F5D92}"/>
                  </a:ext>
                </a:extLst>
              </p:cNvPr>
              <p:cNvSpPr>
                <a:spLocks noChangeArrowheads="1"/>
              </p:cNvSpPr>
              <p:nvPr/>
            </p:nvSpPr>
            <p:spPr bwMode="auto">
              <a:xfrm>
                <a:off x="2190" y="1280"/>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098" name="Line 92">
                <a:extLst>
                  <a:ext uri="{FF2B5EF4-FFF2-40B4-BE49-F238E27FC236}">
                    <a16:creationId xmlns:a16="http://schemas.microsoft.com/office/drawing/2014/main" id="{F1303AA0-27B8-4564-9569-9453BDF88183}"/>
                  </a:ext>
                </a:extLst>
              </p:cNvPr>
              <p:cNvSpPr>
                <a:spLocks noChangeShapeType="1"/>
              </p:cNvSpPr>
              <p:nvPr/>
            </p:nvSpPr>
            <p:spPr bwMode="auto">
              <a:xfrm flipH="1" flipV="1">
                <a:off x="2200" y="1289"/>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099" name="Line 93">
                <a:extLst>
                  <a:ext uri="{FF2B5EF4-FFF2-40B4-BE49-F238E27FC236}">
                    <a16:creationId xmlns:a16="http://schemas.microsoft.com/office/drawing/2014/main" id="{FED5C4B6-7DBE-4FCC-96EA-2AA42EFE33FA}"/>
                  </a:ext>
                </a:extLst>
              </p:cNvPr>
              <p:cNvSpPr>
                <a:spLocks noChangeShapeType="1"/>
              </p:cNvSpPr>
              <p:nvPr/>
            </p:nvSpPr>
            <p:spPr bwMode="auto">
              <a:xfrm>
                <a:off x="2230" y="1315"/>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00" name="Line 94">
                <a:extLst>
                  <a:ext uri="{FF2B5EF4-FFF2-40B4-BE49-F238E27FC236}">
                    <a16:creationId xmlns:a16="http://schemas.microsoft.com/office/drawing/2014/main" id="{A27268CC-689A-423C-89EE-1FEFCBE3E3D1}"/>
                  </a:ext>
                </a:extLst>
              </p:cNvPr>
              <p:cNvSpPr>
                <a:spLocks noChangeShapeType="1"/>
              </p:cNvSpPr>
              <p:nvPr/>
            </p:nvSpPr>
            <p:spPr bwMode="auto">
              <a:xfrm flipH="1">
                <a:off x="2200" y="1315"/>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01" name="Line 95">
                <a:extLst>
                  <a:ext uri="{FF2B5EF4-FFF2-40B4-BE49-F238E27FC236}">
                    <a16:creationId xmlns:a16="http://schemas.microsoft.com/office/drawing/2014/main" id="{94A0423D-740F-46B9-997E-B8D18FADF8AB}"/>
                  </a:ext>
                </a:extLst>
              </p:cNvPr>
              <p:cNvSpPr>
                <a:spLocks noChangeShapeType="1"/>
              </p:cNvSpPr>
              <p:nvPr/>
            </p:nvSpPr>
            <p:spPr bwMode="auto">
              <a:xfrm flipV="1">
                <a:off x="2230" y="1289"/>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02" name="Line 96">
                <a:extLst>
                  <a:ext uri="{FF2B5EF4-FFF2-40B4-BE49-F238E27FC236}">
                    <a16:creationId xmlns:a16="http://schemas.microsoft.com/office/drawing/2014/main" id="{8E866EF5-EA88-425A-8E4C-66154A4A5541}"/>
                  </a:ext>
                </a:extLst>
              </p:cNvPr>
              <p:cNvSpPr>
                <a:spLocks noChangeShapeType="1"/>
              </p:cNvSpPr>
              <p:nvPr/>
            </p:nvSpPr>
            <p:spPr bwMode="auto">
              <a:xfrm flipV="1">
                <a:off x="2230" y="1289"/>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03" name="Line 97">
                <a:extLst>
                  <a:ext uri="{FF2B5EF4-FFF2-40B4-BE49-F238E27FC236}">
                    <a16:creationId xmlns:a16="http://schemas.microsoft.com/office/drawing/2014/main" id="{13726D44-965F-4277-AC72-88B64B3337B2}"/>
                  </a:ext>
                </a:extLst>
              </p:cNvPr>
              <p:cNvSpPr>
                <a:spLocks noChangeShapeType="1"/>
              </p:cNvSpPr>
              <p:nvPr/>
            </p:nvSpPr>
            <p:spPr bwMode="auto">
              <a:xfrm>
                <a:off x="2230" y="1315"/>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04" name="Rectangle 98">
                <a:extLst>
                  <a:ext uri="{FF2B5EF4-FFF2-40B4-BE49-F238E27FC236}">
                    <a16:creationId xmlns:a16="http://schemas.microsoft.com/office/drawing/2014/main" id="{E2FA9056-013A-4A6F-842F-1820EB4F2F77}"/>
                  </a:ext>
                </a:extLst>
              </p:cNvPr>
              <p:cNvSpPr>
                <a:spLocks noChangeArrowheads="1"/>
              </p:cNvSpPr>
              <p:nvPr/>
            </p:nvSpPr>
            <p:spPr bwMode="auto">
              <a:xfrm>
                <a:off x="2478" y="1184"/>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05" name="Line 99">
                <a:extLst>
                  <a:ext uri="{FF2B5EF4-FFF2-40B4-BE49-F238E27FC236}">
                    <a16:creationId xmlns:a16="http://schemas.microsoft.com/office/drawing/2014/main" id="{8F920E85-F097-43CE-B06B-0249687D8521}"/>
                  </a:ext>
                </a:extLst>
              </p:cNvPr>
              <p:cNvSpPr>
                <a:spLocks noChangeShapeType="1"/>
              </p:cNvSpPr>
              <p:nvPr/>
            </p:nvSpPr>
            <p:spPr bwMode="auto">
              <a:xfrm flipH="1" flipV="1">
                <a:off x="2488" y="1193"/>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06" name="Line 100">
                <a:extLst>
                  <a:ext uri="{FF2B5EF4-FFF2-40B4-BE49-F238E27FC236}">
                    <a16:creationId xmlns:a16="http://schemas.microsoft.com/office/drawing/2014/main" id="{EDE09BC9-5BC7-451C-AB52-40FA41074CED}"/>
                  </a:ext>
                </a:extLst>
              </p:cNvPr>
              <p:cNvSpPr>
                <a:spLocks noChangeShapeType="1"/>
              </p:cNvSpPr>
              <p:nvPr/>
            </p:nvSpPr>
            <p:spPr bwMode="auto">
              <a:xfrm>
                <a:off x="2518" y="1219"/>
                <a:ext cx="29"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07" name="Line 101">
                <a:extLst>
                  <a:ext uri="{FF2B5EF4-FFF2-40B4-BE49-F238E27FC236}">
                    <a16:creationId xmlns:a16="http://schemas.microsoft.com/office/drawing/2014/main" id="{CD78473C-57DD-411F-BE72-BCBCC02047E4}"/>
                  </a:ext>
                </a:extLst>
              </p:cNvPr>
              <p:cNvSpPr>
                <a:spLocks noChangeShapeType="1"/>
              </p:cNvSpPr>
              <p:nvPr/>
            </p:nvSpPr>
            <p:spPr bwMode="auto">
              <a:xfrm flipH="1">
                <a:off x="2488" y="1219"/>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08" name="Line 102">
                <a:extLst>
                  <a:ext uri="{FF2B5EF4-FFF2-40B4-BE49-F238E27FC236}">
                    <a16:creationId xmlns:a16="http://schemas.microsoft.com/office/drawing/2014/main" id="{96055D6D-9FE8-4173-B99A-D1A2827AD48C}"/>
                  </a:ext>
                </a:extLst>
              </p:cNvPr>
              <p:cNvSpPr>
                <a:spLocks noChangeShapeType="1"/>
              </p:cNvSpPr>
              <p:nvPr/>
            </p:nvSpPr>
            <p:spPr bwMode="auto">
              <a:xfrm flipV="1">
                <a:off x="2518" y="1193"/>
                <a:ext cx="29"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09" name="Line 103">
                <a:extLst>
                  <a:ext uri="{FF2B5EF4-FFF2-40B4-BE49-F238E27FC236}">
                    <a16:creationId xmlns:a16="http://schemas.microsoft.com/office/drawing/2014/main" id="{94AF5E6B-1722-4A34-8F87-85EEAF55BB40}"/>
                  </a:ext>
                </a:extLst>
              </p:cNvPr>
              <p:cNvSpPr>
                <a:spLocks noChangeShapeType="1"/>
              </p:cNvSpPr>
              <p:nvPr/>
            </p:nvSpPr>
            <p:spPr bwMode="auto">
              <a:xfrm flipV="1">
                <a:off x="2518" y="1193"/>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10" name="Line 104">
                <a:extLst>
                  <a:ext uri="{FF2B5EF4-FFF2-40B4-BE49-F238E27FC236}">
                    <a16:creationId xmlns:a16="http://schemas.microsoft.com/office/drawing/2014/main" id="{E495DF79-C7B9-4D8D-AD90-E9A8D5CD5230}"/>
                  </a:ext>
                </a:extLst>
              </p:cNvPr>
              <p:cNvSpPr>
                <a:spLocks noChangeShapeType="1"/>
              </p:cNvSpPr>
              <p:nvPr/>
            </p:nvSpPr>
            <p:spPr bwMode="auto">
              <a:xfrm>
                <a:off x="2518" y="1219"/>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11" name="Rectangle 105">
                <a:extLst>
                  <a:ext uri="{FF2B5EF4-FFF2-40B4-BE49-F238E27FC236}">
                    <a16:creationId xmlns:a16="http://schemas.microsoft.com/office/drawing/2014/main" id="{D52C5095-4C14-47D5-BECF-7A29A23B821C}"/>
                  </a:ext>
                </a:extLst>
              </p:cNvPr>
              <p:cNvSpPr>
                <a:spLocks noChangeArrowheads="1"/>
              </p:cNvSpPr>
              <p:nvPr/>
            </p:nvSpPr>
            <p:spPr bwMode="auto">
              <a:xfrm>
                <a:off x="2765" y="1071"/>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12" name="Line 106">
                <a:extLst>
                  <a:ext uri="{FF2B5EF4-FFF2-40B4-BE49-F238E27FC236}">
                    <a16:creationId xmlns:a16="http://schemas.microsoft.com/office/drawing/2014/main" id="{F653116B-085E-48BB-B021-8F1844D4D620}"/>
                  </a:ext>
                </a:extLst>
              </p:cNvPr>
              <p:cNvSpPr>
                <a:spLocks noChangeShapeType="1"/>
              </p:cNvSpPr>
              <p:nvPr/>
            </p:nvSpPr>
            <p:spPr bwMode="auto">
              <a:xfrm flipH="1" flipV="1">
                <a:off x="2775" y="1080"/>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13" name="Line 107">
                <a:extLst>
                  <a:ext uri="{FF2B5EF4-FFF2-40B4-BE49-F238E27FC236}">
                    <a16:creationId xmlns:a16="http://schemas.microsoft.com/office/drawing/2014/main" id="{1F5F0C37-3DF9-46E2-BCD9-AAA30A776480}"/>
                  </a:ext>
                </a:extLst>
              </p:cNvPr>
              <p:cNvSpPr>
                <a:spLocks noChangeShapeType="1"/>
              </p:cNvSpPr>
              <p:nvPr/>
            </p:nvSpPr>
            <p:spPr bwMode="auto">
              <a:xfrm>
                <a:off x="2805" y="1106"/>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14" name="Line 108">
                <a:extLst>
                  <a:ext uri="{FF2B5EF4-FFF2-40B4-BE49-F238E27FC236}">
                    <a16:creationId xmlns:a16="http://schemas.microsoft.com/office/drawing/2014/main" id="{451FC476-DADB-4C66-A51A-3A8408BC102D}"/>
                  </a:ext>
                </a:extLst>
              </p:cNvPr>
              <p:cNvSpPr>
                <a:spLocks noChangeShapeType="1"/>
              </p:cNvSpPr>
              <p:nvPr/>
            </p:nvSpPr>
            <p:spPr bwMode="auto">
              <a:xfrm flipH="1">
                <a:off x="2775" y="1106"/>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15" name="Line 109">
                <a:extLst>
                  <a:ext uri="{FF2B5EF4-FFF2-40B4-BE49-F238E27FC236}">
                    <a16:creationId xmlns:a16="http://schemas.microsoft.com/office/drawing/2014/main" id="{26CEF06F-7D44-4A20-936E-8CD95E15ED99}"/>
                  </a:ext>
                </a:extLst>
              </p:cNvPr>
              <p:cNvSpPr>
                <a:spLocks noChangeShapeType="1"/>
              </p:cNvSpPr>
              <p:nvPr/>
            </p:nvSpPr>
            <p:spPr bwMode="auto">
              <a:xfrm flipV="1">
                <a:off x="2805" y="1080"/>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16" name="Line 110">
                <a:extLst>
                  <a:ext uri="{FF2B5EF4-FFF2-40B4-BE49-F238E27FC236}">
                    <a16:creationId xmlns:a16="http://schemas.microsoft.com/office/drawing/2014/main" id="{16A055CD-8C3B-455C-AE0A-5DB106AD06F9}"/>
                  </a:ext>
                </a:extLst>
              </p:cNvPr>
              <p:cNvSpPr>
                <a:spLocks noChangeShapeType="1"/>
              </p:cNvSpPr>
              <p:nvPr/>
            </p:nvSpPr>
            <p:spPr bwMode="auto">
              <a:xfrm flipV="1">
                <a:off x="2805" y="1080"/>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17" name="Line 111">
                <a:extLst>
                  <a:ext uri="{FF2B5EF4-FFF2-40B4-BE49-F238E27FC236}">
                    <a16:creationId xmlns:a16="http://schemas.microsoft.com/office/drawing/2014/main" id="{6E043BCA-A472-460E-806F-8E4DA8DCABDA}"/>
                  </a:ext>
                </a:extLst>
              </p:cNvPr>
              <p:cNvSpPr>
                <a:spLocks noChangeShapeType="1"/>
              </p:cNvSpPr>
              <p:nvPr/>
            </p:nvSpPr>
            <p:spPr bwMode="auto">
              <a:xfrm>
                <a:off x="2805" y="1106"/>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18" name="Rectangle 112">
                <a:extLst>
                  <a:ext uri="{FF2B5EF4-FFF2-40B4-BE49-F238E27FC236}">
                    <a16:creationId xmlns:a16="http://schemas.microsoft.com/office/drawing/2014/main" id="{046EB8C2-F751-45F5-ABEC-51E4581A9C08}"/>
                  </a:ext>
                </a:extLst>
              </p:cNvPr>
              <p:cNvSpPr>
                <a:spLocks noChangeArrowheads="1"/>
              </p:cNvSpPr>
              <p:nvPr/>
            </p:nvSpPr>
            <p:spPr bwMode="auto">
              <a:xfrm>
                <a:off x="3053" y="975"/>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19" name="Line 113">
                <a:extLst>
                  <a:ext uri="{FF2B5EF4-FFF2-40B4-BE49-F238E27FC236}">
                    <a16:creationId xmlns:a16="http://schemas.microsoft.com/office/drawing/2014/main" id="{F6E3AF17-59FF-464F-A832-F732E4C2C23D}"/>
                  </a:ext>
                </a:extLst>
              </p:cNvPr>
              <p:cNvSpPr>
                <a:spLocks noChangeShapeType="1"/>
              </p:cNvSpPr>
              <p:nvPr/>
            </p:nvSpPr>
            <p:spPr bwMode="auto">
              <a:xfrm flipH="1" flipV="1">
                <a:off x="3063" y="984"/>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20" name="Line 114">
                <a:extLst>
                  <a:ext uri="{FF2B5EF4-FFF2-40B4-BE49-F238E27FC236}">
                    <a16:creationId xmlns:a16="http://schemas.microsoft.com/office/drawing/2014/main" id="{4D1BB203-82FB-4EB4-9D11-0F01BCEFE01E}"/>
                  </a:ext>
                </a:extLst>
              </p:cNvPr>
              <p:cNvSpPr>
                <a:spLocks noChangeShapeType="1"/>
              </p:cNvSpPr>
              <p:nvPr/>
            </p:nvSpPr>
            <p:spPr bwMode="auto">
              <a:xfrm>
                <a:off x="3093" y="1010"/>
                <a:ext cx="29"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21" name="Line 115">
                <a:extLst>
                  <a:ext uri="{FF2B5EF4-FFF2-40B4-BE49-F238E27FC236}">
                    <a16:creationId xmlns:a16="http://schemas.microsoft.com/office/drawing/2014/main" id="{946DAF91-3557-4F3F-8967-A32A6435DBCB}"/>
                  </a:ext>
                </a:extLst>
              </p:cNvPr>
              <p:cNvSpPr>
                <a:spLocks noChangeShapeType="1"/>
              </p:cNvSpPr>
              <p:nvPr/>
            </p:nvSpPr>
            <p:spPr bwMode="auto">
              <a:xfrm flipH="1">
                <a:off x="3063" y="1010"/>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22" name="Line 116">
                <a:extLst>
                  <a:ext uri="{FF2B5EF4-FFF2-40B4-BE49-F238E27FC236}">
                    <a16:creationId xmlns:a16="http://schemas.microsoft.com/office/drawing/2014/main" id="{16E0E17E-9F30-468B-B93C-6A6F59FD2090}"/>
                  </a:ext>
                </a:extLst>
              </p:cNvPr>
              <p:cNvSpPr>
                <a:spLocks noChangeShapeType="1"/>
              </p:cNvSpPr>
              <p:nvPr/>
            </p:nvSpPr>
            <p:spPr bwMode="auto">
              <a:xfrm flipV="1">
                <a:off x="3093" y="984"/>
                <a:ext cx="29"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23" name="Line 117">
                <a:extLst>
                  <a:ext uri="{FF2B5EF4-FFF2-40B4-BE49-F238E27FC236}">
                    <a16:creationId xmlns:a16="http://schemas.microsoft.com/office/drawing/2014/main" id="{5B8D7F38-C91C-4515-B62D-4A6E75633C86}"/>
                  </a:ext>
                </a:extLst>
              </p:cNvPr>
              <p:cNvSpPr>
                <a:spLocks noChangeShapeType="1"/>
              </p:cNvSpPr>
              <p:nvPr/>
            </p:nvSpPr>
            <p:spPr bwMode="auto">
              <a:xfrm flipV="1">
                <a:off x="3093" y="984"/>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24" name="Line 118">
                <a:extLst>
                  <a:ext uri="{FF2B5EF4-FFF2-40B4-BE49-F238E27FC236}">
                    <a16:creationId xmlns:a16="http://schemas.microsoft.com/office/drawing/2014/main" id="{B88207C5-85BF-4095-99F8-E1B396E5DBDD}"/>
                  </a:ext>
                </a:extLst>
              </p:cNvPr>
              <p:cNvSpPr>
                <a:spLocks noChangeShapeType="1"/>
              </p:cNvSpPr>
              <p:nvPr/>
            </p:nvSpPr>
            <p:spPr bwMode="auto">
              <a:xfrm>
                <a:off x="3093" y="1010"/>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25" name="Rectangle 119">
                <a:extLst>
                  <a:ext uri="{FF2B5EF4-FFF2-40B4-BE49-F238E27FC236}">
                    <a16:creationId xmlns:a16="http://schemas.microsoft.com/office/drawing/2014/main" id="{E75FA148-8148-4BF9-8603-C423F28425E1}"/>
                  </a:ext>
                </a:extLst>
              </p:cNvPr>
              <p:cNvSpPr>
                <a:spLocks noChangeArrowheads="1"/>
              </p:cNvSpPr>
              <p:nvPr/>
            </p:nvSpPr>
            <p:spPr bwMode="auto">
              <a:xfrm>
                <a:off x="3340" y="845"/>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26" name="Line 120">
                <a:extLst>
                  <a:ext uri="{FF2B5EF4-FFF2-40B4-BE49-F238E27FC236}">
                    <a16:creationId xmlns:a16="http://schemas.microsoft.com/office/drawing/2014/main" id="{F392C47C-DF4E-459E-9173-9E97132437D7}"/>
                  </a:ext>
                </a:extLst>
              </p:cNvPr>
              <p:cNvSpPr>
                <a:spLocks noChangeShapeType="1"/>
              </p:cNvSpPr>
              <p:nvPr/>
            </p:nvSpPr>
            <p:spPr bwMode="auto">
              <a:xfrm flipH="1" flipV="1">
                <a:off x="3350" y="853"/>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27" name="Line 121">
                <a:extLst>
                  <a:ext uri="{FF2B5EF4-FFF2-40B4-BE49-F238E27FC236}">
                    <a16:creationId xmlns:a16="http://schemas.microsoft.com/office/drawing/2014/main" id="{7326AB59-B149-4AE2-8A11-C6BF636B6B65}"/>
                  </a:ext>
                </a:extLst>
              </p:cNvPr>
              <p:cNvSpPr>
                <a:spLocks noChangeShapeType="1"/>
              </p:cNvSpPr>
              <p:nvPr/>
            </p:nvSpPr>
            <p:spPr bwMode="auto">
              <a:xfrm>
                <a:off x="3380" y="879"/>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28" name="Line 122">
                <a:extLst>
                  <a:ext uri="{FF2B5EF4-FFF2-40B4-BE49-F238E27FC236}">
                    <a16:creationId xmlns:a16="http://schemas.microsoft.com/office/drawing/2014/main" id="{98FBE0DE-45A5-455E-922C-65C436BE74F7}"/>
                  </a:ext>
                </a:extLst>
              </p:cNvPr>
              <p:cNvSpPr>
                <a:spLocks noChangeShapeType="1"/>
              </p:cNvSpPr>
              <p:nvPr/>
            </p:nvSpPr>
            <p:spPr bwMode="auto">
              <a:xfrm flipH="1">
                <a:off x="3350" y="879"/>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29" name="Line 123">
                <a:extLst>
                  <a:ext uri="{FF2B5EF4-FFF2-40B4-BE49-F238E27FC236}">
                    <a16:creationId xmlns:a16="http://schemas.microsoft.com/office/drawing/2014/main" id="{FACF3E39-A83F-4FDA-A853-3BA653B69460}"/>
                  </a:ext>
                </a:extLst>
              </p:cNvPr>
              <p:cNvSpPr>
                <a:spLocks noChangeShapeType="1"/>
              </p:cNvSpPr>
              <p:nvPr/>
            </p:nvSpPr>
            <p:spPr bwMode="auto">
              <a:xfrm flipV="1">
                <a:off x="3380" y="853"/>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30" name="Line 124">
                <a:extLst>
                  <a:ext uri="{FF2B5EF4-FFF2-40B4-BE49-F238E27FC236}">
                    <a16:creationId xmlns:a16="http://schemas.microsoft.com/office/drawing/2014/main" id="{9737D246-1DE0-4FC9-AB86-A3D7D8D70353}"/>
                  </a:ext>
                </a:extLst>
              </p:cNvPr>
              <p:cNvSpPr>
                <a:spLocks noChangeShapeType="1"/>
              </p:cNvSpPr>
              <p:nvPr/>
            </p:nvSpPr>
            <p:spPr bwMode="auto">
              <a:xfrm flipV="1">
                <a:off x="3380" y="853"/>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31" name="Line 125">
                <a:extLst>
                  <a:ext uri="{FF2B5EF4-FFF2-40B4-BE49-F238E27FC236}">
                    <a16:creationId xmlns:a16="http://schemas.microsoft.com/office/drawing/2014/main" id="{22A5188F-373D-4C8E-B367-74E91531FE3A}"/>
                  </a:ext>
                </a:extLst>
              </p:cNvPr>
              <p:cNvSpPr>
                <a:spLocks noChangeShapeType="1"/>
              </p:cNvSpPr>
              <p:nvPr/>
            </p:nvSpPr>
            <p:spPr bwMode="auto">
              <a:xfrm>
                <a:off x="3380" y="879"/>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32" name="Rectangle 126">
                <a:extLst>
                  <a:ext uri="{FF2B5EF4-FFF2-40B4-BE49-F238E27FC236}">
                    <a16:creationId xmlns:a16="http://schemas.microsoft.com/office/drawing/2014/main" id="{6F4A6A37-1496-472E-94F7-17CA71CFE640}"/>
                  </a:ext>
                </a:extLst>
              </p:cNvPr>
              <p:cNvSpPr>
                <a:spLocks noChangeArrowheads="1"/>
              </p:cNvSpPr>
              <p:nvPr/>
            </p:nvSpPr>
            <p:spPr bwMode="auto">
              <a:xfrm>
                <a:off x="3628" y="731"/>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33" name="Line 127">
                <a:extLst>
                  <a:ext uri="{FF2B5EF4-FFF2-40B4-BE49-F238E27FC236}">
                    <a16:creationId xmlns:a16="http://schemas.microsoft.com/office/drawing/2014/main" id="{9A2A7D32-1D76-4D05-B892-005B4C78DB7D}"/>
                  </a:ext>
                </a:extLst>
              </p:cNvPr>
              <p:cNvSpPr>
                <a:spLocks noChangeShapeType="1"/>
              </p:cNvSpPr>
              <p:nvPr/>
            </p:nvSpPr>
            <p:spPr bwMode="auto">
              <a:xfrm flipH="1" flipV="1">
                <a:off x="3638" y="740"/>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34" name="Line 128">
                <a:extLst>
                  <a:ext uri="{FF2B5EF4-FFF2-40B4-BE49-F238E27FC236}">
                    <a16:creationId xmlns:a16="http://schemas.microsoft.com/office/drawing/2014/main" id="{0E6BFA20-C998-4A93-A204-A3EBC4DD11E5}"/>
                  </a:ext>
                </a:extLst>
              </p:cNvPr>
              <p:cNvSpPr>
                <a:spLocks noChangeShapeType="1"/>
              </p:cNvSpPr>
              <p:nvPr/>
            </p:nvSpPr>
            <p:spPr bwMode="auto">
              <a:xfrm>
                <a:off x="3668" y="766"/>
                <a:ext cx="29"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35" name="Line 129">
                <a:extLst>
                  <a:ext uri="{FF2B5EF4-FFF2-40B4-BE49-F238E27FC236}">
                    <a16:creationId xmlns:a16="http://schemas.microsoft.com/office/drawing/2014/main" id="{3D72EA36-AC6F-4E2E-BD3A-8FA1D8321F02}"/>
                  </a:ext>
                </a:extLst>
              </p:cNvPr>
              <p:cNvSpPr>
                <a:spLocks noChangeShapeType="1"/>
              </p:cNvSpPr>
              <p:nvPr/>
            </p:nvSpPr>
            <p:spPr bwMode="auto">
              <a:xfrm flipH="1">
                <a:off x="3638" y="766"/>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36" name="Line 130">
                <a:extLst>
                  <a:ext uri="{FF2B5EF4-FFF2-40B4-BE49-F238E27FC236}">
                    <a16:creationId xmlns:a16="http://schemas.microsoft.com/office/drawing/2014/main" id="{F5C38FFB-4C7E-48A7-9A1D-739FD53706EA}"/>
                  </a:ext>
                </a:extLst>
              </p:cNvPr>
              <p:cNvSpPr>
                <a:spLocks noChangeShapeType="1"/>
              </p:cNvSpPr>
              <p:nvPr/>
            </p:nvSpPr>
            <p:spPr bwMode="auto">
              <a:xfrm flipV="1">
                <a:off x="3668" y="740"/>
                <a:ext cx="29"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37" name="Line 131">
                <a:extLst>
                  <a:ext uri="{FF2B5EF4-FFF2-40B4-BE49-F238E27FC236}">
                    <a16:creationId xmlns:a16="http://schemas.microsoft.com/office/drawing/2014/main" id="{E7A54779-7F9B-4C38-9CA4-98431E5CB9E0}"/>
                  </a:ext>
                </a:extLst>
              </p:cNvPr>
              <p:cNvSpPr>
                <a:spLocks noChangeShapeType="1"/>
              </p:cNvSpPr>
              <p:nvPr/>
            </p:nvSpPr>
            <p:spPr bwMode="auto">
              <a:xfrm flipV="1">
                <a:off x="3668" y="740"/>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38" name="Line 132">
                <a:extLst>
                  <a:ext uri="{FF2B5EF4-FFF2-40B4-BE49-F238E27FC236}">
                    <a16:creationId xmlns:a16="http://schemas.microsoft.com/office/drawing/2014/main" id="{756FA7C1-2E78-496A-9DEB-8C8FCA44004D}"/>
                  </a:ext>
                </a:extLst>
              </p:cNvPr>
              <p:cNvSpPr>
                <a:spLocks noChangeShapeType="1"/>
              </p:cNvSpPr>
              <p:nvPr/>
            </p:nvSpPr>
            <p:spPr bwMode="auto">
              <a:xfrm>
                <a:off x="3668" y="766"/>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39" name="Rectangle 133">
                <a:extLst>
                  <a:ext uri="{FF2B5EF4-FFF2-40B4-BE49-F238E27FC236}">
                    <a16:creationId xmlns:a16="http://schemas.microsoft.com/office/drawing/2014/main" id="{74BED44D-FE1B-4F7D-8F99-ED9582B54F9A}"/>
                  </a:ext>
                </a:extLst>
              </p:cNvPr>
              <p:cNvSpPr>
                <a:spLocks noChangeArrowheads="1"/>
              </p:cNvSpPr>
              <p:nvPr/>
            </p:nvSpPr>
            <p:spPr bwMode="auto">
              <a:xfrm>
                <a:off x="3915" y="479"/>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40" name="Line 134">
                <a:extLst>
                  <a:ext uri="{FF2B5EF4-FFF2-40B4-BE49-F238E27FC236}">
                    <a16:creationId xmlns:a16="http://schemas.microsoft.com/office/drawing/2014/main" id="{9115D674-8E5B-4F99-AE83-67E639106B52}"/>
                  </a:ext>
                </a:extLst>
              </p:cNvPr>
              <p:cNvSpPr>
                <a:spLocks noChangeShapeType="1"/>
              </p:cNvSpPr>
              <p:nvPr/>
            </p:nvSpPr>
            <p:spPr bwMode="auto">
              <a:xfrm flipH="1" flipV="1">
                <a:off x="3925" y="487"/>
                <a:ext cx="30" cy="27"/>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41" name="Line 135">
                <a:extLst>
                  <a:ext uri="{FF2B5EF4-FFF2-40B4-BE49-F238E27FC236}">
                    <a16:creationId xmlns:a16="http://schemas.microsoft.com/office/drawing/2014/main" id="{F9424CBC-CA86-40AB-8257-D302737C3392}"/>
                  </a:ext>
                </a:extLst>
              </p:cNvPr>
              <p:cNvSpPr>
                <a:spLocks noChangeShapeType="1"/>
              </p:cNvSpPr>
              <p:nvPr/>
            </p:nvSpPr>
            <p:spPr bwMode="auto">
              <a:xfrm>
                <a:off x="3955" y="514"/>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42" name="Line 136">
                <a:extLst>
                  <a:ext uri="{FF2B5EF4-FFF2-40B4-BE49-F238E27FC236}">
                    <a16:creationId xmlns:a16="http://schemas.microsoft.com/office/drawing/2014/main" id="{6ED175C2-5B53-4CB9-A7D3-A3E2C26DEE88}"/>
                  </a:ext>
                </a:extLst>
              </p:cNvPr>
              <p:cNvSpPr>
                <a:spLocks noChangeShapeType="1"/>
              </p:cNvSpPr>
              <p:nvPr/>
            </p:nvSpPr>
            <p:spPr bwMode="auto">
              <a:xfrm flipH="1">
                <a:off x="3925" y="514"/>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43" name="Line 137">
                <a:extLst>
                  <a:ext uri="{FF2B5EF4-FFF2-40B4-BE49-F238E27FC236}">
                    <a16:creationId xmlns:a16="http://schemas.microsoft.com/office/drawing/2014/main" id="{CDCC97CD-4515-427B-B9B1-90EB08025233}"/>
                  </a:ext>
                </a:extLst>
              </p:cNvPr>
              <p:cNvSpPr>
                <a:spLocks noChangeShapeType="1"/>
              </p:cNvSpPr>
              <p:nvPr/>
            </p:nvSpPr>
            <p:spPr bwMode="auto">
              <a:xfrm flipV="1">
                <a:off x="3955" y="487"/>
                <a:ext cx="30" cy="27"/>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44" name="Line 138">
                <a:extLst>
                  <a:ext uri="{FF2B5EF4-FFF2-40B4-BE49-F238E27FC236}">
                    <a16:creationId xmlns:a16="http://schemas.microsoft.com/office/drawing/2014/main" id="{FD9CC6FD-468A-4024-AD40-5587B4C8FD12}"/>
                  </a:ext>
                </a:extLst>
              </p:cNvPr>
              <p:cNvSpPr>
                <a:spLocks noChangeShapeType="1"/>
              </p:cNvSpPr>
              <p:nvPr/>
            </p:nvSpPr>
            <p:spPr bwMode="auto">
              <a:xfrm flipV="1">
                <a:off x="3955" y="487"/>
                <a:ext cx="1" cy="27"/>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45" name="Line 139">
                <a:extLst>
                  <a:ext uri="{FF2B5EF4-FFF2-40B4-BE49-F238E27FC236}">
                    <a16:creationId xmlns:a16="http://schemas.microsoft.com/office/drawing/2014/main" id="{198912CF-2530-46BF-B2F6-9F5C1557ADB8}"/>
                  </a:ext>
                </a:extLst>
              </p:cNvPr>
              <p:cNvSpPr>
                <a:spLocks noChangeShapeType="1"/>
              </p:cNvSpPr>
              <p:nvPr/>
            </p:nvSpPr>
            <p:spPr bwMode="auto">
              <a:xfrm>
                <a:off x="3955" y="514"/>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46" name="Oval 140">
                <a:extLst>
                  <a:ext uri="{FF2B5EF4-FFF2-40B4-BE49-F238E27FC236}">
                    <a16:creationId xmlns:a16="http://schemas.microsoft.com/office/drawing/2014/main" id="{90A3B211-12F3-4C79-ABB0-3FEA6316B051}"/>
                  </a:ext>
                </a:extLst>
              </p:cNvPr>
              <p:cNvSpPr>
                <a:spLocks noChangeArrowheads="1"/>
              </p:cNvSpPr>
              <p:nvPr/>
            </p:nvSpPr>
            <p:spPr bwMode="auto">
              <a:xfrm>
                <a:off x="1625" y="1402"/>
                <a:ext cx="60" cy="52"/>
              </a:xfrm>
              <a:prstGeom prst="ellipse">
                <a:avLst/>
              </a:prstGeom>
              <a:noFill/>
              <a:ln w="158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47" name="Oval 141">
                <a:extLst>
                  <a:ext uri="{FF2B5EF4-FFF2-40B4-BE49-F238E27FC236}">
                    <a16:creationId xmlns:a16="http://schemas.microsoft.com/office/drawing/2014/main" id="{95E1FD65-8F0A-4A45-9480-661C56994611}"/>
                  </a:ext>
                </a:extLst>
              </p:cNvPr>
              <p:cNvSpPr>
                <a:spLocks noChangeArrowheads="1"/>
              </p:cNvSpPr>
              <p:nvPr/>
            </p:nvSpPr>
            <p:spPr bwMode="auto">
              <a:xfrm>
                <a:off x="1913" y="1367"/>
                <a:ext cx="59" cy="52"/>
              </a:xfrm>
              <a:prstGeom prst="ellipse">
                <a:avLst/>
              </a:prstGeom>
              <a:noFill/>
              <a:ln w="158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48" name="Oval 142">
                <a:extLst>
                  <a:ext uri="{FF2B5EF4-FFF2-40B4-BE49-F238E27FC236}">
                    <a16:creationId xmlns:a16="http://schemas.microsoft.com/office/drawing/2014/main" id="{0AB28218-3943-45B6-8246-135C6566F6F3}"/>
                  </a:ext>
                </a:extLst>
              </p:cNvPr>
              <p:cNvSpPr>
                <a:spLocks noChangeArrowheads="1"/>
              </p:cNvSpPr>
              <p:nvPr/>
            </p:nvSpPr>
            <p:spPr bwMode="auto">
              <a:xfrm>
                <a:off x="2200" y="1271"/>
                <a:ext cx="60" cy="53"/>
              </a:xfrm>
              <a:prstGeom prst="ellipse">
                <a:avLst/>
              </a:prstGeom>
              <a:noFill/>
              <a:ln w="158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49" name="Oval 143">
                <a:extLst>
                  <a:ext uri="{FF2B5EF4-FFF2-40B4-BE49-F238E27FC236}">
                    <a16:creationId xmlns:a16="http://schemas.microsoft.com/office/drawing/2014/main" id="{E845AD9D-94CE-4556-B9F7-9A1D8A75C91A}"/>
                  </a:ext>
                </a:extLst>
              </p:cNvPr>
              <p:cNvSpPr>
                <a:spLocks noChangeArrowheads="1"/>
              </p:cNvSpPr>
              <p:nvPr/>
            </p:nvSpPr>
            <p:spPr bwMode="auto">
              <a:xfrm>
                <a:off x="2488" y="1158"/>
                <a:ext cx="59" cy="52"/>
              </a:xfrm>
              <a:prstGeom prst="ellipse">
                <a:avLst/>
              </a:prstGeom>
              <a:noFill/>
              <a:ln w="158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50" name="Oval 144">
                <a:extLst>
                  <a:ext uri="{FF2B5EF4-FFF2-40B4-BE49-F238E27FC236}">
                    <a16:creationId xmlns:a16="http://schemas.microsoft.com/office/drawing/2014/main" id="{B24FF785-41CC-47E6-88BC-0088AFF889B8}"/>
                  </a:ext>
                </a:extLst>
              </p:cNvPr>
              <p:cNvSpPr>
                <a:spLocks noChangeArrowheads="1"/>
              </p:cNvSpPr>
              <p:nvPr/>
            </p:nvSpPr>
            <p:spPr bwMode="auto">
              <a:xfrm>
                <a:off x="2775" y="1062"/>
                <a:ext cx="60" cy="53"/>
              </a:xfrm>
              <a:prstGeom prst="ellipse">
                <a:avLst/>
              </a:prstGeom>
              <a:noFill/>
              <a:ln w="158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51" name="Oval 145">
                <a:extLst>
                  <a:ext uri="{FF2B5EF4-FFF2-40B4-BE49-F238E27FC236}">
                    <a16:creationId xmlns:a16="http://schemas.microsoft.com/office/drawing/2014/main" id="{5807319D-FB9D-4C91-AFAB-FA2B751793AB}"/>
                  </a:ext>
                </a:extLst>
              </p:cNvPr>
              <p:cNvSpPr>
                <a:spLocks noChangeArrowheads="1"/>
              </p:cNvSpPr>
              <p:nvPr/>
            </p:nvSpPr>
            <p:spPr bwMode="auto">
              <a:xfrm>
                <a:off x="3063" y="966"/>
                <a:ext cx="59" cy="53"/>
              </a:xfrm>
              <a:prstGeom prst="ellipse">
                <a:avLst/>
              </a:prstGeom>
              <a:noFill/>
              <a:ln w="158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52" name="Oval 146">
                <a:extLst>
                  <a:ext uri="{FF2B5EF4-FFF2-40B4-BE49-F238E27FC236}">
                    <a16:creationId xmlns:a16="http://schemas.microsoft.com/office/drawing/2014/main" id="{EA022313-D9C6-4FEB-A67B-65AF40A7C876}"/>
                  </a:ext>
                </a:extLst>
              </p:cNvPr>
              <p:cNvSpPr>
                <a:spLocks noChangeArrowheads="1"/>
              </p:cNvSpPr>
              <p:nvPr/>
            </p:nvSpPr>
            <p:spPr bwMode="auto">
              <a:xfrm>
                <a:off x="3350" y="818"/>
                <a:ext cx="60" cy="53"/>
              </a:xfrm>
              <a:prstGeom prst="ellipse">
                <a:avLst/>
              </a:prstGeom>
              <a:noFill/>
              <a:ln w="158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53" name="Oval 147">
                <a:extLst>
                  <a:ext uri="{FF2B5EF4-FFF2-40B4-BE49-F238E27FC236}">
                    <a16:creationId xmlns:a16="http://schemas.microsoft.com/office/drawing/2014/main" id="{EBC2A9FD-189D-449D-89C7-170C9D3F4A25}"/>
                  </a:ext>
                </a:extLst>
              </p:cNvPr>
              <p:cNvSpPr>
                <a:spLocks noChangeArrowheads="1"/>
              </p:cNvSpPr>
              <p:nvPr/>
            </p:nvSpPr>
            <p:spPr bwMode="auto">
              <a:xfrm>
                <a:off x="3638" y="670"/>
                <a:ext cx="59" cy="53"/>
              </a:xfrm>
              <a:prstGeom prst="ellipse">
                <a:avLst/>
              </a:prstGeom>
              <a:noFill/>
              <a:ln w="158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54" name="Oval 148">
                <a:extLst>
                  <a:ext uri="{FF2B5EF4-FFF2-40B4-BE49-F238E27FC236}">
                    <a16:creationId xmlns:a16="http://schemas.microsoft.com/office/drawing/2014/main" id="{48F937C9-D354-4DA6-AFCC-98E11D25856F}"/>
                  </a:ext>
                </a:extLst>
              </p:cNvPr>
              <p:cNvSpPr>
                <a:spLocks noChangeArrowheads="1"/>
              </p:cNvSpPr>
              <p:nvPr/>
            </p:nvSpPr>
            <p:spPr bwMode="auto">
              <a:xfrm>
                <a:off x="3925" y="487"/>
                <a:ext cx="60" cy="53"/>
              </a:xfrm>
              <a:prstGeom prst="ellipse">
                <a:avLst/>
              </a:prstGeom>
              <a:noFill/>
              <a:ln w="158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55" name="Rectangle 149">
                <a:extLst>
                  <a:ext uri="{FF2B5EF4-FFF2-40B4-BE49-F238E27FC236}">
                    <a16:creationId xmlns:a16="http://schemas.microsoft.com/office/drawing/2014/main" id="{C898C03E-2D98-4E78-86EF-C06D0BF6C369}"/>
                  </a:ext>
                </a:extLst>
              </p:cNvPr>
              <p:cNvSpPr>
                <a:spLocks noChangeArrowheads="1"/>
              </p:cNvSpPr>
              <p:nvPr/>
            </p:nvSpPr>
            <p:spPr bwMode="auto">
              <a:xfrm>
                <a:off x="1903" y="1341"/>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56" name="Line 150">
                <a:extLst>
                  <a:ext uri="{FF2B5EF4-FFF2-40B4-BE49-F238E27FC236}">
                    <a16:creationId xmlns:a16="http://schemas.microsoft.com/office/drawing/2014/main" id="{016663BB-BE20-4531-A31A-E4712FDB3AF6}"/>
                  </a:ext>
                </a:extLst>
              </p:cNvPr>
              <p:cNvSpPr>
                <a:spLocks noChangeShapeType="1"/>
              </p:cNvSpPr>
              <p:nvPr/>
            </p:nvSpPr>
            <p:spPr bwMode="auto">
              <a:xfrm flipV="1">
                <a:off x="1943" y="1350"/>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57" name="Line 151">
                <a:extLst>
                  <a:ext uri="{FF2B5EF4-FFF2-40B4-BE49-F238E27FC236}">
                    <a16:creationId xmlns:a16="http://schemas.microsoft.com/office/drawing/2014/main" id="{D70F26A6-8FA0-41A3-AE78-FC6CB8D8F63E}"/>
                  </a:ext>
                </a:extLst>
              </p:cNvPr>
              <p:cNvSpPr>
                <a:spLocks noChangeShapeType="1"/>
              </p:cNvSpPr>
              <p:nvPr/>
            </p:nvSpPr>
            <p:spPr bwMode="auto">
              <a:xfrm>
                <a:off x="1943" y="1376"/>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58" name="Line 152">
                <a:extLst>
                  <a:ext uri="{FF2B5EF4-FFF2-40B4-BE49-F238E27FC236}">
                    <a16:creationId xmlns:a16="http://schemas.microsoft.com/office/drawing/2014/main" id="{5413FC5C-7F6D-40CD-A5D2-BA8986F5ABA0}"/>
                  </a:ext>
                </a:extLst>
              </p:cNvPr>
              <p:cNvSpPr>
                <a:spLocks noChangeShapeType="1"/>
              </p:cNvSpPr>
              <p:nvPr/>
            </p:nvSpPr>
            <p:spPr bwMode="auto">
              <a:xfrm flipH="1">
                <a:off x="1913" y="1376"/>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59" name="Line 153">
                <a:extLst>
                  <a:ext uri="{FF2B5EF4-FFF2-40B4-BE49-F238E27FC236}">
                    <a16:creationId xmlns:a16="http://schemas.microsoft.com/office/drawing/2014/main" id="{A0807140-24DA-4038-8C3E-BB207E1C75DB}"/>
                  </a:ext>
                </a:extLst>
              </p:cNvPr>
              <p:cNvSpPr>
                <a:spLocks noChangeShapeType="1"/>
              </p:cNvSpPr>
              <p:nvPr/>
            </p:nvSpPr>
            <p:spPr bwMode="auto">
              <a:xfrm>
                <a:off x="1943" y="1376"/>
                <a:ext cx="29"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60" name="Rectangle 154">
                <a:extLst>
                  <a:ext uri="{FF2B5EF4-FFF2-40B4-BE49-F238E27FC236}">
                    <a16:creationId xmlns:a16="http://schemas.microsoft.com/office/drawing/2014/main" id="{937A2ACC-9968-4DDD-A9C0-EAA80C92DB42}"/>
                  </a:ext>
                </a:extLst>
              </p:cNvPr>
              <p:cNvSpPr>
                <a:spLocks noChangeArrowheads="1"/>
              </p:cNvSpPr>
              <p:nvPr/>
            </p:nvSpPr>
            <p:spPr bwMode="auto">
              <a:xfrm>
                <a:off x="2190" y="1254"/>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61" name="Line 155">
                <a:extLst>
                  <a:ext uri="{FF2B5EF4-FFF2-40B4-BE49-F238E27FC236}">
                    <a16:creationId xmlns:a16="http://schemas.microsoft.com/office/drawing/2014/main" id="{933E632E-586E-4898-8A60-67B5808A0ADB}"/>
                  </a:ext>
                </a:extLst>
              </p:cNvPr>
              <p:cNvSpPr>
                <a:spLocks noChangeShapeType="1"/>
              </p:cNvSpPr>
              <p:nvPr/>
            </p:nvSpPr>
            <p:spPr bwMode="auto">
              <a:xfrm flipV="1">
                <a:off x="2230" y="1263"/>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62" name="Line 156">
                <a:extLst>
                  <a:ext uri="{FF2B5EF4-FFF2-40B4-BE49-F238E27FC236}">
                    <a16:creationId xmlns:a16="http://schemas.microsoft.com/office/drawing/2014/main" id="{8604A53C-D566-4E59-BF10-061A771AF7F7}"/>
                  </a:ext>
                </a:extLst>
              </p:cNvPr>
              <p:cNvSpPr>
                <a:spLocks noChangeShapeType="1"/>
              </p:cNvSpPr>
              <p:nvPr/>
            </p:nvSpPr>
            <p:spPr bwMode="auto">
              <a:xfrm>
                <a:off x="2230" y="1289"/>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63" name="Line 157">
                <a:extLst>
                  <a:ext uri="{FF2B5EF4-FFF2-40B4-BE49-F238E27FC236}">
                    <a16:creationId xmlns:a16="http://schemas.microsoft.com/office/drawing/2014/main" id="{DE15EA4B-7950-4287-8C64-19FA9F8174A7}"/>
                  </a:ext>
                </a:extLst>
              </p:cNvPr>
              <p:cNvSpPr>
                <a:spLocks noChangeShapeType="1"/>
              </p:cNvSpPr>
              <p:nvPr/>
            </p:nvSpPr>
            <p:spPr bwMode="auto">
              <a:xfrm flipH="1">
                <a:off x="2200" y="1289"/>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64" name="Line 158">
                <a:extLst>
                  <a:ext uri="{FF2B5EF4-FFF2-40B4-BE49-F238E27FC236}">
                    <a16:creationId xmlns:a16="http://schemas.microsoft.com/office/drawing/2014/main" id="{A6DDF2AC-977C-4EA1-B986-75AC0822F82D}"/>
                  </a:ext>
                </a:extLst>
              </p:cNvPr>
              <p:cNvSpPr>
                <a:spLocks noChangeShapeType="1"/>
              </p:cNvSpPr>
              <p:nvPr/>
            </p:nvSpPr>
            <p:spPr bwMode="auto">
              <a:xfrm>
                <a:off x="2230" y="1289"/>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65" name="Rectangle 159">
                <a:extLst>
                  <a:ext uri="{FF2B5EF4-FFF2-40B4-BE49-F238E27FC236}">
                    <a16:creationId xmlns:a16="http://schemas.microsoft.com/office/drawing/2014/main" id="{42585C31-72D1-4F41-9C88-42A8107B5DB6}"/>
                  </a:ext>
                </a:extLst>
              </p:cNvPr>
              <p:cNvSpPr>
                <a:spLocks noChangeArrowheads="1"/>
              </p:cNvSpPr>
              <p:nvPr/>
            </p:nvSpPr>
            <p:spPr bwMode="auto">
              <a:xfrm>
                <a:off x="2478" y="1141"/>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66" name="Line 160">
                <a:extLst>
                  <a:ext uri="{FF2B5EF4-FFF2-40B4-BE49-F238E27FC236}">
                    <a16:creationId xmlns:a16="http://schemas.microsoft.com/office/drawing/2014/main" id="{AEAFF439-2D1D-46DB-A0CE-FA6FB9B1C78F}"/>
                  </a:ext>
                </a:extLst>
              </p:cNvPr>
              <p:cNvSpPr>
                <a:spLocks noChangeShapeType="1"/>
              </p:cNvSpPr>
              <p:nvPr/>
            </p:nvSpPr>
            <p:spPr bwMode="auto">
              <a:xfrm flipV="1">
                <a:off x="2518" y="1149"/>
                <a:ext cx="1" cy="27"/>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67" name="Line 161">
                <a:extLst>
                  <a:ext uri="{FF2B5EF4-FFF2-40B4-BE49-F238E27FC236}">
                    <a16:creationId xmlns:a16="http://schemas.microsoft.com/office/drawing/2014/main" id="{3FEDE323-F899-4F22-8F1F-C041AFAFB654}"/>
                  </a:ext>
                </a:extLst>
              </p:cNvPr>
              <p:cNvSpPr>
                <a:spLocks noChangeShapeType="1"/>
              </p:cNvSpPr>
              <p:nvPr/>
            </p:nvSpPr>
            <p:spPr bwMode="auto">
              <a:xfrm>
                <a:off x="2518" y="1176"/>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68" name="Line 162">
                <a:extLst>
                  <a:ext uri="{FF2B5EF4-FFF2-40B4-BE49-F238E27FC236}">
                    <a16:creationId xmlns:a16="http://schemas.microsoft.com/office/drawing/2014/main" id="{7B9A6647-810D-436D-BE01-E9B99EAF2969}"/>
                  </a:ext>
                </a:extLst>
              </p:cNvPr>
              <p:cNvSpPr>
                <a:spLocks noChangeShapeType="1"/>
              </p:cNvSpPr>
              <p:nvPr/>
            </p:nvSpPr>
            <p:spPr bwMode="auto">
              <a:xfrm flipH="1">
                <a:off x="2488" y="1176"/>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69" name="Line 163">
                <a:extLst>
                  <a:ext uri="{FF2B5EF4-FFF2-40B4-BE49-F238E27FC236}">
                    <a16:creationId xmlns:a16="http://schemas.microsoft.com/office/drawing/2014/main" id="{7A6B3924-AD94-4E89-BF27-049D59BF2616}"/>
                  </a:ext>
                </a:extLst>
              </p:cNvPr>
              <p:cNvSpPr>
                <a:spLocks noChangeShapeType="1"/>
              </p:cNvSpPr>
              <p:nvPr/>
            </p:nvSpPr>
            <p:spPr bwMode="auto">
              <a:xfrm>
                <a:off x="2518" y="1176"/>
                <a:ext cx="29"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70" name="Rectangle 164">
                <a:extLst>
                  <a:ext uri="{FF2B5EF4-FFF2-40B4-BE49-F238E27FC236}">
                    <a16:creationId xmlns:a16="http://schemas.microsoft.com/office/drawing/2014/main" id="{41F93B2D-09D2-42A3-BD91-DBACC95FC4B4}"/>
                  </a:ext>
                </a:extLst>
              </p:cNvPr>
              <p:cNvSpPr>
                <a:spLocks noChangeArrowheads="1"/>
              </p:cNvSpPr>
              <p:nvPr/>
            </p:nvSpPr>
            <p:spPr bwMode="auto">
              <a:xfrm>
                <a:off x="2765" y="1054"/>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71" name="Line 165">
                <a:extLst>
                  <a:ext uri="{FF2B5EF4-FFF2-40B4-BE49-F238E27FC236}">
                    <a16:creationId xmlns:a16="http://schemas.microsoft.com/office/drawing/2014/main" id="{B423E863-F99F-48CD-93B8-C4DFEFDF5D53}"/>
                  </a:ext>
                </a:extLst>
              </p:cNvPr>
              <p:cNvSpPr>
                <a:spLocks noChangeShapeType="1"/>
              </p:cNvSpPr>
              <p:nvPr/>
            </p:nvSpPr>
            <p:spPr bwMode="auto">
              <a:xfrm flipV="1">
                <a:off x="2805" y="1062"/>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72" name="Line 166">
                <a:extLst>
                  <a:ext uri="{FF2B5EF4-FFF2-40B4-BE49-F238E27FC236}">
                    <a16:creationId xmlns:a16="http://schemas.microsoft.com/office/drawing/2014/main" id="{979CE5D7-50AE-4DC2-882B-5898983BF6AA}"/>
                  </a:ext>
                </a:extLst>
              </p:cNvPr>
              <p:cNvSpPr>
                <a:spLocks noChangeShapeType="1"/>
              </p:cNvSpPr>
              <p:nvPr/>
            </p:nvSpPr>
            <p:spPr bwMode="auto">
              <a:xfrm>
                <a:off x="2805" y="1088"/>
                <a:ext cx="1" cy="27"/>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73" name="Line 167">
                <a:extLst>
                  <a:ext uri="{FF2B5EF4-FFF2-40B4-BE49-F238E27FC236}">
                    <a16:creationId xmlns:a16="http://schemas.microsoft.com/office/drawing/2014/main" id="{3E2F06A4-9786-4399-B174-DA2B1A17A0FE}"/>
                  </a:ext>
                </a:extLst>
              </p:cNvPr>
              <p:cNvSpPr>
                <a:spLocks noChangeShapeType="1"/>
              </p:cNvSpPr>
              <p:nvPr/>
            </p:nvSpPr>
            <p:spPr bwMode="auto">
              <a:xfrm flipH="1">
                <a:off x="2775" y="1088"/>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74" name="Line 168">
                <a:extLst>
                  <a:ext uri="{FF2B5EF4-FFF2-40B4-BE49-F238E27FC236}">
                    <a16:creationId xmlns:a16="http://schemas.microsoft.com/office/drawing/2014/main" id="{C0040B2C-43B8-4510-946C-E6BDD390E64C}"/>
                  </a:ext>
                </a:extLst>
              </p:cNvPr>
              <p:cNvSpPr>
                <a:spLocks noChangeShapeType="1"/>
              </p:cNvSpPr>
              <p:nvPr/>
            </p:nvSpPr>
            <p:spPr bwMode="auto">
              <a:xfrm>
                <a:off x="2805" y="1088"/>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75" name="Rectangle 169">
                <a:extLst>
                  <a:ext uri="{FF2B5EF4-FFF2-40B4-BE49-F238E27FC236}">
                    <a16:creationId xmlns:a16="http://schemas.microsoft.com/office/drawing/2014/main" id="{DEDB56B5-4E55-4121-87B6-076B450FD400}"/>
                  </a:ext>
                </a:extLst>
              </p:cNvPr>
              <p:cNvSpPr>
                <a:spLocks noChangeArrowheads="1"/>
              </p:cNvSpPr>
              <p:nvPr/>
            </p:nvSpPr>
            <p:spPr bwMode="auto">
              <a:xfrm>
                <a:off x="3053" y="932"/>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76" name="Line 170">
                <a:extLst>
                  <a:ext uri="{FF2B5EF4-FFF2-40B4-BE49-F238E27FC236}">
                    <a16:creationId xmlns:a16="http://schemas.microsoft.com/office/drawing/2014/main" id="{E6FBA452-C867-4984-A716-216FAAE28AE6}"/>
                  </a:ext>
                </a:extLst>
              </p:cNvPr>
              <p:cNvSpPr>
                <a:spLocks noChangeShapeType="1"/>
              </p:cNvSpPr>
              <p:nvPr/>
            </p:nvSpPr>
            <p:spPr bwMode="auto">
              <a:xfrm flipV="1">
                <a:off x="3093" y="940"/>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77" name="Line 171">
                <a:extLst>
                  <a:ext uri="{FF2B5EF4-FFF2-40B4-BE49-F238E27FC236}">
                    <a16:creationId xmlns:a16="http://schemas.microsoft.com/office/drawing/2014/main" id="{5D0DA2EA-FC92-473A-8835-01FF42708A6F}"/>
                  </a:ext>
                </a:extLst>
              </p:cNvPr>
              <p:cNvSpPr>
                <a:spLocks noChangeShapeType="1"/>
              </p:cNvSpPr>
              <p:nvPr/>
            </p:nvSpPr>
            <p:spPr bwMode="auto">
              <a:xfrm>
                <a:off x="3093" y="966"/>
                <a:ext cx="1" cy="27"/>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78" name="Line 172">
                <a:extLst>
                  <a:ext uri="{FF2B5EF4-FFF2-40B4-BE49-F238E27FC236}">
                    <a16:creationId xmlns:a16="http://schemas.microsoft.com/office/drawing/2014/main" id="{E09BA8BE-6645-4BFF-A11D-12CD5244D1FC}"/>
                  </a:ext>
                </a:extLst>
              </p:cNvPr>
              <p:cNvSpPr>
                <a:spLocks noChangeShapeType="1"/>
              </p:cNvSpPr>
              <p:nvPr/>
            </p:nvSpPr>
            <p:spPr bwMode="auto">
              <a:xfrm flipH="1">
                <a:off x="3063" y="966"/>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79" name="Line 173">
                <a:extLst>
                  <a:ext uri="{FF2B5EF4-FFF2-40B4-BE49-F238E27FC236}">
                    <a16:creationId xmlns:a16="http://schemas.microsoft.com/office/drawing/2014/main" id="{40E12F01-F195-4F0C-B67D-2152C808F25B}"/>
                  </a:ext>
                </a:extLst>
              </p:cNvPr>
              <p:cNvSpPr>
                <a:spLocks noChangeShapeType="1"/>
              </p:cNvSpPr>
              <p:nvPr/>
            </p:nvSpPr>
            <p:spPr bwMode="auto">
              <a:xfrm>
                <a:off x="3093" y="966"/>
                <a:ext cx="29"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80" name="Rectangle 174">
                <a:extLst>
                  <a:ext uri="{FF2B5EF4-FFF2-40B4-BE49-F238E27FC236}">
                    <a16:creationId xmlns:a16="http://schemas.microsoft.com/office/drawing/2014/main" id="{73BE29A2-2621-47C4-902E-66D9C8885040}"/>
                  </a:ext>
                </a:extLst>
              </p:cNvPr>
              <p:cNvSpPr>
                <a:spLocks noChangeArrowheads="1"/>
              </p:cNvSpPr>
              <p:nvPr/>
            </p:nvSpPr>
            <p:spPr bwMode="auto">
              <a:xfrm>
                <a:off x="3340" y="784"/>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81" name="Line 175">
                <a:extLst>
                  <a:ext uri="{FF2B5EF4-FFF2-40B4-BE49-F238E27FC236}">
                    <a16:creationId xmlns:a16="http://schemas.microsoft.com/office/drawing/2014/main" id="{F8D496CB-FDA2-48FE-A2D9-DDC9F32746B6}"/>
                  </a:ext>
                </a:extLst>
              </p:cNvPr>
              <p:cNvSpPr>
                <a:spLocks noChangeShapeType="1"/>
              </p:cNvSpPr>
              <p:nvPr/>
            </p:nvSpPr>
            <p:spPr bwMode="auto">
              <a:xfrm flipV="1">
                <a:off x="3380" y="792"/>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82" name="Line 176">
                <a:extLst>
                  <a:ext uri="{FF2B5EF4-FFF2-40B4-BE49-F238E27FC236}">
                    <a16:creationId xmlns:a16="http://schemas.microsoft.com/office/drawing/2014/main" id="{1EC38151-77DD-4B6E-91EC-D5E11E45ECB7}"/>
                  </a:ext>
                </a:extLst>
              </p:cNvPr>
              <p:cNvSpPr>
                <a:spLocks noChangeShapeType="1"/>
              </p:cNvSpPr>
              <p:nvPr/>
            </p:nvSpPr>
            <p:spPr bwMode="auto">
              <a:xfrm>
                <a:off x="3380" y="818"/>
                <a:ext cx="1" cy="27"/>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83" name="Line 177">
                <a:extLst>
                  <a:ext uri="{FF2B5EF4-FFF2-40B4-BE49-F238E27FC236}">
                    <a16:creationId xmlns:a16="http://schemas.microsoft.com/office/drawing/2014/main" id="{F8298CD4-02FD-4FE9-91BC-B0C47760FF4F}"/>
                  </a:ext>
                </a:extLst>
              </p:cNvPr>
              <p:cNvSpPr>
                <a:spLocks noChangeShapeType="1"/>
              </p:cNvSpPr>
              <p:nvPr/>
            </p:nvSpPr>
            <p:spPr bwMode="auto">
              <a:xfrm flipH="1">
                <a:off x="3350" y="818"/>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84" name="Line 178">
                <a:extLst>
                  <a:ext uri="{FF2B5EF4-FFF2-40B4-BE49-F238E27FC236}">
                    <a16:creationId xmlns:a16="http://schemas.microsoft.com/office/drawing/2014/main" id="{4A9617BB-E3C5-45FA-8A77-1CE7172F0805}"/>
                  </a:ext>
                </a:extLst>
              </p:cNvPr>
              <p:cNvSpPr>
                <a:spLocks noChangeShapeType="1"/>
              </p:cNvSpPr>
              <p:nvPr/>
            </p:nvSpPr>
            <p:spPr bwMode="auto">
              <a:xfrm>
                <a:off x="3380" y="818"/>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85" name="Rectangle 179">
                <a:extLst>
                  <a:ext uri="{FF2B5EF4-FFF2-40B4-BE49-F238E27FC236}">
                    <a16:creationId xmlns:a16="http://schemas.microsoft.com/office/drawing/2014/main" id="{E59B398F-1634-480D-BBDD-C3F4D6243ABC}"/>
                  </a:ext>
                </a:extLst>
              </p:cNvPr>
              <p:cNvSpPr>
                <a:spLocks noChangeArrowheads="1"/>
              </p:cNvSpPr>
              <p:nvPr/>
            </p:nvSpPr>
            <p:spPr bwMode="auto">
              <a:xfrm>
                <a:off x="3628" y="635"/>
                <a:ext cx="99"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86" name="Line 180">
                <a:extLst>
                  <a:ext uri="{FF2B5EF4-FFF2-40B4-BE49-F238E27FC236}">
                    <a16:creationId xmlns:a16="http://schemas.microsoft.com/office/drawing/2014/main" id="{BFF93EA7-143B-4A8D-B0D4-C72C69A233FB}"/>
                  </a:ext>
                </a:extLst>
              </p:cNvPr>
              <p:cNvSpPr>
                <a:spLocks noChangeShapeType="1"/>
              </p:cNvSpPr>
              <p:nvPr/>
            </p:nvSpPr>
            <p:spPr bwMode="auto">
              <a:xfrm flipV="1">
                <a:off x="3668" y="644"/>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87" name="Line 181">
                <a:extLst>
                  <a:ext uri="{FF2B5EF4-FFF2-40B4-BE49-F238E27FC236}">
                    <a16:creationId xmlns:a16="http://schemas.microsoft.com/office/drawing/2014/main" id="{D285818B-D854-4185-A978-74490446D86F}"/>
                  </a:ext>
                </a:extLst>
              </p:cNvPr>
              <p:cNvSpPr>
                <a:spLocks noChangeShapeType="1"/>
              </p:cNvSpPr>
              <p:nvPr/>
            </p:nvSpPr>
            <p:spPr bwMode="auto">
              <a:xfrm>
                <a:off x="3668" y="670"/>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88" name="Line 182">
                <a:extLst>
                  <a:ext uri="{FF2B5EF4-FFF2-40B4-BE49-F238E27FC236}">
                    <a16:creationId xmlns:a16="http://schemas.microsoft.com/office/drawing/2014/main" id="{13E8FAC5-3582-457B-BD26-38FE4734E400}"/>
                  </a:ext>
                </a:extLst>
              </p:cNvPr>
              <p:cNvSpPr>
                <a:spLocks noChangeShapeType="1"/>
              </p:cNvSpPr>
              <p:nvPr/>
            </p:nvSpPr>
            <p:spPr bwMode="auto">
              <a:xfrm flipH="1">
                <a:off x="3638" y="670"/>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89" name="Line 183">
                <a:extLst>
                  <a:ext uri="{FF2B5EF4-FFF2-40B4-BE49-F238E27FC236}">
                    <a16:creationId xmlns:a16="http://schemas.microsoft.com/office/drawing/2014/main" id="{7CFC482E-B4EB-4E64-97EA-B5E9EE828936}"/>
                  </a:ext>
                </a:extLst>
              </p:cNvPr>
              <p:cNvSpPr>
                <a:spLocks noChangeShapeType="1"/>
              </p:cNvSpPr>
              <p:nvPr/>
            </p:nvSpPr>
            <p:spPr bwMode="auto">
              <a:xfrm>
                <a:off x="3668" y="670"/>
                <a:ext cx="29"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90" name="Rectangle 184">
                <a:extLst>
                  <a:ext uri="{FF2B5EF4-FFF2-40B4-BE49-F238E27FC236}">
                    <a16:creationId xmlns:a16="http://schemas.microsoft.com/office/drawing/2014/main" id="{0EC2D374-ECAF-4CA2-805F-85E429B07288}"/>
                  </a:ext>
                </a:extLst>
              </p:cNvPr>
              <p:cNvSpPr>
                <a:spLocks noChangeArrowheads="1"/>
              </p:cNvSpPr>
              <p:nvPr/>
            </p:nvSpPr>
            <p:spPr bwMode="auto">
              <a:xfrm>
                <a:off x="1943" y="1350"/>
                <a:ext cx="39" cy="17"/>
              </a:xfrm>
              <a:prstGeom prst="rect">
                <a:avLst/>
              </a:prstGeom>
              <a:noFill/>
              <a:ln w="158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91" name="Rectangle 185">
                <a:extLst>
                  <a:ext uri="{FF2B5EF4-FFF2-40B4-BE49-F238E27FC236}">
                    <a16:creationId xmlns:a16="http://schemas.microsoft.com/office/drawing/2014/main" id="{236F4324-9B08-48D2-AE4E-11BB2B9562E4}"/>
                  </a:ext>
                </a:extLst>
              </p:cNvPr>
              <p:cNvSpPr>
                <a:spLocks noChangeArrowheads="1"/>
              </p:cNvSpPr>
              <p:nvPr/>
            </p:nvSpPr>
            <p:spPr bwMode="auto">
              <a:xfrm>
                <a:off x="2230" y="1263"/>
                <a:ext cx="40" cy="17"/>
              </a:xfrm>
              <a:prstGeom prst="rect">
                <a:avLst/>
              </a:prstGeom>
              <a:noFill/>
              <a:ln w="158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92" name="Rectangle 186">
                <a:extLst>
                  <a:ext uri="{FF2B5EF4-FFF2-40B4-BE49-F238E27FC236}">
                    <a16:creationId xmlns:a16="http://schemas.microsoft.com/office/drawing/2014/main" id="{B404A4B5-545D-4983-8E64-7F16C156DD92}"/>
                  </a:ext>
                </a:extLst>
              </p:cNvPr>
              <p:cNvSpPr>
                <a:spLocks noChangeArrowheads="1"/>
              </p:cNvSpPr>
              <p:nvPr/>
            </p:nvSpPr>
            <p:spPr bwMode="auto">
              <a:xfrm>
                <a:off x="2518" y="1167"/>
                <a:ext cx="39" cy="17"/>
              </a:xfrm>
              <a:prstGeom prst="rect">
                <a:avLst/>
              </a:prstGeom>
              <a:noFill/>
              <a:ln w="158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93" name="Rectangle 187">
                <a:extLst>
                  <a:ext uri="{FF2B5EF4-FFF2-40B4-BE49-F238E27FC236}">
                    <a16:creationId xmlns:a16="http://schemas.microsoft.com/office/drawing/2014/main" id="{B67AE82E-6D7F-4523-8B6D-0E94D904CD25}"/>
                  </a:ext>
                </a:extLst>
              </p:cNvPr>
              <p:cNvSpPr>
                <a:spLocks noChangeArrowheads="1"/>
              </p:cNvSpPr>
              <p:nvPr/>
            </p:nvSpPr>
            <p:spPr bwMode="auto">
              <a:xfrm>
                <a:off x="2805" y="1062"/>
                <a:ext cx="40" cy="18"/>
              </a:xfrm>
              <a:prstGeom prst="rect">
                <a:avLst/>
              </a:prstGeom>
              <a:noFill/>
              <a:ln w="158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94" name="Rectangle 188">
                <a:extLst>
                  <a:ext uri="{FF2B5EF4-FFF2-40B4-BE49-F238E27FC236}">
                    <a16:creationId xmlns:a16="http://schemas.microsoft.com/office/drawing/2014/main" id="{DE40C035-D48C-46C9-9672-32F2BDD0D54D}"/>
                  </a:ext>
                </a:extLst>
              </p:cNvPr>
              <p:cNvSpPr>
                <a:spLocks noChangeArrowheads="1"/>
              </p:cNvSpPr>
              <p:nvPr/>
            </p:nvSpPr>
            <p:spPr bwMode="auto">
              <a:xfrm>
                <a:off x="3093" y="940"/>
                <a:ext cx="39" cy="18"/>
              </a:xfrm>
              <a:prstGeom prst="rect">
                <a:avLst/>
              </a:prstGeom>
              <a:noFill/>
              <a:ln w="158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95" name="Rectangle 189">
                <a:extLst>
                  <a:ext uri="{FF2B5EF4-FFF2-40B4-BE49-F238E27FC236}">
                    <a16:creationId xmlns:a16="http://schemas.microsoft.com/office/drawing/2014/main" id="{C6C4E3C0-3821-4308-BEAB-F8FAB7C972B9}"/>
                  </a:ext>
                </a:extLst>
              </p:cNvPr>
              <p:cNvSpPr>
                <a:spLocks noChangeArrowheads="1"/>
              </p:cNvSpPr>
              <p:nvPr/>
            </p:nvSpPr>
            <p:spPr bwMode="auto">
              <a:xfrm>
                <a:off x="3380" y="784"/>
                <a:ext cx="40" cy="17"/>
              </a:xfrm>
              <a:prstGeom prst="rect">
                <a:avLst/>
              </a:prstGeom>
              <a:noFill/>
              <a:ln w="158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96" name="Rectangle 190">
                <a:extLst>
                  <a:ext uri="{FF2B5EF4-FFF2-40B4-BE49-F238E27FC236}">
                    <a16:creationId xmlns:a16="http://schemas.microsoft.com/office/drawing/2014/main" id="{D07B63BF-EC29-458F-9051-1673CDD4145C}"/>
                  </a:ext>
                </a:extLst>
              </p:cNvPr>
              <p:cNvSpPr>
                <a:spLocks noChangeArrowheads="1"/>
              </p:cNvSpPr>
              <p:nvPr/>
            </p:nvSpPr>
            <p:spPr bwMode="auto">
              <a:xfrm>
                <a:off x="3668" y="644"/>
                <a:ext cx="39" cy="18"/>
              </a:xfrm>
              <a:prstGeom prst="rect">
                <a:avLst/>
              </a:prstGeom>
              <a:noFill/>
              <a:ln w="158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97" name="Rectangle 191">
                <a:extLst>
                  <a:ext uri="{FF2B5EF4-FFF2-40B4-BE49-F238E27FC236}">
                    <a16:creationId xmlns:a16="http://schemas.microsoft.com/office/drawing/2014/main" id="{E3FF8C41-CF1C-4AB0-B2E2-77FDA4EE41D8}"/>
                  </a:ext>
                </a:extLst>
              </p:cNvPr>
              <p:cNvSpPr>
                <a:spLocks noChangeArrowheads="1"/>
              </p:cNvSpPr>
              <p:nvPr/>
            </p:nvSpPr>
            <p:spPr bwMode="auto">
              <a:xfrm>
                <a:off x="1903" y="1306"/>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198" name="Line 192">
                <a:extLst>
                  <a:ext uri="{FF2B5EF4-FFF2-40B4-BE49-F238E27FC236}">
                    <a16:creationId xmlns:a16="http://schemas.microsoft.com/office/drawing/2014/main" id="{61DA1C5A-48D4-444B-86FA-1D87FBB71382}"/>
                  </a:ext>
                </a:extLst>
              </p:cNvPr>
              <p:cNvSpPr>
                <a:spLocks noChangeShapeType="1"/>
              </p:cNvSpPr>
              <p:nvPr/>
            </p:nvSpPr>
            <p:spPr bwMode="auto">
              <a:xfrm flipV="1">
                <a:off x="1943" y="1315"/>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199" name="Line 193">
                <a:extLst>
                  <a:ext uri="{FF2B5EF4-FFF2-40B4-BE49-F238E27FC236}">
                    <a16:creationId xmlns:a16="http://schemas.microsoft.com/office/drawing/2014/main" id="{EC8D1EA7-F7E2-481D-8D5D-750581B856EE}"/>
                  </a:ext>
                </a:extLst>
              </p:cNvPr>
              <p:cNvSpPr>
                <a:spLocks noChangeShapeType="1"/>
              </p:cNvSpPr>
              <p:nvPr/>
            </p:nvSpPr>
            <p:spPr bwMode="auto">
              <a:xfrm>
                <a:off x="1943" y="1341"/>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200" name="Line 194">
                <a:extLst>
                  <a:ext uri="{FF2B5EF4-FFF2-40B4-BE49-F238E27FC236}">
                    <a16:creationId xmlns:a16="http://schemas.microsoft.com/office/drawing/2014/main" id="{391FF4E0-FB5D-4BEB-BB72-BEBD2B9CCEB7}"/>
                  </a:ext>
                </a:extLst>
              </p:cNvPr>
              <p:cNvSpPr>
                <a:spLocks noChangeShapeType="1"/>
              </p:cNvSpPr>
              <p:nvPr/>
            </p:nvSpPr>
            <p:spPr bwMode="auto">
              <a:xfrm flipH="1">
                <a:off x="1913" y="1341"/>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201" name="Line 195">
                <a:extLst>
                  <a:ext uri="{FF2B5EF4-FFF2-40B4-BE49-F238E27FC236}">
                    <a16:creationId xmlns:a16="http://schemas.microsoft.com/office/drawing/2014/main" id="{9D4A2B6F-8A04-4885-9285-BBBF50C7F192}"/>
                  </a:ext>
                </a:extLst>
              </p:cNvPr>
              <p:cNvSpPr>
                <a:spLocks noChangeShapeType="1"/>
              </p:cNvSpPr>
              <p:nvPr/>
            </p:nvSpPr>
            <p:spPr bwMode="auto">
              <a:xfrm>
                <a:off x="1943" y="1341"/>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202" name="Rectangle 196">
                <a:extLst>
                  <a:ext uri="{FF2B5EF4-FFF2-40B4-BE49-F238E27FC236}">
                    <a16:creationId xmlns:a16="http://schemas.microsoft.com/office/drawing/2014/main" id="{9A2BEB4E-65BB-4684-99D3-A1C8A3BA8EB9}"/>
                  </a:ext>
                </a:extLst>
              </p:cNvPr>
              <p:cNvSpPr>
                <a:spLocks noChangeArrowheads="1"/>
              </p:cNvSpPr>
              <p:nvPr/>
            </p:nvSpPr>
            <p:spPr bwMode="auto">
              <a:xfrm>
                <a:off x="2190" y="1219"/>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203" name="Line 197">
                <a:extLst>
                  <a:ext uri="{FF2B5EF4-FFF2-40B4-BE49-F238E27FC236}">
                    <a16:creationId xmlns:a16="http://schemas.microsoft.com/office/drawing/2014/main" id="{222CB134-22FA-4B02-90F1-43D0FFCE68FC}"/>
                  </a:ext>
                </a:extLst>
              </p:cNvPr>
              <p:cNvSpPr>
                <a:spLocks noChangeShapeType="1"/>
              </p:cNvSpPr>
              <p:nvPr/>
            </p:nvSpPr>
            <p:spPr bwMode="auto">
              <a:xfrm flipV="1">
                <a:off x="2230" y="1228"/>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204" name="Line 198">
                <a:extLst>
                  <a:ext uri="{FF2B5EF4-FFF2-40B4-BE49-F238E27FC236}">
                    <a16:creationId xmlns:a16="http://schemas.microsoft.com/office/drawing/2014/main" id="{0C0E82DE-0D59-4376-857A-D122C1B375C3}"/>
                  </a:ext>
                </a:extLst>
              </p:cNvPr>
              <p:cNvSpPr>
                <a:spLocks noChangeShapeType="1"/>
              </p:cNvSpPr>
              <p:nvPr/>
            </p:nvSpPr>
            <p:spPr bwMode="auto">
              <a:xfrm>
                <a:off x="2230" y="1254"/>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205" name="Line 199">
                <a:extLst>
                  <a:ext uri="{FF2B5EF4-FFF2-40B4-BE49-F238E27FC236}">
                    <a16:creationId xmlns:a16="http://schemas.microsoft.com/office/drawing/2014/main" id="{4B662EA4-DFCC-489E-BECB-9DE262D36019}"/>
                  </a:ext>
                </a:extLst>
              </p:cNvPr>
              <p:cNvSpPr>
                <a:spLocks noChangeShapeType="1"/>
              </p:cNvSpPr>
              <p:nvPr/>
            </p:nvSpPr>
            <p:spPr bwMode="auto">
              <a:xfrm flipH="1">
                <a:off x="2200" y="1254"/>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206" name="Line 200">
                <a:extLst>
                  <a:ext uri="{FF2B5EF4-FFF2-40B4-BE49-F238E27FC236}">
                    <a16:creationId xmlns:a16="http://schemas.microsoft.com/office/drawing/2014/main" id="{5D8015D2-130B-4FF5-BAB8-873B89BECEE1}"/>
                  </a:ext>
                </a:extLst>
              </p:cNvPr>
              <p:cNvSpPr>
                <a:spLocks noChangeShapeType="1"/>
              </p:cNvSpPr>
              <p:nvPr/>
            </p:nvSpPr>
            <p:spPr bwMode="auto">
              <a:xfrm>
                <a:off x="2230" y="1254"/>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207" name="Rectangle 201">
                <a:extLst>
                  <a:ext uri="{FF2B5EF4-FFF2-40B4-BE49-F238E27FC236}">
                    <a16:creationId xmlns:a16="http://schemas.microsoft.com/office/drawing/2014/main" id="{41984627-DC0D-40DF-A233-CF2D4A23D2CB}"/>
                  </a:ext>
                </a:extLst>
              </p:cNvPr>
              <p:cNvSpPr>
                <a:spLocks noChangeArrowheads="1"/>
              </p:cNvSpPr>
              <p:nvPr/>
            </p:nvSpPr>
            <p:spPr bwMode="auto">
              <a:xfrm>
                <a:off x="2478" y="1106"/>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9208" name="Line 202">
                <a:extLst>
                  <a:ext uri="{FF2B5EF4-FFF2-40B4-BE49-F238E27FC236}">
                    <a16:creationId xmlns:a16="http://schemas.microsoft.com/office/drawing/2014/main" id="{997E8C21-9D6B-4DF8-BA20-96864601EA35}"/>
                  </a:ext>
                </a:extLst>
              </p:cNvPr>
              <p:cNvSpPr>
                <a:spLocks noChangeShapeType="1"/>
              </p:cNvSpPr>
              <p:nvPr/>
            </p:nvSpPr>
            <p:spPr bwMode="auto">
              <a:xfrm flipV="1">
                <a:off x="2518" y="1115"/>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209" name="Line 203">
                <a:extLst>
                  <a:ext uri="{FF2B5EF4-FFF2-40B4-BE49-F238E27FC236}">
                    <a16:creationId xmlns:a16="http://schemas.microsoft.com/office/drawing/2014/main" id="{50F875E0-5A0A-43E8-ABF7-C63360AE02E8}"/>
                  </a:ext>
                </a:extLst>
              </p:cNvPr>
              <p:cNvSpPr>
                <a:spLocks noChangeShapeType="1"/>
              </p:cNvSpPr>
              <p:nvPr/>
            </p:nvSpPr>
            <p:spPr bwMode="auto">
              <a:xfrm>
                <a:off x="2518" y="1141"/>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210" name="Line 204">
                <a:extLst>
                  <a:ext uri="{FF2B5EF4-FFF2-40B4-BE49-F238E27FC236}">
                    <a16:creationId xmlns:a16="http://schemas.microsoft.com/office/drawing/2014/main" id="{4A85C61B-817A-405A-BA01-C6B1C4FC9F19}"/>
                  </a:ext>
                </a:extLst>
              </p:cNvPr>
              <p:cNvSpPr>
                <a:spLocks noChangeShapeType="1"/>
              </p:cNvSpPr>
              <p:nvPr/>
            </p:nvSpPr>
            <p:spPr bwMode="auto">
              <a:xfrm flipH="1">
                <a:off x="2488" y="1141"/>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211" name="Line 205">
                <a:extLst>
                  <a:ext uri="{FF2B5EF4-FFF2-40B4-BE49-F238E27FC236}">
                    <a16:creationId xmlns:a16="http://schemas.microsoft.com/office/drawing/2014/main" id="{F4CB7B20-4AA9-4FC6-A429-33E710361914}"/>
                  </a:ext>
                </a:extLst>
              </p:cNvPr>
              <p:cNvSpPr>
                <a:spLocks noChangeShapeType="1"/>
              </p:cNvSpPr>
              <p:nvPr/>
            </p:nvSpPr>
            <p:spPr bwMode="auto">
              <a:xfrm>
                <a:off x="2518" y="1141"/>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9212" name="Rectangle 206">
                <a:extLst>
                  <a:ext uri="{FF2B5EF4-FFF2-40B4-BE49-F238E27FC236}">
                    <a16:creationId xmlns:a16="http://schemas.microsoft.com/office/drawing/2014/main" id="{7E058A25-6E26-4E6A-BD20-A5C8E86480FC}"/>
                  </a:ext>
                </a:extLst>
              </p:cNvPr>
              <p:cNvSpPr>
                <a:spLocks noChangeArrowheads="1"/>
              </p:cNvSpPr>
              <p:nvPr/>
            </p:nvSpPr>
            <p:spPr bwMode="auto">
              <a:xfrm>
                <a:off x="2765" y="1019"/>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grpSp>
        <p:sp>
          <p:nvSpPr>
            <p:cNvPr id="38918" name="Line 207">
              <a:extLst>
                <a:ext uri="{FF2B5EF4-FFF2-40B4-BE49-F238E27FC236}">
                  <a16:creationId xmlns:a16="http://schemas.microsoft.com/office/drawing/2014/main" id="{90DF0C7D-E6D8-410C-A865-163F6A54AA56}"/>
                </a:ext>
              </a:extLst>
            </p:cNvPr>
            <p:cNvSpPr>
              <a:spLocks noChangeShapeType="1"/>
            </p:cNvSpPr>
            <p:nvPr/>
          </p:nvSpPr>
          <p:spPr bwMode="auto">
            <a:xfrm flipV="1">
              <a:off x="2805" y="1027"/>
              <a:ext cx="1" cy="2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19" name="Line 208">
              <a:extLst>
                <a:ext uri="{FF2B5EF4-FFF2-40B4-BE49-F238E27FC236}">
                  <a16:creationId xmlns:a16="http://schemas.microsoft.com/office/drawing/2014/main" id="{DDA9FF9F-3C3E-401D-9484-2EDFC211D6B1}"/>
                </a:ext>
              </a:extLst>
            </p:cNvPr>
            <p:cNvSpPr>
              <a:spLocks noChangeShapeType="1"/>
            </p:cNvSpPr>
            <p:nvPr/>
          </p:nvSpPr>
          <p:spPr bwMode="auto">
            <a:xfrm>
              <a:off x="2805" y="1054"/>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20" name="Line 209">
              <a:extLst>
                <a:ext uri="{FF2B5EF4-FFF2-40B4-BE49-F238E27FC236}">
                  <a16:creationId xmlns:a16="http://schemas.microsoft.com/office/drawing/2014/main" id="{01CD0E01-191B-444B-8C44-782C6E75B25B}"/>
                </a:ext>
              </a:extLst>
            </p:cNvPr>
            <p:cNvSpPr>
              <a:spLocks noChangeShapeType="1"/>
            </p:cNvSpPr>
            <p:nvPr/>
          </p:nvSpPr>
          <p:spPr bwMode="auto">
            <a:xfrm flipH="1">
              <a:off x="2775" y="1054"/>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21" name="Line 210">
              <a:extLst>
                <a:ext uri="{FF2B5EF4-FFF2-40B4-BE49-F238E27FC236}">
                  <a16:creationId xmlns:a16="http://schemas.microsoft.com/office/drawing/2014/main" id="{E717F4FF-87EE-4AD0-B835-FBE1278EFC2D}"/>
                </a:ext>
              </a:extLst>
            </p:cNvPr>
            <p:cNvSpPr>
              <a:spLocks noChangeShapeType="1"/>
            </p:cNvSpPr>
            <p:nvPr/>
          </p:nvSpPr>
          <p:spPr bwMode="auto">
            <a:xfrm>
              <a:off x="2805" y="1054"/>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22" name="Rectangle 211">
              <a:extLst>
                <a:ext uri="{FF2B5EF4-FFF2-40B4-BE49-F238E27FC236}">
                  <a16:creationId xmlns:a16="http://schemas.microsoft.com/office/drawing/2014/main" id="{72D24B52-8520-45E3-BCA1-229E940ABD5B}"/>
                </a:ext>
              </a:extLst>
            </p:cNvPr>
            <p:cNvSpPr>
              <a:spLocks noChangeArrowheads="1"/>
            </p:cNvSpPr>
            <p:nvPr/>
          </p:nvSpPr>
          <p:spPr bwMode="auto">
            <a:xfrm>
              <a:off x="3053" y="888"/>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23" name="Line 212">
              <a:extLst>
                <a:ext uri="{FF2B5EF4-FFF2-40B4-BE49-F238E27FC236}">
                  <a16:creationId xmlns:a16="http://schemas.microsoft.com/office/drawing/2014/main" id="{4104EE9E-A088-4995-BD8B-5E93E0520E69}"/>
                </a:ext>
              </a:extLst>
            </p:cNvPr>
            <p:cNvSpPr>
              <a:spLocks noChangeShapeType="1"/>
            </p:cNvSpPr>
            <p:nvPr/>
          </p:nvSpPr>
          <p:spPr bwMode="auto">
            <a:xfrm flipV="1">
              <a:off x="3093" y="897"/>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24" name="Line 213">
              <a:extLst>
                <a:ext uri="{FF2B5EF4-FFF2-40B4-BE49-F238E27FC236}">
                  <a16:creationId xmlns:a16="http://schemas.microsoft.com/office/drawing/2014/main" id="{7C52AB8F-CDC0-4F7E-908C-DCFADC5BCF43}"/>
                </a:ext>
              </a:extLst>
            </p:cNvPr>
            <p:cNvSpPr>
              <a:spLocks noChangeShapeType="1"/>
            </p:cNvSpPr>
            <p:nvPr/>
          </p:nvSpPr>
          <p:spPr bwMode="auto">
            <a:xfrm>
              <a:off x="3093" y="923"/>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25" name="Line 214">
              <a:extLst>
                <a:ext uri="{FF2B5EF4-FFF2-40B4-BE49-F238E27FC236}">
                  <a16:creationId xmlns:a16="http://schemas.microsoft.com/office/drawing/2014/main" id="{61CB705E-4382-4FB4-BD44-68F41DC827E8}"/>
                </a:ext>
              </a:extLst>
            </p:cNvPr>
            <p:cNvSpPr>
              <a:spLocks noChangeShapeType="1"/>
            </p:cNvSpPr>
            <p:nvPr/>
          </p:nvSpPr>
          <p:spPr bwMode="auto">
            <a:xfrm flipH="1">
              <a:off x="3063" y="923"/>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26" name="Line 215">
              <a:extLst>
                <a:ext uri="{FF2B5EF4-FFF2-40B4-BE49-F238E27FC236}">
                  <a16:creationId xmlns:a16="http://schemas.microsoft.com/office/drawing/2014/main" id="{8AAA7935-23D2-4CF9-98BF-D494A6736D69}"/>
                </a:ext>
              </a:extLst>
            </p:cNvPr>
            <p:cNvSpPr>
              <a:spLocks noChangeShapeType="1"/>
            </p:cNvSpPr>
            <p:nvPr/>
          </p:nvSpPr>
          <p:spPr bwMode="auto">
            <a:xfrm>
              <a:off x="3093" y="923"/>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27" name="Rectangle 216">
              <a:extLst>
                <a:ext uri="{FF2B5EF4-FFF2-40B4-BE49-F238E27FC236}">
                  <a16:creationId xmlns:a16="http://schemas.microsoft.com/office/drawing/2014/main" id="{3F883EE3-F06D-463A-8046-1506E898C4EE}"/>
                </a:ext>
              </a:extLst>
            </p:cNvPr>
            <p:cNvSpPr>
              <a:spLocks noChangeArrowheads="1"/>
            </p:cNvSpPr>
            <p:nvPr/>
          </p:nvSpPr>
          <p:spPr bwMode="auto">
            <a:xfrm>
              <a:off x="3340" y="740"/>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28" name="Line 217">
              <a:extLst>
                <a:ext uri="{FF2B5EF4-FFF2-40B4-BE49-F238E27FC236}">
                  <a16:creationId xmlns:a16="http://schemas.microsoft.com/office/drawing/2014/main" id="{19C7FDD0-D122-4CAF-B375-EB48F9696CDC}"/>
                </a:ext>
              </a:extLst>
            </p:cNvPr>
            <p:cNvSpPr>
              <a:spLocks noChangeShapeType="1"/>
            </p:cNvSpPr>
            <p:nvPr/>
          </p:nvSpPr>
          <p:spPr bwMode="auto">
            <a:xfrm flipV="1">
              <a:off x="3380" y="749"/>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29" name="Line 218">
              <a:extLst>
                <a:ext uri="{FF2B5EF4-FFF2-40B4-BE49-F238E27FC236}">
                  <a16:creationId xmlns:a16="http://schemas.microsoft.com/office/drawing/2014/main" id="{00AFFA69-DF86-4EBF-B079-2701E9514ABC}"/>
                </a:ext>
              </a:extLst>
            </p:cNvPr>
            <p:cNvSpPr>
              <a:spLocks noChangeShapeType="1"/>
            </p:cNvSpPr>
            <p:nvPr/>
          </p:nvSpPr>
          <p:spPr bwMode="auto">
            <a:xfrm>
              <a:off x="3380" y="775"/>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30" name="Line 219">
              <a:extLst>
                <a:ext uri="{FF2B5EF4-FFF2-40B4-BE49-F238E27FC236}">
                  <a16:creationId xmlns:a16="http://schemas.microsoft.com/office/drawing/2014/main" id="{1BE89FB9-2E8F-49E9-9116-D26C40395B92}"/>
                </a:ext>
              </a:extLst>
            </p:cNvPr>
            <p:cNvSpPr>
              <a:spLocks noChangeShapeType="1"/>
            </p:cNvSpPr>
            <p:nvPr/>
          </p:nvSpPr>
          <p:spPr bwMode="auto">
            <a:xfrm flipH="1">
              <a:off x="3350" y="775"/>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31" name="Line 220">
              <a:extLst>
                <a:ext uri="{FF2B5EF4-FFF2-40B4-BE49-F238E27FC236}">
                  <a16:creationId xmlns:a16="http://schemas.microsoft.com/office/drawing/2014/main" id="{03518EE3-AC9D-4B68-A27F-4041114D5F0B}"/>
                </a:ext>
              </a:extLst>
            </p:cNvPr>
            <p:cNvSpPr>
              <a:spLocks noChangeShapeType="1"/>
            </p:cNvSpPr>
            <p:nvPr/>
          </p:nvSpPr>
          <p:spPr bwMode="auto">
            <a:xfrm>
              <a:off x="3380" y="775"/>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32" name="Rectangle 221">
              <a:extLst>
                <a:ext uri="{FF2B5EF4-FFF2-40B4-BE49-F238E27FC236}">
                  <a16:creationId xmlns:a16="http://schemas.microsoft.com/office/drawing/2014/main" id="{A250397F-34F4-4F35-BB3B-E5E808F6EEBE}"/>
                </a:ext>
              </a:extLst>
            </p:cNvPr>
            <p:cNvSpPr>
              <a:spLocks noChangeArrowheads="1"/>
            </p:cNvSpPr>
            <p:nvPr/>
          </p:nvSpPr>
          <p:spPr bwMode="auto">
            <a:xfrm>
              <a:off x="3628" y="592"/>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33" name="Line 222">
              <a:extLst>
                <a:ext uri="{FF2B5EF4-FFF2-40B4-BE49-F238E27FC236}">
                  <a16:creationId xmlns:a16="http://schemas.microsoft.com/office/drawing/2014/main" id="{8C2AAA17-E3C7-47D2-9458-D6B43201FE0B}"/>
                </a:ext>
              </a:extLst>
            </p:cNvPr>
            <p:cNvSpPr>
              <a:spLocks noChangeShapeType="1"/>
            </p:cNvSpPr>
            <p:nvPr/>
          </p:nvSpPr>
          <p:spPr bwMode="auto">
            <a:xfrm flipV="1">
              <a:off x="3668" y="601"/>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34" name="Line 223">
              <a:extLst>
                <a:ext uri="{FF2B5EF4-FFF2-40B4-BE49-F238E27FC236}">
                  <a16:creationId xmlns:a16="http://schemas.microsoft.com/office/drawing/2014/main" id="{9A610793-945D-47BB-A465-863F0E973152}"/>
                </a:ext>
              </a:extLst>
            </p:cNvPr>
            <p:cNvSpPr>
              <a:spLocks noChangeShapeType="1"/>
            </p:cNvSpPr>
            <p:nvPr/>
          </p:nvSpPr>
          <p:spPr bwMode="auto">
            <a:xfrm>
              <a:off x="3668" y="627"/>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35" name="Line 224">
              <a:extLst>
                <a:ext uri="{FF2B5EF4-FFF2-40B4-BE49-F238E27FC236}">
                  <a16:creationId xmlns:a16="http://schemas.microsoft.com/office/drawing/2014/main" id="{AAE742EE-2297-4F02-944B-026C800D84A7}"/>
                </a:ext>
              </a:extLst>
            </p:cNvPr>
            <p:cNvSpPr>
              <a:spLocks noChangeShapeType="1"/>
            </p:cNvSpPr>
            <p:nvPr/>
          </p:nvSpPr>
          <p:spPr bwMode="auto">
            <a:xfrm flipH="1">
              <a:off x="3638" y="627"/>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36" name="Line 225">
              <a:extLst>
                <a:ext uri="{FF2B5EF4-FFF2-40B4-BE49-F238E27FC236}">
                  <a16:creationId xmlns:a16="http://schemas.microsoft.com/office/drawing/2014/main" id="{CEEDF78E-4E98-481A-A6F3-8DA37BC457C0}"/>
                </a:ext>
              </a:extLst>
            </p:cNvPr>
            <p:cNvSpPr>
              <a:spLocks noChangeShapeType="1"/>
            </p:cNvSpPr>
            <p:nvPr/>
          </p:nvSpPr>
          <p:spPr bwMode="auto">
            <a:xfrm>
              <a:off x="3668" y="627"/>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37" name="未知">
              <a:extLst>
                <a:ext uri="{FF2B5EF4-FFF2-40B4-BE49-F238E27FC236}">
                  <a16:creationId xmlns:a16="http://schemas.microsoft.com/office/drawing/2014/main" id="{41859D9F-9671-4E30-B1E2-AF9F58523B6A}"/>
                </a:ext>
              </a:extLst>
            </p:cNvPr>
            <p:cNvSpPr>
              <a:spLocks/>
            </p:cNvSpPr>
            <p:nvPr/>
          </p:nvSpPr>
          <p:spPr bwMode="auto">
            <a:xfrm>
              <a:off x="1913" y="1297"/>
              <a:ext cx="59" cy="53"/>
            </a:xfrm>
            <a:custGeom>
              <a:avLst/>
              <a:gdLst>
                <a:gd name="T0" fmla="*/ 30 w 59"/>
                <a:gd name="T1" fmla="*/ 0 h 53"/>
                <a:gd name="T2" fmla="*/ 59 w 59"/>
                <a:gd name="T3" fmla="*/ 27 h 53"/>
                <a:gd name="T4" fmla="*/ 30 w 59"/>
                <a:gd name="T5" fmla="*/ 53 h 53"/>
                <a:gd name="T6" fmla="*/ 0 w 59"/>
                <a:gd name="T7" fmla="*/ 27 h 53"/>
                <a:gd name="T8" fmla="*/ 30 w 59"/>
                <a:gd name="T9" fmla="*/ 0 h 53"/>
                <a:gd name="T10" fmla="*/ 0 60000 65536"/>
                <a:gd name="T11" fmla="*/ 0 60000 65536"/>
                <a:gd name="T12" fmla="*/ 0 60000 65536"/>
                <a:gd name="T13" fmla="*/ 0 60000 65536"/>
                <a:gd name="T14" fmla="*/ 0 60000 65536"/>
                <a:gd name="T15" fmla="*/ 0 w 59"/>
                <a:gd name="T16" fmla="*/ 0 h 53"/>
                <a:gd name="T17" fmla="*/ 59 w 59"/>
                <a:gd name="T18" fmla="*/ 53 h 53"/>
              </a:gdLst>
              <a:ahLst/>
              <a:cxnLst>
                <a:cxn ang="T10">
                  <a:pos x="T0" y="T1"/>
                </a:cxn>
                <a:cxn ang="T11">
                  <a:pos x="T2" y="T3"/>
                </a:cxn>
                <a:cxn ang="T12">
                  <a:pos x="T4" y="T5"/>
                </a:cxn>
                <a:cxn ang="T13">
                  <a:pos x="T6" y="T7"/>
                </a:cxn>
                <a:cxn ang="T14">
                  <a:pos x="T8" y="T9"/>
                </a:cxn>
              </a:cxnLst>
              <a:rect l="T15" t="T16" r="T17" b="T18"/>
              <a:pathLst>
                <a:path w="59" h="53">
                  <a:moveTo>
                    <a:pt x="30" y="0"/>
                  </a:moveTo>
                  <a:lnTo>
                    <a:pt x="59" y="27"/>
                  </a:lnTo>
                  <a:lnTo>
                    <a:pt x="30" y="53"/>
                  </a:lnTo>
                  <a:lnTo>
                    <a:pt x="0" y="27"/>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38" name="未知">
              <a:extLst>
                <a:ext uri="{FF2B5EF4-FFF2-40B4-BE49-F238E27FC236}">
                  <a16:creationId xmlns:a16="http://schemas.microsoft.com/office/drawing/2014/main" id="{ECB67644-071F-476E-A701-BCB765DAD75C}"/>
                </a:ext>
              </a:extLst>
            </p:cNvPr>
            <p:cNvSpPr>
              <a:spLocks/>
            </p:cNvSpPr>
            <p:nvPr/>
          </p:nvSpPr>
          <p:spPr bwMode="auto">
            <a:xfrm>
              <a:off x="2200" y="1210"/>
              <a:ext cx="60" cy="53"/>
            </a:xfrm>
            <a:custGeom>
              <a:avLst/>
              <a:gdLst>
                <a:gd name="T0" fmla="*/ 30 w 60"/>
                <a:gd name="T1" fmla="*/ 0 h 53"/>
                <a:gd name="T2" fmla="*/ 60 w 60"/>
                <a:gd name="T3" fmla="*/ 27 h 53"/>
                <a:gd name="T4" fmla="*/ 30 w 60"/>
                <a:gd name="T5" fmla="*/ 53 h 53"/>
                <a:gd name="T6" fmla="*/ 0 w 60"/>
                <a:gd name="T7" fmla="*/ 27 h 53"/>
                <a:gd name="T8" fmla="*/ 30 w 60"/>
                <a:gd name="T9" fmla="*/ 0 h 53"/>
                <a:gd name="T10" fmla="*/ 0 60000 65536"/>
                <a:gd name="T11" fmla="*/ 0 60000 65536"/>
                <a:gd name="T12" fmla="*/ 0 60000 65536"/>
                <a:gd name="T13" fmla="*/ 0 60000 65536"/>
                <a:gd name="T14" fmla="*/ 0 60000 65536"/>
                <a:gd name="T15" fmla="*/ 0 w 60"/>
                <a:gd name="T16" fmla="*/ 0 h 53"/>
                <a:gd name="T17" fmla="*/ 60 w 60"/>
                <a:gd name="T18" fmla="*/ 53 h 53"/>
              </a:gdLst>
              <a:ahLst/>
              <a:cxnLst>
                <a:cxn ang="T10">
                  <a:pos x="T0" y="T1"/>
                </a:cxn>
                <a:cxn ang="T11">
                  <a:pos x="T2" y="T3"/>
                </a:cxn>
                <a:cxn ang="T12">
                  <a:pos x="T4" y="T5"/>
                </a:cxn>
                <a:cxn ang="T13">
                  <a:pos x="T6" y="T7"/>
                </a:cxn>
                <a:cxn ang="T14">
                  <a:pos x="T8" y="T9"/>
                </a:cxn>
              </a:cxnLst>
              <a:rect l="T15" t="T16" r="T17" b="T18"/>
              <a:pathLst>
                <a:path w="60" h="53">
                  <a:moveTo>
                    <a:pt x="30" y="0"/>
                  </a:moveTo>
                  <a:lnTo>
                    <a:pt x="60" y="27"/>
                  </a:lnTo>
                  <a:lnTo>
                    <a:pt x="30" y="53"/>
                  </a:lnTo>
                  <a:lnTo>
                    <a:pt x="0" y="27"/>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39" name="未知">
              <a:extLst>
                <a:ext uri="{FF2B5EF4-FFF2-40B4-BE49-F238E27FC236}">
                  <a16:creationId xmlns:a16="http://schemas.microsoft.com/office/drawing/2014/main" id="{3971B5F8-DE2E-4FCB-84F1-2A0BDEFF4051}"/>
                </a:ext>
              </a:extLst>
            </p:cNvPr>
            <p:cNvSpPr>
              <a:spLocks/>
            </p:cNvSpPr>
            <p:nvPr/>
          </p:nvSpPr>
          <p:spPr bwMode="auto">
            <a:xfrm>
              <a:off x="2488" y="1115"/>
              <a:ext cx="59" cy="52"/>
            </a:xfrm>
            <a:custGeom>
              <a:avLst/>
              <a:gdLst>
                <a:gd name="T0" fmla="*/ 30 w 59"/>
                <a:gd name="T1" fmla="*/ 0 h 52"/>
                <a:gd name="T2" fmla="*/ 59 w 59"/>
                <a:gd name="T3" fmla="*/ 26 h 52"/>
                <a:gd name="T4" fmla="*/ 30 w 59"/>
                <a:gd name="T5" fmla="*/ 52 h 52"/>
                <a:gd name="T6" fmla="*/ 0 w 59"/>
                <a:gd name="T7" fmla="*/ 26 h 52"/>
                <a:gd name="T8" fmla="*/ 30 w 59"/>
                <a:gd name="T9" fmla="*/ 0 h 52"/>
                <a:gd name="T10" fmla="*/ 0 60000 65536"/>
                <a:gd name="T11" fmla="*/ 0 60000 65536"/>
                <a:gd name="T12" fmla="*/ 0 60000 65536"/>
                <a:gd name="T13" fmla="*/ 0 60000 65536"/>
                <a:gd name="T14" fmla="*/ 0 60000 65536"/>
                <a:gd name="T15" fmla="*/ 0 w 59"/>
                <a:gd name="T16" fmla="*/ 0 h 52"/>
                <a:gd name="T17" fmla="*/ 59 w 59"/>
                <a:gd name="T18" fmla="*/ 52 h 52"/>
              </a:gdLst>
              <a:ahLst/>
              <a:cxnLst>
                <a:cxn ang="T10">
                  <a:pos x="T0" y="T1"/>
                </a:cxn>
                <a:cxn ang="T11">
                  <a:pos x="T2" y="T3"/>
                </a:cxn>
                <a:cxn ang="T12">
                  <a:pos x="T4" y="T5"/>
                </a:cxn>
                <a:cxn ang="T13">
                  <a:pos x="T6" y="T7"/>
                </a:cxn>
                <a:cxn ang="T14">
                  <a:pos x="T8" y="T9"/>
                </a:cxn>
              </a:cxnLst>
              <a:rect l="T15" t="T16" r="T17" b="T18"/>
              <a:pathLst>
                <a:path w="59" h="52">
                  <a:moveTo>
                    <a:pt x="30" y="0"/>
                  </a:moveTo>
                  <a:lnTo>
                    <a:pt x="59" y="26"/>
                  </a:lnTo>
                  <a:lnTo>
                    <a:pt x="30" y="52"/>
                  </a:lnTo>
                  <a:lnTo>
                    <a:pt x="0" y="26"/>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40" name="未知">
              <a:extLst>
                <a:ext uri="{FF2B5EF4-FFF2-40B4-BE49-F238E27FC236}">
                  <a16:creationId xmlns:a16="http://schemas.microsoft.com/office/drawing/2014/main" id="{0F6F9713-7FAF-48F6-86F1-B90416F552F1}"/>
                </a:ext>
              </a:extLst>
            </p:cNvPr>
            <p:cNvSpPr>
              <a:spLocks/>
            </p:cNvSpPr>
            <p:nvPr/>
          </p:nvSpPr>
          <p:spPr bwMode="auto">
            <a:xfrm>
              <a:off x="2775" y="1019"/>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 name="T15" fmla="*/ 0 w 60"/>
                <a:gd name="T16" fmla="*/ 0 h 52"/>
                <a:gd name="T17" fmla="*/ 60 w 60"/>
                <a:gd name="T18" fmla="*/ 52 h 52"/>
              </a:gdLst>
              <a:ahLst/>
              <a:cxnLst>
                <a:cxn ang="T10">
                  <a:pos x="T0" y="T1"/>
                </a:cxn>
                <a:cxn ang="T11">
                  <a:pos x="T2" y="T3"/>
                </a:cxn>
                <a:cxn ang="T12">
                  <a:pos x="T4" y="T5"/>
                </a:cxn>
                <a:cxn ang="T13">
                  <a:pos x="T6" y="T7"/>
                </a:cxn>
                <a:cxn ang="T14">
                  <a:pos x="T8" y="T9"/>
                </a:cxn>
              </a:cxnLst>
              <a:rect l="T15" t="T16" r="T17" b="T18"/>
              <a:pathLst>
                <a:path w="60" h="52">
                  <a:moveTo>
                    <a:pt x="30" y="0"/>
                  </a:moveTo>
                  <a:lnTo>
                    <a:pt x="60" y="26"/>
                  </a:lnTo>
                  <a:lnTo>
                    <a:pt x="30" y="52"/>
                  </a:lnTo>
                  <a:lnTo>
                    <a:pt x="0" y="26"/>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41" name="未知">
              <a:extLst>
                <a:ext uri="{FF2B5EF4-FFF2-40B4-BE49-F238E27FC236}">
                  <a16:creationId xmlns:a16="http://schemas.microsoft.com/office/drawing/2014/main" id="{6DFB404B-2DC8-4DE8-8D4B-AE677913CDD6}"/>
                </a:ext>
              </a:extLst>
            </p:cNvPr>
            <p:cNvSpPr>
              <a:spLocks/>
            </p:cNvSpPr>
            <p:nvPr/>
          </p:nvSpPr>
          <p:spPr bwMode="auto">
            <a:xfrm>
              <a:off x="3063" y="888"/>
              <a:ext cx="59" cy="52"/>
            </a:xfrm>
            <a:custGeom>
              <a:avLst/>
              <a:gdLst>
                <a:gd name="T0" fmla="*/ 30 w 59"/>
                <a:gd name="T1" fmla="*/ 0 h 52"/>
                <a:gd name="T2" fmla="*/ 59 w 59"/>
                <a:gd name="T3" fmla="*/ 26 h 52"/>
                <a:gd name="T4" fmla="*/ 30 w 59"/>
                <a:gd name="T5" fmla="*/ 52 h 52"/>
                <a:gd name="T6" fmla="*/ 0 w 59"/>
                <a:gd name="T7" fmla="*/ 26 h 52"/>
                <a:gd name="T8" fmla="*/ 30 w 59"/>
                <a:gd name="T9" fmla="*/ 0 h 52"/>
                <a:gd name="T10" fmla="*/ 0 60000 65536"/>
                <a:gd name="T11" fmla="*/ 0 60000 65536"/>
                <a:gd name="T12" fmla="*/ 0 60000 65536"/>
                <a:gd name="T13" fmla="*/ 0 60000 65536"/>
                <a:gd name="T14" fmla="*/ 0 60000 65536"/>
                <a:gd name="T15" fmla="*/ 0 w 59"/>
                <a:gd name="T16" fmla="*/ 0 h 52"/>
                <a:gd name="T17" fmla="*/ 59 w 59"/>
                <a:gd name="T18" fmla="*/ 52 h 52"/>
              </a:gdLst>
              <a:ahLst/>
              <a:cxnLst>
                <a:cxn ang="T10">
                  <a:pos x="T0" y="T1"/>
                </a:cxn>
                <a:cxn ang="T11">
                  <a:pos x="T2" y="T3"/>
                </a:cxn>
                <a:cxn ang="T12">
                  <a:pos x="T4" y="T5"/>
                </a:cxn>
                <a:cxn ang="T13">
                  <a:pos x="T6" y="T7"/>
                </a:cxn>
                <a:cxn ang="T14">
                  <a:pos x="T8" y="T9"/>
                </a:cxn>
              </a:cxnLst>
              <a:rect l="T15" t="T16" r="T17" b="T18"/>
              <a:pathLst>
                <a:path w="59" h="52">
                  <a:moveTo>
                    <a:pt x="30" y="0"/>
                  </a:moveTo>
                  <a:lnTo>
                    <a:pt x="59" y="26"/>
                  </a:lnTo>
                  <a:lnTo>
                    <a:pt x="30" y="52"/>
                  </a:lnTo>
                  <a:lnTo>
                    <a:pt x="0" y="26"/>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42" name="未知">
              <a:extLst>
                <a:ext uri="{FF2B5EF4-FFF2-40B4-BE49-F238E27FC236}">
                  <a16:creationId xmlns:a16="http://schemas.microsoft.com/office/drawing/2014/main" id="{FD96B24D-2AF2-4804-80F2-CB0342DA96CB}"/>
                </a:ext>
              </a:extLst>
            </p:cNvPr>
            <p:cNvSpPr>
              <a:spLocks/>
            </p:cNvSpPr>
            <p:nvPr/>
          </p:nvSpPr>
          <p:spPr bwMode="auto">
            <a:xfrm>
              <a:off x="3350" y="740"/>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 name="T15" fmla="*/ 0 w 60"/>
                <a:gd name="T16" fmla="*/ 0 h 52"/>
                <a:gd name="T17" fmla="*/ 60 w 60"/>
                <a:gd name="T18" fmla="*/ 52 h 52"/>
              </a:gdLst>
              <a:ahLst/>
              <a:cxnLst>
                <a:cxn ang="T10">
                  <a:pos x="T0" y="T1"/>
                </a:cxn>
                <a:cxn ang="T11">
                  <a:pos x="T2" y="T3"/>
                </a:cxn>
                <a:cxn ang="T12">
                  <a:pos x="T4" y="T5"/>
                </a:cxn>
                <a:cxn ang="T13">
                  <a:pos x="T6" y="T7"/>
                </a:cxn>
                <a:cxn ang="T14">
                  <a:pos x="T8" y="T9"/>
                </a:cxn>
              </a:cxnLst>
              <a:rect l="T15" t="T16" r="T17" b="T18"/>
              <a:pathLst>
                <a:path w="60" h="52">
                  <a:moveTo>
                    <a:pt x="30" y="0"/>
                  </a:moveTo>
                  <a:lnTo>
                    <a:pt x="60" y="26"/>
                  </a:lnTo>
                  <a:lnTo>
                    <a:pt x="30" y="52"/>
                  </a:lnTo>
                  <a:lnTo>
                    <a:pt x="0" y="26"/>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43" name="Rectangle 232">
              <a:extLst>
                <a:ext uri="{FF2B5EF4-FFF2-40B4-BE49-F238E27FC236}">
                  <a16:creationId xmlns:a16="http://schemas.microsoft.com/office/drawing/2014/main" id="{7E42DDB6-F563-4043-95F1-8F856E671C83}"/>
                </a:ext>
              </a:extLst>
            </p:cNvPr>
            <p:cNvSpPr>
              <a:spLocks noChangeArrowheads="1"/>
            </p:cNvSpPr>
            <p:nvPr/>
          </p:nvSpPr>
          <p:spPr bwMode="auto">
            <a:xfrm>
              <a:off x="1913" y="1289"/>
              <a:ext cx="59" cy="5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44" name="Rectangle 233">
              <a:extLst>
                <a:ext uri="{FF2B5EF4-FFF2-40B4-BE49-F238E27FC236}">
                  <a16:creationId xmlns:a16="http://schemas.microsoft.com/office/drawing/2014/main" id="{B29A6D83-DB69-4ADA-9082-667667DDAFC8}"/>
                </a:ext>
              </a:extLst>
            </p:cNvPr>
            <p:cNvSpPr>
              <a:spLocks noChangeArrowheads="1"/>
            </p:cNvSpPr>
            <p:nvPr/>
          </p:nvSpPr>
          <p:spPr bwMode="auto">
            <a:xfrm>
              <a:off x="2200" y="1193"/>
              <a:ext cx="60" cy="5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45" name="Rectangle 234">
              <a:extLst>
                <a:ext uri="{FF2B5EF4-FFF2-40B4-BE49-F238E27FC236}">
                  <a16:creationId xmlns:a16="http://schemas.microsoft.com/office/drawing/2014/main" id="{6B007C8F-1E9B-4D35-8715-EAB41BE3CC57}"/>
                </a:ext>
              </a:extLst>
            </p:cNvPr>
            <p:cNvSpPr>
              <a:spLocks noChangeArrowheads="1"/>
            </p:cNvSpPr>
            <p:nvPr/>
          </p:nvSpPr>
          <p:spPr bwMode="auto">
            <a:xfrm>
              <a:off x="2488" y="1097"/>
              <a:ext cx="59" cy="5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46" name="Rectangle 235">
              <a:extLst>
                <a:ext uri="{FF2B5EF4-FFF2-40B4-BE49-F238E27FC236}">
                  <a16:creationId xmlns:a16="http://schemas.microsoft.com/office/drawing/2014/main" id="{A7815F0D-8830-4278-BAEE-53553127BA61}"/>
                </a:ext>
              </a:extLst>
            </p:cNvPr>
            <p:cNvSpPr>
              <a:spLocks noChangeArrowheads="1"/>
            </p:cNvSpPr>
            <p:nvPr/>
          </p:nvSpPr>
          <p:spPr bwMode="auto">
            <a:xfrm>
              <a:off x="2775" y="1001"/>
              <a:ext cx="60" cy="5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47" name="Rectangle 236">
              <a:extLst>
                <a:ext uri="{FF2B5EF4-FFF2-40B4-BE49-F238E27FC236}">
                  <a16:creationId xmlns:a16="http://schemas.microsoft.com/office/drawing/2014/main" id="{7B5660C6-21F6-4E31-BA65-40B63364FB44}"/>
                </a:ext>
              </a:extLst>
            </p:cNvPr>
            <p:cNvSpPr>
              <a:spLocks noChangeArrowheads="1"/>
            </p:cNvSpPr>
            <p:nvPr/>
          </p:nvSpPr>
          <p:spPr bwMode="auto">
            <a:xfrm>
              <a:off x="3063" y="862"/>
              <a:ext cx="59" cy="5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48" name="未知">
              <a:extLst>
                <a:ext uri="{FF2B5EF4-FFF2-40B4-BE49-F238E27FC236}">
                  <a16:creationId xmlns:a16="http://schemas.microsoft.com/office/drawing/2014/main" id="{5FCA71A5-E912-4442-8AB1-7CF4ADCEEB94}"/>
                </a:ext>
              </a:extLst>
            </p:cNvPr>
            <p:cNvSpPr>
              <a:spLocks/>
            </p:cNvSpPr>
            <p:nvPr/>
          </p:nvSpPr>
          <p:spPr bwMode="auto">
            <a:xfrm>
              <a:off x="2200" y="1184"/>
              <a:ext cx="60" cy="53"/>
            </a:xfrm>
            <a:custGeom>
              <a:avLst/>
              <a:gdLst>
                <a:gd name="T0" fmla="*/ 30 w 60"/>
                <a:gd name="T1" fmla="*/ 0 h 53"/>
                <a:gd name="T2" fmla="*/ 60 w 60"/>
                <a:gd name="T3" fmla="*/ 53 h 53"/>
                <a:gd name="T4" fmla="*/ 0 w 60"/>
                <a:gd name="T5" fmla="*/ 53 h 53"/>
                <a:gd name="T6" fmla="*/ 30 w 60"/>
                <a:gd name="T7" fmla="*/ 0 h 53"/>
                <a:gd name="T8" fmla="*/ 0 60000 65536"/>
                <a:gd name="T9" fmla="*/ 0 60000 65536"/>
                <a:gd name="T10" fmla="*/ 0 60000 65536"/>
                <a:gd name="T11" fmla="*/ 0 60000 65536"/>
                <a:gd name="T12" fmla="*/ 0 w 60"/>
                <a:gd name="T13" fmla="*/ 0 h 53"/>
                <a:gd name="T14" fmla="*/ 60 w 60"/>
                <a:gd name="T15" fmla="*/ 53 h 53"/>
              </a:gdLst>
              <a:ahLst/>
              <a:cxnLst>
                <a:cxn ang="T8">
                  <a:pos x="T0" y="T1"/>
                </a:cxn>
                <a:cxn ang="T9">
                  <a:pos x="T2" y="T3"/>
                </a:cxn>
                <a:cxn ang="T10">
                  <a:pos x="T4" y="T5"/>
                </a:cxn>
                <a:cxn ang="T11">
                  <a:pos x="T6" y="T7"/>
                </a:cxn>
              </a:cxnLst>
              <a:rect l="T12" t="T13" r="T14" b="T15"/>
              <a:pathLst>
                <a:path w="60" h="53">
                  <a:moveTo>
                    <a:pt x="30" y="0"/>
                  </a:moveTo>
                  <a:lnTo>
                    <a:pt x="60" y="53"/>
                  </a:lnTo>
                  <a:lnTo>
                    <a:pt x="0" y="53"/>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49" name="未知">
              <a:extLst>
                <a:ext uri="{FF2B5EF4-FFF2-40B4-BE49-F238E27FC236}">
                  <a16:creationId xmlns:a16="http://schemas.microsoft.com/office/drawing/2014/main" id="{2EF6B051-C0C2-4797-A1D2-E0227B918E25}"/>
                </a:ext>
              </a:extLst>
            </p:cNvPr>
            <p:cNvSpPr>
              <a:spLocks/>
            </p:cNvSpPr>
            <p:nvPr/>
          </p:nvSpPr>
          <p:spPr bwMode="auto">
            <a:xfrm>
              <a:off x="2488" y="1080"/>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 name="T12" fmla="*/ 0 w 59"/>
                <a:gd name="T13" fmla="*/ 0 h 52"/>
                <a:gd name="T14" fmla="*/ 59 w 59"/>
                <a:gd name="T15" fmla="*/ 52 h 52"/>
              </a:gdLst>
              <a:ahLst/>
              <a:cxnLst>
                <a:cxn ang="T8">
                  <a:pos x="T0" y="T1"/>
                </a:cxn>
                <a:cxn ang="T9">
                  <a:pos x="T2" y="T3"/>
                </a:cxn>
                <a:cxn ang="T10">
                  <a:pos x="T4" y="T5"/>
                </a:cxn>
                <a:cxn ang="T11">
                  <a:pos x="T6" y="T7"/>
                </a:cxn>
              </a:cxnLst>
              <a:rect l="T12" t="T13" r="T14" b="T15"/>
              <a:pathLst>
                <a:path w="59" h="52">
                  <a:moveTo>
                    <a:pt x="30" y="0"/>
                  </a:moveTo>
                  <a:lnTo>
                    <a:pt x="59" y="52"/>
                  </a:lnTo>
                  <a:lnTo>
                    <a:pt x="0" y="52"/>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50" name="未知">
              <a:extLst>
                <a:ext uri="{FF2B5EF4-FFF2-40B4-BE49-F238E27FC236}">
                  <a16:creationId xmlns:a16="http://schemas.microsoft.com/office/drawing/2014/main" id="{A4CB8CE6-C775-4CAC-9863-79063464FBDF}"/>
                </a:ext>
              </a:extLst>
            </p:cNvPr>
            <p:cNvSpPr>
              <a:spLocks/>
            </p:cNvSpPr>
            <p:nvPr/>
          </p:nvSpPr>
          <p:spPr bwMode="auto">
            <a:xfrm>
              <a:off x="2775" y="966"/>
              <a:ext cx="60" cy="53"/>
            </a:xfrm>
            <a:custGeom>
              <a:avLst/>
              <a:gdLst>
                <a:gd name="T0" fmla="*/ 30 w 60"/>
                <a:gd name="T1" fmla="*/ 0 h 53"/>
                <a:gd name="T2" fmla="*/ 60 w 60"/>
                <a:gd name="T3" fmla="*/ 53 h 53"/>
                <a:gd name="T4" fmla="*/ 0 w 60"/>
                <a:gd name="T5" fmla="*/ 53 h 53"/>
                <a:gd name="T6" fmla="*/ 30 w 60"/>
                <a:gd name="T7" fmla="*/ 0 h 53"/>
                <a:gd name="T8" fmla="*/ 0 60000 65536"/>
                <a:gd name="T9" fmla="*/ 0 60000 65536"/>
                <a:gd name="T10" fmla="*/ 0 60000 65536"/>
                <a:gd name="T11" fmla="*/ 0 60000 65536"/>
                <a:gd name="T12" fmla="*/ 0 w 60"/>
                <a:gd name="T13" fmla="*/ 0 h 53"/>
                <a:gd name="T14" fmla="*/ 60 w 60"/>
                <a:gd name="T15" fmla="*/ 53 h 53"/>
              </a:gdLst>
              <a:ahLst/>
              <a:cxnLst>
                <a:cxn ang="T8">
                  <a:pos x="T0" y="T1"/>
                </a:cxn>
                <a:cxn ang="T9">
                  <a:pos x="T2" y="T3"/>
                </a:cxn>
                <a:cxn ang="T10">
                  <a:pos x="T4" y="T5"/>
                </a:cxn>
                <a:cxn ang="T11">
                  <a:pos x="T6" y="T7"/>
                </a:cxn>
              </a:cxnLst>
              <a:rect l="T12" t="T13" r="T14" b="T15"/>
              <a:pathLst>
                <a:path w="60" h="53">
                  <a:moveTo>
                    <a:pt x="30" y="0"/>
                  </a:moveTo>
                  <a:lnTo>
                    <a:pt x="60" y="53"/>
                  </a:lnTo>
                  <a:lnTo>
                    <a:pt x="0" y="53"/>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51" name="未知">
              <a:extLst>
                <a:ext uri="{FF2B5EF4-FFF2-40B4-BE49-F238E27FC236}">
                  <a16:creationId xmlns:a16="http://schemas.microsoft.com/office/drawing/2014/main" id="{9303B341-48E2-4E51-B945-C0E692B0A7F0}"/>
                </a:ext>
              </a:extLst>
            </p:cNvPr>
            <p:cNvSpPr>
              <a:spLocks/>
            </p:cNvSpPr>
            <p:nvPr/>
          </p:nvSpPr>
          <p:spPr bwMode="auto">
            <a:xfrm>
              <a:off x="3063" y="853"/>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 name="T12" fmla="*/ 0 w 59"/>
                <a:gd name="T13" fmla="*/ 0 h 52"/>
                <a:gd name="T14" fmla="*/ 59 w 59"/>
                <a:gd name="T15" fmla="*/ 52 h 52"/>
              </a:gdLst>
              <a:ahLst/>
              <a:cxnLst>
                <a:cxn ang="T8">
                  <a:pos x="T0" y="T1"/>
                </a:cxn>
                <a:cxn ang="T9">
                  <a:pos x="T2" y="T3"/>
                </a:cxn>
                <a:cxn ang="T10">
                  <a:pos x="T4" y="T5"/>
                </a:cxn>
                <a:cxn ang="T11">
                  <a:pos x="T6" y="T7"/>
                </a:cxn>
              </a:cxnLst>
              <a:rect l="T12" t="T13" r="T14" b="T15"/>
              <a:pathLst>
                <a:path w="59" h="52">
                  <a:moveTo>
                    <a:pt x="30" y="0"/>
                  </a:moveTo>
                  <a:lnTo>
                    <a:pt x="59" y="52"/>
                  </a:lnTo>
                  <a:lnTo>
                    <a:pt x="0" y="52"/>
                  </a:lnTo>
                  <a:lnTo>
                    <a:pt x="30" y="0"/>
                  </a:lnTo>
                  <a:close/>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52" name="Rectangle 241">
              <a:extLst>
                <a:ext uri="{FF2B5EF4-FFF2-40B4-BE49-F238E27FC236}">
                  <a16:creationId xmlns:a16="http://schemas.microsoft.com/office/drawing/2014/main" id="{E6C8D30B-114D-47FB-AF02-A323A9221AE7}"/>
                </a:ext>
              </a:extLst>
            </p:cNvPr>
            <p:cNvSpPr>
              <a:spLocks noChangeArrowheads="1"/>
            </p:cNvSpPr>
            <p:nvPr/>
          </p:nvSpPr>
          <p:spPr bwMode="auto">
            <a:xfrm>
              <a:off x="2190" y="1149"/>
              <a:ext cx="10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53" name="Line 242">
              <a:extLst>
                <a:ext uri="{FF2B5EF4-FFF2-40B4-BE49-F238E27FC236}">
                  <a16:creationId xmlns:a16="http://schemas.microsoft.com/office/drawing/2014/main" id="{46FCD6B3-A3B6-4E38-9081-D8B587DB8A38}"/>
                </a:ext>
              </a:extLst>
            </p:cNvPr>
            <p:cNvSpPr>
              <a:spLocks noChangeShapeType="1"/>
            </p:cNvSpPr>
            <p:nvPr/>
          </p:nvSpPr>
          <p:spPr bwMode="auto">
            <a:xfrm flipH="1" flipV="1">
              <a:off x="2200" y="1158"/>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54" name="Line 243">
              <a:extLst>
                <a:ext uri="{FF2B5EF4-FFF2-40B4-BE49-F238E27FC236}">
                  <a16:creationId xmlns:a16="http://schemas.microsoft.com/office/drawing/2014/main" id="{02B029A7-5979-42C7-8212-03716DF53F7D}"/>
                </a:ext>
              </a:extLst>
            </p:cNvPr>
            <p:cNvSpPr>
              <a:spLocks noChangeShapeType="1"/>
            </p:cNvSpPr>
            <p:nvPr/>
          </p:nvSpPr>
          <p:spPr bwMode="auto">
            <a:xfrm>
              <a:off x="2230" y="1184"/>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55" name="Line 244">
              <a:extLst>
                <a:ext uri="{FF2B5EF4-FFF2-40B4-BE49-F238E27FC236}">
                  <a16:creationId xmlns:a16="http://schemas.microsoft.com/office/drawing/2014/main" id="{E00C2D13-8C6B-4620-9487-5EE48AD4EC1E}"/>
                </a:ext>
              </a:extLst>
            </p:cNvPr>
            <p:cNvSpPr>
              <a:spLocks noChangeShapeType="1"/>
            </p:cNvSpPr>
            <p:nvPr/>
          </p:nvSpPr>
          <p:spPr bwMode="auto">
            <a:xfrm flipH="1">
              <a:off x="2200" y="1184"/>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56" name="Line 245">
              <a:extLst>
                <a:ext uri="{FF2B5EF4-FFF2-40B4-BE49-F238E27FC236}">
                  <a16:creationId xmlns:a16="http://schemas.microsoft.com/office/drawing/2014/main" id="{B4815D6D-7CD7-4580-B056-510493190AF4}"/>
                </a:ext>
              </a:extLst>
            </p:cNvPr>
            <p:cNvSpPr>
              <a:spLocks noChangeShapeType="1"/>
            </p:cNvSpPr>
            <p:nvPr/>
          </p:nvSpPr>
          <p:spPr bwMode="auto">
            <a:xfrm flipV="1">
              <a:off x="2230" y="1158"/>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57" name="Rectangle 246">
              <a:extLst>
                <a:ext uri="{FF2B5EF4-FFF2-40B4-BE49-F238E27FC236}">
                  <a16:creationId xmlns:a16="http://schemas.microsoft.com/office/drawing/2014/main" id="{F722C661-0CD1-4FAB-9CA9-95C8D61A3521}"/>
                </a:ext>
              </a:extLst>
            </p:cNvPr>
            <p:cNvSpPr>
              <a:spLocks noChangeArrowheads="1"/>
            </p:cNvSpPr>
            <p:nvPr/>
          </p:nvSpPr>
          <p:spPr bwMode="auto">
            <a:xfrm>
              <a:off x="2478" y="1036"/>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58" name="Line 247">
              <a:extLst>
                <a:ext uri="{FF2B5EF4-FFF2-40B4-BE49-F238E27FC236}">
                  <a16:creationId xmlns:a16="http://schemas.microsoft.com/office/drawing/2014/main" id="{395988DF-7C6E-47D6-A2F3-7C0A141A1985}"/>
                </a:ext>
              </a:extLst>
            </p:cNvPr>
            <p:cNvSpPr>
              <a:spLocks noChangeShapeType="1"/>
            </p:cNvSpPr>
            <p:nvPr/>
          </p:nvSpPr>
          <p:spPr bwMode="auto">
            <a:xfrm flipH="1" flipV="1">
              <a:off x="2488" y="1045"/>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59" name="Line 248">
              <a:extLst>
                <a:ext uri="{FF2B5EF4-FFF2-40B4-BE49-F238E27FC236}">
                  <a16:creationId xmlns:a16="http://schemas.microsoft.com/office/drawing/2014/main" id="{7A1BDD16-9343-4BA1-B6FE-1C33C2B2646C}"/>
                </a:ext>
              </a:extLst>
            </p:cNvPr>
            <p:cNvSpPr>
              <a:spLocks noChangeShapeType="1"/>
            </p:cNvSpPr>
            <p:nvPr/>
          </p:nvSpPr>
          <p:spPr bwMode="auto">
            <a:xfrm>
              <a:off x="2518" y="1071"/>
              <a:ext cx="29"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60" name="Line 249">
              <a:extLst>
                <a:ext uri="{FF2B5EF4-FFF2-40B4-BE49-F238E27FC236}">
                  <a16:creationId xmlns:a16="http://schemas.microsoft.com/office/drawing/2014/main" id="{D96B01E4-221D-4BED-880D-A4254E0DFE16}"/>
                </a:ext>
              </a:extLst>
            </p:cNvPr>
            <p:cNvSpPr>
              <a:spLocks noChangeShapeType="1"/>
            </p:cNvSpPr>
            <p:nvPr/>
          </p:nvSpPr>
          <p:spPr bwMode="auto">
            <a:xfrm flipH="1">
              <a:off x="2488" y="1071"/>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61" name="Line 250">
              <a:extLst>
                <a:ext uri="{FF2B5EF4-FFF2-40B4-BE49-F238E27FC236}">
                  <a16:creationId xmlns:a16="http://schemas.microsoft.com/office/drawing/2014/main" id="{4FC800B6-D4C0-4B8D-B886-084DC36E15AB}"/>
                </a:ext>
              </a:extLst>
            </p:cNvPr>
            <p:cNvSpPr>
              <a:spLocks noChangeShapeType="1"/>
            </p:cNvSpPr>
            <p:nvPr/>
          </p:nvSpPr>
          <p:spPr bwMode="auto">
            <a:xfrm flipV="1">
              <a:off x="2518" y="1045"/>
              <a:ext cx="29"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62" name="Rectangle 251">
              <a:extLst>
                <a:ext uri="{FF2B5EF4-FFF2-40B4-BE49-F238E27FC236}">
                  <a16:creationId xmlns:a16="http://schemas.microsoft.com/office/drawing/2014/main" id="{34962180-F533-4011-A12E-F0FE272BA7AF}"/>
                </a:ext>
              </a:extLst>
            </p:cNvPr>
            <p:cNvSpPr>
              <a:spLocks noChangeArrowheads="1"/>
            </p:cNvSpPr>
            <p:nvPr/>
          </p:nvSpPr>
          <p:spPr bwMode="auto">
            <a:xfrm>
              <a:off x="2765" y="923"/>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63" name="Line 252">
              <a:extLst>
                <a:ext uri="{FF2B5EF4-FFF2-40B4-BE49-F238E27FC236}">
                  <a16:creationId xmlns:a16="http://schemas.microsoft.com/office/drawing/2014/main" id="{02770085-E526-4711-A4B1-F020A59E7AF5}"/>
                </a:ext>
              </a:extLst>
            </p:cNvPr>
            <p:cNvSpPr>
              <a:spLocks noChangeShapeType="1"/>
            </p:cNvSpPr>
            <p:nvPr/>
          </p:nvSpPr>
          <p:spPr bwMode="auto">
            <a:xfrm flipH="1" flipV="1">
              <a:off x="2775" y="932"/>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64" name="Line 253">
              <a:extLst>
                <a:ext uri="{FF2B5EF4-FFF2-40B4-BE49-F238E27FC236}">
                  <a16:creationId xmlns:a16="http://schemas.microsoft.com/office/drawing/2014/main" id="{4CB0E03F-703F-491D-B60A-3A5C67B8DFF2}"/>
                </a:ext>
              </a:extLst>
            </p:cNvPr>
            <p:cNvSpPr>
              <a:spLocks noChangeShapeType="1"/>
            </p:cNvSpPr>
            <p:nvPr/>
          </p:nvSpPr>
          <p:spPr bwMode="auto">
            <a:xfrm>
              <a:off x="2805" y="958"/>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65" name="Line 254">
              <a:extLst>
                <a:ext uri="{FF2B5EF4-FFF2-40B4-BE49-F238E27FC236}">
                  <a16:creationId xmlns:a16="http://schemas.microsoft.com/office/drawing/2014/main" id="{A498F7FD-D9C2-4E1C-9390-77DA4BB5114F}"/>
                </a:ext>
              </a:extLst>
            </p:cNvPr>
            <p:cNvSpPr>
              <a:spLocks noChangeShapeType="1"/>
            </p:cNvSpPr>
            <p:nvPr/>
          </p:nvSpPr>
          <p:spPr bwMode="auto">
            <a:xfrm flipH="1">
              <a:off x="2775" y="958"/>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66" name="Line 255">
              <a:extLst>
                <a:ext uri="{FF2B5EF4-FFF2-40B4-BE49-F238E27FC236}">
                  <a16:creationId xmlns:a16="http://schemas.microsoft.com/office/drawing/2014/main" id="{EEBA7455-9479-4F3B-93E0-254185278CC2}"/>
                </a:ext>
              </a:extLst>
            </p:cNvPr>
            <p:cNvSpPr>
              <a:spLocks noChangeShapeType="1"/>
            </p:cNvSpPr>
            <p:nvPr/>
          </p:nvSpPr>
          <p:spPr bwMode="auto">
            <a:xfrm flipV="1">
              <a:off x="2805" y="932"/>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67" name="Rectangle 256">
              <a:extLst>
                <a:ext uri="{FF2B5EF4-FFF2-40B4-BE49-F238E27FC236}">
                  <a16:creationId xmlns:a16="http://schemas.microsoft.com/office/drawing/2014/main" id="{00707B0C-4840-4890-972A-027DD48AA917}"/>
                </a:ext>
              </a:extLst>
            </p:cNvPr>
            <p:cNvSpPr>
              <a:spLocks noChangeArrowheads="1"/>
            </p:cNvSpPr>
            <p:nvPr/>
          </p:nvSpPr>
          <p:spPr bwMode="auto">
            <a:xfrm>
              <a:off x="3053" y="801"/>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68" name="Line 257">
              <a:extLst>
                <a:ext uri="{FF2B5EF4-FFF2-40B4-BE49-F238E27FC236}">
                  <a16:creationId xmlns:a16="http://schemas.microsoft.com/office/drawing/2014/main" id="{948554F6-C5AB-4B94-BB71-B983AD935538}"/>
                </a:ext>
              </a:extLst>
            </p:cNvPr>
            <p:cNvSpPr>
              <a:spLocks noChangeShapeType="1"/>
            </p:cNvSpPr>
            <p:nvPr/>
          </p:nvSpPr>
          <p:spPr bwMode="auto">
            <a:xfrm flipH="1" flipV="1">
              <a:off x="3063" y="810"/>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69" name="Line 258">
              <a:extLst>
                <a:ext uri="{FF2B5EF4-FFF2-40B4-BE49-F238E27FC236}">
                  <a16:creationId xmlns:a16="http://schemas.microsoft.com/office/drawing/2014/main" id="{8A17BB08-4496-4999-B09C-774D419BAFB5}"/>
                </a:ext>
              </a:extLst>
            </p:cNvPr>
            <p:cNvSpPr>
              <a:spLocks noChangeShapeType="1"/>
            </p:cNvSpPr>
            <p:nvPr/>
          </p:nvSpPr>
          <p:spPr bwMode="auto">
            <a:xfrm>
              <a:off x="3093" y="836"/>
              <a:ext cx="29"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70" name="Line 259">
              <a:extLst>
                <a:ext uri="{FF2B5EF4-FFF2-40B4-BE49-F238E27FC236}">
                  <a16:creationId xmlns:a16="http://schemas.microsoft.com/office/drawing/2014/main" id="{1A928A9E-086A-487A-A84C-53AAFD0A9800}"/>
                </a:ext>
              </a:extLst>
            </p:cNvPr>
            <p:cNvSpPr>
              <a:spLocks noChangeShapeType="1"/>
            </p:cNvSpPr>
            <p:nvPr/>
          </p:nvSpPr>
          <p:spPr bwMode="auto">
            <a:xfrm flipH="1">
              <a:off x="3063" y="836"/>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71" name="Line 260">
              <a:extLst>
                <a:ext uri="{FF2B5EF4-FFF2-40B4-BE49-F238E27FC236}">
                  <a16:creationId xmlns:a16="http://schemas.microsoft.com/office/drawing/2014/main" id="{BB79ED1A-05EA-43DB-903A-AB3810D1F7C6}"/>
                </a:ext>
              </a:extLst>
            </p:cNvPr>
            <p:cNvSpPr>
              <a:spLocks noChangeShapeType="1"/>
            </p:cNvSpPr>
            <p:nvPr/>
          </p:nvSpPr>
          <p:spPr bwMode="auto">
            <a:xfrm flipV="1">
              <a:off x="3093" y="810"/>
              <a:ext cx="29"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72" name="Rectangle 261">
              <a:extLst>
                <a:ext uri="{FF2B5EF4-FFF2-40B4-BE49-F238E27FC236}">
                  <a16:creationId xmlns:a16="http://schemas.microsoft.com/office/drawing/2014/main" id="{D5DCB048-9C97-4034-BE54-2CF23375A138}"/>
                </a:ext>
              </a:extLst>
            </p:cNvPr>
            <p:cNvSpPr>
              <a:spLocks noChangeArrowheads="1"/>
            </p:cNvSpPr>
            <p:nvPr/>
          </p:nvSpPr>
          <p:spPr bwMode="auto">
            <a:xfrm>
              <a:off x="2765" y="897"/>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73" name="Line 262">
              <a:extLst>
                <a:ext uri="{FF2B5EF4-FFF2-40B4-BE49-F238E27FC236}">
                  <a16:creationId xmlns:a16="http://schemas.microsoft.com/office/drawing/2014/main" id="{25B86C8C-BD45-44D0-AA78-33CF3EFBBB5D}"/>
                </a:ext>
              </a:extLst>
            </p:cNvPr>
            <p:cNvSpPr>
              <a:spLocks noChangeShapeType="1"/>
            </p:cNvSpPr>
            <p:nvPr/>
          </p:nvSpPr>
          <p:spPr bwMode="auto">
            <a:xfrm flipH="1" flipV="1">
              <a:off x="2775" y="905"/>
              <a:ext cx="30" cy="27"/>
            </a:xfrm>
            <a:prstGeom prst="line">
              <a:avLst/>
            </a:prstGeom>
            <a:noFill/>
            <a:ln w="15875">
              <a:solidFill>
                <a:srgbClr val="FF99CC"/>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74" name="Line 263">
              <a:extLst>
                <a:ext uri="{FF2B5EF4-FFF2-40B4-BE49-F238E27FC236}">
                  <a16:creationId xmlns:a16="http://schemas.microsoft.com/office/drawing/2014/main" id="{AB0F61F6-AC1B-4783-9555-C6895CBA189C}"/>
                </a:ext>
              </a:extLst>
            </p:cNvPr>
            <p:cNvSpPr>
              <a:spLocks noChangeShapeType="1"/>
            </p:cNvSpPr>
            <p:nvPr/>
          </p:nvSpPr>
          <p:spPr bwMode="auto">
            <a:xfrm>
              <a:off x="2805" y="932"/>
              <a:ext cx="30" cy="26"/>
            </a:xfrm>
            <a:prstGeom prst="line">
              <a:avLst/>
            </a:prstGeom>
            <a:noFill/>
            <a:ln w="15875">
              <a:solidFill>
                <a:srgbClr val="FF99CC"/>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75" name="Line 264">
              <a:extLst>
                <a:ext uri="{FF2B5EF4-FFF2-40B4-BE49-F238E27FC236}">
                  <a16:creationId xmlns:a16="http://schemas.microsoft.com/office/drawing/2014/main" id="{616968E4-2BE0-4454-BDE1-9D6F68FDF7C2}"/>
                </a:ext>
              </a:extLst>
            </p:cNvPr>
            <p:cNvSpPr>
              <a:spLocks noChangeShapeType="1"/>
            </p:cNvSpPr>
            <p:nvPr/>
          </p:nvSpPr>
          <p:spPr bwMode="auto">
            <a:xfrm flipH="1">
              <a:off x="2775" y="932"/>
              <a:ext cx="30" cy="26"/>
            </a:xfrm>
            <a:prstGeom prst="line">
              <a:avLst/>
            </a:prstGeom>
            <a:noFill/>
            <a:ln w="15875">
              <a:solidFill>
                <a:srgbClr val="FF99CC"/>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76" name="Line 265">
              <a:extLst>
                <a:ext uri="{FF2B5EF4-FFF2-40B4-BE49-F238E27FC236}">
                  <a16:creationId xmlns:a16="http://schemas.microsoft.com/office/drawing/2014/main" id="{B0C236AD-9B33-404E-98CF-4645C4F18C99}"/>
                </a:ext>
              </a:extLst>
            </p:cNvPr>
            <p:cNvSpPr>
              <a:spLocks noChangeShapeType="1"/>
            </p:cNvSpPr>
            <p:nvPr/>
          </p:nvSpPr>
          <p:spPr bwMode="auto">
            <a:xfrm flipV="1">
              <a:off x="2805" y="905"/>
              <a:ext cx="30" cy="27"/>
            </a:xfrm>
            <a:prstGeom prst="line">
              <a:avLst/>
            </a:prstGeom>
            <a:noFill/>
            <a:ln w="15875">
              <a:solidFill>
                <a:srgbClr val="FF99CC"/>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77" name="Line 266">
              <a:extLst>
                <a:ext uri="{FF2B5EF4-FFF2-40B4-BE49-F238E27FC236}">
                  <a16:creationId xmlns:a16="http://schemas.microsoft.com/office/drawing/2014/main" id="{A87F1772-7249-4EFD-A05E-830764EA1977}"/>
                </a:ext>
              </a:extLst>
            </p:cNvPr>
            <p:cNvSpPr>
              <a:spLocks noChangeShapeType="1"/>
            </p:cNvSpPr>
            <p:nvPr/>
          </p:nvSpPr>
          <p:spPr bwMode="auto">
            <a:xfrm flipV="1">
              <a:off x="2805" y="905"/>
              <a:ext cx="1" cy="27"/>
            </a:xfrm>
            <a:prstGeom prst="line">
              <a:avLst/>
            </a:prstGeom>
            <a:noFill/>
            <a:ln w="15875">
              <a:solidFill>
                <a:srgbClr val="FF99CC"/>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78" name="Line 267">
              <a:extLst>
                <a:ext uri="{FF2B5EF4-FFF2-40B4-BE49-F238E27FC236}">
                  <a16:creationId xmlns:a16="http://schemas.microsoft.com/office/drawing/2014/main" id="{FF0223D6-1359-4F02-9407-1AD093BF9E72}"/>
                </a:ext>
              </a:extLst>
            </p:cNvPr>
            <p:cNvSpPr>
              <a:spLocks noChangeShapeType="1"/>
            </p:cNvSpPr>
            <p:nvPr/>
          </p:nvSpPr>
          <p:spPr bwMode="auto">
            <a:xfrm>
              <a:off x="2805" y="932"/>
              <a:ext cx="1" cy="26"/>
            </a:xfrm>
            <a:prstGeom prst="line">
              <a:avLst/>
            </a:prstGeom>
            <a:noFill/>
            <a:ln w="15875">
              <a:solidFill>
                <a:srgbClr val="FF99CC"/>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中宋" panose="02010600040101010101" pitchFamily="2" charset="-122"/>
                <a:ea typeface="华文中宋" panose="02010600040101010101" pitchFamily="2" charset="-122"/>
              </a:endParaRPr>
            </a:p>
          </p:txBody>
        </p:sp>
        <p:sp>
          <p:nvSpPr>
            <p:cNvPr id="38979" name="Oval 268">
              <a:extLst>
                <a:ext uri="{FF2B5EF4-FFF2-40B4-BE49-F238E27FC236}">
                  <a16:creationId xmlns:a16="http://schemas.microsoft.com/office/drawing/2014/main" id="{B6CB094A-1A30-48F2-8660-CD43AFCBC137}"/>
                </a:ext>
              </a:extLst>
            </p:cNvPr>
            <p:cNvSpPr>
              <a:spLocks noChangeArrowheads="1"/>
            </p:cNvSpPr>
            <p:nvPr/>
          </p:nvSpPr>
          <p:spPr bwMode="auto">
            <a:xfrm>
              <a:off x="1338" y="1576"/>
              <a:ext cx="59" cy="53"/>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80" name="Oval 269">
              <a:extLst>
                <a:ext uri="{FF2B5EF4-FFF2-40B4-BE49-F238E27FC236}">
                  <a16:creationId xmlns:a16="http://schemas.microsoft.com/office/drawing/2014/main" id="{FADC7A98-2AAD-4FA7-BFF6-F80F019F77F9}"/>
                </a:ext>
              </a:extLst>
            </p:cNvPr>
            <p:cNvSpPr>
              <a:spLocks noChangeArrowheads="1"/>
            </p:cNvSpPr>
            <p:nvPr/>
          </p:nvSpPr>
          <p:spPr bwMode="auto">
            <a:xfrm>
              <a:off x="1625" y="1472"/>
              <a:ext cx="60" cy="5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81" name="Oval 270">
              <a:extLst>
                <a:ext uri="{FF2B5EF4-FFF2-40B4-BE49-F238E27FC236}">
                  <a16:creationId xmlns:a16="http://schemas.microsoft.com/office/drawing/2014/main" id="{CF67A7B5-7C88-4DA2-9B19-52E5B0103695}"/>
                </a:ext>
              </a:extLst>
            </p:cNvPr>
            <p:cNvSpPr>
              <a:spLocks noChangeArrowheads="1"/>
            </p:cNvSpPr>
            <p:nvPr/>
          </p:nvSpPr>
          <p:spPr bwMode="auto">
            <a:xfrm>
              <a:off x="1913" y="1367"/>
              <a:ext cx="59" cy="5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82" name="Oval 271">
              <a:extLst>
                <a:ext uri="{FF2B5EF4-FFF2-40B4-BE49-F238E27FC236}">
                  <a16:creationId xmlns:a16="http://schemas.microsoft.com/office/drawing/2014/main" id="{C7210295-4270-47BC-916F-D107CB5DDAFE}"/>
                </a:ext>
              </a:extLst>
            </p:cNvPr>
            <p:cNvSpPr>
              <a:spLocks noChangeArrowheads="1"/>
            </p:cNvSpPr>
            <p:nvPr/>
          </p:nvSpPr>
          <p:spPr bwMode="auto">
            <a:xfrm>
              <a:off x="2200" y="1263"/>
              <a:ext cx="60" cy="5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83" name="Oval 272">
              <a:extLst>
                <a:ext uri="{FF2B5EF4-FFF2-40B4-BE49-F238E27FC236}">
                  <a16:creationId xmlns:a16="http://schemas.microsoft.com/office/drawing/2014/main" id="{4D2D23CE-0B72-4271-90FF-8C4C0D4A726E}"/>
                </a:ext>
              </a:extLst>
            </p:cNvPr>
            <p:cNvSpPr>
              <a:spLocks noChangeArrowheads="1"/>
            </p:cNvSpPr>
            <p:nvPr/>
          </p:nvSpPr>
          <p:spPr bwMode="auto">
            <a:xfrm>
              <a:off x="2488" y="1158"/>
              <a:ext cx="59" cy="5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84" name="Oval 273">
              <a:extLst>
                <a:ext uri="{FF2B5EF4-FFF2-40B4-BE49-F238E27FC236}">
                  <a16:creationId xmlns:a16="http://schemas.microsoft.com/office/drawing/2014/main" id="{3676DFB6-D8EB-4B63-881E-1E61E1AB2063}"/>
                </a:ext>
              </a:extLst>
            </p:cNvPr>
            <p:cNvSpPr>
              <a:spLocks noChangeArrowheads="1"/>
            </p:cNvSpPr>
            <p:nvPr/>
          </p:nvSpPr>
          <p:spPr bwMode="auto">
            <a:xfrm>
              <a:off x="2775" y="1045"/>
              <a:ext cx="60" cy="5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85" name="Oval 274">
              <a:extLst>
                <a:ext uri="{FF2B5EF4-FFF2-40B4-BE49-F238E27FC236}">
                  <a16:creationId xmlns:a16="http://schemas.microsoft.com/office/drawing/2014/main" id="{31B446F2-3DAE-4F89-8A15-7795B8BA5B73}"/>
                </a:ext>
              </a:extLst>
            </p:cNvPr>
            <p:cNvSpPr>
              <a:spLocks noChangeArrowheads="1"/>
            </p:cNvSpPr>
            <p:nvPr/>
          </p:nvSpPr>
          <p:spPr bwMode="auto">
            <a:xfrm>
              <a:off x="3063" y="940"/>
              <a:ext cx="59" cy="53"/>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86" name="Oval 275">
              <a:extLst>
                <a:ext uri="{FF2B5EF4-FFF2-40B4-BE49-F238E27FC236}">
                  <a16:creationId xmlns:a16="http://schemas.microsoft.com/office/drawing/2014/main" id="{BC76D2A1-12E7-4ED5-AD2E-A5F1D0614C07}"/>
                </a:ext>
              </a:extLst>
            </p:cNvPr>
            <p:cNvSpPr>
              <a:spLocks noChangeArrowheads="1"/>
            </p:cNvSpPr>
            <p:nvPr/>
          </p:nvSpPr>
          <p:spPr bwMode="auto">
            <a:xfrm>
              <a:off x="3350" y="836"/>
              <a:ext cx="60" cy="5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87" name="Oval 276">
              <a:extLst>
                <a:ext uri="{FF2B5EF4-FFF2-40B4-BE49-F238E27FC236}">
                  <a16:creationId xmlns:a16="http://schemas.microsoft.com/office/drawing/2014/main" id="{C3DA971F-A44A-4CCC-BC74-364C04FFC996}"/>
                </a:ext>
              </a:extLst>
            </p:cNvPr>
            <p:cNvSpPr>
              <a:spLocks noChangeArrowheads="1"/>
            </p:cNvSpPr>
            <p:nvPr/>
          </p:nvSpPr>
          <p:spPr bwMode="auto">
            <a:xfrm>
              <a:off x="3638" y="731"/>
              <a:ext cx="59" cy="53"/>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88" name="Oval 277">
              <a:extLst>
                <a:ext uri="{FF2B5EF4-FFF2-40B4-BE49-F238E27FC236}">
                  <a16:creationId xmlns:a16="http://schemas.microsoft.com/office/drawing/2014/main" id="{1096B417-1B50-4275-9816-C852E761F35A}"/>
                </a:ext>
              </a:extLst>
            </p:cNvPr>
            <p:cNvSpPr>
              <a:spLocks noChangeArrowheads="1"/>
            </p:cNvSpPr>
            <p:nvPr/>
          </p:nvSpPr>
          <p:spPr bwMode="auto">
            <a:xfrm>
              <a:off x="3925" y="627"/>
              <a:ext cx="60" cy="52"/>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38989" name="Rectangle 278">
              <a:extLst>
                <a:ext uri="{FF2B5EF4-FFF2-40B4-BE49-F238E27FC236}">
                  <a16:creationId xmlns:a16="http://schemas.microsoft.com/office/drawing/2014/main" id="{2FA85B01-F1F3-4300-B385-B6B560D57231}"/>
                </a:ext>
              </a:extLst>
            </p:cNvPr>
            <p:cNvSpPr>
              <a:spLocks noChangeArrowheads="1"/>
            </p:cNvSpPr>
            <p:nvPr/>
          </p:nvSpPr>
          <p:spPr bwMode="auto">
            <a:xfrm>
              <a:off x="882" y="1819"/>
              <a:ext cx="11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0</a:t>
              </a:r>
              <a:endParaRPr lang="en-US" altLang="zh-CN" sz="2400">
                <a:latin typeface="华文中宋" panose="02010600040101010101" pitchFamily="2" charset="-122"/>
                <a:ea typeface="华文中宋" panose="02010600040101010101" pitchFamily="2" charset="-122"/>
              </a:endParaRPr>
            </a:p>
          </p:txBody>
        </p:sp>
        <p:sp>
          <p:nvSpPr>
            <p:cNvPr id="38990" name="Rectangle 279">
              <a:extLst>
                <a:ext uri="{FF2B5EF4-FFF2-40B4-BE49-F238E27FC236}">
                  <a16:creationId xmlns:a16="http://schemas.microsoft.com/office/drawing/2014/main" id="{A336AB99-DD21-4690-B11D-D06B7D1EEC3F}"/>
                </a:ext>
              </a:extLst>
            </p:cNvPr>
            <p:cNvSpPr>
              <a:spLocks noChangeArrowheads="1"/>
            </p:cNvSpPr>
            <p:nvPr/>
          </p:nvSpPr>
          <p:spPr bwMode="auto">
            <a:xfrm>
              <a:off x="723" y="1575"/>
              <a:ext cx="35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500</a:t>
              </a:r>
              <a:endParaRPr lang="en-US" altLang="zh-CN" sz="2400">
                <a:latin typeface="华文中宋" panose="02010600040101010101" pitchFamily="2" charset="-122"/>
                <a:ea typeface="华文中宋" panose="02010600040101010101" pitchFamily="2" charset="-122"/>
              </a:endParaRPr>
            </a:p>
          </p:txBody>
        </p:sp>
        <p:sp>
          <p:nvSpPr>
            <p:cNvPr id="38991" name="Rectangle 280">
              <a:extLst>
                <a:ext uri="{FF2B5EF4-FFF2-40B4-BE49-F238E27FC236}">
                  <a16:creationId xmlns:a16="http://schemas.microsoft.com/office/drawing/2014/main" id="{CC4D08B4-80EF-4502-BC63-016D05F31591}"/>
                </a:ext>
              </a:extLst>
            </p:cNvPr>
            <p:cNvSpPr>
              <a:spLocks noChangeArrowheads="1"/>
            </p:cNvSpPr>
            <p:nvPr/>
          </p:nvSpPr>
          <p:spPr bwMode="auto">
            <a:xfrm>
              <a:off x="644" y="1341"/>
              <a:ext cx="4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1000</a:t>
              </a:r>
              <a:endParaRPr lang="en-US" altLang="zh-CN" sz="2400">
                <a:latin typeface="华文中宋" panose="02010600040101010101" pitchFamily="2" charset="-122"/>
                <a:ea typeface="华文中宋" panose="02010600040101010101" pitchFamily="2" charset="-122"/>
              </a:endParaRPr>
            </a:p>
          </p:txBody>
        </p:sp>
        <p:sp>
          <p:nvSpPr>
            <p:cNvPr id="38992" name="Rectangle 281">
              <a:extLst>
                <a:ext uri="{FF2B5EF4-FFF2-40B4-BE49-F238E27FC236}">
                  <a16:creationId xmlns:a16="http://schemas.microsoft.com/office/drawing/2014/main" id="{09FCC5CC-0C52-4499-AF4E-DDA88EE8784D}"/>
                </a:ext>
              </a:extLst>
            </p:cNvPr>
            <p:cNvSpPr>
              <a:spLocks noChangeArrowheads="1"/>
            </p:cNvSpPr>
            <p:nvPr/>
          </p:nvSpPr>
          <p:spPr bwMode="auto">
            <a:xfrm>
              <a:off x="644" y="1096"/>
              <a:ext cx="4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1500</a:t>
              </a:r>
              <a:endParaRPr lang="en-US" altLang="zh-CN" sz="2400">
                <a:latin typeface="华文中宋" panose="02010600040101010101" pitchFamily="2" charset="-122"/>
                <a:ea typeface="华文中宋" panose="02010600040101010101" pitchFamily="2" charset="-122"/>
              </a:endParaRPr>
            </a:p>
          </p:txBody>
        </p:sp>
        <p:sp>
          <p:nvSpPr>
            <p:cNvPr id="38993" name="Rectangle 282">
              <a:extLst>
                <a:ext uri="{FF2B5EF4-FFF2-40B4-BE49-F238E27FC236}">
                  <a16:creationId xmlns:a16="http://schemas.microsoft.com/office/drawing/2014/main" id="{C9C019CD-F2DE-47A9-854A-56C7B952B84A}"/>
                </a:ext>
              </a:extLst>
            </p:cNvPr>
            <p:cNvSpPr>
              <a:spLocks noChangeArrowheads="1"/>
            </p:cNvSpPr>
            <p:nvPr/>
          </p:nvSpPr>
          <p:spPr bwMode="auto">
            <a:xfrm>
              <a:off x="644" y="853"/>
              <a:ext cx="4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2000</a:t>
              </a:r>
              <a:endParaRPr lang="en-US" altLang="zh-CN" sz="2400">
                <a:latin typeface="华文中宋" panose="02010600040101010101" pitchFamily="2" charset="-122"/>
                <a:ea typeface="华文中宋" panose="02010600040101010101" pitchFamily="2" charset="-122"/>
              </a:endParaRPr>
            </a:p>
          </p:txBody>
        </p:sp>
        <p:sp>
          <p:nvSpPr>
            <p:cNvPr id="38994" name="Rectangle 283">
              <a:extLst>
                <a:ext uri="{FF2B5EF4-FFF2-40B4-BE49-F238E27FC236}">
                  <a16:creationId xmlns:a16="http://schemas.microsoft.com/office/drawing/2014/main" id="{A835DBD6-F7AA-449E-BC02-06B329BAA9C4}"/>
                </a:ext>
              </a:extLst>
            </p:cNvPr>
            <p:cNvSpPr>
              <a:spLocks noChangeArrowheads="1"/>
            </p:cNvSpPr>
            <p:nvPr/>
          </p:nvSpPr>
          <p:spPr bwMode="auto">
            <a:xfrm>
              <a:off x="644" y="610"/>
              <a:ext cx="4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2500</a:t>
              </a:r>
              <a:endParaRPr lang="en-US" altLang="zh-CN" sz="2400">
                <a:latin typeface="华文中宋" panose="02010600040101010101" pitchFamily="2" charset="-122"/>
                <a:ea typeface="华文中宋" panose="02010600040101010101" pitchFamily="2" charset="-122"/>
              </a:endParaRPr>
            </a:p>
          </p:txBody>
        </p:sp>
        <p:sp>
          <p:nvSpPr>
            <p:cNvPr id="38995" name="Rectangle 284">
              <a:extLst>
                <a:ext uri="{FF2B5EF4-FFF2-40B4-BE49-F238E27FC236}">
                  <a16:creationId xmlns:a16="http://schemas.microsoft.com/office/drawing/2014/main" id="{ABC035E5-D119-4CFF-BE9D-FAA19EEDB828}"/>
                </a:ext>
              </a:extLst>
            </p:cNvPr>
            <p:cNvSpPr>
              <a:spLocks noChangeArrowheads="1"/>
            </p:cNvSpPr>
            <p:nvPr/>
          </p:nvSpPr>
          <p:spPr bwMode="auto">
            <a:xfrm>
              <a:off x="644" y="372"/>
              <a:ext cx="4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3000</a:t>
              </a:r>
              <a:endParaRPr lang="en-US" altLang="zh-CN" sz="2400">
                <a:latin typeface="华文中宋" panose="02010600040101010101" pitchFamily="2" charset="-122"/>
                <a:ea typeface="华文中宋" panose="02010600040101010101" pitchFamily="2" charset="-122"/>
              </a:endParaRPr>
            </a:p>
          </p:txBody>
        </p:sp>
        <p:sp>
          <p:nvSpPr>
            <p:cNvPr id="38996" name="Rectangle 285">
              <a:extLst>
                <a:ext uri="{FF2B5EF4-FFF2-40B4-BE49-F238E27FC236}">
                  <a16:creationId xmlns:a16="http://schemas.microsoft.com/office/drawing/2014/main" id="{3A857004-1A3D-42D3-8F56-46F70B563DEA}"/>
                </a:ext>
              </a:extLst>
            </p:cNvPr>
            <p:cNvSpPr>
              <a:spLocks noChangeArrowheads="1"/>
            </p:cNvSpPr>
            <p:nvPr/>
          </p:nvSpPr>
          <p:spPr bwMode="auto">
            <a:xfrm>
              <a:off x="644" y="131"/>
              <a:ext cx="4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3500</a:t>
              </a:r>
              <a:endParaRPr lang="en-US" altLang="zh-CN" sz="2400">
                <a:latin typeface="华文中宋" panose="02010600040101010101" pitchFamily="2" charset="-122"/>
                <a:ea typeface="华文中宋" panose="02010600040101010101" pitchFamily="2" charset="-122"/>
              </a:endParaRPr>
            </a:p>
          </p:txBody>
        </p:sp>
        <p:sp>
          <p:nvSpPr>
            <p:cNvPr id="38997" name="Rectangle 286">
              <a:extLst>
                <a:ext uri="{FF2B5EF4-FFF2-40B4-BE49-F238E27FC236}">
                  <a16:creationId xmlns:a16="http://schemas.microsoft.com/office/drawing/2014/main" id="{7A17A41C-41C9-46A7-B852-89178A0BEF50}"/>
                </a:ext>
              </a:extLst>
            </p:cNvPr>
            <p:cNvSpPr>
              <a:spLocks noChangeArrowheads="1"/>
            </p:cNvSpPr>
            <p:nvPr/>
          </p:nvSpPr>
          <p:spPr bwMode="auto">
            <a:xfrm>
              <a:off x="961" y="2030"/>
              <a:ext cx="35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500</a:t>
              </a:r>
              <a:endParaRPr lang="en-US" altLang="zh-CN" sz="2400">
                <a:latin typeface="华文中宋" panose="02010600040101010101" pitchFamily="2" charset="-122"/>
                <a:ea typeface="华文中宋" panose="02010600040101010101" pitchFamily="2" charset="-122"/>
              </a:endParaRPr>
            </a:p>
          </p:txBody>
        </p:sp>
        <p:sp>
          <p:nvSpPr>
            <p:cNvPr id="38998" name="Rectangle 287">
              <a:extLst>
                <a:ext uri="{FF2B5EF4-FFF2-40B4-BE49-F238E27FC236}">
                  <a16:creationId xmlns:a16="http://schemas.microsoft.com/office/drawing/2014/main" id="{F81547B9-A5F0-4998-B959-17E6A7BFDC01}"/>
                </a:ext>
              </a:extLst>
            </p:cNvPr>
            <p:cNvSpPr>
              <a:spLocks noChangeArrowheads="1"/>
            </p:cNvSpPr>
            <p:nvPr/>
          </p:nvSpPr>
          <p:spPr bwMode="auto">
            <a:xfrm>
              <a:off x="1396" y="2030"/>
              <a:ext cx="4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1000</a:t>
              </a:r>
              <a:endParaRPr lang="en-US" altLang="zh-CN" sz="2400">
                <a:latin typeface="华文中宋" panose="02010600040101010101" pitchFamily="2" charset="-122"/>
                <a:ea typeface="华文中宋" panose="02010600040101010101" pitchFamily="2" charset="-122"/>
              </a:endParaRPr>
            </a:p>
          </p:txBody>
        </p:sp>
        <p:sp>
          <p:nvSpPr>
            <p:cNvPr id="38999" name="Rectangle 288">
              <a:extLst>
                <a:ext uri="{FF2B5EF4-FFF2-40B4-BE49-F238E27FC236}">
                  <a16:creationId xmlns:a16="http://schemas.microsoft.com/office/drawing/2014/main" id="{122F3989-D087-4618-A4A3-2F9C8324DF58}"/>
                </a:ext>
              </a:extLst>
            </p:cNvPr>
            <p:cNvSpPr>
              <a:spLocks noChangeArrowheads="1"/>
            </p:cNvSpPr>
            <p:nvPr/>
          </p:nvSpPr>
          <p:spPr bwMode="auto">
            <a:xfrm>
              <a:off x="1883" y="2030"/>
              <a:ext cx="4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1500</a:t>
              </a:r>
              <a:endParaRPr lang="en-US" altLang="zh-CN" sz="2400">
                <a:latin typeface="华文中宋" panose="02010600040101010101" pitchFamily="2" charset="-122"/>
                <a:ea typeface="华文中宋" panose="02010600040101010101" pitchFamily="2" charset="-122"/>
              </a:endParaRPr>
            </a:p>
          </p:txBody>
        </p:sp>
        <p:sp>
          <p:nvSpPr>
            <p:cNvPr id="39000" name="Rectangle 289">
              <a:extLst>
                <a:ext uri="{FF2B5EF4-FFF2-40B4-BE49-F238E27FC236}">
                  <a16:creationId xmlns:a16="http://schemas.microsoft.com/office/drawing/2014/main" id="{594DCA5E-8FFA-404C-B249-EE746E75BDDC}"/>
                </a:ext>
              </a:extLst>
            </p:cNvPr>
            <p:cNvSpPr>
              <a:spLocks noChangeArrowheads="1"/>
            </p:cNvSpPr>
            <p:nvPr/>
          </p:nvSpPr>
          <p:spPr bwMode="auto">
            <a:xfrm>
              <a:off x="2360" y="2030"/>
              <a:ext cx="4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2000</a:t>
              </a:r>
              <a:endParaRPr lang="en-US" altLang="zh-CN" sz="2400">
                <a:latin typeface="华文中宋" panose="02010600040101010101" pitchFamily="2" charset="-122"/>
                <a:ea typeface="华文中宋" panose="02010600040101010101" pitchFamily="2" charset="-122"/>
              </a:endParaRPr>
            </a:p>
          </p:txBody>
        </p:sp>
        <p:sp>
          <p:nvSpPr>
            <p:cNvPr id="39001" name="Rectangle 290">
              <a:extLst>
                <a:ext uri="{FF2B5EF4-FFF2-40B4-BE49-F238E27FC236}">
                  <a16:creationId xmlns:a16="http://schemas.microsoft.com/office/drawing/2014/main" id="{54E6A106-9F63-4873-B11F-631EA364A006}"/>
                </a:ext>
              </a:extLst>
            </p:cNvPr>
            <p:cNvSpPr>
              <a:spLocks noChangeArrowheads="1"/>
            </p:cNvSpPr>
            <p:nvPr/>
          </p:nvSpPr>
          <p:spPr bwMode="auto">
            <a:xfrm>
              <a:off x="2835" y="2030"/>
              <a:ext cx="4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2500</a:t>
              </a:r>
              <a:endParaRPr lang="en-US" altLang="zh-CN" sz="2400">
                <a:latin typeface="华文中宋" panose="02010600040101010101" pitchFamily="2" charset="-122"/>
                <a:ea typeface="华文中宋" panose="02010600040101010101" pitchFamily="2" charset="-122"/>
              </a:endParaRPr>
            </a:p>
          </p:txBody>
        </p:sp>
        <p:sp>
          <p:nvSpPr>
            <p:cNvPr id="39002" name="Rectangle 291">
              <a:extLst>
                <a:ext uri="{FF2B5EF4-FFF2-40B4-BE49-F238E27FC236}">
                  <a16:creationId xmlns:a16="http://schemas.microsoft.com/office/drawing/2014/main" id="{5C452A53-41E7-4D5F-A51F-A6ACADC82DDD}"/>
                </a:ext>
              </a:extLst>
            </p:cNvPr>
            <p:cNvSpPr>
              <a:spLocks noChangeArrowheads="1"/>
            </p:cNvSpPr>
            <p:nvPr/>
          </p:nvSpPr>
          <p:spPr bwMode="auto">
            <a:xfrm>
              <a:off x="3312" y="2030"/>
              <a:ext cx="4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3000</a:t>
              </a:r>
              <a:endParaRPr lang="en-US" altLang="zh-CN" sz="2400">
                <a:latin typeface="华文中宋" panose="02010600040101010101" pitchFamily="2" charset="-122"/>
                <a:ea typeface="华文中宋" panose="02010600040101010101" pitchFamily="2" charset="-122"/>
              </a:endParaRPr>
            </a:p>
          </p:txBody>
        </p:sp>
        <p:sp>
          <p:nvSpPr>
            <p:cNvPr id="39003" name="Rectangle 292">
              <a:extLst>
                <a:ext uri="{FF2B5EF4-FFF2-40B4-BE49-F238E27FC236}">
                  <a16:creationId xmlns:a16="http://schemas.microsoft.com/office/drawing/2014/main" id="{18B06640-B244-401C-8264-6758A2589AAC}"/>
                </a:ext>
              </a:extLst>
            </p:cNvPr>
            <p:cNvSpPr>
              <a:spLocks noChangeArrowheads="1"/>
            </p:cNvSpPr>
            <p:nvPr/>
          </p:nvSpPr>
          <p:spPr bwMode="auto">
            <a:xfrm>
              <a:off x="3796" y="2030"/>
              <a:ext cx="4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3500</a:t>
              </a:r>
              <a:endParaRPr lang="en-US" altLang="zh-CN" sz="2400">
                <a:latin typeface="华文中宋" panose="02010600040101010101" pitchFamily="2" charset="-122"/>
                <a:ea typeface="华文中宋" panose="02010600040101010101" pitchFamily="2" charset="-122"/>
              </a:endParaRPr>
            </a:p>
          </p:txBody>
        </p:sp>
        <p:sp>
          <p:nvSpPr>
            <p:cNvPr id="39004" name="Rectangle 293">
              <a:extLst>
                <a:ext uri="{FF2B5EF4-FFF2-40B4-BE49-F238E27FC236}">
                  <a16:creationId xmlns:a16="http://schemas.microsoft.com/office/drawing/2014/main" id="{A8D2FAB1-FA2F-4F31-9ED5-A13A40E92B48}"/>
                </a:ext>
              </a:extLst>
            </p:cNvPr>
            <p:cNvSpPr>
              <a:spLocks noChangeArrowheads="1"/>
            </p:cNvSpPr>
            <p:nvPr/>
          </p:nvSpPr>
          <p:spPr bwMode="auto">
            <a:xfrm>
              <a:off x="4272" y="2030"/>
              <a:ext cx="4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4000</a:t>
              </a:r>
              <a:endParaRPr lang="en-US" altLang="zh-CN" sz="2400">
                <a:latin typeface="华文中宋" panose="02010600040101010101" pitchFamily="2" charset="-122"/>
                <a:ea typeface="华文中宋" panose="02010600040101010101" pitchFamily="2" charset="-122"/>
              </a:endParaRPr>
            </a:p>
          </p:txBody>
        </p:sp>
        <p:sp>
          <p:nvSpPr>
            <p:cNvPr id="39005" name="Rectangle 294">
              <a:extLst>
                <a:ext uri="{FF2B5EF4-FFF2-40B4-BE49-F238E27FC236}">
                  <a16:creationId xmlns:a16="http://schemas.microsoft.com/office/drawing/2014/main" id="{11AE298A-9A2F-49EC-B796-43B9D64DFC6B}"/>
                </a:ext>
              </a:extLst>
            </p:cNvPr>
            <p:cNvSpPr>
              <a:spLocks noChangeArrowheads="1"/>
            </p:cNvSpPr>
            <p:nvPr/>
          </p:nvSpPr>
          <p:spPr bwMode="auto">
            <a:xfrm>
              <a:off x="1962" y="2273"/>
              <a:ext cx="202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700">
                  <a:latin typeface="华文中宋" panose="02010600040101010101" pitchFamily="2" charset="-122"/>
                  <a:ea typeface="华文中宋" panose="02010600040101010101" pitchFamily="2" charset="-122"/>
                </a:rPr>
                <a:t>每月可支配收入</a:t>
              </a:r>
              <a:r>
                <a:rPr lang="en-US" altLang="zh-CN" sz="1700">
                  <a:latin typeface="华文中宋" panose="02010600040101010101" pitchFamily="2" charset="-122"/>
                  <a:ea typeface="华文中宋" panose="02010600040101010101" pitchFamily="2" charset="-122"/>
                </a:rPr>
                <a:t>X</a:t>
              </a:r>
              <a:r>
                <a:rPr lang="zh-CN" altLang="en-US" sz="1700">
                  <a:latin typeface="华文中宋" panose="02010600040101010101" pitchFamily="2" charset="-122"/>
                  <a:ea typeface="华文中宋" panose="02010600040101010101" pitchFamily="2" charset="-122"/>
                </a:rPr>
                <a:t>（元）</a:t>
              </a:r>
              <a:endParaRPr lang="zh-CN" altLang="en-US" sz="2400">
                <a:latin typeface="华文中宋" panose="02010600040101010101" pitchFamily="2" charset="-122"/>
                <a:ea typeface="华文中宋" panose="02010600040101010101" pitchFamily="2" charset="-122"/>
              </a:endParaRPr>
            </a:p>
          </p:txBody>
        </p:sp>
        <p:sp>
          <p:nvSpPr>
            <p:cNvPr id="39006" name="Rectangle 295">
              <a:extLst>
                <a:ext uri="{FF2B5EF4-FFF2-40B4-BE49-F238E27FC236}">
                  <a16:creationId xmlns:a16="http://schemas.microsoft.com/office/drawing/2014/main" id="{41BD0DE9-640F-463B-BAE5-1AF6D6CEBDEB}"/>
                </a:ext>
              </a:extLst>
            </p:cNvPr>
            <p:cNvSpPr>
              <a:spLocks noChangeArrowheads="1"/>
            </p:cNvSpPr>
            <p:nvPr/>
          </p:nvSpPr>
          <p:spPr bwMode="auto">
            <a:xfrm>
              <a:off x="287" y="496"/>
              <a:ext cx="18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700">
                  <a:latin typeface="华文中宋" panose="02010600040101010101" pitchFamily="2" charset="-122"/>
                  <a:ea typeface="华文中宋" panose="02010600040101010101" pitchFamily="2" charset="-122"/>
                </a:rPr>
                <a:t>每</a:t>
              </a:r>
              <a:endParaRPr lang="zh-CN" altLang="en-US" sz="2400">
                <a:latin typeface="华文中宋" panose="02010600040101010101" pitchFamily="2" charset="-122"/>
                <a:ea typeface="华文中宋" panose="02010600040101010101" pitchFamily="2" charset="-122"/>
              </a:endParaRPr>
            </a:p>
          </p:txBody>
        </p:sp>
        <p:sp>
          <p:nvSpPr>
            <p:cNvPr id="39007" name="Rectangle 296">
              <a:extLst>
                <a:ext uri="{FF2B5EF4-FFF2-40B4-BE49-F238E27FC236}">
                  <a16:creationId xmlns:a16="http://schemas.microsoft.com/office/drawing/2014/main" id="{ADF55DDC-50B5-4A07-AD8D-B85C53324B13}"/>
                </a:ext>
              </a:extLst>
            </p:cNvPr>
            <p:cNvSpPr>
              <a:spLocks noChangeArrowheads="1"/>
            </p:cNvSpPr>
            <p:nvPr/>
          </p:nvSpPr>
          <p:spPr bwMode="auto">
            <a:xfrm>
              <a:off x="287" y="662"/>
              <a:ext cx="18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700">
                  <a:latin typeface="华文中宋" panose="02010600040101010101" pitchFamily="2" charset="-122"/>
                  <a:ea typeface="华文中宋" panose="02010600040101010101" pitchFamily="2" charset="-122"/>
                </a:rPr>
                <a:t>月</a:t>
              </a:r>
              <a:endParaRPr lang="zh-CN" altLang="en-US" sz="2400">
                <a:latin typeface="华文中宋" panose="02010600040101010101" pitchFamily="2" charset="-122"/>
                <a:ea typeface="华文中宋" panose="02010600040101010101" pitchFamily="2" charset="-122"/>
              </a:endParaRPr>
            </a:p>
          </p:txBody>
        </p:sp>
        <p:sp>
          <p:nvSpPr>
            <p:cNvPr id="39008" name="Rectangle 297">
              <a:extLst>
                <a:ext uri="{FF2B5EF4-FFF2-40B4-BE49-F238E27FC236}">
                  <a16:creationId xmlns:a16="http://schemas.microsoft.com/office/drawing/2014/main" id="{1886562A-F8C3-42E2-BF46-00721B2DE84B}"/>
                </a:ext>
              </a:extLst>
            </p:cNvPr>
            <p:cNvSpPr>
              <a:spLocks noChangeArrowheads="1"/>
            </p:cNvSpPr>
            <p:nvPr/>
          </p:nvSpPr>
          <p:spPr bwMode="auto">
            <a:xfrm>
              <a:off x="287" y="827"/>
              <a:ext cx="18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700">
                  <a:latin typeface="华文中宋" panose="02010600040101010101" pitchFamily="2" charset="-122"/>
                  <a:ea typeface="华文中宋" panose="02010600040101010101" pitchFamily="2" charset="-122"/>
                </a:rPr>
                <a:t>消</a:t>
              </a:r>
              <a:endParaRPr lang="zh-CN" altLang="en-US" sz="2400">
                <a:latin typeface="华文中宋" panose="02010600040101010101" pitchFamily="2" charset="-122"/>
                <a:ea typeface="华文中宋" panose="02010600040101010101" pitchFamily="2" charset="-122"/>
              </a:endParaRPr>
            </a:p>
          </p:txBody>
        </p:sp>
        <p:sp>
          <p:nvSpPr>
            <p:cNvPr id="39009" name="Rectangle 298">
              <a:extLst>
                <a:ext uri="{FF2B5EF4-FFF2-40B4-BE49-F238E27FC236}">
                  <a16:creationId xmlns:a16="http://schemas.microsoft.com/office/drawing/2014/main" id="{50495CA8-D865-4A07-B555-81CB3501AF81}"/>
                </a:ext>
              </a:extLst>
            </p:cNvPr>
            <p:cNvSpPr>
              <a:spLocks noChangeArrowheads="1"/>
            </p:cNvSpPr>
            <p:nvPr/>
          </p:nvSpPr>
          <p:spPr bwMode="auto">
            <a:xfrm>
              <a:off x="287" y="994"/>
              <a:ext cx="18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700">
                  <a:latin typeface="华文中宋" panose="02010600040101010101" pitchFamily="2" charset="-122"/>
                  <a:ea typeface="华文中宋" panose="02010600040101010101" pitchFamily="2" charset="-122"/>
                </a:rPr>
                <a:t>费</a:t>
              </a:r>
              <a:endParaRPr lang="zh-CN" altLang="en-US" sz="2400">
                <a:latin typeface="华文中宋" panose="02010600040101010101" pitchFamily="2" charset="-122"/>
                <a:ea typeface="华文中宋" panose="02010600040101010101" pitchFamily="2" charset="-122"/>
              </a:endParaRPr>
            </a:p>
          </p:txBody>
        </p:sp>
        <p:sp>
          <p:nvSpPr>
            <p:cNvPr id="39010" name="Rectangle 299">
              <a:extLst>
                <a:ext uri="{FF2B5EF4-FFF2-40B4-BE49-F238E27FC236}">
                  <a16:creationId xmlns:a16="http://schemas.microsoft.com/office/drawing/2014/main" id="{26C11444-B977-443C-A858-228D8BD66A2F}"/>
                </a:ext>
              </a:extLst>
            </p:cNvPr>
            <p:cNvSpPr>
              <a:spLocks noChangeArrowheads="1"/>
            </p:cNvSpPr>
            <p:nvPr/>
          </p:nvSpPr>
          <p:spPr bwMode="auto">
            <a:xfrm>
              <a:off x="287" y="1157"/>
              <a:ext cx="18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700">
                  <a:latin typeface="华文中宋" panose="02010600040101010101" pitchFamily="2" charset="-122"/>
                  <a:ea typeface="华文中宋" panose="02010600040101010101" pitchFamily="2" charset="-122"/>
                </a:rPr>
                <a:t>支</a:t>
              </a:r>
              <a:endParaRPr lang="zh-CN" altLang="en-US" sz="2400">
                <a:latin typeface="华文中宋" panose="02010600040101010101" pitchFamily="2" charset="-122"/>
                <a:ea typeface="华文中宋" panose="02010600040101010101" pitchFamily="2" charset="-122"/>
              </a:endParaRPr>
            </a:p>
          </p:txBody>
        </p:sp>
        <p:sp>
          <p:nvSpPr>
            <p:cNvPr id="39011" name="Rectangle 300">
              <a:extLst>
                <a:ext uri="{FF2B5EF4-FFF2-40B4-BE49-F238E27FC236}">
                  <a16:creationId xmlns:a16="http://schemas.microsoft.com/office/drawing/2014/main" id="{E88821E2-7A04-4C1F-BA5C-52A8FA924182}"/>
                </a:ext>
              </a:extLst>
            </p:cNvPr>
            <p:cNvSpPr>
              <a:spLocks noChangeArrowheads="1"/>
            </p:cNvSpPr>
            <p:nvPr/>
          </p:nvSpPr>
          <p:spPr bwMode="auto">
            <a:xfrm>
              <a:off x="287" y="1324"/>
              <a:ext cx="18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700">
                  <a:latin typeface="华文中宋" panose="02010600040101010101" pitchFamily="2" charset="-122"/>
                  <a:ea typeface="华文中宋" panose="02010600040101010101" pitchFamily="2" charset="-122"/>
                </a:rPr>
                <a:t>出</a:t>
              </a:r>
            </a:p>
            <a:p>
              <a:pPr eaLnBrk="1" hangingPunct="1">
                <a:spcBef>
                  <a:spcPct val="0"/>
                </a:spcBef>
                <a:buFontTx/>
                <a:buNone/>
              </a:pPr>
              <a:r>
                <a:rPr lang="en-US" altLang="zh-CN" sz="1700">
                  <a:latin typeface="华文中宋" panose="02010600040101010101" pitchFamily="2" charset="-122"/>
                  <a:ea typeface="华文中宋" panose="02010600040101010101" pitchFamily="2" charset="-122"/>
                </a:rPr>
                <a:t>Y</a:t>
              </a:r>
              <a:endParaRPr lang="en-US" altLang="zh-CN" sz="2400">
                <a:latin typeface="华文中宋" panose="02010600040101010101" pitchFamily="2" charset="-122"/>
                <a:ea typeface="华文中宋" panose="02010600040101010101" pitchFamily="2" charset="-122"/>
              </a:endParaRPr>
            </a:p>
          </p:txBody>
        </p:sp>
        <p:sp>
          <p:nvSpPr>
            <p:cNvPr id="39012" name="Rectangle 301">
              <a:extLst>
                <a:ext uri="{FF2B5EF4-FFF2-40B4-BE49-F238E27FC236}">
                  <a16:creationId xmlns:a16="http://schemas.microsoft.com/office/drawing/2014/main" id="{FCFB9536-EB6E-4111-81F2-B667D8FF6AD8}"/>
                </a:ext>
              </a:extLst>
            </p:cNvPr>
            <p:cNvSpPr>
              <a:spLocks noChangeArrowheads="1"/>
            </p:cNvSpPr>
            <p:nvPr/>
          </p:nvSpPr>
          <p:spPr bwMode="auto">
            <a:xfrm>
              <a:off x="128" y="1488"/>
              <a:ext cx="56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700">
                <a:latin typeface="华文中宋" panose="02010600040101010101" pitchFamily="2" charset="-122"/>
                <a:ea typeface="华文中宋" panose="02010600040101010101" pitchFamily="2" charset="-122"/>
              </a:endParaRPr>
            </a:p>
            <a:p>
              <a:pPr eaLnBrk="1" hangingPunct="1">
                <a:spcBef>
                  <a:spcPct val="0"/>
                </a:spcBef>
                <a:buFontTx/>
                <a:buNone/>
              </a:pPr>
              <a:r>
                <a:rPr lang="zh-CN" altLang="en-US" sz="1700">
                  <a:latin typeface="华文中宋" panose="02010600040101010101" pitchFamily="2" charset="-122"/>
                  <a:ea typeface="华文中宋" panose="02010600040101010101" pitchFamily="2" charset="-122"/>
                </a:rPr>
                <a:t>（元）</a:t>
              </a:r>
              <a:endParaRPr lang="zh-CN" altLang="en-US" sz="2400">
                <a:latin typeface="华文中宋" panose="02010600040101010101" pitchFamily="2" charset="-122"/>
                <a:ea typeface="华文中宋" panose="02010600040101010101" pitchFamily="2" charset="-122"/>
              </a:endParaRPr>
            </a:p>
          </p:txBody>
        </p:sp>
      </p:grpSp>
      <p:sp>
        <p:nvSpPr>
          <p:cNvPr id="38916" name="Rectangle 302">
            <a:extLst>
              <a:ext uri="{FF2B5EF4-FFF2-40B4-BE49-F238E27FC236}">
                <a16:creationId xmlns:a16="http://schemas.microsoft.com/office/drawing/2014/main" id="{F81A3712-6A26-4645-A57F-B5064FD3811B}"/>
              </a:ext>
            </a:extLst>
          </p:cNvPr>
          <p:cNvSpPr>
            <a:spLocks noChangeArrowheads="1"/>
          </p:cNvSpPr>
          <p:nvPr/>
        </p:nvSpPr>
        <p:spPr bwMode="auto">
          <a:xfrm>
            <a:off x="7490554" y="2038770"/>
            <a:ext cx="345578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dirty="0">
                <a:solidFill>
                  <a:schemeClr val="bg1"/>
                </a:solidFill>
                <a:latin typeface="华文中宋" panose="02010600040101010101" pitchFamily="2" charset="-122"/>
                <a:ea typeface="华文中宋" panose="02010600040101010101" pitchFamily="2" charset="-122"/>
              </a:rPr>
              <a:t>统计关系与确定性关系</a:t>
            </a:r>
          </a:p>
          <a:p>
            <a:pPr eaLnBrk="1" hangingPunct="1">
              <a:spcBef>
                <a:spcPct val="0"/>
              </a:spcBef>
              <a:buFontTx/>
              <a:buNone/>
            </a:pPr>
            <a:r>
              <a:rPr lang="zh-CN" altLang="en-US" sz="2000" b="1" dirty="0">
                <a:solidFill>
                  <a:schemeClr val="hlink"/>
                </a:solidFill>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回归分析考虑的是有概率分布的变量之间的</a:t>
            </a:r>
            <a:r>
              <a:rPr lang="zh-CN" altLang="en-US" sz="2000" u="sng" dirty="0">
                <a:latin typeface="华文中宋" panose="02010600040101010101" pitchFamily="2" charset="-122"/>
                <a:ea typeface="华文中宋" panose="02010600040101010101" pitchFamily="2" charset="-122"/>
              </a:rPr>
              <a:t>统计性依赖关系</a:t>
            </a:r>
            <a:r>
              <a:rPr lang="zh-CN" altLang="en-US" sz="2000" dirty="0">
                <a:latin typeface="华文中宋" panose="02010600040101010101" pitchFamily="2" charset="-122"/>
                <a:ea typeface="华文中宋" panose="02010600040101010101" pitchFamily="2" charset="-122"/>
              </a:rPr>
              <a:t>，而不是经典物理学和数理经济学所分析的那种</a:t>
            </a:r>
            <a:r>
              <a:rPr lang="zh-CN" altLang="en-US" sz="2000" u="sng" dirty="0">
                <a:latin typeface="华文中宋" panose="02010600040101010101" pitchFamily="2" charset="-122"/>
                <a:ea typeface="华文中宋" panose="02010600040101010101" pitchFamily="2" charset="-122"/>
              </a:rPr>
              <a:t>确定性的依赖关系</a:t>
            </a:r>
            <a:r>
              <a:rPr lang="zh-CN" altLang="en-US" sz="2000" dirty="0">
                <a:latin typeface="华文中宋" panose="02010600040101010101" pitchFamily="2" charset="-122"/>
                <a:ea typeface="华文中宋" panose="02010600040101010101" pitchFamily="2" charset="-122"/>
              </a:rPr>
              <a:t>。</a:t>
            </a:r>
          </a:p>
          <a:p>
            <a:pPr eaLnBrk="1" hangingPunct="1">
              <a:spcBef>
                <a:spcPct val="0"/>
              </a:spcBef>
              <a:buFontTx/>
              <a:buNone/>
            </a:pPr>
            <a:r>
              <a:rPr lang="zh-CN" altLang="en-US" sz="2000" dirty="0">
                <a:latin typeface="华文中宋" panose="02010600040101010101" pitchFamily="2" charset="-122"/>
                <a:ea typeface="华文中宋" panose="02010600040101010101" pitchFamily="2" charset="-122"/>
              </a:rPr>
              <a:t>     在统计关系中，解释变量固然重要，但不能据此准确得出因变量的值。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644C29C-E218-4158-A6FA-738D3E81D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841" y="1612106"/>
            <a:ext cx="4095750" cy="4095750"/>
          </a:xfrm>
          <a:prstGeom prst="rect">
            <a:avLst/>
          </a:prstGeom>
        </p:spPr>
      </p:pic>
      <p:pic>
        <p:nvPicPr>
          <p:cNvPr id="9" name="图片 8">
            <a:extLst>
              <a:ext uri="{FF2B5EF4-FFF2-40B4-BE49-F238E27FC236}">
                <a16:creationId xmlns:a16="http://schemas.microsoft.com/office/drawing/2014/main" id="{1D6567D3-D90E-46C8-8D8C-E6505DF2B52D}"/>
              </a:ext>
            </a:extLst>
          </p:cNvPr>
          <p:cNvPicPr>
            <a:picLocks noChangeAspect="1"/>
          </p:cNvPicPr>
          <p:nvPr/>
        </p:nvPicPr>
        <p:blipFill rotWithShape="1">
          <a:blip r:embed="rId3">
            <a:extLst>
              <a:ext uri="{28A0092B-C50C-407E-A947-70E740481C1C}">
                <a14:useLocalDpi xmlns:a14="http://schemas.microsoft.com/office/drawing/2010/main" val="0"/>
              </a:ext>
            </a:extLst>
          </a:blip>
          <a:srcRect l="2211" t="1576" r="1978" b="1312"/>
          <a:stretch/>
        </p:blipFill>
        <p:spPr>
          <a:xfrm>
            <a:off x="7248128" y="1556792"/>
            <a:ext cx="3074031" cy="4151064"/>
          </a:xfrm>
          <a:prstGeom prst="rect">
            <a:avLst/>
          </a:prstGeom>
        </p:spPr>
      </p:pic>
    </p:spTree>
    <p:extLst>
      <p:ext uri="{BB962C8B-B14F-4D97-AF65-F5344CB8AC3E}">
        <p14:creationId xmlns:p14="http://schemas.microsoft.com/office/powerpoint/2010/main" val="2899570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26A94D01-C1E6-4CD6-9DF1-FE2CE99E12B2}"/>
              </a:ext>
            </a:extLst>
          </p:cNvPr>
          <p:cNvSpPr>
            <a:spLocks noGrp="1" noRot="1" noChangeArrowheads="1"/>
          </p:cNvSpPr>
          <p:nvPr>
            <p:ph idx="4294967295"/>
          </p:nvPr>
        </p:nvSpPr>
        <p:spPr>
          <a:xfrm>
            <a:off x="983432" y="1341439"/>
            <a:ext cx="10297144" cy="4968875"/>
          </a:xfrm>
        </p:spPr>
        <p:txBody>
          <a:bodyPr/>
          <a:lstStyle/>
          <a:p>
            <a:pPr>
              <a:lnSpc>
                <a:spcPct val="90000"/>
              </a:lnSpc>
              <a:buFont typeface="Wingdings" panose="05000000000000000000" pitchFamily="2" charset="2"/>
              <a:buNone/>
              <a:defRPr/>
            </a:pPr>
            <a:r>
              <a:rPr lang="zh-CN" altLang="en-US" sz="2400" u="sng" dirty="0">
                <a:latin typeface="华文中宋" panose="02010600040101010101" pitchFamily="2" charset="-122"/>
                <a:ea typeface="华文中宋" panose="02010600040101010101" pitchFamily="2" charset="-122"/>
              </a:rPr>
              <a:t>回归与相关</a:t>
            </a:r>
            <a:r>
              <a:rPr lang="zh-CN" altLang="en-US" sz="2400" dirty="0">
                <a:latin typeface="华文中宋" panose="02010600040101010101" pitchFamily="2" charset="-122"/>
                <a:ea typeface="华文中宋" panose="02010600040101010101" pitchFamily="2" charset="-122"/>
              </a:rPr>
              <a:t>：</a:t>
            </a:r>
          </a:p>
          <a:p>
            <a:pPr>
              <a:lnSpc>
                <a:spcPct val="9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依赖与相关；对称与非对称（主</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从；固定与随机）</a:t>
            </a:r>
          </a:p>
          <a:p>
            <a:pPr>
              <a:lnSpc>
                <a:spcPct val="90000"/>
              </a:lnSpc>
              <a:buFont typeface="Wingdings" panose="05000000000000000000" pitchFamily="2" charset="2"/>
              <a:buNone/>
              <a:defRPr/>
            </a:pPr>
            <a:r>
              <a:rPr lang="zh-CN" altLang="en-US" sz="2400" u="sng" dirty="0">
                <a:latin typeface="华文中宋" panose="02010600040101010101" pitchFamily="2" charset="-122"/>
                <a:ea typeface="华文中宋" panose="02010600040101010101" pitchFamily="2" charset="-122"/>
              </a:rPr>
              <a:t>回归与因果关系</a:t>
            </a:r>
          </a:p>
          <a:p>
            <a:pPr>
              <a:lnSpc>
                <a:spcPct val="9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统计意义上的依赖关系不等于现实的因果关系</a:t>
            </a:r>
          </a:p>
          <a:p>
            <a:pPr>
              <a:lnSpc>
                <a:spcPct val="90000"/>
              </a:lnSpc>
              <a:buFont typeface="Wingdings" panose="05000000000000000000" pitchFamily="2" charset="2"/>
              <a:buNone/>
              <a:defRPr/>
            </a:pPr>
            <a:r>
              <a:rPr lang="zh-CN" altLang="en-US" sz="2400" u="sng" dirty="0">
                <a:latin typeface="华文中宋" panose="02010600040101010101" pitchFamily="2" charset="-122"/>
                <a:ea typeface="华文中宋" panose="02010600040101010101" pitchFamily="2" charset="-122"/>
              </a:rPr>
              <a:t>因果关系的必要条件</a:t>
            </a:r>
            <a:endParaRPr lang="en-US" altLang="zh-CN" sz="2400" u="sng" dirty="0">
              <a:latin typeface="华文中宋" panose="02010600040101010101" pitchFamily="2" charset="-122"/>
              <a:ea typeface="华文中宋" panose="02010600040101010101" pitchFamily="2" charset="-122"/>
            </a:endParaRPr>
          </a:p>
          <a:p>
            <a:pPr marL="0" indent="536575">
              <a:lnSpc>
                <a:spcPct val="90000"/>
              </a:lnSpc>
              <a:buNone/>
              <a:defRPr/>
            </a:pPr>
            <a:r>
              <a:rPr lang="en-US" altLang="zh-CN" sz="2400" dirty="0">
                <a:latin typeface="华文中宋" panose="02010600040101010101" pitchFamily="2" charset="-122"/>
                <a:ea typeface="华文中宋" panose="02010600040101010101" pitchFamily="2" charset="-122"/>
              </a:rPr>
              <a:t>1. </a:t>
            </a:r>
            <a:r>
              <a:rPr lang="zh-CN" altLang="en-US" sz="2400" dirty="0">
                <a:latin typeface="华文中宋" panose="02010600040101010101" pitchFamily="2" charset="-122"/>
                <a:ea typeface="华文中宋" panose="02010600040101010101" pitchFamily="2" charset="-122"/>
              </a:rPr>
              <a:t>共变：一个因素变化必然引起另一因素变化。</a:t>
            </a:r>
            <a:endParaRPr lang="en-US" altLang="zh-CN" sz="2400" dirty="0">
              <a:latin typeface="华文中宋" panose="02010600040101010101" pitchFamily="2" charset="-122"/>
              <a:ea typeface="华文中宋" panose="02010600040101010101" pitchFamily="2" charset="-122"/>
            </a:endParaRPr>
          </a:p>
          <a:p>
            <a:pPr marL="0" indent="536575">
              <a:lnSpc>
                <a:spcPct val="90000"/>
              </a:lnSpc>
              <a:buNone/>
              <a:defRPr/>
            </a:pPr>
            <a:r>
              <a:rPr lang="en-US" altLang="zh-CN" sz="2400" dirty="0">
                <a:latin typeface="华文中宋" panose="02010600040101010101" pitchFamily="2" charset="-122"/>
                <a:ea typeface="华文中宋" panose="02010600040101010101" pitchFamily="2" charset="-122"/>
              </a:rPr>
              <a:t>2. </a:t>
            </a:r>
            <a:r>
              <a:rPr lang="zh-CN" altLang="en-US" sz="2400" dirty="0">
                <a:latin typeface="华文中宋" panose="02010600040101010101" pitchFamily="2" charset="-122"/>
                <a:ea typeface="华文中宋" panose="02010600040101010101" pitchFamily="2" charset="-122"/>
              </a:rPr>
              <a:t>时间顺序</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前因后果。</a:t>
            </a:r>
          </a:p>
          <a:p>
            <a:pPr marL="0" indent="536575">
              <a:lnSpc>
                <a:spcPct val="90000"/>
              </a:lnSpc>
              <a:buNone/>
              <a:defRPr/>
            </a:pPr>
            <a:r>
              <a:rPr lang="en-US" altLang="zh-CN" sz="2400" dirty="0">
                <a:latin typeface="华文中宋" panose="02010600040101010101" pitchFamily="2" charset="-122"/>
                <a:ea typeface="华文中宋" panose="02010600040101010101" pitchFamily="2" charset="-122"/>
              </a:rPr>
              <a:t>3. </a:t>
            </a:r>
            <a:r>
              <a:rPr lang="zh-CN" altLang="en-US" sz="2400" dirty="0">
                <a:latin typeface="华文中宋" panose="02010600040101010101" pitchFamily="2" charset="-122"/>
                <a:ea typeface="华文中宋" panose="02010600040101010101" pitchFamily="2" charset="-122"/>
              </a:rPr>
              <a:t>非巧合的统计关系：</a:t>
            </a:r>
          </a:p>
          <a:p>
            <a:pPr marL="0" indent="536575">
              <a:lnSpc>
                <a:spcPct val="90000"/>
              </a:lnSpc>
              <a:buNone/>
              <a:defRPr/>
            </a:pPr>
            <a:r>
              <a:rPr lang="zh-CN" altLang="en-US" sz="2400" dirty="0">
                <a:latin typeface="华文中宋" panose="02010600040101010101" pitchFamily="2" charset="-122"/>
                <a:ea typeface="华文中宋" panose="02010600040101010101" pitchFamily="2" charset="-122"/>
              </a:rPr>
              <a:t>两个因素的变化不是由第三者造成，也不能为其他因素所取代（非中介耦合）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D3E98935-35B2-4A06-99E5-DA5A99105E04}"/>
              </a:ext>
            </a:extLst>
          </p:cNvPr>
          <p:cNvSpPr>
            <a:spLocks noGrp="1" noRot="1" noChangeArrowheads="1"/>
          </p:cNvSpPr>
          <p:nvPr>
            <p:ph type="body" sz="half" idx="4294967295"/>
          </p:nvPr>
        </p:nvSpPr>
        <p:spPr>
          <a:xfrm>
            <a:off x="1199456" y="1268413"/>
            <a:ext cx="9865096" cy="5040312"/>
          </a:xfrm>
        </p:spPr>
        <p:txBody>
          <a:bodyPr/>
          <a:lstStyle/>
          <a:p>
            <a:pPr>
              <a:buFont typeface="Wingdings" panose="05000000000000000000" pitchFamily="2" charset="2"/>
              <a:buNone/>
              <a:defRPr/>
            </a:pPr>
            <a:endParaRPr lang="en-US" altLang="zh-CN" sz="2000" dirty="0">
              <a:latin typeface="华文中宋" panose="02010600040101010101" pitchFamily="2" charset="-122"/>
              <a:ea typeface="华文中宋" panose="02010600040101010101" pitchFamily="2" charset="-122"/>
            </a:endParaRPr>
          </a:p>
          <a:p>
            <a:pPr>
              <a:buFont typeface="Wingdings" panose="05000000000000000000" pitchFamily="2" charset="2"/>
              <a:buNone/>
              <a:defRPr/>
            </a:pPr>
            <a:endParaRPr lang="zh-CN" altLang="en-US" sz="2000" dirty="0">
              <a:latin typeface="华文中宋" panose="02010600040101010101" pitchFamily="2" charset="-122"/>
              <a:ea typeface="华文中宋" panose="02010600040101010101" pitchFamily="2" charset="-122"/>
            </a:endParaRPr>
          </a:p>
          <a:p>
            <a:pPr>
              <a:buFont typeface="Wingdings" panose="05000000000000000000" pitchFamily="2" charset="2"/>
              <a:buNone/>
              <a:defRPr/>
            </a:pPr>
            <a:r>
              <a:rPr lang="zh-CN" altLang="en-US" sz="2800" b="1" dirty="0">
                <a:latin typeface="华文中宋" panose="02010600040101010101" pitchFamily="2" charset="-122"/>
                <a:ea typeface="华文中宋" panose="02010600040101010101" pitchFamily="2" charset="-122"/>
              </a:rPr>
              <a:t> 因果关系类型</a:t>
            </a:r>
            <a:endParaRPr lang="en-US" altLang="zh-CN" sz="2800" b="1" dirty="0">
              <a:latin typeface="华文中宋" panose="02010600040101010101" pitchFamily="2" charset="-122"/>
              <a:ea typeface="华文中宋" panose="02010600040101010101" pitchFamily="2" charset="-122"/>
            </a:endParaRPr>
          </a:p>
          <a:p>
            <a:pPr>
              <a:buFont typeface="Wingdings" panose="05000000000000000000" pitchFamily="2" charset="2"/>
              <a:buNone/>
              <a:defRPr/>
            </a:pPr>
            <a:endParaRPr lang="zh-CN" altLang="en-US" sz="2800" b="1" dirty="0">
              <a:latin typeface="华文中宋" panose="02010600040101010101" pitchFamily="2" charset="-122"/>
              <a:ea typeface="华文中宋" panose="02010600040101010101" pitchFamily="2" charset="-122"/>
            </a:endParaRPr>
          </a:p>
          <a:p>
            <a:pPr>
              <a:buFont typeface="Wingdings" panose="05000000000000000000" pitchFamily="2" charset="2"/>
              <a:buNone/>
              <a:defRPr/>
            </a:pPr>
            <a:r>
              <a:rPr lang="en-US" altLang="zh-CN" sz="2400" dirty="0">
                <a:latin typeface="华文中宋" panose="02010600040101010101" pitchFamily="2" charset="-122"/>
                <a:ea typeface="华文中宋" panose="02010600040101010101" pitchFamily="2" charset="-122"/>
              </a:rPr>
              <a:t>    1. </a:t>
            </a:r>
            <a:r>
              <a:rPr lang="zh-CN" altLang="en-US" sz="2400" dirty="0">
                <a:latin typeface="华文中宋" panose="02010600040101010101" pitchFamily="2" charset="-122"/>
                <a:ea typeface="华文中宋" panose="02010600040101010101" pitchFamily="2" charset="-122"/>
              </a:rPr>
              <a:t>直接因果关系：         某些行业，性别直接影响收入。 </a:t>
            </a:r>
          </a:p>
          <a:p>
            <a:pPr>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2. </a:t>
            </a:r>
            <a:r>
              <a:rPr lang="zh-CN" altLang="en-US" sz="2400" dirty="0">
                <a:latin typeface="华文中宋" panose="02010600040101010101" pitchFamily="2" charset="-122"/>
                <a:ea typeface="华文中宋" panose="02010600040101010101" pitchFamily="2" charset="-122"/>
              </a:rPr>
              <a:t>间接因果关系：              性别</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职业</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收入；气温与犯罪率</a:t>
            </a:r>
          </a:p>
          <a:p>
            <a:pPr>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3. </a:t>
            </a:r>
            <a:r>
              <a:rPr lang="zh-CN" altLang="en-US" sz="2400" dirty="0">
                <a:latin typeface="华文中宋" panose="02010600040101010101" pitchFamily="2" charset="-122"/>
                <a:ea typeface="华文中宋" panose="02010600040101010101" pitchFamily="2" charset="-122"/>
              </a:rPr>
              <a:t>直接与间接因果关系： 性别、职业、收入</a:t>
            </a:r>
          </a:p>
          <a:p>
            <a:pPr>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4. </a:t>
            </a:r>
            <a:r>
              <a:rPr lang="zh-CN" altLang="en-US" sz="2400" dirty="0">
                <a:latin typeface="华文中宋" panose="02010600040101010101" pitchFamily="2" charset="-122"/>
                <a:ea typeface="华文中宋" panose="02010600040101010101" pitchFamily="2" charset="-122"/>
              </a:rPr>
              <a:t>受调节的因果关系：性别对收入的影响</a:t>
            </a:r>
          </a:p>
          <a:p>
            <a:pPr>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5. </a:t>
            </a:r>
            <a:r>
              <a:rPr lang="zh-CN" altLang="en-US" sz="2400" dirty="0">
                <a:latin typeface="华文中宋" panose="02010600040101010101" pitchFamily="2" charset="-122"/>
                <a:ea typeface="华文中宋" panose="02010600040101010101" pitchFamily="2" charset="-122"/>
              </a:rPr>
              <a:t>虚假的因果关系：股市涨跌与天气</a:t>
            </a:r>
          </a:p>
        </p:txBody>
      </p:sp>
      <p:graphicFrame>
        <p:nvGraphicFramePr>
          <p:cNvPr id="34820" name="Object 2">
            <a:extLst>
              <a:ext uri="{FF2B5EF4-FFF2-40B4-BE49-F238E27FC236}">
                <a16:creationId xmlns:a16="http://schemas.microsoft.com/office/drawing/2014/main" id="{80FA822B-9DA8-4B5E-A191-BAE26E3F2086}"/>
              </a:ext>
            </a:extLst>
          </p:cNvPr>
          <p:cNvGraphicFramePr>
            <a:graphicFrameLocks noGrp="1" noChangeAspect="1"/>
          </p:cNvGraphicFramePr>
          <p:nvPr>
            <p:ph sz="quarter" idx="4294967295"/>
            <p:extLst>
              <p:ext uri="{D42A27DB-BD31-4B8C-83A1-F6EECF244321}">
                <p14:modId xmlns:p14="http://schemas.microsoft.com/office/powerpoint/2010/main" val="1695737335"/>
              </p:ext>
            </p:extLst>
          </p:nvPr>
        </p:nvGraphicFramePr>
        <p:xfrm>
          <a:off x="4079776" y="3519735"/>
          <a:ext cx="1511300" cy="341313"/>
        </p:xfrm>
        <a:graphic>
          <a:graphicData uri="http://schemas.openxmlformats.org/presentationml/2006/ole">
            <mc:AlternateContent xmlns:mc="http://schemas.openxmlformats.org/markup-compatibility/2006">
              <mc:Choice xmlns:v="urn:schemas-microsoft-com:vml" Requires="v">
                <p:oleObj spid="_x0000_s41009" r:id="rId3" imgW="788084" imgH="177954" progId="Equation.DSMT4">
                  <p:embed/>
                </p:oleObj>
              </mc:Choice>
              <mc:Fallback>
                <p:oleObj r:id="rId3" imgW="788084" imgH="177954" progId="Equation.DSMT4">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776" y="3519735"/>
                        <a:ext cx="1511300"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3">
            <a:extLst>
              <a:ext uri="{FF2B5EF4-FFF2-40B4-BE49-F238E27FC236}">
                <a16:creationId xmlns:a16="http://schemas.microsoft.com/office/drawing/2014/main" id="{535CFABF-2A3E-48E5-A36A-F4B4A31FF6DB}"/>
              </a:ext>
            </a:extLst>
          </p:cNvPr>
          <p:cNvGraphicFramePr>
            <a:graphicFrameLocks noGrp="1" noChangeAspect="1"/>
          </p:cNvGraphicFramePr>
          <p:nvPr>
            <p:ph sz="quarter" idx="4294967295"/>
            <p:extLst>
              <p:ext uri="{D42A27DB-BD31-4B8C-83A1-F6EECF244321}">
                <p14:modId xmlns:p14="http://schemas.microsoft.com/office/powerpoint/2010/main" val="1810510226"/>
              </p:ext>
            </p:extLst>
          </p:nvPr>
        </p:nvGraphicFramePr>
        <p:xfrm>
          <a:off x="4079776" y="3087687"/>
          <a:ext cx="905932" cy="341313"/>
        </p:xfrm>
        <a:graphic>
          <a:graphicData uri="http://schemas.openxmlformats.org/presentationml/2006/ole">
            <mc:AlternateContent xmlns:mc="http://schemas.openxmlformats.org/markup-compatibility/2006">
              <mc:Choice xmlns:v="urn:schemas-microsoft-com:vml" Requires="v">
                <p:oleObj spid="_x0000_s41010" r:id="rId5" imgW="471127" imgH="178264" progId="Equation.DSMT4">
                  <p:embed/>
                </p:oleObj>
              </mc:Choice>
              <mc:Fallback>
                <p:oleObj r:id="rId5" imgW="471127" imgH="178264" progId="Equation.DSMT4">
                  <p:embed/>
                  <p:pic>
                    <p:nvPicPr>
                      <p:cNvPr id="0" name="Object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776" y="3087687"/>
                        <a:ext cx="905932" cy="341313"/>
                      </a:xfrm>
                      <a:prstGeom prst="rect">
                        <a:avLst/>
                      </a:prstGeom>
                      <a:noFill/>
                      <a:ln>
                        <a:noFill/>
                      </a:ln>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7" dur="500"/>
                                        <p:tgtEl>
                                          <p:spTgt spid="348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12" dur="500"/>
                                        <p:tgtEl>
                                          <p:spTgt spid="34819">
                                            <p:txEl>
                                              <p:pRg st="4" end="4"/>
                                            </p:txEl>
                                          </p:spTgt>
                                        </p:tgtEl>
                                      </p:cBhvr>
                                    </p:animEffect>
                                  </p:childTnLst>
                                </p:cTn>
                              </p:par>
                              <p:par>
                                <p:cTn id="13" presetID="42" presetClass="entr" presetSubtype="0" fill="hold" nodeType="withEffect">
                                  <p:stCondLst>
                                    <p:cond delay="0"/>
                                  </p:stCondLst>
                                  <p:childTnLst>
                                    <p:set>
                                      <p:cBhvr>
                                        <p:cTn id="14" dur="1" fill="hold">
                                          <p:stCondLst>
                                            <p:cond delay="0"/>
                                          </p:stCondLst>
                                        </p:cTn>
                                        <p:tgtEl>
                                          <p:spTgt spid="34822"/>
                                        </p:tgtEl>
                                        <p:attrNameLst>
                                          <p:attrName>style.visibility</p:attrName>
                                        </p:attrNameLst>
                                      </p:cBhvr>
                                      <p:to>
                                        <p:strVal val="visible"/>
                                      </p:to>
                                    </p:set>
                                    <p:animEffect transition="in" filter="fade">
                                      <p:cBhvr>
                                        <p:cTn id="15" dur="1000"/>
                                        <p:tgtEl>
                                          <p:spTgt spid="34822"/>
                                        </p:tgtEl>
                                      </p:cBhvr>
                                    </p:animEffect>
                                    <p:anim calcmode="lin" valueType="num">
                                      <p:cBhvr>
                                        <p:cTn id="16" dur="1000" fill="hold"/>
                                        <p:tgtEl>
                                          <p:spTgt spid="34822"/>
                                        </p:tgtEl>
                                        <p:attrNameLst>
                                          <p:attrName>ppt_x</p:attrName>
                                        </p:attrNameLst>
                                      </p:cBhvr>
                                      <p:tavLst>
                                        <p:tav tm="0">
                                          <p:val>
                                            <p:strVal val="#ppt_x"/>
                                          </p:val>
                                        </p:tav>
                                        <p:tav tm="100000">
                                          <p:val>
                                            <p:strVal val="#ppt_x"/>
                                          </p:val>
                                        </p:tav>
                                      </p:tavLst>
                                    </p:anim>
                                    <p:anim calcmode="lin" valueType="num">
                                      <p:cBhvr>
                                        <p:cTn id="17" dur="1000" fill="hold"/>
                                        <p:tgtEl>
                                          <p:spTgt spid="34822"/>
                                        </p:tgtEl>
                                        <p:attrNameLst>
                                          <p:attrName>ppt_y</p:attrName>
                                        </p:attrNameLst>
                                      </p:cBhvr>
                                      <p:tavLst>
                                        <p:tav tm="0">
                                          <p:val>
                                            <p:strVal val="#ppt_y+.1"/>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22" dur="500"/>
                                        <p:tgtEl>
                                          <p:spTgt spid="3481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nodeType="clickEffect">
                                  <p:stCondLst>
                                    <p:cond delay="0"/>
                                  </p:stCondLst>
                                  <p:childTnLst>
                                    <p:set>
                                      <p:cBhvr>
                                        <p:cTn id="26" dur="1" fill="hold">
                                          <p:stCondLst>
                                            <p:cond delay="0"/>
                                          </p:stCondLst>
                                        </p:cTn>
                                        <p:tgtEl>
                                          <p:spTgt spid="34820"/>
                                        </p:tgtEl>
                                        <p:attrNameLst>
                                          <p:attrName>style.visibility</p:attrName>
                                        </p:attrNameLst>
                                      </p:cBhvr>
                                      <p:to>
                                        <p:strVal val="visible"/>
                                      </p:to>
                                    </p:set>
                                    <p:animEffect transition="in" filter="fade">
                                      <p:cBhvr>
                                        <p:cTn id="27" dur="1000"/>
                                        <p:tgtEl>
                                          <p:spTgt spid="34820"/>
                                        </p:tgtEl>
                                      </p:cBhvr>
                                    </p:animEffect>
                                    <p:anim calcmode="lin" valueType="num">
                                      <p:cBhvr>
                                        <p:cTn id="28" dur="1000" fill="hold"/>
                                        <p:tgtEl>
                                          <p:spTgt spid="34820"/>
                                        </p:tgtEl>
                                        <p:attrNameLst>
                                          <p:attrName>ppt_x</p:attrName>
                                        </p:attrNameLst>
                                      </p:cBhvr>
                                      <p:tavLst>
                                        <p:tav tm="0">
                                          <p:val>
                                            <p:strVal val="#ppt_x"/>
                                          </p:val>
                                        </p:tav>
                                        <p:tav tm="100000">
                                          <p:val>
                                            <p:strVal val="#ppt_x"/>
                                          </p:val>
                                        </p:tav>
                                      </p:tavLst>
                                    </p:anim>
                                    <p:anim calcmode="lin" valueType="num">
                                      <p:cBhvr>
                                        <p:cTn id="29" dur="1000" fill="hold"/>
                                        <p:tgtEl>
                                          <p:spTgt spid="34820"/>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34819">
                                            <p:txEl>
                                              <p:pRg st="6" end="6"/>
                                            </p:txEl>
                                          </p:spTgt>
                                        </p:tgtEl>
                                        <p:attrNameLst>
                                          <p:attrName>style.visibility</p:attrName>
                                        </p:attrNameLst>
                                      </p:cBhvr>
                                      <p:to>
                                        <p:strVal val="visible"/>
                                      </p:to>
                                    </p:set>
                                    <p:animEffect transition="in" filter="blinds(horizontal)">
                                      <p:cBhvr>
                                        <p:cTn id="34" dur="500"/>
                                        <p:tgtEl>
                                          <p:spTgt spid="34819">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34819">
                                            <p:txEl>
                                              <p:pRg st="7" end="7"/>
                                            </p:txEl>
                                          </p:spTgt>
                                        </p:tgtEl>
                                        <p:attrNameLst>
                                          <p:attrName>style.visibility</p:attrName>
                                        </p:attrNameLst>
                                      </p:cBhvr>
                                      <p:to>
                                        <p:strVal val="visible"/>
                                      </p:to>
                                    </p:set>
                                    <p:animEffect transition="in" filter="blinds(horizontal)">
                                      <p:cBhvr>
                                        <p:cTn id="39" dur="500"/>
                                        <p:tgtEl>
                                          <p:spTgt spid="34819">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4819">
                                            <p:txEl>
                                              <p:pRg st="8" end="8"/>
                                            </p:txEl>
                                          </p:spTgt>
                                        </p:tgtEl>
                                        <p:attrNameLst>
                                          <p:attrName>style.visibility</p:attrName>
                                        </p:attrNameLst>
                                      </p:cBhvr>
                                      <p:to>
                                        <p:strVal val="visible"/>
                                      </p:to>
                                    </p:set>
                                    <p:animEffect transition="in" filter="blinds(horizontal)">
                                      <p:cBhvr>
                                        <p:cTn id="44" dur="500"/>
                                        <p:tgtEl>
                                          <p:spTgt spid="348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9701DAF8-E065-4CB0-87A8-EBDC48B29C23}"/>
              </a:ext>
            </a:extLst>
          </p:cNvPr>
          <p:cNvSpPr>
            <a:spLocks noGrp="1" noRot="1" noChangeArrowheads="1"/>
          </p:cNvSpPr>
          <p:nvPr>
            <p:ph idx="4294967295"/>
          </p:nvPr>
        </p:nvSpPr>
        <p:spPr>
          <a:xfrm>
            <a:off x="983432" y="1412875"/>
            <a:ext cx="10297144" cy="4895850"/>
          </a:xfrm>
        </p:spPr>
        <p:txBody>
          <a:bodyPr/>
          <a:lstStyle/>
          <a:p>
            <a:pPr marL="0" indent="0">
              <a:lnSpc>
                <a:spcPct val="90000"/>
              </a:lnSpc>
              <a:buNone/>
              <a:defRPr/>
            </a:pPr>
            <a:r>
              <a:rPr lang="en-US" altLang="zh-CN" sz="2800" b="1" dirty="0">
                <a:latin typeface="华文中宋" panose="02010600040101010101" pitchFamily="2" charset="-122"/>
                <a:ea typeface="华文中宋" panose="02010600040101010101" pitchFamily="2" charset="-122"/>
              </a:rPr>
              <a:t>6. </a:t>
            </a:r>
            <a:r>
              <a:rPr lang="zh-CN" altLang="en-US" sz="2800" b="1" dirty="0">
                <a:latin typeface="华文中宋" panose="02010600040101010101" pitchFamily="2" charset="-122"/>
                <a:ea typeface="华文中宋" panose="02010600040101010101" pitchFamily="2" charset="-122"/>
              </a:rPr>
              <a:t>检验模型假设</a:t>
            </a:r>
          </a:p>
          <a:p>
            <a:pPr algn="just">
              <a:lnSpc>
                <a:spcPct val="9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 问题：</a:t>
            </a:r>
          </a:p>
          <a:p>
            <a:pPr algn="just">
              <a:lnSpc>
                <a:spcPct val="9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以有限的样本数据估计和推断总体之一般，其结论在多大程度上是可信的？</a:t>
            </a:r>
            <a:endParaRPr lang="en-US" altLang="zh-CN" sz="2400" dirty="0">
              <a:latin typeface="华文中宋" panose="02010600040101010101" pitchFamily="2" charset="-122"/>
              <a:ea typeface="华文中宋" panose="02010600040101010101" pitchFamily="2" charset="-122"/>
            </a:endParaRPr>
          </a:p>
          <a:p>
            <a:pPr algn="just">
              <a:lnSpc>
                <a:spcPct val="90000"/>
              </a:lnSpc>
              <a:buFont typeface="Wingdings" panose="05000000000000000000" pitchFamily="2" charset="2"/>
              <a:buNone/>
              <a:defRPr/>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模型及参数估计在统计上的显著性与实在意义</a:t>
            </a:r>
          </a:p>
          <a:p>
            <a:pPr algn="just">
              <a:lnSpc>
                <a:spcPct val="9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理论依据是否充分</a:t>
            </a:r>
          </a:p>
          <a:p>
            <a:pPr algn="just">
              <a:lnSpc>
                <a:spcPct val="9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观测数据是否可靠</a:t>
            </a:r>
          </a:p>
          <a:p>
            <a:pPr algn="just">
              <a:lnSpc>
                <a:spcPct val="9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是否违反计量经济方法的基本假定</a:t>
            </a:r>
            <a:r>
              <a:rPr lang="zh-CN" altLang="en-US" sz="2400" b="1" dirty="0">
                <a:latin typeface="华文中宋" panose="02010600040101010101" pitchFamily="2" charset="-122"/>
                <a:ea typeface="华文中宋" panose="02010600040101010101" pitchFamily="2" charset="-122"/>
              </a:rPr>
              <a:t> </a:t>
            </a:r>
            <a:endParaRPr lang="zh-CN" altLang="en-US" sz="2400" dirty="0">
              <a:latin typeface="华文中宋" panose="02010600040101010101" pitchFamily="2" charset="-122"/>
              <a:ea typeface="华文中宋" panose="02010600040101010101" pitchFamily="2" charset="-122"/>
            </a:endParaRPr>
          </a:p>
          <a:p>
            <a:pPr algn="just">
              <a:lnSpc>
                <a:spcPct val="90000"/>
              </a:lnSpc>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估计结果是否属于偶然（样本较小，抽样问题）</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Text Box 5">
            <a:extLst>
              <a:ext uri="{FF2B5EF4-FFF2-40B4-BE49-F238E27FC236}">
                <a16:creationId xmlns:a16="http://schemas.microsoft.com/office/drawing/2014/main" id="{B9CBD2C7-AA2B-4915-B640-E78FE2941BDA}"/>
              </a:ext>
            </a:extLst>
          </p:cNvPr>
          <p:cNvSpPr txBox="1">
            <a:spLocks noChangeArrowheads="1"/>
          </p:cNvSpPr>
          <p:nvPr/>
        </p:nvSpPr>
        <p:spPr bwMode="auto">
          <a:xfrm>
            <a:off x="1127448" y="1916114"/>
            <a:ext cx="9793088"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如前所说，凯恩斯曾预期MPC是正的，但小于1。在我们的例子中，我们求得MPC约为0.70。但是，把这一发现看作是对凯恩斯消费理论的认可之前，还要追问这一估计值是否充分地低于1，以使我们不再怀疑这个估计值仅是一次偶然的机会得来，或者怀疑我们用的数据太特殊了。换言之，0.70是不是在统计意义上小于1？如果是，就可用来支持凯恩斯理论。</a:t>
            </a:r>
            <a:endParaRPr lang="en-US" altLang="zh-CN" sz="2400" dirty="0">
              <a:latin typeface="华文中宋" panose="02010600040101010101" pitchFamily="2" charset="-122"/>
              <a:ea typeface="华文中宋" panose="02010600040101010101" pitchFamily="2" charset="-122"/>
            </a:endParaRPr>
          </a:p>
          <a:p>
            <a:pPr eaLnBrk="1" hangingPunct="1">
              <a:spcBef>
                <a:spcPct val="0"/>
              </a:spcBef>
              <a:buFontTx/>
              <a:buNone/>
            </a:pPr>
            <a:endParaRPr lang="zh-CN" altLang="en-US" sz="2400" dirty="0">
              <a:latin typeface="华文中宋" panose="02010600040101010101" pitchFamily="2" charset="-122"/>
              <a:ea typeface="华文中宋" panose="02010600040101010101" pitchFamily="2" charset="-122"/>
            </a:endParaRPr>
          </a:p>
          <a:p>
            <a:pPr eaLnBrk="1" hangingPunct="1">
              <a:spcBef>
                <a:spcPct val="0"/>
              </a:spcBef>
              <a:buFontTx/>
              <a:buNone/>
            </a:pPr>
            <a:r>
              <a:rPr lang="zh-CN" altLang="en-US" sz="2400" dirty="0">
                <a:latin typeface="华文中宋" panose="02010600040101010101" pitchFamily="2" charset="-122"/>
                <a:ea typeface="华文中宋" panose="02010600040101010101" pitchFamily="2" charset="-122"/>
              </a:rPr>
              <a:t>       以样本证据为依据去确认或者否认经济理论，是以统计理论的一个分支</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统计推断（假设检验）作为其理论基础的。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 calcmode="lin" valueType="num">
                                      <p:cBhvr additive="base">
                                        <p:cTn id="7" dur="500" fill="hold"/>
                                        <p:tgtEl>
                                          <p:spTgt spid="36869"/>
                                        </p:tgtEl>
                                        <p:attrNameLst>
                                          <p:attrName>ppt_x</p:attrName>
                                        </p:attrNameLst>
                                      </p:cBhvr>
                                      <p:tavLst>
                                        <p:tav tm="0">
                                          <p:val>
                                            <p:strVal val="#ppt_x"/>
                                          </p:val>
                                        </p:tav>
                                        <p:tav tm="100000">
                                          <p:val>
                                            <p:strVal val="#ppt_x"/>
                                          </p:val>
                                        </p:tav>
                                      </p:tavLst>
                                    </p:anim>
                                    <p:anim calcmode="lin" valueType="num">
                                      <p:cBhvr additive="base">
                                        <p:cTn id="8" dur="500" fill="hold"/>
                                        <p:tgtEl>
                                          <p:spTgt spid="368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1705488C-3C0D-4214-8D19-6B87421F6D57}"/>
              </a:ext>
            </a:extLst>
          </p:cNvPr>
          <p:cNvSpPr>
            <a:spLocks noGrp="1" noRot="1" noChangeArrowheads="1"/>
          </p:cNvSpPr>
          <p:nvPr>
            <p:ph type="body" sz="half" idx="4294967295"/>
          </p:nvPr>
        </p:nvSpPr>
        <p:spPr>
          <a:xfrm>
            <a:off x="1703512" y="1196976"/>
            <a:ext cx="8964488" cy="5256213"/>
          </a:xfrm>
        </p:spPr>
        <p:txBody>
          <a:bodyPr/>
          <a:lstStyle/>
          <a:p>
            <a:pPr>
              <a:lnSpc>
                <a:spcPct val="90000"/>
              </a:lnSpc>
              <a:buFont typeface="Wingdings" panose="05000000000000000000" pitchFamily="2" charset="2"/>
              <a:buNone/>
            </a:pPr>
            <a:r>
              <a:rPr lang="zh-CN" altLang="en-US" sz="2800" b="1" dirty="0">
                <a:latin typeface="华文中宋" panose="02010600040101010101" pitchFamily="2" charset="-122"/>
                <a:ea typeface="华文中宋" panose="02010600040101010101" pitchFamily="2" charset="-122"/>
              </a:rPr>
              <a:t> 检验方式 </a:t>
            </a:r>
            <a:endParaRPr lang="zh-CN" altLang="en-US" sz="1050" b="1" dirty="0">
              <a:latin typeface="华文中宋" panose="02010600040101010101" pitchFamily="2" charset="-122"/>
              <a:ea typeface="华文中宋" panose="02010600040101010101" pitchFamily="2" charset="-122"/>
            </a:endParaRPr>
          </a:p>
          <a:p>
            <a:pPr>
              <a:lnSpc>
                <a:spcPct val="90000"/>
              </a:lnSpc>
              <a:buFont typeface="Wingdings" panose="05000000000000000000" pitchFamily="2" charset="2"/>
              <a:buNone/>
            </a:pPr>
            <a:r>
              <a:rPr lang="zh-CN" altLang="en-US" sz="2400" b="1"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意义检验：</a:t>
            </a:r>
            <a:endParaRPr lang="en-US" altLang="zh-CN" sz="2400" b="1" dirty="0">
              <a:latin typeface="华文中宋" panose="02010600040101010101" pitchFamily="2" charset="-122"/>
              <a:ea typeface="华文中宋" panose="02010600040101010101" pitchFamily="2" charset="-122"/>
            </a:endParaRPr>
          </a:p>
          <a:p>
            <a:pPr>
              <a:lnSpc>
                <a:spcPct val="90000"/>
              </a:lnSpc>
              <a:buFont typeface="Wingdings" panose="05000000000000000000" pitchFamily="2" charset="2"/>
              <a:buNone/>
            </a:pP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参数估计值与理论期望、现实的比较</a:t>
            </a:r>
          </a:p>
          <a:p>
            <a:pPr>
              <a:lnSpc>
                <a:spcPct val="90000"/>
              </a:lnSpc>
              <a:buFont typeface="Wingdings" panose="05000000000000000000" pitchFamily="2" charset="2"/>
              <a:buNone/>
            </a:pPr>
            <a:r>
              <a:rPr lang="zh-CN" altLang="en-US" sz="28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  统计检验</a:t>
            </a:r>
          </a:p>
          <a:p>
            <a:pPr>
              <a:lnSpc>
                <a:spcPct val="90000"/>
              </a:lnSpc>
              <a:buFont typeface="Wingdings" panose="05000000000000000000" pitchFamily="2" charset="2"/>
              <a:buNone/>
            </a:pPr>
            <a:r>
              <a:rPr lang="zh-CN" altLang="en-US" sz="2800"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拟合优度检验 R2</a:t>
            </a:r>
          </a:p>
          <a:p>
            <a:pPr>
              <a:lnSpc>
                <a:spcPct val="90000"/>
              </a:lnSpc>
              <a:buFont typeface="Wingdings" panose="05000000000000000000" pitchFamily="2" charset="2"/>
              <a:buNone/>
            </a:pPr>
            <a:r>
              <a:rPr lang="zh-CN" altLang="en-US" sz="2400" b="1" dirty="0">
                <a:latin typeface="华文中宋" panose="02010600040101010101" pitchFamily="2" charset="-122"/>
                <a:ea typeface="华文中宋" panose="02010600040101010101" pitchFamily="2" charset="-122"/>
              </a:rPr>
              <a:t>                 变量显著性检验（ｔ检验）</a:t>
            </a:r>
          </a:p>
          <a:p>
            <a:pPr>
              <a:lnSpc>
                <a:spcPct val="90000"/>
              </a:lnSpc>
              <a:buFont typeface="Wingdings" panose="05000000000000000000" pitchFamily="2" charset="2"/>
              <a:buNone/>
            </a:pPr>
            <a:r>
              <a:rPr lang="zh-CN" altLang="en-US" sz="2400" b="1" dirty="0">
                <a:latin typeface="华文中宋" panose="02010600040101010101" pitchFamily="2" charset="-122"/>
                <a:ea typeface="华文中宋" panose="02010600040101010101" pitchFamily="2" charset="-122"/>
              </a:rPr>
              <a:t>                 方程的显著性检验（Ｆ检验）</a:t>
            </a:r>
          </a:p>
          <a:p>
            <a:pPr>
              <a:lnSpc>
                <a:spcPct val="90000"/>
              </a:lnSpc>
              <a:buFont typeface="Wingdings" panose="05000000000000000000" pitchFamily="2" charset="2"/>
              <a:buNone/>
            </a:pPr>
            <a:r>
              <a:rPr lang="zh-CN" altLang="en-US" sz="28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 计量检验</a:t>
            </a:r>
          </a:p>
          <a:p>
            <a:pPr>
              <a:lnSpc>
                <a:spcPct val="90000"/>
              </a:lnSpc>
              <a:buFont typeface="Wingdings" panose="05000000000000000000" pitchFamily="2" charset="2"/>
              <a:buNone/>
            </a:pPr>
            <a:r>
              <a:rPr lang="zh-CN" altLang="en-US" sz="2400"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异方差检验</a:t>
            </a:r>
          </a:p>
          <a:p>
            <a:pPr>
              <a:lnSpc>
                <a:spcPct val="90000"/>
              </a:lnSpc>
              <a:buFont typeface="Wingdings" panose="05000000000000000000" pitchFamily="2" charset="2"/>
              <a:buNone/>
            </a:pPr>
            <a:r>
              <a:rPr lang="zh-CN" altLang="en-US" sz="2400" b="1" dirty="0">
                <a:latin typeface="华文中宋" panose="02010600040101010101" pitchFamily="2" charset="-122"/>
                <a:ea typeface="华文中宋" panose="02010600040101010101" pitchFamily="2" charset="-122"/>
              </a:rPr>
              <a:t>                 序列自相关检验</a:t>
            </a:r>
          </a:p>
          <a:p>
            <a:pPr>
              <a:lnSpc>
                <a:spcPct val="90000"/>
              </a:lnSpc>
              <a:buFont typeface="Wingdings" panose="05000000000000000000" pitchFamily="2" charset="2"/>
              <a:buNone/>
            </a:pPr>
            <a:r>
              <a:rPr lang="zh-CN" altLang="en-US" sz="2400" b="1" dirty="0">
                <a:latin typeface="华文中宋" panose="02010600040101010101" pitchFamily="2" charset="-122"/>
                <a:ea typeface="华文中宋" panose="02010600040101010101" pitchFamily="2" charset="-122"/>
              </a:rPr>
              <a:t>                 多重共线性检验</a:t>
            </a:r>
          </a:p>
          <a:p>
            <a:pPr>
              <a:lnSpc>
                <a:spcPct val="90000"/>
              </a:lnSpc>
              <a:buFont typeface="Wingdings" panose="05000000000000000000" pitchFamily="2" charset="2"/>
              <a:buNone/>
            </a:pPr>
            <a:r>
              <a:rPr lang="zh-CN" altLang="en-US" sz="2400" b="1" dirty="0">
                <a:latin typeface="华文中宋" panose="02010600040101010101" pitchFamily="2" charset="-122"/>
                <a:ea typeface="华文中宋" panose="02010600040101010101" pitchFamily="2" charset="-122"/>
              </a:rPr>
              <a:t>                 随机解释变量</a:t>
            </a:r>
          </a:p>
          <a:p>
            <a:pPr>
              <a:lnSpc>
                <a:spcPct val="90000"/>
              </a:lnSpc>
              <a:buFont typeface="Wingdings" panose="05000000000000000000" pitchFamily="2" charset="2"/>
              <a:buNone/>
            </a:pPr>
            <a:r>
              <a:rPr lang="zh-CN" altLang="en-US" sz="2400" b="1" dirty="0">
                <a:latin typeface="华文中宋" panose="02010600040101010101" pitchFamily="2" charset="-122"/>
                <a:ea typeface="华文中宋" panose="02010600040101010101" pitchFamily="2" charset="-122"/>
              </a:rPr>
              <a:t>                 模型预测检验</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1000"/>
                                        <p:tgtEl>
                                          <p:spTgt spid="37891">
                                            <p:txEl>
                                              <p:pRg st="0" end="0"/>
                                            </p:txEl>
                                          </p:spTgt>
                                        </p:tgtEl>
                                      </p:cBhvr>
                                    </p:animEffect>
                                    <p:anim calcmode="lin" valueType="num">
                                      <p:cBhvr>
                                        <p:cTn id="8" dur="10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78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7891">
                                            <p:txEl>
                                              <p:pRg st="1" end="1"/>
                                            </p:txEl>
                                          </p:spTgt>
                                        </p:tgtEl>
                                        <p:attrNameLst>
                                          <p:attrName>style.visibility</p:attrName>
                                        </p:attrNameLst>
                                      </p:cBhvr>
                                      <p:to>
                                        <p:strVal val="visible"/>
                                      </p:to>
                                    </p:set>
                                    <p:animEffect transition="in" filter="fade">
                                      <p:cBhvr>
                                        <p:cTn id="14" dur="1000"/>
                                        <p:tgtEl>
                                          <p:spTgt spid="37891">
                                            <p:txEl>
                                              <p:pRg st="1" end="1"/>
                                            </p:txEl>
                                          </p:spTgt>
                                        </p:tgtEl>
                                      </p:cBhvr>
                                    </p:animEffect>
                                    <p:anim calcmode="lin" valueType="num">
                                      <p:cBhvr>
                                        <p:cTn id="15" dur="1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78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7891">
                                            <p:txEl>
                                              <p:pRg st="2" end="2"/>
                                            </p:txEl>
                                          </p:spTgt>
                                        </p:tgtEl>
                                        <p:attrNameLst>
                                          <p:attrName>style.visibility</p:attrName>
                                        </p:attrNameLst>
                                      </p:cBhvr>
                                      <p:to>
                                        <p:strVal val="visible"/>
                                      </p:to>
                                    </p:set>
                                    <p:animEffect transition="in" filter="fade">
                                      <p:cBhvr>
                                        <p:cTn id="21" dur="1000"/>
                                        <p:tgtEl>
                                          <p:spTgt spid="37891">
                                            <p:txEl>
                                              <p:pRg st="2" end="2"/>
                                            </p:txEl>
                                          </p:spTgt>
                                        </p:tgtEl>
                                      </p:cBhvr>
                                    </p:animEffect>
                                    <p:anim calcmode="lin" valueType="num">
                                      <p:cBhvr>
                                        <p:cTn id="22" dur="1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789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37891">
                                            <p:txEl>
                                              <p:pRg st="3" end="3"/>
                                            </p:txEl>
                                          </p:spTgt>
                                        </p:tgtEl>
                                        <p:attrNameLst>
                                          <p:attrName>style.visibility</p:attrName>
                                        </p:attrNameLst>
                                      </p:cBhvr>
                                      <p:to>
                                        <p:strVal val="visible"/>
                                      </p:to>
                                    </p:set>
                                    <p:animEffect transition="in" filter="fade">
                                      <p:cBhvr>
                                        <p:cTn id="28" dur="1000"/>
                                        <p:tgtEl>
                                          <p:spTgt spid="37891">
                                            <p:txEl>
                                              <p:pRg st="3" end="3"/>
                                            </p:txEl>
                                          </p:spTgt>
                                        </p:tgtEl>
                                      </p:cBhvr>
                                    </p:animEffect>
                                    <p:anim calcmode="lin" valueType="num">
                                      <p:cBhvr>
                                        <p:cTn id="29" dur="1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7891">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7891">
                                            <p:txEl>
                                              <p:pRg st="4" end="4"/>
                                            </p:txEl>
                                          </p:spTgt>
                                        </p:tgtEl>
                                        <p:attrNameLst>
                                          <p:attrName>style.visibility</p:attrName>
                                        </p:attrNameLst>
                                      </p:cBhvr>
                                      <p:to>
                                        <p:strVal val="visible"/>
                                      </p:to>
                                    </p:set>
                                    <p:animEffect transition="in" filter="fade">
                                      <p:cBhvr>
                                        <p:cTn id="33" dur="1000"/>
                                        <p:tgtEl>
                                          <p:spTgt spid="37891">
                                            <p:txEl>
                                              <p:pRg st="4" end="4"/>
                                            </p:txEl>
                                          </p:spTgt>
                                        </p:tgtEl>
                                      </p:cBhvr>
                                    </p:animEffect>
                                    <p:anim calcmode="lin" valueType="num">
                                      <p:cBhvr>
                                        <p:cTn id="34" dur="1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7891">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7891">
                                            <p:txEl>
                                              <p:pRg st="5" end="5"/>
                                            </p:txEl>
                                          </p:spTgt>
                                        </p:tgtEl>
                                        <p:attrNameLst>
                                          <p:attrName>style.visibility</p:attrName>
                                        </p:attrNameLst>
                                      </p:cBhvr>
                                      <p:to>
                                        <p:strVal val="visible"/>
                                      </p:to>
                                    </p:set>
                                    <p:animEffect transition="in" filter="fade">
                                      <p:cBhvr>
                                        <p:cTn id="38" dur="1000"/>
                                        <p:tgtEl>
                                          <p:spTgt spid="37891">
                                            <p:txEl>
                                              <p:pRg st="5" end="5"/>
                                            </p:txEl>
                                          </p:spTgt>
                                        </p:tgtEl>
                                      </p:cBhvr>
                                    </p:animEffect>
                                    <p:anim calcmode="lin" valueType="num">
                                      <p:cBhvr>
                                        <p:cTn id="39" dur="10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7891">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7891">
                                            <p:txEl>
                                              <p:pRg st="6" end="6"/>
                                            </p:txEl>
                                          </p:spTgt>
                                        </p:tgtEl>
                                        <p:attrNameLst>
                                          <p:attrName>style.visibility</p:attrName>
                                        </p:attrNameLst>
                                      </p:cBhvr>
                                      <p:to>
                                        <p:strVal val="visible"/>
                                      </p:to>
                                    </p:set>
                                    <p:animEffect transition="in" filter="fade">
                                      <p:cBhvr>
                                        <p:cTn id="43" dur="1000"/>
                                        <p:tgtEl>
                                          <p:spTgt spid="37891">
                                            <p:txEl>
                                              <p:pRg st="6" end="6"/>
                                            </p:txEl>
                                          </p:spTgt>
                                        </p:tgtEl>
                                      </p:cBhvr>
                                    </p:animEffect>
                                    <p:anim calcmode="lin" valueType="num">
                                      <p:cBhvr>
                                        <p:cTn id="44" dur="10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789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2" presetClass="entr" presetSubtype="0" fill="hold" nodeType="clickEffect">
                                  <p:stCondLst>
                                    <p:cond delay="0"/>
                                  </p:stCondLst>
                                  <p:childTnLst>
                                    <p:set>
                                      <p:cBhvr>
                                        <p:cTn id="49" dur="1" fill="hold">
                                          <p:stCondLst>
                                            <p:cond delay="0"/>
                                          </p:stCondLst>
                                        </p:cTn>
                                        <p:tgtEl>
                                          <p:spTgt spid="37891">
                                            <p:txEl>
                                              <p:pRg st="7" end="7"/>
                                            </p:txEl>
                                          </p:spTgt>
                                        </p:tgtEl>
                                        <p:attrNameLst>
                                          <p:attrName>style.visibility</p:attrName>
                                        </p:attrNameLst>
                                      </p:cBhvr>
                                      <p:to>
                                        <p:strVal val="visible"/>
                                      </p:to>
                                    </p:set>
                                    <p:animEffect transition="in" filter="fade">
                                      <p:cBhvr>
                                        <p:cTn id="50" dur="1000"/>
                                        <p:tgtEl>
                                          <p:spTgt spid="37891">
                                            <p:txEl>
                                              <p:pRg st="7" end="7"/>
                                            </p:txEl>
                                          </p:spTgt>
                                        </p:tgtEl>
                                      </p:cBhvr>
                                    </p:animEffect>
                                    <p:anim calcmode="lin" valueType="num">
                                      <p:cBhvr>
                                        <p:cTn id="51" dur="10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7891">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7891">
                                            <p:txEl>
                                              <p:pRg st="8" end="8"/>
                                            </p:txEl>
                                          </p:spTgt>
                                        </p:tgtEl>
                                        <p:attrNameLst>
                                          <p:attrName>style.visibility</p:attrName>
                                        </p:attrNameLst>
                                      </p:cBhvr>
                                      <p:to>
                                        <p:strVal val="visible"/>
                                      </p:to>
                                    </p:set>
                                    <p:animEffect transition="in" filter="fade">
                                      <p:cBhvr>
                                        <p:cTn id="55" dur="1000"/>
                                        <p:tgtEl>
                                          <p:spTgt spid="37891">
                                            <p:txEl>
                                              <p:pRg st="8" end="8"/>
                                            </p:txEl>
                                          </p:spTgt>
                                        </p:tgtEl>
                                      </p:cBhvr>
                                    </p:animEffect>
                                    <p:anim calcmode="lin" valueType="num">
                                      <p:cBhvr>
                                        <p:cTn id="56" dur="1000" fill="hold"/>
                                        <p:tgtEl>
                                          <p:spTgt spid="37891">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7891">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7891">
                                            <p:txEl>
                                              <p:pRg st="9" end="9"/>
                                            </p:txEl>
                                          </p:spTgt>
                                        </p:tgtEl>
                                        <p:attrNameLst>
                                          <p:attrName>style.visibility</p:attrName>
                                        </p:attrNameLst>
                                      </p:cBhvr>
                                      <p:to>
                                        <p:strVal val="visible"/>
                                      </p:to>
                                    </p:set>
                                    <p:animEffect transition="in" filter="fade">
                                      <p:cBhvr>
                                        <p:cTn id="60" dur="1000"/>
                                        <p:tgtEl>
                                          <p:spTgt spid="37891">
                                            <p:txEl>
                                              <p:pRg st="9" end="9"/>
                                            </p:txEl>
                                          </p:spTgt>
                                        </p:tgtEl>
                                      </p:cBhvr>
                                    </p:animEffect>
                                    <p:anim calcmode="lin" valueType="num">
                                      <p:cBhvr>
                                        <p:cTn id="61" dur="1000" fill="hold"/>
                                        <p:tgtEl>
                                          <p:spTgt spid="37891">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7891">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7891">
                                            <p:txEl>
                                              <p:pRg st="10" end="10"/>
                                            </p:txEl>
                                          </p:spTgt>
                                        </p:tgtEl>
                                        <p:attrNameLst>
                                          <p:attrName>style.visibility</p:attrName>
                                        </p:attrNameLst>
                                      </p:cBhvr>
                                      <p:to>
                                        <p:strVal val="visible"/>
                                      </p:to>
                                    </p:set>
                                    <p:animEffect transition="in" filter="fade">
                                      <p:cBhvr>
                                        <p:cTn id="65" dur="1000"/>
                                        <p:tgtEl>
                                          <p:spTgt spid="37891">
                                            <p:txEl>
                                              <p:pRg st="10" end="10"/>
                                            </p:txEl>
                                          </p:spTgt>
                                        </p:tgtEl>
                                      </p:cBhvr>
                                    </p:animEffect>
                                    <p:anim calcmode="lin" valueType="num">
                                      <p:cBhvr>
                                        <p:cTn id="66" dur="1000" fill="hold"/>
                                        <p:tgtEl>
                                          <p:spTgt spid="37891">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7891">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7891">
                                            <p:txEl>
                                              <p:pRg st="11" end="11"/>
                                            </p:txEl>
                                          </p:spTgt>
                                        </p:tgtEl>
                                        <p:attrNameLst>
                                          <p:attrName>style.visibility</p:attrName>
                                        </p:attrNameLst>
                                      </p:cBhvr>
                                      <p:to>
                                        <p:strVal val="visible"/>
                                      </p:to>
                                    </p:set>
                                    <p:animEffect transition="in" filter="fade">
                                      <p:cBhvr>
                                        <p:cTn id="70" dur="1000"/>
                                        <p:tgtEl>
                                          <p:spTgt spid="37891">
                                            <p:txEl>
                                              <p:pRg st="11" end="11"/>
                                            </p:txEl>
                                          </p:spTgt>
                                        </p:tgtEl>
                                      </p:cBhvr>
                                    </p:animEffect>
                                    <p:anim calcmode="lin" valueType="num">
                                      <p:cBhvr>
                                        <p:cTn id="71" dur="1000" fill="hold"/>
                                        <p:tgtEl>
                                          <p:spTgt spid="37891">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7891">
                                            <p:txEl>
                                              <p:pRg st="11" end="11"/>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37891">
                                            <p:txEl>
                                              <p:pRg st="12" end="12"/>
                                            </p:txEl>
                                          </p:spTgt>
                                        </p:tgtEl>
                                        <p:attrNameLst>
                                          <p:attrName>style.visibility</p:attrName>
                                        </p:attrNameLst>
                                      </p:cBhvr>
                                      <p:to>
                                        <p:strVal val="visible"/>
                                      </p:to>
                                    </p:set>
                                    <p:animEffect transition="in" filter="fade">
                                      <p:cBhvr>
                                        <p:cTn id="75" dur="1000"/>
                                        <p:tgtEl>
                                          <p:spTgt spid="37891">
                                            <p:txEl>
                                              <p:pRg st="12" end="12"/>
                                            </p:txEl>
                                          </p:spTgt>
                                        </p:tgtEl>
                                      </p:cBhvr>
                                    </p:animEffect>
                                    <p:anim calcmode="lin" valueType="num">
                                      <p:cBhvr>
                                        <p:cTn id="76" dur="1000" fill="hold"/>
                                        <p:tgtEl>
                                          <p:spTgt spid="37891">
                                            <p:txEl>
                                              <p:pRg st="12" end="12"/>
                                            </p:txEl>
                                          </p:spTgt>
                                        </p:tgtEl>
                                        <p:attrNameLst>
                                          <p:attrName>ppt_x</p:attrName>
                                        </p:attrNameLst>
                                      </p:cBhvr>
                                      <p:tavLst>
                                        <p:tav tm="0">
                                          <p:val>
                                            <p:strVal val="#ppt_x"/>
                                          </p:val>
                                        </p:tav>
                                        <p:tav tm="100000">
                                          <p:val>
                                            <p:strVal val="#ppt_x"/>
                                          </p:val>
                                        </p:tav>
                                      </p:tavLst>
                                    </p:anim>
                                    <p:anim calcmode="lin" valueType="num">
                                      <p:cBhvr>
                                        <p:cTn id="77" dur="1000" fill="hold"/>
                                        <p:tgtEl>
                                          <p:spTgt spid="37891">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E4DFF108-893E-403B-B7A8-D4F893859209}"/>
              </a:ext>
            </a:extLst>
          </p:cNvPr>
          <p:cNvSpPr>
            <a:spLocks noGrp="1" noRot="1" noChangeArrowheads="1"/>
          </p:cNvSpPr>
          <p:nvPr>
            <p:ph type="body" sz="half" idx="4294967295"/>
          </p:nvPr>
        </p:nvSpPr>
        <p:spPr>
          <a:xfrm>
            <a:off x="1055440" y="1484784"/>
            <a:ext cx="9865096" cy="4320480"/>
          </a:xfrm>
        </p:spPr>
        <p:txBody>
          <a:bodyPr/>
          <a:lstStyle/>
          <a:p>
            <a:pPr marL="0" indent="0">
              <a:buNone/>
              <a:defRPr/>
            </a:pPr>
            <a:r>
              <a:rPr lang="en-US" altLang="zh-CN" sz="2400" b="1" dirty="0">
                <a:latin typeface="华文中宋" panose="02010600040101010101" pitchFamily="2" charset="-122"/>
                <a:ea typeface="华文中宋" panose="02010600040101010101" pitchFamily="2" charset="-122"/>
              </a:rPr>
              <a:t>7. </a:t>
            </a:r>
            <a:r>
              <a:rPr lang="zh-CN" altLang="en-US" sz="2400" b="1" dirty="0">
                <a:latin typeface="华文中宋" panose="02010600040101010101" pitchFamily="2" charset="-122"/>
                <a:ea typeface="华文中宋" panose="02010600040101010101" pitchFamily="2" charset="-122"/>
              </a:rPr>
              <a:t>预测或预报</a:t>
            </a:r>
          </a:p>
          <a:p>
            <a:pPr>
              <a:buFont typeface="Wingdings" panose="05000000000000000000" pitchFamily="2" charset="2"/>
              <a:buNone/>
              <a:defRPr/>
            </a:pPr>
            <a:r>
              <a:rPr lang="zh-CN" altLang="en-US" sz="2800" b="1"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在通过检验的回归方程的基础上，根据解释变量的已知值或预测值，来预测因变量的未来均值。</a:t>
            </a:r>
          </a:p>
          <a:p>
            <a:pPr>
              <a:buFont typeface="Wingdings" panose="05000000000000000000" pitchFamily="2" charset="2"/>
              <a:buNone/>
              <a:defRPr/>
            </a:pP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如果预计某经济体</a:t>
            </a:r>
            <a:r>
              <a:rPr lang="en-US" altLang="zh-CN" sz="2000" b="1" dirty="0">
                <a:latin typeface="华文中宋" panose="02010600040101010101" pitchFamily="2" charset="-122"/>
                <a:ea typeface="华文中宋" panose="02010600040101010101" pitchFamily="2" charset="-122"/>
                <a:cs typeface="Times New Roman" panose="02020603050405020304" pitchFamily="18" charset="0"/>
              </a:rPr>
              <a:t>2010</a:t>
            </a: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年</a:t>
            </a:r>
            <a:r>
              <a:rPr lang="en-US" altLang="zh-CN" sz="2000" b="1" dirty="0">
                <a:latin typeface="华文中宋" panose="02010600040101010101" pitchFamily="2" charset="-122"/>
                <a:ea typeface="华文中宋" panose="02010600040101010101" pitchFamily="2" charset="-122"/>
                <a:cs typeface="Times New Roman" panose="02020603050405020304" pitchFamily="18" charset="0"/>
              </a:rPr>
              <a:t>GDP</a:t>
            </a: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为</a:t>
            </a:r>
            <a:r>
              <a:rPr lang="en-US" altLang="zh-CN" sz="2000" b="1" dirty="0">
                <a:latin typeface="华文中宋" panose="02010600040101010101" pitchFamily="2" charset="-122"/>
                <a:ea typeface="华文中宋" panose="02010600040101010101" pitchFamily="2" charset="-122"/>
                <a:cs typeface="Times New Roman" panose="02020603050405020304" pitchFamily="18" charset="0"/>
              </a:rPr>
              <a:t>72698</a:t>
            </a: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亿元，根据估计的消费</a:t>
            </a:r>
            <a:r>
              <a:rPr lang="en-US" altLang="zh-CN" sz="2000" b="1" dirty="0">
                <a:latin typeface="华文中宋" panose="02010600040101010101" pitchFamily="2" charset="-122"/>
                <a:ea typeface="华文中宋" panose="02010600040101010101" pitchFamily="2" charset="-122"/>
                <a:cs typeface="Times New Roman" panose="02020603050405020304" pitchFamily="18" charset="0"/>
              </a:rPr>
              <a:t>—</a:t>
            </a: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收入方程，预测其消费为</a:t>
            </a:r>
            <a:r>
              <a:rPr lang="en-US" altLang="zh-CN" sz="2000" b="1" dirty="0">
                <a:latin typeface="华文中宋" panose="02010600040101010101" pitchFamily="2" charset="-122"/>
                <a:ea typeface="华文中宋" panose="02010600040101010101" pitchFamily="2" charset="-122"/>
                <a:cs typeface="Times New Roman" panose="02020603050405020304" pitchFamily="18" charset="0"/>
              </a:rPr>
              <a:t>-184.08+0.7064*72698=49510.31</a:t>
            </a: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亿元。</a:t>
            </a:r>
          </a:p>
          <a:p>
            <a:pPr>
              <a:buFont typeface="Wingdings" panose="05000000000000000000" pitchFamily="2" charset="2"/>
              <a:buNone/>
              <a:defRPr/>
            </a:pP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           如果实际消费支出为</a:t>
            </a:r>
            <a:r>
              <a:rPr lang="en-US" altLang="zh-CN" sz="2000" b="1" dirty="0">
                <a:latin typeface="华文中宋" panose="02010600040101010101" pitchFamily="2" charset="-122"/>
                <a:ea typeface="华文中宋" panose="02010600040101010101" pitchFamily="2" charset="-122"/>
                <a:cs typeface="Times New Roman" panose="02020603050405020304" pitchFamily="18" charset="0"/>
              </a:rPr>
              <a:t>49135</a:t>
            </a: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亿元，说明模型高估了</a:t>
            </a:r>
            <a:r>
              <a:rPr lang="en-US" altLang="zh-CN" sz="2000" b="1" dirty="0">
                <a:latin typeface="华文中宋" panose="02010600040101010101" pitchFamily="2" charset="-122"/>
                <a:ea typeface="华文中宋" panose="02010600040101010101" pitchFamily="2" charset="-122"/>
                <a:cs typeface="Times New Roman" panose="02020603050405020304" pitchFamily="18" charset="0"/>
              </a:rPr>
              <a:t>375</a:t>
            </a: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亿（误差），占实际</a:t>
            </a:r>
            <a:r>
              <a:rPr lang="en-US" altLang="zh-CN" sz="2000" b="1" dirty="0">
                <a:latin typeface="华文中宋" panose="02010600040101010101" pitchFamily="2" charset="-122"/>
                <a:ea typeface="华文中宋" panose="02010600040101010101" pitchFamily="2" charset="-122"/>
                <a:cs typeface="Times New Roman" panose="02020603050405020304" pitchFamily="18" charset="0"/>
              </a:rPr>
              <a:t>GDP</a:t>
            </a: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的</a:t>
            </a:r>
            <a:r>
              <a:rPr lang="en-US" altLang="zh-CN" sz="2000" b="1" dirty="0">
                <a:latin typeface="华文中宋" panose="02010600040101010101" pitchFamily="2" charset="-122"/>
                <a:ea typeface="华文中宋" panose="02010600040101010101" pitchFamily="2" charset="-122"/>
                <a:cs typeface="Times New Roman" panose="02020603050405020304" pitchFamily="18" charset="0"/>
              </a:rPr>
              <a:t>0.76%</a:t>
            </a: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a:t>
            </a:r>
          </a:p>
          <a:p>
            <a:pPr>
              <a:buFont typeface="Wingdings" panose="05000000000000000000" pitchFamily="2" charset="2"/>
              <a:buNone/>
              <a:defRPr/>
            </a:pP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          该模型为制定政策提供了有用信息。由模型可知，估计</a:t>
            </a:r>
            <a:r>
              <a:rPr lang="en-US" altLang="zh-CN" sz="2000" b="1" dirty="0" err="1">
                <a:latin typeface="华文中宋" panose="02010600040101010101" pitchFamily="2" charset="-122"/>
                <a:ea typeface="华文中宋" panose="02010600040101010101" pitchFamily="2" charset="-122"/>
                <a:cs typeface="Times New Roman" panose="02020603050405020304" pitchFamily="18" charset="0"/>
              </a:rPr>
              <a:t>mpc</a:t>
            </a:r>
            <a:r>
              <a:rPr lang="en-US" altLang="zh-CN" sz="2000" b="1" dirty="0">
                <a:latin typeface="华文中宋" panose="02010600040101010101" pitchFamily="2" charset="-122"/>
                <a:ea typeface="华文中宋" panose="02010600040101010101" pitchFamily="2" charset="-122"/>
                <a:cs typeface="Times New Roman" panose="02020603050405020304" pitchFamily="18" charset="0"/>
              </a:rPr>
              <a:t>=0.7064</a:t>
            </a: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，故投资乘数为</a:t>
            </a:r>
            <a:r>
              <a:rPr lang="en-US" altLang="zh-CN" sz="2000" b="1" dirty="0">
                <a:latin typeface="华文中宋" panose="02010600040101010101" pitchFamily="2" charset="-122"/>
                <a:ea typeface="华文中宋" panose="02010600040101010101" pitchFamily="2" charset="-122"/>
                <a:cs typeface="Times New Roman" panose="02020603050405020304" pitchFamily="18" charset="0"/>
              </a:rPr>
              <a:t>1/(1-0.7)=3.33</a:t>
            </a: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。这样，政府为了刺激或抑制经济增长速度，可以据此制定税收政策或支出政策，以达到影响</a:t>
            </a:r>
            <a:r>
              <a:rPr lang="en-US" altLang="zh-CN" sz="2000" b="1" dirty="0">
                <a:latin typeface="华文中宋" panose="02010600040101010101" pitchFamily="2" charset="-122"/>
                <a:ea typeface="华文中宋" panose="02010600040101010101" pitchFamily="2" charset="-122"/>
                <a:cs typeface="Times New Roman" panose="02020603050405020304" pitchFamily="18" charset="0"/>
              </a:rPr>
              <a:t>GDP</a:t>
            </a: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的目标。</a:t>
            </a:r>
          </a:p>
        </p:txBody>
      </p:sp>
      <p:graphicFrame>
        <p:nvGraphicFramePr>
          <p:cNvPr id="38917" name="Object 2">
            <a:extLst>
              <a:ext uri="{FF2B5EF4-FFF2-40B4-BE49-F238E27FC236}">
                <a16:creationId xmlns:a16="http://schemas.microsoft.com/office/drawing/2014/main" id="{8C287099-F59B-44BE-A8E9-1FCC4BD7540A}"/>
              </a:ext>
            </a:extLst>
          </p:cNvPr>
          <p:cNvGraphicFramePr>
            <a:graphicFrameLocks noGrp="1" noChangeAspect="1"/>
          </p:cNvGraphicFramePr>
          <p:nvPr>
            <p:ph sz="half" idx="4294967295"/>
            <p:extLst>
              <p:ext uri="{D42A27DB-BD31-4B8C-83A1-F6EECF244321}">
                <p14:modId xmlns:p14="http://schemas.microsoft.com/office/powerpoint/2010/main" val="778055407"/>
              </p:ext>
            </p:extLst>
          </p:nvPr>
        </p:nvGraphicFramePr>
        <p:xfrm>
          <a:off x="5087888" y="5018086"/>
          <a:ext cx="2667000" cy="571500"/>
        </p:xfrm>
        <a:graphic>
          <a:graphicData uri="http://schemas.openxmlformats.org/presentationml/2006/ole">
            <mc:AlternateContent xmlns:mc="http://schemas.openxmlformats.org/markup-compatibility/2006">
              <mc:Choice xmlns:v="urn:schemas-microsoft-com:vml" Requires="v">
                <p:oleObj spid="_x0000_s45082" r:id="rId3" imgW="1424254" imgH="305197" progId="Equation.DSMT4">
                  <p:embed/>
                </p:oleObj>
              </mc:Choice>
              <mc:Fallback>
                <p:oleObj r:id="rId3" imgW="1424254" imgH="305197" progId="Equation.DSMT4">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888" y="5018086"/>
                        <a:ext cx="2667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10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89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anim calcmode="lin" valueType="num">
                                      <p:cBhvr additive="base">
                                        <p:cTn id="11" dur="10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8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 calcmode="lin" valueType="num">
                                      <p:cBhvr additive="base">
                                        <p:cTn id="17" dur="10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891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8915">
                                            <p:txEl>
                                              <p:pRg st="3" end="3"/>
                                            </p:txEl>
                                          </p:spTgt>
                                        </p:tgtEl>
                                        <p:attrNameLst>
                                          <p:attrName>style.visibility</p:attrName>
                                        </p:attrNameLst>
                                      </p:cBhvr>
                                      <p:to>
                                        <p:strVal val="visible"/>
                                      </p:to>
                                    </p:set>
                                    <p:anim calcmode="lin" valueType="num">
                                      <p:cBhvr additive="base">
                                        <p:cTn id="21" dur="10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3891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8915">
                                            <p:txEl>
                                              <p:pRg st="4" end="4"/>
                                            </p:txEl>
                                          </p:spTgt>
                                        </p:tgtEl>
                                        <p:attrNameLst>
                                          <p:attrName>style.visibility</p:attrName>
                                        </p:attrNameLst>
                                      </p:cBhvr>
                                      <p:to>
                                        <p:strVal val="visible"/>
                                      </p:to>
                                    </p:set>
                                    <p:anim calcmode="lin" valueType="num">
                                      <p:cBhvr additive="base">
                                        <p:cTn id="25" dur="10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891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8917"/>
                                        </p:tgtEl>
                                        <p:attrNameLst>
                                          <p:attrName>style.visibility</p:attrName>
                                        </p:attrNameLst>
                                      </p:cBhvr>
                                      <p:to>
                                        <p:strVal val="visible"/>
                                      </p:to>
                                    </p:set>
                                    <p:anim calcmode="lin" valueType="num">
                                      <p:cBhvr additive="base">
                                        <p:cTn id="29" dur="1000" fill="hold"/>
                                        <p:tgtEl>
                                          <p:spTgt spid="38917"/>
                                        </p:tgtEl>
                                        <p:attrNameLst>
                                          <p:attrName>ppt_x</p:attrName>
                                        </p:attrNameLst>
                                      </p:cBhvr>
                                      <p:tavLst>
                                        <p:tav tm="0">
                                          <p:val>
                                            <p:strVal val="#ppt_x"/>
                                          </p:val>
                                        </p:tav>
                                        <p:tav tm="100000">
                                          <p:val>
                                            <p:strVal val="#ppt_x"/>
                                          </p:val>
                                        </p:tav>
                                      </p:tavLst>
                                    </p:anim>
                                    <p:anim calcmode="lin" valueType="num">
                                      <p:cBhvr additive="base">
                                        <p:cTn id="30" dur="1000" fill="hold"/>
                                        <p:tgtEl>
                                          <p:spTgt spid="389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5593AB08-6A7A-4A20-A502-7AFCAB7B2995}"/>
              </a:ext>
            </a:extLst>
          </p:cNvPr>
          <p:cNvSpPr>
            <a:spLocks noGrp="1" noRot="1" noChangeArrowheads="1"/>
          </p:cNvSpPr>
          <p:nvPr>
            <p:ph type="body" sz="half" idx="4294967295"/>
          </p:nvPr>
        </p:nvSpPr>
        <p:spPr>
          <a:xfrm>
            <a:off x="1127448" y="1484314"/>
            <a:ext cx="9540552" cy="4105275"/>
          </a:xfrm>
        </p:spPr>
        <p:txBody>
          <a:bodyPr/>
          <a:lstStyle/>
          <a:p>
            <a:pPr marL="0" indent="0">
              <a:buNone/>
              <a:defRPr/>
            </a:pPr>
            <a:r>
              <a:rPr lang="en-US" altLang="zh-CN" sz="2400" b="1" dirty="0">
                <a:latin typeface="华文中宋" panose="02010600040101010101" pitchFamily="2" charset="-122"/>
                <a:ea typeface="华文中宋" panose="02010600040101010101" pitchFamily="2" charset="-122"/>
              </a:rPr>
              <a:t>8. </a:t>
            </a:r>
            <a:r>
              <a:rPr lang="zh-CN" altLang="en-US" sz="2400" dirty="0">
                <a:latin typeface="华文中宋" panose="02010600040101010101" pitchFamily="2" charset="-122"/>
                <a:ea typeface="华文中宋" panose="02010600040101010101" pitchFamily="2" charset="-122"/>
              </a:rPr>
              <a:t>阐述模型含义</a:t>
            </a:r>
          </a:p>
          <a:p>
            <a:pPr marL="0" indent="555625">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一个已经估计出来的模型可用于制定政策和指导决策的目的。通过适当的财政政策和货币政策的配合，政府可操纵控制变量（</a:t>
            </a:r>
            <a:r>
              <a:rPr lang="en-US" altLang="zh-CN" sz="2400" dirty="0">
                <a:latin typeface="华文中宋" panose="02010600040101010101" pitchFamily="2" charset="-122"/>
                <a:ea typeface="华文中宋" panose="02010600040101010101" pitchFamily="2" charset="-122"/>
              </a:rPr>
              <a:t>controlled variable</a:t>
            </a:r>
            <a:r>
              <a:rPr lang="zh-CN" altLang="en-US" sz="2400" dirty="0">
                <a:latin typeface="华文中宋" panose="02010600040101010101" pitchFamily="2" charset="-122"/>
                <a:ea typeface="华文中宋" panose="02010600040101010101" pitchFamily="2" charset="-122"/>
              </a:rPr>
              <a:t>，亦即解释变量）</a:t>
            </a:r>
            <a:r>
              <a:rPr lang="en-US" altLang="zh-CN" sz="2400" dirty="0">
                <a:latin typeface="华文中宋" panose="02010600040101010101" pitchFamily="2" charset="-122"/>
                <a:ea typeface="华文中宋" panose="02010600040101010101" pitchFamily="2" charset="-122"/>
              </a:rPr>
              <a:t>x</a:t>
            </a:r>
            <a:r>
              <a:rPr lang="zh-CN" altLang="en-US" sz="2400" dirty="0">
                <a:latin typeface="华文中宋" panose="02010600040101010101" pitchFamily="2" charset="-122"/>
                <a:ea typeface="华文中宋" panose="02010600040101010101" pitchFamily="2" charset="-122"/>
              </a:rPr>
              <a:t>，以达到目标变量（</a:t>
            </a:r>
            <a:r>
              <a:rPr lang="en-US" altLang="zh-CN" sz="2400" dirty="0">
                <a:latin typeface="华文中宋" panose="02010600040101010101" pitchFamily="2" charset="-122"/>
                <a:ea typeface="华文中宋" panose="02010600040101010101" pitchFamily="2" charset="-122"/>
              </a:rPr>
              <a:t>target variable</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y</a:t>
            </a:r>
            <a:r>
              <a:rPr lang="zh-CN" altLang="en-US" sz="2400" dirty="0">
                <a:latin typeface="华文中宋" panose="02010600040101010101" pitchFamily="2" charset="-122"/>
                <a:ea typeface="华文中宋" panose="02010600040101010101" pitchFamily="2" charset="-122"/>
              </a:rPr>
              <a:t>的期望水平。</a:t>
            </a:r>
          </a:p>
          <a:p>
            <a:pPr>
              <a:buFont typeface="Wingdings" panose="05000000000000000000" pitchFamily="2" charset="2"/>
              <a:buNone/>
              <a:defRPr/>
            </a:pPr>
            <a:r>
              <a:rPr lang="zh-CN" altLang="en-US" sz="2400" dirty="0">
                <a:latin typeface="华文中宋" panose="02010600040101010101" pitchFamily="2" charset="-122"/>
                <a:ea typeface="华文中宋" panose="02010600040101010101" pitchFamily="2" charset="-122"/>
              </a:rPr>
              <a:t>           </a:t>
            </a:r>
            <a:endParaRPr lang="zh-CN" altLang="en-US" sz="2000" dirty="0">
              <a:latin typeface="华文中宋" panose="02010600040101010101" pitchFamily="2" charset="-122"/>
              <a:ea typeface="华文中宋" panose="02010600040101010101" pitchFamily="2" charset="-122"/>
            </a:endParaRPr>
          </a:p>
        </p:txBody>
      </p:sp>
      <p:graphicFrame>
        <p:nvGraphicFramePr>
          <p:cNvPr id="39941" name="Object 2">
            <a:extLst>
              <a:ext uri="{FF2B5EF4-FFF2-40B4-BE49-F238E27FC236}">
                <a16:creationId xmlns:a16="http://schemas.microsoft.com/office/drawing/2014/main" id="{4CEBA56E-836A-4011-9985-39FF75173765}"/>
              </a:ext>
            </a:extLst>
          </p:cNvPr>
          <p:cNvGraphicFramePr>
            <a:graphicFrameLocks noGrp="1" noChangeAspect="1"/>
          </p:cNvGraphicFramePr>
          <p:nvPr>
            <p:ph sz="half" idx="4294967295"/>
            <p:extLst>
              <p:ext uri="{D42A27DB-BD31-4B8C-83A1-F6EECF244321}">
                <p14:modId xmlns:p14="http://schemas.microsoft.com/office/powerpoint/2010/main" val="217552493"/>
              </p:ext>
            </p:extLst>
          </p:nvPr>
        </p:nvGraphicFramePr>
        <p:xfrm>
          <a:off x="3863752" y="3645024"/>
          <a:ext cx="3025775" cy="647700"/>
        </p:xfrm>
        <a:graphic>
          <a:graphicData uri="http://schemas.openxmlformats.org/presentationml/2006/ole">
            <mc:AlternateContent xmlns:mc="http://schemas.openxmlformats.org/markup-compatibility/2006">
              <mc:Choice xmlns:v="urn:schemas-microsoft-com:vml" Requires="v">
                <p:oleObj spid="_x0000_s46106" r:id="rId3" imgW="1424254" imgH="305197" progId="Equation.DSMT4">
                  <p:embed/>
                </p:oleObj>
              </mc:Choice>
              <mc:Fallback>
                <p:oleObj r:id="rId3" imgW="1424254" imgH="305197" progId="Equation.DSMT4">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752" y="3645024"/>
                        <a:ext cx="30257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1000"/>
                                        <p:tgtEl>
                                          <p:spTgt spid="39939">
                                            <p:txEl>
                                              <p:pRg st="0" end="0"/>
                                            </p:txEl>
                                          </p:spTgt>
                                        </p:tgtEl>
                                      </p:cBhvr>
                                    </p:animEffect>
                                    <p:anim calcmode="lin" valueType="num">
                                      <p:cBhvr>
                                        <p:cTn id="8" dur="10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9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9939">
                                            <p:txEl>
                                              <p:pRg st="1" end="1"/>
                                            </p:txEl>
                                          </p:spTgt>
                                        </p:tgtEl>
                                        <p:attrNameLst>
                                          <p:attrName>style.visibility</p:attrName>
                                        </p:attrNameLst>
                                      </p:cBhvr>
                                      <p:to>
                                        <p:strVal val="visible"/>
                                      </p:to>
                                    </p:set>
                                    <p:animEffect transition="in" filter="fade">
                                      <p:cBhvr>
                                        <p:cTn id="14" dur="1000"/>
                                        <p:tgtEl>
                                          <p:spTgt spid="39939">
                                            <p:txEl>
                                              <p:pRg st="1" end="1"/>
                                            </p:txEl>
                                          </p:spTgt>
                                        </p:tgtEl>
                                      </p:cBhvr>
                                    </p:animEffect>
                                    <p:anim calcmode="lin" valueType="num">
                                      <p:cBhvr>
                                        <p:cTn id="15" dur="10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993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9939">
                                            <p:txEl>
                                              <p:pRg st="2" end="2"/>
                                            </p:txEl>
                                          </p:spTgt>
                                        </p:tgtEl>
                                        <p:attrNameLst>
                                          <p:attrName>style.visibility</p:attrName>
                                        </p:attrNameLst>
                                      </p:cBhvr>
                                      <p:to>
                                        <p:strVal val="visible"/>
                                      </p:to>
                                    </p:set>
                                    <p:animEffect transition="in" filter="fade">
                                      <p:cBhvr>
                                        <p:cTn id="19" dur="1000"/>
                                        <p:tgtEl>
                                          <p:spTgt spid="39939">
                                            <p:txEl>
                                              <p:pRg st="2" end="2"/>
                                            </p:txEl>
                                          </p:spTgt>
                                        </p:tgtEl>
                                      </p:cBhvr>
                                    </p:animEffect>
                                    <p:anim calcmode="lin" valueType="num">
                                      <p:cBhvr>
                                        <p:cTn id="20" dur="10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993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9941"/>
                                        </p:tgtEl>
                                        <p:attrNameLst>
                                          <p:attrName>style.visibility</p:attrName>
                                        </p:attrNameLst>
                                      </p:cBhvr>
                                      <p:to>
                                        <p:strVal val="visible"/>
                                      </p:to>
                                    </p:set>
                                    <p:animEffect transition="in" filter="fade">
                                      <p:cBhvr>
                                        <p:cTn id="24" dur="1000"/>
                                        <p:tgtEl>
                                          <p:spTgt spid="39941"/>
                                        </p:tgtEl>
                                      </p:cBhvr>
                                    </p:animEffect>
                                    <p:anim calcmode="lin" valueType="num">
                                      <p:cBhvr>
                                        <p:cTn id="25" dur="1000" fill="hold"/>
                                        <p:tgtEl>
                                          <p:spTgt spid="39941"/>
                                        </p:tgtEl>
                                        <p:attrNameLst>
                                          <p:attrName>ppt_x</p:attrName>
                                        </p:attrNameLst>
                                      </p:cBhvr>
                                      <p:tavLst>
                                        <p:tav tm="0">
                                          <p:val>
                                            <p:strVal val="#ppt_x"/>
                                          </p:val>
                                        </p:tav>
                                        <p:tav tm="100000">
                                          <p:val>
                                            <p:strVal val="#ppt_x"/>
                                          </p:val>
                                        </p:tav>
                                      </p:tavLst>
                                    </p:anim>
                                    <p:anim calcmode="lin" valueType="num">
                                      <p:cBhvr>
                                        <p:cTn id="26" dur="1000" fill="hold"/>
                                        <p:tgtEl>
                                          <p:spTgt spid="399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图片 3">
            <a:extLst>
              <a:ext uri="{FF2B5EF4-FFF2-40B4-BE49-F238E27FC236}">
                <a16:creationId xmlns:a16="http://schemas.microsoft.com/office/drawing/2014/main" id="{5B7506AF-D257-46FC-812D-2A46E8154D22}"/>
              </a:ext>
            </a:extLst>
          </p:cNvPr>
          <p:cNvPicPr>
            <a:picLocks noChangeAspect="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2423592" y="1412776"/>
            <a:ext cx="691276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3">
            <a:extLst>
              <a:ext uri="{FF2B5EF4-FFF2-40B4-BE49-F238E27FC236}">
                <a16:creationId xmlns:a16="http://schemas.microsoft.com/office/drawing/2014/main" id="{4E15C29B-3498-4C98-8DA9-C3422619E2BE}"/>
              </a:ext>
            </a:extLst>
          </p:cNvPr>
          <p:cNvSpPr>
            <a:spLocks noGrp="1" noRot="1" noChangeArrowheads="1"/>
          </p:cNvSpPr>
          <p:nvPr>
            <p:ph type="body" sz="half" idx="4294967295"/>
          </p:nvPr>
        </p:nvSpPr>
        <p:spPr>
          <a:xfrm>
            <a:off x="1127448" y="1866308"/>
            <a:ext cx="9937104" cy="1225550"/>
          </a:xfrm>
        </p:spPr>
        <p:txBody>
          <a:bodyPr/>
          <a:lstStyle/>
          <a:p>
            <a:pPr marL="0" indent="0">
              <a:buNone/>
              <a:defRPr/>
            </a:pPr>
            <a:r>
              <a:rPr lang="en-US" altLang="zh-CN" sz="2800" b="1" dirty="0">
                <a:latin typeface="华文中宋" panose="02010600040101010101" pitchFamily="2" charset="-122"/>
                <a:ea typeface="华文中宋" panose="02010600040101010101" pitchFamily="2" charset="-122"/>
              </a:rPr>
              <a:t>1.</a:t>
            </a:r>
            <a:r>
              <a:rPr lang="zh-CN" altLang="en-US" sz="2800" b="1" dirty="0">
                <a:latin typeface="华文中宋" panose="02010600040101010101" pitchFamily="2" charset="-122"/>
                <a:ea typeface="华文中宋" panose="02010600040101010101" pitchFamily="2" charset="-122"/>
              </a:rPr>
              <a:t> 特征</a:t>
            </a:r>
          </a:p>
          <a:p>
            <a:pPr>
              <a:buFont typeface="Wingdings" panose="05000000000000000000" pitchFamily="2" charset="2"/>
              <a:buNone/>
              <a:defRPr/>
            </a:pPr>
            <a:r>
              <a:rPr lang="zh-CN" altLang="en-US" sz="2800" dirty="0">
                <a:latin typeface="华文中宋" panose="02010600040101010101" pitchFamily="2" charset="-122"/>
                <a:ea typeface="华文中宋" panose="02010600040101010101" pitchFamily="2" charset="-122"/>
              </a:rPr>
              <a:t>         </a:t>
            </a:r>
            <a:r>
              <a:rPr lang="zh-CN" altLang="en-US" sz="2000" b="1" dirty="0">
                <a:latin typeface="华文中宋" panose="02010600040101010101" pitchFamily="2" charset="-122"/>
                <a:ea typeface="华文中宋" panose="02010600040101010101" pitchFamily="2" charset="-122"/>
              </a:rPr>
              <a:t>作为现代社会科学的一个分支学科，计量分析方法是社会科学与数学和统计学的结合，是社会科学分析方法与数理方法和统计技术的融合。</a:t>
            </a:r>
            <a:endParaRPr lang="zh-CN" altLang="en-US" sz="2800" b="1" dirty="0">
              <a:latin typeface="华文中宋" panose="02010600040101010101" pitchFamily="2" charset="-122"/>
              <a:ea typeface="华文中宋" panose="02010600040101010101" pitchFamily="2" charset="-122"/>
            </a:endParaRPr>
          </a:p>
        </p:txBody>
      </p:sp>
      <p:grpSp>
        <p:nvGrpSpPr>
          <p:cNvPr id="48131" name="Group 5">
            <a:extLst>
              <a:ext uri="{FF2B5EF4-FFF2-40B4-BE49-F238E27FC236}">
                <a16:creationId xmlns:a16="http://schemas.microsoft.com/office/drawing/2014/main" id="{2851705B-91CD-4CBB-B2FC-6EAF7C899A73}"/>
              </a:ext>
            </a:extLst>
          </p:cNvPr>
          <p:cNvGrpSpPr>
            <a:grpSpLocks/>
          </p:cNvGrpSpPr>
          <p:nvPr/>
        </p:nvGrpSpPr>
        <p:grpSpPr bwMode="auto">
          <a:xfrm>
            <a:off x="3719514" y="3213101"/>
            <a:ext cx="5113337" cy="3097213"/>
            <a:chOff x="0" y="0"/>
            <a:chExt cx="3040" cy="1996"/>
          </a:xfrm>
        </p:grpSpPr>
        <p:sp>
          <p:nvSpPr>
            <p:cNvPr id="48133" name="Text Box 8">
              <a:extLst>
                <a:ext uri="{FF2B5EF4-FFF2-40B4-BE49-F238E27FC236}">
                  <a16:creationId xmlns:a16="http://schemas.microsoft.com/office/drawing/2014/main" id="{5F5DB067-6619-4218-9ECA-43325BCA7ADB}"/>
                </a:ext>
              </a:extLst>
            </p:cNvPr>
            <p:cNvSpPr txBox="1">
              <a:spLocks noChangeArrowheads="1"/>
            </p:cNvSpPr>
            <p:nvPr/>
          </p:nvSpPr>
          <p:spPr bwMode="auto">
            <a:xfrm>
              <a:off x="1180" y="997"/>
              <a:ext cx="86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latin typeface="华文中宋" panose="02010600040101010101" pitchFamily="2" charset="-122"/>
                  <a:ea typeface="华文中宋" panose="02010600040101010101" pitchFamily="2" charset="-122"/>
                </a:rPr>
                <a:t>计量分析</a:t>
              </a:r>
            </a:p>
          </p:txBody>
        </p:sp>
        <p:sp>
          <p:nvSpPr>
            <p:cNvPr id="48134" name="Oval 9">
              <a:extLst>
                <a:ext uri="{FF2B5EF4-FFF2-40B4-BE49-F238E27FC236}">
                  <a16:creationId xmlns:a16="http://schemas.microsoft.com/office/drawing/2014/main" id="{5A38DEB2-8049-47F8-BCB8-C4315A0FF4BB}"/>
                </a:ext>
              </a:extLst>
            </p:cNvPr>
            <p:cNvSpPr>
              <a:spLocks noChangeArrowheads="1"/>
            </p:cNvSpPr>
            <p:nvPr/>
          </p:nvSpPr>
          <p:spPr bwMode="auto">
            <a:xfrm>
              <a:off x="817" y="0"/>
              <a:ext cx="1542" cy="1362"/>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hlink"/>
                  </a:solidFill>
                  <a:latin typeface="华文中宋" panose="02010600040101010101" pitchFamily="2" charset="-122"/>
                  <a:ea typeface="华文中宋" panose="02010600040101010101" pitchFamily="2" charset="-122"/>
                </a:rPr>
                <a:t>社会科学</a:t>
              </a:r>
            </a:p>
            <a:p>
              <a:pPr algn="ct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a:p>
              <a:pPr algn="ct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a:p>
              <a:pPr algn="ctr" eaLnBrk="1" hangingPunct="1">
                <a:spcBef>
                  <a:spcPct val="0"/>
                </a:spcBef>
                <a:buFontTx/>
                <a:buNone/>
              </a:pPr>
              <a:endParaRPr lang="zh-CN" altLang="en-US" sz="1800">
                <a:latin typeface="华文中宋" panose="02010600040101010101" pitchFamily="2" charset="-122"/>
                <a:ea typeface="华文中宋" panose="02010600040101010101" pitchFamily="2" charset="-122"/>
              </a:endParaRPr>
            </a:p>
          </p:txBody>
        </p:sp>
        <p:sp>
          <p:nvSpPr>
            <p:cNvPr id="48135" name="Oval 10">
              <a:extLst>
                <a:ext uri="{FF2B5EF4-FFF2-40B4-BE49-F238E27FC236}">
                  <a16:creationId xmlns:a16="http://schemas.microsoft.com/office/drawing/2014/main" id="{002337E1-A149-4E36-B9D9-AEDBE8BC506A}"/>
                </a:ext>
              </a:extLst>
            </p:cNvPr>
            <p:cNvSpPr>
              <a:spLocks noChangeArrowheads="1"/>
            </p:cNvSpPr>
            <p:nvPr/>
          </p:nvSpPr>
          <p:spPr bwMode="auto">
            <a:xfrm>
              <a:off x="1180" y="635"/>
              <a:ext cx="1860" cy="131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a:latin typeface="华文中宋" panose="02010600040101010101" pitchFamily="2" charset="-122"/>
                  <a:ea typeface="华文中宋" panose="02010600040101010101" pitchFamily="2" charset="-122"/>
                </a:rPr>
                <a:t>                    </a:t>
              </a:r>
              <a:r>
                <a:rPr lang="zh-CN" altLang="en-US" sz="1800">
                  <a:solidFill>
                    <a:srgbClr val="FF0066"/>
                  </a:solidFill>
                  <a:latin typeface="华文中宋" panose="02010600040101010101" pitchFamily="2" charset="-122"/>
                  <a:ea typeface="华文中宋" panose="02010600040101010101" pitchFamily="2" charset="-122"/>
                </a:rPr>
                <a:t> </a:t>
              </a:r>
              <a:r>
                <a:rPr lang="zh-CN" altLang="en-US" sz="2000" b="1">
                  <a:solidFill>
                    <a:srgbClr val="FF0066"/>
                  </a:solidFill>
                  <a:latin typeface="华文中宋" panose="02010600040101010101" pitchFamily="2" charset="-122"/>
                  <a:ea typeface="华文中宋" panose="02010600040101010101" pitchFamily="2" charset="-122"/>
                </a:rPr>
                <a:t>统计学</a:t>
              </a:r>
            </a:p>
          </p:txBody>
        </p:sp>
        <p:sp>
          <p:nvSpPr>
            <p:cNvPr id="48136" name="Oval 11">
              <a:extLst>
                <a:ext uri="{FF2B5EF4-FFF2-40B4-BE49-F238E27FC236}">
                  <a16:creationId xmlns:a16="http://schemas.microsoft.com/office/drawing/2014/main" id="{4E467AD4-127C-45BD-BD1A-4C108595E77A}"/>
                </a:ext>
              </a:extLst>
            </p:cNvPr>
            <p:cNvSpPr>
              <a:spLocks noChangeArrowheads="1"/>
            </p:cNvSpPr>
            <p:nvPr/>
          </p:nvSpPr>
          <p:spPr bwMode="auto">
            <a:xfrm>
              <a:off x="0" y="635"/>
              <a:ext cx="2086" cy="136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latin typeface="华文中宋" panose="02010600040101010101" pitchFamily="2" charset="-122"/>
                  <a:ea typeface="华文中宋" panose="02010600040101010101" pitchFamily="2" charset="-122"/>
                </a:rPr>
                <a:t>数学     </a:t>
              </a:r>
              <a:r>
                <a:rPr lang="zh-CN" altLang="en-US" sz="1800">
                  <a:latin typeface="华文中宋" panose="02010600040101010101" pitchFamily="2" charset="-122"/>
                  <a:ea typeface="华文中宋" panose="02010600040101010101" pitchFamily="2" charset="-122"/>
                </a:rPr>
                <a:t>           </a:t>
              </a:r>
            </a:p>
          </p:txBody>
        </p:sp>
      </p:grpSp>
      <p:sp>
        <p:nvSpPr>
          <p:cNvPr id="2" name="矩形 1">
            <a:extLst>
              <a:ext uri="{FF2B5EF4-FFF2-40B4-BE49-F238E27FC236}">
                <a16:creationId xmlns:a16="http://schemas.microsoft.com/office/drawing/2014/main" id="{8CBC0E0C-6ACA-41D1-A51A-45837B507294}"/>
              </a:ext>
            </a:extLst>
          </p:cNvPr>
          <p:cNvSpPr/>
          <p:nvPr/>
        </p:nvSpPr>
        <p:spPr>
          <a:xfrm>
            <a:off x="1055440" y="1238251"/>
            <a:ext cx="4698722" cy="584775"/>
          </a:xfrm>
          <a:prstGeom prst="rect">
            <a:avLst/>
          </a:prstGeom>
        </p:spPr>
        <p:txBody>
          <a:bodyPr wrap="none">
            <a:spAutoFit/>
          </a:bodyPr>
          <a:lstStyle/>
          <a:p>
            <a:pPr eaLnBrk="1" hangingPunct="1">
              <a:defRPr/>
            </a:pPr>
            <a:r>
              <a:rPr lang="zh-CN" altLang="en-US" sz="3200" dirty="0">
                <a:latin typeface="华文中宋" panose="02010600040101010101" pitchFamily="2" charset="-122"/>
                <a:ea typeface="华文中宋" panose="02010600040101010101" pitchFamily="2" charset="-122"/>
              </a:rPr>
              <a:t>三、计量学：特征与类型</a:t>
            </a:r>
            <a:endParaRPr lang="en-US" altLang="zh-CN" sz="3200" dirty="0">
              <a:latin typeface="华文中宋" panose="02010600040101010101" pitchFamily="2" charset="-122"/>
              <a:ea typeface="华文中宋" panose="02010600040101010101" pitchFamily="2" charset="-122"/>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D35DA998-40D2-43BE-8E96-72B4717D0AFF}"/>
              </a:ext>
            </a:extLst>
          </p:cNvPr>
          <p:cNvSpPr>
            <a:spLocks noGrp="1" noRot="1" noChangeArrowheads="1"/>
          </p:cNvSpPr>
          <p:nvPr>
            <p:ph type="body" sz="half" idx="4294967295"/>
          </p:nvPr>
        </p:nvSpPr>
        <p:spPr>
          <a:xfrm>
            <a:off x="1199456" y="1556792"/>
            <a:ext cx="9540552" cy="4608512"/>
          </a:xfrm>
        </p:spPr>
        <p:txBody>
          <a:bodyPr/>
          <a:lstStyle/>
          <a:p>
            <a:pPr marL="0" indent="0">
              <a:buNone/>
              <a:defRPr/>
            </a:pPr>
            <a:r>
              <a:rPr lang="zh-CN" altLang="en-US" sz="2400" b="1" dirty="0">
                <a:latin typeface="华文中宋" panose="02010600040101010101" pitchFamily="2" charset="-122"/>
                <a:ea typeface="华文中宋" panose="02010600040101010101" pitchFamily="2" charset="-122"/>
              </a:rPr>
              <a:t>社会科学理论与计量经济学</a:t>
            </a:r>
          </a:p>
          <a:p>
            <a:pPr>
              <a:buFont typeface="Wingdings" panose="05000000000000000000" pitchFamily="2" charset="2"/>
              <a:buNone/>
              <a:defRPr/>
            </a:pPr>
            <a:r>
              <a:rPr lang="zh-CN" altLang="en-US" sz="2800" dirty="0">
                <a:latin typeface="华文中宋" panose="02010600040101010101" pitchFamily="2" charset="-122"/>
                <a:ea typeface="华文中宋" panose="02010600040101010101" pitchFamily="2" charset="-122"/>
              </a:rPr>
              <a:t>     </a:t>
            </a:r>
            <a:r>
              <a:rPr lang="zh-CN" altLang="en-US" sz="2000" b="1" dirty="0">
                <a:latin typeface="华文中宋" panose="02010600040101010101" pitchFamily="2" charset="-122"/>
                <a:ea typeface="华文中宋" panose="02010600040101010101" pitchFamily="2" charset="-122"/>
              </a:rPr>
              <a:t>理想概念</a:t>
            </a:r>
            <a:r>
              <a:rPr lang="en-US" altLang="zh-CN" sz="2000" b="1" dirty="0">
                <a:latin typeface="华文中宋" panose="02010600040101010101" pitchFamily="2" charset="-122"/>
                <a:ea typeface="华文中宋" panose="02010600040101010101" pitchFamily="2" charset="-122"/>
              </a:rPr>
              <a:t>/</a:t>
            </a:r>
            <a:r>
              <a:rPr lang="zh-CN" altLang="en-US" sz="2000" b="1" dirty="0">
                <a:latin typeface="华文中宋" panose="02010600040101010101" pitchFamily="2" charset="-122"/>
                <a:ea typeface="华文中宋" panose="02010600040101010101" pitchFamily="2" charset="-122"/>
              </a:rPr>
              <a:t>实体概念、逻辑关系</a:t>
            </a:r>
            <a:r>
              <a:rPr lang="en-US" altLang="zh-CN" sz="2000" b="1" dirty="0">
                <a:latin typeface="华文中宋" panose="02010600040101010101" pitchFamily="2" charset="-122"/>
                <a:ea typeface="华文中宋" panose="02010600040101010101" pitchFamily="2" charset="-122"/>
              </a:rPr>
              <a:t>/</a:t>
            </a:r>
            <a:r>
              <a:rPr lang="zh-CN" altLang="en-US" sz="2000" b="1" dirty="0">
                <a:latin typeface="华文中宋" panose="02010600040101010101" pitchFamily="2" charset="-122"/>
                <a:ea typeface="华文中宋" panose="02010600040101010101" pitchFamily="2" charset="-122"/>
              </a:rPr>
              <a:t>经验内容</a:t>
            </a:r>
          </a:p>
          <a:p>
            <a:pPr>
              <a:buFont typeface="Wingdings" panose="05000000000000000000" pitchFamily="2" charset="2"/>
              <a:buNone/>
              <a:defRPr/>
            </a:pPr>
            <a:r>
              <a:rPr lang="zh-CN" altLang="en-US" sz="2000" b="1" dirty="0">
                <a:latin typeface="华文中宋" panose="02010600040101010101" pitchFamily="2" charset="-122"/>
                <a:ea typeface="华文中宋" panose="02010600040101010101" pitchFamily="2" charset="-122"/>
              </a:rPr>
              <a:t>      定性研究</a:t>
            </a:r>
            <a:r>
              <a:rPr lang="en-US" altLang="zh-CN" sz="2000" b="1" dirty="0">
                <a:latin typeface="华文中宋" panose="02010600040101010101" pitchFamily="2" charset="-122"/>
                <a:ea typeface="华文中宋" panose="02010600040101010101" pitchFamily="2" charset="-122"/>
              </a:rPr>
              <a:t>/</a:t>
            </a:r>
            <a:r>
              <a:rPr lang="zh-CN" altLang="en-US" sz="2000" b="1" dirty="0">
                <a:latin typeface="华文中宋" panose="02010600040101010101" pitchFamily="2" charset="-122"/>
                <a:ea typeface="华文中宋" panose="02010600040101010101" pitchFamily="2" charset="-122"/>
              </a:rPr>
              <a:t>定量分析、理论支撑</a:t>
            </a:r>
            <a:r>
              <a:rPr lang="en-US" altLang="zh-CN" sz="2000" b="1" dirty="0">
                <a:latin typeface="华文中宋" panose="02010600040101010101" pitchFamily="2" charset="-122"/>
                <a:ea typeface="华文中宋" panose="02010600040101010101" pitchFamily="2" charset="-122"/>
              </a:rPr>
              <a:t>/</a:t>
            </a:r>
            <a:r>
              <a:rPr lang="zh-CN" altLang="en-US" sz="2000" b="1" dirty="0">
                <a:latin typeface="华文中宋" panose="02010600040101010101" pitchFamily="2" charset="-122"/>
                <a:ea typeface="华文中宋" panose="02010600040101010101" pitchFamily="2" charset="-122"/>
              </a:rPr>
              <a:t>实证检验</a:t>
            </a:r>
            <a:endParaRPr lang="en-US" altLang="zh-CN" sz="2800" b="1" dirty="0">
              <a:latin typeface="华文中宋" panose="02010600040101010101" pitchFamily="2" charset="-122"/>
              <a:ea typeface="华文中宋" panose="02010600040101010101" pitchFamily="2" charset="-122"/>
            </a:endParaRPr>
          </a:p>
          <a:p>
            <a:pPr>
              <a:buFont typeface="Wingdings" panose="05000000000000000000" pitchFamily="2" charset="2"/>
              <a:buNone/>
              <a:defRPr/>
            </a:pPr>
            <a:r>
              <a:rPr lang="zh-CN" altLang="en-US" sz="2400" b="1" dirty="0">
                <a:latin typeface="华文中宋" panose="02010600040101010101" pitchFamily="2" charset="-122"/>
                <a:ea typeface="华文中宋" panose="02010600040101010101" pitchFamily="2" charset="-122"/>
              </a:rPr>
              <a:t>数理方法与计量方法</a:t>
            </a:r>
          </a:p>
          <a:p>
            <a:pPr>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rPr>
              <a:t>        </a:t>
            </a:r>
            <a:r>
              <a:rPr lang="zh-CN" altLang="en-US" sz="2000" b="1" dirty="0">
                <a:latin typeface="华文中宋" panose="02010600040101010101" pitchFamily="2" charset="-122"/>
                <a:ea typeface="华文中宋" panose="02010600040101010101" pitchFamily="2" charset="-122"/>
              </a:rPr>
              <a:t>数学形式表达理论</a:t>
            </a:r>
            <a:r>
              <a:rPr lang="en-US" altLang="zh-CN" sz="2000" b="1" dirty="0">
                <a:latin typeface="华文中宋" panose="02010600040101010101" pitchFamily="2" charset="-122"/>
                <a:ea typeface="华文中宋" panose="02010600040101010101" pitchFamily="2" charset="-122"/>
              </a:rPr>
              <a:t>/</a:t>
            </a:r>
            <a:r>
              <a:rPr lang="zh-CN" altLang="en-US" sz="2000" b="1" dirty="0">
                <a:latin typeface="华文中宋" panose="02010600040101010101" pitchFamily="2" charset="-122"/>
                <a:ea typeface="华文中宋" panose="02010600040101010101" pitchFamily="2" charset="-122"/>
              </a:rPr>
              <a:t>经验数据检验理论</a:t>
            </a:r>
          </a:p>
          <a:p>
            <a:pPr>
              <a:buFont typeface="Wingdings" panose="05000000000000000000" pitchFamily="2" charset="2"/>
              <a:buNone/>
              <a:defRPr/>
            </a:pPr>
            <a:r>
              <a:rPr lang="zh-CN" altLang="en-US" sz="2000" b="1" dirty="0">
                <a:latin typeface="华文中宋" panose="02010600040101010101" pitchFamily="2" charset="-122"/>
                <a:ea typeface="华文中宋" panose="02010600040101010101" pitchFamily="2" charset="-122"/>
              </a:rPr>
              <a:t>        建模依据</a:t>
            </a:r>
            <a:r>
              <a:rPr lang="en-US" altLang="zh-CN" sz="2000" b="1" dirty="0">
                <a:latin typeface="华文中宋" panose="02010600040101010101" pitchFamily="2" charset="-122"/>
                <a:ea typeface="华文中宋" panose="02010600040101010101" pitchFamily="2" charset="-122"/>
              </a:rPr>
              <a:t>/</a:t>
            </a:r>
            <a:r>
              <a:rPr lang="zh-CN" altLang="en-US" sz="2000" b="1" dirty="0">
                <a:latin typeface="华文中宋" panose="02010600040101010101" pitchFamily="2" charset="-122"/>
                <a:ea typeface="华文中宋" panose="02010600040101010101" pitchFamily="2" charset="-122"/>
              </a:rPr>
              <a:t>修正依据</a:t>
            </a:r>
          </a:p>
          <a:p>
            <a:pPr>
              <a:buFont typeface="Wingdings" panose="05000000000000000000" pitchFamily="2" charset="2"/>
              <a:buNone/>
              <a:defRPr/>
            </a:pPr>
            <a:r>
              <a:rPr lang="zh-CN" altLang="en-US" sz="2400" b="1" dirty="0">
                <a:latin typeface="华文中宋" panose="02010600040101010101" pitchFamily="2" charset="-122"/>
                <a:ea typeface="华文中宋" panose="02010600040101010101" pitchFamily="2" charset="-122"/>
              </a:rPr>
              <a:t>统计与计量</a:t>
            </a:r>
          </a:p>
          <a:p>
            <a:pPr>
              <a:buFont typeface="Wingdings" panose="05000000000000000000" pitchFamily="2" charset="2"/>
              <a:buNone/>
              <a:defRPr/>
            </a:pPr>
            <a:r>
              <a:rPr lang="zh-CN" altLang="en-US" sz="2000" dirty="0">
                <a:latin typeface="华文中宋" panose="02010600040101010101" pitchFamily="2" charset="-122"/>
                <a:ea typeface="华文中宋" panose="02010600040101010101" pitchFamily="2" charset="-122"/>
              </a:rPr>
              <a:t>        </a:t>
            </a:r>
            <a:r>
              <a:rPr lang="zh-CN" altLang="en-US" sz="2000" b="1" dirty="0">
                <a:latin typeface="华文中宋" panose="02010600040101010101" pitchFamily="2" charset="-122"/>
                <a:ea typeface="华文中宋" panose="02010600040101010101" pitchFamily="2" charset="-122"/>
              </a:rPr>
              <a:t>收集加工数据描述现象</a:t>
            </a:r>
            <a:r>
              <a:rPr lang="en-US" altLang="zh-CN" sz="2000" b="1" dirty="0">
                <a:latin typeface="华文中宋" panose="02010600040101010101" pitchFamily="2" charset="-122"/>
                <a:ea typeface="华文中宋" panose="02010600040101010101" pitchFamily="2" charset="-122"/>
              </a:rPr>
              <a:t>/</a:t>
            </a:r>
            <a:r>
              <a:rPr lang="zh-CN" altLang="en-US" sz="2000" b="1" dirty="0">
                <a:latin typeface="华文中宋" panose="02010600040101010101" pitchFamily="2" charset="-122"/>
                <a:ea typeface="华文中宋" panose="02010600040101010101" pitchFamily="2" charset="-122"/>
              </a:rPr>
              <a:t>利用数据发现和检验逻辑关系</a:t>
            </a:r>
          </a:p>
          <a:p>
            <a:pPr>
              <a:buFont typeface="Wingdings" panose="05000000000000000000" pitchFamily="2" charset="2"/>
              <a:buNone/>
              <a:defRPr/>
            </a:pPr>
            <a:r>
              <a:rPr lang="zh-CN" altLang="en-US" sz="2000" b="1" dirty="0">
                <a:latin typeface="华文中宋" panose="02010600040101010101" pitchFamily="2" charset="-122"/>
                <a:ea typeface="华文中宋" panose="02010600040101010101" pitchFamily="2" charset="-122"/>
              </a:rPr>
              <a:t>        数据基础与方法基础</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1000"/>
                                        <p:tgtEl>
                                          <p:spTgt spid="43011">
                                            <p:txEl>
                                              <p:pRg st="0" end="0"/>
                                            </p:txEl>
                                          </p:spTgt>
                                        </p:tgtEl>
                                      </p:cBhvr>
                                    </p:animEffect>
                                    <p:anim calcmode="lin" valueType="num">
                                      <p:cBhvr>
                                        <p:cTn id="8" dur="1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0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fade">
                                      <p:cBhvr>
                                        <p:cTn id="12" dur="1000"/>
                                        <p:tgtEl>
                                          <p:spTgt spid="43011">
                                            <p:txEl>
                                              <p:pRg st="1" end="1"/>
                                            </p:txEl>
                                          </p:spTgt>
                                        </p:tgtEl>
                                      </p:cBhvr>
                                    </p:animEffect>
                                    <p:anim calcmode="lin" valueType="num">
                                      <p:cBhvr>
                                        <p:cTn id="13" dur="10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30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fade">
                                      <p:cBhvr>
                                        <p:cTn id="17" dur="1000"/>
                                        <p:tgtEl>
                                          <p:spTgt spid="43011">
                                            <p:txEl>
                                              <p:pRg st="2" end="2"/>
                                            </p:txEl>
                                          </p:spTgt>
                                        </p:tgtEl>
                                      </p:cBhvr>
                                    </p:animEffect>
                                    <p:anim calcmode="lin" valueType="num">
                                      <p:cBhvr>
                                        <p:cTn id="18" dur="10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3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43011">
                                            <p:txEl>
                                              <p:pRg st="3" end="3"/>
                                            </p:txEl>
                                          </p:spTgt>
                                        </p:tgtEl>
                                        <p:attrNameLst>
                                          <p:attrName>style.visibility</p:attrName>
                                        </p:attrNameLst>
                                      </p:cBhvr>
                                      <p:to>
                                        <p:strVal val="visible"/>
                                      </p:to>
                                    </p:set>
                                    <p:animEffect transition="in" filter="fade">
                                      <p:cBhvr>
                                        <p:cTn id="24" dur="1000"/>
                                        <p:tgtEl>
                                          <p:spTgt spid="43011">
                                            <p:txEl>
                                              <p:pRg st="3" end="3"/>
                                            </p:txEl>
                                          </p:spTgt>
                                        </p:tgtEl>
                                      </p:cBhvr>
                                    </p:animEffect>
                                    <p:anim calcmode="lin" valueType="num">
                                      <p:cBhvr>
                                        <p:cTn id="25" dur="10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3011">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3011">
                                            <p:txEl>
                                              <p:pRg st="4" end="4"/>
                                            </p:txEl>
                                          </p:spTgt>
                                        </p:tgtEl>
                                        <p:attrNameLst>
                                          <p:attrName>style.visibility</p:attrName>
                                        </p:attrNameLst>
                                      </p:cBhvr>
                                      <p:to>
                                        <p:strVal val="visible"/>
                                      </p:to>
                                    </p:set>
                                    <p:animEffect transition="in" filter="fade">
                                      <p:cBhvr>
                                        <p:cTn id="29" dur="1000"/>
                                        <p:tgtEl>
                                          <p:spTgt spid="43011">
                                            <p:txEl>
                                              <p:pRg st="4" end="4"/>
                                            </p:txEl>
                                          </p:spTgt>
                                        </p:tgtEl>
                                      </p:cBhvr>
                                    </p:animEffect>
                                    <p:anim calcmode="lin" valueType="num">
                                      <p:cBhvr>
                                        <p:cTn id="30" dur="10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3011">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3011">
                                            <p:txEl>
                                              <p:pRg st="5" end="5"/>
                                            </p:txEl>
                                          </p:spTgt>
                                        </p:tgtEl>
                                        <p:attrNameLst>
                                          <p:attrName>style.visibility</p:attrName>
                                        </p:attrNameLst>
                                      </p:cBhvr>
                                      <p:to>
                                        <p:strVal val="visible"/>
                                      </p:to>
                                    </p:set>
                                    <p:animEffect transition="in" filter="fade">
                                      <p:cBhvr>
                                        <p:cTn id="34" dur="1000"/>
                                        <p:tgtEl>
                                          <p:spTgt spid="43011">
                                            <p:txEl>
                                              <p:pRg st="5" end="5"/>
                                            </p:txEl>
                                          </p:spTgt>
                                        </p:tgtEl>
                                      </p:cBhvr>
                                    </p:animEffect>
                                    <p:anim calcmode="lin" valueType="num">
                                      <p:cBhvr>
                                        <p:cTn id="35" dur="10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30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43011">
                                            <p:txEl>
                                              <p:pRg st="6" end="6"/>
                                            </p:txEl>
                                          </p:spTgt>
                                        </p:tgtEl>
                                        <p:attrNameLst>
                                          <p:attrName>style.visibility</p:attrName>
                                        </p:attrNameLst>
                                      </p:cBhvr>
                                      <p:to>
                                        <p:strVal val="visible"/>
                                      </p:to>
                                    </p:set>
                                    <p:animEffect transition="in" filter="fade">
                                      <p:cBhvr>
                                        <p:cTn id="41" dur="1000"/>
                                        <p:tgtEl>
                                          <p:spTgt spid="43011">
                                            <p:txEl>
                                              <p:pRg st="6" end="6"/>
                                            </p:txEl>
                                          </p:spTgt>
                                        </p:tgtEl>
                                      </p:cBhvr>
                                    </p:animEffect>
                                    <p:anim calcmode="lin" valueType="num">
                                      <p:cBhvr>
                                        <p:cTn id="42" dur="10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43011">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3011">
                                            <p:txEl>
                                              <p:pRg st="7" end="7"/>
                                            </p:txEl>
                                          </p:spTgt>
                                        </p:tgtEl>
                                        <p:attrNameLst>
                                          <p:attrName>style.visibility</p:attrName>
                                        </p:attrNameLst>
                                      </p:cBhvr>
                                      <p:to>
                                        <p:strVal val="visible"/>
                                      </p:to>
                                    </p:set>
                                    <p:animEffect transition="in" filter="fade">
                                      <p:cBhvr>
                                        <p:cTn id="46" dur="1000"/>
                                        <p:tgtEl>
                                          <p:spTgt spid="43011">
                                            <p:txEl>
                                              <p:pRg st="7" end="7"/>
                                            </p:txEl>
                                          </p:spTgt>
                                        </p:tgtEl>
                                      </p:cBhvr>
                                    </p:animEffect>
                                    <p:anim calcmode="lin" valueType="num">
                                      <p:cBhvr>
                                        <p:cTn id="47" dur="1000" fill="hold"/>
                                        <p:tgtEl>
                                          <p:spTgt spid="43011">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43011">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3011">
                                            <p:txEl>
                                              <p:pRg st="8" end="8"/>
                                            </p:txEl>
                                          </p:spTgt>
                                        </p:tgtEl>
                                        <p:attrNameLst>
                                          <p:attrName>style.visibility</p:attrName>
                                        </p:attrNameLst>
                                      </p:cBhvr>
                                      <p:to>
                                        <p:strVal val="visible"/>
                                      </p:to>
                                    </p:set>
                                    <p:animEffect transition="in" filter="fade">
                                      <p:cBhvr>
                                        <p:cTn id="51" dur="1000"/>
                                        <p:tgtEl>
                                          <p:spTgt spid="43011">
                                            <p:txEl>
                                              <p:pRg st="8" end="8"/>
                                            </p:txEl>
                                          </p:spTgt>
                                        </p:tgtEl>
                                      </p:cBhvr>
                                    </p:animEffect>
                                    <p:anim calcmode="lin" valueType="num">
                                      <p:cBhvr>
                                        <p:cTn id="52" dur="1000" fill="hold"/>
                                        <p:tgtEl>
                                          <p:spTgt spid="43011">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430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03724F6-1CCD-4ADC-A8BC-7967BAF2B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022" y="1657781"/>
            <a:ext cx="3047748" cy="4571622"/>
          </a:xfrm>
          <a:prstGeom prst="rect">
            <a:avLst/>
          </a:prstGeom>
        </p:spPr>
      </p:pic>
      <p:pic>
        <p:nvPicPr>
          <p:cNvPr id="4" name="图片 3">
            <a:extLst>
              <a:ext uri="{FF2B5EF4-FFF2-40B4-BE49-F238E27FC236}">
                <a16:creationId xmlns:a16="http://schemas.microsoft.com/office/drawing/2014/main" id="{425599EE-C19C-4033-B5FA-DCDA6895D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6" y="1628800"/>
            <a:ext cx="3220918" cy="4536504"/>
          </a:xfrm>
          <a:prstGeom prst="rect">
            <a:avLst/>
          </a:prstGeom>
        </p:spPr>
      </p:pic>
    </p:spTree>
    <p:extLst>
      <p:ext uri="{BB962C8B-B14F-4D97-AF65-F5344CB8AC3E}">
        <p14:creationId xmlns:p14="http://schemas.microsoft.com/office/powerpoint/2010/main" val="2562575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5974C84-AF5D-42D3-911D-D33170E8B146}"/>
              </a:ext>
            </a:extLst>
          </p:cNvPr>
          <p:cNvSpPr>
            <a:spLocks noGrp="1" noRot="1" noChangeArrowheads="1"/>
          </p:cNvSpPr>
          <p:nvPr>
            <p:ph idx="4294967295"/>
          </p:nvPr>
        </p:nvSpPr>
        <p:spPr>
          <a:xfrm>
            <a:off x="839416" y="1341438"/>
            <a:ext cx="10585176" cy="5040312"/>
          </a:xfrm>
        </p:spPr>
        <p:txBody>
          <a:bodyPr/>
          <a:lstStyle/>
          <a:p>
            <a:pPr marL="0" indent="0">
              <a:buNone/>
              <a:defRPr/>
            </a:pPr>
            <a:r>
              <a:rPr lang="en-US" altLang="zh-CN" b="1" dirty="0">
                <a:latin typeface="华文中宋" panose="02010600040101010101" pitchFamily="2" charset="-122"/>
                <a:ea typeface="华文中宋" panose="02010600040101010101" pitchFamily="2" charset="-122"/>
              </a:rPr>
              <a:t>2. </a:t>
            </a:r>
            <a:r>
              <a:rPr lang="zh-CN" altLang="en-US" b="1" dirty="0">
                <a:latin typeface="华文中宋" panose="02010600040101010101" pitchFamily="2" charset="-122"/>
                <a:ea typeface="华文中宋" panose="02010600040101010101" pitchFamily="2" charset="-122"/>
              </a:rPr>
              <a:t>计量的类型</a:t>
            </a:r>
            <a:endParaRPr lang="zh-CN" altLang="en-US" sz="2400" b="1" dirty="0">
              <a:latin typeface="华文中宋" panose="02010600040101010101" pitchFamily="2" charset="-122"/>
              <a:ea typeface="华文中宋" panose="02010600040101010101" pitchFamily="2" charset="-122"/>
            </a:endParaRPr>
          </a:p>
          <a:p>
            <a:pPr>
              <a:defRPr/>
            </a:pPr>
            <a:r>
              <a:rPr lang="zh-CN" altLang="en-US" sz="2400" b="1" dirty="0">
                <a:latin typeface="华文中宋" panose="02010600040101010101" pitchFamily="2" charset="-122"/>
                <a:ea typeface="华文中宋" panose="02010600040101010101" pitchFamily="2" charset="-122"/>
              </a:rPr>
              <a:t>  理论与应用</a:t>
            </a:r>
          </a:p>
          <a:p>
            <a:pPr lvl="1">
              <a:defRPr/>
            </a:pPr>
            <a:r>
              <a:rPr lang="zh-CN" altLang="en-US" sz="2000" b="1" u="sng" dirty="0">
                <a:latin typeface="华文中宋" panose="02010600040101010101" pitchFamily="2" charset="-122"/>
                <a:ea typeface="华文中宋" panose="02010600040101010101" pitchFamily="2" charset="-122"/>
              </a:rPr>
              <a:t>理论计量</a:t>
            </a:r>
            <a:r>
              <a:rPr lang="zh-CN" altLang="en-US" sz="2000" b="1" dirty="0">
                <a:latin typeface="华文中宋" panose="02010600040101010101" pitchFamily="2" charset="-122"/>
                <a:ea typeface="华文中宋" panose="02010600040101010101" pitchFamily="2" charset="-122"/>
              </a:rPr>
              <a:t>：研究计量的理论与方法本身（数学证明）</a:t>
            </a:r>
            <a:endParaRPr lang="zh-CN" altLang="en-US" sz="2400" b="1" dirty="0">
              <a:latin typeface="华文中宋" panose="02010600040101010101" pitchFamily="2" charset="-122"/>
              <a:ea typeface="华文中宋" panose="02010600040101010101" pitchFamily="2" charset="-122"/>
            </a:endParaRPr>
          </a:p>
          <a:p>
            <a:pPr lvl="1">
              <a:defRPr/>
            </a:pPr>
            <a:r>
              <a:rPr lang="zh-CN" altLang="en-US" sz="2000" b="1" u="sng" dirty="0">
                <a:latin typeface="华文中宋" panose="02010600040101010101" pitchFamily="2" charset="-122"/>
                <a:ea typeface="华文中宋" panose="02010600040101010101" pitchFamily="2" charset="-122"/>
              </a:rPr>
              <a:t>应用计量</a:t>
            </a:r>
            <a:r>
              <a:rPr lang="zh-CN" altLang="en-US" sz="2000" b="1" dirty="0">
                <a:latin typeface="华文中宋" panose="02010600040101010101" pitchFamily="2" charset="-122"/>
                <a:ea typeface="华文中宋" panose="02010600040101010101" pitchFamily="2" charset="-122"/>
              </a:rPr>
              <a:t>：运用计量的理论与方法分析实际问题。</a:t>
            </a:r>
          </a:p>
          <a:p>
            <a:pPr lvl="1">
              <a:buFont typeface="Wingdings" panose="05000000000000000000" pitchFamily="2" charset="2"/>
              <a:buNone/>
              <a:defRPr/>
            </a:pPr>
            <a:endParaRPr lang="zh-CN" altLang="en-US" sz="2000" b="1" dirty="0">
              <a:latin typeface="华文中宋" panose="02010600040101010101" pitchFamily="2" charset="-122"/>
              <a:ea typeface="华文中宋" panose="02010600040101010101" pitchFamily="2" charset="-122"/>
            </a:endParaRPr>
          </a:p>
          <a:p>
            <a:pPr>
              <a:defRPr/>
            </a:pPr>
            <a:r>
              <a:rPr lang="zh-CN" altLang="en-US" sz="2400" b="1" dirty="0">
                <a:latin typeface="华文中宋" panose="02010600040101010101" pitchFamily="2" charset="-122"/>
                <a:ea typeface="华文中宋" panose="02010600040101010101" pitchFamily="2" charset="-122"/>
              </a:rPr>
              <a:t>  微观和宏观</a:t>
            </a:r>
          </a:p>
          <a:p>
            <a:pPr lvl="1">
              <a:defRPr/>
            </a:pPr>
            <a:r>
              <a:rPr lang="zh-CN" altLang="en-US" sz="2000" b="1" dirty="0">
                <a:latin typeface="华文中宋" panose="02010600040101010101" pitchFamily="2" charset="-122"/>
                <a:ea typeface="华文中宋" panose="02010600040101010101" pitchFamily="2" charset="-122"/>
              </a:rPr>
              <a:t>微观计量：运用截面数据和面板数据分析微观主体的行为</a:t>
            </a:r>
          </a:p>
          <a:p>
            <a:pPr>
              <a:buFont typeface="Wingdings" panose="05000000000000000000" pitchFamily="2" charset="2"/>
              <a:buNone/>
              <a:defRPr/>
            </a:pPr>
            <a:r>
              <a:rPr lang="zh-CN" altLang="en-US" sz="2000" b="1" dirty="0">
                <a:latin typeface="华文中宋" panose="02010600040101010101" pitchFamily="2" charset="-122"/>
                <a:ea typeface="华文中宋" panose="02010600040101010101" pitchFamily="2" charset="-122"/>
              </a:rPr>
              <a:t>                                        面板数据模型、离散选择模型、选择性样本模型</a:t>
            </a:r>
            <a:endParaRPr lang="zh-CN" altLang="en-US" sz="2400" b="1" dirty="0">
              <a:latin typeface="华文中宋" panose="02010600040101010101" pitchFamily="2" charset="-122"/>
              <a:ea typeface="华文中宋" panose="02010600040101010101" pitchFamily="2" charset="-122"/>
            </a:endParaRPr>
          </a:p>
          <a:p>
            <a:pPr lvl="1">
              <a:defRPr/>
            </a:pPr>
            <a:r>
              <a:rPr lang="zh-CN" altLang="en-US" sz="2000" b="1" dirty="0">
                <a:latin typeface="华文中宋" panose="02010600040101010101" pitchFamily="2" charset="-122"/>
                <a:ea typeface="华文中宋" panose="02010600040101010101" pitchFamily="2" charset="-122"/>
              </a:rPr>
              <a:t>宏观计量：对宏观经济进行分析、评价、预测</a:t>
            </a:r>
          </a:p>
          <a:p>
            <a:pPr lvl="1">
              <a:buFont typeface="Wingdings" panose="05000000000000000000" pitchFamily="2" charset="2"/>
              <a:buNone/>
              <a:defRPr/>
            </a:pPr>
            <a:r>
              <a:rPr lang="zh-CN" altLang="en-US" sz="2000" b="1" dirty="0">
                <a:latin typeface="华文中宋" panose="02010600040101010101" pitchFamily="2" charset="-122"/>
                <a:ea typeface="华文中宋" panose="02010600040101010101" pitchFamily="2" charset="-122"/>
              </a:rPr>
              <a:t>                                 单位根检验，协整检验，动态计量经济学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blinds(horizontal)">
                                      <p:cBhvr>
                                        <p:cTn id="7" dur="500"/>
                                        <p:tgtEl>
                                          <p:spTgt spid="440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fade">
                                      <p:cBhvr>
                                        <p:cTn id="12" dur="1000"/>
                                        <p:tgtEl>
                                          <p:spTgt spid="44034">
                                            <p:txEl>
                                              <p:pRg st="1" end="1"/>
                                            </p:txEl>
                                          </p:spTgt>
                                        </p:tgtEl>
                                      </p:cBhvr>
                                    </p:animEffect>
                                    <p:anim calcmode="lin" valueType="num">
                                      <p:cBhvr>
                                        <p:cTn id="13" dur="1000" fill="hold"/>
                                        <p:tgtEl>
                                          <p:spTgt spid="4403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403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fade">
                                      <p:cBhvr>
                                        <p:cTn id="17" dur="1000"/>
                                        <p:tgtEl>
                                          <p:spTgt spid="44034">
                                            <p:txEl>
                                              <p:pRg st="2" end="2"/>
                                            </p:txEl>
                                          </p:spTgt>
                                        </p:tgtEl>
                                      </p:cBhvr>
                                    </p:animEffect>
                                    <p:anim calcmode="lin" valueType="num">
                                      <p:cBhvr>
                                        <p:cTn id="18" dur="1000" fill="hold"/>
                                        <p:tgtEl>
                                          <p:spTgt spid="4403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403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4034">
                                            <p:txEl>
                                              <p:pRg st="3" end="3"/>
                                            </p:txEl>
                                          </p:spTgt>
                                        </p:tgtEl>
                                        <p:attrNameLst>
                                          <p:attrName>style.visibility</p:attrName>
                                        </p:attrNameLst>
                                      </p:cBhvr>
                                      <p:to>
                                        <p:strVal val="visible"/>
                                      </p:to>
                                    </p:set>
                                    <p:animEffect transition="in" filter="fade">
                                      <p:cBhvr>
                                        <p:cTn id="22" dur="1000"/>
                                        <p:tgtEl>
                                          <p:spTgt spid="44034">
                                            <p:txEl>
                                              <p:pRg st="3" end="3"/>
                                            </p:txEl>
                                          </p:spTgt>
                                        </p:tgtEl>
                                      </p:cBhvr>
                                    </p:animEffect>
                                    <p:anim calcmode="lin" valueType="num">
                                      <p:cBhvr>
                                        <p:cTn id="23" dur="1000" fill="hold"/>
                                        <p:tgtEl>
                                          <p:spTgt spid="4403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40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44034">
                                            <p:txEl>
                                              <p:pRg st="5" end="5"/>
                                            </p:txEl>
                                          </p:spTgt>
                                        </p:tgtEl>
                                        <p:attrNameLst>
                                          <p:attrName>style.visibility</p:attrName>
                                        </p:attrNameLst>
                                      </p:cBhvr>
                                      <p:to>
                                        <p:strVal val="visible"/>
                                      </p:to>
                                    </p:set>
                                    <p:animEffect transition="in" filter="fade">
                                      <p:cBhvr>
                                        <p:cTn id="29" dur="1000"/>
                                        <p:tgtEl>
                                          <p:spTgt spid="44034">
                                            <p:txEl>
                                              <p:pRg st="5" end="5"/>
                                            </p:txEl>
                                          </p:spTgt>
                                        </p:tgtEl>
                                      </p:cBhvr>
                                    </p:animEffect>
                                    <p:anim calcmode="lin" valueType="num">
                                      <p:cBhvr>
                                        <p:cTn id="30" dur="1000" fill="hold"/>
                                        <p:tgtEl>
                                          <p:spTgt spid="44034">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44034">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4034">
                                            <p:txEl>
                                              <p:pRg st="6" end="6"/>
                                            </p:txEl>
                                          </p:spTgt>
                                        </p:tgtEl>
                                        <p:attrNameLst>
                                          <p:attrName>style.visibility</p:attrName>
                                        </p:attrNameLst>
                                      </p:cBhvr>
                                      <p:to>
                                        <p:strVal val="visible"/>
                                      </p:to>
                                    </p:set>
                                    <p:animEffect transition="in" filter="fade">
                                      <p:cBhvr>
                                        <p:cTn id="34" dur="1000"/>
                                        <p:tgtEl>
                                          <p:spTgt spid="44034">
                                            <p:txEl>
                                              <p:pRg st="6" end="6"/>
                                            </p:txEl>
                                          </p:spTgt>
                                        </p:tgtEl>
                                      </p:cBhvr>
                                    </p:animEffect>
                                    <p:anim calcmode="lin" valueType="num">
                                      <p:cBhvr>
                                        <p:cTn id="35" dur="1000" fill="hold"/>
                                        <p:tgtEl>
                                          <p:spTgt spid="44034">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44034">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4034">
                                            <p:txEl>
                                              <p:pRg st="7" end="7"/>
                                            </p:txEl>
                                          </p:spTgt>
                                        </p:tgtEl>
                                        <p:attrNameLst>
                                          <p:attrName>style.visibility</p:attrName>
                                        </p:attrNameLst>
                                      </p:cBhvr>
                                      <p:to>
                                        <p:strVal val="visible"/>
                                      </p:to>
                                    </p:set>
                                    <p:animEffect transition="in" filter="fade">
                                      <p:cBhvr>
                                        <p:cTn id="39" dur="1000"/>
                                        <p:tgtEl>
                                          <p:spTgt spid="44034">
                                            <p:txEl>
                                              <p:pRg st="7" end="7"/>
                                            </p:txEl>
                                          </p:spTgt>
                                        </p:tgtEl>
                                      </p:cBhvr>
                                    </p:animEffect>
                                    <p:anim calcmode="lin" valueType="num">
                                      <p:cBhvr>
                                        <p:cTn id="40" dur="1000" fill="hold"/>
                                        <p:tgtEl>
                                          <p:spTgt spid="44034">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44034">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4034">
                                            <p:txEl>
                                              <p:pRg st="8" end="8"/>
                                            </p:txEl>
                                          </p:spTgt>
                                        </p:tgtEl>
                                        <p:attrNameLst>
                                          <p:attrName>style.visibility</p:attrName>
                                        </p:attrNameLst>
                                      </p:cBhvr>
                                      <p:to>
                                        <p:strVal val="visible"/>
                                      </p:to>
                                    </p:set>
                                    <p:animEffect transition="in" filter="fade">
                                      <p:cBhvr>
                                        <p:cTn id="44" dur="1000"/>
                                        <p:tgtEl>
                                          <p:spTgt spid="44034">
                                            <p:txEl>
                                              <p:pRg st="8" end="8"/>
                                            </p:txEl>
                                          </p:spTgt>
                                        </p:tgtEl>
                                      </p:cBhvr>
                                    </p:animEffect>
                                    <p:anim calcmode="lin" valueType="num">
                                      <p:cBhvr>
                                        <p:cTn id="45" dur="1000" fill="hold"/>
                                        <p:tgtEl>
                                          <p:spTgt spid="44034">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44034">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4034">
                                            <p:txEl>
                                              <p:pRg st="9" end="9"/>
                                            </p:txEl>
                                          </p:spTgt>
                                        </p:tgtEl>
                                        <p:attrNameLst>
                                          <p:attrName>style.visibility</p:attrName>
                                        </p:attrNameLst>
                                      </p:cBhvr>
                                      <p:to>
                                        <p:strVal val="visible"/>
                                      </p:to>
                                    </p:set>
                                    <p:animEffect transition="in" filter="fade">
                                      <p:cBhvr>
                                        <p:cTn id="49" dur="1000"/>
                                        <p:tgtEl>
                                          <p:spTgt spid="44034">
                                            <p:txEl>
                                              <p:pRg st="9" end="9"/>
                                            </p:txEl>
                                          </p:spTgt>
                                        </p:tgtEl>
                                      </p:cBhvr>
                                    </p:animEffect>
                                    <p:anim calcmode="lin" valueType="num">
                                      <p:cBhvr>
                                        <p:cTn id="50" dur="1000" fill="hold"/>
                                        <p:tgtEl>
                                          <p:spTgt spid="44034">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4403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636BD88-BEF3-4AA4-BEA0-BC78A800AF29}"/>
              </a:ext>
            </a:extLst>
          </p:cNvPr>
          <p:cNvSpPr>
            <a:spLocks noGrp="1" noRot="1" noChangeArrowheads="1"/>
          </p:cNvSpPr>
          <p:nvPr>
            <p:ph idx="4294967295"/>
          </p:nvPr>
        </p:nvSpPr>
        <p:spPr>
          <a:xfrm>
            <a:off x="1487488" y="1412876"/>
            <a:ext cx="9721080" cy="5184775"/>
          </a:xfrm>
        </p:spPr>
        <p:txBody>
          <a:bodyPr/>
          <a:lstStyle/>
          <a:p>
            <a:pPr>
              <a:lnSpc>
                <a:spcPct val="90000"/>
              </a:lnSpc>
              <a:buFont typeface="Wingdings" panose="05000000000000000000" pitchFamily="2" charset="2"/>
              <a:buNone/>
            </a:pPr>
            <a:endParaRPr lang="zh-CN" altLang="en-US" sz="1000" b="1" dirty="0">
              <a:latin typeface="华文中宋" panose="02010600040101010101" pitchFamily="2" charset="-122"/>
              <a:ea typeface="华文中宋" panose="02010600040101010101" pitchFamily="2" charset="-122"/>
            </a:endParaRPr>
          </a:p>
          <a:p>
            <a:pPr>
              <a:lnSpc>
                <a:spcPct val="90000"/>
              </a:lnSpc>
            </a:pPr>
            <a:r>
              <a:rPr lang="zh-CN" altLang="en-US" sz="2400" b="1" dirty="0">
                <a:latin typeface="华文中宋" panose="02010600040101010101" pitchFamily="2" charset="-122"/>
                <a:ea typeface="华文中宋" panose="02010600040101010101" pitchFamily="2" charset="-122"/>
              </a:rPr>
              <a:t> 经典和非经典</a:t>
            </a:r>
          </a:p>
          <a:p>
            <a:pPr lvl="1">
              <a:lnSpc>
                <a:spcPct val="90000"/>
              </a:lnSpc>
              <a:buFont typeface="Wingdings" panose="05000000000000000000" pitchFamily="2" charset="2"/>
              <a:buNone/>
            </a:pPr>
            <a:endParaRPr lang="zh-CN" altLang="en-US" sz="1000" b="1" u="sng" dirty="0">
              <a:latin typeface="华文中宋" panose="02010600040101010101" pitchFamily="2" charset="-122"/>
              <a:ea typeface="华文中宋" panose="02010600040101010101" pitchFamily="2" charset="-122"/>
            </a:endParaRPr>
          </a:p>
          <a:p>
            <a:pPr lvl="1">
              <a:lnSpc>
                <a:spcPct val="90000"/>
              </a:lnSpc>
            </a:pPr>
            <a:r>
              <a:rPr lang="zh-CN" altLang="en-US" sz="2000" b="1" u="sng" dirty="0">
                <a:latin typeface="华文中宋" panose="02010600040101010101" pitchFamily="2" charset="-122"/>
                <a:ea typeface="华文中宋" panose="02010600040101010101" pitchFamily="2" charset="-122"/>
              </a:rPr>
              <a:t>经典计量</a:t>
            </a:r>
            <a:r>
              <a:rPr lang="zh-CN" altLang="en-US" sz="2000" b="1" dirty="0">
                <a:latin typeface="华文中宋" panose="02010600040101010101" pitchFamily="2" charset="-122"/>
                <a:ea typeface="华文中宋" panose="02010600040101010101" pitchFamily="2" charset="-122"/>
              </a:rPr>
              <a:t>：</a:t>
            </a:r>
          </a:p>
          <a:p>
            <a:pPr lvl="2">
              <a:lnSpc>
                <a:spcPct val="90000"/>
              </a:lnSpc>
            </a:pPr>
            <a:r>
              <a:rPr lang="zh-CN" altLang="en-US" sz="2000" b="1" dirty="0">
                <a:latin typeface="华文中宋" panose="02010600040101010101" pitchFamily="2" charset="-122"/>
                <a:ea typeface="华文中宋" panose="02010600040101010101" pitchFamily="2" charset="-122"/>
              </a:rPr>
              <a:t>模型类型：随机模型</a:t>
            </a:r>
          </a:p>
          <a:p>
            <a:pPr lvl="2">
              <a:lnSpc>
                <a:spcPct val="90000"/>
              </a:lnSpc>
            </a:pPr>
            <a:r>
              <a:rPr lang="zh-CN" altLang="en-US" sz="2000" b="1" dirty="0">
                <a:latin typeface="华文中宋" panose="02010600040101010101" pitchFamily="2" charset="-122"/>
                <a:ea typeface="华文中宋" panose="02010600040101010101" pitchFamily="2" charset="-122"/>
              </a:rPr>
              <a:t>模型结构：因果关系的线性模型</a:t>
            </a:r>
          </a:p>
          <a:p>
            <a:pPr lvl="2">
              <a:lnSpc>
                <a:spcPct val="90000"/>
              </a:lnSpc>
            </a:pPr>
            <a:r>
              <a:rPr lang="zh-CN" altLang="en-US" sz="2000" b="1" dirty="0">
                <a:latin typeface="华文中宋" panose="02010600040101010101" pitchFamily="2" charset="-122"/>
                <a:ea typeface="华文中宋" panose="02010600040101010101" pitchFamily="2" charset="-122"/>
              </a:rPr>
              <a:t>数据类型：时序数据，截面数据</a:t>
            </a:r>
          </a:p>
          <a:p>
            <a:pPr lvl="2">
              <a:lnSpc>
                <a:spcPct val="90000"/>
              </a:lnSpc>
            </a:pPr>
            <a:r>
              <a:rPr lang="zh-CN" altLang="en-US" sz="2000" b="1" dirty="0">
                <a:latin typeface="华文中宋" panose="02010600040101010101" pitchFamily="2" charset="-122"/>
                <a:ea typeface="华文中宋" panose="02010600040101010101" pitchFamily="2" charset="-122"/>
              </a:rPr>
              <a:t>估计方法：最小二乘法、最大或然法</a:t>
            </a:r>
          </a:p>
          <a:p>
            <a:pPr lvl="2">
              <a:lnSpc>
                <a:spcPct val="90000"/>
              </a:lnSpc>
              <a:buFont typeface="Wingdings" panose="05000000000000000000" pitchFamily="2" charset="2"/>
              <a:buNone/>
            </a:pPr>
            <a:endParaRPr lang="zh-CN" altLang="en-US" sz="1000" b="1" dirty="0">
              <a:latin typeface="华文中宋" panose="02010600040101010101" pitchFamily="2" charset="-122"/>
              <a:ea typeface="华文中宋" panose="02010600040101010101" pitchFamily="2" charset="-122"/>
            </a:endParaRPr>
          </a:p>
          <a:p>
            <a:pPr lvl="1">
              <a:lnSpc>
                <a:spcPct val="90000"/>
              </a:lnSpc>
            </a:pPr>
            <a:r>
              <a:rPr lang="zh-CN" altLang="en-US" sz="2000" b="1" u="sng" dirty="0">
                <a:latin typeface="华文中宋" panose="02010600040101010101" pitchFamily="2" charset="-122"/>
                <a:ea typeface="华文中宋" panose="02010600040101010101" pitchFamily="2" charset="-122"/>
              </a:rPr>
              <a:t>非经典计量</a:t>
            </a:r>
            <a:r>
              <a:rPr lang="zh-CN" altLang="en-US" sz="2000" b="1" dirty="0">
                <a:latin typeface="华文中宋" panose="02010600040101010101" pitchFamily="2" charset="-122"/>
                <a:ea typeface="华文中宋" panose="02010600040101010101" pitchFamily="2" charset="-122"/>
              </a:rPr>
              <a:t>（现代计量学）：</a:t>
            </a:r>
          </a:p>
          <a:p>
            <a:pPr lvl="2">
              <a:lnSpc>
                <a:spcPct val="90000"/>
              </a:lnSpc>
            </a:pPr>
            <a:r>
              <a:rPr lang="zh-CN" altLang="en-US" sz="2000" b="1" dirty="0">
                <a:latin typeface="华文中宋" panose="02010600040101010101" pitchFamily="2" charset="-122"/>
                <a:ea typeface="华文中宋" panose="02010600040101010101" pitchFamily="2" charset="-122"/>
              </a:rPr>
              <a:t>内容：微观计量、非参数计量、时间序列计量、动态计量</a:t>
            </a:r>
          </a:p>
          <a:p>
            <a:pPr lvl="2">
              <a:lnSpc>
                <a:spcPct val="90000"/>
              </a:lnSpc>
            </a:pPr>
            <a:r>
              <a:rPr lang="zh-CN" altLang="en-US" sz="2000" b="1" dirty="0">
                <a:latin typeface="华文中宋" panose="02010600040101010101" pitchFamily="2" charset="-122"/>
                <a:ea typeface="华文中宋" panose="02010600040101010101" pitchFamily="2" charset="-122"/>
              </a:rPr>
              <a:t>模型类型：</a:t>
            </a:r>
            <a:r>
              <a:rPr lang="en-US" altLang="zh-CN" sz="2000" b="1" dirty="0">
                <a:latin typeface="华文中宋" panose="02010600040101010101" pitchFamily="2" charset="-122"/>
                <a:ea typeface="华文中宋" panose="02010600040101010101" pitchFamily="2" charset="-122"/>
              </a:rPr>
              <a:t>1977</a:t>
            </a:r>
            <a:r>
              <a:rPr lang="zh-CN" altLang="en-US" sz="2000" b="1" dirty="0">
                <a:latin typeface="华文中宋" panose="02010600040101010101" pitchFamily="2" charset="-122"/>
                <a:ea typeface="华文中宋" panose="02010600040101010101" pitchFamily="2" charset="-122"/>
              </a:rPr>
              <a:t>年以后的半参数回归模型和非参数回归模型</a:t>
            </a:r>
          </a:p>
          <a:p>
            <a:pPr lvl="2">
              <a:lnSpc>
                <a:spcPct val="90000"/>
              </a:lnSpc>
            </a:pPr>
            <a:r>
              <a:rPr lang="zh-CN" altLang="en-US" sz="2000" b="1" dirty="0">
                <a:latin typeface="华文中宋" panose="02010600040101010101" pitchFamily="2" charset="-122"/>
                <a:ea typeface="华文中宋" panose="02010600040101010101" pitchFamily="2" charset="-122"/>
              </a:rPr>
              <a:t>估计方法：广义矩方法</a:t>
            </a:r>
          </a:p>
          <a:p>
            <a:pPr lvl="2">
              <a:lnSpc>
                <a:spcPct val="90000"/>
              </a:lnSpc>
            </a:pPr>
            <a:r>
              <a:rPr lang="zh-CN" altLang="en-US" sz="2000" b="1" dirty="0">
                <a:latin typeface="华文中宋" panose="02010600040101010101" pitchFamily="2" charset="-122"/>
                <a:ea typeface="华文中宋" panose="02010600040101010101" pitchFamily="2" charset="-122"/>
              </a:rPr>
              <a:t>数据类型：面板数据、离散数据、受限数据、持续数据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5058">
                                            <p:txEl>
                                              <p:pRg st="1" end="1"/>
                                            </p:txEl>
                                          </p:spTgt>
                                        </p:tgtEl>
                                        <p:attrNameLst>
                                          <p:attrName>style.visibility</p:attrName>
                                        </p:attrNameLst>
                                      </p:cBhvr>
                                      <p:to>
                                        <p:strVal val="visible"/>
                                      </p:to>
                                    </p:set>
                                    <p:animEffect transition="in" filter="fade">
                                      <p:cBhvr>
                                        <p:cTn id="7" dur="1000"/>
                                        <p:tgtEl>
                                          <p:spTgt spid="45058">
                                            <p:txEl>
                                              <p:pRg st="1" end="1"/>
                                            </p:txEl>
                                          </p:spTgt>
                                        </p:tgtEl>
                                      </p:cBhvr>
                                    </p:animEffect>
                                    <p:anim calcmode="lin" valueType="num">
                                      <p:cBhvr>
                                        <p:cTn id="8" dur="1000" fill="hold"/>
                                        <p:tgtEl>
                                          <p:spTgt spid="4505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505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5058">
                                            <p:txEl>
                                              <p:pRg st="3" end="3"/>
                                            </p:txEl>
                                          </p:spTgt>
                                        </p:tgtEl>
                                        <p:attrNameLst>
                                          <p:attrName>style.visibility</p:attrName>
                                        </p:attrNameLst>
                                      </p:cBhvr>
                                      <p:to>
                                        <p:strVal val="visible"/>
                                      </p:to>
                                    </p:set>
                                    <p:animEffect transition="in" filter="fade">
                                      <p:cBhvr>
                                        <p:cTn id="14" dur="1000"/>
                                        <p:tgtEl>
                                          <p:spTgt spid="45058">
                                            <p:txEl>
                                              <p:pRg st="3" end="3"/>
                                            </p:txEl>
                                          </p:spTgt>
                                        </p:tgtEl>
                                      </p:cBhvr>
                                    </p:animEffect>
                                    <p:anim calcmode="lin" valueType="num">
                                      <p:cBhvr>
                                        <p:cTn id="15" dur="1000" fill="hold"/>
                                        <p:tgtEl>
                                          <p:spTgt spid="45058">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5058">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5058">
                                            <p:txEl>
                                              <p:pRg st="4" end="4"/>
                                            </p:txEl>
                                          </p:spTgt>
                                        </p:tgtEl>
                                        <p:attrNameLst>
                                          <p:attrName>style.visibility</p:attrName>
                                        </p:attrNameLst>
                                      </p:cBhvr>
                                      <p:to>
                                        <p:strVal val="visible"/>
                                      </p:to>
                                    </p:set>
                                    <p:animEffect transition="in" filter="fade">
                                      <p:cBhvr>
                                        <p:cTn id="19" dur="1000"/>
                                        <p:tgtEl>
                                          <p:spTgt spid="45058">
                                            <p:txEl>
                                              <p:pRg st="4" end="4"/>
                                            </p:txEl>
                                          </p:spTgt>
                                        </p:tgtEl>
                                      </p:cBhvr>
                                    </p:animEffect>
                                    <p:anim calcmode="lin" valueType="num">
                                      <p:cBhvr>
                                        <p:cTn id="20" dur="1000" fill="hold"/>
                                        <p:tgtEl>
                                          <p:spTgt spid="45058">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5058">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5058">
                                            <p:txEl>
                                              <p:pRg st="5" end="5"/>
                                            </p:txEl>
                                          </p:spTgt>
                                        </p:tgtEl>
                                        <p:attrNameLst>
                                          <p:attrName>style.visibility</p:attrName>
                                        </p:attrNameLst>
                                      </p:cBhvr>
                                      <p:to>
                                        <p:strVal val="visible"/>
                                      </p:to>
                                    </p:set>
                                    <p:animEffect transition="in" filter="fade">
                                      <p:cBhvr>
                                        <p:cTn id="24" dur="1000"/>
                                        <p:tgtEl>
                                          <p:spTgt spid="45058">
                                            <p:txEl>
                                              <p:pRg st="5" end="5"/>
                                            </p:txEl>
                                          </p:spTgt>
                                        </p:tgtEl>
                                      </p:cBhvr>
                                    </p:animEffect>
                                    <p:anim calcmode="lin" valueType="num">
                                      <p:cBhvr>
                                        <p:cTn id="25" dur="1000" fill="hold"/>
                                        <p:tgtEl>
                                          <p:spTgt spid="45058">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45058">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5058">
                                            <p:txEl>
                                              <p:pRg st="6" end="6"/>
                                            </p:txEl>
                                          </p:spTgt>
                                        </p:tgtEl>
                                        <p:attrNameLst>
                                          <p:attrName>style.visibility</p:attrName>
                                        </p:attrNameLst>
                                      </p:cBhvr>
                                      <p:to>
                                        <p:strVal val="visible"/>
                                      </p:to>
                                    </p:set>
                                    <p:animEffect transition="in" filter="fade">
                                      <p:cBhvr>
                                        <p:cTn id="29" dur="1000"/>
                                        <p:tgtEl>
                                          <p:spTgt spid="45058">
                                            <p:txEl>
                                              <p:pRg st="6" end="6"/>
                                            </p:txEl>
                                          </p:spTgt>
                                        </p:tgtEl>
                                      </p:cBhvr>
                                    </p:animEffect>
                                    <p:anim calcmode="lin" valueType="num">
                                      <p:cBhvr>
                                        <p:cTn id="30" dur="1000" fill="hold"/>
                                        <p:tgtEl>
                                          <p:spTgt spid="45058">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45058">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5058">
                                            <p:txEl>
                                              <p:pRg st="7" end="7"/>
                                            </p:txEl>
                                          </p:spTgt>
                                        </p:tgtEl>
                                        <p:attrNameLst>
                                          <p:attrName>style.visibility</p:attrName>
                                        </p:attrNameLst>
                                      </p:cBhvr>
                                      <p:to>
                                        <p:strVal val="visible"/>
                                      </p:to>
                                    </p:set>
                                    <p:animEffect transition="in" filter="fade">
                                      <p:cBhvr>
                                        <p:cTn id="34" dur="1000"/>
                                        <p:tgtEl>
                                          <p:spTgt spid="45058">
                                            <p:txEl>
                                              <p:pRg st="7" end="7"/>
                                            </p:txEl>
                                          </p:spTgt>
                                        </p:tgtEl>
                                      </p:cBhvr>
                                    </p:animEffect>
                                    <p:anim calcmode="lin" valueType="num">
                                      <p:cBhvr>
                                        <p:cTn id="35" dur="1000" fill="hold"/>
                                        <p:tgtEl>
                                          <p:spTgt spid="45058">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4505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45058">
                                            <p:txEl>
                                              <p:pRg st="9" end="9"/>
                                            </p:txEl>
                                          </p:spTgt>
                                        </p:tgtEl>
                                        <p:attrNameLst>
                                          <p:attrName>style.visibility</p:attrName>
                                        </p:attrNameLst>
                                      </p:cBhvr>
                                      <p:to>
                                        <p:strVal val="visible"/>
                                      </p:to>
                                    </p:set>
                                    <p:animEffect transition="in" filter="fade">
                                      <p:cBhvr>
                                        <p:cTn id="41" dur="1000"/>
                                        <p:tgtEl>
                                          <p:spTgt spid="45058">
                                            <p:txEl>
                                              <p:pRg st="9" end="9"/>
                                            </p:txEl>
                                          </p:spTgt>
                                        </p:tgtEl>
                                      </p:cBhvr>
                                    </p:animEffect>
                                    <p:anim calcmode="lin" valueType="num">
                                      <p:cBhvr>
                                        <p:cTn id="42" dur="1000" fill="hold"/>
                                        <p:tgtEl>
                                          <p:spTgt spid="45058">
                                            <p:txEl>
                                              <p:pRg st="9" end="9"/>
                                            </p:txEl>
                                          </p:spTgt>
                                        </p:tgtEl>
                                        <p:attrNameLst>
                                          <p:attrName>ppt_x</p:attrName>
                                        </p:attrNameLst>
                                      </p:cBhvr>
                                      <p:tavLst>
                                        <p:tav tm="0">
                                          <p:val>
                                            <p:strVal val="#ppt_x"/>
                                          </p:val>
                                        </p:tav>
                                        <p:tav tm="100000">
                                          <p:val>
                                            <p:strVal val="#ppt_x"/>
                                          </p:val>
                                        </p:tav>
                                      </p:tavLst>
                                    </p:anim>
                                    <p:anim calcmode="lin" valueType="num">
                                      <p:cBhvr>
                                        <p:cTn id="43" dur="1000" fill="hold"/>
                                        <p:tgtEl>
                                          <p:spTgt spid="45058">
                                            <p:txEl>
                                              <p:pRg st="9" end="9"/>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5058">
                                            <p:txEl>
                                              <p:pRg st="10" end="10"/>
                                            </p:txEl>
                                          </p:spTgt>
                                        </p:tgtEl>
                                        <p:attrNameLst>
                                          <p:attrName>style.visibility</p:attrName>
                                        </p:attrNameLst>
                                      </p:cBhvr>
                                      <p:to>
                                        <p:strVal val="visible"/>
                                      </p:to>
                                    </p:set>
                                    <p:animEffect transition="in" filter="fade">
                                      <p:cBhvr>
                                        <p:cTn id="46" dur="1000"/>
                                        <p:tgtEl>
                                          <p:spTgt spid="45058">
                                            <p:txEl>
                                              <p:pRg st="10" end="10"/>
                                            </p:txEl>
                                          </p:spTgt>
                                        </p:tgtEl>
                                      </p:cBhvr>
                                    </p:animEffect>
                                    <p:anim calcmode="lin" valueType="num">
                                      <p:cBhvr>
                                        <p:cTn id="47" dur="1000" fill="hold"/>
                                        <p:tgtEl>
                                          <p:spTgt spid="45058">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45058">
                                            <p:txEl>
                                              <p:pRg st="10" end="1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5058">
                                            <p:txEl>
                                              <p:pRg st="11" end="11"/>
                                            </p:txEl>
                                          </p:spTgt>
                                        </p:tgtEl>
                                        <p:attrNameLst>
                                          <p:attrName>style.visibility</p:attrName>
                                        </p:attrNameLst>
                                      </p:cBhvr>
                                      <p:to>
                                        <p:strVal val="visible"/>
                                      </p:to>
                                    </p:set>
                                    <p:animEffect transition="in" filter="fade">
                                      <p:cBhvr>
                                        <p:cTn id="51" dur="1000"/>
                                        <p:tgtEl>
                                          <p:spTgt spid="45058">
                                            <p:txEl>
                                              <p:pRg st="11" end="11"/>
                                            </p:txEl>
                                          </p:spTgt>
                                        </p:tgtEl>
                                      </p:cBhvr>
                                    </p:animEffect>
                                    <p:anim calcmode="lin" valueType="num">
                                      <p:cBhvr>
                                        <p:cTn id="52" dur="1000" fill="hold"/>
                                        <p:tgtEl>
                                          <p:spTgt spid="45058">
                                            <p:txEl>
                                              <p:pRg st="11" end="11"/>
                                            </p:txEl>
                                          </p:spTgt>
                                        </p:tgtEl>
                                        <p:attrNameLst>
                                          <p:attrName>ppt_x</p:attrName>
                                        </p:attrNameLst>
                                      </p:cBhvr>
                                      <p:tavLst>
                                        <p:tav tm="0">
                                          <p:val>
                                            <p:strVal val="#ppt_x"/>
                                          </p:val>
                                        </p:tav>
                                        <p:tav tm="100000">
                                          <p:val>
                                            <p:strVal val="#ppt_x"/>
                                          </p:val>
                                        </p:tav>
                                      </p:tavLst>
                                    </p:anim>
                                    <p:anim calcmode="lin" valueType="num">
                                      <p:cBhvr>
                                        <p:cTn id="53" dur="1000" fill="hold"/>
                                        <p:tgtEl>
                                          <p:spTgt spid="45058">
                                            <p:txEl>
                                              <p:pRg st="11" end="11"/>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5058">
                                            <p:txEl>
                                              <p:pRg st="12" end="12"/>
                                            </p:txEl>
                                          </p:spTgt>
                                        </p:tgtEl>
                                        <p:attrNameLst>
                                          <p:attrName>style.visibility</p:attrName>
                                        </p:attrNameLst>
                                      </p:cBhvr>
                                      <p:to>
                                        <p:strVal val="visible"/>
                                      </p:to>
                                    </p:set>
                                    <p:animEffect transition="in" filter="fade">
                                      <p:cBhvr>
                                        <p:cTn id="56" dur="1000"/>
                                        <p:tgtEl>
                                          <p:spTgt spid="45058">
                                            <p:txEl>
                                              <p:pRg st="12" end="12"/>
                                            </p:txEl>
                                          </p:spTgt>
                                        </p:tgtEl>
                                      </p:cBhvr>
                                    </p:animEffect>
                                    <p:anim calcmode="lin" valueType="num">
                                      <p:cBhvr>
                                        <p:cTn id="57" dur="1000" fill="hold"/>
                                        <p:tgtEl>
                                          <p:spTgt spid="45058">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45058">
                                            <p:txEl>
                                              <p:pRg st="12" end="12"/>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5058">
                                            <p:txEl>
                                              <p:pRg st="13" end="13"/>
                                            </p:txEl>
                                          </p:spTgt>
                                        </p:tgtEl>
                                        <p:attrNameLst>
                                          <p:attrName>style.visibility</p:attrName>
                                        </p:attrNameLst>
                                      </p:cBhvr>
                                      <p:to>
                                        <p:strVal val="visible"/>
                                      </p:to>
                                    </p:set>
                                    <p:animEffect transition="in" filter="fade">
                                      <p:cBhvr>
                                        <p:cTn id="61" dur="1000"/>
                                        <p:tgtEl>
                                          <p:spTgt spid="45058">
                                            <p:txEl>
                                              <p:pRg st="13" end="13"/>
                                            </p:txEl>
                                          </p:spTgt>
                                        </p:tgtEl>
                                      </p:cBhvr>
                                    </p:animEffect>
                                    <p:anim calcmode="lin" valueType="num">
                                      <p:cBhvr>
                                        <p:cTn id="62" dur="1000" fill="hold"/>
                                        <p:tgtEl>
                                          <p:spTgt spid="45058">
                                            <p:txEl>
                                              <p:pRg st="13" end="13"/>
                                            </p:txEl>
                                          </p:spTgt>
                                        </p:tgtEl>
                                        <p:attrNameLst>
                                          <p:attrName>ppt_x</p:attrName>
                                        </p:attrNameLst>
                                      </p:cBhvr>
                                      <p:tavLst>
                                        <p:tav tm="0">
                                          <p:val>
                                            <p:strVal val="#ppt_x"/>
                                          </p:val>
                                        </p:tav>
                                        <p:tav tm="100000">
                                          <p:val>
                                            <p:strVal val="#ppt_x"/>
                                          </p:val>
                                        </p:tav>
                                      </p:tavLst>
                                    </p:anim>
                                    <p:anim calcmode="lin" valueType="num">
                                      <p:cBhvr>
                                        <p:cTn id="63" dur="1000" fill="hold"/>
                                        <p:tgtEl>
                                          <p:spTgt spid="45058">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15EAA83-F1D1-4F47-9C4A-B0222B258D8C}"/>
              </a:ext>
            </a:extLst>
          </p:cNvPr>
          <p:cNvSpPr>
            <a:spLocks noGrp="1" noRot="1" noChangeArrowheads="1"/>
          </p:cNvSpPr>
          <p:nvPr>
            <p:ph idx="4294967295"/>
          </p:nvPr>
        </p:nvSpPr>
        <p:spPr>
          <a:xfrm>
            <a:off x="1199456" y="1557339"/>
            <a:ext cx="10225136" cy="4897437"/>
          </a:xfrm>
        </p:spPr>
        <p:txBody>
          <a:bodyPr/>
          <a:lstStyle/>
          <a:p>
            <a:pPr>
              <a:lnSpc>
                <a:spcPct val="90000"/>
              </a:lnSpc>
              <a:defRPr/>
            </a:pPr>
            <a:r>
              <a:rPr lang="zh-CN" altLang="en-US" sz="2400" b="1" dirty="0">
                <a:latin typeface="华文中宋" panose="02010600040101010101" pitchFamily="2" charset="-122"/>
                <a:ea typeface="华文中宋" panose="02010600040101010101" pitchFamily="2" charset="-122"/>
              </a:rPr>
              <a:t>初级、中级与高级</a:t>
            </a:r>
            <a:endParaRPr lang="zh-CN" altLang="en-US" sz="1000" b="1" dirty="0">
              <a:latin typeface="华文中宋" panose="02010600040101010101" pitchFamily="2" charset="-122"/>
              <a:ea typeface="华文中宋" panose="02010600040101010101" pitchFamily="2" charset="-122"/>
            </a:endParaRPr>
          </a:p>
          <a:p>
            <a:pPr marL="457200" lvl="1" indent="0">
              <a:lnSpc>
                <a:spcPct val="90000"/>
              </a:lnSpc>
              <a:buNone/>
              <a:defRPr/>
            </a:pPr>
            <a:r>
              <a:rPr lang="zh-CN" altLang="en-US" sz="2000" b="1" u="sng" dirty="0">
                <a:latin typeface="华文中宋" panose="02010600040101010101" pitchFamily="2" charset="-122"/>
                <a:ea typeface="华文中宋" panose="02010600040101010101" pitchFamily="2" charset="-122"/>
              </a:rPr>
              <a:t>初级计量</a:t>
            </a:r>
            <a:r>
              <a:rPr lang="zh-CN" altLang="en-US" sz="2000" b="1" dirty="0">
                <a:latin typeface="华文中宋" panose="02010600040101010101" pitchFamily="2" charset="-122"/>
                <a:ea typeface="华文中宋" panose="02010600040101010101" pitchFamily="2" charset="-122"/>
              </a:rPr>
              <a:t>：</a:t>
            </a:r>
          </a:p>
          <a:p>
            <a:pPr lvl="2">
              <a:lnSpc>
                <a:spcPct val="90000"/>
              </a:lnSpc>
              <a:defRPr/>
            </a:pPr>
            <a:r>
              <a:rPr lang="zh-CN" altLang="en-US" sz="2000" b="1" dirty="0">
                <a:latin typeface="华文中宋" panose="02010600040101010101" pitchFamily="2" charset="-122"/>
                <a:ea typeface="华文中宋" panose="02010600040101010101" pitchFamily="2" charset="-122"/>
              </a:rPr>
              <a:t>数理统计学基础知识</a:t>
            </a:r>
          </a:p>
          <a:p>
            <a:pPr lvl="2">
              <a:lnSpc>
                <a:spcPct val="90000"/>
              </a:lnSpc>
              <a:defRPr/>
            </a:pPr>
            <a:r>
              <a:rPr lang="zh-CN" altLang="en-US" sz="2000" b="1" dirty="0">
                <a:latin typeface="华文中宋" panose="02010600040101010101" pitchFamily="2" charset="-122"/>
                <a:ea typeface="华文中宋" panose="02010600040101010101" pitchFamily="2" charset="-122"/>
              </a:rPr>
              <a:t>经典线性单方程模型</a:t>
            </a:r>
          </a:p>
          <a:p>
            <a:pPr lvl="2">
              <a:lnSpc>
                <a:spcPct val="90000"/>
              </a:lnSpc>
              <a:buFont typeface="Wingdings" panose="05000000000000000000" pitchFamily="2" charset="2"/>
              <a:buNone/>
              <a:defRPr/>
            </a:pPr>
            <a:endParaRPr lang="zh-CN" altLang="en-US" sz="1000" b="1" dirty="0">
              <a:latin typeface="华文中宋" panose="02010600040101010101" pitchFamily="2" charset="-122"/>
              <a:ea typeface="华文中宋" panose="02010600040101010101" pitchFamily="2" charset="-122"/>
            </a:endParaRPr>
          </a:p>
          <a:p>
            <a:pPr marL="457200" lvl="1" indent="0">
              <a:lnSpc>
                <a:spcPct val="90000"/>
              </a:lnSpc>
              <a:buNone/>
              <a:defRPr/>
            </a:pPr>
            <a:r>
              <a:rPr lang="zh-CN" altLang="en-US" sz="2000" b="1" u="sng" dirty="0">
                <a:latin typeface="华文中宋" panose="02010600040101010101" pitchFamily="2" charset="-122"/>
                <a:ea typeface="华文中宋" panose="02010600040101010101" pitchFamily="2" charset="-122"/>
              </a:rPr>
              <a:t>中级计量</a:t>
            </a:r>
            <a:r>
              <a:rPr lang="zh-CN" altLang="en-US" sz="2000" b="1" dirty="0">
                <a:latin typeface="华文中宋" panose="02010600040101010101" pitchFamily="2" charset="-122"/>
                <a:ea typeface="华文中宋" panose="02010600040101010101" pitchFamily="2" charset="-122"/>
              </a:rPr>
              <a:t>：</a:t>
            </a:r>
          </a:p>
          <a:p>
            <a:pPr lvl="2">
              <a:lnSpc>
                <a:spcPct val="90000"/>
              </a:lnSpc>
              <a:defRPr/>
            </a:pPr>
            <a:r>
              <a:rPr lang="zh-CN" altLang="en-US" sz="2000" b="1" dirty="0">
                <a:latin typeface="华文中宋" panose="02010600040101010101" pitchFamily="2" charset="-122"/>
                <a:ea typeface="华文中宋" panose="02010600040101010101" pitchFamily="2" charset="-122"/>
              </a:rPr>
              <a:t>矩阵描述的经典线性单方程模型</a:t>
            </a:r>
          </a:p>
          <a:p>
            <a:pPr lvl="2">
              <a:lnSpc>
                <a:spcPct val="90000"/>
              </a:lnSpc>
              <a:defRPr/>
            </a:pPr>
            <a:r>
              <a:rPr lang="zh-CN" altLang="en-US" sz="2000" b="1" dirty="0">
                <a:latin typeface="华文中宋" panose="02010600040101010101" pitchFamily="2" charset="-122"/>
                <a:ea typeface="华文中宋" panose="02010600040101010101" pitchFamily="2" charset="-122"/>
              </a:rPr>
              <a:t>经典线性联立方程模型理论</a:t>
            </a:r>
          </a:p>
          <a:p>
            <a:pPr lvl="2">
              <a:lnSpc>
                <a:spcPct val="90000"/>
              </a:lnSpc>
              <a:defRPr/>
            </a:pPr>
            <a:r>
              <a:rPr lang="zh-CN" altLang="en-US" sz="2000" b="1" dirty="0">
                <a:latin typeface="华文中宋" panose="02010600040101010101" pitchFamily="2" charset="-122"/>
                <a:ea typeface="华文中宋" panose="02010600040101010101" pitchFamily="2" charset="-122"/>
              </a:rPr>
              <a:t>传统的应用模型</a:t>
            </a:r>
          </a:p>
          <a:p>
            <a:pPr lvl="2">
              <a:lnSpc>
                <a:spcPct val="90000"/>
              </a:lnSpc>
              <a:defRPr/>
            </a:pPr>
            <a:endParaRPr lang="zh-CN" altLang="en-US" sz="1000" b="1" dirty="0">
              <a:latin typeface="华文中宋" panose="02010600040101010101" pitchFamily="2" charset="-122"/>
              <a:ea typeface="华文中宋" panose="02010600040101010101" pitchFamily="2" charset="-122"/>
            </a:endParaRPr>
          </a:p>
          <a:p>
            <a:pPr marL="457200" lvl="1" indent="0">
              <a:lnSpc>
                <a:spcPct val="90000"/>
              </a:lnSpc>
              <a:buNone/>
              <a:defRPr/>
            </a:pPr>
            <a:r>
              <a:rPr lang="zh-CN" altLang="en-US" sz="2000" b="1" u="sng" dirty="0">
                <a:latin typeface="华文中宋" panose="02010600040101010101" pitchFamily="2" charset="-122"/>
                <a:ea typeface="华文中宋" panose="02010600040101010101" pitchFamily="2" charset="-122"/>
              </a:rPr>
              <a:t>高级计量</a:t>
            </a:r>
            <a:r>
              <a:rPr lang="zh-CN" altLang="en-US" sz="2000" b="1" dirty="0">
                <a:latin typeface="华文中宋" panose="02010600040101010101" pitchFamily="2" charset="-122"/>
                <a:ea typeface="华文中宋" panose="02010600040101010101" pitchFamily="2" charset="-122"/>
              </a:rPr>
              <a:t>：</a:t>
            </a:r>
          </a:p>
          <a:p>
            <a:pPr lvl="1">
              <a:lnSpc>
                <a:spcPct val="90000"/>
              </a:lnSpc>
              <a:buFont typeface="Wingdings" panose="05000000000000000000" pitchFamily="2" charset="2"/>
              <a:buNone/>
              <a:defRPr/>
            </a:pPr>
            <a:r>
              <a:rPr lang="zh-CN" altLang="en-US" sz="2000" b="1" dirty="0">
                <a:latin typeface="华文中宋" panose="02010600040101010101" pitchFamily="2" charset="-122"/>
                <a:ea typeface="华文中宋" panose="02010600040101010101" pitchFamily="2" charset="-122"/>
              </a:rPr>
              <a:t>     非经典（现代的）计量经济学模型、高级经济学、高等数理统计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fade">
                                      <p:cBhvr>
                                        <p:cTn id="7" dur="1000"/>
                                        <p:tgtEl>
                                          <p:spTgt spid="46082">
                                            <p:txEl>
                                              <p:pRg st="0" end="0"/>
                                            </p:txEl>
                                          </p:spTgt>
                                        </p:tgtEl>
                                      </p:cBhvr>
                                    </p:animEffect>
                                    <p:anim calcmode="lin" valueType="num">
                                      <p:cBhvr>
                                        <p:cTn id="8" dur="1000" fill="hold"/>
                                        <p:tgtEl>
                                          <p:spTgt spid="4608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60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6082">
                                            <p:txEl>
                                              <p:pRg st="1" end="1"/>
                                            </p:txEl>
                                          </p:spTgt>
                                        </p:tgtEl>
                                        <p:attrNameLst>
                                          <p:attrName>style.visibility</p:attrName>
                                        </p:attrNameLst>
                                      </p:cBhvr>
                                      <p:to>
                                        <p:strVal val="visible"/>
                                      </p:to>
                                    </p:set>
                                    <p:animEffect transition="in" filter="fade">
                                      <p:cBhvr>
                                        <p:cTn id="14" dur="1000"/>
                                        <p:tgtEl>
                                          <p:spTgt spid="46082">
                                            <p:txEl>
                                              <p:pRg st="1" end="1"/>
                                            </p:txEl>
                                          </p:spTgt>
                                        </p:tgtEl>
                                      </p:cBhvr>
                                    </p:animEffect>
                                    <p:anim calcmode="lin" valueType="num">
                                      <p:cBhvr>
                                        <p:cTn id="15" dur="1000" fill="hold"/>
                                        <p:tgtEl>
                                          <p:spTgt spid="4608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6082">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6082">
                                            <p:txEl>
                                              <p:pRg st="2" end="2"/>
                                            </p:txEl>
                                          </p:spTgt>
                                        </p:tgtEl>
                                        <p:attrNameLst>
                                          <p:attrName>style.visibility</p:attrName>
                                        </p:attrNameLst>
                                      </p:cBhvr>
                                      <p:to>
                                        <p:strVal val="visible"/>
                                      </p:to>
                                    </p:set>
                                    <p:animEffect transition="in" filter="fade">
                                      <p:cBhvr>
                                        <p:cTn id="19" dur="1000"/>
                                        <p:tgtEl>
                                          <p:spTgt spid="46082">
                                            <p:txEl>
                                              <p:pRg st="2" end="2"/>
                                            </p:txEl>
                                          </p:spTgt>
                                        </p:tgtEl>
                                      </p:cBhvr>
                                    </p:animEffect>
                                    <p:anim calcmode="lin" valueType="num">
                                      <p:cBhvr>
                                        <p:cTn id="20" dur="1000" fill="hold"/>
                                        <p:tgtEl>
                                          <p:spTgt spid="4608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608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6082">
                                            <p:txEl>
                                              <p:pRg st="3" end="3"/>
                                            </p:txEl>
                                          </p:spTgt>
                                        </p:tgtEl>
                                        <p:attrNameLst>
                                          <p:attrName>style.visibility</p:attrName>
                                        </p:attrNameLst>
                                      </p:cBhvr>
                                      <p:to>
                                        <p:strVal val="visible"/>
                                      </p:to>
                                    </p:set>
                                    <p:animEffect transition="in" filter="fade">
                                      <p:cBhvr>
                                        <p:cTn id="24" dur="1000"/>
                                        <p:tgtEl>
                                          <p:spTgt spid="46082">
                                            <p:txEl>
                                              <p:pRg st="3" end="3"/>
                                            </p:txEl>
                                          </p:spTgt>
                                        </p:tgtEl>
                                      </p:cBhvr>
                                    </p:animEffect>
                                    <p:anim calcmode="lin" valueType="num">
                                      <p:cBhvr>
                                        <p:cTn id="25" dur="1000" fill="hold"/>
                                        <p:tgtEl>
                                          <p:spTgt spid="4608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608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46082">
                                            <p:txEl>
                                              <p:pRg st="5" end="5"/>
                                            </p:txEl>
                                          </p:spTgt>
                                        </p:tgtEl>
                                        <p:attrNameLst>
                                          <p:attrName>style.visibility</p:attrName>
                                        </p:attrNameLst>
                                      </p:cBhvr>
                                      <p:to>
                                        <p:strVal val="visible"/>
                                      </p:to>
                                    </p:set>
                                    <p:animEffect transition="in" filter="fade">
                                      <p:cBhvr>
                                        <p:cTn id="31" dur="1000"/>
                                        <p:tgtEl>
                                          <p:spTgt spid="46082">
                                            <p:txEl>
                                              <p:pRg st="5" end="5"/>
                                            </p:txEl>
                                          </p:spTgt>
                                        </p:tgtEl>
                                      </p:cBhvr>
                                    </p:animEffect>
                                    <p:anim calcmode="lin" valueType="num">
                                      <p:cBhvr>
                                        <p:cTn id="32" dur="1000" fill="hold"/>
                                        <p:tgtEl>
                                          <p:spTgt spid="46082">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46082">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6082">
                                            <p:txEl>
                                              <p:pRg st="6" end="6"/>
                                            </p:txEl>
                                          </p:spTgt>
                                        </p:tgtEl>
                                        <p:attrNameLst>
                                          <p:attrName>style.visibility</p:attrName>
                                        </p:attrNameLst>
                                      </p:cBhvr>
                                      <p:to>
                                        <p:strVal val="visible"/>
                                      </p:to>
                                    </p:set>
                                    <p:animEffect transition="in" filter="fade">
                                      <p:cBhvr>
                                        <p:cTn id="36" dur="1000"/>
                                        <p:tgtEl>
                                          <p:spTgt spid="46082">
                                            <p:txEl>
                                              <p:pRg st="6" end="6"/>
                                            </p:txEl>
                                          </p:spTgt>
                                        </p:tgtEl>
                                      </p:cBhvr>
                                    </p:animEffect>
                                    <p:anim calcmode="lin" valueType="num">
                                      <p:cBhvr>
                                        <p:cTn id="37" dur="1000" fill="hold"/>
                                        <p:tgtEl>
                                          <p:spTgt spid="46082">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46082">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6082">
                                            <p:txEl>
                                              <p:pRg st="7" end="7"/>
                                            </p:txEl>
                                          </p:spTgt>
                                        </p:tgtEl>
                                        <p:attrNameLst>
                                          <p:attrName>style.visibility</p:attrName>
                                        </p:attrNameLst>
                                      </p:cBhvr>
                                      <p:to>
                                        <p:strVal val="visible"/>
                                      </p:to>
                                    </p:set>
                                    <p:animEffect transition="in" filter="fade">
                                      <p:cBhvr>
                                        <p:cTn id="41" dur="1000"/>
                                        <p:tgtEl>
                                          <p:spTgt spid="46082">
                                            <p:txEl>
                                              <p:pRg st="7" end="7"/>
                                            </p:txEl>
                                          </p:spTgt>
                                        </p:tgtEl>
                                      </p:cBhvr>
                                    </p:animEffect>
                                    <p:anim calcmode="lin" valueType="num">
                                      <p:cBhvr>
                                        <p:cTn id="42" dur="1000" fill="hold"/>
                                        <p:tgtEl>
                                          <p:spTgt spid="46082">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46082">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6082">
                                            <p:txEl>
                                              <p:pRg st="8" end="8"/>
                                            </p:txEl>
                                          </p:spTgt>
                                        </p:tgtEl>
                                        <p:attrNameLst>
                                          <p:attrName>style.visibility</p:attrName>
                                        </p:attrNameLst>
                                      </p:cBhvr>
                                      <p:to>
                                        <p:strVal val="visible"/>
                                      </p:to>
                                    </p:set>
                                    <p:animEffect transition="in" filter="fade">
                                      <p:cBhvr>
                                        <p:cTn id="46" dur="1000"/>
                                        <p:tgtEl>
                                          <p:spTgt spid="46082">
                                            <p:txEl>
                                              <p:pRg st="8" end="8"/>
                                            </p:txEl>
                                          </p:spTgt>
                                        </p:tgtEl>
                                      </p:cBhvr>
                                    </p:animEffect>
                                    <p:anim calcmode="lin" valueType="num">
                                      <p:cBhvr>
                                        <p:cTn id="47" dur="1000" fill="hold"/>
                                        <p:tgtEl>
                                          <p:spTgt spid="46082">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4608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nodeType="clickEffect">
                                  <p:stCondLst>
                                    <p:cond delay="0"/>
                                  </p:stCondLst>
                                  <p:childTnLst>
                                    <p:set>
                                      <p:cBhvr>
                                        <p:cTn id="52" dur="1" fill="hold">
                                          <p:stCondLst>
                                            <p:cond delay="0"/>
                                          </p:stCondLst>
                                        </p:cTn>
                                        <p:tgtEl>
                                          <p:spTgt spid="46082">
                                            <p:txEl>
                                              <p:pRg st="10" end="10"/>
                                            </p:txEl>
                                          </p:spTgt>
                                        </p:tgtEl>
                                        <p:attrNameLst>
                                          <p:attrName>style.visibility</p:attrName>
                                        </p:attrNameLst>
                                      </p:cBhvr>
                                      <p:to>
                                        <p:strVal val="visible"/>
                                      </p:to>
                                    </p:set>
                                    <p:animEffect transition="in" filter="fade">
                                      <p:cBhvr>
                                        <p:cTn id="53" dur="1000"/>
                                        <p:tgtEl>
                                          <p:spTgt spid="46082">
                                            <p:txEl>
                                              <p:pRg st="10" end="10"/>
                                            </p:txEl>
                                          </p:spTgt>
                                        </p:tgtEl>
                                      </p:cBhvr>
                                    </p:animEffect>
                                    <p:anim calcmode="lin" valueType="num">
                                      <p:cBhvr>
                                        <p:cTn id="54" dur="1000" fill="hold"/>
                                        <p:tgtEl>
                                          <p:spTgt spid="46082">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46082">
                                            <p:txEl>
                                              <p:pRg st="10" end="1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46082">
                                            <p:txEl>
                                              <p:pRg st="11" end="11"/>
                                            </p:txEl>
                                          </p:spTgt>
                                        </p:tgtEl>
                                        <p:attrNameLst>
                                          <p:attrName>style.visibility</p:attrName>
                                        </p:attrNameLst>
                                      </p:cBhvr>
                                      <p:to>
                                        <p:strVal val="visible"/>
                                      </p:to>
                                    </p:set>
                                    <p:animEffect transition="in" filter="fade">
                                      <p:cBhvr>
                                        <p:cTn id="58" dur="1000"/>
                                        <p:tgtEl>
                                          <p:spTgt spid="46082">
                                            <p:txEl>
                                              <p:pRg st="11" end="11"/>
                                            </p:txEl>
                                          </p:spTgt>
                                        </p:tgtEl>
                                      </p:cBhvr>
                                    </p:animEffect>
                                    <p:anim calcmode="lin" valueType="num">
                                      <p:cBhvr>
                                        <p:cTn id="59" dur="1000" fill="hold"/>
                                        <p:tgtEl>
                                          <p:spTgt spid="46082">
                                            <p:txEl>
                                              <p:pRg st="11" end="11"/>
                                            </p:txEl>
                                          </p:spTgt>
                                        </p:tgtEl>
                                        <p:attrNameLst>
                                          <p:attrName>ppt_x</p:attrName>
                                        </p:attrNameLst>
                                      </p:cBhvr>
                                      <p:tavLst>
                                        <p:tav tm="0">
                                          <p:val>
                                            <p:strVal val="#ppt_x"/>
                                          </p:val>
                                        </p:tav>
                                        <p:tav tm="100000">
                                          <p:val>
                                            <p:strVal val="#ppt_x"/>
                                          </p:val>
                                        </p:tav>
                                      </p:tavLst>
                                    </p:anim>
                                    <p:anim calcmode="lin" valueType="num">
                                      <p:cBhvr>
                                        <p:cTn id="60" dur="1000" fill="hold"/>
                                        <p:tgtEl>
                                          <p:spTgt spid="4608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A3659584-E4C4-4C25-B48B-170D85D17803}"/>
              </a:ext>
            </a:extLst>
          </p:cNvPr>
          <p:cNvSpPr>
            <a:spLocks noGrp="1" noChangeArrowheads="1"/>
          </p:cNvSpPr>
          <p:nvPr>
            <p:ph type="title" idx="4294967295"/>
          </p:nvPr>
        </p:nvSpPr>
        <p:spPr>
          <a:xfrm>
            <a:off x="983432" y="981075"/>
            <a:ext cx="9684568" cy="1143000"/>
          </a:xfrm>
        </p:spPr>
        <p:txBody>
          <a:bodyPr/>
          <a:lstStyle/>
          <a:p>
            <a:pPr algn="l"/>
            <a:r>
              <a:rPr lang="zh-CN" altLang="en-US" sz="3600" b="1" dirty="0">
                <a:solidFill>
                  <a:schemeClr val="tx1"/>
                </a:solidFill>
                <a:latin typeface="华文中宋" panose="02010600040101010101" pitchFamily="2" charset="-122"/>
                <a:ea typeface="华文中宋" panose="02010600040101010101" pitchFamily="2" charset="-122"/>
              </a:rPr>
              <a:t>四、与其他学科的联系</a:t>
            </a:r>
          </a:p>
        </p:txBody>
      </p:sp>
      <p:sp>
        <p:nvSpPr>
          <p:cNvPr id="3" name="内容占位符 2">
            <a:extLst>
              <a:ext uri="{FF2B5EF4-FFF2-40B4-BE49-F238E27FC236}">
                <a16:creationId xmlns:a16="http://schemas.microsoft.com/office/drawing/2014/main" id="{92E409FC-B73B-4135-AEF5-E29B717FE5F4}"/>
              </a:ext>
            </a:extLst>
          </p:cNvPr>
          <p:cNvSpPr>
            <a:spLocks noGrp="1"/>
          </p:cNvSpPr>
          <p:nvPr>
            <p:ph idx="4294967295"/>
          </p:nvPr>
        </p:nvSpPr>
        <p:spPr>
          <a:xfrm>
            <a:off x="1055440" y="1916832"/>
            <a:ext cx="10153128" cy="4752528"/>
          </a:xfrm>
        </p:spPr>
        <p:txBody>
          <a:bodyPr/>
          <a:lstStyle/>
          <a:p>
            <a:pPr marL="0" indent="0">
              <a:buNone/>
              <a:defRPr/>
            </a:pPr>
            <a:r>
              <a:rPr lang="zh-CN" altLang="en-US" sz="2400" b="1" dirty="0">
                <a:latin typeface="华文中宋" panose="02010600040101010101" pitchFamily="2" charset="-122"/>
                <a:ea typeface="华文中宋" panose="02010600040101010101" pitchFamily="2" charset="-122"/>
              </a:rPr>
              <a:t>（一）</a:t>
            </a:r>
            <a:r>
              <a:rPr kumimoji="1" lang="ja-JP" altLang="en-US" sz="2400" b="1" dirty="0">
                <a:latin typeface="华文中宋" panose="02010600040101010101" pitchFamily="2" charset="-122"/>
                <a:ea typeface="华文中宋" panose="02010600040101010101" pitchFamily="2" charset="-122"/>
              </a:rPr>
              <a:t>计量与</a:t>
            </a:r>
            <a:r>
              <a:rPr kumimoji="1" lang="zh-CN" altLang="en-US" sz="2400" b="1" dirty="0">
                <a:latin typeface="华文中宋" panose="02010600040101010101" pitchFamily="2" charset="-122"/>
                <a:ea typeface="华文中宋" panose="02010600040101010101" pitchFamily="2" charset="-122"/>
              </a:rPr>
              <a:t>社会科学</a:t>
            </a:r>
            <a:endParaRPr kumimoji="1" lang="en-US" altLang="ja-JP" sz="2400" b="1" dirty="0">
              <a:latin typeface="华文中宋" panose="02010600040101010101" pitchFamily="2" charset="-122"/>
              <a:ea typeface="华文中宋" panose="02010600040101010101" pitchFamily="2" charset="-122"/>
            </a:endParaRPr>
          </a:p>
          <a:p>
            <a:pPr marL="0" indent="538163">
              <a:buNone/>
              <a:defRPr/>
            </a:pPr>
            <a:r>
              <a:rPr kumimoji="1" lang="ja-JP" altLang="en-US" sz="2000" dirty="0">
                <a:latin typeface="华文中宋" panose="02010600040101010101" pitchFamily="2" charset="-122"/>
                <a:ea typeface="华文中宋" panose="02010600040101010101" pitchFamily="2" charset="-122"/>
              </a:rPr>
              <a:t>计量研究的主体是</a:t>
            </a:r>
            <a:r>
              <a:rPr kumimoji="1" lang="zh-CN" altLang="en-US" sz="2000" i="1" u="sng" dirty="0">
                <a:latin typeface="华文中宋" panose="02010600040101010101" pitchFamily="2" charset="-122"/>
                <a:ea typeface="华文中宋" panose="02010600040101010101" pitchFamily="2" charset="-122"/>
              </a:rPr>
              <a:t>社会</a:t>
            </a:r>
            <a:r>
              <a:rPr kumimoji="1" lang="ja-JP" altLang="en-US" sz="2000" i="1" u="sng" dirty="0">
                <a:latin typeface="华文中宋" panose="02010600040101010101" pitchFamily="2" charset="-122"/>
                <a:ea typeface="华文中宋" panose="02010600040101010101" pitchFamily="2" charset="-122"/>
              </a:rPr>
              <a:t>现象发展变化的数量规律</a:t>
            </a:r>
            <a:r>
              <a:rPr kumimoji="1" lang="ja-JP" altLang="en-US" sz="2000" dirty="0">
                <a:latin typeface="华文中宋" panose="02010600040101010101" pitchFamily="2" charset="-122"/>
                <a:ea typeface="华文中宋" panose="02010600040101010101" pitchFamily="2" charset="-122"/>
              </a:rPr>
              <a:t>，以</a:t>
            </a:r>
            <a:r>
              <a:rPr kumimoji="1" lang="zh-CN" altLang="en-US" sz="2000" u="sng" dirty="0">
                <a:latin typeface="华文中宋" panose="02010600040101010101" pitchFamily="2" charset="-122"/>
                <a:ea typeface="华文中宋" panose="02010600040101010101" pitchFamily="2" charset="-122"/>
              </a:rPr>
              <a:t>社会科学</a:t>
            </a:r>
            <a:r>
              <a:rPr kumimoji="1" lang="ja-JP" altLang="en-US" sz="2000" u="sng" dirty="0">
                <a:latin typeface="华文中宋" panose="02010600040101010101" pitchFamily="2" charset="-122"/>
                <a:ea typeface="华文中宋" panose="02010600040101010101" pitchFamily="2" charset="-122"/>
              </a:rPr>
              <a:t>理论和运行机制作为建立模型的理论依据</a:t>
            </a:r>
            <a:r>
              <a:rPr kumimoji="1" lang="ja-JP" altLang="en-US" sz="2000" dirty="0">
                <a:latin typeface="华文中宋" panose="02010600040101010101" pitchFamily="2" charset="-122"/>
                <a:ea typeface="华文中宋" panose="02010600040101010101" pitchFamily="2" charset="-122"/>
              </a:rPr>
              <a:t>。同时，计量研究成果又可以进一歩充实、完善和发展</a:t>
            </a:r>
            <a:r>
              <a:rPr kumimoji="1" lang="zh-CN" altLang="en-US" sz="2000" dirty="0">
                <a:latin typeface="华文中宋" panose="02010600040101010101" pitchFamily="2" charset="-122"/>
                <a:ea typeface="华文中宋" panose="02010600040101010101" pitchFamily="2" charset="-122"/>
              </a:rPr>
              <a:t>社会科学。</a:t>
            </a:r>
            <a:endParaRPr kumimoji="1" lang="en-US" altLang="zh-CN" sz="2000" dirty="0">
              <a:latin typeface="华文中宋" panose="02010600040101010101" pitchFamily="2" charset="-122"/>
              <a:ea typeface="华文中宋" panose="02010600040101010101" pitchFamily="2" charset="-122"/>
            </a:endParaRPr>
          </a:p>
          <a:p>
            <a:pPr marL="0" indent="0">
              <a:buNone/>
              <a:defRPr/>
            </a:pPr>
            <a:r>
              <a:rPr lang="zh-CN" altLang="en-US" sz="2400" b="1" dirty="0">
                <a:latin typeface="华文中宋" panose="02010600040101010101" pitchFamily="2" charset="-122"/>
                <a:ea typeface="华文中宋" panose="02010600040101010101" pitchFamily="2" charset="-122"/>
              </a:rPr>
              <a:t>（二）</a:t>
            </a:r>
            <a:r>
              <a:rPr lang="ja-JP" altLang="en-US" sz="2400" b="1" dirty="0">
                <a:latin typeface="华文中宋" panose="02010600040101010101" pitchFamily="2" charset="-122"/>
                <a:ea typeface="华文中宋" panose="02010600040101010101" pitchFamily="2" charset="-122"/>
              </a:rPr>
              <a:t>计量</a:t>
            </a:r>
            <a:r>
              <a:rPr lang="zh-CN" altLang="en-US" sz="2400" b="1" dirty="0">
                <a:latin typeface="华文中宋" panose="02010600040101010101" pitchFamily="2" charset="-122"/>
                <a:ea typeface="华文中宋" panose="02010600040101010101" pitchFamily="2" charset="-122"/>
              </a:rPr>
              <a:t>方法</a:t>
            </a:r>
            <a:r>
              <a:rPr lang="ja-JP" altLang="en-US" sz="2400" b="1" dirty="0">
                <a:latin typeface="华文中宋" panose="02010600040101010101" pitchFamily="2" charset="-122"/>
                <a:ea typeface="华文中宋" panose="02010600040101010101" pitchFamily="2" charset="-122"/>
              </a:rPr>
              <a:t>与数理</a:t>
            </a:r>
            <a:r>
              <a:rPr lang="zh-CN" altLang="en-US" sz="2400" b="1" dirty="0">
                <a:latin typeface="华文中宋" panose="02010600040101010101" pitchFamily="2" charset="-122"/>
                <a:ea typeface="华文中宋" panose="02010600040101010101" pitchFamily="2" charset="-122"/>
              </a:rPr>
              <a:t>方法</a:t>
            </a:r>
            <a:endParaRPr lang="en-US" altLang="ja-JP" sz="2400" b="1" dirty="0">
              <a:latin typeface="华文中宋" panose="02010600040101010101" pitchFamily="2" charset="-122"/>
              <a:ea typeface="华文中宋" panose="02010600040101010101" pitchFamily="2" charset="-122"/>
            </a:endParaRPr>
          </a:p>
          <a:p>
            <a:pPr marL="0" indent="538163">
              <a:buNone/>
              <a:defRPr/>
            </a:pPr>
            <a:r>
              <a:rPr kumimoji="1" lang="ja-JP" altLang="en-US" sz="2000" dirty="0">
                <a:latin typeface="华文中宋" panose="02010600040101010101" pitchFamily="2" charset="-122"/>
                <a:ea typeface="华文中宋" panose="02010600040101010101" pitchFamily="2" charset="-122"/>
              </a:rPr>
              <a:t>数理</a:t>
            </a:r>
            <a:r>
              <a:rPr kumimoji="1" lang="zh-CN" altLang="en-US" sz="2000" dirty="0">
                <a:latin typeface="华文中宋" panose="02010600040101010101" pitchFamily="2" charset="-122"/>
                <a:ea typeface="华文中宋" panose="02010600040101010101" pitchFamily="2" charset="-122"/>
              </a:rPr>
              <a:t>方法</a:t>
            </a:r>
            <a:r>
              <a:rPr kumimoji="1" lang="ja-JP" altLang="en-US" sz="2000" dirty="0">
                <a:latin typeface="华文中宋" panose="02010600040101010101" pitchFamily="2" charset="-122"/>
                <a:ea typeface="华文中宋" panose="02010600040101010101" pitchFamily="2" charset="-122"/>
              </a:rPr>
              <a:t>为计量研究提供了理论模型，计量是数理</a:t>
            </a:r>
            <a:r>
              <a:rPr kumimoji="1" lang="zh-CN" altLang="en-US" sz="2000" dirty="0">
                <a:latin typeface="华文中宋" panose="02010600040101010101" pitchFamily="2" charset="-122"/>
                <a:ea typeface="华文中宋" panose="02010600040101010101" pitchFamily="2" charset="-122"/>
              </a:rPr>
              <a:t>方法</a:t>
            </a:r>
            <a:r>
              <a:rPr kumimoji="1" lang="ja-JP" altLang="en-US" sz="2000" dirty="0">
                <a:latin typeface="华文中宋" panose="02010600040101010101" pitchFamily="2" charset="-122"/>
                <a:ea typeface="华文中宋" panose="02010600040101010101" pitchFamily="2" charset="-122"/>
              </a:rPr>
              <a:t>的具体应用和发展，计量的研究结果在数理</a:t>
            </a:r>
            <a:r>
              <a:rPr kumimoji="1" lang="zh-CN" altLang="en-US" sz="2000" dirty="0">
                <a:latin typeface="华文中宋" panose="02010600040101010101" pitchFamily="2" charset="-122"/>
                <a:ea typeface="华文中宋" panose="02010600040101010101" pitchFamily="2" charset="-122"/>
              </a:rPr>
              <a:t>方法</a:t>
            </a:r>
            <a:r>
              <a:rPr kumimoji="1" lang="ja-JP" altLang="en-US" sz="2000" dirty="0">
                <a:latin typeface="华文中宋" panose="02010600040101010101" pitchFamily="2" charset="-122"/>
                <a:ea typeface="华文中宋" panose="02010600040101010101" pitchFamily="2" charset="-122"/>
              </a:rPr>
              <a:t>的“空盒子”中填上了实际内容。</a:t>
            </a:r>
          </a:p>
          <a:p>
            <a:pPr marL="0" indent="0">
              <a:buNone/>
              <a:defRPr/>
            </a:pPr>
            <a:r>
              <a:rPr lang="zh-CN" altLang="en-US" sz="2400" b="1" dirty="0">
                <a:latin typeface="华文中宋" panose="02010600040101010101" pitchFamily="2" charset="-122"/>
                <a:ea typeface="华文中宋" panose="02010600040101010101" pitchFamily="2" charset="-122"/>
              </a:rPr>
              <a:t>（三）</a:t>
            </a:r>
            <a:r>
              <a:rPr lang="ja-JP" altLang="en-US" sz="2400" b="1" dirty="0">
                <a:latin typeface="华文中宋" panose="02010600040101010101" pitchFamily="2" charset="-122"/>
                <a:ea typeface="华文中宋" panose="02010600040101010101" pitchFamily="2" charset="-122"/>
              </a:rPr>
              <a:t>计量经济学与统计学</a:t>
            </a:r>
            <a:endParaRPr lang="en-US" altLang="ja-JP" sz="2400" b="1" dirty="0">
              <a:latin typeface="华文中宋" panose="02010600040101010101" pitchFamily="2" charset="-122"/>
              <a:ea typeface="华文中宋" panose="02010600040101010101" pitchFamily="2" charset="-122"/>
            </a:endParaRPr>
          </a:p>
          <a:p>
            <a:pPr marL="0" indent="538163">
              <a:buNone/>
              <a:defRPr/>
            </a:pPr>
            <a:r>
              <a:rPr kumimoji="1" lang="ja-JP" altLang="en-US" sz="2000" dirty="0">
                <a:latin typeface="华文中宋" panose="02010600040101010101" pitchFamily="2" charset="-122"/>
                <a:ea typeface="华文中宋" panose="02010600040101010101" pitchFamily="2" charset="-122"/>
              </a:rPr>
              <a:t>统计理论和方法、统计资料是建立和评价计量经济模型重要的理论和事实依据，计量经济研究也是</a:t>
            </a:r>
            <a:r>
              <a:rPr kumimoji="1" lang="zh-CN" altLang="en-US" sz="2000" dirty="0">
                <a:latin typeface="华文中宋" panose="02010600040101010101" pitchFamily="2" charset="-122"/>
                <a:ea typeface="华文中宋" panose="02010600040101010101" pitchFamily="2" charset="-122"/>
              </a:rPr>
              <a:t>针对经济</a:t>
            </a:r>
            <a:r>
              <a:rPr kumimoji="1" lang="ja-JP" altLang="en-US" sz="2000" dirty="0">
                <a:latin typeface="华文中宋" panose="02010600040101010101" pitchFamily="2" charset="-122"/>
                <a:ea typeface="华文中宋" panose="02010600040101010101" pitchFamily="2" charset="-122"/>
              </a:rPr>
              <a:t>统计</a:t>
            </a:r>
            <a:r>
              <a:rPr kumimoji="1" lang="zh-CN" altLang="en-US" sz="2000" dirty="0">
                <a:latin typeface="华文中宋" panose="02010600040101010101" pitchFamily="2" charset="-122"/>
                <a:ea typeface="华文中宋" panose="02010600040101010101" pitchFamily="2" charset="-122"/>
              </a:rPr>
              <a:t>数据</a:t>
            </a:r>
            <a:r>
              <a:rPr kumimoji="1" lang="ja-JP" altLang="en-US" sz="2000" dirty="0">
                <a:latin typeface="华文中宋" panose="02010600040101010101" pitchFamily="2" charset="-122"/>
                <a:ea typeface="华文中宋" panose="02010600040101010101" pitchFamily="2" charset="-122"/>
              </a:rPr>
              <a:t>的一种深层次“开发利用”。</a:t>
            </a:r>
            <a:endParaRPr lang="en-US" altLang="zh-CN" sz="2800" dirty="0">
              <a:latin typeface="华文中宋" panose="02010600040101010101" pitchFamily="2" charset="-122"/>
              <a:ea typeface="华文中宋" panose="02010600040101010101" pitchFamily="2" charset="-122"/>
            </a:endParaRPr>
          </a:p>
          <a:p>
            <a:pPr marL="0" indent="0">
              <a:buNone/>
              <a:defRPr/>
            </a:pPr>
            <a:r>
              <a:rPr lang="zh-CN" altLang="en-US" sz="2400" b="1" dirty="0">
                <a:latin typeface="华文中宋" panose="02010600040101010101" pitchFamily="2" charset="-122"/>
                <a:ea typeface="华文中宋" panose="02010600040101010101" pitchFamily="2" charset="-122"/>
              </a:rPr>
              <a:t>（四）</a:t>
            </a:r>
            <a:r>
              <a:rPr lang="ja-JP" altLang="en-US" sz="2400" b="1" dirty="0">
                <a:latin typeface="华文中宋" panose="02010600040101010101" pitchFamily="2" charset="-122"/>
                <a:ea typeface="华文中宋" panose="02010600040101010101" pitchFamily="2" charset="-122"/>
              </a:rPr>
              <a:t>计量经济学与数学</a:t>
            </a:r>
            <a:endParaRPr lang="en-US" altLang="ja-JP" sz="2400" b="1" dirty="0">
              <a:latin typeface="华文中宋" panose="02010600040101010101" pitchFamily="2" charset="-122"/>
              <a:ea typeface="华文中宋" panose="02010600040101010101" pitchFamily="2" charset="-122"/>
            </a:endParaRPr>
          </a:p>
          <a:p>
            <a:pPr marL="0" indent="538163">
              <a:buNone/>
              <a:defRPr/>
            </a:pPr>
            <a:r>
              <a:rPr kumimoji="1" lang="ja-JP" altLang="en-US" sz="2000" dirty="0">
                <a:latin typeface="华文中宋" panose="02010600040101010101" pitchFamily="2" charset="-122"/>
                <a:ea typeface="华文中宋" panose="02010600040101010101" pitchFamily="2" charset="-122"/>
              </a:rPr>
              <a:t>数学为计量经济研究提供了主要建模工具、计算理论，同时，计量经济学的发展和应用也是和计算机技术的不断进歩密切相关的。</a:t>
            </a:r>
            <a:endParaRPr lang="zh-CN" altLang="en-US" sz="2000" dirty="0">
              <a:latin typeface="华文中宋" panose="02010600040101010101" pitchFamily="2" charset="-122"/>
              <a:ea typeface="华文中宋" panose="0201060004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D3BADE11-6356-4DAC-81C0-72A79582E1AE}"/>
              </a:ext>
            </a:extLst>
          </p:cNvPr>
          <p:cNvSpPr>
            <a:spLocks noGrp="1" noChangeArrowheads="1"/>
          </p:cNvSpPr>
          <p:nvPr>
            <p:ph type="title" idx="4294967295"/>
          </p:nvPr>
        </p:nvSpPr>
        <p:spPr>
          <a:xfrm>
            <a:off x="1055440" y="1412876"/>
            <a:ext cx="9612560" cy="493713"/>
          </a:xfrm>
        </p:spPr>
        <p:txBody>
          <a:bodyPr/>
          <a:lstStyle/>
          <a:p>
            <a:pPr algn="l"/>
            <a:r>
              <a:rPr lang="zh-CN" altLang="en-US" sz="3200" b="1" dirty="0">
                <a:latin typeface="华文中宋" panose="02010600040101010101" pitchFamily="2" charset="-122"/>
                <a:ea typeface="华文中宋" panose="02010600040101010101" pitchFamily="2" charset="-122"/>
              </a:rPr>
              <a:t>五、</a:t>
            </a:r>
            <a:r>
              <a:rPr kumimoji="1" lang="zh-CN" altLang="en-US" sz="3200" b="1" dirty="0">
                <a:latin typeface="华文中宋" panose="02010600040101010101" pitchFamily="2" charset="-122"/>
                <a:ea typeface="华文中宋" panose="02010600040101010101" pitchFamily="2" charset="-122"/>
              </a:rPr>
              <a:t>计量分析和统计软件</a:t>
            </a:r>
            <a:endParaRPr lang="zh-CN" altLang="en-US" sz="3200" dirty="0">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07D69C74-86ED-4F10-8F63-A236EB210D97}"/>
              </a:ext>
            </a:extLst>
          </p:cNvPr>
          <p:cNvSpPr>
            <a:spLocks noGrp="1"/>
          </p:cNvSpPr>
          <p:nvPr>
            <p:ph idx="4294967295"/>
          </p:nvPr>
        </p:nvSpPr>
        <p:spPr>
          <a:xfrm>
            <a:off x="1487488" y="2276475"/>
            <a:ext cx="9505056" cy="4114800"/>
          </a:xfrm>
        </p:spPr>
        <p:txBody>
          <a:bodyPr/>
          <a:lstStyle/>
          <a:p>
            <a:pPr marL="0" indent="0">
              <a:buNone/>
              <a:defRPr/>
            </a:pPr>
            <a:r>
              <a:rPr kumimoji="1" lang="zh-CN" altLang="en-US" sz="2800" b="1" dirty="0">
                <a:solidFill>
                  <a:srgbClr val="23029A"/>
                </a:solidFill>
                <a:latin typeface="华文中宋" panose="02010600040101010101" pitchFamily="2" charset="-122"/>
                <a:ea typeface="华文中宋" panose="02010600040101010101" pitchFamily="2" charset="-122"/>
              </a:rPr>
              <a:t>计量分析离不开相应软件的使用</a:t>
            </a:r>
            <a:endParaRPr kumimoji="1" lang="en-US" altLang="zh-CN" sz="2800" b="1" dirty="0">
              <a:solidFill>
                <a:srgbClr val="23029A"/>
              </a:solidFill>
              <a:latin typeface="华文中宋" panose="02010600040101010101" pitchFamily="2" charset="-122"/>
              <a:ea typeface="华文中宋" panose="02010600040101010101" pitchFamily="2" charset="-122"/>
            </a:endParaRPr>
          </a:p>
          <a:p>
            <a:pPr marL="0" indent="0">
              <a:buNone/>
              <a:defRPr/>
            </a:pPr>
            <a:r>
              <a:rPr kumimoji="1" lang="zh-CN" altLang="en-US" sz="2800" b="1" dirty="0">
                <a:solidFill>
                  <a:srgbClr val="292929"/>
                </a:solidFill>
                <a:latin typeface="华文中宋" panose="02010600040101010101" pitchFamily="2" charset="-122"/>
                <a:ea typeface="华文中宋" panose="02010600040101010101" pitchFamily="2" charset="-122"/>
              </a:rPr>
              <a:t>目前可供选择的统计和计量分析软件很多，大致可分为以下几种类型：</a:t>
            </a:r>
          </a:p>
          <a:p>
            <a:pPr marL="0" indent="0">
              <a:buNone/>
              <a:defRPr/>
            </a:pPr>
            <a:r>
              <a:rPr kumimoji="1" lang="en-US" altLang="zh-CN" sz="2400" b="1" dirty="0">
                <a:solidFill>
                  <a:srgbClr val="292929"/>
                </a:solidFill>
                <a:latin typeface="华文中宋" panose="02010600040101010101" pitchFamily="2" charset="-122"/>
                <a:ea typeface="华文中宋" panose="02010600040101010101" pitchFamily="2" charset="-122"/>
                <a:cs typeface="Times New Roman" panose="02020603050405020304" pitchFamily="18" charset="0"/>
              </a:rPr>
              <a:t>1.</a:t>
            </a:r>
            <a:r>
              <a:rPr kumimoji="1" lang="zh-CN" altLang="en-US" sz="2400" b="1" dirty="0">
                <a:solidFill>
                  <a:srgbClr val="292929"/>
                </a:solidFill>
                <a:latin typeface="华文中宋" panose="02010600040101010101" pitchFamily="2" charset="-122"/>
                <a:ea typeface="华文中宋" panose="02010600040101010101" pitchFamily="2" charset="-122"/>
                <a:cs typeface="Times New Roman" panose="02020603050405020304" pitchFamily="18" charset="0"/>
              </a:rPr>
              <a:t>侧重于时间序列和计量分析的软件</a:t>
            </a:r>
            <a:endParaRPr kumimoji="1" lang="en-US" altLang="zh-CN" sz="2400" b="1" dirty="0">
              <a:solidFill>
                <a:srgbClr val="292929"/>
              </a:solidFill>
              <a:latin typeface="华文中宋" panose="02010600040101010101" pitchFamily="2" charset="-122"/>
              <a:ea typeface="华文中宋" panose="02010600040101010101" pitchFamily="2" charset="-122"/>
              <a:cs typeface="Times New Roman" panose="02020603050405020304" pitchFamily="18" charset="0"/>
            </a:endParaRPr>
          </a:p>
          <a:p>
            <a:pPr marL="0" indent="0">
              <a:buNone/>
              <a:defRPr/>
            </a:pPr>
            <a:r>
              <a:rPr kumimoji="1" lang="en-US" altLang="zh-CN" sz="2400" b="1" dirty="0">
                <a:solidFill>
                  <a:srgbClr val="292929"/>
                </a:solidFill>
                <a:latin typeface="华文中宋" panose="02010600040101010101" pitchFamily="2" charset="-122"/>
                <a:ea typeface="华文中宋" panose="02010600040101010101" pitchFamily="2" charset="-122"/>
                <a:cs typeface="Times New Roman" panose="02020603050405020304" pitchFamily="18" charset="0"/>
              </a:rPr>
              <a:t>2.</a:t>
            </a:r>
            <a:r>
              <a:rPr kumimoji="1" lang="zh-CN" altLang="en-US" sz="2400" b="1" dirty="0">
                <a:solidFill>
                  <a:srgbClr val="292929"/>
                </a:solidFill>
                <a:latin typeface="华文中宋" panose="02010600040101010101" pitchFamily="2" charset="-122"/>
                <a:ea typeface="华文中宋" panose="02010600040101010101" pitchFamily="2" charset="-122"/>
                <a:cs typeface="Times New Roman" panose="02020603050405020304" pitchFamily="18" charset="0"/>
              </a:rPr>
              <a:t>侧重于统计分析的软件</a:t>
            </a:r>
          </a:p>
          <a:p>
            <a:pPr marL="0" indent="0">
              <a:buNone/>
              <a:defRPr/>
            </a:pPr>
            <a:r>
              <a:rPr kumimoji="1" lang="en-US" altLang="zh-CN" sz="2400" b="1" dirty="0">
                <a:solidFill>
                  <a:srgbClr val="292929"/>
                </a:solidFill>
                <a:latin typeface="华文中宋" panose="02010600040101010101" pitchFamily="2" charset="-122"/>
                <a:ea typeface="华文中宋" panose="02010600040101010101" pitchFamily="2" charset="-122"/>
                <a:cs typeface="Times New Roman" panose="02020603050405020304" pitchFamily="18" charset="0"/>
              </a:rPr>
              <a:t>3.</a:t>
            </a:r>
            <a:r>
              <a:rPr kumimoji="1" lang="zh-CN" altLang="en-US" sz="2400" b="1" dirty="0">
                <a:solidFill>
                  <a:srgbClr val="292929"/>
                </a:solidFill>
                <a:latin typeface="华文中宋" panose="02010600040101010101" pitchFamily="2" charset="-122"/>
                <a:ea typeface="华文中宋" panose="02010600040101010101" pitchFamily="2" charset="-122"/>
                <a:cs typeface="Times New Roman" panose="02020603050405020304" pitchFamily="18" charset="0"/>
              </a:rPr>
              <a:t>统计和计量分析功能的大型综合软件包</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7510C2-AFC9-40F4-ADE9-4DC6A27090E4}"/>
              </a:ext>
            </a:extLst>
          </p:cNvPr>
          <p:cNvSpPr>
            <a:spLocks noGrp="1"/>
          </p:cNvSpPr>
          <p:nvPr>
            <p:ph idx="4294967295"/>
          </p:nvPr>
        </p:nvSpPr>
        <p:spPr>
          <a:xfrm>
            <a:off x="1145704" y="1268760"/>
            <a:ext cx="9900591" cy="5112568"/>
          </a:xfrm>
        </p:spPr>
        <p:txBody>
          <a:bodyPr/>
          <a:lstStyle/>
          <a:p>
            <a:pPr marL="0" indent="538163">
              <a:buNone/>
              <a:defRPr/>
            </a:pPr>
            <a:r>
              <a:rPr lang="en-US" altLang="zh-CN" sz="2400" b="1" dirty="0" err="1">
                <a:solidFill>
                  <a:srgbClr val="23029A"/>
                </a:solidFill>
                <a:latin typeface="华文中宋" panose="02010600040101010101" pitchFamily="2" charset="-122"/>
                <a:ea typeface="华文中宋" panose="02010600040101010101" pitchFamily="2" charset="-122"/>
                <a:cs typeface="Times New Roman" panose="02020603050405020304" pitchFamily="18" charset="0"/>
              </a:rPr>
              <a:t>Eviews</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是现在世界上流行的计量经济学软件之一。具有数据处理、作图、统计分析、建模分析、预测和模拟等功能，在模型分析方面，包括单方程的线性和非线性模型、联立方程模型、时间序列分析模型、分布滞后模型、向量自回归模型、误差修正模型、离散选择模型等多种估计方法。</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pPr marL="0" indent="538163" algn="just">
              <a:buNone/>
              <a:defRPr/>
            </a:pPr>
            <a:r>
              <a:rPr kumimoji="1" lang="zh-CN" altLang="en-US" sz="2400" dirty="0">
                <a:latin typeface="华文中宋" panose="02010600040101010101" pitchFamily="2" charset="-122"/>
                <a:ea typeface="华文中宋" panose="02010600040101010101" pitchFamily="2" charset="-122"/>
              </a:rPr>
              <a:t>统计软件最初是为非经济学科，如统计学、其它自然科学和社会科学学科设计的，主要用于统计分析。这些软件经过扩展，包括了基本的计量经济分析功能，但总的来看，它们的统计分析功能要强于计量经济分析功能。这类软件</a:t>
            </a:r>
            <a:r>
              <a:rPr kumimoji="1" lang="zh-CN" altLang="en-US" sz="2400" dirty="0">
                <a:solidFill>
                  <a:srgbClr val="23029A"/>
                </a:solidFill>
                <a:latin typeface="华文中宋" panose="02010600040101010101" pitchFamily="2" charset="-122"/>
                <a:ea typeface="华文中宋" panose="02010600040101010101" pitchFamily="2" charset="-122"/>
              </a:rPr>
              <a:t>有</a:t>
            </a:r>
            <a:r>
              <a:rPr kumimoji="1" lang="en-US" altLang="zh-CN" sz="2400" dirty="0">
                <a:solidFill>
                  <a:srgbClr val="23029A"/>
                </a:solidFill>
                <a:latin typeface="华文中宋" panose="02010600040101010101" pitchFamily="2" charset="-122"/>
                <a:ea typeface="华文中宋" panose="02010600040101010101" pitchFamily="2" charset="-122"/>
              </a:rPr>
              <a:t>SPSS,  STATA</a:t>
            </a:r>
            <a:r>
              <a:rPr kumimoji="1" lang="zh-CN" altLang="en-US" sz="2400" b="1" dirty="0">
                <a:latin typeface="华文中宋" panose="02010600040101010101" pitchFamily="2" charset="-122"/>
                <a:ea typeface="华文中宋" panose="02010600040101010101" pitchFamily="2" charset="-122"/>
              </a:rPr>
              <a:t>等。</a:t>
            </a:r>
            <a:endParaRPr kumimoji="1" lang="en-US" altLang="zh-CN" sz="2400" b="1" dirty="0">
              <a:latin typeface="华文中宋" panose="02010600040101010101" pitchFamily="2" charset="-122"/>
              <a:ea typeface="华文中宋" panose="02010600040101010101" pitchFamily="2" charset="-122"/>
            </a:endParaRPr>
          </a:p>
          <a:p>
            <a:pPr marL="0" indent="538163" algn="just">
              <a:buNone/>
              <a:defRPr/>
            </a:pP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很多解释性的高级程序设计语言也开始加入计量统计的函数库或者软件包，如</a:t>
            </a:r>
            <a:r>
              <a:rPr kumimoji="1" lang="en-US" altLang="zh-CN" sz="2400" b="1" dirty="0" err="1">
                <a:latin typeface="华文中宋" panose="02010600040101010101" pitchFamily="2" charset="-122"/>
                <a:ea typeface="华文中宋" panose="02010600040101010101" pitchFamily="2" charset="-122"/>
                <a:cs typeface="Times New Roman" panose="02020603050405020304" pitchFamily="18" charset="0"/>
              </a:rPr>
              <a:t>Matlab</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a:t>
            </a:r>
            <a:r>
              <a:rPr kumimoji="1" lang="en-US" altLang="zh-CN" sz="2400" b="1" dirty="0">
                <a:latin typeface="华文中宋" panose="02010600040101010101" pitchFamily="2" charset="-122"/>
                <a:ea typeface="华文中宋" panose="02010600040101010101" pitchFamily="2" charset="-122"/>
                <a:cs typeface="Times New Roman" panose="02020603050405020304" pitchFamily="18" charset="0"/>
              </a:rPr>
              <a:t>R</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和</a:t>
            </a:r>
            <a:r>
              <a:rPr kumimoji="1" lang="en-US" altLang="zh-CN" sz="2400" b="1" dirty="0">
                <a:latin typeface="华文中宋" panose="02010600040101010101" pitchFamily="2" charset="-122"/>
                <a:ea typeface="华文中宋" panose="02010600040101010101" pitchFamily="2" charset="-122"/>
                <a:cs typeface="Times New Roman" panose="02020603050405020304" pitchFamily="18" charset="0"/>
              </a:rPr>
              <a:t>Python</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等。</a:t>
            </a:r>
            <a:endParaRPr kumimoji="1" lang="en-US" altLang="zh-CN" sz="2400" b="1" dirty="0">
              <a:latin typeface="华文中宋" panose="02010600040101010101" pitchFamily="2" charset="-122"/>
              <a:ea typeface="华文中宋" panose="02010600040101010101" pitchFamily="2" charset="-122"/>
              <a:cs typeface="Times New Roman" panose="02020603050405020304" pitchFamily="18" charset="0"/>
            </a:endParaRPr>
          </a:p>
          <a:p>
            <a:pPr marL="0" indent="538163" algn="just">
              <a:buNone/>
              <a:defRPr/>
            </a:pP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本课程最低要求掌握</a:t>
            </a:r>
            <a:r>
              <a:rPr kumimoji="1" lang="en-US" altLang="zh-CN" sz="2400" b="1" dirty="0" err="1">
                <a:latin typeface="华文中宋" panose="02010600040101010101" pitchFamily="2" charset="-122"/>
                <a:ea typeface="华文中宋" panose="02010600040101010101" pitchFamily="2" charset="-122"/>
                <a:cs typeface="Times New Roman" panose="02020603050405020304" pitchFamily="18" charset="0"/>
              </a:rPr>
              <a:t>Eviews</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或者</a:t>
            </a:r>
            <a:r>
              <a:rPr kumimoji="1" lang="en-US" altLang="zh-CN" sz="2400" b="1" dirty="0">
                <a:latin typeface="华文中宋" panose="02010600040101010101" pitchFamily="2" charset="-122"/>
                <a:ea typeface="华文中宋" panose="02010600040101010101" pitchFamily="2" charset="-122"/>
                <a:cs typeface="Times New Roman" panose="02020603050405020304" pitchFamily="18" charset="0"/>
              </a:rPr>
              <a:t>SPSS</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的计量分析，学会</a:t>
            </a:r>
            <a:r>
              <a:rPr kumimoji="1" lang="en-US" altLang="zh-CN" sz="2400" b="1" dirty="0">
                <a:latin typeface="华文中宋" panose="02010600040101010101" pitchFamily="2" charset="-122"/>
                <a:ea typeface="华文中宋" panose="02010600040101010101" pitchFamily="2" charset="-122"/>
                <a:cs typeface="Times New Roman" panose="02020603050405020304" pitchFamily="18" charset="0"/>
              </a:rPr>
              <a:t>R</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语言基础应用，有能力的同学可以进一步学习</a:t>
            </a:r>
            <a:r>
              <a:rPr kumimoji="1" lang="en-US" altLang="zh-CN" sz="2400" b="1" dirty="0">
                <a:latin typeface="华文中宋" panose="02010600040101010101" pitchFamily="2" charset="-122"/>
                <a:ea typeface="华文中宋" panose="02010600040101010101" pitchFamily="2" charset="-122"/>
                <a:cs typeface="Times New Roman" panose="02020603050405020304" pitchFamily="18" charset="0"/>
              </a:rPr>
              <a:t>Python</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a:t>
            </a:r>
            <a:endParaRPr lang="zh-CN" altLang="en-US" sz="2400" dirty="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D9727B-765D-4C78-B2B4-5DECBE305AD7}"/>
              </a:ext>
            </a:extLst>
          </p:cNvPr>
          <p:cNvSpPr/>
          <p:nvPr/>
        </p:nvSpPr>
        <p:spPr>
          <a:xfrm>
            <a:off x="767408" y="1772816"/>
            <a:ext cx="10657184" cy="4893647"/>
          </a:xfrm>
          <a:prstGeom prst="rect">
            <a:avLst/>
          </a:prstGeom>
        </p:spPr>
        <p:txBody>
          <a:bodyPr wrap="square">
            <a:spAutoFit/>
          </a:bodyPr>
          <a:lstStyle/>
          <a:p>
            <a:r>
              <a:rPr lang="en-US" altLang="zh-CN" b="1" dirty="0">
                <a:latin typeface="+mn-lt"/>
              </a:rPr>
              <a:t>1 </a:t>
            </a:r>
            <a:r>
              <a:rPr lang="en-US" altLang="zh-CN" dirty="0">
                <a:latin typeface="+mn-lt"/>
              </a:rPr>
              <a:t>Suppose that you are asked to conduct a study to determine whether smaller class sizes lead to improved student performance of fourth graders.</a:t>
            </a:r>
          </a:p>
          <a:p>
            <a:r>
              <a:rPr lang="en-US" altLang="zh-CN" dirty="0">
                <a:latin typeface="+mn-lt"/>
              </a:rPr>
              <a:t>(</a:t>
            </a:r>
            <a:r>
              <a:rPr lang="en-US" altLang="zh-CN" dirty="0" err="1">
                <a:latin typeface="+mn-lt"/>
              </a:rPr>
              <a:t>i</a:t>
            </a:r>
            <a:r>
              <a:rPr lang="en-US" altLang="zh-CN" dirty="0">
                <a:latin typeface="+mn-lt"/>
              </a:rPr>
              <a:t>) If you could conduct any experiment you want, what would you do? Be specific.</a:t>
            </a:r>
          </a:p>
          <a:p>
            <a:r>
              <a:rPr lang="en-US" altLang="zh-CN" dirty="0">
                <a:latin typeface="+mn-lt"/>
              </a:rPr>
              <a:t>(ii) More realistically, suppose you can collect observational data on several thousand fourth graders in a given state. You can obtain the size of their fourth-grade class and a standardized test score taken at the end of fourth grade. Why might you expect a negative correlation between class size and test score?</a:t>
            </a:r>
          </a:p>
          <a:p>
            <a:r>
              <a:rPr lang="en-US" altLang="zh-CN" dirty="0">
                <a:latin typeface="+mn-lt"/>
              </a:rPr>
              <a:t>(iii) Would a negative correlation necessarily show that smaller class sizes cause better performance? Explain.</a:t>
            </a:r>
          </a:p>
          <a:p>
            <a:r>
              <a:rPr lang="en-US" altLang="zh-CN" b="1" dirty="0">
                <a:latin typeface="+mn-lt"/>
              </a:rPr>
              <a:t>2 </a:t>
            </a:r>
            <a:r>
              <a:rPr lang="en-US" altLang="zh-CN" dirty="0">
                <a:latin typeface="+mn-lt"/>
              </a:rPr>
              <a:t>Suppose at your university you are asked to find the relationship between weekly hours spent studying (</a:t>
            </a:r>
            <a:r>
              <a:rPr lang="en-US" altLang="zh-CN" i="1" dirty="0">
                <a:latin typeface="+mn-lt"/>
              </a:rPr>
              <a:t>study</a:t>
            </a:r>
            <a:r>
              <a:rPr lang="en-US" altLang="zh-CN" dirty="0">
                <a:latin typeface="+mn-lt"/>
              </a:rPr>
              <a:t>) and weekly hours spent working (</a:t>
            </a:r>
            <a:r>
              <a:rPr lang="en-US" altLang="zh-CN" i="1" dirty="0">
                <a:latin typeface="+mn-lt"/>
              </a:rPr>
              <a:t>work</a:t>
            </a:r>
            <a:r>
              <a:rPr lang="en-US" altLang="zh-CN" dirty="0">
                <a:latin typeface="+mn-lt"/>
              </a:rPr>
              <a:t>). Does it make sense to characterize the problem as inferring whether </a:t>
            </a:r>
            <a:r>
              <a:rPr lang="en-US" altLang="zh-CN" i="1" dirty="0">
                <a:latin typeface="+mn-lt"/>
              </a:rPr>
              <a:t>study </a:t>
            </a:r>
            <a:r>
              <a:rPr lang="en-US" altLang="zh-CN" dirty="0">
                <a:latin typeface="+mn-lt"/>
              </a:rPr>
              <a:t>“causes” </a:t>
            </a:r>
            <a:r>
              <a:rPr lang="en-US" altLang="zh-CN" i="1" dirty="0">
                <a:latin typeface="+mn-lt"/>
              </a:rPr>
              <a:t>work </a:t>
            </a:r>
            <a:r>
              <a:rPr lang="en-US" altLang="zh-CN" dirty="0">
                <a:latin typeface="+mn-lt"/>
              </a:rPr>
              <a:t>or </a:t>
            </a:r>
            <a:r>
              <a:rPr lang="en-US" altLang="zh-CN" i="1" dirty="0">
                <a:latin typeface="+mn-lt"/>
              </a:rPr>
              <a:t>work </a:t>
            </a:r>
            <a:r>
              <a:rPr lang="en-US" altLang="zh-CN" dirty="0">
                <a:latin typeface="+mn-lt"/>
              </a:rPr>
              <a:t>“causes” </a:t>
            </a:r>
            <a:r>
              <a:rPr lang="en-US" altLang="zh-CN" i="1" dirty="0">
                <a:latin typeface="+mn-lt"/>
              </a:rPr>
              <a:t>study</a:t>
            </a:r>
            <a:r>
              <a:rPr lang="en-US" altLang="zh-CN" dirty="0">
                <a:latin typeface="+mn-lt"/>
              </a:rPr>
              <a:t>? Explain.</a:t>
            </a:r>
            <a:endParaRPr lang="zh-CN" altLang="en-US" dirty="0">
              <a:latin typeface="+mn-lt"/>
            </a:endParaRPr>
          </a:p>
        </p:txBody>
      </p:sp>
      <p:sp>
        <p:nvSpPr>
          <p:cNvPr id="3" name="矩形 2">
            <a:extLst>
              <a:ext uri="{FF2B5EF4-FFF2-40B4-BE49-F238E27FC236}">
                <a16:creationId xmlns:a16="http://schemas.microsoft.com/office/drawing/2014/main" id="{904015F2-063A-4091-AFE0-A93A3A35CBC4}"/>
              </a:ext>
            </a:extLst>
          </p:cNvPr>
          <p:cNvSpPr/>
          <p:nvPr/>
        </p:nvSpPr>
        <p:spPr>
          <a:xfrm>
            <a:off x="5087888" y="1293033"/>
            <a:ext cx="1426224" cy="461665"/>
          </a:xfrm>
          <a:prstGeom prst="rect">
            <a:avLst/>
          </a:prstGeom>
        </p:spPr>
        <p:txBody>
          <a:bodyPr wrap="none">
            <a:spAutoFit/>
          </a:bodyPr>
          <a:lstStyle/>
          <a:p>
            <a:r>
              <a:rPr lang="en-US" altLang="zh-CN" b="1" dirty="0">
                <a:latin typeface="+mn-lt"/>
              </a:rPr>
              <a:t>Problems</a:t>
            </a:r>
            <a:endParaRPr lang="zh-CN" altLang="en-US" b="1" dirty="0">
              <a:latin typeface="+mn-lt"/>
            </a:endParaRPr>
          </a:p>
        </p:txBody>
      </p:sp>
    </p:spTree>
    <p:extLst>
      <p:ext uri="{BB962C8B-B14F-4D97-AF65-F5344CB8AC3E}">
        <p14:creationId xmlns:p14="http://schemas.microsoft.com/office/powerpoint/2010/main" val="1948721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8F64BBC0-A4F1-4A0A-9760-4BD2948B2200}"/>
              </a:ext>
            </a:extLst>
          </p:cNvPr>
          <p:cNvSpPr>
            <a:spLocks noGrp="1" noChangeArrowheads="1"/>
          </p:cNvSpPr>
          <p:nvPr>
            <p:ph type="title" idx="4294967295"/>
          </p:nvPr>
        </p:nvSpPr>
        <p:spPr>
          <a:xfrm>
            <a:off x="0" y="1206500"/>
            <a:ext cx="12191999" cy="526034"/>
          </a:xfrm>
        </p:spPr>
        <p:txBody>
          <a:bodyPr/>
          <a:lstStyle/>
          <a:p>
            <a:r>
              <a:rPr lang="zh-CN" altLang="en-US" dirty="0">
                <a:latin typeface="华文中宋" panose="02010600040101010101" pitchFamily="2" charset="-122"/>
                <a:ea typeface="华文中宋" panose="02010600040101010101" pitchFamily="2" charset="-122"/>
              </a:rPr>
              <a:t>作业</a:t>
            </a:r>
          </a:p>
        </p:txBody>
      </p:sp>
      <p:sp>
        <p:nvSpPr>
          <p:cNvPr id="3" name="内容占位符 2">
            <a:extLst>
              <a:ext uri="{FF2B5EF4-FFF2-40B4-BE49-F238E27FC236}">
                <a16:creationId xmlns:a16="http://schemas.microsoft.com/office/drawing/2014/main" id="{C86BCF48-DDC3-4779-8D26-892A9D3084B2}"/>
              </a:ext>
            </a:extLst>
          </p:cNvPr>
          <p:cNvSpPr>
            <a:spLocks noGrp="1"/>
          </p:cNvSpPr>
          <p:nvPr>
            <p:ph idx="4294967295"/>
          </p:nvPr>
        </p:nvSpPr>
        <p:spPr>
          <a:xfrm>
            <a:off x="983432" y="1844824"/>
            <a:ext cx="10225136" cy="3560763"/>
          </a:xfrm>
        </p:spPr>
        <p:txBody>
          <a:bodyPr/>
          <a:lstStyle/>
          <a:p>
            <a:pPr marL="0" indent="0">
              <a:buNone/>
              <a:defRPr/>
            </a:pPr>
            <a:r>
              <a:rPr lang="en-US" altLang="zh-CN" sz="2800" dirty="0">
                <a:latin typeface="华文中宋" panose="02010600040101010101" pitchFamily="2" charset="-122"/>
                <a:ea typeface="华文中宋" panose="02010600040101010101" pitchFamily="2" charset="-122"/>
              </a:rPr>
              <a:t>1</a:t>
            </a:r>
            <a:r>
              <a:rPr lang="zh-CN" altLang="en-US" sz="2800" dirty="0">
                <a:latin typeface="华文中宋" panose="02010600040101010101" pitchFamily="2" charset="-122"/>
                <a:ea typeface="华文中宋" panose="02010600040101010101" pitchFamily="2" charset="-122"/>
              </a:rPr>
              <a:t>、理解和阐述计量学的内容、特点是什么？</a:t>
            </a:r>
            <a:endParaRPr lang="en-US" altLang="zh-CN" sz="2800" dirty="0">
              <a:latin typeface="华文中宋" panose="02010600040101010101" pitchFamily="2" charset="-122"/>
              <a:ea typeface="华文中宋" panose="02010600040101010101" pitchFamily="2" charset="-122"/>
            </a:endParaRPr>
          </a:p>
          <a:p>
            <a:pPr marL="0" indent="0">
              <a:buNone/>
              <a:defRPr/>
            </a:pPr>
            <a:r>
              <a:rPr lang="en-US" altLang="zh-CN" sz="2800" dirty="0">
                <a:latin typeface="华文中宋" panose="02010600040101010101" pitchFamily="2" charset="-122"/>
                <a:ea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rPr>
              <a:t>、阐述计量经济学的基本路径。</a:t>
            </a:r>
            <a:endParaRPr lang="en-US" altLang="zh-CN" sz="2800" dirty="0">
              <a:latin typeface="华文中宋" panose="02010600040101010101" pitchFamily="2" charset="-122"/>
              <a:ea typeface="华文中宋" panose="02010600040101010101" pitchFamily="2" charset="-122"/>
            </a:endParaRPr>
          </a:p>
          <a:p>
            <a:pPr marL="0" indent="0">
              <a:buNone/>
              <a:defRPr/>
            </a:pPr>
            <a:r>
              <a:rPr lang="en-US" altLang="zh-CN" sz="2800" dirty="0">
                <a:latin typeface="华文中宋" panose="02010600040101010101" pitchFamily="2" charset="-122"/>
                <a:ea typeface="华文中宋" panose="02010600040101010101" pitchFamily="2" charset="-122"/>
              </a:rPr>
              <a:t>3</a:t>
            </a:r>
            <a:r>
              <a:rPr lang="zh-CN" altLang="en-US" sz="2800" dirty="0">
                <a:latin typeface="华文中宋" panose="02010600040101010101" pitchFamily="2" charset="-122"/>
                <a:ea typeface="华文中宋" panose="02010600040101010101" pitchFamily="2" charset="-122"/>
              </a:rPr>
              <a:t>、名词解释：</a:t>
            </a:r>
            <a:endParaRPr lang="en-US" altLang="zh-CN" sz="2800" dirty="0">
              <a:latin typeface="华文中宋" panose="02010600040101010101" pitchFamily="2" charset="-122"/>
              <a:ea typeface="华文中宋" panose="02010600040101010101" pitchFamily="2" charset="-122"/>
            </a:endParaRPr>
          </a:p>
        </p:txBody>
      </p:sp>
      <p:sp>
        <p:nvSpPr>
          <p:cNvPr id="4" name="内容占位符 2">
            <a:extLst>
              <a:ext uri="{FF2B5EF4-FFF2-40B4-BE49-F238E27FC236}">
                <a16:creationId xmlns:a16="http://schemas.microsoft.com/office/drawing/2014/main" id="{02DE0FAE-074A-4B51-92F2-5B9413F70AA6}"/>
              </a:ext>
            </a:extLst>
          </p:cNvPr>
          <p:cNvSpPr txBox="1">
            <a:spLocks/>
          </p:cNvSpPr>
          <p:nvPr/>
        </p:nvSpPr>
        <p:spPr>
          <a:xfrm>
            <a:off x="1343473" y="3356992"/>
            <a:ext cx="4320480" cy="1936305"/>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Tx/>
              <a:buNone/>
            </a:pPr>
            <a:r>
              <a:rPr kumimoji="0" lang="en-US" altLang="zh-CN" sz="2000" b="1" dirty="0">
                <a:latin typeface="华文中宋" panose="02010600040101010101" pitchFamily="2" charset="-122"/>
                <a:ea typeface="华文中宋" panose="02010600040101010101" pitchFamily="2" charset="-122"/>
              </a:rPr>
              <a:t>Causal Effect </a:t>
            </a:r>
          </a:p>
          <a:p>
            <a:pPr marL="0" indent="0" eaLnBrk="1" hangingPunct="1">
              <a:buFontTx/>
              <a:buNone/>
            </a:pPr>
            <a:r>
              <a:rPr kumimoji="0" lang="en-US" altLang="zh-CN" sz="2000" b="1" dirty="0">
                <a:latin typeface="华文中宋" panose="02010600040101010101" pitchFamily="2" charset="-122"/>
                <a:ea typeface="华文中宋" panose="02010600040101010101" pitchFamily="2" charset="-122"/>
              </a:rPr>
              <a:t>Ceteris Paribus </a:t>
            </a:r>
          </a:p>
          <a:p>
            <a:pPr marL="0" indent="0" eaLnBrk="1" hangingPunct="1">
              <a:buFontTx/>
              <a:buNone/>
            </a:pPr>
            <a:r>
              <a:rPr kumimoji="0" lang="en-US" altLang="zh-CN" sz="2000" b="1" dirty="0">
                <a:latin typeface="华文中宋" panose="02010600040101010101" pitchFamily="2" charset="-122"/>
                <a:ea typeface="华文中宋" panose="02010600040101010101" pitchFamily="2" charset="-122"/>
              </a:rPr>
              <a:t>Cross-Sectional </a:t>
            </a:r>
          </a:p>
          <a:p>
            <a:pPr marL="0" indent="0" eaLnBrk="1" hangingPunct="1">
              <a:buFontTx/>
              <a:buNone/>
            </a:pPr>
            <a:r>
              <a:rPr kumimoji="0" lang="en-US" altLang="zh-CN" sz="2000" b="1" dirty="0">
                <a:latin typeface="华文中宋" panose="02010600040101010101" pitchFamily="2" charset="-122"/>
                <a:ea typeface="华文中宋" panose="02010600040101010101" pitchFamily="2" charset="-122"/>
              </a:rPr>
              <a:t>Data Set </a:t>
            </a:r>
          </a:p>
          <a:p>
            <a:pPr marL="0" indent="0" eaLnBrk="1" hangingPunct="1">
              <a:buFontTx/>
              <a:buNone/>
            </a:pPr>
            <a:r>
              <a:rPr kumimoji="0" lang="en-US" altLang="zh-CN" sz="2000" b="1" dirty="0">
                <a:latin typeface="华文中宋" panose="02010600040101010101" pitchFamily="2" charset="-122"/>
                <a:ea typeface="华文中宋" panose="02010600040101010101" pitchFamily="2" charset="-122"/>
              </a:rPr>
              <a:t>Data Frequency </a:t>
            </a:r>
          </a:p>
          <a:p>
            <a:pPr marL="0" indent="0" eaLnBrk="1" hangingPunct="1">
              <a:buFontTx/>
              <a:buNone/>
            </a:pPr>
            <a:r>
              <a:rPr kumimoji="0" lang="en-US" altLang="zh-CN" sz="2000" b="1" dirty="0">
                <a:latin typeface="华文中宋" panose="02010600040101010101" pitchFamily="2" charset="-122"/>
                <a:ea typeface="华文中宋" panose="02010600040101010101" pitchFamily="2" charset="-122"/>
              </a:rPr>
              <a:t>Econometric Model</a:t>
            </a:r>
          </a:p>
          <a:p>
            <a:pPr marL="0" indent="0" eaLnBrk="1" hangingPunct="1">
              <a:buFontTx/>
              <a:buNone/>
            </a:pPr>
            <a:r>
              <a:rPr kumimoji="0" lang="en-US" altLang="zh-CN" sz="2000" b="1" dirty="0">
                <a:latin typeface="华文中宋" panose="02010600040101010101" pitchFamily="2" charset="-122"/>
                <a:ea typeface="华文中宋" panose="02010600040101010101" pitchFamily="2" charset="-122"/>
              </a:rPr>
              <a:t>Economic Model </a:t>
            </a:r>
          </a:p>
          <a:p>
            <a:pPr marL="0" indent="0" eaLnBrk="1" hangingPunct="1">
              <a:buFontTx/>
              <a:buNone/>
            </a:pPr>
            <a:r>
              <a:rPr kumimoji="0" lang="en-US" altLang="zh-CN" sz="2000" b="1" dirty="0">
                <a:latin typeface="华文中宋" panose="02010600040101010101" pitchFamily="2" charset="-122"/>
                <a:ea typeface="华文中宋" panose="02010600040101010101" pitchFamily="2" charset="-122"/>
              </a:rPr>
              <a:t>Empirical Analysis</a:t>
            </a:r>
          </a:p>
        </p:txBody>
      </p:sp>
      <p:sp>
        <p:nvSpPr>
          <p:cNvPr id="5" name="矩形 4">
            <a:extLst>
              <a:ext uri="{FF2B5EF4-FFF2-40B4-BE49-F238E27FC236}">
                <a16:creationId xmlns:a16="http://schemas.microsoft.com/office/drawing/2014/main" id="{73D02B3C-DB24-495F-BEF1-6DCC0F05F044}"/>
              </a:ext>
            </a:extLst>
          </p:cNvPr>
          <p:cNvSpPr/>
          <p:nvPr/>
        </p:nvSpPr>
        <p:spPr>
          <a:xfrm>
            <a:off x="4978153" y="3356992"/>
            <a:ext cx="4681735" cy="2554545"/>
          </a:xfrm>
          <a:prstGeom prst="rect">
            <a:avLst/>
          </a:prstGeom>
        </p:spPr>
        <p:txBody>
          <a:bodyPr wrap="square">
            <a:spAutoFit/>
          </a:bodyPr>
          <a:lstStyle/>
          <a:p>
            <a:pPr marL="0" indent="0">
              <a:buNone/>
            </a:pPr>
            <a:r>
              <a:rPr lang="en-US" altLang="zh-CN" sz="2000" b="1" dirty="0">
                <a:latin typeface="华文中宋" panose="02010600040101010101" pitchFamily="2" charset="-122"/>
                <a:ea typeface="华文中宋" panose="02010600040101010101" pitchFamily="2" charset="-122"/>
              </a:rPr>
              <a:t>Experimental Data </a:t>
            </a:r>
          </a:p>
          <a:p>
            <a:pPr marL="0" indent="0">
              <a:buNone/>
            </a:pPr>
            <a:r>
              <a:rPr lang="en-US" altLang="zh-CN" sz="2000" b="1" dirty="0">
                <a:latin typeface="华文中宋" panose="02010600040101010101" pitchFamily="2" charset="-122"/>
                <a:ea typeface="华文中宋" panose="02010600040101010101" pitchFamily="2" charset="-122"/>
              </a:rPr>
              <a:t>Nonexperimental Data </a:t>
            </a:r>
          </a:p>
          <a:p>
            <a:pPr marL="0" indent="0">
              <a:buNone/>
            </a:pPr>
            <a:r>
              <a:rPr lang="en-US" altLang="zh-CN" sz="2000" b="1" dirty="0">
                <a:latin typeface="华文中宋" panose="02010600040101010101" pitchFamily="2" charset="-122"/>
                <a:ea typeface="华文中宋" panose="02010600040101010101" pitchFamily="2" charset="-122"/>
              </a:rPr>
              <a:t>Observational Data</a:t>
            </a:r>
          </a:p>
          <a:p>
            <a:pPr marL="0" indent="0">
              <a:buNone/>
            </a:pPr>
            <a:r>
              <a:rPr lang="en-US" altLang="zh-CN" sz="2000" b="1" dirty="0">
                <a:latin typeface="华文中宋" panose="02010600040101010101" pitchFamily="2" charset="-122"/>
                <a:ea typeface="华文中宋" panose="02010600040101010101" pitchFamily="2" charset="-122"/>
              </a:rPr>
              <a:t>Panel Data </a:t>
            </a:r>
          </a:p>
          <a:p>
            <a:pPr marL="0" indent="0">
              <a:buNone/>
            </a:pPr>
            <a:r>
              <a:rPr lang="en-US" altLang="zh-CN" sz="2000" b="1" dirty="0">
                <a:latin typeface="华文中宋" panose="02010600040101010101" pitchFamily="2" charset="-122"/>
                <a:ea typeface="华文中宋" panose="02010600040101010101" pitchFamily="2" charset="-122"/>
              </a:rPr>
              <a:t>Pooled Cross Section </a:t>
            </a:r>
          </a:p>
          <a:p>
            <a:pPr marL="0" indent="0">
              <a:buNone/>
            </a:pPr>
            <a:r>
              <a:rPr lang="en-US" altLang="zh-CN" sz="2000" b="1" dirty="0">
                <a:latin typeface="华文中宋" panose="02010600040101010101" pitchFamily="2" charset="-122"/>
                <a:ea typeface="华文中宋" panose="02010600040101010101" pitchFamily="2" charset="-122"/>
              </a:rPr>
              <a:t>Random Sampling </a:t>
            </a:r>
          </a:p>
          <a:p>
            <a:pPr marL="0" indent="0">
              <a:buNone/>
            </a:pPr>
            <a:r>
              <a:rPr lang="en-US" altLang="zh-CN" sz="2000" b="1" dirty="0">
                <a:latin typeface="华文中宋" panose="02010600040101010101" pitchFamily="2" charset="-122"/>
                <a:ea typeface="华文中宋" panose="02010600040101010101" pitchFamily="2" charset="-122"/>
              </a:rPr>
              <a:t>Retrospective Data </a:t>
            </a:r>
          </a:p>
          <a:p>
            <a:pPr marL="0" indent="0">
              <a:buNone/>
            </a:pPr>
            <a:r>
              <a:rPr lang="en-US" altLang="zh-CN" sz="2000" b="1" dirty="0">
                <a:latin typeface="华文中宋" panose="02010600040101010101" pitchFamily="2" charset="-122"/>
                <a:ea typeface="华文中宋" panose="02010600040101010101" pitchFamily="2" charset="-122"/>
              </a:rPr>
              <a:t>Time Series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58275C8-4784-4B01-9921-EC8CAFE1321B}"/>
              </a:ext>
            </a:extLst>
          </p:cNvPr>
          <p:cNvSpPr>
            <a:spLocks noGrp="1" noRot="1" noChangeArrowheads="1"/>
          </p:cNvSpPr>
          <p:nvPr>
            <p:ph type="ctrTitle" idx="4294967295"/>
          </p:nvPr>
        </p:nvSpPr>
        <p:spPr>
          <a:xfrm>
            <a:off x="-96688" y="1340818"/>
            <a:ext cx="12288688" cy="1008062"/>
          </a:xfrm>
        </p:spPr>
        <p:txBody>
          <a:bodyPr/>
          <a:lstStyle/>
          <a:p>
            <a:r>
              <a:rPr lang="zh-CN" altLang="en-US" sz="4000" b="1">
                <a:latin typeface="华文中宋" panose="02010600040101010101" pitchFamily="2" charset="-122"/>
                <a:ea typeface="华文中宋" panose="02010600040101010101" pitchFamily="2" charset="-122"/>
              </a:rPr>
              <a:t>第</a:t>
            </a:r>
            <a:r>
              <a:rPr lang="en-US" altLang="zh-CN" sz="4000" b="1">
                <a:latin typeface="华文中宋" panose="02010600040101010101" pitchFamily="2" charset="-122"/>
                <a:ea typeface="华文中宋" panose="02010600040101010101" pitchFamily="2" charset="-122"/>
              </a:rPr>
              <a:t>1</a:t>
            </a:r>
            <a:r>
              <a:rPr lang="zh-CN" altLang="en-US" sz="4000" b="1">
                <a:latin typeface="华文中宋" panose="02010600040101010101" pitchFamily="2" charset="-122"/>
                <a:ea typeface="华文中宋" panose="02010600040101010101" pitchFamily="2" charset="-122"/>
              </a:rPr>
              <a:t>章  导论</a:t>
            </a:r>
          </a:p>
        </p:txBody>
      </p:sp>
      <p:sp>
        <p:nvSpPr>
          <p:cNvPr id="8195" name="Rectangle 3">
            <a:extLst>
              <a:ext uri="{FF2B5EF4-FFF2-40B4-BE49-F238E27FC236}">
                <a16:creationId xmlns:a16="http://schemas.microsoft.com/office/drawing/2014/main" id="{6AF45FC9-1C78-4B12-A268-133F4541F6C5}"/>
              </a:ext>
            </a:extLst>
          </p:cNvPr>
          <p:cNvSpPr>
            <a:spLocks noGrp="1" noRot="1" noChangeArrowheads="1"/>
          </p:cNvSpPr>
          <p:nvPr>
            <p:ph type="subTitle" idx="4294967295"/>
          </p:nvPr>
        </p:nvSpPr>
        <p:spPr>
          <a:xfrm>
            <a:off x="3136900" y="2565400"/>
            <a:ext cx="7531100" cy="2808288"/>
          </a:xfrm>
        </p:spPr>
        <p:txBody>
          <a:bodyPr/>
          <a:lstStyle/>
          <a:p>
            <a:pPr marL="0" indent="0">
              <a:buNone/>
              <a:defRPr/>
            </a:pPr>
            <a:r>
              <a:rPr lang="zh-CN" altLang="en-US" sz="2400" dirty="0">
                <a:latin typeface="华文中宋" panose="02010600040101010101" pitchFamily="2" charset="-122"/>
                <a:ea typeface="华文中宋" panose="02010600040101010101" pitchFamily="2" charset="-122"/>
              </a:rPr>
              <a:t>提要</a:t>
            </a:r>
            <a:endParaRPr lang="en-US" altLang="zh-CN" sz="2400" dirty="0">
              <a:latin typeface="华文中宋" panose="02010600040101010101" pitchFamily="2" charset="-122"/>
              <a:ea typeface="华文中宋" panose="02010600040101010101" pitchFamily="2" charset="-122"/>
            </a:endParaRPr>
          </a:p>
          <a:p>
            <a:pPr marL="0" indent="0">
              <a:buNone/>
              <a:defRPr/>
            </a:pPr>
            <a:r>
              <a:rPr lang="zh-CN" altLang="en-US" sz="2400" dirty="0">
                <a:latin typeface="华文中宋" panose="02010600040101010101" pitchFamily="2" charset="-122"/>
                <a:ea typeface="华文中宋" panose="02010600040101010101" pitchFamily="2" charset="-122"/>
              </a:rPr>
              <a:t>一、定量分析是科学的研究方法</a:t>
            </a:r>
            <a:endParaRPr lang="en-US" altLang="zh-CN" sz="2400" dirty="0">
              <a:latin typeface="华文中宋" panose="02010600040101010101" pitchFamily="2" charset="-122"/>
              <a:ea typeface="华文中宋" panose="02010600040101010101" pitchFamily="2" charset="-122"/>
            </a:endParaRPr>
          </a:p>
          <a:p>
            <a:pPr marL="0" indent="0">
              <a:buNone/>
              <a:defRPr/>
            </a:pPr>
            <a:r>
              <a:rPr lang="zh-CN" altLang="en-US" sz="2400" dirty="0">
                <a:latin typeface="华文中宋" panose="02010600040101010101" pitchFamily="2" charset="-122"/>
                <a:ea typeface="华文中宋" panose="02010600040101010101" pitchFamily="2" charset="-122"/>
              </a:rPr>
              <a:t>二、定量分析的步骤</a:t>
            </a:r>
            <a:endParaRPr lang="en-US" altLang="zh-CN" sz="2400" dirty="0">
              <a:latin typeface="华文中宋" panose="02010600040101010101" pitchFamily="2" charset="-122"/>
              <a:ea typeface="华文中宋" panose="02010600040101010101" pitchFamily="2" charset="-122"/>
            </a:endParaRPr>
          </a:p>
          <a:p>
            <a:pPr marL="0" indent="0">
              <a:buNone/>
              <a:defRPr/>
            </a:pPr>
            <a:r>
              <a:rPr lang="zh-CN" altLang="en-US" sz="2400" dirty="0">
                <a:latin typeface="华文中宋" panose="02010600040101010101" pitchFamily="2" charset="-122"/>
                <a:ea typeface="华文中宋" panose="02010600040101010101" pitchFamily="2" charset="-122"/>
              </a:rPr>
              <a:t>三、计量学：特征与类型</a:t>
            </a:r>
            <a:endParaRPr lang="en-US" altLang="zh-CN" sz="2400" dirty="0">
              <a:latin typeface="华文中宋" panose="02010600040101010101" pitchFamily="2" charset="-122"/>
              <a:ea typeface="华文中宋" panose="02010600040101010101" pitchFamily="2" charset="-122"/>
            </a:endParaRPr>
          </a:p>
          <a:p>
            <a:pPr marL="0" indent="0">
              <a:buNone/>
              <a:defRPr/>
            </a:pPr>
            <a:r>
              <a:rPr lang="zh-CN" altLang="en-US" sz="2400" dirty="0">
                <a:latin typeface="华文中宋" panose="02010600040101010101" pitchFamily="2" charset="-122"/>
                <a:ea typeface="华文中宋" panose="02010600040101010101" pitchFamily="2" charset="-122"/>
              </a:rPr>
              <a:t>四、与其他学科的联系</a:t>
            </a:r>
            <a:endParaRPr lang="en-US" altLang="zh-CN" sz="2400" dirty="0">
              <a:latin typeface="华文中宋" panose="02010600040101010101" pitchFamily="2" charset="-122"/>
              <a:ea typeface="华文中宋" panose="02010600040101010101" pitchFamily="2" charset="-122"/>
            </a:endParaRPr>
          </a:p>
          <a:p>
            <a:pPr marL="0" indent="0">
              <a:buNone/>
              <a:defRPr/>
            </a:pPr>
            <a:r>
              <a:rPr lang="zh-CN" altLang="en-US" sz="2400" dirty="0">
                <a:latin typeface="华文中宋" panose="02010600040101010101" pitchFamily="2" charset="-122"/>
                <a:ea typeface="华文中宋" panose="02010600040101010101" pitchFamily="2" charset="-122"/>
              </a:rPr>
              <a:t>五、</a:t>
            </a:r>
            <a:r>
              <a:rPr kumimoji="1" lang="zh-CN" altLang="en-US" sz="2400" dirty="0">
                <a:latin typeface="华文中宋" panose="02010600040101010101" pitchFamily="2" charset="-122"/>
                <a:ea typeface="华文中宋" panose="02010600040101010101" pitchFamily="2" charset="-122"/>
              </a:rPr>
              <a:t>计量分析和统计软件</a:t>
            </a:r>
          </a:p>
          <a:p>
            <a:pPr marL="0" indent="0">
              <a:buNone/>
              <a:defRPr/>
            </a:pPr>
            <a:endParaRPr lang="zh-CN" altLang="en-US" sz="2400" b="1" dirty="0">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amond(in)">
                                      <p:cBhvr>
                                        <p:cTn id="7" dur="2000"/>
                                        <p:tgtEl>
                                          <p:spTgt spid="819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195">
                                            <p:txEl>
                                              <p:pRg st="0" end="0"/>
                                            </p:txEl>
                                          </p:spTgt>
                                        </p:tgtEl>
                                        <p:attrNameLst>
                                          <p:attrName>style.visibility</p:attrName>
                                        </p:attrNameLst>
                                      </p:cBhvr>
                                      <p:to>
                                        <p:strVal val="visible"/>
                                      </p:to>
                                    </p:set>
                                    <p:animEffect transition="in" filter="diamond(in)">
                                      <p:cBhvr>
                                        <p:cTn id="10" dur="2000"/>
                                        <p:tgtEl>
                                          <p:spTgt spid="8195">
                                            <p:txEl>
                                              <p:pRg st="0" end="0"/>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Effect transition="in" filter="diamond(in)">
                                      <p:cBhvr>
                                        <p:cTn id="13" dur="2000"/>
                                        <p:tgtEl>
                                          <p:spTgt spid="8195">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8195">
                                            <p:txEl>
                                              <p:pRg st="2" end="2"/>
                                            </p:txEl>
                                          </p:spTgt>
                                        </p:tgtEl>
                                        <p:attrNameLst>
                                          <p:attrName>style.visibility</p:attrName>
                                        </p:attrNameLst>
                                      </p:cBhvr>
                                      <p:to>
                                        <p:strVal val="visible"/>
                                      </p:to>
                                    </p:set>
                                    <p:animEffect transition="in" filter="diamond(in)">
                                      <p:cBhvr>
                                        <p:cTn id="18" dur="2000"/>
                                        <p:tgtEl>
                                          <p:spTgt spid="8195">
                                            <p:txEl>
                                              <p:pRg st="2" end="2"/>
                                            </p:txEl>
                                          </p:spTgt>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8195">
                                            <p:txEl>
                                              <p:pRg st="3" end="3"/>
                                            </p:txEl>
                                          </p:spTgt>
                                        </p:tgtEl>
                                        <p:attrNameLst>
                                          <p:attrName>style.visibility</p:attrName>
                                        </p:attrNameLst>
                                      </p:cBhvr>
                                      <p:to>
                                        <p:strVal val="visible"/>
                                      </p:to>
                                    </p:set>
                                    <p:animEffect transition="in" filter="diamond(in)">
                                      <p:cBhvr>
                                        <p:cTn id="21" dur="2000"/>
                                        <p:tgtEl>
                                          <p:spTgt spid="8195">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8195">
                                            <p:txEl>
                                              <p:pRg st="4" end="4"/>
                                            </p:txEl>
                                          </p:spTgt>
                                        </p:tgtEl>
                                        <p:attrNameLst>
                                          <p:attrName>style.visibility</p:attrName>
                                        </p:attrNameLst>
                                      </p:cBhvr>
                                      <p:to>
                                        <p:strVal val="visible"/>
                                      </p:to>
                                    </p:set>
                                    <p:animEffect transition="in" filter="diamond(in)">
                                      <p:cBhvr>
                                        <p:cTn id="26" dur="2000"/>
                                        <p:tgtEl>
                                          <p:spTgt spid="8195">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8195">
                                            <p:txEl>
                                              <p:pRg st="5" end="5"/>
                                            </p:txEl>
                                          </p:spTgt>
                                        </p:tgtEl>
                                        <p:attrNameLst>
                                          <p:attrName>style.visibility</p:attrName>
                                        </p:attrNameLst>
                                      </p:cBhvr>
                                      <p:to>
                                        <p:strVal val="visible"/>
                                      </p:to>
                                    </p:set>
                                    <p:animEffect transition="in" filter="diamond(in)">
                                      <p:cBhvr>
                                        <p:cTn id="31" dur="20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utoUpdateAnimBg="0"/>
      <p:bldP spid="819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7FE0E959-4A2E-4F61-B4A0-9EDFE6BE4B6C}"/>
              </a:ext>
            </a:extLst>
          </p:cNvPr>
          <p:cNvSpPr>
            <a:spLocks noGrp="1"/>
          </p:cNvSpPr>
          <p:nvPr>
            <p:ph type="title" idx="4294967295"/>
          </p:nvPr>
        </p:nvSpPr>
        <p:spPr>
          <a:xfrm>
            <a:off x="1127448" y="1125539"/>
            <a:ext cx="7254552" cy="935037"/>
          </a:xfrm>
        </p:spPr>
        <p:txBody>
          <a:bodyPr/>
          <a:lstStyle/>
          <a:p>
            <a:pPr algn="l">
              <a:defRPr/>
            </a:pPr>
            <a:r>
              <a:rPr lang="zh-CN" altLang="en-US" sz="3600" dirty="0">
                <a:solidFill>
                  <a:schemeClr val="tx1"/>
                </a:solidFill>
                <a:latin typeface="华文中宋" panose="02010600040101010101" pitchFamily="2" charset="-122"/>
                <a:ea typeface="华文中宋" panose="02010600040101010101" pitchFamily="2" charset="-122"/>
              </a:rPr>
              <a:t>一、定量分析是科学的研究方法</a:t>
            </a:r>
            <a:endParaRPr lang="en-US" altLang="zh-CN" sz="3600" dirty="0">
              <a:solidFill>
                <a:schemeClr val="tx1"/>
              </a:solidFill>
              <a:latin typeface="华文中宋" panose="02010600040101010101" pitchFamily="2" charset="-122"/>
              <a:ea typeface="华文中宋" panose="02010600040101010101" pitchFamily="2" charset="-122"/>
            </a:endParaRPr>
          </a:p>
        </p:txBody>
      </p:sp>
      <p:sp>
        <p:nvSpPr>
          <p:cNvPr id="5" name="内容占位符 4">
            <a:extLst>
              <a:ext uri="{FF2B5EF4-FFF2-40B4-BE49-F238E27FC236}">
                <a16:creationId xmlns:a16="http://schemas.microsoft.com/office/drawing/2014/main" id="{0D68276D-08ED-4CD9-89E1-D00135FC4DEB}"/>
              </a:ext>
            </a:extLst>
          </p:cNvPr>
          <p:cNvSpPr>
            <a:spLocks noGrp="1"/>
          </p:cNvSpPr>
          <p:nvPr>
            <p:ph idx="4294967295"/>
          </p:nvPr>
        </p:nvSpPr>
        <p:spPr>
          <a:xfrm>
            <a:off x="1055440" y="2060575"/>
            <a:ext cx="10513168" cy="4497388"/>
          </a:xfrm>
        </p:spPr>
        <p:txBody>
          <a:bodyPr/>
          <a:lstStyle/>
          <a:p>
            <a:pPr marL="0" indent="625475">
              <a:buNone/>
              <a:defRPr/>
            </a:pPr>
            <a:r>
              <a:rPr lang="zh-CN" altLang="en-US" sz="2400" dirty="0">
                <a:latin typeface="华文中宋" panose="02010600040101010101" pitchFamily="2" charset="-122"/>
                <a:ea typeface="华文中宋" panose="02010600040101010101" pitchFamily="2" charset="-122"/>
              </a:rPr>
              <a:t>科学研究：科学观察是验证假说和科学理论的重要标准。</a:t>
            </a:r>
            <a:endParaRPr lang="en-US" altLang="zh-CN" sz="2400" dirty="0">
              <a:latin typeface="华文中宋" panose="02010600040101010101" pitchFamily="2" charset="-122"/>
              <a:ea typeface="华文中宋" panose="02010600040101010101" pitchFamily="2" charset="-122"/>
            </a:endParaRPr>
          </a:p>
          <a:p>
            <a:pPr marL="0" indent="625475">
              <a:buNone/>
              <a:defRPr/>
            </a:pPr>
            <a:endParaRPr lang="en-US" altLang="zh-CN" sz="2400" dirty="0">
              <a:latin typeface="华文中宋" panose="02010600040101010101" pitchFamily="2" charset="-122"/>
              <a:ea typeface="华文中宋" panose="02010600040101010101" pitchFamily="2" charset="-122"/>
            </a:endParaRPr>
          </a:p>
          <a:p>
            <a:pPr marL="0" indent="625475">
              <a:buNone/>
              <a:defRPr/>
            </a:pPr>
            <a:r>
              <a:rPr lang="zh-CN" altLang="en-US" sz="2400" dirty="0">
                <a:latin typeface="华文中宋" panose="02010600040101010101" pitchFamily="2" charset="-122"/>
                <a:ea typeface="华文中宋" panose="02010600040101010101" pitchFamily="2" charset="-122"/>
              </a:rPr>
              <a:t>科学实验：是指人们根据研究课题的需要，利用科学仪器设备，人为地变革、控制或模拟研究对象，在典型或特定的条件下，获取科学事实的一种研究方法。</a:t>
            </a:r>
            <a:endParaRPr lang="en-US" altLang="zh-CN" sz="2400" dirty="0">
              <a:latin typeface="华文中宋" panose="02010600040101010101" pitchFamily="2" charset="-122"/>
              <a:ea typeface="华文中宋" panose="02010600040101010101" pitchFamily="2" charset="-122"/>
            </a:endParaRPr>
          </a:p>
          <a:p>
            <a:pPr marL="0" indent="625475">
              <a:buNone/>
              <a:defRPr/>
            </a:pPr>
            <a:endParaRPr lang="en-US" altLang="zh-CN" sz="2400" b="1" dirty="0">
              <a:latin typeface="华文中宋" panose="02010600040101010101" pitchFamily="2" charset="-122"/>
              <a:ea typeface="华文中宋" panose="02010600040101010101" pitchFamily="2" charset="-122"/>
            </a:endParaRPr>
          </a:p>
          <a:p>
            <a:pPr marL="0" indent="625475">
              <a:buNone/>
              <a:defRPr/>
            </a:pPr>
            <a:r>
              <a:rPr lang="zh-CN" altLang="en-US" sz="2400" b="1" dirty="0">
                <a:latin typeface="华文中宋" panose="02010600040101010101" pitchFamily="2" charset="-122"/>
                <a:ea typeface="华文中宋" panose="02010600040101010101" pitchFamily="2" charset="-122"/>
              </a:rPr>
              <a:t>爱因斯坦说：“理论所以能够成立，其根据就在于它同大量的单个观察关联着，而理论的</a:t>
            </a:r>
            <a:r>
              <a:rPr lang="en-US" altLang="zh-CN" sz="2400" b="1" dirty="0">
                <a:latin typeface="华文中宋" panose="02010600040101010101" pitchFamily="2" charset="-122"/>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真理性</a:t>
            </a:r>
            <a:r>
              <a:rPr lang="en-US" altLang="zh-CN" sz="2400" b="1" dirty="0">
                <a:latin typeface="华文中宋" panose="02010600040101010101" pitchFamily="2" charset="-122"/>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也正在于此。</a:t>
            </a:r>
            <a:r>
              <a:rPr lang="zh-CN" altLang="en-US" sz="2400" dirty="0">
                <a:latin typeface="华文中宋" panose="02010600040101010101" pitchFamily="2" charset="-122"/>
                <a:ea typeface="华文中宋" panose="02010600040101010101" pitchFamily="2" charset="-122"/>
              </a:rPr>
              <a:t>”</a:t>
            </a:r>
            <a:endParaRPr lang="en-US" altLang="zh-CN" sz="2400" dirty="0">
              <a:latin typeface="华文中宋" panose="02010600040101010101" pitchFamily="2" charset="-122"/>
              <a:ea typeface="华文中宋" panose="02010600040101010101" pitchFamily="2" charset="-122"/>
            </a:endParaRPr>
          </a:p>
          <a:p>
            <a:pPr marL="0" indent="0">
              <a:buNone/>
              <a:defRPr/>
            </a:pPr>
            <a:endParaRPr lang="en-US" altLang="zh-CN" sz="2400" dirty="0">
              <a:solidFill>
                <a:srgbClr val="23029A"/>
              </a:solidFill>
              <a:latin typeface="华文中宋" panose="02010600040101010101" pitchFamily="2" charset="-122"/>
              <a:ea typeface="华文中宋" panose="02010600040101010101" pitchFamily="2" charset="-122"/>
            </a:endParaRPr>
          </a:p>
          <a:p>
            <a:pPr>
              <a:defRPr/>
            </a:pPr>
            <a:endParaRPr lang="zh-CN" altLang="en-US" dirty="0">
              <a:latin typeface="华文中宋" panose="02010600040101010101" pitchFamily="2" charset="-122"/>
              <a:ea typeface="华文中宋" panose="020106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C743DF-4C21-44B1-BDA2-F8DEFAE63B4D}"/>
              </a:ext>
            </a:extLst>
          </p:cNvPr>
          <p:cNvSpPr>
            <a:spLocks noGrp="1"/>
          </p:cNvSpPr>
          <p:nvPr>
            <p:ph idx="4294967295"/>
          </p:nvPr>
        </p:nvSpPr>
        <p:spPr>
          <a:xfrm>
            <a:off x="1127448" y="1556792"/>
            <a:ext cx="10801200" cy="4641850"/>
          </a:xfrm>
        </p:spPr>
        <p:txBody>
          <a:bodyPr/>
          <a:lstStyle/>
          <a:p>
            <a:pPr>
              <a:defRPr/>
            </a:pPr>
            <a:r>
              <a:rPr lang="zh-CN" altLang="en-US" dirty="0">
                <a:latin typeface="华文中宋" panose="02010600040101010101" pitchFamily="2" charset="-122"/>
                <a:ea typeface="华文中宋" panose="02010600040101010101" pitchFamily="2" charset="-122"/>
              </a:rPr>
              <a:t>科学实验的类型</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实验目的不同</a:t>
            </a:r>
            <a:endParaRPr lang="en-US" altLang="zh-CN" dirty="0">
              <a:latin typeface="华文中宋" panose="02010600040101010101" pitchFamily="2" charset="-122"/>
              <a:ea typeface="华文中宋" panose="02010600040101010101" pitchFamily="2" charset="-122"/>
            </a:endParaRPr>
          </a:p>
          <a:p>
            <a:pPr lvl="1">
              <a:defRPr/>
            </a:pPr>
            <a:r>
              <a:rPr lang="zh-CN" altLang="en-US" dirty="0">
                <a:latin typeface="华文中宋" panose="02010600040101010101" pitchFamily="2" charset="-122"/>
                <a:ea typeface="华文中宋" panose="02010600040101010101" pitchFamily="2" charset="-122"/>
              </a:rPr>
              <a:t>定性实验，是确定研究对象</a:t>
            </a:r>
            <a:r>
              <a:rPr lang="zh-CN" altLang="en-US" b="1" dirty="0">
                <a:latin typeface="华文中宋" panose="02010600040101010101" pitchFamily="2" charset="-122"/>
                <a:ea typeface="华文中宋" panose="02010600040101010101" pitchFamily="2" charset="-122"/>
              </a:rPr>
              <a:t>是否具有</a:t>
            </a:r>
            <a:r>
              <a:rPr lang="zh-CN" altLang="en-US" dirty="0">
                <a:latin typeface="华文中宋" panose="02010600040101010101" pitchFamily="2" charset="-122"/>
                <a:ea typeface="华文中宋" panose="02010600040101010101" pitchFamily="2" charset="-122"/>
              </a:rPr>
              <a:t>某种属性，事物之间</a:t>
            </a:r>
            <a:r>
              <a:rPr lang="zh-CN" altLang="en-US" b="1" dirty="0">
                <a:latin typeface="华文中宋" panose="02010600040101010101" pitchFamily="2" charset="-122"/>
                <a:ea typeface="华文中宋" panose="02010600040101010101" pitchFamily="2" charset="-122"/>
              </a:rPr>
              <a:t>是否具有</a:t>
            </a:r>
            <a:r>
              <a:rPr lang="zh-CN" altLang="en-US" dirty="0">
                <a:latin typeface="华文中宋" panose="02010600040101010101" pitchFamily="2" charset="-122"/>
                <a:ea typeface="华文中宋" panose="02010600040101010101" pitchFamily="2" charset="-122"/>
              </a:rPr>
              <a:t>某种联系以及事物定性组成的实验。</a:t>
            </a:r>
            <a:endParaRPr lang="en-US" altLang="zh-CN" dirty="0">
              <a:latin typeface="华文中宋" panose="02010600040101010101" pitchFamily="2" charset="-122"/>
              <a:ea typeface="华文中宋" panose="02010600040101010101" pitchFamily="2" charset="-122"/>
            </a:endParaRPr>
          </a:p>
          <a:p>
            <a:pPr lvl="1">
              <a:defRPr/>
            </a:pPr>
            <a:r>
              <a:rPr lang="zh-CN" altLang="en-US" dirty="0">
                <a:latin typeface="华文中宋" panose="02010600040101010101" pitchFamily="2" charset="-122"/>
                <a:ea typeface="华文中宋" panose="02010600040101010101" pitchFamily="2" charset="-122"/>
              </a:rPr>
              <a:t>定量实验，是测定事物某种属性、某些因素的</a:t>
            </a:r>
            <a:r>
              <a:rPr lang="zh-CN" altLang="en-US" b="1" dirty="0">
                <a:latin typeface="华文中宋" panose="02010600040101010101" pitchFamily="2" charset="-122"/>
                <a:ea typeface="华文中宋" panose="02010600040101010101" pitchFamily="2" charset="-122"/>
              </a:rPr>
              <a:t>量的规定性</a:t>
            </a:r>
            <a:r>
              <a:rPr lang="zh-CN" altLang="en-US" dirty="0">
                <a:latin typeface="华文中宋" panose="02010600040101010101" pitchFamily="2" charset="-122"/>
                <a:ea typeface="华文中宋" panose="02010600040101010101" pitchFamily="2" charset="-122"/>
              </a:rPr>
              <a:t>或某些属性。因素之间的数量关系的实验。</a:t>
            </a:r>
            <a:endParaRPr lang="en-US" altLang="zh-CN" dirty="0">
              <a:latin typeface="华文中宋" panose="02010600040101010101" pitchFamily="2" charset="-122"/>
              <a:ea typeface="华文中宋" panose="02010600040101010101" pitchFamily="2" charset="-122"/>
            </a:endParaRPr>
          </a:p>
          <a:p>
            <a:pPr lvl="1">
              <a:defRPr/>
            </a:pPr>
            <a:r>
              <a:rPr lang="zh-CN" altLang="en-US" dirty="0">
                <a:latin typeface="华文中宋" panose="02010600040101010101" pitchFamily="2" charset="-122"/>
                <a:ea typeface="华文中宋" panose="02010600040101010101" pitchFamily="2" charset="-122"/>
              </a:rPr>
              <a:t>结构分析实验，是研究事物</a:t>
            </a:r>
            <a:r>
              <a:rPr lang="zh-CN" altLang="en-US" b="1" dirty="0">
                <a:latin typeface="华文中宋" panose="02010600040101010101" pitchFamily="2" charset="-122"/>
                <a:ea typeface="华文中宋" panose="02010600040101010101" pitchFamily="2" charset="-122"/>
              </a:rPr>
              <a:t>内部空间结构</a:t>
            </a:r>
            <a:r>
              <a:rPr lang="zh-CN" altLang="en-US" dirty="0">
                <a:latin typeface="华文中宋" panose="02010600040101010101" pitchFamily="2" charset="-122"/>
                <a:ea typeface="华文中宋" panose="02010600040101010101" pitchFamily="2" charset="-122"/>
              </a:rPr>
              <a:t>的实验。</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53D102-3753-40B5-83F2-D17C368B9A6B}"/>
              </a:ext>
            </a:extLst>
          </p:cNvPr>
          <p:cNvSpPr txBox="1">
            <a:spLocks/>
          </p:cNvSpPr>
          <p:nvPr/>
        </p:nvSpPr>
        <p:spPr bwMode="auto">
          <a:xfrm>
            <a:off x="1271464" y="1340768"/>
            <a:ext cx="10153128" cy="485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kumimoji="0" lang="zh-CN" altLang="en-US" dirty="0">
                <a:latin typeface="华文中宋" panose="02010600040101010101" pitchFamily="2" charset="-122"/>
                <a:ea typeface="华文中宋" panose="02010600040101010101" pitchFamily="2" charset="-122"/>
              </a:rPr>
              <a:t>科学实验的类型</a:t>
            </a:r>
            <a:r>
              <a:rPr kumimoji="0" lang="en-US" altLang="zh-CN" dirty="0">
                <a:latin typeface="华文中宋" panose="02010600040101010101" pitchFamily="2" charset="-122"/>
                <a:ea typeface="华文中宋" panose="02010600040101010101" pitchFamily="2" charset="-122"/>
              </a:rPr>
              <a:t>——</a:t>
            </a:r>
            <a:r>
              <a:rPr kumimoji="0" lang="zh-CN" altLang="en-US" dirty="0">
                <a:latin typeface="华文中宋" panose="02010600040101010101" pitchFamily="2" charset="-122"/>
                <a:ea typeface="华文中宋" panose="02010600040101010101" pitchFamily="2" charset="-122"/>
              </a:rPr>
              <a:t>实验功能不同</a:t>
            </a:r>
            <a:endParaRPr kumimoji="0" lang="en-US" altLang="zh-CN" dirty="0">
              <a:latin typeface="华文中宋" panose="02010600040101010101" pitchFamily="2" charset="-122"/>
              <a:ea typeface="华文中宋" panose="02010600040101010101" pitchFamily="2" charset="-122"/>
            </a:endParaRPr>
          </a:p>
          <a:p>
            <a:pPr lvl="1" eaLnBrk="1" hangingPunct="1">
              <a:defRPr/>
            </a:pPr>
            <a:r>
              <a:rPr kumimoji="0" lang="zh-CN" altLang="en-US" dirty="0">
                <a:latin typeface="华文中宋" panose="02010600040101010101" pitchFamily="2" charset="-122"/>
                <a:ea typeface="华文中宋" panose="02010600040101010101" pitchFamily="2" charset="-122"/>
              </a:rPr>
              <a:t>析因实验是为了找出某种结果的原因的实验。</a:t>
            </a:r>
            <a:endParaRPr kumimoji="0" lang="en-US" altLang="zh-CN" dirty="0">
              <a:latin typeface="华文中宋" panose="02010600040101010101" pitchFamily="2" charset="-122"/>
              <a:ea typeface="华文中宋" panose="02010600040101010101" pitchFamily="2" charset="-122"/>
            </a:endParaRPr>
          </a:p>
          <a:p>
            <a:pPr lvl="1" eaLnBrk="1" hangingPunct="1">
              <a:defRPr/>
            </a:pPr>
            <a:r>
              <a:rPr kumimoji="0" lang="zh-CN" altLang="en-US" dirty="0">
                <a:latin typeface="华文中宋" panose="02010600040101010101" pitchFamily="2" charset="-122"/>
                <a:ea typeface="华文中宋" panose="02010600040101010101" pitchFamily="2" charset="-122"/>
              </a:rPr>
              <a:t>比较实验或对照实验，是为了确定两组事物之间的异同。</a:t>
            </a:r>
            <a:endParaRPr kumimoji="0" lang="en-US" altLang="zh-CN" dirty="0">
              <a:latin typeface="华文中宋" panose="02010600040101010101" pitchFamily="2" charset="-122"/>
              <a:ea typeface="华文中宋" panose="02010600040101010101" pitchFamily="2" charset="-122"/>
            </a:endParaRPr>
          </a:p>
          <a:p>
            <a:pPr lvl="1" eaLnBrk="1" hangingPunct="1">
              <a:defRPr/>
            </a:pPr>
            <a:r>
              <a:rPr kumimoji="0" lang="zh-CN" altLang="en-US" dirty="0">
                <a:latin typeface="华文中宋" panose="02010600040101010101" pitchFamily="2" charset="-122"/>
                <a:ea typeface="华文中宋" panose="02010600040101010101" pitchFamily="2" charset="-122"/>
              </a:rPr>
              <a:t>验证性实验是为了检验某种假说或者某种理论是否成立而进行的实验。</a:t>
            </a:r>
            <a:endParaRPr kumimoji="0" lang="en-US" altLang="zh-CN" dirty="0">
              <a:latin typeface="华文中宋" panose="02010600040101010101" pitchFamily="2" charset="-122"/>
              <a:ea typeface="华文中宋" panose="02010600040101010101" pitchFamily="2" charset="-122"/>
            </a:endParaRPr>
          </a:p>
          <a:p>
            <a:pPr eaLnBrk="1" hangingPunct="1">
              <a:defRPr/>
            </a:pPr>
            <a:r>
              <a:rPr kumimoji="0" lang="zh-CN" altLang="en-US" dirty="0">
                <a:latin typeface="华文中宋" panose="02010600040101010101" pitchFamily="2" charset="-122"/>
                <a:ea typeface="华文中宋" panose="02010600040101010101" pitchFamily="2" charset="-122"/>
              </a:rPr>
              <a:t>科学实验的类型</a:t>
            </a:r>
            <a:r>
              <a:rPr kumimoji="0" lang="en-US" altLang="zh-CN" dirty="0">
                <a:latin typeface="华文中宋" panose="02010600040101010101" pitchFamily="2" charset="-122"/>
                <a:ea typeface="华文中宋" panose="02010600040101010101" pitchFamily="2" charset="-122"/>
              </a:rPr>
              <a:t>——</a:t>
            </a:r>
            <a:r>
              <a:rPr kumimoji="0" lang="zh-CN" altLang="en-US" dirty="0">
                <a:latin typeface="华文中宋" panose="02010600040101010101" pitchFamily="2" charset="-122"/>
                <a:ea typeface="华文中宋" panose="02010600040101010101" pitchFamily="2" charset="-122"/>
              </a:rPr>
              <a:t>研究手段和对象的关系</a:t>
            </a:r>
            <a:endParaRPr kumimoji="0" lang="en-US" altLang="zh-CN" dirty="0">
              <a:latin typeface="华文中宋" panose="02010600040101010101" pitchFamily="2" charset="-122"/>
              <a:ea typeface="华文中宋" panose="02010600040101010101" pitchFamily="2" charset="-122"/>
            </a:endParaRPr>
          </a:p>
          <a:p>
            <a:pPr lvl="1" eaLnBrk="1" hangingPunct="1">
              <a:defRPr/>
            </a:pPr>
            <a:r>
              <a:rPr kumimoji="0" lang="zh-CN" altLang="en-US" dirty="0">
                <a:latin typeface="华文中宋" panose="02010600040101010101" pitchFamily="2" charset="-122"/>
                <a:ea typeface="华文中宋" panose="02010600040101010101" pitchFamily="2" charset="-122"/>
              </a:rPr>
              <a:t>直接实验。</a:t>
            </a:r>
            <a:endParaRPr kumimoji="0" lang="en-US" altLang="zh-CN" dirty="0">
              <a:latin typeface="华文中宋" panose="02010600040101010101" pitchFamily="2" charset="-122"/>
              <a:ea typeface="华文中宋" panose="02010600040101010101" pitchFamily="2" charset="-122"/>
            </a:endParaRPr>
          </a:p>
          <a:p>
            <a:pPr lvl="1" eaLnBrk="1" hangingPunct="1">
              <a:defRPr/>
            </a:pPr>
            <a:r>
              <a:rPr kumimoji="0" lang="zh-CN" altLang="en-US" dirty="0">
                <a:latin typeface="华文中宋" panose="02010600040101010101" pitchFamily="2" charset="-122"/>
                <a:ea typeface="华文中宋" panose="02010600040101010101" pitchFamily="2" charset="-122"/>
              </a:rPr>
              <a:t>模拟实验。</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a:extLst>
              <a:ext uri="{FF2B5EF4-FFF2-40B4-BE49-F238E27FC236}">
                <a16:creationId xmlns:a16="http://schemas.microsoft.com/office/drawing/2014/main" id="{EE6CCFB7-1725-407E-BE33-830F62C52699}"/>
              </a:ext>
            </a:extLst>
          </p:cNvPr>
          <p:cNvSpPr>
            <a:spLocks noGrp="1"/>
          </p:cNvSpPr>
          <p:nvPr>
            <p:ph idx="4294967295"/>
          </p:nvPr>
        </p:nvSpPr>
        <p:spPr>
          <a:xfrm>
            <a:off x="983432" y="2060575"/>
            <a:ext cx="10297144" cy="4311650"/>
          </a:xfrm>
        </p:spPr>
        <p:txBody>
          <a:bodyPr/>
          <a:lstStyle/>
          <a:p>
            <a:pPr marL="0" indent="625475">
              <a:buNone/>
              <a:defRPr/>
            </a:pPr>
            <a:r>
              <a:rPr lang="zh-CN" altLang="en-US" sz="2800" dirty="0">
                <a:latin typeface="华文中宋" panose="02010600040101010101" pitchFamily="2" charset="-122"/>
                <a:ea typeface="华文中宋" panose="02010600040101010101" pitchFamily="2" charset="-122"/>
                <a:cs typeface="Times New Roman" panose="02020603050405020304" pitchFamily="18" charset="0"/>
              </a:rPr>
              <a:t>自然科学研究的主要手段：做实验，通常在实验室里，特点是可控实验。</a:t>
            </a:r>
            <a:endParaRPr lang="en-US" altLang="zh-CN" sz="2800" dirty="0">
              <a:latin typeface="华文中宋" panose="02010600040101010101" pitchFamily="2" charset="-122"/>
              <a:ea typeface="华文中宋" panose="02010600040101010101" pitchFamily="2" charset="-122"/>
              <a:cs typeface="Times New Roman" panose="02020603050405020304" pitchFamily="18" charset="0"/>
            </a:endParaRPr>
          </a:p>
          <a:p>
            <a:pPr marL="0" indent="625475">
              <a:buNone/>
              <a:defRPr/>
            </a:pPr>
            <a:r>
              <a:rPr lang="zh-CN" altLang="en-US" sz="2800" dirty="0">
                <a:latin typeface="华文中宋" panose="02010600040101010101" pitchFamily="2" charset="-122"/>
                <a:ea typeface="华文中宋" panose="02010600040101010101" pitchFamily="2" charset="-122"/>
                <a:cs typeface="Times New Roman" panose="02020603050405020304" pitchFamily="18" charset="0"/>
              </a:rPr>
              <a:t>比如，考察某个属性</a:t>
            </a:r>
            <a:r>
              <a:rPr lang="en-US" altLang="zh-CN" sz="2800" dirty="0">
                <a:latin typeface="华文中宋" panose="02010600040101010101" pitchFamily="2" charset="-122"/>
                <a:ea typeface="华文中宋" panose="02010600040101010101" pitchFamily="2" charset="-122"/>
                <a:cs typeface="Times New Roman" panose="02020603050405020304" pitchFamily="18" charset="0"/>
              </a:rPr>
              <a:t>A</a:t>
            </a:r>
            <a:r>
              <a:rPr lang="zh-CN" altLang="en-US" sz="2800" dirty="0">
                <a:latin typeface="华文中宋" panose="02010600040101010101" pitchFamily="2" charset="-122"/>
                <a:ea typeface="华文中宋" panose="02010600040101010101" pitchFamily="2" charset="-122"/>
                <a:cs typeface="Times New Roman" panose="02020603050405020304" pitchFamily="18" charset="0"/>
              </a:rPr>
              <a:t>和另一个属性</a:t>
            </a:r>
            <a:r>
              <a:rPr lang="en-US" altLang="zh-CN" sz="2800" dirty="0">
                <a:latin typeface="华文中宋" panose="02010600040101010101" pitchFamily="2" charset="-122"/>
                <a:ea typeface="华文中宋" panose="02010600040101010101" pitchFamily="2" charset="-122"/>
                <a:cs typeface="Times New Roman" panose="02020603050405020304" pitchFamily="18" charset="0"/>
              </a:rPr>
              <a:t>B</a:t>
            </a:r>
            <a:r>
              <a:rPr lang="zh-CN" altLang="en-US" sz="2800" dirty="0">
                <a:latin typeface="华文中宋" panose="02010600040101010101" pitchFamily="2" charset="-122"/>
                <a:ea typeface="华文中宋" panose="02010600040101010101" pitchFamily="2" charset="-122"/>
                <a:cs typeface="Times New Roman" panose="02020603050405020304" pitchFamily="18" charset="0"/>
              </a:rPr>
              <a:t>之间的某种关系，并将其他影响</a:t>
            </a:r>
            <a:r>
              <a:rPr lang="en-US" altLang="zh-CN" sz="2800" dirty="0">
                <a:latin typeface="华文中宋" panose="02010600040101010101" pitchFamily="2" charset="-122"/>
                <a:ea typeface="华文中宋" panose="02010600040101010101" pitchFamily="2" charset="-122"/>
                <a:cs typeface="Times New Roman" panose="02020603050405020304" pitchFamily="18" charset="0"/>
              </a:rPr>
              <a:t>A</a:t>
            </a:r>
            <a:r>
              <a:rPr lang="zh-CN" altLang="en-US" sz="2800" dirty="0">
                <a:latin typeface="华文中宋" panose="02010600040101010101" pitchFamily="2" charset="-122"/>
                <a:ea typeface="华文中宋" panose="02010600040101010101" pitchFamily="2" charset="-122"/>
                <a:cs typeface="Times New Roman" panose="02020603050405020304" pitchFamily="18" charset="0"/>
              </a:rPr>
              <a:t>的所有因素固定不变。</a:t>
            </a:r>
          </a:p>
          <a:p>
            <a:pPr marL="0" indent="625475">
              <a:buNone/>
              <a:defRPr/>
            </a:pP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pPr marL="0" indent="625475">
              <a:buNone/>
              <a:defRPr/>
            </a:pP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类似的，经济和管理学研究中要考察：有一个理论需要检验的时候，要么在我们的脑海中有一种关系，而在这一关系对商业决策或政策分析相当重要的时候，便开始用计量方法。 </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pPr>
              <a:defRPr/>
            </a:pPr>
            <a:r>
              <a:rPr lang="zh-CN" altLang="en-US" sz="2400" dirty="0">
                <a:solidFill>
                  <a:schemeClr val="bg1"/>
                </a:solidFill>
                <a:latin typeface="华文中宋" panose="02010600040101010101" pitchFamily="2" charset="-122"/>
                <a:ea typeface="华文中宋" panose="02010600040101010101" pitchFamily="2" charset="-122"/>
                <a:cs typeface="Times New Roman" panose="02020603050405020304" pitchFamily="18" charset="0"/>
              </a:rPr>
              <a:t>经验分析 （</a:t>
            </a:r>
            <a:r>
              <a:rPr lang="en-US" altLang="zh-CN" sz="2400" dirty="0">
                <a:solidFill>
                  <a:schemeClr val="bg1"/>
                </a:solidFill>
                <a:latin typeface="华文中宋" panose="02010600040101010101" pitchFamily="2" charset="-122"/>
                <a:ea typeface="华文中宋" panose="02010600040101010101" pitchFamily="2" charset="-122"/>
                <a:cs typeface="Times New Roman" panose="02020603050405020304" pitchFamily="18" charset="0"/>
              </a:rPr>
              <a:t>empirical analysis</a:t>
            </a:r>
            <a:r>
              <a:rPr lang="zh-CN" altLang="en-US" sz="2400" dirty="0">
                <a:solidFill>
                  <a:schemeClr val="bg1"/>
                </a:solidFill>
                <a:latin typeface="华文中宋" panose="02010600040101010101" pitchFamily="2" charset="-122"/>
                <a:ea typeface="华文中宋" panose="02010600040101010101" pitchFamily="2" charset="-122"/>
                <a:cs typeface="Times New Roman" panose="02020603050405020304" pitchFamily="18" charset="0"/>
              </a:rPr>
              <a:t>，又称实证分析） 就是利用数据来检验某个理论或估计某种关系。</a:t>
            </a:r>
          </a:p>
        </p:txBody>
      </p:sp>
    </p:spTree>
  </p:cSld>
  <p:clrMapOvr>
    <a:masterClrMapping/>
  </p:clrMapOvr>
</p:sld>
</file>

<file path=ppt/theme/theme1.xml><?xml version="1.0" encoding="utf-8"?>
<a:theme xmlns:a="http://schemas.openxmlformats.org/drawingml/2006/main" name="BISU">
  <a:themeElements>
    <a:clrScheme name="1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fino">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1_fin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fin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fin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fin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fin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fin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ISU" id="{7DC98DAE-3870-4320-9A13-59FA76C53AF5}" vid="{9BADCEEC-B219-4256-BFD7-F1A47BBCD512}"/>
    </a:ext>
  </a:extLst>
</a:theme>
</file>

<file path=ppt/theme/theme2.xml><?xml version="1.0" encoding="utf-8"?>
<a:theme xmlns:a="http://schemas.openxmlformats.org/drawingml/2006/main" name="5_fino">
  <a:themeElements>
    <a:clrScheme name="5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5_fino">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5_fin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5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_fin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_fin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_fin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_fin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5_fin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fino">
  <a:themeElements>
    <a:clrScheme name="6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_fino">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6_fin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_fin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_fin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_fin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_fin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_fin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fino">
  <a:themeElements>
    <a:clrScheme name="7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7_fino">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7_fin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7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7_fin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7_fin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7_fin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7_fin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7_fin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BISU</Template>
  <TotalTime>727</TotalTime>
  <Words>3617</Words>
  <Application>Microsoft Office PowerPoint</Application>
  <PresentationFormat>宽屏</PresentationFormat>
  <Paragraphs>366</Paragraphs>
  <Slides>47</Slides>
  <Notes>3</Notes>
  <HiddenSlides>0</HiddenSlides>
  <MMClips>0</MMClips>
  <ScaleCrop>false</ScaleCrop>
  <HeadingPairs>
    <vt:vector size="8" baseType="variant">
      <vt:variant>
        <vt:lpstr>已用的字体</vt:lpstr>
      </vt:variant>
      <vt:variant>
        <vt:i4>5</vt:i4>
      </vt:variant>
      <vt:variant>
        <vt:lpstr>主题</vt:lpstr>
      </vt:variant>
      <vt:variant>
        <vt:i4>4</vt:i4>
      </vt:variant>
      <vt:variant>
        <vt:lpstr>嵌入 OLE 服务器</vt:lpstr>
      </vt:variant>
      <vt:variant>
        <vt:i4>4</vt:i4>
      </vt:variant>
      <vt:variant>
        <vt:lpstr>幻灯片标题</vt:lpstr>
      </vt:variant>
      <vt:variant>
        <vt:i4>47</vt:i4>
      </vt:variant>
    </vt:vector>
  </HeadingPairs>
  <TitlesOfParts>
    <vt:vector size="60" baseType="lpstr">
      <vt:lpstr>华文中宋</vt:lpstr>
      <vt:lpstr>Arial</vt:lpstr>
      <vt:lpstr>Calibri</vt:lpstr>
      <vt:lpstr>Times New Roman</vt:lpstr>
      <vt:lpstr>Wingdings</vt:lpstr>
      <vt:lpstr>BISU</vt:lpstr>
      <vt:lpstr>5_fino</vt:lpstr>
      <vt:lpstr>6_fino</vt:lpstr>
      <vt:lpstr>7_fino</vt:lpstr>
      <vt:lpstr>Photo Editor 照片</vt:lpstr>
      <vt:lpstr>MathType 6.0 Equation</vt:lpstr>
      <vt:lpstr>Equation</vt:lpstr>
      <vt:lpstr>Microsoft Graph Chart</vt:lpstr>
      <vt:lpstr>计量分析</vt:lpstr>
      <vt:lpstr>PowerPoint 演示文稿</vt:lpstr>
      <vt:lpstr>PowerPoint 演示文稿</vt:lpstr>
      <vt:lpstr>PowerPoint 演示文稿</vt:lpstr>
      <vt:lpstr>第1章  导论</vt:lpstr>
      <vt:lpstr>一、定量分析是科学的研究方法</vt:lpstr>
      <vt:lpstr>PowerPoint 演示文稿</vt:lpstr>
      <vt:lpstr>PowerPoint 演示文稿</vt:lpstr>
      <vt:lpstr>PowerPoint 演示文稿</vt:lpstr>
      <vt:lpstr>二、定量分析的步骤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四、与其他学科的联系</vt:lpstr>
      <vt:lpstr>五、计量分析和统计软件</vt:lpstr>
      <vt:lpstr>PowerPoint 演示文稿</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李博</dc:creator>
  <cp:lastModifiedBy>李 博</cp:lastModifiedBy>
  <cp:revision>157</cp:revision>
  <dcterms:created xsi:type="dcterms:W3CDTF">2014-02-22T11:40:16Z</dcterms:created>
  <dcterms:modified xsi:type="dcterms:W3CDTF">2019-10-17T06:40:43Z</dcterms:modified>
</cp:coreProperties>
</file>