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57" r:id="rId2"/>
    <p:sldMasterId id="2147483661" r:id="rId3"/>
    <p:sldMasterId id="2147483665" r:id="rId4"/>
  </p:sldMasterIdLst>
  <p:notesMasterIdLst>
    <p:notesMasterId r:id="rId53"/>
  </p:notesMasterIdLst>
  <p:handoutMasterIdLst>
    <p:handoutMasterId r:id="rId54"/>
  </p:handoutMasterIdLst>
  <p:sldIdLst>
    <p:sldId id="265" r:id="rId5"/>
    <p:sldId id="611" r:id="rId6"/>
    <p:sldId id="617" r:id="rId7"/>
    <p:sldId id="612" r:id="rId8"/>
    <p:sldId id="619" r:id="rId9"/>
    <p:sldId id="621" r:id="rId10"/>
    <p:sldId id="622" r:id="rId11"/>
    <p:sldId id="623" r:id="rId12"/>
    <p:sldId id="624" r:id="rId13"/>
    <p:sldId id="626" r:id="rId14"/>
    <p:sldId id="627" r:id="rId15"/>
    <p:sldId id="628" r:id="rId16"/>
    <p:sldId id="629" r:id="rId17"/>
    <p:sldId id="630" r:id="rId18"/>
    <p:sldId id="631" r:id="rId19"/>
    <p:sldId id="632" r:id="rId20"/>
    <p:sldId id="633" r:id="rId21"/>
    <p:sldId id="634" r:id="rId22"/>
    <p:sldId id="635" r:id="rId23"/>
    <p:sldId id="636" r:id="rId24"/>
    <p:sldId id="615" r:id="rId25"/>
    <p:sldId id="638" r:id="rId26"/>
    <p:sldId id="639" r:id="rId27"/>
    <p:sldId id="640" r:id="rId28"/>
    <p:sldId id="641" r:id="rId29"/>
    <p:sldId id="642" r:id="rId30"/>
    <p:sldId id="662" r:id="rId31"/>
    <p:sldId id="678" r:id="rId32"/>
    <p:sldId id="679" r:id="rId33"/>
    <p:sldId id="677" r:id="rId34"/>
    <p:sldId id="673" r:id="rId35"/>
    <p:sldId id="674" r:id="rId36"/>
    <p:sldId id="675" r:id="rId37"/>
    <p:sldId id="676" r:id="rId38"/>
    <p:sldId id="647" r:id="rId39"/>
    <p:sldId id="649" r:id="rId40"/>
    <p:sldId id="650" r:id="rId41"/>
    <p:sldId id="651" r:id="rId42"/>
    <p:sldId id="652" r:id="rId43"/>
    <p:sldId id="653" r:id="rId44"/>
    <p:sldId id="654" r:id="rId45"/>
    <p:sldId id="656" r:id="rId46"/>
    <p:sldId id="657" r:id="rId47"/>
    <p:sldId id="659" r:id="rId48"/>
    <p:sldId id="658" r:id="rId49"/>
    <p:sldId id="660" r:id="rId50"/>
    <p:sldId id="661" r:id="rId51"/>
    <p:sldId id="616" r:id="rId52"/>
  </p:sldIdLst>
  <p:sldSz cx="9144000" cy="6858000" type="screen4x3"/>
  <p:notesSz cx="7315200" cy="9601200"/>
  <p:embeddedFontLst>
    <p:embeddedFont>
      <p:font typeface="Calibri Light" panose="020F0302020204030204" pitchFamily="34" charset="0"/>
      <p:regular r:id="rId55"/>
      <p:italic r:id="rId56"/>
    </p:embeddedFont>
    <p:embeddedFont>
      <p:font typeface="Calibri" panose="020F0502020204030204" pitchFamily="34" charset="0"/>
      <p:regular r:id="rId57"/>
      <p:bold r:id="rId58"/>
      <p:italic r:id="rId59"/>
      <p:boldItalic r:id="rId60"/>
    </p:embeddedFont>
    <p:embeddedFont>
      <p:font typeface="Roboto" panose="02000000000000000000" pitchFamily="2" charset="0"/>
      <p:regular r:id="rId61"/>
      <p:bold r:id="rId62"/>
      <p:italic r:id="rId63"/>
      <p:boldItalic r:id="rId6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23" autoAdjust="0"/>
    <p:restoredTop sz="84255" autoAdjust="0"/>
  </p:normalViewPr>
  <p:slideViewPr>
    <p:cSldViewPr>
      <p:cViewPr varScale="1">
        <p:scale>
          <a:sx n="70" d="100"/>
          <a:sy n="70" d="100"/>
        </p:scale>
        <p:origin x="39" y="408"/>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font" Target="fonts/font1.fntdata"/><Relationship Id="rId63" Type="http://schemas.openxmlformats.org/officeDocument/2006/relationships/font" Target="fonts/font9.fntdata"/><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font" Target="fonts/font4.fntdata"/><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6.fntdata"/><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2.fntdata"/><Relationship Id="rId64" Type="http://schemas.openxmlformats.org/officeDocument/2006/relationships/font" Target="fonts/font10.fntdata"/><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5.fntdata"/><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62"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4/22/2016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4/22/2016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90853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46720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54380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564860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7064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28777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68264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94966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741964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18308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253805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00894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135210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306271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430924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926925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16744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04245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108188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903768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264656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401952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79259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19346200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699604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5316812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19139035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9340732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36193242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33358911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19702122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47</a:t>
            </a:fld>
            <a:endParaRPr lang="en-US"/>
          </a:p>
        </p:txBody>
      </p:sp>
    </p:spTree>
    <p:extLst>
      <p:ext uri="{BB962C8B-B14F-4D97-AF65-F5344CB8AC3E}">
        <p14:creationId xmlns:p14="http://schemas.microsoft.com/office/powerpoint/2010/main" val="2279259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773898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86097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88168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99055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08486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2797733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4/22/2016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4/22/2016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4/22/2016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4/22/2016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Jumping for JS</a:t>
            </a:r>
          </a:p>
        </p:txBody>
      </p:sp>
      <p:sp>
        <p:nvSpPr>
          <p:cNvPr id="3" name="Text Placeholder 2"/>
          <p:cNvSpPr>
            <a:spLocks noGrp="1"/>
          </p:cNvSpPr>
          <p:nvPr>
            <p:ph type="body" sz="quarter" idx="11"/>
          </p:nvPr>
        </p:nvSpPr>
        <p:spPr/>
        <p:txBody>
          <a:bodyPr/>
          <a:lstStyle/>
          <a:p>
            <a:r>
              <a:rPr lang="en-US" dirty="0"/>
              <a:t>April 13, 2016</a:t>
            </a:r>
          </a:p>
        </p:txBody>
      </p:sp>
      <p:sp>
        <p:nvSpPr>
          <p:cNvPr id="4" name="Text Placeholder 3"/>
          <p:cNvSpPr>
            <a:spLocks noGrp="1"/>
          </p:cNvSpPr>
          <p:nvPr>
            <p:ph type="body" sz="quarter" idx="10"/>
          </p:nvPr>
        </p:nvSpPr>
        <p:spPr/>
        <p:txBody>
          <a:bodyPr/>
          <a:lstStyle/>
          <a:p>
            <a:r>
              <a:rPr lang="en-US" dirty="0"/>
              <a:t>Day 8</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pic>
        <p:nvPicPr>
          <p:cNvPr id="3" name="Picture 2"/>
          <p:cNvPicPr>
            <a:picLocks noChangeAspect="1"/>
          </p:cNvPicPr>
          <p:nvPr/>
        </p:nvPicPr>
        <p:blipFill>
          <a:blip r:embed="rId3"/>
          <a:stretch>
            <a:fillRect/>
          </a:stretch>
        </p:blipFill>
        <p:spPr>
          <a:xfrm>
            <a:off x="5029201" y="990600"/>
            <a:ext cx="3558002" cy="1586429"/>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304800" y="1219200"/>
            <a:ext cx="4495800" cy="1008149"/>
          </a:xfrm>
          <a:prstGeom prst="rect">
            <a:avLst/>
          </a:prstGeom>
        </p:spPr>
      </p:pic>
      <p:pic>
        <p:nvPicPr>
          <p:cNvPr id="13" name="Picture 12"/>
          <p:cNvPicPr>
            <a:picLocks noChangeAspect="1"/>
          </p:cNvPicPr>
          <p:nvPr/>
        </p:nvPicPr>
        <p:blipFill>
          <a:blip r:embed="rId5"/>
          <a:stretch>
            <a:fillRect/>
          </a:stretch>
        </p:blipFill>
        <p:spPr>
          <a:xfrm>
            <a:off x="5029200" y="2832609"/>
            <a:ext cx="3558002" cy="1212773"/>
          </a:xfrm>
          <a:prstGeom prst="rect">
            <a:avLst/>
          </a:prstGeom>
          <a:ln>
            <a:solidFill>
              <a:schemeClr val="accent1"/>
            </a:solidFill>
          </a:ln>
        </p:spPr>
      </p:pic>
      <p:pic>
        <p:nvPicPr>
          <p:cNvPr id="14" name="Picture 13"/>
          <p:cNvPicPr>
            <a:picLocks noChangeAspect="1"/>
          </p:cNvPicPr>
          <p:nvPr/>
        </p:nvPicPr>
        <p:blipFill>
          <a:blip r:embed="rId6"/>
          <a:stretch>
            <a:fillRect/>
          </a:stretch>
        </p:blipFill>
        <p:spPr>
          <a:xfrm>
            <a:off x="333829" y="3130665"/>
            <a:ext cx="4297940" cy="616661"/>
          </a:xfrm>
          <a:prstGeom prst="rect">
            <a:avLst/>
          </a:prstGeom>
        </p:spPr>
      </p:pic>
      <p:sp>
        <p:nvSpPr>
          <p:cNvPr id="16" name="Content Placeholder 2"/>
          <p:cNvSpPr txBox="1">
            <a:spLocks/>
          </p:cNvSpPr>
          <p:nvPr/>
        </p:nvSpPr>
        <p:spPr>
          <a:xfrm>
            <a:off x="331586" y="4300962"/>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Console.log</a:t>
            </a:r>
            <a:r>
              <a:rPr lang="en-US" dirty="0">
                <a:latin typeface="Arial" panose="020B0604020202020204" pitchFamily="34" charset="0"/>
                <a:ea typeface="Roboto" panose="02000000000000000000" pitchFamily="2" charset="0"/>
                <a:cs typeface="Arial" panose="020B0604020202020204" pitchFamily="34" charset="0"/>
              </a:rPr>
              <a:t> displays discreetly to the debugger</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a:t>
            </a:r>
            <a:r>
              <a:rPr lang="en-US" dirty="0">
                <a:latin typeface="Arial" panose="020B0604020202020204" pitchFamily="34" charset="0"/>
                <a:ea typeface="Roboto" panose="02000000000000000000" pitchFamily="2" charset="0"/>
                <a:cs typeface="Arial" panose="020B0604020202020204" pitchFamily="34" charset="0"/>
              </a:rPr>
              <a:t> displays a pop-up message to the user</a:t>
            </a:r>
          </a:p>
        </p:txBody>
      </p:sp>
    </p:spTree>
    <p:extLst>
      <p:ext uri="{BB962C8B-B14F-4D97-AF65-F5344CB8AC3E}">
        <p14:creationId xmlns:p14="http://schemas.microsoft.com/office/powerpoint/2010/main" val="2096926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16" name="Content Placeholder 2"/>
          <p:cNvSpPr txBox="1">
            <a:spLocks/>
          </p:cNvSpPr>
          <p:nvPr/>
        </p:nvSpPr>
        <p:spPr>
          <a:xfrm>
            <a:off x="331586" y="4727136"/>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Confirm </a:t>
            </a:r>
            <a:r>
              <a:rPr lang="en-US" dirty="0">
                <a:latin typeface="Arial" panose="020B0604020202020204" pitchFamily="34" charset="0"/>
                <a:ea typeface="Roboto" panose="02000000000000000000" pitchFamily="2" charset="0"/>
                <a:cs typeface="Arial" panose="020B0604020202020204" pitchFamily="34" charset="0"/>
              </a:rPr>
              <a:t>displays a True/False popup.</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 </a:t>
            </a:r>
            <a:r>
              <a:rPr lang="en-US" dirty="0">
                <a:latin typeface="Arial" panose="020B0604020202020204" pitchFamily="34" charset="0"/>
                <a:ea typeface="Roboto" panose="02000000000000000000" pitchFamily="2" charset="0"/>
                <a:cs typeface="Arial" panose="020B0604020202020204" pitchFamily="34" charset="0"/>
              </a:rPr>
              <a:t>displays a prompt with a text-box input. </a:t>
            </a:r>
          </a:p>
        </p:txBody>
      </p:sp>
      <p:pic>
        <p:nvPicPr>
          <p:cNvPr id="8" name="Picture 7"/>
          <p:cNvPicPr>
            <a:picLocks noChangeAspect="1"/>
          </p:cNvPicPr>
          <p:nvPr/>
        </p:nvPicPr>
        <p:blipFill>
          <a:blip r:embed="rId3"/>
          <a:stretch>
            <a:fillRect/>
          </a:stretch>
        </p:blipFill>
        <p:spPr>
          <a:xfrm>
            <a:off x="5181600" y="891938"/>
            <a:ext cx="3610119" cy="1450567"/>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5181600" y="2450448"/>
            <a:ext cx="3712740" cy="1767971"/>
          </a:xfrm>
          <a:prstGeom prst="rect">
            <a:avLst/>
          </a:prstGeom>
          <a:ln>
            <a:solidFill>
              <a:schemeClr val="accent1"/>
            </a:solidFill>
          </a:ln>
        </p:spPr>
      </p:pic>
      <p:pic>
        <p:nvPicPr>
          <p:cNvPr id="10" name="Picture 9"/>
          <p:cNvPicPr>
            <a:picLocks noChangeAspect="1"/>
          </p:cNvPicPr>
          <p:nvPr/>
        </p:nvPicPr>
        <p:blipFill>
          <a:blip r:embed="rId5"/>
          <a:stretch>
            <a:fillRect/>
          </a:stretch>
        </p:blipFill>
        <p:spPr>
          <a:xfrm>
            <a:off x="399510" y="1275014"/>
            <a:ext cx="4300183" cy="508800"/>
          </a:xfrm>
          <a:prstGeom prst="rect">
            <a:avLst/>
          </a:prstGeom>
        </p:spPr>
      </p:pic>
      <p:pic>
        <p:nvPicPr>
          <p:cNvPr id="11" name="Picture 10"/>
          <p:cNvPicPr>
            <a:picLocks noChangeAspect="1"/>
          </p:cNvPicPr>
          <p:nvPr/>
        </p:nvPicPr>
        <p:blipFill>
          <a:blip r:embed="rId6"/>
          <a:stretch>
            <a:fillRect/>
          </a:stretch>
        </p:blipFill>
        <p:spPr>
          <a:xfrm>
            <a:off x="399510" y="2999550"/>
            <a:ext cx="4300183" cy="542610"/>
          </a:xfrm>
          <a:prstGeom prst="rect">
            <a:avLst/>
          </a:prstGeom>
        </p:spPr>
      </p:pic>
    </p:spTree>
    <p:extLst>
      <p:ext uri="{BB962C8B-B14F-4D97-AF65-F5344CB8AC3E}">
        <p14:creationId xmlns:p14="http://schemas.microsoft.com/office/powerpoint/2010/main" val="274592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you “write” text to the HTML itself?</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32361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HTML</a:t>
            </a:r>
          </a:p>
        </p:txBody>
      </p:sp>
      <p:sp>
        <p:nvSpPr>
          <p:cNvPr id="4" name="Content Placeholder 2"/>
          <p:cNvSpPr txBox="1">
            <a:spLocks/>
          </p:cNvSpPr>
          <p:nvPr/>
        </p:nvSpPr>
        <p:spPr>
          <a:xfrm>
            <a:off x="143793" y="636805"/>
            <a:ext cx="8774782"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can also use </a:t>
            </a:r>
            <a:r>
              <a:rPr lang="en-US" sz="2000" dirty="0" err="1">
                <a:latin typeface="Arial" panose="020B0604020202020204" pitchFamily="34" charset="0"/>
                <a:ea typeface="Roboto" panose="02000000000000000000" pitchFamily="2" charset="0"/>
                <a:cs typeface="Arial" panose="020B0604020202020204" pitchFamily="34" charset="0"/>
              </a:rPr>
              <a:t>Javascript</a:t>
            </a:r>
            <a:r>
              <a:rPr lang="en-US" sz="2000" dirty="0">
                <a:latin typeface="Arial" panose="020B0604020202020204" pitchFamily="34" charset="0"/>
                <a:ea typeface="Roboto" panose="02000000000000000000" pitchFamily="2" charset="0"/>
                <a:cs typeface="Arial" panose="020B0604020202020204" pitchFamily="34" charset="0"/>
              </a:rPr>
              <a:t> to directly write to the HTML page itself using </a:t>
            </a:r>
            <a:r>
              <a:rPr lang="en-US" sz="2000" b="1" dirty="0" err="1">
                <a:latin typeface="Arial" panose="020B0604020202020204" pitchFamily="34" charset="0"/>
                <a:ea typeface="Roboto" panose="02000000000000000000" pitchFamily="2" charset="0"/>
                <a:cs typeface="Arial" panose="020B0604020202020204" pitchFamily="34" charset="0"/>
              </a:rPr>
              <a:t>document.write</a:t>
            </a:r>
            <a:r>
              <a:rPr lang="en-US" sz="2000" b="1"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0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Later we will go over </a:t>
            </a:r>
            <a:r>
              <a:rPr lang="en-US" sz="2000" i="1" dirty="0">
                <a:latin typeface="Arial" panose="020B0604020202020204" pitchFamily="34" charset="0"/>
                <a:ea typeface="Roboto" panose="02000000000000000000" pitchFamily="2" charset="0"/>
                <a:cs typeface="Arial" panose="020B0604020202020204" pitchFamily="34" charset="0"/>
              </a:rPr>
              <a:t>much</a:t>
            </a:r>
            <a:r>
              <a:rPr lang="en-US" sz="2000" dirty="0">
                <a:latin typeface="Arial" panose="020B0604020202020204" pitchFamily="34" charset="0"/>
                <a:ea typeface="Roboto" panose="02000000000000000000" pitchFamily="2" charset="0"/>
                <a:cs typeface="Arial" panose="020B0604020202020204" pitchFamily="34" charset="0"/>
              </a:rPr>
              <a:t> more advanced approaches for writing HTML using </a:t>
            </a:r>
            <a:r>
              <a:rPr lang="en-US" sz="2000" dirty="0" err="1">
                <a:latin typeface="Arial" panose="020B0604020202020204" pitchFamily="34" charset="0"/>
                <a:ea typeface="Roboto" panose="02000000000000000000" pitchFamily="2" charset="0"/>
                <a:cs typeface="Arial" panose="020B0604020202020204" pitchFamily="34" charset="0"/>
              </a:rPr>
              <a:t>Javascript</a:t>
            </a:r>
            <a:r>
              <a:rPr lang="en-US" sz="2000" dirty="0">
                <a:latin typeface="Arial" panose="020B0604020202020204" pitchFamily="34" charset="0"/>
                <a:ea typeface="Roboto" panose="02000000000000000000" pitchFamily="2" charset="0"/>
                <a:cs typeface="Arial" panose="020B0604020202020204" pitchFamily="34" charset="0"/>
              </a:rPr>
              <a:t> and jQuery.</a:t>
            </a:r>
          </a:p>
        </p:txBody>
      </p:sp>
      <p:sp>
        <p:nvSpPr>
          <p:cNvPr id="15" name="Content Placeholder 2"/>
          <p:cNvSpPr txBox="1">
            <a:spLocks/>
          </p:cNvSpPr>
          <p:nvPr/>
        </p:nvSpPr>
        <p:spPr>
          <a:xfrm>
            <a:off x="5486400" y="5791748"/>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(sublime)</a:t>
            </a:r>
          </a:p>
        </p:txBody>
      </p:sp>
      <p:pic>
        <p:nvPicPr>
          <p:cNvPr id="6" name="Picture 5"/>
          <p:cNvPicPr>
            <a:picLocks noChangeAspect="1"/>
          </p:cNvPicPr>
          <p:nvPr/>
        </p:nvPicPr>
        <p:blipFill>
          <a:blip r:embed="rId2"/>
          <a:stretch>
            <a:fillRect/>
          </a:stretch>
        </p:blipFill>
        <p:spPr>
          <a:xfrm>
            <a:off x="216818" y="3048000"/>
            <a:ext cx="5543550" cy="3124200"/>
          </a:xfrm>
          <a:prstGeom prst="rect">
            <a:avLst/>
          </a:prstGeom>
        </p:spPr>
      </p:pic>
      <p:pic>
        <p:nvPicPr>
          <p:cNvPr id="3" name="Picture 2"/>
          <p:cNvPicPr>
            <a:picLocks noChangeAspect="1"/>
          </p:cNvPicPr>
          <p:nvPr/>
        </p:nvPicPr>
        <p:blipFill>
          <a:blip r:embed="rId3"/>
          <a:stretch>
            <a:fillRect/>
          </a:stretch>
        </p:blipFill>
        <p:spPr>
          <a:xfrm>
            <a:off x="4800600" y="3429000"/>
            <a:ext cx="4105275" cy="714375"/>
          </a:xfrm>
          <a:prstGeom prst="rect">
            <a:avLst/>
          </a:prstGeom>
          <a:ln>
            <a:solidFill>
              <a:schemeClr val="accent1"/>
            </a:solidFill>
          </a:ln>
        </p:spPr>
      </p:pic>
      <p:sp>
        <p:nvSpPr>
          <p:cNvPr id="16" name="Content Placeholder 2"/>
          <p:cNvSpPr txBox="1">
            <a:spLocks/>
          </p:cNvSpPr>
          <p:nvPr/>
        </p:nvSpPr>
        <p:spPr>
          <a:xfrm>
            <a:off x="6324600" y="3024051"/>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(chrome)</a:t>
            </a:r>
          </a:p>
        </p:txBody>
      </p:sp>
    </p:spTree>
    <p:extLst>
      <p:ext uri="{BB962C8B-B14F-4D97-AF65-F5344CB8AC3E}">
        <p14:creationId xmlns:p14="http://schemas.microsoft.com/office/powerpoint/2010/main" val="10446036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you check conditions?</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06216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Statements</a:t>
            </a:r>
          </a:p>
        </p:txBody>
      </p:sp>
      <p:sp>
        <p:nvSpPr>
          <p:cNvPr id="5" name="Content Placeholder 2"/>
          <p:cNvSpPr txBox="1">
            <a:spLocks/>
          </p:cNvSpPr>
          <p:nvPr/>
        </p:nvSpPr>
        <p:spPr>
          <a:xfrm>
            <a:off x="152400" y="838200"/>
            <a:ext cx="8765935" cy="12777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If-Then statements are </a:t>
            </a:r>
            <a:r>
              <a:rPr lang="en-US" sz="2400" u="sng" dirty="0">
                <a:latin typeface="Arial" panose="020B0604020202020204" pitchFamily="34" charset="0"/>
                <a:ea typeface="Roboto" panose="02000000000000000000" pitchFamily="2" charset="0"/>
                <a:cs typeface="Arial" panose="020B0604020202020204" pitchFamily="34" charset="0"/>
              </a:rPr>
              <a:t>critical</a:t>
            </a:r>
            <a:r>
              <a:rPr lang="en-US" sz="2400"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Each statement is composed of an </a:t>
            </a:r>
            <a:r>
              <a:rPr lang="en-US" sz="2400" u="sng" dirty="0">
                <a:latin typeface="Arial" panose="020B0604020202020204" pitchFamily="34" charset="0"/>
                <a:ea typeface="Roboto" panose="02000000000000000000" pitchFamily="2" charset="0"/>
                <a:cs typeface="Arial" panose="020B0604020202020204" pitchFamily="34" charset="0"/>
              </a:rPr>
              <a:t>if, else-if, or else</a:t>
            </a:r>
            <a:r>
              <a:rPr lang="en-US" sz="2400" dirty="0">
                <a:latin typeface="Arial" panose="020B0604020202020204" pitchFamily="34" charset="0"/>
                <a:ea typeface="Roboto" panose="02000000000000000000" pitchFamily="2" charset="0"/>
                <a:cs typeface="Arial" panose="020B0604020202020204" pitchFamily="34" charset="0"/>
              </a:rPr>
              <a:t> (keyword), a </a:t>
            </a:r>
            <a:r>
              <a:rPr lang="en-US" sz="2400" u="sng" dirty="0">
                <a:latin typeface="Arial" panose="020B0604020202020204" pitchFamily="34" charset="0"/>
                <a:ea typeface="Roboto" panose="02000000000000000000" pitchFamily="2" charset="0"/>
                <a:cs typeface="Arial" panose="020B0604020202020204" pitchFamily="34" charset="0"/>
              </a:rPr>
              <a:t>condition, </a:t>
            </a:r>
            <a:r>
              <a:rPr lang="en-US" sz="2400" dirty="0">
                <a:latin typeface="Arial" panose="020B0604020202020204" pitchFamily="34" charset="0"/>
                <a:ea typeface="Roboto" panose="02000000000000000000" pitchFamily="2" charset="0"/>
                <a:cs typeface="Arial" panose="020B0604020202020204" pitchFamily="34" charset="0"/>
              </a:rPr>
              <a:t>and the resulting code in { } </a:t>
            </a:r>
            <a:r>
              <a:rPr lang="en-US" sz="2400" u="sng" dirty="0">
                <a:latin typeface="Arial" panose="020B0604020202020204" pitchFamily="34" charset="0"/>
                <a:ea typeface="Roboto" panose="02000000000000000000" pitchFamily="2" charset="0"/>
                <a:cs typeface="Arial" panose="020B0604020202020204" pitchFamily="34" charset="0"/>
              </a:rPr>
              <a:t>curly brackets.</a:t>
            </a:r>
            <a:endParaRPr lang="en-US" sz="2400" dirty="0">
              <a:latin typeface="Arial" panose="020B0604020202020204" pitchFamily="34" charset="0"/>
              <a:ea typeface="Roboto" panose="02000000000000000000" pitchFamily="2"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473314" y="2819400"/>
            <a:ext cx="8181573" cy="3303503"/>
          </a:xfrm>
          <a:prstGeom prst="rect">
            <a:avLst/>
          </a:prstGeom>
        </p:spPr>
      </p:pic>
    </p:spTree>
    <p:extLst>
      <p:ext uri="{BB962C8B-B14F-4D97-AF65-F5344CB8AC3E}">
        <p14:creationId xmlns:p14="http://schemas.microsoft.com/office/powerpoint/2010/main" val="3075088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an array?</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83996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Arrays </a:t>
            </a:r>
          </a:p>
        </p:txBody>
      </p:sp>
      <p:sp>
        <p:nvSpPr>
          <p:cNvPr id="22" name="Content Placeholder 2"/>
          <p:cNvSpPr txBox="1">
            <a:spLocks/>
          </p:cNvSpPr>
          <p:nvPr/>
        </p:nvSpPr>
        <p:spPr>
          <a:xfrm>
            <a:off x="451329" y="866677"/>
            <a:ext cx="8583814"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Arrays a type of variable that are </a:t>
            </a:r>
            <a:r>
              <a:rPr lang="en-US" u="sng" dirty="0">
                <a:latin typeface="Arial" panose="020B0604020202020204" pitchFamily="34" charset="0"/>
                <a:ea typeface="Roboto" panose="02000000000000000000" pitchFamily="2" charset="0"/>
                <a:cs typeface="Arial" panose="020B0604020202020204" pitchFamily="34" charset="0"/>
              </a:rPr>
              <a:t>collections</a:t>
            </a:r>
            <a:r>
              <a:rPr lang="en-US"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These collections can be made up of </a:t>
            </a:r>
            <a:r>
              <a:rPr lang="en-US" u="sng" dirty="0">
                <a:latin typeface="Arial" panose="020B0604020202020204" pitchFamily="34" charset="0"/>
                <a:ea typeface="Roboto" panose="02000000000000000000" pitchFamily="2" charset="0"/>
                <a:cs typeface="Arial" panose="020B0604020202020204" pitchFamily="34" charset="0"/>
              </a:rPr>
              <a:t>strings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numbers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Booleans</a:t>
            </a:r>
            <a:r>
              <a:rPr lang="en-US" dirty="0">
                <a:latin typeface="Arial" panose="020B0604020202020204" pitchFamily="34" charset="0"/>
                <a:ea typeface="Roboto" panose="02000000000000000000" pitchFamily="2" charset="0"/>
                <a:cs typeface="Arial" panose="020B0604020202020204" pitchFamily="34" charset="0"/>
              </a:rPr>
              <a:t>, other </a:t>
            </a:r>
            <a:r>
              <a:rPr lang="en-US" u="sng" dirty="0">
                <a:latin typeface="Arial" panose="020B0604020202020204" pitchFamily="34" charset="0"/>
                <a:ea typeface="Roboto" panose="02000000000000000000" pitchFamily="2" charset="0"/>
                <a:cs typeface="Arial" panose="020B0604020202020204" pitchFamily="34" charset="0"/>
              </a:rPr>
              <a:t>arrays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objects</a:t>
            </a:r>
            <a:r>
              <a:rPr lang="en-US" dirty="0">
                <a:latin typeface="Arial" panose="020B0604020202020204" pitchFamily="34" charset="0"/>
                <a:ea typeface="Roboto" panose="02000000000000000000" pitchFamily="2" charset="0"/>
                <a:cs typeface="Arial" panose="020B0604020202020204" pitchFamily="34" charset="0"/>
              </a:rPr>
              <a:t>, anything. </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Each </a:t>
            </a:r>
            <a:r>
              <a:rPr lang="en-US" u="sng" dirty="0">
                <a:latin typeface="Arial" panose="020B0604020202020204" pitchFamily="34" charset="0"/>
                <a:ea typeface="Roboto" panose="02000000000000000000" pitchFamily="2" charset="0"/>
                <a:cs typeface="Arial" panose="020B0604020202020204" pitchFamily="34" charset="0"/>
              </a:rPr>
              <a:t>element</a:t>
            </a:r>
            <a:r>
              <a:rPr lang="en-US" dirty="0">
                <a:latin typeface="Arial" panose="020B0604020202020204" pitchFamily="34" charset="0"/>
                <a:ea typeface="Roboto" panose="02000000000000000000" pitchFamily="2" charset="0"/>
                <a:cs typeface="Arial" panose="020B0604020202020204" pitchFamily="34" charset="0"/>
              </a:rPr>
              <a:t> of the array is marked by an </a:t>
            </a:r>
            <a:r>
              <a:rPr lang="en-US" u="sng" dirty="0">
                <a:latin typeface="Arial" panose="020B0604020202020204" pitchFamily="34" charset="0"/>
                <a:ea typeface="Roboto" panose="02000000000000000000" pitchFamily="2" charset="0"/>
                <a:cs typeface="Arial" panose="020B0604020202020204" pitchFamily="34" charset="0"/>
              </a:rPr>
              <a:t>index</a:t>
            </a:r>
            <a:r>
              <a:rPr lang="en-US" dirty="0">
                <a:latin typeface="Arial" panose="020B0604020202020204" pitchFamily="34" charset="0"/>
                <a:ea typeface="Roboto" panose="02000000000000000000" pitchFamily="2" charset="0"/>
                <a:cs typeface="Arial" panose="020B0604020202020204" pitchFamily="34" charset="0"/>
              </a:rPr>
              <a:t>. Indexes always start with 0.</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451329" y="3823249"/>
            <a:ext cx="8349343" cy="2202871"/>
          </a:xfrm>
          <a:prstGeom prst="rect">
            <a:avLst/>
          </a:prstGeom>
        </p:spPr>
      </p:pic>
    </p:spTree>
    <p:extLst>
      <p:ext uri="{BB962C8B-B14F-4D97-AF65-F5344CB8AC3E}">
        <p14:creationId xmlns:p14="http://schemas.microsoft.com/office/powerpoint/2010/main" val="3877571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04698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Basic JS</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Re-examine the file sent to you during yesterday’s class.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See if you can better understand how it works – after having gone through today’s class. </a:t>
            </a: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u="sng" dirty="0">
                <a:latin typeface="Arial" panose="020B0604020202020204" pitchFamily="34" charset="0"/>
                <a:ea typeface="Roboto" pitchFamily="2" charset="0"/>
                <a:cs typeface="Arial" panose="020B0604020202020204" pitchFamily="34" charset="0"/>
              </a:rPr>
              <a:t>Prepare to share once the time is up.</a:t>
            </a:r>
          </a:p>
        </p:txBody>
      </p:sp>
      <p:sp>
        <p:nvSpPr>
          <p:cNvPr id="6" name="TextBox 5"/>
          <p:cNvSpPr txBox="1"/>
          <p:nvPr/>
        </p:nvSpPr>
        <p:spPr>
          <a:xfrm>
            <a:off x="3657600" y="124825"/>
            <a:ext cx="5334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1-JS Dissect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982818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416320"/>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Logging (If Needed)</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provided in the file to console.log each of the names in the “</a:t>
            </a:r>
            <a:r>
              <a:rPr lang="en-US" sz="2400" dirty="0" err="1">
                <a:latin typeface="Arial" panose="020B0604020202020204" pitchFamily="34" charset="0"/>
                <a:ea typeface="Roboto" pitchFamily="2" charset="0"/>
                <a:cs typeface="Arial" panose="020B0604020202020204" pitchFamily="34" charset="0"/>
              </a:rPr>
              <a:t>coolPeople</a:t>
            </a:r>
            <a:r>
              <a:rPr lang="en-US" sz="2400" dirty="0">
                <a:latin typeface="Arial" panose="020B0604020202020204" pitchFamily="34" charset="0"/>
                <a:ea typeface="Roboto" pitchFamily="2" charset="0"/>
                <a:cs typeface="Arial" panose="020B0604020202020204" pitchFamily="34" charset="0"/>
              </a:rPr>
              <a:t>” variable.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u="sng" dirty="0">
                <a:latin typeface="Arial" panose="020B0604020202020204" pitchFamily="34" charset="0"/>
                <a:ea typeface="Roboto" pitchFamily="2" charset="0"/>
                <a:cs typeface="Arial" panose="020B0604020202020204" pitchFamily="34" charset="0"/>
              </a:rPr>
              <a:t>Hint</a:t>
            </a:r>
            <a:r>
              <a:rPr lang="en-US" sz="2400" i="1" dirty="0">
                <a:latin typeface="Arial" panose="020B0604020202020204" pitchFamily="34" charset="0"/>
                <a:ea typeface="Roboto" pitchFamily="2" charset="0"/>
                <a:cs typeface="Arial" panose="020B0604020202020204" pitchFamily="34" charset="0"/>
              </a:rPr>
              <a:t>: You should be repeating the same line 6 times.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Prepare to share once the time is up.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2-CoolPeopleArray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8740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3027768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Setting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in the file provided to modify each of the elements in the array variable to make them lower case.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Only add in lines of code where told.</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Hint: You will need to use the method .</a:t>
            </a:r>
            <a:r>
              <a:rPr lang="en-US" sz="2400" i="1" dirty="0" err="1">
                <a:latin typeface="Arial" panose="020B0604020202020204" pitchFamily="34" charset="0"/>
                <a:ea typeface="Roboto" pitchFamily="2" charset="0"/>
                <a:cs typeface="Arial" panose="020B0604020202020204" pitchFamily="34" charset="0"/>
              </a:rPr>
              <a:t>toLowerCase</a:t>
            </a:r>
            <a:r>
              <a:rPr lang="en-US" sz="2400" i="1" dirty="0">
                <a:latin typeface="Arial" panose="020B0604020202020204" pitchFamily="34" charset="0"/>
                <a:ea typeface="Roboto" pitchFamily="2" charset="0"/>
                <a:cs typeface="Arial" panose="020B0604020202020204" pitchFamily="34" charset="0"/>
              </a:rPr>
              <a:t>(). Research if you don’t remember how to use it.</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Prepare to share once the time is up.</a:t>
            </a:r>
          </a:p>
          <a:p>
            <a:endParaRPr lang="en-US" sz="2400" i="1" dirty="0">
              <a:latin typeface="Arial" panose="020B0604020202020204" pitchFamily="34" charset="0"/>
              <a:ea typeface="Roboto" pitchFamily="2" charset="0"/>
              <a:cs typeface="Arial" panose="020B0604020202020204" pitchFamily="34" charset="0"/>
            </a:endParaRPr>
          </a:p>
        </p:txBody>
      </p:sp>
      <p:sp>
        <p:nvSpPr>
          <p:cNvPr id="7" name="TextBox 6"/>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3-ArraySetting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156193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spTree>
    <p:extLst>
      <p:ext uri="{BB962C8B-B14F-4D97-AF65-F5344CB8AC3E}">
        <p14:creationId xmlns:p14="http://schemas.microsoft.com/office/powerpoint/2010/main" val="2953836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524000"/>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a:t>
            </a:r>
          </a:p>
        </p:txBody>
      </p:sp>
      <p:sp>
        <p:nvSpPr>
          <p:cNvPr id="5" name="Rectangle 4"/>
          <p:cNvSpPr/>
          <p:nvPr/>
        </p:nvSpPr>
        <p:spPr>
          <a:xfrm>
            <a:off x="535034" y="1752601"/>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7272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657601"/>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995417"/>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291834"/>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291834"/>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3" name="Picture 2"/>
          <p:cNvPicPr>
            <a:picLocks noChangeAspect="1"/>
          </p:cNvPicPr>
          <p:nvPr/>
        </p:nvPicPr>
        <p:blipFill>
          <a:blip r:embed="rId3"/>
          <a:stretch>
            <a:fillRect/>
          </a:stretch>
        </p:blipFill>
        <p:spPr>
          <a:xfrm>
            <a:off x="535034" y="4495800"/>
            <a:ext cx="7917319" cy="653854"/>
          </a:xfrm>
          <a:prstGeom prst="rect">
            <a:avLst/>
          </a:prstGeom>
        </p:spPr>
      </p:pic>
    </p:spTree>
    <p:extLst>
      <p:ext uri="{BB962C8B-B14F-4D97-AF65-F5344CB8AC3E}">
        <p14:creationId xmlns:p14="http://schemas.microsoft.com/office/powerpoint/2010/main" val="4279542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366783"/>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 (Logging)</a:t>
            </a:r>
          </a:p>
        </p:txBody>
      </p:sp>
      <p:sp>
        <p:nvSpPr>
          <p:cNvPr id="5" name="Rectangle 4"/>
          <p:cNvSpPr/>
          <p:nvPr/>
        </p:nvSpPr>
        <p:spPr>
          <a:xfrm>
            <a:off x="535034" y="1595384"/>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569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500384"/>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838200"/>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134617"/>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134617"/>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3" name="Picture 2"/>
          <p:cNvPicPr>
            <a:picLocks noChangeAspect="1"/>
          </p:cNvPicPr>
          <p:nvPr/>
        </p:nvPicPr>
        <p:blipFill>
          <a:blip r:embed="rId3"/>
          <a:stretch>
            <a:fillRect/>
          </a:stretch>
        </p:blipFill>
        <p:spPr>
          <a:xfrm>
            <a:off x="599694" y="4530421"/>
            <a:ext cx="5638800" cy="1447800"/>
          </a:xfrm>
          <a:prstGeom prst="rect">
            <a:avLst/>
          </a:prstGeom>
        </p:spPr>
      </p:pic>
      <p:pic>
        <p:nvPicPr>
          <p:cNvPr id="4" name="Picture 3"/>
          <p:cNvPicPr>
            <a:picLocks noChangeAspect="1"/>
          </p:cNvPicPr>
          <p:nvPr/>
        </p:nvPicPr>
        <p:blipFill>
          <a:blip r:embed="rId4"/>
          <a:stretch>
            <a:fillRect/>
          </a:stretch>
        </p:blipFill>
        <p:spPr>
          <a:xfrm>
            <a:off x="6794342" y="4267200"/>
            <a:ext cx="1914641" cy="1974241"/>
          </a:xfrm>
          <a:prstGeom prst="rect">
            <a:avLst/>
          </a:prstGeom>
          <a:ln>
            <a:noFill/>
          </a:ln>
        </p:spPr>
      </p:pic>
      <p:cxnSp>
        <p:nvCxnSpPr>
          <p:cNvPr id="20" name="Straight Arrow Connector 19"/>
          <p:cNvCxnSpPr/>
          <p:nvPr/>
        </p:nvCxnSpPr>
        <p:spPr>
          <a:xfrm>
            <a:off x="5925069" y="5334000"/>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7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What’s wrong here?</a:t>
            </a:r>
            <a:endParaRPr lang="en-US" sz="3400" i="1" dirty="0">
              <a:latin typeface="Arial" panose="020B0604020202020204" pitchFamily="34" charset="0"/>
              <a:ea typeface="Roboto" panose="02000000000000000000" pitchFamily="2"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599694" y="2209800"/>
            <a:ext cx="5638800" cy="1447800"/>
          </a:xfrm>
          <a:prstGeom prst="rect">
            <a:avLst/>
          </a:prstGeom>
        </p:spPr>
      </p:pic>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8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Repeat Yourself (DRY)</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Repeated Code! </a:t>
            </a:r>
          </a:p>
          <a:p>
            <a:r>
              <a:rPr lang="en-US" sz="3800" i="1" dirty="0">
                <a:latin typeface="Arial" panose="020B0604020202020204" pitchFamily="34" charset="0"/>
                <a:ea typeface="Roboto" panose="02000000000000000000" pitchFamily="2" charset="0"/>
                <a:cs typeface="Arial" panose="020B0604020202020204" pitchFamily="34" charset="0"/>
              </a:rPr>
              <a:t>Let’s be more efficient</a:t>
            </a:r>
          </a:p>
        </p:txBody>
      </p:sp>
      <p:pic>
        <p:nvPicPr>
          <p:cNvPr id="4" name="Picture 3"/>
          <p:cNvPicPr>
            <a:picLocks noChangeAspect="1"/>
          </p:cNvPicPr>
          <p:nvPr/>
        </p:nvPicPr>
        <p:blipFill>
          <a:blip r:embed="rId3"/>
          <a:stretch>
            <a:fillRect/>
          </a:stretch>
        </p:blipFill>
        <p:spPr>
          <a:xfrm>
            <a:off x="599694" y="2209800"/>
            <a:ext cx="5638800" cy="1447800"/>
          </a:xfrm>
          <a:prstGeom prst="rect">
            <a:avLst/>
          </a:prstGeom>
        </p:spPr>
      </p:pic>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580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 Loop Dissection</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trying to dissect the code sent to you.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explain to one another what is happening with each line of code.</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free to do a bit of research to help. As a hint, look into the phrase: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When time is up, feel free to explain.</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4-MyFirstLoop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0621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 y="817611"/>
            <a:ext cx="8842135"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For loops are </a:t>
            </a:r>
            <a:r>
              <a:rPr lang="en-US" sz="2000" u="sng" dirty="0">
                <a:latin typeface="Arial" panose="020B0604020202020204" pitchFamily="34" charset="0"/>
                <a:ea typeface="Roboto" panose="02000000000000000000" pitchFamily="2" charset="0"/>
                <a:cs typeface="Arial" panose="020B0604020202020204" pitchFamily="34" charset="0"/>
              </a:rPr>
              <a:t>critical</a:t>
            </a:r>
            <a:r>
              <a:rPr lang="en-US" sz="2000" dirty="0">
                <a:latin typeface="Arial" panose="020B0604020202020204" pitchFamily="34" charset="0"/>
                <a:ea typeface="Roboto" panose="02000000000000000000" pitchFamily="2" charset="0"/>
                <a:cs typeface="Arial" panose="020B0604020202020204" pitchFamily="34" charset="0"/>
              </a:rPr>
              <a:t> in programming. </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use for loops to run</a:t>
            </a:r>
            <a:r>
              <a:rPr lang="en-US" sz="2000" u="sng" dirty="0">
                <a:latin typeface="Arial" panose="020B0604020202020204" pitchFamily="34" charset="0"/>
                <a:ea typeface="Roboto" panose="02000000000000000000" pitchFamily="2" charset="0"/>
                <a:cs typeface="Arial" panose="020B0604020202020204" pitchFamily="34" charset="0"/>
              </a:rPr>
              <a:t> repeated blocks of code </a:t>
            </a:r>
            <a:r>
              <a:rPr lang="en-US" sz="2000" dirty="0">
                <a:latin typeface="Arial" panose="020B0604020202020204" pitchFamily="34" charset="0"/>
                <a:ea typeface="Roboto" panose="02000000000000000000" pitchFamily="2" charset="0"/>
                <a:cs typeface="Arial" panose="020B0604020202020204" pitchFamily="34" charset="0"/>
              </a:rPr>
              <a:t>over a set period.</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Each for loop is composed of a:</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Variable declaration or counter (iterator)</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 loop condition</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An iteration (addition)</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p:txBody>
      </p:sp>
      <p:pic>
        <p:nvPicPr>
          <p:cNvPr id="11" name="Picture 10"/>
          <p:cNvPicPr>
            <a:picLocks noChangeAspect="1"/>
          </p:cNvPicPr>
          <p:nvPr/>
        </p:nvPicPr>
        <p:blipFill>
          <a:blip r:embed="rId3"/>
          <a:stretch>
            <a:fillRect/>
          </a:stretch>
        </p:blipFill>
        <p:spPr>
          <a:xfrm>
            <a:off x="231227" y="3496702"/>
            <a:ext cx="8687108" cy="2263256"/>
          </a:xfrm>
          <a:prstGeom prst="rect">
            <a:avLst/>
          </a:prstGeom>
        </p:spPr>
      </p:pic>
      <p:sp>
        <p:nvSpPr>
          <p:cNvPr id="13" name="Rectangle 1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Tree>
    <p:extLst>
      <p:ext uri="{BB962C8B-B14F-4D97-AF65-F5344CB8AC3E}">
        <p14:creationId xmlns:p14="http://schemas.microsoft.com/office/powerpoint/2010/main" val="19985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10" name="Picture 9"/>
          <p:cNvPicPr>
            <a:picLocks noChangeAspect="1"/>
          </p:cNvPicPr>
          <p:nvPr/>
        </p:nvPicPr>
        <p:blipFill>
          <a:blip r:embed="rId2"/>
          <a:stretch>
            <a:fillRect/>
          </a:stretch>
        </p:blipFill>
        <p:spPr>
          <a:xfrm>
            <a:off x="304800" y="990600"/>
            <a:ext cx="8544767" cy="3962400"/>
          </a:xfrm>
          <a:prstGeom prst="rect">
            <a:avLst/>
          </a:prstGeom>
        </p:spPr>
      </p:pic>
      <p:sp>
        <p:nvSpPr>
          <p:cNvPr id="11"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Iterator.      Condition.     Increment.</a:t>
            </a:r>
            <a:endParaRPr lang="en-US" sz="2400" i="1" dirty="0">
              <a:latin typeface="Arial" panose="020B0604020202020204" pitchFamily="34" charset="0"/>
              <a:ea typeface="Roboto" panose="02000000000000000000" pitchFamily="2" charset="0"/>
              <a:cs typeface="Arial" panose="020B0604020202020204" pitchFamily="34" charset="0"/>
            </a:endParaRPr>
          </a:p>
        </p:txBody>
      </p:sp>
      <p:cxnSp>
        <p:nvCxnSpPr>
          <p:cNvPr id="12" name="Straight Arrow Connector 11"/>
          <p:cNvCxnSpPr/>
          <p:nvPr/>
        </p:nvCxnSpPr>
        <p:spPr>
          <a:xfrm flipH="1" flipV="1">
            <a:off x="1978265" y="2447464"/>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949700" y="2447464"/>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17425" y="2447463"/>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0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4" name="Picture 3"/>
          <p:cNvPicPr>
            <a:picLocks noChangeAspect="1"/>
          </p:cNvPicPr>
          <p:nvPr/>
        </p:nvPicPr>
        <p:blipFill>
          <a:blip r:embed="rId2"/>
          <a:stretch>
            <a:fillRect/>
          </a:stretch>
        </p:blipFill>
        <p:spPr>
          <a:xfrm>
            <a:off x="304800" y="990600"/>
            <a:ext cx="8544767" cy="3962400"/>
          </a:xfrm>
          <a:prstGeom prst="rect">
            <a:avLst/>
          </a:prstGeom>
        </p:spPr>
      </p:pic>
      <p:sp>
        <p:nvSpPr>
          <p:cNvPr id="5"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Code between the { } gets repeated each time the iterator is smaller than the condition. </a:t>
            </a:r>
            <a:r>
              <a:rPr lang="en-US" sz="2400" i="1" dirty="0">
                <a:latin typeface="Arial" panose="020B0604020202020204" pitchFamily="34" charset="0"/>
                <a:ea typeface="Roboto" panose="02000000000000000000" pitchFamily="2" charset="0"/>
                <a:cs typeface="Arial" panose="020B0604020202020204" pitchFamily="34" charset="0"/>
              </a:rPr>
              <a:t>(i.e. in this case </a:t>
            </a:r>
            <a:r>
              <a:rPr lang="en-US" sz="2400" i="1" dirty="0" err="1">
                <a:latin typeface="Arial" panose="020B0604020202020204" pitchFamily="34" charset="0"/>
                <a:ea typeface="Roboto" panose="02000000000000000000" pitchFamily="2" charset="0"/>
                <a:cs typeface="Arial" panose="020B0604020202020204" pitchFamily="34" charset="0"/>
              </a:rPr>
              <a:t>i</a:t>
            </a:r>
            <a:r>
              <a:rPr lang="en-US" sz="2400" i="1" dirty="0">
                <a:latin typeface="Arial" panose="020B0604020202020204" pitchFamily="34" charset="0"/>
                <a:ea typeface="Roboto" panose="02000000000000000000" pitchFamily="2" charset="0"/>
                <a:cs typeface="Arial" panose="020B0604020202020204" pitchFamily="34" charset="0"/>
              </a:rPr>
              <a:t> &lt; 4)</a:t>
            </a:r>
          </a:p>
        </p:txBody>
      </p:sp>
      <p:sp>
        <p:nvSpPr>
          <p:cNvPr id="6" name="Rectangle 5"/>
          <p:cNvSpPr/>
          <p:nvPr/>
        </p:nvSpPr>
        <p:spPr>
          <a:xfrm>
            <a:off x="762000" y="2514600"/>
            <a:ext cx="7086600" cy="304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58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200" b="1" u="sng" dirty="0">
                <a:latin typeface="Arial" panose="020B0604020202020204" pitchFamily="34" charset="0"/>
                <a:cs typeface="Arial" panose="020B0604020202020204" pitchFamily="34" charset="0"/>
              </a:rPr>
              <a:t>In today’s class we’ll be covering:</a:t>
            </a:r>
          </a:p>
          <a:p>
            <a:pPr marL="0" indent="0">
              <a:buNone/>
            </a:pPr>
            <a:endParaRPr lang="en-US" sz="22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Array Assignments</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Concept of For-Loops</a:t>
            </a:r>
          </a:p>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Art of Pseudo-Coding</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Building Rock-Paper Scissors</a:t>
            </a:r>
          </a:p>
        </p:txBody>
      </p:sp>
    </p:spTree>
    <p:extLst>
      <p:ext uri="{BB962C8B-B14F-4D97-AF65-F5344CB8AC3E}">
        <p14:creationId xmlns:p14="http://schemas.microsoft.com/office/powerpoint/2010/main" val="200190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10" name="Picture 9"/>
          <p:cNvPicPr>
            <a:picLocks noChangeAspect="1"/>
          </p:cNvPicPr>
          <p:nvPr/>
        </p:nvPicPr>
        <p:blipFill>
          <a:blip r:embed="rId2"/>
          <a:stretch>
            <a:fillRect/>
          </a:stretch>
        </p:blipFill>
        <p:spPr>
          <a:xfrm>
            <a:off x="304800" y="990600"/>
            <a:ext cx="8544767" cy="3962400"/>
          </a:xfrm>
          <a:prstGeom prst="rect">
            <a:avLst/>
          </a:prstGeom>
        </p:spPr>
      </p:pic>
      <p:sp>
        <p:nvSpPr>
          <p:cNvPr id="8"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Running the code “loops” through and prints each element in the array.</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15" name="Rectangle 14"/>
          <p:cNvSpPr/>
          <p:nvPr/>
        </p:nvSpPr>
        <p:spPr>
          <a:xfrm>
            <a:off x="457200" y="3314700"/>
            <a:ext cx="8229600" cy="16383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39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0 … console.log(“I love Carrots”)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1849472"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562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1 … console.log(“I love Peas”)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3460595"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632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2 … console.log(“I love Lettuce”)</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5078041"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721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9342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3 … console.log(“I love Tomatoes”)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6646839"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695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For-Loop Zoo</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Spend a few moments, re-writing the code below using a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encouraged to use the code from the previous example as guide.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try to explain to the person next to you how the code works.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581400" y="124825"/>
            <a:ext cx="5410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5-ZooLoop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048000" y="4572000"/>
            <a:ext cx="5638800" cy="1447800"/>
          </a:xfrm>
          <a:prstGeom prst="rect">
            <a:avLst/>
          </a:prstGeom>
        </p:spPr>
      </p:pic>
    </p:spTree>
    <p:extLst>
      <p:ext uri="{BB962C8B-B14F-4D97-AF65-F5344CB8AC3E}">
        <p14:creationId xmlns:p14="http://schemas.microsoft.com/office/powerpoint/2010/main" val="3938142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Another Loop (Time Permitting)</a:t>
            </a:r>
          </a:p>
          <a:p>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a for loop that prints the following lines: </a:t>
            </a:r>
            <a:br>
              <a:rPr lang="en-US" sz="2400" dirty="0">
                <a:latin typeface="Arial" panose="020B0604020202020204" pitchFamily="34" charset="0"/>
                <a:ea typeface="Roboto" pitchFamily="2" charset="0"/>
                <a:cs typeface="Arial" panose="020B0604020202020204" pitchFamily="34" charset="0"/>
              </a:rPr>
            </a:b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0</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1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2</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3</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4</a:t>
            </a:r>
            <a:br>
              <a:rPr lang="en-US" sz="2400" dirty="0">
                <a:latin typeface="Arial" panose="020B0604020202020204" pitchFamily="34" charset="0"/>
                <a:ea typeface="Roboto" pitchFamily="2" charset="0"/>
                <a:cs typeface="Arial" panose="020B0604020202020204" pitchFamily="34" charset="0"/>
              </a:rPr>
            </a:b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Don’t use an array in this case.</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 from scratch :-P</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6-AnotherLoop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5019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Hard Loop (Time Permitting)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code that loops through the following array: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And prints out the names of the animals on the farm.</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using the .</a:t>
            </a:r>
            <a:r>
              <a:rPr lang="en-US" sz="2400" dirty="0" err="1">
                <a:latin typeface="Arial" panose="020B0604020202020204" pitchFamily="34" charset="0"/>
                <a:ea typeface="Roboto" pitchFamily="2" charset="0"/>
                <a:cs typeface="Arial" panose="020B0604020202020204" pitchFamily="34" charset="0"/>
              </a:rPr>
              <a:t>charAt</a:t>
            </a:r>
            <a:r>
              <a:rPr lang="en-US" sz="2400" dirty="0">
                <a:latin typeface="Arial" panose="020B0604020202020204" pitchFamily="34" charset="0"/>
                <a:ea typeface="Roboto" pitchFamily="2" charset="0"/>
                <a:cs typeface="Arial" panose="020B0604020202020204" pitchFamily="34" charset="0"/>
              </a:rPr>
              <a:t>() method (research it) check if the first letter in the animal’s name begins with a “c” or “o”. If it does then create an alert saying: “Starts with c or an o!”</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7-HardLoop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30 min</a:t>
            </a:r>
            <a:endParaRPr lang="en-US" i="1" dirty="0">
              <a:latin typeface="Arial" panose="020B0604020202020204" pitchFamily="34" charset="0"/>
              <a:ea typeface="Roboto" pitchFamily="2"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199" y="2527118"/>
            <a:ext cx="7608087" cy="673282"/>
          </a:xfrm>
          <a:prstGeom prst="rect">
            <a:avLst/>
          </a:prstGeom>
        </p:spPr>
      </p:pic>
    </p:spTree>
    <p:extLst>
      <p:ext uri="{BB962C8B-B14F-4D97-AF65-F5344CB8AC3E}">
        <p14:creationId xmlns:p14="http://schemas.microsoft.com/office/powerpoint/2010/main" val="222934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 Paper Scissors</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Rest of Class!</a:t>
            </a:r>
          </a:p>
        </p:txBody>
      </p:sp>
    </p:spTree>
    <p:extLst>
      <p:ext uri="{BB962C8B-B14F-4D97-AF65-F5344CB8AC3E}">
        <p14:creationId xmlns:p14="http://schemas.microsoft.com/office/powerpoint/2010/main" val="1431939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I’ma</a:t>
            </a:r>
            <a:r>
              <a:rPr lang="en-US" dirty="0"/>
              <a:t> Beat You…</a:t>
            </a:r>
          </a:p>
        </p:txBody>
      </p:sp>
      <p:sp>
        <p:nvSpPr>
          <p:cNvPr id="23" name="Title 1"/>
          <p:cNvSpPr txBox="1">
            <a:spLocks/>
          </p:cNvSpPr>
          <p:nvPr/>
        </p:nvSpPr>
        <p:spPr>
          <a:xfrm>
            <a:off x="304800" y="3963105"/>
            <a:ext cx="8534400" cy="22098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Play Rock Paper Scissors with the Person Next to You!</a:t>
            </a:r>
            <a:br>
              <a:rPr lang="en-US" sz="3600" b="1" i="1" dirty="0">
                <a:latin typeface="Arial" panose="020B0604020202020204" pitchFamily="34" charset="0"/>
                <a:ea typeface="Roboto" panose="02000000000000000000" pitchFamily="2" charset="0"/>
                <a:cs typeface="Arial" panose="020B0604020202020204" pitchFamily="34" charset="0"/>
              </a:rPr>
            </a:br>
            <a:br>
              <a:rPr lang="en-US" sz="3600" b="1" i="1" dirty="0">
                <a:latin typeface="Arial" panose="020B0604020202020204" pitchFamily="34" charset="0"/>
                <a:ea typeface="Roboto" panose="02000000000000000000" pitchFamily="2" charset="0"/>
                <a:cs typeface="Arial" panose="020B0604020202020204" pitchFamily="34" charset="0"/>
              </a:rPr>
            </a:br>
            <a:r>
              <a:rPr lang="en-US" sz="2400" i="1" dirty="0">
                <a:latin typeface="Arial" panose="020B0604020202020204" pitchFamily="34" charset="0"/>
                <a:ea typeface="Roboto" panose="02000000000000000000" pitchFamily="2" charset="0"/>
                <a:cs typeface="Arial" panose="020B0604020202020204" pitchFamily="34" charset="0"/>
              </a:rPr>
              <a:t>Play 5 Rounds</a:t>
            </a:r>
          </a:p>
        </p:txBody>
      </p:sp>
      <p:pic>
        <p:nvPicPr>
          <p:cNvPr id="1026" name="Picture 2" descr="http://www.stickycomics.com/wp-content/uploads/rock_paper_scissors_olympi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38200"/>
            <a:ext cx="4324350" cy="294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111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Recap</a:t>
            </a:r>
          </a:p>
        </p:txBody>
      </p:sp>
    </p:spTree>
    <p:extLst>
      <p:ext uri="{BB962C8B-B14F-4D97-AF65-F5344CB8AC3E}">
        <p14:creationId xmlns:p14="http://schemas.microsoft.com/office/powerpoint/2010/main" val="250986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09600"/>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Pseudocode</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outlining all the steps and conditions that go into rock paper scissors.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break it down into steps that you could “code out”</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Think of basic elements like loops, if-then statements, arrays, alerts, etc.</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your outlined approach.</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a:t>
            </a:r>
            <a:r>
              <a:rPr lang="en-US" dirty="0">
                <a:latin typeface="Arial" panose="020B0604020202020204" pitchFamily="34" charset="0"/>
                <a:ea typeface="Roboto" pitchFamily="2" charset="0"/>
                <a:cs typeface="Arial" panose="020B0604020202020204" pitchFamily="34" charset="0"/>
              </a:rPr>
              <a:t> 8-PseudoCode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8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8811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You just </a:t>
            </a:r>
            <a:r>
              <a:rPr lang="en-US" sz="3600" b="1" i="1" dirty="0" err="1">
                <a:latin typeface="Arial" panose="020B0604020202020204" pitchFamily="34" charset="0"/>
                <a:ea typeface="Roboto" panose="02000000000000000000" pitchFamily="2" charset="0"/>
                <a:cs typeface="Arial" panose="020B0604020202020204" pitchFamily="34" charset="0"/>
              </a:rPr>
              <a:t>pseudocoded</a:t>
            </a:r>
            <a:r>
              <a:rPr lang="en-US" sz="3600" b="1" i="1" dirty="0">
                <a:latin typeface="Arial" panose="020B0604020202020204" pitchFamily="34" charset="0"/>
                <a:ea typeface="Roboto" panose="02000000000000000000" pitchFamily="2" charset="0"/>
                <a:cs typeface="Arial" panose="020B0604020202020204" pitchFamily="34" charset="0"/>
              </a:rPr>
              <a:t>!</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36325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Now… for the rest of the class YOU will be coding it out.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59062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Don’t worry. We’ll be here to help you along the way.</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04420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Final Solution</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(rps-9.html | 9-RPS-Coded) </a:t>
            </a:r>
          </a:p>
        </p:txBody>
      </p:sp>
    </p:spTree>
    <p:extLst>
      <p:ext uri="{BB962C8B-B14F-4D97-AF65-F5344CB8AC3E}">
        <p14:creationId xmlns:p14="http://schemas.microsoft.com/office/powerpoint/2010/main" val="2047454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53997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Coding out RPS</a:t>
            </a: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groups of 4, begin the process of coding out the Rock-Paper-Scissors Game.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Do as much as you can, on your own but raise your hand regularly to ask a TA or Instructor to help.</a:t>
            </a:r>
          </a:p>
          <a:p>
            <a:pPr marL="457200" indent="-4572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Note: </a:t>
            </a:r>
            <a:r>
              <a:rPr lang="en-US" sz="2400" dirty="0">
                <a:latin typeface="Arial" panose="020B0604020202020204" pitchFamily="34" charset="0"/>
                <a:ea typeface="Roboto" pitchFamily="2" charset="0"/>
                <a:cs typeface="Arial" panose="020B0604020202020204" pitchFamily="34" charset="0"/>
              </a:rPr>
              <a:t>Don’t worry. We know this will be very challenging. We also know that you won’t know where to start. In fact, we haven’t shown you EVERYTHING you need yet. But that’s okay. Accepting the confusion is a HUGE first step in becoming a coder.</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to Instructor/TAs: </a:t>
            </a:r>
            <a:r>
              <a:rPr lang="en-US" dirty="0">
                <a:latin typeface="Arial" panose="020B0604020202020204" pitchFamily="34" charset="0"/>
                <a:ea typeface="Roboto" pitchFamily="2" charset="0"/>
                <a:cs typeface="Arial" panose="020B0604020202020204" pitchFamily="34" charset="0"/>
              </a:rPr>
              <a:t>Use the files in RPS-Coded to help guide students through the process. Feel free to bits of code that are relevant on the projector.</a:t>
            </a:r>
            <a:r>
              <a:rPr lang="en-US" sz="2400" dirty="0">
                <a:latin typeface="Arial" panose="020B0604020202020204" pitchFamily="34" charset="0"/>
                <a:ea typeface="Roboto" pitchFamily="2" charset="0"/>
                <a:cs typeface="Arial" panose="020B0604020202020204" pitchFamily="34" charset="0"/>
              </a:rPr>
              <a:t> </a:t>
            </a:r>
            <a:endParaRPr lang="en-US" sz="2400"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667000" y="124825"/>
            <a:ext cx="6324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9-RPS-Coded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 hour 10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557448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Activity</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Time Permitting</a:t>
            </a:r>
          </a:p>
        </p:txBody>
      </p:sp>
    </p:spTree>
    <p:extLst>
      <p:ext uri="{BB962C8B-B14F-4D97-AF65-F5344CB8AC3E}">
        <p14:creationId xmlns:p14="http://schemas.microsoft.com/office/powerpoint/2010/main" val="2879073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Questions</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200" b="1" i="1" dirty="0">
                <a:latin typeface="Arial" panose="020B0604020202020204" pitchFamily="34" charset="0"/>
                <a:ea typeface="Roboto" panose="02000000000000000000" pitchFamily="2" charset="0"/>
                <a:cs typeface="Arial" panose="020B0604020202020204" pitchFamily="34" charset="0"/>
              </a:rPr>
              <a:t>Let’s fill in the Missing Code (Together)</a:t>
            </a:r>
          </a:p>
          <a:p>
            <a:r>
              <a:rPr lang="en-US" sz="2400" i="1" dirty="0">
                <a:latin typeface="Arial" panose="020B0604020202020204" pitchFamily="34" charset="0"/>
                <a:ea typeface="Roboto" panose="02000000000000000000" pitchFamily="2" charset="0"/>
                <a:cs typeface="Arial" panose="020B0604020202020204" pitchFamily="34" charset="0"/>
              </a:rPr>
              <a:t>(</a:t>
            </a:r>
            <a:r>
              <a:rPr lang="en-US" sz="2400" i="1" dirty="0" err="1">
                <a:latin typeface="Arial" panose="020B0604020202020204" pitchFamily="34" charset="0"/>
                <a:ea typeface="Roboto" panose="02000000000000000000" pitchFamily="2" charset="0"/>
                <a:cs typeface="Arial" panose="020B0604020202020204" pitchFamily="34" charset="0"/>
              </a:rPr>
              <a:t>Recap_UNSOLVED</a:t>
            </a:r>
            <a:r>
              <a:rPr lang="en-US" sz="2400" i="1" dirty="0">
                <a:latin typeface="Arial" panose="020B0604020202020204" pitchFamily="34" charset="0"/>
                <a:ea typeface="Roboto" panose="02000000000000000000" pitchFamily="2" charset="0"/>
                <a:cs typeface="Arial" panose="020B0604020202020204" pitchFamily="34" charset="0"/>
              </a:rPr>
              <a:t> | 10-Recap) </a:t>
            </a:r>
          </a:p>
        </p:txBody>
      </p:sp>
    </p:spTree>
    <p:extLst>
      <p:ext uri="{BB962C8B-B14F-4D97-AF65-F5344CB8AC3E}">
        <p14:creationId xmlns:p14="http://schemas.microsoft.com/office/powerpoint/2010/main" val="3635606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Philosophy</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err="1">
                <a:latin typeface="Arial" panose="020B0604020202020204" pitchFamily="34" charset="0"/>
                <a:ea typeface="Roboto" panose="02000000000000000000" pitchFamily="2" charset="0"/>
                <a:cs typeface="Arial" panose="020B0604020202020204" pitchFamily="34" charset="0"/>
              </a:rPr>
              <a:t>Javascript</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what is it used for?)</a:t>
            </a:r>
          </a:p>
        </p:txBody>
      </p:sp>
    </p:spTree>
    <p:extLst>
      <p:ext uri="{BB962C8B-B14F-4D97-AF65-F5344CB8AC3E}">
        <p14:creationId xmlns:p14="http://schemas.microsoft.com/office/powerpoint/2010/main" val="10496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Definitions</a:t>
            </a:r>
          </a:p>
        </p:txBody>
      </p:sp>
      <p:sp>
        <p:nvSpPr>
          <p:cNvPr id="5" name="Content Placeholder 2"/>
          <p:cNvSpPr txBox="1">
            <a:spLocks/>
          </p:cNvSpPr>
          <p:nvPr/>
        </p:nvSpPr>
        <p:spPr>
          <a:xfrm>
            <a:off x="331586" y="838200"/>
            <a:ext cx="87362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err="1">
                <a:latin typeface="Arial" panose="020B0604020202020204" pitchFamily="34" charset="0"/>
                <a:ea typeface="Roboto" panose="02000000000000000000" pitchFamily="2" charset="0"/>
                <a:cs typeface="Arial" panose="020B0604020202020204" pitchFamily="34" charset="0"/>
              </a:rPr>
              <a:t>Javascript</a:t>
            </a:r>
            <a:r>
              <a:rPr lang="en-US" dirty="0">
                <a:latin typeface="Arial" panose="020B0604020202020204" pitchFamily="34" charset="0"/>
                <a:ea typeface="Roboto" panose="02000000000000000000" pitchFamily="2" charset="0"/>
                <a:cs typeface="Arial" panose="020B0604020202020204" pitchFamily="34" charset="0"/>
              </a:rPr>
              <a:t> is the third of the three fundamental programming languages of the modern web (along with HTML, CSS)</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err="1">
                <a:latin typeface="Arial" panose="020B0604020202020204" pitchFamily="34" charset="0"/>
                <a:ea typeface="Roboto" panose="02000000000000000000" pitchFamily="2" charset="0"/>
                <a:cs typeface="Arial" panose="020B0604020202020204" pitchFamily="34" charset="0"/>
              </a:rPr>
              <a:t>Javascript</a:t>
            </a:r>
            <a:r>
              <a:rPr lang="en-US" dirty="0">
                <a:latin typeface="Arial" panose="020B0604020202020204" pitchFamily="34" charset="0"/>
                <a:ea typeface="Roboto" panose="02000000000000000000" pitchFamily="2" charset="0"/>
                <a:cs typeface="Arial" panose="020B0604020202020204" pitchFamily="34" charset="0"/>
              </a:rPr>
              <a:t> allows developers to create </a:t>
            </a:r>
            <a:r>
              <a:rPr lang="en-US" b="1" dirty="0">
                <a:latin typeface="Arial" panose="020B0604020202020204" pitchFamily="34" charset="0"/>
                <a:ea typeface="Roboto" panose="02000000000000000000" pitchFamily="2" charset="0"/>
                <a:cs typeface="Arial" panose="020B0604020202020204" pitchFamily="34" charset="0"/>
              </a:rPr>
              <a:t>dynamic </a:t>
            </a:r>
            <a:r>
              <a:rPr lang="en-US" dirty="0">
                <a:latin typeface="Arial" panose="020B0604020202020204" pitchFamily="34" charset="0"/>
                <a:ea typeface="Roboto" panose="02000000000000000000" pitchFamily="2" charset="0"/>
                <a:cs typeface="Arial" panose="020B0604020202020204" pitchFamily="34" charset="0"/>
              </a:rPr>
              <a:t>web applications capable of taking in user inputs, changing what’s displayed to users, animating elements, and much more.</a:t>
            </a:r>
          </a:p>
        </p:txBody>
      </p:sp>
      <p:pic>
        <p:nvPicPr>
          <p:cNvPr id="5124" name="Picture 4" descr="http://www.w3devcampus.com/wp-content/uploads/logoAndOther/logo_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800671"/>
            <a:ext cx="2098675" cy="209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612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 Variable?</a:t>
            </a:r>
          </a:p>
          <a:p>
            <a:r>
              <a:rPr lang="en-US" sz="4700" i="1" dirty="0">
                <a:latin typeface="Arial" panose="020B0604020202020204" pitchFamily="34" charset="0"/>
                <a:ea typeface="Roboto" panose="02000000000000000000" pitchFamily="2" charset="0"/>
                <a:cs typeface="Arial" panose="020B0604020202020204" pitchFamily="34" charset="0"/>
              </a:rPr>
              <a:t>(And how do we declare one?)</a:t>
            </a:r>
          </a:p>
        </p:txBody>
      </p:sp>
    </p:spTree>
    <p:extLst>
      <p:ext uri="{BB962C8B-B14F-4D97-AF65-F5344CB8AC3E}">
        <p14:creationId xmlns:p14="http://schemas.microsoft.com/office/powerpoint/2010/main" val="2559342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5" name="Content Placeholder 2"/>
          <p:cNvSpPr txBox="1">
            <a:spLocks/>
          </p:cNvSpPr>
          <p:nvPr/>
        </p:nvSpPr>
        <p:spPr>
          <a:xfrm>
            <a:off x="451329" y="1066801"/>
            <a:ext cx="85838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Variables are the </a:t>
            </a:r>
            <a:r>
              <a:rPr lang="en-US" u="sng" dirty="0">
                <a:latin typeface="Arial" panose="020B0604020202020204" pitchFamily="34" charset="0"/>
                <a:ea typeface="Roboto" panose="02000000000000000000" pitchFamily="2" charset="0"/>
                <a:cs typeface="Arial" panose="020B0604020202020204" pitchFamily="34" charset="0"/>
              </a:rPr>
              <a:t>nouns</a:t>
            </a:r>
            <a:r>
              <a:rPr lang="en-US" dirty="0">
                <a:latin typeface="Arial" panose="020B0604020202020204" pitchFamily="34" charset="0"/>
                <a:ea typeface="Roboto" panose="02000000000000000000" pitchFamily="2" charset="0"/>
                <a:cs typeface="Arial" panose="020B0604020202020204" pitchFamily="34" charset="0"/>
              </a:rPr>
              <a:t> of programming.</a:t>
            </a: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“things” (Numbers, Strings, Booleans, etc.)</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composed of </a:t>
            </a:r>
            <a:r>
              <a:rPr lang="en-US" u="sng" dirty="0">
                <a:latin typeface="Arial" panose="020B0604020202020204" pitchFamily="34" charset="0"/>
                <a:ea typeface="Roboto" panose="02000000000000000000" pitchFamily="2" charset="0"/>
                <a:cs typeface="Arial" panose="020B0604020202020204" pitchFamily="34" charset="0"/>
              </a:rPr>
              <a:t>variable names</a:t>
            </a:r>
            <a:r>
              <a:rPr lang="en-US" dirty="0">
                <a:latin typeface="Arial" panose="020B0604020202020204" pitchFamily="34" charset="0"/>
                <a:ea typeface="Roboto" panose="02000000000000000000" pitchFamily="2" charset="0"/>
                <a:cs typeface="Arial" panose="020B0604020202020204" pitchFamily="34" charset="0"/>
              </a:rPr>
              <a:t> and </a:t>
            </a:r>
            <a:r>
              <a:rPr lang="en-US" u="sng" dirty="0">
                <a:latin typeface="Arial" panose="020B0604020202020204" pitchFamily="34" charset="0"/>
                <a:ea typeface="Roboto" panose="02000000000000000000" pitchFamily="2" charset="0"/>
                <a:cs typeface="Arial" panose="020B0604020202020204" pitchFamily="34" charset="0"/>
              </a:rPr>
              <a:t>values</a:t>
            </a:r>
            <a:endParaRPr lang="en-US" dirty="0">
              <a:latin typeface="Arial" panose="020B0604020202020204" pitchFamily="34" charset="0"/>
              <a:ea typeface="Roboto" panose="02000000000000000000" pitchFamily="2"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857250" y="3581400"/>
            <a:ext cx="7429500" cy="1685925"/>
          </a:xfrm>
          <a:prstGeom prst="rect">
            <a:avLst/>
          </a:prstGeom>
        </p:spPr>
      </p:pic>
    </p:spTree>
    <p:extLst>
      <p:ext uri="{BB962C8B-B14F-4D97-AF65-F5344CB8AC3E}">
        <p14:creationId xmlns:p14="http://schemas.microsoft.com/office/powerpoint/2010/main" val="1912030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meant by console.log?</a:t>
            </a:r>
          </a:p>
          <a:p>
            <a:r>
              <a:rPr lang="en-US" sz="3400" i="1" dirty="0">
                <a:latin typeface="Arial" panose="020B0604020202020204" pitchFamily="34" charset="0"/>
                <a:ea typeface="Roboto" panose="02000000000000000000" pitchFamily="2" charset="0"/>
                <a:cs typeface="Arial" panose="020B0604020202020204" pitchFamily="34" charset="0"/>
              </a:rPr>
              <a:t>(And how does it differ from an alert, prompt, or confirm?)</a:t>
            </a:r>
          </a:p>
        </p:txBody>
      </p:sp>
    </p:spTree>
    <p:extLst>
      <p:ext uri="{BB962C8B-B14F-4D97-AF65-F5344CB8AC3E}">
        <p14:creationId xmlns:p14="http://schemas.microsoft.com/office/powerpoint/2010/main" val="4182883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11207</TotalTime>
  <Words>1486</Words>
  <Application>Microsoft Office PowerPoint</Application>
  <PresentationFormat>On-screen Show (4:3)</PresentationFormat>
  <Paragraphs>295</Paragraphs>
  <Slides>48</Slides>
  <Notes>40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48</vt:i4>
      </vt:variant>
    </vt:vector>
  </HeadingPairs>
  <TitlesOfParts>
    <vt:vector size="56" baseType="lpstr">
      <vt:lpstr>Calibri Light</vt:lpstr>
      <vt:lpstr>Arial</vt:lpstr>
      <vt:lpstr>Calibri</vt:lpstr>
      <vt:lpstr>Roboto</vt:lpstr>
      <vt:lpstr>UCF - Theme</vt:lpstr>
      <vt:lpstr>Rutgers - Theme</vt:lpstr>
      <vt:lpstr>Unbranded</vt:lpstr>
      <vt:lpstr>UTAustin</vt:lpstr>
      <vt:lpstr>Jumping for JS</vt:lpstr>
      <vt:lpstr>Today’s Class</vt:lpstr>
      <vt:lpstr>Objectives</vt:lpstr>
      <vt:lpstr>Basics Recap</vt:lpstr>
      <vt:lpstr>Deep Philosophy</vt:lpstr>
      <vt:lpstr>Javascript Definitions</vt:lpstr>
      <vt:lpstr>Please… Don’t Pick Me.</vt:lpstr>
      <vt:lpstr>Basic Variables</vt:lpstr>
      <vt:lpstr>Please… Don’t Pick Me.</vt:lpstr>
      <vt:lpstr>Basic Variables</vt:lpstr>
      <vt:lpstr>Basic Variables</vt:lpstr>
      <vt:lpstr>Please… Don’t Pick Me.</vt:lpstr>
      <vt:lpstr>Writing to HTML</vt:lpstr>
      <vt:lpstr>Please… Don’t Pick Me.</vt:lpstr>
      <vt:lpstr>If-Then Statements</vt:lpstr>
      <vt:lpstr>Please… Don’t Pick Me.</vt:lpstr>
      <vt:lpstr>Basic Arrays </vt:lpstr>
      <vt:lpstr>PowerPoint Presentation</vt:lpstr>
      <vt:lpstr>PowerPoint Presentation</vt:lpstr>
      <vt:lpstr>PowerPoint Presentation</vt:lpstr>
      <vt:lpstr>For Loops</vt:lpstr>
      <vt:lpstr>Back to The Zoo Pen</vt:lpstr>
      <vt:lpstr>Back to The Zoo Pen (Logging)</vt:lpstr>
      <vt:lpstr>Please… Don’t Pick Me.</vt:lpstr>
      <vt:lpstr>Don’t Repeat Yourself (DRY)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Rock Paper Scissors</vt:lpstr>
      <vt:lpstr>I’ma Beat You…</vt:lpstr>
      <vt:lpstr>PowerPoint Presentation</vt:lpstr>
      <vt:lpstr>Basically a Coder!</vt:lpstr>
      <vt:lpstr>Basically a Coder!</vt:lpstr>
      <vt:lpstr>Basically a Coder!</vt:lpstr>
      <vt:lpstr>Demo Final Solution</vt:lpstr>
      <vt:lpstr>PowerPoint Presentation</vt:lpstr>
      <vt:lpstr>Recap Activity</vt:lpstr>
      <vt:lpstr>Demo Questions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Jacob Deming</cp:lastModifiedBy>
  <cp:revision>1499</cp:revision>
  <cp:lastPrinted>2016-01-30T16:23:56Z</cp:lastPrinted>
  <dcterms:created xsi:type="dcterms:W3CDTF">2015-01-20T17:19:00Z</dcterms:created>
  <dcterms:modified xsi:type="dcterms:W3CDTF">2016-04-22T20:49:12Z</dcterms:modified>
</cp:coreProperties>
</file>